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sldIdLst>
    <p:sldId id="321" r:id="rId2"/>
    <p:sldId id="526" r:id="rId3"/>
    <p:sldId id="421" r:id="rId4"/>
    <p:sldId id="426" r:id="rId5"/>
    <p:sldId id="524" r:id="rId6"/>
    <p:sldId id="634" r:id="rId7"/>
    <p:sldId id="590" r:id="rId8"/>
    <p:sldId id="575" r:id="rId9"/>
    <p:sldId id="573" r:id="rId10"/>
    <p:sldId id="587" r:id="rId11"/>
    <p:sldId id="490" r:id="rId12"/>
    <p:sldId id="635" r:id="rId13"/>
    <p:sldId id="551" r:id="rId14"/>
    <p:sldId id="636" r:id="rId15"/>
    <p:sldId id="639" r:id="rId16"/>
    <p:sldId id="645" r:id="rId17"/>
    <p:sldId id="646" r:id="rId18"/>
    <p:sldId id="640" r:id="rId19"/>
    <p:sldId id="553" r:id="rId20"/>
    <p:sldId id="550" r:id="rId21"/>
    <p:sldId id="641" r:id="rId22"/>
    <p:sldId id="642" r:id="rId23"/>
    <p:sldId id="549" r:id="rId24"/>
    <p:sldId id="563" r:id="rId25"/>
    <p:sldId id="637" r:id="rId26"/>
    <p:sldId id="638" r:id="rId27"/>
    <p:sldId id="644" r:id="rId28"/>
    <p:sldId id="643" r:id="rId29"/>
    <p:sldId id="559" r:id="rId30"/>
    <p:sldId id="583" r:id="rId31"/>
    <p:sldId id="486" r:id="rId3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FFFF"/>
    <a:srgbClr val="CCFFFF"/>
    <a:srgbClr val="CCFFCC"/>
    <a:srgbClr val="0000FF"/>
    <a:srgbClr val="00FF00"/>
    <a:srgbClr val="66FF66"/>
    <a:srgbClr val="FB908D"/>
    <a:srgbClr val="66FFFF"/>
    <a:srgbClr val="0099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35" autoAdjust="0"/>
    <p:restoredTop sz="90394" autoAdjust="0"/>
  </p:normalViewPr>
  <p:slideViewPr>
    <p:cSldViewPr snapToGrid="0" snapToObjects="1">
      <p:cViewPr varScale="1">
        <p:scale>
          <a:sx n="61" d="100"/>
          <a:sy n="61" d="100"/>
        </p:scale>
        <p:origin x="129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28A6FA-2EC7-439E-A6F0-458D4F16A93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1C6DA7-BEC2-486E-B0FF-2AE6D05BC4C3}">
      <dgm:prSet phldrT="[Text]" custT="1"/>
      <dgm:spPr/>
      <dgm:t>
        <a:bodyPr/>
        <a:lstStyle/>
        <a:p>
          <a:r>
            <a:rPr lang="en-US" sz="2000" b="1" dirty="0"/>
            <a:t>OOF</a:t>
          </a:r>
        </a:p>
      </dgm:t>
    </dgm:pt>
    <dgm:pt modelId="{406653FD-EF65-422A-BCFF-142A04AEF821}" type="parTrans" cxnId="{AE35196E-2EB1-4AEC-9195-9512E36977C7}">
      <dgm:prSet/>
      <dgm:spPr/>
      <dgm:t>
        <a:bodyPr/>
        <a:lstStyle/>
        <a:p>
          <a:endParaRPr lang="en-US" sz="2000"/>
        </a:p>
      </dgm:t>
    </dgm:pt>
    <dgm:pt modelId="{4C9AF80E-CD6A-42BC-9B7F-5D33AC1A07CD}" type="sibTrans" cxnId="{AE35196E-2EB1-4AEC-9195-9512E36977C7}">
      <dgm:prSet/>
      <dgm:spPr/>
      <dgm:t>
        <a:bodyPr/>
        <a:lstStyle/>
        <a:p>
          <a:endParaRPr lang="en-US" sz="2000"/>
        </a:p>
      </dgm:t>
    </dgm:pt>
    <dgm:pt modelId="{637423B0-072D-4A69-96C7-8D5B904FA9A3}">
      <dgm:prSet phldrT="[Text]" custT="1"/>
      <dgm:spPr/>
      <dgm:t>
        <a:bodyPr/>
        <a:lstStyle/>
        <a:p>
          <a:r>
            <a:rPr lang="en-US" sz="1600" dirty="0"/>
            <a:t>Solver enhanced for consider cells whose PCI cannot be modified during PCI optimization</a:t>
          </a:r>
        </a:p>
      </dgm:t>
    </dgm:pt>
    <dgm:pt modelId="{30F24180-A542-424A-B131-FFFC79C10DC9}" type="parTrans" cxnId="{388B24EB-C14E-4BE8-B0B7-4D89AC475410}">
      <dgm:prSet/>
      <dgm:spPr/>
      <dgm:t>
        <a:bodyPr/>
        <a:lstStyle/>
        <a:p>
          <a:endParaRPr lang="en-US" sz="2000"/>
        </a:p>
      </dgm:t>
    </dgm:pt>
    <dgm:pt modelId="{6F568836-B889-4966-9447-F67594EBC1AE}" type="sibTrans" cxnId="{388B24EB-C14E-4BE8-B0B7-4D89AC475410}">
      <dgm:prSet/>
      <dgm:spPr/>
      <dgm:t>
        <a:bodyPr/>
        <a:lstStyle/>
        <a:p>
          <a:endParaRPr lang="en-US" sz="2000"/>
        </a:p>
      </dgm:t>
    </dgm:pt>
    <dgm:pt modelId="{E790E671-4A6B-4AF4-9A5F-112ECD355B0E}">
      <dgm:prSet phldrT="[Text]" custT="1"/>
      <dgm:spPr/>
      <dgm:t>
        <a:bodyPr/>
        <a:lstStyle/>
        <a:p>
          <a:r>
            <a:rPr lang="en-US" sz="2000" b="1" dirty="0"/>
            <a:t>DCAE (SON-Handler MS)</a:t>
          </a:r>
        </a:p>
      </dgm:t>
    </dgm:pt>
    <dgm:pt modelId="{928C0CED-281C-40C5-A539-6C2FDB4EA77E}" type="parTrans" cxnId="{386835D2-AA35-4FCC-8E24-6973CFB9E8CF}">
      <dgm:prSet/>
      <dgm:spPr/>
      <dgm:t>
        <a:bodyPr/>
        <a:lstStyle/>
        <a:p>
          <a:endParaRPr lang="en-US" sz="2000"/>
        </a:p>
      </dgm:t>
    </dgm:pt>
    <dgm:pt modelId="{BE4B4D83-42CC-4A11-BB8F-AD9BFA63D97C}" type="sibTrans" cxnId="{386835D2-AA35-4FCC-8E24-6973CFB9E8CF}">
      <dgm:prSet/>
      <dgm:spPr/>
      <dgm:t>
        <a:bodyPr/>
        <a:lstStyle/>
        <a:p>
          <a:endParaRPr lang="en-US" sz="2000"/>
        </a:p>
      </dgm:t>
    </dgm:pt>
    <dgm:pt modelId="{08E2AD5D-DAA0-459B-8163-0AA1B0511B09}">
      <dgm:prSet phldrT="[Text]" custT="1"/>
      <dgm:spPr/>
      <dgm:t>
        <a:bodyPr/>
        <a:lstStyle/>
        <a:p>
          <a:r>
            <a:rPr lang="en-US" sz="1600" dirty="0"/>
            <a:t>Keeping track of cells whose PCI values could not be updated</a:t>
          </a:r>
        </a:p>
      </dgm:t>
    </dgm:pt>
    <dgm:pt modelId="{20FC273D-F084-43B9-9658-E2B7C2B90535}" type="parTrans" cxnId="{0FA56C5D-4A73-4257-AA68-184DD1A8207B}">
      <dgm:prSet/>
      <dgm:spPr/>
      <dgm:t>
        <a:bodyPr/>
        <a:lstStyle/>
        <a:p>
          <a:endParaRPr lang="en-US" sz="2000"/>
        </a:p>
      </dgm:t>
    </dgm:pt>
    <dgm:pt modelId="{FBFDADAC-0FE1-4B26-8057-F0566F6BA20A}" type="sibTrans" cxnId="{0FA56C5D-4A73-4257-AA68-184DD1A8207B}">
      <dgm:prSet/>
      <dgm:spPr/>
      <dgm:t>
        <a:bodyPr/>
        <a:lstStyle/>
        <a:p>
          <a:endParaRPr lang="en-US" sz="2000"/>
        </a:p>
      </dgm:t>
    </dgm:pt>
    <dgm:pt modelId="{8A1038E9-48C6-4C78-9D6E-9688B1A17768}">
      <dgm:prSet phldrT="[Text]" custT="1"/>
      <dgm:spPr/>
      <dgm:t>
        <a:bodyPr/>
        <a:lstStyle/>
        <a:p>
          <a:r>
            <a:rPr lang="en-US" sz="2000" b="1" dirty="0"/>
            <a:t>Policy</a:t>
          </a:r>
        </a:p>
      </dgm:t>
    </dgm:pt>
    <dgm:pt modelId="{3E73A8D1-4698-42FF-95D9-B6C8287FD2B8}" type="parTrans" cxnId="{161B45AA-2527-4B75-ADC0-A340C7F1073E}">
      <dgm:prSet/>
      <dgm:spPr/>
      <dgm:t>
        <a:bodyPr/>
        <a:lstStyle/>
        <a:p>
          <a:endParaRPr lang="en-US" sz="2000"/>
        </a:p>
      </dgm:t>
    </dgm:pt>
    <dgm:pt modelId="{62C4A227-2C9F-4C67-8692-1A8132444171}" type="sibTrans" cxnId="{161B45AA-2527-4B75-ADC0-A340C7F1073E}">
      <dgm:prSet/>
      <dgm:spPr/>
      <dgm:t>
        <a:bodyPr/>
        <a:lstStyle/>
        <a:p>
          <a:endParaRPr lang="en-US" sz="2000"/>
        </a:p>
      </dgm:t>
    </dgm:pt>
    <dgm:pt modelId="{6AC01A83-8BAB-4730-86F6-8607CE6514DE}">
      <dgm:prSet phldrT="[Text]" custT="1"/>
      <dgm:spPr/>
      <dgm:t>
        <a:bodyPr/>
        <a:lstStyle/>
        <a:p>
          <a:r>
            <a:rPr lang="en-US" sz="1600" dirty="0"/>
            <a:t>Control Loop Co-ordination actions to deny the second control loop when first one is active</a:t>
          </a:r>
        </a:p>
      </dgm:t>
    </dgm:pt>
    <dgm:pt modelId="{D86E8E68-6431-447A-B360-5E8711922AFA}" type="parTrans" cxnId="{07B457AD-016D-4724-A991-9898B6A7D8E3}">
      <dgm:prSet/>
      <dgm:spPr/>
      <dgm:t>
        <a:bodyPr/>
        <a:lstStyle/>
        <a:p>
          <a:endParaRPr lang="en-US" sz="2000"/>
        </a:p>
      </dgm:t>
    </dgm:pt>
    <dgm:pt modelId="{419CE994-2B44-4702-9C9E-3F49DE1FB479}" type="sibTrans" cxnId="{07B457AD-016D-4724-A991-9898B6A7D8E3}">
      <dgm:prSet/>
      <dgm:spPr/>
      <dgm:t>
        <a:bodyPr/>
        <a:lstStyle/>
        <a:p>
          <a:endParaRPr lang="en-US" sz="2000"/>
        </a:p>
      </dgm:t>
    </dgm:pt>
    <dgm:pt modelId="{E8AE7735-421C-48DE-B52C-A2EC83CC8B39}">
      <dgm:prSet phldrT="[Text]" custT="1"/>
      <dgm:spPr/>
      <dgm:t>
        <a:bodyPr/>
        <a:lstStyle/>
        <a:p>
          <a:r>
            <a:rPr lang="en-US" sz="2000" b="1" dirty="0"/>
            <a:t>SDN-R/SDN-C</a:t>
          </a:r>
        </a:p>
      </dgm:t>
    </dgm:pt>
    <dgm:pt modelId="{70163A5C-E665-47C8-B77E-C6BA1E08D223}" type="parTrans" cxnId="{9D7A5FBA-B09A-450E-840D-6AA5E80EC532}">
      <dgm:prSet/>
      <dgm:spPr/>
      <dgm:t>
        <a:bodyPr/>
        <a:lstStyle/>
        <a:p>
          <a:endParaRPr lang="en-US" sz="2000"/>
        </a:p>
      </dgm:t>
    </dgm:pt>
    <dgm:pt modelId="{80867F80-B4DE-491F-ACA3-19CC553C7CCC}" type="sibTrans" cxnId="{9D7A5FBA-B09A-450E-840D-6AA5E80EC532}">
      <dgm:prSet/>
      <dgm:spPr/>
      <dgm:t>
        <a:bodyPr/>
        <a:lstStyle/>
        <a:p>
          <a:endParaRPr lang="en-US" sz="2000"/>
        </a:p>
      </dgm:t>
    </dgm:pt>
    <dgm:pt modelId="{7FDBB425-97AF-4378-B37E-C40844FBFF08}">
      <dgm:prSet phldrT="[Text]" custT="1"/>
      <dgm:spPr/>
      <dgm:t>
        <a:bodyPr/>
        <a:lstStyle/>
        <a:p>
          <a:r>
            <a:rPr lang="en-US" sz="2000" b="1" dirty="0"/>
            <a:t>RAN-Sim and GUI</a:t>
          </a:r>
        </a:p>
      </dgm:t>
    </dgm:pt>
    <dgm:pt modelId="{5E1CF417-8D87-4A1D-A89B-2C36E834FF2D}" type="parTrans" cxnId="{79C0EF11-323A-4072-B2AF-8584FB54A210}">
      <dgm:prSet/>
      <dgm:spPr/>
      <dgm:t>
        <a:bodyPr/>
        <a:lstStyle/>
        <a:p>
          <a:endParaRPr lang="en-US" sz="2000"/>
        </a:p>
      </dgm:t>
    </dgm:pt>
    <dgm:pt modelId="{D34790D7-FF81-4E51-8DA2-05BF3DB1CCCC}" type="sibTrans" cxnId="{79C0EF11-323A-4072-B2AF-8584FB54A210}">
      <dgm:prSet/>
      <dgm:spPr/>
      <dgm:t>
        <a:bodyPr/>
        <a:lstStyle/>
        <a:p>
          <a:endParaRPr lang="en-US" sz="2000"/>
        </a:p>
      </dgm:t>
    </dgm:pt>
    <dgm:pt modelId="{2336CD6F-2854-4E2B-AF76-CC03DA102C6F}">
      <dgm:prSet phldrT="[Text]" custT="1"/>
      <dgm:spPr/>
      <dgm:t>
        <a:bodyPr/>
        <a:lstStyle/>
        <a:p>
          <a:r>
            <a:rPr lang="en-US" sz="1600" dirty="0"/>
            <a:t>Interface with SON-Handler MS enhanced to obtain inputs of “Fixed PCI” cells</a:t>
          </a:r>
        </a:p>
      </dgm:t>
    </dgm:pt>
    <dgm:pt modelId="{E9421690-2420-4A6C-B2AB-3949E483BCC2}" type="parTrans" cxnId="{573ACAEA-BAE1-4E9B-B884-E528ED173493}">
      <dgm:prSet/>
      <dgm:spPr/>
      <dgm:t>
        <a:bodyPr/>
        <a:lstStyle/>
        <a:p>
          <a:endParaRPr lang="en-US" sz="2000"/>
        </a:p>
      </dgm:t>
    </dgm:pt>
    <dgm:pt modelId="{C5B36E01-886E-422F-BB0E-B4EE7357B47B}" type="sibTrans" cxnId="{573ACAEA-BAE1-4E9B-B884-E528ED173493}">
      <dgm:prSet/>
      <dgm:spPr/>
      <dgm:t>
        <a:bodyPr/>
        <a:lstStyle/>
        <a:p>
          <a:endParaRPr lang="en-US" sz="2000"/>
        </a:p>
      </dgm:t>
    </dgm:pt>
    <dgm:pt modelId="{04F44B6A-AE29-489E-A02B-13F64FE99CD5}">
      <dgm:prSet custT="1"/>
      <dgm:spPr/>
      <dgm:t>
        <a:bodyPr/>
        <a:lstStyle/>
        <a:p>
          <a:r>
            <a:rPr lang="en-US" sz="1600" dirty="0"/>
            <a:t>Updates for handling CM-Notify</a:t>
          </a:r>
        </a:p>
      </dgm:t>
    </dgm:pt>
    <dgm:pt modelId="{3C531758-44A3-4899-8790-465B56EA75EF}" type="parTrans" cxnId="{4F9BA56C-8356-494F-B3D5-91939DA4BFAF}">
      <dgm:prSet/>
      <dgm:spPr/>
      <dgm:t>
        <a:bodyPr/>
        <a:lstStyle/>
        <a:p>
          <a:endParaRPr lang="en-US" sz="2000"/>
        </a:p>
      </dgm:t>
    </dgm:pt>
    <dgm:pt modelId="{861C28DE-5985-41E4-9776-5499D99BBEF9}" type="sibTrans" cxnId="{4F9BA56C-8356-494F-B3D5-91939DA4BFAF}">
      <dgm:prSet/>
      <dgm:spPr/>
      <dgm:t>
        <a:bodyPr/>
        <a:lstStyle/>
        <a:p>
          <a:endParaRPr lang="en-US" sz="2000"/>
        </a:p>
      </dgm:t>
    </dgm:pt>
    <dgm:pt modelId="{C33334D1-871E-4B4E-9BCB-231445CF1359}">
      <dgm:prSet custT="1"/>
      <dgm:spPr/>
      <dgm:t>
        <a:bodyPr/>
        <a:lstStyle/>
        <a:p>
          <a:r>
            <a:rPr lang="en-US" sz="1600" dirty="0"/>
            <a:t>Updates to make it ONAP compliant and check it into ONAP repo</a:t>
          </a:r>
        </a:p>
      </dgm:t>
    </dgm:pt>
    <dgm:pt modelId="{A7FADF7C-2F1E-4B61-BC6F-85D691E9C10D}" type="parTrans" cxnId="{6883C990-562F-44DF-887C-55A48810B328}">
      <dgm:prSet/>
      <dgm:spPr/>
      <dgm:t>
        <a:bodyPr/>
        <a:lstStyle/>
        <a:p>
          <a:endParaRPr lang="en-US" sz="2000"/>
        </a:p>
      </dgm:t>
    </dgm:pt>
    <dgm:pt modelId="{92CBA3BC-F5C6-42E8-826D-C2FBB94BA29D}" type="sibTrans" cxnId="{6883C990-562F-44DF-887C-55A48810B328}">
      <dgm:prSet/>
      <dgm:spPr/>
      <dgm:t>
        <a:bodyPr/>
        <a:lstStyle/>
        <a:p>
          <a:endParaRPr lang="en-US" sz="2000"/>
        </a:p>
      </dgm:t>
    </dgm:pt>
    <dgm:pt modelId="{D3E9B2A0-7747-49F8-8545-94103B76861D}">
      <dgm:prSet custT="1"/>
      <dgm:spPr/>
      <dgm:t>
        <a:bodyPr/>
        <a:lstStyle/>
        <a:p>
          <a:r>
            <a:rPr lang="en-US" sz="1600" dirty="0"/>
            <a:t>Update of Config DB based on CM-Notify contents</a:t>
          </a:r>
        </a:p>
      </dgm:t>
    </dgm:pt>
    <dgm:pt modelId="{B0A9CC84-550D-49C1-AD7E-1B161DE97EFC}" type="parTrans" cxnId="{9D86F862-6F1B-4252-8EE8-9CFF3B4A8108}">
      <dgm:prSet/>
      <dgm:spPr/>
      <dgm:t>
        <a:bodyPr/>
        <a:lstStyle/>
        <a:p>
          <a:endParaRPr lang="en-US" sz="2000"/>
        </a:p>
      </dgm:t>
    </dgm:pt>
    <dgm:pt modelId="{5F9A5A26-DC0C-474B-8549-244BF5EBB9C2}" type="sibTrans" cxnId="{9D86F862-6F1B-4252-8EE8-9CFF3B4A8108}">
      <dgm:prSet/>
      <dgm:spPr/>
      <dgm:t>
        <a:bodyPr/>
        <a:lstStyle/>
        <a:p>
          <a:endParaRPr lang="en-US" sz="2000"/>
        </a:p>
      </dgm:t>
    </dgm:pt>
    <dgm:pt modelId="{5D331FDB-66FB-404A-B8CF-92249F9B6FFE}">
      <dgm:prSet phldrT="[Text]" custT="1"/>
      <dgm:spPr/>
      <dgm:t>
        <a:bodyPr/>
        <a:lstStyle/>
        <a:p>
          <a:r>
            <a:rPr lang="en-US" sz="1600" dirty="0"/>
            <a:t>Triggering OOF with details of cells whose PCI values should not be changed during PCI optimization</a:t>
          </a:r>
        </a:p>
      </dgm:t>
    </dgm:pt>
    <dgm:pt modelId="{AA500C50-A305-4D86-AABA-A3A7C45EDA06}" type="parTrans" cxnId="{5543529E-6F80-4DAC-9FA4-295E31A6BA8C}">
      <dgm:prSet/>
      <dgm:spPr/>
      <dgm:t>
        <a:bodyPr/>
        <a:lstStyle/>
        <a:p>
          <a:endParaRPr lang="en-US" sz="2000"/>
        </a:p>
      </dgm:t>
    </dgm:pt>
    <dgm:pt modelId="{5F3310E1-39AB-4AC2-AB01-4F3DDD71843F}" type="sibTrans" cxnId="{5543529E-6F80-4DAC-9FA4-295E31A6BA8C}">
      <dgm:prSet/>
      <dgm:spPr/>
      <dgm:t>
        <a:bodyPr/>
        <a:lstStyle/>
        <a:p>
          <a:endParaRPr lang="en-US" sz="2000"/>
        </a:p>
      </dgm:t>
    </dgm:pt>
    <dgm:pt modelId="{50836DE3-E8B6-404F-AE2A-F21E000725C2}">
      <dgm:prSet phldrT="[Text]" custT="1"/>
      <dgm:spPr/>
      <dgm:t>
        <a:bodyPr/>
        <a:lstStyle/>
        <a:p>
          <a:r>
            <a:rPr lang="en-US" sz="1600" dirty="0"/>
            <a:t>Enhancements for CLC</a:t>
          </a:r>
        </a:p>
      </dgm:t>
    </dgm:pt>
    <dgm:pt modelId="{C76C0BDE-DF31-4177-904B-72A1DC49B7E5}" type="parTrans" cxnId="{EE80A032-B0F0-43E0-8EBF-D91A2CCD90B3}">
      <dgm:prSet/>
      <dgm:spPr/>
      <dgm:t>
        <a:bodyPr/>
        <a:lstStyle/>
        <a:p>
          <a:endParaRPr lang="en-US" sz="2000"/>
        </a:p>
      </dgm:t>
    </dgm:pt>
    <dgm:pt modelId="{CB60F9F3-50A1-4534-B64D-D4F719DD685F}" type="sibTrans" cxnId="{EE80A032-B0F0-43E0-8EBF-D91A2CCD90B3}">
      <dgm:prSet/>
      <dgm:spPr/>
      <dgm:t>
        <a:bodyPr/>
        <a:lstStyle/>
        <a:p>
          <a:endParaRPr lang="en-US" sz="2000"/>
        </a:p>
      </dgm:t>
    </dgm:pt>
    <dgm:pt modelId="{DAF0C89B-28CF-4856-A87E-B668930D495D}">
      <dgm:prSet phldrT="[Text]" custT="1"/>
      <dgm:spPr/>
      <dgm:t>
        <a:bodyPr/>
        <a:lstStyle/>
        <a:p>
          <a:r>
            <a:rPr lang="en-US" sz="1600" dirty="0"/>
            <a:t>Ensuring response from SDN-R is sent to SON-Handler MS on completion of Control Loop</a:t>
          </a:r>
        </a:p>
      </dgm:t>
    </dgm:pt>
    <dgm:pt modelId="{B0BF6123-CCF9-4836-8D99-CF5D9BBB56AB}" type="parTrans" cxnId="{B3A6C513-58C8-4EA6-84DC-FB0790B9BC5D}">
      <dgm:prSet/>
      <dgm:spPr/>
      <dgm:t>
        <a:bodyPr/>
        <a:lstStyle/>
        <a:p>
          <a:endParaRPr lang="en-US" sz="2000"/>
        </a:p>
      </dgm:t>
    </dgm:pt>
    <dgm:pt modelId="{CBFEF88F-2D1D-4249-BC1D-BAFF849D4122}" type="sibTrans" cxnId="{B3A6C513-58C8-4EA6-84DC-FB0790B9BC5D}">
      <dgm:prSet/>
      <dgm:spPr/>
      <dgm:t>
        <a:bodyPr/>
        <a:lstStyle/>
        <a:p>
          <a:endParaRPr lang="en-US" sz="2000"/>
        </a:p>
      </dgm:t>
    </dgm:pt>
    <dgm:pt modelId="{129470EF-28E9-461F-BC8E-335327761920}">
      <dgm:prSet custT="1"/>
      <dgm:spPr/>
      <dgm:t>
        <a:bodyPr/>
        <a:lstStyle/>
        <a:p>
          <a:r>
            <a:rPr lang="en-US" sz="1600" dirty="0"/>
            <a:t>Enhancements to ensure proper SDNR-CL-RSP is sent back to policy</a:t>
          </a:r>
        </a:p>
      </dgm:t>
    </dgm:pt>
    <dgm:pt modelId="{BA8B9127-0A02-47D3-9946-62359E381603}" type="parTrans" cxnId="{1EE299DC-B82A-484E-B258-98C2D9385FA9}">
      <dgm:prSet/>
      <dgm:spPr/>
      <dgm:t>
        <a:bodyPr/>
        <a:lstStyle/>
        <a:p>
          <a:endParaRPr lang="en-US" sz="2000"/>
        </a:p>
      </dgm:t>
    </dgm:pt>
    <dgm:pt modelId="{B6B06489-CB7B-474F-A6C6-081D0B233916}" type="sibTrans" cxnId="{1EE299DC-B82A-484E-B258-98C2D9385FA9}">
      <dgm:prSet/>
      <dgm:spPr/>
      <dgm:t>
        <a:bodyPr/>
        <a:lstStyle/>
        <a:p>
          <a:endParaRPr lang="en-US" sz="2000"/>
        </a:p>
      </dgm:t>
    </dgm:pt>
    <dgm:pt modelId="{F20140FC-0B26-420A-B32D-B72D3E2AEAC3}" type="pres">
      <dgm:prSet presAssocID="{9328A6FA-2EC7-439E-A6F0-458D4F16A934}" presName="Name0" presStyleCnt="0">
        <dgm:presLayoutVars>
          <dgm:dir/>
          <dgm:animLvl val="lvl"/>
          <dgm:resizeHandles val="exact"/>
        </dgm:presLayoutVars>
      </dgm:prSet>
      <dgm:spPr/>
    </dgm:pt>
    <dgm:pt modelId="{A9BFCCB3-CF3E-4235-A789-7A42AD1749F9}" type="pres">
      <dgm:prSet presAssocID="{651C6DA7-BEC2-486E-B0FF-2AE6D05BC4C3}" presName="composite" presStyleCnt="0"/>
      <dgm:spPr/>
    </dgm:pt>
    <dgm:pt modelId="{FD7D017B-DF4C-43E0-B8BE-D2E41EF57F0C}" type="pres">
      <dgm:prSet presAssocID="{651C6DA7-BEC2-486E-B0FF-2AE6D05BC4C3}" presName="parTx" presStyleLbl="alignNode1" presStyleIdx="0" presStyleCnt="5" custScaleX="99504" custScaleY="100000">
        <dgm:presLayoutVars>
          <dgm:chMax val="0"/>
          <dgm:chPref val="0"/>
          <dgm:bulletEnabled val="1"/>
        </dgm:presLayoutVars>
      </dgm:prSet>
      <dgm:spPr/>
    </dgm:pt>
    <dgm:pt modelId="{11C01EB4-C4E8-4C15-8C60-720F77789058}" type="pres">
      <dgm:prSet presAssocID="{651C6DA7-BEC2-486E-B0FF-2AE6D05BC4C3}" presName="desTx" presStyleLbl="alignAccFollowNode1" presStyleIdx="0" presStyleCnt="5">
        <dgm:presLayoutVars>
          <dgm:bulletEnabled val="1"/>
        </dgm:presLayoutVars>
      </dgm:prSet>
      <dgm:spPr/>
    </dgm:pt>
    <dgm:pt modelId="{F79D86BD-80D4-4699-BE06-784892D5FFF5}" type="pres">
      <dgm:prSet presAssocID="{4C9AF80E-CD6A-42BC-9B7F-5D33AC1A07CD}" presName="space" presStyleCnt="0"/>
      <dgm:spPr/>
    </dgm:pt>
    <dgm:pt modelId="{9FC0E5DE-5DC0-4829-8083-8DD34EEFD168}" type="pres">
      <dgm:prSet presAssocID="{E790E671-4A6B-4AF4-9A5F-112ECD355B0E}" presName="composite" presStyleCnt="0"/>
      <dgm:spPr/>
    </dgm:pt>
    <dgm:pt modelId="{BAAFF986-E3A3-46E9-B3A0-F11A96B17DC5}" type="pres">
      <dgm:prSet presAssocID="{E790E671-4A6B-4AF4-9A5F-112ECD355B0E}" presName="parTx" presStyleLbl="alignNode1" presStyleIdx="1" presStyleCnt="5" custScaleX="99504" custScaleY="100000">
        <dgm:presLayoutVars>
          <dgm:chMax val="0"/>
          <dgm:chPref val="0"/>
          <dgm:bulletEnabled val="1"/>
        </dgm:presLayoutVars>
      </dgm:prSet>
      <dgm:spPr/>
    </dgm:pt>
    <dgm:pt modelId="{F8123A2D-6D81-4F06-AF03-10E399597168}" type="pres">
      <dgm:prSet presAssocID="{E790E671-4A6B-4AF4-9A5F-112ECD355B0E}" presName="desTx" presStyleLbl="alignAccFollowNode1" presStyleIdx="1" presStyleCnt="5">
        <dgm:presLayoutVars>
          <dgm:bulletEnabled val="1"/>
        </dgm:presLayoutVars>
      </dgm:prSet>
      <dgm:spPr/>
    </dgm:pt>
    <dgm:pt modelId="{2C8AE5DF-8778-4CD0-B02D-47DD8228617D}" type="pres">
      <dgm:prSet presAssocID="{BE4B4D83-42CC-4A11-BB8F-AD9BFA63D97C}" presName="space" presStyleCnt="0"/>
      <dgm:spPr/>
    </dgm:pt>
    <dgm:pt modelId="{2406A3C8-FD66-49BF-AA3B-3FCA75E55B37}" type="pres">
      <dgm:prSet presAssocID="{8A1038E9-48C6-4C78-9D6E-9688B1A17768}" presName="composite" presStyleCnt="0"/>
      <dgm:spPr/>
    </dgm:pt>
    <dgm:pt modelId="{F924C93C-18C8-4432-9577-E5BE14394046}" type="pres">
      <dgm:prSet presAssocID="{8A1038E9-48C6-4C78-9D6E-9688B1A17768}" presName="parTx" presStyleLbl="alignNode1" presStyleIdx="2" presStyleCnt="5" custScaleX="99504" custScaleY="100000">
        <dgm:presLayoutVars>
          <dgm:chMax val="0"/>
          <dgm:chPref val="0"/>
          <dgm:bulletEnabled val="1"/>
        </dgm:presLayoutVars>
      </dgm:prSet>
      <dgm:spPr/>
    </dgm:pt>
    <dgm:pt modelId="{502F4F27-97BA-48D3-BCC4-106D4BEDE43C}" type="pres">
      <dgm:prSet presAssocID="{8A1038E9-48C6-4C78-9D6E-9688B1A17768}" presName="desTx" presStyleLbl="alignAccFollowNode1" presStyleIdx="2" presStyleCnt="5">
        <dgm:presLayoutVars>
          <dgm:bulletEnabled val="1"/>
        </dgm:presLayoutVars>
      </dgm:prSet>
      <dgm:spPr/>
    </dgm:pt>
    <dgm:pt modelId="{E0A2189F-1201-40A4-ACB6-1E06A135AA7E}" type="pres">
      <dgm:prSet presAssocID="{62C4A227-2C9F-4C67-8692-1A8132444171}" presName="space" presStyleCnt="0"/>
      <dgm:spPr/>
    </dgm:pt>
    <dgm:pt modelId="{EDF47C8C-F7F4-4807-A888-A6E064073CA6}" type="pres">
      <dgm:prSet presAssocID="{E8AE7735-421C-48DE-B52C-A2EC83CC8B39}" presName="composite" presStyleCnt="0"/>
      <dgm:spPr/>
    </dgm:pt>
    <dgm:pt modelId="{B85C551A-12D5-4FF4-8368-AD60B3557679}" type="pres">
      <dgm:prSet presAssocID="{E8AE7735-421C-48DE-B52C-A2EC83CC8B39}" presName="parTx" presStyleLbl="alignNode1" presStyleIdx="3" presStyleCnt="5" custScaleX="99504" custScaleY="100000">
        <dgm:presLayoutVars>
          <dgm:chMax val="0"/>
          <dgm:chPref val="0"/>
          <dgm:bulletEnabled val="1"/>
        </dgm:presLayoutVars>
      </dgm:prSet>
      <dgm:spPr/>
    </dgm:pt>
    <dgm:pt modelId="{F6173E50-46DA-4F3A-B416-8C1CBE5C8ADF}" type="pres">
      <dgm:prSet presAssocID="{E8AE7735-421C-48DE-B52C-A2EC83CC8B39}" presName="desTx" presStyleLbl="alignAccFollowNode1" presStyleIdx="3" presStyleCnt="5">
        <dgm:presLayoutVars>
          <dgm:bulletEnabled val="1"/>
        </dgm:presLayoutVars>
      </dgm:prSet>
      <dgm:spPr/>
    </dgm:pt>
    <dgm:pt modelId="{5B311E0A-FC3A-4A39-8B62-551C6786C7B6}" type="pres">
      <dgm:prSet presAssocID="{80867F80-B4DE-491F-ACA3-19CC553C7CCC}" presName="space" presStyleCnt="0"/>
      <dgm:spPr/>
    </dgm:pt>
    <dgm:pt modelId="{8451A850-82B1-44D6-A0EF-657F369F2646}" type="pres">
      <dgm:prSet presAssocID="{7FDBB425-97AF-4378-B37E-C40844FBFF08}" presName="composite" presStyleCnt="0"/>
      <dgm:spPr/>
    </dgm:pt>
    <dgm:pt modelId="{15209468-2F41-4FE9-896E-0E1D6981ECAB}" type="pres">
      <dgm:prSet presAssocID="{7FDBB425-97AF-4378-B37E-C40844FBFF08}" presName="parTx" presStyleLbl="alignNode1" presStyleIdx="4" presStyleCnt="5" custScaleX="99504" custScaleY="100000">
        <dgm:presLayoutVars>
          <dgm:chMax val="0"/>
          <dgm:chPref val="0"/>
          <dgm:bulletEnabled val="1"/>
        </dgm:presLayoutVars>
      </dgm:prSet>
      <dgm:spPr/>
    </dgm:pt>
    <dgm:pt modelId="{17F70EAA-5D71-47A2-8A86-1D68EC0AC404}" type="pres">
      <dgm:prSet presAssocID="{7FDBB425-97AF-4378-B37E-C40844FBFF08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BE247509-0AA7-42E4-8336-735403894AD9}" type="presOf" srcId="{DAF0C89B-28CF-4856-A87E-B668930D495D}" destId="{502F4F27-97BA-48D3-BCC4-106D4BEDE43C}" srcOrd="0" destOrd="1" presId="urn:microsoft.com/office/officeart/2005/8/layout/hList1"/>
    <dgm:cxn modelId="{79C0EF11-323A-4072-B2AF-8584FB54A210}" srcId="{9328A6FA-2EC7-439E-A6F0-458D4F16A934}" destId="{7FDBB425-97AF-4378-B37E-C40844FBFF08}" srcOrd="4" destOrd="0" parTransId="{5E1CF417-8D87-4A1D-A89B-2C36E834FF2D}" sibTransId="{D34790D7-FF81-4E51-8DA2-05BF3DB1CCCC}"/>
    <dgm:cxn modelId="{B3A6C513-58C8-4EA6-84DC-FB0790B9BC5D}" srcId="{8A1038E9-48C6-4C78-9D6E-9688B1A17768}" destId="{DAF0C89B-28CF-4856-A87E-B668930D495D}" srcOrd="1" destOrd="0" parTransId="{B0BF6123-CCF9-4836-8D99-CF5D9BBB56AB}" sibTransId="{CBFEF88F-2D1D-4249-BC1D-BAFF849D4122}"/>
    <dgm:cxn modelId="{A5D8A518-3E9B-4C90-9E6A-7A86B4A51E11}" type="presOf" srcId="{6AC01A83-8BAB-4730-86F6-8607CE6514DE}" destId="{502F4F27-97BA-48D3-BCC4-106D4BEDE43C}" srcOrd="0" destOrd="0" presId="urn:microsoft.com/office/officeart/2005/8/layout/hList1"/>
    <dgm:cxn modelId="{EE80A032-B0F0-43E0-8EBF-D91A2CCD90B3}" srcId="{E790E671-4A6B-4AF4-9A5F-112ECD355B0E}" destId="{50836DE3-E8B6-404F-AE2A-F21E000725C2}" srcOrd="2" destOrd="0" parTransId="{C76C0BDE-DF31-4177-904B-72A1DC49B7E5}" sibTransId="{CB60F9F3-50A1-4534-B64D-D4F719DD685F}"/>
    <dgm:cxn modelId="{0FA56C5D-4A73-4257-AA68-184DD1A8207B}" srcId="{E790E671-4A6B-4AF4-9A5F-112ECD355B0E}" destId="{08E2AD5D-DAA0-459B-8163-0AA1B0511B09}" srcOrd="0" destOrd="0" parTransId="{20FC273D-F084-43B9-9658-E2B7C2B90535}" sibTransId="{FBFDADAC-0FE1-4B26-8057-F0566F6BA20A}"/>
    <dgm:cxn modelId="{9D86F862-6F1B-4252-8EE8-9CFF3B4A8108}" srcId="{E8AE7735-421C-48DE-B52C-A2EC83CC8B39}" destId="{D3E9B2A0-7747-49F8-8545-94103B76861D}" srcOrd="1" destOrd="0" parTransId="{B0A9CC84-550D-49C1-AD7E-1B161DE97EFC}" sibTransId="{5F9A5A26-DC0C-474B-8549-244BF5EBB9C2}"/>
    <dgm:cxn modelId="{4F9BA56C-8356-494F-B3D5-91939DA4BFAF}" srcId="{E8AE7735-421C-48DE-B52C-A2EC83CC8B39}" destId="{04F44B6A-AE29-489E-A02B-13F64FE99CD5}" srcOrd="0" destOrd="0" parTransId="{3C531758-44A3-4899-8790-465B56EA75EF}" sibTransId="{861C28DE-5985-41E4-9776-5499D99BBEF9}"/>
    <dgm:cxn modelId="{AE35196E-2EB1-4AEC-9195-9512E36977C7}" srcId="{9328A6FA-2EC7-439E-A6F0-458D4F16A934}" destId="{651C6DA7-BEC2-486E-B0FF-2AE6D05BC4C3}" srcOrd="0" destOrd="0" parTransId="{406653FD-EF65-422A-BCFF-142A04AEF821}" sibTransId="{4C9AF80E-CD6A-42BC-9B7F-5D33AC1A07CD}"/>
    <dgm:cxn modelId="{FE746653-7ED6-4796-928D-E2B603CACC0A}" type="presOf" srcId="{D3E9B2A0-7747-49F8-8545-94103B76861D}" destId="{F6173E50-46DA-4F3A-B416-8C1CBE5C8ADF}" srcOrd="0" destOrd="1" presId="urn:microsoft.com/office/officeart/2005/8/layout/hList1"/>
    <dgm:cxn modelId="{D8C96D55-1840-4C65-8247-453FA73C19CE}" type="presOf" srcId="{9328A6FA-2EC7-439E-A6F0-458D4F16A934}" destId="{F20140FC-0B26-420A-B32D-B72D3E2AEAC3}" srcOrd="0" destOrd="0" presId="urn:microsoft.com/office/officeart/2005/8/layout/hList1"/>
    <dgm:cxn modelId="{A1B3CE58-0CA3-417B-9063-856520C49B0E}" type="presOf" srcId="{651C6DA7-BEC2-486E-B0FF-2AE6D05BC4C3}" destId="{FD7D017B-DF4C-43E0-B8BE-D2E41EF57F0C}" srcOrd="0" destOrd="0" presId="urn:microsoft.com/office/officeart/2005/8/layout/hList1"/>
    <dgm:cxn modelId="{09CEA87E-C5A1-4A23-AAAE-EF1ED892FA90}" type="presOf" srcId="{E8AE7735-421C-48DE-B52C-A2EC83CC8B39}" destId="{B85C551A-12D5-4FF4-8368-AD60B3557679}" srcOrd="0" destOrd="0" presId="urn:microsoft.com/office/officeart/2005/8/layout/hList1"/>
    <dgm:cxn modelId="{9E895582-2D0C-4D85-9CB6-4037B3638177}" type="presOf" srcId="{129470EF-28E9-461F-BC8E-335327761920}" destId="{F6173E50-46DA-4F3A-B416-8C1CBE5C8ADF}" srcOrd="0" destOrd="2" presId="urn:microsoft.com/office/officeart/2005/8/layout/hList1"/>
    <dgm:cxn modelId="{31529483-F21D-447D-97B4-022E400F0B94}" type="presOf" srcId="{08E2AD5D-DAA0-459B-8163-0AA1B0511B09}" destId="{F8123A2D-6D81-4F06-AF03-10E399597168}" srcOrd="0" destOrd="0" presId="urn:microsoft.com/office/officeart/2005/8/layout/hList1"/>
    <dgm:cxn modelId="{91612286-22CD-4F6B-A96A-73060EFA6BB8}" type="presOf" srcId="{7FDBB425-97AF-4378-B37E-C40844FBFF08}" destId="{15209468-2F41-4FE9-896E-0E1D6981ECAB}" srcOrd="0" destOrd="0" presId="urn:microsoft.com/office/officeart/2005/8/layout/hList1"/>
    <dgm:cxn modelId="{14B5BC87-E760-4567-8035-B5363740549B}" type="presOf" srcId="{8A1038E9-48C6-4C78-9D6E-9688B1A17768}" destId="{F924C93C-18C8-4432-9577-E5BE14394046}" srcOrd="0" destOrd="0" presId="urn:microsoft.com/office/officeart/2005/8/layout/hList1"/>
    <dgm:cxn modelId="{6883C990-562F-44DF-887C-55A48810B328}" srcId="{7FDBB425-97AF-4378-B37E-C40844FBFF08}" destId="{C33334D1-871E-4B4E-9BCB-231445CF1359}" srcOrd="0" destOrd="0" parTransId="{A7FADF7C-2F1E-4B61-BC6F-85D691E9C10D}" sibTransId="{92CBA3BC-F5C6-42E8-826D-C2FBB94BA29D}"/>
    <dgm:cxn modelId="{79D14596-B9C6-455E-A6C1-A8D46EBC4262}" type="presOf" srcId="{5D331FDB-66FB-404A-B8CF-92249F9B6FFE}" destId="{F8123A2D-6D81-4F06-AF03-10E399597168}" srcOrd="0" destOrd="1" presId="urn:microsoft.com/office/officeart/2005/8/layout/hList1"/>
    <dgm:cxn modelId="{7248CC98-5775-4E43-A6FD-6A586FE58655}" type="presOf" srcId="{2336CD6F-2854-4E2B-AF76-CC03DA102C6F}" destId="{11C01EB4-C4E8-4C15-8C60-720F77789058}" srcOrd="0" destOrd="1" presId="urn:microsoft.com/office/officeart/2005/8/layout/hList1"/>
    <dgm:cxn modelId="{5543529E-6F80-4DAC-9FA4-295E31A6BA8C}" srcId="{E790E671-4A6B-4AF4-9A5F-112ECD355B0E}" destId="{5D331FDB-66FB-404A-B8CF-92249F9B6FFE}" srcOrd="1" destOrd="0" parTransId="{AA500C50-A305-4D86-AABA-A3A7C45EDA06}" sibTransId="{5F3310E1-39AB-4AC2-AB01-4F3DDD71843F}"/>
    <dgm:cxn modelId="{44BB09A5-04BD-4834-BAE8-14915A01BA0D}" type="presOf" srcId="{C33334D1-871E-4B4E-9BCB-231445CF1359}" destId="{17F70EAA-5D71-47A2-8A86-1D68EC0AC404}" srcOrd="0" destOrd="0" presId="urn:microsoft.com/office/officeart/2005/8/layout/hList1"/>
    <dgm:cxn modelId="{161B45AA-2527-4B75-ADC0-A340C7F1073E}" srcId="{9328A6FA-2EC7-439E-A6F0-458D4F16A934}" destId="{8A1038E9-48C6-4C78-9D6E-9688B1A17768}" srcOrd="2" destOrd="0" parTransId="{3E73A8D1-4698-42FF-95D9-B6C8287FD2B8}" sibTransId="{62C4A227-2C9F-4C67-8692-1A8132444171}"/>
    <dgm:cxn modelId="{07B457AD-016D-4724-A991-9898B6A7D8E3}" srcId="{8A1038E9-48C6-4C78-9D6E-9688B1A17768}" destId="{6AC01A83-8BAB-4730-86F6-8607CE6514DE}" srcOrd="0" destOrd="0" parTransId="{D86E8E68-6431-447A-B360-5E8711922AFA}" sibTransId="{419CE994-2B44-4702-9C9E-3F49DE1FB479}"/>
    <dgm:cxn modelId="{9D7A5FBA-B09A-450E-840D-6AA5E80EC532}" srcId="{9328A6FA-2EC7-439E-A6F0-458D4F16A934}" destId="{E8AE7735-421C-48DE-B52C-A2EC83CC8B39}" srcOrd="3" destOrd="0" parTransId="{70163A5C-E665-47C8-B77E-C6BA1E08D223}" sibTransId="{80867F80-B4DE-491F-ACA3-19CC553C7CCC}"/>
    <dgm:cxn modelId="{1B3F53C4-255D-4ED1-BC3B-0FE9166A8569}" type="presOf" srcId="{50836DE3-E8B6-404F-AE2A-F21E000725C2}" destId="{F8123A2D-6D81-4F06-AF03-10E399597168}" srcOrd="0" destOrd="2" presId="urn:microsoft.com/office/officeart/2005/8/layout/hList1"/>
    <dgm:cxn modelId="{386835D2-AA35-4FCC-8E24-6973CFB9E8CF}" srcId="{9328A6FA-2EC7-439E-A6F0-458D4F16A934}" destId="{E790E671-4A6B-4AF4-9A5F-112ECD355B0E}" srcOrd="1" destOrd="0" parTransId="{928C0CED-281C-40C5-A539-6C2FDB4EA77E}" sibTransId="{BE4B4D83-42CC-4A11-BB8F-AD9BFA63D97C}"/>
    <dgm:cxn modelId="{799BF2DA-3C5D-4002-9B79-91AFE6EE6CB6}" type="presOf" srcId="{637423B0-072D-4A69-96C7-8D5B904FA9A3}" destId="{11C01EB4-C4E8-4C15-8C60-720F77789058}" srcOrd="0" destOrd="0" presId="urn:microsoft.com/office/officeart/2005/8/layout/hList1"/>
    <dgm:cxn modelId="{1EE299DC-B82A-484E-B258-98C2D9385FA9}" srcId="{E8AE7735-421C-48DE-B52C-A2EC83CC8B39}" destId="{129470EF-28E9-461F-BC8E-335327761920}" srcOrd="2" destOrd="0" parTransId="{BA8B9127-0A02-47D3-9946-62359E381603}" sibTransId="{B6B06489-CB7B-474F-A6C6-081D0B233916}"/>
    <dgm:cxn modelId="{C7AF68E3-C5E6-4708-96E3-98C5BAC4A618}" type="presOf" srcId="{04F44B6A-AE29-489E-A02B-13F64FE99CD5}" destId="{F6173E50-46DA-4F3A-B416-8C1CBE5C8ADF}" srcOrd="0" destOrd="0" presId="urn:microsoft.com/office/officeart/2005/8/layout/hList1"/>
    <dgm:cxn modelId="{573ACAEA-BAE1-4E9B-B884-E528ED173493}" srcId="{651C6DA7-BEC2-486E-B0FF-2AE6D05BC4C3}" destId="{2336CD6F-2854-4E2B-AF76-CC03DA102C6F}" srcOrd="1" destOrd="0" parTransId="{E9421690-2420-4A6C-B2AB-3949E483BCC2}" sibTransId="{C5B36E01-886E-422F-BB0E-B4EE7357B47B}"/>
    <dgm:cxn modelId="{388B24EB-C14E-4BE8-B0B7-4D89AC475410}" srcId="{651C6DA7-BEC2-486E-B0FF-2AE6D05BC4C3}" destId="{637423B0-072D-4A69-96C7-8D5B904FA9A3}" srcOrd="0" destOrd="0" parTransId="{30F24180-A542-424A-B131-FFFC79C10DC9}" sibTransId="{6F568836-B889-4966-9447-F67594EBC1AE}"/>
    <dgm:cxn modelId="{7D411FEF-DC0F-46B8-A1CA-A9D8A5B396A8}" type="presOf" srcId="{E790E671-4A6B-4AF4-9A5F-112ECD355B0E}" destId="{BAAFF986-E3A3-46E9-B3A0-F11A96B17DC5}" srcOrd="0" destOrd="0" presId="urn:microsoft.com/office/officeart/2005/8/layout/hList1"/>
    <dgm:cxn modelId="{4C06AD56-3270-4EBF-8754-24EC0A2D86E2}" type="presParOf" srcId="{F20140FC-0B26-420A-B32D-B72D3E2AEAC3}" destId="{A9BFCCB3-CF3E-4235-A789-7A42AD1749F9}" srcOrd="0" destOrd="0" presId="urn:microsoft.com/office/officeart/2005/8/layout/hList1"/>
    <dgm:cxn modelId="{3983165D-CBAA-4525-B904-D586FA31A39A}" type="presParOf" srcId="{A9BFCCB3-CF3E-4235-A789-7A42AD1749F9}" destId="{FD7D017B-DF4C-43E0-B8BE-D2E41EF57F0C}" srcOrd="0" destOrd="0" presId="urn:microsoft.com/office/officeart/2005/8/layout/hList1"/>
    <dgm:cxn modelId="{A44C1204-C5BF-4614-9514-7313094D6A95}" type="presParOf" srcId="{A9BFCCB3-CF3E-4235-A789-7A42AD1749F9}" destId="{11C01EB4-C4E8-4C15-8C60-720F77789058}" srcOrd="1" destOrd="0" presId="urn:microsoft.com/office/officeart/2005/8/layout/hList1"/>
    <dgm:cxn modelId="{7FF88FD1-2FEF-4EBE-876A-BCB372257F1B}" type="presParOf" srcId="{F20140FC-0B26-420A-B32D-B72D3E2AEAC3}" destId="{F79D86BD-80D4-4699-BE06-784892D5FFF5}" srcOrd="1" destOrd="0" presId="urn:microsoft.com/office/officeart/2005/8/layout/hList1"/>
    <dgm:cxn modelId="{3EA537C5-F60A-4E01-B949-949C6B997CD1}" type="presParOf" srcId="{F20140FC-0B26-420A-B32D-B72D3E2AEAC3}" destId="{9FC0E5DE-5DC0-4829-8083-8DD34EEFD168}" srcOrd="2" destOrd="0" presId="urn:microsoft.com/office/officeart/2005/8/layout/hList1"/>
    <dgm:cxn modelId="{1327EA58-0C8E-4437-98CA-7A8E847D6EA8}" type="presParOf" srcId="{9FC0E5DE-5DC0-4829-8083-8DD34EEFD168}" destId="{BAAFF986-E3A3-46E9-B3A0-F11A96B17DC5}" srcOrd="0" destOrd="0" presId="urn:microsoft.com/office/officeart/2005/8/layout/hList1"/>
    <dgm:cxn modelId="{AAF89849-3608-43AF-94C0-7904920A6737}" type="presParOf" srcId="{9FC0E5DE-5DC0-4829-8083-8DD34EEFD168}" destId="{F8123A2D-6D81-4F06-AF03-10E399597168}" srcOrd="1" destOrd="0" presId="urn:microsoft.com/office/officeart/2005/8/layout/hList1"/>
    <dgm:cxn modelId="{646C6711-C95D-4488-8670-4E163C40C6BA}" type="presParOf" srcId="{F20140FC-0B26-420A-B32D-B72D3E2AEAC3}" destId="{2C8AE5DF-8778-4CD0-B02D-47DD8228617D}" srcOrd="3" destOrd="0" presId="urn:microsoft.com/office/officeart/2005/8/layout/hList1"/>
    <dgm:cxn modelId="{5D1CF28B-9A84-4355-8AE8-811C259E9B52}" type="presParOf" srcId="{F20140FC-0B26-420A-B32D-B72D3E2AEAC3}" destId="{2406A3C8-FD66-49BF-AA3B-3FCA75E55B37}" srcOrd="4" destOrd="0" presId="urn:microsoft.com/office/officeart/2005/8/layout/hList1"/>
    <dgm:cxn modelId="{CB11E7DE-C091-4509-9F3A-07A710C2E697}" type="presParOf" srcId="{2406A3C8-FD66-49BF-AA3B-3FCA75E55B37}" destId="{F924C93C-18C8-4432-9577-E5BE14394046}" srcOrd="0" destOrd="0" presId="urn:microsoft.com/office/officeart/2005/8/layout/hList1"/>
    <dgm:cxn modelId="{0625AF30-A249-428A-98D5-D3BEF288EFD7}" type="presParOf" srcId="{2406A3C8-FD66-49BF-AA3B-3FCA75E55B37}" destId="{502F4F27-97BA-48D3-BCC4-106D4BEDE43C}" srcOrd="1" destOrd="0" presId="urn:microsoft.com/office/officeart/2005/8/layout/hList1"/>
    <dgm:cxn modelId="{15FDEFA2-10D8-4AB5-82A9-C8714685015F}" type="presParOf" srcId="{F20140FC-0B26-420A-B32D-B72D3E2AEAC3}" destId="{E0A2189F-1201-40A4-ACB6-1E06A135AA7E}" srcOrd="5" destOrd="0" presId="urn:microsoft.com/office/officeart/2005/8/layout/hList1"/>
    <dgm:cxn modelId="{63135835-0AD4-4D53-8BAE-C7C3A25845F4}" type="presParOf" srcId="{F20140FC-0B26-420A-B32D-B72D3E2AEAC3}" destId="{EDF47C8C-F7F4-4807-A888-A6E064073CA6}" srcOrd="6" destOrd="0" presId="urn:microsoft.com/office/officeart/2005/8/layout/hList1"/>
    <dgm:cxn modelId="{4E921C76-0DE0-44CC-90E3-232759800ABB}" type="presParOf" srcId="{EDF47C8C-F7F4-4807-A888-A6E064073CA6}" destId="{B85C551A-12D5-4FF4-8368-AD60B3557679}" srcOrd="0" destOrd="0" presId="urn:microsoft.com/office/officeart/2005/8/layout/hList1"/>
    <dgm:cxn modelId="{64771918-4537-4B35-BE58-D4767F5F8239}" type="presParOf" srcId="{EDF47C8C-F7F4-4807-A888-A6E064073CA6}" destId="{F6173E50-46DA-4F3A-B416-8C1CBE5C8ADF}" srcOrd="1" destOrd="0" presId="urn:microsoft.com/office/officeart/2005/8/layout/hList1"/>
    <dgm:cxn modelId="{03BC8D9E-13E3-42FC-87F7-2AC9C4312BB1}" type="presParOf" srcId="{F20140FC-0B26-420A-B32D-B72D3E2AEAC3}" destId="{5B311E0A-FC3A-4A39-8B62-551C6786C7B6}" srcOrd="7" destOrd="0" presId="urn:microsoft.com/office/officeart/2005/8/layout/hList1"/>
    <dgm:cxn modelId="{15031191-C886-445C-8D18-3B33981EF500}" type="presParOf" srcId="{F20140FC-0B26-420A-B32D-B72D3E2AEAC3}" destId="{8451A850-82B1-44D6-A0EF-657F369F2646}" srcOrd="8" destOrd="0" presId="urn:microsoft.com/office/officeart/2005/8/layout/hList1"/>
    <dgm:cxn modelId="{AB974D11-66FF-459F-9E78-83E0A4B4112C}" type="presParOf" srcId="{8451A850-82B1-44D6-A0EF-657F369F2646}" destId="{15209468-2F41-4FE9-896E-0E1D6981ECAB}" srcOrd="0" destOrd="0" presId="urn:microsoft.com/office/officeart/2005/8/layout/hList1"/>
    <dgm:cxn modelId="{DDC492A5-63F7-411D-8363-50CF8B5293EC}" type="presParOf" srcId="{8451A850-82B1-44D6-A0EF-657F369F2646}" destId="{17F70EAA-5D71-47A2-8A86-1D68EC0AC40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B84108-5E8A-4E9E-AD41-1684BBF1EDAE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6459D4CA-DAA5-43AF-9C1E-AC601B2D6C64}">
      <dgm:prSet phldrT="[Text]" custT="1"/>
      <dgm:spPr/>
      <dgm:t>
        <a:bodyPr/>
        <a:lstStyle/>
        <a:p>
          <a:pPr algn="l"/>
          <a:r>
            <a:rPr lang="en-US" sz="2000" dirty="0"/>
            <a:t>1. Show Control Loop getting triggered</a:t>
          </a:r>
        </a:p>
        <a:p>
          <a:pPr algn="l"/>
          <a:r>
            <a:rPr lang="en-US" sz="2000" dirty="0"/>
            <a:t>2. Show Control Loop getting completed after successful actions</a:t>
          </a:r>
        </a:p>
      </dgm:t>
    </dgm:pt>
    <dgm:pt modelId="{2CBA2662-2A7E-41E0-800B-4DB14EF2FBB2}" type="parTrans" cxnId="{5E58188E-EF71-4509-AFA6-182F57F989EF}">
      <dgm:prSet/>
      <dgm:spPr/>
      <dgm:t>
        <a:bodyPr/>
        <a:lstStyle/>
        <a:p>
          <a:pPr algn="l"/>
          <a:endParaRPr lang="en-US" sz="2400"/>
        </a:p>
      </dgm:t>
    </dgm:pt>
    <dgm:pt modelId="{C83B1FA6-C515-4384-9820-6D024F0917CB}" type="sibTrans" cxnId="{5E58188E-EF71-4509-AFA6-182F57F989EF}">
      <dgm:prSet custT="1"/>
      <dgm:spPr/>
      <dgm:t>
        <a:bodyPr/>
        <a:lstStyle/>
        <a:p>
          <a:pPr algn="l"/>
          <a:endParaRPr lang="en-US" sz="1600" dirty="0"/>
        </a:p>
      </dgm:t>
    </dgm:pt>
    <dgm:pt modelId="{E340B770-C092-4015-A56D-98F7E69B8E60}">
      <dgm:prSet phldrT="[Text]" custT="1"/>
      <dgm:spPr/>
      <dgm:t>
        <a:bodyPr/>
        <a:lstStyle/>
        <a:p>
          <a:pPr algn="l"/>
          <a:r>
            <a:rPr lang="en-US" sz="2000" dirty="0"/>
            <a:t>1. Show PCI collision/confusion problem getting solved (in UI)</a:t>
          </a:r>
        </a:p>
      </dgm:t>
    </dgm:pt>
    <dgm:pt modelId="{51A8DFF0-AFB4-457D-8F3B-6B963B39922D}" type="parTrans" cxnId="{4B1CDA97-FD0B-4999-9F3C-DBDB5AD45878}">
      <dgm:prSet/>
      <dgm:spPr/>
      <dgm:t>
        <a:bodyPr/>
        <a:lstStyle/>
        <a:p>
          <a:pPr algn="l"/>
          <a:endParaRPr lang="en-US" sz="2400"/>
        </a:p>
      </dgm:t>
    </dgm:pt>
    <dgm:pt modelId="{CD6EB151-B09F-49BB-9EF7-CCA58A11E0F7}" type="sibTrans" cxnId="{4B1CDA97-FD0B-4999-9F3C-DBDB5AD45878}">
      <dgm:prSet custT="1"/>
      <dgm:spPr/>
      <dgm:t>
        <a:bodyPr/>
        <a:lstStyle/>
        <a:p>
          <a:pPr algn="l"/>
          <a:endParaRPr lang="en-US" sz="1600" dirty="0"/>
        </a:p>
      </dgm:t>
    </dgm:pt>
    <dgm:pt modelId="{B4C71293-F272-4AE8-9FA3-F7DB27E82EC4}">
      <dgm:prSet phldrT="[Text]" custT="1"/>
      <dgm:spPr/>
      <dgm:t>
        <a:bodyPr/>
        <a:lstStyle/>
        <a:p>
          <a:pPr algn="l"/>
          <a:r>
            <a:rPr lang="en-US" sz="2000" dirty="0"/>
            <a:t>1. Show neighbor list of a cell getting updated via UI (PCI use case)</a:t>
          </a:r>
        </a:p>
        <a:p>
          <a:pPr algn="l"/>
          <a:r>
            <a:rPr lang="en-US" sz="2000" dirty="0"/>
            <a:t>2. Show how it results in a PCI/collision</a:t>
          </a:r>
        </a:p>
      </dgm:t>
    </dgm:pt>
    <dgm:pt modelId="{F17414EF-FCFA-47D7-BC3D-785EDEB1AFEE}" type="parTrans" cxnId="{AFDB8CF0-8151-4D99-8FCF-E29B2440C6A0}">
      <dgm:prSet/>
      <dgm:spPr/>
      <dgm:t>
        <a:bodyPr/>
        <a:lstStyle/>
        <a:p>
          <a:endParaRPr lang="en-US"/>
        </a:p>
      </dgm:t>
    </dgm:pt>
    <dgm:pt modelId="{3D307C45-9790-4488-9826-8E6D8AED1FE9}" type="sibTrans" cxnId="{AFDB8CF0-8151-4D99-8FCF-E29B2440C6A0}">
      <dgm:prSet/>
      <dgm:spPr/>
      <dgm:t>
        <a:bodyPr/>
        <a:lstStyle/>
        <a:p>
          <a:endParaRPr lang="en-US" dirty="0"/>
        </a:p>
      </dgm:t>
    </dgm:pt>
    <dgm:pt modelId="{06746ECD-F0E3-40E7-870C-24970AB26D96}">
      <dgm:prSet phldrT="[Text]" custT="1"/>
      <dgm:spPr/>
      <dgm:t>
        <a:bodyPr/>
        <a:lstStyle/>
        <a:p>
          <a:pPr algn="l"/>
          <a:r>
            <a:rPr lang="en-US" sz="2000" dirty="0"/>
            <a:t>1. Show PM data generation to report HO metrics (in UI)</a:t>
          </a:r>
        </a:p>
        <a:p>
          <a:pPr algn="l"/>
          <a:r>
            <a:rPr lang="en-US" sz="2000" dirty="0"/>
            <a:t>2. Explain its relevance to C-ANR and joint PCI-ANR optimization</a:t>
          </a:r>
        </a:p>
      </dgm:t>
    </dgm:pt>
    <dgm:pt modelId="{8F34FC46-4708-4983-8E53-1A198BA4A053}" type="sibTrans" cxnId="{AF15098E-4945-4EB7-8F4C-BD3CB80CDE69}">
      <dgm:prSet custT="1"/>
      <dgm:spPr/>
      <dgm:t>
        <a:bodyPr/>
        <a:lstStyle/>
        <a:p>
          <a:pPr algn="l"/>
          <a:endParaRPr lang="en-US" sz="1600" dirty="0"/>
        </a:p>
      </dgm:t>
    </dgm:pt>
    <dgm:pt modelId="{5223B71B-DD9B-4CEF-B5A3-1CDFAA7A91D0}" type="parTrans" cxnId="{AF15098E-4945-4EB7-8F4C-BD3CB80CDE69}">
      <dgm:prSet/>
      <dgm:spPr/>
      <dgm:t>
        <a:bodyPr/>
        <a:lstStyle/>
        <a:p>
          <a:pPr algn="l"/>
          <a:endParaRPr lang="en-US" sz="2400"/>
        </a:p>
      </dgm:t>
    </dgm:pt>
    <dgm:pt modelId="{A9B81569-BBC9-4817-9314-CCA7DC7655D0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en-US" sz="2000" dirty="0"/>
            <a:t>1. Send CM-Notify message(s) on DMaaP (to SDN-R)</a:t>
          </a:r>
        </a:p>
        <a:p>
          <a:pPr algn="l"/>
          <a:r>
            <a:rPr lang="en-US" sz="2000" dirty="0"/>
            <a:t>2. Show ConfigDB before and after update</a:t>
          </a:r>
        </a:p>
      </dgm:t>
    </dgm:pt>
    <dgm:pt modelId="{CDC34582-6A0D-4F8E-96FE-ED0DCB35B70F}" type="parTrans" cxnId="{A5C460C1-8D83-4148-8216-2A451B2AB548}">
      <dgm:prSet/>
      <dgm:spPr/>
      <dgm:t>
        <a:bodyPr/>
        <a:lstStyle/>
        <a:p>
          <a:endParaRPr lang="en-US"/>
        </a:p>
      </dgm:t>
    </dgm:pt>
    <dgm:pt modelId="{28539B37-AC68-4A7D-A731-6515E2E37F36}" type="sibTrans" cxnId="{A5C460C1-8D83-4148-8216-2A451B2AB548}">
      <dgm:prSet/>
      <dgm:spPr/>
      <dgm:t>
        <a:bodyPr/>
        <a:lstStyle/>
        <a:p>
          <a:endParaRPr lang="en-US" dirty="0"/>
        </a:p>
      </dgm:t>
    </dgm:pt>
    <dgm:pt modelId="{4BCF2F72-6515-4C67-B117-25A2E0DB8AC5}" type="pres">
      <dgm:prSet presAssocID="{6AB84108-5E8A-4E9E-AD41-1684BBF1EDAE}" presName="linearFlow" presStyleCnt="0">
        <dgm:presLayoutVars>
          <dgm:resizeHandles val="exact"/>
        </dgm:presLayoutVars>
      </dgm:prSet>
      <dgm:spPr/>
    </dgm:pt>
    <dgm:pt modelId="{A42D2F79-B0D2-4618-816B-9CF832412B2E}" type="pres">
      <dgm:prSet presAssocID="{A9B81569-BBC9-4817-9314-CCA7DC7655D0}" presName="node" presStyleLbl="node1" presStyleIdx="0" presStyleCnt="5" custScaleX="354692">
        <dgm:presLayoutVars>
          <dgm:bulletEnabled val="1"/>
        </dgm:presLayoutVars>
      </dgm:prSet>
      <dgm:spPr/>
    </dgm:pt>
    <dgm:pt modelId="{D659C71B-91EB-4192-9961-B7559B097B06}" type="pres">
      <dgm:prSet presAssocID="{28539B37-AC68-4A7D-A731-6515E2E37F36}" presName="sibTrans" presStyleLbl="sibTrans2D1" presStyleIdx="0" presStyleCnt="4"/>
      <dgm:spPr/>
    </dgm:pt>
    <dgm:pt modelId="{DA1769D8-86B7-4512-A801-2E1B497BDF7C}" type="pres">
      <dgm:prSet presAssocID="{28539B37-AC68-4A7D-A731-6515E2E37F36}" presName="connectorText" presStyleLbl="sibTrans2D1" presStyleIdx="0" presStyleCnt="4"/>
      <dgm:spPr/>
    </dgm:pt>
    <dgm:pt modelId="{339D7D2E-2FB7-4415-9921-34CD171F5172}" type="pres">
      <dgm:prSet presAssocID="{B4C71293-F272-4AE8-9FA3-F7DB27E82EC4}" presName="node" presStyleLbl="node1" presStyleIdx="1" presStyleCnt="5" custScaleX="356320">
        <dgm:presLayoutVars>
          <dgm:bulletEnabled val="1"/>
        </dgm:presLayoutVars>
      </dgm:prSet>
      <dgm:spPr/>
    </dgm:pt>
    <dgm:pt modelId="{75C53FA9-7F87-4BD5-B34A-FBBFE84C7BD1}" type="pres">
      <dgm:prSet presAssocID="{3D307C45-9790-4488-9826-8E6D8AED1FE9}" presName="sibTrans" presStyleLbl="sibTrans2D1" presStyleIdx="1" presStyleCnt="4"/>
      <dgm:spPr/>
    </dgm:pt>
    <dgm:pt modelId="{DAD4CADE-1AB2-4925-A90C-B293B59764B6}" type="pres">
      <dgm:prSet presAssocID="{3D307C45-9790-4488-9826-8E6D8AED1FE9}" presName="connectorText" presStyleLbl="sibTrans2D1" presStyleIdx="1" presStyleCnt="4"/>
      <dgm:spPr/>
    </dgm:pt>
    <dgm:pt modelId="{AB856846-7448-42CB-8AC6-0A8EBC4877BE}" type="pres">
      <dgm:prSet presAssocID="{6459D4CA-DAA5-43AF-9C1E-AC601B2D6C64}" presName="node" presStyleLbl="node1" presStyleIdx="2" presStyleCnt="5" custScaleX="356320">
        <dgm:presLayoutVars>
          <dgm:bulletEnabled val="1"/>
        </dgm:presLayoutVars>
      </dgm:prSet>
      <dgm:spPr/>
    </dgm:pt>
    <dgm:pt modelId="{7A94500B-D0E1-4368-BFB9-31523F178CA5}" type="pres">
      <dgm:prSet presAssocID="{C83B1FA6-C515-4384-9820-6D024F0917CB}" presName="sibTrans" presStyleLbl="sibTrans2D1" presStyleIdx="2" presStyleCnt="4"/>
      <dgm:spPr/>
    </dgm:pt>
    <dgm:pt modelId="{8E7749F7-DC09-469D-B769-42EAB69E3993}" type="pres">
      <dgm:prSet presAssocID="{C83B1FA6-C515-4384-9820-6D024F0917CB}" presName="connectorText" presStyleLbl="sibTrans2D1" presStyleIdx="2" presStyleCnt="4"/>
      <dgm:spPr/>
    </dgm:pt>
    <dgm:pt modelId="{79D27884-F520-4D63-A071-7F4990BD860C}" type="pres">
      <dgm:prSet presAssocID="{E340B770-C092-4015-A56D-98F7E69B8E60}" presName="node" presStyleLbl="node1" presStyleIdx="3" presStyleCnt="5" custScaleX="356320">
        <dgm:presLayoutVars>
          <dgm:bulletEnabled val="1"/>
        </dgm:presLayoutVars>
      </dgm:prSet>
      <dgm:spPr/>
    </dgm:pt>
    <dgm:pt modelId="{AC7F4985-ADC2-40E3-B4CC-042B9A976887}" type="pres">
      <dgm:prSet presAssocID="{CD6EB151-B09F-49BB-9EF7-CCA58A11E0F7}" presName="sibTrans" presStyleLbl="sibTrans2D1" presStyleIdx="3" presStyleCnt="4"/>
      <dgm:spPr/>
    </dgm:pt>
    <dgm:pt modelId="{80DD2259-962B-4612-8C1E-179E682854CC}" type="pres">
      <dgm:prSet presAssocID="{CD6EB151-B09F-49BB-9EF7-CCA58A11E0F7}" presName="connectorText" presStyleLbl="sibTrans2D1" presStyleIdx="3" presStyleCnt="4"/>
      <dgm:spPr/>
    </dgm:pt>
    <dgm:pt modelId="{F6E25A20-8C76-4D2E-8124-5D3659E6ECC6}" type="pres">
      <dgm:prSet presAssocID="{06746ECD-F0E3-40E7-870C-24970AB26D96}" presName="node" presStyleLbl="node1" presStyleIdx="4" presStyleCnt="5" custScaleX="356320">
        <dgm:presLayoutVars>
          <dgm:bulletEnabled val="1"/>
        </dgm:presLayoutVars>
      </dgm:prSet>
      <dgm:spPr/>
    </dgm:pt>
  </dgm:ptLst>
  <dgm:cxnLst>
    <dgm:cxn modelId="{46DE7717-EF9A-4C12-968E-1E1B3938D79F}" type="presOf" srcId="{3D307C45-9790-4488-9826-8E6D8AED1FE9}" destId="{75C53FA9-7F87-4BD5-B34A-FBBFE84C7BD1}" srcOrd="0" destOrd="0" presId="urn:microsoft.com/office/officeart/2005/8/layout/process2"/>
    <dgm:cxn modelId="{E6B4B118-A490-4505-8773-40A1BDB418D6}" type="presOf" srcId="{3D307C45-9790-4488-9826-8E6D8AED1FE9}" destId="{DAD4CADE-1AB2-4925-A90C-B293B59764B6}" srcOrd="1" destOrd="0" presId="urn:microsoft.com/office/officeart/2005/8/layout/process2"/>
    <dgm:cxn modelId="{84037222-BBE8-4709-AF38-929E914F4D9D}" type="presOf" srcId="{A9B81569-BBC9-4817-9314-CCA7DC7655D0}" destId="{A42D2F79-B0D2-4618-816B-9CF832412B2E}" srcOrd="0" destOrd="0" presId="urn:microsoft.com/office/officeart/2005/8/layout/process2"/>
    <dgm:cxn modelId="{699EA565-42C9-4F27-933C-B191D4496C32}" type="presOf" srcId="{C83B1FA6-C515-4384-9820-6D024F0917CB}" destId="{7A94500B-D0E1-4368-BFB9-31523F178CA5}" srcOrd="0" destOrd="0" presId="urn:microsoft.com/office/officeart/2005/8/layout/process2"/>
    <dgm:cxn modelId="{CD38F46E-C0DD-41E6-957D-500736561855}" type="presOf" srcId="{6459D4CA-DAA5-43AF-9C1E-AC601B2D6C64}" destId="{AB856846-7448-42CB-8AC6-0A8EBC4877BE}" srcOrd="0" destOrd="0" presId="urn:microsoft.com/office/officeart/2005/8/layout/process2"/>
    <dgm:cxn modelId="{CEC87C52-1FEB-49D1-9BC5-F160BCB12674}" type="presOf" srcId="{CD6EB151-B09F-49BB-9EF7-CCA58A11E0F7}" destId="{AC7F4985-ADC2-40E3-B4CC-042B9A976887}" srcOrd="0" destOrd="0" presId="urn:microsoft.com/office/officeart/2005/8/layout/process2"/>
    <dgm:cxn modelId="{69E27576-C3EA-4B26-9EB0-D413314009F2}" type="presOf" srcId="{E340B770-C092-4015-A56D-98F7E69B8E60}" destId="{79D27884-F520-4D63-A071-7F4990BD860C}" srcOrd="0" destOrd="0" presId="urn:microsoft.com/office/officeart/2005/8/layout/process2"/>
    <dgm:cxn modelId="{AF15098E-4945-4EB7-8F4C-BD3CB80CDE69}" srcId="{6AB84108-5E8A-4E9E-AD41-1684BBF1EDAE}" destId="{06746ECD-F0E3-40E7-870C-24970AB26D96}" srcOrd="4" destOrd="0" parTransId="{5223B71B-DD9B-4CEF-B5A3-1CDFAA7A91D0}" sibTransId="{8F34FC46-4708-4983-8E53-1A198BA4A053}"/>
    <dgm:cxn modelId="{5E58188E-EF71-4509-AFA6-182F57F989EF}" srcId="{6AB84108-5E8A-4E9E-AD41-1684BBF1EDAE}" destId="{6459D4CA-DAA5-43AF-9C1E-AC601B2D6C64}" srcOrd="2" destOrd="0" parTransId="{2CBA2662-2A7E-41E0-800B-4DB14EF2FBB2}" sibTransId="{C83B1FA6-C515-4384-9820-6D024F0917CB}"/>
    <dgm:cxn modelId="{4B1CDA97-FD0B-4999-9F3C-DBDB5AD45878}" srcId="{6AB84108-5E8A-4E9E-AD41-1684BBF1EDAE}" destId="{E340B770-C092-4015-A56D-98F7E69B8E60}" srcOrd="3" destOrd="0" parTransId="{51A8DFF0-AFB4-457D-8F3B-6B963B39922D}" sibTransId="{CD6EB151-B09F-49BB-9EF7-CCA58A11E0F7}"/>
    <dgm:cxn modelId="{B955F1A2-F0A8-4CAD-BA3B-1C0E4587077E}" type="presOf" srcId="{28539B37-AC68-4A7D-A731-6515E2E37F36}" destId="{DA1769D8-86B7-4512-A801-2E1B497BDF7C}" srcOrd="1" destOrd="0" presId="urn:microsoft.com/office/officeart/2005/8/layout/process2"/>
    <dgm:cxn modelId="{2BFA0BA5-60AE-49E7-89F7-1DC565E0A12F}" type="presOf" srcId="{6AB84108-5E8A-4E9E-AD41-1684BBF1EDAE}" destId="{4BCF2F72-6515-4C67-B117-25A2E0DB8AC5}" srcOrd="0" destOrd="0" presId="urn:microsoft.com/office/officeart/2005/8/layout/process2"/>
    <dgm:cxn modelId="{5FBC9FAF-8C0E-4E57-A1AF-A71A7C19E5E5}" type="presOf" srcId="{C83B1FA6-C515-4384-9820-6D024F0917CB}" destId="{8E7749F7-DC09-469D-B769-42EAB69E3993}" srcOrd="1" destOrd="0" presId="urn:microsoft.com/office/officeart/2005/8/layout/process2"/>
    <dgm:cxn modelId="{51F7B6BF-CAED-449D-971F-3EA5A5241E89}" type="presOf" srcId="{06746ECD-F0E3-40E7-870C-24970AB26D96}" destId="{F6E25A20-8C76-4D2E-8124-5D3659E6ECC6}" srcOrd="0" destOrd="0" presId="urn:microsoft.com/office/officeart/2005/8/layout/process2"/>
    <dgm:cxn modelId="{A5C460C1-8D83-4148-8216-2A451B2AB548}" srcId="{6AB84108-5E8A-4E9E-AD41-1684BBF1EDAE}" destId="{A9B81569-BBC9-4817-9314-CCA7DC7655D0}" srcOrd="0" destOrd="0" parTransId="{CDC34582-6A0D-4F8E-96FE-ED0DCB35B70F}" sibTransId="{28539B37-AC68-4A7D-A731-6515E2E37F36}"/>
    <dgm:cxn modelId="{A072F0C3-8D89-4163-B1C8-F304F80B9FAB}" type="presOf" srcId="{28539B37-AC68-4A7D-A731-6515E2E37F36}" destId="{D659C71B-91EB-4192-9961-B7559B097B06}" srcOrd="0" destOrd="0" presId="urn:microsoft.com/office/officeart/2005/8/layout/process2"/>
    <dgm:cxn modelId="{8E2200C7-49E1-49F3-AC0C-5C85C4E6D5C0}" type="presOf" srcId="{CD6EB151-B09F-49BB-9EF7-CCA58A11E0F7}" destId="{80DD2259-962B-4612-8C1E-179E682854CC}" srcOrd="1" destOrd="0" presId="urn:microsoft.com/office/officeart/2005/8/layout/process2"/>
    <dgm:cxn modelId="{516AD9C8-94FD-4D4B-BD8A-2394967609B3}" type="presOf" srcId="{B4C71293-F272-4AE8-9FA3-F7DB27E82EC4}" destId="{339D7D2E-2FB7-4415-9921-34CD171F5172}" srcOrd="0" destOrd="0" presId="urn:microsoft.com/office/officeart/2005/8/layout/process2"/>
    <dgm:cxn modelId="{AFDB8CF0-8151-4D99-8FCF-E29B2440C6A0}" srcId="{6AB84108-5E8A-4E9E-AD41-1684BBF1EDAE}" destId="{B4C71293-F272-4AE8-9FA3-F7DB27E82EC4}" srcOrd="1" destOrd="0" parTransId="{F17414EF-FCFA-47D7-BC3D-785EDEB1AFEE}" sibTransId="{3D307C45-9790-4488-9826-8E6D8AED1FE9}"/>
    <dgm:cxn modelId="{2303D346-36F9-4D93-AC45-ED8A19D983D1}" type="presParOf" srcId="{4BCF2F72-6515-4C67-B117-25A2E0DB8AC5}" destId="{A42D2F79-B0D2-4618-816B-9CF832412B2E}" srcOrd="0" destOrd="0" presId="urn:microsoft.com/office/officeart/2005/8/layout/process2"/>
    <dgm:cxn modelId="{38580A9F-6E8A-4266-BF47-D67CEE378196}" type="presParOf" srcId="{4BCF2F72-6515-4C67-B117-25A2E0DB8AC5}" destId="{D659C71B-91EB-4192-9961-B7559B097B06}" srcOrd="1" destOrd="0" presId="urn:microsoft.com/office/officeart/2005/8/layout/process2"/>
    <dgm:cxn modelId="{012F04D7-BB53-4F3D-BAE8-3892638F6BCF}" type="presParOf" srcId="{D659C71B-91EB-4192-9961-B7559B097B06}" destId="{DA1769D8-86B7-4512-A801-2E1B497BDF7C}" srcOrd="0" destOrd="0" presId="urn:microsoft.com/office/officeart/2005/8/layout/process2"/>
    <dgm:cxn modelId="{893CE7A5-1107-461E-93DA-70E847038F6F}" type="presParOf" srcId="{4BCF2F72-6515-4C67-B117-25A2E0DB8AC5}" destId="{339D7D2E-2FB7-4415-9921-34CD171F5172}" srcOrd="2" destOrd="0" presId="urn:microsoft.com/office/officeart/2005/8/layout/process2"/>
    <dgm:cxn modelId="{9515CB8C-38E4-44CC-8D59-9F8E423C75C2}" type="presParOf" srcId="{4BCF2F72-6515-4C67-B117-25A2E0DB8AC5}" destId="{75C53FA9-7F87-4BD5-B34A-FBBFE84C7BD1}" srcOrd="3" destOrd="0" presId="urn:microsoft.com/office/officeart/2005/8/layout/process2"/>
    <dgm:cxn modelId="{AE8CE3B5-B51A-4163-8809-A207F8BD3D2A}" type="presParOf" srcId="{75C53FA9-7F87-4BD5-B34A-FBBFE84C7BD1}" destId="{DAD4CADE-1AB2-4925-A90C-B293B59764B6}" srcOrd="0" destOrd="0" presId="urn:microsoft.com/office/officeart/2005/8/layout/process2"/>
    <dgm:cxn modelId="{A2632CE2-A8FB-4DE6-A8B4-60876A587D99}" type="presParOf" srcId="{4BCF2F72-6515-4C67-B117-25A2E0DB8AC5}" destId="{AB856846-7448-42CB-8AC6-0A8EBC4877BE}" srcOrd="4" destOrd="0" presId="urn:microsoft.com/office/officeart/2005/8/layout/process2"/>
    <dgm:cxn modelId="{5991815E-BF22-44AF-9531-3EDE81D52C15}" type="presParOf" srcId="{4BCF2F72-6515-4C67-B117-25A2E0DB8AC5}" destId="{7A94500B-D0E1-4368-BFB9-31523F178CA5}" srcOrd="5" destOrd="0" presId="urn:microsoft.com/office/officeart/2005/8/layout/process2"/>
    <dgm:cxn modelId="{0412234E-009B-42F2-A2A8-6339D7F807E5}" type="presParOf" srcId="{7A94500B-D0E1-4368-BFB9-31523F178CA5}" destId="{8E7749F7-DC09-469D-B769-42EAB69E3993}" srcOrd="0" destOrd="0" presId="urn:microsoft.com/office/officeart/2005/8/layout/process2"/>
    <dgm:cxn modelId="{1FCAA705-B6C1-4886-9E09-98FA50AC7D9B}" type="presParOf" srcId="{4BCF2F72-6515-4C67-B117-25A2E0DB8AC5}" destId="{79D27884-F520-4D63-A071-7F4990BD860C}" srcOrd="6" destOrd="0" presId="urn:microsoft.com/office/officeart/2005/8/layout/process2"/>
    <dgm:cxn modelId="{55B6B852-A7F8-4197-95B5-2C75794F8C0A}" type="presParOf" srcId="{4BCF2F72-6515-4C67-B117-25A2E0DB8AC5}" destId="{AC7F4985-ADC2-40E3-B4CC-042B9A976887}" srcOrd="7" destOrd="0" presId="urn:microsoft.com/office/officeart/2005/8/layout/process2"/>
    <dgm:cxn modelId="{7A0ADBF5-40BE-4991-AD6D-D52EE27BBB98}" type="presParOf" srcId="{AC7F4985-ADC2-40E3-B4CC-042B9A976887}" destId="{80DD2259-962B-4612-8C1E-179E682854CC}" srcOrd="0" destOrd="0" presId="urn:microsoft.com/office/officeart/2005/8/layout/process2"/>
    <dgm:cxn modelId="{3D35E867-AD34-413A-862D-938D63FD81B6}" type="presParOf" srcId="{4BCF2F72-6515-4C67-B117-25A2E0DB8AC5}" destId="{F6E25A20-8C76-4D2E-8124-5D3659E6ECC6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F098E4-06E5-4D00-8C24-F4835A362AC0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A4950446-3D97-4FC4-A341-67F7A06C40B7}">
      <dgm:prSet phldrT="[Text]" custT="1"/>
      <dgm:spPr/>
      <dgm:t>
        <a:bodyPr/>
        <a:lstStyle/>
        <a:p>
          <a:r>
            <a:rPr lang="en-US" sz="1800" dirty="0"/>
            <a:t>Step 3: Show Control Loop triggered</a:t>
          </a:r>
        </a:p>
      </dgm:t>
    </dgm:pt>
    <dgm:pt modelId="{81289868-6474-40DC-A34B-D5C2C5F4A951}" type="parTrans" cxnId="{9421A2AA-22EC-4E1D-96B9-EEAE7C0F139E}">
      <dgm:prSet/>
      <dgm:spPr/>
      <dgm:t>
        <a:bodyPr/>
        <a:lstStyle/>
        <a:p>
          <a:endParaRPr lang="en-US"/>
        </a:p>
      </dgm:t>
    </dgm:pt>
    <dgm:pt modelId="{8967B961-7A88-4F6E-BFE6-D308515D5DD6}" type="sibTrans" cxnId="{9421A2AA-22EC-4E1D-96B9-EEAE7C0F139E}">
      <dgm:prSet/>
      <dgm:spPr/>
      <dgm:t>
        <a:bodyPr/>
        <a:lstStyle/>
        <a:p>
          <a:endParaRPr lang="en-US" dirty="0"/>
        </a:p>
      </dgm:t>
    </dgm:pt>
    <dgm:pt modelId="{19A1688B-1D0F-4575-B6F4-C0191B5E66D3}">
      <dgm:prSet phldrT="[Text]" custT="1"/>
      <dgm:spPr/>
      <dgm:t>
        <a:bodyPr/>
        <a:lstStyle/>
        <a:p>
          <a:r>
            <a:rPr lang="en-US" sz="1800" dirty="0"/>
            <a:t>Step 4: Show PCI issue solved (UI)</a:t>
          </a:r>
        </a:p>
      </dgm:t>
    </dgm:pt>
    <dgm:pt modelId="{71E094BD-A83B-4AA4-B561-92C34961CB0F}" type="parTrans" cxnId="{244216C8-81C8-49C5-A859-E9F91EA2AF3C}">
      <dgm:prSet/>
      <dgm:spPr/>
      <dgm:t>
        <a:bodyPr/>
        <a:lstStyle/>
        <a:p>
          <a:endParaRPr lang="en-US"/>
        </a:p>
      </dgm:t>
    </dgm:pt>
    <dgm:pt modelId="{4A94657F-FCCA-452A-ABEE-52DD29F41AE2}" type="sibTrans" cxnId="{244216C8-81C8-49C5-A859-E9F91EA2AF3C}">
      <dgm:prSet/>
      <dgm:spPr/>
      <dgm:t>
        <a:bodyPr/>
        <a:lstStyle/>
        <a:p>
          <a:endParaRPr lang="en-US" dirty="0"/>
        </a:p>
      </dgm:t>
    </dgm:pt>
    <dgm:pt modelId="{99FE52B6-5EB1-4D88-94FB-C4B1A650AC15}">
      <dgm:prSet phldrT="[Text]" custT="1"/>
      <dgm:spPr/>
      <dgm:t>
        <a:bodyPr/>
        <a:lstStyle/>
        <a:p>
          <a:r>
            <a:rPr lang="en-US" sz="1800" dirty="0"/>
            <a:t>Step 5: Trigger PM data generation</a:t>
          </a:r>
        </a:p>
      </dgm:t>
    </dgm:pt>
    <dgm:pt modelId="{AA2F466D-C653-444C-8CE8-310509CA7C3C}" type="parTrans" cxnId="{F7BE90C2-6E60-4BB8-94AD-F7DE9505F6BB}">
      <dgm:prSet/>
      <dgm:spPr/>
      <dgm:t>
        <a:bodyPr/>
        <a:lstStyle/>
        <a:p>
          <a:endParaRPr lang="en-US"/>
        </a:p>
      </dgm:t>
    </dgm:pt>
    <dgm:pt modelId="{AA93BB2D-CE8C-4850-9096-E5D133345204}" type="sibTrans" cxnId="{F7BE90C2-6E60-4BB8-94AD-F7DE9505F6BB}">
      <dgm:prSet/>
      <dgm:spPr/>
      <dgm:t>
        <a:bodyPr/>
        <a:lstStyle/>
        <a:p>
          <a:endParaRPr lang="en-US" dirty="0"/>
        </a:p>
      </dgm:t>
    </dgm:pt>
    <dgm:pt modelId="{E46EE278-0C86-416C-BD9F-2970EBCEF524}">
      <dgm:prSet phldrT="[Text]" custT="1"/>
      <dgm:spPr/>
      <dgm:t>
        <a:bodyPr/>
        <a:lstStyle/>
        <a:p>
          <a:r>
            <a:rPr lang="en-US" sz="1800" dirty="0"/>
            <a:t>Step 2: Neighbor list update (UI)</a:t>
          </a:r>
        </a:p>
      </dgm:t>
    </dgm:pt>
    <dgm:pt modelId="{63B243E3-A53C-4A51-92AC-0337FA79FD7A}" type="parTrans" cxnId="{3D5C19B1-3566-4E5A-B779-E7FBEF5C9D0E}">
      <dgm:prSet/>
      <dgm:spPr/>
      <dgm:t>
        <a:bodyPr/>
        <a:lstStyle/>
        <a:p>
          <a:endParaRPr lang="en-US"/>
        </a:p>
      </dgm:t>
    </dgm:pt>
    <dgm:pt modelId="{17FFB558-1659-4B0B-A4C9-01D43211268C}" type="sibTrans" cxnId="{3D5C19B1-3566-4E5A-B779-E7FBEF5C9D0E}">
      <dgm:prSet/>
      <dgm:spPr/>
      <dgm:t>
        <a:bodyPr/>
        <a:lstStyle/>
        <a:p>
          <a:endParaRPr lang="en-US" dirty="0"/>
        </a:p>
      </dgm:t>
    </dgm:pt>
    <dgm:pt modelId="{2394D661-4751-4C1A-9043-CB9A3215BE8C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800" dirty="0"/>
            <a:t>Step 1: CM-Notify handling</a:t>
          </a:r>
        </a:p>
      </dgm:t>
    </dgm:pt>
    <dgm:pt modelId="{1FB0F308-79F6-49CE-B727-249E9A49AC64}" type="parTrans" cxnId="{B39AA2C6-7AFE-49DC-B7C6-652AE94A0EE0}">
      <dgm:prSet/>
      <dgm:spPr/>
      <dgm:t>
        <a:bodyPr/>
        <a:lstStyle/>
        <a:p>
          <a:endParaRPr lang="en-US"/>
        </a:p>
      </dgm:t>
    </dgm:pt>
    <dgm:pt modelId="{93F0F8B0-43CC-419B-BA9C-E785184B3762}" type="sibTrans" cxnId="{B39AA2C6-7AFE-49DC-B7C6-652AE94A0EE0}">
      <dgm:prSet/>
      <dgm:spPr/>
      <dgm:t>
        <a:bodyPr/>
        <a:lstStyle/>
        <a:p>
          <a:endParaRPr lang="en-US" dirty="0"/>
        </a:p>
      </dgm:t>
    </dgm:pt>
    <dgm:pt modelId="{6CDA4BBD-59EB-43AC-8D68-4592603724A7}" type="pres">
      <dgm:prSet presAssocID="{CBF098E4-06E5-4D00-8C24-F4835A362AC0}" presName="linearFlow" presStyleCnt="0">
        <dgm:presLayoutVars>
          <dgm:resizeHandles val="exact"/>
        </dgm:presLayoutVars>
      </dgm:prSet>
      <dgm:spPr/>
    </dgm:pt>
    <dgm:pt modelId="{13CF0A6C-9C86-405B-9B1A-6730D4A58CAC}" type="pres">
      <dgm:prSet presAssocID="{2394D661-4751-4C1A-9043-CB9A3215BE8C}" presName="node" presStyleLbl="node1" presStyleIdx="0" presStyleCnt="5">
        <dgm:presLayoutVars>
          <dgm:bulletEnabled val="1"/>
        </dgm:presLayoutVars>
      </dgm:prSet>
      <dgm:spPr/>
    </dgm:pt>
    <dgm:pt modelId="{395D4677-9231-4D93-A796-20CB2F317730}" type="pres">
      <dgm:prSet presAssocID="{93F0F8B0-43CC-419B-BA9C-E785184B3762}" presName="sibTrans" presStyleLbl="sibTrans2D1" presStyleIdx="0" presStyleCnt="4"/>
      <dgm:spPr/>
    </dgm:pt>
    <dgm:pt modelId="{0109C074-BF8A-4B70-A395-974C9D70EC71}" type="pres">
      <dgm:prSet presAssocID="{93F0F8B0-43CC-419B-BA9C-E785184B3762}" presName="connectorText" presStyleLbl="sibTrans2D1" presStyleIdx="0" presStyleCnt="4"/>
      <dgm:spPr/>
    </dgm:pt>
    <dgm:pt modelId="{71C0109A-6ECE-4C30-88DB-D20BD9737C82}" type="pres">
      <dgm:prSet presAssocID="{E46EE278-0C86-416C-BD9F-2970EBCEF524}" presName="node" presStyleLbl="node1" presStyleIdx="1" presStyleCnt="5">
        <dgm:presLayoutVars>
          <dgm:bulletEnabled val="1"/>
        </dgm:presLayoutVars>
      </dgm:prSet>
      <dgm:spPr/>
    </dgm:pt>
    <dgm:pt modelId="{2B59BB7E-67BC-426B-8C10-D0A2CBE8A171}" type="pres">
      <dgm:prSet presAssocID="{17FFB558-1659-4B0B-A4C9-01D43211268C}" presName="sibTrans" presStyleLbl="sibTrans2D1" presStyleIdx="1" presStyleCnt="4"/>
      <dgm:spPr/>
    </dgm:pt>
    <dgm:pt modelId="{E47E6FE2-7F13-4CB1-8A9D-BF39EEBD9F33}" type="pres">
      <dgm:prSet presAssocID="{17FFB558-1659-4B0B-A4C9-01D43211268C}" presName="connectorText" presStyleLbl="sibTrans2D1" presStyleIdx="1" presStyleCnt="4"/>
      <dgm:spPr/>
    </dgm:pt>
    <dgm:pt modelId="{54E5F2FB-B4AE-4BB7-9145-FB8C9B07ED79}" type="pres">
      <dgm:prSet presAssocID="{A4950446-3D97-4FC4-A341-67F7A06C40B7}" presName="node" presStyleLbl="node1" presStyleIdx="2" presStyleCnt="5">
        <dgm:presLayoutVars>
          <dgm:bulletEnabled val="1"/>
        </dgm:presLayoutVars>
      </dgm:prSet>
      <dgm:spPr/>
    </dgm:pt>
    <dgm:pt modelId="{A776341E-8E06-46EE-A469-9995585BD71B}" type="pres">
      <dgm:prSet presAssocID="{8967B961-7A88-4F6E-BFE6-D308515D5DD6}" presName="sibTrans" presStyleLbl="sibTrans2D1" presStyleIdx="2" presStyleCnt="4"/>
      <dgm:spPr/>
    </dgm:pt>
    <dgm:pt modelId="{F6FFB829-F736-41A1-9396-001DA75D83DD}" type="pres">
      <dgm:prSet presAssocID="{8967B961-7A88-4F6E-BFE6-D308515D5DD6}" presName="connectorText" presStyleLbl="sibTrans2D1" presStyleIdx="2" presStyleCnt="4"/>
      <dgm:spPr/>
    </dgm:pt>
    <dgm:pt modelId="{8462AB0B-80D3-4ABD-A433-A5EF20371141}" type="pres">
      <dgm:prSet presAssocID="{19A1688B-1D0F-4575-B6F4-C0191B5E66D3}" presName="node" presStyleLbl="node1" presStyleIdx="3" presStyleCnt="5">
        <dgm:presLayoutVars>
          <dgm:bulletEnabled val="1"/>
        </dgm:presLayoutVars>
      </dgm:prSet>
      <dgm:spPr/>
    </dgm:pt>
    <dgm:pt modelId="{A6E54015-D07C-4C05-B51A-BB873427D5CB}" type="pres">
      <dgm:prSet presAssocID="{4A94657F-FCCA-452A-ABEE-52DD29F41AE2}" presName="sibTrans" presStyleLbl="sibTrans2D1" presStyleIdx="3" presStyleCnt="4"/>
      <dgm:spPr/>
    </dgm:pt>
    <dgm:pt modelId="{4B048BEC-5389-46AC-A77B-0C9A0555D160}" type="pres">
      <dgm:prSet presAssocID="{4A94657F-FCCA-452A-ABEE-52DD29F41AE2}" presName="connectorText" presStyleLbl="sibTrans2D1" presStyleIdx="3" presStyleCnt="4"/>
      <dgm:spPr/>
    </dgm:pt>
    <dgm:pt modelId="{164881CD-FFF1-4EC7-85BD-BB4431098991}" type="pres">
      <dgm:prSet presAssocID="{99FE52B6-5EB1-4D88-94FB-C4B1A650AC15}" presName="node" presStyleLbl="node1" presStyleIdx="4" presStyleCnt="5">
        <dgm:presLayoutVars>
          <dgm:bulletEnabled val="1"/>
        </dgm:presLayoutVars>
      </dgm:prSet>
      <dgm:spPr/>
    </dgm:pt>
  </dgm:ptLst>
  <dgm:cxnLst>
    <dgm:cxn modelId="{53C0870E-0E79-494C-A88C-655127D9FBD4}" type="presOf" srcId="{8967B961-7A88-4F6E-BFE6-D308515D5DD6}" destId="{A776341E-8E06-46EE-A469-9995585BD71B}" srcOrd="0" destOrd="0" presId="urn:microsoft.com/office/officeart/2005/8/layout/process2"/>
    <dgm:cxn modelId="{CF80EE38-6E81-4202-896F-21A29E9772F0}" type="presOf" srcId="{4A94657F-FCCA-452A-ABEE-52DD29F41AE2}" destId="{A6E54015-D07C-4C05-B51A-BB873427D5CB}" srcOrd="0" destOrd="0" presId="urn:microsoft.com/office/officeart/2005/8/layout/process2"/>
    <dgm:cxn modelId="{B026523D-B5BF-4E5B-8AA3-D1FFE4561B99}" type="presOf" srcId="{99FE52B6-5EB1-4D88-94FB-C4B1A650AC15}" destId="{164881CD-FFF1-4EC7-85BD-BB4431098991}" srcOrd="0" destOrd="0" presId="urn:microsoft.com/office/officeart/2005/8/layout/process2"/>
    <dgm:cxn modelId="{7303B13E-217E-4BB7-A410-8CB8578DC2C0}" type="presOf" srcId="{CBF098E4-06E5-4D00-8C24-F4835A362AC0}" destId="{6CDA4BBD-59EB-43AC-8D68-4592603724A7}" srcOrd="0" destOrd="0" presId="urn:microsoft.com/office/officeart/2005/8/layout/process2"/>
    <dgm:cxn modelId="{EAA6FF42-123B-414C-97CF-BF30A3075792}" type="presOf" srcId="{2394D661-4751-4C1A-9043-CB9A3215BE8C}" destId="{13CF0A6C-9C86-405B-9B1A-6730D4A58CAC}" srcOrd="0" destOrd="0" presId="urn:microsoft.com/office/officeart/2005/8/layout/process2"/>
    <dgm:cxn modelId="{93BE6D67-F578-4393-B5BB-F2BB81A31EA7}" type="presOf" srcId="{E46EE278-0C86-416C-BD9F-2970EBCEF524}" destId="{71C0109A-6ECE-4C30-88DB-D20BD9737C82}" srcOrd="0" destOrd="0" presId="urn:microsoft.com/office/officeart/2005/8/layout/process2"/>
    <dgm:cxn modelId="{3CEB706E-22B4-4C68-87F0-40CC4FDAC881}" type="presOf" srcId="{17FFB558-1659-4B0B-A4C9-01D43211268C}" destId="{E47E6FE2-7F13-4CB1-8A9D-BF39EEBD9F33}" srcOrd="1" destOrd="0" presId="urn:microsoft.com/office/officeart/2005/8/layout/process2"/>
    <dgm:cxn modelId="{1240C54F-E478-4D76-BDAA-5D1766035D29}" type="presOf" srcId="{19A1688B-1D0F-4575-B6F4-C0191B5E66D3}" destId="{8462AB0B-80D3-4ABD-A433-A5EF20371141}" srcOrd="0" destOrd="0" presId="urn:microsoft.com/office/officeart/2005/8/layout/process2"/>
    <dgm:cxn modelId="{CFCDFA84-CC3A-4F17-A11F-5B7C82F24428}" type="presOf" srcId="{17FFB558-1659-4B0B-A4C9-01D43211268C}" destId="{2B59BB7E-67BC-426B-8C10-D0A2CBE8A171}" srcOrd="0" destOrd="0" presId="urn:microsoft.com/office/officeart/2005/8/layout/process2"/>
    <dgm:cxn modelId="{3412DDA1-D229-4901-AB08-79D09C3803E8}" type="presOf" srcId="{93F0F8B0-43CC-419B-BA9C-E785184B3762}" destId="{395D4677-9231-4D93-A796-20CB2F317730}" srcOrd="0" destOrd="0" presId="urn:microsoft.com/office/officeart/2005/8/layout/process2"/>
    <dgm:cxn modelId="{CA3DBFA6-6222-4041-8807-C6D5BD027487}" type="presOf" srcId="{A4950446-3D97-4FC4-A341-67F7A06C40B7}" destId="{54E5F2FB-B4AE-4BB7-9145-FB8C9B07ED79}" srcOrd="0" destOrd="0" presId="urn:microsoft.com/office/officeart/2005/8/layout/process2"/>
    <dgm:cxn modelId="{9421A2AA-22EC-4E1D-96B9-EEAE7C0F139E}" srcId="{CBF098E4-06E5-4D00-8C24-F4835A362AC0}" destId="{A4950446-3D97-4FC4-A341-67F7A06C40B7}" srcOrd="2" destOrd="0" parTransId="{81289868-6474-40DC-A34B-D5C2C5F4A951}" sibTransId="{8967B961-7A88-4F6E-BFE6-D308515D5DD6}"/>
    <dgm:cxn modelId="{3D5C19B1-3566-4E5A-B779-E7FBEF5C9D0E}" srcId="{CBF098E4-06E5-4D00-8C24-F4835A362AC0}" destId="{E46EE278-0C86-416C-BD9F-2970EBCEF524}" srcOrd="1" destOrd="0" parTransId="{63B243E3-A53C-4A51-92AC-0337FA79FD7A}" sibTransId="{17FFB558-1659-4B0B-A4C9-01D43211268C}"/>
    <dgm:cxn modelId="{F7BE90C2-6E60-4BB8-94AD-F7DE9505F6BB}" srcId="{CBF098E4-06E5-4D00-8C24-F4835A362AC0}" destId="{99FE52B6-5EB1-4D88-94FB-C4B1A650AC15}" srcOrd="4" destOrd="0" parTransId="{AA2F466D-C653-444C-8CE8-310509CA7C3C}" sibTransId="{AA93BB2D-CE8C-4850-9096-E5D133345204}"/>
    <dgm:cxn modelId="{95FAB2C2-DF70-4A9C-BF2D-EA6471AC54BF}" type="presOf" srcId="{93F0F8B0-43CC-419B-BA9C-E785184B3762}" destId="{0109C074-BF8A-4B70-A395-974C9D70EC71}" srcOrd="1" destOrd="0" presId="urn:microsoft.com/office/officeart/2005/8/layout/process2"/>
    <dgm:cxn modelId="{B39AA2C6-7AFE-49DC-B7C6-652AE94A0EE0}" srcId="{CBF098E4-06E5-4D00-8C24-F4835A362AC0}" destId="{2394D661-4751-4C1A-9043-CB9A3215BE8C}" srcOrd="0" destOrd="0" parTransId="{1FB0F308-79F6-49CE-B727-249E9A49AC64}" sibTransId="{93F0F8B0-43CC-419B-BA9C-E785184B3762}"/>
    <dgm:cxn modelId="{244216C8-81C8-49C5-A859-E9F91EA2AF3C}" srcId="{CBF098E4-06E5-4D00-8C24-F4835A362AC0}" destId="{19A1688B-1D0F-4575-B6F4-C0191B5E66D3}" srcOrd="3" destOrd="0" parTransId="{71E094BD-A83B-4AA4-B561-92C34961CB0F}" sibTransId="{4A94657F-FCCA-452A-ABEE-52DD29F41AE2}"/>
    <dgm:cxn modelId="{D09017CD-401D-42E8-B254-0ABD0CDABA26}" type="presOf" srcId="{4A94657F-FCCA-452A-ABEE-52DD29F41AE2}" destId="{4B048BEC-5389-46AC-A77B-0C9A0555D160}" srcOrd="1" destOrd="0" presId="urn:microsoft.com/office/officeart/2005/8/layout/process2"/>
    <dgm:cxn modelId="{C3C953F6-0AD4-4398-96F6-03C63047D973}" type="presOf" srcId="{8967B961-7A88-4F6E-BFE6-D308515D5DD6}" destId="{F6FFB829-F736-41A1-9396-001DA75D83DD}" srcOrd="1" destOrd="0" presId="urn:microsoft.com/office/officeart/2005/8/layout/process2"/>
    <dgm:cxn modelId="{925DEE65-2876-4B36-A5EF-8A74FA50D6C0}" type="presParOf" srcId="{6CDA4BBD-59EB-43AC-8D68-4592603724A7}" destId="{13CF0A6C-9C86-405B-9B1A-6730D4A58CAC}" srcOrd="0" destOrd="0" presId="urn:microsoft.com/office/officeart/2005/8/layout/process2"/>
    <dgm:cxn modelId="{6AF50091-A1BA-41E3-9214-6D2AE9A8E27D}" type="presParOf" srcId="{6CDA4BBD-59EB-43AC-8D68-4592603724A7}" destId="{395D4677-9231-4D93-A796-20CB2F317730}" srcOrd="1" destOrd="0" presId="urn:microsoft.com/office/officeart/2005/8/layout/process2"/>
    <dgm:cxn modelId="{4B401583-0A39-4D0A-BA5C-9A23B7B36E06}" type="presParOf" srcId="{395D4677-9231-4D93-A796-20CB2F317730}" destId="{0109C074-BF8A-4B70-A395-974C9D70EC71}" srcOrd="0" destOrd="0" presId="urn:microsoft.com/office/officeart/2005/8/layout/process2"/>
    <dgm:cxn modelId="{DA7D484B-69D8-46C5-B17F-1B16410AD701}" type="presParOf" srcId="{6CDA4BBD-59EB-43AC-8D68-4592603724A7}" destId="{71C0109A-6ECE-4C30-88DB-D20BD9737C82}" srcOrd="2" destOrd="0" presId="urn:microsoft.com/office/officeart/2005/8/layout/process2"/>
    <dgm:cxn modelId="{03E11279-BAF3-4475-8CAF-2E9B1CA50C0F}" type="presParOf" srcId="{6CDA4BBD-59EB-43AC-8D68-4592603724A7}" destId="{2B59BB7E-67BC-426B-8C10-D0A2CBE8A171}" srcOrd="3" destOrd="0" presId="urn:microsoft.com/office/officeart/2005/8/layout/process2"/>
    <dgm:cxn modelId="{35776DD1-C78C-4AEF-ADAF-9D8BC80A4C8E}" type="presParOf" srcId="{2B59BB7E-67BC-426B-8C10-D0A2CBE8A171}" destId="{E47E6FE2-7F13-4CB1-8A9D-BF39EEBD9F33}" srcOrd="0" destOrd="0" presId="urn:microsoft.com/office/officeart/2005/8/layout/process2"/>
    <dgm:cxn modelId="{D0EB48B3-EFBD-4B67-B156-98CBA5B12842}" type="presParOf" srcId="{6CDA4BBD-59EB-43AC-8D68-4592603724A7}" destId="{54E5F2FB-B4AE-4BB7-9145-FB8C9B07ED79}" srcOrd="4" destOrd="0" presId="urn:microsoft.com/office/officeart/2005/8/layout/process2"/>
    <dgm:cxn modelId="{544F2EF3-AAAE-442E-B04F-573411CC4311}" type="presParOf" srcId="{6CDA4BBD-59EB-43AC-8D68-4592603724A7}" destId="{A776341E-8E06-46EE-A469-9995585BD71B}" srcOrd="5" destOrd="0" presId="urn:microsoft.com/office/officeart/2005/8/layout/process2"/>
    <dgm:cxn modelId="{17C17B4A-D4B9-418A-BB49-159DF1289DDA}" type="presParOf" srcId="{A776341E-8E06-46EE-A469-9995585BD71B}" destId="{F6FFB829-F736-41A1-9396-001DA75D83DD}" srcOrd="0" destOrd="0" presId="urn:microsoft.com/office/officeart/2005/8/layout/process2"/>
    <dgm:cxn modelId="{5163261A-E88A-4579-BD9A-B6E7C0C0DD3B}" type="presParOf" srcId="{6CDA4BBD-59EB-43AC-8D68-4592603724A7}" destId="{8462AB0B-80D3-4ABD-A433-A5EF20371141}" srcOrd="6" destOrd="0" presId="urn:microsoft.com/office/officeart/2005/8/layout/process2"/>
    <dgm:cxn modelId="{BDD6B170-D7C1-43DF-AFC0-81E7738EE5BB}" type="presParOf" srcId="{6CDA4BBD-59EB-43AC-8D68-4592603724A7}" destId="{A6E54015-D07C-4C05-B51A-BB873427D5CB}" srcOrd="7" destOrd="0" presId="urn:microsoft.com/office/officeart/2005/8/layout/process2"/>
    <dgm:cxn modelId="{A2245ACC-9BA2-464F-ACA2-4C25692754E0}" type="presParOf" srcId="{A6E54015-D07C-4C05-B51A-BB873427D5CB}" destId="{4B048BEC-5389-46AC-A77B-0C9A0555D160}" srcOrd="0" destOrd="0" presId="urn:microsoft.com/office/officeart/2005/8/layout/process2"/>
    <dgm:cxn modelId="{81F0A149-5A7D-4B92-80A8-70C7F19D7388}" type="presParOf" srcId="{6CDA4BBD-59EB-43AC-8D68-4592603724A7}" destId="{164881CD-FFF1-4EC7-85BD-BB4431098991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AB84108-5E8A-4E9E-AD41-1684BBF1EDAE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6459D4CA-DAA5-43AF-9C1E-AC601B2D6C64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en-US" sz="2000" dirty="0"/>
            <a:t>1. Trigger PCI optimization and activation of Control Loop for PCI updates.</a:t>
          </a:r>
        </a:p>
        <a:p>
          <a:pPr algn="l"/>
          <a:r>
            <a:rPr lang="en-US" sz="2000" dirty="0"/>
            <a:t>2. Simulate failure to update PCI for some cell(s)</a:t>
          </a:r>
        </a:p>
      </dgm:t>
    </dgm:pt>
    <dgm:pt modelId="{2CBA2662-2A7E-41E0-800B-4DB14EF2FBB2}" type="parTrans" cxnId="{5E58188E-EF71-4509-AFA6-182F57F989EF}">
      <dgm:prSet/>
      <dgm:spPr/>
      <dgm:t>
        <a:bodyPr/>
        <a:lstStyle/>
        <a:p>
          <a:pPr algn="l"/>
          <a:endParaRPr lang="en-US" sz="2400"/>
        </a:p>
      </dgm:t>
    </dgm:pt>
    <dgm:pt modelId="{C83B1FA6-C515-4384-9820-6D024F0917CB}" type="sibTrans" cxnId="{5E58188E-EF71-4509-AFA6-182F57F989EF}">
      <dgm:prSet custT="1"/>
      <dgm:spPr/>
      <dgm:t>
        <a:bodyPr/>
        <a:lstStyle/>
        <a:p>
          <a:pPr algn="l"/>
          <a:endParaRPr lang="en-US" sz="1600" dirty="0"/>
        </a:p>
      </dgm:t>
    </dgm:pt>
    <dgm:pt modelId="{E340B770-C092-4015-A56D-98F7E69B8E60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en-US" sz="2000" dirty="0"/>
            <a:t>1. Show SON-Handler MS triggering OOF with “Fixed PCI” cell list next time for PCI optimization (logs)</a:t>
          </a:r>
        </a:p>
      </dgm:t>
    </dgm:pt>
    <dgm:pt modelId="{51A8DFF0-AFB4-457D-8F3B-6B963B39922D}" type="parTrans" cxnId="{4B1CDA97-FD0B-4999-9F3C-DBDB5AD45878}">
      <dgm:prSet/>
      <dgm:spPr/>
      <dgm:t>
        <a:bodyPr/>
        <a:lstStyle/>
        <a:p>
          <a:pPr algn="l"/>
          <a:endParaRPr lang="en-US" sz="2400"/>
        </a:p>
      </dgm:t>
    </dgm:pt>
    <dgm:pt modelId="{CD6EB151-B09F-49BB-9EF7-CCA58A11E0F7}" type="sibTrans" cxnId="{4B1CDA97-FD0B-4999-9F3C-DBDB5AD45878}">
      <dgm:prSet custT="1"/>
      <dgm:spPr/>
      <dgm:t>
        <a:bodyPr/>
        <a:lstStyle/>
        <a:p>
          <a:pPr algn="l"/>
          <a:endParaRPr lang="en-US" sz="1600" dirty="0"/>
        </a:p>
      </dgm:t>
    </dgm:pt>
    <dgm:pt modelId="{B4C71293-F272-4AE8-9FA3-F7DB27E82EC4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en-US" sz="2000" dirty="0"/>
            <a:t>1. Trigger a Control Loop (say CL1), and show its state in Policy DB</a:t>
          </a:r>
        </a:p>
        <a:p>
          <a:pPr algn="l"/>
          <a:r>
            <a:rPr lang="en-US" sz="2000" dirty="0"/>
            <a:t>2. Trigger another Control Loop (CL2) and show its denial by Policy (logs)</a:t>
          </a:r>
        </a:p>
      </dgm:t>
    </dgm:pt>
    <dgm:pt modelId="{F17414EF-FCFA-47D7-BC3D-785EDEB1AFEE}" type="parTrans" cxnId="{AFDB8CF0-8151-4D99-8FCF-E29B2440C6A0}">
      <dgm:prSet/>
      <dgm:spPr/>
      <dgm:t>
        <a:bodyPr/>
        <a:lstStyle/>
        <a:p>
          <a:endParaRPr lang="en-US"/>
        </a:p>
      </dgm:t>
    </dgm:pt>
    <dgm:pt modelId="{3D307C45-9790-4488-9826-8E6D8AED1FE9}" type="sibTrans" cxnId="{AFDB8CF0-8151-4D99-8FCF-E29B2440C6A0}">
      <dgm:prSet/>
      <dgm:spPr/>
      <dgm:t>
        <a:bodyPr/>
        <a:lstStyle/>
        <a:p>
          <a:endParaRPr lang="en-US" dirty="0"/>
        </a:p>
      </dgm:t>
    </dgm:pt>
    <dgm:pt modelId="{06746ECD-F0E3-40E7-870C-24970AB26D96}">
      <dgm:prSet phldrT="[Text]" custT="1"/>
      <dgm:spPr/>
      <dgm:t>
        <a:bodyPr/>
        <a:lstStyle/>
        <a:p>
          <a:pPr algn="l"/>
          <a:r>
            <a:rPr lang="en-US" sz="2000" dirty="0"/>
            <a:t>1. Show blacklisting of neighbors due to C-ANR (UI)</a:t>
          </a:r>
        </a:p>
      </dgm:t>
    </dgm:pt>
    <dgm:pt modelId="{8F34FC46-4708-4983-8E53-1A198BA4A053}" type="sibTrans" cxnId="{AF15098E-4945-4EB7-8F4C-BD3CB80CDE69}">
      <dgm:prSet custT="1"/>
      <dgm:spPr/>
      <dgm:t>
        <a:bodyPr/>
        <a:lstStyle/>
        <a:p>
          <a:pPr algn="l"/>
          <a:endParaRPr lang="en-US" sz="1600" dirty="0"/>
        </a:p>
      </dgm:t>
    </dgm:pt>
    <dgm:pt modelId="{5223B71B-DD9B-4CEF-B5A3-1CDFAA7A91D0}" type="parTrans" cxnId="{AF15098E-4945-4EB7-8F4C-BD3CB80CDE69}">
      <dgm:prSet/>
      <dgm:spPr/>
      <dgm:t>
        <a:bodyPr/>
        <a:lstStyle/>
        <a:p>
          <a:pPr algn="l"/>
          <a:endParaRPr lang="en-US" sz="2400"/>
        </a:p>
      </dgm:t>
    </dgm:pt>
    <dgm:pt modelId="{4BCF2F72-6515-4C67-B117-25A2E0DB8AC5}" type="pres">
      <dgm:prSet presAssocID="{6AB84108-5E8A-4E9E-AD41-1684BBF1EDAE}" presName="linearFlow" presStyleCnt="0">
        <dgm:presLayoutVars>
          <dgm:resizeHandles val="exact"/>
        </dgm:presLayoutVars>
      </dgm:prSet>
      <dgm:spPr/>
    </dgm:pt>
    <dgm:pt modelId="{339D7D2E-2FB7-4415-9921-34CD171F5172}" type="pres">
      <dgm:prSet presAssocID="{B4C71293-F272-4AE8-9FA3-F7DB27E82EC4}" presName="node" presStyleLbl="node1" presStyleIdx="0" presStyleCnt="4" custScaleX="356320">
        <dgm:presLayoutVars>
          <dgm:bulletEnabled val="1"/>
        </dgm:presLayoutVars>
      </dgm:prSet>
      <dgm:spPr/>
    </dgm:pt>
    <dgm:pt modelId="{75C53FA9-7F87-4BD5-B34A-FBBFE84C7BD1}" type="pres">
      <dgm:prSet presAssocID="{3D307C45-9790-4488-9826-8E6D8AED1FE9}" presName="sibTrans" presStyleLbl="sibTrans2D1" presStyleIdx="0" presStyleCnt="3"/>
      <dgm:spPr/>
    </dgm:pt>
    <dgm:pt modelId="{DAD4CADE-1AB2-4925-A90C-B293B59764B6}" type="pres">
      <dgm:prSet presAssocID="{3D307C45-9790-4488-9826-8E6D8AED1FE9}" presName="connectorText" presStyleLbl="sibTrans2D1" presStyleIdx="0" presStyleCnt="3"/>
      <dgm:spPr/>
    </dgm:pt>
    <dgm:pt modelId="{AB856846-7448-42CB-8AC6-0A8EBC4877BE}" type="pres">
      <dgm:prSet presAssocID="{6459D4CA-DAA5-43AF-9C1E-AC601B2D6C64}" presName="node" presStyleLbl="node1" presStyleIdx="1" presStyleCnt="4" custScaleX="356320">
        <dgm:presLayoutVars>
          <dgm:bulletEnabled val="1"/>
        </dgm:presLayoutVars>
      </dgm:prSet>
      <dgm:spPr/>
    </dgm:pt>
    <dgm:pt modelId="{7A94500B-D0E1-4368-BFB9-31523F178CA5}" type="pres">
      <dgm:prSet presAssocID="{C83B1FA6-C515-4384-9820-6D024F0917CB}" presName="sibTrans" presStyleLbl="sibTrans2D1" presStyleIdx="1" presStyleCnt="3"/>
      <dgm:spPr/>
    </dgm:pt>
    <dgm:pt modelId="{8E7749F7-DC09-469D-B769-42EAB69E3993}" type="pres">
      <dgm:prSet presAssocID="{C83B1FA6-C515-4384-9820-6D024F0917CB}" presName="connectorText" presStyleLbl="sibTrans2D1" presStyleIdx="1" presStyleCnt="3"/>
      <dgm:spPr/>
    </dgm:pt>
    <dgm:pt modelId="{79D27884-F520-4D63-A071-7F4990BD860C}" type="pres">
      <dgm:prSet presAssocID="{E340B770-C092-4015-A56D-98F7E69B8E60}" presName="node" presStyleLbl="node1" presStyleIdx="2" presStyleCnt="4" custScaleX="356320">
        <dgm:presLayoutVars>
          <dgm:bulletEnabled val="1"/>
        </dgm:presLayoutVars>
      </dgm:prSet>
      <dgm:spPr/>
    </dgm:pt>
    <dgm:pt modelId="{AC7F4985-ADC2-40E3-B4CC-042B9A976887}" type="pres">
      <dgm:prSet presAssocID="{CD6EB151-B09F-49BB-9EF7-CCA58A11E0F7}" presName="sibTrans" presStyleLbl="sibTrans2D1" presStyleIdx="2" presStyleCnt="3"/>
      <dgm:spPr/>
    </dgm:pt>
    <dgm:pt modelId="{80DD2259-962B-4612-8C1E-179E682854CC}" type="pres">
      <dgm:prSet presAssocID="{CD6EB151-B09F-49BB-9EF7-CCA58A11E0F7}" presName="connectorText" presStyleLbl="sibTrans2D1" presStyleIdx="2" presStyleCnt="3"/>
      <dgm:spPr/>
    </dgm:pt>
    <dgm:pt modelId="{F6E25A20-8C76-4D2E-8124-5D3659E6ECC6}" type="pres">
      <dgm:prSet presAssocID="{06746ECD-F0E3-40E7-870C-24970AB26D96}" presName="node" presStyleLbl="node1" presStyleIdx="3" presStyleCnt="4" custScaleX="356320">
        <dgm:presLayoutVars>
          <dgm:bulletEnabled val="1"/>
        </dgm:presLayoutVars>
      </dgm:prSet>
      <dgm:spPr/>
    </dgm:pt>
  </dgm:ptLst>
  <dgm:cxnLst>
    <dgm:cxn modelId="{46DE7717-EF9A-4C12-968E-1E1B3938D79F}" type="presOf" srcId="{3D307C45-9790-4488-9826-8E6D8AED1FE9}" destId="{75C53FA9-7F87-4BD5-B34A-FBBFE84C7BD1}" srcOrd="0" destOrd="0" presId="urn:microsoft.com/office/officeart/2005/8/layout/process2"/>
    <dgm:cxn modelId="{E6B4B118-A490-4505-8773-40A1BDB418D6}" type="presOf" srcId="{3D307C45-9790-4488-9826-8E6D8AED1FE9}" destId="{DAD4CADE-1AB2-4925-A90C-B293B59764B6}" srcOrd="1" destOrd="0" presId="urn:microsoft.com/office/officeart/2005/8/layout/process2"/>
    <dgm:cxn modelId="{699EA565-42C9-4F27-933C-B191D4496C32}" type="presOf" srcId="{C83B1FA6-C515-4384-9820-6D024F0917CB}" destId="{7A94500B-D0E1-4368-BFB9-31523F178CA5}" srcOrd="0" destOrd="0" presId="urn:microsoft.com/office/officeart/2005/8/layout/process2"/>
    <dgm:cxn modelId="{CD38F46E-C0DD-41E6-957D-500736561855}" type="presOf" srcId="{6459D4CA-DAA5-43AF-9C1E-AC601B2D6C64}" destId="{AB856846-7448-42CB-8AC6-0A8EBC4877BE}" srcOrd="0" destOrd="0" presId="urn:microsoft.com/office/officeart/2005/8/layout/process2"/>
    <dgm:cxn modelId="{CEC87C52-1FEB-49D1-9BC5-F160BCB12674}" type="presOf" srcId="{CD6EB151-B09F-49BB-9EF7-CCA58A11E0F7}" destId="{AC7F4985-ADC2-40E3-B4CC-042B9A976887}" srcOrd="0" destOrd="0" presId="urn:microsoft.com/office/officeart/2005/8/layout/process2"/>
    <dgm:cxn modelId="{69E27576-C3EA-4B26-9EB0-D413314009F2}" type="presOf" srcId="{E340B770-C092-4015-A56D-98F7E69B8E60}" destId="{79D27884-F520-4D63-A071-7F4990BD860C}" srcOrd="0" destOrd="0" presId="urn:microsoft.com/office/officeart/2005/8/layout/process2"/>
    <dgm:cxn modelId="{AF15098E-4945-4EB7-8F4C-BD3CB80CDE69}" srcId="{6AB84108-5E8A-4E9E-AD41-1684BBF1EDAE}" destId="{06746ECD-F0E3-40E7-870C-24970AB26D96}" srcOrd="3" destOrd="0" parTransId="{5223B71B-DD9B-4CEF-B5A3-1CDFAA7A91D0}" sibTransId="{8F34FC46-4708-4983-8E53-1A198BA4A053}"/>
    <dgm:cxn modelId="{5E58188E-EF71-4509-AFA6-182F57F989EF}" srcId="{6AB84108-5E8A-4E9E-AD41-1684BBF1EDAE}" destId="{6459D4CA-DAA5-43AF-9C1E-AC601B2D6C64}" srcOrd="1" destOrd="0" parTransId="{2CBA2662-2A7E-41E0-800B-4DB14EF2FBB2}" sibTransId="{C83B1FA6-C515-4384-9820-6D024F0917CB}"/>
    <dgm:cxn modelId="{4B1CDA97-FD0B-4999-9F3C-DBDB5AD45878}" srcId="{6AB84108-5E8A-4E9E-AD41-1684BBF1EDAE}" destId="{E340B770-C092-4015-A56D-98F7E69B8E60}" srcOrd="2" destOrd="0" parTransId="{51A8DFF0-AFB4-457D-8F3B-6B963B39922D}" sibTransId="{CD6EB151-B09F-49BB-9EF7-CCA58A11E0F7}"/>
    <dgm:cxn modelId="{2BFA0BA5-60AE-49E7-89F7-1DC565E0A12F}" type="presOf" srcId="{6AB84108-5E8A-4E9E-AD41-1684BBF1EDAE}" destId="{4BCF2F72-6515-4C67-B117-25A2E0DB8AC5}" srcOrd="0" destOrd="0" presId="urn:microsoft.com/office/officeart/2005/8/layout/process2"/>
    <dgm:cxn modelId="{5FBC9FAF-8C0E-4E57-A1AF-A71A7C19E5E5}" type="presOf" srcId="{C83B1FA6-C515-4384-9820-6D024F0917CB}" destId="{8E7749F7-DC09-469D-B769-42EAB69E3993}" srcOrd="1" destOrd="0" presId="urn:microsoft.com/office/officeart/2005/8/layout/process2"/>
    <dgm:cxn modelId="{51F7B6BF-CAED-449D-971F-3EA5A5241E89}" type="presOf" srcId="{06746ECD-F0E3-40E7-870C-24970AB26D96}" destId="{F6E25A20-8C76-4D2E-8124-5D3659E6ECC6}" srcOrd="0" destOrd="0" presId="urn:microsoft.com/office/officeart/2005/8/layout/process2"/>
    <dgm:cxn modelId="{8E2200C7-49E1-49F3-AC0C-5C85C4E6D5C0}" type="presOf" srcId="{CD6EB151-B09F-49BB-9EF7-CCA58A11E0F7}" destId="{80DD2259-962B-4612-8C1E-179E682854CC}" srcOrd="1" destOrd="0" presId="urn:microsoft.com/office/officeart/2005/8/layout/process2"/>
    <dgm:cxn modelId="{516AD9C8-94FD-4D4B-BD8A-2394967609B3}" type="presOf" srcId="{B4C71293-F272-4AE8-9FA3-F7DB27E82EC4}" destId="{339D7D2E-2FB7-4415-9921-34CD171F5172}" srcOrd="0" destOrd="0" presId="urn:microsoft.com/office/officeart/2005/8/layout/process2"/>
    <dgm:cxn modelId="{AFDB8CF0-8151-4D99-8FCF-E29B2440C6A0}" srcId="{6AB84108-5E8A-4E9E-AD41-1684BBF1EDAE}" destId="{B4C71293-F272-4AE8-9FA3-F7DB27E82EC4}" srcOrd="0" destOrd="0" parTransId="{F17414EF-FCFA-47D7-BC3D-785EDEB1AFEE}" sibTransId="{3D307C45-9790-4488-9826-8E6D8AED1FE9}"/>
    <dgm:cxn modelId="{893CE7A5-1107-461E-93DA-70E847038F6F}" type="presParOf" srcId="{4BCF2F72-6515-4C67-B117-25A2E0DB8AC5}" destId="{339D7D2E-2FB7-4415-9921-34CD171F5172}" srcOrd="0" destOrd="0" presId="urn:microsoft.com/office/officeart/2005/8/layout/process2"/>
    <dgm:cxn modelId="{9515CB8C-38E4-44CC-8D59-9F8E423C75C2}" type="presParOf" srcId="{4BCF2F72-6515-4C67-B117-25A2E0DB8AC5}" destId="{75C53FA9-7F87-4BD5-B34A-FBBFE84C7BD1}" srcOrd="1" destOrd="0" presId="urn:microsoft.com/office/officeart/2005/8/layout/process2"/>
    <dgm:cxn modelId="{AE8CE3B5-B51A-4163-8809-A207F8BD3D2A}" type="presParOf" srcId="{75C53FA9-7F87-4BD5-B34A-FBBFE84C7BD1}" destId="{DAD4CADE-1AB2-4925-A90C-B293B59764B6}" srcOrd="0" destOrd="0" presId="urn:microsoft.com/office/officeart/2005/8/layout/process2"/>
    <dgm:cxn modelId="{A2632CE2-A8FB-4DE6-A8B4-60876A587D99}" type="presParOf" srcId="{4BCF2F72-6515-4C67-B117-25A2E0DB8AC5}" destId="{AB856846-7448-42CB-8AC6-0A8EBC4877BE}" srcOrd="2" destOrd="0" presId="urn:microsoft.com/office/officeart/2005/8/layout/process2"/>
    <dgm:cxn modelId="{5991815E-BF22-44AF-9531-3EDE81D52C15}" type="presParOf" srcId="{4BCF2F72-6515-4C67-B117-25A2E0DB8AC5}" destId="{7A94500B-D0E1-4368-BFB9-31523F178CA5}" srcOrd="3" destOrd="0" presId="urn:microsoft.com/office/officeart/2005/8/layout/process2"/>
    <dgm:cxn modelId="{0412234E-009B-42F2-A2A8-6339D7F807E5}" type="presParOf" srcId="{7A94500B-D0E1-4368-BFB9-31523F178CA5}" destId="{8E7749F7-DC09-469D-B769-42EAB69E3993}" srcOrd="0" destOrd="0" presId="urn:microsoft.com/office/officeart/2005/8/layout/process2"/>
    <dgm:cxn modelId="{1FCAA705-B6C1-4886-9E09-98FA50AC7D9B}" type="presParOf" srcId="{4BCF2F72-6515-4C67-B117-25A2E0DB8AC5}" destId="{79D27884-F520-4D63-A071-7F4990BD860C}" srcOrd="4" destOrd="0" presId="urn:microsoft.com/office/officeart/2005/8/layout/process2"/>
    <dgm:cxn modelId="{55B6B852-A7F8-4197-95B5-2C75794F8C0A}" type="presParOf" srcId="{4BCF2F72-6515-4C67-B117-25A2E0DB8AC5}" destId="{AC7F4985-ADC2-40E3-B4CC-042B9A976887}" srcOrd="5" destOrd="0" presId="urn:microsoft.com/office/officeart/2005/8/layout/process2"/>
    <dgm:cxn modelId="{7A0ADBF5-40BE-4991-AD6D-D52EE27BBB98}" type="presParOf" srcId="{AC7F4985-ADC2-40E3-B4CC-042B9A976887}" destId="{80DD2259-962B-4612-8C1E-179E682854CC}" srcOrd="0" destOrd="0" presId="urn:microsoft.com/office/officeart/2005/8/layout/process2"/>
    <dgm:cxn modelId="{3D35E867-AD34-413A-862D-938D63FD81B6}" type="presParOf" srcId="{4BCF2F72-6515-4C67-B117-25A2E0DB8AC5}" destId="{F6E25A20-8C76-4D2E-8124-5D3659E6ECC6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BF098E4-06E5-4D00-8C24-F4835A362AC0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A4950446-3D97-4FC4-A341-67F7A06C40B7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800" dirty="0"/>
            <a:t>Step 7: PCI optimization update failure</a:t>
          </a:r>
        </a:p>
      </dgm:t>
    </dgm:pt>
    <dgm:pt modelId="{81289868-6474-40DC-A34B-D5C2C5F4A951}" type="parTrans" cxnId="{9421A2AA-22EC-4E1D-96B9-EEAE7C0F139E}">
      <dgm:prSet/>
      <dgm:spPr/>
      <dgm:t>
        <a:bodyPr/>
        <a:lstStyle/>
        <a:p>
          <a:endParaRPr lang="en-US"/>
        </a:p>
      </dgm:t>
    </dgm:pt>
    <dgm:pt modelId="{8967B961-7A88-4F6E-BFE6-D308515D5DD6}" type="sibTrans" cxnId="{9421A2AA-22EC-4E1D-96B9-EEAE7C0F139E}">
      <dgm:prSet/>
      <dgm:spPr/>
      <dgm:t>
        <a:bodyPr/>
        <a:lstStyle/>
        <a:p>
          <a:endParaRPr lang="en-US" dirty="0"/>
        </a:p>
      </dgm:t>
    </dgm:pt>
    <dgm:pt modelId="{19A1688B-1D0F-4575-B6F4-C0191B5E66D3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800" dirty="0"/>
            <a:t>Step 8: Considering “Fixed PCI” cells for PCI optimization</a:t>
          </a:r>
        </a:p>
      </dgm:t>
    </dgm:pt>
    <dgm:pt modelId="{71E094BD-A83B-4AA4-B561-92C34961CB0F}" type="parTrans" cxnId="{244216C8-81C8-49C5-A859-E9F91EA2AF3C}">
      <dgm:prSet/>
      <dgm:spPr/>
      <dgm:t>
        <a:bodyPr/>
        <a:lstStyle/>
        <a:p>
          <a:endParaRPr lang="en-US"/>
        </a:p>
      </dgm:t>
    </dgm:pt>
    <dgm:pt modelId="{4A94657F-FCCA-452A-ABEE-52DD29F41AE2}" type="sibTrans" cxnId="{244216C8-81C8-49C5-A859-E9F91EA2AF3C}">
      <dgm:prSet/>
      <dgm:spPr/>
      <dgm:t>
        <a:bodyPr/>
        <a:lstStyle/>
        <a:p>
          <a:endParaRPr lang="en-US" dirty="0"/>
        </a:p>
      </dgm:t>
    </dgm:pt>
    <dgm:pt modelId="{99FE52B6-5EB1-4D88-94FB-C4B1A650AC15}">
      <dgm:prSet phldrT="[Text]" custT="1"/>
      <dgm:spPr/>
      <dgm:t>
        <a:bodyPr/>
        <a:lstStyle/>
        <a:p>
          <a:r>
            <a:rPr lang="en-US" sz="1800" dirty="0"/>
            <a:t>Step 9: C-ANR outcome</a:t>
          </a:r>
        </a:p>
      </dgm:t>
    </dgm:pt>
    <dgm:pt modelId="{AA2F466D-C653-444C-8CE8-310509CA7C3C}" type="parTrans" cxnId="{F7BE90C2-6E60-4BB8-94AD-F7DE9505F6BB}">
      <dgm:prSet/>
      <dgm:spPr/>
      <dgm:t>
        <a:bodyPr/>
        <a:lstStyle/>
        <a:p>
          <a:endParaRPr lang="en-US"/>
        </a:p>
      </dgm:t>
    </dgm:pt>
    <dgm:pt modelId="{AA93BB2D-CE8C-4850-9096-E5D133345204}" type="sibTrans" cxnId="{F7BE90C2-6E60-4BB8-94AD-F7DE9505F6BB}">
      <dgm:prSet/>
      <dgm:spPr/>
      <dgm:t>
        <a:bodyPr/>
        <a:lstStyle/>
        <a:p>
          <a:endParaRPr lang="en-US" dirty="0"/>
        </a:p>
      </dgm:t>
    </dgm:pt>
    <dgm:pt modelId="{E46EE278-0C86-416C-BD9F-2970EBCEF524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800" dirty="0"/>
            <a:t>Step 6: Control Loop Co-ordination actions</a:t>
          </a:r>
        </a:p>
      </dgm:t>
    </dgm:pt>
    <dgm:pt modelId="{63B243E3-A53C-4A51-92AC-0337FA79FD7A}" type="parTrans" cxnId="{3D5C19B1-3566-4E5A-B779-E7FBEF5C9D0E}">
      <dgm:prSet/>
      <dgm:spPr/>
      <dgm:t>
        <a:bodyPr/>
        <a:lstStyle/>
        <a:p>
          <a:endParaRPr lang="en-US"/>
        </a:p>
      </dgm:t>
    </dgm:pt>
    <dgm:pt modelId="{17FFB558-1659-4B0B-A4C9-01D43211268C}" type="sibTrans" cxnId="{3D5C19B1-3566-4E5A-B779-E7FBEF5C9D0E}">
      <dgm:prSet/>
      <dgm:spPr/>
      <dgm:t>
        <a:bodyPr/>
        <a:lstStyle/>
        <a:p>
          <a:endParaRPr lang="en-US" dirty="0"/>
        </a:p>
      </dgm:t>
    </dgm:pt>
    <dgm:pt modelId="{6CDA4BBD-59EB-43AC-8D68-4592603724A7}" type="pres">
      <dgm:prSet presAssocID="{CBF098E4-06E5-4D00-8C24-F4835A362AC0}" presName="linearFlow" presStyleCnt="0">
        <dgm:presLayoutVars>
          <dgm:resizeHandles val="exact"/>
        </dgm:presLayoutVars>
      </dgm:prSet>
      <dgm:spPr/>
    </dgm:pt>
    <dgm:pt modelId="{71C0109A-6ECE-4C30-88DB-D20BD9737C82}" type="pres">
      <dgm:prSet presAssocID="{E46EE278-0C86-416C-BD9F-2970EBCEF524}" presName="node" presStyleLbl="node1" presStyleIdx="0" presStyleCnt="4">
        <dgm:presLayoutVars>
          <dgm:bulletEnabled val="1"/>
        </dgm:presLayoutVars>
      </dgm:prSet>
      <dgm:spPr/>
    </dgm:pt>
    <dgm:pt modelId="{2B59BB7E-67BC-426B-8C10-D0A2CBE8A171}" type="pres">
      <dgm:prSet presAssocID="{17FFB558-1659-4B0B-A4C9-01D43211268C}" presName="sibTrans" presStyleLbl="sibTrans2D1" presStyleIdx="0" presStyleCnt="3"/>
      <dgm:spPr/>
    </dgm:pt>
    <dgm:pt modelId="{E47E6FE2-7F13-4CB1-8A9D-BF39EEBD9F33}" type="pres">
      <dgm:prSet presAssocID="{17FFB558-1659-4B0B-A4C9-01D43211268C}" presName="connectorText" presStyleLbl="sibTrans2D1" presStyleIdx="0" presStyleCnt="3"/>
      <dgm:spPr/>
    </dgm:pt>
    <dgm:pt modelId="{54E5F2FB-B4AE-4BB7-9145-FB8C9B07ED79}" type="pres">
      <dgm:prSet presAssocID="{A4950446-3D97-4FC4-A341-67F7A06C40B7}" presName="node" presStyleLbl="node1" presStyleIdx="1" presStyleCnt="4">
        <dgm:presLayoutVars>
          <dgm:bulletEnabled val="1"/>
        </dgm:presLayoutVars>
      </dgm:prSet>
      <dgm:spPr/>
    </dgm:pt>
    <dgm:pt modelId="{A776341E-8E06-46EE-A469-9995585BD71B}" type="pres">
      <dgm:prSet presAssocID="{8967B961-7A88-4F6E-BFE6-D308515D5DD6}" presName="sibTrans" presStyleLbl="sibTrans2D1" presStyleIdx="1" presStyleCnt="3"/>
      <dgm:spPr/>
    </dgm:pt>
    <dgm:pt modelId="{F6FFB829-F736-41A1-9396-001DA75D83DD}" type="pres">
      <dgm:prSet presAssocID="{8967B961-7A88-4F6E-BFE6-D308515D5DD6}" presName="connectorText" presStyleLbl="sibTrans2D1" presStyleIdx="1" presStyleCnt="3"/>
      <dgm:spPr/>
    </dgm:pt>
    <dgm:pt modelId="{8462AB0B-80D3-4ABD-A433-A5EF20371141}" type="pres">
      <dgm:prSet presAssocID="{19A1688B-1D0F-4575-B6F4-C0191B5E66D3}" presName="node" presStyleLbl="node1" presStyleIdx="2" presStyleCnt="4">
        <dgm:presLayoutVars>
          <dgm:bulletEnabled val="1"/>
        </dgm:presLayoutVars>
      </dgm:prSet>
      <dgm:spPr/>
    </dgm:pt>
    <dgm:pt modelId="{A6E54015-D07C-4C05-B51A-BB873427D5CB}" type="pres">
      <dgm:prSet presAssocID="{4A94657F-FCCA-452A-ABEE-52DD29F41AE2}" presName="sibTrans" presStyleLbl="sibTrans2D1" presStyleIdx="2" presStyleCnt="3"/>
      <dgm:spPr/>
    </dgm:pt>
    <dgm:pt modelId="{4B048BEC-5389-46AC-A77B-0C9A0555D160}" type="pres">
      <dgm:prSet presAssocID="{4A94657F-FCCA-452A-ABEE-52DD29F41AE2}" presName="connectorText" presStyleLbl="sibTrans2D1" presStyleIdx="2" presStyleCnt="3"/>
      <dgm:spPr/>
    </dgm:pt>
    <dgm:pt modelId="{164881CD-FFF1-4EC7-85BD-BB4431098991}" type="pres">
      <dgm:prSet presAssocID="{99FE52B6-5EB1-4D88-94FB-C4B1A650AC15}" presName="node" presStyleLbl="node1" presStyleIdx="3" presStyleCnt="4">
        <dgm:presLayoutVars>
          <dgm:bulletEnabled val="1"/>
        </dgm:presLayoutVars>
      </dgm:prSet>
      <dgm:spPr/>
    </dgm:pt>
  </dgm:ptLst>
  <dgm:cxnLst>
    <dgm:cxn modelId="{53C0870E-0E79-494C-A88C-655127D9FBD4}" type="presOf" srcId="{8967B961-7A88-4F6E-BFE6-D308515D5DD6}" destId="{A776341E-8E06-46EE-A469-9995585BD71B}" srcOrd="0" destOrd="0" presId="urn:microsoft.com/office/officeart/2005/8/layout/process2"/>
    <dgm:cxn modelId="{CF80EE38-6E81-4202-896F-21A29E9772F0}" type="presOf" srcId="{4A94657F-FCCA-452A-ABEE-52DD29F41AE2}" destId="{A6E54015-D07C-4C05-B51A-BB873427D5CB}" srcOrd="0" destOrd="0" presId="urn:microsoft.com/office/officeart/2005/8/layout/process2"/>
    <dgm:cxn modelId="{B026523D-B5BF-4E5B-8AA3-D1FFE4561B99}" type="presOf" srcId="{99FE52B6-5EB1-4D88-94FB-C4B1A650AC15}" destId="{164881CD-FFF1-4EC7-85BD-BB4431098991}" srcOrd="0" destOrd="0" presId="urn:microsoft.com/office/officeart/2005/8/layout/process2"/>
    <dgm:cxn modelId="{7303B13E-217E-4BB7-A410-8CB8578DC2C0}" type="presOf" srcId="{CBF098E4-06E5-4D00-8C24-F4835A362AC0}" destId="{6CDA4BBD-59EB-43AC-8D68-4592603724A7}" srcOrd="0" destOrd="0" presId="urn:microsoft.com/office/officeart/2005/8/layout/process2"/>
    <dgm:cxn modelId="{93BE6D67-F578-4393-B5BB-F2BB81A31EA7}" type="presOf" srcId="{E46EE278-0C86-416C-BD9F-2970EBCEF524}" destId="{71C0109A-6ECE-4C30-88DB-D20BD9737C82}" srcOrd="0" destOrd="0" presId="urn:microsoft.com/office/officeart/2005/8/layout/process2"/>
    <dgm:cxn modelId="{3CEB706E-22B4-4C68-87F0-40CC4FDAC881}" type="presOf" srcId="{17FFB558-1659-4B0B-A4C9-01D43211268C}" destId="{E47E6FE2-7F13-4CB1-8A9D-BF39EEBD9F33}" srcOrd="1" destOrd="0" presId="urn:microsoft.com/office/officeart/2005/8/layout/process2"/>
    <dgm:cxn modelId="{1240C54F-E478-4D76-BDAA-5D1766035D29}" type="presOf" srcId="{19A1688B-1D0F-4575-B6F4-C0191B5E66D3}" destId="{8462AB0B-80D3-4ABD-A433-A5EF20371141}" srcOrd="0" destOrd="0" presId="urn:microsoft.com/office/officeart/2005/8/layout/process2"/>
    <dgm:cxn modelId="{CFCDFA84-CC3A-4F17-A11F-5B7C82F24428}" type="presOf" srcId="{17FFB558-1659-4B0B-A4C9-01D43211268C}" destId="{2B59BB7E-67BC-426B-8C10-D0A2CBE8A171}" srcOrd="0" destOrd="0" presId="urn:microsoft.com/office/officeart/2005/8/layout/process2"/>
    <dgm:cxn modelId="{CA3DBFA6-6222-4041-8807-C6D5BD027487}" type="presOf" srcId="{A4950446-3D97-4FC4-A341-67F7A06C40B7}" destId="{54E5F2FB-B4AE-4BB7-9145-FB8C9B07ED79}" srcOrd="0" destOrd="0" presId="urn:microsoft.com/office/officeart/2005/8/layout/process2"/>
    <dgm:cxn modelId="{9421A2AA-22EC-4E1D-96B9-EEAE7C0F139E}" srcId="{CBF098E4-06E5-4D00-8C24-F4835A362AC0}" destId="{A4950446-3D97-4FC4-A341-67F7A06C40B7}" srcOrd="1" destOrd="0" parTransId="{81289868-6474-40DC-A34B-D5C2C5F4A951}" sibTransId="{8967B961-7A88-4F6E-BFE6-D308515D5DD6}"/>
    <dgm:cxn modelId="{3D5C19B1-3566-4E5A-B779-E7FBEF5C9D0E}" srcId="{CBF098E4-06E5-4D00-8C24-F4835A362AC0}" destId="{E46EE278-0C86-416C-BD9F-2970EBCEF524}" srcOrd="0" destOrd="0" parTransId="{63B243E3-A53C-4A51-92AC-0337FA79FD7A}" sibTransId="{17FFB558-1659-4B0B-A4C9-01D43211268C}"/>
    <dgm:cxn modelId="{F7BE90C2-6E60-4BB8-94AD-F7DE9505F6BB}" srcId="{CBF098E4-06E5-4D00-8C24-F4835A362AC0}" destId="{99FE52B6-5EB1-4D88-94FB-C4B1A650AC15}" srcOrd="3" destOrd="0" parTransId="{AA2F466D-C653-444C-8CE8-310509CA7C3C}" sibTransId="{AA93BB2D-CE8C-4850-9096-E5D133345204}"/>
    <dgm:cxn modelId="{244216C8-81C8-49C5-A859-E9F91EA2AF3C}" srcId="{CBF098E4-06E5-4D00-8C24-F4835A362AC0}" destId="{19A1688B-1D0F-4575-B6F4-C0191B5E66D3}" srcOrd="2" destOrd="0" parTransId="{71E094BD-A83B-4AA4-B561-92C34961CB0F}" sibTransId="{4A94657F-FCCA-452A-ABEE-52DD29F41AE2}"/>
    <dgm:cxn modelId="{D09017CD-401D-42E8-B254-0ABD0CDABA26}" type="presOf" srcId="{4A94657F-FCCA-452A-ABEE-52DD29F41AE2}" destId="{4B048BEC-5389-46AC-A77B-0C9A0555D160}" srcOrd="1" destOrd="0" presId="urn:microsoft.com/office/officeart/2005/8/layout/process2"/>
    <dgm:cxn modelId="{C3C953F6-0AD4-4398-96F6-03C63047D973}" type="presOf" srcId="{8967B961-7A88-4F6E-BFE6-D308515D5DD6}" destId="{F6FFB829-F736-41A1-9396-001DA75D83DD}" srcOrd="1" destOrd="0" presId="urn:microsoft.com/office/officeart/2005/8/layout/process2"/>
    <dgm:cxn modelId="{DA7D484B-69D8-46C5-B17F-1B16410AD701}" type="presParOf" srcId="{6CDA4BBD-59EB-43AC-8D68-4592603724A7}" destId="{71C0109A-6ECE-4C30-88DB-D20BD9737C82}" srcOrd="0" destOrd="0" presId="urn:microsoft.com/office/officeart/2005/8/layout/process2"/>
    <dgm:cxn modelId="{03E11279-BAF3-4475-8CAF-2E9B1CA50C0F}" type="presParOf" srcId="{6CDA4BBD-59EB-43AC-8D68-4592603724A7}" destId="{2B59BB7E-67BC-426B-8C10-D0A2CBE8A171}" srcOrd="1" destOrd="0" presId="urn:microsoft.com/office/officeart/2005/8/layout/process2"/>
    <dgm:cxn modelId="{35776DD1-C78C-4AEF-ADAF-9D8BC80A4C8E}" type="presParOf" srcId="{2B59BB7E-67BC-426B-8C10-D0A2CBE8A171}" destId="{E47E6FE2-7F13-4CB1-8A9D-BF39EEBD9F33}" srcOrd="0" destOrd="0" presId="urn:microsoft.com/office/officeart/2005/8/layout/process2"/>
    <dgm:cxn modelId="{D0EB48B3-EFBD-4B67-B156-98CBA5B12842}" type="presParOf" srcId="{6CDA4BBD-59EB-43AC-8D68-4592603724A7}" destId="{54E5F2FB-B4AE-4BB7-9145-FB8C9B07ED79}" srcOrd="2" destOrd="0" presId="urn:microsoft.com/office/officeart/2005/8/layout/process2"/>
    <dgm:cxn modelId="{544F2EF3-AAAE-442E-B04F-573411CC4311}" type="presParOf" srcId="{6CDA4BBD-59EB-43AC-8D68-4592603724A7}" destId="{A776341E-8E06-46EE-A469-9995585BD71B}" srcOrd="3" destOrd="0" presId="urn:microsoft.com/office/officeart/2005/8/layout/process2"/>
    <dgm:cxn modelId="{17C17B4A-D4B9-418A-BB49-159DF1289DDA}" type="presParOf" srcId="{A776341E-8E06-46EE-A469-9995585BD71B}" destId="{F6FFB829-F736-41A1-9396-001DA75D83DD}" srcOrd="0" destOrd="0" presId="urn:microsoft.com/office/officeart/2005/8/layout/process2"/>
    <dgm:cxn modelId="{5163261A-E88A-4579-BD9A-B6E7C0C0DD3B}" type="presParOf" srcId="{6CDA4BBD-59EB-43AC-8D68-4592603724A7}" destId="{8462AB0B-80D3-4ABD-A433-A5EF20371141}" srcOrd="4" destOrd="0" presId="urn:microsoft.com/office/officeart/2005/8/layout/process2"/>
    <dgm:cxn modelId="{BDD6B170-D7C1-43DF-AFC0-81E7738EE5BB}" type="presParOf" srcId="{6CDA4BBD-59EB-43AC-8D68-4592603724A7}" destId="{A6E54015-D07C-4C05-B51A-BB873427D5CB}" srcOrd="5" destOrd="0" presId="urn:microsoft.com/office/officeart/2005/8/layout/process2"/>
    <dgm:cxn modelId="{A2245ACC-9BA2-464F-ACA2-4C25692754E0}" type="presParOf" srcId="{A6E54015-D07C-4C05-B51A-BB873427D5CB}" destId="{4B048BEC-5389-46AC-A77B-0C9A0555D160}" srcOrd="0" destOrd="0" presId="urn:microsoft.com/office/officeart/2005/8/layout/process2"/>
    <dgm:cxn modelId="{81F0A149-5A7D-4B92-80A8-70C7F19D7388}" type="presParOf" srcId="{6CDA4BBD-59EB-43AC-8D68-4592603724A7}" destId="{164881CD-FFF1-4EC7-85BD-BB4431098991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7D017B-DF4C-43E0-B8BE-D2E41EF57F0C}">
      <dsp:nvSpPr>
        <dsp:cNvPr id="0" name=""/>
        <dsp:cNvSpPr/>
      </dsp:nvSpPr>
      <dsp:spPr>
        <a:xfrm>
          <a:off x="15960" y="436966"/>
          <a:ext cx="2091299" cy="8406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OOF</a:t>
          </a:r>
        </a:p>
      </dsp:txBody>
      <dsp:txXfrm>
        <a:off x="15960" y="436966"/>
        <a:ext cx="2091299" cy="840689"/>
      </dsp:txXfrm>
    </dsp:sp>
    <dsp:sp modelId="{11C01EB4-C4E8-4C15-8C60-720F77789058}">
      <dsp:nvSpPr>
        <dsp:cNvPr id="0" name=""/>
        <dsp:cNvSpPr/>
      </dsp:nvSpPr>
      <dsp:spPr>
        <a:xfrm>
          <a:off x="10748" y="1277656"/>
          <a:ext cx="2101723" cy="30332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Solver enhanced for consider cells whose PCI cannot be modified during PCI optimization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Interface with SON-Handler MS enhanced to obtain inputs of “Fixed PCI” cells</a:t>
          </a:r>
        </a:p>
      </dsp:txBody>
      <dsp:txXfrm>
        <a:off x="10748" y="1277656"/>
        <a:ext cx="2101723" cy="3033224"/>
      </dsp:txXfrm>
    </dsp:sp>
    <dsp:sp modelId="{BAAFF986-E3A3-46E9-B3A0-F11A96B17DC5}">
      <dsp:nvSpPr>
        <dsp:cNvPr id="0" name=""/>
        <dsp:cNvSpPr/>
      </dsp:nvSpPr>
      <dsp:spPr>
        <a:xfrm>
          <a:off x="2408180" y="436966"/>
          <a:ext cx="2101723" cy="8406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DCAE (SON-Handler MS)</a:t>
          </a:r>
        </a:p>
      </dsp:txBody>
      <dsp:txXfrm>
        <a:off x="2408180" y="436966"/>
        <a:ext cx="2101723" cy="840689"/>
      </dsp:txXfrm>
    </dsp:sp>
    <dsp:sp modelId="{F8123A2D-6D81-4F06-AF03-10E399597168}">
      <dsp:nvSpPr>
        <dsp:cNvPr id="0" name=""/>
        <dsp:cNvSpPr/>
      </dsp:nvSpPr>
      <dsp:spPr>
        <a:xfrm>
          <a:off x="2408180" y="1277656"/>
          <a:ext cx="2112200" cy="30332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Keeping track of cells whose PCI values could not be updated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Triggering OOF with details of cells whose PCI values should not be changed during PCI optimization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Enhancements for CLC</a:t>
          </a:r>
        </a:p>
      </dsp:txBody>
      <dsp:txXfrm>
        <a:off x="2408180" y="1277656"/>
        <a:ext cx="2112200" cy="3033224"/>
      </dsp:txXfrm>
    </dsp:sp>
    <dsp:sp modelId="{F924C93C-18C8-4432-9577-E5BE14394046}">
      <dsp:nvSpPr>
        <dsp:cNvPr id="0" name=""/>
        <dsp:cNvSpPr/>
      </dsp:nvSpPr>
      <dsp:spPr>
        <a:xfrm>
          <a:off x="4816088" y="436966"/>
          <a:ext cx="2101723" cy="8406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Policy</a:t>
          </a:r>
        </a:p>
      </dsp:txBody>
      <dsp:txXfrm>
        <a:off x="4816088" y="436966"/>
        <a:ext cx="2101723" cy="840689"/>
      </dsp:txXfrm>
    </dsp:sp>
    <dsp:sp modelId="{502F4F27-97BA-48D3-BCC4-106D4BEDE43C}">
      <dsp:nvSpPr>
        <dsp:cNvPr id="0" name=""/>
        <dsp:cNvSpPr/>
      </dsp:nvSpPr>
      <dsp:spPr>
        <a:xfrm>
          <a:off x="4816088" y="1277656"/>
          <a:ext cx="2112200" cy="30332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Control Loop Co-ordination actions to deny the second control loop when first one is active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Ensuring response from SDN-R is sent to SON-Handler MS on completion of Control Loop</a:t>
          </a:r>
        </a:p>
      </dsp:txBody>
      <dsp:txXfrm>
        <a:off x="4816088" y="1277656"/>
        <a:ext cx="2112200" cy="3033224"/>
      </dsp:txXfrm>
    </dsp:sp>
    <dsp:sp modelId="{B85C551A-12D5-4FF4-8368-AD60B3557679}">
      <dsp:nvSpPr>
        <dsp:cNvPr id="0" name=""/>
        <dsp:cNvSpPr/>
      </dsp:nvSpPr>
      <dsp:spPr>
        <a:xfrm>
          <a:off x="7223996" y="436966"/>
          <a:ext cx="2101723" cy="8406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SDN-R/SDN-C</a:t>
          </a:r>
        </a:p>
      </dsp:txBody>
      <dsp:txXfrm>
        <a:off x="7223996" y="436966"/>
        <a:ext cx="2101723" cy="840689"/>
      </dsp:txXfrm>
    </dsp:sp>
    <dsp:sp modelId="{F6173E50-46DA-4F3A-B416-8C1CBE5C8ADF}">
      <dsp:nvSpPr>
        <dsp:cNvPr id="0" name=""/>
        <dsp:cNvSpPr/>
      </dsp:nvSpPr>
      <dsp:spPr>
        <a:xfrm>
          <a:off x="7223996" y="1277656"/>
          <a:ext cx="2112200" cy="30332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Updates for handling CM-Notify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Update of Config DB based on CM-Notify contents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Enhancements to ensure proper SDNR-CL-RSP is sent back to policy</a:t>
          </a:r>
        </a:p>
      </dsp:txBody>
      <dsp:txXfrm>
        <a:off x="7223996" y="1277656"/>
        <a:ext cx="2112200" cy="3033224"/>
      </dsp:txXfrm>
    </dsp:sp>
    <dsp:sp modelId="{15209468-2F41-4FE9-896E-0E1D6981ECAB}">
      <dsp:nvSpPr>
        <dsp:cNvPr id="0" name=""/>
        <dsp:cNvSpPr/>
      </dsp:nvSpPr>
      <dsp:spPr>
        <a:xfrm>
          <a:off x="9631904" y="436966"/>
          <a:ext cx="2101723" cy="8406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RAN-Sim and GUI</a:t>
          </a:r>
        </a:p>
      </dsp:txBody>
      <dsp:txXfrm>
        <a:off x="9631904" y="436966"/>
        <a:ext cx="2101723" cy="840689"/>
      </dsp:txXfrm>
    </dsp:sp>
    <dsp:sp modelId="{17F70EAA-5D71-47A2-8A86-1D68EC0AC404}">
      <dsp:nvSpPr>
        <dsp:cNvPr id="0" name=""/>
        <dsp:cNvSpPr/>
      </dsp:nvSpPr>
      <dsp:spPr>
        <a:xfrm>
          <a:off x="9631904" y="1277656"/>
          <a:ext cx="2112200" cy="30332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Updates to make it ONAP compliant and check it into ONAP repo</a:t>
          </a:r>
        </a:p>
      </dsp:txBody>
      <dsp:txXfrm>
        <a:off x="9631904" y="1277656"/>
        <a:ext cx="2112200" cy="3033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D2F79-B0D2-4618-816B-9CF832412B2E}">
      <dsp:nvSpPr>
        <dsp:cNvPr id="0" name=""/>
        <dsp:cNvSpPr/>
      </dsp:nvSpPr>
      <dsp:spPr>
        <a:xfrm>
          <a:off x="17180" y="2921"/>
          <a:ext cx="7486015" cy="683017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Send CM-Notify message(s) on DMaaP (to SDN-R)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Show ConfigDB before and after update</a:t>
          </a:r>
        </a:p>
      </dsp:txBody>
      <dsp:txXfrm>
        <a:off x="37185" y="22926"/>
        <a:ext cx="7446005" cy="643007"/>
      </dsp:txXfrm>
    </dsp:sp>
    <dsp:sp modelId="{D659C71B-91EB-4192-9961-B7559B097B06}">
      <dsp:nvSpPr>
        <dsp:cNvPr id="0" name=""/>
        <dsp:cNvSpPr/>
      </dsp:nvSpPr>
      <dsp:spPr>
        <a:xfrm rot="5400000">
          <a:off x="3632122" y="703014"/>
          <a:ext cx="256131" cy="307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 rot="-5400000">
        <a:off x="3667981" y="728627"/>
        <a:ext cx="184415" cy="179292"/>
      </dsp:txXfrm>
    </dsp:sp>
    <dsp:sp modelId="{339D7D2E-2FB7-4415-9921-34CD171F5172}">
      <dsp:nvSpPr>
        <dsp:cNvPr id="0" name=""/>
        <dsp:cNvSpPr/>
      </dsp:nvSpPr>
      <dsp:spPr>
        <a:xfrm>
          <a:off x="0" y="1027447"/>
          <a:ext cx="7520376" cy="6830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neighbor list of a cell getting updated via UI (PCI use case)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Show how it results in a PCI/collision</a:t>
          </a:r>
        </a:p>
      </dsp:txBody>
      <dsp:txXfrm>
        <a:off x="20005" y="1047452"/>
        <a:ext cx="7480366" cy="643007"/>
      </dsp:txXfrm>
    </dsp:sp>
    <dsp:sp modelId="{75C53FA9-7F87-4BD5-B34A-FBBFE84C7BD1}">
      <dsp:nvSpPr>
        <dsp:cNvPr id="0" name=""/>
        <dsp:cNvSpPr/>
      </dsp:nvSpPr>
      <dsp:spPr>
        <a:xfrm rot="5400000">
          <a:off x="3632122" y="1727540"/>
          <a:ext cx="256131" cy="307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 rot="-5400000">
        <a:off x="3667981" y="1753153"/>
        <a:ext cx="184415" cy="179292"/>
      </dsp:txXfrm>
    </dsp:sp>
    <dsp:sp modelId="{AB856846-7448-42CB-8AC6-0A8EBC4877BE}">
      <dsp:nvSpPr>
        <dsp:cNvPr id="0" name=""/>
        <dsp:cNvSpPr/>
      </dsp:nvSpPr>
      <dsp:spPr>
        <a:xfrm>
          <a:off x="0" y="2051973"/>
          <a:ext cx="7520376" cy="6830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Control Loop getting triggered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Show Control Loop getting completed after successful actions</a:t>
          </a:r>
        </a:p>
      </dsp:txBody>
      <dsp:txXfrm>
        <a:off x="20005" y="2071978"/>
        <a:ext cx="7480366" cy="643007"/>
      </dsp:txXfrm>
    </dsp:sp>
    <dsp:sp modelId="{7A94500B-D0E1-4368-BFB9-31523F178CA5}">
      <dsp:nvSpPr>
        <dsp:cNvPr id="0" name=""/>
        <dsp:cNvSpPr/>
      </dsp:nvSpPr>
      <dsp:spPr>
        <a:xfrm rot="5400000">
          <a:off x="3632122" y="2752066"/>
          <a:ext cx="256131" cy="307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3667981" y="2777679"/>
        <a:ext cx="184415" cy="179292"/>
      </dsp:txXfrm>
    </dsp:sp>
    <dsp:sp modelId="{79D27884-F520-4D63-A071-7F4990BD860C}">
      <dsp:nvSpPr>
        <dsp:cNvPr id="0" name=""/>
        <dsp:cNvSpPr/>
      </dsp:nvSpPr>
      <dsp:spPr>
        <a:xfrm>
          <a:off x="0" y="3076500"/>
          <a:ext cx="7520376" cy="6830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PCI collision/confusion problem getting solved (in UI)</a:t>
          </a:r>
        </a:p>
      </dsp:txBody>
      <dsp:txXfrm>
        <a:off x="20005" y="3096505"/>
        <a:ext cx="7480366" cy="643007"/>
      </dsp:txXfrm>
    </dsp:sp>
    <dsp:sp modelId="{AC7F4985-ADC2-40E3-B4CC-042B9A976887}">
      <dsp:nvSpPr>
        <dsp:cNvPr id="0" name=""/>
        <dsp:cNvSpPr/>
      </dsp:nvSpPr>
      <dsp:spPr>
        <a:xfrm rot="5400000">
          <a:off x="3632122" y="3776592"/>
          <a:ext cx="256131" cy="307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3667981" y="3802205"/>
        <a:ext cx="184415" cy="179292"/>
      </dsp:txXfrm>
    </dsp:sp>
    <dsp:sp modelId="{F6E25A20-8C76-4D2E-8124-5D3659E6ECC6}">
      <dsp:nvSpPr>
        <dsp:cNvPr id="0" name=""/>
        <dsp:cNvSpPr/>
      </dsp:nvSpPr>
      <dsp:spPr>
        <a:xfrm>
          <a:off x="0" y="4101026"/>
          <a:ext cx="7520376" cy="6830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PM data generation to report HO metrics (in UI)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Explain its relevance to C-ANR and joint PCI-ANR optimization</a:t>
          </a:r>
        </a:p>
      </dsp:txBody>
      <dsp:txXfrm>
        <a:off x="20005" y="4121031"/>
        <a:ext cx="7480366" cy="6430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CF0A6C-9C86-405B-9B1A-6730D4A58CAC}">
      <dsp:nvSpPr>
        <dsp:cNvPr id="0" name=""/>
        <dsp:cNvSpPr/>
      </dsp:nvSpPr>
      <dsp:spPr>
        <a:xfrm>
          <a:off x="0" y="2921"/>
          <a:ext cx="2003972" cy="683017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1: CM-Notify handling</a:t>
          </a:r>
        </a:p>
      </dsp:txBody>
      <dsp:txXfrm>
        <a:off x="20005" y="22926"/>
        <a:ext cx="1963962" cy="643007"/>
      </dsp:txXfrm>
    </dsp:sp>
    <dsp:sp modelId="{395D4677-9231-4D93-A796-20CB2F317730}">
      <dsp:nvSpPr>
        <dsp:cNvPr id="0" name=""/>
        <dsp:cNvSpPr/>
      </dsp:nvSpPr>
      <dsp:spPr>
        <a:xfrm rot="5400000">
          <a:off x="873920" y="703013"/>
          <a:ext cx="256131" cy="307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 rot="-5400000">
        <a:off x="909779" y="728626"/>
        <a:ext cx="184415" cy="179292"/>
      </dsp:txXfrm>
    </dsp:sp>
    <dsp:sp modelId="{71C0109A-6ECE-4C30-88DB-D20BD9737C82}">
      <dsp:nvSpPr>
        <dsp:cNvPr id="0" name=""/>
        <dsp:cNvSpPr/>
      </dsp:nvSpPr>
      <dsp:spPr>
        <a:xfrm>
          <a:off x="0" y="1027447"/>
          <a:ext cx="2003972" cy="6830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2: Neighbor list update (UI)</a:t>
          </a:r>
        </a:p>
      </dsp:txBody>
      <dsp:txXfrm>
        <a:off x="20005" y="1047452"/>
        <a:ext cx="1963962" cy="643007"/>
      </dsp:txXfrm>
    </dsp:sp>
    <dsp:sp modelId="{2B59BB7E-67BC-426B-8C10-D0A2CBE8A171}">
      <dsp:nvSpPr>
        <dsp:cNvPr id="0" name=""/>
        <dsp:cNvSpPr/>
      </dsp:nvSpPr>
      <dsp:spPr>
        <a:xfrm rot="5400000">
          <a:off x="873920" y="1727540"/>
          <a:ext cx="256131" cy="307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 rot="-5400000">
        <a:off x="909779" y="1753153"/>
        <a:ext cx="184415" cy="179292"/>
      </dsp:txXfrm>
    </dsp:sp>
    <dsp:sp modelId="{54E5F2FB-B4AE-4BB7-9145-FB8C9B07ED79}">
      <dsp:nvSpPr>
        <dsp:cNvPr id="0" name=""/>
        <dsp:cNvSpPr/>
      </dsp:nvSpPr>
      <dsp:spPr>
        <a:xfrm>
          <a:off x="0" y="2051973"/>
          <a:ext cx="2003972" cy="6830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3: Show Control Loop triggered</a:t>
          </a:r>
        </a:p>
      </dsp:txBody>
      <dsp:txXfrm>
        <a:off x="20005" y="2071978"/>
        <a:ext cx="1963962" cy="643007"/>
      </dsp:txXfrm>
    </dsp:sp>
    <dsp:sp modelId="{A776341E-8E06-46EE-A469-9995585BD71B}">
      <dsp:nvSpPr>
        <dsp:cNvPr id="0" name=""/>
        <dsp:cNvSpPr/>
      </dsp:nvSpPr>
      <dsp:spPr>
        <a:xfrm rot="5400000">
          <a:off x="873920" y="2752066"/>
          <a:ext cx="256131" cy="307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 rot="-5400000">
        <a:off x="909779" y="2777679"/>
        <a:ext cx="184415" cy="179292"/>
      </dsp:txXfrm>
    </dsp:sp>
    <dsp:sp modelId="{8462AB0B-80D3-4ABD-A433-A5EF20371141}">
      <dsp:nvSpPr>
        <dsp:cNvPr id="0" name=""/>
        <dsp:cNvSpPr/>
      </dsp:nvSpPr>
      <dsp:spPr>
        <a:xfrm>
          <a:off x="0" y="3076499"/>
          <a:ext cx="2003972" cy="6830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4: Show PCI issue solved (UI)</a:t>
          </a:r>
        </a:p>
      </dsp:txBody>
      <dsp:txXfrm>
        <a:off x="20005" y="3096504"/>
        <a:ext cx="1963962" cy="643007"/>
      </dsp:txXfrm>
    </dsp:sp>
    <dsp:sp modelId="{A6E54015-D07C-4C05-B51A-BB873427D5CB}">
      <dsp:nvSpPr>
        <dsp:cNvPr id="0" name=""/>
        <dsp:cNvSpPr/>
      </dsp:nvSpPr>
      <dsp:spPr>
        <a:xfrm rot="5400000">
          <a:off x="873920" y="3776592"/>
          <a:ext cx="256131" cy="307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 rot="-5400000">
        <a:off x="909779" y="3802205"/>
        <a:ext cx="184415" cy="179292"/>
      </dsp:txXfrm>
    </dsp:sp>
    <dsp:sp modelId="{164881CD-FFF1-4EC7-85BD-BB4431098991}">
      <dsp:nvSpPr>
        <dsp:cNvPr id="0" name=""/>
        <dsp:cNvSpPr/>
      </dsp:nvSpPr>
      <dsp:spPr>
        <a:xfrm>
          <a:off x="0" y="4101025"/>
          <a:ext cx="2003972" cy="6830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5: Trigger PM data generation</a:t>
          </a:r>
        </a:p>
      </dsp:txBody>
      <dsp:txXfrm>
        <a:off x="20005" y="4121030"/>
        <a:ext cx="1963962" cy="6430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D7D2E-2FB7-4415-9921-34CD171F5172}">
      <dsp:nvSpPr>
        <dsp:cNvPr id="0" name=""/>
        <dsp:cNvSpPr/>
      </dsp:nvSpPr>
      <dsp:spPr>
        <a:xfrm>
          <a:off x="0" y="4515"/>
          <a:ext cx="8382525" cy="83944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Trigger a Control Loop (say CL1), and show its state in Policy DB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Trigger another Control Loop (CL2) and show its denial by Policy (logs)</a:t>
          </a:r>
        </a:p>
      </dsp:txBody>
      <dsp:txXfrm>
        <a:off x="24586" y="29101"/>
        <a:ext cx="8333353" cy="790271"/>
      </dsp:txXfrm>
    </dsp:sp>
    <dsp:sp modelId="{75C53FA9-7F87-4BD5-B34A-FBBFE84C7BD1}">
      <dsp:nvSpPr>
        <dsp:cNvPr id="0" name=""/>
        <dsp:cNvSpPr/>
      </dsp:nvSpPr>
      <dsp:spPr>
        <a:xfrm rot="5400000">
          <a:off x="4033866" y="864944"/>
          <a:ext cx="314791" cy="3777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 rot="-5400000">
        <a:off x="4077938" y="896423"/>
        <a:ext cx="226649" cy="220354"/>
      </dsp:txXfrm>
    </dsp:sp>
    <dsp:sp modelId="{AB856846-7448-42CB-8AC6-0A8EBC4877BE}">
      <dsp:nvSpPr>
        <dsp:cNvPr id="0" name=""/>
        <dsp:cNvSpPr/>
      </dsp:nvSpPr>
      <dsp:spPr>
        <a:xfrm>
          <a:off x="0" y="1263680"/>
          <a:ext cx="8382525" cy="83944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Trigger PCI optimization and activation of Control Loop for PCI updates.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2. Simulate failure to update PCI for some cell(s)</a:t>
          </a:r>
        </a:p>
      </dsp:txBody>
      <dsp:txXfrm>
        <a:off x="24586" y="1288266"/>
        <a:ext cx="8333353" cy="790271"/>
      </dsp:txXfrm>
    </dsp:sp>
    <dsp:sp modelId="{7A94500B-D0E1-4368-BFB9-31523F178CA5}">
      <dsp:nvSpPr>
        <dsp:cNvPr id="0" name=""/>
        <dsp:cNvSpPr/>
      </dsp:nvSpPr>
      <dsp:spPr>
        <a:xfrm rot="5400000">
          <a:off x="4033866" y="2124110"/>
          <a:ext cx="314791" cy="3777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4077938" y="2155589"/>
        <a:ext cx="226649" cy="220354"/>
      </dsp:txXfrm>
    </dsp:sp>
    <dsp:sp modelId="{79D27884-F520-4D63-A071-7F4990BD860C}">
      <dsp:nvSpPr>
        <dsp:cNvPr id="0" name=""/>
        <dsp:cNvSpPr/>
      </dsp:nvSpPr>
      <dsp:spPr>
        <a:xfrm>
          <a:off x="0" y="2522845"/>
          <a:ext cx="8382525" cy="83944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SON-Handler MS triggering OOF with “Fixed PCI” cell list next time for PCI optimization (logs)</a:t>
          </a:r>
        </a:p>
      </dsp:txBody>
      <dsp:txXfrm>
        <a:off x="24586" y="2547431"/>
        <a:ext cx="8333353" cy="790271"/>
      </dsp:txXfrm>
    </dsp:sp>
    <dsp:sp modelId="{AC7F4985-ADC2-40E3-B4CC-042B9A976887}">
      <dsp:nvSpPr>
        <dsp:cNvPr id="0" name=""/>
        <dsp:cNvSpPr/>
      </dsp:nvSpPr>
      <dsp:spPr>
        <a:xfrm rot="5400000">
          <a:off x="4033866" y="3383275"/>
          <a:ext cx="314791" cy="3777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 rot="-5400000">
        <a:off x="4077938" y="3414754"/>
        <a:ext cx="226649" cy="220354"/>
      </dsp:txXfrm>
    </dsp:sp>
    <dsp:sp modelId="{F6E25A20-8C76-4D2E-8124-5D3659E6ECC6}">
      <dsp:nvSpPr>
        <dsp:cNvPr id="0" name=""/>
        <dsp:cNvSpPr/>
      </dsp:nvSpPr>
      <dsp:spPr>
        <a:xfrm>
          <a:off x="0" y="3782011"/>
          <a:ext cx="8382525" cy="839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1. Show blacklisting of neighbors due to C-ANR (UI)</a:t>
          </a:r>
        </a:p>
      </dsp:txBody>
      <dsp:txXfrm>
        <a:off x="24586" y="3806597"/>
        <a:ext cx="8333353" cy="7902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C0109A-6ECE-4C30-88DB-D20BD9737C82}">
      <dsp:nvSpPr>
        <dsp:cNvPr id="0" name=""/>
        <dsp:cNvSpPr/>
      </dsp:nvSpPr>
      <dsp:spPr>
        <a:xfrm>
          <a:off x="0" y="4515"/>
          <a:ext cx="2003972" cy="83944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6: Control Loop Co-ordination actions</a:t>
          </a:r>
        </a:p>
      </dsp:txBody>
      <dsp:txXfrm>
        <a:off x="24586" y="29101"/>
        <a:ext cx="1954800" cy="790271"/>
      </dsp:txXfrm>
    </dsp:sp>
    <dsp:sp modelId="{2B59BB7E-67BC-426B-8C10-D0A2CBE8A171}">
      <dsp:nvSpPr>
        <dsp:cNvPr id="0" name=""/>
        <dsp:cNvSpPr/>
      </dsp:nvSpPr>
      <dsp:spPr>
        <a:xfrm rot="5400000">
          <a:off x="844590" y="864944"/>
          <a:ext cx="314791" cy="3777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 rot="-5400000">
        <a:off x="888662" y="896423"/>
        <a:ext cx="226649" cy="220354"/>
      </dsp:txXfrm>
    </dsp:sp>
    <dsp:sp modelId="{54E5F2FB-B4AE-4BB7-9145-FB8C9B07ED79}">
      <dsp:nvSpPr>
        <dsp:cNvPr id="0" name=""/>
        <dsp:cNvSpPr/>
      </dsp:nvSpPr>
      <dsp:spPr>
        <a:xfrm>
          <a:off x="0" y="1263680"/>
          <a:ext cx="2003972" cy="83944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7: PCI optimization update failure</a:t>
          </a:r>
        </a:p>
      </dsp:txBody>
      <dsp:txXfrm>
        <a:off x="24586" y="1288266"/>
        <a:ext cx="1954800" cy="790271"/>
      </dsp:txXfrm>
    </dsp:sp>
    <dsp:sp modelId="{A776341E-8E06-46EE-A469-9995585BD71B}">
      <dsp:nvSpPr>
        <dsp:cNvPr id="0" name=""/>
        <dsp:cNvSpPr/>
      </dsp:nvSpPr>
      <dsp:spPr>
        <a:xfrm rot="5400000">
          <a:off x="844590" y="2124110"/>
          <a:ext cx="314791" cy="3777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 rot="-5400000">
        <a:off x="888662" y="2155589"/>
        <a:ext cx="226649" cy="220354"/>
      </dsp:txXfrm>
    </dsp:sp>
    <dsp:sp modelId="{8462AB0B-80D3-4ABD-A433-A5EF20371141}">
      <dsp:nvSpPr>
        <dsp:cNvPr id="0" name=""/>
        <dsp:cNvSpPr/>
      </dsp:nvSpPr>
      <dsp:spPr>
        <a:xfrm>
          <a:off x="0" y="2522845"/>
          <a:ext cx="2003972" cy="83944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8: Considering “Fixed PCI” cells for PCI optimization</a:t>
          </a:r>
        </a:p>
      </dsp:txBody>
      <dsp:txXfrm>
        <a:off x="24586" y="2547431"/>
        <a:ext cx="1954800" cy="790271"/>
      </dsp:txXfrm>
    </dsp:sp>
    <dsp:sp modelId="{A6E54015-D07C-4C05-B51A-BB873427D5CB}">
      <dsp:nvSpPr>
        <dsp:cNvPr id="0" name=""/>
        <dsp:cNvSpPr/>
      </dsp:nvSpPr>
      <dsp:spPr>
        <a:xfrm rot="5400000">
          <a:off x="844590" y="3383275"/>
          <a:ext cx="314791" cy="3777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 rot="-5400000">
        <a:off x="888662" y="3414754"/>
        <a:ext cx="226649" cy="220354"/>
      </dsp:txXfrm>
    </dsp:sp>
    <dsp:sp modelId="{164881CD-FFF1-4EC7-85BD-BB4431098991}">
      <dsp:nvSpPr>
        <dsp:cNvPr id="0" name=""/>
        <dsp:cNvSpPr/>
      </dsp:nvSpPr>
      <dsp:spPr>
        <a:xfrm>
          <a:off x="0" y="3782011"/>
          <a:ext cx="2003972" cy="839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Step 9: C-ANR outcome</a:t>
          </a:r>
        </a:p>
      </dsp:txBody>
      <dsp:txXfrm>
        <a:off x="24586" y="3806597"/>
        <a:ext cx="1954800" cy="7902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388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70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https://wiki.onap.org/display/DW/CM+Notification+Support+in+ONAP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186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6/29/2020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61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730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fa73459faadad62f2ab4a774" descr="{&quot;HashCode&quot;:2133105206,&quot;Placement&quot;:&quot;Footer&quot;,&quot;Top&quot;:524.1047,&quot;Left&quot;:420.843231,&quot;SlideWidth&quot;:960,&quot;SlideHeight&quot;:540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5344709" y="6656129"/>
            <a:ext cx="1502583" cy="20187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700" dirty="0">
                <a:solidFill>
                  <a:srgbClr val="000000"/>
                </a:solidFill>
                <a:latin typeface="Arial" panose="020B0604020202020204" pitchFamily="34" charset="0"/>
              </a:rPr>
              <a:t>Sensitivity: Internal &amp; Restricted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errit.onap.org/r/gitweb?p=ccsdk/features.git;a=tree;f=sdnr/northbound/oofpcipoc/model/src/main/yang;h=5b3ef2c03cf516ba716f69076a780a95e96fadc2;hb=refs/heads/dublin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OF-PCI+Use+Case+-+Dublin+Release+-+ONAP+based+SON+for+PCI+and+ANR" TargetMode="External"/><Relationship Id="rId7" Type="http://schemas.openxmlformats.org/officeDocument/2006/relationships/hyperlink" Target="https://wiki.lfnetworking.org/download/attachments/40370243/ONAP_5G_OOF_SON_use_case_demo.mp4?api=v2" TargetMode="External"/><Relationship Id="rId2" Type="http://schemas.openxmlformats.org/officeDocument/2006/relationships/hyperlink" Target="https://wiki.onap.org/display/DW/5G+-+OOF+(ONAP+Optimization+Framework)+and+PCI+(Physical+Cell+ID)+Optimiz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display/DW/OOF+(SON)+in+R5+El+Alto,+OOF+(SON)+in+R6+Frankfurt" TargetMode="External"/><Relationship Id="rId5" Type="http://schemas.openxmlformats.org/officeDocument/2006/relationships/hyperlink" Target="https://wiki.onap.org/download/attachments/68539437/zoom_0.mp4?version=2&amp;modificationDate=1563985740000&amp;api=v2" TargetMode="External"/><Relationship Id="rId4" Type="http://schemas.openxmlformats.org/officeDocument/2006/relationships/hyperlink" Target="https://wiki.onap.org/pages/viewpage.action?pageId=40206498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1999408"/>
            <a:ext cx="11332718" cy="215313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dirty="0"/>
              <a:t>LFN</a:t>
            </a:r>
            <a:r>
              <a:rPr lang="zh-CN" altLang="en-US" dirty="0"/>
              <a:t> </a:t>
            </a:r>
            <a:r>
              <a:rPr lang="en-US" altLang="zh-CN" dirty="0"/>
              <a:t>June</a:t>
            </a:r>
            <a:r>
              <a:rPr lang="zh-CN" altLang="en-US" dirty="0"/>
              <a:t> </a:t>
            </a:r>
            <a:r>
              <a:rPr lang="en-US" altLang="zh-CN" dirty="0"/>
              <a:t>DTF: 5G </a:t>
            </a:r>
            <a:r>
              <a:rPr lang="en-US" dirty="0"/>
              <a:t>OOF SON Use case - Physical Cell ID (PCI) Optimization and</a:t>
            </a:r>
            <a:br>
              <a:rPr lang="en-US" dirty="0"/>
            </a:br>
            <a:r>
              <a:rPr lang="en-US" dirty="0"/>
              <a:t>centralized Automated Neighbor Relations (ANR)</a:t>
            </a:r>
            <a:br>
              <a:rPr lang="en-US" dirty="0"/>
            </a:br>
            <a:r>
              <a:rPr lang="en-US" dirty="0"/>
              <a:t>using ONAP Optimization Framework (OOF):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12743" y="4272281"/>
            <a:ext cx="2387967" cy="604841"/>
          </a:xfrm>
        </p:spPr>
        <p:txBody>
          <a:bodyPr>
            <a:normAutofit/>
          </a:bodyPr>
          <a:lstStyle/>
          <a:p>
            <a:r>
              <a:rPr lang="en-US" dirty="0"/>
              <a:t>June 24, 2020</a:t>
            </a:r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 txBox="1">
            <a:spLocks/>
          </p:cNvSpPr>
          <p:nvPr/>
        </p:nvSpPr>
        <p:spPr>
          <a:xfrm>
            <a:off x="1764399" y="4757378"/>
            <a:ext cx="8869679" cy="1514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PoC Collaborators:	AT&amp;T, Wipro, IBM,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highstreet technologies, Lumina Networks, Nokia,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Reliance Jio, Rutgers Winlab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Acknowledgments: Feedback and support from participants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in ONAP OOF-PCI team calls </a:t>
            </a:r>
          </a:p>
          <a:p>
            <a:pPr>
              <a:tabLst>
                <a:tab pos="1546225" algn="l"/>
              </a:tabLst>
            </a:pPr>
            <a:endParaRPr lang="ru-RU" sz="2000"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55B0D8-7B55-4399-A91B-40F82A0D36D4}"/>
              </a:ext>
            </a:extLst>
          </p:cNvPr>
          <p:cNvSpPr/>
          <p:nvPr/>
        </p:nvSpPr>
        <p:spPr>
          <a:xfrm>
            <a:off x="1764399" y="6332490"/>
            <a:ext cx="69153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Presenters              : N.K. </a:t>
            </a:r>
            <a:r>
              <a:rPr lang="en-US" sz="2000" dirty="0" err="1">
                <a:solidFill>
                  <a:schemeClr val="bg1"/>
                </a:solidFill>
                <a:cs typeface="Arial" panose="020B0604020202020204" pitchFamily="34" charset="0"/>
              </a:rPr>
              <a:t>Shankaranayaranan</a:t>
            </a:r>
            <a:r>
              <a:rPr 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, Swaminathan S</a:t>
            </a:r>
          </a:p>
        </p:txBody>
      </p:sp>
    </p:spTree>
    <p:extLst>
      <p:ext uri="{BB962C8B-B14F-4D97-AF65-F5344CB8AC3E}">
        <p14:creationId xmlns:p14="http://schemas.microsoft.com/office/powerpoint/2010/main" val="390896307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YANG Model Tree for OOF PCI/ANR POC</a:t>
            </a:r>
            <a:r>
              <a:rPr lang="en-US" baseline="30000" dirty="0"/>
              <a:t>1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503" y="1211679"/>
            <a:ext cx="5430186" cy="48326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1" y="1211679"/>
            <a:ext cx="5604576" cy="48326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156411" y="743942"/>
            <a:ext cx="1197582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tabLst>
                <a:tab pos="5486400" algn="l"/>
              </a:tabLst>
            </a:pPr>
            <a:r>
              <a:rPr lang="en-US" sz="2000" dirty="0">
                <a:solidFill>
                  <a:schemeClr val="tx1"/>
                </a:solidFill>
              </a:rPr>
              <a:t>The platform ready to support any YANG Model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36097" y="6238550"/>
            <a:ext cx="10768262" cy="276999"/>
          </a:xfrm>
          <a:prstGeom prst="rect">
            <a:avLst/>
          </a:prstGeom>
          <a:noFill/>
        </p:spPr>
        <p:txBody>
          <a:bodyPr wrap="square" lIns="9144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5486400" algn="l"/>
              </a:tabLst>
            </a:pPr>
            <a:r>
              <a:rPr lang="en-US" sz="1200" baseline="30000" dirty="0">
                <a:hlinkClick r:id="rId4"/>
              </a:rPr>
              <a:t>1</a:t>
            </a:r>
            <a:r>
              <a:rPr lang="en-US" sz="1200" dirty="0">
                <a:hlinkClick r:id="rId4"/>
              </a:rPr>
              <a:t> </a:t>
            </a:r>
            <a:r>
              <a:rPr lang="en-US" sz="1000" dirty="0">
                <a:hlinkClick r:id="rId4"/>
              </a:rPr>
              <a:t>https://gerrit.onap.org/r/gitweb?p=ccsdk/features.git;a=tree;f=sdnr/northbound/oofpcipoc/model/src/main/yang;h=5b3ef2c03cf516ba716f69076a780a95e96fadc2;hb=refs/heads/dublin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" name="Left Brace 10"/>
          <p:cNvSpPr/>
          <p:nvPr/>
        </p:nvSpPr>
        <p:spPr>
          <a:xfrm flipH="1" flipV="1">
            <a:off x="10936704" y="2425603"/>
            <a:ext cx="403933" cy="1629037"/>
          </a:xfrm>
          <a:prstGeom prst="leftBrace">
            <a:avLst>
              <a:gd name="adj1" fmla="val 26562"/>
              <a:gd name="adj2" fmla="val 48547"/>
            </a:avLst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Left Brace 11"/>
          <p:cNvSpPr/>
          <p:nvPr/>
        </p:nvSpPr>
        <p:spPr>
          <a:xfrm flipH="1" flipV="1">
            <a:off x="11630543" y="3949650"/>
            <a:ext cx="403933" cy="2094717"/>
          </a:xfrm>
          <a:prstGeom prst="leftBrace">
            <a:avLst>
              <a:gd name="adj1" fmla="val 26562"/>
              <a:gd name="adj2" fmla="val 48547"/>
            </a:avLst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1421196" y="3116749"/>
            <a:ext cx="585361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RPC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393116" y="3690269"/>
            <a:ext cx="585361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RPC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37674" y="1479882"/>
            <a:ext cx="3501189" cy="3007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174160" y="1473774"/>
            <a:ext cx="2214607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Number &amp; List of Cells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66810" y="2005275"/>
            <a:ext cx="2747201" cy="3047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736992" y="2047294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PCI and PNF-NAME for a Cell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07978" y="3351460"/>
            <a:ext cx="4636347" cy="1268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889392" y="3078030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List of Neigbors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45146" y="4707060"/>
            <a:ext cx="5209696" cy="144107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488320" y="4722398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Netconf Notification</a:t>
            </a:r>
          </a:p>
        </p:txBody>
      </p:sp>
    </p:spTree>
    <p:extLst>
      <p:ext uri="{BB962C8B-B14F-4D97-AF65-F5344CB8AC3E}">
        <p14:creationId xmlns:p14="http://schemas.microsoft.com/office/powerpoint/2010/main" val="1911378023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160" y="3115467"/>
            <a:ext cx="26869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prstClr val="white"/>
                </a:solidFill>
              </a:rPr>
              <a:t>Demo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3467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Straight Arrow Connector 88"/>
          <p:cNvCxnSpPr/>
          <p:nvPr/>
        </p:nvCxnSpPr>
        <p:spPr>
          <a:xfrm flipH="1" flipV="1">
            <a:off x="8990973" y="2185261"/>
            <a:ext cx="318017" cy="300331"/>
          </a:xfrm>
          <a:prstGeom prst="straightConnector1">
            <a:avLst/>
          </a:prstGeom>
          <a:ln w="25400" cmpd="sng">
            <a:solidFill>
              <a:srgbClr val="7030A0"/>
            </a:solidFill>
            <a:prstDash val="dash"/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1052353" y="1775776"/>
            <a:ext cx="8082315" cy="4112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DMaaP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12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0" y="197831"/>
            <a:ext cx="11861101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OOF-SON Frankfurt Demo: Use case flows</a:t>
            </a:r>
          </a:p>
        </p:txBody>
      </p:sp>
      <p:sp>
        <p:nvSpPr>
          <p:cNvPr id="9" name="Rectangle 8"/>
          <p:cNvSpPr/>
          <p:nvPr/>
        </p:nvSpPr>
        <p:spPr>
          <a:xfrm>
            <a:off x="4438498" y="4026935"/>
            <a:ext cx="2239511" cy="15301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60860" y="2795716"/>
            <a:ext cx="1977638" cy="27614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r>
              <a:rPr lang="en-US" dirty="0">
                <a:solidFill>
                  <a:srgbClr val="44546A"/>
                </a:solidFill>
              </a:rPr>
              <a:t>DCAE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05666" y="2990365"/>
            <a:ext cx="1323589" cy="935719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 Handler MS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25392" y="2769634"/>
            <a:ext cx="1077686" cy="1366937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OOF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52244" y="2819055"/>
            <a:ext cx="1447800" cy="588539"/>
          </a:xfrm>
          <a:prstGeom prst="rect">
            <a:avLst/>
          </a:prstGeom>
          <a:solidFill>
            <a:srgbClr val="FF9900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</a:t>
            </a:r>
            <a:br>
              <a:rPr lang="en-US" dirty="0">
                <a:solidFill>
                  <a:srgbClr val="44546A"/>
                </a:solidFill>
              </a:rPr>
            </a:br>
            <a:r>
              <a:rPr lang="en-US" dirty="0">
                <a:solidFill>
                  <a:srgbClr val="44546A"/>
                </a:solidFill>
              </a:rPr>
              <a:t>(SDN-C)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776914" y="2842705"/>
            <a:ext cx="911932" cy="85178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4129255" y="3431650"/>
            <a:ext cx="1647659" cy="12032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207073" y="2062065"/>
            <a:ext cx="0" cy="913677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372017" y="3217325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2</a:t>
            </a:r>
          </a:p>
        </p:txBody>
      </p:sp>
      <p:sp>
        <p:nvSpPr>
          <p:cNvPr id="20" name="Oval 19"/>
          <p:cNvSpPr/>
          <p:nvPr/>
        </p:nvSpPr>
        <p:spPr>
          <a:xfrm>
            <a:off x="3628817" y="3237577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1b</a:t>
            </a:r>
          </a:p>
        </p:txBody>
      </p:sp>
      <p:sp>
        <p:nvSpPr>
          <p:cNvPr id="21" name="Oval 20"/>
          <p:cNvSpPr/>
          <p:nvPr/>
        </p:nvSpPr>
        <p:spPr>
          <a:xfrm>
            <a:off x="1651852" y="2954148"/>
            <a:ext cx="338192" cy="299316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1c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181067" y="3153324"/>
            <a:ext cx="602035" cy="4206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125642" y="3357925"/>
            <a:ext cx="680024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965681" y="2842832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sp>
        <p:nvSpPr>
          <p:cNvPr id="25" name="Oval 24"/>
          <p:cNvSpPr/>
          <p:nvPr/>
        </p:nvSpPr>
        <p:spPr>
          <a:xfrm>
            <a:off x="3074209" y="2473051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9</a:t>
            </a:r>
          </a:p>
        </p:txBody>
      </p:sp>
      <p:sp>
        <p:nvSpPr>
          <p:cNvPr id="26" name="Oval 25"/>
          <p:cNvSpPr/>
          <p:nvPr/>
        </p:nvSpPr>
        <p:spPr>
          <a:xfrm>
            <a:off x="8457834" y="2922295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1d</a:t>
            </a:r>
          </a:p>
        </p:txBody>
      </p:sp>
      <p:sp>
        <p:nvSpPr>
          <p:cNvPr id="27" name="Oval 26"/>
          <p:cNvSpPr/>
          <p:nvPr/>
        </p:nvSpPr>
        <p:spPr>
          <a:xfrm>
            <a:off x="5869360" y="3167998"/>
            <a:ext cx="388708" cy="33183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1a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4129255" y="3877359"/>
            <a:ext cx="2604178" cy="3582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2267362" y="2952668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8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8915003" y="3233397"/>
            <a:ext cx="1155086" cy="418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9494978" y="3045038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068047" y="5310076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44546A"/>
                </a:solidFill>
              </a:rPr>
              <a:t>FM/PM KPIs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E32B311-6BE5-411D-A459-B8B84389AC51}"/>
              </a:ext>
            </a:extLst>
          </p:cNvPr>
          <p:cNvCxnSpPr>
            <a:cxnSpLocks/>
          </p:cNvCxnSpPr>
          <p:nvPr/>
        </p:nvCxnSpPr>
        <p:spPr>
          <a:xfrm>
            <a:off x="3074209" y="3832335"/>
            <a:ext cx="0" cy="729065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715892" y="4836747"/>
            <a:ext cx="1326148" cy="599981"/>
          </a:xfrm>
          <a:prstGeom prst="rect">
            <a:avLst/>
          </a:prstGeom>
          <a:solidFill>
            <a:schemeClr val="accent2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VES Collector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566801" y="4561401"/>
            <a:ext cx="872226" cy="66285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FM/PM DB</a:t>
            </a:r>
          </a:p>
        </p:txBody>
      </p:sp>
      <p:sp>
        <p:nvSpPr>
          <p:cNvPr id="39" name="Flowchart: Magnetic Disk 38"/>
          <p:cNvSpPr/>
          <p:nvPr/>
        </p:nvSpPr>
        <p:spPr>
          <a:xfrm>
            <a:off x="3108790" y="4930791"/>
            <a:ext cx="337457" cy="315282"/>
          </a:xfrm>
          <a:prstGeom prst="flowChartMagneticDisk">
            <a:avLst/>
          </a:prstGeom>
          <a:solidFill>
            <a:srgbClr val="FFFF9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4893833" y="5170215"/>
            <a:ext cx="350464" cy="37365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1e</a:t>
            </a:r>
          </a:p>
        </p:txBody>
      </p:sp>
      <p:sp>
        <p:nvSpPr>
          <p:cNvPr id="41" name="Oval 40"/>
          <p:cNvSpPr/>
          <p:nvPr/>
        </p:nvSpPr>
        <p:spPr>
          <a:xfrm>
            <a:off x="2161686" y="4618984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4f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441839" y="5511227"/>
            <a:ext cx="3109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prstClr val="black"/>
                </a:solidFill>
              </a:rPr>
              <a:t>FM/PM Collector and Database</a:t>
            </a:r>
          </a:p>
        </p:txBody>
      </p:sp>
      <p:cxnSp>
        <p:nvCxnSpPr>
          <p:cNvPr id="45" name="Straight Arrow Connector 44"/>
          <p:cNvCxnSpPr>
            <a:endCxn id="37" idx="3"/>
          </p:cNvCxnSpPr>
          <p:nvPr/>
        </p:nvCxnSpPr>
        <p:spPr>
          <a:xfrm flipH="1">
            <a:off x="6042040" y="5128159"/>
            <a:ext cx="3958114" cy="8579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7693164" y="5183166"/>
            <a:ext cx="357930" cy="366351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3d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CC2B232-3462-41E1-807F-EE5C7A3CB347}"/>
              </a:ext>
            </a:extLst>
          </p:cNvPr>
          <p:cNvCxnSpPr>
            <a:cxnSpLocks/>
          </p:cNvCxnSpPr>
          <p:nvPr/>
        </p:nvCxnSpPr>
        <p:spPr>
          <a:xfrm flipH="1">
            <a:off x="8663573" y="2136522"/>
            <a:ext cx="11313" cy="687377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9A873194-A4A9-4A49-91EC-2719365ED3F2}"/>
              </a:ext>
            </a:extLst>
          </p:cNvPr>
          <p:cNvSpPr/>
          <p:nvPr/>
        </p:nvSpPr>
        <p:spPr>
          <a:xfrm>
            <a:off x="8678532" y="2370254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965681" y="3397519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ORAN O1</a:t>
            </a:r>
          </a:p>
          <a:p>
            <a:r>
              <a:rPr lang="en-US" sz="1400" i="1" dirty="0">
                <a:solidFill>
                  <a:prstClr val="black"/>
                </a:solidFill>
              </a:rPr>
              <a:t>interface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5895264" y="2156470"/>
            <a:ext cx="0" cy="688958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6078269" y="2152858"/>
            <a:ext cx="0" cy="673583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8343901" y="2178534"/>
            <a:ext cx="0" cy="657073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5615282" y="2324836"/>
            <a:ext cx="298351" cy="28716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9</a:t>
            </a:r>
          </a:p>
        </p:txBody>
      </p:sp>
      <p:sp>
        <p:nvSpPr>
          <p:cNvPr id="71" name="Oval 70"/>
          <p:cNvSpPr/>
          <p:nvPr/>
        </p:nvSpPr>
        <p:spPr>
          <a:xfrm>
            <a:off x="8223655" y="2276973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10</a:t>
            </a:r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6356273" y="2153747"/>
            <a:ext cx="0" cy="688958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9A873194-A4A9-4A49-91EC-2719365ED3F2}"/>
              </a:ext>
            </a:extLst>
          </p:cNvPr>
          <p:cNvSpPr/>
          <p:nvPr/>
        </p:nvSpPr>
        <p:spPr>
          <a:xfrm>
            <a:off x="6214936" y="2253018"/>
            <a:ext cx="350852" cy="336014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12</a:t>
            </a: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3965814" y="2164334"/>
            <a:ext cx="1973" cy="843813"/>
          </a:xfrm>
          <a:prstGeom prst="straightConnector1">
            <a:avLst/>
          </a:prstGeom>
          <a:ln w="25400" cmpd="sng">
            <a:solidFill>
              <a:srgbClr val="7030A0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6516569" y="2150316"/>
            <a:ext cx="0" cy="673583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3661777" y="2119416"/>
            <a:ext cx="1973" cy="843813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7626566" y="2140340"/>
            <a:ext cx="1845" cy="698620"/>
          </a:xfrm>
          <a:prstGeom prst="straightConnector1">
            <a:avLst/>
          </a:prstGeom>
          <a:ln w="25400" cmpd="sng">
            <a:solidFill>
              <a:srgbClr val="7030A0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7382412" y="2262024"/>
            <a:ext cx="418278" cy="373038"/>
          </a:xfrm>
          <a:prstGeom prst="ellipse">
            <a:avLst/>
          </a:prstGeom>
          <a:solidFill>
            <a:srgbClr val="FFD1D1"/>
          </a:solidFill>
          <a:ln>
            <a:solidFill>
              <a:srgbClr val="FF8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4a</a:t>
            </a:r>
          </a:p>
        </p:txBody>
      </p:sp>
      <p:sp>
        <p:nvSpPr>
          <p:cNvPr id="97" name="Rectangle 96"/>
          <p:cNvSpPr/>
          <p:nvPr/>
        </p:nvSpPr>
        <p:spPr>
          <a:xfrm>
            <a:off x="6733433" y="3783544"/>
            <a:ext cx="1060344" cy="744733"/>
          </a:xfrm>
          <a:prstGeom prst="rect">
            <a:avLst/>
          </a:prstGeom>
          <a:solidFill>
            <a:srgbClr val="FF9900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ConfigDB</a:t>
            </a:r>
          </a:p>
        </p:txBody>
      </p:sp>
      <p:sp>
        <p:nvSpPr>
          <p:cNvPr id="98" name="Oval 97"/>
          <p:cNvSpPr/>
          <p:nvPr/>
        </p:nvSpPr>
        <p:spPr>
          <a:xfrm>
            <a:off x="7473403" y="4011386"/>
            <a:ext cx="350464" cy="37365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1f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8926702" y="4781424"/>
            <a:ext cx="354373" cy="30641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44546A"/>
                </a:solidFill>
              </a:rPr>
              <a:t>CM</a:t>
            </a:r>
          </a:p>
        </p:txBody>
      </p:sp>
      <p:sp>
        <p:nvSpPr>
          <p:cNvPr id="19" name="Oval 18"/>
          <p:cNvSpPr/>
          <p:nvPr/>
        </p:nvSpPr>
        <p:spPr>
          <a:xfrm>
            <a:off x="236777" y="5557130"/>
            <a:ext cx="294066" cy="315282"/>
          </a:xfrm>
          <a:prstGeom prst="ellipse">
            <a:avLst/>
          </a:prstGeom>
          <a:solidFill>
            <a:srgbClr val="FFD1D1"/>
          </a:solidFill>
          <a:ln>
            <a:solidFill>
              <a:srgbClr val="FF8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n</a:t>
            </a:r>
          </a:p>
        </p:txBody>
      </p:sp>
      <p:sp>
        <p:nvSpPr>
          <p:cNvPr id="30" name="Oval 29"/>
          <p:cNvSpPr/>
          <p:nvPr/>
        </p:nvSpPr>
        <p:spPr>
          <a:xfrm>
            <a:off x="5917259" y="2370254"/>
            <a:ext cx="334631" cy="325919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10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888D0C8-8B4A-488C-B78F-D57CBF81CA87}"/>
              </a:ext>
            </a:extLst>
          </p:cNvPr>
          <p:cNvSpPr/>
          <p:nvPr/>
        </p:nvSpPr>
        <p:spPr>
          <a:xfrm>
            <a:off x="6477842" y="2516329"/>
            <a:ext cx="339318" cy="299744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13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88D0C8-8B4A-488C-B78F-D57CBF81CA87}"/>
              </a:ext>
            </a:extLst>
          </p:cNvPr>
          <p:cNvSpPr/>
          <p:nvPr/>
        </p:nvSpPr>
        <p:spPr>
          <a:xfrm>
            <a:off x="3403507" y="2299073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13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BE32B311-6BE5-411D-A459-B8B84389AC51}"/>
              </a:ext>
            </a:extLst>
          </p:cNvPr>
          <p:cNvCxnSpPr>
            <a:cxnSpLocks/>
          </p:cNvCxnSpPr>
          <p:nvPr/>
        </p:nvCxnSpPr>
        <p:spPr>
          <a:xfrm flipH="1">
            <a:off x="7452244" y="3407594"/>
            <a:ext cx="197257" cy="396742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8672179" y="5120380"/>
            <a:ext cx="1550574" cy="26892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ORAN O1 interface</a:t>
            </a:r>
          </a:p>
        </p:txBody>
      </p:sp>
      <p:cxnSp>
        <p:nvCxnSpPr>
          <p:cNvPr id="112" name="Straight Arrow Connector 111"/>
          <p:cNvCxnSpPr/>
          <p:nvPr/>
        </p:nvCxnSpPr>
        <p:spPr>
          <a:xfrm flipH="1" flipV="1">
            <a:off x="2103079" y="4034296"/>
            <a:ext cx="4585767" cy="29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 flipV="1">
            <a:off x="4106978" y="3604991"/>
            <a:ext cx="1647659" cy="12032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Oval 94"/>
          <p:cNvSpPr/>
          <p:nvPr/>
        </p:nvSpPr>
        <p:spPr>
          <a:xfrm>
            <a:off x="5196100" y="3478245"/>
            <a:ext cx="32062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6</a:t>
            </a:r>
          </a:p>
        </p:txBody>
      </p:sp>
      <p:sp>
        <p:nvSpPr>
          <p:cNvPr id="155" name="Oval 154"/>
          <p:cNvSpPr/>
          <p:nvPr/>
        </p:nvSpPr>
        <p:spPr>
          <a:xfrm>
            <a:off x="2314429" y="3973923"/>
            <a:ext cx="366023" cy="340731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7</a:t>
            </a:r>
          </a:p>
        </p:txBody>
      </p:sp>
      <p:cxnSp>
        <p:nvCxnSpPr>
          <p:cNvPr id="159" name="Straight Arrow Connector 158"/>
          <p:cNvCxnSpPr/>
          <p:nvPr/>
        </p:nvCxnSpPr>
        <p:spPr>
          <a:xfrm>
            <a:off x="4044620" y="2164334"/>
            <a:ext cx="1973" cy="843813"/>
          </a:xfrm>
          <a:prstGeom prst="straightConnector1">
            <a:avLst/>
          </a:prstGeom>
          <a:ln w="25400" cmpd="sng">
            <a:solidFill>
              <a:srgbClr val="00B0F0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 flipV="1">
            <a:off x="7818609" y="2185258"/>
            <a:ext cx="12134" cy="631382"/>
          </a:xfrm>
          <a:prstGeom prst="straightConnector1">
            <a:avLst/>
          </a:prstGeom>
          <a:ln w="25400" cmpd="sng">
            <a:solidFill>
              <a:srgbClr val="00B0F0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" name="Oval 173"/>
          <p:cNvSpPr/>
          <p:nvPr/>
        </p:nvSpPr>
        <p:spPr>
          <a:xfrm>
            <a:off x="3749776" y="2000791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4d</a:t>
            </a:r>
          </a:p>
        </p:txBody>
      </p:sp>
      <p:sp>
        <p:nvSpPr>
          <p:cNvPr id="175" name="Oval 174"/>
          <p:cNvSpPr/>
          <p:nvPr/>
        </p:nvSpPr>
        <p:spPr>
          <a:xfrm>
            <a:off x="7026964" y="3357925"/>
            <a:ext cx="418278" cy="373038"/>
          </a:xfrm>
          <a:prstGeom prst="ellipse">
            <a:avLst/>
          </a:prstGeom>
          <a:solidFill>
            <a:srgbClr val="FFFF00"/>
          </a:solidFill>
          <a:ln>
            <a:solidFill>
              <a:srgbClr val="FF8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4b</a:t>
            </a:r>
          </a:p>
        </p:txBody>
      </p:sp>
      <p:sp>
        <p:nvSpPr>
          <p:cNvPr id="87" name="Oval 86"/>
          <p:cNvSpPr/>
          <p:nvPr/>
        </p:nvSpPr>
        <p:spPr>
          <a:xfrm>
            <a:off x="3999478" y="2392454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4c</a:t>
            </a:r>
          </a:p>
        </p:txBody>
      </p:sp>
      <p:sp>
        <p:nvSpPr>
          <p:cNvPr id="176" name="Oval 175"/>
          <p:cNvSpPr/>
          <p:nvPr/>
        </p:nvSpPr>
        <p:spPr>
          <a:xfrm>
            <a:off x="5807841" y="3705868"/>
            <a:ext cx="346633" cy="34488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4e</a:t>
            </a:r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BE32B311-6BE5-411D-A459-B8B84389AC51}"/>
              </a:ext>
            </a:extLst>
          </p:cNvPr>
          <p:cNvCxnSpPr>
            <a:cxnSpLocks/>
          </p:cNvCxnSpPr>
          <p:nvPr/>
        </p:nvCxnSpPr>
        <p:spPr>
          <a:xfrm>
            <a:off x="5030542" y="2181365"/>
            <a:ext cx="15920" cy="264018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4726249" y="4115039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4d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10060338" y="1775776"/>
            <a:ext cx="1854301" cy="383812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Simulated RAN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44546A"/>
                </a:solidFill>
              </a:rPr>
              <a:t>~2000 Cells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44546A"/>
                </a:solidFill>
              </a:rPr>
              <a:t>Nbrlist, PCI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10292316" y="3692839"/>
            <a:ext cx="1528845" cy="835439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</a:rPr>
              <a:t>Cells/GNBs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</a:rPr>
              <a:t>RIC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</a:rPr>
              <a:t>Yang model</a:t>
            </a:r>
          </a:p>
        </p:txBody>
      </p:sp>
      <p:sp>
        <p:nvSpPr>
          <p:cNvPr id="181" name="Rectangle 180"/>
          <p:cNvSpPr/>
          <p:nvPr/>
        </p:nvSpPr>
        <p:spPr>
          <a:xfrm>
            <a:off x="10081678" y="2826440"/>
            <a:ext cx="1373864" cy="731493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O1 - Netconf interface</a:t>
            </a:r>
          </a:p>
        </p:txBody>
      </p:sp>
      <p:sp>
        <p:nvSpPr>
          <p:cNvPr id="183" name="Rectangle 182"/>
          <p:cNvSpPr/>
          <p:nvPr/>
        </p:nvSpPr>
        <p:spPr>
          <a:xfrm>
            <a:off x="10070088" y="4740573"/>
            <a:ext cx="988599" cy="731493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O1 - VES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outputs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735118" y="5864561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 flipH="1" flipV="1">
            <a:off x="9407987" y="4922082"/>
            <a:ext cx="592174" cy="114730"/>
          </a:xfrm>
          <a:prstGeom prst="straightConnector1">
            <a:avLst/>
          </a:prstGeom>
          <a:ln w="25400" cmpd="sng">
            <a:solidFill>
              <a:srgbClr val="7030A0"/>
            </a:solidFill>
            <a:prstDash val="dash"/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55E617A1-950A-4D65-80E0-2824CFC46806}"/>
              </a:ext>
            </a:extLst>
          </p:cNvPr>
          <p:cNvCxnSpPr>
            <a:cxnSpLocks/>
          </p:cNvCxnSpPr>
          <p:nvPr/>
        </p:nvCxnSpPr>
        <p:spPr>
          <a:xfrm flipH="1">
            <a:off x="2612825" y="6229281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1C8BB9CF-0FD3-4BE0-A42B-A68A4239B62C}"/>
              </a:ext>
            </a:extLst>
          </p:cNvPr>
          <p:cNvCxnSpPr>
            <a:cxnSpLocks/>
          </p:cNvCxnSpPr>
          <p:nvPr/>
        </p:nvCxnSpPr>
        <p:spPr>
          <a:xfrm flipH="1">
            <a:off x="5759587" y="6249397"/>
            <a:ext cx="385073" cy="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BD93789D-B073-40DC-87E9-2E6C03EBC13C}"/>
              </a:ext>
            </a:extLst>
          </p:cNvPr>
          <p:cNvCxnSpPr>
            <a:cxnSpLocks/>
          </p:cNvCxnSpPr>
          <p:nvPr/>
        </p:nvCxnSpPr>
        <p:spPr>
          <a:xfrm flipH="1">
            <a:off x="862962" y="6196071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F1CDA53-AC15-4823-88BB-1648DBBF7D6E}"/>
              </a:ext>
            </a:extLst>
          </p:cNvPr>
          <p:cNvSpPr txBox="1"/>
          <p:nvPr/>
        </p:nvSpPr>
        <p:spPr>
          <a:xfrm>
            <a:off x="1192444" y="6011405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478F6EE-44E2-4A6D-AC97-C9FCA080D964}"/>
              </a:ext>
            </a:extLst>
          </p:cNvPr>
          <p:cNvSpPr txBox="1"/>
          <p:nvPr/>
        </p:nvSpPr>
        <p:spPr>
          <a:xfrm>
            <a:off x="2934959" y="6053442"/>
            <a:ext cx="2756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 Control Loop messages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398B8E8-7313-4B6A-B4C0-2FAE7A26DC84}"/>
              </a:ext>
            </a:extLst>
          </p:cNvPr>
          <p:cNvSpPr txBox="1"/>
          <p:nvPr/>
        </p:nvSpPr>
        <p:spPr>
          <a:xfrm>
            <a:off x="6078269" y="6073558"/>
            <a:ext cx="2851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CM-FM-PM messages from RAN</a:t>
            </a: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81AEAC6E-9EAC-4BA4-9CE0-5AB7F58FCF86}"/>
              </a:ext>
            </a:extLst>
          </p:cNvPr>
          <p:cNvCxnSpPr>
            <a:cxnSpLocks/>
          </p:cNvCxnSpPr>
          <p:nvPr/>
        </p:nvCxnSpPr>
        <p:spPr>
          <a:xfrm flipH="1">
            <a:off x="9013164" y="6249397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7FA180F0-5D88-4300-BEFB-EB8B4A115019}"/>
              </a:ext>
            </a:extLst>
          </p:cNvPr>
          <p:cNvSpPr txBox="1"/>
          <p:nvPr/>
        </p:nvSpPr>
        <p:spPr>
          <a:xfrm>
            <a:off x="9372891" y="6062235"/>
            <a:ext cx="29406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Config updated to RAN (netconf)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F1CDA53-AC15-4823-88BB-1648DBBF7D6E}"/>
              </a:ext>
            </a:extLst>
          </p:cNvPr>
          <p:cNvSpPr txBox="1"/>
          <p:nvPr/>
        </p:nvSpPr>
        <p:spPr>
          <a:xfrm>
            <a:off x="547796" y="5442761"/>
            <a:ext cx="1417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Interface</a:t>
            </a:r>
            <a:br>
              <a:rPr lang="en-US" sz="1600" dirty="0"/>
            </a:br>
            <a:r>
              <a:rPr lang="en-US" sz="1600" dirty="0"/>
              <a:t>enhancements</a:t>
            </a:r>
          </a:p>
        </p:txBody>
      </p:sp>
      <p:sp>
        <p:nvSpPr>
          <p:cNvPr id="101" name="Oval 100"/>
          <p:cNvSpPr/>
          <p:nvPr/>
        </p:nvSpPr>
        <p:spPr>
          <a:xfrm>
            <a:off x="2285372" y="3264627"/>
            <a:ext cx="294066" cy="315282"/>
          </a:xfrm>
          <a:prstGeom prst="ellipse">
            <a:avLst/>
          </a:prstGeom>
          <a:solidFill>
            <a:srgbClr val="FFD1D1"/>
          </a:solidFill>
          <a:ln>
            <a:solidFill>
              <a:srgbClr val="FF8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5</a:t>
            </a:r>
          </a:p>
        </p:txBody>
      </p:sp>
      <p:cxnSp>
        <p:nvCxnSpPr>
          <p:cNvPr id="105" name="Straight Arrow Connector 104"/>
          <p:cNvCxnSpPr/>
          <p:nvPr/>
        </p:nvCxnSpPr>
        <p:spPr>
          <a:xfrm flipH="1" flipV="1">
            <a:off x="9338757" y="2468091"/>
            <a:ext cx="59480" cy="2432062"/>
          </a:xfrm>
          <a:prstGeom prst="straightConnector1">
            <a:avLst/>
          </a:prstGeom>
          <a:ln w="25400" cmpd="sng">
            <a:solidFill>
              <a:srgbClr val="7030A0"/>
            </a:solidFill>
            <a:prstDash val="dash"/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Oval 156"/>
          <p:cNvSpPr/>
          <p:nvPr/>
        </p:nvSpPr>
        <p:spPr>
          <a:xfrm>
            <a:off x="7748608" y="2358063"/>
            <a:ext cx="371450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4c</a:t>
            </a:r>
          </a:p>
        </p:txBody>
      </p:sp>
      <p:sp>
        <p:nvSpPr>
          <p:cNvPr id="106" name="Oval 105"/>
          <p:cNvSpPr/>
          <p:nvPr/>
        </p:nvSpPr>
        <p:spPr>
          <a:xfrm>
            <a:off x="9387513" y="2300436"/>
            <a:ext cx="418278" cy="373038"/>
          </a:xfrm>
          <a:prstGeom prst="ellipse">
            <a:avLst/>
          </a:prstGeom>
          <a:solidFill>
            <a:srgbClr val="FFD1D1"/>
          </a:solidFill>
          <a:ln>
            <a:solidFill>
              <a:srgbClr val="FF8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4a</a:t>
            </a:r>
          </a:p>
        </p:txBody>
      </p:sp>
      <p:sp>
        <p:nvSpPr>
          <p:cNvPr id="107" name="Oval 106"/>
          <p:cNvSpPr/>
          <p:nvPr/>
        </p:nvSpPr>
        <p:spPr>
          <a:xfrm>
            <a:off x="8871149" y="4368927"/>
            <a:ext cx="418278" cy="373038"/>
          </a:xfrm>
          <a:prstGeom prst="ellipse">
            <a:avLst/>
          </a:prstGeom>
          <a:solidFill>
            <a:srgbClr val="FFD1D1"/>
          </a:solidFill>
          <a:ln>
            <a:solidFill>
              <a:srgbClr val="FF8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3a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EE279F3D-46F3-4608-A647-B566118A2BA9}"/>
              </a:ext>
            </a:extLst>
          </p:cNvPr>
          <p:cNvSpPr txBox="1"/>
          <p:nvPr/>
        </p:nvSpPr>
        <p:spPr>
          <a:xfrm>
            <a:off x="397169" y="1115551"/>
            <a:ext cx="2323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7030A0"/>
                </a:solidFill>
              </a:rPr>
              <a:t>= DEMO Highlights</a:t>
            </a:r>
          </a:p>
        </p:txBody>
      </p:sp>
      <p:sp>
        <p:nvSpPr>
          <p:cNvPr id="115" name="5-Point Star 275">
            <a:extLst>
              <a:ext uri="{FF2B5EF4-FFF2-40B4-BE49-F238E27FC236}">
                <a16:creationId xmlns:a16="http://schemas.microsoft.com/office/drawing/2014/main" id="{170C3D8C-940E-4C37-80E0-2454D77BE238}"/>
              </a:ext>
            </a:extLst>
          </p:cNvPr>
          <p:cNvSpPr/>
          <p:nvPr/>
        </p:nvSpPr>
        <p:spPr>
          <a:xfrm>
            <a:off x="84841" y="1150001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5-Point Star 275">
            <a:extLst>
              <a:ext uri="{FF2B5EF4-FFF2-40B4-BE49-F238E27FC236}">
                <a16:creationId xmlns:a16="http://schemas.microsoft.com/office/drawing/2014/main" id="{3A267594-41C8-4417-A707-60E3106B1C3B}"/>
              </a:ext>
            </a:extLst>
          </p:cNvPr>
          <p:cNvSpPr/>
          <p:nvPr/>
        </p:nvSpPr>
        <p:spPr>
          <a:xfrm>
            <a:off x="1910617" y="3426542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5-Point Star 275">
            <a:extLst>
              <a:ext uri="{FF2B5EF4-FFF2-40B4-BE49-F238E27FC236}">
                <a16:creationId xmlns:a16="http://schemas.microsoft.com/office/drawing/2014/main" id="{62CDC0D5-4B87-4D89-89E5-FF29676E5E54}"/>
              </a:ext>
            </a:extLst>
          </p:cNvPr>
          <p:cNvSpPr/>
          <p:nvPr/>
        </p:nvSpPr>
        <p:spPr>
          <a:xfrm>
            <a:off x="11440350" y="1554045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5-Point Star 275">
            <a:extLst>
              <a:ext uri="{FF2B5EF4-FFF2-40B4-BE49-F238E27FC236}">
                <a16:creationId xmlns:a16="http://schemas.microsoft.com/office/drawing/2014/main" id="{2C188C2D-3A2C-42C3-94CF-3AE3107774BE}"/>
              </a:ext>
            </a:extLst>
          </p:cNvPr>
          <p:cNvSpPr/>
          <p:nvPr/>
        </p:nvSpPr>
        <p:spPr>
          <a:xfrm>
            <a:off x="9280384" y="1919038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5-Point Star 275">
            <a:extLst>
              <a:ext uri="{FF2B5EF4-FFF2-40B4-BE49-F238E27FC236}">
                <a16:creationId xmlns:a16="http://schemas.microsoft.com/office/drawing/2014/main" id="{FEF4A123-40E0-4BB6-BBD5-4C9232100941}"/>
              </a:ext>
            </a:extLst>
          </p:cNvPr>
          <p:cNvSpPr/>
          <p:nvPr/>
        </p:nvSpPr>
        <p:spPr>
          <a:xfrm>
            <a:off x="5790386" y="1834058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5-Point Star 275">
            <a:extLst>
              <a:ext uri="{FF2B5EF4-FFF2-40B4-BE49-F238E27FC236}">
                <a16:creationId xmlns:a16="http://schemas.microsoft.com/office/drawing/2014/main" id="{70F9594F-CA6E-4CB8-9BCA-C5D52B9E5068}"/>
              </a:ext>
            </a:extLst>
          </p:cNvPr>
          <p:cNvSpPr/>
          <p:nvPr/>
        </p:nvSpPr>
        <p:spPr>
          <a:xfrm>
            <a:off x="7594159" y="3480314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8EC481F2-0E43-43F3-8C33-92457F80B75E}"/>
              </a:ext>
            </a:extLst>
          </p:cNvPr>
          <p:cNvSpPr/>
          <p:nvPr/>
        </p:nvSpPr>
        <p:spPr>
          <a:xfrm>
            <a:off x="10000154" y="1061170"/>
            <a:ext cx="1468865" cy="382009"/>
          </a:xfrm>
          <a:prstGeom prst="wedgeRoundRectCallout">
            <a:avLst>
              <a:gd name="adj1" fmla="val 53075"/>
              <a:gd name="adj2" fmla="val 834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Steps 2,4,5,9</a:t>
            </a:r>
          </a:p>
        </p:txBody>
      </p:sp>
      <p:sp>
        <p:nvSpPr>
          <p:cNvPr id="121" name="Speech Bubble: Rectangle with Corners Rounded 120">
            <a:extLst>
              <a:ext uri="{FF2B5EF4-FFF2-40B4-BE49-F238E27FC236}">
                <a16:creationId xmlns:a16="http://schemas.microsoft.com/office/drawing/2014/main" id="{353F1BFB-7D57-4C9E-A883-10E69530E86A}"/>
              </a:ext>
            </a:extLst>
          </p:cNvPr>
          <p:cNvSpPr/>
          <p:nvPr/>
        </p:nvSpPr>
        <p:spPr>
          <a:xfrm>
            <a:off x="4809802" y="1130843"/>
            <a:ext cx="1124430" cy="382009"/>
          </a:xfrm>
          <a:prstGeom prst="wedgeRoundRectCallout">
            <a:avLst>
              <a:gd name="adj1" fmla="val 44439"/>
              <a:gd name="adj2" fmla="val 1312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Steps 3,6</a:t>
            </a:r>
          </a:p>
        </p:txBody>
      </p:sp>
      <p:sp>
        <p:nvSpPr>
          <p:cNvPr id="122" name="Speech Bubble: Rectangle with Corners Rounded 121">
            <a:extLst>
              <a:ext uri="{FF2B5EF4-FFF2-40B4-BE49-F238E27FC236}">
                <a16:creationId xmlns:a16="http://schemas.microsoft.com/office/drawing/2014/main" id="{57AE3BC8-FF63-4E0C-AEA1-D4EC952C0323}"/>
              </a:ext>
            </a:extLst>
          </p:cNvPr>
          <p:cNvSpPr/>
          <p:nvPr/>
        </p:nvSpPr>
        <p:spPr>
          <a:xfrm>
            <a:off x="769449" y="4297072"/>
            <a:ext cx="885824" cy="382009"/>
          </a:xfrm>
          <a:prstGeom prst="wedgeRoundRectCallout">
            <a:avLst>
              <a:gd name="adj1" fmla="val 81829"/>
              <a:gd name="adj2" fmla="val -1596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8</a:t>
            </a:r>
          </a:p>
        </p:txBody>
      </p:sp>
      <p:sp>
        <p:nvSpPr>
          <p:cNvPr id="123" name="Speech Bubble: Rectangle with Corners Rounded 122">
            <a:extLst>
              <a:ext uri="{FF2B5EF4-FFF2-40B4-BE49-F238E27FC236}">
                <a16:creationId xmlns:a16="http://schemas.microsoft.com/office/drawing/2014/main" id="{6805FA45-3F83-4E5C-98D0-7221E85113E6}"/>
              </a:ext>
            </a:extLst>
          </p:cNvPr>
          <p:cNvSpPr/>
          <p:nvPr/>
        </p:nvSpPr>
        <p:spPr>
          <a:xfrm>
            <a:off x="6830265" y="1103577"/>
            <a:ext cx="885824" cy="382009"/>
          </a:xfrm>
          <a:prstGeom prst="wedgeRoundRectCallout">
            <a:avLst>
              <a:gd name="adj1" fmla="val 32598"/>
              <a:gd name="adj2" fmla="val 5879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1</a:t>
            </a:r>
          </a:p>
        </p:txBody>
      </p:sp>
      <p:sp>
        <p:nvSpPr>
          <p:cNvPr id="124" name="Speech Bubble: Rectangle with Corners Rounded 123">
            <a:extLst>
              <a:ext uri="{FF2B5EF4-FFF2-40B4-BE49-F238E27FC236}">
                <a16:creationId xmlns:a16="http://schemas.microsoft.com/office/drawing/2014/main" id="{D0CEBF5E-1033-4D08-B533-BE4D1D4982A2}"/>
              </a:ext>
            </a:extLst>
          </p:cNvPr>
          <p:cNvSpPr/>
          <p:nvPr/>
        </p:nvSpPr>
        <p:spPr>
          <a:xfrm>
            <a:off x="6830266" y="1093496"/>
            <a:ext cx="862898" cy="411281"/>
          </a:xfrm>
          <a:prstGeom prst="wedgeRoundRectCallout">
            <a:avLst>
              <a:gd name="adj1" fmla="val 236544"/>
              <a:gd name="adj2" fmla="val 16443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1</a:t>
            </a:r>
          </a:p>
        </p:txBody>
      </p:sp>
    </p:spTree>
    <p:extLst>
      <p:ext uri="{BB962C8B-B14F-4D97-AF65-F5344CB8AC3E}">
        <p14:creationId xmlns:p14="http://schemas.microsoft.com/office/powerpoint/2010/main" val="3622597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BDA5FD-4484-4270-94E8-4E77815710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13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7FEBC1-8897-4EF9-A5EE-DC1A4130A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 Sequence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157FAA3-00B0-4C0E-8BFF-45C5C95346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5882792"/>
              </p:ext>
            </p:extLst>
          </p:nvPr>
        </p:nvGraphicFramePr>
        <p:xfrm>
          <a:off x="2608985" y="1515360"/>
          <a:ext cx="7520376" cy="4786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440F93F-2702-486D-9B58-25C7C3D14D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9797033"/>
              </p:ext>
            </p:extLst>
          </p:nvPr>
        </p:nvGraphicFramePr>
        <p:xfrm>
          <a:off x="223656" y="1515361"/>
          <a:ext cx="2003972" cy="4786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Right Brace 6">
            <a:extLst>
              <a:ext uri="{FF2B5EF4-FFF2-40B4-BE49-F238E27FC236}">
                <a16:creationId xmlns:a16="http://schemas.microsoft.com/office/drawing/2014/main" id="{0BFCDD28-35AA-42D0-8C3F-C8C80D1F80CC}"/>
              </a:ext>
            </a:extLst>
          </p:cNvPr>
          <p:cNvSpPr/>
          <p:nvPr/>
        </p:nvSpPr>
        <p:spPr>
          <a:xfrm>
            <a:off x="11083180" y="1554279"/>
            <a:ext cx="393894" cy="38057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D992AD-CBD5-4DFC-9EB6-99F5EACA5CF4}"/>
              </a:ext>
            </a:extLst>
          </p:cNvPr>
          <p:cNvSpPr txBox="1"/>
          <p:nvPr/>
        </p:nvSpPr>
        <p:spPr>
          <a:xfrm rot="16200000">
            <a:off x="10646053" y="3211825"/>
            <a:ext cx="2279791" cy="461665"/>
          </a:xfrm>
          <a:prstGeom prst="rect">
            <a:avLst/>
          </a:prstGeom>
          <a:solidFill>
            <a:srgbClr val="DDFF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PCI optimization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63BE73E9-0443-43A3-8A2F-F3DB5EACB145}"/>
              </a:ext>
            </a:extLst>
          </p:cNvPr>
          <p:cNvSpPr/>
          <p:nvPr/>
        </p:nvSpPr>
        <p:spPr>
          <a:xfrm>
            <a:off x="10193275" y="5514497"/>
            <a:ext cx="393894" cy="88714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F62F29-0FBF-4C2B-A2CE-D4CC65BAB14F}"/>
              </a:ext>
            </a:extLst>
          </p:cNvPr>
          <p:cNvSpPr txBox="1"/>
          <p:nvPr/>
        </p:nvSpPr>
        <p:spPr>
          <a:xfrm>
            <a:off x="10700733" y="5701275"/>
            <a:ext cx="1003801" cy="461665"/>
          </a:xfrm>
          <a:prstGeom prst="rect">
            <a:avLst/>
          </a:prstGeom>
          <a:solidFill>
            <a:srgbClr val="DDFF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C-ANR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57249591-B118-4FDF-BED0-5523082D59E9}"/>
              </a:ext>
            </a:extLst>
          </p:cNvPr>
          <p:cNvSpPr/>
          <p:nvPr/>
        </p:nvSpPr>
        <p:spPr>
          <a:xfrm>
            <a:off x="10100560" y="1415613"/>
            <a:ext cx="393894" cy="88714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2DF7B8-7587-4275-AD9A-22E25172411E}"/>
              </a:ext>
            </a:extLst>
          </p:cNvPr>
          <p:cNvSpPr txBox="1"/>
          <p:nvPr/>
        </p:nvSpPr>
        <p:spPr>
          <a:xfrm rot="16200000">
            <a:off x="10035309" y="1628354"/>
            <a:ext cx="1507016" cy="461665"/>
          </a:xfrm>
          <a:prstGeom prst="rect">
            <a:avLst/>
          </a:prstGeom>
          <a:solidFill>
            <a:srgbClr val="DDFF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CM-Notify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00DA360-BE67-43E8-A099-5D3761AAE74E}"/>
              </a:ext>
            </a:extLst>
          </p:cNvPr>
          <p:cNvGrpSpPr/>
          <p:nvPr/>
        </p:nvGrpSpPr>
        <p:grpSpPr>
          <a:xfrm>
            <a:off x="9420991" y="195471"/>
            <a:ext cx="2630938" cy="538770"/>
            <a:chOff x="0" y="2822"/>
            <a:chExt cx="2003972" cy="660046"/>
          </a:xfrm>
          <a:scene3d>
            <a:camera prst="orthographicFront"/>
            <a:lightRig rig="flat" dir="t"/>
          </a:scene3d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0AA596E6-E2B4-4AA5-8DE8-E72A818AF246}"/>
                </a:ext>
              </a:extLst>
            </p:cNvPr>
            <p:cNvSpPr/>
            <p:nvPr/>
          </p:nvSpPr>
          <p:spPr>
            <a:xfrm>
              <a:off x="0" y="2822"/>
              <a:ext cx="2003972" cy="660046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6" name="Rectangle: Rounded Corners 4">
              <a:extLst>
                <a:ext uri="{FF2B5EF4-FFF2-40B4-BE49-F238E27FC236}">
                  <a16:creationId xmlns:a16="http://schemas.microsoft.com/office/drawing/2014/main" id="{88523742-CCD8-4B79-865B-7ED565A9165C}"/>
                </a:ext>
              </a:extLst>
            </p:cNvPr>
            <p:cNvSpPr txBox="1"/>
            <p:nvPr/>
          </p:nvSpPr>
          <p:spPr>
            <a:xfrm>
              <a:off x="19332" y="22154"/>
              <a:ext cx="1965308" cy="62138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/>
                <a:t>Frankfurt enhancements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9585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BDA5FD-4484-4270-94E8-4E77815710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14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7FEBC1-8897-4EF9-A5EE-DC1A4130A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 Sequence (continued)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157FAA3-00B0-4C0E-8BFF-45C5C95346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0619984"/>
              </p:ext>
            </p:extLst>
          </p:nvPr>
        </p:nvGraphicFramePr>
        <p:xfrm>
          <a:off x="2407395" y="1307411"/>
          <a:ext cx="8382525" cy="4625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440F93F-2702-486D-9B58-25C7C3D14D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0593161"/>
              </p:ext>
            </p:extLst>
          </p:nvPr>
        </p:nvGraphicFramePr>
        <p:xfrm>
          <a:off x="252457" y="1307411"/>
          <a:ext cx="2003972" cy="4625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Right Brace 5">
            <a:extLst>
              <a:ext uri="{FF2B5EF4-FFF2-40B4-BE49-F238E27FC236}">
                <a16:creationId xmlns:a16="http://schemas.microsoft.com/office/drawing/2014/main" id="{C42CB1D3-6B97-41F8-88E2-53D73257D70E}"/>
              </a:ext>
            </a:extLst>
          </p:cNvPr>
          <p:cNvSpPr/>
          <p:nvPr/>
        </p:nvSpPr>
        <p:spPr>
          <a:xfrm>
            <a:off x="10789920" y="1307411"/>
            <a:ext cx="393894" cy="88714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E22613CA-9E5D-40DF-970C-4DBF3CAB04F5}"/>
              </a:ext>
            </a:extLst>
          </p:cNvPr>
          <p:cNvSpPr/>
          <p:nvPr/>
        </p:nvSpPr>
        <p:spPr>
          <a:xfrm>
            <a:off x="10859279" y="2541851"/>
            <a:ext cx="324535" cy="212159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17CA21-C0F5-44E1-B3AE-799F7504184D}"/>
              </a:ext>
            </a:extLst>
          </p:cNvPr>
          <p:cNvSpPr txBox="1"/>
          <p:nvPr/>
        </p:nvSpPr>
        <p:spPr>
          <a:xfrm>
            <a:off x="11249834" y="1520152"/>
            <a:ext cx="637739" cy="461665"/>
          </a:xfrm>
          <a:prstGeom prst="rect">
            <a:avLst/>
          </a:prstGeom>
          <a:solidFill>
            <a:srgbClr val="DDFF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D47222-0BDE-4CC4-A722-B23A9D652E55}"/>
              </a:ext>
            </a:extLst>
          </p:cNvPr>
          <p:cNvSpPr txBox="1"/>
          <p:nvPr/>
        </p:nvSpPr>
        <p:spPr>
          <a:xfrm rot="16200000">
            <a:off x="10589556" y="3371813"/>
            <a:ext cx="1958293" cy="461665"/>
          </a:xfrm>
          <a:prstGeom prst="rect">
            <a:avLst/>
          </a:prstGeom>
          <a:solidFill>
            <a:srgbClr val="DDFF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Adaptive SON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0F405398-5721-4D2D-9AA1-B929F3B69EF0}"/>
              </a:ext>
            </a:extLst>
          </p:cNvPr>
          <p:cNvSpPr/>
          <p:nvPr/>
        </p:nvSpPr>
        <p:spPr>
          <a:xfrm>
            <a:off x="10784520" y="5067841"/>
            <a:ext cx="393894" cy="88714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499885-633F-4CE7-80C7-DCA9AA3C8F09}"/>
              </a:ext>
            </a:extLst>
          </p:cNvPr>
          <p:cNvSpPr txBox="1"/>
          <p:nvPr/>
        </p:nvSpPr>
        <p:spPr>
          <a:xfrm>
            <a:off x="11143471" y="5254619"/>
            <a:ext cx="1003801" cy="461665"/>
          </a:xfrm>
          <a:prstGeom prst="rect">
            <a:avLst/>
          </a:prstGeom>
          <a:solidFill>
            <a:srgbClr val="DDFF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C-ANR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C97C305-9972-475A-A47B-B86A9679841D}"/>
              </a:ext>
            </a:extLst>
          </p:cNvPr>
          <p:cNvGrpSpPr/>
          <p:nvPr/>
        </p:nvGrpSpPr>
        <p:grpSpPr>
          <a:xfrm>
            <a:off x="9420991" y="195471"/>
            <a:ext cx="2630938" cy="538770"/>
            <a:chOff x="0" y="2822"/>
            <a:chExt cx="2003972" cy="660046"/>
          </a:xfrm>
          <a:scene3d>
            <a:camera prst="orthographicFront"/>
            <a:lightRig rig="flat" dir="t"/>
          </a:scene3d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4D06A2F0-BA30-4C46-AD7F-9FBB2F06A885}"/>
                </a:ext>
              </a:extLst>
            </p:cNvPr>
            <p:cNvSpPr/>
            <p:nvPr/>
          </p:nvSpPr>
          <p:spPr>
            <a:xfrm>
              <a:off x="0" y="2822"/>
              <a:ext cx="2003972" cy="660046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4" name="Rectangle: Rounded Corners 4">
              <a:extLst>
                <a:ext uri="{FF2B5EF4-FFF2-40B4-BE49-F238E27FC236}">
                  <a16:creationId xmlns:a16="http://schemas.microsoft.com/office/drawing/2014/main" id="{D5CE4C69-3BD5-44F6-B71C-5497F53DFD40}"/>
                </a:ext>
              </a:extLst>
            </p:cNvPr>
            <p:cNvSpPr txBox="1"/>
            <p:nvPr/>
          </p:nvSpPr>
          <p:spPr>
            <a:xfrm>
              <a:off x="19332" y="22154"/>
              <a:ext cx="1965308" cy="62138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/>
                <a:t>Frankfurt enhancements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0485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1C083F-BB47-48F1-88F4-25155B0879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15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8F9F55-E389-4D06-B40F-702B9CCA9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1: Config DB (before CM-Notify)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2252B1D6-EB6F-46D8-8382-8B71935F4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837" y="781174"/>
            <a:ext cx="10451546" cy="587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309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1758A1-58C3-408F-B315-BC5461CFD9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16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0F0AE6-1919-493A-BC48-0A3313029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4782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Step 1: CM-Notify contents (Sample)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24AA73-A9D3-4C02-BA51-D5F5F3491669}"/>
              </a:ext>
            </a:extLst>
          </p:cNvPr>
          <p:cNvSpPr txBox="1"/>
          <p:nvPr/>
        </p:nvSpPr>
        <p:spPr>
          <a:xfrm>
            <a:off x="60960" y="1130854"/>
            <a:ext cx="12070080" cy="52629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{</a:t>
            </a:r>
          </a:p>
          <a:p>
            <a:r>
              <a:rPr lang="en-US" sz="1050" b="1" dirty="0"/>
              <a:t>"event": {</a:t>
            </a:r>
          </a:p>
          <a:p>
            <a:r>
              <a:rPr lang="en-US" sz="1050" b="1" dirty="0"/>
              <a:t>"commonEventHeader": {</a:t>
            </a:r>
          </a:p>
          <a:p>
            <a:r>
              <a:rPr lang="en-US" sz="1050" b="1" dirty="0"/>
              <a:t>"version": "4.0.1",</a:t>
            </a:r>
          </a:p>
          <a:p>
            <a:r>
              <a:rPr lang="en-US" sz="1050" b="1" dirty="0"/>
              <a:t>"vesEventListenerVersion": "7.0.1",</a:t>
            </a:r>
          </a:p>
          <a:p>
            <a:r>
              <a:rPr lang="en-US" sz="1050" b="1" dirty="0"/>
              <a:t>"domain": "notification",</a:t>
            </a:r>
          </a:p>
          <a:p>
            <a:r>
              <a:rPr lang="en-US" sz="1050" b="1" dirty="0"/>
              <a:t>"eventName": "Notif_RansimAgent-Wipro_RanPCIProblem",</a:t>
            </a:r>
          </a:p>
          <a:p>
            <a:r>
              <a:rPr lang="en-US" sz="1050" b="1" dirty="0"/>
              <a:t>"eventId": "Notif000001",</a:t>
            </a:r>
          </a:p>
          <a:p>
            <a:r>
              <a:rPr lang="en-US" sz="1050" b="1" dirty="0"/>
              <a:t>"sequence": 1,</a:t>
            </a:r>
          </a:p>
          <a:p>
            <a:r>
              <a:rPr lang="en-US" sz="1050" b="1" dirty="0"/>
              <a:t>"priority": "High",</a:t>
            </a:r>
          </a:p>
          <a:p>
            <a:r>
              <a:rPr lang="en-US" sz="1050" b="1" dirty="0"/>
              <a:t>"reportingEntityId": "de305d54-75b4-431b-adb2-eb6b9e546014",</a:t>
            </a:r>
          </a:p>
          <a:p>
            <a:r>
              <a:rPr lang="en-US" sz="1050" b="1" dirty="0"/>
              <a:t>"reportingEntityName": "ncserver1",</a:t>
            </a:r>
          </a:p>
          <a:p>
            <a:r>
              <a:rPr lang="en-US" sz="1050" b="1" dirty="0"/>
              <a:t>"sourceId": "cc305d54-75b4-431b-adb2-eb6b9e541234",</a:t>
            </a:r>
          </a:p>
          <a:p>
            <a:r>
              <a:rPr lang="en-US" sz="1050" b="1" dirty="0"/>
              <a:t>"sourceName": "Chn0001",</a:t>
            </a:r>
          </a:p>
          <a:p>
            <a:r>
              <a:rPr lang="en-US" sz="1050" b="1" dirty="0"/>
              <a:t>"startEpochMicrosec": 1451772223000000,</a:t>
            </a:r>
          </a:p>
          <a:p>
            <a:r>
              <a:rPr lang="en-US" sz="1050" b="1" dirty="0"/>
              <a:t>"lastEpochMicrosec": 1451772403000000,</a:t>
            </a:r>
          </a:p>
          <a:p>
            <a:r>
              <a:rPr lang="en-US" sz="1050" b="1" dirty="0"/>
              <a:t>"timeZoneOffset": "UTC-05:30",</a:t>
            </a:r>
          </a:p>
          <a:p>
            <a:r>
              <a:rPr lang="en-US" sz="1050" b="1" dirty="0"/>
              <a:t>"nfNamingCode": "RansimAgent",</a:t>
            </a:r>
          </a:p>
          <a:p>
            <a:r>
              <a:rPr lang="en-US" sz="1050" b="1" dirty="0"/>
              <a:t>"nfVendorName": "Wipro"</a:t>
            </a:r>
          </a:p>
          <a:p>
            <a:r>
              <a:rPr lang="en-US" sz="1050" b="1" dirty="0"/>
              <a:t>},</a:t>
            </a:r>
          </a:p>
          <a:p>
            <a:r>
              <a:rPr lang="en-US" sz="1050" b="1" dirty="0"/>
              <a:t>"notificationFields": {</a:t>
            </a:r>
          </a:p>
          <a:p>
            <a:r>
              <a:rPr lang="en-US" sz="1050" b="1" dirty="0"/>
              <a:t>"notificationFieldsVersion": "2.0",</a:t>
            </a:r>
          </a:p>
          <a:p>
            <a:r>
              <a:rPr lang="en-US" sz="1050" b="1" dirty="0"/>
              <a:t>"changeType": "Neighbour list changed",</a:t>
            </a:r>
          </a:p>
          <a:p>
            <a:r>
              <a:rPr lang="en-US" sz="1050" b="1" dirty="0"/>
              <a:t>"changeIdentifier": "ncserver1",</a:t>
            </a:r>
          </a:p>
          <a:p>
            <a:r>
              <a:rPr lang="en-US" sz="1050" b="1" dirty="0"/>
              <a:t>"additionalFields": {</a:t>
            </a:r>
          </a:p>
          <a:p>
            <a:r>
              <a:rPr lang="en-US" sz="1050" b="1" dirty="0"/>
              <a:t>"networkId": "NTWK005",</a:t>
            </a:r>
          </a:p>
          <a:p>
            <a:r>
              <a:rPr lang="en-US" sz="1050" b="1" dirty="0"/>
              <a:t>"configurationChange": "{ \"fap-service-number-of-entries-changed\":1, \"fap-service\":[ { \"alias\":\"Chn0001\", \"cid\":\"Chn0001\", \"lte-cell-number-of-entries\":1, \"lte-ran-neighbor-list-in-use-lte-cell-changed\":[ { \"plmnid\":\"ran-1\", \"cid\":\"Chn0002\", \"phy-cell-id\":4, \"pnf-name\":\"ncserver1\", \"blacklisted\":false } ] } ] }"</a:t>
            </a:r>
          </a:p>
          <a:p>
            <a:r>
              <a:rPr lang="en-US" sz="1050" b="1" dirty="0"/>
              <a:t>}</a:t>
            </a:r>
          </a:p>
          <a:p>
            <a:r>
              <a:rPr lang="en-US" sz="1050" b="1" dirty="0"/>
              <a:t>}</a:t>
            </a:r>
          </a:p>
          <a:p>
            <a:r>
              <a:rPr lang="en-US" sz="1050" b="1" dirty="0"/>
              <a:t>}</a:t>
            </a:r>
          </a:p>
          <a:p>
            <a:r>
              <a:rPr lang="en-US" sz="1050" b="1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12147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65D52A-03BE-4555-AE03-2E22D617A0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17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AA5F8B-A31A-4E16-AA99-5FA9969BA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Step1: SDN-R -&gt; Config DB update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311B08-DF29-4AF4-A7B2-78E68DD41BBA}"/>
              </a:ext>
            </a:extLst>
          </p:cNvPr>
          <p:cNvSpPr/>
          <p:nvPr/>
        </p:nvSpPr>
        <p:spPr>
          <a:xfrm>
            <a:off x="220509" y="1040525"/>
            <a:ext cx="11761284" cy="53760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curl --location --request PUT 'http://10.31.3.182:8080/api/sdnc-config-db/v3/createNbr/Chn0005'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--header 'Accept: application/json'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--header 'Content-Type: application/json'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--header 'Cache-Control: no-cache'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--header 'Content-Type: text/plain'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--data-raw '{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"ho": true,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"targetCellId": "Chn0012"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}'</a:t>
            </a:r>
          </a:p>
          <a:p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curl --location --request PUT 'http://10.31.3.182:8080/api/sdnc-config-db/v3/createNbr/Chn0005'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--header 'Accept: application/json'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--header 'Content-Type: application/json'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--header 'Cache-Control: no-cache'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--header 'Content-Type: text/plain'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--data-raw '{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"ho": true,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"targetCellId": "Chn0071"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}'</a:t>
            </a:r>
          </a:p>
          <a:p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curl --location --request PUT 'http://10.31.3.182:8080/api/sdnc-config-db/v3/createNbr/Chn0005'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--header 'Accept: application/json'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--header 'Content-Type: application/json'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--header 'Cache-Control: no-cache'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--header 'Content-Type: text/plain' \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--data-raw '{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"ho": true,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"targetCellId": "Chn0116"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}'</a:t>
            </a:r>
          </a:p>
        </p:txBody>
      </p:sp>
    </p:spTree>
    <p:extLst>
      <p:ext uri="{BB962C8B-B14F-4D97-AF65-F5344CB8AC3E}">
        <p14:creationId xmlns:p14="http://schemas.microsoft.com/office/powerpoint/2010/main" val="10006798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E55F9F-AFCE-40AD-9B09-B4D3ADD259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18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0E9E2C-A650-4AEB-88BB-5536CC37E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1: Config DB (after CM-Notify)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BDB013E1-927D-42D3-8A65-2F29B264E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556" y="674366"/>
            <a:ext cx="10641428" cy="59858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5094A1-2494-4DB8-BFA8-8CFD93DAAD74}"/>
              </a:ext>
            </a:extLst>
          </p:cNvPr>
          <p:cNvSpPr txBox="1"/>
          <p:nvPr/>
        </p:nvSpPr>
        <p:spPr>
          <a:xfrm>
            <a:off x="52792" y="3235570"/>
            <a:ext cx="11339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Added: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dirty="0"/>
              <a:t>Chn0012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dirty="0"/>
              <a:t>Chn0071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dirty="0"/>
              <a:t>Chn0116</a:t>
            </a:r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4F778890-ECF3-4643-95B3-D9CB6F990BCB}"/>
              </a:ext>
            </a:extLst>
          </p:cNvPr>
          <p:cNvSpPr/>
          <p:nvPr/>
        </p:nvSpPr>
        <p:spPr>
          <a:xfrm>
            <a:off x="2630657" y="4093699"/>
            <a:ext cx="604911" cy="257794"/>
          </a:xfrm>
          <a:prstGeom prst="leftArrow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563E857D-72F5-4B8C-872B-CE7091C6687A}"/>
              </a:ext>
            </a:extLst>
          </p:cNvPr>
          <p:cNvSpPr/>
          <p:nvPr/>
        </p:nvSpPr>
        <p:spPr>
          <a:xfrm>
            <a:off x="2630657" y="4828028"/>
            <a:ext cx="604911" cy="257794"/>
          </a:xfrm>
          <a:prstGeom prst="leftArrow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293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808DCF-5BF9-480A-8054-CD506F0A97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19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8BF86E-094F-4F9F-9F0E-5DD41ADD6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2: Modify Neighbors - Illustration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AED95E-3311-4BC9-A0E8-8445D7BC8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383" y="1029596"/>
            <a:ext cx="5715000" cy="5181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AE6BA81-45B9-488C-BB03-3CBB33142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61" y="1443933"/>
            <a:ext cx="5038725" cy="43529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58204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OOF-SON Overview – N. K. Shankar (5’)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Component Enhancements &amp; Demo introduction - Swaminathan S (3’)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Demo – Reshma (20’)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Conclusion – (2’)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OOF-SON PoC Demo - Outline</a:t>
            </a:r>
          </a:p>
        </p:txBody>
      </p:sp>
    </p:spTree>
    <p:extLst>
      <p:ext uri="{BB962C8B-B14F-4D97-AF65-F5344CB8AC3E}">
        <p14:creationId xmlns:p14="http://schemas.microsoft.com/office/powerpoint/2010/main" val="27610909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007A89-8338-48C1-9B33-7A7EEEF815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20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D9EB5D-7039-4387-9368-25C16FAC0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2: Add neighbors to Cell with PCI = 5 (collision/confusion)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C7DE85-83FC-46F0-8F15-9D8DB29EF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94" y="1471974"/>
            <a:ext cx="4809524" cy="495238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A849A1-5A44-46E1-82D9-309C0D239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340" y="1452614"/>
            <a:ext cx="4753908" cy="495238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3246895-6C6A-4601-9B79-0E3BD86AE263}"/>
              </a:ext>
            </a:extLst>
          </p:cNvPr>
          <p:cNvCxnSpPr>
            <a:cxnSpLocks/>
          </p:cNvCxnSpPr>
          <p:nvPr/>
        </p:nvCxnSpPr>
        <p:spPr>
          <a:xfrm flipH="1">
            <a:off x="5738649" y="4572000"/>
            <a:ext cx="1458630" cy="1190778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B3216EF-93E4-452B-BCB4-1835B2B87163}"/>
              </a:ext>
            </a:extLst>
          </p:cNvPr>
          <p:cNvSpPr txBox="1"/>
          <p:nvPr/>
        </p:nvSpPr>
        <p:spPr>
          <a:xfrm>
            <a:off x="5384577" y="571872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Collision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73652AC-7C2F-4086-8642-C04B109234F5}"/>
              </a:ext>
            </a:extLst>
          </p:cNvPr>
          <p:cNvCxnSpPr>
            <a:cxnSpLocks/>
          </p:cNvCxnSpPr>
          <p:nvPr/>
        </p:nvCxnSpPr>
        <p:spPr>
          <a:xfrm>
            <a:off x="10020842" y="4931299"/>
            <a:ext cx="1588380" cy="760175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0777525-FC10-42E6-AF9B-F081E0EB112D}"/>
              </a:ext>
            </a:extLst>
          </p:cNvPr>
          <p:cNvCxnSpPr>
            <a:cxnSpLocks/>
          </p:cNvCxnSpPr>
          <p:nvPr/>
        </p:nvCxnSpPr>
        <p:spPr>
          <a:xfrm>
            <a:off x="10497075" y="1819102"/>
            <a:ext cx="1293834" cy="3872372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BC2AF4E-3B06-47C3-B461-0D0723FCF41B}"/>
              </a:ext>
            </a:extLst>
          </p:cNvPr>
          <p:cNvSpPr txBox="1"/>
          <p:nvPr/>
        </p:nvSpPr>
        <p:spPr>
          <a:xfrm>
            <a:off x="11065383" y="5610768"/>
            <a:ext cx="1143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Confusion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FABE32-5F35-4883-A1AA-58F908A61C62}"/>
              </a:ext>
            </a:extLst>
          </p:cNvPr>
          <p:cNvCxnSpPr>
            <a:cxnSpLocks/>
          </p:cNvCxnSpPr>
          <p:nvPr/>
        </p:nvCxnSpPr>
        <p:spPr>
          <a:xfrm flipH="1">
            <a:off x="6096000" y="3449340"/>
            <a:ext cx="2970624" cy="2313438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79AC8E4-8566-469E-A986-DC5FAB871118}"/>
              </a:ext>
            </a:extLst>
          </p:cNvPr>
          <p:cNvSpPr txBox="1"/>
          <p:nvPr/>
        </p:nvSpPr>
        <p:spPr>
          <a:xfrm>
            <a:off x="1812393" y="992635"/>
            <a:ext cx="2137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Original neighbors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83938BE-3271-44F2-9020-A433124B635A}"/>
              </a:ext>
            </a:extLst>
          </p:cNvPr>
          <p:cNvSpPr txBox="1"/>
          <p:nvPr/>
        </p:nvSpPr>
        <p:spPr>
          <a:xfrm>
            <a:off x="7197279" y="1048718"/>
            <a:ext cx="32561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After addition of 3 neighbors</a:t>
            </a:r>
          </a:p>
        </p:txBody>
      </p:sp>
    </p:spTree>
    <p:extLst>
      <p:ext uri="{BB962C8B-B14F-4D97-AF65-F5344CB8AC3E}">
        <p14:creationId xmlns:p14="http://schemas.microsoft.com/office/powerpoint/2010/main" val="15331413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398848-6E58-47C2-8002-4D5CCA86AA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21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234B86-3BA7-42BE-A4E6-E309D4419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3: Control Loop triggered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63D5A81C-37E2-4444-BF68-80BEBE114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408" y="704264"/>
            <a:ext cx="10939975" cy="6153736"/>
          </a:xfrm>
          <a:prstGeom prst="rect">
            <a:avLst/>
          </a:prstGeom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16799511-6CCF-49AC-9965-19253D012E2D}"/>
              </a:ext>
            </a:extLst>
          </p:cNvPr>
          <p:cNvSpPr/>
          <p:nvPr/>
        </p:nvSpPr>
        <p:spPr>
          <a:xfrm rot="10800000">
            <a:off x="267285" y="5430129"/>
            <a:ext cx="665121" cy="379828"/>
          </a:xfrm>
          <a:prstGeom prst="leftArrow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606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2E1419-0C8B-4636-8C2B-72DBF62AAF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22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EBBFC4-2618-4BF7-9940-413022977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3: Control Loop completed</a:t>
            </a:r>
          </a:p>
        </p:txBody>
      </p:sp>
      <p:pic>
        <p:nvPicPr>
          <p:cNvPr id="5" name="Picture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82C75CA-433E-4C8C-A747-C93A0B55B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371" y="735912"/>
            <a:ext cx="10532012" cy="5924257"/>
          </a:xfrm>
          <a:prstGeom prst="rect">
            <a:avLst/>
          </a:prstGeom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698DF27C-E462-4BBF-955E-08D9D213BFEB}"/>
              </a:ext>
            </a:extLst>
          </p:cNvPr>
          <p:cNvSpPr/>
          <p:nvPr/>
        </p:nvSpPr>
        <p:spPr>
          <a:xfrm rot="10800000">
            <a:off x="604911" y="3024554"/>
            <a:ext cx="734236" cy="404446"/>
          </a:xfrm>
          <a:prstGeom prst="leftArrow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9260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0D0A81-AD0D-4AED-903E-FC52B9E3D4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23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F09BB0-5DD2-4B35-BE22-628971821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4: PCI optimization completed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186D2A-106A-46B7-82D6-C5E9E9486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7752" y="1375422"/>
            <a:ext cx="4780952" cy="501904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E1F0FD-0662-488D-8E62-A7C75FFF0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655" y="1403370"/>
            <a:ext cx="4791075" cy="49911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6250D65C-2187-4382-AC13-39CBA40C4FEF}"/>
              </a:ext>
            </a:extLst>
          </p:cNvPr>
          <p:cNvSpPr/>
          <p:nvPr/>
        </p:nvSpPr>
        <p:spPr>
          <a:xfrm>
            <a:off x="7491511" y="4141076"/>
            <a:ext cx="819807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34DA373-8FFF-48B0-BE28-34C40D10083D}"/>
              </a:ext>
            </a:extLst>
          </p:cNvPr>
          <p:cNvSpPr/>
          <p:nvPr/>
        </p:nvSpPr>
        <p:spPr>
          <a:xfrm>
            <a:off x="6981759" y="1676400"/>
            <a:ext cx="819807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D0BE9A7-1B98-4789-AA34-3BCF73F730F7}"/>
              </a:ext>
            </a:extLst>
          </p:cNvPr>
          <p:cNvSpPr/>
          <p:nvPr/>
        </p:nvSpPr>
        <p:spPr>
          <a:xfrm>
            <a:off x="7491511" y="5738648"/>
            <a:ext cx="2238705" cy="655822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150B8AD-C29C-4A87-9B67-C39B57BF7FBC}"/>
              </a:ext>
            </a:extLst>
          </p:cNvPr>
          <p:cNvSpPr/>
          <p:nvPr/>
        </p:nvSpPr>
        <p:spPr>
          <a:xfrm>
            <a:off x="9966698" y="4527331"/>
            <a:ext cx="819807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9582261C-195E-4CF2-933C-850E8021F2E2}"/>
              </a:ext>
            </a:extLst>
          </p:cNvPr>
          <p:cNvSpPr/>
          <p:nvPr/>
        </p:nvSpPr>
        <p:spPr>
          <a:xfrm>
            <a:off x="5691352" y="3429000"/>
            <a:ext cx="851338" cy="433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6EC94D-3024-4A11-A93A-DF6EAC67AB68}"/>
              </a:ext>
            </a:extLst>
          </p:cNvPr>
          <p:cNvSpPr txBox="1"/>
          <p:nvPr/>
        </p:nvSpPr>
        <p:spPr>
          <a:xfrm>
            <a:off x="1812393" y="992635"/>
            <a:ext cx="2294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Before optimization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CA7051-E013-4D84-83C7-3B4C4EB75BDB}"/>
              </a:ext>
            </a:extLst>
          </p:cNvPr>
          <p:cNvSpPr txBox="1"/>
          <p:nvPr/>
        </p:nvSpPr>
        <p:spPr>
          <a:xfrm>
            <a:off x="8085270" y="975312"/>
            <a:ext cx="2132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After optimization</a:t>
            </a:r>
          </a:p>
        </p:txBody>
      </p:sp>
    </p:spTree>
    <p:extLst>
      <p:ext uri="{BB962C8B-B14F-4D97-AF65-F5344CB8AC3E}">
        <p14:creationId xmlns:p14="http://schemas.microsoft.com/office/powerpoint/2010/main" val="11003789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9EFAC-ADF0-4A5F-B151-A9E0461B4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24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8EE72E-01A7-45C2-A297-0348F1026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5: Trigger PM Generation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A3062A-0934-46F4-B758-D6EEFA55298F}"/>
              </a:ext>
            </a:extLst>
          </p:cNvPr>
          <p:cNvSpPr txBox="1"/>
          <p:nvPr/>
        </p:nvSpPr>
        <p:spPr>
          <a:xfrm>
            <a:off x="2605946" y="1156533"/>
            <a:ext cx="6378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Specify HO from which cells should be bad/poor.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A35B2A-8433-4913-A72B-8C9CA2F87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9" y="1618198"/>
            <a:ext cx="12152381" cy="4533333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6539D732-4215-45DC-8DB3-3806BBA397CF}"/>
              </a:ext>
            </a:extLst>
          </p:cNvPr>
          <p:cNvSpPr/>
          <p:nvPr/>
        </p:nvSpPr>
        <p:spPr>
          <a:xfrm rot="19496130">
            <a:off x="9734389" y="5004712"/>
            <a:ext cx="980167" cy="253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A96FCC-36C8-4398-8319-4408CD568668}"/>
              </a:ext>
            </a:extLst>
          </p:cNvPr>
          <p:cNvSpPr txBox="1"/>
          <p:nvPr/>
        </p:nvSpPr>
        <p:spPr>
          <a:xfrm>
            <a:off x="7069796" y="5516801"/>
            <a:ext cx="495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Click “Start” to open the window shown on the left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D5E10C63-5F9A-41D8-850B-F2DDEC771151}"/>
              </a:ext>
            </a:extLst>
          </p:cNvPr>
          <p:cNvSpPr/>
          <p:nvPr/>
        </p:nvSpPr>
        <p:spPr>
          <a:xfrm rot="10800000">
            <a:off x="5304940" y="2946596"/>
            <a:ext cx="980167" cy="253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25E7C8-2B43-4C1B-A1E5-0984E27B6B55}"/>
              </a:ext>
            </a:extLst>
          </p:cNvPr>
          <p:cNvSpPr txBox="1"/>
          <p:nvPr/>
        </p:nvSpPr>
        <p:spPr>
          <a:xfrm>
            <a:off x="6292254" y="2888702"/>
            <a:ext cx="3597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Relevant for Centralized ANR update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55DA7175-8C69-4894-94E5-C9E67A1E8C44}"/>
              </a:ext>
            </a:extLst>
          </p:cNvPr>
          <p:cNvSpPr/>
          <p:nvPr/>
        </p:nvSpPr>
        <p:spPr>
          <a:xfrm rot="10800000">
            <a:off x="5312087" y="3812085"/>
            <a:ext cx="980167" cy="253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F5C361-4EA7-4F43-9977-F7555A0E32B8}"/>
              </a:ext>
            </a:extLst>
          </p:cNvPr>
          <p:cNvSpPr txBox="1"/>
          <p:nvPr/>
        </p:nvSpPr>
        <p:spPr>
          <a:xfrm>
            <a:off x="6292254" y="3762925"/>
            <a:ext cx="385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Relevant for joint PCI-ANR optimization</a:t>
            </a:r>
          </a:p>
        </p:txBody>
      </p:sp>
    </p:spTree>
    <p:extLst>
      <p:ext uri="{BB962C8B-B14F-4D97-AF65-F5344CB8AC3E}">
        <p14:creationId xmlns:p14="http://schemas.microsoft.com/office/powerpoint/2010/main" val="28351113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31EDFD-E3C2-4CC8-8138-C889DD5E33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25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AD565-529F-4857-9E79-54503258D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6: Control Loop Coordination (Permit 1</a:t>
            </a:r>
            <a:r>
              <a:rPr lang="en-US" baseline="30000" dirty="0"/>
              <a:t>st</a:t>
            </a:r>
            <a:r>
              <a:rPr lang="en-US" dirty="0"/>
              <a:t> Control Loop)</a:t>
            </a:r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3AEDCDA4-CE33-4453-83A4-FA13E72B4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743" y="634529"/>
            <a:ext cx="10616418" cy="5971736"/>
          </a:xfrm>
          <a:prstGeom prst="rect">
            <a:avLst/>
          </a:prstGeom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67164774-31ED-413F-A0F6-81919AC472AC}"/>
              </a:ext>
            </a:extLst>
          </p:cNvPr>
          <p:cNvSpPr/>
          <p:nvPr/>
        </p:nvSpPr>
        <p:spPr>
          <a:xfrm rot="10800000">
            <a:off x="386179" y="4206240"/>
            <a:ext cx="747346" cy="403047"/>
          </a:xfrm>
          <a:prstGeom prst="leftArrow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8741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61BED3-0E56-415A-AA90-92127C5E7B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26</a:t>
            </a:fld>
            <a:r>
              <a:rPr lang="en-US" dirty="0"/>
              <a:t> 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201501AB-90A1-449B-8781-7AA79626C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092" y="633047"/>
            <a:ext cx="10354290" cy="5824288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C656E43F-8E61-4EFB-A0A7-5331D9053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Step 6: Control Loop Coordination (Deny 2</a:t>
            </a:r>
            <a:r>
              <a:rPr lang="en-US" baseline="30000" dirty="0"/>
              <a:t>nd</a:t>
            </a:r>
            <a:r>
              <a:rPr lang="en-US" dirty="0"/>
              <a:t> Control Loop)</a:t>
            </a:r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AC0A0BCD-23DB-4254-99AD-0008971A886F}"/>
              </a:ext>
            </a:extLst>
          </p:cNvPr>
          <p:cNvSpPr/>
          <p:nvPr/>
        </p:nvSpPr>
        <p:spPr>
          <a:xfrm rot="10800000">
            <a:off x="386179" y="4797083"/>
            <a:ext cx="747346" cy="403047"/>
          </a:xfrm>
          <a:prstGeom prst="leftArrow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2671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CDE2D1-1EF3-4C4A-B734-C960D1700E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27</a:t>
            </a:fld>
            <a:r>
              <a:rPr lang="en-US" dirty="0"/>
              <a:t> 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C6F0146E-0064-4D4B-89B6-7DB8D10E2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434" y="917225"/>
            <a:ext cx="10349132" cy="5406343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F35F780-E12F-45E0-8833-13A2C35D1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198438"/>
            <a:ext cx="11506200" cy="538162"/>
          </a:xfrm>
        </p:spPr>
        <p:txBody>
          <a:bodyPr>
            <a:normAutofit fontScale="90000"/>
          </a:bodyPr>
          <a:lstStyle/>
          <a:p>
            <a:r>
              <a:rPr lang="en-US" dirty="0"/>
              <a:t>Step 8: Keep track of “Fixed PCI cells” (SON-Handler MS)</a:t>
            </a:r>
          </a:p>
        </p:txBody>
      </p:sp>
    </p:spTree>
    <p:extLst>
      <p:ext uri="{BB962C8B-B14F-4D97-AF65-F5344CB8AC3E}">
        <p14:creationId xmlns:p14="http://schemas.microsoft.com/office/powerpoint/2010/main" val="6722903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D5156D-4B3B-4064-839C-795C2202BB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28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84201E-E08E-4CAF-9055-947934C7B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0" y="197831"/>
            <a:ext cx="11861101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Step 8: Trigger OOF for PCI Optimization with “Fixed PCI cells”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371BAA88-98C1-421A-B269-BEE4DEDCF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139" y="736601"/>
            <a:ext cx="11136923" cy="5754077"/>
          </a:xfrm>
          <a:prstGeom prst="rect">
            <a:avLst/>
          </a:prstGeom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2CD7C0DC-29C3-46B2-9E78-EA925FA02DEC}"/>
              </a:ext>
            </a:extLst>
          </p:cNvPr>
          <p:cNvSpPr/>
          <p:nvPr/>
        </p:nvSpPr>
        <p:spPr>
          <a:xfrm rot="10800000">
            <a:off x="237793" y="2822331"/>
            <a:ext cx="734236" cy="404446"/>
          </a:xfrm>
          <a:prstGeom prst="leftArrow">
            <a:avLst/>
          </a:prstGeom>
          <a:solidFill>
            <a:srgbClr val="C0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9727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3E3467-75C0-41E4-A905-11F24D83B0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29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273F5D-84B8-497A-BF10-C04C3A85D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9: Centralized ANR update completed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ECE90C-3C5A-4D95-A5B6-BA535D657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76" y="1327149"/>
            <a:ext cx="4409524" cy="4990476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8B5993-DE9C-442D-A872-9B6ED1FA3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0172" y="1355720"/>
            <a:ext cx="4523809" cy="496190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7E7EF2-7065-4B75-82F2-BA9D063B0F4B}"/>
              </a:ext>
            </a:extLst>
          </p:cNvPr>
          <p:cNvSpPr txBox="1"/>
          <p:nvPr/>
        </p:nvSpPr>
        <p:spPr>
          <a:xfrm>
            <a:off x="1383627" y="957817"/>
            <a:ext cx="2518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Original list of neighbors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D48FEB-D243-4939-A173-75151A7B5B74}"/>
              </a:ext>
            </a:extLst>
          </p:cNvPr>
          <p:cNvSpPr txBox="1"/>
          <p:nvPr/>
        </p:nvSpPr>
        <p:spPr>
          <a:xfrm>
            <a:off x="6874983" y="986388"/>
            <a:ext cx="4693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HO blacklisted to 2 neighbors after ANR update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D6EFF3B-9044-4539-9D8E-4F6F16CF06B6}"/>
              </a:ext>
            </a:extLst>
          </p:cNvPr>
          <p:cNvCxnSpPr>
            <a:cxnSpLocks/>
          </p:cNvCxnSpPr>
          <p:nvPr/>
        </p:nvCxnSpPr>
        <p:spPr>
          <a:xfrm flipH="1">
            <a:off x="6456549" y="2125385"/>
            <a:ext cx="4069169" cy="1466193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CD9F4E-D4C7-42D3-8F4D-E80D93E352E0}"/>
              </a:ext>
            </a:extLst>
          </p:cNvPr>
          <p:cNvCxnSpPr>
            <a:cxnSpLocks/>
          </p:cNvCxnSpPr>
          <p:nvPr/>
        </p:nvCxnSpPr>
        <p:spPr>
          <a:xfrm flipH="1">
            <a:off x="6770260" y="2661412"/>
            <a:ext cx="3907858" cy="930166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2929AE4-9E5F-46C5-9869-FEBC9AAB65C3}"/>
              </a:ext>
            </a:extLst>
          </p:cNvPr>
          <p:cNvSpPr txBox="1"/>
          <p:nvPr/>
        </p:nvSpPr>
        <p:spPr>
          <a:xfrm>
            <a:off x="5447081" y="3622579"/>
            <a:ext cx="15562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HO blacklisted</a:t>
            </a:r>
          </a:p>
          <a:p>
            <a:r>
              <a:rPr lang="en-US" b="1" dirty="0">
                <a:solidFill>
                  <a:srgbClr val="0000FF"/>
                </a:solidFill>
              </a:rPr>
              <a:t>to chn0001 &amp;</a:t>
            </a:r>
          </a:p>
          <a:p>
            <a:r>
              <a:rPr lang="en-US" b="1" dirty="0">
                <a:solidFill>
                  <a:srgbClr val="0000FF"/>
                </a:solidFill>
              </a:rPr>
              <a:t>Chn0000 after</a:t>
            </a:r>
          </a:p>
          <a:p>
            <a:r>
              <a:rPr lang="en-US" b="1" dirty="0">
                <a:solidFill>
                  <a:srgbClr val="0000FF"/>
                </a:solidFill>
              </a:rPr>
              <a:t>centralized</a:t>
            </a:r>
          </a:p>
          <a:p>
            <a:r>
              <a:rPr lang="en-US" b="1" dirty="0">
                <a:solidFill>
                  <a:srgbClr val="0000FF"/>
                </a:solidFill>
              </a:rPr>
              <a:t>ANR update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C28546B6-0FDB-4F67-9F8B-29759CBABFBA}"/>
              </a:ext>
            </a:extLst>
          </p:cNvPr>
          <p:cNvSpPr/>
          <p:nvPr/>
        </p:nvSpPr>
        <p:spPr>
          <a:xfrm>
            <a:off x="5478111" y="2188085"/>
            <a:ext cx="851338" cy="433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133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6DC23D-AA99-4949-AD63-8DEC20981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Contributors – Frankfurt Release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CF4AED6-F385-4A68-B9D1-9D6E442D30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273797"/>
              </p:ext>
            </p:extLst>
          </p:nvPr>
        </p:nvGraphicFramePr>
        <p:xfrm>
          <a:off x="105244" y="1288786"/>
          <a:ext cx="11981512" cy="455760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786618">
                  <a:extLst>
                    <a:ext uri="{9D8B030D-6E8A-4147-A177-3AD203B41FA5}">
                      <a16:colId xmlns:a16="http://schemas.microsoft.com/office/drawing/2014/main" val="569386911"/>
                    </a:ext>
                  </a:extLst>
                </a:gridCol>
                <a:gridCol w="5454869">
                  <a:extLst>
                    <a:ext uri="{9D8B030D-6E8A-4147-A177-3AD203B41FA5}">
                      <a16:colId xmlns:a16="http://schemas.microsoft.com/office/drawing/2014/main" val="723253078"/>
                    </a:ext>
                  </a:extLst>
                </a:gridCol>
                <a:gridCol w="4740025">
                  <a:extLst>
                    <a:ext uri="{9D8B030D-6E8A-4147-A177-3AD203B41FA5}">
                      <a16:colId xmlns:a16="http://schemas.microsoft.com/office/drawing/2014/main" val="3818401900"/>
                    </a:ext>
                  </a:extLst>
                </a:gridCol>
              </a:tblGrid>
              <a:tr h="44878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Organization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Contributor(s)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Topic(s)/Area(s)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475182"/>
                  </a:ext>
                </a:extLst>
              </a:tr>
              <a:tr h="738339">
                <a:tc>
                  <a:txBody>
                    <a:bodyPr/>
                    <a:lstStyle/>
                    <a:p>
                      <a:r>
                        <a:rPr lang="en-US" sz="1600" dirty="0"/>
                        <a:t>AT&amp;T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N. K. Shankaranarayanan, Carlos de Andrade, P. N. Shankaranarayanan, Vikas Varma, Pam Dragosh,</a:t>
                      </a:r>
                      <a:r>
                        <a:rPr lang="en-US" sz="1600" baseline="0" dirty="0"/>
                        <a:t> Pramod Jamkhedkar, Jim Hahn, Dan Timoney, Vijay Venkatesh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Use case lead &amp; conceptualization,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OOF, Policy, DCAE, CCSDK, </a:t>
                      </a:r>
                      <a:r>
                        <a:rPr lang="en-US" sz="1600" baseline="0" dirty="0"/>
                        <a:t>Integration Test support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079092"/>
                  </a:ext>
                </a:extLst>
              </a:tr>
              <a:tr h="703385">
                <a:tc>
                  <a:txBody>
                    <a:bodyPr/>
                    <a:lstStyle/>
                    <a:p>
                      <a:r>
                        <a:rPr lang="en-US" sz="1600" dirty="0"/>
                        <a:t>Wipro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Swaminathan S, Saravanan A, Reshmasree C, Niranjana Y, Dhebeha Mj, Krishna Moorthy, Priyadharshini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Use case co-lead &amp; conceptualization, Policy discussions, DCAE, OOF, RAN-Sim, Integration Test Lead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IBM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Sandeep Shah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SDN-R, Config DB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7716">
                <a:tc>
                  <a:txBody>
                    <a:bodyPr/>
                    <a:lstStyle/>
                    <a:p>
                      <a:r>
                        <a:rPr lang="en-US" sz="1600" dirty="0"/>
                        <a:t>highstreet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Martin Skorupski, Hanif Kukkalli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ONAP setup at Winlab, SDN-R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Lumina Networks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Jeff Hartley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SDN-R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Nokia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Ben Cheung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Use case guidance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383317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Reliance Jio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Dilip Krishnaswamy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Use case conceptualization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973910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Rutgers University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Ivan Seskar, Michael Sherman, Mohit Sheth, Aayush Shah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ONAP setup at Winlab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6031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55009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Links for More Information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5F08DB1-3863-4990-94A6-47C8635C35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704803"/>
              </p:ext>
            </p:extLst>
          </p:nvPr>
        </p:nvGraphicFramePr>
        <p:xfrm>
          <a:off x="517711" y="1225176"/>
          <a:ext cx="11100700" cy="47904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999134">
                  <a:extLst>
                    <a:ext uri="{9D8B030D-6E8A-4147-A177-3AD203B41FA5}">
                      <a16:colId xmlns:a16="http://schemas.microsoft.com/office/drawing/2014/main" val="1044110770"/>
                    </a:ext>
                  </a:extLst>
                </a:gridCol>
                <a:gridCol w="7101566">
                  <a:extLst>
                    <a:ext uri="{9D8B030D-6E8A-4147-A177-3AD203B41FA5}">
                      <a16:colId xmlns:a16="http://schemas.microsoft.com/office/drawing/2014/main" val="27709155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Link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6109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OOF-SON Main Wiki Page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2"/>
                        </a:rPr>
                        <a:t>https://wiki.onap.org/display/DW/5G+-+OOF+%28ONAP+Optimization+Framework%29+and+PCI+%28Physical+Cell+ID%29+Optimization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481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OOF-SON Dublin Release (Requirements and Test Cases)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3"/>
                        </a:rPr>
                        <a:t>https://wiki.onap.org/display/DW/OOF-PCI+Use+Case+-+Dublin+Release+-+ONAP+based+SON+for+PCI+and+ANR</a:t>
                      </a:r>
                      <a:r>
                        <a:rPr lang="en-US" sz="1800" dirty="0"/>
                        <a:t> (See the child wiki pages for functional &amp; implementation details)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5418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OOF-SON Dublin Release Plan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4"/>
                        </a:rPr>
                        <a:t>5G - OOF and PCI (Casablanca carry-over items)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168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OOF-SON Dublin PoC Demo video recording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5"/>
                        </a:rPr>
                        <a:t>https://wiki.onap.org/download/attachments/68539437/zoom_0.mp4?version=2&amp;modificationDate=1563985740000&amp;api=v2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4316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/>
                        <a:t>OOF-SON Frankfurt Release (Requirements and Test Cases)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6"/>
                        </a:rPr>
                        <a:t>https://wiki.onap.org/display/DW/OOF+%28SON%29+in+R5+El+Alto%2C+OOF+%28SON%29+in+R6+Frankfurt</a:t>
                      </a:r>
                      <a:r>
                        <a:rPr lang="en-US" sz="1800" dirty="0"/>
                        <a:t> (See the child wiki pages for functional &amp; implementation details)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88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OOF-SON Frankfurt PoC Demo video recording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0" dirty="0">
                          <a:hlinkClick r:id="rId7"/>
                        </a:rPr>
                        <a:t>https://wiki.lfnetworking.org/download/attachments/40370243/ONAP_5G_OOF_SON_use_case_demo.mp4?api=v2</a:t>
                      </a:r>
                      <a:endParaRPr lang="en-US" sz="18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8585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4431823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prstClr val="white"/>
                </a:solidFill>
              </a:rPr>
              <a:t>Thank You!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06364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4</a:t>
            </a:fld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ONAP-Based SON (Self-Organizing Networks)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1307252"/>
            <a:ext cx="7678181" cy="4756909"/>
            <a:chOff x="128361" y="1307252"/>
            <a:chExt cx="7678181" cy="4756909"/>
          </a:xfrm>
        </p:grpSpPr>
        <p:sp>
          <p:nvSpPr>
            <p:cNvPr id="19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5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128361" y="2690543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6" name="Data Visualization Icon">
              <a:extLst>
                <a:ext uri="{FF2B5EF4-FFF2-40B4-BE49-F238E27FC236}">
                  <a16:creationId xmlns:a16="http://schemas.microsoft.com/office/drawing/2014/main" id="{3AD1C120-9FE7-4321-A32E-D683138C3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7" name="ML Icon">
              <a:extLst>
                <a:ext uri="{FF2B5EF4-FFF2-40B4-BE49-F238E27FC236}">
                  <a16:creationId xmlns:a16="http://schemas.microsoft.com/office/drawing/2014/main" id="{D4E2573E-6662-4969-BB60-1424412D1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8" name="Action Icon">
              <a:extLst>
                <a:ext uri="{FF2B5EF4-FFF2-40B4-BE49-F238E27FC236}">
                  <a16:creationId xmlns:a16="http://schemas.microsoft.com/office/drawing/2014/main" id="{71D501E3-6E5E-4180-8E14-161668096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ear">
              <a:extLst>
                <a:ext uri="{FF2B5EF4-FFF2-40B4-BE49-F238E27FC236}">
                  <a16:creationId xmlns:a16="http://schemas.microsoft.com/office/drawing/2014/main" id="{CECEAD23-82F9-442C-9B7D-27FC1DC92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F9190AC-CA77-4584-B282-3D48B4224CA6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24996BF-5A6F-4096-97A5-720E7BDAA859}"/>
                </a:ext>
              </a:extLst>
            </p:cNvPr>
            <p:cNvCxnSpPr/>
            <p:nvPr/>
          </p:nvCxnSpPr>
          <p:spPr>
            <a:xfrm flipH="1" flipV="1">
              <a:off x="1982243" y="5257351"/>
              <a:ext cx="1543382" cy="3628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626F918-4F98-40E6-91F5-B676708EC3EC}"/>
                </a:ext>
              </a:extLst>
            </p:cNvPr>
            <p:cNvCxnSpPr/>
            <p:nvPr/>
          </p:nvCxnSpPr>
          <p:spPr>
            <a:xfrm flipV="1">
              <a:off x="1971659" y="4467152"/>
              <a:ext cx="0" cy="790198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908983A-9A33-46C2-8F6C-AEE6439C921B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5EBA043-E0F0-435D-BC78-03A63FA3CF90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9185E7A-872A-447E-89BA-BF8497D0F5E2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0B0C5BB-DF28-B446-9A35-C351E5297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98526" y="3188175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3084556" y="3754061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6725" y="4664951"/>
              <a:ext cx="984325" cy="1018144"/>
            </a:xfrm>
            <a:prstGeom prst="rect">
              <a:avLst/>
            </a:prstGeom>
          </p:spPr>
        </p:pic>
        <p:sp>
          <p:nvSpPr>
            <p:cNvPr id="25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SDN-R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2855203" y="5683094"/>
              <a:ext cx="2449830" cy="3810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5G/4G Radio Network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 flipH="1" flipV="1">
              <a:off x="4519449" y="5260979"/>
              <a:ext cx="1827749" cy="1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 flipH="1" flipV="1">
              <a:off x="6496263" y="4374998"/>
              <a:ext cx="16015" cy="1005941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96BF-5A6F-4096-97A5-720E7BDAA859}"/>
                </a:ext>
              </a:extLst>
            </p:cNvPr>
            <p:cNvCxnSpPr/>
            <p:nvPr/>
          </p:nvCxnSpPr>
          <p:spPr>
            <a:xfrm flipH="1">
              <a:off x="4580697" y="5382753"/>
              <a:ext cx="1896324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ontent Placeholder 3"/>
          <p:cNvSpPr txBox="1">
            <a:spLocks/>
          </p:cNvSpPr>
          <p:nvPr/>
        </p:nvSpPr>
        <p:spPr>
          <a:xfrm>
            <a:off x="7653231" y="2778469"/>
            <a:ext cx="4400896" cy="3660805"/>
          </a:xfrm>
          <a:prstGeom prst="rect">
            <a:avLst/>
          </a:prstGeom>
          <a:solidFill>
            <a:srgbClr val="DDFFF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OOF-PCI Casablanca</a:t>
            </a:r>
          </a:p>
          <a:p>
            <a:pPr lvl="1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First ONAP SON PCI use case</a:t>
            </a:r>
          </a:p>
          <a:p>
            <a:pPr lvl="1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PoC Demo in Dec 2018</a:t>
            </a:r>
          </a:p>
          <a:p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OOF-SON Dublin</a:t>
            </a:r>
          </a:p>
          <a:p>
            <a:pPr lvl="1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Added SON function: ANR</a:t>
            </a:r>
          </a:p>
          <a:p>
            <a:pPr lvl="1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More SON data flows: FM, PM</a:t>
            </a:r>
          </a:p>
          <a:p>
            <a:pPr lvl="1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New SON-Handler MS in DCAE</a:t>
            </a:r>
          </a:p>
          <a:p>
            <a:pPr marL="228600" lvl="1">
              <a:spcBef>
                <a:spcPts val="1000"/>
              </a:spcBef>
              <a:buFont typeface="Arial" charset="0"/>
              <a:buChar char="•"/>
            </a:pP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OOF-SON Frankfurt</a:t>
            </a:r>
          </a:p>
          <a:p>
            <a:pPr lvl="1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CM-Notify handling</a:t>
            </a:r>
          </a:p>
          <a:p>
            <a:pPr lvl="1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Control Loop Co-ordination (CLC)</a:t>
            </a:r>
          </a:p>
          <a:p>
            <a:pPr lvl="1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Introduced Adaptive SON functionality</a:t>
            </a:r>
          </a:p>
          <a:p>
            <a:pPr lvl="1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Checked in RAN-Sim into ONAP repo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09799" y="5336174"/>
            <a:ext cx="1394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Config status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072594" y="5248114"/>
            <a:ext cx="1460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Data, FM, PM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F1F798-D78B-48AF-8E70-0B0738BB96B2}"/>
              </a:ext>
            </a:extLst>
          </p:cNvPr>
          <p:cNvSpPr/>
          <p:nvPr/>
        </p:nvSpPr>
        <p:spPr>
          <a:xfrm>
            <a:off x="7652828" y="1018871"/>
            <a:ext cx="4401299" cy="16619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Companies can use framework to add proprietary SON solutions</a:t>
            </a:r>
          </a:p>
        </p:txBody>
      </p:sp>
    </p:spTree>
    <p:extLst>
      <p:ext uri="{BB962C8B-B14F-4D97-AF65-F5344CB8AC3E}">
        <p14:creationId xmlns:p14="http://schemas.microsoft.com/office/powerpoint/2010/main" val="2236145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RIC (non-RT) 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208115" y="4800680"/>
            <a:ext cx="3280606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5</a:t>
            </a:fld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ONAP-Based SON &amp; ORAN interfaces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59530" y="1307252"/>
            <a:ext cx="7547012" cy="4858749"/>
            <a:chOff x="259530" y="1307252"/>
            <a:chExt cx="7547012" cy="4858749"/>
          </a:xfrm>
        </p:grpSpPr>
        <p:sp>
          <p:nvSpPr>
            <p:cNvPr id="19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5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6" name="Data Visualization Icon">
              <a:extLst>
                <a:ext uri="{FF2B5EF4-FFF2-40B4-BE49-F238E27FC236}">
                  <a16:creationId xmlns:a16="http://schemas.microsoft.com/office/drawing/2014/main" id="{3AD1C120-9FE7-4321-A32E-D683138C3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7" name="ML Icon">
              <a:extLst>
                <a:ext uri="{FF2B5EF4-FFF2-40B4-BE49-F238E27FC236}">
                  <a16:creationId xmlns:a16="http://schemas.microsoft.com/office/drawing/2014/main" id="{D4E2573E-6662-4969-BB60-1424412D1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8" name="Action Icon">
              <a:extLst>
                <a:ext uri="{FF2B5EF4-FFF2-40B4-BE49-F238E27FC236}">
                  <a16:creationId xmlns:a16="http://schemas.microsoft.com/office/drawing/2014/main" id="{71D501E3-6E5E-4180-8E14-161668096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ear">
              <a:extLst>
                <a:ext uri="{FF2B5EF4-FFF2-40B4-BE49-F238E27FC236}">
                  <a16:creationId xmlns:a16="http://schemas.microsoft.com/office/drawing/2014/main" id="{CECEAD23-82F9-442C-9B7D-27FC1DC92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F9190AC-CA77-4584-B282-3D48B4224CA6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24996BF-5A6F-4096-97A5-720E7BDAA859}"/>
                </a:ext>
              </a:extLst>
            </p:cNvPr>
            <p:cNvCxnSpPr/>
            <p:nvPr/>
          </p:nvCxnSpPr>
          <p:spPr>
            <a:xfrm flipH="1">
              <a:off x="1837111" y="5257350"/>
              <a:ext cx="404756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626F918-4F98-40E6-91F5-B676708EC3EC}"/>
                </a:ext>
              </a:extLst>
            </p:cNvPr>
            <p:cNvCxnSpPr/>
            <p:nvPr/>
          </p:nvCxnSpPr>
          <p:spPr>
            <a:xfrm flipV="1">
              <a:off x="1837110" y="4429390"/>
              <a:ext cx="1" cy="82796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908983A-9A33-46C2-8F6C-AEE6439C921B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5EBA043-E0F0-435D-BC78-03A63FA3CF90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9185E7A-872A-447E-89BA-BF8497D0F5E2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0B0C5BB-DF28-B446-9A35-C351E5297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9196" y="5472720"/>
              <a:ext cx="670253" cy="693281"/>
            </a:xfrm>
            <a:prstGeom prst="rect">
              <a:avLst/>
            </a:prstGeom>
          </p:spPr>
        </p:pic>
        <p:sp>
          <p:nvSpPr>
            <p:cNvPr id="25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SDN-R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 flipH="1">
              <a:off x="5495827" y="5260981"/>
              <a:ext cx="851373" cy="8603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 flipH="1" flipV="1">
              <a:off x="6512278" y="4688828"/>
              <a:ext cx="1" cy="692112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96BF-5A6F-4096-97A5-720E7BDAA859}"/>
                </a:ext>
              </a:extLst>
            </p:cNvPr>
            <p:cNvCxnSpPr/>
            <p:nvPr/>
          </p:nvCxnSpPr>
          <p:spPr>
            <a:xfrm flipH="1">
              <a:off x="5561814" y="5382753"/>
              <a:ext cx="915207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ontent Placeholder 3"/>
          <p:cNvSpPr txBox="1">
            <a:spLocks/>
          </p:cNvSpPr>
          <p:nvPr/>
        </p:nvSpPr>
        <p:spPr>
          <a:xfrm>
            <a:off x="7931612" y="1307253"/>
            <a:ext cx="4093993" cy="4891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OOF-SON use case has built a foundation for ONAP/ORAN integration</a:t>
            </a:r>
          </a:p>
          <a:p>
            <a:r>
              <a:rPr lang="en-US" sz="2000" dirty="0"/>
              <a:t>Radio network uses common netconf/yang model</a:t>
            </a:r>
          </a:p>
          <a:p>
            <a:pPr marL="0" indent="0">
              <a:buNone/>
            </a:pPr>
            <a:br>
              <a:rPr lang="en-US" sz="2000" dirty="0"/>
            </a:br>
            <a:r>
              <a:rPr lang="en-US" sz="2000" dirty="0"/>
              <a:t>Data flows:</a:t>
            </a:r>
          </a:p>
          <a:p>
            <a:r>
              <a:rPr lang="en-US" sz="2000" dirty="0"/>
              <a:t>SDN-R to RAN: netconf-based configuration</a:t>
            </a:r>
          </a:p>
          <a:p>
            <a:r>
              <a:rPr lang="en-US" sz="2000" dirty="0"/>
              <a:t>RAN to DCAE: VES format for</a:t>
            </a:r>
            <a:br>
              <a:rPr lang="en-US" sz="2000" dirty="0"/>
            </a:br>
            <a:r>
              <a:rPr lang="en-US" sz="2000" dirty="0"/>
              <a:t>FM alarms, PM KPI, CM Notifn</a:t>
            </a:r>
          </a:p>
          <a:p>
            <a:r>
              <a:rPr lang="en-US" sz="2000" dirty="0"/>
              <a:t>RAN to SDN-R: Netconf ack</a:t>
            </a: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13956" y="5401052"/>
            <a:ext cx="114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Config ack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4841" y="4701460"/>
            <a:ext cx="1460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Data, FM, PM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47371" y="524323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A-1/O-1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477816" y="488801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A-1/O-1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178365" y="4939242"/>
            <a:ext cx="1520385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RIC (near RT)</a:t>
            </a:r>
          </a:p>
        </p:txBody>
      </p:sp>
      <p:sp>
        <p:nvSpPr>
          <p:cNvPr id="39" name="Data Sources TextBox">
            <a:extLst>
              <a:ext uri="{FF2B5EF4-FFF2-40B4-BE49-F238E27FC236}">
                <a16:creationId xmlns:a16="http://schemas.microsoft.com/office/drawing/2014/main" id="{D725F07D-1843-49E4-BC80-A5FC1AF8E8D6}"/>
              </a:ext>
            </a:extLst>
          </p:cNvPr>
          <p:cNvSpPr txBox="1"/>
          <p:nvPr/>
        </p:nvSpPr>
        <p:spPr>
          <a:xfrm>
            <a:off x="2204788" y="5554072"/>
            <a:ext cx="1582094" cy="64513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lvl="0" algn="ctr"/>
            <a:r>
              <a:rPr lang="en-US" sz="2400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ORAN Radio Network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50860F-3A80-46C6-B121-3828E4158ECA}"/>
              </a:ext>
            </a:extLst>
          </p:cNvPr>
          <p:cNvSpPr txBox="1"/>
          <p:nvPr/>
        </p:nvSpPr>
        <p:spPr>
          <a:xfrm>
            <a:off x="767047" y="5540222"/>
            <a:ext cx="1410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Config notify</a:t>
            </a:r>
          </a:p>
        </p:txBody>
      </p:sp>
    </p:spTree>
    <p:extLst>
      <p:ext uri="{BB962C8B-B14F-4D97-AF65-F5344CB8AC3E}">
        <p14:creationId xmlns:p14="http://schemas.microsoft.com/office/powerpoint/2010/main" val="65910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Straight Arrow Connector 88"/>
          <p:cNvCxnSpPr/>
          <p:nvPr/>
        </p:nvCxnSpPr>
        <p:spPr>
          <a:xfrm flipH="1" flipV="1">
            <a:off x="8990973" y="2185261"/>
            <a:ext cx="318017" cy="300331"/>
          </a:xfrm>
          <a:prstGeom prst="straightConnector1">
            <a:avLst/>
          </a:prstGeom>
          <a:ln w="25400" cmpd="sng">
            <a:solidFill>
              <a:srgbClr val="7030A0"/>
            </a:solidFill>
            <a:prstDash val="dash"/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1052353" y="1775776"/>
            <a:ext cx="8082315" cy="4112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DMaaP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0" y="197831"/>
            <a:ext cx="11861101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 SON aligning with ORAN - Release 6 POC </a:t>
            </a:r>
          </a:p>
        </p:txBody>
      </p:sp>
      <p:sp>
        <p:nvSpPr>
          <p:cNvPr id="9" name="Rectangle 8"/>
          <p:cNvSpPr/>
          <p:nvPr/>
        </p:nvSpPr>
        <p:spPr>
          <a:xfrm>
            <a:off x="4438498" y="4026935"/>
            <a:ext cx="2239511" cy="15301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60860" y="2795716"/>
            <a:ext cx="1977638" cy="27614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endParaRPr lang="en-US" dirty="0">
              <a:solidFill>
                <a:srgbClr val="44546A"/>
              </a:solidFill>
            </a:endParaRPr>
          </a:p>
          <a:p>
            <a:r>
              <a:rPr lang="en-US" dirty="0">
                <a:solidFill>
                  <a:srgbClr val="44546A"/>
                </a:solidFill>
              </a:rPr>
              <a:t>DCAE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05666" y="2990365"/>
            <a:ext cx="1323589" cy="935719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 Handler MS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25392" y="2769634"/>
            <a:ext cx="1077686" cy="1366937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OOF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52244" y="2819055"/>
            <a:ext cx="1447800" cy="588539"/>
          </a:xfrm>
          <a:prstGeom prst="rect">
            <a:avLst/>
          </a:prstGeom>
          <a:solidFill>
            <a:srgbClr val="FF9900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</a:t>
            </a:r>
            <a:br>
              <a:rPr lang="en-US" dirty="0">
                <a:solidFill>
                  <a:srgbClr val="44546A"/>
                </a:solidFill>
              </a:rPr>
            </a:br>
            <a:r>
              <a:rPr lang="en-US" dirty="0">
                <a:solidFill>
                  <a:srgbClr val="44546A"/>
                </a:solidFill>
              </a:rPr>
              <a:t>(SDN-C)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776914" y="2842705"/>
            <a:ext cx="911932" cy="85178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4129255" y="3431650"/>
            <a:ext cx="1647659" cy="12032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207073" y="2062065"/>
            <a:ext cx="0" cy="913677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372017" y="3217325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2</a:t>
            </a:r>
          </a:p>
        </p:txBody>
      </p:sp>
      <p:sp>
        <p:nvSpPr>
          <p:cNvPr id="20" name="Oval 19"/>
          <p:cNvSpPr/>
          <p:nvPr/>
        </p:nvSpPr>
        <p:spPr>
          <a:xfrm>
            <a:off x="3628817" y="3237577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1b</a:t>
            </a:r>
          </a:p>
        </p:txBody>
      </p:sp>
      <p:sp>
        <p:nvSpPr>
          <p:cNvPr id="21" name="Oval 20"/>
          <p:cNvSpPr/>
          <p:nvPr/>
        </p:nvSpPr>
        <p:spPr>
          <a:xfrm>
            <a:off x="1651852" y="2954148"/>
            <a:ext cx="338192" cy="299316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1c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181067" y="3153324"/>
            <a:ext cx="602035" cy="4206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125642" y="3357925"/>
            <a:ext cx="680024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965681" y="2842832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sp>
        <p:nvSpPr>
          <p:cNvPr id="25" name="Oval 24"/>
          <p:cNvSpPr/>
          <p:nvPr/>
        </p:nvSpPr>
        <p:spPr>
          <a:xfrm>
            <a:off x="3074209" y="2473051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9</a:t>
            </a:r>
          </a:p>
        </p:txBody>
      </p:sp>
      <p:sp>
        <p:nvSpPr>
          <p:cNvPr id="26" name="Oval 25"/>
          <p:cNvSpPr/>
          <p:nvPr/>
        </p:nvSpPr>
        <p:spPr>
          <a:xfrm>
            <a:off x="8457834" y="2922295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1d</a:t>
            </a:r>
          </a:p>
        </p:txBody>
      </p:sp>
      <p:sp>
        <p:nvSpPr>
          <p:cNvPr id="27" name="Oval 26"/>
          <p:cNvSpPr/>
          <p:nvPr/>
        </p:nvSpPr>
        <p:spPr>
          <a:xfrm>
            <a:off x="5869360" y="3167998"/>
            <a:ext cx="388708" cy="33183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1a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4129255" y="3877359"/>
            <a:ext cx="2604178" cy="3582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2267362" y="2952668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8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8915003" y="3233397"/>
            <a:ext cx="1155086" cy="418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9494978" y="3045038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068047" y="5310076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44546A"/>
                </a:solidFill>
              </a:rPr>
              <a:t>FM/PM KPIs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E32B311-6BE5-411D-A459-B8B84389AC51}"/>
              </a:ext>
            </a:extLst>
          </p:cNvPr>
          <p:cNvCxnSpPr>
            <a:cxnSpLocks/>
          </p:cNvCxnSpPr>
          <p:nvPr/>
        </p:nvCxnSpPr>
        <p:spPr>
          <a:xfrm>
            <a:off x="3074209" y="3832335"/>
            <a:ext cx="0" cy="729065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715892" y="4836747"/>
            <a:ext cx="1326148" cy="599981"/>
          </a:xfrm>
          <a:prstGeom prst="rect">
            <a:avLst/>
          </a:prstGeom>
          <a:solidFill>
            <a:schemeClr val="accent2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VES Collector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566801" y="4561401"/>
            <a:ext cx="872226" cy="66285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FM/PM DB</a:t>
            </a:r>
          </a:p>
        </p:txBody>
      </p:sp>
      <p:sp>
        <p:nvSpPr>
          <p:cNvPr id="39" name="Flowchart: Magnetic Disk 38"/>
          <p:cNvSpPr/>
          <p:nvPr/>
        </p:nvSpPr>
        <p:spPr>
          <a:xfrm>
            <a:off x="3108790" y="4930791"/>
            <a:ext cx="337457" cy="315282"/>
          </a:xfrm>
          <a:prstGeom prst="flowChartMagneticDisk">
            <a:avLst/>
          </a:prstGeom>
          <a:solidFill>
            <a:srgbClr val="FFFF9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4893833" y="5170215"/>
            <a:ext cx="350464" cy="37365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1e</a:t>
            </a:r>
          </a:p>
        </p:txBody>
      </p:sp>
      <p:sp>
        <p:nvSpPr>
          <p:cNvPr id="41" name="Oval 40"/>
          <p:cNvSpPr/>
          <p:nvPr/>
        </p:nvSpPr>
        <p:spPr>
          <a:xfrm>
            <a:off x="2161686" y="4618984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4f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441839" y="5511227"/>
            <a:ext cx="3109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prstClr val="black"/>
                </a:solidFill>
              </a:rPr>
              <a:t>FM/PM Collector and Database</a:t>
            </a:r>
          </a:p>
        </p:txBody>
      </p:sp>
      <p:cxnSp>
        <p:nvCxnSpPr>
          <p:cNvPr id="45" name="Straight Arrow Connector 44"/>
          <p:cNvCxnSpPr>
            <a:endCxn id="37" idx="3"/>
          </p:cNvCxnSpPr>
          <p:nvPr/>
        </p:nvCxnSpPr>
        <p:spPr>
          <a:xfrm flipH="1">
            <a:off x="6042040" y="5128159"/>
            <a:ext cx="3958114" cy="8579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7693164" y="5183166"/>
            <a:ext cx="357930" cy="366351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3d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CC2B232-3462-41E1-807F-EE5C7A3CB347}"/>
              </a:ext>
            </a:extLst>
          </p:cNvPr>
          <p:cNvCxnSpPr>
            <a:cxnSpLocks/>
          </p:cNvCxnSpPr>
          <p:nvPr/>
        </p:nvCxnSpPr>
        <p:spPr>
          <a:xfrm flipH="1">
            <a:off x="8663573" y="2136522"/>
            <a:ext cx="11313" cy="687377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9A873194-A4A9-4A49-91EC-2719365ED3F2}"/>
              </a:ext>
            </a:extLst>
          </p:cNvPr>
          <p:cNvSpPr/>
          <p:nvPr/>
        </p:nvSpPr>
        <p:spPr>
          <a:xfrm>
            <a:off x="8678532" y="2370254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965681" y="3397519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ORAN O1</a:t>
            </a:r>
          </a:p>
          <a:p>
            <a:r>
              <a:rPr lang="en-US" sz="1400" i="1" dirty="0">
                <a:solidFill>
                  <a:prstClr val="black"/>
                </a:solidFill>
              </a:rPr>
              <a:t>interface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5895264" y="2156470"/>
            <a:ext cx="0" cy="688958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6078269" y="2152858"/>
            <a:ext cx="0" cy="673583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8343901" y="2178534"/>
            <a:ext cx="0" cy="657073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5615282" y="2324836"/>
            <a:ext cx="298351" cy="28716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9</a:t>
            </a:r>
          </a:p>
        </p:txBody>
      </p:sp>
      <p:sp>
        <p:nvSpPr>
          <p:cNvPr id="71" name="Oval 70"/>
          <p:cNvSpPr/>
          <p:nvPr/>
        </p:nvSpPr>
        <p:spPr>
          <a:xfrm>
            <a:off x="8223655" y="2276973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10</a:t>
            </a:r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6356273" y="2153747"/>
            <a:ext cx="0" cy="688958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9A873194-A4A9-4A49-91EC-2719365ED3F2}"/>
              </a:ext>
            </a:extLst>
          </p:cNvPr>
          <p:cNvSpPr/>
          <p:nvPr/>
        </p:nvSpPr>
        <p:spPr>
          <a:xfrm>
            <a:off x="6214936" y="2253018"/>
            <a:ext cx="350852" cy="336014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12</a:t>
            </a: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3965814" y="2164334"/>
            <a:ext cx="1973" cy="843813"/>
          </a:xfrm>
          <a:prstGeom prst="straightConnector1">
            <a:avLst/>
          </a:prstGeom>
          <a:ln w="25400" cmpd="sng">
            <a:solidFill>
              <a:srgbClr val="7030A0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6516569" y="2150316"/>
            <a:ext cx="0" cy="673583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3661777" y="2119416"/>
            <a:ext cx="1973" cy="843813"/>
          </a:xfrm>
          <a:prstGeom prst="straightConnector1">
            <a:avLst/>
          </a:prstGeom>
          <a:ln w="25400" cmpd="sng">
            <a:solidFill>
              <a:schemeClr val="accent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7626566" y="2140340"/>
            <a:ext cx="1845" cy="698620"/>
          </a:xfrm>
          <a:prstGeom prst="straightConnector1">
            <a:avLst/>
          </a:prstGeom>
          <a:ln w="25400" cmpd="sng">
            <a:solidFill>
              <a:srgbClr val="7030A0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7382412" y="2262024"/>
            <a:ext cx="418278" cy="373038"/>
          </a:xfrm>
          <a:prstGeom prst="ellipse">
            <a:avLst/>
          </a:prstGeom>
          <a:solidFill>
            <a:srgbClr val="FFD1D1"/>
          </a:solidFill>
          <a:ln>
            <a:solidFill>
              <a:srgbClr val="FF8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4a</a:t>
            </a:r>
          </a:p>
        </p:txBody>
      </p:sp>
      <p:sp>
        <p:nvSpPr>
          <p:cNvPr id="97" name="Rectangle 96"/>
          <p:cNvSpPr/>
          <p:nvPr/>
        </p:nvSpPr>
        <p:spPr>
          <a:xfrm>
            <a:off x="6733433" y="3783544"/>
            <a:ext cx="1060344" cy="744733"/>
          </a:xfrm>
          <a:prstGeom prst="rect">
            <a:avLst/>
          </a:prstGeom>
          <a:solidFill>
            <a:srgbClr val="FF9900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ConfigDB</a:t>
            </a:r>
          </a:p>
        </p:txBody>
      </p:sp>
      <p:sp>
        <p:nvSpPr>
          <p:cNvPr id="98" name="Oval 97"/>
          <p:cNvSpPr/>
          <p:nvPr/>
        </p:nvSpPr>
        <p:spPr>
          <a:xfrm>
            <a:off x="7473403" y="4011386"/>
            <a:ext cx="350464" cy="37365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1f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8926702" y="4781424"/>
            <a:ext cx="354373" cy="30641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44546A"/>
                </a:solidFill>
              </a:rPr>
              <a:t>CM</a:t>
            </a:r>
          </a:p>
        </p:txBody>
      </p:sp>
      <p:sp>
        <p:nvSpPr>
          <p:cNvPr id="19" name="Oval 18"/>
          <p:cNvSpPr/>
          <p:nvPr/>
        </p:nvSpPr>
        <p:spPr>
          <a:xfrm>
            <a:off x="236777" y="5557130"/>
            <a:ext cx="294066" cy="315282"/>
          </a:xfrm>
          <a:prstGeom prst="ellipse">
            <a:avLst/>
          </a:prstGeom>
          <a:solidFill>
            <a:srgbClr val="FFD1D1"/>
          </a:solidFill>
          <a:ln>
            <a:solidFill>
              <a:srgbClr val="FF8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n</a:t>
            </a:r>
          </a:p>
        </p:txBody>
      </p:sp>
      <p:sp>
        <p:nvSpPr>
          <p:cNvPr id="30" name="Oval 29"/>
          <p:cNvSpPr/>
          <p:nvPr/>
        </p:nvSpPr>
        <p:spPr>
          <a:xfrm>
            <a:off x="5917259" y="2370254"/>
            <a:ext cx="334631" cy="325919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10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888D0C8-8B4A-488C-B78F-D57CBF81CA87}"/>
              </a:ext>
            </a:extLst>
          </p:cNvPr>
          <p:cNvSpPr/>
          <p:nvPr/>
        </p:nvSpPr>
        <p:spPr>
          <a:xfrm>
            <a:off x="6477842" y="2516329"/>
            <a:ext cx="339318" cy="299744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13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88D0C8-8B4A-488C-B78F-D57CBF81CA87}"/>
              </a:ext>
            </a:extLst>
          </p:cNvPr>
          <p:cNvSpPr/>
          <p:nvPr/>
        </p:nvSpPr>
        <p:spPr>
          <a:xfrm>
            <a:off x="3403507" y="2299073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13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BE32B311-6BE5-411D-A459-B8B84389AC51}"/>
              </a:ext>
            </a:extLst>
          </p:cNvPr>
          <p:cNvCxnSpPr>
            <a:cxnSpLocks/>
          </p:cNvCxnSpPr>
          <p:nvPr/>
        </p:nvCxnSpPr>
        <p:spPr>
          <a:xfrm flipH="1">
            <a:off x="7452244" y="3407594"/>
            <a:ext cx="197257" cy="396742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8672179" y="5120380"/>
            <a:ext cx="1550574" cy="26892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ORAN O1 interface</a:t>
            </a:r>
          </a:p>
        </p:txBody>
      </p:sp>
      <p:cxnSp>
        <p:nvCxnSpPr>
          <p:cNvPr id="112" name="Straight Arrow Connector 111"/>
          <p:cNvCxnSpPr/>
          <p:nvPr/>
        </p:nvCxnSpPr>
        <p:spPr>
          <a:xfrm flipH="1" flipV="1">
            <a:off x="2103079" y="4034296"/>
            <a:ext cx="4585767" cy="29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 flipV="1">
            <a:off x="4106978" y="3604991"/>
            <a:ext cx="1647659" cy="12032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Oval 94"/>
          <p:cNvSpPr/>
          <p:nvPr/>
        </p:nvSpPr>
        <p:spPr>
          <a:xfrm>
            <a:off x="5196100" y="3478245"/>
            <a:ext cx="32062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6</a:t>
            </a:r>
          </a:p>
        </p:txBody>
      </p:sp>
      <p:sp>
        <p:nvSpPr>
          <p:cNvPr id="155" name="Oval 154"/>
          <p:cNvSpPr/>
          <p:nvPr/>
        </p:nvSpPr>
        <p:spPr>
          <a:xfrm>
            <a:off x="2314429" y="3973923"/>
            <a:ext cx="366023" cy="340731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7</a:t>
            </a:r>
          </a:p>
        </p:txBody>
      </p:sp>
      <p:cxnSp>
        <p:nvCxnSpPr>
          <p:cNvPr id="159" name="Straight Arrow Connector 158"/>
          <p:cNvCxnSpPr/>
          <p:nvPr/>
        </p:nvCxnSpPr>
        <p:spPr>
          <a:xfrm>
            <a:off x="4044620" y="2164334"/>
            <a:ext cx="1973" cy="843813"/>
          </a:xfrm>
          <a:prstGeom prst="straightConnector1">
            <a:avLst/>
          </a:prstGeom>
          <a:ln w="25400" cmpd="sng">
            <a:solidFill>
              <a:srgbClr val="00B0F0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 flipV="1">
            <a:off x="7818609" y="2185258"/>
            <a:ext cx="12134" cy="631382"/>
          </a:xfrm>
          <a:prstGeom prst="straightConnector1">
            <a:avLst/>
          </a:prstGeom>
          <a:ln w="25400" cmpd="sng">
            <a:solidFill>
              <a:srgbClr val="00B0F0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" name="Oval 173"/>
          <p:cNvSpPr/>
          <p:nvPr/>
        </p:nvSpPr>
        <p:spPr>
          <a:xfrm>
            <a:off x="3749776" y="2000791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4d</a:t>
            </a:r>
          </a:p>
        </p:txBody>
      </p:sp>
      <p:sp>
        <p:nvSpPr>
          <p:cNvPr id="175" name="Oval 174"/>
          <p:cNvSpPr/>
          <p:nvPr/>
        </p:nvSpPr>
        <p:spPr>
          <a:xfrm>
            <a:off x="7026964" y="3357925"/>
            <a:ext cx="418278" cy="373038"/>
          </a:xfrm>
          <a:prstGeom prst="ellipse">
            <a:avLst/>
          </a:prstGeom>
          <a:solidFill>
            <a:srgbClr val="FFFF00"/>
          </a:solidFill>
          <a:ln>
            <a:solidFill>
              <a:srgbClr val="FF8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4b</a:t>
            </a:r>
          </a:p>
        </p:txBody>
      </p:sp>
      <p:sp>
        <p:nvSpPr>
          <p:cNvPr id="87" name="Oval 86"/>
          <p:cNvSpPr/>
          <p:nvPr/>
        </p:nvSpPr>
        <p:spPr>
          <a:xfrm>
            <a:off x="3999478" y="2392454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4c</a:t>
            </a:r>
          </a:p>
        </p:txBody>
      </p:sp>
      <p:sp>
        <p:nvSpPr>
          <p:cNvPr id="176" name="Oval 175"/>
          <p:cNvSpPr/>
          <p:nvPr/>
        </p:nvSpPr>
        <p:spPr>
          <a:xfrm>
            <a:off x="5807841" y="3705868"/>
            <a:ext cx="346633" cy="34488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4e</a:t>
            </a:r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BE32B311-6BE5-411D-A459-B8B84389AC51}"/>
              </a:ext>
            </a:extLst>
          </p:cNvPr>
          <p:cNvCxnSpPr>
            <a:cxnSpLocks/>
          </p:cNvCxnSpPr>
          <p:nvPr/>
        </p:nvCxnSpPr>
        <p:spPr>
          <a:xfrm>
            <a:off x="5030542" y="2181365"/>
            <a:ext cx="15920" cy="264018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4726249" y="4115039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4d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10060338" y="1775776"/>
            <a:ext cx="1854301" cy="383812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Simulated RAN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44546A"/>
                </a:solidFill>
              </a:rPr>
              <a:t>~2000 Cells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44546A"/>
                </a:solidFill>
              </a:rPr>
              <a:t>Nbrlist, PCI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10292316" y="3692839"/>
            <a:ext cx="1528845" cy="835439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</a:rPr>
              <a:t>Cells/GNBs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</a:rPr>
              <a:t>RIC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</a:rPr>
              <a:t>Yang model</a:t>
            </a:r>
          </a:p>
        </p:txBody>
      </p:sp>
      <p:sp>
        <p:nvSpPr>
          <p:cNvPr id="181" name="Rectangle 180"/>
          <p:cNvSpPr/>
          <p:nvPr/>
        </p:nvSpPr>
        <p:spPr>
          <a:xfrm>
            <a:off x="10081678" y="2826440"/>
            <a:ext cx="1373864" cy="731493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O1 - Netconf interface</a:t>
            </a:r>
          </a:p>
        </p:txBody>
      </p:sp>
      <p:sp>
        <p:nvSpPr>
          <p:cNvPr id="183" name="Rectangle 182"/>
          <p:cNvSpPr/>
          <p:nvPr/>
        </p:nvSpPr>
        <p:spPr>
          <a:xfrm>
            <a:off x="10070088" y="4740573"/>
            <a:ext cx="988599" cy="731493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O1 - VES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outputs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735118" y="5864561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30843" y="998360"/>
            <a:ext cx="5135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CM notification as VES msg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Config DB (RCDB) model based on network yang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 flipH="1" flipV="1">
            <a:off x="9407987" y="4922082"/>
            <a:ext cx="592174" cy="114730"/>
          </a:xfrm>
          <a:prstGeom prst="straightConnector1">
            <a:avLst/>
          </a:prstGeom>
          <a:ln w="25400" cmpd="sng">
            <a:solidFill>
              <a:srgbClr val="7030A0"/>
            </a:solidFill>
            <a:prstDash val="dash"/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55E617A1-950A-4D65-80E0-2824CFC46806}"/>
              </a:ext>
            </a:extLst>
          </p:cNvPr>
          <p:cNvCxnSpPr>
            <a:cxnSpLocks/>
          </p:cNvCxnSpPr>
          <p:nvPr/>
        </p:nvCxnSpPr>
        <p:spPr>
          <a:xfrm flipH="1">
            <a:off x="2612825" y="6229281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1C8BB9CF-0FD3-4BE0-A42B-A68A4239B62C}"/>
              </a:ext>
            </a:extLst>
          </p:cNvPr>
          <p:cNvCxnSpPr>
            <a:cxnSpLocks/>
          </p:cNvCxnSpPr>
          <p:nvPr/>
        </p:nvCxnSpPr>
        <p:spPr>
          <a:xfrm flipH="1">
            <a:off x="5759587" y="6249397"/>
            <a:ext cx="385073" cy="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BD93789D-B073-40DC-87E9-2E6C03EBC13C}"/>
              </a:ext>
            </a:extLst>
          </p:cNvPr>
          <p:cNvCxnSpPr>
            <a:cxnSpLocks/>
          </p:cNvCxnSpPr>
          <p:nvPr/>
        </p:nvCxnSpPr>
        <p:spPr>
          <a:xfrm flipH="1">
            <a:off x="862962" y="6196071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F1CDA53-AC15-4823-88BB-1648DBBF7D6E}"/>
              </a:ext>
            </a:extLst>
          </p:cNvPr>
          <p:cNvSpPr txBox="1"/>
          <p:nvPr/>
        </p:nvSpPr>
        <p:spPr>
          <a:xfrm>
            <a:off x="1192444" y="6011405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478F6EE-44E2-4A6D-AC97-C9FCA080D964}"/>
              </a:ext>
            </a:extLst>
          </p:cNvPr>
          <p:cNvSpPr txBox="1"/>
          <p:nvPr/>
        </p:nvSpPr>
        <p:spPr>
          <a:xfrm>
            <a:off x="2934959" y="6053442"/>
            <a:ext cx="2756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 Control Loop messages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398B8E8-7313-4B6A-B4C0-2FAE7A26DC84}"/>
              </a:ext>
            </a:extLst>
          </p:cNvPr>
          <p:cNvSpPr txBox="1"/>
          <p:nvPr/>
        </p:nvSpPr>
        <p:spPr>
          <a:xfrm>
            <a:off x="6078269" y="6073558"/>
            <a:ext cx="2851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CM-FM-PM messages from RAN</a:t>
            </a: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81AEAC6E-9EAC-4BA4-9CE0-5AB7F58FCF86}"/>
              </a:ext>
            </a:extLst>
          </p:cNvPr>
          <p:cNvCxnSpPr>
            <a:cxnSpLocks/>
          </p:cNvCxnSpPr>
          <p:nvPr/>
        </p:nvCxnSpPr>
        <p:spPr>
          <a:xfrm flipH="1">
            <a:off x="9013164" y="6249397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7FA180F0-5D88-4300-BEFB-EB8B4A115019}"/>
              </a:ext>
            </a:extLst>
          </p:cNvPr>
          <p:cNvSpPr txBox="1"/>
          <p:nvPr/>
        </p:nvSpPr>
        <p:spPr>
          <a:xfrm>
            <a:off x="9372891" y="6062235"/>
            <a:ext cx="29406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Config updated to RAN (netconf)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F1CDA53-AC15-4823-88BB-1648DBBF7D6E}"/>
              </a:ext>
            </a:extLst>
          </p:cNvPr>
          <p:cNvSpPr txBox="1"/>
          <p:nvPr/>
        </p:nvSpPr>
        <p:spPr>
          <a:xfrm>
            <a:off x="547796" y="5442761"/>
            <a:ext cx="1417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Interface</a:t>
            </a:r>
            <a:br>
              <a:rPr lang="en-US" sz="1600" dirty="0"/>
            </a:br>
            <a:r>
              <a:rPr lang="en-US" sz="1600" dirty="0"/>
              <a:t>enhancements</a:t>
            </a:r>
          </a:p>
        </p:txBody>
      </p:sp>
      <p:sp>
        <p:nvSpPr>
          <p:cNvPr id="101" name="Oval 100"/>
          <p:cNvSpPr/>
          <p:nvPr/>
        </p:nvSpPr>
        <p:spPr>
          <a:xfrm>
            <a:off x="2285372" y="3264627"/>
            <a:ext cx="294066" cy="315282"/>
          </a:xfrm>
          <a:prstGeom prst="ellipse">
            <a:avLst/>
          </a:prstGeom>
          <a:solidFill>
            <a:srgbClr val="FFD1D1"/>
          </a:solidFill>
          <a:ln>
            <a:solidFill>
              <a:srgbClr val="FF8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5</a:t>
            </a:r>
          </a:p>
        </p:txBody>
      </p:sp>
      <p:cxnSp>
        <p:nvCxnSpPr>
          <p:cNvPr id="105" name="Straight Arrow Connector 104"/>
          <p:cNvCxnSpPr/>
          <p:nvPr/>
        </p:nvCxnSpPr>
        <p:spPr>
          <a:xfrm flipH="1" flipV="1">
            <a:off x="9338757" y="2468091"/>
            <a:ext cx="59480" cy="2432062"/>
          </a:xfrm>
          <a:prstGeom prst="straightConnector1">
            <a:avLst/>
          </a:prstGeom>
          <a:ln w="25400" cmpd="sng">
            <a:solidFill>
              <a:srgbClr val="7030A0"/>
            </a:solidFill>
            <a:prstDash val="dash"/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Oval 156"/>
          <p:cNvSpPr/>
          <p:nvPr/>
        </p:nvSpPr>
        <p:spPr>
          <a:xfrm>
            <a:off x="7748608" y="2358063"/>
            <a:ext cx="371450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4c</a:t>
            </a:r>
          </a:p>
        </p:txBody>
      </p:sp>
      <p:sp>
        <p:nvSpPr>
          <p:cNvPr id="106" name="Oval 105"/>
          <p:cNvSpPr/>
          <p:nvPr/>
        </p:nvSpPr>
        <p:spPr>
          <a:xfrm>
            <a:off x="9387513" y="2300436"/>
            <a:ext cx="418278" cy="373038"/>
          </a:xfrm>
          <a:prstGeom prst="ellipse">
            <a:avLst/>
          </a:prstGeom>
          <a:solidFill>
            <a:srgbClr val="FFD1D1"/>
          </a:solidFill>
          <a:ln>
            <a:solidFill>
              <a:srgbClr val="FF8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4a</a:t>
            </a:r>
          </a:p>
        </p:txBody>
      </p:sp>
      <p:sp>
        <p:nvSpPr>
          <p:cNvPr id="107" name="Oval 106"/>
          <p:cNvSpPr/>
          <p:nvPr/>
        </p:nvSpPr>
        <p:spPr>
          <a:xfrm>
            <a:off x="8871149" y="4368927"/>
            <a:ext cx="418278" cy="373038"/>
          </a:xfrm>
          <a:prstGeom prst="ellipse">
            <a:avLst/>
          </a:prstGeom>
          <a:solidFill>
            <a:srgbClr val="FFD1D1"/>
          </a:solidFill>
          <a:ln>
            <a:solidFill>
              <a:srgbClr val="FF8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3a</a:t>
            </a:r>
          </a:p>
        </p:txBody>
      </p:sp>
    </p:spTree>
    <p:extLst>
      <p:ext uri="{BB962C8B-B14F-4D97-AF65-F5344CB8AC3E}">
        <p14:creationId xmlns:p14="http://schemas.microsoft.com/office/powerpoint/2010/main" val="2953813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1" y="1044555"/>
            <a:ext cx="11965576" cy="541251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b="1" dirty="0"/>
              <a:t>Handling of CM-Notify from RAN by SDN-R (for neighbor list update), and update of Config DB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Use a yang-aligned VES msg format, and send it as a DMaaP message (POC only) to SDNR. SDNR processes this message, and updates RCDB (Config DB). This is a first step towards </a:t>
            </a:r>
            <a:r>
              <a:rPr lang="en-US" sz="1800" u="sng" dirty="0"/>
              <a:t>ORAN CM-Notify alignment </a:t>
            </a:r>
            <a:r>
              <a:rPr lang="en-US" sz="1800" dirty="0"/>
              <a:t>&amp; precursor to </a:t>
            </a:r>
            <a:r>
              <a:rPr lang="en-US" sz="1800" u="sng" dirty="0"/>
              <a:t>Configuration &amp; Persistency Service </a:t>
            </a:r>
            <a:r>
              <a:rPr lang="en-US" sz="1800" dirty="0"/>
              <a:t>work planned in Guilin release.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800" u="sng" dirty="0"/>
              <a:t>Reason</a:t>
            </a:r>
            <a:r>
              <a:rPr lang="en-US" sz="1800" dirty="0"/>
              <a:t>: CM-Notify in VES standard and DCAE implementation of CM notification via VES are not available yet</a:t>
            </a:r>
          </a:p>
          <a:p>
            <a:pPr marL="228600" lvl="1" indent="-228600">
              <a:lnSpc>
                <a:spcPct val="12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en-US" sz="2100" b="1" dirty="0"/>
              <a:t>Control Loop Co-ordination (CLC)</a:t>
            </a:r>
            <a:r>
              <a:rPr lang="en-US" sz="2100" dirty="0"/>
              <a:t>: SON use case has two control loops (CL) – PCI and ANR (CL1 and CL2). CLC objective for CL1 and CL2: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Policy receives CL_Request messages for both CLs (step 9)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Policy send CL action messages to SDNR for one CL at a given time (step 10), and waits for response from SDNR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Deny messages for CL2 while CL1 actions are outstanding, and vice versa</a:t>
            </a:r>
          </a:p>
          <a:p>
            <a:pPr>
              <a:lnSpc>
                <a:spcPct val="120000"/>
              </a:lnSpc>
            </a:pPr>
            <a:r>
              <a:rPr lang="en-US" sz="2100" b="1" dirty="0"/>
              <a:t>Adaptive SON</a:t>
            </a:r>
            <a:r>
              <a:rPr lang="en-US" sz="2100" dirty="0"/>
              <a:t>: For cells whose PCI values cannot be changed (e.g., policy, connectivity, etc.), ensure that PCI of those cells are kept fixed during PCI optimization (“</a:t>
            </a:r>
            <a:r>
              <a:rPr lang="en-US" sz="2100" i="1" dirty="0"/>
              <a:t>Fixed PCI</a:t>
            </a:r>
            <a:r>
              <a:rPr lang="en-US" sz="2100" dirty="0"/>
              <a:t>” cells)</a:t>
            </a:r>
          </a:p>
          <a:p>
            <a:pPr>
              <a:lnSpc>
                <a:spcPct val="120000"/>
              </a:lnSpc>
            </a:pPr>
            <a:r>
              <a:rPr lang="en-US" sz="2100" b="1" dirty="0"/>
              <a:t>Completed Integration Tests </a:t>
            </a:r>
            <a:r>
              <a:rPr lang="en-US" sz="2100" dirty="0"/>
              <a:t>as per ONAP process</a:t>
            </a:r>
          </a:p>
          <a:p>
            <a:pPr>
              <a:lnSpc>
                <a:spcPct val="120000"/>
              </a:lnSpc>
            </a:pPr>
            <a:r>
              <a:rPr lang="en-US" sz="2100" dirty="0"/>
              <a:t>Checked in </a:t>
            </a:r>
            <a:r>
              <a:rPr lang="en-US" sz="2100" b="1" dirty="0"/>
              <a:t>RAN-Simulator code </a:t>
            </a:r>
            <a:r>
              <a:rPr lang="en-US" sz="2100" dirty="0"/>
              <a:t>into ONAP simulator repo</a:t>
            </a:r>
          </a:p>
          <a:p>
            <a:pPr lvl="0">
              <a:lnSpc>
                <a:spcPct val="120000"/>
              </a:lnSpc>
            </a:pPr>
            <a:r>
              <a:rPr lang="en-US" dirty="0"/>
              <a:t>Use case is a catalyst for, and early adopter of, </a:t>
            </a:r>
            <a:r>
              <a:rPr lang="en-US" sz="2100" b="1" dirty="0"/>
              <a:t>upgraded Rutgers Winlab OWL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OOF-SON Frankfurt Use Case / PoC Highlights</a:t>
            </a:r>
          </a:p>
        </p:txBody>
      </p:sp>
    </p:spTree>
    <p:extLst>
      <p:ext uri="{BB962C8B-B14F-4D97-AF65-F5344CB8AC3E}">
        <p14:creationId xmlns:p14="http://schemas.microsoft.com/office/powerpoint/2010/main" val="302486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8E99CB-9184-4E85-BC90-973E56F47F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8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B2B297-104F-4FEB-87A5-3FBE23663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WINLAB at Rutgers University</a:t>
            </a:r>
          </a:p>
        </p:txBody>
      </p:sp>
      <p:pic>
        <p:nvPicPr>
          <p:cNvPr id="5" name="Picture 3" descr="OrbitBldg">
            <a:extLst>
              <a:ext uri="{FF2B5EF4-FFF2-40B4-BE49-F238E27FC236}">
                <a16:creationId xmlns:a16="http://schemas.microsoft.com/office/drawing/2014/main" id="{386D70E7-E0BA-4AC1-836A-52CBC2105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359" y="1013268"/>
            <a:ext cx="2537557" cy="1598386"/>
          </a:xfrm>
          <a:prstGeom prst="rect">
            <a:avLst/>
          </a:prstGeom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id="{379EE7AE-353E-4DEC-80F4-939ED12C1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" y="2580776"/>
            <a:ext cx="2438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9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kumimoji="1" sz="9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kumimoji="1" sz="9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kumimoji="1" sz="9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kumimoji="1" sz="9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200" dirty="0">
                <a:solidFill>
                  <a:prstClr val="black"/>
                </a:solidFill>
              </a:rPr>
              <a:t>WINLAB Tech Center Facility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83D68550-491B-47D2-8ACA-E974A1B36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4825" y="1213876"/>
            <a:ext cx="4631754" cy="1482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>
              <a:buClr>
                <a:srgbClr val="E7E6E6"/>
              </a:buClr>
              <a:buSzPct val="75000"/>
            </a:pPr>
            <a:r>
              <a:rPr lang="en-US" sz="2000" dirty="0">
                <a:solidFill>
                  <a:prstClr val="black"/>
                </a:solidFill>
              </a:rPr>
              <a:t>WINLAB founded in 1989 as a collaborative</a:t>
            </a:r>
          </a:p>
          <a:p>
            <a:pPr>
              <a:buClr>
                <a:srgbClr val="E7E6E6"/>
              </a:buClr>
              <a:buSzPct val="75000"/>
            </a:pPr>
            <a:r>
              <a:rPr lang="en-US" sz="2000" dirty="0">
                <a:solidFill>
                  <a:prstClr val="black"/>
                </a:solidFill>
              </a:rPr>
              <a:t>industry-university research center with</a:t>
            </a:r>
          </a:p>
          <a:p>
            <a:pPr>
              <a:buClr>
                <a:srgbClr val="E7E6E6"/>
              </a:buClr>
              <a:buSzPct val="75000"/>
            </a:pPr>
            <a:r>
              <a:rPr lang="en-US" sz="2000" dirty="0">
                <a:solidFill>
                  <a:prstClr val="black"/>
                </a:solidFill>
              </a:rPr>
              <a:t>specialized focus on wireless networking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CD7F6586-5C39-443E-96E1-80E9984D6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8229" y="2208202"/>
            <a:ext cx="3742372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Aft>
                <a:spcPct val="20000"/>
              </a:spcAft>
              <a:buClr>
                <a:srgbClr val="ED7D31"/>
              </a:buClr>
              <a:buSzPct val="80000"/>
            </a:pPr>
            <a:r>
              <a:rPr lang="en-US" sz="1200" dirty="0">
                <a:solidFill>
                  <a:prstClr val="black"/>
                </a:solidFill>
              </a:rPr>
              <a:t>~25 faculty/staff, most from the ECE and CS departments at Rutgers</a:t>
            </a:r>
          </a:p>
          <a:p>
            <a:pPr>
              <a:spcAft>
                <a:spcPct val="20000"/>
              </a:spcAft>
              <a:buClr>
                <a:srgbClr val="ED7D31"/>
              </a:buClr>
              <a:buSzPct val="80000"/>
            </a:pPr>
            <a:r>
              <a:rPr lang="en-US" sz="1200" dirty="0">
                <a:solidFill>
                  <a:prstClr val="black"/>
                </a:solidFill>
              </a:rPr>
              <a:t>~40-50 grad students (80% PhD, 20% MS)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654297-CE5F-4AED-8F68-73137445A1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373" y="1010815"/>
            <a:ext cx="2616085" cy="1246361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13123011-7A93-4ED0-A316-A531899D37BE}"/>
              </a:ext>
            </a:extLst>
          </p:cNvPr>
          <p:cNvGrpSpPr/>
          <p:nvPr/>
        </p:nvGrpSpPr>
        <p:grpSpPr>
          <a:xfrm>
            <a:off x="318492" y="3721221"/>
            <a:ext cx="1579343" cy="1527973"/>
            <a:chOff x="318492" y="3921637"/>
            <a:chExt cx="1579343" cy="152797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E287BA3-40A1-4E97-89B5-2AB94AE1B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499" y="3921637"/>
              <a:ext cx="1227329" cy="122732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53DE77D-5A73-463A-9D6B-26FB3B7D7658}"/>
                </a:ext>
              </a:extLst>
            </p:cNvPr>
            <p:cNvSpPr txBox="1"/>
            <p:nvPr/>
          </p:nvSpPr>
          <p:spPr>
            <a:xfrm>
              <a:off x="318492" y="5172611"/>
              <a:ext cx="15793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Low Power IoT Device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0F74577-3AB4-4D9D-8020-0055AB19C6E6}"/>
              </a:ext>
            </a:extLst>
          </p:cNvPr>
          <p:cNvGrpSpPr/>
          <p:nvPr/>
        </p:nvGrpSpPr>
        <p:grpSpPr>
          <a:xfrm>
            <a:off x="5487512" y="3706962"/>
            <a:ext cx="1819216" cy="1542232"/>
            <a:chOff x="5278363" y="3907378"/>
            <a:chExt cx="1819216" cy="1542232"/>
          </a:xfrm>
        </p:grpSpPr>
        <p:pic>
          <p:nvPicPr>
            <p:cNvPr id="6" name="Picture 1416" descr="115-1572_IMG">
              <a:extLst>
                <a:ext uri="{FF2B5EF4-FFF2-40B4-BE49-F238E27FC236}">
                  <a16:creationId xmlns:a16="http://schemas.microsoft.com/office/drawing/2014/main" id="{C82FB4D2-8B8C-4D0B-9BE6-70659803EA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6131" y="3907378"/>
              <a:ext cx="1743681" cy="1227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F7EBA33-DB69-4418-98C3-E5B603EAB25E}"/>
                </a:ext>
              </a:extLst>
            </p:cNvPr>
            <p:cNvSpPr txBox="1"/>
            <p:nvPr/>
          </p:nvSpPr>
          <p:spPr>
            <a:xfrm>
              <a:off x="5278363" y="5172611"/>
              <a:ext cx="18192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ORBIT Radio Grid Testbed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3DE9740-4A84-444F-AF62-DA27D3107900}"/>
              </a:ext>
            </a:extLst>
          </p:cNvPr>
          <p:cNvGrpSpPr/>
          <p:nvPr/>
        </p:nvGrpSpPr>
        <p:grpSpPr>
          <a:xfrm>
            <a:off x="10640145" y="3668839"/>
            <a:ext cx="1119217" cy="1580355"/>
            <a:chOff x="10477307" y="3869255"/>
            <a:chExt cx="1119217" cy="158035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74E5873-AD04-44D1-8004-B5074C4BC91D}"/>
                </a:ext>
              </a:extLst>
            </p:cNvPr>
            <p:cNvSpPr txBox="1"/>
            <p:nvPr/>
          </p:nvSpPr>
          <p:spPr>
            <a:xfrm>
              <a:off x="10477307" y="5172611"/>
              <a:ext cx="11192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CloudLab Rack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8CD9D8B-AC16-4BE7-B5C6-A0FFDE749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9184" y="3869255"/>
              <a:ext cx="555463" cy="1275766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B77E2D4-FB38-4668-96C6-682F4533A102}"/>
              </a:ext>
            </a:extLst>
          </p:cNvPr>
          <p:cNvGrpSpPr/>
          <p:nvPr/>
        </p:nvGrpSpPr>
        <p:grpSpPr>
          <a:xfrm>
            <a:off x="8705149" y="3668840"/>
            <a:ext cx="1656736" cy="1580354"/>
            <a:chOff x="8994603" y="3869256"/>
            <a:chExt cx="1656736" cy="158035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BFAE79D-D5DF-4C22-B9FB-0F82FBC7E5E4}"/>
                </a:ext>
              </a:extLst>
            </p:cNvPr>
            <p:cNvSpPr txBox="1"/>
            <p:nvPr/>
          </p:nvSpPr>
          <p:spPr>
            <a:xfrm>
              <a:off x="9595184" y="5172611"/>
              <a:ext cx="4555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SDN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51EEDFE-949B-4812-A5CF-26B204D21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4603" y="3869256"/>
              <a:ext cx="1656736" cy="1242552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701FBD1-00E9-4C91-992E-1F7C1CF0B087}"/>
              </a:ext>
            </a:extLst>
          </p:cNvPr>
          <p:cNvGrpSpPr/>
          <p:nvPr/>
        </p:nvGrpSpPr>
        <p:grpSpPr>
          <a:xfrm>
            <a:off x="2176097" y="3721718"/>
            <a:ext cx="1157689" cy="1527476"/>
            <a:chOff x="2454078" y="3922134"/>
            <a:chExt cx="1157689" cy="1527476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23D0338-5C3A-401C-9595-52E71FDDF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2599" y="3922134"/>
              <a:ext cx="880647" cy="1213091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B5D3E80-3FDD-44DD-9F3D-0164E89CF448}"/>
                </a:ext>
              </a:extLst>
            </p:cNvPr>
            <p:cNvSpPr txBox="1"/>
            <p:nvPr/>
          </p:nvSpPr>
          <p:spPr>
            <a:xfrm>
              <a:off x="2454078" y="5172611"/>
              <a:ext cx="11576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Massive MIMO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73AC876-A318-4E83-B997-E525EE0B73EF}"/>
              </a:ext>
            </a:extLst>
          </p:cNvPr>
          <p:cNvGrpSpPr/>
          <p:nvPr/>
        </p:nvGrpSpPr>
        <p:grpSpPr>
          <a:xfrm>
            <a:off x="3612048" y="3713489"/>
            <a:ext cx="1597202" cy="1535705"/>
            <a:chOff x="3578940" y="3913905"/>
            <a:chExt cx="1597202" cy="153570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F5745B7-4938-479E-8075-1E11C7937000}"/>
                </a:ext>
              </a:extLst>
            </p:cNvPr>
            <p:cNvSpPr txBox="1"/>
            <p:nvPr/>
          </p:nvSpPr>
          <p:spPr>
            <a:xfrm>
              <a:off x="4156968" y="5172611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SDR</a:t>
              </a:r>
            </a:p>
          </p:txBody>
        </p:sp>
        <p:pic>
          <p:nvPicPr>
            <p:cNvPr id="31" name="Picture 2" descr="C:\Users\seskar\Desktop\NodeBS.jpg">
              <a:extLst>
                <a:ext uri="{FF2B5EF4-FFF2-40B4-BE49-F238E27FC236}">
                  <a16:creationId xmlns:a16="http://schemas.microsoft.com/office/drawing/2014/main" id="{1843956C-54ED-44FA-A315-10DCCBC236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8940" y="3913905"/>
              <a:ext cx="1597202" cy="1197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4C7BB37-B0DC-41EE-8968-CAD81B727E9A}"/>
              </a:ext>
            </a:extLst>
          </p:cNvPr>
          <p:cNvGrpSpPr/>
          <p:nvPr/>
        </p:nvGrpSpPr>
        <p:grpSpPr>
          <a:xfrm>
            <a:off x="7584990" y="3706962"/>
            <a:ext cx="841897" cy="1542232"/>
            <a:chOff x="7592416" y="3907378"/>
            <a:chExt cx="841897" cy="154223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174D4A4-53C5-4C02-9D5C-5AF523E8F0F0}"/>
                </a:ext>
              </a:extLst>
            </p:cNvPr>
            <p:cNvSpPr txBox="1"/>
            <p:nvPr/>
          </p:nvSpPr>
          <p:spPr>
            <a:xfrm>
              <a:off x="7592416" y="5172611"/>
              <a:ext cx="8418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GENI Rack</a:t>
              </a:r>
            </a:p>
          </p:txBody>
        </p:sp>
        <p:pic>
          <p:nvPicPr>
            <p:cNvPr id="32" name="Picture 3" descr="C:\Users\seskar\AppData\Roaming\Skype\My Skype Received Files\IMG_20151110_120559.jpg">
              <a:extLst>
                <a:ext uri="{FF2B5EF4-FFF2-40B4-BE49-F238E27FC236}">
                  <a16:creationId xmlns:a16="http://schemas.microsoft.com/office/drawing/2014/main" id="{7469CA0B-DCAC-4EAC-A84D-F70D7D37590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7" r="22597"/>
            <a:stretch/>
          </p:blipFill>
          <p:spPr bwMode="auto">
            <a:xfrm>
              <a:off x="7777001" y="3907378"/>
              <a:ext cx="472726" cy="1244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2BFDE30F-BEBC-489A-BFE1-9D8BA320E5D5}"/>
              </a:ext>
            </a:extLst>
          </p:cNvPr>
          <p:cNvSpPr txBox="1"/>
          <p:nvPr/>
        </p:nvSpPr>
        <p:spPr>
          <a:xfrm>
            <a:off x="594361" y="2947454"/>
            <a:ext cx="10813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Center’s research portfolio spans information theory, radio technology, wireless systems, mobile networks and computing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Extensive experimental research infrastructure including ORBIT &amp; GENI testbeds, SDR, SDN, …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ED306DF-207B-4F70-A758-FD714A040199}"/>
              </a:ext>
            </a:extLst>
          </p:cNvPr>
          <p:cNvSpPr txBox="1"/>
          <p:nvPr/>
        </p:nvSpPr>
        <p:spPr>
          <a:xfrm>
            <a:off x="640040" y="5461788"/>
            <a:ext cx="11164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Selected as an ONAP integration and testing laboratory for North America</a:t>
            </a:r>
          </a:p>
        </p:txBody>
      </p:sp>
    </p:spTree>
    <p:extLst>
      <p:ext uri="{BB962C8B-B14F-4D97-AF65-F5344CB8AC3E}">
        <p14:creationId xmlns:p14="http://schemas.microsoft.com/office/powerpoint/2010/main" val="2412276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OOF-SON Frankfurt Use Case: Impacts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E027B4A-DACB-48DC-9252-1E7050AC70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2801870"/>
              </p:ext>
            </p:extLst>
          </p:nvPr>
        </p:nvGraphicFramePr>
        <p:xfrm>
          <a:off x="218573" y="1048041"/>
          <a:ext cx="11754853" cy="4747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34151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14398</TotalTime>
  <Words>2479</Words>
  <Application>Microsoft Office PowerPoint</Application>
  <PresentationFormat>Widescreen</PresentationFormat>
  <Paragraphs>482</Paragraphs>
  <Slides>31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.AppleSystemUIFont</vt:lpstr>
      <vt:lpstr>Arial</vt:lpstr>
      <vt:lpstr>ATT Aleck Sans</vt:lpstr>
      <vt:lpstr>Calibri</vt:lpstr>
      <vt:lpstr>Courier New</vt:lpstr>
      <vt:lpstr>Intel Clear Light</vt:lpstr>
      <vt:lpstr>Wingdings</vt:lpstr>
      <vt:lpstr>Office Theme</vt:lpstr>
      <vt:lpstr>LFN June DTF: 5G OOF SON Use case - Physical Cell ID (PCI) Optimization and centralized Automated Neighbor Relations (ANR) using ONAP Optimization Framework (OOF):</vt:lpstr>
      <vt:lpstr>OOF-SON PoC Demo - Outline</vt:lpstr>
      <vt:lpstr>Contributors – Frankfurt Release</vt:lpstr>
      <vt:lpstr>ONAP-Based SON (Self-Organizing Networks)</vt:lpstr>
      <vt:lpstr>ONAP-Based SON &amp; ORAN interfaces</vt:lpstr>
      <vt:lpstr>ONAP SON aligning with ORAN - Release 6 POC </vt:lpstr>
      <vt:lpstr>OOF-SON Frankfurt Use Case / PoC Highlights</vt:lpstr>
      <vt:lpstr>WINLAB at Rutgers University</vt:lpstr>
      <vt:lpstr>OOF-SON Frankfurt Use Case: Impacts</vt:lpstr>
      <vt:lpstr>YANG Model Tree for OOF PCI/ANR POC1</vt:lpstr>
      <vt:lpstr>PowerPoint Presentation</vt:lpstr>
      <vt:lpstr>OOF-SON Frankfurt Demo: Use case flows</vt:lpstr>
      <vt:lpstr>Demo Sequence</vt:lpstr>
      <vt:lpstr>Demo Sequence (continued)</vt:lpstr>
      <vt:lpstr>Step 1: Config DB (before CM-Notify)</vt:lpstr>
      <vt:lpstr>Step 1: CM-Notify contents (Sample)</vt:lpstr>
      <vt:lpstr>Step1: SDN-R -&gt; Config DB update</vt:lpstr>
      <vt:lpstr>Step 1: Config DB (after CM-Notify)</vt:lpstr>
      <vt:lpstr>Step 2: Modify Neighbors - Illustration</vt:lpstr>
      <vt:lpstr>Step 2: Add neighbors to Cell with PCI = 5 (collision/confusion)</vt:lpstr>
      <vt:lpstr>Step 3: Control Loop triggered</vt:lpstr>
      <vt:lpstr>Step 3: Control Loop completed</vt:lpstr>
      <vt:lpstr>Step 4: PCI optimization completed</vt:lpstr>
      <vt:lpstr>Step 5: Trigger PM Generation</vt:lpstr>
      <vt:lpstr>Step 6: Control Loop Coordination (Permit 1st Control Loop)</vt:lpstr>
      <vt:lpstr>Step 6: Control Loop Coordination (Deny 2nd Control Loop)</vt:lpstr>
      <vt:lpstr>Step 8: Keep track of “Fixed PCI cells” (SON-Handler MS)</vt:lpstr>
      <vt:lpstr>Step 8: Trigger OOF for PCI Optimization with “Fixed PCI cells”</vt:lpstr>
      <vt:lpstr>Step 9: Centralized ANR update completed</vt:lpstr>
      <vt:lpstr>Links for More Information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Swaminathan S (TECH)</cp:lastModifiedBy>
  <cp:revision>932</cp:revision>
  <cp:lastPrinted>2017-12-06T19:47:24Z</cp:lastPrinted>
  <dcterms:created xsi:type="dcterms:W3CDTF">2017-02-27T16:23:08Z</dcterms:created>
  <dcterms:modified xsi:type="dcterms:W3CDTF">2020-06-29T07:23:49Z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MSIP_Label_b9a70571-31c6-4603-80c1-ef2fb871a62a_Enabled">
    <vt:lpwstr>True</vt:lpwstr>
  </property>
  <property fmtid="{D5CDD505-2E9C-101B-9397-08002B2CF9AE}" pid="7" name="MSIP_Label_b9a70571-31c6-4603-80c1-ef2fb871a62a_SiteId">
    <vt:lpwstr>258ac4e4-146a-411e-9dc8-79a9e12fd6da</vt:lpwstr>
  </property>
  <property fmtid="{D5CDD505-2E9C-101B-9397-08002B2CF9AE}" pid="8" name="MSIP_Label_b9a70571-31c6-4603-80c1-ef2fb871a62a_Ref">
    <vt:lpwstr>https://api.informationprotection.azure.com/api/258ac4e4-146a-411e-9dc8-79a9e12fd6da</vt:lpwstr>
  </property>
  <property fmtid="{D5CDD505-2E9C-101B-9397-08002B2CF9AE}" pid="9" name="MSIP_Label_b9a70571-31c6-4603-80c1-ef2fb871a62a_Owner">
    <vt:lpwstr>seswam@wipro.com</vt:lpwstr>
  </property>
  <property fmtid="{D5CDD505-2E9C-101B-9397-08002B2CF9AE}" pid="10" name="MSIP_Label_b9a70571-31c6-4603-80c1-ef2fb871a62a_SetDate">
    <vt:lpwstr>2018-12-08T19:37:00.9049826+05:30</vt:lpwstr>
  </property>
  <property fmtid="{D5CDD505-2E9C-101B-9397-08002B2CF9AE}" pid="11" name="MSIP_Label_b9a70571-31c6-4603-80c1-ef2fb871a62a_Name">
    <vt:lpwstr>Internal and Restricted</vt:lpwstr>
  </property>
  <property fmtid="{D5CDD505-2E9C-101B-9397-08002B2CF9AE}" pid="12" name="MSIP_Label_b9a70571-31c6-4603-80c1-ef2fb871a62a_Application">
    <vt:lpwstr>Microsoft Azure Information Protection</vt:lpwstr>
  </property>
  <property fmtid="{D5CDD505-2E9C-101B-9397-08002B2CF9AE}" pid="13" name="MSIP_Label_b9a70571-31c6-4603-80c1-ef2fb871a62a_Extended_MSFT_Method">
    <vt:lpwstr>Automatic</vt:lpwstr>
  </property>
  <property fmtid="{D5CDD505-2E9C-101B-9397-08002B2CF9AE}" pid="14" name="Sensitivity">
    <vt:lpwstr>Internal and Restricted</vt:lpwstr>
  </property>
</Properties>
</file>