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3"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28565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24634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42923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321807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816882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442627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346031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4886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9258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15710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1014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05119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62194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9296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23420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46877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1/20/2019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19832539"/>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0AB36-3101-4E0C-A2C1-BC8E2BD38B1D}"/>
              </a:ext>
            </a:extLst>
          </p:cNvPr>
          <p:cNvSpPr>
            <a:spLocks noGrp="1"/>
          </p:cNvSpPr>
          <p:nvPr>
            <p:ph type="ctrTitle"/>
          </p:nvPr>
        </p:nvSpPr>
        <p:spPr/>
        <p:txBody>
          <a:bodyPr/>
          <a:lstStyle/>
          <a:p>
            <a:r>
              <a:rPr lang="en-US" b="1" dirty="0">
                <a:solidFill>
                  <a:srgbClr val="FF0000"/>
                </a:solidFill>
                <a:effectLst>
                  <a:outerShdw blurRad="38100" dist="38100" dir="2700000" algn="tl">
                    <a:srgbClr val="000000">
                      <a:alpha val="43137"/>
                    </a:srgbClr>
                  </a:outerShdw>
                </a:effectLst>
              </a:rPr>
              <a:t>Import TOSCA</a:t>
            </a:r>
          </a:p>
        </p:txBody>
      </p:sp>
      <p:sp>
        <p:nvSpPr>
          <p:cNvPr id="3" name="Subtitle 2">
            <a:extLst>
              <a:ext uri="{FF2B5EF4-FFF2-40B4-BE49-F238E27FC236}">
                <a16:creationId xmlns:a16="http://schemas.microsoft.com/office/drawing/2014/main" id="{1DFF0BE9-774E-4E69-94BA-607A819BEA62}"/>
              </a:ext>
            </a:extLst>
          </p:cNvPr>
          <p:cNvSpPr>
            <a:spLocks noGrp="1"/>
          </p:cNvSpPr>
          <p:nvPr>
            <p:ph type="subTitle" idx="1"/>
          </p:nvPr>
        </p:nvSpPr>
        <p:spPr/>
        <p:txBody>
          <a:bodyPr/>
          <a:lstStyle/>
          <a:p>
            <a:r>
              <a:rPr lang="en-US" i="1" dirty="0">
                <a:solidFill>
                  <a:srgbClr val="FF0000"/>
                </a:solidFill>
              </a:rPr>
              <a:t>Tali Orenbach</a:t>
            </a:r>
          </a:p>
        </p:txBody>
      </p:sp>
    </p:spTree>
    <p:extLst>
      <p:ext uri="{BB962C8B-B14F-4D97-AF65-F5344CB8AC3E}">
        <p14:creationId xmlns:p14="http://schemas.microsoft.com/office/powerpoint/2010/main" val="2092606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142DE-AA05-4C95-936F-4CCB96EFD655}"/>
              </a:ext>
            </a:extLst>
          </p:cNvPr>
          <p:cNvSpPr>
            <a:spLocks noGrp="1"/>
          </p:cNvSpPr>
          <p:nvPr>
            <p:ph type="title"/>
          </p:nvPr>
        </p:nvSpPr>
        <p:spPr/>
        <p:txBody>
          <a:bodyPr/>
          <a:lstStyle/>
          <a:p>
            <a:r>
              <a:rPr lang="en-US" b="1" dirty="0">
                <a:solidFill>
                  <a:srgbClr val="FF0000"/>
                </a:solidFill>
              </a:rPr>
              <a:t>Upload network package</a:t>
            </a:r>
          </a:p>
        </p:txBody>
      </p:sp>
      <p:sp>
        <p:nvSpPr>
          <p:cNvPr id="3" name="Content Placeholder 2">
            <a:extLst>
              <a:ext uri="{FF2B5EF4-FFF2-40B4-BE49-F238E27FC236}">
                <a16:creationId xmlns:a16="http://schemas.microsoft.com/office/drawing/2014/main" id="{1309741B-63F8-465D-AA41-F1FACA0A41B0}"/>
              </a:ext>
            </a:extLst>
          </p:cNvPr>
          <p:cNvSpPr>
            <a:spLocks noGrp="1"/>
          </p:cNvSpPr>
          <p:nvPr>
            <p:ph idx="1"/>
          </p:nvPr>
        </p:nvSpPr>
        <p:spPr/>
        <p:txBody>
          <a:bodyPr/>
          <a:lstStyle/>
          <a:p>
            <a:pPr marL="0" indent="0">
              <a:buNone/>
            </a:pPr>
            <a:r>
              <a:rPr lang="en-US" dirty="0"/>
              <a:t>Reminder – </a:t>
            </a:r>
          </a:p>
          <a:p>
            <a:pPr marL="0" indent="0">
              <a:lnSpc>
                <a:spcPct val="150000"/>
              </a:lnSpc>
              <a:buNone/>
            </a:pPr>
            <a:r>
              <a:rPr lang="en-US" dirty="0"/>
              <a:t>When we upload a network package into a VSP, we do :</a:t>
            </a:r>
          </a:p>
          <a:p>
            <a:pPr marL="0" indent="0">
              <a:lnSpc>
                <a:spcPct val="150000"/>
              </a:lnSpc>
              <a:buNone/>
            </a:pPr>
            <a:r>
              <a:rPr lang="en-US" dirty="0"/>
              <a:t>Upload </a:t>
            </a:r>
            <a:r>
              <a:rPr lang="en-US" dirty="0">
                <a:sym typeface="Wingdings" panose="05000000000000000000" pitchFamily="2" charset="2"/>
              </a:rPr>
              <a:t> save candidate</a:t>
            </a:r>
          </a:p>
          <a:p>
            <a:pPr marL="0" indent="0">
              <a:lnSpc>
                <a:spcPct val="150000"/>
              </a:lnSpc>
              <a:buNone/>
            </a:pPr>
            <a:endParaRPr lang="en-US" dirty="0">
              <a:sym typeface="Wingdings" panose="05000000000000000000" pitchFamily="2" charset="2"/>
            </a:endParaRPr>
          </a:p>
          <a:p>
            <a:pPr marL="0" indent="0">
              <a:lnSpc>
                <a:spcPct val="150000"/>
              </a:lnSpc>
              <a:buNone/>
            </a:pPr>
            <a:r>
              <a:rPr lang="en-US" dirty="0">
                <a:sym typeface="Wingdings" panose="05000000000000000000" pitchFamily="2" charset="2"/>
              </a:rPr>
              <a:t>When the user presses on “proceed to validation”, we do :</a:t>
            </a:r>
          </a:p>
          <a:p>
            <a:pPr marL="0" indent="0">
              <a:lnSpc>
                <a:spcPct val="150000"/>
              </a:lnSpc>
              <a:buNone/>
            </a:pPr>
            <a:r>
              <a:rPr lang="en-US" dirty="0"/>
              <a:t>Get candidate </a:t>
            </a:r>
            <a:r>
              <a:rPr lang="en-US" dirty="0">
                <a:sym typeface="Wingdings" panose="05000000000000000000" pitchFamily="2" charset="2"/>
              </a:rPr>
              <a:t> validate  save TOSCA file</a:t>
            </a:r>
            <a:endParaRPr lang="en-US" dirty="0"/>
          </a:p>
        </p:txBody>
      </p:sp>
    </p:spTree>
    <p:extLst>
      <p:ext uri="{BB962C8B-B14F-4D97-AF65-F5344CB8AC3E}">
        <p14:creationId xmlns:p14="http://schemas.microsoft.com/office/powerpoint/2010/main" val="4082719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2E5CB-9874-4A24-AC45-A5FBA3B8F7C6}"/>
              </a:ext>
            </a:extLst>
          </p:cNvPr>
          <p:cNvSpPr>
            <a:spLocks noGrp="1"/>
          </p:cNvSpPr>
          <p:nvPr>
            <p:ph type="title"/>
          </p:nvPr>
        </p:nvSpPr>
        <p:spPr/>
        <p:txBody>
          <a:bodyPr/>
          <a:lstStyle/>
          <a:p>
            <a:r>
              <a:rPr lang="en-US" b="1" dirty="0">
                <a:solidFill>
                  <a:srgbClr val="FF0000"/>
                </a:solidFill>
              </a:rPr>
              <a:t>Import flow</a:t>
            </a:r>
          </a:p>
        </p:txBody>
      </p:sp>
      <p:sp>
        <p:nvSpPr>
          <p:cNvPr id="3" name="Content Placeholder 2">
            <a:extLst>
              <a:ext uri="{FF2B5EF4-FFF2-40B4-BE49-F238E27FC236}">
                <a16:creationId xmlns:a16="http://schemas.microsoft.com/office/drawing/2014/main" id="{260FDBF6-8113-4108-8D7A-812474270B8A}"/>
              </a:ext>
            </a:extLst>
          </p:cNvPr>
          <p:cNvSpPr>
            <a:spLocks noGrp="1"/>
          </p:cNvSpPr>
          <p:nvPr>
            <p:ph idx="1"/>
          </p:nvPr>
        </p:nvSpPr>
        <p:spPr/>
        <p:txBody>
          <a:bodyPr/>
          <a:lstStyle/>
          <a:p>
            <a:pPr>
              <a:lnSpc>
                <a:spcPct val="150000"/>
              </a:lnSpc>
            </a:pPr>
            <a:r>
              <a:rPr lang="en-US" dirty="0"/>
              <a:t>When we import a network package, we recognize the import scenario that we need to do by the file extension</a:t>
            </a:r>
          </a:p>
          <a:p>
            <a:pPr>
              <a:lnSpc>
                <a:spcPct val="150000"/>
              </a:lnSpc>
            </a:pPr>
            <a:r>
              <a:rPr lang="en-US" dirty="0"/>
              <a:t>We save this information during upload</a:t>
            </a:r>
          </a:p>
          <a:p>
            <a:pPr>
              <a:lnSpc>
                <a:spcPct val="150000"/>
              </a:lnSpc>
            </a:pPr>
            <a:r>
              <a:rPr lang="en-US" dirty="0"/>
              <a:t>HEAT process and CSAR process have different flows</a:t>
            </a:r>
          </a:p>
        </p:txBody>
      </p:sp>
      <p:pic>
        <p:nvPicPr>
          <p:cNvPr id="4" name="Picture 3">
            <a:extLst>
              <a:ext uri="{FF2B5EF4-FFF2-40B4-BE49-F238E27FC236}">
                <a16:creationId xmlns:a16="http://schemas.microsoft.com/office/drawing/2014/main" id="{47384B3A-1B62-44A6-895C-F931F1567926}"/>
              </a:ext>
            </a:extLst>
          </p:cNvPr>
          <p:cNvPicPr>
            <a:picLocks noChangeAspect="1"/>
          </p:cNvPicPr>
          <p:nvPr/>
        </p:nvPicPr>
        <p:blipFill>
          <a:blip r:embed="rId2"/>
          <a:stretch>
            <a:fillRect/>
          </a:stretch>
        </p:blipFill>
        <p:spPr>
          <a:xfrm>
            <a:off x="6777037" y="4672972"/>
            <a:ext cx="4619625" cy="1466850"/>
          </a:xfrm>
          <a:prstGeom prst="rect">
            <a:avLst/>
          </a:prstGeom>
        </p:spPr>
      </p:pic>
    </p:spTree>
    <p:extLst>
      <p:ext uri="{BB962C8B-B14F-4D97-AF65-F5344CB8AC3E}">
        <p14:creationId xmlns:p14="http://schemas.microsoft.com/office/powerpoint/2010/main" val="1098441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30C94-4F36-482D-BF56-AD575A9539BF}"/>
              </a:ext>
            </a:extLst>
          </p:cNvPr>
          <p:cNvSpPr>
            <a:spLocks noGrp="1"/>
          </p:cNvSpPr>
          <p:nvPr>
            <p:ph type="title"/>
          </p:nvPr>
        </p:nvSpPr>
        <p:spPr/>
        <p:txBody>
          <a:bodyPr/>
          <a:lstStyle/>
          <a:p>
            <a:r>
              <a:rPr lang="en-US" b="1" dirty="0" err="1">
                <a:solidFill>
                  <a:srgbClr val="FF0000"/>
                </a:solidFill>
              </a:rPr>
              <a:t>OrchestrationTemplateProcessHandler</a:t>
            </a:r>
            <a:endParaRPr lang="en-US" b="1" dirty="0">
              <a:solidFill>
                <a:srgbClr val="FF0000"/>
              </a:solidFill>
            </a:endParaRPr>
          </a:p>
        </p:txBody>
      </p:sp>
      <p:sp>
        <p:nvSpPr>
          <p:cNvPr id="3" name="Content Placeholder 2">
            <a:extLst>
              <a:ext uri="{FF2B5EF4-FFF2-40B4-BE49-F238E27FC236}">
                <a16:creationId xmlns:a16="http://schemas.microsoft.com/office/drawing/2014/main" id="{058B70B1-1C81-41EE-BCB8-3B898191F61E}"/>
              </a:ext>
            </a:extLst>
          </p:cNvPr>
          <p:cNvSpPr>
            <a:spLocks noGrp="1"/>
          </p:cNvSpPr>
          <p:nvPr>
            <p:ph idx="1"/>
          </p:nvPr>
        </p:nvSpPr>
        <p:spPr/>
        <p:txBody>
          <a:bodyPr/>
          <a:lstStyle/>
          <a:p>
            <a:pPr>
              <a:lnSpc>
                <a:spcPct val="150000"/>
              </a:lnSpc>
            </a:pPr>
            <a:r>
              <a:rPr lang="en-US" dirty="0"/>
              <a:t>When we press on “proceed to validation”, we call the “process” scenario</a:t>
            </a:r>
          </a:p>
          <a:p>
            <a:pPr>
              <a:lnSpc>
                <a:spcPct val="150000"/>
              </a:lnSpc>
            </a:pPr>
            <a:r>
              <a:rPr lang="en-US" dirty="0"/>
              <a:t>Since we have different flows for HEAT and CSAR, we call the corresponding </a:t>
            </a:r>
            <a:r>
              <a:rPr lang="en-US" dirty="0" err="1"/>
              <a:t>OrchestrationTemplateProcessHandler</a:t>
            </a:r>
            <a:endParaRPr lang="en-US" dirty="0"/>
          </a:p>
          <a:p>
            <a:pPr>
              <a:lnSpc>
                <a:spcPct val="150000"/>
              </a:lnSpc>
            </a:pPr>
            <a:r>
              <a:rPr lang="en-US" dirty="0"/>
              <a:t>We get the handler by looking at the file extension we uploaded earlier</a:t>
            </a:r>
          </a:p>
        </p:txBody>
      </p:sp>
      <p:pic>
        <p:nvPicPr>
          <p:cNvPr id="5" name="Picture 4">
            <a:extLst>
              <a:ext uri="{FF2B5EF4-FFF2-40B4-BE49-F238E27FC236}">
                <a16:creationId xmlns:a16="http://schemas.microsoft.com/office/drawing/2014/main" id="{A34E28D9-AB32-4193-A555-1BC49C9EA4FA}"/>
              </a:ext>
            </a:extLst>
          </p:cNvPr>
          <p:cNvPicPr>
            <a:picLocks noChangeAspect="1"/>
          </p:cNvPicPr>
          <p:nvPr/>
        </p:nvPicPr>
        <p:blipFill>
          <a:blip r:embed="rId2"/>
          <a:stretch>
            <a:fillRect/>
          </a:stretch>
        </p:blipFill>
        <p:spPr>
          <a:xfrm>
            <a:off x="2881081" y="4735635"/>
            <a:ext cx="8134350" cy="866775"/>
          </a:xfrm>
          <a:prstGeom prst="rect">
            <a:avLst/>
          </a:prstGeom>
        </p:spPr>
      </p:pic>
    </p:spTree>
    <p:extLst>
      <p:ext uri="{BB962C8B-B14F-4D97-AF65-F5344CB8AC3E}">
        <p14:creationId xmlns:p14="http://schemas.microsoft.com/office/powerpoint/2010/main" val="892988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CD6BE-8133-4300-80F2-359112C7DF70}"/>
              </a:ext>
            </a:extLst>
          </p:cNvPr>
          <p:cNvSpPr>
            <a:spLocks noGrp="1"/>
          </p:cNvSpPr>
          <p:nvPr>
            <p:ph type="title"/>
          </p:nvPr>
        </p:nvSpPr>
        <p:spPr/>
        <p:txBody>
          <a:bodyPr/>
          <a:lstStyle/>
          <a:p>
            <a:r>
              <a:rPr lang="en-US" b="1" dirty="0">
                <a:solidFill>
                  <a:srgbClr val="FF0000"/>
                </a:solidFill>
              </a:rPr>
              <a:t>Process CSAR</a:t>
            </a:r>
          </a:p>
        </p:txBody>
      </p:sp>
      <p:sp>
        <p:nvSpPr>
          <p:cNvPr id="3" name="Content Placeholder 2">
            <a:extLst>
              <a:ext uri="{FF2B5EF4-FFF2-40B4-BE49-F238E27FC236}">
                <a16:creationId xmlns:a16="http://schemas.microsoft.com/office/drawing/2014/main" id="{B1A185BB-FDE7-4720-8979-A6DC73DE5134}"/>
              </a:ext>
            </a:extLst>
          </p:cNvPr>
          <p:cNvSpPr>
            <a:spLocks noGrp="1"/>
          </p:cNvSpPr>
          <p:nvPr>
            <p:ph idx="1"/>
          </p:nvPr>
        </p:nvSpPr>
        <p:spPr/>
        <p:txBody>
          <a:bodyPr/>
          <a:lstStyle/>
          <a:p>
            <a:pPr>
              <a:lnSpc>
                <a:spcPct val="150000"/>
              </a:lnSpc>
            </a:pPr>
            <a:r>
              <a:rPr lang="en-US" dirty="0"/>
              <a:t>No content validations</a:t>
            </a:r>
          </a:p>
          <a:p>
            <a:pPr>
              <a:lnSpc>
                <a:spcPct val="150000"/>
              </a:lnSpc>
            </a:pPr>
            <a:r>
              <a:rPr lang="en-US" dirty="0"/>
              <a:t>We have structure validations</a:t>
            </a:r>
          </a:p>
          <a:p>
            <a:pPr>
              <a:lnSpc>
                <a:spcPct val="150000"/>
              </a:lnSpc>
            </a:pPr>
            <a:r>
              <a:rPr lang="en-US" dirty="0"/>
              <a:t>Call to </a:t>
            </a:r>
            <a:r>
              <a:rPr lang="en-US" dirty="0" err="1"/>
              <a:t>ToscaConverter</a:t>
            </a:r>
            <a:endParaRPr lang="en-US" dirty="0"/>
          </a:p>
        </p:txBody>
      </p:sp>
    </p:spTree>
    <p:extLst>
      <p:ext uri="{BB962C8B-B14F-4D97-AF65-F5344CB8AC3E}">
        <p14:creationId xmlns:p14="http://schemas.microsoft.com/office/powerpoint/2010/main" val="1540066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6BF96-8E8A-4997-B77B-15D5E9142F53}"/>
              </a:ext>
            </a:extLst>
          </p:cNvPr>
          <p:cNvSpPr>
            <a:spLocks noGrp="1"/>
          </p:cNvSpPr>
          <p:nvPr>
            <p:ph type="title"/>
          </p:nvPr>
        </p:nvSpPr>
        <p:spPr/>
        <p:txBody>
          <a:bodyPr/>
          <a:lstStyle/>
          <a:p>
            <a:r>
              <a:rPr lang="en-US" b="1" dirty="0" err="1">
                <a:solidFill>
                  <a:srgbClr val="FF0000"/>
                </a:solidFill>
              </a:rPr>
              <a:t>ToscaConverter</a:t>
            </a:r>
            <a:endParaRPr lang="en-US" b="1" dirty="0">
              <a:solidFill>
                <a:srgbClr val="FF0000"/>
              </a:solidFill>
            </a:endParaRPr>
          </a:p>
        </p:txBody>
      </p:sp>
      <p:sp>
        <p:nvSpPr>
          <p:cNvPr id="3" name="Content Placeholder 2">
            <a:extLst>
              <a:ext uri="{FF2B5EF4-FFF2-40B4-BE49-F238E27FC236}">
                <a16:creationId xmlns:a16="http://schemas.microsoft.com/office/drawing/2014/main" id="{22AD3137-9C5D-4019-8130-6510A3C5DC78}"/>
              </a:ext>
            </a:extLst>
          </p:cNvPr>
          <p:cNvSpPr>
            <a:spLocks noGrp="1"/>
          </p:cNvSpPr>
          <p:nvPr>
            <p:ph idx="1"/>
          </p:nvPr>
        </p:nvSpPr>
        <p:spPr/>
        <p:txBody>
          <a:bodyPr/>
          <a:lstStyle/>
          <a:p>
            <a:pPr>
              <a:lnSpc>
                <a:spcPct val="150000"/>
              </a:lnSpc>
            </a:pPr>
            <a:r>
              <a:rPr lang="en-US" dirty="0"/>
              <a:t>The </a:t>
            </a:r>
            <a:r>
              <a:rPr lang="en-US" dirty="0" err="1"/>
              <a:t>yaml</a:t>
            </a:r>
            <a:r>
              <a:rPr lang="en-US" dirty="0"/>
              <a:t> files inside the CSAR are in a different structure than what we work with in SDC catalog</a:t>
            </a:r>
          </a:p>
          <a:p>
            <a:pPr>
              <a:lnSpc>
                <a:spcPct val="150000"/>
              </a:lnSpc>
            </a:pPr>
            <a:r>
              <a:rPr lang="en-US" dirty="0"/>
              <a:t>We convert these files, so at the end the CSAR that we will send to catalog side will be valid</a:t>
            </a:r>
          </a:p>
        </p:txBody>
      </p:sp>
    </p:spTree>
    <p:extLst>
      <p:ext uri="{BB962C8B-B14F-4D97-AF65-F5344CB8AC3E}">
        <p14:creationId xmlns:p14="http://schemas.microsoft.com/office/powerpoint/2010/main" val="41421116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C19FA-D551-469C-8394-AD0E7EF8D6F9}"/>
              </a:ext>
            </a:extLst>
          </p:cNvPr>
          <p:cNvSpPr>
            <a:spLocks noGrp="1"/>
          </p:cNvSpPr>
          <p:nvPr>
            <p:ph type="title"/>
          </p:nvPr>
        </p:nvSpPr>
        <p:spPr/>
        <p:txBody>
          <a:bodyPr/>
          <a:lstStyle/>
          <a:p>
            <a:r>
              <a:rPr lang="en-US" b="1" dirty="0" err="1">
                <a:solidFill>
                  <a:srgbClr val="FF0000"/>
                </a:solidFill>
              </a:rPr>
              <a:t>ToscaConverter</a:t>
            </a:r>
            <a:endParaRPr lang="en-US" dirty="0"/>
          </a:p>
        </p:txBody>
      </p:sp>
      <p:sp>
        <p:nvSpPr>
          <p:cNvPr id="3" name="Content Placeholder 2">
            <a:extLst>
              <a:ext uri="{FF2B5EF4-FFF2-40B4-BE49-F238E27FC236}">
                <a16:creationId xmlns:a16="http://schemas.microsoft.com/office/drawing/2014/main" id="{285E8E5E-3926-4533-A22F-D767FFEA0755}"/>
              </a:ext>
            </a:extLst>
          </p:cNvPr>
          <p:cNvSpPr>
            <a:spLocks noGrp="1"/>
          </p:cNvSpPr>
          <p:nvPr>
            <p:ph idx="1"/>
          </p:nvPr>
        </p:nvSpPr>
        <p:spPr/>
        <p:txBody>
          <a:bodyPr/>
          <a:lstStyle/>
          <a:p>
            <a:pPr>
              <a:lnSpc>
                <a:spcPct val="150000"/>
              </a:lnSpc>
            </a:pPr>
            <a:r>
              <a:rPr lang="en-US" dirty="0"/>
              <a:t>We convert </a:t>
            </a:r>
            <a:r>
              <a:rPr lang="en-US" dirty="0" err="1"/>
              <a:t>MainServiceTemplate</a:t>
            </a:r>
            <a:r>
              <a:rPr lang="en-US" dirty="0"/>
              <a:t> to look as expected in catalog side</a:t>
            </a:r>
          </a:p>
          <a:p>
            <a:pPr>
              <a:lnSpc>
                <a:spcPct val="150000"/>
              </a:lnSpc>
            </a:pPr>
            <a:r>
              <a:rPr lang="en-US" dirty="0"/>
              <a:t>We take all of the node types from the files under Definitions directory, and write them to </a:t>
            </a:r>
            <a:r>
              <a:rPr lang="en-US" dirty="0" err="1"/>
              <a:t>GlobalSubstitutionTypesServiceTemplate</a:t>
            </a:r>
            <a:endParaRPr lang="en-US" dirty="0"/>
          </a:p>
          <a:p>
            <a:pPr>
              <a:lnSpc>
                <a:spcPct val="150000"/>
              </a:lnSpc>
            </a:pPr>
            <a:r>
              <a:rPr lang="en-US" dirty="0"/>
              <a:t>Artifacts are getting copied as is into Artifacts directory</a:t>
            </a:r>
          </a:p>
          <a:p>
            <a:pPr>
              <a:lnSpc>
                <a:spcPct val="150000"/>
              </a:lnSpc>
            </a:pPr>
            <a:r>
              <a:rPr lang="en-US" dirty="0"/>
              <a:t>The new CSAR is getting saved in the DB like the one that’s getting generated in HEAT scenario</a:t>
            </a:r>
          </a:p>
        </p:txBody>
      </p:sp>
    </p:spTree>
    <p:extLst>
      <p:ext uri="{BB962C8B-B14F-4D97-AF65-F5344CB8AC3E}">
        <p14:creationId xmlns:p14="http://schemas.microsoft.com/office/powerpoint/2010/main" val="1688988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B4257-B13E-439C-B064-136E667AD7DD}"/>
              </a:ext>
            </a:extLst>
          </p:cNvPr>
          <p:cNvSpPr>
            <a:spLocks noGrp="1"/>
          </p:cNvSpPr>
          <p:nvPr>
            <p:ph type="title"/>
          </p:nvPr>
        </p:nvSpPr>
        <p:spPr/>
        <p:txBody>
          <a:bodyPr/>
          <a:lstStyle/>
          <a:p>
            <a:r>
              <a:rPr lang="en-US" b="1" dirty="0" err="1">
                <a:solidFill>
                  <a:srgbClr val="FF0000"/>
                </a:solidFill>
              </a:rPr>
              <a:t>ToscaTree</a:t>
            </a:r>
            <a:endParaRPr lang="en-US" b="1" dirty="0">
              <a:solidFill>
                <a:srgbClr val="FF0000"/>
              </a:solidFill>
            </a:endParaRPr>
          </a:p>
        </p:txBody>
      </p:sp>
      <p:sp>
        <p:nvSpPr>
          <p:cNvPr id="3" name="Content Placeholder 2">
            <a:extLst>
              <a:ext uri="{FF2B5EF4-FFF2-40B4-BE49-F238E27FC236}">
                <a16:creationId xmlns:a16="http://schemas.microsoft.com/office/drawing/2014/main" id="{7E008502-CD10-4D5B-842C-E7C36019567E}"/>
              </a:ext>
            </a:extLst>
          </p:cNvPr>
          <p:cNvSpPr>
            <a:spLocks noGrp="1"/>
          </p:cNvSpPr>
          <p:nvPr>
            <p:ph idx="1"/>
          </p:nvPr>
        </p:nvSpPr>
        <p:spPr/>
        <p:txBody>
          <a:bodyPr/>
          <a:lstStyle/>
          <a:p>
            <a:pPr>
              <a:lnSpc>
                <a:spcPct val="150000"/>
              </a:lnSpc>
            </a:pPr>
            <a:r>
              <a:rPr lang="en-US" dirty="0"/>
              <a:t>Right now, we don’t have TOSCA validations for the file content</a:t>
            </a:r>
          </a:p>
          <a:p>
            <a:pPr>
              <a:lnSpc>
                <a:spcPct val="150000"/>
              </a:lnSpc>
            </a:pPr>
            <a:r>
              <a:rPr lang="en-US" dirty="0"/>
              <a:t>We do return a files tree to present in UI validation screen</a:t>
            </a:r>
          </a:p>
        </p:txBody>
      </p:sp>
    </p:spTree>
    <p:extLst>
      <p:ext uri="{BB962C8B-B14F-4D97-AF65-F5344CB8AC3E}">
        <p14:creationId xmlns:p14="http://schemas.microsoft.com/office/powerpoint/2010/main" val="3115585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05D4-46AD-419E-B9A2-2C00286E9449}"/>
              </a:ext>
            </a:extLst>
          </p:cNvPr>
          <p:cNvSpPr>
            <a:spLocks noGrp="1"/>
          </p:cNvSpPr>
          <p:nvPr>
            <p:ph type="title"/>
          </p:nvPr>
        </p:nvSpPr>
        <p:spPr/>
        <p:txBody>
          <a:bodyPr/>
          <a:lstStyle/>
          <a:p>
            <a:r>
              <a:rPr lang="en-US" b="1" dirty="0" err="1">
                <a:solidFill>
                  <a:srgbClr val="FF0000"/>
                </a:solidFill>
              </a:rPr>
              <a:t>ToscaTree</a:t>
            </a:r>
            <a:endParaRPr lang="en-US" dirty="0"/>
          </a:p>
        </p:txBody>
      </p:sp>
      <p:pic>
        <p:nvPicPr>
          <p:cNvPr id="4" name="Content Placeholder 3">
            <a:extLst>
              <a:ext uri="{FF2B5EF4-FFF2-40B4-BE49-F238E27FC236}">
                <a16:creationId xmlns:a16="http://schemas.microsoft.com/office/drawing/2014/main" id="{AEFE93BB-68D6-4675-BBE3-DB879EB6580A}"/>
              </a:ext>
            </a:extLst>
          </p:cNvPr>
          <p:cNvPicPr>
            <a:picLocks noGrp="1" noChangeAspect="1"/>
          </p:cNvPicPr>
          <p:nvPr>
            <p:ph idx="1"/>
          </p:nvPr>
        </p:nvPicPr>
        <p:blipFill>
          <a:blip r:embed="rId2"/>
          <a:stretch>
            <a:fillRect/>
          </a:stretch>
        </p:blipFill>
        <p:spPr>
          <a:xfrm>
            <a:off x="2592925" y="2124722"/>
            <a:ext cx="8525092" cy="4429974"/>
          </a:xfrm>
          <a:prstGeom prst="rect">
            <a:avLst/>
          </a:prstGeom>
        </p:spPr>
      </p:pic>
    </p:spTree>
    <p:extLst>
      <p:ext uri="{BB962C8B-B14F-4D97-AF65-F5344CB8AC3E}">
        <p14:creationId xmlns:p14="http://schemas.microsoft.com/office/powerpoint/2010/main" val="1192260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546C8-36F1-428C-B686-DB2B26DB778B}"/>
              </a:ext>
            </a:extLst>
          </p:cNvPr>
          <p:cNvSpPr>
            <a:spLocks noGrp="1"/>
          </p:cNvSpPr>
          <p:nvPr>
            <p:ph type="title"/>
          </p:nvPr>
        </p:nvSpPr>
        <p:spPr/>
        <p:txBody>
          <a:bodyPr/>
          <a:lstStyle/>
          <a:p>
            <a:r>
              <a:rPr lang="en-US" b="1" dirty="0">
                <a:solidFill>
                  <a:srgbClr val="FF0000"/>
                </a:solidFill>
              </a:rPr>
              <a:t>Agenda</a:t>
            </a:r>
          </a:p>
        </p:txBody>
      </p:sp>
      <p:sp>
        <p:nvSpPr>
          <p:cNvPr id="3" name="Content Placeholder 2">
            <a:extLst>
              <a:ext uri="{FF2B5EF4-FFF2-40B4-BE49-F238E27FC236}">
                <a16:creationId xmlns:a16="http://schemas.microsoft.com/office/drawing/2014/main" id="{388CC3FC-F936-4B39-8B3D-5CC278A4AEB4}"/>
              </a:ext>
            </a:extLst>
          </p:cNvPr>
          <p:cNvSpPr>
            <a:spLocks noGrp="1"/>
          </p:cNvSpPr>
          <p:nvPr>
            <p:ph idx="1"/>
          </p:nvPr>
        </p:nvSpPr>
        <p:spPr/>
        <p:txBody>
          <a:bodyPr/>
          <a:lstStyle/>
          <a:p>
            <a:pPr>
              <a:lnSpc>
                <a:spcPct val="150000"/>
              </a:lnSpc>
            </a:pPr>
            <a:r>
              <a:rPr lang="en-US" dirty="0"/>
              <a:t>During onboarding process, we wanted to give the ability to upload a CSAR file into a VSP.</a:t>
            </a:r>
          </a:p>
          <a:p>
            <a:pPr>
              <a:lnSpc>
                <a:spcPct val="150000"/>
              </a:lnSpc>
            </a:pPr>
            <a:endParaRPr lang="en-US" dirty="0"/>
          </a:p>
          <a:p>
            <a:pPr>
              <a:lnSpc>
                <a:spcPct val="150000"/>
              </a:lnSpc>
            </a:pPr>
            <a:r>
              <a:rPr lang="en-US" dirty="0"/>
              <a:t>This VSP got submitted, and its package got translated into a CSAR, which its structure is identical to the one that the catalog is expecting to get.</a:t>
            </a:r>
          </a:p>
        </p:txBody>
      </p:sp>
    </p:spTree>
    <p:extLst>
      <p:ext uri="{BB962C8B-B14F-4D97-AF65-F5344CB8AC3E}">
        <p14:creationId xmlns:p14="http://schemas.microsoft.com/office/powerpoint/2010/main" val="1131989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94120-4DBD-4E3A-9310-01B6E1184BE0}"/>
              </a:ext>
            </a:extLst>
          </p:cNvPr>
          <p:cNvSpPr>
            <a:spLocks noGrp="1"/>
          </p:cNvSpPr>
          <p:nvPr>
            <p:ph type="title"/>
          </p:nvPr>
        </p:nvSpPr>
        <p:spPr/>
        <p:txBody>
          <a:bodyPr/>
          <a:lstStyle/>
          <a:p>
            <a:r>
              <a:rPr lang="en-US" b="1" dirty="0">
                <a:solidFill>
                  <a:srgbClr val="FF0000"/>
                </a:solidFill>
              </a:rPr>
              <a:t>Input CSAR structure</a:t>
            </a:r>
          </a:p>
        </p:txBody>
      </p:sp>
      <p:sp>
        <p:nvSpPr>
          <p:cNvPr id="3" name="Content Placeholder 2">
            <a:extLst>
              <a:ext uri="{FF2B5EF4-FFF2-40B4-BE49-F238E27FC236}">
                <a16:creationId xmlns:a16="http://schemas.microsoft.com/office/drawing/2014/main" id="{5A866412-968B-41C3-97B4-5C894351C7FF}"/>
              </a:ext>
            </a:extLst>
          </p:cNvPr>
          <p:cNvSpPr>
            <a:spLocks noGrp="1"/>
          </p:cNvSpPr>
          <p:nvPr>
            <p:ph idx="1"/>
          </p:nvPr>
        </p:nvSpPr>
        <p:spPr/>
        <p:txBody>
          <a:bodyPr/>
          <a:lstStyle/>
          <a:p>
            <a:r>
              <a:rPr lang="en-US" dirty="0"/>
              <a:t>the structure of the CSAR files is very important, </a:t>
            </a:r>
          </a:p>
          <a:p>
            <a:pPr marL="0" indent="0">
              <a:buNone/>
            </a:pPr>
            <a:r>
              <a:rPr lang="en-US" dirty="0"/>
              <a:t>      and should be as follows – </a:t>
            </a:r>
          </a:p>
          <a:p>
            <a:pPr lvl="1">
              <a:buFont typeface="Wingdings" panose="05000000000000000000" pitchFamily="2" charset="2"/>
              <a:buChar char="q"/>
            </a:pPr>
            <a:r>
              <a:rPr lang="en-US" sz="1400" i="1" dirty="0"/>
              <a:t>Manifest (.mf) file, named </a:t>
            </a:r>
            <a:r>
              <a:rPr lang="en-US" sz="1400" i="1" dirty="0" err="1"/>
              <a:t>MainServiceTemplate.mf</a:t>
            </a:r>
            <a:endParaRPr lang="en-US" sz="1400" i="1" dirty="0"/>
          </a:p>
          <a:p>
            <a:pPr lvl="1">
              <a:buFont typeface="Wingdings" panose="05000000000000000000" pitchFamily="2" charset="2"/>
              <a:buChar char="q"/>
            </a:pPr>
            <a:r>
              <a:rPr lang="en-US" sz="1400" i="1" dirty="0"/>
              <a:t>Definitions (directory)</a:t>
            </a:r>
          </a:p>
          <a:p>
            <a:pPr lvl="1">
              <a:buFont typeface="Wingdings" panose="05000000000000000000" pitchFamily="2" charset="2"/>
              <a:buChar char="q"/>
            </a:pPr>
            <a:r>
              <a:rPr lang="en-US" sz="1400" i="1" dirty="0"/>
              <a:t>Artifacts (directory)</a:t>
            </a:r>
          </a:p>
          <a:p>
            <a:pPr lvl="1">
              <a:buFont typeface="Wingdings" panose="05000000000000000000" pitchFamily="2" charset="2"/>
              <a:buChar char="q"/>
            </a:pPr>
            <a:r>
              <a:rPr lang="en-US" sz="1400" i="1" dirty="0" err="1"/>
              <a:t>MainServiceTemplate.yaml</a:t>
            </a:r>
            <a:r>
              <a:rPr lang="en-US" sz="1400" i="1" dirty="0"/>
              <a:t> (root file)</a:t>
            </a:r>
          </a:p>
          <a:p>
            <a:pPr marL="457200" lvl="1" indent="0">
              <a:buNone/>
            </a:pPr>
            <a:r>
              <a:rPr lang="en-US" sz="1400" i="1" dirty="0"/>
              <a:t>(The </a:t>
            </a:r>
            <a:r>
              <a:rPr lang="en-US" sz="1400" i="1" dirty="0" err="1"/>
              <a:t>csar</a:t>
            </a:r>
            <a:r>
              <a:rPr lang="en-US" sz="1400" i="1" dirty="0"/>
              <a:t> can contain also licenses and </a:t>
            </a:r>
          </a:p>
          <a:p>
            <a:pPr marL="457200" lvl="1" indent="0">
              <a:buNone/>
            </a:pPr>
            <a:r>
              <a:rPr lang="en-US" sz="1400" i="1" dirty="0"/>
              <a:t>TOSCA-metadata directories)</a:t>
            </a:r>
          </a:p>
          <a:p>
            <a:pPr lvl="1"/>
            <a:endParaRPr lang="en-US" dirty="0"/>
          </a:p>
        </p:txBody>
      </p:sp>
      <p:sp>
        <p:nvSpPr>
          <p:cNvPr id="4" name="Rectangle 3">
            <a:extLst>
              <a:ext uri="{FF2B5EF4-FFF2-40B4-BE49-F238E27FC236}">
                <a16:creationId xmlns:a16="http://schemas.microsoft.com/office/drawing/2014/main" id="{F4FAC866-84E4-4531-A2F1-50FE4BFD504B}"/>
              </a:ext>
            </a:extLst>
          </p:cNvPr>
          <p:cNvSpPr/>
          <p:nvPr/>
        </p:nvSpPr>
        <p:spPr>
          <a:xfrm>
            <a:off x="8341774" y="1239736"/>
            <a:ext cx="3663795" cy="464877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50000"/>
              </a:lnSpc>
            </a:pPr>
            <a:r>
              <a:rPr lang="en-GB" b="1" dirty="0">
                <a:solidFill>
                  <a:schemeClr val="tx2"/>
                </a:solidFill>
              </a:rPr>
              <a:t>!----- </a:t>
            </a:r>
            <a:r>
              <a:rPr lang="en-GB" b="1" dirty="0" err="1">
                <a:solidFill>
                  <a:schemeClr val="tx2"/>
                </a:solidFill>
              </a:rPr>
              <a:t>MainServiceTemplate.mf</a:t>
            </a:r>
            <a:endParaRPr lang="en-GB" b="1" dirty="0">
              <a:solidFill>
                <a:schemeClr val="tx2"/>
              </a:solidFill>
            </a:endParaRPr>
          </a:p>
          <a:p>
            <a:pPr>
              <a:lnSpc>
                <a:spcPct val="150000"/>
              </a:lnSpc>
            </a:pPr>
            <a:r>
              <a:rPr lang="en-GB" b="1">
                <a:solidFill>
                  <a:schemeClr val="tx2"/>
                </a:solidFill>
              </a:rPr>
              <a:t>!--- </a:t>
            </a:r>
            <a:r>
              <a:rPr lang="en-GB" b="1" dirty="0" err="1">
                <a:solidFill>
                  <a:schemeClr val="tx2"/>
                </a:solidFill>
              </a:rPr>
              <a:t>MainServiceTemplate.yaml</a:t>
            </a:r>
            <a:endParaRPr lang="en-GB" b="1" dirty="0">
              <a:solidFill>
                <a:schemeClr val="tx2"/>
              </a:solidFill>
            </a:endParaRPr>
          </a:p>
          <a:p>
            <a:pPr>
              <a:lnSpc>
                <a:spcPct val="150000"/>
              </a:lnSpc>
            </a:pPr>
            <a:r>
              <a:rPr lang="en-GB" b="1" dirty="0">
                <a:solidFill>
                  <a:schemeClr val="tx2"/>
                </a:solidFill>
              </a:rPr>
              <a:t> </a:t>
            </a:r>
          </a:p>
          <a:p>
            <a:pPr>
              <a:lnSpc>
                <a:spcPct val="150000"/>
              </a:lnSpc>
            </a:pPr>
            <a:r>
              <a:rPr lang="en-GB" b="1" dirty="0">
                <a:solidFill>
                  <a:schemeClr val="tx2"/>
                </a:solidFill>
              </a:rPr>
              <a:t>!------Definitions</a:t>
            </a:r>
          </a:p>
          <a:p>
            <a:pPr lvl="1">
              <a:lnSpc>
                <a:spcPct val="150000"/>
              </a:lnSpc>
            </a:pPr>
            <a:r>
              <a:rPr lang="en-GB" b="1" dirty="0">
                <a:solidFill>
                  <a:schemeClr val="tx2"/>
                </a:solidFill>
              </a:rPr>
              <a:t>!----- </a:t>
            </a:r>
            <a:r>
              <a:rPr lang="en-GB" b="1" dirty="0" err="1">
                <a:solidFill>
                  <a:schemeClr val="tx2"/>
                </a:solidFill>
              </a:rPr>
              <a:t>OtherTemplates</a:t>
            </a:r>
            <a:r>
              <a:rPr lang="en-GB" b="1" dirty="0">
                <a:solidFill>
                  <a:schemeClr val="tx2"/>
                </a:solidFill>
              </a:rPr>
              <a:t> </a:t>
            </a:r>
            <a:r>
              <a:rPr lang="en-GB" sz="1200" b="1" dirty="0">
                <a:solidFill>
                  <a:schemeClr val="tx2"/>
                </a:solidFill>
              </a:rPr>
              <a:t>(e.g., 				type definitions)</a:t>
            </a:r>
          </a:p>
          <a:p>
            <a:pPr>
              <a:lnSpc>
                <a:spcPct val="150000"/>
              </a:lnSpc>
            </a:pPr>
            <a:r>
              <a:rPr lang="en-GB" b="1" dirty="0">
                <a:solidFill>
                  <a:schemeClr val="tx2"/>
                </a:solidFill>
              </a:rPr>
              <a:t>!------</a:t>
            </a:r>
            <a:r>
              <a:rPr lang="en-GB" b="1" dirty="0" err="1">
                <a:solidFill>
                  <a:schemeClr val="tx2"/>
                </a:solidFill>
              </a:rPr>
              <a:t>Artifacts</a:t>
            </a:r>
            <a:endParaRPr lang="en-GB" b="1" dirty="0">
              <a:solidFill>
                <a:schemeClr val="tx2"/>
              </a:solidFill>
            </a:endParaRPr>
          </a:p>
          <a:p>
            <a:pPr lvl="1">
              <a:lnSpc>
                <a:spcPct val="150000"/>
              </a:lnSpc>
            </a:pPr>
            <a:r>
              <a:rPr lang="en-GB" b="1" dirty="0">
                <a:solidFill>
                  <a:schemeClr val="tx2"/>
                </a:solidFill>
              </a:rPr>
              <a:t>!----- install.sh</a:t>
            </a:r>
          </a:p>
          <a:p>
            <a:pPr lvl="1">
              <a:lnSpc>
                <a:spcPct val="150000"/>
              </a:lnSpc>
            </a:pPr>
            <a:r>
              <a:rPr lang="en-GB" b="1" dirty="0">
                <a:solidFill>
                  <a:schemeClr val="tx2"/>
                </a:solidFill>
              </a:rPr>
              <a:t>!----- other </a:t>
            </a:r>
            <a:r>
              <a:rPr lang="en-GB" b="1" dirty="0" err="1">
                <a:solidFill>
                  <a:schemeClr val="tx2"/>
                </a:solidFill>
              </a:rPr>
              <a:t>artifacts</a:t>
            </a:r>
            <a:endParaRPr lang="en-GB" b="1" dirty="0">
              <a:solidFill>
                <a:schemeClr val="tx2"/>
              </a:solidFill>
            </a:endParaRPr>
          </a:p>
        </p:txBody>
      </p:sp>
    </p:spTree>
    <p:extLst>
      <p:ext uri="{BB962C8B-B14F-4D97-AF65-F5344CB8AC3E}">
        <p14:creationId xmlns:p14="http://schemas.microsoft.com/office/powerpoint/2010/main" val="1823639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B5E62-B7FC-458F-84CE-AF23A2FA4FA3}"/>
              </a:ext>
            </a:extLst>
          </p:cNvPr>
          <p:cNvSpPr>
            <a:spLocks noGrp="1"/>
          </p:cNvSpPr>
          <p:nvPr>
            <p:ph type="title"/>
          </p:nvPr>
        </p:nvSpPr>
        <p:spPr/>
        <p:txBody>
          <a:bodyPr/>
          <a:lstStyle/>
          <a:p>
            <a:r>
              <a:rPr lang="en-US" b="1" dirty="0">
                <a:solidFill>
                  <a:srgbClr val="FF0000"/>
                </a:solidFill>
              </a:rPr>
              <a:t>Input CSAR structure</a:t>
            </a:r>
            <a:endParaRPr lang="en-US" dirty="0"/>
          </a:p>
        </p:txBody>
      </p:sp>
      <p:pic>
        <p:nvPicPr>
          <p:cNvPr id="4" name="Content Placeholder 4">
            <a:extLst>
              <a:ext uri="{FF2B5EF4-FFF2-40B4-BE49-F238E27FC236}">
                <a16:creationId xmlns:a16="http://schemas.microsoft.com/office/drawing/2014/main" id="{B148A3A8-BDB8-4048-BD69-131A9120DDE0}"/>
              </a:ext>
            </a:extLst>
          </p:cNvPr>
          <p:cNvPicPr>
            <a:picLocks noGrp="1" noChangeAspect="1"/>
          </p:cNvPicPr>
          <p:nvPr>
            <p:ph idx="1"/>
          </p:nvPr>
        </p:nvPicPr>
        <p:blipFill>
          <a:blip r:embed="rId2"/>
          <a:stretch>
            <a:fillRect/>
          </a:stretch>
        </p:blipFill>
        <p:spPr>
          <a:xfrm>
            <a:off x="2065338" y="3651250"/>
            <a:ext cx="5638800" cy="857250"/>
          </a:xfrm>
          <a:prstGeom prst="rect">
            <a:avLst/>
          </a:prstGeom>
        </p:spPr>
      </p:pic>
      <p:sp>
        <p:nvSpPr>
          <p:cNvPr id="6" name="Rectangle 5">
            <a:extLst>
              <a:ext uri="{FF2B5EF4-FFF2-40B4-BE49-F238E27FC236}">
                <a16:creationId xmlns:a16="http://schemas.microsoft.com/office/drawing/2014/main" id="{C7CA37A7-AABD-4104-B2A4-B83CAE1E240C}"/>
              </a:ext>
            </a:extLst>
          </p:cNvPr>
          <p:cNvSpPr/>
          <p:nvPr/>
        </p:nvSpPr>
        <p:spPr>
          <a:xfrm>
            <a:off x="8031056" y="1905000"/>
            <a:ext cx="3663795" cy="464877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50000"/>
              </a:lnSpc>
            </a:pPr>
            <a:r>
              <a:rPr lang="en-GB" b="1" dirty="0">
                <a:solidFill>
                  <a:schemeClr val="tx2"/>
                </a:solidFill>
              </a:rPr>
              <a:t>!----- </a:t>
            </a:r>
            <a:r>
              <a:rPr lang="en-GB" b="1" dirty="0" err="1">
                <a:solidFill>
                  <a:schemeClr val="tx2"/>
                </a:solidFill>
              </a:rPr>
              <a:t>MainServiceTemplate.mf</a:t>
            </a:r>
            <a:endParaRPr lang="en-GB" b="1" dirty="0">
              <a:solidFill>
                <a:schemeClr val="tx2"/>
              </a:solidFill>
            </a:endParaRPr>
          </a:p>
          <a:p>
            <a:pPr>
              <a:lnSpc>
                <a:spcPct val="150000"/>
              </a:lnSpc>
            </a:pPr>
            <a:r>
              <a:rPr lang="en-GB" b="1" dirty="0">
                <a:solidFill>
                  <a:schemeClr val="tx2"/>
                </a:solidFill>
              </a:rPr>
              <a:t>!----- </a:t>
            </a:r>
            <a:r>
              <a:rPr lang="en-GB" b="1" dirty="0" err="1">
                <a:solidFill>
                  <a:schemeClr val="tx2"/>
                </a:solidFill>
              </a:rPr>
              <a:t>MainServiceTemplate.yaml</a:t>
            </a:r>
            <a:endParaRPr lang="en-GB" b="1" dirty="0">
              <a:solidFill>
                <a:schemeClr val="tx2"/>
              </a:solidFill>
            </a:endParaRPr>
          </a:p>
          <a:p>
            <a:pPr>
              <a:lnSpc>
                <a:spcPct val="150000"/>
              </a:lnSpc>
            </a:pPr>
            <a:r>
              <a:rPr lang="en-GB" b="1" dirty="0">
                <a:solidFill>
                  <a:schemeClr val="tx2"/>
                </a:solidFill>
              </a:rPr>
              <a:t> </a:t>
            </a:r>
          </a:p>
          <a:p>
            <a:pPr>
              <a:lnSpc>
                <a:spcPct val="150000"/>
              </a:lnSpc>
            </a:pPr>
            <a:r>
              <a:rPr lang="en-GB" b="1" dirty="0">
                <a:solidFill>
                  <a:schemeClr val="tx2"/>
                </a:solidFill>
              </a:rPr>
              <a:t>!------Definitions</a:t>
            </a:r>
          </a:p>
          <a:p>
            <a:pPr lvl="1">
              <a:lnSpc>
                <a:spcPct val="150000"/>
              </a:lnSpc>
            </a:pPr>
            <a:r>
              <a:rPr lang="en-GB" b="1" dirty="0">
                <a:solidFill>
                  <a:schemeClr val="tx2"/>
                </a:solidFill>
              </a:rPr>
              <a:t>!----- </a:t>
            </a:r>
            <a:r>
              <a:rPr lang="en-GB" b="1" dirty="0" err="1">
                <a:solidFill>
                  <a:schemeClr val="tx2"/>
                </a:solidFill>
              </a:rPr>
              <a:t>OtherTemplates</a:t>
            </a:r>
            <a:r>
              <a:rPr lang="en-GB" b="1" dirty="0">
                <a:solidFill>
                  <a:schemeClr val="tx2"/>
                </a:solidFill>
              </a:rPr>
              <a:t> </a:t>
            </a:r>
            <a:r>
              <a:rPr lang="en-GB" sz="1200" b="1" dirty="0">
                <a:solidFill>
                  <a:schemeClr val="tx2"/>
                </a:solidFill>
              </a:rPr>
              <a:t>(e.g., 				type definitions)</a:t>
            </a:r>
          </a:p>
          <a:p>
            <a:pPr>
              <a:lnSpc>
                <a:spcPct val="150000"/>
              </a:lnSpc>
            </a:pPr>
            <a:r>
              <a:rPr lang="en-GB" b="1" dirty="0">
                <a:solidFill>
                  <a:schemeClr val="tx2"/>
                </a:solidFill>
              </a:rPr>
              <a:t>!------</a:t>
            </a:r>
            <a:r>
              <a:rPr lang="en-GB" b="1" dirty="0" err="1">
                <a:solidFill>
                  <a:schemeClr val="tx2"/>
                </a:solidFill>
              </a:rPr>
              <a:t>Artifacts</a:t>
            </a:r>
            <a:endParaRPr lang="en-GB" b="1" dirty="0">
              <a:solidFill>
                <a:schemeClr val="tx2"/>
              </a:solidFill>
            </a:endParaRPr>
          </a:p>
          <a:p>
            <a:pPr lvl="1">
              <a:lnSpc>
                <a:spcPct val="150000"/>
              </a:lnSpc>
            </a:pPr>
            <a:r>
              <a:rPr lang="en-GB" b="1" dirty="0">
                <a:solidFill>
                  <a:schemeClr val="tx2"/>
                </a:solidFill>
              </a:rPr>
              <a:t>!----- install.sh</a:t>
            </a:r>
          </a:p>
          <a:p>
            <a:pPr lvl="1">
              <a:lnSpc>
                <a:spcPct val="150000"/>
              </a:lnSpc>
            </a:pPr>
            <a:r>
              <a:rPr lang="en-GB" b="1" dirty="0">
                <a:solidFill>
                  <a:schemeClr val="tx2"/>
                </a:solidFill>
              </a:rPr>
              <a:t>!----- other </a:t>
            </a:r>
            <a:r>
              <a:rPr lang="en-GB" b="1" dirty="0" err="1">
                <a:solidFill>
                  <a:schemeClr val="tx2"/>
                </a:solidFill>
              </a:rPr>
              <a:t>artifacts</a:t>
            </a:r>
            <a:endParaRPr lang="en-GB" b="1" dirty="0">
              <a:solidFill>
                <a:schemeClr val="tx2"/>
              </a:solidFill>
            </a:endParaRPr>
          </a:p>
        </p:txBody>
      </p:sp>
    </p:spTree>
    <p:extLst>
      <p:ext uri="{BB962C8B-B14F-4D97-AF65-F5344CB8AC3E}">
        <p14:creationId xmlns:p14="http://schemas.microsoft.com/office/powerpoint/2010/main" val="3940711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405A5-218F-4CA7-81A2-46A11509C8A7}"/>
              </a:ext>
            </a:extLst>
          </p:cNvPr>
          <p:cNvSpPr>
            <a:spLocks noGrp="1"/>
          </p:cNvSpPr>
          <p:nvPr>
            <p:ph type="title"/>
          </p:nvPr>
        </p:nvSpPr>
        <p:spPr/>
        <p:txBody>
          <a:bodyPr/>
          <a:lstStyle/>
          <a:p>
            <a:r>
              <a:rPr lang="en-US" b="1" dirty="0">
                <a:solidFill>
                  <a:srgbClr val="FF0000"/>
                </a:solidFill>
              </a:rPr>
              <a:t>Manifest file</a:t>
            </a:r>
            <a:endParaRPr lang="en-US" dirty="0">
              <a:solidFill>
                <a:srgbClr val="FF0000"/>
              </a:solidFill>
            </a:endParaRPr>
          </a:p>
        </p:txBody>
      </p:sp>
      <p:sp>
        <p:nvSpPr>
          <p:cNvPr id="3" name="Content Placeholder 2">
            <a:extLst>
              <a:ext uri="{FF2B5EF4-FFF2-40B4-BE49-F238E27FC236}">
                <a16:creationId xmlns:a16="http://schemas.microsoft.com/office/drawing/2014/main" id="{29C0F5B3-3D49-4D37-B914-01D6228BAE23}"/>
              </a:ext>
            </a:extLst>
          </p:cNvPr>
          <p:cNvSpPr>
            <a:spLocks noGrp="1"/>
          </p:cNvSpPr>
          <p:nvPr>
            <p:ph idx="1"/>
          </p:nvPr>
        </p:nvSpPr>
        <p:spPr/>
        <p:txBody>
          <a:bodyPr/>
          <a:lstStyle/>
          <a:p>
            <a:pPr>
              <a:lnSpc>
                <a:spcPct val="150000"/>
              </a:lnSpc>
            </a:pPr>
            <a:r>
              <a:rPr lang="en-US" dirty="0"/>
              <a:t>Should include metadata section – </a:t>
            </a:r>
          </a:p>
          <a:p>
            <a:pPr marL="0" indent="0">
              <a:lnSpc>
                <a:spcPct val="150000"/>
              </a:lnSpc>
              <a:buNone/>
            </a:pPr>
            <a:r>
              <a:rPr lang="en-US" sz="1600" b="1" i="1" dirty="0"/>
              <a:t>metadata:</a:t>
            </a:r>
          </a:p>
          <a:p>
            <a:pPr marL="0" indent="0">
              <a:lnSpc>
                <a:spcPct val="150000"/>
              </a:lnSpc>
              <a:buNone/>
            </a:pPr>
            <a:r>
              <a:rPr lang="en-US" sz="1600" i="1" dirty="0"/>
              <a:t>    </a:t>
            </a:r>
            <a:r>
              <a:rPr lang="en-US" sz="1600" i="1" dirty="0" err="1"/>
              <a:t>vnf_product_name</a:t>
            </a:r>
            <a:r>
              <a:rPr lang="en-US" sz="1600" i="1" dirty="0"/>
              <a:t>: &lt;name&gt;</a:t>
            </a:r>
          </a:p>
          <a:p>
            <a:pPr marL="0" indent="0">
              <a:lnSpc>
                <a:spcPct val="150000"/>
              </a:lnSpc>
              <a:buNone/>
            </a:pPr>
            <a:r>
              <a:rPr lang="en-US" sz="1600" i="1" dirty="0"/>
              <a:t>    </a:t>
            </a:r>
            <a:r>
              <a:rPr lang="en-US" sz="1600" i="1" dirty="0" err="1"/>
              <a:t>vnf_provider_id</a:t>
            </a:r>
            <a:r>
              <a:rPr lang="en-US" sz="1600" i="1" dirty="0"/>
              <a:t>: &lt;id&gt;</a:t>
            </a:r>
          </a:p>
          <a:p>
            <a:pPr marL="0" indent="0">
              <a:lnSpc>
                <a:spcPct val="150000"/>
              </a:lnSpc>
              <a:buNone/>
            </a:pPr>
            <a:r>
              <a:rPr lang="en-US" sz="1600" i="1" dirty="0"/>
              <a:t>    </a:t>
            </a:r>
            <a:r>
              <a:rPr lang="en-US" sz="1600" i="1" dirty="0" err="1"/>
              <a:t>vnf_package_version</a:t>
            </a:r>
            <a:r>
              <a:rPr lang="en-US" sz="1600" i="1" dirty="0"/>
              <a:t>: &lt;version&gt;</a:t>
            </a:r>
          </a:p>
          <a:p>
            <a:pPr marL="0" indent="0">
              <a:lnSpc>
                <a:spcPct val="150000"/>
              </a:lnSpc>
              <a:buNone/>
            </a:pPr>
            <a:r>
              <a:rPr lang="en-US" sz="1600" i="1" dirty="0"/>
              <a:t>    </a:t>
            </a:r>
            <a:r>
              <a:rPr lang="en-US" sz="1600" i="1" dirty="0" err="1"/>
              <a:t>vnf_release_data_time</a:t>
            </a:r>
            <a:r>
              <a:rPr lang="en-US" sz="1600" i="1" dirty="0"/>
              <a:t>: &lt;time&gt;</a:t>
            </a:r>
          </a:p>
          <a:p>
            <a:endParaRPr lang="en-US" dirty="0"/>
          </a:p>
        </p:txBody>
      </p:sp>
    </p:spTree>
    <p:extLst>
      <p:ext uri="{BB962C8B-B14F-4D97-AF65-F5344CB8AC3E}">
        <p14:creationId xmlns:p14="http://schemas.microsoft.com/office/powerpoint/2010/main" val="2922906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A273E-567E-4D13-BE49-A41779036062}"/>
              </a:ext>
            </a:extLst>
          </p:cNvPr>
          <p:cNvSpPr>
            <a:spLocks noGrp="1"/>
          </p:cNvSpPr>
          <p:nvPr>
            <p:ph type="title"/>
          </p:nvPr>
        </p:nvSpPr>
        <p:spPr/>
        <p:txBody>
          <a:bodyPr/>
          <a:lstStyle/>
          <a:p>
            <a:r>
              <a:rPr lang="en-US" b="1" dirty="0">
                <a:solidFill>
                  <a:srgbClr val="FF0000"/>
                </a:solidFill>
              </a:rPr>
              <a:t>Manifest file</a:t>
            </a:r>
            <a:endParaRPr lang="en-US" dirty="0">
              <a:solidFill>
                <a:srgbClr val="FF0000"/>
              </a:solidFill>
            </a:endParaRPr>
          </a:p>
        </p:txBody>
      </p:sp>
      <p:sp>
        <p:nvSpPr>
          <p:cNvPr id="3" name="Content Placeholder 2">
            <a:extLst>
              <a:ext uri="{FF2B5EF4-FFF2-40B4-BE49-F238E27FC236}">
                <a16:creationId xmlns:a16="http://schemas.microsoft.com/office/drawing/2014/main" id="{E966313F-E1EE-414F-8F27-907A087175AB}"/>
              </a:ext>
            </a:extLst>
          </p:cNvPr>
          <p:cNvSpPr>
            <a:spLocks noGrp="1"/>
          </p:cNvSpPr>
          <p:nvPr>
            <p:ph idx="1"/>
          </p:nvPr>
        </p:nvSpPr>
        <p:spPr>
          <a:xfrm>
            <a:off x="1833423" y="1604546"/>
            <a:ext cx="9048750" cy="3939547"/>
          </a:xfrm>
        </p:spPr>
        <p:txBody>
          <a:bodyPr>
            <a:normAutofit lnSpcReduction="10000"/>
          </a:bodyPr>
          <a:lstStyle/>
          <a:p>
            <a:r>
              <a:rPr lang="en-US" dirty="0"/>
              <a:t>For every file that’s in the CSAR, we need to include a “source” line</a:t>
            </a:r>
          </a:p>
          <a:p>
            <a:endParaRPr lang="en-US" dirty="0"/>
          </a:p>
          <a:p>
            <a:r>
              <a:rPr lang="fr-FR" b="1" i="1" dirty="0">
                <a:solidFill>
                  <a:srgbClr val="FFC000"/>
                </a:solidFill>
              </a:rPr>
              <a:t>source: </a:t>
            </a:r>
            <a:r>
              <a:rPr lang="fr-FR" i="1" dirty="0" err="1">
                <a:solidFill>
                  <a:srgbClr val="FFC000"/>
                </a:solidFill>
              </a:rPr>
              <a:t>MainServiceTemplate.yaml</a:t>
            </a:r>
            <a:endParaRPr lang="fr-FR" i="1" dirty="0">
              <a:solidFill>
                <a:srgbClr val="FFC000"/>
              </a:solidFill>
            </a:endParaRPr>
          </a:p>
          <a:p>
            <a:endParaRPr lang="fr-FR" i="1" dirty="0">
              <a:solidFill>
                <a:srgbClr val="FFC000"/>
              </a:solidFill>
            </a:endParaRPr>
          </a:p>
          <a:p>
            <a:r>
              <a:rPr lang="fr-FR" b="1" i="1" dirty="0">
                <a:solidFill>
                  <a:srgbClr val="FFC000"/>
                </a:solidFill>
              </a:rPr>
              <a:t>source: </a:t>
            </a:r>
            <a:r>
              <a:rPr lang="fr-FR" i="1" dirty="0" err="1">
                <a:solidFill>
                  <a:srgbClr val="FFC000"/>
                </a:solidFill>
              </a:rPr>
              <a:t>Definitions</a:t>
            </a:r>
            <a:r>
              <a:rPr lang="fr-FR" i="1" dirty="0">
                <a:solidFill>
                  <a:srgbClr val="FFC000"/>
                </a:solidFill>
              </a:rPr>
              <a:t>/</a:t>
            </a:r>
            <a:r>
              <a:rPr lang="fr-FR" i="1" dirty="0" err="1">
                <a:solidFill>
                  <a:srgbClr val="FFC000"/>
                </a:solidFill>
              </a:rPr>
              <a:t>GlobalSubstitutionTypesServiceTemplate.yaml</a:t>
            </a:r>
            <a:endParaRPr lang="fr-FR" i="1" dirty="0">
              <a:solidFill>
                <a:srgbClr val="FFC000"/>
              </a:solidFill>
            </a:endParaRPr>
          </a:p>
          <a:p>
            <a:endParaRPr lang="fr-FR" dirty="0"/>
          </a:p>
          <a:p>
            <a:r>
              <a:rPr lang="en-US" dirty="0"/>
              <a:t>This is </a:t>
            </a:r>
            <a:r>
              <a:rPr lang="en-US" dirty="0" err="1"/>
              <a:t>neccessary</a:t>
            </a:r>
            <a:r>
              <a:rPr lang="en-US" dirty="0"/>
              <a:t> for us to locate the files inside the </a:t>
            </a:r>
            <a:r>
              <a:rPr lang="en-US" dirty="0" err="1"/>
              <a:t>csar</a:t>
            </a:r>
            <a:r>
              <a:rPr lang="en-US" dirty="0"/>
              <a:t>. </a:t>
            </a:r>
          </a:p>
          <a:p>
            <a:r>
              <a:rPr lang="en-US" dirty="0"/>
              <a:t>if we will find a file that’s mentioned in the manifest, </a:t>
            </a:r>
          </a:p>
          <a:p>
            <a:r>
              <a:rPr lang="en-US" dirty="0"/>
              <a:t>but not in the </a:t>
            </a:r>
            <a:r>
              <a:rPr lang="en-US" dirty="0" err="1"/>
              <a:t>csar</a:t>
            </a:r>
            <a:r>
              <a:rPr lang="en-US" dirty="0"/>
              <a:t> (or the opposite), </a:t>
            </a:r>
          </a:p>
          <a:p>
            <a:pPr marL="0" indent="0">
              <a:buNone/>
            </a:pPr>
            <a:r>
              <a:rPr lang="en-US" dirty="0"/>
              <a:t>	we will throw an error.</a:t>
            </a:r>
          </a:p>
          <a:p>
            <a:endParaRPr lang="en-US" dirty="0"/>
          </a:p>
        </p:txBody>
      </p:sp>
      <p:pic>
        <p:nvPicPr>
          <p:cNvPr id="4" name="Picture 3">
            <a:extLst>
              <a:ext uri="{FF2B5EF4-FFF2-40B4-BE49-F238E27FC236}">
                <a16:creationId xmlns:a16="http://schemas.microsoft.com/office/drawing/2014/main" id="{C18BC884-6CB4-464D-91EF-EF7A0D94370E}"/>
              </a:ext>
            </a:extLst>
          </p:cNvPr>
          <p:cNvPicPr>
            <a:picLocks noChangeAspect="1"/>
          </p:cNvPicPr>
          <p:nvPr/>
        </p:nvPicPr>
        <p:blipFill>
          <a:blip r:embed="rId2"/>
          <a:stretch>
            <a:fillRect/>
          </a:stretch>
        </p:blipFill>
        <p:spPr>
          <a:xfrm>
            <a:off x="7539038" y="4545450"/>
            <a:ext cx="4652962" cy="2312550"/>
          </a:xfrm>
          <a:prstGeom prst="rect">
            <a:avLst/>
          </a:prstGeom>
        </p:spPr>
      </p:pic>
    </p:spTree>
    <p:extLst>
      <p:ext uri="{BB962C8B-B14F-4D97-AF65-F5344CB8AC3E}">
        <p14:creationId xmlns:p14="http://schemas.microsoft.com/office/powerpoint/2010/main" val="1410284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81423-A2A5-4AF4-9E81-580B4EE0C02C}"/>
              </a:ext>
            </a:extLst>
          </p:cNvPr>
          <p:cNvSpPr>
            <a:spLocks noGrp="1"/>
          </p:cNvSpPr>
          <p:nvPr>
            <p:ph type="title"/>
          </p:nvPr>
        </p:nvSpPr>
        <p:spPr/>
        <p:txBody>
          <a:bodyPr/>
          <a:lstStyle/>
          <a:p>
            <a:r>
              <a:rPr lang="en-US" b="1" dirty="0">
                <a:solidFill>
                  <a:srgbClr val="FF0000"/>
                </a:solidFill>
              </a:rPr>
              <a:t>Main service template</a:t>
            </a:r>
            <a:endParaRPr lang="en-US" dirty="0">
              <a:solidFill>
                <a:srgbClr val="FF0000"/>
              </a:solidFill>
            </a:endParaRPr>
          </a:p>
        </p:txBody>
      </p:sp>
      <p:sp>
        <p:nvSpPr>
          <p:cNvPr id="3" name="Content Placeholder 2">
            <a:extLst>
              <a:ext uri="{FF2B5EF4-FFF2-40B4-BE49-F238E27FC236}">
                <a16:creationId xmlns:a16="http://schemas.microsoft.com/office/drawing/2014/main" id="{5344BD6C-C9B7-43D3-B6BB-4CE37CC0EBE5}"/>
              </a:ext>
            </a:extLst>
          </p:cNvPr>
          <p:cNvSpPr>
            <a:spLocks noGrp="1"/>
          </p:cNvSpPr>
          <p:nvPr>
            <p:ph idx="1"/>
          </p:nvPr>
        </p:nvSpPr>
        <p:spPr/>
        <p:txBody>
          <a:bodyPr/>
          <a:lstStyle/>
          <a:p>
            <a:pPr>
              <a:lnSpc>
                <a:spcPct val="150000"/>
              </a:lnSpc>
            </a:pPr>
            <a:r>
              <a:rPr lang="en-US" dirty="0"/>
              <a:t>Need to be in the root of the </a:t>
            </a:r>
            <a:r>
              <a:rPr lang="en-US" dirty="0" err="1"/>
              <a:t>csar</a:t>
            </a:r>
            <a:endParaRPr lang="en-US" dirty="0"/>
          </a:p>
          <a:p>
            <a:pPr>
              <a:lnSpc>
                <a:spcPct val="150000"/>
              </a:lnSpc>
            </a:pPr>
            <a:r>
              <a:rPr lang="en-US" dirty="0"/>
              <a:t>The </a:t>
            </a:r>
            <a:r>
              <a:rPr lang="en-US" dirty="0" err="1"/>
              <a:t>yaml</a:t>
            </a:r>
            <a:r>
              <a:rPr lang="en-US" dirty="0"/>
              <a:t> file contains a metadata section with </a:t>
            </a:r>
            <a:r>
              <a:rPr lang="en-US" dirty="0" err="1"/>
              <a:t>template_name</a:t>
            </a:r>
            <a:r>
              <a:rPr lang="en-US" dirty="0"/>
              <a:t> and </a:t>
            </a:r>
            <a:r>
              <a:rPr lang="en-US" dirty="0" err="1"/>
              <a:t>template_version</a:t>
            </a:r>
            <a:r>
              <a:rPr lang="en-US" dirty="0"/>
              <a:t> metadata. This file is the CSAR Entry-Definition file</a:t>
            </a:r>
          </a:p>
          <a:p>
            <a:pPr>
              <a:lnSpc>
                <a:spcPct val="150000"/>
              </a:lnSpc>
            </a:pPr>
            <a:r>
              <a:rPr lang="en-US" dirty="0"/>
              <a:t>This file uses as entry for parsing the contents of the overall CSAR archive</a:t>
            </a:r>
          </a:p>
          <a:p>
            <a:pPr>
              <a:lnSpc>
                <a:spcPct val="150000"/>
              </a:lnSpc>
            </a:pPr>
            <a:r>
              <a:rPr lang="en-US" dirty="0"/>
              <a:t>Inside it, we will have the </a:t>
            </a:r>
            <a:r>
              <a:rPr lang="en-US" dirty="0" err="1"/>
              <a:t>topology_template</a:t>
            </a:r>
            <a:r>
              <a:rPr lang="en-US" dirty="0"/>
              <a:t> definition</a:t>
            </a:r>
          </a:p>
        </p:txBody>
      </p:sp>
    </p:spTree>
    <p:extLst>
      <p:ext uri="{BB962C8B-B14F-4D97-AF65-F5344CB8AC3E}">
        <p14:creationId xmlns:p14="http://schemas.microsoft.com/office/powerpoint/2010/main" val="291242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0C1F0-8817-46E1-ABDE-B1EC30E5E9CB}"/>
              </a:ext>
            </a:extLst>
          </p:cNvPr>
          <p:cNvSpPr>
            <a:spLocks noGrp="1"/>
          </p:cNvSpPr>
          <p:nvPr>
            <p:ph type="title"/>
          </p:nvPr>
        </p:nvSpPr>
        <p:spPr/>
        <p:txBody>
          <a:bodyPr/>
          <a:lstStyle/>
          <a:p>
            <a:r>
              <a:rPr lang="en-US" b="1" dirty="0">
                <a:solidFill>
                  <a:srgbClr val="FF0000"/>
                </a:solidFill>
              </a:rPr>
              <a:t>Definitions directory</a:t>
            </a:r>
            <a:endParaRPr lang="en-US" dirty="0">
              <a:solidFill>
                <a:srgbClr val="FF0000"/>
              </a:solidFill>
            </a:endParaRPr>
          </a:p>
        </p:txBody>
      </p:sp>
      <p:sp>
        <p:nvSpPr>
          <p:cNvPr id="3" name="Content Placeholder 2">
            <a:extLst>
              <a:ext uri="{FF2B5EF4-FFF2-40B4-BE49-F238E27FC236}">
                <a16:creationId xmlns:a16="http://schemas.microsoft.com/office/drawing/2014/main" id="{6DB13318-3EA3-4F62-87C0-C4125C5418BC}"/>
              </a:ext>
            </a:extLst>
          </p:cNvPr>
          <p:cNvSpPr>
            <a:spLocks noGrp="1"/>
          </p:cNvSpPr>
          <p:nvPr>
            <p:ph idx="1"/>
          </p:nvPr>
        </p:nvSpPr>
        <p:spPr/>
        <p:txBody>
          <a:bodyPr/>
          <a:lstStyle/>
          <a:p>
            <a:pPr>
              <a:lnSpc>
                <a:spcPct val="150000"/>
              </a:lnSpc>
            </a:pPr>
            <a:r>
              <a:rPr lang="en-US" dirty="0"/>
              <a:t>Any TOSCA definitions file besides </a:t>
            </a:r>
            <a:r>
              <a:rPr lang="en-US" dirty="0" err="1"/>
              <a:t>MainServiceTemplate.yaml</a:t>
            </a:r>
            <a:r>
              <a:rPr lang="en-US" dirty="0"/>
              <a:t> can be found by processing respective imports statements in the entry definitions file (or in recursively imported files)</a:t>
            </a:r>
          </a:p>
          <a:p>
            <a:pPr>
              <a:lnSpc>
                <a:spcPct val="150000"/>
              </a:lnSpc>
            </a:pPr>
            <a:r>
              <a:rPr lang="en-US" dirty="0"/>
              <a:t>In these files, we will have </a:t>
            </a:r>
            <a:r>
              <a:rPr lang="en-US" dirty="0" err="1"/>
              <a:t>node_types</a:t>
            </a:r>
            <a:r>
              <a:rPr lang="en-US" dirty="0"/>
              <a:t> definitions</a:t>
            </a:r>
          </a:p>
          <a:p>
            <a:pPr marL="0" indent="0">
              <a:buNone/>
            </a:pPr>
            <a:endParaRPr lang="en-US" dirty="0"/>
          </a:p>
        </p:txBody>
      </p:sp>
    </p:spTree>
    <p:extLst>
      <p:ext uri="{BB962C8B-B14F-4D97-AF65-F5344CB8AC3E}">
        <p14:creationId xmlns:p14="http://schemas.microsoft.com/office/powerpoint/2010/main" val="4078654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341D0-74F3-43EE-B857-D37F14A5AFBA}"/>
              </a:ext>
            </a:extLst>
          </p:cNvPr>
          <p:cNvSpPr>
            <a:spLocks noGrp="1"/>
          </p:cNvSpPr>
          <p:nvPr>
            <p:ph type="title"/>
          </p:nvPr>
        </p:nvSpPr>
        <p:spPr/>
        <p:txBody>
          <a:bodyPr/>
          <a:lstStyle/>
          <a:p>
            <a:r>
              <a:rPr lang="en-US" b="1" dirty="0">
                <a:solidFill>
                  <a:srgbClr val="FF0000"/>
                </a:solidFill>
              </a:rPr>
              <a:t>Artifacts directory</a:t>
            </a:r>
            <a:endParaRPr lang="en-US" dirty="0">
              <a:solidFill>
                <a:srgbClr val="FF0000"/>
              </a:solidFill>
            </a:endParaRPr>
          </a:p>
        </p:txBody>
      </p:sp>
      <p:sp>
        <p:nvSpPr>
          <p:cNvPr id="3" name="Content Placeholder 2">
            <a:extLst>
              <a:ext uri="{FF2B5EF4-FFF2-40B4-BE49-F238E27FC236}">
                <a16:creationId xmlns:a16="http://schemas.microsoft.com/office/drawing/2014/main" id="{46C47E85-8973-4903-94B8-2F6F332CE5C4}"/>
              </a:ext>
            </a:extLst>
          </p:cNvPr>
          <p:cNvSpPr>
            <a:spLocks noGrp="1"/>
          </p:cNvSpPr>
          <p:nvPr>
            <p:ph idx="1"/>
          </p:nvPr>
        </p:nvSpPr>
        <p:spPr/>
        <p:txBody>
          <a:bodyPr/>
          <a:lstStyle/>
          <a:p>
            <a:pPr>
              <a:lnSpc>
                <a:spcPct val="150000"/>
              </a:lnSpc>
            </a:pPr>
            <a:r>
              <a:rPr lang="en-US" dirty="0"/>
              <a:t>Any artifact file (e.g. scripts, binaries, configuration files) can be either declared explicitly through blocks in the manifest file or pointed to by relative path names through artifact definitions in one of the TOSCA definitions files contained in the CSAR file.</a:t>
            </a:r>
          </a:p>
          <a:p>
            <a:endParaRPr lang="en-US" dirty="0"/>
          </a:p>
        </p:txBody>
      </p:sp>
    </p:spTree>
    <p:extLst>
      <p:ext uri="{BB962C8B-B14F-4D97-AF65-F5344CB8AC3E}">
        <p14:creationId xmlns:p14="http://schemas.microsoft.com/office/powerpoint/2010/main" val="3456058474"/>
      </p:ext>
    </p:extLst>
  </p:cSld>
  <p:clrMapOvr>
    <a:masterClrMapping/>
  </p:clrMapOvr>
</p:sld>
</file>

<file path=ppt/theme/theme1.xml><?xml version="1.0" encoding="utf-8"?>
<a:theme xmlns:a="http://schemas.openxmlformats.org/drawingml/2006/main" name="Wisp">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1085</TotalTime>
  <Words>660</Words>
  <Application>Microsoft Office PowerPoint</Application>
  <PresentationFormat>Widescreen</PresentationFormat>
  <Paragraphs>91</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Century Gothic</vt:lpstr>
      <vt:lpstr>Wingdings</vt:lpstr>
      <vt:lpstr>Wingdings 3</vt:lpstr>
      <vt:lpstr>Wisp</vt:lpstr>
      <vt:lpstr>Import TOSCA</vt:lpstr>
      <vt:lpstr>Agenda</vt:lpstr>
      <vt:lpstr>Input CSAR structure</vt:lpstr>
      <vt:lpstr>Input CSAR structure</vt:lpstr>
      <vt:lpstr>Manifest file</vt:lpstr>
      <vt:lpstr>Manifest file</vt:lpstr>
      <vt:lpstr>Main service template</vt:lpstr>
      <vt:lpstr>Definitions directory</vt:lpstr>
      <vt:lpstr>Artifacts directory</vt:lpstr>
      <vt:lpstr>Upload network package</vt:lpstr>
      <vt:lpstr>Import flow</vt:lpstr>
      <vt:lpstr>OrchestrationTemplateProcessHandler</vt:lpstr>
      <vt:lpstr>Process CSAR</vt:lpstr>
      <vt:lpstr>ToscaConverter</vt:lpstr>
      <vt:lpstr>ToscaConverter</vt:lpstr>
      <vt:lpstr>ToscaTree</vt:lpstr>
      <vt:lpstr>ToscaTree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Import TOSCA</dc:title>
  <dc:creator>Tali Orenbach</dc:creator>
  <cp:lastModifiedBy>Tali Orenbach</cp:lastModifiedBy>
  <cp:revision>25</cp:revision>
  <dcterms:created xsi:type="dcterms:W3CDTF">2019-01-20T12:51:15Z</dcterms:created>
  <dcterms:modified xsi:type="dcterms:W3CDTF">2019-01-21T06:56:48Z</dcterms:modified>
</cp:coreProperties>
</file>