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2" r:id="rId4"/>
    <p:sldId id="290" r:id="rId5"/>
    <p:sldId id="283" r:id="rId6"/>
    <p:sldId id="284" r:id="rId7"/>
    <p:sldId id="293" r:id="rId8"/>
    <p:sldId id="285" r:id="rId9"/>
    <p:sldId id="286" r:id="rId10"/>
    <p:sldId id="287" r:id="rId11"/>
    <p:sldId id="294" r:id="rId12"/>
    <p:sldId id="288" r:id="rId13"/>
    <p:sldId id="289" r:id="rId14"/>
    <p:sldId id="281" r:id="rId15"/>
    <p:sldId id="265" r:id="rId16"/>
    <p:sldId id="27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3" autoAdjust="0"/>
    <p:restoredTop sz="96433" autoAdjust="0"/>
  </p:normalViewPr>
  <p:slideViewPr>
    <p:cSldViewPr snapToGrid="0" snapToObjects="1">
      <p:cViewPr varScale="1">
        <p:scale>
          <a:sx n="113" d="100"/>
          <a:sy n="113" d="100"/>
        </p:scale>
        <p:origin x="32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8/30/2019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4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5400" dirty="0"/>
              <a:t>HLD </a:t>
            </a:r>
            <a:r>
              <a:rPr lang="en-US" altLang="zh-CN" sz="5400" dirty="0" smtClean="0"/>
              <a:t>- Cross-domain </a:t>
            </a:r>
            <a:r>
              <a:rPr lang="en-US" altLang="zh-CN" sz="5400" dirty="0"/>
              <a:t>E-LINE </a:t>
            </a:r>
            <a:r>
              <a:rPr lang="en-US" altLang="zh-CN" sz="5400" dirty="0" smtClean="0"/>
              <a:t>Services </a:t>
            </a:r>
            <a:r>
              <a:rPr lang="en-US" altLang="zh-CN" sz="5400" dirty="0"/>
              <a:t>with OTN </a:t>
            </a:r>
            <a:r>
              <a:rPr lang="en-US" altLang="zh-CN" sz="5400" dirty="0" smtClean="0"/>
              <a:t>NNI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72445" y="5486399"/>
            <a:ext cx="4008788" cy="1129251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z="2400" dirty="0" smtClean="0"/>
              <a:t>CMCC, Huawei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Provisioning</a:t>
            </a:r>
            <a:endParaRPr lang="en-US" dirty="0"/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5757585" y="3539070"/>
            <a:ext cx="6294967" cy="26839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SDNC resumes the responsibility of a super controller. SDNC retrieves both the OTN and the ETH topology from the 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SDNC converts OTN and ETH topology from ACTN to AAI format and writes them to AAI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For E-Line service creation, SDNC sends down the OTN tunnel creation request to NCE, and then sends the E-Line service creation request.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715688" y="2493433"/>
            <a:ext cx="2243666" cy="601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UUI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32621" y="3615265"/>
            <a:ext cx="2243666" cy="601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32621" y="4737097"/>
            <a:ext cx="2243666" cy="601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SDNC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08669" y="4614329"/>
            <a:ext cx="2891570" cy="81703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1799421" y="1972734"/>
            <a:ext cx="152400" cy="482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1795187" y="3113615"/>
            <a:ext cx="152400" cy="482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795187" y="4218515"/>
            <a:ext cx="152400" cy="482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1799421" y="5376331"/>
            <a:ext cx="152400" cy="482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391736" y="2370659"/>
            <a:ext cx="2891570" cy="81703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ubtitle 4"/>
          <p:cNvSpPr txBox="1">
            <a:spLocks/>
          </p:cNvSpPr>
          <p:nvPr/>
        </p:nvSpPr>
        <p:spPr>
          <a:xfrm>
            <a:off x="5753351" y="1320799"/>
            <a:ext cx="6294967" cy="22944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UUI to adapt the new model and make request to SO accordingly.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AAI changes as depicted in next page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OOF changes for OTN path computation, Ethernet</a:t>
            </a:r>
            <a:r>
              <a:rPr lang="en-US" sz="2000" dirty="0"/>
              <a:t> </a:t>
            </a:r>
            <a:r>
              <a:rPr lang="en-US" sz="2000" dirty="0" smtClean="0"/>
              <a:t>path computation?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SO only test efforts.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763688" y="3596215"/>
            <a:ext cx="1295399" cy="601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AAI</a:t>
            </a:r>
            <a:endParaRPr lang="en-US" dirty="0"/>
          </a:p>
        </p:txBody>
      </p:sp>
      <p:sp>
        <p:nvSpPr>
          <p:cNvPr id="17" name="Left-Right Arrow 16"/>
          <p:cNvSpPr/>
          <p:nvPr/>
        </p:nvSpPr>
        <p:spPr>
          <a:xfrm>
            <a:off x="3060954" y="3809996"/>
            <a:ext cx="5842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/>
          <p:cNvSpPr/>
          <p:nvPr/>
        </p:nvSpPr>
        <p:spPr>
          <a:xfrm rot="19395392">
            <a:off x="3179488" y="4383615"/>
            <a:ext cx="5842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3645154" y="3458627"/>
            <a:ext cx="1654979" cy="81703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763688" y="4687154"/>
            <a:ext cx="1295399" cy="601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OOF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611237" y="4614328"/>
            <a:ext cx="1654979" cy="81703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-Right Arrow 21"/>
          <p:cNvSpPr/>
          <p:nvPr/>
        </p:nvSpPr>
        <p:spPr>
          <a:xfrm>
            <a:off x="3078141" y="4896702"/>
            <a:ext cx="5842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86246" y="1251007"/>
            <a:ext cx="3425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Involved &amp; Impacted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184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Provisioning Flow - Flow &amp; APIs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45732" y="1946517"/>
            <a:ext cx="4428648" cy="29700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API Details</a:t>
            </a:r>
          </a:p>
          <a:p>
            <a:endParaRPr lang="en-US" sz="1200" u="sng" dirty="0" smtClean="0"/>
          </a:p>
          <a:p>
            <a:r>
              <a:rPr lang="en-US" sz="1400" u="sng" dirty="0" smtClean="0"/>
              <a:t>UUI-SO</a:t>
            </a:r>
            <a:r>
              <a:rPr lang="en-US" sz="1400" dirty="0" smtClean="0"/>
              <a:t>:</a:t>
            </a:r>
          </a:p>
          <a:p>
            <a:r>
              <a:rPr lang="en-US" sz="1200" dirty="0" smtClean="0"/>
              <a:t>/</a:t>
            </a:r>
            <a:r>
              <a:rPr lang="en-US" sz="1200" dirty="0" err="1" smtClean="0"/>
              <a:t>onap</a:t>
            </a:r>
            <a:r>
              <a:rPr lang="en-US" sz="1200" dirty="0" smtClean="0"/>
              <a:t>/so/infra/</a:t>
            </a:r>
            <a:r>
              <a:rPr lang="en-US" sz="1200" dirty="0" err="1" smtClean="0"/>
              <a:t>serviceInstantiation</a:t>
            </a:r>
            <a:r>
              <a:rPr lang="en-US" sz="1200" dirty="0" smtClean="0"/>
              <a:t>/e2eServiceInstances/v3</a:t>
            </a:r>
          </a:p>
          <a:p>
            <a:endParaRPr lang="en-US" sz="1200" dirty="0" smtClean="0"/>
          </a:p>
          <a:p>
            <a:r>
              <a:rPr lang="en-US" sz="1400" u="sng" dirty="0" smtClean="0"/>
              <a:t>SO-SDNC:</a:t>
            </a:r>
            <a:endParaRPr lang="en-US" sz="1400" u="sng" dirty="0"/>
          </a:p>
          <a:p>
            <a:r>
              <a:rPr lang="en-US" sz="1100" u="sng" dirty="0" smtClean="0"/>
              <a:t>Service Creation</a:t>
            </a:r>
          </a:p>
          <a:p>
            <a:r>
              <a:rPr lang="en-US" sz="1200" dirty="0" smtClean="0"/>
              <a:t>/operations/</a:t>
            </a:r>
            <a:r>
              <a:rPr lang="en-US" sz="1200" dirty="0" err="1" smtClean="0"/>
              <a:t>GENERIC-RESOURCE-API:service-topology-operation</a:t>
            </a:r>
            <a:endParaRPr lang="en-US" sz="1200" dirty="0" smtClean="0"/>
          </a:p>
          <a:p>
            <a:r>
              <a:rPr lang="en-US" sz="1100" u="sng" dirty="0" smtClean="0"/>
              <a:t>VNF Creation</a:t>
            </a:r>
            <a:endParaRPr lang="en-US" sz="1100" u="sng" dirty="0"/>
          </a:p>
          <a:p>
            <a:r>
              <a:rPr lang="en-US" sz="1200" dirty="0" smtClean="0"/>
              <a:t>/operations/</a:t>
            </a:r>
            <a:r>
              <a:rPr lang="en-US" sz="1200" dirty="0" err="1" smtClean="0"/>
              <a:t>GENERIC-RESOURCE-API:vnf-topology-operation</a:t>
            </a:r>
            <a:endParaRPr lang="en-US" sz="1200" dirty="0" smtClean="0"/>
          </a:p>
          <a:p>
            <a:r>
              <a:rPr lang="en-US" sz="1100" u="sng" dirty="0" smtClean="0"/>
              <a:t>VF-Module Creation</a:t>
            </a:r>
          </a:p>
          <a:p>
            <a:r>
              <a:rPr lang="en-US" sz="1200" dirty="0" smtClean="0"/>
              <a:t>/operations/</a:t>
            </a:r>
            <a:r>
              <a:rPr lang="en-US" sz="1200" dirty="0" err="1" smtClean="0"/>
              <a:t>GENERIC-RESOURCE-API:vf-module-topology-operation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400" u="sng" dirty="0" smtClean="0"/>
              <a:t>SO-OOF</a:t>
            </a:r>
            <a:r>
              <a:rPr lang="en-US" sz="1200" dirty="0" smtClean="0"/>
              <a:t>:</a:t>
            </a:r>
          </a:p>
          <a:p>
            <a:r>
              <a:rPr lang="en-US" sz="1200" dirty="0" smtClean="0"/>
              <a:t>/</a:t>
            </a:r>
            <a:r>
              <a:rPr lang="en-US" sz="1200" dirty="0" err="1" smtClean="0"/>
              <a:t>api</a:t>
            </a:r>
            <a:r>
              <a:rPr lang="en-US" sz="1200" dirty="0" smtClean="0"/>
              <a:t>/</a:t>
            </a:r>
            <a:r>
              <a:rPr lang="en-US" sz="1200" dirty="0" err="1" smtClean="0"/>
              <a:t>oof</a:t>
            </a:r>
            <a:r>
              <a:rPr lang="en-US" sz="1200" dirty="0" smtClean="0"/>
              <a:t>/v1/route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5" y="1258784"/>
            <a:ext cx="7453284" cy="489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959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</a:t>
            </a:r>
            <a:r>
              <a:rPr lang="en-US" dirty="0" smtClean="0"/>
              <a:t>Provisioning – SB Request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773" y="1236133"/>
            <a:ext cx="4464469" cy="48757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826" y="1217575"/>
            <a:ext cx="5496266" cy="497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271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Service </a:t>
            </a:r>
            <a:r>
              <a:rPr lang="en-US" dirty="0" smtClean="0"/>
              <a:t>Provisioning – E2E AAI View?</a:t>
            </a:r>
            <a:endParaRPr lang="en-US" dirty="0"/>
          </a:p>
        </p:txBody>
      </p:sp>
      <p:sp>
        <p:nvSpPr>
          <p:cNvPr id="6" name="矩形 61"/>
          <p:cNvSpPr/>
          <p:nvPr/>
        </p:nvSpPr>
        <p:spPr>
          <a:xfrm>
            <a:off x="5438263" y="2327402"/>
            <a:ext cx="1123026" cy="377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L2VPN (SOTN-Connectivity)</a:t>
            </a:r>
            <a:endParaRPr lang="en-US" sz="1050" dirty="0"/>
          </a:p>
        </p:txBody>
      </p:sp>
      <p:sp>
        <p:nvSpPr>
          <p:cNvPr id="7" name="圆角矩形 270"/>
          <p:cNvSpPr/>
          <p:nvPr/>
        </p:nvSpPr>
        <p:spPr>
          <a:xfrm>
            <a:off x="2286001" y="3016057"/>
            <a:ext cx="1566332" cy="2384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vpn</a:t>
            </a:r>
            <a:r>
              <a:rPr lang="en-US" dirty="0" smtClean="0"/>
              <a:t>-resource</a:t>
            </a:r>
            <a:endParaRPr lang="en-US" dirty="0"/>
          </a:p>
        </p:txBody>
      </p:sp>
      <p:cxnSp>
        <p:nvCxnSpPr>
          <p:cNvPr id="8" name="Straight Connector 7"/>
          <p:cNvCxnSpPr>
            <a:stCxn id="6" idx="2"/>
            <a:endCxn id="7" idx="0"/>
          </p:cNvCxnSpPr>
          <p:nvPr/>
        </p:nvCxnSpPr>
        <p:spPr>
          <a:xfrm flipH="1">
            <a:off x="3069167" y="2704459"/>
            <a:ext cx="2930609" cy="311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"/>
          <p:cNvSpPr/>
          <p:nvPr/>
        </p:nvSpPr>
        <p:spPr>
          <a:xfrm>
            <a:off x="2736820" y="3815530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TP</a:t>
            </a:r>
          </a:p>
          <a:p>
            <a:pPr algn="ctr"/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/>
              <a:t>)</a:t>
            </a:r>
            <a:endParaRPr lang="zh-CN" altLang="en-US" sz="1200" dirty="0"/>
          </a:p>
        </p:txBody>
      </p:sp>
      <p:sp>
        <p:nvSpPr>
          <p:cNvPr id="16" name="椭圆 33"/>
          <p:cNvSpPr/>
          <p:nvPr/>
        </p:nvSpPr>
        <p:spPr>
          <a:xfrm>
            <a:off x="4555067" y="3732637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/>
              <a:t>TP</a:t>
            </a:r>
          </a:p>
          <a:p>
            <a:pPr algn="ctr">
              <a:buNone/>
            </a:pPr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17" name="椭圆 36"/>
          <p:cNvSpPr/>
          <p:nvPr/>
        </p:nvSpPr>
        <p:spPr>
          <a:xfrm flipH="1">
            <a:off x="472364" y="3863574"/>
            <a:ext cx="941092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TP</a:t>
            </a:r>
          </a:p>
          <a:p>
            <a:pPr algn="ctr">
              <a:buNone/>
            </a:pPr>
            <a:r>
              <a:rPr lang="en-US" altLang="zh-CN" sz="1200" dirty="0" smtClean="0"/>
              <a:t>(P-</a:t>
            </a:r>
            <a:r>
              <a:rPr lang="en-US" altLang="zh-CN" sz="1200" dirty="0" err="1" smtClean="0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18" name="椭圆 40"/>
          <p:cNvSpPr/>
          <p:nvPr/>
        </p:nvSpPr>
        <p:spPr>
          <a:xfrm>
            <a:off x="6435879" y="3707237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/>
              <a:t>TP</a:t>
            </a:r>
          </a:p>
          <a:p>
            <a:pPr algn="ctr">
              <a:buNone/>
            </a:pPr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19" name="椭圆 91"/>
          <p:cNvSpPr/>
          <p:nvPr/>
        </p:nvSpPr>
        <p:spPr>
          <a:xfrm>
            <a:off x="5448430" y="4650837"/>
            <a:ext cx="10740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Node (PNF)</a:t>
            </a:r>
            <a:endParaRPr lang="zh-CN" altLang="en-US" sz="1200" dirty="0"/>
          </a:p>
        </p:txBody>
      </p:sp>
      <p:sp>
        <p:nvSpPr>
          <p:cNvPr id="20" name="椭圆 93"/>
          <p:cNvSpPr/>
          <p:nvPr/>
        </p:nvSpPr>
        <p:spPr>
          <a:xfrm>
            <a:off x="1534355" y="4515828"/>
            <a:ext cx="10740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Node (PNF)</a:t>
            </a:r>
            <a:endParaRPr lang="zh-CN" altLang="en-US" sz="1200" dirty="0"/>
          </a:p>
        </p:txBody>
      </p:sp>
      <p:cxnSp>
        <p:nvCxnSpPr>
          <p:cNvPr id="21" name="直接连接符 96"/>
          <p:cNvCxnSpPr>
            <a:stCxn id="15" idx="3"/>
            <a:endCxn id="20" idx="6"/>
          </p:cNvCxnSpPr>
          <p:nvPr/>
        </p:nvCxnSpPr>
        <p:spPr>
          <a:xfrm flipH="1">
            <a:off x="2608412" y="4298449"/>
            <a:ext cx="249982" cy="500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98"/>
          <p:cNvCxnSpPr>
            <a:stCxn id="17" idx="3"/>
            <a:endCxn id="20" idx="2"/>
          </p:cNvCxnSpPr>
          <p:nvPr/>
        </p:nvCxnSpPr>
        <p:spPr>
          <a:xfrm>
            <a:off x="1275636" y="4346493"/>
            <a:ext cx="258719" cy="452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1"/>
          <p:cNvSpPr/>
          <p:nvPr/>
        </p:nvSpPr>
        <p:spPr>
          <a:xfrm>
            <a:off x="3513465" y="4601663"/>
            <a:ext cx="95210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Link</a:t>
            </a:r>
          </a:p>
          <a:p>
            <a:pPr algn="ctr"/>
            <a:r>
              <a:rPr lang="en-US" altLang="zh-CN" sz="1200" dirty="0"/>
              <a:t>(Logical-Link)</a:t>
            </a:r>
            <a:endParaRPr lang="zh-CN" altLang="en-US" sz="1200" dirty="0"/>
          </a:p>
        </p:txBody>
      </p:sp>
      <p:cxnSp>
        <p:nvCxnSpPr>
          <p:cNvPr id="24" name="直接连接符 83"/>
          <p:cNvCxnSpPr>
            <a:stCxn id="15" idx="5"/>
            <a:endCxn id="23" idx="1"/>
          </p:cNvCxnSpPr>
          <p:nvPr/>
        </p:nvCxnSpPr>
        <p:spPr>
          <a:xfrm>
            <a:off x="3445403" y="4298449"/>
            <a:ext cx="207495" cy="386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83"/>
          <p:cNvCxnSpPr>
            <a:stCxn id="16" idx="2"/>
            <a:endCxn id="23" idx="7"/>
          </p:cNvCxnSpPr>
          <p:nvPr/>
        </p:nvCxnSpPr>
        <p:spPr>
          <a:xfrm flipH="1">
            <a:off x="4326139" y="4015525"/>
            <a:ext cx="228928" cy="668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5"/>
          <p:cNvCxnSpPr>
            <a:stCxn id="16" idx="6"/>
            <a:endCxn id="19" idx="1"/>
          </p:cNvCxnSpPr>
          <p:nvPr/>
        </p:nvCxnSpPr>
        <p:spPr>
          <a:xfrm>
            <a:off x="5385224" y="4015525"/>
            <a:ext cx="220498" cy="718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5"/>
          <p:cNvCxnSpPr>
            <a:endCxn id="19" idx="7"/>
          </p:cNvCxnSpPr>
          <p:nvPr/>
        </p:nvCxnSpPr>
        <p:spPr>
          <a:xfrm flipH="1">
            <a:off x="6365195" y="4298449"/>
            <a:ext cx="259772" cy="435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7" idx="2"/>
            <a:endCxn id="17" idx="0"/>
          </p:cNvCxnSpPr>
          <p:nvPr/>
        </p:nvCxnSpPr>
        <p:spPr>
          <a:xfrm flipH="1">
            <a:off x="942910" y="3254525"/>
            <a:ext cx="2126257" cy="609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7" idx="2"/>
            <a:endCxn id="18" idx="0"/>
          </p:cNvCxnSpPr>
          <p:nvPr/>
        </p:nvCxnSpPr>
        <p:spPr>
          <a:xfrm>
            <a:off x="3069167" y="3254525"/>
            <a:ext cx="3781791" cy="452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9606893" y="24030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3079643" y="5529855"/>
            <a:ext cx="1841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 Domain Link</a:t>
            </a:r>
            <a:endParaRPr lang="en-US" dirty="0"/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4000505" y="5219261"/>
            <a:ext cx="15375" cy="461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 270"/>
          <p:cNvSpPr/>
          <p:nvPr/>
        </p:nvSpPr>
        <p:spPr>
          <a:xfrm>
            <a:off x="8754533" y="3016057"/>
            <a:ext cx="1650999" cy="2384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vpn</a:t>
            </a:r>
            <a:r>
              <a:rPr lang="en-US" dirty="0" smtClean="0"/>
              <a:t>-resource</a:t>
            </a:r>
            <a:endParaRPr lang="en-US" dirty="0"/>
          </a:p>
        </p:txBody>
      </p:sp>
      <p:cxnSp>
        <p:nvCxnSpPr>
          <p:cNvPr id="63" name="Straight Connector 62"/>
          <p:cNvCxnSpPr>
            <a:stCxn id="6" idx="2"/>
            <a:endCxn id="62" idx="0"/>
          </p:cNvCxnSpPr>
          <p:nvPr/>
        </p:nvCxnSpPr>
        <p:spPr>
          <a:xfrm>
            <a:off x="5999776" y="2704459"/>
            <a:ext cx="3580257" cy="311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椭圆 33"/>
          <p:cNvSpPr/>
          <p:nvPr/>
        </p:nvSpPr>
        <p:spPr>
          <a:xfrm>
            <a:off x="8185688" y="3732637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/>
              <a:t>TP</a:t>
            </a:r>
          </a:p>
          <a:p>
            <a:pPr algn="ctr">
              <a:buNone/>
            </a:pPr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83" name="椭圆 40"/>
          <p:cNvSpPr/>
          <p:nvPr/>
        </p:nvSpPr>
        <p:spPr>
          <a:xfrm>
            <a:off x="10066500" y="3707237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/>
              <a:t>TP</a:t>
            </a:r>
          </a:p>
          <a:p>
            <a:pPr algn="ctr">
              <a:buNone/>
            </a:pPr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84" name="椭圆 91"/>
          <p:cNvSpPr/>
          <p:nvPr/>
        </p:nvSpPr>
        <p:spPr>
          <a:xfrm>
            <a:off x="9079051" y="4650837"/>
            <a:ext cx="10740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Node (PNF)</a:t>
            </a:r>
            <a:endParaRPr lang="zh-CN" altLang="en-US" sz="1200" dirty="0"/>
          </a:p>
        </p:txBody>
      </p:sp>
      <p:sp>
        <p:nvSpPr>
          <p:cNvPr id="85" name="椭圆 1"/>
          <p:cNvSpPr/>
          <p:nvPr/>
        </p:nvSpPr>
        <p:spPr>
          <a:xfrm>
            <a:off x="7144086" y="4601663"/>
            <a:ext cx="95210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Link</a:t>
            </a:r>
          </a:p>
          <a:p>
            <a:pPr algn="ctr"/>
            <a:r>
              <a:rPr lang="en-US" altLang="zh-CN" sz="1200" dirty="0"/>
              <a:t>(Logical-Link)</a:t>
            </a:r>
            <a:endParaRPr lang="zh-CN" altLang="en-US" sz="1200" dirty="0"/>
          </a:p>
        </p:txBody>
      </p:sp>
      <p:cxnSp>
        <p:nvCxnSpPr>
          <p:cNvPr id="86" name="直接连接符 83"/>
          <p:cNvCxnSpPr>
            <a:endCxn id="85" idx="1"/>
          </p:cNvCxnSpPr>
          <p:nvPr/>
        </p:nvCxnSpPr>
        <p:spPr>
          <a:xfrm>
            <a:off x="7076024" y="4298449"/>
            <a:ext cx="207495" cy="386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3"/>
          <p:cNvCxnSpPr>
            <a:stCxn id="82" idx="2"/>
            <a:endCxn id="85" idx="7"/>
          </p:cNvCxnSpPr>
          <p:nvPr/>
        </p:nvCxnSpPr>
        <p:spPr>
          <a:xfrm flipH="1">
            <a:off x="7956760" y="4015525"/>
            <a:ext cx="228928" cy="668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5"/>
          <p:cNvCxnSpPr>
            <a:stCxn id="82" idx="6"/>
            <a:endCxn id="84" idx="1"/>
          </p:cNvCxnSpPr>
          <p:nvPr/>
        </p:nvCxnSpPr>
        <p:spPr>
          <a:xfrm>
            <a:off x="9015845" y="4015525"/>
            <a:ext cx="220498" cy="718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5"/>
          <p:cNvCxnSpPr>
            <a:stCxn id="83" idx="4"/>
            <a:endCxn id="84" idx="6"/>
          </p:cNvCxnSpPr>
          <p:nvPr/>
        </p:nvCxnSpPr>
        <p:spPr>
          <a:xfrm flipH="1">
            <a:off x="10153108" y="4273012"/>
            <a:ext cx="328471" cy="660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669510" y="5349546"/>
            <a:ext cx="1848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 Domain Link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Created by SDNC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7590372" y="5227480"/>
            <a:ext cx="15375" cy="461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82" idx="0"/>
            <a:endCxn id="62" idx="2"/>
          </p:cNvCxnSpPr>
          <p:nvPr/>
        </p:nvCxnSpPr>
        <p:spPr>
          <a:xfrm flipV="1">
            <a:off x="8600767" y="3254525"/>
            <a:ext cx="979266" cy="47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83" idx="0"/>
            <a:endCxn id="62" idx="2"/>
          </p:cNvCxnSpPr>
          <p:nvPr/>
        </p:nvCxnSpPr>
        <p:spPr>
          <a:xfrm flipH="1" flipV="1">
            <a:off x="9580033" y="3254525"/>
            <a:ext cx="901546" cy="452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244140" y="6055833"/>
            <a:ext cx="120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Change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矩形 61"/>
          <p:cNvSpPr/>
          <p:nvPr/>
        </p:nvSpPr>
        <p:spPr>
          <a:xfrm>
            <a:off x="5438263" y="1690733"/>
            <a:ext cx="1123026" cy="377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SOTN VPN (Generic-VNF)</a:t>
            </a:r>
            <a:endParaRPr lang="en-US" sz="1050" dirty="0"/>
          </a:p>
        </p:txBody>
      </p:sp>
      <p:sp>
        <p:nvSpPr>
          <p:cNvPr id="44" name="矩形 61"/>
          <p:cNvSpPr/>
          <p:nvPr/>
        </p:nvSpPr>
        <p:spPr>
          <a:xfrm>
            <a:off x="5437362" y="1030405"/>
            <a:ext cx="1123026" cy="377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CCVPN Service</a:t>
            </a:r>
            <a:endParaRPr lang="en-US" sz="1050" dirty="0"/>
          </a:p>
        </p:txBody>
      </p:sp>
      <p:sp>
        <p:nvSpPr>
          <p:cNvPr id="45" name="矩形 61"/>
          <p:cNvSpPr/>
          <p:nvPr/>
        </p:nvSpPr>
        <p:spPr>
          <a:xfrm>
            <a:off x="7369482" y="1704991"/>
            <a:ext cx="1123026" cy="377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Site (Generic-VNF)</a:t>
            </a:r>
            <a:endParaRPr lang="en-US" sz="1050" dirty="0"/>
          </a:p>
        </p:txBody>
      </p:sp>
      <p:sp>
        <p:nvSpPr>
          <p:cNvPr id="46" name="矩形 61"/>
          <p:cNvSpPr/>
          <p:nvPr/>
        </p:nvSpPr>
        <p:spPr>
          <a:xfrm>
            <a:off x="3428005" y="1704991"/>
            <a:ext cx="1123026" cy="377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Site (Generic-VNF)</a:t>
            </a:r>
            <a:endParaRPr lang="en-US" sz="1050" dirty="0"/>
          </a:p>
        </p:txBody>
      </p:sp>
      <p:sp>
        <p:nvSpPr>
          <p:cNvPr id="47" name="矩形 61"/>
          <p:cNvSpPr/>
          <p:nvPr/>
        </p:nvSpPr>
        <p:spPr>
          <a:xfrm>
            <a:off x="3428005" y="2320712"/>
            <a:ext cx="1123026" cy="377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Site-Resource</a:t>
            </a:r>
            <a:endParaRPr lang="en-US" sz="1050" dirty="0"/>
          </a:p>
        </p:txBody>
      </p:sp>
      <p:sp>
        <p:nvSpPr>
          <p:cNvPr id="48" name="矩形 61"/>
          <p:cNvSpPr/>
          <p:nvPr/>
        </p:nvSpPr>
        <p:spPr>
          <a:xfrm>
            <a:off x="7382380" y="2327402"/>
            <a:ext cx="1123026" cy="377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Site-Resource</a:t>
            </a:r>
            <a:endParaRPr lang="en-US" sz="1050" dirty="0"/>
          </a:p>
        </p:txBody>
      </p:sp>
      <p:cxnSp>
        <p:nvCxnSpPr>
          <p:cNvPr id="10" name="Straight Connector 9"/>
          <p:cNvCxnSpPr>
            <a:stCxn id="44" idx="2"/>
            <a:endCxn id="40" idx="0"/>
          </p:cNvCxnSpPr>
          <p:nvPr/>
        </p:nvCxnSpPr>
        <p:spPr>
          <a:xfrm>
            <a:off x="5998875" y="1407462"/>
            <a:ext cx="901" cy="2832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40" idx="2"/>
            <a:endCxn id="6" idx="0"/>
          </p:cNvCxnSpPr>
          <p:nvPr/>
        </p:nvCxnSpPr>
        <p:spPr>
          <a:xfrm>
            <a:off x="5999776" y="2067790"/>
            <a:ext cx="0" cy="2596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44" idx="1"/>
            <a:endCxn id="46" idx="0"/>
          </p:cNvCxnSpPr>
          <p:nvPr/>
        </p:nvCxnSpPr>
        <p:spPr>
          <a:xfrm flipH="1">
            <a:off x="3989518" y="1218934"/>
            <a:ext cx="1447844" cy="486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44" idx="3"/>
            <a:endCxn id="45" idx="0"/>
          </p:cNvCxnSpPr>
          <p:nvPr/>
        </p:nvCxnSpPr>
        <p:spPr>
          <a:xfrm>
            <a:off x="6560388" y="1218934"/>
            <a:ext cx="1370607" cy="486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46" idx="2"/>
            <a:endCxn id="47" idx="0"/>
          </p:cNvCxnSpPr>
          <p:nvPr/>
        </p:nvCxnSpPr>
        <p:spPr>
          <a:xfrm>
            <a:off x="3989518" y="2082048"/>
            <a:ext cx="0" cy="238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954078" y="2115116"/>
            <a:ext cx="0" cy="238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94817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Project Changes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395374"/>
              </p:ext>
            </p:extLst>
          </p:nvPr>
        </p:nvGraphicFramePr>
        <p:xfrm>
          <a:off x="509694" y="1345104"/>
          <a:ext cx="11116733" cy="4225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2712"/>
                <a:gridCol w="1516760"/>
                <a:gridCol w="7787261"/>
              </a:tblGrid>
              <a:tr h="57991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Project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Code</a:t>
                      </a:r>
                      <a:r>
                        <a:rPr lang="en-US" altLang="zh-CN" baseline="0" dirty="0" smtClean="0"/>
                        <a:t> Change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Change Description</a:t>
                      </a:r>
                      <a:endParaRPr lang="zh-CN" altLang="en-US" dirty="0"/>
                    </a:p>
                  </a:txBody>
                  <a:tcPr/>
                </a:tc>
              </a:tr>
              <a:tr h="59142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A&amp;AI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Yes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OTN resources</a:t>
                      </a:r>
                      <a:r>
                        <a:rPr lang="en-US" altLang="zh-CN" baseline="0" dirty="0" smtClean="0"/>
                        <a:t> &amp; Native Ethernet topology</a:t>
                      </a:r>
                      <a:endParaRPr lang="zh-CN" altLang="en-US" dirty="0"/>
                    </a:p>
                  </a:txBody>
                  <a:tcPr/>
                </a:tc>
              </a:tr>
              <a:tr h="59142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SDC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SOTN</a:t>
                      </a:r>
                      <a:r>
                        <a:rPr lang="en-US" altLang="zh-CN" baseline="0" dirty="0" smtClean="0"/>
                        <a:t> based on new CCVPN Dublin model</a:t>
                      </a:r>
                      <a:endParaRPr lang="zh-CN" altLang="en-US" dirty="0"/>
                    </a:p>
                  </a:txBody>
                  <a:tcPr/>
                </a:tc>
              </a:tr>
              <a:tr h="59142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UUI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Yes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Change in UUI Backend</a:t>
                      </a:r>
                      <a:r>
                        <a:rPr lang="en-US" altLang="zh-CN" baseline="0" dirty="0" smtClean="0"/>
                        <a:t> to adapt new template. UUI Frontend from VDF JIS can be re-used</a:t>
                      </a:r>
                      <a:endParaRPr lang="zh-CN" altLang="en-US" dirty="0"/>
                    </a:p>
                  </a:txBody>
                  <a:tcPr/>
                </a:tc>
              </a:tr>
              <a:tr h="59142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Ideally only Test efforts</a:t>
                      </a:r>
                      <a:endParaRPr lang="zh-CN" altLang="en-US" dirty="0"/>
                    </a:p>
                  </a:txBody>
                  <a:tcPr/>
                </a:tc>
              </a:tr>
              <a:tr h="59142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SDN-C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Yes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OTN Topology discovery, Native Ethernet Topology discovery, Service provisioning based on NNI</a:t>
                      </a:r>
                      <a:endParaRPr lang="zh-CN" altLang="en-US" dirty="0"/>
                    </a:p>
                  </a:txBody>
                  <a:tcPr/>
                </a:tc>
              </a:tr>
              <a:tr h="59142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OOF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Yes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OTN Path computation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31317" y="5714378"/>
            <a:ext cx="11195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Remark</a:t>
            </a:r>
            <a:r>
              <a:rPr lang="en-US" dirty="0" smtClean="0">
                <a:solidFill>
                  <a:srgbClr val="FF0000"/>
                </a:solidFill>
              </a:rPr>
              <a:t>: Closed loop is kept out of current scope. Not a priority currently.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 be discussed further based on resource availability and interest from partners.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7095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0" y="2870200"/>
            <a:ext cx="2821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Thanks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2497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Reference: IETF ACTN YANG Models as Standard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807397" y="1108953"/>
            <a:ext cx="9289914" cy="4035125"/>
            <a:chOff x="458272" y="1026466"/>
            <a:chExt cx="8237493" cy="3174885"/>
          </a:xfrm>
        </p:grpSpPr>
        <p:sp>
          <p:nvSpPr>
            <p:cNvPr id="61" name="TextBox 60"/>
            <p:cNvSpPr txBox="1"/>
            <p:nvPr/>
          </p:nvSpPr>
          <p:spPr>
            <a:xfrm>
              <a:off x="999638" y="1679784"/>
              <a:ext cx="2058022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Network Topology Model</a:t>
              </a:r>
            </a:p>
            <a:p>
              <a:r>
                <a:rPr lang="en-US" sz="1000" dirty="0"/>
                <a:t>RFC 8345 </a:t>
              </a:r>
              <a:endParaRPr lang="en-US" sz="1000" i="1" dirty="0"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81655" y="1482384"/>
              <a:ext cx="1993710" cy="1997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Topology Models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13758" y="2599278"/>
              <a:ext cx="1729505" cy="31481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OTN TE Topology Model</a:t>
              </a:r>
            </a:p>
            <a:p>
              <a:r>
                <a:rPr lang="en-US" sz="1000" dirty="0"/>
                <a:t>draft-</a:t>
              </a:r>
              <a:r>
                <a:rPr lang="en-US" sz="1000" dirty="0" err="1"/>
                <a:t>ietf</a:t>
              </a:r>
              <a:r>
                <a:rPr lang="en-US" sz="1000" dirty="0"/>
                <a:t>-</a:t>
              </a:r>
              <a:r>
                <a:rPr lang="en-US" sz="1000" dirty="0" err="1"/>
                <a:t>ccamp</a:t>
              </a:r>
              <a:r>
                <a:rPr lang="en-US" sz="1000" dirty="0"/>
                <a:t>-</a:t>
              </a:r>
              <a:r>
                <a:rPr lang="en-US" sz="1000" dirty="0" err="1"/>
                <a:t>otn</a:t>
              </a:r>
              <a:r>
                <a:rPr lang="en-US" sz="1000" dirty="0"/>
                <a:t>-</a:t>
              </a:r>
              <a:r>
                <a:rPr lang="en-US" sz="1000" dirty="0" err="1"/>
                <a:t>topo</a:t>
              </a:r>
              <a:r>
                <a:rPr lang="en-US" sz="1000" dirty="0"/>
                <a:t>-yang 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65559" y="3035430"/>
              <a:ext cx="1920648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WSON TE Topology Model</a:t>
              </a:r>
            </a:p>
            <a:p>
              <a:pPr fontAlgn="t"/>
              <a:r>
                <a:rPr lang="en-US" sz="1000" dirty="0"/>
                <a:t>draft-</a:t>
              </a:r>
              <a:r>
                <a:rPr lang="en-US" sz="1000" dirty="0" err="1"/>
                <a:t>ietf</a:t>
              </a:r>
              <a:r>
                <a:rPr lang="en-US" sz="1000" dirty="0"/>
                <a:t>-</a:t>
              </a:r>
              <a:r>
                <a:rPr lang="en-US" sz="1000" dirty="0" err="1"/>
                <a:t>ccamp</a:t>
              </a:r>
              <a:r>
                <a:rPr lang="en-US" sz="1000" dirty="0"/>
                <a:t>-</a:t>
              </a:r>
              <a:r>
                <a:rPr lang="en-US" sz="1000" dirty="0" err="1"/>
                <a:t>wson</a:t>
              </a:r>
              <a:r>
                <a:rPr lang="en-US" sz="1000" dirty="0"/>
                <a:t>-yang 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 bwMode="auto">
            <a:xfrm>
              <a:off x="2157276" y="2028013"/>
              <a:ext cx="0" cy="131459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Straight Arrow Connector 65"/>
            <p:cNvCxnSpPr/>
            <p:nvPr/>
          </p:nvCxnSpPr>
          <p:spPr bwMode="auto">
            <a:xfrm>
              <a:off x="2438590" y="2484810"/>
              <a:ext cx="0" cy="571506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7" name="TextBox 66"/>
            <p:cNvSpPr txBox="1"/>
            <p:nvPr/>
          </p:nvSpPr>
          <p:spPr>
            <a:xfrm>
              <a:off x="4256967" y="2235170"/>
              <a:ext cx="1479204" cy="1997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Tunnel Models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700794" y="2462895"/>
              <a:ext cx="2453662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YANG Data Model for TE Tunnel</a:t>
              </a:r>
            </a:p>
            <a:p>
              <a:pPr fontAlgn="t"/>
              <a:r>
                <a:rPr lang="en-US" sz="1000" dirty="0" smtClean="0"/>
                <a:t>draft-ietf-teas-yang-</a:t>
              </a:r>
              <a:r>
                <a:rPr lang="en-US" sz="1000" dirty="0" err="1" smtClean="0"/>
                <a:t>te</a:t>
              </a:r>
              <a:endParaRPr lang="en-US" sz="1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425701" y="2963731"/>
              <a:ext cx="1887975" cy="31481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OTN TE Tunnel Model</a:t>
              </a:r>
            </a:p>
            <a:p>
              <a:r>
                <a:rPr lang="en-US" sz="1000" dirty="0"/>
                <a:t>draft-</a:t>
              </a:r>
              <a:r>
                <a:rPr lang="en-US" sz="1000" dirty="0" err="1"/>
                <a:t>ietf</a:t>
              </a:r>
              <a:r>
                <a:rPr lang="en-US" sz="1000" dirty="0"/>
                <a:t>-</a:t>
              </a:r>
              <a:r>
                <a:rPr lang="en-US" sz="1000" dirty="0" err="1"/>
                <a:t>ccamp</a:t>
              </a:r>
              <a:r>
                <a:rPr lang="en-US" sz="1000" dirty="0"/>
                <a:t>-</a:t>
              </a:r>
              <a:r>
                <a:rPr lang="en-US" sz="1000" dirty="0" err="1"/>
                <a:t>otn</a:t>
              </a:r>
              <a:r>
                <a:rPr lang="en-US" sz="1000" dirty="0"/>
                <a:t>-tunnel-model 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534008" y="3394132"/>
              <a:ext cx="1976278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WSON TE Tunnel Model</a:t>
              </a:r>
            </a:p>
            <a:p>
              <a:pPr fontAlgn="t"/>
              <a:r>
                <a:rPr lang="en-US" sz="1000" dirty="0"/>
                <a:t>draft-ietf-</a:t>
              </a:r>
              <a:r>
                <a:rPr lang="en-US" sz="1000" dirty="0" err="1"/>
                <a:t>ccamp</a:t>
              </a:r>
              <a:r>
                <a:rPr lang="en-US" sz="1000" dirty="0"/>
                <a:t>-</a:t>
              </a:r>
              <a:r>
                <a:rPr lang="en-US" sz="1000" dirty="0" err="1"/>
                <a:t>wson</a:t>
              </a:r>
              <a:r>
                <a:rPr lang="en-US" sz="1000" dirty="0"/>
                <a:t>-tunnel-model</a:t>
              </a:r>
            </a:p>
          </p:txBody>
        </p:sp>
        <p:cxnSp>
          <p:nvCxnSpPr>
            <p:cNvPr id="71" name="Straight Arrow Connector 70"/>
            <p:cNvCxnSpPr/>
            <p:nvPr/>
          </p:nvCxnSpPr>
          <p:spPr bwMode="auto">
            <a:xfrm>
              <a:off x="5179411" y="2797439"/>
              <a:ext cx="587" cy="166293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Straight Arrow Connector 71"/>
            <p:cNvCxnSpPr/>
            <p:nvPr/>
          </p:nvCxnSpPr>
          <p:spPr bwMode="auto">
            <a:xfrm flipH="1">
              <a:off x="5405782" y="2787180"/>
              <a:ext cx="1" cy="593350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" name="TextBox 72"/>
            <p:cNvSpPr txBox="1"/>
            <p:nvPr/>
          </p:nvSpPr>
          <p:spPr>
            <a:xfrm>
              <a:off x="5405783" y="1865793"/>
              <a:ext cx="3087248" cy="31481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Client Service Model (ETH, client service)</a:t>
              </a:r>
            </a:p>
            <a:p>
              <a:r>
                <a:rPr lang="en-US" sz="1000" dirty="0" smtClean="0"/>
                <a:t>draft-ietf-</a:t>
              </a:r>
              <a:r>
                <a:rPr lang="en-US" sz="1000" dirty="0" err="1" smtClean="0"/>
                <a:t>ccamp</a:t>
              </a:r>
              <a:r>
                <a:rPr lang="en-US" sz="1000" dirty="0" smtClean="0"/>
                <a:t>-client-signal-yang</a:t>
              </a:r>
              <a:endParaRPr lang="en-US" sz="1000" dirty="0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7101975" y="1112270"/>
              <a:ext cx="1391056" cy="314811"/>
              <a:chOff x="7413847" y="662675"/>
              <a:chExt cx="1557489" cy="371997"/>
            </a:xfrm>
            <a:noFill/>
          </p:grpSpPr>
          <p:sp>
            <p:nvSpPr>
              <p:cNvPr id="108" name="TextBox 107"/>
              <p:cNvSpPr txBox="1"/>
              <p:nvPr/>
            </p:nvSpPr>
            <p:spPr>
              <a:xfrm>
                <a:off x="7413847" y="662675"/>
                <a:ext cx="1557489" cy="371997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             Reference</a:t>
                </a:r>
              </a:p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            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Augmentation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9" name="Straight Arrow Connector 108"/>
              <p:cNvCxnSpPr/>
              <p:nvPr/>
            </p:nvCxnSpPr>
            <p:spPr bwMode="auto">
              <a:xfrm flipV="1">
                <a:off x="7485854" y="957132"/>
                <a:ext cx="474366" cy="5577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0" name="Straight Arrow Connector 109"/>
              <p:cNvCxnSpPr/>
              <p:nvPr/>
            </p:nvCxnSpPr>
            <p:spPr bwMode="auto">
              <a:xfrm>
                <a:off x="7485854" y="782690"/>
                <a:ext cx="474366" cy="432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prstDash val="dash"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5" name="TextBox 74"/>
            <p:cNvSpPr txBox="1"/>
            <p:nvPr/>
          </p:nvSpPr>
          <p:spPr>
            <a:xfrm>
              <a:off x="6477413" y="2258622"/>
              <a:ext cx="2218352" cy="1997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Generic Models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518835" y="2546174"/>
              <a:ext cx="1965254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Generic Scheduling Model</a:t>
              </a:r>
            </a:p>
            <a:p>
              <a:pPr fontAlgn="t"/>
              <a:r>
                <a:rPr lang="en-US" sz="1000" dirty="0"/>
                <a:t>draft-</a:t>
              </a:r>
              <a:r>
                <a:rPr lang="en-US" sz="1000" dirty="0" err="1"/>
                <a:t>liu</a:t>
              </a:r>
              <a:r>
                <a:rPr lang="en-US" sz="1000" dirty="0"/>
                <a:t>-</a:t>
              </a:r>
              <a:r>
                <a:rPr lang="en-US" sz="1000" dirty="0" err="1"/>
                <a:t>netmod</a:t>
              </a:r>
              <a:r>
                <a:rPr lang="en-US" sz="1000" dirty="0"/>
                <a:t>-yang-schedule 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518835" y="3100341"/>
              <a:ext cx="1965254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Generic Notification Model</a:t>
              </a:r>
            </a:p>
            <a:p>
              <a:pPr fontAlgn="t"/>
              <a:r>
                <a:rPr lang="en-US" sz="1000" dirty="0"/>
                <a:t>draft-</a:t>
              </a:r>
              <a:r>
                <a:rPr lang="en-US" sz="1000" dirty="0" err="1"/>
                <a:t>ietf</a:t>
              </a:r>
              <a:r>
                <a:rPr lang="en-US" sz="1000" dirty="0"/>
                <a:t>-</a:t>
              </a:r>
              <a:r>
                <a:rPr lang="en-US" sz="1000" dirty="0" err="1"/>
                <a:t>netconf</a:t>
              </a:r>
              <a:r>
                <a:rPr lang="en-US" sz="1000" dirty="0"/>
                <a:t>-</a:t>
              </a:r>
              <a:r>
                <a:rPr lang="en-US" sz="1000" dirty="0" err="1"/>
                <a:t>restconf</a:t>
              </a:r>
              <a:r>
                <a:rPr lang="en-US" sz="1000" dirty="0"/>
                <a:t>-</a:t>
              </a:r>
              <a:r>
                <a:rPr lang="en-US" sz="1000" dirty="0" err="1"/>
                <a:t>noti</a:t>
              </a:r>
              <a:r>
                <a:rPr lang="en-US" sz="1000" dirty="0"/>
                <a:t> 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405783" y="1622038"/>
              <a:ext cx="1693177" cy="1997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>
                  <a:solidFill>
                    <a:srgbClr val="FF0000"/>
                  </a:solidFill>
                  <a:cs typeface="Arial" pitchFamily="34" charset="0"/>
                </a:rPr>
                <a:t>Transport Client Service Model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cxnSp>
          <p:nvCxnSpPr>
            <p:cNvPr id="79" name="Straight Arrow Connector 78"/>
            <p:cNvCxnSpPr/>
            <p:nvPr/>
          </p:nvCxnSpPr>
          <p:spPr bwMode="auto">
            <a:xfrm>
              <a:off x="5565681" y="2182291"/>
              <a:ext cx="2610" cy="302519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prstDash val="dash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0" name="TextBox 79"/>
            <p:cNvSpPr txBox="1"/>
            <p:nvPr/>
          </p:nvSpPr>
          <p:spPr>
            <a:xfrm>
              <a:off x="721385" y="3508028"/>
              <a:ext cx="2473030" cy="29059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cs typeface="Arial" pitchFamily="34" charset="0"/>
                </a:rPr>
                <a:t>Ethernet TE Topology Model</a:t>
              </a:r>
            </a:p>
            <a:p>
              <a:r>
                <a:rPr lang="en-US" sz="900" dirty="0" smtClean="0"/>
                <a:t>draft-</a:t>
              </a:r>
              <a:r>
                <a:rPr lang="en-US" sz="900" dirty="0" err="1" smtClean="0"/>
                <a:t>zheng</a:t>
              </a:r>
              <a:r>
                <a:rPr lang="en-US" sz="900" dirty="0" smtClean="0"/>
                <a:t>-</a:t>
              </a:r>
              <a:r>
                <a:rPr lang="en-US" sz="900" dirty="0" err="1" smtClean="0"/>
                <a:t>ccamp</a:t>
              </a:r>
              <a:r>
                <a:rPr lang="en-US" sz="900" dirty="0" smtClean="0"/>
                <a:t>-client-topo-yang</a:t>
              </a:r>
              <a:endParaRPr lang="en-US" sz="900" dirty="0"/>
            </a:p>
          </p:txBody>
        </p:sp>
        <p:cxnSp>
          <p:nvCxnSpPr>
            <p:cNvPr id="81" name="Straight Arrow Connector 80"/>
            <p:cNvCxnSpPr/>
            <p:nvPr/>
          </p:nvCxnSpPr>
          <p:spPr bwMode="auto">
            <a:xfrm>
              <a:off x="2988400" y="2484810"/>
              <a:ext cx="0" cy="1023218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TextBox 81"/>
            <p:cNvSpPr txBox="1"/>
            <p:nvPr/>
          </p:nvSpPr>
          <p:spPr>
            <a:xfrm>
              <a:off x="3700794" y="3910756"/>
              <a:ext cx="2389349" cy="29059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cs typeface="Arial" pitchFamily="34" charset="0"/>
                </a:rPr>
                <a:t>ETH TE Tunnel Model</a:t>
              </a:r>
            </a:p>
            <a:p>
              <a:pPr fontAlgn="t"/>
              <a:r>
                <a:rPr lang="en-US" sz="900" dirty="0" smtClean="0"/>
                <a:t>draft-</a:t>
              </a:r>
              <a:r>
                <a:rPr lang="en-US" sz="900" dirty="0" err="1" smtClean="0"/>
                <a:t>zheng</a:t>
              </a:r>
              <a:r>
                <a:rPr lang="en-US" sz="900" dirty="0" smtClean="0"/>
                <a:t>-</a:t>
              </a:r>
              <a:r>
                <a:rPr lang="en-US" sz="900" dirty="0" err="1" smtClean="0"/>
                <a:t>ccamp</a:t>
              </a:r>
              <a:r>
                <a:rPr lang="en-US" sz="900" dirty="0" smtClean="0"/>
                <a:t>-client-tunnel-yang</a:t>
              </a:r>
              <a:endParaRPr lang="en-US" sz="900" dirty="0"/>
            </a:p>
          </p:txBody>
        </p:sp>
        <p:cxnSp>
          <p:nvCxnSpPr>
            <p:cNvPr id="83" name="Straight Arrow Connector 82"/>
            <p:cNvCxnSpPr/>
            <p:nvPr/>
          </p:nvCxnSpPr>
          <p:spPr bwMode="auto">
            <a:xfrm>
              <a:off x="5848999" y="2779465"/>
              <a:ext cx="0" cy="1131291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Straight Arrow Connector 83"/>
            <p:cNvCxnSpPr/>
            <p:nvPr/>
          </p:nvCxnSpPr>
          <p:spPr bwMode="auto">
            <a:xfrm>
              <a:off x="2150988" y="2467819"/>
              <a:ext cx="0" cy="131459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5" name="Straight Arrow Connector 84"/>
            <p:cNvCxnSpPr/>
            <p:nvPr/>
          </p:nvCxnSpPr>
          <p:spPr bwMode="auto">
            <a:xfrm>
              <a:off x="5608675" y="2797439"/>
              <a:ext cx="1625" cy="1027093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6" name="TextBox 85"/>
            <p:cNvSpPr txBox="1"/>
            <p:nvPr/>
          </p:nvSpPr>
          <p:spPr>
            <a:xfrm>
              <a:off x="6518835" y="3661912"/>
              <a:ext cx="1987817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YANG Alarm Module</a:t>
              </a:r>
            </a:p>
            <a:p>
              <a:pPr fontAlgn="t"/>
              <a:r>
                <a:rPr lang="en-US" sz="1000" dirty="0"/>
                <a:t>draft-ietf-</a:t>
              </a:r>
              <a:r>
                <a:rPr lang="en-US" sz="1000" dirty="0" err="1"/>
                <a:t>ccamp</a:t>
              </a:r>
              <a:r>
                <a:rPr lang="en-US" sz="1000" dirty="0"/>
                <a:t>-alarm-module 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470222" y="3416845"/>
              <a:ext cx="2218352" cy="1997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OAM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72677" y="1731866"/>
              <a:ext cx="338579" cy="193730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RFC</a:t>
              </a:r>
              <a:endParaRPr lang="zh-CN" altLang="en-US" sz="10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68233" y="2427499"/>
              <a:ext cx="335736" cy="19373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WG</a:t>
              </a:r>
              <a:endParaRPr lang="zh-CN" altLang="en-US" sz="10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58272" y="2905041"/>
              <a:ext cx="335736" cy="19373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WG</a:t>
              </a:r>
              <a:endParaRPr lang="zh-CN" altLang="en-US" sz="10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14098" y="3423021"/>
              <a:ext cx="261823" cy="19373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/>
              </a:lvl1pPr>
            </a:lstStyle>
            <a:p>
              <a:r>
                <a:rPr lang="en-US" altLang="zh-CN" sz="1000" dirty="0"/>
                <a:t>ID</a:t>
              </a:r>
              <a:endParaRPr lang="zh-CN" altLang="en-US" sz="10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303647" y="2787180"/>
              <a:ext cx="335736" cy="19373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WG</a:t>
              </a:r>
              <a:endParaRPr lang="zh-CN" altLang="en-US" sz="10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260270" y="3297092"/>
              <a:ext cx="335736" cy="19373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WG</a:t>
              </a:r>
              <a:endParaRPr lang="zh-CN" altLang="en-US" sz="10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483324" y="3889694"/>
              <a:ext cx="261823" cy="19373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/>
              </a:lvl1pPr>
            </a:lstStyle>
            <a:p>
              <a:r>
                <a:rPr lang="en-US" altLang="zh-CN" sz="1000" dirty="0"/>
                <a:t>ID</a:t>
              </a:r>
              <a:endParaRPr lang="zh-CN" altLang="en-US" sz="10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218408" y="2506799"/>
              <a:ext cx="335736" cy="19373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WG</a:t>
              </a:r>
              <a:endParaRPr lang="zh-CN" altLang="en-US" sz="10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218408" y="3018681"/>
              <a:ext cx="335736" cy="19373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WG</a:t>
              </a:r>
              <a:endParaRPr lang="zh-CN" altLang="en-US" sz="10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218408" y="3591746"/>
              <a:ext cx="335736" cy="19373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WG</a:t>
              </a:r>
              <a:endParaRPr lang="zh-CN" altLang="en-US" sz="10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179411" y="1836980"/>
              <a:ext cx="335736" cy="19373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000"/>
              </a:lvl1pPr>
            </a:lstStyle>
            <a:p>
              <a:r>
                <a:rPr lang="en-US" altLang="zh-CN" dirty="0" smtClean="0"/>
                <a:t>WG</a:t>
              </a:r>
              <a:endParaRPr lang="zh-CN" altLang="en-US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798201" y="1066078"/>
              <a:ext cx="1677166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cs typeface="Arial" pitchFamily="34" charset="0"/>
                </a:rPr>
                <a:t>ACTN Information Model</a:t>
              </a:r>
              <a:endParaRPr lang="en-US" sz="1000" dirty="0">
                <a:cs typeface="Arial" pitchFamily="34" charset="0"/>
              </a:endParaRPr>
            </a:p>
            <a:p>
              <a:r>
                <a:rPr lang="en-US" sz="1000" dirty="0"/>
                <a:t>draft-ietf-teas-actn-info-model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81655" y="1026466"/>
              <a:ext cx="338579" cy="193730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RFC</a:t>
              </a:r>
              <a:endParaRPr lang="zh-CN" altLang="en-US" sz="1000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905455" y="1078087"/>
              <a:ext cx="1660591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cs typeface="Arial" pitchFamily="34" charset="0"/>
                </a:rPr>
                <a:t>ACTN Framework</a:t>
              </a:r>
              <a:endParaRPr lang="en-US" sz="1000" dirty="0">
                <a:cs typeface="Arial" pitchFamily="34" charset="0"/>
              </a:endParaRPr>
            </a:p>
            <a:p>
              <a:r>
                <a:rPr lang="en-US" sz="1000" dirty="0" smtClean="0"/>
                <a:t>draft-ietf-teas-actn-framework</a:t>
              </a:r>
              <a:endParaRPr lang="en-US" sz="1000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586206" y="1030354"/>
              <a:ext cx="338579" cy="193730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RFC</a:t>
              </a:r>
              <a:endParaRPr lang="zh-CN" altLang="en-US" sz="10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4959961" y="1112269"/>
              <a:ext cx="1837132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cs typeface="Arial" pitchFamily="34" charset="0"/>
                </a:rPr>
                <a:t>ACTN Requirements</a:t>
              </a:r>
              <a:endParaRPr lang="en-US" sz="1000" dirty="0">
                <a:cs typeface="Arial" pitchFamily="34" charset="0"/>
              </a:endParaRPr>
            </a:p>
            <a:p>
              <a:r>
                <a:rPr lang="en-US" sz="1000" dirty="0" smtClean="0"/>
                <a:t>draft-ietf-teas-actn-requirements</a:t>
              </a:r>
              <a:endParaRPr lang="en-US" sz="10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640713" y="1064537"/>
              <a:ext cx="338579" cy="193730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RFC</a:t>
              </a:r>
              <a:endParaRPr lang="zh-CN" altLang="en-US" sz="10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999638" y="2156985"/>
              <a:ext cx="2380253" cy="3148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itchFamily="34" charset="0"/>
                </a:rPr>
                <a:t>YANG Data Model for TE Topologies</a:t>
              </a:r>
            </a:p>
            <a:p>
              <a:r>
                <a:rPr lang="en-US" sz="1000" dirty="0" smtClean="0"/>
                <a:t>draft-ietf-teas-yang-</a:t>
              </a:r>
              <a:r>
                <a:rPr lang="en-US" sz="1000" dirty="0" err="1" smtClean="0"/>
                <a:t>te</a:t>
              </a:r>
              <a:r>
                <a:rPr lang="en-US" sz="1000" dirty="0" smtClean="0"/>
                <a:t>-topo</a:t>
              </a:r>
              <a:endParaRPr lang="en-US" sz="10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15222" y="2182291"/>
              <a:ext cx="395435" cy="193730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RFC*</a:t>
              </a:r>
              <a:endParaRPr lang="zh-CN" altLang="en-US" sz="1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3439202" y="2347478"/>
              <a:ext cx="335736" cy="19373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WG</a:t>
              </a:r>
              <a:endParaRPr lang="zh-CN" altLang="en-US" sz="1000" dirty="0"/>
            </a:p>
          </p:txBody>
        </p:sp>
      </p:grpSp>
      <p:sp>
        <p:nvSpPr>
          <p:cNvPr id="111" name="TextBox 6"/>
          <p:cNvSpPr txBox="1"/>
          <p:nvPr/>
        </p:nvSpPr>
        <p:spPr>
          <a:xfrm>
            <a:off x="1337962" y="5288233"/>
            <a:ext cx="8642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09" indent="-342809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These models are deployed between ONAP SDN-C and transport SDN controller</a:t>
            </a:r>
          </a:p>
          <a:p>
            <a:pPr marL="342809" indent="-342809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SDN-C internal models for the modeling for PNF and abstract </a:t>
            </a:r>
            <a:r>
              <a:rPr lang="en-US" altLang="zh-CN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topologies are aligned with the IETF YANG models</a:t>
            </a:r>
            <a:endParaRPr lang="en-US" altLang="zh-CN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38084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Description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548114" y="2156298"/>
            <a:ext cx="4643886" cy="238283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Changes Description:</a:t>
            </a:r>
          </a:p>
          <a:p>
            <a:pPr lvl="1">
              <a:lnSpc>
                <a:spcPct val="100000"/>
              </a:lnSpc>
            </a:pPr>
            <a:r>
              <a:rPr lang="en-US" altLang="zh-CN" sz="2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NNI handover between 2 OTN domain.</a:t>
            </a:r>
          </a:p>
          <a:p>
            <a:pPr lvl="1">
              <a:lnSpc>
                <a:spcPct val="100000"/>
              </a:lnSpc>
            </a:pPr>
            <a:r>
              <a:rPr lang="en-US" altLang="zh-CN" sz="2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E2E OTN tunnel across </a:t>
            </a: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multiple domains</a:t>
            </a:r>
            <a:endParaRPr lang="en-US" altLang="zh-CN" sz="20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lvl="1">
              <a:lnSpc>
                <a:spcPct val="100000"/>
              </a:lnSpc>
            </a:pPr>
            <a:r>
              <a:rPr lang="en-US" altLang="zh-CN" sz="2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E2E E-LINE service</a:t>
            </a:r>
            <a:endParaRPr lang="en-US" sz="2000" dirty="0" smtClean="0"/>
          </a:p>
        </p:txBody>
      </p:sp>
      <p:grpSp>
        <p:nvGrpSpPr>
          <p:cNvPr id="74" name="Group 73"/>
          <p:cNvGrpSpPr/>
          <p:nvPr/>
        </p:nvGrpSpPr>
        <p:grpSpPr>
          <a:xfrm>
            <a:off x="344472" y="1006165"/>
            <a:ext cx="7234299" cy="4627278"/>
            <a:chOff x="489463" y="905076"/>
            <a:chExt cx="5279912" cy="3430793"/>
          </a:xfrm>
        </p:grpSpPr>
        <p:grpSp>
          <p:nvGrpSpPr>
            <p:cNvPr id="5" name="Group 41">
              <a:extLst>
                <a:ext uri="{FF2B5EF4-FFF2-40B4-BE49-F238E27FC236}">
                  <a16:creationId xmlns="" xmlns:a16="http://schemas.microsoft.com/office/drawing/2014/main" id="{879C318A-81D5-4F4B-8D4A-660B4538044C}"/>
                </a:ext>
              </a:extLst>
            </p:cNvPr>
            <p:cNvGrpSpPr/>
            <p:nvPr/>
          </p:nvGrpSpPr>
          <p:grpSpPr>
            <a:xfrm>
              <a:off x="959702" y="3462402"/>
              <a:ext cx="2028032" cy="776091"/>
              <a:chOff x="1704940" y="3805290"/>
              <a:chExt cx="1456688" cy="744383"/>
            </a:xfrm>
          </p:grpSpPr>
          <p:sp>
            <p:nvSpPr>
              <p:cNvPr id="6" name="云形 131">
                <a:extLst>
                  <a:ext uri="{FF2B5EF4-FFF2-40B4-BE49-F238E27FC236}">
                    <a16:creationId xmlns="" xmlns:a16="http://schemas.microsoft.com/office/drawing/2014/main" id="{81A0AD86-A1B6-004D-8B99-5FF4F6F2D679}"/>
                  </a:ext>
                </a:extLst>
              </p:cNvPr>
              <p:cNvSpPr/>
              <p:nvPr/>
            </p:nvSpPr>
            <p:spPr bwMode="auto">
              <a:xfrm>
                <a:off x="1704940" y="3805290"/>
                <a:ext cx="1456688" cy="744383"/>
              </a:xfrm>
              <a:prstGeom prst="cloud">
                <a:avLst/>
              </a:prstGeom>
              <a:gradFill flip="none" rotWithShape="1">
                <a:gsLst>
                  <a:gs pos="0">
                    <a:srgbClr val="90AFEC"/>
                  </a:gs>
                  <a:gs pos="100000">
                    <a:srgbClr val="E5ECFB"/>
                  </a:gs>
                </a:gsLst>
                <a:lin ang="13500000" scaled="1"/>
                <a:tileRect/>
              </a:gra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61614" tIns="30804" rIns="61614" bIns="30804" anchor="ctr"/>
              <a:lstStyle/>
              <a:p>
                <a:pPr defTabSz="622504">
                  <a:defRPr/>
                </a:pPr>
                <a:endParaRPr lang="en-US" altLang="zh-CN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7" name="组合 127">
                <a:extLst>
                  <a:ext uri="{FF2B5EF4-FFF2-40B4-BE49-F238E27FC236}">
                    <a16:creationId xmlns="" xmlns:a16="http://schemas.microsoft.com/office/drawing/2014/main" id="{206C184E-2E52-B64B-916C-C0CF38B3DAC9}"/>
                  </a:ext>
                </a:extLst>
              </p:cNvPr>
              <p:cNvGrpSpPr/>
              <p:nvPr/>
            </p:nvGrpSpPr>
            <p:grpSpPr>
              <a:xfrm>
                <a:off x="1852688" y="3827603"/>
                <a:ext cx="1095441" cy="668868"/>
                <a:chOff x="3994561" y="4494233"/>
                <a:chExt cx="1193951" cy="668868"/>
              </a:xfrm>
            </p:grpSpPr>
            <p:cxnSp>
              <p:nvCxnSpPr>
                <p:cNvPr id="8" name="直接连接符 36">
                  <a:extLst>
                    <a:ext uri="{FF2B5EF4-FFF2-40B4-BE49-F238E27FC236}">
                      <a16:creationId xmlns="" xmlns:a16="http://schemas.microsoft.com/office/drawing/2014/main" id="{FB71900E-E2B3-EB47-AFF0-0D236E56AAD4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045983" y="4678819"/>
                  <a:ext cx="17286" cy="395508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" name="直接连接符 37">
                  <a:extLst>
                    <a:ext uri="{FF2B5EF4-FFF2-40B4-BE49-F238E27FC236}">
                      <a16:creationId xmlns="" xmlns:a16="http://schemas.microsoft.com/office/drawing/2014/main" id="{FE15D695-4E7D-6D49-B856-55C48D24D5E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123728" y="4717360"/>
                  <a:ext cx="0" cy="2231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直接连接符 41">
                  <a:extLst>
                    <a:ext uri="{FF2B5EF4-FFF2-40B4-BE49-F238E27FC236}">
                      <a16:creationId xmlns="" xmlns:a16="http://schemas.microsoft.com/office/drawing/2014/main" id="{ACA30B22-666C-0047-99B0-0BD31EA5137F}"/>
                    </a:ext>
                  </a:extLst>
                </p:cNvPr>
                <p:cNvCxnSpPr/>
                <p:nvPr/>
              </p:nvCxnSpPr>
              <p:spPr bwMode="auto">
                <a:xfrm>
                  <a:off x="4099581" y="4670115"/>
                  <a:ext cx="949338" cy="94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1" name="Picture 34" descr="22">
                  <a:extLst>
                    <a:ext uri="{FF2B5EF4-FFF2-40B4-BE49-F238E27FC236}">
                      <a16:creationId xmlns="" xmlns:a16="http://schemas.microsoft.com/office/drawing/2014/main" id="{AD136956-C37F-564E-92B9-42E8D1773C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000157" y="4895861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2" name="Picture 34" descr="22">
                  <a:extLst>
                    <a:ext uri="{FF2B5EF4-FFF2-40B4-BE49-F238E27FC236}">
                      <a16:creationId xmlns="" xmlns:a16="http://schemas.microsoft.com/office/drawing/2014/main" id="{CDEE907A-D7DA-394C-8EF5-73CEE5C861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885569" y="4904624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" name="Picture 34" descr="22">
                  <a:extLst>
                    <a:ext uri="{FF2B5EF4-FFF2-40B4-BE49-F238E27FC236}">
                      <a16:creationId xmlns="" xmlns:a16="http://schemas.microsoft.com/office/drawing/2014/main" id="{F6D86EB6-C77D-0B48-9EDC-9673C15F76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918240" y="452889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4" name="直接连接符 37">
                  <a:extLst>
                    <a:ext uri="{FF2B5EF4-FFF2-40B4-BE49-F238E27FC236}">
                      <a16:creationId xmlns="" xmlns:a16="http://schemas.microsoft.com/office/drawing/2014/main" id="{B6CE6EAC-65EE-FF40-9DEC-94E6786D20F9}"/>
                    </a:ext>
                  </a:extLst>
                </p:cNvPr>
                <p:cNvCxnSpPr>
                  <a:endCxn id="11" idx="3"/>
                </p:cNvCxnSpPr>
                <p:nvPr/>
              </p:nvCxnSpPr>
              <p:spPr bwMode="auto">
                <a:xfrm flipH="1">
                  <a:off x="4270429" y="4918173"/>
                  <a:ext cx="224008" cy="1069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" name="直接连接符 37">
                  <a:extLst>
                    <a:ext uri="{FF2B5EF4-FFF2-40B4-BE49-F238E27FC236}">
                      <a16:creationId xmlns="" xmlns:a16="http://schemas.microsoft.com/office/drawing/2014/main" id="{370CBAA7-BB0A-EA4C-B10E-C875CC46E694}"/>
                    </a:ext>
                  </a:extLst>
                </p:cNvPr>
                <p:cNvCxnSpPr/>
                <p:nvPr/>
              </p:nvCxnSpPr>
              <p:spPr bwMode="auto">
                <a:xfrm flipH="1">
                  <a:off x="4618007" y="4695047"/>
                  <a:ext cx="370710" cy="178501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直接连接符 37">
                  <a:extLst>
                    <a:ext uri="{FF2B5EF4-FFF2-40B4-BE49-F238E27FC236}">
                      <a16:creationId xmlns="" xmlns:a16="http://schemas.microsoft.com/office/drawing/2014/main" id="{5C5CF881-9578-8F47-87C5-E1D3913BA83C}"/>
                    </a:ext>
                  </a:extLst>
                </p:cNvPr>
                <p:cNvCxnSpPr>
                  <a:stCxn id="12" idx="1"/>
                </p:cNvCxnSpPr>
                <p:nvPr/>
              </p:nvCxnSpPr>
              <p:spPr bwMode="auto">
                <a:xfrm flipH="1" flipV="1">
                  <a:off x="4679792" y="4918173"/>
                  <a:ext cx="205777" cy="1156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直接连接符 37">
                  <a:extLst>
                    <a:ext uri="{FF2B5EF4-FFF2-40B4-BE49-F238E27FC236}">
                      <a16:creationId xmlns="" xmlns:a16="http://schemas.microsoft.com/office/drawing/2014/main" id="{33A033D5-78D2-2241-AFE9-625302842BBF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216405" y="4717359"/>
                  <a:ext cx="278032" cy="1561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" name="直接连接符 41">
                  <a:extLst>
                    <a:ext uri="{FF2B5EF4-FFF2-40B4-BE49-F238E27FC236}">
                      <a16:creationId xmlns="" xmlns:a16="http://schemas.microsoft.com/office/drawing/2014/main" id="{B7013010-6B1C-CC4B-A5F9-19B60D625FA7}"/>
                    </a:ext>
                  </a:extLst>
                </p:cNvPr>
                <p:cNvCxnSpPr/>
                <p:nvPr/>
              </p:nvCxnSpPr>
              <p:spPr bwMode="auto">
                <a:xfrm>
                  <a:off x="4247298" y="5074362"/>
                  <a:ext cx="679634" cy="22313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9" name="Picture 34" descr="22">
                  <a:extLst>
                    <a:ext uri="{FF2B5EF4-FFF2-40B4-BE49-F238E27FC236}">
                      <a16:creationId xmlns="" xmlns:a16="http://schemas.microsoft.com/office/drawing/2014/main" id="{F92EE082-9289-DA44-A635-F9AD5E2BE2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432653" y="473967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" name="Picture 34" descr="22">
                  <a:extLst>
                    <a:ext uri="{FF2B5EF4-FFF2-40B4-BE49-F238E27FC236}">
                      <a16:creationId xmlns="" xmlns:a16="http://schemas.microsoft.com/office/drawing/2014/main" id="{803E2020-5B7B-AB44-ACD2-C449814F79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3994561" y="4494233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21" name="Group 41">
              <a:extLst>
                <a:ext uri="{FF2B5EF4-FFF2-40B4-BE49-F238E27FC236}">
                  <a16:creationId xmlns="" xmlns:a16="http://schemas.microsoft.com/office/drawing/2014/main" id="{879C318A-81D5-4F4B-8D4A-660B4538044C}"/>
                </a:ext>
              </a:extLst>
            </p:cNvPr>
            <p:cNvGrpSpPr/>
            <p:nvPr/>
          </p:nvGrpSpPr>
          <p:grpSpPr>
            <a:xfrm>
              <a:off x="3363605" y="3444291"/>
              <a:ext cx="2028031" cy="776091"/>
              <a:chOff x="1700768" y="3787920"/>
              <a:chExt cx="1456688" cy="744383"/>
            </a:xfrm>
          </p:grpSpPr>
          <p:sp>
            <p:nvSpPr>
              <p:cNvPr id="22" name="云形 131">
                <a:extLst>
                  <a:ext uri="{FF2B5EF4-FFF2-40B4-BE49-F238E27FC236}">
                    <a16:creationId xmlns="" xmlns:a16="http://schemas.microsoft.com/office/drawing/2014/main" id="{81A0AD86-A1B6-004D-8B99-5FF4F6F2D679}"/>
                  </a:ext>
                </a:extLst>
              </p:cNvPr>
              <p:cNvSpPr/>
              <p:nvPr/>
            </p:nvSpPr>
            <p:spPr bwMode="auto">
              <a:xfrm>
                <a:off x="1700768" y="3787920"/>
                <a:ext cx="1456688" cy="744383"/>
              </a:xfrm>
              <a:prstGeom prst="cloud">
                <a:avLst/>
              </a:prstGeom>
              <a:gradFill flip="none" rotWithShape="1">
                <a:gsLst>
                  <a:gs pos="0">
                    <a:srgbClr val="90AFEC"/>
                  </a:gs>
                  <a:gs pos="100000">
                    <a:srgbClr val="E5ECFB"/>
                  </a:gs>
                </a:gsLst>
                <a:lin ang="13500000" scaled="1"/>
                <a:tileRect/>
              </a:gra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61614" tIns="30804" rIns="61614" bIns="30804" anchor="ctr"/>
              <a:lstStyle/>
              <a:p>
                <a:pPr defTabSz="622504">
                  <a:defRPr/>
                </a:pPr>
                <a:endParaRPr lang="en-US" altLang="zh-CN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3" name="组合 127">
                <a:extLst>
                  <a:ext uri="{FF2B5EF4-FFF2-40B4-BE49-F238E27FC236}">
                    <a16:creationId xmlns="" xmlns:a16="http://schemas.microsoft.com/office/drawing/2014/main" id="{206C184E-2E52-B64B-916C-C0CF38B3DAC9}"/>
                  </a:ext>
                </a:extLst>
              </p:cNvPr>
              <p:cNvGrpSpPr/>
              <p:nvPr/>
            </p:nvGrpSpPr>
            <p:grpSpPr>
              <a:xfrm>
                <a:off x="1852688" y="3827603"/>
                <a:ext cx="1095441" cy="668868"/>
                <a:chOff x="3994561" y="4494233"/>
                <a:chExt cx="1193951" cy="668868"/>
              </a:xfrm>
            </p:grpSpPr>
            <p:cxnSp>
              <p:nvCxnSpPr>
                <p:cNvPr id="24" name="直接连接符 36">
                  <a:extLst>
                    <a:ext uri="{FF2B5EF4-FFF2-40B4-BE49-F238E27FC236}">
                      <a16:creationId xmlns="" xmlns:a16="http://schemas.microsoft.com/office/drawing/2014/main" id="{FB71900E-E2B3-EB47-AFF0-0D236E56AAD4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045983" y="4678819"/>
                  <a:ext cx="17286" cy="395508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" name="直接连接符 37">
                  <a:extLst>
                    <a:ext uri="{FF2B5EF4-FFF2-40B4-BE49-F238E27FC236}">
                      <a16:creationId xmlns="" xmlns:a16="http://schemas.microsoft.com/office/drawing/2014/main" id="{FE15D695-4E7D-6D49-B856-55C48D24D5E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123728" y="4717360"/>
                  <a:ext cx="0" cy="2231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" name="直接连接符 41">
                  <a:extLst>
                    <a:ext uri="{FF2B5EF4-FFF2-40B4-BE49-F238E27FC236}">
                      <a16:creationId xmlns="" xmlns:a16="http://schemas.microsoft.com/office/drawing/2014/main" id="{ACA30B22-666C-0047-99B0-0BD31EA5137F}"/>
                    </a:ext>
                  </a:extLst>
                </p:cNvPr>
                <p:cNvCxnSpPr/>
                <p:nvPr/>
              </p:nvCxnSpPr>
              <p:spPr bwMode="auto">
                <a:xfrm>
                  <a:off x="4099581" y="4670115"/>
                  <a:ext cx="949338" cy="94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27" name="Picture 34" descr="22">
                  <a:extLst>
                    <a:ext uri="{FF2B5EF4-FFF2-40B4-BE49-F238E27FC236}">
                      <a16:creationId xmlns="" xmlns:a16="http://schemas.microsoft.com/office/drawing/2014/main" id="{AD136956-C37F-564E-92B9-42E8D1773C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000157" y="4895861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4" descr="22">
                  <a:extLst>
                    <a:ext uri="{FF2B5EF4-FFF2-40B4-BE49-F238E27FC236}">
                      <a16:creationId xmlns="" xmlns:a16="http://schemas.microsoft.com/office/drawing/2014/main" id="{CDEE907A-D7DA-394C-8EF5-73CEE5C861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885569" y="4904624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 descr="22">
                  <a:extLst>
                    <a:ext uri="{FF2B5EF4-FFF2-40B4-BE49-F238E27FC236}">
                      <a16:creationId xmlns="" xmlns:a16="http://schemas.microsoft.com/office/drawing/2014/main" id="{F6D86EB6-C77D-0B48-9EDC-9673C15F76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918240" y="452889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30" name="直接连接符 37">
                  <a:extLst>
                    <a:ext uri="{FF2B5EF4-FFF2-40B4-BE49-F238E27FC236}">
                      <a16:creationId xmlns="" xmlns:a16="http://schemas.microsoft.com/office/drawing/2014/main" id="{B6CE6EAC-65EE-FF40-9DEC-94E6786D20F9}"/>
                    </a:ext>
                  </a:extLst>
                </p:cNvPr>
                <p:cNvCxnSpPr>
                  <a:endCxn id="27" idx="3"/>
                </p:cNvCxnSpPr>
                <p:nvPr/>
              </p:nvCxnSpPr>
              <p:spPr bwMode="auto">
                <a:xfrm flipH="1">
                  <a:off x="4270429" y="4918173"/>
                  <a:ext cx="224008" cy="1069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" name="直接连接符 37">
                  <a:extLst>
                    <a:ext uri="{FF2B5EF4-FFF2-40B4-BE49-F238E27FC236}">
                      <a16:creationId xmlns="" xmlns:a16="http://schemas.microsoft.com/office/drawing/2014/main" id="{370CBAA7-BB0A-EA4C-B10E-C875CC46E694}"/>
                    </a:ext>
                  </a:extLst>
                </p:cNvPr>
                <p:cNvCxnSpPr/>
                <p:nvPr/>
              </p:nvCxnSpPr>
              <p:spPr bwMode="auto">
                <a:xfrm flipH="1">
                  <a:off x="4618007" y="4695047"/>
                  <a:ext cx="370710" cy="178501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" name="直接连接符 37">
                  <a:extLst>
                    <a:ext uri="{FF2B5EF4-FFF2-40B4-BE49-F238E27FC236}">
                      <a16:creationId xmlns="" xmlns:a16="http://schemas.microsoft.com/office/drawing/2014/main" id="{5C5CF881-9578-8F47-87C5-E1D3913BA83C}"/>
                    </a:ext>
                  </a:extLst>
                </p:cNvPr>
                <p:cNvCxnSpPr>
                  <a:stCxn id="28" idx="1"/>
                </p:cNvCxnSpPr>
                <p:nvPr/>
              </p:nvCxnSpPr>
              <p:spPr bwMode="auto">
                <a:xfrm flipH="1" flipV="1">
                  <a:off x="4679792" y="4918173"/>
                  <a:ext cx="205777" cy="1156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" name="直接连接符 37">
                  <a:extLst>
                    <a:ext uri="{FF2B5EF4-FFF2-40B4-BE49-F238E27FC236}">
                      <a16:creationId xmlns="" xmlns:a16="http://schemas.microsoft.com/office/drawing/2014/main" id="{33A033D5-78D2-2241-AFE9-625302842BBF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216405" y="4717359"/>
                  <a:ext cx="278032" cy="1561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4" name="直接连接符 41">
                  <a:extLst>
                    <a:ext uri="{FF2B5EF4-FFF2-40B4-BE49-F238E27FC236}">
                      <a16:creationId xmlns="" xmlns:a16="http://schemas.microsoft.com/office/drawing/2014/main" id="{B7013010-6B1C-CC4B-A5F9-19B60D625FA7}"/>
                    </a:ext>
                  </a:extLst>
                </p:cNvPr>
                <p:cNvCxnSpPr/>
                <p:nvPr/>
              </p:nvCxnSpPr>
              <p:spPr bwMode="auto">
                <a:xfrm>
                  <a:off x="4247298" y="5074362"/>
                  <a:ext cx="679634" cy="22313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35" name="Picture 34" descr="22">
                  <a:extLst>
                    <a:ext uri="{FF2B5EF4-FFF2-40B4-BE49-F238E27FC236}">
                      <a16:creationId xmlns="" xmlns:a16="http://schemas.microsoft.com/office/drawing/2014/main" id="{F92EE082-9289-DA44-A635-F9AD5E2BE2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432653" y="473967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34" descr="22">
                  <a:extLst>
                    <a:ext uri="{FF2B5EF4-FFF2-40B4-BE49-F238E27FC236}">
                      <a16:creationId xmlns="" xmlns:a16="http://schemas.microsoft.com/office/drawing/2014/main" id="{803E2020-5B7B-AB44-ACD2-C449814F79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3994561" y="4494233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cxnSp>
          <p:nvCxnSpPr>
            <p:cNvPr id="37" name="Straight Connector 36"/>
            <p:cNvCxnSpPr>
              <a:endCxn id="27" idx="1"/>
            </p:cNvCxnSpPr>
            <p:nvPr/>
          </p:nvCxnSpPr>
          <p:spPr>
            <a:xfrm flipV="1">
              <a:off x="2623671" y="4039144"/>
              <a:ext cx="958587" cy="5323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1384967" y="4152646"/>
              <a:ext cx="1062542" cy="1832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Transport Domain </a:t>
              </a:r>
              <a:endPara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9" name="圆角矩形 138"/>
            <p:cNvSpPr/>
            <p:nvPr/>
          </p:nvSpPr>
          <p:spPr bwMode="auto">
            <a:xfrm>
              <a:off x="1234014" y="2877821"/>
              <a:ext cx="1185823" cy="280888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tint val="66000"/>
                    <a:satMod val="160000"/>
                  </a:schemeClr>
                </a:gs>
                <a:gs pos="50000">
                  <a:schemeClr val="accent3">
                    <a:tint val="44500"/>
                    <a:satMod val="160000"/>
                  </a:schemeClr>
                </a:gs>
                <a:gs pos="100000">
                  <a:schemeClr val="accent3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/>
            <a:ex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763559">
                <a:buClr>
                  <a:srgbClr val="CC9900"/>
                </a:buClr>
              </a:pPr>
              <a:r>
                <a:rPr lang="en-US" altLang="zh-CN" sz="1100" dirty="0" smtClean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SOTN Controller</a:t>
              </a:r>
              <a:endParaRPr lang="zh-CN" altLang="en-US" sz="1100" dirty="0" smtClean="0">
                <a:solidFill>
                  <a:schemeClr val="tx1"/>
                </a:solidFill>
                <a:latin typeface="Verdana" pitchFamily="34" charset="0"/>
                <a:ea typeface="宋体" charset="-122"/>
                <a:cs typeface="Verdana" pitchFamily="34" charset="0"/>
              </a:endParaRPr>
            </a:p>
          </p:txBody>
        </p:sp>
        <p:sp>
          <p:nvSpPr>
            <p:cNvPr id="40" name="圆角矩形 138"/>
            <p:cNvSpPr/>
            <p:nvPr/>
          </p:nvSpPr>
          <p:spPr bwMode="auto">
            <a:xfrm>
              <a:off x="3762046" y="2840869"/>
              <a:ext cx="1071068" cy="33225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tint val="66000"/>
                    <a:satMod val="160000"/>
                  </a:schemeClr>
                </a:gs>
                <a:gs pos="50000">
                  <a:schemeClr val="accent3">
                    <a:tint val="44500"/>
                    <a:satMod val="160000"/>
                  </a:schemeClr>
                </a:gs>
                <a:gs pos="100000">
                  <a:schemeClr val="accent3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/>
            <a:ex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763559">
                <a:buClr>
                  <a:srgbClr val="CC9900"/>
                </a:buClr>
              </a:pPr>
              <a:r>
                <a:rPr lang="en-US" altLang="zh-CN" sz="1050" dirty="0" smtClean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SOTN Controller</a:t>
              </a:r>
              <a:endParaRPr lang="zh-CN" altLang="en-US" sz="1050" dirty="0" smtClean="0">
                <a:solidFill>
                  <a:schemeClr val="tx1"/>
                </a:solidFill>
                <a:latin typeface="Verdana" pitchFamily="34" charset="0"/>
                <a:ea typeface="宋体" charset="-122"/>
                <a:cs typeface="Verdana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8254" y="3638476"/>
              <a:ext cx="796966" cy="1526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100G+ Grey OTN</a:t>
              </a:r>
              <a:endParaRPr lang="en-US" altLang="zh-CN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763817" y="4027790"/>
              <a:ext cx="796966" cy="1526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100G+ Grey OTN</a:t>
              </a:r>
              <a:endParaRPr lang="en-US" altLang="zh-CN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1984083" y="2351304"/>
              <a:ext cx="896064" cy="540927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3023516" y="2348694"/>
              <a:ext cx="851768" cy="49217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2517879" y="2514933"/>
              <a:ext cx="1275614" cy="707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8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RESTCONF protocol + </a:t>
              </a:r>
            </a:p>
            <a:p>
              <a:r>
                <a:rPr lang="en-US" altLang="zh-CN" sz="8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Standard transport NBI (e.g. </a:t>
              </a:r>
              <a:r>
                <a:rPr lang="en-US" altLang="zh-CN" sz="80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IETF ACTN, T-API)</a:t>
              </a:r>
              <a:endParaRPr lang="en-US" altLang="zh-CN" sz="8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8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OTN topology YANG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800" dirty="0" smtClean="0"/>
                <a:t>OTN tunnel YANG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800" dirty="0" smtClean="0"/>
                <a:t>Client service YANG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800" dirty="0" smtClean="0"/>
                <a:t>Path computation YANG</a:t>
              </a:r>
              <a:endParaRPr lang="zh-CN" altLang="en-US" sz="800" dirty="0"/>
            </a:p>
          </p:txBody>
        </p:sp>
        <p:cxnSp>
          <p:nvCxnSpPr>
            <p:cNvPr id="46" name="Straight Connector 45"/>
            <p:cNvCxnSpPr>
              <a:stCxn id="13" idx="3"/>
              <a:endCxn id="36" idx="1"/>
            </p:cNvCxnSpPr>
            <p:nvPr/>
          </p:nvCxnSpPr>
          <p:spPr>
            <a:xfrm flipV="1">
              <a:off x="2690496" y="3620408"/>
              <a:ext cx="884615" cy="3613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立方体 86"/>
            <p:cNvSpPr/>
            <p:nvPr/>
          </p:nvSpPr>
          <p:spPr>
            <a:xfrm>
              <a:off x="489463" y="3784194"/>
              <a:ext cx="299139" cy="129342"/>
            </a:xfrm>
            <a:prstGeom prst="cube">
              <a:avLst/>
            </a:prstGeom>
            <a:gradFill flip="none" rotWithShape="1">
              <a:gsLst>
                <a:gs pos="0">
                  <a:srgbClr val="92D050"/>
                </a:gs>
                <a:gs pos="10000">
                  <a:srgbClr val="92D050">
                    <a:alpha val="51000"/>
                  </a:srgbClr>
                </a:gs>
                <a:gs pos="83000">
                  <a:srgbClr val="92D050">
                    <a:alpha val="11000"/>
                  </a:srgbClr>
                </a:gs>
              </a:gsLst>
              <a:lin ang="5400000" scaled="1"/>
              <a:tileRect/>
            </a:gradFill>
            <a:ln w="6350">
              <a:gradFill>
                <a:gsLst>
                  <a:gs pos="0">
                    <a:srgbClr val="92D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buClr>
                  <a:schemeClr val="bg1"/>
                </a:buClr>
                <a:buSzPct val="60000"/>
                <a:defRPr/>
              </a:pPr>
              <a:r>
                <a:rPr lang="en-US" altLang="zh-CN" sz="900" kern="0" dirty="0" smtClean="0">
                  <a:solidFill>
                    <a:schemeClr val="tx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  <a:sym typeface="???? Bold" charset="0"/>
                </a:rPr>
                <a:t>CPE</a:t>
              </a:r>
              <a:endParaRPr lang="zh-CN" altLang="en-US" sz="900" kern="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???? Bold" charset="0"/>
              </a:endParaRPr>
            </a:p>
          </p:txBody>
        </p:sp>
        <p:cxnSp>
          <p:nvCxnSpPr>
            <p:cNvPr id="48" name="Straight Connector 47"/>
            <p:cNvCxnSpPr>
              <a:stCxn id="47" idx="4"/>
              <a:endCxn id="20" idx="1"/>
            </p:cNvCxnSpPr>
            <p:nvPr/>
          </p:nvCxnSpPr>
          <p:spPr>
            <a:xfrm flipV="1">
              <a:off x="756267" y="3620409"/>
              <a:ext cx="409133" cy="2446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立方体 86"/>
            <p:cNvSpPr/>
            <p:nvPr/>
          </p:nvSpPr>
          <p:spPr>
            <a:xfrm>
              <a:off x="5470236" y="3766369"/>
              <a:ext cx="299139" cy="129342"/>
            </a:xfrm>
            <a:prstGeom prst="cube">
              <a:avLst/>
            </a:prstGeom>
            <a:gradFill flip="none" rotWithShape="1">
              <a:gsLst>
                <a:gs pos="0">
                  <a:srgbClr val="92D050"/>
                </a:gs>
                <a:gs pos="10000">
                  <a:srgbClr val="92D050">
                    <a:alpha val="51000"/>
                  </a:srgbClr>
                </a:gs>
                <a:gs pos="83000">
                  <a:srgbClr val="92D050">
                    <a:alpha val="11000"/>
                  </a:srgbClr>
                </a:gs>
              </a:gsLst>
              <a:lin ang="5400000" scaled="1"/>
              <a:tileRect/>
            </a:gradFill>
            <a:ln w="6350">
              <a:gradFill>
                <a:gsLst>
                  <a:gs pos="0">
                    <a:srgbClr val="92D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buClr>
                  <a:schemeClr val="bg1"/>
                </a:buClr>
                <a:buSzPct val="60000"/>
                <a:defRPr/>
              </a:pPr>
              <a:r>
                <a:rPr lang="en-US" altLang="zh-CN" sz="900" kern="0" dirty="0" smtClean="0">
                  <a:solidFill>
                    <a:schemeClr val="tx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  <a:sym typeface="???? Bold" charset="0"/>
                </a:rPr>
                <a:t>CPE</a:t>
              </a:r>
              <a:endParaRPr lang="zh-CN" altLang="en-US" sz="900" kern="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???? Bold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54797" y="3774979"/>
              <a:ext cx="453002" cy="1526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Ethernet</a:t>
              </a:r>
              <a:endParaRPr lang="en-US" altLang="zh-CN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626202" y="3500219"/>
              <a:ext cx="607435" cy="1526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OTN/DWDM</a:t>
              </a:r>
              <a:endParaRPr lang="en-US" altLang="zh-CN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025775" y="3759869"/>
              <a:ext cx="453002" cy="1526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Ethernet</a:t>
              </a:r>
              <a:endParaRPr lang="en-US" altLang="zh-CN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cxnSp>
          <p:nvCxnSpPr>
            <p:cNvPr id="53" name="Straight Connector 52"/>
            <p:cNvCxnSpPr>
              <a:endCxn id="39" idx="2"/>
            </p:cNvCxnSpPr>
            <p:nvPr/>
          </p:nvCxnSpPr>
          <p:spPr>
            <a:xfrm flipV="1">
              <a:off x="1446306" y="3158709"/>
              <a:ext cx="380620" cy="365805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1924424" y="3159949"/>
              <a:ext cx="463966" cy="364566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36" idx="0"/>
              <a:endCxn id="40" idx="2"/>
            </p:cNvCxnSpPr>
            <p:nvPr/>
          </p:nvCxnSpPr>
          <p:spPr>
            <a:xfrm flipV="1">
              <a:off x="3747727" y="3173119"/>
              <a:ext cx="549853" cy="312545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4332941" y="3183855"/>
              <a:ext cx="478118" cy="370541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47" idx="4"/>
              <a:endCxn id="11" idx="1"/>
            </p:cNvCxnSpPr>
            <p:nvPr/>
          </p:nvCxnSpPr>
          <p:spPr>
            <a:xfrm>
              <a:off x="756267" y="3865033"/>
              <a:ext cx="416281" cy="174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29" idx="3"/>
              <a:endCxn id="49" idx="2"/>
            </p:cNvCxnSpPr>
            <p:nvPr/>
          </p:nvCxnSpPr>
          <p:spPr>
            <a:xfrm>
              <a:off x="5100206" y="3656543"/>
              <a:ext cx="370030" cy="1906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28" idx="3"/>
              <a:endCxn id="49" idx="2"/>
            </p:cNvCxnSpPr>
            <p:nvPr/>
          </p:nvCxnSpPr>
          <p:spPr>
            <a:xfrm flipV="1">
              <a:off x="5058473" y="3847208"/>
              <a:ext cx="411763" cy="201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/>
            <p:cNvSpPr/>
            <p:nvPr/>
          </p:nvSpPr>
          <p:spPr>
            <a:xfrm>
              <a:off x="3867147" y="4139748"/>
              <a:ext cx="1062542" cy="1832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Transport Domain </a:t>
              </a:r>
              <a:endPara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012898" y="1404471"/>
              <a:ext cx="1696360" cy="944223"/>
            </a:xfrm>
            <a:prstGeom prst="roundRect">
              <a:avLst>
                <a:gd name="adj" fmla="val 1111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62" name="Picture 2" descr="ONAP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401994" y="1772457"/>
              <a:ext cx="922375" cy="197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Rounded Rectangle 62"/>
            <p:cNvSpPr/>
            <p:nvPr/>
          </p:nvSpPr>
          <p:spPr>
            <a:xfrm>
              <a:off x="2551722" y="905076"/>
              <a:ext cx="656849" cy="333156"/>
            </a:xfrm>
            <a:prstGeom prst="roundRect">
              <a:avLst>
                <a:gd name="adj" fmla="val 11111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/>
                <a:t>Portal</a:t>
              </a:r>
              <a:endParaRPr lang="zh-CN" altLang="en-US" dirty="0"/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2508436" y="1414349"/>
              <a:ext cx="656849" cy="206483"/>
            </a:xfrm>
            <a:prstGeom prst="roundRect">
              <a:avLst>
                <a:gd name="adj" fmla="val 11111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API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2616929" y="2137443"/>
              <a:ext cx="656849" cy="206483"/>
            </a:xfrm>
            <a:prstGeom prst="roundRect">
              <a:avLst>
                <a:gd name="adj" fmla="val 11111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SDN-C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2091106" y="1683103"/>
              <a:ext cx="656849" cy="206483"/>
            </a:xfrm>
            <a:prstGeom prst="roundRect">
              <a:avLst>
                <a:gd name="adj" fmla="val 11111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SDC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2117602" y="1916938"/>
              <a:ext cx="656849" cy="206483"/>
            </a:xfrm>
            <a:prstGeom prst="roundRect">
              <a:avLst>
                <a:gd name="adj" fmla="val 11111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A&amp;AI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2936975" y="1813696"/>
              <a:ext cx="656849" cy="206483"/>
            </a:xfrm>
            <a:prstGeom prst="roundRect">
              <a:avLst>
                <a:gd name="adj" fmla="val 11111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SO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9" name="Down Arrow 68"/>
            <p:cNvSpPr/>
            <p:nvPr/>
          </p:nvSpPr>
          <p:spPr>
            <a:xfrm>
              <a:off x="2741400" y="1633637"/>
              <a:ext cx="295943" cy="187933"/>
            </a:xfrm>
            <a:prstGeom prst="down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Up Arrow 69"/>
            <p:cNvSpPr/>
            <p:nvPr/>
          </p:nvSpPr>
          <p:spPr>
            <a:xfrm>
              <a:off x="3037343" y="1633637"/>
              <a:ext cx="326262" cy="180059"/>
            </a:xfrm>
            <a:prstGeom prst="up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1" name="Down Arrow 70"/>
            <p:cNvSpPr/>
            <p:nvPr/>
          </p:nvSpPr>
          <p:spPr>
            <a:xfrm>
              <a:off x="2565135" y="1245002"/>
              <a:ext cx="295943" cy="187933"/>
            </a:xfrm>
            <a:prstGeom prst="down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Up Arrow 71"/>
            <p:cNvSpPr/>
            <p:nvPr/>
          </p:nvSpPr>
          <p:spPr>
            <a:xfrm>
              <a:off x="2790879" y="1233021"/>
              <a:ext cx="326262" cy="180059"/>
            </a:xfrm>
            <a:prstGeom prst="up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4070886" y="3488148"/>
              <a:ext cx="607435" cy="1526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OTN/DWDM</a:t>
              </a:r>
              <a:endParaRPr lang="en-US" altLang="zh-CN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014673" y="3463596"/>
              <a:ext cx="279851" cy="1711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b="1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NNI</a:t>
              </a:r>
              <a:endParaRPr lang="en-US" altLang="zh-CN" sz="900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805696" y="3492354"/>
              <a:ext cx="279851" cy="1711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b="1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UNI</a:t>
              </a:r>
              <a:endParaRPr lang="en-US" altLang="zh-CN" sz="900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87056" y="3500219"/>
              <a:ext cx="279851" cy="1711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b="1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UNI</a:t>
              </a:r>
              <a:endParaRPr lang="en-US" altLang="zh-CN" sz="900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cxnSp>
        <p:nvCxnSpPr>
          <p:cNvPr id="76" name="Straight Arrow Connector 75"/>
          <p:cNvCxnSpPr/>
          <p:nvPr/>
        </p:nvCxnSpPr>
        <p:spPr>
          <a:xfrm flipV="1">
            <a:off x="489350" y="6352567"/>
            <a:ext cx="7042826" cy="3891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097405" y="6134572"/>
            <a:ext cx="1947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End-to-end VPN service </a:t>
            </a:r>
            <a:endParaRPr lang="zh-CN" altLang="en-US" sz="1400" dirty="0"/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1189660" y="6088826"/>
            <a:ext cx="5900011" cy="33175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697943" y="5860681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E-LINE</a:t>
            </a:r>
            <a:endParaRPr lang="zh-CN" altLang="en-US" sz="1400" dirty="0"/>
          </a:p>
        </p:txBody>
      </p:sp>
      <p:cxnSp>
        <p:nvCxnSpPr>
          <p:cNvPr id="85" name="Straight Connector 84"/>
          <p:cNvCxnSpPr/>
          <p:nvPr/>
        </p:nvCxnSpPr>
        <p:spPr>
          <a:xfrm flipV="1">
            <a:off x="444535" y="5243390"/>
            <a:ext cx="0" cy="1234582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7532176" y="5184338"/>
            <a:ext cx="0" cy="1234582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161199" y="5333883"/>
            <a:ext cx="0" cy="896636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7089671" y="5245555"/>
            <a:ext cx="0" cy="896636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1454413" y="5851561"/>
            <a:ext cx="5100775" cy="2575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3547759" y="556613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OTN Tunnel</a:t>
            </a:r>
            <a:endParaRPr lang="zh-CN" altLang="en-US" sz="1400" dirty="0"/>
          </a:p>
        </p:txBody>
      </p:sp>
      <p:cxnSp>
        <p:nvCxnSpPr>
          <p:cNvPr id="100" name="Straight Connector 99"/>
          <p:cNvCxnSpPr/>
          <p:nvPr/>
        </p:nvCxnSpPr>
        <p:spPr>
          <a:xfrm flipV="1">
            <a:off x="1454413" y="5323159"/>
            <a:ext cx="0" cy="559323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6555188" y="5402791"/>
            <a:ext cx="0" cy="559323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/>
          <p:cNvSpPr/>
          <p:nvPr/>
        </p:nvSpPr>
        <p:spPr>
          <a:xfrm>
            <a:off x="3086222" y="4359708"/>
            <a:ext cx="1718015" cy="1174462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ounded Rectangle 95"/>
          <p:cNvSpPr/>
          <p:nvPr/>
        </p:nvSpPr>
        <p:spPr>
          <a:xfrm>
            <a:off x="1205324" y="5623198"/>
            <a:ext cx="5963581" cy="58305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ounded Rectangle 97"/>
          <p:cNvSpPr/>
          <p:nvPr/>
        </p:nvSpPr>
        <p:spPr>
          <a:xfrm>
            <a:off x="5815177" y="2976177"/>
            <a:ext cx="1172991" cy="36665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Changes</a:t>
            </a:r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ONAP SOTN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36" y="1115321"/>
            <a:ext cx="7429500" cy="5010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48136" y="2007220"/>
            <a:ext cx="385573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Topology Discovery</a:t>
            </a:r>
          </a:p>
          <a:p>
            <a:pPr marL="342900" indent="-342900">
              <a:buAutoNum type="arabicPeriod"/>
            </a:pPr>
            <a:endParaRPr lang="en-US" sz="3200" dirty="0"/>
          </a:p>
          <a:p>
            <a:pPr marL="342900" indent="-342900">
              <a:buAutoNum type="arabicPeriod"/>
            </a:pPr>
            <a:r>
              <a:rPr lang="en-US" sz="3200" dirty="0" smtClean="0"/>
              <a:t>Service Design</a:t>
            </a:r>
          </a:p>
          <a:p>
            <a:pPr marL="342900" indent="-342900">
              <a:buAutoNum type="arabicPeriod"/>
            </a:pPr>
            <a:endParaRPr lang="en-US" sz="3200" dirty="0"/>
          </a:p>
          <a:p>
            <a:pPr marL="342900" indent="-342900">
              <a:buAutoNum type="arabicPeriod"/>
            </a:pPr>
            <a:r>
              <a:rPr lang="en-US" sz="3200" dirty="0" smtClean="0"/>
              <a:t>Service Provisioning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757552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Topology Discovery</a:t>
            </a:r>
            <a:endParaRPr lang="en-US" dirty="0"/>
          </a:p>
        </p:txBody>
      </p:sp>
      <p:grpSp>
        <p:nvGrpSpPr>
          <p:cNvPr id="6" name="Group 41">
            <a:extLst>
              <a:ext uri="{FF2B5EF4-FFF2-40B4-BE49-F238E27FC236}">
                <a16:creationId xmlns:a16="http://schemas.microsoft.com/office/drawing/2014/main" xmlns="" id="{879C318A-81D5-4F4B-8D4A-660B4538044C}"/>
              </a:ext>
            </a:extLst>
          </p:cNvPr>
          <p:cNvGrpSpPr/>
          <p:nvPr/>
        </p:nvGrpSpPr>
        <p:grpSpPr>
          <a:xfrm>
            <a:off x="6895045" y="4711835"/>
            <a:ext cx="2097800" cy="1156939"/>
            <a:chOff x="1704940" y="3805290"/>
            <a:chExt cx="1456688" cy="744383"/>
          </a:xfrm>
        </p:grpSpPr>
        <p:sp>
          <p:nvSpPr>
            <p:cNvPr id="7" name="云形 131">
              <a:extLst>
                <a:ext uri="{FF2B5EF4-FFF2-40B4-BE49-F238E27FC236}">
                  <a16:creationId xmlns:a16="http://schemas.microsoft.com/office/drawing/2014/main" xmlns="" id="{81A0AD86-A1B6-004D-8B99-5FF4F6F2D679}"/>
                </a:ext>
              </a:extLst>
            </p:cNvPr>
            <p:cNvSpPr/>
            <p:nvPr/>
          </p:nvSpPr>
          <p:spPr bwMode="auto">
            <a:xfrm>
              <a:off x="1704940" y="3805290"/>
              <a:ext cx="1456688" cy="744383"/>
            </a:xfrm>
            <a:prstGeom prst="cloud">
              <a:avLst/>
            </a:prstGeom>
            <a:gradFill flip="none" rotWithShape="1">
              <a:gsLst>
                <a:gs pos="0">
                  <a:srgbClr val="90AFEC"/>
                </a:gs>
                <a:gs pos="100000">
                  <a:srgbClr val="E5ECFB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61614" tIns="30804" rIns="61614" bIns="30804" anchor="ctr"/>
            <a:lstStyle/>
            <a:p>
              <a:pPr defTabSz="622504">
                <a:defRPr/>
              </a:pPr>
              <a:endParaRPr lang="en-US" altLang="zh-CN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组合 127">
              <a:extLst>
                <a:ext uri="{FF2B5EF4-FFF2-40B4-BE49-F238E27FC236}">
                  <a16:creationId xmlns:a16="http://schemas.microsoft.com/office/drawing/2014/main" xmlns="" id="{206C184E-2E52-B64B-916C-C0CF38B3DAC9}"/>
                </a:ext>
              </a:extLst>
            </p:cNvPr>
            <p:cNvGrpSpPr/>
            <p:nvPr/>
          </p:nvGrpSpPr>
          <p:grpSpPr>
            <a:xfrm>
              <a:off x="1852688" y="3827603"/>
              <a:ext cx="1095441" cy="668868"/>
              <a:chOff x="3994561" y="4494233"/>
              <a:chExt cx="1193951" cy="668868"/>
            </a:xfrm>
          </p:grpSpPr>
          <p:cxnSp>
            <p:nvCxnSpPr>
              <p:cNvPr id="9" name="直接连接符 36">
                <a:extLst>
                  <a:ext uri="{FF2B5EF4-FFF2-40B4-BE49-F238E27FC236}">
                    <a16:creationId xmlns:a16="http://schemas.microsoft.com/office/drawing/2014/main" xmlns="" id="{FB71900E-E2B3-EB47-AFF0-0D236E56AAD4}"/>
                  </a:ext>
                </a:extLst>
              </p:cNvPr>
              <p:cNvCxnSpPr/>
              <p:nvPr/>
            </p:nvCxnSpPr>
            <p:spPr bwMode="auto">
              <a:xfrm flipH="1" flipV="1">
                <a:off x="5045983" y="4678819"/>
                <a:ext cx="17286" cy="395508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直接连接符 37">
                <a:extLst>
                  <a:ext uri="{FF2B5EF4-FFF2-40B4-BE49-F238E27FC236}">
                    <a16:creationId xmlns:a16="http://schemas.microsoft.com/office/drawing/2014/main" xmlns="" id="{FE15D695-4E7D-6D49-B856-55C48D24D5E5}"/>
                  </a:ext>
                </a:extLst>
              </p:cNvPr>
              <p:cNvCxnSpPr/>
              <p:nvPr/>
            </p:nvCxnSpPr>
            <p:spPr bwMode="auto">
              <a:xfrm flipV="1">
                <a:off x="4123728" y="4717360"/>
                <a:ext cx="0" cy="2231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直接连接符 41">
                <a:extLst>
                  <a:ext uri="{FF2B5EF4-FFF2-40B4-BE49-F238E27FC236}">
                    <a16:creationId xmlns:a16="http://schemas.microsoft.com/office/drawing/2014/main" xmlns="" id="{ACA30B22-666C-0047-99B0-0BD31EA5137F}"/>
                  </a:ext>
                </a:extLst>
              </p:cNvPr>
              <p:cNvCxnSpPr/>
              <p:nvPr/>
            </p:nvCxnSpPr>
            <p:spPr bwMode="auto">
              <a:xfrm>
                <a:off x="4099581" y="4670115"/>
                <a:ext cx="949338" cy="94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12" name="Picture 34" descr="22">
                <a:extLst>
                  <a:ext uri="{FF2B5EF4-FFF2-40B4-BE49-F238E27FC236}">
                    <a16:creationId xmlns:a16="http://schemas.microsoft.com/office/drawing/2014/main" xmlns="" id="{AD136956-C37F-564E-92B9-42E8D1773C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000157" y="4895861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34" descr="22">
                <a:extLst>
                  <a:ext uri="{FF2B5EF4-FFF2-40B4-BE49-F238E27FC236}">
                    <a16:creationId xmlns:a16="http://schemas.microsoft.com/office/drawing/2014/main" xmlns="" id="{CDEE907A-D7DA-394C-8EF5-73CEE5C861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885569" y="4904624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3" descr="22">
                <a:extLst>
                  <a:ext uri="{FF2B5EF4-FFF2-40B4-BE49-F238E27FC236}">
                    <a16:creationId xmlns:a16="http://schemas.microsoft.com/office/drawing/2014/main" xmlns="" id="{F6D86EB6-C77D-0B48-9EDC-9673C15F765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918240" y="452889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5" name="直接连接符 37">
                <a:extLst>
                  <a:ext uri="{FF2B5EF4-FFF2-40B4-BE49-F238E27FC236}">
                    <a16:creationId xmlns:a16="http://schemas.microsoft.com/office/drawing/2014/main" xmlns="" id="{B6CE6EAC-65EE-FF40-9DEC-94E6786D20F9}"/>
                  </a:ext>
                </a:extLst>
              </p:cNvPr>
              <p:cNvCxnSpPr>
                <a:endCxn id="12" idx="3"/>
              </p:cNvCxnSpPr>
              <p:nvPr/>
            </p:nvCxnSpPr>
            <p:spPr bwMode="auto">
              <a:xfrm flipH="1">
                <a:off x="4270429" y="4918173"/>
                <a:ext cx="224008" cy="1069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直接连接符 37">
                <a:extLst>
                  <a:ext uri="{FF2B5EF4-FFF2-40B4-BE49-F238E27FC236}">
                    <a16:creationId xmlns:a16="http://schemas.microsoft.com/office/drawing/2014/main" xmlns="" id="{370CBAA7-BB0A-EA4C-B10E-C875CC46E694}"/>
                  </a:ext>
                </a:extLst>
              </p:cNvPr>
              <p:cNvCxnSpPr/>
              <p:nvPr/>
            </p:nvCxnSpPr>
            <p:spPr bwMode="auto">
              <a:xfrm flipH="1">
                <a:off x="4618007" y="4695047"/>
                <a:ext cx="370710" cy="178501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" name="直接连接符 37">
                <a:extLst>
                  <a:ext uri="{FF2B5EF4-FFF2-40B4-BE49-F238E27FC236}">
                    <a16:creationId xmlns:a16="http://schemas.microsoft.com/office/drawing/2014/main" xmlns="" id="{5C5CF881-9578-8F47-87C5-E1D3913BA83C}"/>
                  </a:ext>
                </a:extLst>
              </p:cNvPr>
              <p:cNvCxnSpPr>
                <a:stCxn id="13" idx="1"/>
              </p:cNvCxnSpPr>
              <p:nvPr/>
            </p:nvCxnSpPr>
            <p:spPr bwMode="auto">
              <a:xfrm flipH="1" flipV="1">
                <a:off x="4679792" y="4918173"/>
                <a:ext cx="205777" cy="1156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直接连接符 37">
                <a:extLst>
                  <a:ext uri="{FF2B5EF4-FFF2-40B4-BE49-F238E27FC236}">
                    <a16:creationId xmlns:a16="http://schemas.microsoft.com/office/drawing/2014/main" xmlns="" id="{33A033D5-78D2-2241-AFE9-625302842BBF}"/>
                  </a:ext>
                </a:extLst>
              </p:cNvPr>
              <p:cNvCxnSpPr/>
              <p:nvPr/>
            </p:nvCxnSpPr>
            <p:spPr bwMode="auto">
              <a:xfrm flipH="1" flipV="1">
                <a:off x="4216405" y="4717359"/>
                <a:ext cx="278032" cy="1561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直接连接符 41">
                <a:extLst>
                  <a:ext uri="{FF2B5EF4-FFF2-40B4-BE49-F238E27FC236}">
                    <a16:creationId xmlns:a16="http://schemas.microsoft.com/office/drawing/2014/main" xmlns="" id="{B7013010-6B1C-CC4B-A5F9-19B60D625FA7}"/>
                  </a:ext>
                </a:extLst>
              </p:cNvPr>
              <p:cNvCxnSpPr/>
              <p:nvPr/>
            </p:nvCxnSpPr>
            <p:spPr bwMode="auto">
              <a:xfrm>
                <a:off x="4247298" y="5074362"/>
                <a:ext cx="679634" cy="22313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20" name="Picture 34" descr="22">
                <a:extLst>
                  <a:ext uri="{FF2B5EF4-FFF2-40B4-BE49-F238E27FC236}">
                    <a16:creationId xmlns:a16="http://schemas.microsoft.com/office/drawing/2014/main" xmlns="" id="{F92EE082-9289-DA44-A635-F9AD5E2BE2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432653" y="473967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34" descr="22">
                <a:extLst>
                  <a:ext uri="{FF2B5EF4-FFF2-40B4-BE49-F238E27FC236}">
                    <a16:creationId xmlns:a16="http://schemas.microsoft.com/office/drawing/2014/main" xmlns="" id="{803E2020-5B7B-AB44-ACD2-C449814F79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994561" y="4494233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2" name="立方体 86"/>
          <p:cNvSpPr/>
          <p:nvPr/>
        </p:nvSpPr>
        <p:spPr>
          <a:xfrm>
            <a:off x="6356888" y="5136036"/>
            <a:ext cx="334067" cy="199665"/>
          </a:xfrm>
          <a:prstGeom prst="cube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900" kern="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???? Bold" charset="0"/>
              </a:rPr>
              <a:t>CPE</a:t>
            </a:r>
            <a:endParaRPr lang="zh-CN" altLang="en-US" sz="900" kern="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???? Bold" charset="0"/>
            </a:endParaRPr>
          </a:p>
        </p:txBody>
      </p:sp>
      <p:cxnSp>
        <p:nvCxnSpPr>
          <p:cNvPr id="23" name="Straight Connector 22"/>
          <p:cNvCxnSpPr>
            <a:stCxn id="22" idx="5"/>
            <a:endCxn id="21" idx="1"/>
          </p:cNvCxnSpPr>
          <p:nvPr/>
        </p:nvCxnSpPr>
        <p:spPr>
          <a:xfrm flipV="1">
            <a:off x="6690955" y="4947380"/>
            <a:ext cx="416865" cy="263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5"/>
            <a:endCxn id="12" idx="1"/>
          </p:cNvCxnSpPr>
          <p:nvPr/>
        </p:nvCxnSpPr>
        <p:spPr>
          <a:xfrm>
            <a:off x="6690955" y="5210910"/>
            <a:ext cx="424259" cy="360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立方体 86"/>
          <p:cNvSpPr/>
          <p:nvPr/>
        </p:nvSpPr>
        <p:spPr>
          <a:xfrm>
            <a:off x="11714185" y="5127983"/>
            <a:ext cx="414984" cy="217033"/>
          </a:xfrm>
          <a:prstGeom prst="cube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900" kern="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???? Bold" charset="0"/>
              </a:rPr>
              <a:t>CPE</a:t>
            </a:r>
            <a:endParaRPr lang="zh-CN" altLang="en-US" sz="900" kern="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???? Bold" charset="0"/>
            </a:endParaRPr>
          </a:p>
        </p:txBody>
      </p:sp>
      <p:grpSp>
        <p:nvGrpSpPr>
          <p:cNvPr id="26" name="Group 41">
            <a:extLst>
              <a:ext uri="{FF2B5EF4-FFF2-40B4-BE49-F238E27FC236}">
                <a16:creationId xmlns:a16="http://schemas.microsoft.com/office/drawing/2014/main" xmlns="" id="{879C318A-81D5-4F4B-8D4A-660B4538044C}"/>
              </a:ext>
            </a:extLst>
          </p:cNvPr>
          <p:cNvGrpSpPr/>
          <p:nvPr/>
        </p:nvGrpSpPr>
        <p:grpSpPr>
          <a:xfrm>
            <a:off x="9387658" y="4711835"/>
            <a:ext cx="2097800" cy="1156939"/>
            <a:chOff x="1704940" y="3805290"/>
            <a:chExt cx="1456688" cy="744383"/>
          </a:xfrm>
        </p:grpSpPr>
        <p:sp>
          <p:nvSpPr>
            <p:cNvPr id="27" name="云形 131">
              <a:extLst>
                <a:ext uri="{FF2B5EF4-FFF2-40B4-BE49-F238E27FC236}">
                  <a16:creationId xmlns:a16="http://schemas.microsoft.com/office/drawing/2014/main" xmlns="" id="{81A0AD86-A1B6-004D-8B99-5FF4F6F2D679}"/>
                </a:ext>
              </a:extLst>
            </p:cNvPr>
            <p:cNvSpPr/>
            <p:nvPr/>
          </p:nvSpPr>
          <p:spPr bwMode="auto">
            <a:xfrm>
              <a:off x="1704940" y="3805290"/>
              <a:ext cx="1456688" cy="744383"/>
            </a:xfrm>
            <a:prstGeom prst="cloud">
              <a:avLst/>
            </a:prstGeom>
            <a:gradFill flip="none" rotWithShape="1">
              <a:gsLst>
                <a:gs pos="0">
                  <a:srgbClr val="90AFEC"/>
                </a:gs>
                <a:gs pos="100000">
                  <a:srgbClr val="E5ECFB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61614" tIns="30804" rIns="61614" bIns="30804" anchor="ctr"/>
            <a:lstStyle/>
            <a:p>
              <a:pPr defTabSz="622504">
                <a:defRPr/>
              </a:pPr>
              <a:endParaRPr lang="en-US" altLang="zh-CN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组合 127">
              <a:extLst>
                <a:ext uri="{FF2B5EF4-FFF2-40B4-BE49-F238E27FC236}">
                  <a16:creationId xmlns:a16="http://schemas.microsoft.com/office/drawing/2014/main" xmlns="" id="{206C184E-2E52-B64B-916C-C0CF38B3DAC9}"/>
                </a:ext>
              </a:extLst>
            </p:cNvPr>
            <p:cNvGrpSpPr/>
            <p:nvPr/>
          </p:nvGrpSpPr>
          <p:grpSpPr>
            <a:xfrm>
              <a:off x="1852688" y="3827603"/>
              <a:ext cx="1095441" cy="668868"/>
              <a:chOff x="3994561" y="4494233"/>
              <a:chExt cx="1193951" cy="668868"/>
            </a:xfrm>
          </p:grpSpPr>
          <p:cxnSp>
            <p:nvCxnSpPr>
              <p:cNvPr id="29" name="直接连接符 36">
                <a:extLst>
                  <a:ext uri="{FF2B5EF4-FFF2-40B4-BE49-F238E27FC236}">
                    <a16:creationId xmlns:a16="http://schemas.microsoft.com/office/drawing/2014/main" xmlns="" id="{FB71900E-E2B3-EB47-AFF0-0D236E56AAD4}"/>
                  </a:ext>
                </a:extLst>
              </p:cNvPr>
              <p:cNvCxnSpPr/>
              <p:nvPr/>
            </p:nvCxnSpPr>
            <p:spPr bwMode="auto">
              <a:xfrm flipH="1" flipV="1">
                <a:off x="5045983" y="4678819"/>
                <a:ext cx="17286" cy="395508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直接连接符 37">
                <a:extLst>
                  <a:ext uri="{FF2B5EF4-FFF2-40B4-BE49-F238E27FC236}">
                    <a16:creationId xmlns:a16="http://schemas.microsoft.com/office/drawing/2014/main" xmlns="" id="{FE15D695-4E7D-6D49-B856-55C48D24D5E5}"/>
                  </a:ext>
                </a:extLst>
              </p:cNvPr>
              <p:cNvCxnSpPr/>
              <p:nvPr/>
            </p:nvCxnSpPr>
            <p:spPr bwMode="auto">
              <a:xfrm flipV="1">
                <a:off x="4123728" y="4717360"/>
                <a:ext cx="0" cy="2231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直接连接符 41">
                <a:extLst>
                  <a:ext uri="{FF2B5EF4-FFF2-40B4-BE49-F238E27FC236}">
                    <a16:creationId xmlns:a16="http://schemas.microsoft.com/office/drawing/2014/main" xmlns="" id="{ACA30B22-666C-0047-99B0-0BD31EA5137F}"/>
                  </a:ext>
                </a:extLst>
              </p:cNvPr>
              <p:cNvCxnSpPr/>
              <p:nvPr/>
            </p:nvCxnSpPr>
            <p:spPr bwMode="auto">
              <a:xfrm>
                <a:off x="4099581" y="4670115"/>
                <a:ext cx="949338" cy="94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32" name="Picture 34" descr="22">
                <a:extLst>
                  <a:ext uri="{FF2B5EF4-FFF2-40B4-BE49-F238E27FC236}">
                    <a16:creationId xmlns:a16="http://schemas.microsoft.com/office/drawing/2014/main" xmlns="" id="{AD136956-C37F-564E-92B9-42E8D1773C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000157" y="4895861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34" descr="22">
                <a:extLst>
                  <a:ext uri="{FF2B5EF4-FFF2-40B4-BE49-F238E27FC236}">
                    <a16:creationId xmlns:a16="http://schemas.microsoft.com/office/drawing/2014/main" xmlns="" id="{CDEE907A-D7DA-394C-8EF5-73CEE5C861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885569" y="4904624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34" descr="22">
                <a:extLst>
                  <a:ext uri="{FF2B5EF4-FFF2-40B4-BE49-F238E27FC236}">
                    <a16:creationId xmlns:a16="http://schemas.microsoft.com/office/drawing/2014/main" xmlns="" id="{F6D86EB6-C77D-0B48-9EDC-9673C15F765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918240" y="452889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35" name="直接连接符 37">
                <a:extLst>
                  <a:ext uri="{FF2B5EF4-FFF2-40B4-BE49-F238E27FC236}">
                    <a16:creationId xmlns:a16="http://schemas.microsoft.com/office/drawing/2014/main" xmlns="" id="{B6CE6EAC-65EE-FF40-9DEC-94E6786D20F9}"/>
                  </a:ext>
                </a:extLst>
              </p:cNvPr>
              <p:cNvCxnSpPr>
                <a:endCxn id="32" idx="3"/>
              </p:cNvCxnSpPr>
              <p:nvPr/>
            </p:nvCxnSpPr>
            <p:spPr bwMode="auto">
              <a:xfrm flipH="1">
                <a:off x="4270429" y="4918173"/>
                <a:ext cx="224008" cy="1069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直接连接符 37">
                <a:extLst>
                  <a:ext uri="{FF2B5EF4-FFF2-40B4-BE49-F238E27FC236}">
                    <a16:creationId xmlns:a16="http://schemas.microsoft.com/office/drawing/2014/main" xmlns="" id="{370CBAA7-BB0A-EA4C-B10E-C875CC46E694}"/>
                  </a:ext>
                </a:extLst>
              </p:cNvPr>
              <p:cNvCxnSpPr/>
              <p:nvPr/>
            </p:nvCxnSpPr>
            <p:spPr bwMode="auto">
              <a:xfrm flipH="1">
                <a:off x="4618007" y="4695047"/>
                <a:ext cx="370710" cy="178501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直接连接符 37">
                <a:extLst>
                  <a:ext uri="{FF2B5EF4-FFF2-40B4-BE49-F238E27FC236}">
                    <a16:creationId xmlns:a16="http://schemas.microsoft.com/office/drawing/2014/main" xmlns="" id="{5C5CF881-9578-8F47-87C5-E1D3913BA83C}"/>
                  </a:ext>
                </a:extLst>
              </p:cNvPr>
              <p:cNvCxnSpPr>
                <a:stCxn id="33" idx="1"/>
              </p:cNvCxnSpPr>
              <p:nvPr/>
            </p:nvCxnSpPr>
            <p:spPr bwMode="auto">
              <a:xfrm flipH="1" flipV="1">
                <a:off x="4679792" y="4918173"/>
                <a:ext cx="205777" cy="1156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xmlns="" id="{33A033D5-78D2-2241-AFE9-625302842BBF}"/>
                  </a:ext>
                </a:extLst>
              </p:cNvPr>
              <p:cNvCxnSpPr/>
              <p:nvPr/>
            </p:nvCxnSpPr>
            <p:spPr bwMode="auto">
              <a:xfrm flipH="1" flipV="1">
                <a:off x="4216405" y="4717359"/>
                <a:ext cx="278032" cy="1561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直接连接符 41">
                <a:extLst>
                  <a:ext uri="{FF2B5EF4-FFF2-40B4-BE49-F238E27FC236}">
                    <a16:creationId xmlns:a16="http://schemas.microsoft.com/office/drawing/2014/main" xmlns="" id="{B7013010-6B1C-CC4B-A5F9-19B60D625FA7}"/>
                  </a:ext>
                </a:extLst>
              </p:cNvPr>
              <p:cNvCxnSpPr/>
              <p:nvPr/>
            </p:nvCxnSpPr>
            <p:spPr bwMode="auto">
              <a:xfrm>
                <a:off x="4247298" y="5074362"/>
                <a:ext cx="679634" cy="22313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40" name="Picture 34" descr="22">
                <a:extLst>
                  <a:ext uri="{FF2B5EF4-FFF2-40B4-BE49-F238E27FC236}">
                    <a16:creationId xmlns:a16="http://schemas.microsoft.com/office/drawing/2014/main" xmlns="" id="{F92EE082-9289-DA44-A635-F9AD5E2BE2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432653" y="473967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" name="Picture 34" descr="22">
                <a:extLst>
                  <a:ext uri="{FF2B5EF4-FFF2-40B4-BE49-F238E27FC236}">
                    <a16:creationId xmlns:a16="http://schemas.microsoft.com/office/drawing/2014/main" xmlns="" id="{803E2020-5B7B-AB44-ACD2-C449814F79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994561" y="4494233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cxnSp>
        <p:nvCxnSpPr>
          <p:cNvPr id="42" name="Straight Connector 41"/>
          <p:cNvCxnSpPr>
            <a:stCxn id="34" idx="3"/>
            <a:endCxn id="25" idx="2"/>
          </p:cNvCxnSpPr>
          <p:nvPr/>
        </p:nvCxnSpPr>
        <p:spPr>
          <a:xfrm>
            <a:off x="11177994" y="5001248"/>
            <a:ext cx="536190" cy="262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3" idx="3"/>
            <a:endCxn id="25" idx="2"/>
          </p:cNvCxnSpPr>
          <p:nvPr/>
        </p:nvCxnSpPr>
        <p:spPr>
          <a:xfrm flipV="1">
            <a:off x="11134827" y="5263629"/>
            <a:ext cx="579358" cy="321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4" idx="3"/>
            <a:endCxn id="41" idx="1"/>
          </p:cNvCxnSpPr>
          <p:nvPr/>
        </p:nvCxnSpPr>
        <p:spPr>
          <a:xfrm flipV="1">
            <a:off x="8685382" y="4947381"/>
            <a:ext cx="915051" cy="53868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圆角矩形 93"/>
          <p:cNvSpPr/>
          <p:nvPr/>
        </p:nvSpPr>
        <p:spPr>
          <a:xfrm>
            <a:off x="7441760" y="4124835"/>
            <a:ext cx="835311" cy="369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SOTN </a:t>
            </a:r>
            <a:r>
              <a:rPr lang="en-US" altLang="zh-CN" sz="80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Controller</a:t>
            </a:r>
            <a:endParaRPr lang="zh-CN" altLang="en-US" sz="8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6" name="圆角矩形 93"/>
          <p:cNvSpPr/>
          <p:nvPr/>
        </p:nvSpPr>
        <p:spPr>
          <a:xfrm>
            <a:off x="9893503" y="4124835"/>
            <a:ext cx="836094" cy="369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SOTN </a:t>
            </a:r>
            <a:r>
              <a:rPr lang="en-US" altLang="zh-CN" sz="80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Controller</a:t>
            </a:r>
            <a:endParaRPr lang="zh-CN" altLang="en-US" sz="8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8043779" y="3198617"/>
            <a:ext cx="0" cy="895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10260552" y="3222982"/>
            <a:ext cx="0" cy="871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7943945" y="4501318"/>
            <a:ext cx="0" cy="421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0260917" y="4463162"/>
            <a:ext cx="0" cy="421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7434749" y="5855031"/>
            <a:ext cx="11079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Transport Domain</a:t>
            </a:r>
            <a:endParaRPr lang="zh-CN" altLang="en-US" sz="9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9854162" y="5801299"/>
            <a:ext cx="114005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Transport Domain </a:t>
            </a:r>
            <a:endParaRPr lang="zh-CN" altLang="en-US" sz="9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997948" y="3513794"/>
            <a:ext cx="1218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Standard NBI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Ethernet (topo)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600" dirty="0" smtClean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OTN (topo, tunnel)</a:t>
            </a:r>
          </a:p>
        </p:txBody>
      </p:sp>
      <p:sp>
        <p:nvSpPr>
          <p:cNvPr id="66" name="Rectangle 65"/>
          <p:cNvSpPr/>
          <p:nvPr/>
        </p:nvSpPr>
        <p:spPr>
          <a:xfrm>
            <a:off x="8993606" y="4751911"/>
            <a:ext cx="6284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OTN NNI</a:t>
            </a:r>
            <a:endParaRPr lang="zh-CN" altLang="en-US" sz="600" dirty="0"/>
          </a:p>
        </p:txBody>
      </p:sp>
      <p:sp>
        <p:nvSpPr>
          <p:cNvPr id="67" name="Rectangle 66"/>
          <p:cNvSpPr/>
          <p:nvPr/>
        </p:nvSpPr>
        <p:spPr>
          <a:xfrm>
            <a:off x="6723673" y="4865871"/>
            <a:ext cx="6284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ETH</a:t>
            </a:r>
            <a:endParaRPr lang="zh-CN" altLang="en-US" sz="600" dirty="0"/>
          </a:p>
        </p:txBody>
      </p:sp>
      <p:sp>
        <p:nvSpPr>
          <p:cNvPr id="68" name="Rectangle 67"/>
          <p:cNvSpPr/>
          <p:nvPr/>
        </p:nvSpPr>
        <p:spPr>
          <a:xfrm>
            <a:off x="11395195" y="4956081"/>
            <a:ext cx="6284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ETH</a:t>
            </a:r>
            <a:endParaRPr lang="zh-CN" altLang="en-US" sz="600" dirty="0"/>
          </a:p>
        </p:txBody>
      </p:sp>
      <p:cxnSp>
        <p:nvCxnSpPr>
          <p:cNvPr id="69" name="Straight Connector 68"/>
          <p:cNvCxnSpPr/>
          <p:nvPr/>
        </p:nvCxnSpPr>
        <p:spPr>
          <a:xfrm>
            <a:off x="5896794" y="3484536"/>
            <a:ext cx="6279267" cy="40534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6340231" y="1457519"/>
            <a:ext cx="697652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8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ONAP Topology</a:t>
            </a:r>
            <a:endParaRPr lang="zh-CN" altLang="en-US" sz="800" dirty="0"/>
          </a:p>
        </p:txBody>
      </p:sp>
      <p:cxnSp>
        <p:nvCxnSpPr>
          <p:cNvPr id="78" name="Straight Connector 77"/>
          <p:cNvCxnSpPr>
            <a:stCxn id="13" idx="3"/>
            <a:endCxn id="32" idx="1"/>
          </p:cNvCxnSpPr>
          <p:nvPr/>
        </p:nvCxnSpPr>
        <p:spPr>
          <a:xfrm flipV="1">
            <a:off x="8642215" y="5571602"/>
            <a:ext cx="965612" cy="1361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8970259" y="5345016"/>
            <a:ext cx="6284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OTN NNI</a:t>
            </a:r>
            <a:endParaRPr lang="zh-CN" altLang="en-US" sz="600" dirty="0"/>
          </a:p>
        </p:txBody>
      </p:sp>
      <p:sp>
        <p:nvSpPr>
          <p:cNvPr id="87" name="Rectangle 86"/>
          <p:cNvSpPr/>
          <p:nvPr/>
        </p:nvSpPr>
        <p:spPr>
          <a:xfrm>
            <a:off x="10205541" y="3505943"/>
            <a:ext cx="1218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Standard NBI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Ethernet (topo)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600" dirty="0" smtClean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OTN (topo, tunnel)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850923" y="1576702"/>
            <a:ext cx="3976546" cy="1688129"/>
          </a:xfrm>
          <a:prstGeom prst="roundRect">
            <a:avLst>
              <a:gd name="adj" fmla="val 1111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3" name="Group 41">
            <a:extLst>
              <a:ext uri="{FF2B5EF4-FFF2-40B4-BE49-F238E27FC236}">
                <a16:creationId xmlns:a16="http://schemas.microsoft.com/office/drawing/2014/main" xmlns="" id="{879C318A-81D5-4F4B-8D4A-660B4538044C}"/>
              </a:ext>
            </a:extLst>
          </p:cNvPr>
          <p:cNvGrpSpPr/>
          <p:nvPr/>
        </p:nvGrpSpPr>
        <p:grpSpPr>
          <a:xfrm>
            <a:off x="808507" y="4712786"/>
            <a:ext cx="2097800" cy="1156939"/>
            <a:chOff x="1704940" y="3805290"/>
            <a:chExt cx="1456688" cy="744383"/>
          </a:xfrm>
        </p:grpSpPr>
        <p:sp>
          <p:nvSpPr>
            <p:cNvPr id="181" name="云形 131">
              <a:extLst>
                <a:ext uri="{FF2B5EF4-FFF2-40B4-BE49-F238E27FC236}">
                  <a16:creationId xmlns:a16="http://schemas.microsoft.com/office/drawing/2014/main" xmlns="" id="{81A0AD86-A1B6-004D-8B99-5FF4F6F2D679}"/>
                </a:ext>
              </a:extLst>
            </p:cNvPr>
            <p:cNvSpPr/>
            <p:nvPr/>
          </p:nvSpPr>
          <p:spPr bwMode="auto">
            <a:xfrm>
              <a:off x="1704940" y="3805290"/>
              <a:ext cx="1456688" cy="744383"/>
            </a:xfrm>
            <a:prstGeom prst="cloud">
              <a:avLst/>
            </a:prstGeom>
            <a:gradFill flip="none" rotWithShape="1">
              <a:gsLst>
                <a:gs pos="0">
                  <a:srgbClr val="90AFEC"/>
                </a:gs>
                <a:gs pos="100000">
                  <a:srgbClr val="E5ECFB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61614" tIns="30804" rIns="61614" bIns="30804" anchor="ctr"/>
            <a:lstStyle/>
            <a:p>
              <a:pPr defTabSz="622504">
                <a:defRPr/>
              </a:pPr>
              <a:endParaRPr lang="en-US" altLang="zh-CN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82" name="组合 127">
              <a:extLst>
                <a:ext uri="{FF2B5EF4-FFF2-40B4-BE49-F238E27FC236}">
                  <a16:creationId xmlns:a16="http://schemas.microsoft.com/office/drawing/2014/main" xmlns="" id="{206C184E-2E52-B64B-916C-C0CF38B3DAC9}"/>
                </a:ext>
              </a:extLst>
            </p:cNvPr>
            <p:cNvGrpSpPr/>
            <p:nvPr/>
          </p:nvGrpSpPr>
          <p:grpSpPr>
            <a:xfrm>
              <a:off x="1852688" y="3827603"/>
              <a:ext cx="1095441" cy="668868"/>
              <a:chOff x="3994561" y="4494233"/>
              <a:chExt cx="1193951" cy="668868"/>
            </a:xfrm>
          </p:grpSpPr>
          <p:cxnSp>
            <p:nvCxnSpPr>
              <p:cNvPr id="183" name="直接连接符 36">
                <a:extLst>
                  <a:ext uri="{FF2B5EF4-FFF2-40B4-BE49-F238E27FC236}">
                    <a16:creationId xmlns:a16="http://schemas.microsoft.com/office/drawing/2014/main" xmlns="" id="{FB71900E-E2B3-EB47-AFF0-0D236E56AAD4}"/>
                  </a:ext>
                </a:extLst>
              </p:cNvPr>
              <p:cNvCxnSpPr/>
              <p:nvPr/>
            </p:nvCxnSpPr>
            <p:spPr bwMode="auto">
              <a:xfrm flipH="1" flipV="1">
                <a:off x="5045983" y="4678819"/>
                <a:ext cx="17286" cy="395508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4" name="直接连接符 37">
                <a:extLst>
                  <a:ext uri="{FF2B5EF4-FFF2-40B4-BE49-F238E27FC236}">
                    <a16:creationId xmlns:a16="http://schemas.microsoft.com/office/drawing/2014/main" xmlns="" id="{FE15D695-4E7D-6D49-B856-55C48D24D5E5}"/>
                  </a:ext>
                </a:extLst>
              </p:cNvPr>
              <p:cNvCxnSpPr/>
              <p:nvPr/>
            </p:nvCxnSpPr>
            <p:spPr bwMode="auto">
              <a:xfrm flipV="1">
                <a:off x="4123728" y="4717360"/>
                <a:ext cx="0" cy="2231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5" name="直接连接符 41">
                <a:extLst>
                  <a:ext uri="{FF2B5EF4-FFF2-40B4-BE49-F238E27FC236}">
                    <a16:creationId xmlns:a16="http://schemas.microsoft.com/office/drawing/2014/main" xmlns="" id="{ACA30B22-666C-0047-99B0-0BD31EA5137F}"/>
                  </a:ext>
                </a:extLst>
              </p:cNvPr>
              <p:cNvCxnSpPr/>
              <p:nvPr/>
            </p:nvCxnSpPr>
            <p:spPr bwMode="auto">
              <a:xfrm>
                <a:off x="4099581" y="4670115"/>
                <a:ext cx="949338" cy="94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186" name="Picture 34" descr="22">
                <a:extLst>
                  <a:ext uri="{FF2B5EF4-FFF2-40B4-BE49-F238E27FC236}">
                    <a16:creationId xmlns:a16="http://schemas.microsoft.com/office/drawing/2014/main" xmlns="" id="{AD136956-C37F-564E-92B9-42E8D1773C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000157" y="4895861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7" name="Picture 34" descr="22">
                <a:extLst>
                  <a:ext uri="{FF2B5EF4-FFF2-40B4-BE49-F238E27FC236}">
                    <a16:creationId xmlns:a16="http://schemas.microsoft.com/office/drawing/2014/main" xmlns="" id="{CDEE907A-D7DA-394C-8EF5-73CEE5C861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885569" y="4904624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8" name="Picture 187" descr="22">
                <a:extLst>
                  <a:ext uri="{FF2B5EF4-FFF2-40B4-BE49-F238E27FC236}">
                    <a16:creationId xmlns:a16="http://schemas.microsoft.com/office/drawing/2014/main" xmlns="" id="{F6D86EB6-C77D-0B48-9EDC-9673C15F765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918240" y="452889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89" name="直接连接符 37">
                <a:extLst>
                  <a:ext uri="{FF2B5EF4-FFF2-40B4-BE49-F238E27FC236}">
                    <a16:creationId xmlns:a16="http://schemas.microsoft.com/office/drawing/2014/main" xmlns="" id="{B6CE6EAC-65EE-FF40-9DEC-94E6786D20F9}"/>
                  </a:ext>
                </a:extLst>
              </p:cNvPr>
              <p:cNvCxnSpPr>
                <a:endCxn id="186" idx="3"/>
              </p:cNvCxnSpPr>
              <p:nvPr/>
            </p:nvCxnSpPr>
            <p:spPr bwMode="auto">
              <a:xfrm flipH="1">
                <a:off x="4270429" y="4918173"/>
                <a:ext cx="224008" cy="1069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0" name="直接连接符 37">
                <a:extLst>
                  <a:ext uri="{FF2B5EF4-FFF2-40B4-BE49-F238E27FC236}">
                    <a16:creationId xmlns:a16="http://schemas.microsoft.com/office/drawing/2014/main" xmlns="" id="{370CBAA7-BB0A-EA4C-B10E-C875CC46E694}"/>
                  </a:ext>
                </a:extLst>
              </p:cNvPr>
              <p:cNvCxnSpPr/>
              <p:nvPr/>
            </p:nvCxnSpPr>
            <p:spPr bwMode="auto">
              <a:xfrm flipH="1">
                <a:off x="4618007" y="4695047"/>
                <a:ext cx="370710" cy="178501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" name="直接连接符 37">
                <a:extLst>
                  <a:ext uri="{FF2B5EF4-FFF2-40B4-BE49-F238E27FC236}">
                    <a16:creationId xmlns:a16="http://schemas.microsoft.com/office/drawing/2014/main" xmlns="" id="{5C5CF881-9578-8F47-87C5-E1D3913BA83C}"/>
                  </a:ext>
                </a:extLst>
              </p:cNvPr>
              <p:cNvCxnSpPr>
                <a:stCxn id="187" idx="1"/>
              </p:cNvCxnSpPr>
              <p:nvPr/>
            </p:nvCxnSpPr>
            <p:spPr bwMode="auto">
              <a:xfrm flipH="1" flipV="1">
                <a:off x="4679792" y="4918173"/>
                <a:ext cx="205777" cy="1156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2" name="直接连接符 37">
                <a:extLst>
                  <a:ext uri="{FF2B5EF4-FFF2-40B4-BE49-F238E27FC236}">
                    <a16:creationId xmlns:a16="http://schemas.microsoft.com/office/drawing/2014/main" xmlns="" id="{33A033D5-78D2-2241-AFE9-625302842BBF}"/>
                  </a:ext>
                </a:extLst>
              </p:cNvPr>
              <p:cNvCxnSpPr/>
              <p:nvPr/>
            </p:nvCxnSpPr>
            <p:spPr bwMode="auto">
              <a:xfrm flipH="1" flipV="1">
                <a:off x="4216405" y="4717359"/>
                <a:ext cx="278032" cy="1561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3" name="直接连接符 41">
                <a:extLst>
                  <a:ext uri="{FF2B5EF4-FFF2-40B4-BE49-F238E27FC236}">
                    <a16:creationId xmlns:a16="http://schemas.microsoft.com/office/drawing/2014/main" xmlns="" id="{B7013010-6B1C-CC4B-A5F9-19B60D625FA7}"/>
                  </a:ext>
                </a:extLst>
              </p:cNvPr>
              <p:cNvCxnSpPr/>
              <p:nvPr/>
            </p:nvCxnSpPr>
            <p:spPr bwMode="auto">
              <a:xfrm>
                <a:off x="4247298" y="5074362"/>
                <a:ext cx="679634" cy="22313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194" name="Picture 34" descr="22">
                <a:extLst>
                  <a:ext uri="{FF2B5EF4-FFF2-40B4-BE49-F238E27FC236}">
                    <a16:creationId xmlns:a16="http://schemas.microsoft.com/office/drawing/2014/main" xmlns="" id="{F92EE082-9289-DA44-A635-F9AD5E2BE2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432653" y="473967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" name="Picture 34" descr="22">
                <a:extLst>
                  <a:ext uri="{FF2B5EF4-FFF2-40B4-BE49-F238E27FC236}">
                    <a16:creationId xmlns:a16="http://schemas.microsoft.com/office/drawing/2014/main" xmlns="" id="{803E2020-5B7B-AB44-ACD2-C449814F79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994561" y="4494233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4" name="立方体 86"/>
          <p:cNvSpPr/>
          <p:nvPr/>
        </p:nvSpPr>
        <p:spPr>
          <a:xfrm>
            <a:off x="270350" y="5136987"/>
            <a:ext cx="334067" cy="199665"/>
          </a:xfrm>
          <a:prstGeom prst="cube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900" kern="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???? Bold" charset="0"/>
              </a:rPr>
              <a:t>CPE</a:t>
            </a:r>
            <a:endParaRPr lang="zh-CN" altLang="en-US" sz="900" kern="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???? Bold" charset="0"/>
            </a:endParaRPr>
          </a:p>
        </p:txBody>
      </p:sp>
      <p:cxnSp>
        <p:nvCxnSpPr>
          <p:cNvPr id="109" name="Straight Connector 108"/>
          <p:cNvCxnSpPr>
            <a:stCxn id="104" idx="5"/>
            <a:endCxn id="195" idx="1"/>
          </p:cNvCxnSpPr>
          <p:nvPr/>
        </p:nvCxnSpPr>
        <p:spPr>
          <a:xfrm flipV="1">
            <a:off x="604417" y="4948331"/>
            <a:ext cx="416865" cy="263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104" idx="5"/>
            <a:endCxn id="186" idx="1"/>
          </p:cNvCxnSpPr>
          <p:nvPr/>
        </p:nvCxnSpPr>
        <p:spPr>
          <a:xfrm>
            <a:off x="604417" y="5211861"/>
            <a:ext cx="424259" cy="360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立方体 86"/>
          <p:cNvSpPr/>
          <p:nvPr/>
        </p:nvSpPr>
        <p:spPr>
          <a:xfrm>
            <a:off x="5627647" y="5128934"/>
            <a:ext cx="414984" cy="217033"/>
          </a:xfrm>
          <a:prstGeom prst="cube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900" kern="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???? Bold" charset="0"/>
              </a:rPr>
              <a:t>CPE</a:t>
            </a:r>
            <a:endParaRPr lang="zh-CN" altLang="en-US" sz="900" kern="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???? Bold" charset="0"/>
            </a:endParaRPr>
          </a:p>
        </p:txBody>
      </p:sp>
      <p:grpSp>
        <p:nvGrpSpPr>
          <p:cNvPr id="112" name="Group 41">
            <a:extLst>
              <a:ext uri="{FF2B5EF4-FFF2-40B4-BE49-F238E27FC236}">
                <a16:creationId xmlns:a16="http://schemas.microsoft.com/office/drawing/2014/main" xmlns="" id="{879C318A-81D5-4F4B-8D4A-660B4538044C}"/>
              </a:ext>
            </a:extLst>
          </p:cNvPr>
          <p:cNvGrpSpPr/>
          <p:nvPr/>
        </p:nvGrpSpPr>
        <p:grpSpPr>
          <a:xfrm>
            <a:off x="3301120" y="4712786"/>
            <a:ext cx="2097800" cy="1156939"/>
            <a:chOff x="1704940" y="3805290"/>
            <a:chExt cx="1456688" cy="744383"/>
          </a:xfrm>
        </p:grpSpPr>
        <p:sp>
          <p:nvSpPr>
            <p:cNvPr id="166" name="云形 131">
              <a:extLst>
                <a:ext uri="{FF2B5EF4-FFF2-40B4-BE49-F238E27FC236}">
                  <a16:creationId xmlns:a16="http://schemas.microsoft.com/office/drawing/2014/main" xmlns="" id="{81A0AD86-A1B6-004D-8B99-5FF4F6F2D679}"/>
                </a:ext>
              </a:extLst>
            </p:cNvPr>
            <p:cNvSpPr/>
            <p:nvPr/>
          </p:nvSpPr>
          <p:spPr bwMode="auto">
            <a:xfrm>
              <a:off x="1704940" y="3805290"/>
              <a:ext cx="1456688" cy="744383"/>
            </a:xfrm>
            <a:prstGeom prst="cloud">
              <a:avLst/>
            </a:prstGeom>
            <a:gradFill flip="none" rotWithShape="1">
              <a:gsLst>
                <a:gs pos="0">
                  <a:srgbClr val="90AFEC"/>
                </a:gs>
                <a:gs pos="100000">
                  <a:srgbClr val="E5ECFB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61614" tIns="30804" rIns="61614" bIns="30804" anchor="ctr"/>
            <a:lstStyle/>
            <a:p>
              <a:pPr defTabSz="622504">
                <a:defRPr/>
              </a:pPr>
              <a:endParaRPr lang="en-US" altLang="zh-CN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7" name="组合 127">
              <a:extLst>
                <a:ext uri="{FF2B5EF4-FFF2-40B4-BE49-F238E27FC236}">
                  <a16:creationId xmlns:a16="http://schemas.microsoft.com/office/drawing/2014/main" xmlns="" id="{206C184E-2E52-B64B-916C-C0CF38B3DAC9}"/>
                </a:ext>
              </a:extLst>
            </p:cNvPr>
            <p:cNvGrpSpPr/>
            <p:nvPr/>
          </p:nvGrpSpPr>
          <p:grpSpPr>
            <a:xfrm>
              <a:off x="1852688" y="3827603"/>
              <a:ext cx="1095441" cy="668868"/>
              <a:chOff x="3994561" y="4494233"/>
              <a:chExt cx="1193951" cy="668868"/>
            </a:xfrm>
          </p:grpSpPr>
          <p:cxnSp>
            <p:nvCxnSpPr>
              <p:cNvPr id="168" name="直接连接符 36">
                <a:extLst>
                  <a:ext uri="{FF2B5EF4-FFF2-40B4-BE49-F238E27FC236}">
                    <a16:creationId xmlns:a16="http://schemas.microsoft.com/office/drawing/2014/main" xmlns="" id="{FB71900E-E2B3-EB47-AFF0-0D236E56AAD4}"/>
                  </a:ext>
                </a:extLst>
              </p:cNvPr>
              <p:cNvCxnSpPr/>
              <p:nvPr/>
            </p:nvCxnSpPr>
            <p:spPr bwMode="auto">
              <a:xfrm flipH="1" flipV="1">
                <a:off x="5045983" y="4678819"/>
                <a:ext cx="17286" cy="395508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9" name="直接连接符 37">
                <a:extLst>
                  <a:ext uri="{FF2B5EF4-FFF2-40B4-BE49-F238E27FC236}">
                    <a16:creationId xmlns:a16="http://schemas.microsoft.com/office/drawing/2014/main" xmlns="" id="{FE15D695-4E7D-6D49-B856-55C48D24D5E5}"/>
                  </a:ext>
                </a:extLst>
              </p:cNvPr>
              <p:cNvCxnSpPr/>
              <p:nvPr/>
            </p:nvCxnSpPr>
            <p:spPr bwMode="auto">
              <a:xfrm flipV="1">
                <a:off x="4123728" y="4717360"/>
                <a:ext cx="0" cy="2231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0" name="直接连接符 41">
                <a:extLst>
                  <a:ext uri="{FF2B5EF4-FFF2-40B4-BE49-F238E27FC236}">
                    <a16:creationId xmlns:a16="http://schemas.microsoft.com/office/drawing/2014/main" xmlns="" id="{ACA30B22-666C-0047-99B0-0BD31EA5137F}"/>
                  </a:ext>
                </a:extLst>
              </p:cNvPr>
              <p:cNvCxnSpPr/>
              <p:nvPr/>
            </p:nvCxnSpPr>
            <p:spPr bwMode="auto">
              <a:xfrm>
                <a:off x="4099581" y="4670115"/>
                <a:ext cx="949338" cy="94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171" name="Picture 34" descr="22">
                <a:extLst>
                  <a:ext uri="{FF2B5EF4-FFF2-40B4-BE49-F238E27FC236}">
                    <a16:creationId xmlns:a16="http://schemas.microsoft.com/office/drawing/2014/main" xmlns="" id="{AD136956-C37F-564E-92B9-42E8D1773C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000157" y="4895861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2" name="Picture 34" descr="22">
                <a:extLst>
                  <a:ext uri="{FF2B5EF4-FFF2-40B4-BE49-F238E27FC236}">
                    <a16:creationId xmlns:a16="http://schemas.microsoft.com/office/drawing/2014/main" xmlns="" id="{CDEE907A-D7DA-394C-8EF5-73CEE5C861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885569" y="4904624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3" name="Picture 34" descr="22">
                <a:extLst>
                  <a:ext uri="{FF2B5EF4-FFF2-40B4-BE49-F238E27FC236}">
                    <a16:creationId xmlns:a16="http://schemas.microsoft.com/office/drawing/2014/main" xmlns="" id="{F6D86EB6-C77D-0B48-9EDC-9673C15F765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918240" y="452889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74" name="直接连接符 37">
                <a:extLst>
                  <a:ext uri="{FF2B5EF4-FFF2-40B4-BE49-F238E27FC236}">
                    <a16:creationId xmlns:a16="http://schemas.microsoft.com/office/drawing/2014/main" xmlns="" id="{B6CE6EAC-65EE-FF40-9DEC-94E6786D20F9}"/>
                  </a:ext>
                </a:extLst>
              </p:cNvPr>
              <p:cNvCxnSpPr>
                <a:endCxn id="171" idx="3"/>
              </p:cNvCxnSpPr>
              <p:nvPr/>
            </p:nvCxnSpPr>
            <p:spPr bwMode="auto">
              <a:xfrm flipH="1">
                <a:off x="4270429" y="4918173"/>
                <a:ext cx="224008" cy="1069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5" name="直接连接符 37">
                <a:extLst>
                  <a:ext uri="{FF2B5EF4-FFF2-40B4-BE49-F238E27FC236}">
                    <a16:creationId xmlns:a16="http://schemas.microsoft.com/office/drawing/2014/main" xmlns="" id="{370CBAA7-BB0A-EA4C-B10E-C875CC46E694}"/>
                  </a:ext>
                </a:extLst>
              </p:cNvPr>
              <p:cNvCxnSpPr/>
              <p:nvPr/>
            </p:nvCxnSpPr>
            <p:spPr bwMode="auto">
              <a:xfrm flipH="1">
                <a:off x="4618007" y="4695047"/>
                <a:ext cx="370710" cy="178501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6" name="直接连接符 37">
                <a:extLst>
                  <a:ext uri="{FF2B5EF4-FFF2-40B4-BE49-F238E27FC236}">
                    <a16:creationId xmlns:a16="http://schemas.microsoft.com/office/drawing/2014/main" xmlns="" id="{5C5CF881-9578-8F47-87C5-E1D3913BA83C}"/>
                  </a:ext>
                </a:extLst>
              </p:cNvPr>
              <p:cNvCxnSpPr>
                <a:stCxn id="172" idx="1"/>
              </p:cNvCxnSpPr>
              <p:nvPr/>
            </p:nvCxnSpPr>
            <p:spPr bwMode="auto">
              <a:xfrm flipH="1" flipV="1">
                <a:off x="4679792" y="4918173"/>
                <a:ext cx="205777" cy="1156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7" name="直接连接符 37">
                <a:extLst>
                  <a:ext uri="{FF2B5EF4-FFF2-40B4-BE49-F238E27FC236}">
                    <a16:creationId xmlns:a16="http://schemas.microsoft.com/office/drawing/2014/main" xmlns="" id="{33A033D5-78D2-2241-AFE9-625302842BBF}"/>
                  </a:ext>
                </a:extLst>
              </p:cNvPr>
              <p:cNvCxnSpPr/>
              <p:nvPr/>
            </p:nvCxnSpPr>
            <p:spPr bwMode="auto">
              <a:xfrm flipH="1" flipV="1">
                <a:off x="4216405" y="4717359"/>
                <a:ext cx="278032" cy="1561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8" name="直接连接符 41">
                <a:extLst>
                  <a:ext uri="{FF2B5EF4-FFF2-40B4-BE49-F238E27FC236}">
                    <a16:creationId xmlns:a16="http://schemas.microsoft.com/office/drawing/2014/main" xmlns="" id="{B7013010-6B1C-CC4B-A5F9-19B60D625FA7}"/>
                  </a:ext>
                </a:extLst>
              </p:cNvPr>
              <p:cNvCxnSpPr/>
              <p:nvPr/>
            </p:nvCxnSpPr>
            <p:spPr bwMode="auto">
              <a:xfrm>
                <a:off x="4247298" y="5074362"/>
                <a:ext cx="679634" cy="22313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179" name="Picture 34" descr="22">
                <a:extLst>
                  <a:ext uri="{FF2B5EF4-FFF2-40B4-BE49-F238E27FC236}">
                    <a16:creationId xmlns:a16="http://schemas.microsoft.com/office/drawing/2014/main" xmlns="" id="{F92EE082-9289-DA44-A635-F9AD5E2BE2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432653" y="473967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0" name="Picture 34" descr="22">
                <a:extLst>
                  <a:ext uri="{FF2B5EF4-FFF2-40B4-BE49-F238E27FC236}">
                    <a16:creationId xmlns:a16="http://schemas.microsoft.com/office/drawing/2014/main" xmlns="" id="{803E2020-5B7B-AB44-ACD2-C449814F79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994561" y="4494233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cxnSp>
        <p:nvCxnSpPr>
          <p:cNvPr id="113" name="Straight Connector 112"/>
          <p:cNvCxnSpPr>
            <a:stCxn id="173" idx="3"/>
            <a:endCxn id="111" idx="2"/>
          </p:cNvCxnSpPr>
          <p:nvPr/>
        </p:nvCxnSpPr>
        <p:spPr>
          <a:xfrm>
            <a:off x="5091456" y="5002199"/>
            <a:ext cx="536190" cy="262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172" idx="3"/>
            <a:endCxn id="111" idx="2"/>
          </p:cNvCxnSpPr>
          <p:nvPr/>
        </p:nvCxnSpPr>
        <p:spPr>
          <a:xfrm flipV="1">
            <a:off x="5048289" y="5264580"/>
            <a:ext cx="579358" cy="321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stCxn id="188" idx="3"/>
            <a:endCxn id="180" idx="1"/>
          </p:cNvCxnSpPr>
          <p:nvPr/>
        </p:nvCxnSpPr>
        <p:spPr>
          <a:xfrm flipV="1">
            <a:off x="2598844" y="4948332"/>
            <a:ext cx="915051" cy="53868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圆角矩形 93"/>
          <p:cNvSpPr/>
          <p:nvPr/>
        </p:nvSpPr>
        <p:spPr>
          <a:xfrm>
            <a:off x="1355222" y="4125786"/>
            <a:ext cx="835311" cy="369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SOTN </a:t>
            </a:r>
            <a:r>
              <a:rPr lang="en-US" altLang="zh-CN" sz="80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Controller</a:t>
            </a:r>
            <a:endParaRPr lang="zh-CN" altLang="en-US" sz="8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7" name="圆角矩形 93"/>
          <p:cNvSpPr/>
          <p:nvPr/>
        </p:nvSpPr>
        <p:spPr>
          <a:xfrm>
            <a:off x="3806965" y="4125786"/>
            <a:ext cx="836094" cy="369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SOTN </a:t>
            </a:r>
            <a:r>
              <a:rPr lang="en-US" altLang="zh-CN" sz="80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Controller</a:t>
            </a:r>
            <a:endParaRPr lang="zh-CN" altLang="en-US" sz="8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26" name="Straight Arrow Connector 125"/>
          <p:cNvCxnSpPr/>
          <p:nvPr/>
        </p:nvCxnSpPr>
        <p:spPr>
          <a:xfrm flipH="1" flipV="1">
            <a:off x="1957239" y="2944528"/>
            <a:ext cx="2" cy="1150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flipV="1">
            <a:off x="4174014" y="2926129"/>
            <a:ext cx="0" cy="1168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V="1">
            <a:off x="1857407" y="4502269"/>
            <a:ext cx="0" cy="421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V="1">
            <a:off x="4174379" y="4464113"/>
            <a:ext cx="0" cy="421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/>
          <p:cNvSpPr/>
          <p:nvPr/>
        </p:nvSpPr>
        <p:spPr>
          <a:xfrm>
            <a:off x="1348211" y="5855982"/>
            <a:ext cx="11079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Transport Domain</a:t>
            </a:r>
            <a:endParaRPr lang="zh-CN" altLang="en-US" sz="9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3767624" y="5802250"/>
            <a:ext cx="114005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Transport Domain </a:t>
            </a:r>
            <a:endParaRPr lang="zh-CN" altLang="en-US" sz="9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1911410" y="3514745"/>
            <a:ext cx="1218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Standard NBI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Ethernet (topo)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2907068" y="4752862"/>
            <a:ext cx="6284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OTN NNI</a:t>
            </a:r>
            <a:endParaRPr lang="zh-CN" altLang="en-US" sz="600" dirty="0"/>
          </a:p>
        </p:txBody>
      </p:sp>
      <p:sp>
        <p:nvSpPr>
          <p:cNvPr id="138" name="Rectangle 137"/>
          <p:cNvSpPr/>
          <p:nvPr/>
        </p:nvSpPr>
        <p:spPr>
          <a:xfrm>
            <a:off x="637135" y="4866822"/>
            <a:ext cx="6284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ETH</a:t>
            </a:r>
            <a:endParaRPr lang="zh-CN" altLang="en-US" sz="600" dirty="0"/>
          </a:p>
        </p:txBody>
      </p:sp>
      <p:sp>
        <p:nvSpPr>
          <p:cNvPr id="139" name="Rectangle 138"/>
          <p:cNvSpPr/>
          <p:nvPr/>
        </p:nvSpPr>
        <p:spPr>
          <a:xfrm>
            <a:off x="5308657" y="4957032"/>
            <a:ext cx="6284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ETH</a:t>
            </a:r>
            <a:endParaRPr lang="zh-CN" altLang="en-US" sz="600" dirty="0"/>
          </a:p>
        </p:txBody>
      </p:sp>
      <p:cxnSp>
        <p:nvCxnSpPr>
          <p:cNvPr id="140" name="Straight Connector 139"/>
          <p:cNvCxnSpPr/>
          <p:nvPr/>
        </p:nvCxnSpPr>
        <p:spPr>
          <a:xfrm>
            <a:off x="-189744" y="3485487"/>
            <a:ext cx="6279267" cy="40534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/>
          <p:cNvSpPr/>
          <p:nvPr/>
        </p:nvSpPr>
        <p:spPr>
          <a:xfrm>
            <a:off x="113711" y="1407425"/>
            <a:ext cx="697652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8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ONAP Topology</a:t>
            </a:r>
            <a:endParaRPr lang="zh-CN" altLang="en-US" sz="800" dirty="0"/>
          </a:p>
        </p:txBody>
      </p:sp>
      <p:cxnSp>
        <p:nvCxnSpPr>
          <p:cNvPr id="149" name="Straight Connector 148"/>
          <p:cNvCxnSpPr>
            <a:stCxn id="187" idx="3"/>
            <a:endCxn id="171" idx="1"/>
          </p:cNvCxnSpPr>
          <p:nvPr/>
        </p:nvCxnSpPr>
        <p:spPr>
          <a:xfrm flipV="1">
            <a:off x="2555677" y="5572553"/>
            <a:ext cx="965612" cy="1361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2883721" y="5345967"/>
            <a:ext cx="6284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OTN NNI</a:t>
            </a:r>
            <a:endParaRPr lang="zh-CN" altLang="en-US" sz="600" dirty="0"/>
          </a:p>
        </p:txBody>
      </p:sp>
      <p:sp>
        <p:nvSpPr>
          <p:cNvPr id="158" name="Rectangle 157"/>
          <p:cNvSpPr/>
          <p:nvPr/>
        </p:nvSpPr>
        <p:spPr>
          <a:xfrm>
            <a:off x="4119003" y="3506894"/>
            <a:ext cx="1218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Standard NBI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Ethernet (topo)</a:t>
            </a:r>
          </a:p>
        </p:txBody>
      </p:sp>
      <p:pic>
        <p:nvPicPr>
          <p:cNvPr id="165" name="Picture 2" descr="ON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164" y="1626796"/>
            <a:ext cx="1188285" cy="34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Rounded Rectangle 96"/>
          <p:cNvSpPr/>
          <p:nvPr/>
        </p:nvSpPr>
        <p:spPr>
          <a:xfrm>
            <a:off x="1265555" y="2442615"/>
            <a:ext cx="1494578" cy="4835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Abstract Ethernet Node1</a:t>
            </a:r>
            <a:endParaRPr lang="en-US" sz="1400" dirty="0"/>
          </a:p>
        </p:txBody>
      </p:sp>
      <p:sp>
        <p:nvSpPr>
          <p:cNvPr id="200" name="Rounded Rectangle 199"/>
          <p:cNvSpPr/>
          <p:nvPr/>
        </p:nvSpPr>
        <p:spPr>
          <a:xfrm>
            <a:off x="3174765" y="2424264"/>
            <a:ext cx="1494578" cy="4835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Abstract Ethernet Node2</a:t>
            </a:r>
            <a:endParaRPr lang="en-US" sz="1400" dirty="0"/>
          </a:p>
        </p:txBody>
      </p:sp>
      <p:sp>
        <p:nvSpPr>
          <p:cNvPr id="201" name="Rounded Rectangle 200"/>
          <p:cNvSpPr/>
          <p:nvPr/>
        </p:nvSpPr>
        <p:spPr>
          <a:xfrm>
            <a:off x="7107819" y="1508485"/>
            <a:ext cx="3976546" cy="1688129"/>
          </a:xfrm>
          <a:prstGeom prst="roundRect">
            <a:avLst>
              <a:gd name="adj" fmla="val 1111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02" name="Picture 2" descr="ON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060" y="1558579"/>
            <a:ext cx="1188285" cy="34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3" name="Rounded Rectangle 202"/>
          <p:cNvSpPr/>
          <p:nvPr/>
        </p:nvSpPr>
        <p:spPr>
          <a:xfrm>
            <a:off x="7475681" y="2077186"/>
            <a:ext cx="1494578" cy="4835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ETH topology 1</a:t>
            </a:r>
            <a:endParaRPr lang="en-US" sz="1400" dirty="0"/>
          </a:p>
        </p:txBody>
      </p:sp>
      <p:sp>
        <p:nvSpPr>
          <p:cNvPr id="204" name="Rounded Rectangle 203"/>
          <p:cNvSpPr/>
          <p:nvPr/>
        </p:nvSpPr>
        <p:spPr>
          <a:xfrm>
            <a:off x="9431661" y="2077186"/>
            <a:ext cx="1494578" cy="4835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ETH topology 2</a:t>
            </a:r>
            <a:endParaRPr lang="en-US" sz="1400" dirty="0"/>
          </a:p>
        </p:txBody>
      </p:sp>
      <p:sp>
        <p:nvSpPr>
          <p:cNvPr id="205" name="Rounded Rectangle 204"/>
          <p:cNvSpPr/>
          <p:nvPr/>
        </p:nvSpPr>
        <p:spPr>
          <a:xfrm>
            <a:off x="7475681" y="2643264"/>
            <a:ext cx="1494578" cy="4835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OTN topology 1</a:t>
            </a:r>
            <a:endParaRPr lang="en-US" sz="1400" dirty="0"/>
          </a:p>
        </p:txBody>
      </p:sp>
      <p:sp>
        <p:nvSpPr>
          <p:cNvPr id="206" name="Rounded Rectangle 205"/>
          <p:cNvSpPr/>
          <p:nvPr/>
        </p:nvSpPr>
        <p:spPr>
          <a:xfrm>
            <a:off x="9419427" y="2643519"/>
            <a:ext cx="1494578" cy="4835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OTN topology 2</a:t>
            </a:r>
            <a:endParaRPr lang="en-US" sz="1400" dirty="0"/>
          </a:p>
        </p:txBody>
      </p:sp>
      <p:sp>
        <p:nvSpPr>
          <p:cNvPr id="207" name="Rounded Rectangle 206"/>
          <p:cNvSpPr/>
          <p:nvPr/>
        </p:nvSpPr>
        <p:spPr>
          <a:xfrm>
            <a:off x="7334043" y="2560322"/>
            <a:ext cx="3750322" cy="64618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2389553" y="1066772"/>
            <a:ext cx="89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8684501" y="1058091"/>
            <a:ext cx="1032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74107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Topology Resources</a:t>
            </a:r>
            <a:endParaRPr lang="en-US" dirty="0"/>
          </a:p>
        </p:txBody>
      </p:sp>
      <p:sp>
        <p:nvSpPr>
          <p:cNvPr id="5" name="圆角矩形 3"/>
          <p:cNvSpPr/>
          <p:nvPr/>
        </p:nvSpPr>
        <p:spPr bwMode="auto">
          <a:xfrm>
            <a:off x="2054504" y="1928732"/>
            <a:ext cx="1368152" cy="48605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" name="圆角矩形 4"/>
          <p:cNvSpPr/>
          <p:nvPr/>
        </p:nvSpPr>
        <p:spPr bwMode="auto">
          <a:xfrm>
            <a:off x="7959160" y="1928732"/>
            <a:ext cx="1368152" cy="48605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7" name="圆角矩形 5"/>
          <p:cNvSpPr/>
          <p:nvPr/>
        </p:nvSpPr>
        <p:spPr bwMode="auto">
          <a:xfrm>
            <a:off x="3597286" y="3557622"/>
            <a:ext cx="1368152" cy="70503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8" name="圆角矩形 6"/>
          <p:cNvSpPr/>
          <p:nvPr/>
        </p:nvSpPr>
        <p:spPr bwMode="auto">
          <a:xfrm>
            <a:off x="6477735" y="3537143"/>
            <a:ext cx="1368152" cy="60891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cxnSp>
        <p:nvCxnSpPr>
          <p:cNvPr id="9" name="直接连接符 8"/>
          <p:cNvCxnSpPr>
            <a:stCxn id="5" idx="3"/>
          </p:cNvCxnSpPr>
          <p:nvPr/>
        </p:nvCxnSpPr>
        <p:spPr bwMode="auto">
          <a:xfrm>
            <a:off x="3422656" y="2171759"/>
            <a:ext cx="616358" cy="1774204"/>
          </a:xfrm>
          <a:prstGeom prst="line">
            <a:avLst/>
          </a:prstGeom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10"/>
          <p:cNvCxnSpPr>
            <a:stCxn id="16" idx="6"/>
          </p:cNvCxnSpPr>
          <p:nvPr/>
        </p:nvCxnSpPr>
        <p:spPr bwMode="auto">
          <a:xfrm>
            <a:off x="5013443" y="3800649"/>
            <a:ext cx="1452531" cy="4626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4"/>
          <p:cNvCxnSpPr>
            <a:stCxn id="6" idx="1"/>
            <a:endCxn id="48" idx="0"/>
          </p:cNvCxnSpPr>
          <p:nvPr/>
        </p:nvCxnSpPr>
        <p:spPr bwMode="auto">
          <a:xfrm flipH="1">
            <a:off x="7265614" y="2171759"/>
            <a:ext cx="693546" cy="1557025"/>
          </a:xfrm>
          <a:prstGeom prst="line">
            <a:avLst/>
          </a:prstGeom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连接符 16"/>
          <p:cNvCxnSpPr>
            <a:stCxn id="5" idx="3"/>
            <a:endCxn id="6" idx="1"/>
          </p:cNvCxnSpPr>
          <p:nvPr/>
        </p:nvCxnSpPr>
        <p:spPr bwMode="auto">
          <a:xfrm>
            <a:off x="3422656" y="2171759"/>
            <a:ext cx="4536504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流程图: 联系 18"/>
          <p:cNvSpPr/>
          <p:nvPr/>
        </p:nvSpPr>
        <p:spPr bwMode="auto">
          <a:xfrm>
            <a:off x="1982496" y="2144756"/>
            <a:ext cx="72008" cy="54006"/>
          </a:xfrm>
          <a:prstGeom prst="flowChartConnector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4" name="流程图: 联系 20"/>
          <p:cNvSpPr/>
          <p:nvPr/>
        </p:nvSpPr>
        <p:spPr bwMode="auto">
          <a:xfrm>
            <a:off x="3422656" y="2144756"/>
            <a:ext cx="72008" cy="54006"/>
          </a:xfrm>
          <a:prstGeom prst="flowChartConnector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5" name="流程图: 联系 21"/>
          <p:cNvSpPr/>
          <p:nvPr/>
        </p:nvSpPr>
        <p:spPr bwMode="auto">
          <a:xfrm>
            <a:off x="3525278" y="3840736"/>
            <a:ext cx="72008" cy="54006"/>
          </a:xfrm>
          <a:prstGeom prst="flowChartConnector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6" name="流程图: 联系 22"/>
          <p:cNvSpPr/>
          <p:nvPr/>
        </p:nvSpPr>
        <p:spPr bwMode="auto">
          <a:xfrm>
            <a:off x="4941435" y="3773646"/>
            <a:ext cx="72008" cy="54006"/>
          </a:xfrm>
          <a:prstGeom prst="flowChartConnector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7" name="流程图: 联系 23"/>
          <p:cNvSpPr/>
          <p:nvPr/>
        </p:nvSpPr>
        <p:spPr bwMode="auto">
          <a:xfrm>
            <a:off x="6429729" y="3753167"/>
            <a:ext cx="72008" cy="54006"/>
          </a:xfrm>
          <a:prstGeom prst="flowChartConnector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8" name="流程图: 联系 24"/>
          <p:cNvSpPr/>
          <p:nvPr/>
        </p:nvSpPr>
        <p:spPr bwMode="auto">
          <a:xfrm>
            <a:off x="7797881" y="3753167"/>
            <a:ext cx="72008" cy="54006"/>
          </a:xfrm>
          <a:prstGeom prst="flowChartConnector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9" name="流程图: 联系 25"/>
          <p:cNvSpPr/>
          <p:nvPr/>
        </p:nvSpPr>
        <p:spPr bwMode="auto">
          <a:xfrm>
            <a:off x="7887152" y="2144756"/>
            <a:ext cx="72008" cy="54006"/>
          </a:xfrm>
          <a:prstGeom prst="flowChartConnector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20" name="流程图: 联系 26"/>
          <p:cNvSpPr/>
          <p:nvPr/>
        </p:nvSpPr>
        <p:spPr bwMode="auto">
          <a:xfrm>
            <a:off x="9327312" y="2144756"/>
            <a:ext cx="72008" cy="54006"/>
          </a:xfrm>
          <a:prstGeom prst="flowChartConnector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cxnSp>
        <p:nvCxnSpPr>
          <p:cNvPr id="21" name="直接连接符 32"/>
          <p:cNvCxnSpPr/>
          <p:nvPr/>
        </p:nvCxnSpPr>
        <p:spPr bwMode="auto">
          <a:xfrm>
            <a:off x="1622456" y="2168819"/>
            <a:ext cx="36004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33"/>
          <p:cNvCxnSpPr/>
          <p:nvPr/>
        </p:nvCxnSpPr>
        <p:spPr bwMode="auto">
          <a:xfrm>
            <a:off x="9399320" y="2174835"/>
            <a:ext cx="360040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14517" y="1969318"/>
            <a:ext cx="411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TP</a:t>
            </a:r>
            <a:endParaRPr lang="zh-CN" alt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980699" y="3571704"/>
            <a:ext cx="4320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zh-CN" sz="1400" dirty="0" smtClean="0"/>
              <a:t>TP</a:t>
            </a:r>
            <a:endParaRPr lang="zh-CN" alt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019527" y="3547956"/>
            <a:ext cx="32831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400" dirty="0" smtClean="0"/>
              <a:t>TP</a:t>
            </a:r>
            <a:endParaRPr lang="zh-CN" alt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575238" y="192873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TP</a:t>
            </a:r>
            <a:endParaRPr lang="zh-CN" alt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366509" y="192873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TP</a:t>
            </a:r>
            <a:endParaRPr lang="zh-CN" alt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9327312" y="193447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TP</a:t>
            </a:r>
            <a:endParaRPr lang="zh-CN" alt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870521" y="3522600"/>
            <a:ext cx="5760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400" dirty="0" smtClean="0"/>
              <a:t>TP</a:t>
            </a:r>
            <a:endParaRPr lang="zh-CN" alt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3931128" y="4055282"/>
            <a:ext cx="3597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400" dirty="0" smtClean="0"/>
              <a:t>TTP</a:t>
            </a:r>
            <a:endParaRPr lang="zh-CN" alt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2918600" y="2684816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inter-layer-lock-id</a:t>
            </a:r>
            <a:endParaRPr lang="zh-CN" alt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6519000" y="2684816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inter-layer-lock-id</a:t>
            </a:r>
            <a:endParaRPr lang="zh-CN" altLang="en-US" sz="1400" dirty="0"/>
          </a:p>
        </p:txBody>
      </p:sp>
      <p:sp>
        <p:nvSpPr>
          <p:cNvPr id="33" name="矩形 48"/>
          <p:cNvSpPr/>
          <p:nvPr/>
        </p:nvSpPr>
        <p:spPr bwMode="auto">
          <a:xfrm>
            <a:off x="1259687" y="1318346"/>
            <a:ext cx="8877299" cy="120445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34" name="矩形 49"/>
          <p:cNvSpPr/>
          <p:nvPr/>
        </p:nvSpPr>
        <p:spPr bwMode="auto">
          <a:xfrm>
            <a:off x="1259687" y="3008851"/>
            <a:ext cx="8877299" cy="1365285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67089" y="1939160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ETH Link</a:t>
            </a:r>
            <a:endParaRPr lang="zh-CN" alt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9282960" y="2164075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ETH Link</a:t>
            </a:r>
            <a:endParaRPr lang="zh-CN" alt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1371757" y="2208540"/>
            <a:ext cx="6550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400" dirty="0" smtClean="0"/>
              <a:t>ETH Link</a:t>
            </a:r>
            <a:endParaRPr lang="zh-CN" alt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2282295" y="200365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ETH Node</a:t>
            </a:r>
            <a:endParaRPr lang="zh-CN" alt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8031168" y="2036744"/>
            <a:ext cx="968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ETH Node</a:t>
            </a:r>
            <a:endParaRPr lang="zh-CN" alt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4111023" y="3530464"/>
            <a:ext cx="9085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400" dirty="0" smtClean="0"/>
              <a:t>OTN Node</a:t>
            </a:r>
            <a:endParaRPr lang="zh-CN" alt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6520776" y="3325547"/>
            <a:ext cx="9283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400" dirty="0" smtClean="0"/>
              <a:t>OTN Node</a:t>
            </a:r>
            <a:endParaRPr lang="zh-CN" alt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4558742" y="1348276"/>
            <a:ext cx="23762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dirty="0" smtClean="0"/>
              <a:t>ETH Topology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251292" y="3781485"/>
            <a:ext cx="830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OTN Link</a:t>
            </a:r>
            <a:endParaRPr lang="zh-CN" alt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4918782" y="296674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OTN Topology</a:t>
            </a:r>
            <a:endParaRPr lang="zh-CN" altLang="en-US" dirty="0"/>
          </a:p>
        </p:txBody>
      </p:sp>
      <p:sp>
        <p:nvSpPr>
          <p:cNvPr id="45" name="Flowchart: Merge 44"/>
          <p:cNvSpPr/>
          <p:nvPr/>
        </p:nvSpPr>
        <p:spPr>
          <a:xfrm>
            <a:off x="3969628" y="3910137"/>
            <a:ext cx="176133" cy="235920"/>
          </a:xfrm>
          <a:prstGeom prst="flowChartMerge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337675" y="3578842"/>
            <a:ext cx="32831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400" dirty="0" smtClean="0"/>
              <a:t>TP</a:t>
            </a:r>
            <a:endParaRPr lang="zh-CN" alt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7089342" y="3929853"/>
            <a:ext cx="3597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400" dirty="0" smtClean="0"/>
              <a:t>TTP</a:t>
            </a:r>
            <a:endParaRPr lang="zh-CN" altLang="en-US" sz="1400" dirty="0"/>
          </a:p>
        </p:txBody>
      </p:sp>
      <p:sp>
        <p:nvSpPr>
          <p:cNvPr id="48" name="Flowchart: Merge 47"/>
          <p:cNvSpPr/>
          <p:nvPr/>
        </p:nvSpPr>
        <p:spPr>
          <a:xfrm>
            <a:off x="7177547" y="3728784"/>
            <a:ext cx="176133" cy="235920"/>
          </a:xfrm>
          <a:prstGeom prst="flowChartMerge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直接连接符 8"/>
          <p:cNvCxnSpPr>
            <a:stCxn id="7" idx="1"/>
            <a:endCxn id="45" idx="1"/>
          </p:cNvCxnSpPr>
          <p:nvPr/>
        </p:nvCxnSpPr>
        <p:spPr bwMode="auto">
          <a:xfrm>
            <a:off x="3597286" y="3910137"/>
            <a:ext cx="416375" cy="117960"/>
          </a:xfrm>
          <a:prstGeom prst="line">
            <a:avLst/>
          </a:prstGeom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接连接符 8"/>
          <p:cNvCxnSpPr>
            <a:stCxn id="45" idx="3"/>
          </p:cNvCxnSpPr>
          <p:nvPr/>
        </p:nvCxnSpPr>
        <p:spPr bwMode="auto">
          <a:xfrm flipV="1">
            <a:off x="4101728" y="3835651"/>
            <a:ext cx="853371" cy="192446"/>
          </a:xfrm>
          <a:prstGeom prst="line">
            <a:avLst/>
          </a:prstGeom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直接连接符 8"/>
          <p:cNvCxnSpPr>
            <a:stCxn id="17" idx="5"/>
            <a:endCxn id="48" idx="1"/>
          </p:cNvCxnSpPr>
          <p:nvPr/>
        </p:nvCxnSpPr>
        <p:spPr bwMode="auto">
          <a:xfrm>
            <a:off x="6491192" y="3799264"/>
            <a:ext cx="730388" cy="47480"/>
          </a:xfrm>
          <a:prstGeom prst="line">
            <a:avLst/>
          </a:prstGeom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接连接符 8"/>
          <p:cNvCxnSpPr>
            <a:stCxn id="48" idx="3"/>
            <a:endCxn id="18" idx="2"/>
          </p:cNvCxnSpPr>
          <p:nvPr/>
        </p:nvCxnSpPr>
        <p:spPr bwMode="auto">
          <a:xfrm flipV="1">
            <a:off x="7309647" y="3780170"/>
            <a:ext cx="488234" cy="66574"/>
          </a:xfrm>
          <a:prstGeom prst="line">
            <a:avLst/>
          </a:prstGeom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301320" y="3829639"/>
            <a:ext cx="573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LLCL</a:t>
            </a:r>
            <a:endParaRPr lang="zh-CN" altLang="en-US" sz="1400" dirty="0"/>
          </a:p>
        </p:txBody>
      </p:sp>
      <p:cxnSp>
        <p:nvCxnSpPr>
          <p:cNvPr id="54" name="Straight Connector 53"/>
          <p:cNvCxnSpPr>
            <a:stCxn id="15" idx="2"/>
          </p:cNvCxnSpPr>
          <p:nvPr/>
        </p:nvCxnSpPr>
        <p:spPr>
          <a:xfrm flipH="1" flipV="1">
            <a:off x="2738580" y="3829639"/>
            <a:ext cx="786698" cy="38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8" idx="7"/>
          </p:cNvCxnSpPr>
          <p:nvPr/>
        </p:nvCxnSpPr>
        <p:spPr>
          <a:xfrm>
            <a:off x="7859344" y="3761076"/>
            <a:ext cx="925092" cy="125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577794" y="3752587"/>
            <a:ext cx="573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LLCL</a:t>
            </a:r>
            <a:endParaRPr lang="zh-CN" altLang="en-US" sz="1400" dirty="0"/>
          </a:p>
        </p:txBody>
      </p:sp>
      <p:sp>
        <p:nvSpPr>
          <p:cNvPr id="57" name="Subtitle 4"/>
          <p:cNvSpPr txBox="1">
            <a:spLocks/>
          </p:cNvSpPr>
          <p:nvPr/>
        </p:nvSpPr>
        <p:spPr>
          <a:xfrm>
            <a:off x="799603" y="4966845"/>
            <a:ext cx="10565072" cy="103540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AAI needs to have two layers (Eth and OTN) of topology.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Need to add Tunnel Termination Point (TTP) attribute to Topology Node.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TP in upper layer node (ETH Node) are associated with TTP in lower layer node (OTN Node) by inter-layer lock ID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799897" y="2794770"/>
            <a:ext cx="9698770" cy="1743902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626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椭圆 1"/>
          <p:cNvSpPr/>
          <p:nvPr/>
        </p:nvSpPr>
        <p:spPr>
          <a:xfrm>
            <a:off x="3108904" y="2558040"/>
            <a:ext cx="830157" cy="56577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/>
              <a:t>TP</a:t>
            </a:r>
          </a:p>
          <a:p>
            <a:pPr algn="ctr">
              <a:buNone/>
            </a:pPr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7" name="椭圆 33"/>
          <p:cNvSpPr/>
          <p:nvPr/>
        </p:nvSpPr>
        <p:spPr>
          <a:xfrm>
            <a:off x="4888700" y="2640896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/>
              <a:t>TP</a:t>
            </a:r>
          </a:p>
          <a:p>
            <a:pPr algn="ctr">
              <a:buNone/>
            </a:pPr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8" name="椭圆 36"/>
          <p:cNvSpPr/>
          <p:nvPr/>
        </p:nvSpPr>
        <p:spPr>
          <a:xfrm flipH="1">
            <a:off x="176952" y="2695392"/>
            <a:ext cx="941092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TP</a:t>
            </a:r>
          </a:p>
          <a:p>
            <a:pPr algn="ctr">
              <a:buNone/>
            </a:pPr>
            <a:r>
              <a:rPr lang="en-US" altLang="zh-CN" sz="1200" dirty="0" smtClean="0"/>
              <a:t>(P-</a:t>
            </a:r>
            <a:r>
              <a:rPr lang="en-US" altLang="zh-CN" sz="1200" dirty="0" err="1" smtClean="0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9" name="椭圆 40"/>
          <p:cNvSpPr/>
          <p:nvPr/>
        </p:nvSpPr>
        <p:spPr>
          <a:xfrm>
            <a:off x="7727505" y="2463633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/>
              <a:t>TP</a:t>
            </a:r>
          </a:p>
          <a:p>
            <a:pPr algn="ctr">
              <a:buNone/>
            </a:pPr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10" name="椭圆 91"/>
          <p:cNvSpPr/>
          <p:nvPr/>
        </p:nvSpPr>
        <p:spPr>
          <a:xfrm>
            <a:off x="6310302" y="3346677"/>
            <a:ext cx="10740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Node (PNF)</a:t>
            </a:r>
            <a:endParaRPr lang="zh-CN" altLang="en-US" sz="1200" dirty="0"/>
          </a:p>
        </p:txBody>
      </p:sp>
      <p:sp>
        <p:nvSpPr>
          <p:cNvPr id="11" name="椭圆 93"/>
          <p:cNvSpPr/>
          <p:nvPr/>
        </p:nvSpPr>
        <p:spPr>
          <a:xfrm>
            <a:off x="1648143" y="3217096"/>
            <a:ext cx="10740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Node (PNF)</a:t>
            </a:r>
            <a:endParaRPr lang="zh-CN" altLang="en-US" sz="1200" dirty="0"/>
          </a:p>
        </p:txBody>
      </p:sp>
      <p:cxnSp>
        <p:nvCxnSpPr>
          <p:cNvPr id="12" name="直接连接符 96"/>
          <p:cNvCxnSpPr>
            <a:stCxn id="6" idx="3"/>
            <a:endCxn id="11" idx="6"/>
          </p:cNvCxnSpPr>
          <p:nvPr/>
        </p:nvCxnSpPr>
        <p:spPr>
          <a:xfrm flipH="1">
            <a:off x="2722200" y="3040959"/>
            <a:ext cx="508278" cy="459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98"/>
          <p:cNvCxnSpPr>
            <a:stCxn id="8" idx="3"/>
            <a:endCxn id="11" idx="2"/>
          </p:cNvCxnSpPr>
          <p:nvPr/>
        </p:nvCxnSpPr>
        <p:spPr>
          <a:xfrm>
            <a:off x="980224" y="3178311"/>
            <a:ext cx="667919" cy="321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4"/>
          <p:cNvSpPr txBox="1"/>
          <p:nvPr/>
        </p:nvSpPr>
        <p:spPr>
          <a:xfrm>
            <a:off x="3290586" y="1030530"/>
            <a:ext cx="3196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zh-CN" sz="2400" dirty="0" smtClean="0"/>
              <a:t>Ethernet Topology</a:t>
            </a:r>
            <a:endParaRPr lang="zh-CN" altLang="en-US" sz="2400" dirty="0"/>
          </a:p>
        </p:txBody>
      </p:sp>
      <p:sp>
        <p:nvSpPr>
          <p:cNvPr id="17" name="椭圆 53"/>
          <p:cNvSpPr/>
          <p:nvPr/>
        </p:nvSpPr>
        <p:spPr>
          <a:xfrm>
            <a:off x="3878280" y="1612291"/>
            <a:ext cx="1074057" cy="56577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000" dirty="0" smtClean="0"/>
              <a:t>Network-Resource</a:t>
            </a:r>
            <a:endParaRPr lang="zh-CN" altLang="en-US" sz="1000" dirty="0"/>
          </a:p>
        </p:txBody>
      </p:sp>
      <p:sp>
        <p:nvSpPr>
          <p:cNvPr id="21" name="椭圆 1"/>
          <p:cNvSpPr/>
          <p:nvPr/>
        </p:nvSpPr>
        <p:spPr>
          <a:xfrm>
            <a:off x="3894261" y="3276674"/>
            <a:ext cx="952107" cy="56577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Link</a:t>
            </a:r>
          </a:p>
          <a:p>
            <a:pPr algn="ctr">
              <a:buNone/>
            </a:pPr>
            <a:r>
              <a:rPr lang="en-US" altLang="zh-CN" sz="1200" dirty="0" smtClean="0"/>
              <a:t>(Logical-Link)</a:t>
            </a:r>
            <a:endParaRPr lang="zh-CN" altLang="en-US" sz="1200" dirty="0"/>
          </a:p>
        </p:txBody>
      </p:sp>
      <p:cxnSp>
        <p:nvCxnSpPr>
          <p:cNvPr id="22" name="直接连接符 83"/>
          <p:cNvCxnSpPr>
            <a:stCxn id="6" idx="5"/>
            <a:endCxn id="21" idx="1"/>
          </p:cNvCxnSpPr>
          <p:nvPr/>
        </p:nvCxnSpPr>
        <p:spPr>
          <a:xfrm>
            <a:off x="3817487" y="3040959"/>
            <a:ext cx="216207" cy="3185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83"/>
          <p:cNvCxnSpPr>
            <a:stCxn id="7" idx="2"/>
          </p:cNvCxnSpPr>
          <p:nvPr/>
        </p:nvCxnSpPr>
        <p:spPr>
          <a:xfrm flipH="1">
            <a:off x="4706935" y="2923784"/>
            <a:ext cx="181765" cy="435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Topology Resources in AAI</a:t>
            </a:r>
            <a:endParaRPr lang="en-US" dirty="0"/>
          </a:p>
        </p:txBody>
      </p:sp>
      <p:cxnSp>
        <p:nvCxnSpPr>
          <p:cNvPr id="50" name="直接连接符 5"/>
          <p:cNvCxnSpPr/>
          <p:nvPr/>
        </p:nvCxnSpPr>
        <p:spPr>
          <a:xfrm>
            <a:off x="5631351" y="3045908"/>
            <a:ext cx="764918" cy="476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"/>
          <p:cNvCxnSpPr>
            <a:stCxn id="9" idx="4"/>
            <a:endCxn id="10" idx="6"/>
          </p:cNvCxnSpPr>
          <p:nvPr/>
        </p:nvCxnSpPr>
        <p:spPr>
          <a:xfrm flipH="1">
            <a:off x="7384359" y="3029408"/>
            <a:ext cx="758225" cy="600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96"/>
          <p:cNvCxnSpPr>
            <a:stCxn id="17" idx="2"/>
            <a:endCxn id="11" idx="0"/>
          </p:cNvCxnSpPr>
          <p:nvPr/>
        </p:nvCxnSpPr>
        <p:spPr>
          <a:xfrm flipH="1">
            <a:off x="2185172" y="1895179"/>
            <a:ext cx="1693108" cy="1321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96"/>
          <p:cNvCxnSpPr>
            <a:stCxn id="17" idx="6"/>
            <a:endCxn id="10" idx="0"/>
          </p:cNvCxnSpPr>
          <p:nvPr/>
        </p:nvCxnSpPr>
        <p:spPr>
          <a:xfrm>
            <a:off x="4952337" y="1895179"/>
            <a:ext cx="1894994" cy="1451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6952" y="4263758"/>
            <a:ext cx="116954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Ethernet Topology could be either comprised of abstract </a:t>
            </a:r>
            <a:r>
              <a:rPr lang="en-US" dirty="0"/>
              <a:t>E</a:t>
            </a:r>
            <a:r>
              <a:rPr lang="en-US" dirty="0" smtClean="0"/>
              <a:t>thernet nodes, or native </a:t>
            </a:r>
            <a:r>
              <a:rPr lang="en-US" dirty="0"/>
              <a:t>E</a:t>
            </a:r>
            <a:r>
              <a:rPr lang="en-US" dirty="0" smtClean="0"/>
              <a:t>thernet Nodes, or mix of both. For this we add an addition parameter “</a:t>
            </a:r>
            <a:r>
              <a:rPr lang="en-US" b="1" dirty="0" err="1" smtClean="0">
                <a:solidFill>
                  <a:srgbClr val="FF0000"/>
                </a:solidFill>
              </a:rPr>
              <a:t>isAbstract</a:t>
            </a:r>
            <a:r>
              <a:rPr lang="en-US" dirty="0" smtClean="0"/>
              <a:t>” in Ethernet Node.</a:t>
            </a:r>
          </a:p>
          <a:p>
            <a:endParaRPr lang="en-US" dirty="0" smtClean="0"/>
          </a:p>
          <a:p>
            <a:r>
              <a:rPr lang="en-US" dirty="0" smtClean="0"/>
              <a:t>Logical link could be intra optical domain or inter optical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domain or inter operator domain for this we add a new attribute </a:t>
            </a:r>
          </a:p>
          <a:p>
            <a:r>
              <a:rPr lang="en-US" dirty="0" smtClean="0"/>
              <a:t>“</a:t>
            </a:r>
            <a:r>
              <a:rPr lang="en-US" b="1" dirty="0" err="1" smtClean="0">
                <a:solidFill>
                  <a:srgbClr val="FF0000"/>
                </a:solidFill>
              </a:rPr>
              <a:t>LinkType</a:t>
            </a:r>
            <a:r>
              <a:rPr lang="en-US" dirty="0" smtClean="0"/>
              <a:t>” in Logical Link.</a:t>
            </a:r>
          </a:p>
          <a:p>
            <a:endParaRPr lang="en-US" dirty="0"/>
          </a:p>
          <a:p>
            <a:r>
              <a:rPr lang="en-US" dirty="0" smtClean="0"/>
              <a:t>TP to have a new attribute “</a:t>
            </a:r>
            <a:r>
              <a:rPr lang="en-US" b="1" dirty="0" smtClean="0">
                <a:solidFill>
                  <a:srgbClr val="FF0000"/>
                </a:solidFill>
              </a:rPr>
              <a:t>inter-layer-lock-id</a:t>
            </a:r>
            <a:r>
              <a:rPr lang="en-US" dirty="0" smtClean="0"/>
              <a:t>” to associate with OTN topology.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881534" y="1783263"/>
            <a:ext cx="322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If network-resource can’t be extended, use a new type.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Also define a new type for TP if TP can’t be extended.</a:t>
            </a:r>
          </a:p>
        </p:txBody>
      </p:sp>
    </p:spTree>
    <p:extLst>
      <p:ext uri="{BB962C8B-B14F-4D97-AF65-F5344CB8AC3E}">
        <p14:creationId xmlns:p14="http://schemas.microsoft.com/office/powerpoint/2010/main" val="3314695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椭圆 1"/>
          <p:cNvSpPr/>
          <p:nvPr/>
        </p:nvSpPr>
        <p:spPr>
          <a:xfrm>
            <a:off x="3038694" y="2521959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TP</a:t>
            </a:r>
          </a:p>
          <a:p>
            <a:pPr algn="ctr"/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/>
              <a:t>)</a:t>
            </a:r>
            <a:endParaRPr lang="zh-CN" altLang="en-US" sz="1200" dirty="0"/>
          </a:p>
        </p:txBody>
      </p:sp>
      <p:sp>
        <p:nvSpPr>
          <p:cNvPr id="7" name="椭圆 33"/>
          <p:cNvSpPr/>
          <p:nvPr/>
        </p:nvSpPr>
        <p:spPr>
          <a:xfrm>
            <a:off x="4818490" y="2604815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/>
              <a:t>TP</a:t>
            </a:r>
          </a:p>
          <a:p>
            <a:pPr algn="ctr">
              <a:buNone/>
            </a:pPr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8" name="椭圆 36"/>
          <p:cNvSpPr/>
          <p:nvPr/>
        </p:nvSpPr>
        <p:spPr>
          <a:xfrm flipH="1">
            <a:off x="106742" y="2659311"/>
            <a:ext cx="941092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TP</a:t>
            </a:r>
          </a:p>
          <a:p>
            <a:pPr algn="ctr">
              <a:buNone/>
            </a:pPr>
            <a:r>
              <a:rPr lang="en-US" altLang="zh-CN" sz="1200" dirty="0" smtClean="0"/>
              <a:t>(P-</a:t>
            </a:r>
            <a:r>
              <a:rPr lang="en-US" altLang="zh-CN" sz="1200" dirty="0" err="1" smtClean="0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9" name="椭圆 40"/>
          <p:cNvSpPr/>
          <p:nvPr/>
        </p:nvSpPr>
        <p:spPr>
          <a:xfrm>
            <a:off x="7657295" y="2427552"/>
            <a:ext cx="8301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/>
              <a:t>TP</a:t>
            </a:r>
          </a:p>
          <a:p>
            <a:pPr algn="ctr">
              <a:buNone/>
            </a:pPr>
            <a:r>
              <a:rPr lang="en-US" altLang="zh-CN" sz="1200" dirty="0"/>
              <a:t>(P-</a:t>
            </a:r>
            <a:r>
              <a:rPr lang="en-US" altLang="zh-CN" sz="1200" dirty="0" err="1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10" name="椭圆 91"/>
          <p:cNvSpPr/>
          <p:nvPr/>
        </p:nvSpPr>
        <p:spPr>
          <a:xfrm>
            <a:off x="6240092" y="3310596"/>
            <a:ext cx="10740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Node (PNF)</a:t>
            </a:r>
            <a:endParaRPr lang="zh-CN" altLang="en-US" sz="1200" dirty="0"/>
          </a:p>
        </p:txBody>
      </p:sp>
      <p:sp>
        <p:nvSpPr>
          <p:cNvPr id="11" name="椭圆 93"/>
          <p:cNvSpPr/>
          <p:nvPr/>
        </p:nvSpPr>
        <p:spPr>
          <a:xfrm>
            <a:off x="1577933" y="3181015"/>
            <a:ext cx="107405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Node (PNF)</a:t>
            </a:r>
            <a:endParaRPr lang="zh-CN" altLang="en-US" sz="1200" dirty="0"/>
          </a:p>
        </p:txBody>
      </p:sp>
      <p:cxnSp>
        <p:nvCxnSpPr>
          <p:cNvPr id="12" name="直接连接符 96"/>
          <p:cNvCxnSpPr>
            <a:stCxn id="6" idx="3"/>
            <a:endCxn id="11" idx="6"/>
          </p:cNvCxnSpPr>
          <p:nvPr/>
        </p:nvCxnSpPr>
        <p:spPr>
          <a:xfrm flipH="1">
            <a:off x="2651990" y="3004878"/>
            <a:ext cx="508278" cy="459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98"/>
          <p:cNvCxnSpPr>
            <a:stCxn id="8" idx="3"/>
            <a:endCxn id="11" idx="2"/>
          </p:cNvCxnSpPr>
          <p:nvPr/>
        </p:nvCxnSpPr>
        <p:spPr>
          <a:xfrm>
            <a:off x="910014" y="3142230"/>
            <a:ext cx="667919" cy="321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4"/>
          <p:cNvSpPr txBox="1"/>
          <p:nvPr/>
        </p:nvSpPr>
        <p:spPr>
          <a:xfrm>
            <a:off x="2818313" y="1018712"/>
            <a:ext cx="3196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zh-CN" sz="2400" dirty="0" smtClean="0"/>
              <a:t>OTN Topology</a:t>
            </a:r>
            <a:endParaRPr lang="zh-CN" altLang="en-US" sz="2400" dirty="0"/>
          </a:p>
        </p:txBody>
      </p:sp>
      <p:sp>
        <p:nvSpPr>
          <p:cNvPr id="17" name="椭圆 53"/>
          <p:cNvSpPr/>
          <p:nvPr/>
        </p:nvSpPr>
        <p:spPr>
          <a:xfrm>
            <a:off x="3808070" y="1576210"/>
            <a:ext cx="1074057" cy="56577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000" dirty="0" smtClean="0"/>
              <a:t>Network-Resource</a:t>
            </a:r>
            <a:endParaRPr lang="zh-CN" altLang="en-US" sz="1000" dirty="0"/>
          </a:p>
        </p:txBody>
      </p:sp>
      <p:sp>
        <p:nvSpPr>
          <p:cNvPr id="21" name="椭圆 1"/>
          <p:cNvSpPr/>
          <p:nvPr/>
        </p:nvSpPr>
        <p:spPr>
          <a:xfrm>
            <a:off x="3824051" y="3240593"/>
            <a:ext cx="952107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Link</a:t>
            </a:r>
          </a:p>
          <a:p>
            <a:pPr algn="ctr"/>
            <a:r>
              <a:rPr lang="en-US" altLang="zh-CN" sz="1200" dirty="0"/>
              <a:t>(Logical-Link)</a:t>
            </a:r>
            <a:endParaRPr lang="zh-CN" altLang="en-US" sz="1200" dirty="0"/>
          </a:p>
        </p:txBody>
      </p:sp>
      <p:cxnSp>
        <p:nvCxnSpPr>
          <p:cNvPr id="22" name="直接连接符 83"/>
          <p:cNvCxnSpPr>
            <a:stCxn id="6" idx="5"/>
            <a:endCxn id="21" idx="1"/>
          </p:cNvCxnSpPr>
          <p:nvPr/>
        </p:nvCxnSpPr>
        <p:spPr>
          <a:xfrm>
            <a:off x="3747277" y="3004878"/>
            <a:ext cx="216207" cy="3185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83"/>
          <p:cNvCxnSpPr>
            <a:stCxn id="7" idx="2"/>
          </p:cNvCxnSpPr>
          <p:nvPr/>
        </p:nvCxnSpPr>
        <p:spPr>
          <a:xfrm flipH="1">
            <a:off x="4636725" y="2887703"/>
            <a:ext cx="181765" cy="435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Topology Resources in AAI</a:t>
            </a:r>
            <a:endParaRPr lang="en-US" dirty="0"/>
          </a:p>
        </p:txBody>
      </p:sp>
      <p:cxnSp>
        <p:nvCxnSpPr>
          <p:cNvPr id="50" name="直接连接符 5"/>
          <p:cNvCxnSpPr/>
          <p:nvPr/>
        </p:nvCxnSpPr>
        <p:spPr>
          <a:xfrm>
            <a:off x="5561141" y="3009827"/>
            <a:ext cx="764918" cy="476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"/>
          <p:cNvCxnSpPr>
            <a:stCxn id="9" idx="4"/>
            <a:endCxn id="10" idx="6"/>
          </p:cNvCxnSpPr>
          <p:nvPr/>
        </p:nvCxnSpPr>
        <p:spPr>
          <a:xfrm flipH="1">
            <a:off x="7314149" y="2993327"/>
            <a:ext cx="758225" cy="600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96"/>
          <p:cNvCxnSpPr>
            <a:stCxn id="17" idx="2"/>
            <a:endCxn id="11" idx="0"/>
          </p:cNvCxnSpPr>
          <p:nvPr/>
        </p:nvCxnSpPr>
        <p:spPr>
          <a:xfrm flipH="1">
            <a:off x="2114962" y="1859098"/>
            <a:ext cx="1693108" cy="1321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96"/>
          <p:cNvCxnSpPr>
            <a:stCxn id="17" idx="6"/>
            <a:endCxn id="10" idx="0"/>
          </p:cNvCxnSpPr>
          <p:nvPr/>
        </p:nvCxnSpPr>
        <p:spPr>
          <a:xfrm>
            <a:off x="4882127" y="1859098"/>
            <a:ext cx="1894994" cy="1451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66825" y="4067225"/>
            <a:ext cx="116954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Re-use network-resource and add a new attribute “</a:t>
            </a:r>
            <a:r>
              <a:rPr lang="en-US" b="1" dirty="0" err="1" smtClean="0">
                <a:solidFill>
                  <a:srgbClr val="FF0000"/>
                </a:solidFill>
              </a:rPr>
              <a:t>NetworkType</a:t>
            </a:r>
            <a:r>
              <a:rPr lang="en-US" dirty="0" smtClean="0"/>
              <a:t>” to differentiate whether it’s a Ethernet topology of OTN topology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Re-use PNF as a OTN node &amp; P-</a:t>
            </a:r>
            <a:r>
              <a:rPr lang="en-US" dirty="0" err="1" smtClean="0"/>
              <a:t>Intf</a:t>
            </a:r>
            <a:r>
              <a:rPr lang="en-US" dirty="0" smtClean="0"/>
              <a:t> as TP.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new TTP node type is required in AAI. It should have </a:t>
            </a:r>
            <a:r>
              <a:rPr lang="en-US" dirty="0" err="1" smtClean="0"/>
              <a:t>OneToMany</a:t>
            </a:r>
            <a:r>
              <a:rPr lang="en-US" dirty="0" smtClean="0"/>
              <a:t> relation with TP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Also PNF needs to have </a:t>
            </a:r>
            <a:r>
              <a:rPr lang="en-US" dirty="0" err="1" smtClean="0"/>
              <a:t>OneToMany</a:t>
            </a:r>
            <a:r>
              <a:rPr lang="en-US" dirty="0" smtClean="0"/>
              <a:t> relation with TTP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873067" y="1596994"/>
            <a:ext cx="322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If network-resource can’t be extended, use a new type.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Also define a new type for TP if TP can’t be extended.</a:t>
            </a:r>
          </a:p>
        </p:txBody>
      </p:sp>
      <p:sp>
        <p:nvSpPr>
          <p:cNvPr id="26" name="椭圆 36"/>
          <p:cNvSpPr/>
          <p:nvPr/>
        </p:nvSpPr>
        <p:spPr>
          <a:xfrm flipH="1">
            <a:off x="1327696" y="2183014"/>
            <a:ext cx="941092" cy="56577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TTP</a:t>
            </a:r>
          </a:p>
        </p:txBody>
      </p:sp>
      <p:cxnSp>
        <p:nvCxnSpPr>
          <p:cNvPr id="28" name="直接连接符 98"/>
          <p:cNvCxnSpPr>
            <a:stCxn id="26" idx="4"/>
          </p:cNvCxnSpPr>
          <p:nvPr/>
        </p:nvCxnSpPr>
        <p:spPr>
          <a:xfrm>
            <a:off x="1798242" y="2748789"/>
            <a:ext cx="111097" cy="432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98"/>
          <p:cNvCxnSpPr>
            <a:stCxn id="8" idx="1"/>
            <a:endCxn id="26" idx="6"/>
          </p:cNvCxnSpPr>
          <p:nvPr/>
        </p:nvCxnSpPr>
        <p:spPr>
          <a:xfrm flipV="1">
            <a:off x="910014" y="2465902"/>
            <a:ext cx="417682" cy="276265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98"/>
          <p:cNvCxnSpPr>
            <a:stCxn id="6" idx="1"/>
            <a:endCxn id="26" idx="2"/>
          </p:cNvCxnSpPr>
          <p:nvPr/>
        </p:nvCxnSpPr>
        <p:spPr>
          <a:xfrm flipH="1" flipV="1">
            <a:off x="2268788" y="2465902"/>
            <a:ext cx="891480" cy="13891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6"/>
          <p:cNvSpPr/>
          <p:nvPr/>
        </p:nvSpPr>
        <p:spPr>
          <a:xfrm flipH="1">
            <a:off x="6127740" y="2292686"/>
            <a:ext cx="941092" cy="56577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TTP</a:t>
            </a:r>
          </a:p>
        </p:txBody>
      </p:sp>
      <p:cxnSp>
        <p:nvCxnSpPr>
          <p:cNvPr id="41" name="直接连接符 98"/>
          <p:cNvCxnSpPr>
            <a:stCxn id="9" idx="2"/>
          </p:cNvCxnSpPr>
          <p:nvPr/>
        </p:nvCxnSpPr>
        <p:spPr>
          <a:xfrm flipH="1" flipV="1">
            <a:off x="7033578" y="2548846"/>
            <a:ext cx="623717" cy="161594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98"/>
          <p:cNvCxnSpPr>
            <a:stCxn id="40" idx="6"/>
            <a:endCxn id="7" idx="7"/>
          </p:cNvCxnSpPr>
          <p:nvPr/>
        </p:nvCxnSpPr>
        <p:spPr>
          <a:xfrm flipH="1">
            <a:off x="5527073" y="2575574"/>
            <a:ext cx="600667" cy="112097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椭圆 36"/>
          <p:cNvSpPr/>
          <p:nvPr/>
        </p:nvSpPr>
        <p:spPr>
          <a:xfrm flipH="1">
            <a:off x="106742" y="1080291"/>
            <a:ext cx="941092" cy="56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altLang="zh-CN" sz="1200" dirty="0" smtClean="0"/>
              <a:t>TP</a:t>
            </a:r>
          </a:p>
          <a:p>
            <a:pPr algn="ctr">
              <a:buNone/>
            </a:pPr>
            <a:r>
              <a:rPr lang="en-US" altLang="zh-CN" sz="1200" dirty="0" smtClean="0"/>
              <a:t>(P-</a:t>
            </a:r>
            <a:r>
              <a:rPr lang="en-US" altLang="zh-CN" sz="1200" dirty="0" err="1" smtClean="0"/>
              <a:t>Intf</a:t>
            </a:r>
            <a:r>
              <a:rPr lang="en-US" altLang="zh-CN" sz="1200" dirty="0" smtClean="0"/>
              <a:t>)</a:t>
            </a:r>
            <a:endParaRPr lang="zh-CN" alt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1118855" y="1136664"/>
            <a:ext cx="189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Ethernet Topology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16934" y="1018712"/>
            <a:ext cx="2961516" cy="7000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直接连接符 98"/>
          <p:cNvCxnSpPr/>
          <p:nvPr/>
        </p:nvCxnSpPr>
        <p:spPr>
          <a:xfrm>
            <a:off x="806610" y="1615031"/>
            <a:ext cx="818883" cy="61731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64270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Service Design</a:t>
            </a:r>
            <a:endParaRPr lang="en-US" dirty="0"/>
          </a:p>
        </p:txBody>
      </p:sp>
      <p:cxnSp>
        <p:nvCxnSpPr>
          <p:cNvPr id="7" name="Straight Connector 76"/>
          <p:cNvCxnSpPr/>
          <p:nvPr/>
        </p:nvCxnSpPr>
        <p:spPr>
          <a:xfrm>
            <a:off x="2325689" y="2193570"/>
            <a:ext cx="0" cy="240047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8" name="Group 54"/>
          <p:cNvGrpSpPr/>
          <p:nvPr/>
        </p:nvGrpSpPr>
        <p:grpSpPr>
          <a:xfrm>
            <a:off x="2428623" y="1605669"/>
            <a:ext cx="1263293" cy="461665"/>
            <a:chOff x="-359076" y="3128211"/>
            <a:chExt cx="1263293" cy="461665"/>
          </a:xfrm>
        </p:grpSpPr>
        <p:sp>
          <p:nvSpPr>
            <p:cNvPr id="9" name="Rectangle: Rounded Corners 52"/>
            <p:cNvSpPr/>
            <p:nvPr/>
          </p:nvSpPr>
          <p:spPr>
            <a:xfrm>
              <a:off x="-336884" y="3128211"/>
              <a:ext cx="1063481" cy="276999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53"/>
            <p:cNvSpPr txBox="1"/>
            <p:nvPr/>
          </p:nvSpPr>
          <p:spPr>
            <a:xfrm>
              <a:off x="-359076" y="3128211"/>
              <a:ext cx="1263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CCVPN service</a:t>
              </a:r>
            </a:p>
            <a:p>
              <a:endParaRPr lang="en-US" sz="1200" dirty="0"/>
            </a:p>
          </p:txBody>
        </p:sp>
      </p:grpSp>
      <p:cxnSp>
        <p:nvCxnSpPr>
          <p:cNvPr id="11" name="Straight Connector 72"/>
          <p:cNvCxnSpPr>
            <a:stCxn id="9" idx="2"/>
          </p:cNvCxnSpPr>
          <p:nvPr/>
        </p:nvCxnSpPr>
        <p:spPr>
          <a:xfrm flipH="1">
            <a:off x="2982554" y="1882668"/>
            <a:ext cx="2" cy="305273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Connector 75"/>
          <p:cNvCxnSpPr/>
          <p:nvPr/>
        </p:nvCxnSpPr>
        <p:spPr>
          <a:xfrm>
            <a:off x="2325689" y="2170111"/>
            <a:ext cx="1366227" cy="1964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3" name="Group 54"/>
          <p:cNvGrpSpPr/>
          <p:nvPr/>
        </p:nvGrpSpPr>
        <p:grpSpPr>
          <a:xfrm>
            <a:off x="1686184" y="2452021"/>
            <a:ext cx="1184959" cy="276999"/>
            <a:chOff x="-406512" y="3128211"/>
            <a:chExt cx="1184959" cy="276999"/>
          </a:xfrm>
        </p:grpSpPr>
        <p:sp>
          <p:nvSpPr>
            <p:cNvPr id="14" name="Rectangle: Rounded Corners 52"/>
            <p:cNvSpPr/>
            <p:nvPr/>
          </p:nvSpPr>
          <p:spPr>
            <a:xfrm>
              <a:off x="-336884" y="3128211"/>
              <a:ext cx="1063481" cy="276999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53"/>
            <p:cNvSpPr txBox="1"/>
            <p:nvPr/>
          </p:nvSpPr>
          <p:spPr>
            <a:xfrm>
              <a:off x="-406512" y="3128211"/>
              <a:ext cx="11849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Site </a:t>
              </a:r>
              <a:r>
                <a:rPr lang="en-US" sz="1200" dirty="0" smtClean="0"/>
                <a:t>Service</a:t>
              </a:r>
              <a:endParaRPr lang="en-US" sz="1200" dirty="0"/>
            </a:p>
          </p:txBody>
        </p:sp>
      </p:grpSp>
      <p:grpSp>
        <p:nvGrpSpPr>
          <p:cNvPr id="23" name="Group 54"/>
          <p:cNvGrpSpPr/>
          <p:nvPr/>
        </p:nvGrpSpPr>
        <p:grpSpPr>
          <a:xfrm>
            <a:off x="2956636" y="2457600"/>
            <a:ext cx="1441453" cy="276999"/>
            <a:chOff x="-402833" y="3128211"/>
            <a:chExt cx="1218954" cy="276999"/>
          </a:xfrm>
        </p:grpSpPr>
        <p:sp>
          <p:nvSpPr>
            <p:cNvPr id="24" name="Rectangle: Rounded Corners 52"/>
            <p:cNvSpPr/>
            <p:nvPr/>
          </p:nvSpPr>
          <p:spPr>
            <a:xfrm>
              <a:off x="-336884" y="3128211"/>
              <a:ext cx="1063481" cy="276999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53"/>
            <p:cNvSpPr txBox="1"/>
            <p:nvPr/>
          </p:nvSpPr>
          <p:spPr>
            <a:xfrm>
              <a:off x="-402833" y="3128211"/>
              <a:ext cx="1218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SOTN Infra Service</a:t>
              </a:r>
              <a:endParaRPr lang="en-US" sz="1200" dirty="0"/>
            </a:p>
          </p:txBody>
        </p:sp>
      </p:grpSp>
      <p:cxnSp>
        <p:nvCxnSpPr>
          <p:cNvPr id="26" name="Straight Connector 76"/>
          <p:cNvCxnSpPr/>
          <p:nvPr/>
        </p:nvCxnSpPr>
        <p:spPr>
          <a:xfrm>
            <a:off x="3682115" y="2204668"/>
            <a:ext cx="0" cy="240047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TextBox 6"/>
          <p:cNvSpPr txBox="1"/>
          <p:nvPr/>
        </p:nvSpPr>
        <p:spPr>
          <a:xfrm>
            <a:off x="5052534" y="4018680"/>
            <a:ext cx="1021177" cy="307777"/>
          </a:xfrm>
          <a:prstGeom prst="wedgeRectCallout">
            <a:avLst>
              <a:gd name="adj1" fmla="val -23939"/>
              <a:gd name="adj2" fmla="val 21247"/>
            </a:avLst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Site </a:t>
            </a:r>
            <a:r>
              <a:rPr lang="en-US" sz="1400" dirty="0" smtClean="0">
                <a:solidFill>
                  <a:schemeClr val="bg1"/>
                </a:solidFill>
              </a:rPr>
              <a:t>Service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8" name="Rectangle 80"/>
          <p:cNvSpPr/>
          <p:nvPr/>
        </p:nvSpPr>
        <p:spPr>
          <a:xfrm>
            <a:off x="2408504" y="4406162"/>
            <a:ext cx="3561685" cy="187250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77"/>
          <p:cNvCxnSpPr/>
          <p:nvPr/>
        </p:nvCxnSpPr>
        <p:spPr>
          <a:xfrm flipH="1">
            <a:off x="4750231" y="5270307"/>
            <a:ext cx="13449" cy="614916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Straight Connector 76"/>
          <p:cNvCxnSpPr>
            <a:endCxn id="35" idx="0"/>
          </p:cNvCxnSpPr>
          <p:nvPr/>
        </p:nvCxnSpPr>
        <p:spPr>
          <a:xfrm>
            <a:off x="3260183" y="5244538"/>
            <a:ext cx="0" cy="239220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1" name="Group 54"/>
          <p:cNvGrpSpPr/>
          <p:nvPr/>
        </p:nvGrpSpPr>
        <p:grpSpPr>
          <a:xfrm>
            <a:off x="3474201" y="4679874"/>
            <a:ext cx="1063481" cy="276999"/>
            <a:chOff x="-336884" y="3128211"/>
            <a:chExt cx="1063481" cy="276999"/>
          </a:xfrm>
        </p:grpSpPr>
        <p:sp>
          <p:nvSpPr>
            <p:cNvPr id="32" name="Rectangle: Rounded Corners 52"/>
            <p:cNvSpPr/>
            <p:nvPr/>
          </p:nvSpPr>
          <p:spPr>
            <a:xfrm>
              <a:off x="-336884" y="3128211"/>
              <a:ext cx="1063481" cy="276999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TextBox 53"/>
            <p:cNvSpPr txBox="1"/>
            <p:nvPr/>
          </p:nvSpPr>
          <p:spPr>
            <a:xfrm>
              <a:off x="-184351" y="3128211"/>
              <a:ext cx="6236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service</a:t>
              </a:r>
            </a:p>
          </p:txBody>
        </p:sp>
      </p:grpSp>
      <p:grpSp>
        <p:nvGrpSpPr>
          <p:cNvPr id="34" name="Group 63"/>
          <p:cNvGrpSpPr/>
          <p:nvPr/>
        </p:nvGrpSpPr>
        <p:grpSpPr>
          <a:xfrm>
            <a:off x="2829448" y="5483758"/>
            <a:ext cx="861470" cy="282511"/>
            <a:chOff x="-487192" y="3471078"/>
            <a:chExt cx="1185476" cy="319468"/>
          </a:xfrm>
        </p:grpSpPr>
        <p:sp>
          <p:nvSpPr>
            <p:cNvPr id="35" name="Oval 61"/>
            <p:cNvSpPr>
              <a:spLocks noChangeAspect="1"/>
            </p:cNvSpPr>
            <p:nvPr/>
          </p:nvSpPr>
          <p:spPr>
            <a:xfrm>
              <a:off x="-487192" y="3471078"/>
              <a:ext cx="1185476" cy="31946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6" name="TextBox 62"/>
            <p:cNvSpPr txBox="1"/>
            <p:nvPr/>
          </p:nvSpPr>
          <p:spPr>
            <a:xfrm>
              <a:off x="-443213" y="3495142"/>
              <a:ext cx="468094" cy="2436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800" dirty="0"/>
                <a:t>Site</a:t>
              </a:r>
              <a:endParaRPr lang="en-US" sz="800" dirty="0"/>
            </a:p>
          </p:txBody>
        </p:sp>
      </p:grpSp>
      <p:cxnSp>
        <p:nvCxnSpPr>
          <p:cNvPr id="37" name="Straight Connector 72"/>
          <p:cNvCxnSpPr>
            <a:stCxn id="32" idx="2"/>
          </p:cNvCxnSpPr>
          <p:nvPr/>
        </p:nvCxnSpPr>
        <p:spPr>
          <a:xfrm flipH="1">
            <a:off x="4005940" y="4956873"/>
            <a:ext cx="2" cy="305273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Straight Connector 75"/>
          <p:cNvCxnSpPr/>
          <p:nvPr/>
        </p:nvCxnSpPr>
        <p:spPr>
          <a:xfrm>
            <a:off x="3474201" y="5267775"/>
            <a:ext cx="1265361" cy="31981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Straight Connector 89"/>
          <p:cNvCxnSpPr/>
          <p:nvPr/>
        </p:nvCxnSpPr>
        <p:spPr>
          <a:xfrm>
            <a:off x="2984929" y="6278667"/>
            <a:ext cx="2173439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89"/>
          <p:cNvCxnSpPr/>
          <p:nvPr/>
        </p:nvCxnSpPr>
        <p:spPr>
          <a:xfrm>
            <a:off x="2815690" y="4375161"/>
            <a:ext cx="2173439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112"/>
          <p:cNvGrpSpPr/>
          <p:nvPr/>
        </p:nvGrpSpPr>
        <p:grpSpPr>
          <a:xfrm>
            <a:off x="4341613" y="5821018"/>
            <a:ext cx="1107996" cy="289523"/>
            <a:chOff x="1721199" y="5524891"/>
            <a:chExt cx="1511130" cy="319468"/>
          </a:xfrm>
        </p:grpSpPr>
        <p:sp>
          <p:nvSpPr>
            <p:cNvPr id="42" name="Oval 61"/>
            <p:cNvSpPr>
              <a:spLocks noChangeAspect="1"/>
            </p:cNvSpPr>
            <p:nvPr/>
          </p:nvSpPr>
          <p:spPr>
            <a:xfrm>
              <a:off x="1760612" y="5524891"/>
              <a:ext cx="1226857" cy="31946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3" name="TextBox 62"/>
            <p:cNvSpPr txBox="1"/>
            <p:nvPr/>
          </p:nvSpPr>
          <p:spPr>
            <a:xfrm>
              <a:off x="1721199" y="5543295"/>
              <a:ext cx="1511130" cy="23772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SOTNVPN Attachment</a:t>
              </a:r>
            </a:p>
          </p:txBody>
        </p:sp>
      </p:grpSp>
      <p:sp>
        <p:nvSpPr>
          <p:cNvPr id="44" name="TextBox 90"/>
          <p:cNvSpPr txBox="1"/>
          <p:nvPr/>
        </p:nvSpPr>
        <p:spPr>
          <a:xfrm>
            <a:off x="3227189" y="4264399"/>
            <a:ext cx="1355799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Site Service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45" name="肘形连接符 152"/>
          <p:cNvCxnSpPr/>
          <p:nvPr/>
        </p:nvCxnSpPr>
        <p:spPr>
          <a:xfrm rot="10800000" flipV="1">
            <a:off x="2624457" y="5267774"/>
            <a:ext cx="917157" cy="269333"/>
          </a:xfrm>
          <a:prstGeom prst="bentConnector3">
            <a:avLst>
              <a:gd name="adj1" fmla="val 99325"/>
            </a:avLst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6" name="组合 153"/>
          <p:cNvGrpSpPr/>
          <p:nvPr/>
        </p:nvGrpSpPr>
        <p:grpSpPr>
          <a:xfrm>
            <a:off x="3660069" y="5522562"/>
            <a:ext cx="1258678" cy="228252"/>
            <a:chOff x="1721199" y="5524891"/>
            <a:chExt cx="1561817" cy="327972"/>
          </a:xfrm>
        </p:grpSpPr>
        <p:sp>
          <p:nvSpPr>
            <p:cNvPr id="47" name="Oval 61"/>
            <p:cNvSpPr>
              <a:spLocks noChangeAspect="1"/>
            </p:cNvSpPr>
            <p:nvPr/>
          </p:nvSpPr>
          <p:spPr>
            <a:xfrm>
              <a:off x="1760612" y="5524891"/>
              <a:ext cx="1226857" cy="31946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8" name="TextBox 62"/>
            <p:cNvSpPr txBox="1"/>
            <p:nvPr/>
          </p:nvSpPr>
          <p:spPr>
            <a:xfrm>
              <a:off x="1721199" y="5543295"/>
              <a:ext cx="1561817" cy="3095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SD-WAN VPN Attachment</a:t>
              </a:r>
            </a:p>
          </p:txBody>
        </p:sp>
      </p:grpSp>
      <p:cxnSp>
        <p:nvCxnSpPr>
          <p:cNvPr id="49" name="Straight Connector 76"/>
          <p:cNvCxnSpPr/>
          <p:nvPr/>
        </p:nvCxnSpPr>
        <p:spPr>
          <a:xfrm>
            <a:off x="4174349" y="5269923"/>
            <a:ext cx="0" cy="205282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0" name="组合 168"/>
          <p:cNvGrpSpPr/>
          <p:nvPr/>
        </p:nvGrpSpPr>
        <p:grpSpPr>
          <a:xfrm>
            <a:off x="2317590" y="5544019"/>
            <a:ext cx="567791" cy="276999"/>
            <a:chOff x="1167417" y="2043460"/>
            <a:chExt cx="567791" cy="276999"/>
          </a:xfrm>
        </p:grpSpPr>
        <p:sp>
          <p:nvSpPr>
            <p:cNvPr id="51" name="Rectangle 56"/>
            <p:cNvSpPr/>
            <p:nvPr/>
          </p:nvSpPr>
          <p:spPr>
            <a:xfrm>
              <a:off x="1167417" y="2043460"/>
              <a:ext cx="567791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52" name="TextBox 57"/>
            <p:cNvSpPr txBox="1"/>
            <p:nvPr/>
          </p:nvSpPr>
          <p:spPr>
            <a:xfrm>
              <a:off x="1225658" y="2055492"/>
              <a:ext cx="463588" cy="2154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Device</a:t>
              </a:r>
              <a:endParaRPr lang="en-US" sz="800" dirty="0"/>
            </a:p>
          </p:txBody>
        </p:sp>
      </p:grpSp>
      <p:sp>
        <p:nvSpPr>
          <p:cNvPr id="53" name="椭圆 171"/>
          <p:cNvSpPr/>
          <p:nvPr/>
        </p:nvSpPr>
        <p:spPr>
          <a:xfrm>
            <a:off x="2834844" y="5807780"/>
            <a:ext cx="681213" cy="3376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WAN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54" name="椭圆 172"/>
          <p:cNvSpPr/>
          <p:nvPr/>
        </p:nvSpPr>
        <p:spPr>
          <a:xfrm>
            <a:off x="3550870" y="5807325"/>
            <a:ext cx="733107" cy="3376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LAN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55" name="椭圆 175"/>
          <p:cNvSpPr/>
          <p:nvPr/>
        </p:nvSpPr>
        <p:spPr>
          <a:xfrm>
            <a:off x="5033238" y="5240135"/>
            <a:ext cx="733107" cy="3376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Internet Cloud Access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56" name="椭圆 186"/>
          <p:cNvSpPr/>
          <p:nvPr/>
        </p:nvSpPr>
        <p:spPr>
          <a:xfrm>
            <a:off x="5425963" y="5872708"/>
            <a:ext cx="713640" cy="429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SPPartner</a:t>
            </a:r>
            <a:endParaRPr lang="en-US" sz="800" dirty="0"/>
          </a:p>
        </p:txBody>
      </p:sp>
      <p:sp>
        <p:nvSpPr>
          <p:cNvPr id="58" name="Rectangle 80"/>
          <p:cNvSpPr/>
          <p:nvPr/>
        </p:nvSpPr>
        <p:spPr>
          <a:xfrm>
            <a:off x="115440" y="3550349"/>
            <a:ext cx="1829600" cy="1093071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77"/>
          <p:cNvCxnSpPr/>
          <p:nvPr/>
        </p:nvCxnSpPr>
        <p:spPr>
          <a:xfrm>
            <a:off x="1061504" y="3964783"/>
            <a:ext cx="1" cy="184298"/>
          </a:xfrm>
          <a:prstGeom prst="lin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0" name="Group 54"/>
          <p:cNvGrpSpPr/>
          <p:nvPr/>
        </p:nvGrpSpPr>
        <p:grpSpPr>
          <a:xfrm>
            <a:off x="560884" y="3700548"/>
            <a:ext cx="1063481" cy="276999"/>
            <a:chOff x="-336884" y="3128211"/>
            <a:chExt cx="1063481" cy="276999"/>
          </a:xfrm>
        </p:grpSpPr>
        <p:sp>
          <p:nvSpPr>
            <p:cNvPr id="61" name="Rectangle: Rounded Corners 52"/>
            <p:cNvSpPr/>
            <p:nvPr/>
          </p:nvSpPr>
          <p:spPr>
            <a:xfrm>
              <a:off x="-336884" y="3128211"/>
              <a:ext cx="1063481" cy="276999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TextBox 53"/>
            <p:cNvSpPr txBox="1"/>
            <p:nvPr/>
          </p:nvSpPr>
          <p:spPr>
            <a:xfrm>
              <a:off x="-184351" y="3128211"/>
              <a:ext cx="659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service</a:t>
              </a:r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466467" y="4184862"/>
            <a:ext cx="1341136" cy="319468"/>
            <a:chOff x="94139" y="3495143"/>
            <a:chExt cx="1341136" cy="319468"/>
          </a:xfrm>
        </p:grpSpPr>
        <p:sp>
          <p:nvSpPr>
            <p:cNvPr id="64" name="Oval 61"/>
            <p:cNvSpPr>
              <a:spLocks noChangeAspect="1"/>
            </p:cNvSpPr>
            <p:nvPr/>
          </p:nvSpPr>
          <p:spPr>
            <a:xfrm>
              <a:off x="98989" y="3495143"/>
              <a:ext cx="1185476" cy="31946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2"/>
            <p:cNvSpPr txBox="1"/>
            <p:nvPr/>
          </p:nvSpPr>
          <p:spPr>
            <a:xfrm>
              <a:off x="94139" y="3495143"/>
              <a:ext cx="1341136" cy="27699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SOTN Connectivity</a:t>
              </a:r>
            </a:p>
          </p:txBody>
        </p:sp>
      </p:grpSp>
      <p:sp>
        <p:nvSpPr>
          <p:cNvPr id="66" name="TextBox 90"/>
          <p:cNvSpPr txBox="1"/>
          <p:nvPr/>
        </p:nvSpPr>
        <p:spPr>
          <a:xfrm>
            <a:off x="215869" y="3358442"/>
            <a:ext cx="1627369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SOTN </a:t>
            </a:r>
            <a:r>
              <a:rPr lang="en-US" sz="1400" dirty="0" err="1">
                <a:solidFill>
                  <a:schemeClr val="bg1"/>
                </a:solidFill>
              </a:rPr>
              <a:t>VPN_Infra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9" name="椭圆 363"/>
          <p:cNvSpPr/>
          <p:nvPr/>
        </p:nvSpPr>
        <p:spPr>
          <a:xfrm>
            <a:off x="1714079" y="3846960"/>
            <a:ext cx="713640" cy="429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SPPartner</a:t>
            </a:r>
            <a:endParaRPr lang="en-US" sz="800" dirty="0"/>
          </a:p>
        </p:txBody>
      </p:sp>
      <p:cxnSp>
        <p:nvCxnSpPr>
          <p:cNvPr id="80" name="Straight Connector 79"/>
          <p:cNvCxnSpPr/>
          <p:nvPr/>
        </p:nvCxnSpPr>
        <p:spPr>
          <a:xfrm>
            <a:off x="6519333" y="1076250"/>
            <a:ext cx="0" cy="53397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9723904" y="1744390"/>
            <a:ext cx="2178986" cy="4479808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9964110" y="2050729"/>
            <a:ext cx="1686183" cy="1074473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9970305" y="4057568"/>
            <a:ext cx="1686183" cy="2045987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10309862" y="2254217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subnet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10309862" y="2727210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subvpn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0325592" y="4299732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tnp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10325592" y="4772842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site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10325592" y="5239402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device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10329934" y="5720209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site NS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9991865" y="2025330"/>
            <a:ext cx="132247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sdwan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 </a:t>
            </a: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vpn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 resource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9998060" y="4059063"/>
            <a:ext cx="844783" cy="1303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site resource</a:t>
            </a:r>
          </a:p>
        </p:txBody>
      </p:sp>
      <p:cxnSp>
        <p:nvCxnSpPr>
          <p:cNvPr id="121" name="Straight Arrow Connector 120"/>
          <p:cNvCxnSpPr>
            <a:stCxn id="113" idx="2"/>
            <a:endCxn id="114" idx="0"/>
          </p:cNvCxnSpPr>
          <p:nvPr/>
        </p:nvCxnSpPr>
        <p:spPr>
          <a:xfrm>
            <a:off x="10795593" y="2530372"/>
            <a:ext cx="0" cy="196838"/>
          </a:xfrm>
          <a:prstGeom prst="straightConnector1">
            <a:avLst/>
          </a:prstGeom>
          <a:noFill/>
          <a:ln w="6350" cap="flat" cmpd="sng" algn="ctr">
            <a:solidFill>
              <a:srgbClr val="44546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3" name="Straight Arrow Connector 122"/>
          <p:cNvCxnSpPr>
            <a:stCxn id="115" idx="2"/>
            <a:endCxn id="116" idx="0"/>
          </p:cNvCxnSpPr>
          <p:nvPr/>
        </p:nvCxnSpPr>
        <p:spPr>
          <a:xfrm>
            <a:off x="10811323" y="4575887"/>
            <a:ext cx="0" cy="196955"/>
          </a:xfrm>
          <a:prstGeom prst="straightConnector1">
            <a:avLst/>
          </a:prstGeom>
          <a:noFill/>
          <a:ln w="6350" cap="flat" cmpd="sng" algn="ctr">
            <a:solidFill>
              <a:srgbClr val="44546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4" name="Straight Arrow Connector 123"/>
          <p:cNvCxnSpPr>
            <a:stCxn id="116" idx="2"/>
            <a:endCxn id="117" idx="0"/>
          </p:cNvCxnSpPr>
          <p:nvPr/>
        </p:nvCxnSpPr>
        <p:spPr>
          <a:xfrm>
            <a:off x="10811323" y="5048997"/>
            <a:ext cx="0" cy="190405"/>
          </a:xfrm>
          <a:prstGeom prst="straightConnector1">
            <a:avLst/>
          </a:prstGeom>
          <a:noFill/>
          <a:ln w="6350" cap="flat" cmpd="sng" algn="ctr">
            <a:solidFill>
              <a:srgbClr val="44546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5" name="Straight Arrow Connector 124"/>
          <p:cNvCxnSpPr>
            <a:stCxn id="117" idx="2"/>
            <a:endCxn id="118" idx="0"/>
          </p:cNvCxnSpPr>
          <p:nvPr/>
        </p:nvCxnSpPr>
        <p:spPr>
          <a:xfrm>
            <a:off x="10811323" y="5515558"/>
            <a:ext cx="4343" cy="204651"/>
          </a:xfrm>
          <a:prstGeom prst="straightConnector1">
            <a:avLst/>
          </a:prstGeom>
          <a:noFill/>
          <a:ln w="6350" cap="flat" cmpd="sng" algn="ctr">
            <a:solidFill>
              <a:srgbClr val="44546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11305755" y="2271257"/>
            <a:ext cx="102592" cy="213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*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0F0F0F">
                  <a:lumMod val="75000"/>
                  <a:lumOff val="25000"/>
                </a:srgbClr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1321890" y="2797008"/>
            <a:ext cx="78548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1654467" y="2483186"/>
            <a:ext cx="115416" cy="2370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Raleway" pitchFamily="34" charset="0"/>
              </a:rPr>
              <a:t>*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1674041" y="4910919"/>
            <a:ext cx="115416" cy="2370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Raleway" pitchFamily="34" charset="0"/>
              </a:rPr>
              <a:t>*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1333826" y="4845285"/>
            <a:ext cx="78548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F0F0F">
                  <a:lumMod val="75000"/>
                  <a:lumOff val="25000"/>
                </a:srgbClr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1319949" y="4375619"/>
            <a:ext cx="214802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1-4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1326662" y="5317746"/>
            <a:ext cx="214802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1-2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0327967" y="1774663"/>
            <a:ext cx="990656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 defTabSz="457200">
              <a:defRPr/>
            </a:pPr>
            <a:r>
              <a:rPr lang="en-US" sz="1100" kern="0" dirty="0">
                <a:solidFill>
                  <a:srgbClr val="FBFBFB"/>
                </a:solidFill>
                <a:latin typeface="Raleway" pitchFamily="34" charset="0"/>
              </a:rPr>
              <a:t>CCVPN Service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11326887" y="5803577"/>
            <a:ext cx="78548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F0F0F">
                  <a:lumMod val="75000"/>
                  <a:lumOff val="25000"/>
                </a:srgbClr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9960968" y="3279405"/>
            <a:ext cx="1686183" cy="628932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10325591" y="3534041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l2vpn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9988723" y="3254005"/>
            <a:ext cx="1187826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sotn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 </a:t>
            </a: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vpn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 resource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1312473" y="3628908"/>
            <a:ext cx="78548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11674041" y="3509784"/>
            <a:ext cx="115416" cy="2370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Raleway" pitchFamily="34" charset="0"/>
              </a:rPr>
              <a:t>*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Raleway" pitchFamily="34" charset="0"/>
            </a:endParaRPr>
          </a:p>
        </p:txBody>
      </p:sp>
      <p:cxnSp>
        <p:nvCxnSpPr>
          <p:cNvPr id="150" name="Straight Connector 149"/>
          <p:cNvCxnSpPr/>
          <p:nvPr/>
        </p:nvCxnSpPr>
        <p:spPr>
          <a:xfrm>
            <a:off x="9245599" y="1112308"/>
            <a:ext cx="0" cy="53397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ctangle 150"/>
          <p:cNvSpPr/>
          <p:nvPr/>
        </p:nvSpPr>
        <p:spPr>
          <a:xfrm>
            <a:off x="6784999" y="1744390"/>
            <a:ext cx="2178986" cy="3669023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7025205" y="2050729"/>
            <a:ext cx="1686183" cy="1074473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7031400" y="3270167"/>
            <a:ext cx="1686183" cy="2045987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370957" y="2254217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subnet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7370957" y="2727210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subvpn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386687" y="3512331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tnp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7386687" y="3985441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site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7386687" y="4452001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device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7391029" y="4932808"/>
            <a:ext cx="971463" cy="276155"/>
          </a:xfrm>
          <a:prstGeom prst="rect">
            <a:avLst/>
          </a:prstGeom>
          <a:gradFill>
            <a:gsLst>
              <a:gs pos="17000">
                <a:srgbClr val="01A29C">
                  <a:alpha val="85000"/>
                </a:srgbClr>
              </a:gs>
              <a:gs pos="100000">
                <a:srgbClr val="2F4EA7">
                  <a:alpha val="90000"/>
                </a:srgbClr>
              </a:gs>
            </a:gsLst>
            <a:lin ang="45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site NS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7052960" y="2025330"/>
            <a:ext cx="132247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sdwan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 </a:t>
            </a: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vpn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 resource</a:t>
            </a:r>
          </a:p>
        </p:txBody>
      </p:sp>
      <p:cxnSp>
        <p:nvCxnSpPr>
          <p:cNvPr id="162" name="Straight Arrow Connector 161"/>
          <p:cNvCxnSpPr>
            <a:stCxn id="154" idx="2"/>
            <a:endCxn id="155" idx="0"/>
          </p:cNvCxnSpPr>
          <p:nvPr/>
        </p:nvCxnSpPr>
        <p:spPr>
          <a:xfrm>
            <a:off x="7856688" y="2530372"/>
            <a:ext cx="0" cy="196838"/>
          </a:xfrm>
          <a:prstGeom prst="straightConnector1">
            <a:avLst/>
          </a:prstGeom>
          <a:noFill/>
          <a:ln w="6350" cap="flat" cmpd="sng" algn="ctr">
            <a:solidFill>
              <a:srgbClr val="44546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3" name="Straight Arrow Connector 162"/>
          <p:cNvCxnSpPr>
            <a:stCxn id="156" idx="2"/>
            <a:endCxn id="157" idx="0"/>
          </p:cNvCxnSpPr>
          <p:nvPr/>
        </p:nvCxnSpPr>
        <p:spPr>
          <a:xfrm>
            <a:off x="7872418" y="3788486"/>
            <a:ext cx="0" cy="196955"/>
          </a:xfrm>
          <a:prstGeom prst="straightConnector1">
            <a:avLst/>
          </a:prstGeom>
          <a:noFill/>
          <a:ln w="6350" cap="flat" cmpd="sng" algn="ctr">
            <a:solidFill>
              <a:srgbClr val="44546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4" name="Straight Arrow Connector 163"/>
          <p:cNvCxnSpPr>
            <a:stCxn id="157" idx="2"/>
            <a:endCxn id="158" idx="0"/>
          </p:cNvCxnSpPr>
          <p:nvPr/>
        </p:nvCxnSpPr>
        <p:spPr>
          <a:xfrm>
            <a:off x="7872418" y="4261596"/>
            <a:ext cx="0" cy="190405"/>
          </a:xfrm>
          <a:prstGeom prst="straightConnector1">
            <a:avLst/>
          </a:prstGeom>
          <a:noFill/>
          <a:ln w="6350" cap="flat" cmpd="sng" algn="ctr">
            <a:solidFill>
              <a:srgbClr val="44546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5" name="Straight Arrow Connector 164"/>
          <p:cNvCxnSpPr>
            <a:stCxn id="158" idx="2"/>
            <a:endCxn id="159" idx="0"/>
          </p:cNvCxnSpPr>
          <p:nvPr/>
        </p:nvCxnSpPr>
        <p:spPr>
          <a:xfrm>
            <a:off x="7872418" y="4728157"/>
            <a:ext cx="4343" cy="204651"/>
          </a:xfrm>
          <a:prstGeom prst="straightConnector1">
            <a:avLst/>
          </a:prstGeom>
          <a:noFill/>
          <a:ln w="6350" cap="flat" cmpd="sng" algn="ctr">
            <a:solidFill>
              <a:srgbClr val="44546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6" name="TextBox 165"/>
          <p:cNvSpPr txBox="1"/>
          <p:nvPr/>
        </p:nvSpPr>
        <p:spPr>
          <a:xfrm>
            <a:off x="8366850" y="2271257"/>
            <a:ext cx="102592" cy="213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*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0F0F0F">
                  <a:lumMod val="75000"/>
                  <a:lumOff val="25000"/>
                </a:srgbClr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8382985" y="2797008"/>
            <a:ext cx="78548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8715562" y="2483186"/>
            <a:ext cx="115416" cy="2370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Raleway" pitchFamily="34" charset="0"/>
              </a:rPr>
              <a:t>*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8735136" y="4123518"/>
            <a:ext cx="115416" cy="2370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Raleway" pitchFamily="34" charset="0"/>
              </a:rPr>
              <a:t>*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8394921" y="4057884"/>
            <a:ext cx="78548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F0F0F">
                  <a:lumMod val="75000"/>
                  <a:lumOff val="25000"/>
                </a:srgbClr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8381044" y="3588218"/>
            <a:ext cx="214802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1-4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8387757" y="4530345"/>
            <a:ext cx="214802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1-2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7363663" y="1774663"/>
            <a:ext cx="990656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Raleway" pitchFamily="34" charset="0"/>
              </a:rPr>
              <a:t>CCVPN</a:t>
            </a:r>
            <a:r>
              <a:rPr kumimoji="0" lang="en-US" sz="1100" b="0" i="0" u="none" strike="noStrike" kern="0" cap="none" spc="0" normalizeH="0" noProof="0" dirty="0" smtClean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Raleway" pitchFamily="34" charset="0"/>
              </a:rPr>
              <a:t> Service</a:t>
            </a: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387982" y="5016176"/>
            <a:ext cx="78548" cy="1244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1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F0F0F">
                  <a:lumMod val="75000"/>
                  <a:lumOff val="25000"/>
                </a:srgbClr>
              </a:solidFill>
              <a:effectLst/>
              <a:uLnTx/>
              <a:uFillTx/>
              <a:latin typeface="Raleway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219635" y="1061746"/>
            <a:ext cx="1774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Beijing Approach</a:t>
            </a:r>
            <a:endParaRPr lang="en-US" dirty="0"/>
          </a:p>
        </p:txBody>
      </p:sp>
      <p:sp>
        <p:nvSpPr>
          <p:cNvPr id="181" name="TextBox 180"/>
          <p:cNvSpPr txBox="1"/>
          <p:nvPr/>
        </p:nvSpPr>
        <p:spPr>
          <a:xfrm>
            <a:off x="6947602" y="1095190"/>
            <a:ext cx="175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Dublin Approach</a:t>
            </a:r>
            <a:endParaRPr lang="en-US" dirty="0"/>
          </a:p>
        </p:txBody>
      </p:sp>
      <p:sp>
        <p:nvSpPr>
          <p:cNvPr id="182" name="TextBox 181"/>
          <p:cNvSpPr txBox="1"/>
          <p:nvPr/>
        </p:nvSpPr>
        <p:spPr>
          <a:xfrm>
            <a:off x="10154182" y="1042940"/>
            <a:ext cx="1406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Requirement</a:t>
            </a:r>
            <a:endParaRPr lang="en-US" dirty="0"/>
          </a:p>
        </p:txBody>
      </p:sp>
      <p:sp>
        <p:nvSpPr>
          <p:cNvPr id="183" name="Rounded Rectangle 182"/>
          <p:cNvSpPr/>
          <p:nvPr/>
        </p:nvSpPr>
        <p:spPr>
          <a:xfrm>
            <a:off x="9832734" y="3251899"/>
            <a:ext cx="1988427" cy="733541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7069583" y="3279405"/>
            <a:ext cx="844783" cy="1303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F0F0F">
                    <a:lumMod val="75000"/>
                    <a:lumOff val="25000"/>
                  </a:srgbClr>
                </a:solidFill>
                <a:effectLst/>
                <a:uLnTx/>
                <a:uFillTx/>
                <a:latin typeface="Raleway" pitchFamily="34" charset="0"/>
              </a:rPr>
              <a:t>site resource</a:t>
            </a:r>
          </a:p>
        </p:txBody>
      </p:sp>
    </p:spTree>
    <p:extLst>
      <p:ext uri="{BB962C8B-B14F-4D97-AF65-F5344CB8AC3E}">
        <p14:creationId xmlns:p14="http://schemas.microsoft.com/office/powerpoint/2010/main" val="1282377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Service Design</a:t>
            </a:r>
            <a:endParaRPr lang="en-US" dirty="0"/>
          </a:p>
        </p:txBody>
      </p:sp>
      <p:grpSp>
        <p:nvGrpSpPr>
          <p:cNvPr id="7" name="组合 28"/>
          <p:cNvGrpSpPr/>
          <p:nvPr/>
        </p:nvGrpSpPr>
        <p:grpSpPr>
          <a:xfrm>
            <a:off x="412834" y="1584638"/>
            <a:ext cx="1456197" cy="2871331"/>
            <a:chOff x="7351019" y="686380"/>
            <a:chExt cx="1698896" cy="3349883"/>
          </a:xfrm>
        </p:grpSpPr>
        <p:sp>
          <p:nvSpPr>
            <p:cNvPr id="8" name="文本框 11"/>
            <p:cNvSpPr txBox="1"/>
            <p:nvPr/>
          </p:nvSpPr>
          <p:spPr>
            <a:xfrm>
              <a:off x="7351019" y="686380"/>
              <a:ext cx="1698896" cy="292495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29" dirty="0" err="1"/>
                <a:t>SOTNConnectivity</a:t>
              </a:r>
              <a:endParaRPr lang="en-US" sz="1029" dirty="0"/>
            </a:p>
          </p:txBody>
        </p:sp>
        <p:sp>
          <p:nvSpPr>
            <p:cNvPr id="9" name="文本框 12"/>
            <p:cNvSpPr txBox="1"/>
            <p:nvPr/>
          </p:nvSpPr>
          <p:spPr>
            <a:xfrm>
              <a:off x="7351019" y="960958"/>
              <a:ext cx="1698896" cy="30753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29" dirty="0"/>
                <a:t>Name</a:t>
              </a:r>
            </a:p>
            <a:p>
              <a:r>
                <a:rPr lang="en-US" altLang="zh-CN" sz="1029" dirty="0"/>
                <a:t>Description</a:t>
              </a:r>
            </a:p>
            <a:p>
              <a:r>
                <a:rPr lang="en-US" altLang="zh-CN" sz="1029" dirty="0" err="1"/>
                <a:t>tenantId</a:t>
              </a:r>
              <a:endParaRPr lang="en-US" altLang="zh-CN" sz="1029" dirty="0"/>
            </a:p>
            <a:p>
              <a:r>
                <a:rPr lang="en-US" altLang="zh-CN" sz="1029" dirty="0" err="1"/>
                <a:t>vpnType</a:t>
              </a:r>
              <a:endParaRPr lang="en-US" altLang="zh-CN" sz="1029" dirty="0"/>
            </a:p>
            <a:p>
              <a:r>
                <a:rPr lang="en-US" sz="1050" dirty="0" err="1"/>
                <a:t>startTime</a:t>
              </a:r>
              <a:endParaRPr lang="en-US" sz="10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en-US" altLang="zh-CN" sz="1029" dirty="0" err="1"/>
                <a:t>endTime</a:t>
              </a:r>
              <a:endParaRPr lang="en-US" altLang="zh-CN" sz="1029" dirty="0"/>
            </a:p>
            <a:p>
              <a:r>
                <a:rPr lang="en-US" altLang="zh-CN" sz="1029" dirty="0"/>
                <a:t>COS</a:t>
              </a:r>
            </a:p>
            <a:p>
              <a:r>
                <a:rPr lang="en-US" altLang="zh-CN" sz="1029" dirty="0"/>
                <a:t>Reroute</a:t>
              </a:r>
            </a:p>
            <a:p>
              <a:r>
                <a:rPr lang="en-US" altLang="zh-CN" sz="1029" dirty="0"/>
                <a:t>SLS</a:t>
              </a:r>
            </a:p>
            <a:p>
              <a:r>
                <a:rPr lang="en-US" altLang="zh-CN" sz="1029" dirty="0" err="1"/>
                <a:t>dualLink</a:t>
              </a:r>
              <a:endParaRPr lang="en-US" altLang="zh-CN" sz="1029" dirty="0"/>
            </a:p>
            <a:p>
              <a:r>
                <a:rPr lang="en-US" altLang="zh-CN" sz="1029" dirty="0"/>
                <a:t>Cir</a:t>
              </a:r>
            </a:p>
            <a:p>
              <a:r>
                <a:rPr lang="en-US" altLang="zh-CN" sz="1029" dirty="0" err="1"/>
                <a:t>Eir</a:t>
              </a:r>
              <a:endParaRPr lang="en-US" altLang="zh-CN" sz="1029" dirty="0"/>
            </a:p>
            <a:p>
              <a:r>
                <a:rPr lang="en-US" altLang="zh-CN" sz="1029" dirty="0" err="1"/>
                <a:t>Cbs</a:t>
              </a:r>
              <a:endParaRPr lang="en-US" altLang="zh-CN" sz="1029" dirty="0"/>
            </a:p>
            <a:p>
              <a:r>
                <a:rPr lang="en-US" altLang="zh-CN" sz="1029" dirty="0" err="1"/>
                <a:t>ebs</a:t>
              </a:r>
              <a:endParaRPr lang="en-US" altLang="zh-CN" sz="1029" dirty="0"/>
            </a:p>
            <a:p>
              <a:r>
                <a:rPr lang="en-US" sz="1050" dirty="0" err="1"/>
                <a:t>colorAware</a:t>
              </a:r>
              <a:endParaRPr lang="en-US" sz="1050" dirty="0"/>
            </a:p>
            <a:p>
              <a:r>
                <a:rPr lang="en-US" sz="1050" dirty="0" err="1"/>
                <a:t>couplingFlag</a:t>
              </a:r>
              <a:endParaRPr lang="en-US" altLang="zh-CN" sz="1029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组合 349"/>
          <p:cNvGrpSpPr/>
          <p:nvPr/>
        </p:nvGrpSpPr>
        <p:grpSpPr>
          <a:xfrm>
            <a:off x="7347580" y="1583876"/>
            <a:ext cx="1665095" cy="1434629"/>
            <a:chOff x="3171445" y="771953"/>
            <a:chExt cx="1728193" cy="2257690"/>
          </a:xfrm>
        </p:grpSpPr>
        <p:sp>
          <p:nvSpPr>
            <p:cNvPr id="11" name="文本框 350"/>
            <p:cNvSpPr txBox="1"/>
            <p:nvPr/>
          </p:nvSpPr>
          <p:spPr>
            <a:xfrm>
              <a:off x="3171446" y="771953"/>
              <a:ext cx="172819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Site</a:t>
              </a:r>
            </a:p>
          </p:txBody>
        </p:sp>
        <p:sp>
          <p:nvSpPr>
            <p:cNvPr id="12" name="文本框 351"/>
            <p:cNvSpPr txBox="1"/>
            <p:nvPr/>
          </p:nvSpPr>
          <p:spPr>
            <a:xfrm>
              <a:off x="3171445" y="1048952"/>
              <a:ext cx="1728193" cy="198069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sz="1200" dirty="0" err="1"/>
                <a:t>siteId</a:t>
              </a:r>
              <a:endParaRPr lang="en-US" sz="1200" dirty="0"/>
            </a:p>
            <a:p>
              <a:r>
                <a:rPr lang="en-US" altLang="zh-CN" sz="1200" dirty="0"/>
                <a:t>name</a:t>
              </a:r>
            </a:p>
            <a:p>
              <a:r>
                <a:rPr lang="en-US" altLang="zh-CN" sz="1200" dirty="0"/>
                <a:t>Description</a:t>
              </a:r>
            </a:p>
            <a:p>
              <a:r>
                <a:rPr lang="en-US" altLang="zh-CN" sz="1200" dirty="0"/>
                <a:t>location </a:t>
              </a:r>
            </a:p>
            <a:p>
              <a:r>
                <a:rPr lang="en-US" altLang="zh-CN" sz="1200" dirty="0" err="1"/>
                <a:t>clientSignal</a:t>
              </a:r>
              <a:endParaRPr lang="en-US" altLang="zh-CN" sz="1200" dirty="0"/>
            </a:p>
            <a:p>
              <a:r>
                <a:rPr lang="en-US" altLang="zh-CN" sz="1200" b="1" dirty="0" smtClean="0">
                  <a:solidFill>
                    <a:srgbClr val="FF0000"/>
                  </a:solidFill>
                </a:rPr>
                <a:t>CVLAN</a:t>
              </a:r>
              <a:endParaRPr lang="en-US" altLang="zh-CN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组合 352"/>
          <p:cNvGrpSpPr/>
          <p:nvPr/>
        </p:nvGrpSpPr>
        <p:grpSpPr>
          <a:xfrm>
            <a:off x="1973626" y="3018505"/>
            <a:ext cx="1670305" cy="1434629"/>
            <a:chOff x="3153871" y="771953"/>
            <a:chExt cx="1733600" cy="2257690"/>
          </a:xfrm>
        </p:grpSpPr>
        <p:sp>
          <p:nvSpPr>
            <p:cNvPr id="14" name="文本框 353"/>
            <p:cNvSpPr txBox="1"/>
            <p:nvPr/>
          </p:nvSpPr>
          <p:spPr>
            <a:xfrm>
              <a:off x="3153871" y="771953"/>
              <a:ext cx="1728192" cy="2726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sotnVpnAttachment</a:t>
              </a:r>
              <a:endParaRPr lang="en-US" sz="1000" dirty="0"/>
            </a:p>
          </p:txBody>
        </p:sp>
        <p:sp>
          <p:nvSpPr>
            <p:cNvPr id="15" name="文本框 354"/>
            <p:cNvSpPr txBox="1"/>
            <p:nvPr/>
          </p:nvSpPr>
          <p:spPr>
            <a:xfrm>
              <a:off x="3159278" y="1048953"/>
              <a:ext cx="1728193" cy="19806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sz="1200" dirty="0" err="1" smtClean="0"/>
                <a:t>vpnName</a:t>
              </a:r>
              <a:endParaRPr lang="en-US" sz="1200" dirty="0" smtClean="0"/>
            </a:p>
            <a:p>
              <a:r>
                <a:rPr lang="en-US" altLang="zh-CN" sz="1200" dirty="0" err="1" smtClean="0"/>
                <a:t>tpId</a:t>
              </a:r>
              <a:endParaRPr lang="en-US" altLang="zh-CN" sz="1200" dirty="0" smtClean="0"/>
            </a:p>
            <a:p>
              <a:r>
                <a:rPr lang="en-US" altLang="zh-CN" sz="1200" dirty="0" smtClean="0"/>
                <a:t>CVLAN</a:t>
              </a:r>
              <a:endParaRPr lang="en-US" altLang="zh-CN" sz="1200" dirty="0"/>
            </a:p>
          </p:txBody>
        </p:sp>
      </p:grpSp>
      <p:grpSp>
        <p:nvGrpSpPr>
          <p:cNvPr id="16" name="组合 28"/>
          <p:cNvGrpSpPr/>
          <p:nvPr/>
        </p:nvGrpSpPr>
        <p:grpSpPr>
          <a:xfrm>
            <a:off x="5442295" y="1560737"/>
            <a:ext cx="1456197" cy="2871331"/>
            <a:chOff x="7351019" y="686380"/>
            <a:chExt cx="1698896" cy="3349883"/>
          </a:xfrm>
        </p:grpSpPr>
        <p:sp>
          <p:nvSpPr>
            <p:cNvPr id="17" name="文本框 11"/>
            <p:cNvSpPr txBox="1"/>
            <p:nvPr/>
          </p:nvSpPr>
          <p:spPr>
            <a:xfrm>
              <a:off x="7351019" y="686380"/>
              <a:ext cx="1698896" cy="292495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29" dirty="0" err="1"/>
                <a:t>SOTNConnectivity</a:t>
              </a:r>
              <a:endParaRPr lang="en-US" sz="1029" dirty="0"/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7351019" y="960958"/>
              <a:ext cx="1698896" cy="30753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29" dirty="0"/>
                <a:t>Name</a:t>
              </a:r>
            </a:p>
            <a:p>
              <a:r>
                <a:rPr lang="en-US" altLang="zh-CN" sz="1029" dirty="0"/>
                <a:t>Description</a:t>
              </a:r>
            </a:p>
            <a:p>
              <a:r>
                <a:rPr lang="en-US" altLang="zh-CN" sz="1029" dirty="0" err="1"/>
                <a:t>tenantId</a:t>
              </a:r>
              <a:endParaRPr lang="en-US" altLang="zh-CN" sz="1029" dirty="0"/>
            </a:p>
            <a:p>
              <a:r>
                <a:rPr lang="en-US" altLang="zh-CN" sz="1029" dirty="0" err="1"/>
                <a:t>vpnType</a:t>
              </a:r>
              <a:endParaRPr lang="en-US" altLang="zh-CN" sz="1029" dirty="0"/>
            </a:p>
            <a:p>
              <a:r>
                <a:rPr lang="en-US" sz="1050" dirty="0" err="1"/>
                <a:t>startTime</a:t>
              </a:r>
              <a:endParaRPr lang="en-US" sz="10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en-US" altLang="zh-CN" sz="1029" dirty="0" err="1"/>
                <a:t>endTime</a:t>
              </a:r>
              <a:endParaRPr lang="en-US" altLang="zh-CN" sz="1029" dirty="0"/>
            </a:p>
            <a:p>
              <a:r>
                <a:rPr lang="en-US" altLang="zh-CN" sz="1029" dirty="0"/>
                <a:t>COS</a:t>
              </a:r>
            </a:p>
            <a:p>
              <a:r>
                <a:rPr lang="en-US" altLang="zh-CN" sz="1029" dirty="0"/>
                <a:t>Reroute</a:t>
              </a:r>
            </a:p>
            <a:p>
              <a:r>
                <a:rPr lang="en-US" altLang="zh-CN" sz="1029" dirty="0"/>
                <a:t>SLS</a:t>
              </a:r>
            </a:p>
            <a:p>
              <a:r>
                <a:rPr lang="en-US" altLang="zh-CN" sz="1029" dirty="0" err="1"/>
                <a:t>dualLink</a:t>
              </a:r>
              <a:endParaRPr lang="en-US" altLang="zh-CN" sz="1029" dirty="0"/>
            </a:p>
            <a:p>
              <a:r>
                <a:rPr lang="en-US" altLang="zh-CN" sz="1029" dirty="0"/>
                <a:t>Cir</a:t>
              </a:r>
            </a:p>
            <a:p>
              <a:r>
                <a:rPr lang="en-US" altLang="zh-CN" sz="1029" dirty="0" err="1"/>
                <a:t>Eir</a:t>
              </a:r>
              <a:endParaRPr lang="en-US" altLang="zh-CN" sz="1029" dirty="0"/>
            </a:p>
            <a:p>
              <a:r>
                <a:rPr lang="en-US" altLang="zh-CN" sz="1029" dirty="0" err="1"/>
                <a:t>Cbs</a:t>
              </a:r>
              <a:endParaRPr lang="en-US" altLang="zh-CN" sz="1029" dirty="0"/>
            </a:p>
            <a:p>
              <a:r>
                <a:rPr lang="en-US" altLang="zh-CN" sz="1029" dirty="0" err="1"/>
                <a:t>ebs</a:t>
              </a:r>
              <a:endParaRPr lang="en-US" altLang="zh-CN" sz="1029" dirty="0"/>
            </a:p>
            <a:p>
              <a:r>
                <a:rPr lang="en-US" sz="1050" dirty="0" err="1"/>
                <a:t>colorAware</a:t>
              </a:r>
              <a:endParaRPr lang="en-US" sz="1050" dirty="0"/>
            </a:p>
            <a:p>
              <a:r>
                <a:rPr lang="en-US" sz="1050" dirty="0" err="1"/>
                <a:t>couplingFlag</a:t>
              </a:r>
              <a:endParaRPr lang="en-US" altLang="zh-CN" sz="1029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组合 349"/>
          <p:cNvGrpSpPr/>
          <p:nvPr/>
        </p:nvGrpSpPr>
        <p:grpSpPr>
          <a:xfrm>
            <a:off x="1614647" y="4829371"/>
            <a:ext cx="1665095" cy="1434629"/>
            <a:chOff x="3171445" y="771953"/>
            <a:chExt cx="1728193" cy="2257690"/>
          </a:xfrm>
        </p:grpSpPr>
        <p:sp>
          <p:nvSpPr>
            <p:cNvPr id="20" name="文本框 350"/>
            <p:cNvSpPr txBox="1"/>
            <p:nvPr/>
          </p:nvSpPr>
          <p:spPr>
            <a:xfrm>
              <a:off x="3171446" y="771953"/>
              <a:ext cx="172819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Site</a:t>
              </a:r>
            </a:p>
          </p:txBody>
        </p:sp>
        <p:sp>
          <p:nvSpPr>
            <p:cNvPr id="21" name="文本框 351"/>
            <p:cNvSpPr txBox="1"/>
            <p:nvPr/>
          </p:nvSpPr>
          <p:spPr>
            <a:xfrm>
              <a:off x="3171445" y="1048952"/>
              <a:ext cx="1728193" cy="198069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sz="1200" dirty="0" err="1"/>
                <a:t>siteId</a:t>
              </a:r>
              <a:endParaRPr lang="en-US" sz="1200" dirty="0"/>
            </a:p>
            <a:p>
              <a:r>
                <a:rPr lang="en-US" altLang="zh-CN" sz="1200" dirty="0"/>
                <a:t>name</a:t>
              </a:r>
            </a:p>
            <a:p>
              <a:r>
                <a:rPr lang="en-US" altLang="zh-CN" sz="1200" dirty="0"/>
                <a:t>Description</a:t>
              </a:r>
            </a:p>
            <a:p>
              <a:r>
                <a:rPr lang="en-US" altLang="zh-CN" sz="1200" dirty="0"/>
                <a:t>location </a:t>
              </a:r>
            </a:p>
            <a:p>
              <a:r>
                <a:rPr lang="en-US" altLang="zh-CN" sz="1200" dirty="0" err="1"/>
                <a:t>clientSignal</a:t>
              </a:r>
              <a:endParaRPr lang="en-US" altLang="zh-CN" sz="1200" dirty="0"/>
            </a:p>
            <a:p>
              <a:endParaRPr lang="en-US" altLang="zh-CN" sz="1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614648" y="1083071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Beijing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62381" y="1050805"/>
            <a:ext cx="88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65261" y="4262582"/>
            <a:ext cx="3755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Whether CVLAN needs to be specified</a:t>
            </a:r>
          </a:p>
          <a:p>
            <a:r>
              <a:rPr lang="en-US" dirty="0" smtClean="0"/>
              <a:t>by user?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0503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11124</TotalTime>
  <Words>1202</Words>
  <Application>Microsoft Office PowerPoint</Application>
  <PresentationFormat>Widescreen</PresentationFormat>
  <Paragraphs>445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30" baseType="lpstr">
      <vt:lpstr>.AppleSystemUIFont</vt:lpstr>
      <vt:lpstr>???? Bold</vt:lpstr>
      <vt:lpstr>Arial Unicode MS</vt:lpstr>
      <vt:lpstr>DengXian</vt:lpstr>
      <vt:lpstr>DengXian Light</vt:lpstr>
      <vt:lpstr>Helvetica Neue Light</vt:lpstr>
      <vt:lpstr>Raleway</vt:lpstr>
      <vt:lpstr>宋体</vt:lpstr>
      <vt:lpstr>Arial</vt:lpstr>
      <vt:lpstr>Calibri</vt:lpstr>
      <vt:lpstr>Times New Roman</vt:lpstr>
      <vt:lpstr>Verdana</vt:lpstr>
      <vt:lpstr>Wingdings</vt:lpstr>
      <vt:lpstr>Office Theme</vt:lpstr>
      <vt:lpstr>HLD - Cross-domain E-LINE Services with OTN NNI  </vt:lpstr>
      <vt:lpstr>Use Case Description</vt:lpstr>
      <vt:lpstr>ONAP SOTN </vt:lpstr>
      <vt:lpstr>Topology Discovery</vt:lpstr>
      <vt:lpstr>Topology Resources</vt:lpstr>
      <vt:lpstr>Topology Resources in AAI</vt:lpstr>
      <vt:lpstr>Topology Resources in AAI</vt:lpstr>
      <vt:lpstr>Service Design</vt:lpstr>
      <vt:lpstr>Service Design</vt:lpstr>
      <vt:lpstr>Service Provisioning</vt:lpstr>
      <vt:lpstr>Service Provisioning Flow - Flow &amp; APIs</vt:lpstr>
      <vt:lpstr>Service Provisioning – SB Request</vt:lpstr>
      <vt:lpstr>Service Provisioning – E2E AAI View?</vt:lpstr>
      <vt:lpstr>Project Changes</vt:lpstr>
      <vt:lpstr>PowerPoint Presentation</vt:lpstr>
      <vt:lpstr>Reference: IETF ACTN YANG Models as Standard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Gaurav agrawal</cp:lastModifiedBy>
  <cp:revision>232</cp:revision>
  <dcterms:created xsi:type="dcterms:W3CDTF">2017-02-27T16:23:08Z</dcterms:created>
  <dcterms:modified xsi:type="dcterms:W3CDTF">2019-08-30T06:21:33Z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(3)79BMbMdTqRY1pb/w2GsudqizZ1D+yMl2fURbYYlZiyp7vCODXG7XTI+LUy2wFxzgGTwzPzpj
guUPqax1SlKoXGwGsnBAUjfoMHoV25AaFXkCoVcpK2guh44CgP1skur3gikrSB7n875OGcfV
XKCCUWu3wokOAXINvN2CALoe5SUfNNsXdr3fYucmOQcuUvcU29c29xMYyCECvjABdQrcJUli
U6VTKyql++ohjXFjlO</vt:lpwstr>
  </property>
  <property fmtid="{D5CDD505-2E9C-101B-9397-08002B2CF9AE}" pid="3" name="_2015_ms_pID_7253431">
    <vt:lpwstr>BjkwSBJd3Cl9sdBe8SdxvoUH+ElyFCSeyFjmylBQBfg0KikzwAQ0eg
2Y72MmDSHAOUEGoHELZCuzwQxO/3jkrGlJ6RO73TI+Go5JPQqaIjrWs7id3XV/ajdl9cBSVL
VHnMOsJiSo+PtLQb/oojc05cmlEpA07CAyHUGAs3se4ZGMyZs3ftOIznZEl4CZfRUqpGiLQH
/90zNsGyEB/jw2phTIIm+I2TFopaLookP+er</vt:lpwstr>
  </property>
  <property fmtid="{D5CDD505-2E9C-101B-9397-08002B2CF9AE}" pid="4" name="_2015_ms_pID_7253432">
    <vt:lpwstr>sg==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1567075261</vt:lpwstr>
  </property>
</Properties>
</file>