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6" r:id="rId2"/>
  </p:sldMasterIdLst>
  <p:notesMasterIdLst>
    <p:notesMasterId r:id="rId29"/>
  </p:notesMasterIdLst>
  <p:sldIdLst>
    <p:sldId id="256" r:id="rId3"/>
    <p:sldId id="356" r:id="rId4"/>
    <p:sldId id="358" r:id="rId5"/>
    <p:sldId id="289" r:id="rId6"/>
    <p:sldId id="350" r:id="rId7"/>
    <p:sldId id="353" r:id="rId8"/>
    <p:sldId id="357" r:id="rId9"/>
    <p:sldId id="347" r:id="rId10"/>
    <p:sldId id="349" r:id="rId11"/>
    <p:sldId id="359" r:id="rId12"/>
    <p:sldId id="360" r:id="rId13"/>
    <p:sldId id="361" r:id="rId14"/>
    <p:sldId id="363" r:id="rId15"/>
    <p:sldId id="362" r:id="rId16"/>
    <p:sldId id="364" r:id="rId17"/>
    <p:sldId id="367" r:id="rId18"/>
    <p:sldId id="365" r:id="rId19"/>
    <p:sldId id="368" r:id="rId20"/>
    <p:sldId id="369" r:id="rId21"/>
    <p:sldId id="370" r:id="rId22"/>
    <p:sldId id="371" r:id="rId23"/>
    <p:sldId id="372" r:id="rId24"/>
    <p:sldId id="366" r:id="rId25"/>
    <p:sldId id="373" r:id="rId26"/>
    <p:sldId id="374" r:id="rId27"/>
    <p:sldId id="29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5E27"/>
    <a:srgbClr val="006F8D"/>
    <a:srgbClr val="FF7C80"/>
    <a:srgbClr val="FF9900"/>
    <a:srgbClr val="92D050"/>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5394" autoAdjust="0"/>
  </p:normalViewPr>
  <p:slideViewPr>
    <p:cSldViewPr snapToGrid="0" snapToObjects="1">
      <p:cViewPr varScale="1">
        <p:scale>
          <a:sx n="81" d="100"/>
          <a:sy n="81" d="100"/>
        </p:scale>
        <p:origin x="686" y="6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6/17/2019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643874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9229713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3206923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16</a:t>
            </a:fld>
            <a:endParaRPr lang="en-US"/>
          </a:p>
        </p:txBody>
      </p:sp>
    </p:spTree>
    <p:extLst>
      <p:ext uri="{BB962C8B-B14F-4D97-AF65-F5344CB8AC3E}">
        <p14:creationId xmlns:p14="http://schemas.microsoft.com/office/powerpoint/2010/main" val="1601698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pPr algn="r"/>
            <a:fld id="{00000000-1234-1234-1234-123412341234}" type="slidenum">
              <a:rPr lang="en-US" sz="1200" smtClean="0">
                <a:latin typeface="Calibri"/>
                <a:ea typeface="Calibri"/>
                <a:cs typeface="Calibri"/>
                <a:sym typeface="Calibri"/>
              </a:rPr>
              <a:pPr algn="r"/>
              <a:t>19</a:t>
            </a:fld>
            <a:endParaRPr lang="en-US" sz="1200">
              <a:latin typeface="Calibri"/>
              <a:ea typeface="Calibri"/>
              <a:cs typeface="Calibri"/>
              <a:sym typeface="Calibri"/>
            </a:endParaRPr>
          </a:p>
        </p:txBody>
      </p:sp>
    </p:spTree>
    <p:extLst>
      <p:ext uri="{BB962C8B-B14F-4D97-AF65-F5344CB8AC3E}">
        <p14:creationId xmlns:p14="http://schemas.microsoft.com/office/powerpoint/2010/main" val="2732847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4E86EA5-06CE-40CC-BFFE-378A74101890}" type="slidenum">
              <a:rPr lang="en-US" smtClean="0"/>
              <a:pPr/>
              <a:t>20</a:t>
            </a:fld>
            <a:endParaRPr lang="en-US"/>
          </a:p>
        </p:txBody>
      </p:sp>
    </p:spTree>
    <p:extLst>
      <p:ext uri="{BB962C8B-B14F-4D97-AF65-F5344CB8AC3E}">
        <p14:creationId xmlns:p14="http://schemas.microsoft.com/office/powerpoint/2010/main" val="1324487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All share one virtual network</a:t>
            </a:r>
          </a:p>
          <a:p>
            <a:r>
              <a:rPr lang="en-US"/>
              <a:t>CNI</a:t>
            </a:r>
            <a:r>
              <a:rPr lang="en-US" baseline="0"/>
              <a:t>s – Flannel, Calico, Weave, OVN, Cilium etc…</a:t>
            </a:r>
            <a:endParaRPr lang="en-US"/>
          </a:p>
        </p:txBody>
      </p:sp>
      <p:sp>
        <p:nvSpPr>
          <p:cNvPr id="4" name="Slide Number Placeholder 3"/>
          <p:cNvSpPr>
            <a:spLocks noGrp="1"/>
          </p:cNvSpPr>
          <p:nvPr>
            <p:ph type="sldNum" sz="quarter" idx="10"/>
          </p:nvPr>
        </p:nvSpPr>
        <p:spPr/>
        <p:txBody>
          <a:bodyPr/>
          <a:lstStyle/>
          <a:p>
            <a:fld id="{4213D3EE-BC71-4F17-AF97-4738BF28FC4E}" type="slidenum">
              <a:rPr lang="en-US" smtClean="0">
                <a:solidFill>
                  <a:prstClr val="black"/>
                </a:solidFill>
                <a:latin typeface="Calibri" panose="020F0502020204030204"/>
              </a:rPr>
              <a:pPr/>
              <a:t>21</a:t>
            </a:fld>
            <a:endParaRPr lang="en-US">
              <a:solidFill>
                <a:prstClr val="black"/>
              </a:solidFill>
              <a:latin typeface="Calibri" panose="020F0502020204030204"/>
            </a:endParaRPr>
          </a:p>
        </p:txBody>
      </p:sp>
    </p:spTree>
    <p:extLst>
      <p:ext uri="{BB962C8B-B14F-4D97-AF65-F5344CB8AC3E}">
        <p14:creationId xmlns:p14="http://schemas.microsoft.com/office/powerpoint/2010/main" val="404669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1567681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23</a:t>
            </a:fld>
            <a:endParaRPr lang="en-US"/>
          </a:p>
        </p:txBody>
      </p:sp>
    </p:spTree>
    <p:extLst>
      <p:ext uri="{BB962C8B-B14F-4D97-AF65-F5344CB8AC3E}">
        <p14:creationId xmlns:p14="http://schemas.microsoft.com/office/powerpoint/2010/main" val="1599068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24</a:t>
            </a:fld>
            <a:endParaRPr lang="en-US"/>
          </a:p>
        </p:txBody>
      </p:sp>
    </p:spTree>
    <p:extLst>
      <p:ext uri="{BB962C8B-B14F-4D97-AF65-F5344CB8AC3E}">
        <p14:creationId xmlns:p14="http://schemas.microsoft.com/office/powerpoint/2010/main" val="34430674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25</a:t>
            </a:fld>
            <a:endParaRPr lang="en-US"/>
          </a:p>
        </p:txBody>
      </p:sp>
    </p:spTree>
    <p:extLst>
      <p:ext uri="{BB962C8B-B14F-4D97-AF65-F5344CB8AC3E}">
        <p14:creationId xmlns:p14="http://schemas.microsoft.com/office/powerpoint/2010/main" val="2174553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a:t>
            </a:fld>
            <a:endParaRPr lang="en-US"/>
          </a:p>
        </p:txBody>
      </p:sp>
    </p:spTree>
    <p:extLst>
      <p:ext uri="{BB962C8B-B14F-4D97-AF65-F5344CB8AC3E}">
        <p14:creationId xmlns:p14="http://schemas.microsoft.com/office/powerpoint/2010/main" val="27401460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2136518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7</a:t>
            </a:fld>
            <a:endParaRPr lang="en-US"/>
          </a:p>
        </p:txBody>
      </p:sp>
    </p:spTree>
    <p:extLst>
      <p:ext uri="{BB962C8B-B14F-4D97-AF65-F5344CB8AC3E}">
        <p14:creationId xmlns:p14="http://schemas.microsoft.com/office/powerpoint/2010/main" val="631231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8</a:t>
            </a:fld>
            <a:endParaRPr lang="en-US"/>
          </a:p>
        </p:txBody>
      </p:sp>
    </p:spTree>
    <p:extLst>
      <p:ext uri="{BB962C8B-B14F-4D97-AF65-F5344CB8AC3E}">
        <p14:creationId xmlns:p14="http://schemas.microsoft.com/office/powerpoint/2010/main" val="669661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9</a:t>
            </a:fld>
            <a:endParaRPr lang="en-US"/>
          </a:p>
        </p:txBody>
      </p:sp>
    </p:spTree>
    <p:extLst>
      <p:ext uri="{BB962C8B-B14F-4D97-AF65-F5344CB8AC3E}">
        <p14:creationId xmlns:p14="http://schemas.microsoft.com/office/powerpoint/2010/main" val="4237921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11</a:t>
            </a:fld>
            <a:endParaRPr lang="en-US"/>
          </a:p>
        </p:txBody>
      </p:sp>
    </p:spTree>
    <p:extLst>
      <p:ext uri="{BB962C8B-B14F-4D97-AF65-F5344CB8AC3E}">
        <p14:creationId xmlns:p14="http://schemas.microsoft.com/office/powerpoint/2010/main" val="1274755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1615840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39770073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23194E"/>
        </a:solidFill>
        <a:effectLst/>
      </p:bgPr>
    </p:bg>
    <p:spTree>
      <p:nvGrpSpPr>
        <p:cNvPr id="1" name="Shape 76"/>
        <p:cNvGrpSpPr/>
        <p:nvPr/>
      </p:nvGrpSpPr>
      <p:grpSpPr>
        <a:xfrm>
          <a:off x="0" y="0"/>
          <a:ext cx="0" cy="0"/>
          <a:chOff x="0" y="0"/>
          <a:chExt cx="0" cy="0"/>
        </a:xfrm>
      </p:grpSpPr>
      <p:sp>
        <p:nvSpPr>
          <p:cNvPr id="77" name="Google Shape;77;p10"/>
          <p:cNvSpPr txBox="1">
            <a:spLocks noGrp="1"/>
          </p:cNvSpPr>
          <p:nvPr>
            <p:ph type="title"/>
          </p:nvPr>
        </p:nvSpPr>
        <p:spPr>
          <a:xfrm>
            <a:off x="609600" y="2447925"/>
            <a:ext cx="10972800" cy="1325563"/>
          </a:xfrm>
          <a:prstGeom prst="rect">
            <a:avLst/>
          </a:prstGeom>
          <a:noFill/>
          <a:ln>
            <a:noFill/>
          </a:ln>
        </p:spPr>
        <p:txBody>
          <a:bodyPr spcFirstLastPara="1" wrap="square" lIns="91425" tIns="45700" rIns="91425" bIns="45700" anchor="ctr" anchorCtr="0"/>
          <a:lstStyle>
            <a:lvl1pPr marR="0" lvl="0" algn="ctr" rtl="0">
              <a:lnSpc>
                <a:spcPct val="90000"/>
              </a:lnSpc>
              <a:spcBef>
                <a:spcPts val="0"/>
              </a:spcBef>
              <a:spcAft>
                <a:spcPts val="0"/>
              </a:spcAft>
              <a:buClr>
                <a:srgbClr val="10CFC9"/>
              </a:buClr>
              <a:buSzPts val="3600"/>
              <a:buFont typeface="Arial"/>
              <a:buNone/>
              <a:defRPr sz="3600" b="0" i="0" u="none" strike="noStrike" cap="none">
                <a:solidFill>
                  <a:srgbClr val="10CFC9"/>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8" name="Google Shape;78;p10"/>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100">
                <a:solidFill>
                  <a:schemeClr val="lt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pPr>
              <a:buClr>
                <a:srgbClr val="000000"/>
              </a:buClr>
              <a:buFont typeface="Arial"/>
              <a:buNone/>
            </a:pPr>
            <a:endParaRPr kern="0">
              <a:solidFill>
                <a:prstClr val="white"/>
              </a:solidFill>
            </a:endParaRPr>
          </a:p>
        </p:txBody>
      </p:sp>
      <p:sp>
        <p:nvSpPr>
          <p:cNvPr id="79" name="Google Shape;79;p10"/>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100">
                <a:solidFill>
                  <a:schemeClr val="lt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pPr>
              <a:buClr>
                <a:srgbClr val="000000"/>
              </a:buClr>
              <a:buFont typeface="Arial"/>
              <a:buNone/>
            </a:pPr>
            <a:endParaRPr kern="0">
              <a:solidFill>
                <a:prstClr val="white"/>
              </a:solidFill>
            </a:endParaRPr>
          </a:p>
        </p:txBody>
      </p:sp>
      <p:sp>
        <p:nvSpPr>
          <p:cNvPr id="80" name="Google Shape;80;p10"/>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a:solidFill>
                  <a:schemeClr val="lt1"/>
                </a:solidFill>
                <a:latin typeface="Arial"/>
                <a:ea typeface="Arial"/>
                <a:cs typeface="Arial"/>
                <a:sym typeface="Arial"/>
              </a:defRPr>
            </a:lvl1pPr>
            <a:lvl2pPr marL="0" marR="0" lvl="1" indent="0" algn="r" rtl="0">
              <a:spcBef>
                <a:spcPts val="0"/>
              </a:spcBef>
              <a:buNone/>
              <a:defRPr sz="1100">
                <a:solidFill>
                  <a:schemeClr val="lt1"/>
                </a:solidFill>
                <a:latin typeface="Arial"/>
                <a:ea typeface="Arial"/>
                <a:cs typeface="Arial"/>
                <a:sym typeface="Arial"/>
              </a:defRPr>
            </a:lvl2pPr>
            <a:lvl3pPr marL="0" marR="0" lvl="2" indent="0" algn="r" rtl="0">
              <a:spcBef>
                <a:spcPts val="0"/>
              </a:spcBef>
              <a:buNone/>
              <a:defRPr sz="1100">
                <a:solidFill>
                  <a:schemeClr val="lt1"/>
                </a:solidFill>
                <a:latin typeface="Arial"/>
                <a:ea typeface="Arial"/>
                <a:cs typeface="Arial"/>
                <a:sym typeface="Arial"/>
              </a:defRPr>
            </a:lvl3pPr>
            <a:lvl4pPr marL="0" marR="0" lvl="3" indent="0" algn="r" rtl="0">
              <a:spcBef>
                <a:spcPts val="0"/>
              </a:spcBef>
              <a:buNone/>
              <a:defRPr sz="1100">
                <a:solidFill>
                  <a:schemeClr val="lt1"/>
                </a:solidFill>
                <a:latin typeface="Arial"/>
                <a:ea typeface="Arial"/>
                <a:cs typeface="Arial"/>
                <a:sym typeface="Arial"/>
              </a:defRPr>
            </a:lvl4pPr>
            <a:lvl5pPr marL="0" marR="0" lvl="4" indent="0" algn="r" rtl="0">
              <a:spcBef>
                <a:spcPts val="0"/>
              </a:spcBef>
              <a:buNone/>
              <a:defRPr sz="1100">
                <a:solidFill>
                  <a:schemeClr val="lt1"/>
                </a:solidFill>
                <a:latin typeface="Arial"/>
                <a:ea typeface="Arial"/>
                <a:cs typeface="Arial"/>
                <a:sym typeface="Arial"/>
              </a:defRPr>
            </a:lvl5pPr>
            <a:lvl6pPr marL="0" marR="0" lvl="5" indent="0" algn="r" rtl="0">
              <a:spcBef>
                <a:spcPts val="0"/>
              </a:spcBef>
              <a:buNone/>
              <a:defRPr sz="1100">
                <a:solidFill>
                  <a:schemeClr val="lt1"/>
                </a:solidFill>
                <a:latin typeface="Arial"/>
                <a:ea typeface="Arial"/>
                <a:cs typeface="Arial"/>
                <a:sym typeface="Arial"/>
              </a:defRPr>
            </a:lvl6pPr>
            <a:lvl7pPr marL="0" marR="0" lvl="6" indent="0" algn="r" rtl="0">
              <a:spcBef>
                <a:spcPts val="0"/>
              </a:spcBef>
              <a:buNone/>
              <a:defRPr sz="1100">
                <a:solidFill>
                  <a:schemeClr val="lt1"/>
                </a:solidFill>
                <a:latin typeface="Arial"/>
                <a:ea typeface="Arial"/>
                <a:cs typeface="Arial"/>
                <a:sym typeface="Arial"/>
              </a:defRPr>
            </a:lvl7pPr>
            <a:lvl8pPr marL="0" marR="0" lvl="7" indent="0" algn="r" rtl="0">
              <a:spcBef>
                <a:spcPts val="0"/>
              </a:spcBef>
              <a:buNone/>
              <a:defRPr sz="1100">
                <a:solidFill>
                  <a:schemeClr val="lt1"/>
                </a:solidFill>
                <a:latin typeface="Arial"/>
                <a:ea typeface="Arial"/>
                <a:cs typeface="Arial"/>
                <a:sym typeface="Arial"/>
              </a:defRPr>
            </a:lvl8pPr>
            <a:lvl9pPr marL="0" marR="0" lvl="8" indent="0" algn="r" rtl="0">
              <a:spcBef>
                <a:spcPts val="0"/>
              </a:spcBef>
              <a:buNone/>
              <a:defRPr sz="1100">
                <a:solidFill>
                  <a:schemeClr val="lt1"/>
                </a:solidFill>
                <a:latin typeface="Arial"/>
                <a:ea typeface="Arial"/>
                <a:cs typeface="Arial"/>
                <a:sym typeface="Arial"/>
              </a:defRPr>
            </a:lvl9pPr>
          </a:lstStyle>
          <a:p>
            <a:fld id="{00000000-1234-1234-1234-123412341234}" type="slidenum">
              <a:rPr lang="en-US">
                <a:solidFill>
                  <a:prstClr val="white"/>
                </a:solidFill>
              </a:rPr>
              <a:pPr/>
              <a:t>‹#›</a:t>
            </a:fld>
            <a:endParaRPr>
              <a:solidFill>
                <a:prstClr val="white"/>
              </a:solidFill>
            </a:endParaRPr>
          </a:p>
        </p:txBody>
      </p:sp>
      <p:pic>
        <p:nvPicPr>
          <p:cNvPr id="81" name="Google Shape;81;p10"/>
          <p:cNvPicPr preferRelativeResize="0"/>
          <p:nvPr/>
        </p:nvPicPr>
        <p:blipFill rotWithShape="1">
          <a:blip r:embed="rId2">
            <a:alphaModFix/>
          </a:blip>
          <a:srcRect/>
          <a:stretch/>
        </p:blipFill>
        <p:spPr>
          <a:xfrm>
            <a:off x="5266703" y="5765307"/>
            <a:ext cx="1668450" cy="443808"/>
          </a:xfrm>
          <a:prstGeom prst="rect">
            <a:avLst/>
          </a:prstGeom>
          <a:noFill/>
          <a:ln>
            <a:noFill/>
          </a:ln>
        </p:spPr>
      </p:pic>
    </p:spTree>
    <p:extLst>
      <p:ext uri="{BB962C8B-B14F-4D97-AF65-F5344CB8AC3E}">
        <p14:creationId xmlns:p14="http://schemas.microsoft.com/office/powerpoint/2010/main" val="2938015360"/>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22"/>
        <p:cNvGrpSpPr/>
        <p:nvPr/>
      </p:nvGrpSpPr>
      <p:grpSpPr>
        <a:xfrm>
          <a:off x="0" y="0"/>
          <a:ext cx="0" cy="0"/>
          <a:chOff x="0" y="0"/>
          <a:chExt cx="0" cy="0"/>
        </a:xfrm>
      </p:grpSpPr>
      <p:sp>
        <p:nvSpPr>
          <p:cNvPr id="23" name="Google Shape;23;p3"/>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9164CC"/>
              </a:buClr>
              <a:buSzPts val="3600"/>
              <a:buFont typeface="Arial"/>
              <a:buNone/>
              <a:defRPr sz="3600" b="0" i="0" u="none" strike="noStrike" cap="none">
                <a:solidFill>
                  <a:srgbClr val="9164CC"/>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4" name="Google Shape;24;p3"/>
          <p:cNvSpPr txBox="1">
            <a:spLocks noGrp="1"/>
          </p:cNvSpPr>
          <p:nvPr>
            <p:ph type="body" idx="1"/>
          </p:nvPr>
        </p:nvSpPr>
        <p:spPr>
          <a:xfrm>
            <a:off x="624840" y="1335088"/>
            <a:ext cx="10933886" cy="4351338"/>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9164CC"/>
              </a:buClr>
              <a:buSzPts val="2800"/>
              <a:buFont typeface="Helvetica Neue"/>
              <a:buChar char="›"/>
              <a:defRPr sz="2800" b="0" i="0" u="none" strike="noStrike" cap="none">
                <a:solidFill>
                  <a:srgbClr val="2F2F2F"/>
                </a:solidFill>
                <a:latin typeface="Arial"/>
                <a:ea typeface="Arial"/>
                <a:cs typeface="Arial"/>
                <a:sym typeface="Arial"/>
              </a:defRPr>
            </a:lvl1pPr>
            <a:lvl2pPr marL="914400" marR="0" lvl="1" indent="-393700" algn="l"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L="1371600" marR="0" lvl="2" indent="-381000" algn="l"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L="1828800" marR="0" lvl="3" indent="-368300" algn="l"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L="2286000" marR="0" lvl="4" indent="-355600" algn="l"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cxnSp>
        <p:nvCxnSpPr>
          <p:cNvPr id="25" name="Google Shape;25;p3"/>
          <p:cNvCxnSpPr/>
          <p:nvPr/>
        </p:nvCxnSpPr>
        <p:spPr>
          <a:xfrm>
            <a:off x="411480" y="365126"/>
            <a:ext cx="0" cy="6108699"/>
          </a:xfrm>
          <a:prstGeom prst="straightConnector1">
            <a:avLst/>
          </a:prstGeom>
          <a:noFill/>
          <a:ln w="9525" cap="flat" cmpd="sng">
            <a:solidFill>
              <a:srgbClr val="9164CC"/>
            </a:solidFill>
            <a:prstDash val="solid"/>
            <a:miter lim="800000"/>
            <a:headEnd type="none" w="sm" len="sm"/>
            <a:tailEnd type="none" w="sm" len="sm"/>
          </a:ln>
        </p:spPr>
      </p:cxnSp>
      <p:sp>
        <p:nvSpPr>
          <p:cNvPr id="26" name="Google Shape;26;p3"/>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100" b="0" i="0" u="none" strike="noStrike" cap="none">
                <a:solidFill>
                  <a:srgbClr val="2F2F2F"/>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pPr>
              <a:buClr>
                <a:srgbClr val="000000"/>
              </a:buClr>
              <a:buFont typeface="Arial"/>
              <a:buNone/>
            </a:pPr>
            <a:endParaRPr kern="0"/>
          </a:p>
        </p:txBody>
      </p:sp>
      <p:sp>
        <p:nvSpPr>
          <p:cNvPr id="27" name="Google Shape;27;p3"/>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100" b="0" i="0" u="none" strike="noStrike" cap="none">
                <a:solidFill>
                  <a:srgbClr val="2F2F2F"/>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pPr>
              <a:buClr>
                <a:srgbClr val="000000"/>
              </a:buClr>
              <a:buFont typeface="Arial"/>
              <a:buNone/>
            </a:pPr>
            <a:endParaRPr kern="0"/>
          </a:p>
        </p:txBody>
      </p:sp>
      <p:sp>
        <p:nvSpPr>
          <p:cNvPr id="28" name="Google Shape;28;p3"/>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Arial"/>
                <a:ea typeface="Arial"/>
                <a:cs typeface="Arial"/>
                <a:sym typeface="Arial"/>
              </a:defRPr>
            </a:lvl1pPr>
            <a:lvl2pPr marL="0" marR="0" lvl="1" indent="0" algn="r" rtl="0">
              <a:spcBef>
                <a:spcPts val="0"/>
              </a:spcBef>
              <a:buNone/>
              <a:defRPr sz="1100" b="0" i="0" u="none" strike="noStrike" cap="none">
                <a:solidFill>
                  <a:srgbClr val="2F2F2F"/>
                </a:solidFill>
                <a:latin typeface="Arial"/>
                <a:ea typeface="Arial"/>
                <a:cs typeface="Arial"/>
                <a:sym typeface="Arial"/>
              </a:defRPr>
            </a:lvl2pPr>
            <a:lvl3pPr marL="0" marR="0" lvl="2" indent="0" algn="r" rtl="0">
              <a:spcBef>
                <a:spcPts val="0"/>
              </a:spcBef>
              <a:buNone/>
              <a:defRPr sz="1100" b="0" i="0" u="none" strike="noStrike" cap="none">
                <a:solidFill>
                  <a:srgbClr val="2F2F2F"/>
                </a:solidFill>
                <a:latin typeface="Arial"/>
                <a:ea typeface="Arial"/>
                <a:cs typeface="Arial"/>
                <a:sym typeface="Arial"/>
              </a:defRPr>
            </a:lvl3pPr>
            <a:lvl4pPr marL="0" marR="0" lvl="3" indent="0" algn="r" rtl="0">
              <a:spcBef>
                <a:spcPts val="0"/>
              </a:spcBef>
              <a:buNone/>
              <a:defRPr sz="1100" b="0" i="0" u="none" strike="noStrike" cap="none">
                <a:solidFill>
                  <a:srgbClr val="2F2F2F"/>
                </a:solidFill>
                <a:latin typeface="Arial"/>
                <a:ea typeface="Arial"/>
                <a:cs typeface="Arial"/>
                <a:sym typeface="Arial"/>
              </a:defRPr>
            </a:lvl4pPr>
            <a:lvl5pPr marL="0" marR="0" lvl="4" indent="0" algn="r" rtl="0">
              <a:spcBef>
                <a:spcPts val="0"/>
              </a:spcBef>
              <a:buNone/>
              <a:defRPr sz="1100" b="0" i="0" u="none" strike="noStrike" cap="none">
                <a:solidFill>
                  <a:srgbClr val="2F2F2F"/>
                </a:solidFill>
                <a:latin typeface="Arial"/>
                <a:ea typeface="Arial"/>
                <a:cs typeface="Arial"/>
                <a:sym typeface="Arial"/>
              </a:defRPr>
            </a:lvl5pPr>
            <a:lvl6pPr marL="0" marR="0" lvl="5" indent="0" algn="r" rtl="0">
              <a:spcBef>
                <a:spcPts val="0"/>
              </a:spcBef>
              <a:buNone/>
              <a:defRPr sz="1100" b="0" i="0" u="none" strike="noStrike" cap="none">
                <a:solidFill>
                  <a:srgbClr val="2F2F2F"/>
                </a:solidFill>
                <a:latin typeface="Arial"/>
                <a:ea typeface="Arial"/>
                <a:cs typeface="Arial"/>
                <a:sym typeface="Arial"/>
              </a:defRPr>
            </a:lvl6pPr>
            <a:lvl7pPr marL="0" marR="0" lvl="6" indent="0" algn="r" rtl="0">
              <a:spcBef>
                <a:spcPts val="0"/>
              </a:spcBef>
              <a:buNone/>
              <a:defRPr sz="1100" b="0" i="0" u="none" strike="noStrike" cap="none">
                <a:solidFill>
                  <a:srgbClr val="2F2F2F"/>
                </a:solidFill>
                <a:latin typeface="Arial"/>
                <a:ea typeface="Arial"/>
                <a:cs typeface="Arial"/>
                <a:sym typeface="Arial"/>
              </a:defRPr>
            </a:lvl7pPr>
            <a:lvl8pPr marL="0" marR="0" lvl="7" indent="0" algn="r" rtl="0">
              <a:spcBef>
                <a:spcPts val="0"/>
              </a:spcBef>
              <a:buNone/>
              <a:defRPr sz="1100" b="0" i="0" u="none" strike="noStrike" cap="none">
                <a:solidFill>
                  <a:srgbClr val="2F2F2F"/>
                </a:solidFill>
                <a:latin typeface="Arial"/>
                <a:ea typeface="Arial"/>
                <a:cs typeface="Arial"/>
                <a:sym typeface="Arial"/>
              </a:defRPr>
            </a:lvl8pPr>
            <a:lvl9pPr marL="0" marR="0" lvl="8" indent="0" algn="r" rtl="0">
              <a:spcBef>
                <a:spcPts val="0"/>
              </a:spcBef>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a:p>
        </p:txBody>
      </p:sp>
      <p:pic>
        <p:nvPicPr>
          <p:cNvPr id="29" name="Google Shape;29;p3"/>
          <p:cNvPicPr preferRelativeResize="0"/>
          <p:nvPr/>
        </p:nvPicPr>
        <p:blipFill rotWithShape="1">
          <a:blip r:embed="rId2">
            <a:alphaModFix/>
          </a:blip>
          <a:srcRect/>
          <a:stretch/>
        </p:blipFill>
        <p:spPr>
          <a:xfrm>
            <a:off x="420358" y="6473825"/>
            <a:ext cx="1658593" cy="384175"/>
          </a:xfrm>
          <a:prstGeom prst="rect">
            <a:avLst/>
          </a:prstGeom>
          <a:noFill/>
          <a:ln>
            <a:noFill/>
          </a:ln>
        </p:spPr>
      </p:pic>
    </p:spTree>
    <p:extLst>
      <p:ext uri="{BB962C8B-B14F-4D97-AF65-F5344CB8AC3E}">
        <p14:creationId xmlns:p14="http://schemas.microsoft.com/office/powerpoint/2010/main" val="183263554"/>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Big Bullet Title &amp;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44449"/>
            <a:ext cx="10972800" cy="988747"/>
          </a:xfrm>
        </p:spPr>
        <p:txBody>
          <a:bodyPr>
            <a:normAutofit/>
          </a:bodyPr>
          <a:lstStyle>
            <a:lvl1pPr>
              <a:defRPr sz="3600" baseline="0"/>
            </a:lvl1pPr>
          </a:lstStyle>
          <a:p>
            <a:r>
              <a:rPr lang="en-US" dirty="0" smtClean="0"/>
              <a:t>36pt Light headline</a:t>
            </a:r>
            <a:endParaRPr lang="en-US" dirty="0"/>
          </a:p>
        </p:txBody>
      </p:sp>
      <p:sp>
        <p:nvSpPr>
          <p:cNvPr id="3" name="Content Placeholder 2"/>
          <p:cNvSpPr>
            <a:spLocks noGrp="1"/>
          </p:cNvSpPr>
          <p:nvPr>
            <p:ph idx="1" hasCustomPrompt="1"/>
          </p:nvPr>
        </p:nvSpPr>
        <p:spPr>
          <a:xfrm>
            <a:off x="609600" y="1699369"/>
            <a:ext cx="10972800" cy="4525963"/>
          </a:xfrm>
        </p:spPr>
        <p:txBody>
          <a:bodyPr/>
          <a:lstStyle>
            <a:lvl2pPr>
              <a:defRPr sz="2267"/>
            </a:lvl2pPr>
            <a:lvl3pPr>
              <a:defRPr sz="2267"/>
            </a:lvl3pPr>
          </a:lstStyle>
          <a:p>
            <a:pPr lvl="0"/>
            <a:r>
              <a:rPr lang="en-US" dirty="0" smtClean="0"/>
              <a:t>22pt Medium Sub Line</a:t>
            </a:r>
          </a:p>
          <a:p>
            <a:pPr lvl="1"/>
            <a:r>
              <a:rPr lang="en-US" dirty="0" smtClean="0"/>
              <a:t>22pt Regular Big Bullet One</a:t>
            </a:r>
          </a:p>
          <a:p>
            <a:pPr lvl="2"/>
            <a:r>
              <a:rPr lang="en-US" dirty="0" smtClean="0"/>
              <a:t>Sub-bullet</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261800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pPr>
              <a:buClr>
                <a:srgbClr val="000000"/>
              </a:buClr>
              <a:buFont typeface="Arial"/>
              <a:buNone/>
            </a:pPr>
            <a:endParaRPr lang="en-US" sz="1400" kern="0" dirty="0">
              <a:solidFill>
                <a:prstClr val="black">
                  <a:alpha val="50000"/>
                </a:prstClr>
              </a:solidFill>
              <a:latin typeface="Arial"/>
              <a:cs typeface="Arial"/>
              <a:sym typeface="Arial"/>
            </a:endParaRPr>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69199743"/>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pPr>
              <a:buClr>
                <a:srgbClr val="000000"/>
              </a:buClr>
              <a:buFont typeface="Arial"/>
              <a:buNone/>
            </a:pPr>
            <a:endParaRPr lang="en-US" sz="1400" kern="0" dirty="0">
              <a:solidFill>
                <a:prstClr val="black">
                  <a:alpha val="50000"/>
                </a:prstClr>
              </a:solidFill>
              <a:latin typeface="Arial"/>
              <a:cs typeface="Arial"/>
              <a:sym typeface="Arial"/>
            </a:endParaRPr>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solidFill>
                  <a:prstClr val="black">
                    <a:alpha val="50000"/>
                  </a:prstClr>
                </a:solidFill>
              </a:rPr>
              <a:pPr/>
              <a:t>‹#›</a:t>
            </a:fld>
            <a:endParaRPr lang="en-US" dirty="0">
              <a:solidFill>
                <a:prstClr val="black">
                  <a:alpha val="50000"/>
                </a:prstClr>
              </a:solidFill>
            </a:endParaRPr>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dirty="0">
                <a:solidFill>
                  <a:prstClr val="white"/>
                </a:solidFill>
                <a:latin typeface="Arial" panose="020B0604020202020204" pitchFamily="34" charset="0"/>
                <a:cs typeface="Arial" panose="020B0604020202020204" pitchFamily="34" charset="0"/>
                <a:sym typeface="Arial"/>
              </a:rPr>
              <a:t>Click to edit Master title style</a:t>
            </a:r>
          </a:p>
        </p:txBody>
      </p:sp>
    </p:spTree>
    <p:extLst>
      <p:ext uri="{BB962C8B-B14F-4D97-AF65-F5344CB8AC3E}">
        <p14:creationId xmlns:p14="http://schemas.microsoft.com/office/powerpoint/2010/main" val="3961934932"/>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Big Bullet Title &amp;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44449"/>
            <a:ext cx="10972800" cy="988747"/>
          </a:xfrm>
          <a:prstGeom prst="rect">
            <a:avLst/>
          </a:prstGeom>
        </p:spPr>
        <p:txBody>
          <a:bodyPr>
            <a:normAutofit/>
          </a:bodyPr>
          <a:lstStyle>
            <a:lvl1pPr>
              <a:defRPr sz="3600" baseline="0"/>
            </a:lvl1pPr>
          </a:lstStyle>
          <a:p>
            <a:r>
              <a:rPr lang="en-US" dirty="0"/>
              <a:t>36pt Light headline</a:t>
            </a:r>
          </a:p>
        </p:txBody>
      </p:sp>
      <p:sp>
        <p:nvSpPr>
          <p:cNvPr id="3" name="Content Placeholder 2"/>
          <p:cNvSpPr>
            <a:spLocks noGrp="1"/>
          </p:cNvSpPr>
          <p:nvPr>
            <p:ph idx="1" hasCustomPrompt="1"/>
          </p:nvPr>
        </p:nvSpPr>
        <p:spPr>
          <a:xfrm>
            <a:off x="609600" y="1699369"/>
            <a:ext cx="10972800" cy="4525963"/>
          </a:xfrm>
        </p:spPr>
        <p:txBody>
          <a:bodyPr/>
          <a:lstStyle>
            <a:lvl2pPr>
              <a:defRPr sz="2267"/>
            </a:lvl2pPr>
            <a:lvl3pPr>
              <a:defRPr sz="2267"/>
            </a:lvl3pPr>
          </a:lstStyle>
          <a:p>
            <a:pPr lvl="0"/>
            <a:r>
              <a:rPr lang="en-US" dirty="0"/>
              <a:t>22pt Medium Sub Line</a:t>
            </a:r>
          </a:p>
          <a:p>
            <a:pPr lvl="1"/>
            <a:r>
              <a:rPr lang="en-US" dirty="0"/>
              <a:t>22pt Regular Big Bullet One</a:t>
            </a:r>
          </a:p>
          <a:p>
            <a:pPr lvl="2"/>
            <a:r>
              <a:rPr lang="en-US" dirty="0"/>
              <a:t>Sub-bullet</a:t>
            </a:r>
          </a:p>
          <a:p>
            <a:pPr lvl="3"/>
            <a:r>
              <a:rPr lang="en-US" dirty="0"/>
              <a:t>Fourth level</a:t>
            </a:r>
          </a:p>
          <a:p>
            <a:pPr lvl="4"/>
            <a:r>
              <a:rPr lang="en-US" dirty="0"/>
              <a:t>Fifth level</a:t>
            </a:r>
          </a:p>
        </p:txBody>
      </p:sp>
    </p:spTree>
    <p:extLst>
      <p:ext uri="{BB962C8B-B14F-4D97-AF65-F5344CB8AC3E}">
        <p14:creationId xmlns:p14="http://schemas.microsoft.com/office/powerpoint/2010/main" val="1018922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838200" y="6356350"/>
            <a:ext cx="2743200" cy="365125"/>
          </a:xfrm>
          <a:prstGeom prst="rect">
            <a:avLst/>
          </a:prstGeom>
        </p:spPr>
        <p:txBody>
          <a:bodyPr/>
          <a:lstStyle/>
          <a:p>
            <a:pPr>
              <a:buClr>
                <a:srgbClr val="000000"/>
              </a:buClr>
              <a:buFont typeface="Arial"/>
              <a:buNone/>
            </a:pPr>
            <a:fld id="{22997D59-3E11-4808-8284-1559EA07BB55}" type="datetimeFigureOut">
              <a:rPr lang="en-US" sz="1400" kern="0" smtClean="0">
                <a:solidFill>
                  <a:srgbClr val="000000"/>
                </a:solidFill>
                <a:latin typeface="Arial"/>
                <a:cs typeface="Arial"/>
                <a:sym typeface="Arial"/>
              </a:rPr>
              <a:pPr>
                <a:buClr>
                  <a:srgbClr val="000000"/>
                </a:buClr>
                <a:buFont typeface="Arial"/>
                <a:buNone/>
              </a:pPr>
              <a:t>6/17/2019</a:t>
            </a:fld>
            <a:endParaRPr lang="en-US" sz="1400" kern="0">
              <a:solidFill>
                <a:srgbClr val="000000"/>
              </a:solidFill>
              <a:latin typeface="Arial"/>
              <a:cs typeface="Arial"/>
              <a:sym typeface="Arial"/>
            </a:endParaRPr>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pPr>
              <a:buClr>
                <a:srgbClr val="000000"/>
              </a:buClr>
              <a:buFont typeface="Arial"/>
              <a:buNone/>
            </a:pPr>
            <a:endParaRPr lang="en-US" sz="1400" kern="0">
              <a:solidFill>
                <a:srgbClr val="000000"/>
              </a:solidFill>
              <a:latin typeface="Arial"/>
              <a:cs typeface="Arial"/>
              <a:sym typeface="Arial"/>
            </a:endParaRPr>
          </a:p>
        </p:txBody>
      </p:sp>
      <p:sp>
        <p:nvSpPr>
          <p:cNvPr id="5" name="Slide Number Placeholder 4"/>
          <p:cNvSpPr>
            <a:spLocks noGrp="1"/>
          </p:cNvSpPr>
          <p:nvPr>
            <p:ph type="sldNum" sz="quarter" idx="12"/>
          </p:nvPr>
        </p:nvSpPr>
        <p:spPr/>
        <p:txBody>
          <a:bodyPr/>
          <a:lstStyle/>
          <a:p>
            <a:fld id="{9CFEDF0D-C4F3-4A4D-9834-B697B0290835}" type="slidenum">
              <a:rPr lang="en-US" smtClean="0">
                <a:solidFill>
                  <a:prstClr val="black">
                    <a:alpha val="50000"/>
                  </a:prstClr>
                </a:solidFill>
              </a:rPr>
              <a:pPr/>
              <a:t>‹#›</a:t>
            </a:fld>
            <a:endParaRPr lang="en-US">
              <a:solidFill>
                <a:prstClr val="black">
                  <a:alpha val="50000"/>
                </a:prstClr>
              </a:solidFill>
            </a:endParaRPr>
          </a:p>
        </p:txBody>
      </p:sp>
    </p:spTree>
    <p:extLst>
      <p:ext uri="{BB962C8B-B14F-4D97-AF65-F5344CB8AC3E}">
        <p14:creationId xmlns:p14="http://schemas.microsoft.com/office/powerpoint/2010/main" val="3232509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175688" y="6543070"/>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570992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pic>
        <p:nvPicPr>
          <p:cNvPr id="2050" name="Picture 2" descr="Related image"/>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9678036" y="6508778"/>
            <a:ext cx="1596321" cy="3404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sym typeface="Arial"/>
              </a:rPr>
              <a:t> </a:t>
            </a:r>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solidFill>
                  <a:prstClr val="black">
                    <a:alpha val="50000"/>
                  </a:prstClr>
                </a:solidFill>
                <a:sym typeface="Arial"/>
              </a:rPr>
              <a:pPr/>
              <a:t>‹#›</a:t>
            </a:fld>
            <a:endParaRPr lang="en-US" dirty="0">
              <a:solidFill>
                <a:prstClr val="black">
                  <a:alpha val="50000"/>
                </a:prstClr>
              </a:solidFill>
              <a:sym typeface="Arial"/>
            </a:endParaRP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Google Shape;29;p3"/>
          <p:cNvPicPr preferRelativeResize="0"/>
          <p:nvPr userDrawn="1"/>
        </p:nvPicPr>
        <p:blipFill rotWithShape="1">
          <a:blip r:embed="rId8">
            <a:alphaModFix/>
          </a:blip>
          <a:srcRect/>
          <a:stretch/>
        </p:blipFill>
        <p:spPr>
          <a:xfrm>
            <a:off x="1" y="6504192"/>
            <a:ext cx="1638421" cy="353808"/>
          </a:xfrm>
          <a:prstGeom prst="rect">
            <a:avLst/>
          </a:prstGeom>
          <a:noFill/>
          <a:ln>
            <a:noFill/>
          </a:ln>
        </p:spPr>
      </p:pic>
      <p:sp>
        <p:nvSpPr>
          <p:cNvPr id="5" name="Rectangle 4"/>
          <p:cNvSpPr/>
          <p:nvPr userDrawn="1"/>
        </p:nvSpPr>
        <p:spPr>
          <a:xfrm>
            <a:off x="0" y="0"/>
            <a:ext cx="12176062" cy="719091"/>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400" kern="0">
              <a:solidFill>
                <a:prstClr val="white"/>
              </a:solidFill>
              <a:sym typeface="Arial"/>
            </a:endParaRPr>
          </a:p>
        </p:txBody>
      </p:sp>
    </p:spTree>
    <p:extLst>
      <p:ext uri="{BB962C8B-B14F-4D97-AF65-F5344CB8AC3E}">
        <p14:creationId xmlns:p14="http://schemas.microsoft.com/office/powerpoint/2010/main" val="2998120318"/>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824163"/>
            <a:ext cx="11333163" cy="1329548"/>
          </a:xfrm>
        </p:spPr>
        <p:txBody>
          <a:bodyPr>
            <a:normAutofit/>
          </a:bodyPr>
          <a:lstStyle/>
          <a:p>
            <a:r>
              <a:rPr lang="en-US" dirty="0" smtClean="0"/>
              <a:t>K8S for NFV</a:t>
            </a:r>
            <a:r>
              <a:rPr lang="en-US" dirty="0"/>
              <a:t/>
            </a:r>
            <a:br>
              <a:rPr lang="en-US" dirty="0"/>
            </a:br>
            <a:r>
              <a:rPr lang="en-US" sz="2200" dirty="0" smtClean="0"/>
              <a:t>Leveraging ONAP, OPNFV, CNCF </a:t>
            </a:r>
            <a:br>
              <a:rPr lang="en-US" sz="2200" dirty="0" smtClean="0"/>
            </a:br>
            <a:r>
              <a:rPr lang="en-US" sz="2200" dirty="0" smtClean="0"/>
              <a:t>Foundation for </a:t>
            </a:r>
            <a:r>
              <a:rPr lang="en-US" sz="2200" dirty="0" err="1" smtClean="0"/>
              <a:t>Akraino</a:t>
            </a:r>
            <a:r>
              <a:rPr lang="en-US" sz="2200" dirty="0" smtClean="0"/>
              <a:t> Cloud Native Edge NFV/App stack</a:t>
            </a:r>
            <a:endParaRPr lang="en-US" sz="2200" dirty="0"/>
          </a:p>
        </p:txBody>
      </p:sp>
      <p:sp>
        <p:nvSpPr>
          <p:cNvPr id="4" name="TextBox 3"/>
          <p:cNvSpPr txBox="1"/>
          <p:nvPr/>
        </p:nvSpPr>
        <p:spPr>
          <a:xfrm>
            <a:off x="175364" y="4484318"/>
            <a:ext cx="10308921" cy="923330"/>
          </a:xfrm>
          <a:prstGeom prst="rect">
            <a:avLst/>
          </a:prstGeom>
          <a:solidFill>
            <a:schemeClr val="tx1">
              <a:lumMod val="95000"/>
              <a:lumOff val="5000"/>
            </a:schemeClr>
          </a:solidFill>
        </p:spPr>
        <p:txBody>
          <a:bodyPr wrap="square" rtlCol="0">
            <a:spAutoFit/>
          </a:bodyPr>
          <a:lstStyle/>
          <a:p>
            <a:r>
              <a:rPr lang="en-US" dirty="0" smtClean="0">
                <a:solidFill>
                  <a:schemeClr val="bg1"/>
                </a:solidFill>
              </a:rPr>
              <a:t>Contacts:  ONAP Edge automation working group</a:t>
            </a:r>
          </a:p>
          <a:p>
            <a:r>
              <a:rPr lang="en-US" dirty="0" smtClean="0">
                <a:solidFill>
                  <a:schemeClr val="bg1"/>
                </a:solidFill>
              </a:rPr>
              <a:t>Presentation contacts:  Srinivasa Addepalli, Ritu Sood and Kiran Kamineni</a:t>
            </a:r>
          </a:p>
          <a:p>
            <a:r>
              <a:rPr lang="en-US" dirty="0" smtClean="0">
                <a:solidFill>
                  <a:schemeClr val="bg1"/>
                </a:solidFill>
              </a:rPr>
              <a:t>Special thanks to Ravi Chunduru (Verizon), Ramki (VMWare) and Prem(Lumina Networks)</a:t>
            </a:r>
          </a:p>
        </p:txBody>
      </p:sp>
      <p:pic>
        <p:nvPicPr>
          <p:cNvPr id="1026"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34970" y="1070043"/>
            <a:ext cx="4377515" cy="1517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4482073"/>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R5 – Technical Debt</a:t>
            </a:r>
            <a:endParaRPr lang="en-US"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10</a:t>
            </a:fld>
            <a:endParaRPr lang="en-US" dirty="0"/>
          </a:p>
        </p:txBody>
      </p:sp>
    </p:spTree>
    <p:extLst>
      <p:ext uri="{BB962C8B-B14F-4D97-AF65-F5344CB8AC3E}">
        <p14:creationId xmlns:p14="http://schemas.microsoft.com/office/powerpoint/2010/main" val="2147937562"/>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OVN Networking Operator </a:t>
            </a:r>
            <a:endParaRPr lang="en-US" sz="3100" b="1" dirty="0"/>
          </a:p>
        </p:txBody>
      </p:sp>
      <p:sp>
        <p:nvSpPr>
          <p:cNvPr id="2" name="Rounded Rectangle 1"/>
          <p:cNvSpPr/>
          <p:nvPr/>
        </p:nvSpPr>
        <p:spPr>
          <a:xfrm>
            <a:off x="437745" y="1377863"/>
            <a:ext cx="2792028" cy="1177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dirty="0" smtClean="0"/>
              <a:t>ONAP</a:t>
            </a:r>
            <a:endParaRPr lang="en-US" sz="1400" dirty="0"/>
          </a:p>
        </p:txBody>
      </p:sp>
      <p:sp>
        <p:nvSpPr>
          <p:cNvPr id="7" name="Rounded Rectangle 6"/>
          <p:cNvSpPr/>
          <p:nvPr/>
        </p:nvSpPr>
        <p:spPr>
          <a:xfrm>
            <a:off x="633466" y="1743959"/>
            <a:ext cx="2215299" cy="443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Plugin Service</a:t>
            </a:r>
            <a:endParaRPr lang="en-US" sz="1400" dirty="0"/>
          </a:p>
        </p:txBody>
      </p:sp>
      <p:sp>
        <p:nvSpPr>
          <p:cNvPr id="22" name="Rounded Rectangle 21"/>
          <p:cNvSpPr/>
          <p:nvPr/>
        </p:nvSpPr>
        <p:spPr>
          <a:xfrm>
            <a:off x="1639260" y="2165859"/>
            <a:ext cx="1209505" cy="38725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OVN Plugin</a:t>
            </a:r>
            <a:endParaRPr lang="en-US" sz="1400" dirty="0"/>
          </a:p>
        </p:txBody>
      </p:sp>
      <p:sp>
        <p:nvSpPr>
          <p:cNvPr id="23" name="Rounded Rectangle 22"/>
          <p:cNvSpPr/>
          <p:nvPr/>
        </p:nvSpPr>
        <p:spPr>
          <a:xfrm>
            <a:off x="633466" y="2187019"/>
            <a:ext cx="1005794" cy="36609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Generic </a:t>
            </a:r>
          </a:p>
          <a:p>
            <a:pPr algn="ctr"/>
            <a:r>
              <a:rPr lang="en-US" sz="1400" dirty="0" smtClean="0"/>
              <a:t>Plugin</a:t>
            </a:r>
            <a:endParaRPr lang="en-US" sz="1400" dirty="0"/>
          </a:p>
        </p:txBody>
      </p:sp>
      <p:sp>
        <p:nvSpPr>
          <p:cNvPr id="8" name="Rounded Rectangle 7"/>
          <p:cNvSpPr/>
          <p:nvPr/>
        </p:nvSpPr>
        <p:spPr>
          <a:xfrm>
            <a:off x="437745" y="3190672"/>
            <a:ext cx="2764599" cy="12840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Site</a:t>
            </a:r>
            <a:endParaRPr lang="en-US" sz="1200" dirty="0"/>
          </a:p>
        </p:txBody>
      </p:sp>
      <p:sp>
        <p:nvSpPr>
          <p:cNvPr id="25" name="Rounded Rectangle 24"/>
          <p:cNvSpPr/>
          <p:nvPr/>
        </p:nvSpPr>
        <p:spPr>
          <a:xfrm>
            <a:off x="531713" y="3310646"/>
            <a:ext cx="2775692" cy="12840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Site</a:t>
            </a:r>
            <a:endParaRPr lang="en-US" sz="1200" dirty="0"/>
          </a:p>
        </p:txBody>
      </p:sp>
      <p:sp>
        <p:nvSpPr>
          <p:cNvPr id="26" name="Rounded Rectangle 25"/>
          <p:cNvSpPr/>
          <p:nvPr/>
        </p:nvSpPr>
        <p:spPr>
          <a:xfrm>
            <a:off x="1994021" y="3639069"/>
            <a:ext cx="1209505" cy="38725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OVN NB DB</a:t>
            </a:r>
            <a:endParaRPr lang="en-US" sz="1400" dirty="0"/>
          </a:p>
        </p:txBody>
      </p:sp>
      <p:cxnSp>
        <p:nvCxnSpPr>
          <p:cNvPr id="10" name="Straight Arrow Connector 9"/>
          <p:cNvCxnSpPr>
            <a:stCxn id="22" idx="2"/>
            <a:endCxn id="26" idx="0"/>
          </p:cNvCxnSpPr>
          <p:nvPr/>
        </p:nvCxnSpPr>
        <p:spPr>
          <a:xfrm>
            <a:off x="2244013" y="2553115"/>
            <a:ext cx="354761" cy="1085954"/>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737532" y="3648796"/>
            <a:ext cx="1209505" cy="38725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API Server</a:t>
            </a:r>
            <a:endParaRPr lang="en-US" sz="1400" dirty="0"/>
          </a:p>
        </p:txBody>
      </p:sp>
      <p:cxnSp>
        <p:nvCxnSpPr>
          <p:cNvPr id="37" name="Straight Arrow Connector 36"/>
          <p:cNvCxnSpPr>
            <a:endCxn id="36" idx="0"/>
          </p:cNvCxnSpPr>
          <p:nvPr/>
        </p:nvCxnSpPr>
        <p:spPr>
          <a:xfrm flipH="1">
            <a:off x="1342285" y="2525169"/>
            <a:ext cx="27428" cy="1123627"/>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8" name="Rounded Rectangle 37"/>
          <p:cNvSpPr/>
          <p:nvPr/>
        </p:nvSpPr>
        <p:spPr>
          <a:xfrm>
            <a:off x="4949179" y="1380787"/>
            <a:ext cx="3435618" cy="1177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dirty="0" smtClean="0"/>
              <a:t>ONAP</a:t>
            </a:r>
            <a:endParaRPr lang="en-US" sz="1400" dirty="0"/>
          </a:p>
        </p:txBody>
      </p:sp>
      <p:sp>
        <p:nvSpPr>
          <p:cNvPr id="39" name="Rounded Rectangle 38"/>
          <p:cNvSpPr/>
          <p:nvPr/>
        </p:nvSpPr>
        <p:spPr>
          <a:xfrm>
            <a:off x="5556755" y="1746883"/>
            <a:ext cx="2215299" cy="443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Plugin Service</a:t>
            </a:r>
            <a:endParaRPr lang="en-US" sz="1400" dirty="0"/>
          </a:p>
        </p:txBody>
      </p:sp>
      <p:sp>
        <p:nvSpPr>
          <p:cNvPr id="41" name="Rounded Rectangle 40"/>
          <p:cNvSpPr/>
          <p:nvPr/>
        </p:nvSpPr>
        <p:spPr>
          <a:xfrm>
            <a:off x="5556755" y="2189943"/>
            <a:ext cx="1005794" cy="36609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Generic </a:t>
            </a:r>
          </a:p>
          <a:p>
            <a:pPr algn="ctr"/>
            <a:r>
              <a:rPr lang="en-US" sz="1400" dirty="0" smtClean="0"/>
              <a:t>Plugin</a:t>
            </a:r>
            <a:endParaRPr lang="en-US" sz="1400" dirty="0"/>
          </a:p>
        </p:txBody>
      </p:sp>
      <p:sp>
        <p:nvSpPr>
          <p:cNvPr id="42" name="Rounded Rectangle 41"/>
          <p:cNvSpPr/>
          <p:nvPr/>
        </p:nvSpPr>
        <p:spPr>
          <a:xfrm>
            <a:off x="5061247" y="3193596"/>
            <a:ext cx="3229583" cy="12840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Site</a:t>
            </a:r>
            <a:endParaRPr lang="en-US" sz="1200" dirty="0"/>
          </a:p>
        </p:txBody>
      </p:sp>
      <p:sp>
        <p:nvSpPr>
          <p:cNvPr id="43" name="Rounded Rectangle 42"/>
          <p:cNvSpPr/>
          <p:nvPr/>
        </p:nvSpPr>
        <p:spPr>
          <a:xfrm>
            <a:off x="5155214" y="3313570"/>
            <a:ext cx="3229583" cy="1284051"/>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Site</a:t>
            </a:r>
            <a:endParaRPr lang="en-US" sz="1200" dirty="0"/>
          </a:p>
        </p:txBody>
      </p:sp>
      <p:sp>
        <p:nvSpPr>
          <p:cNvPr id="48" name="Rounded Rectangle 47"/>
          <p:cNvSpPr/>
          <p:nvPr/>
        </p:nvSpPr>
        <p:spPr>
          <a:xfrm>
            <a:off x="6617523" y="3641993"/>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OVN Operator</a:t>
            </a:r>
            <a:endParaRPr lang="en-US" sz="1400" dirty="0"/>
          </a:p>
        </p:txBody>
      </p:sp>
      <p:sp>
        <p:nvSpPr>
          <p:cNvPr id="50" name="Rounded Rectangle 49"/>
          <p:cNvSpPr/>
          <p:nvPr/>
        </p:nvSpPr>
        <p:spPr>
          <a:xfrm>
            <a:off x="5361035" y="3651720"/>
            <a:ext cx="1045872" cy="38725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API Server</a:t>
            </a:r>
            <a:endParaRPr lang="en-US" sz="1400" dirty="0"/>
          </a:p>
        </p:txBody>
      </p:sp>
      <p:cxnSp>
        <p:nvCxnSpPr>
          <p:cNvPr id="51" name="Straight Arrow Connector 50"/>
          <p:cNvCxnSpPr>
            <a:endCxn id="50" idx="0"/>
          </p:cNvCxnSpPr>
          <p:nvPr/>
        </p:nvCxnSpPr>
        <p:spPr>
          <a:xfrm flipH="1">
            <a:off x="5883971" y="2528093"/>
            <a:ext cx="109244" cy="1123627"/>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Right Arrow 11"/>
          <p:cNvSpPr/>
          <p:nvPr/>
        </p:nvSpPr>
        <p:spPr>
          <a:xfrm>
            <a:off x="3541549" y="2530287"/>
            <a:ext cx="1253130" cy="998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51"/>
          <p:cNvSpPr/>
          <p:nvPr/>
        </p:nvSpPr>
        <p:spPr>
          <a:xfrm>
            <a:off x="6617523" y="4154548"/>
            <a:ext cx="1209505" cy="387256"/>
          </a:xfrm>
          <a:prstGeom prst="roundRect">
            <a:avLst/>
          </a:prstGeom>
          <a:solidFill>
            <a:schemeClr val="accent1">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OVN NB DB</a:t>
            </a:r>
            <a:endParaRPr lang="en-US" sz="1400" dirty="0"/>
          </a:p>
        </p:txBody>
      </p:sp>
      <p:cxnSp>
        <p:nvCxnSpPr>
          <p:cNvPr id="17" name="Straight Arrow Connector 16"/>
          <p:cNvCxnSpPr>
            <a:stCxn id="50" idx="3"/>
            <a:endCxn id="48" idx="1"/>
          </p:cNvCxnSpPr>
          <p:nvPr/>
        </p:nvCxnSpPr>
        <p:spPr>
          <a:xfrm flipV="1">
            <a:off x="6406907" y="3835621"/>
            <a:ext cx="210616" cy="97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48" idx="2"/>
            <a:endCxn id="52" idx="0"/>
          </p:cNvCxnSpPr>
          <p:nvPr/>
        </p:nvCxnSpPr>
        <p:spPr>
          <a:xfrm>
            <a:off x="7222276" y="4029249"/>
            <a:ext cx="0" cy="1252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37532" y="4844374"/>
            <a:ext cx="2569872" cy="369332"/>
          </a:xfrm>
          <a:prstGeom prst="rect">
            <a:avLst/>
          </a:prstGeom>
          <a:noFill/>
        </p:spPr>
        <p:txBody>
          <a:bodyPr wrap="square" rtlCol="0">
            <a:spAutoFit/>
          </a:bodyPr>
          <a:lstStyle/>
          <a:p>
            <a:r>
              <a:rPr lang="en-US" dirty="0" smtClean="0"/>
              <a:t>Release 4</a:t>
            </a:r>
            <a:endParaRPr lang="en-US" dirty="0"/>
          </a:p>
        </p:txBody>
      </p:sp>
      <p:sp>
        <p:nvSpPr>
          <p:cNvPr id="53" name="TextBox 52"/>
          <p:cNvSpPr txBox="1"/>
          <p:nvPr/>
        </p:nvSpPr>
        <p:spPr>
          <a:xfrm>
            <a:off x="5720958" y="4846249"/>
            <a:ext cx="2569872" cy="369332"/>
          </a:xfrm>
          <a:prstGeom prst="rect">
            <a:avLst/>
          </a:prstGeom>
          <a:noFill/>
        </p:spPr>
        <p:txBody>
          <a:bodyPr wrap="square" rtlCol="0">
            <a:spAutoFit/>
          </a:bodyPr>
          <a:lstStyle/>
          <a:p>
            <a:r>
              <a:rPr lang="en-US" dirty="0" smtClean="0"/>
              <a:t>Release 5</a:t>
            </a:r>
            <a:endParaRPr lang="en-US" dirty="0"/>
          </a:p>
        </p:txBody>
      </p:sp>
      <p:sp>
        <p:nvSpPr>
          <p:cNvPr id="54" name="TextBox 53"/>
          <p:cNvSpPr txBox="1"/>
          <p:nvPr/>
        </p:nvSpPr>
        <p:spPr>
          <a:xfrm>
            <a:off x="8618046" y="1157965"/>
            <a:ext cx="3260628" cy="5078313"/>
          </a:xfrm>
          <a:prstGeom prst="rect">
            <a:avLst/>
          </a:prstGeom>
          <a:noFill/>
        </p:spPr>
        <p:txBody>
          <a:bodyPr wrap="square" rtlCol="0">
            <a:spAutoFit/>
          </a:bodyPr>
          <a:lstStyle/>
          <a:p>
            <a:r>
              <a:rPr lang="en-US" dirty="0" smtClean="0"/>
              <a:t>OVN Operator advantages:</a:t>
            </a:r>
          </a:p>
          <a:p>
            <a:pPr marL="285750" indent="-285750">
              <a:buFontTx/>
              <a:buChar char="-"/>
            </a:pPr>
            <a:r>
              <a:rPr lang="en-US" dirty="0" smtClean="0"/>
              <a:t>No need for multiple API endpoints – All transactions to the sites is via K8S API server</a:t>
            </a:r>
          </a:p>
          <a:p>
            <a:pPr marL="285750" indent="-285750">
              <a:buFontTx/>
              <a:buChar char="-"/>
            </a:pPr>
            <a:r>
              <a:rPr lang="en-US" dirty="0" smtClean="0"/>
              <a:t>Follows Cloud native design pattern.</a:t>
            </a:r>
          </a:p>
          <a:p>
            <a:endParaRPr lang="en-US" dirty="0"/>
          </a:p>
          <a:p>
            <a:r>
              <a:rPr lang="en-US" dirty="0" smtClean="0"/>
              <a:t>OVN Operator functionality:</a:t>
            </a:r>
          </a:p>
          <a:p>
            <a:pPr marL="285750" indent="-285750">
              <a:buFontTx/>
              <a:buChar char="-"/>
            </a:pPr>
            <a:r>
              <a:rPr lang="en-US" dirty="0" smtClean="0"/>
              <a:t>Create/Delete network.</a:t>
            </a:r>
          </a:p>
          <a:p>
            <a:pPr marL="285750" indent="-285750">
              <a:buFontTx/>
              <a:buChar char="-"/>
            </a:pPr>
            <a:r>
              <a:rPr lang="en-US" dirty="0" smtClean="0"/>
              <a:t>IPAM information: IP Address subnet</a:t>
            </a:r>
            <a:r>
              <a:rPr lang="en-US" dirty="0"/>
              <a:t> </a:t>
            </a:r>
            <a:r>
              <a:rPr lang="en-US" dirty="0" smtClean="0"/>
              <a:t>for each network.</a:t>
            </a:r>
          </a:p>
          <a:p>
            <a:pPr marL="285750" indent="-285750">
              <a:buFontTx/>
              <a:buChar char="-"/>
            </a:pPr>
            <a:r>
              <a:rPr lang="en-US" dirty="0" smtClean="0"/>
              <a:t>IPAM information for each VIP.</a:t>
            </a:r>
          </a:p>
          <a:p>
            <a:pPr marL="285750" indent="-285750">
              <a:buFontTx/>
              <a:buChar char="-"/>
            </a:pPr>
            <a:r>
              <a:rPr lang="en-US" dirty="0" smtClean="0"/>
              <a:t>Setting up LB on L2 network :  Auto creation of VIP and associating real IP addresses to the VIP.</a:t>
            </a:r>
          </a:p>
        </p:txBody>
      </p:sp>
    </p:spTree>
    <p:extLst>
      <p:ext uri="{BB962C8B-B14F-4D97-AF65-F5344CB8AC3E}">
        <p14:creationId xmlns:p14="http://schemas.microsoft.com/office/powerpoint/2010/main" val="2709952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Provider networking &amp; Routing</a:t>
            </a:r>
            <a:endParaRPr lang="en-US" sz="3100" b="1" dirty="0"/>
          </a:p>
        </p:txBody>
      </p:sp>
      <p:sp>
        <p:nvSpPr>
          <p:cNvPr id="2" name="Rounded Rectangle 1"/>
          <p:cNvSpPr/>
          <p:nvPr/>
        </p:nvSpPr>
        <p:spPr>
          <a:xfrm>
            <a:off x="1595337" y="1393854"/>
            <a:ext cx="2792028" cy="1177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dirty="0" smtClean="0"/>
              <a:t>ONAP</a:t>
            </a:r>
            <a:endParaRPr lang="en-US" sz="1400" dirty="0"/>
          </a:p>
        </p:txBody>
      </p:sp>
      <p:sp>
        <p:nvSpPr>
          <p:cNvPr id="7" name="Rounded Rectangle 6"/>
          <p:cNvSpPr/>
          <p:nvPr/>
        </p:nvSpPr>
        <p:spPr>
          <a:xfrm>
            <a:off x="1791058" y="1759950"/>
            <a:ext cx="2215299" cy="443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Plugin Service</a:t>
            </a:r>
            <a:endParaRPr lang="en-US" sz="1400" dirty="0"/>
          </a:p>
        </p:txBody>
      </p:sp>
      <p:sp>
        <p:nvSpPr>
          <p:cNvPr id="8" name="Rounded Rectangle 7"/>
          <p:cNvSpPr/>
          <p:nvPr/>
        </p:nvSpPr>
        <p:spPr>
          <a:xfrm>
            <a:off x="1595337" y="3206663"/>
            <a:ext cx="2764599" cy="15793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Site</a:t>
            </a:r>
            <a:endParaRPr lang="en-US" sz="1200" dirty="0"/>
          </a:p>
        </p:txBody>
      </p:sp>
      <p:sp>
        <p:nvSpPr>
          <p:cNvPr id="25" name="Rounded Rectangle 24"/>
          <p:cNvSpPr/>
          <p:nvPr/>
        </p:nvSpPr>
        <p:spPr>
          <a:xfrm>
            <a:off x="1700538" y="3277776"/>
            <a:ext cx="2775692" cy="1255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Cluster</a:t>
            </a:r>
            <a:endParaRPr lang="en-US" sz="1200" dirty="0"/>
          </a:p>
        </p:txBody>
      </p:sp>
      <p:sp>
        <p:nvSpPr>
          <p:cNvPr id="26" name="Rounded Rectangle 25"/>
          <p:cNvSpPr/>
          <p:nvPr/>
        </p:nvSpPr>
        <p:spPr>
          <a:xfrm>
            <a:off x="3159618" y="3956231"/>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Operator</a:t>
            </a:r>
            <a:endParaRPr lang="en-US" sz="1400" dirty="0"/>
          </a:p>
        </p:txBody>
      </p:sp>
      <p:sp>
        <p:nvSpPr>
          <p:cNvPr id="36" name="Rounded Rectangle 35"/>
          <p:cNvSpPr/>
          <p:nvPr/>
        </p:nvSpPr>
        <p:spPr>
          <a:xfrm>
            <a:off x="1895124" y="3664787"/>
            <a:ext cx="1209505" cy="38725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API Server</a:t>
            </a:r>
            <a:endParaRPr lang="en-US" sz="1400" dirty="0"/>
          </a:p>
        </p:txBody>
      </p:sp>
      <p:cxnSp>
        <p:nvCxnSpPr>
          <p:cNvPr id="37" name="Straight Arrow Connector 36"/>
          <p:cNvCxnSpPr>
            <a:endCxn id="36" idx="0"/>
          </p:cNvCxnSpPr>
          <p:nvPr/>
        </p:nvCxnSpPr>
        <p:spPr>
          <a:xfrm flipH="1">
            <a:off x="2499877" y="2541160"/>
            <a:ext cx="27428" cy="1123627"/>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560553" y="2007884"/>
            <a:ext cx="5116181" cy="2308324"/>
          </a:xfrm>
          <a:prstGeom prst="rect">
            <a:avLst/>
          </a:prstGeom>
          <a:noFill/>
        </p:spPr>
        <p:txBody>
          <a:bodyPr wrap="square" rtlCol="0">
            <a:spAutoFit/>
          </a:bodyPr>
          <a:lstStyle/>
          <a:p>
            <a:r>
              <a:rPr lang="en-US" dirty="0" smtClean="0"/>
              <a:t>Network Operators and Network </a:t>
            </a:r>
            <a:r>
              <a:rPr lang="en-US" dirty="0" err="1" smtClean="0"/>
              <a:t>config</a:t>
            </a:r>
            <a:r>
              <a:rPr lang="en-US" dirty="0" smtClean="0"/>
              <a:t> operator</a:t>
            </a:r>
          </a:p>
          <a:p>
            <a:pPr marL="285750" indent="-285750">
              <a:buFont typeface="Arial" panose="020B0604020202020204" pitchFamily="34" charset="0"/>
              <a:buChar char="•"/>
            </a:pPr>
            <a:r>
              <a:rPr lang="en-US" dirty="0" smtClean="0"/>
              <a:t>To manage provider networks</a:t>
            </a:r>
          </a:p>
          <a:p>
            <a:pPr marL="285750" indent="-285750">
              <a:buFont typeface="Arial" panose="020B0604020202020204" pitchFamily="34" charset="0"/>
              <a:buChar char="•"/>
            </a:pPr>
            <a:r>
              <a:rPr lang="en-US" dirty="0" smtClean="0"/>
              <a:t>To manage routes</a:t>
            </a:r>
            <a:r>
              <a:rPr lang="en-US" dirty="0"/>
              <a:t> </a:t>
            </a:r>
            <a:r>
              <a:rPr lang="en-US" dirty="0" smtClean="0"/>
              <a:t>for  both VNFs and CNFs. (ECMP routes as well as normal routes)</a:t>
            </a:r>
          </a:p>
          <a:p>
            <a:pPr marL="285750" indent="-285750">
              <a:buFont typeface="Arial" panose="020B0604020202020204" pitchFamily="34" charset="0"/>
              <a:buChar char="•"/>
            </a:pPr>
            <a:r>
              <a:rPr lang="en-US" dirty="0" smtClean="0"/>
              <a:t>To manage chains within the site. – Considering both static and dynamic IP addresses to the data interface networks.</a:t>
            </a:r>
          </a:p>
          <a:p>
            <a:endParaRPr lang="en-US" dirty="0"/>
          </a:p>
        </p:txBody>
      </p:sp>
      <p:sp>
        <p:nvSpPr>
          <p:cNvPr id="4" name="Rounded Rectangle 3"/>
          <p:cNvSpPr/>
          <p:nvPr/>
        </p:nvSpPr>
        <p:spPr>
          <a:xfrm>
            <a:off x="1825144" y="4992247"/>
            <a:ext cx="702161" cy="35992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NF1</a:t>
            </a:r>
            <a:endParaRPr lang="en-US" dirty="0"/>
          </a:p>
        </p:txBody>
      </p:sp>
      <p:sp>
        <p:nvSpPr>
          <p:cNvPr id="29" name="Rounded Rectangle 28"/>
          <p:cNvSpPr/>
          <p:nvPr/>
        </p:nvSpPr>
        <p:spPr>
          <a:xfrm>
            <a:off x="2651911" y="4993868"/>
            <a:ext cx="702161" cy="35992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NF2</a:t>
            </a:r>
            <a:endParaRPr lang="en-US" dirty="0"/>
          </a:p>
        </p:txBody>
      </p:sp>
      <p:sp>
        <p:nvSpPr>
          <p:cNvPr id="30" name="Rounded Rectangle 29"/>
          <p:cNvSpPr/>
          <p:nvPr/>
        </p:nvSpPr>
        <p:spPr>
          <a:xfrm>
            <a:off x="3478678" y="4992247"/>
            <a:ext cx="702161" cy="35992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NF3</a:t>
            </a:r>
            <a:endParaRPr lang="en-US" dirty="0"/>
          </a:p>
        </p:txBody>
      </p:sp>
      <p:sp>
        <p:nvSpPr>
          <p:cNvPr id="5" name="Rounded Rectangle 4"/>
          <p:cNvSpPr/>
          <p:nvPr/>
        </p:nvSpPr>
        <p:spPr>
          <a:xfrm>
            <a:off x="573932" y="4992247"/>
            <a:ext cx="807396" cy="3615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EM1</a:t>
            </a:r>
            <a:endParaRPr lang="en-US" dirty="0"/>
          </a:p>
        </p:txBody>
      </p:sp>
      <p:sp>
        <p:nvSpPr>
          <p:cNvPr id="32" name="Rounded Rectangle 31"/>
          <p:cNvSpPr/>
          <p:nvPr/>
        </p:nvSpPr>
        <p:spPr>
          <a:xfrm>
            <a:off x="4581431" y="4993868"/>
            <a:ext cx="807396" cy="3615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EM2</a:t>
            </a:r>
            <a:endParaRPr lang="en-US" dirty="0"/>
          </a:p>
        </p:txBody>
      </p:sp>
      <p:cxnSp>
        <p:nvCxnSpPr>
          <p:cNvPr id="9" name="Straight Connector 8"/>
          <p:cNvCxnSpPr/>
          <p:nvPr/>
        </p:nvCxnSpPr>
        <p:spPr>
          <a:xfrm>
            <a:off x="977630" y="5658592"/>
            <a:ext cx="10846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123545" y="5353792"/>
            <a:ext cx="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966609" y="5355413"/>
            <a:ext cx="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845048" y="5635894"/>
            <a:ext cx="10846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990963" y="5331094"/>
            <a:ext cx="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834027" y="5332715"/>
            <a:ext cx="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1922552" y="4098938"/>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a:t>
            </a:r>
            <a:r>
              <a:rPr lang="en-US" sz="1400" dirty="0" err="1" smtClean="0"/>
              <a:t>Config</a:t>
            </a:r>
            <a:r>
              <a:rPr lang="en-US" sz="1400" dirty="0" smtClean="0"/>
              <a:t> </a:t>
            </a:r>
            <a:endParaRPr lang="en-US" sz="1400" dirty="0"/>
          </a:p>
        </p:txBody>
      </p:sp>
      <p:cxnSp>
        <p:nvCxnSpPr>
          <p:cNvPr id="16" name="Straight Connector 15"/>
          <p:cNvCxnSpPr>
            <a:stCxn id="4" idx="3"/>
            <a:endCxn id="29" idx="1"/>
          </p:cNvCxnSpPr>
          <p:nvPr/>
        </p:nvCxnSpPr>
        <p:spPr>
          <a:xfrm>
            <a:off x="2527305" y="5172209"/>
            <a:ext cx="124606" cy="16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30" idx="1"/>
            <a:endCxn id="29" idx="3"/>
          </p:cNvCxnSpPr>
          <p:nvPr/>
        </p:nvCxnSpPr>
        <p:spPr>
          <a:xfrm flipH="1">
            <a:off x="3354072" y="5172209"/>
            <a:ext cx="124606" cy="16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Rounded Rectangle 54"/>
          <p:cNvSpPr/>
          <p:nvPr/>
        </p:nvSpPr>
        <p:spPr>
          <a:xfrm>
            <a:off x="3159618" y="3582641"/>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Chaining Operator</a:t>
            </a:r>
            <a:endParaRPr lang="en-US" sz="1400" dirty="0"/>
          </a:p>
        </p:txBody>
      </p:sp>
    </p:spTree>
    <p:extLst>
      <p:ext uri="{BB962C8B-B14F-4D97-AF65-F5344CB8AC3E}">
        <p14:creationId xmlns:p14="http://schemas.microsoft.com/office/powerpoint/2010/main" val="7200200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Modularity – Security, Logging and Monitoring</a:t>
            </a:r>
            <a:endParaRPr lang="en-US" sz="3100" b="1" dirty="0"/>
          </a:p>
        </p:txBody>
      </p:sp>
      <p:sp>
        <p:nvSpPr>
          <p:cNvPr id="2" name="Rounded Rectangle 1"/>
          <p:cNvSpPr/>
          <p:nvPr/>
        </p:nvSpPr>
        <p:spPr>
          <a:xfrm>
            <a:off x="236387" y="2238521"/>
            <a:ext cx="5924145" cy="16606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dirty="0" smtClean="0"/>
              <a:t>ONAP</a:t>
            </a:r>
            <a:endParaRPr lang="en-US" sz="1400" dirty="0"/>
          </a:p>
        </p:txBody>
      </p:sp>
      <p:sp>
        <p:nvSpPr>
          <p:cNvPr id="7" name="Rounded Rectangle 6"/>
          <p:cNvSpPr/>
          <p:nvPr/>
        </p:nvSpPr>
        <p:spPr>
          <a:xfrm>
            <a:off x="1691975" y="3048624"/>
            <a:ext cx="3379699" cy="352113"/>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Plugin Service</a:t>
            </a:r>
            <a:endParaRPr lang="en-US" sz="1400" dirty="0"/>
          </a:p>
        </p:txBody>
      </p:sp>
      <p:sp>
        <p:nvSpPr>
          <p:cNvPr id="27" name="Rounded Rectangle 26"/>
          <p:cNvSpPr/>
          <p:nvPr/>
        </p:nvSpPr>
        <p:spPr>
          <a:xfrm>
            <a:off x="2020775" y="3420835"/>
            <a:ext cx="1024966" cy="443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MongoDB</a:t>
            </a:r>
            <a:endParaRPr lang="en-US" sz="1400" dirty="0"/>
          </a:p>
        </p:txBody>
      </p:sp>
      <p:sp>
        <p:nvSpPr>
          <p:cNvPr id="28" name="Rounded Rectangle 27"/>
          <p:cNvSpPr/>
          <p:nvPr/>
        </p:nvSpPr>
        <p:spPr>
          <a:xfrm>
            <a:off x="3198459" y="3428414"/>
            <a:ext cx="1024966" cy="443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etcd</a:t>
            </a:r>
            <a:endParaRPr lang="en-US" sz="1400" dirty="0"/>
          </a:p>
        </p:txBody>
      </p:sp>
      <p:sp>
        <p:nvSpPr>
          <p:cNvPr id="31" name="Rounded Rectangle 30"/>
          <p:cNvSpPr/>
          <p:nvPr/>
        </p:nvSpPr>
        <p:spPr>
          <a:xfrm>
            <a:off x="1691976" y="2598099"/>
            <a:ext cx="2026914" cy="44306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ISTIO-Ingress/</a:t>
            </a:r>
            <a:r>
              <a:rPr lang="en-US" sz="1400" dirty="0" err="1" smtClean="0">
                <a:solidFill>
                  <a:schemeClr val="tx1"/>
                </a:solidFill>
              </a:rPr>
              <a:t>Gloo</a:t>
            </a:r>
            <a:endParaRPr lang="en-US" sz="1400" dirty="0">
              <a:solidFill>
                <a:schemeClr val="tx1"/>
              </a:solidFill>
            </a:endParaRPr>
          </a:p>
        </p:txBody>
      </p:sp>
      <p:sp>
        <p:nvSpPr>
          <p:cNvPr id="33" name="Rounded Rectangle 32"/>
          <p:cNvSpPr/>
          <p:nvPr/>
        </p:nvSpPr>
        <p:spPr>
          <a:xfrm>
            <a:off x="3718890" y="2608148"/>
            <a:ext cx="1455589" cy="443060"/>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ISTIO for E-W</a:t>
            </a:r>
            <a:endParaRPr lang="en-US" sz="1400" dirty="0">
              <a:solidFill>
                <a:schemeClr val="tx1"/>
              </a:solidFill>
            </a:endParaRPr>
          </a:p>
        </p:txBody>
      </p:sp>
      <p:sp>
        <p:nvSpPr>
          <p:cNvPr id="6" name="TextBox 5"/>
          <p:cNvSpPr txBox="1"/>
          <p:nvPr/>
        </p:nvSpPr>
        <p:spPr>
          <a:xfrm>
            <a:off x="6953336" y="2238521"/>
            <a:ext cx="4338536" cy="230832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When K8S </a:t>
            </a:r>
            <a:r>
              <a:rPr lang="en-US" dirty="0" err="1" smtClean="0"/>
              <a:t>Pluign</a:t>
            </a:r>
            <a:r>
              <a:rPr lang="en-US" dirty="0" smtClean="0"/>
              <a:t> service is used independent of rest of ONAP, it should be able to use ISTIO for N-S and E-W traffic.</a:t>
            </a:r>
          </a:p>
          <a:p>
            <a:pPr marL="285750" indent="-285750">
              <a:buFont typeface="Arial" panose="020B0604020202020204" pitchFamily="34" charset="0"/>
              <a:buChar char="•"/>
            </a:pPr>
            <a:r>
              <a:rPr lang="en-US" dirty="0" smtClean="0"/>
              <a:t>ISTIO CA private key is protected by TPM2.0</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Logging using </a:t>
            </a:r>
            <a:r>
              <a:rPr lang="en-US" dirty="0" err="1" smtClean="0"/>
              <a:t>fluentD</a:t>
            </a:r>
            <a:endParaRPr lang="en-US" dirty="0" smtClean="0"/>
          </a:p>
          <a:p>
            <a:pPr marL="285750" indent="-285750">
              <a:buFont typeface="Arial" panose="020B0604020202020204" pitchFamily="34" charset="0"/>
              <a:buChar char="•"/>
            </a:pPr>
            <a:r>
              <a:rPr lang="en-US" dirty="0" smtClean="0"/>
              <a:t>Monitoring using Prometheus.</a:t>
            </a:r>
            <a:endParaRPr lang="en-US" dirty="0"/>
          </a:p>
        </p:txBody>
      </p:sp>
    </p:spTree>
    <p:extLst>
      <p:ext uri="{BB962C8B-B14F-4D97-AF65-F5344CB8AC3E}">
        <p14:creationId xmlns:p14="http://schemas.microsoft.com/office/powerpoint/2010/main" val="41126835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Monitoring App instantiation – Bring up &amp; Termination</a:t>
            </a:r>
            <a:endParaRPr lang="en-US" sz="3100" b="1" dirty="0"/>
          </a:p>
        </p:txBody>
      </p:sp>
      <p:sp>
        <p:nvSpPr>
          <p:cNvPr id="10" name="TextBox 9"/>
          <p:cNvSpPr txBox="1"/>
          <p:nvPr/>
        </p:nvSpPr>
        <p:spPr>
          <a:xfrm>
            <a:off x="2140085" y="1449421"/>
            <a:ext cx="6896911" cy="3416320"/>
          </a:xfrm>
          <a:prstGeom prst="rect">
            <a:avLst/>
          </a:prstGeom>
          <a:noFill/>
        </p:spPr>
        <p:txBody>
          <a:bodyPr wrap="square" rtlCol="0">
            <a:spAutoFit/>
          </a:bodyPr>
          <a:lstStyle/>
          <a:p>
            <a:r>
              <a:rPr lang="en-US" dirty="0" smtClean="0"/>
              <a:t>Background : </a:t>
            </a:r>
          </a:p>
          <a:p>
            <a:pPr marL="285750" indent="-285750">
              <a:buFont typeface="Arial" panose="020B0604020202020204" pitchFamily="34" charset="0"/>
              <a:buChar char="•"/>
            </a:pPr>
            <a:r>
              <a:rPr lang="en-US" dirty="0" smtClean="0"/>
              <a:t>K8S is declarative API</a:t>
            </a:r>
          </a:p>
          <a:p>
            <a:pPr marL="285750" indent="-285750">
              <a:buFont typeface="Arial" panose="020B0604020202020204" pitchFamily="34" charset="0"/>
              <a:buChar char="•"/>
            </a:pPr>
            <a:r>
              <a:rPr lang="en-US" dirty="0" smtClean="0"/>
              <a:t>Successful API does not mean the operation is successful.</a:t>
            </a:r>
          </a:p>
          <a:p>
            <a:pPr marL="285750" indent="-285750">
              <a:buFont typeface="Arial" panose="020B0604020202020204" pitchFamily="34" charset="0"/>
              <a:buChar char="•"/>
            </a:pPr>
            <a:endParaRPr lang="en-US" dirty="0"/>
          </a:p>
          <a:p>
            <a:r>
              <a:rPr lang="en-US" dirty="0" smtClean="0"/>
              <a:t>App Monitoring:</a:t>
            </a:r>
          </a:p>
          <a:p>
            <a:pPr marL="285750" indent="-285750">
              <a:buFontTx/>
              <a:buChar char="-"/>
            </a:pPr>
            <a:r>
              <a:rPr lang="en-US" dirty="0" smtClean="0"/>
              <a:t>Keep monitoring all resources for completion or ready.</a:t>
            </a:r>
          </a:p>
          <a:p>
            <a:pPr marL="285750" indent="-285750">
              <a:buFontTx/>
              <a:buChar char="-"/>
            </a:pPr>
            <a:r>
              <a:rPr lang="en-US" dirty="0" smtClean="0"/>
              <a:t>Update A&amp;AI with the IP addresses of deployments.</a:t>
            </a:r>
          </a:p>
          <a:p>
            <a:pPr marL="285750" indent="-285750">
              <a:buFontTx/>
              <a:buChar char="-"/>
            </a:pPr>
            <a:r>
              <a:rPr lang="en-US" dirty="0" smtClean="0"/>
              <a:t>On continuous basis:</a:t>
            </a:r>
          </a:p>
          <a:p>
            <a:pPr marL="742950" lvl="1" indent="-285750">
              <a:buFontTx/>
              <a:buChar char="-"/>
            </a:pPr>
            <a:r>
              <a:rPr lang="en-US" dirty="0" smtClean="0"/>
              <a:t>If application (at onboarding time) provided any test application(s), run them periodically to ensure the continuous health of the application.</a:t>
            </a:r>
          </a:p>
          <a:p>
            <a:pPr marL="285750" indent="-285750">
              <a:buFontTx/>
              <a:buChar char="-"/>
            </a:pPr>
            <a:endParaRPr lang="en-US" dirty="0"/>
          </a:p>
        </p:txBody>
      </p:sp>
    </p:spTree>
    <p:extLst>
      <p:ext uri="{BB962C8B-B14F-4D97-AF65-F5344CB8AC3E}">
        <p14:creationId xmlns:p14="http://schemas.microsoft.com/office/powerpoint/2010/main" val="19624412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Use cases that tests Day 2 configuration </a:t>
            </a:r>
            <a:endParaRPr lang="en-US" sz="3100" b="1" dirty="0"/>
          </a:p>
        </p:txBody>
      </p:sp>
      <p:sp>
        <p:nvSpPr>
          <p:cNvPr id="10" name="TextBox 9"/>
          <p:cNvSpPr txBox="1"/>
          <p:nvPr/>
        </p:nvSpPr>
        <p:spPr>
          <a:xfrm>
            <a:off x="2140085" y="1449421"/>
            <a:ext cx="6896911" cy="3139321"/>
          </a:xfrm>
          <a:prstGeom prst="rect">
            <a:avLst/>
          </a:prstGeom>
          <a:noFill/>
        </p:spPr>
        <p:txBody>
          <a:bodyPr wrap="square" rtlCol="0">
            <a:spAutoFit/>
          </a:bodyPr>
          <a:lstStyle/>
          <a:p>
            <a:r>
              <a:rPr lang="en-US" dirty="0" smtClean="0"/>
              <a:t>Background : </a:t>
            </a:r>
          </a:p>
          <a:p>
            <a:pPr marL="285750" indent="-285750">
              <a:buFont typeface="Arial" panose="020B0604020202020204" pitchFamily="34" charset="0"/>
              <a:buChar char="•"/>
            </a:pPr>
            <a:r>
              <a:rPr lang="en-US" dirty="0" smtClean="0"/>
              <a:t>Day 2 configuration is implemented in R4.</a:t>
            </a:r>
          </a:p>
          <a:p>
            <a:pPr marL="285750" indent="-285750">
              <a:buFont typeface="Arial" panose="020B0604020202020204" pitchFamily="34" charset="0"/>
              <a:buChar char="•"/>
            </a:pPr>
            <a:r>
              <a:rPr lang="en-US" dirty="0" smtClean="0"/>
              <a:t>Day 2 configuration assumes that application support configuration operator.</a:t>
            </a:r>
          </a:p>
          <a:p>
            <a:pPr marL="285750" indent="-285750">
              <a:buFont typeface="Arial" panose="020B0604020202020204" pitchFamily="34" charset="0"/>
              <a:buChar char="•"/>
            </a:pPr>
            <a:r>
              <a:rPr lang="en-US" dirty="0" smtClean="0"/>
              <a:t>No use cases in R4 supports configuration via K8S operator</a:t>
            </a:r>
          </a:p>
          <a:p>
            <a:pPr marL="285750" indent="-285750">
              <a:buFont typeface="Arial" panose="020B0604020202020204" pitchFamily="34" charset="0"/>
              <a:buChar char="•"/>
            </a:pPr>
            <a:endParaRPr lang="en-US" dirty="0"/>
          </a:p>
          <a:p>
            <a:r>
              <a:rPr lang="en-US" dirty="0" smtClean="0"/>
              <a:t>R5 activities:</a:t>
            </a:r>
          </a:p>
          <a:p>
            <a:pPr marL="285750" indent="-285750">
              <a:buFontTx/>
              <a:buChar char="-"/>
            </a:pPr>
            <a:r>
              <a:rPr lang="en-US" dirty="0" smtClean="0"/>
              <a:t>Choose Kafka messaging as use case as it supports K8S operator for its configuration.</a:t>
            </a:r>
          </a:p>
          <a:p>
            <a:pPr marL="285750" indent="-285750">
              <a:buFontTx/>
              <a:buChar char="-"/>
            </a:pPr>
            <a:r>
              <a:rPr lang="en-US" dirty="0" smtClean="0"/>
              <a:t>Show case Day2 configuration where topics are created and deleted with example publish and subscriber micro-services.</a:t>
            </a:r>
          </a:p>
        </p:txBody>
      </p:sp>
    </p:spTree>
    <p:extLst>
      <p:ext uri="{BB962C8B-B14F-4D97-AF65-F5344CB8AC3E}">
        <p14:creationId xmlns:p14="http://schemas.microsoft.com/office/powerpoint/2010/main" val="16507825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Miscellaneous</a:t>
            </a:r>
            <a:endParaRPr lang="en-US" sz="3100" b="1" dirty="0"/>
          </a:p>
        </p:txBody>
      </p:sp>
      <p:sp>
        <p:nvSpPr>
          <p:cNvPr id="10" name="TextBox 9"/>
          <p:cNvSpPr txBox="1"/>
          <p:nvPr/>
        </p:nvSpPr>
        <p:spPr>
          <a:xfrm>
            <a:off x="2140085" y="1449421"/>
            <a:ext cx="6896911" cy="4524315"/>
          </a:xfrm>
          <a:prstGeom prst="rect">
            <a:avLst/>
          </a:prstGeom>
          <a:noFill/>
        </p:spPr>
        <p:txBody>
          <a:bodyPr wrap="square" rtlCol="0">
            <a:spAutoFit/>
          </a:bodyPr>
          <a:lstStyle/>
          <a:p>
            <a:r>
              <a:rPr lang="en-US" dirty="0" smtClean="0"/>
              <a:t>Many bug reports</a:t>
            </a:r>
          </a:p>
          <a:p>
            <a:pPr marL="285750" indent="-285750">
              <a:buFontTx/>
              <a:buChar char="-"/>
            </a:pPr>
            <a:r>
              <a:rPr lang="en-US" dirty="0" smtClean="0"/>
              <a:t>Sub plugin interface to K8S plugin service – revamp</a:t>
            </a:r>
          </a:p>
          <a:p>
            <a:pPr marL="742950" lvl="1" indent="-285750">
              <a:buFontTx/>
              <a:buChar char="-"/>
            </a:pPr>
            <a:r>
              <a:rPr lang="en-US" dirty="0" smtClean="0"/>
              <a:t>Remove naming related inflexibility</a:t>
            </a:r>
          </a:p>
          <a:p>
            <a:pPr marL="742950" lvl="1" indent="-285750">
              <a:buFontTx/>
              <a:buChar char="-"/>
            </a:pPr>
            <a:r>
              <a:rPr lang="en-US" dirty="0" smtClean="0"/>
              <a:t>Ability for one plugin to register for multiple kinds</a:t>
            </a:r>
          </a:p>
          <a:p>
            <a:pPr marL="285750" indent="-285750">
              <a:buFontTx/>
              <a:buChar char="-"/>
            </a:pPr>
            <a:r>
              <a:rPr lang="en-US" dirty="0" err="1" smtClean="0"/>
              <a:t>KuD</a:t>
            </a:r>
            <a:r>
              <a:rPr lang="en-US" dirty="0" smtClean="0"/>
              <a:t> related issues</a:t>
            </a:r>
          </a:p>
          <a:p>
            <a:pPr marL="742950" lvl="1" indent="-285750">
              <a:buFontTx/>
              <a:buChar char="-"/>
            </a:pPr>
            <a:r>
              <a:rPr lang="en-US" dirty="0" smtClean="0"/>
              <a:t>Performance (Separation of Build vs deployment)</a:t>
            </a:r>
          </a:p>
          <a:p>
            <a:pPr marL="742950" lvl="1" indent="-285750">
              <a:buFontTx/>
              <a:buChar char="-"/>
            </a:pPr>
            <a:r>
              <a:rPr lang="en-US" dirty="0" smtClean="0"/>
              <a:t>Reducing </a:t>
            </a:r>
            <a:r>
              <a:rPr lang="en-US" dirty="0" err="1" smtClean="0"/>
              <a:t>ansible</a:t>
            </a:r>
            <a:r>
              <a:rPr lang="en-US" dirty="0" smtClean="0"/>
              <a:t> way of installation to minimum (Move to K8S way of installation).</a:t>
            </a:r>
          </a:p>
          <a:p>
            <a:pPr marL="742950" lvl="1" indent="-285750">
              <a:buFontTx/>
              <a:buChar char="-"/>
            </a:pPr>
            <a:r>
              <a:rPr lang="en-US" dirty="0" smtClean="0"/>
              <a:t>Avoid </a:t>
            </a:r>
            <a:r>
              <a:rPr lang="en-US" dirty="0" err="1" smtClean="0"/>
              <a:t>Kubespray</a:t>
            </a:r>
            <a:r>
              <a:rPr lang="en-US" dirty="0" smtClean="0"/>
              <a:t> with other mechanisms (Cluster API)</a:t>
            </a:r>
          </a:p>
          <a:p>
            <a:pPr marL="742950" lvl="1" indent="-285750">
              <a:buFontTx/>
              <a:buChar char="-"/>
            </a:pPr>
            <a:r>
              <a:rPr lang="en-US" dirty="0" smtClean="0"/>
              <a:t>Way to instantiate K8S deployment from ONAP (Study)</a:t>
            </a:r>
          </a:p>
          <a:p>
            <a:pPr marL="742950" lvl="1" indent="-285750">
              <a:buFontTx/>
              <a:buChar char="-"/>
            </a:pPr>
            <a:r>
              <a:rPr lang="en-US" dirty="0" smtClean="0"/>
              <a:t>Device plugins (such as QAT, FPGA, GPU etc..)</a:t>
            </a:r>
          </a:p>
          <a:p>
            <a:pPr marL="285750" indent="-285750">
              <a:buFontTx/>
              <a:buChar char="-"/>
            </a:pPr>
            <a:r>
              <a:rPr lang="en-US" dirty="0" smtClean="0"/>
              <a:t>Avoid any workarounds introduced in R4.</a:t>
            </a:r>
          </a:p>
          <a:p>
            <a:pPr marL="742950" lvl="1" indent="-285750">
              <a:buFontTx/>
              <a:buChar char="-"/>
            </a:pPr>
            <a:r>
              <a:rPr lang="en-US" dirty="0" smtClean="0"/>
              <a:t>Fix any issues related to </a:t>
            </a:r>
            <a:r>
              <a:rPr lang="en-US" dirty="0" err="1" smtClean="0"/>
              <a:t>vFW</a:t>
            </a:r>
            <a:r>
              <a:rPr lang="en-US" dirty="0" smtClean="0"/>
              <a:t> running in any namespace</a:t>
            </a:r>
          </a:p>
          <a:p>
            <a:pPr marL="742950" lvl="1" indent="-285750">
              <a:buFontTx/>
              <a:buChar char="-"/>
            </a:pPr>
            <a:r>
              <a:rPr lang="en-US" dirty="0" smtClean="0"/>
              <a:t>Fix issues related to OVN reachability (Will be taken care when OVN operator is implemented)</a:t>
            </a:r>
          </a:p>
          <a:p>
            <a:pPr marL="742950" lvl="1" indent="-285750">
              <a:buFontTx/>
              <a:buChar char="-"/>
            </a:pPr>
            <a:r>
              <a:rPr lang="en-US" dirty="0" smtClean="0"/>
              <a:t>Others..</a:t>
            </a:r>
          </a:p>
        </p:txBody>
      </p:sp>
    </p:spTree>
    <p:extLst>
      <p:ext uri="{BB962C8B-B14F-4D97-AF65-F5344CB8AC3E}">
        <p14:creationId xmlns:p14="http://schemas.microsoft.com/office/powerpoint/2010/main" val="92271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R6 Theme :  Multi-Cluster Automation</a:t>
            </a:r>
            <a:endParaRPr lang="en-US"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17</a:t>
            </a:fld>
            <a:endParaRPr lang="en-US" dirty="0"/>
          </a:p>
        </p:txBody>
      </p:sp>
    </p:spTree>
    <p:extLst>
      <p:ext uri="{BB962C8B-B14F-4D97-AF65-F5344CB8AC3E}">
        <p14:creationId xmlns:p14="http://schemas.microsoft.com/office/powerpoint/2010/main" val="603559882"/>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smtClean="0"/>
              <a:t>R6 items – Big goals (Help required)</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208514811"/>
              </p:ext>
            </p:extLst>
          </p:nvPr>
        </p:nvGraphicFramePr>
        <p:xfrm>
          <a:off x="2004061" y="1801220"/>
          <a:ext cx="8128000" cy="2966720"/>
        </p:xfrm>
        <a:graphic>
          <a:graphicData uri="http://schemas.openxmlformats.org/drawingml/2006/table">
            <a:tbl>
              <a:tblPr firstRow="1" bandRow="1">
                <a:tableStyleId>{5C22544A-7EE6-4342-B048-85BDC9FD1C3A}</a:tableStyleId>
              </a:tblPr>
              <a:tblGrid>
                <a:gridCol w="8128000"/>
              </a:tblGrid>
              <a:tr h="370840">
                <a:tc>
                  <a:txBody>
                    <a:bodyPr/>
                    <a:lstStyle/>
                    <a:p>
                      <a:pPr algn="ctr"/>
                      <a:r>
                        <a:rPr lang="en-US" b="1" i="1" dirty="0" smtClean="0"/>
                        <a:t>R6</a:t>
                      </a:r>
                      <a:r>
                        <a:rPr lang="en-US" b="1" i="1" baseline="0" dirty="0" smtClean="0"/>
                        <a:t> theme : Multi-Cluster theme</a:t>
                      </a:r>
                      <a:endParaRPr lang="en-US" b="1" i="1" dirty="0"/>
                    </a:p>
                  </a:txBody>
                  <a:tcPr/>
                </a:tc>
              </a:tr>
              <a:tr h="370840">
                <a:tc>
                  <a:txBody>
                    <a:bodyPr/>
                    <a:lstStyle/>
                    <a:p>
                      <a:pPr algn="l"/>
                      <a:r>
                        <a:rPr lang="en-US" b="1" dirty="0" smtClean="0"/>
                        <a:t>Multi-Cluster</a:t>
                      </a:r>
                      <a:r>
                        <a:rPr lang="en-US" b="1" baseline="0" dirty="0" smtClean="0"/>
                        <a:t> Distribution (HIGH)</a:t>
                      </a:r>
                      <a:endParaRPr lang="en-US" b="1" dirty="0"/>
                    </a:p>
                  </a:txBody>
                  <a:tcPr/>
                </a:tc>
              </a:tr>
              <a:tr h="370840">
                <a:tc>
                  <a:txBody>
                    <a:bodyPr/>
                    <a:lstStyle/>
                    <a:p>
                      <a:r>
                        <a:rPr lang="en-US" b="1" dirty="0" smtClean="0">
                          <a:solidFill>
                            <a:schemeClr val="tx1"/>
                          </a:solidFill>
                        </a:rPr>
                        <a:t>Multi-Cluster</a:t>
                      </a:r>
                      <a:r>
                        <a:rPr lang="en-US" b="1" baseline="0" dirty="0" smtClean="0">
                          <a:solidFill>
                            <a:schemeClr val="tx1"/>
                          </a:solidFill>
                        </a:rPr>
                        <a:t>  NF chaining (HIGH)</a:t>
                      </a:r>
                      <a:endParaRPr lang="en-US" b="1" dirty="0">
                        <a:solidFill>
                          <a:schemeClr val="tx1"/>
                        </a:solidFill>
                      </a:endParaRPr>
                    </a:p>
                  </a:txBody>
                  <a:tcPr/>
                </a:tc>
              </a:tr>
              <a:tr h="370840">
                <a:tc>
                  <a:txBody>
                    <a:bodyPr/>
                    <a:lstStyle/>
                    <a:p>
                      <a:r>
                        <a:rPr lang="en-US" dirty="0" smtClean="0"/>
                        <a:t>Multi-Cluster</a:t>
                      </a:r>
                      <a:r>
                        <a:rPr lang="en-US" baseline="0" dirty="0" smtClean="0"/>
                        <a:t> configuration</a:t>
                      </a:r>
                      <a:endParaRPr lang="en-US" dirty="0"/>
                    </a:p>
                  </a:txBody>
                  <a:tcPr/>
                </a:tc>
              </a:tr>
              <a:tr h="370840">
                <a:tc>
                  <a:txBody>
                    <a:bodyPr/>
                    <a:lstStyle/>
                    <a:p>
                      <a:r>
                        <a:rPr lang="en-US" b="1" dirty="0" smtClean="0"/>
                        <a:t>Multi-Cluster</a:t>
                      </a:r>
                      <a:r>
                        <a:rPr lang="en-US" b="1" baseline="0" dirty="0" smtClean="0"/>
                        <a:t> tenancy (HIGH)</a:t>
                      </a:r>
                      <a:endParaRPr lang="en-US" b="1" dirty="0"/>
                    </a:p>
                  </a:txBody>
                  <a:tcPr/>
                </a:tc>
              </a:tr>
              <a:tr h="370840">
                <a:tc>
                  <a:txBody>
                    <a:bodyPr/>
                    <a:lstStyle/>
                    <a:p>
                      <a:r>
                        <a:rPr lang="en-US" b="1" dirty="0" smtClean="0"/>
                        <a:t>Multi-Cluster</a:t>
                      </a:r>
                      <a:r>
                        <a:rPr lang="en-US" b="1" baseline="0" dirty="0" smtClean="0"/>
                        <a:t> slicing (HIGH)</a:t>
                      </a:r>
                      <a:endParaRPr lang="en-US" b="1" dirty="0"/>
                    </a:p>
                  </a:txBody>
                  <a:tcPr/>
                </a:tc>
              </a:tr>
              <a:tr h="370840">
                <a:tc>
                  <a:txBody>
                    <a:bodyPr/>
                    <a:lstStyle/>
                    <a:p>
                      <a:r>
                        <a:rPr lang="en-US" b="1" dirty="0" smtClean="0"/>
                        <a:t>Edge</a:t>
                      </a:r>
                      <a:r>
                        <a:rPr lang="en-US" b="1" baseline="0" dirty="0" smtClean="0"/>
                        <a:t> Management operator (HIGH)</a:t>
                      </a:r>
                      <a:endParaRPr lang="en-US" b="1" dirty="0"/>
                    </a:p>
                  </a:txBody>
                  <a:tcPr/>
                </a:tc>
              </a:tr>
              <a:tr h="370840">
                <a:tc>
                  <a:txBody>
                    <a:bodyPr/>
                    <a:lstStyle/>
                    <a:p>
                      <a:r>
                        <a:rPr lang="en-US" dirty="0" smtClean="0"/>
                        <a:t>Edge Labeling Operator</a:t>
                      </a:r>
                      <a:endParaRPr lang="en-US" dirty="0"/>
                    </a:p>
                  </a:txBody>
                  <a:tcPr/>
                </a:tc>
              </a:tr>
            </a:tbl>
          </a:graphicData>
        </a:graphic>
      </p:graphicFrame>
      <p:sp>
        <p:nvSpPr>
          <p:cNvPr id="6" name="Rounded Rectangle 5"/>
          <p:cNvSpPr/>
          <p:nvPr/>
        </p:nvSpPr>
        <p:spPr>
          <a:xfrm>
            <a:off x="2091447" y="5272391"/>
            <a:ext cx="7957225" cy="6128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Akraino</a:t>
            </a:r>
            <a:r>
              <a:rPr lang="en-US" dirty="0" smtClean="0"/>
              <a:t> BPs are depending on this functionality</a:t>
            </a:r>
            <a:endParaRPr lang="en-US" dirty="0"/>
          </a:p>
        </p:txBody>
      </p:sp>
    </p:spTree>
    <p:extLst>
      <p:ext uri="{BB962C8B-B14F-4D97-AF65-F5344CB8AC3E}">
        <p14:creationId xmlns:p14="http://schemas.microsoft.com/office/powerpoint/2010/main" val="1631746339"/>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78971" y="136526"/>
            <a:ext cx="10515600" cy="440418"/>
          </a:xfrm>
        </p:spPr>
        <p:txBody>
          <a:bodyPr/>
          <a:lstStyle/>
          <a:p>
            <a:r>
              <a:rPr lang="en-US" dirty="0">
                <a:solidFill>
                  <a:schemeClr val="bg1"/>
                </a:solidFill>
              </a:rPr>
              <a:t>Goals of ‘Integrated Cloud Native NFV &amp; App’ BPs</a:t>
            </a:r>
          </a:p>
        </p:txBody>
      </p:sp>
      <p:sp>
        <p:nvSpPr>
          <p:cNvPr id="3" name="Slide Number Placeholder 2"/>
          <p:cNvSpPr>
            <a:spLocks noGrp="1"/>
          </p:cNvSpPr>
          <p:nvPr>
            <p:ph type="sldNum" sz="quarter" idx="12"/>
          </p:nvPr>
        </p:nvSpPr>
        <p:spPr/>
        <p:txBody>
          <a:bodyPr/>
          <a:lstStyle/>
          <a:p>
            <a:fld id="{00000000-1234-1234-1234-123412341234}" type="slidenum">
              <a:rPr lang="en-US" smtClean="0">
                <a:solidFill>
                  <a:prstClr val="black">
                    <a:alpha val="50000"/>
                  </a:prstClr>
                </a:solidFill>
              </a:rPr>
              <a:pPr/>
              <a:t>19</a:t>
            </a:fld>
            <a:endParaRPr lang="en-US">
              <a:solidFill>
                <a:prstClr val="black">
                  <a:alpha val="50000"/>
                </a:prstClr>
              </a:solidFill>
            </a:endParaRPr>
          </a:p>
        </p:txBody>
      </p:sp>
      <p:sp>
        <p:nvSpPr>
          <p:cNvPr id="4" name="Rounded Rectangle 3"/>
          <p:cNvSpPr/>
          <p:nvPr/>
        </p:nvSpPr>
        <p:spPr>
          <a:xfrm>
            <a:off x="2305414" y="783434"/>
            <a:ext cx="7460755" cy="5007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b="1" kern="0" dirty="0">
                <a:solidFill>
                  <a:srgbClr val="70AD47">
                    <a:lumMod val="50000"/>
                  </a:srgbClr>
                </a:solidFill>
                <a:sym typeface="Arial"/>
              </a:rPr>
              <a:t>Co-existence of multiple deployment types</a:t>
            </a:r>
          </a:p>
          <a:p>
            <a:pPr algn="ctr">
              <a:buClr>
                <a:srgbClr val="000000"/>
              </a:buClr>
              <a:buFont typeface="Arial"/>
              <a:buNone/>
            </a:pPr>
            <a:r>
              <a:rPr lang="en-US" sz="1200" kern="0" dirty="0">
                <a:solidFill>
                  <a:prstClr val="black"/>
                </a:solidFill>
                <a:sym typeface="Arial"/>
              </a:rPr>
              <a:t>(VNFs, CNFs, VMs, Containers and functions) </a:t>
            </a:r>
          </a:p>
        </p:txBody>
      </p:sp>
      <p:sp>
        <p:nvSpPr>
          <p:cNvPr id="6" name="Rounded Rectangle 5"/>
          <p:cNvSpPr/>
          <p:nvPr/>
        </p:nvSpPr>
        <p:spPr>
          <a:xfrm>
            <a:off x="2305415" y="1876944"/>
            <a:ext cx="7460755" cy="5007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b="1" kern="0" dirty="0">
                <a:solidFill>
                  <a:srgbClr val="70AD47">
                    <a:lumMod val="50000"/>
                  </a:srgbClr>
                </a:solidFill>
                <a:sym typeface="Arial"/>
              </a:rPr>
              <a:t>Soft and Strict Multi-tenancy</a:t>
            </a:r>
            <a:endParaRPr lang="en-US" sz="1200" b="1" kern="0" dirty="0">
              <a:solidFill>
                <a:srgbClr val="70AD47">
                  <a:lumMod val="50000"/>
                </a:srgbClr>
              </a:solidFill>
              <a:sym typeface="Arial"/>
            </a:endParaRPr>
          </a:p>
        </p:txBody>
      </p:sp>
      <p:sp>
        <p:nvSpPr>
          <p:cNvPr id="8" name="Rounded Rectangle 7"/>
          <p:cNvSpPr/>
          <p:nvPr/>
        </p:nvSpPr>
        <p:spPr>
          <a:xfrm>
            <a:off x="2305415" y="2444123"/>
            <a:ext cx="7460755" cy="5007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b="1" kern="0" dirty="0">
                <a:solidFill>
                  <a:srgbClr val="70AD47">
                    <a:lumMod val="50000"/>
                  </a:srgbClr>
                </a:solidFill>
                <a:sym typeface="Arial"/>
              </a:rPr>
              <a:t>AI based Predictive placement</a:t>
            </a:r>
          </a:p>
          <a:p>
            <a:pPr algn="ctr">
              <a:buClr>
                <a:srgbClr val="000000"/>
              </a:buClr>
              <a:buFont typeface="Arial"/>
              <a:buNone/>
            </a:pPr>
            <a:r>
              <a:rPr lang="en-US" sz="1200" kern="0" dirty="0">
                <a:solidFill>
                  <a:prstClr val="black"/>
                </a:solidFill>
                <a:sym typeface="Arial"/>
              </a:rPr>
              <a:t>(Collection using Prometheus,  Training and inferencing framework)</a:t>
            </a:r>
          </a:p>
        </p:txBody>
      </p:sp>
      <p:sp>
        <p:nvSpPr>
          <p:cNvPr id="9" name="Rounded Rectangle 8"/>
          <p:cNvSpPr/>
          <p:nvPr/>
        </p:nvSpPr>
        <p:spPr>
          <a:xfrm>
            <a:off x="2305415" y="3030156"/>
            <a:ext cx="7460755" cy="5007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b="1" kern="0" dirty="0">
                <a:solidFill>
                  <a:srgbClr val="70AD47">
                    <a:lumMod val="50000"/>
                  </a:srgbClr>
                </a:solidFill>
                <a:sym typeface="Arial"/>
              </a:rPr>
              <a:t>Slicing in each tenant</a:t>
            </a:r>
          </a:p>
          <a:p>
            <a:pPr algn="ctr">
              <a:buClr>
                <a:srgbClr val="000000"/>
              </a:buClr>
              <a:buFont typeface="Arial"/>
              <a:buNone/>
            </a:pPr>
            <a:r>
              <a:rPr lang="en-US" sz="1200" kern="0" dirty="0">
                <a:solidFill>
                  <a:prstClr val="black"/>
                </a:solidFill>
                <a:sym typeface="Arial"/>
              </a:rPr>
              <a:t>(</a:t>
            </a:r>
            <a:r>
              <a:rPr lang="en-US" sz="1200" kern="0" dirty="0" err="1">
                <a:solidFill>
                  <a:prstClr val="black"/>
                </a:solidFill>
                <a:sym typeface="Arial"/>
              </a:rPr>
              <a:t>QoS</a:t>
            </a:r>
            <a:r>
              <a:rPr lang="en-US" sz="1200" kern="0" dirty="0">
                <a:solidFill>
                  <a:prstClr val="black"/>
                </a:solidFill>
                <a:sym typeface="Arial"/>
              </a:rPr>
              <a:t> On per Slice basis,  VLAN networks for slices, VNFs/CNFs/VMs/PODs on per slice basis  or slice configuration facility on </a:t>
            </a:r>
            <a:r>
              <a:rPr lang="en-US" sz="1200" kern="0">
                <a:solidFill>
                  <a:prstClr val="black"/>
                </a:solidFill>
                <a:sym typeface="Arial"/>
              </a:rPr>
              <a:t>shared </a:t>
            </a:r>
            <a:r>
              <a:rPr lang="en-US" sz="1200" kern="0" smtClean="0">
                <a:solidFill>
                  <a:prstClr val="black"/>
                </a:solidFill>
                <a:sym typeface="Arial"/>
              </a:rPr>
              <a:t>VNFs/CNFs)</a:t>
            </a:r>
            <a:endParaRPr lang="en-US" sz="1200" kern="0" dirty="0">
              <a:solidFill>
                <a:prstClr val="black"/>
              </a:solidFill>
              <a:sym typeface="Arial"/>
            </a:endParaRPr>
          </a:p>
        </p:txBody>
      </p:sp>
      <p:sp>
        <p:nvSpPr>
          <p:cNvPr id="10" name="Rounded Rectangle 9"/>
          <p:cNvSpPr/>
          <p:nvPr/>
        </p:nvSpPr>
        <p:spPr>
          <a:xfrm>
            <a:off x="2305415" y="3616189"/>
            <a:ext cx="7460755" cy="5007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b="1" kern="0" dirty="0">
                <a:solidFill>
                  <a:srgbClr val="70AD47">
                    <a:lumMod val="50000"/>
                  </a:srgbClr>
                </a:solidFill>
                <a:sym typeface="Arial"/>
              </a:rPr>
              <a:t>Multi Site Scheduler using ONAP</a:t>
            </a:r>
          </a:p>
          <a:p>
            <a:pPr algn="ctr">
              <a:buClr>
                <a:srgbClr val="000000"/>
              </a:buClr>
              <a:buFont typeface="Arial"/>
              <a:buNone/>
            </a:pPr>
            <a:r>
              <a:rPr lang="en-US" sz="1400" kern="0" dirty="0">
                <a:solidFill>
                  <a:prstClr val="black"/>
                </a:solidFill>
                <a:sym typeface="Arial"/>
              </a:rPr>
              <a:t>(Auto Edge registration,  Workload placement, On-demand tenant/slice creation)</a:t>
            </a:r>
          </a:p>
        </p:txBody>
      </p:sp>
      <p:sp>
        <p:nvSpPr>
          <p:cNvPr id="12" name="Rounded Rectangle 11"/>
          <p:cNvSpPr/>
          <p:nvPr/>
        </p:nvSpPr>
        <p:spPr>
          <a:xfrm>
            <a:off x="2305415" y="4202222"/>
            <a:ext cx="7460755" cy="5007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b="1" kern="0" dirty="0">
                <a:solidFill>
                  <a:srgbClr val="70AD47">
                    <a:lumMod val="50000"/>
                  </a:srgbClr>
                </a:solidFill>
                <a:sym typeface="Arial"/>
              </a:rPr>
              <a:t>Service Mesh for Micro-services </a:t>
            </a:r>
          </a:p>
          <a:p>
            <a:pPr algn="ctr">
              <a:buClr>
                <a:srgbClr val="000000"/>
              </a:buClr>
              <a:buFont typeface="Arial"/>
              <a:buNone/>
            </a:pPr>
            <a:r>
              <a:rPr lang="en-US" sz="1400" kern="0" dirty="0">
                <a:solidFill>
                  <a:prstClr val="black"/>
                </a:solidFill>
                <a:sym typeface="Arial"/>
              </a:rPr>
              <a:t>(Acceleration </a:t>
            </a:r>
            <a:r>
              <a:rPr lang="en-US" sz="1400" kern="0">
                <a:solidFill>
                  <a:prstClr val="black"/>
                </a:solidFill>
                <a:sym typeface="Arial"/>
              </a:rPr>
              <a:t>using Cilium’  </a:t>
            </a:r>
            <a:r>
              <a:rPr lang="en-US" sz="1400" kern="0" dirty="0">
                <a:solidFill>
                  <a:prstClr val="black"/>
                </a:solidFill>
                <a:sym typeface="Arial"/>
              </a:rPr>
              <a:t>Kernel bypass among service mesh side cars - e.g. Envoys;  and others)</a:t>
            </a:r>
          </a:p>
        </p:txBody>
      </p:sp>
      <p:sp>
        <p:nvSpPr>
          <p:cNvPr id="13" name="Rounded Rectangle 12"/>
          <p:cNvSpPr/>
          <p:nvPr/>
        </p:nvSpPr>
        <p:spPr>
          <a:xfrm>
            <a:off x="2305414" y="4778828"/>
            <a:ext cx="7460755" cy="5007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b="1" kern="0" dirty="0">
                <a:solidFill>
                  <a:srgbClr val="70AD47">
                    <a:lumMod val="50000"/>
                  </a:srgbClr>
                </a:solidFill>
                <a:sym typeface="Arial"/>
              </a:rPr>
              <a:t>Programmable CNI</a:t>
            </a:r>
          </a:p>
          <a:p>
            <a:pPr algn="ctr">
              <a:buClr>
                <a:srgbClr val="000000"/>
              </a:buClr>
              <a:buFont typeface="Arial"/>
              <a:buNone/>
            </a:pPr>
            <a:r>
              <a:rPr lang="en-US" sz="1400" kern="0" dirty="0">
                <a:solidFill>
                  <a:prstClr val="black"/>
                </a:solidFill>
                <a:sym typeface="Arial"/>
              </a:rPr>
              <a:t>(to allow SFC and avoid multiple protocol layers)</a:t>
            </a:r>
          </a:p>
        </p:txBody>
      </p:sp>
      <p:sp>
        <p:nvSpPr>
          <p:cNvPr id="14" name="Rounded Rectangle 13"/>
          <p:cNvSpPr/>
          <p:nvPr/>
        </p:nvSpPr>
        <p:spPr>
          <a:xfrm>
            <a:off x="2305414" y="5364861"/>
            <a:ext cx="7460755" cy="5007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b="1" kern="0" dirty="0">
                <a:solidFill>
                  <a:srgbClr val="70AD47">
                    <a:lumMod val="50000"/>
                  </a:srgbClr>
                </a:solidFill>
                <a:sym typeface="Arial"/>
              </a:rPr>
              <a:t>Security Orchestration </a:t>
            </a:r>
          </a:p>
          <a:p>
            <a:pPr algn="ctr">
              <a:buClr>
                <a:srgbClr val="000000"/>
              </a:buClr>
              <a:buFont typeface="Arial"/>
              <a:buNone/>
            </a:pPr>
            <a:r>
              <a:rPr lang="en-US" sz="1400" kern="0" dirty="0">
                <a:solidFill>
                  <a:prstClr val="black"/>
                </a:solidFill>
                <a:sym typeface="Arial"/>
              </a:rPr>
              <a:t>(Key orchestration for securing private keys of CA and user certificates)</a:t>
            </a:r>
          </a:p>
        </p:txBody>
      </p:sp>
      <p:sp>
        <p:nvSpPr>
          <p:cNvPr id="15" name="Rounded Rectangle 14"/>
          <p:cNvSpPr/>
          <p:nvPr/>
        </p:nvSpPr>
        <p:spPr>
          <a:xfrm>
            <a:off x="1216058" y="5929460"/>
            <a:ext cx="9624767" cy="452486"/>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b="1" i="1" kern="0" dirty="0">
                <a:solidFill>
                  <a:prstClr val="black"/>
                </a:solidFill>
                <a:sym typeface="Arial"/>
              </a:rPr>
              <a:t>Prove with either test cases or use cases</a:t>
            </a:r>
          </a:p>
        </p:txBody>
      </p:sp>
      <p:sp>
        <p:nvSpPr>
          <p:cNvPr id="23" name="Rounded Rectangle 22"/>
          <p:cNvSpPr/>
          <p:nvPr/>
        </p:nvSpPr>
        <p:spPr>
          <a:xfrm>
            <a:off x="2305414" y="1321774"/>
            <a:ext cx="7460755" cy="5007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b="1" kern="0" dirty="0">
                <a:solidFill>
                  <a:srgbClr val="70AD47">
                    <a:lumMod val="50000"/>
                  </a:srgbClr>
                </a:solidFill>
                <a:sym typeface="Arial"/>
              </a:rPr>
              <a:t>Advanced Networking support</a:t>
            </a:r>
          </a:p>
          <a:p>
            <a:pPr algn="ctr">
              <a:buClr>
                <a:srgbClr val="000000"/>
              </a:buClr>
              <a:buFont typeface="Arial"/>
              <a:buNone/>
            </a:pPr>
            <a:r>
              <a:rPr lang="en-US" sz="1200" kern="0" dirty="0">
                <a:solidFill>
                  <a:prstClr val="black"/>
                </a:solidFill>
                <a:sym typeface="Arial"/>
              </a:rPr>
              <a:t>( Multiple networks,  Provider networks, Dynamic Route/network creation</a:t>
            </a:r>
            <a:r>
              <a:rPr lang="en-US" sz="1200" kern="0" dirty="0" smtClean="0">
                <a:solidFill>
                  <a:prstClr val="black"/>
                </a:solidFill>
                <a:sym typeface="Arial"/>
              </a:rPr>
              <a:t>, Service function chaining)</a:t>
            </a:r>
            <a:endParaRPr lang="en-US" sz="1200" kern="0" dirty="0">
              <a:solidFill>
                <a:prstClr val="black"/>
              </a:solidFill>
              <a:sym typeface="Arial"/>
            </a:endParaRPr>
          </a:p>
        </p:txBody>
      </p:sp>
      <p:sp>
        <p:nvSpPr>
          <p:cNvPr id="24" name="Rounded Rectangle 23"/>
          <p:cNvSpPr/>
          <p:nvPr/>
        </p:nvSpPr>
        <p:spPr>
          <a:xfrm>
            <a:off x="10354688" y="640801"/>
            <a:ext cx="1856166" cy="505929"/>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kern="0" dirty="0">
                <a:solidFill>
                  <a:prstClr val="white"/>
                </a:solidFill>
                <a:sym typeface="Arial"/>
              </a:rPr>
              <a:t>View in slide show mode</a:t>
            </a:r>
          </a:p>
        </p:txBody>
      </p:sp>
      <p:sp>
        <p:nvSpPr>
          <p:cNvPr id="2" name="Rounded Rectangle 1"/>
          <p:cNvSpPr/>
          <p:nvPr/>
        </p:nvSpPr>
        <p:spPr>
          <a:xfrm rot="18734975">
            <a:off x="0" y="2444123"/>
            <a:ext cx="2081719" cy="10867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Akraino</a:t>
            </a:r>
            <a:r>
              <a:rPr lang="en-US" dirty="0" smtClean="0"/>
              <a:t> Slides</a:t>
            </a:r>
            <a:endParaRPr lang="en-US" dirty="0"/>
          </a:p>
        </p:txBody>
      </p:sp>
    </p:spTree>
    <p:extLst>
      <p:ext uri="{BB962C8B-B14F-4D97-AF65-F5344CB8AC3E}">
        <p14:creationId xmlns:p14="http://schemas.microsoft.com/office/powerpoint/2010/main" val="879094943"/>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P spid="10" grpId="0" animBg="1"/>
      <p:bldP spid="12" grpId="0" animBg="1"/>
      <p:bldP spid="13" grpId="0" animBg="1"/>
      <p:bldP spid="14" grpId="0" animBg="1"/>
      <p:bldP spid="15"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Contents</a:t>
            </a:r>
            <a:endParaRPr lang="en-US" dirty="0"/>
          </a:p>
        </p:txBody>
      </p:sp>
      <p:sp>
        <p:nvSpPr>
          <p:cNvPr id="3" name="Text Placeholder 2"/>
          <p:cNvSpPr>
            <a:spLocks noGrp="1"/>
          </p:cNvSpPr>
          <p:nvPr>
            <p:ph type="body" sz="quarter" idx="10"/>
          </p:nvPr>
        </p:nvSpPr>
        <p:spPr/>
        <p:txBody>
          <a:bodyPr/>
          <a:lstStyle/>
          <a:p>
            <a:r>
              <a:rPr lang="en-US" dirty="0" smtClean="0">
                <a:latin typeface="+mn-lt"/>
              </a:rPr>
              <a:t>Work done in R4</a:t>
            </a:r>
          </a:p>
          <a:p>
            <a:pPr lvl="1"/>
            <a:r>
              <a:rPr lang="en-US" dirty="0" smtClean="0">
                <a:latin typeface="+mn-lt"/>
              </a:rPr>
              <a:t>Features</a:t>
            </a:r>
          </a:p>
          <a:p>
            <a:pPr lvl="1"/>
            <a:r>
              <a:rPr lang="en-US" dirty="0" smtClean="0">
                <a:latin typeface="+mn-lt"/>
              </a:rPr>
              <a:t>Use cases</a:t>
            </a:r>
          </a:p>
          <a:p>
            <a:r>
              <a:rPr lang="en-US" dirty="0" smtClean="0">
                <a:latin typeface="+mn-lt"/>
              </a:rPr>
              <a:t>Technical Debit left from R4 – R5 work items</a:t>
            </a:r>
          </a:p>
          <a:p>
            <a:pPr lvl="1"/>
            <a:r>
              <a:rPr lang="en-US" dirty="0" smtClean="0">
                <a:latin typeface="+mn-lt"/>
              </a:rPr>
              <a:t>Main theme :  Networking technical debt</a:t>
            </a:r>
          </a:p>
          <a:p>
            <a:r>
              <a:rPr lang="en-US" dirty="0" smtClean="0">
                <a:latin typeface="+mn-lt"/>
              </a:rPr>
              <a:t>R6 items</a:t>
            </a:r>
          </a:p>
          <a:p>
            <a:pPr lvl="1"/>
            <a:r>
              <a:rPr lang="en-US" dirty="0" smtClean="0">
                <a:latin typeface="+mn-lt"/>
              </a:rPr>
              <a:t>Main theme: Multi-Cluster deployments </a:t>
            </a:r>
            <a:endParaRPr lang="en-US" dirty="0">
              <a:latin typeface="+mn-lt"/>
            </a:endParaRPr>
          </a:p>
        </p:txBody>
      </p:sp>
    </p:spTree>
    <p:extLst>
      <p:ext uri="{BB962C8B-B14F-4D97-AF65-F5344CB8AC3E}">
        <p14:creationId xmlns:p14="http://schemas.microsoft.com/office/powerpoint/2010/main" val="108452251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3671"/>
            <a:ext cx="10515600" cy="398446"/>
          </a:xfrm>
        </p:spPr>
        <p:txBody>
          <a:bodyPr vert="horz" lIns="91440" tIns="45720" rIns="91440" bIns="45720" rtlCol="0" anchor="ctr">
            <a:normAutofit fontScale="90000"/>
          </a:bodyPr>
          <a:lstStyle/>
          <a:p>
            <a:r>
              <a:rPr lang="en-US" dirty="0"/>
              <a:t>Managed SDWAN use case</a:t>
            </a:r>
          </a:p>
        </p:txBody>
      </p:sp>
      <p:sp>
        <p:nvSpPr>
          <p:cNvPr id="12" name="AutoShape 2" descr="Image result for Operator ico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buClr>
                <a:srgbClr val="000000"/>
              </a:buClr>
              <a:buFont typeface="Arial"/>
              <a:buNone/>
            </a:pPr>
            <a:endParaRPr lang="en-US" sz="1400" kern="0">
              <a:solidFill>
                <a:srgbClr val="000000"/>
              </a:solidFill>
              <a:latin typeface="Arial"/>
              <a:cs typeface="Arial"/>
              <a:sym typeface="Arial"/>
            </a:endParaRPr>
          </a:p>
        </p:txBody>
      </p:sp>
      <p:sp>
        <p:nvSpPr>
          <p:cNvPr id="3" name="Cloud 2"/>
          <p:cNvSpPr/>
          <p:nvPr/>
        </p:nvSpPr>
        <p:spPr>
          <a:xfrm>
            <a:off x="3615383" y="2279339"/>
            <a:ext cx="5192210" cy="3775629"/>
          </a:xfrm>
          <a:prstGeom prst="cloud">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4" name="TextBox 3"/>
          <p:cNvSpPr txBox="1"/>
          <p:nvPr/>
        </p:nvSpPr>
        <p:spPr>
          <a:xfrm>
            <a:off x="5661348" y="5221389"/>
            <a:ext cx="1500376" cy="261610"/>
          </a:xfrm>
          <a:prstGeom prst="rect">
            <a:avLst/>
          </a:prstGeom>
          <a:noFill/>
        </p:spPr>
        <p:txBody>
          <a:bodyPr wrap="square" rtlCol="0">
            <a:spAutoFit/>
          </a:bodyPr>
          <a:lstStyle/>
          <a:p>
            <a:pPr>
              <a:buClr>
                <a:srgbClr val="000000"/>
              </a:buClr>
              <a:buFont typeface="Arial"/>
              <a:buNone/>
            </a:pPr>
            <a:r>
              <a:rPr lang="en-US" sz="1100" kern="0" dirty="0" err="1">
                <a:solidFill>
                  <a:srgbClr val="000000"/>
                </a:solidFill>
                <a:latin typeface="Arial"/>
                <a:cs typeface="Arial"/>
                <a:sym typeface="Arial"/>
              </a:rPr>
              <a:t>CoSP</a:t>
            </a:r>
            <a:r>
              <a:rPr lang="en-US" sz="1100" kern="0" dirty="0">
                <a:solidFill>
                  <a:srgbClr val="000000"/>
                </a:solidFill>
                <a:latin typeface="Arial"/>
                <a:cs typeface="Arial"/>
                <a:sym typeface="Arial"/>
              </a:rPr>
              <a:t> / Internet</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4318" y="5295685"/>
            <a:ext cx="1079883" cy="510824"/>
          </a:xfrm>
          <a:prstGeom prst="rect">
            <a:avLst/>
          </a:prstGeom>
        </p:spPr>
      </p:pic>
      <p:sp>
        <p:nvSpPr>
          <p:cNvPr id="6" name="Oval 5"/>
          <p:cNvSpPr/>
          <p:nvPr/>
        </p:nvSpPr>
        <p:spPr>
          <a:xfrm>
            <a:off x="1984260" y="5295685"/>
            <a:ext cx="306748" cy="83767"/>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47839" y="5295685"/>
            <a:ext cx="1079883" cy="510824"/>
          </a:xfrm>
          <a:prstGeom prst="rect">
            <a:avLst/>
          </a:prstGeom>
        </p:spPr>
      </p:pic>
      <p:sp>
        <p:nvSpPr>
          <p:cNvPr id="8" name="Oval 7"/>
          <p:cNvSpPr/>
          <p:nvPr/>
        </p:nvSpPr>
        <p:spPr>
          <a:xfrm>
            <a:off x="9963836" y="5355155"/>
            <a:ext cx="306748" cy="83767"/>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9" name="Rounded Rectangle 8"/>
          <p:cNvSpPr/>
          <p:nvPr/>
        </p:nvSpPr>
        <p:spPr>
          <a:xfrm>
            <a:off x="414581" y="4244318"/>
            <a:ext cx="2973472" cy="1051367"/>
          </a:xfrm>
          <a:prstGeom prst="roundRect">
            <a:avLst>
              <a:gd name="adj" fmla="val 10644"/>
            </a:avLst>
          </a:prstGeom>
          <a:solidFill>
            <a:schemeClr val="bg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buClr>
                <a:srgbClr val="000000"/>
              </a:buClr>
              <a:buFont typeface="Arial"/>
              <a:buNone/>
            </a:pPr>
            <a:endParaRPr lang="en-US" sz="1050" b="1" kern="0" dirty="0">
              <a:solidFill>
                <a:srgbClr val="44546A"/>
              </a:solidFill>
              <a:sym typeface="Arial"/>
            </a:endParaRPr>
          </a:p>
        </p:txBody>
      </p:sp>
      <p:sp>
        <p:nvSpPr>
          <p:cNvPr id="13" name="TextBox 12"/>
          <p:cNvSpPr txBox="1"/>
          <p:nvPr/>
        </p:nvSpPr>
        <p:spPr>
          <a:xfrm>
            <a:off x="3904268" y="1140978"/>
            <a:ext cx="1418536" cy="276999"/>
          </a:xfrm>
          <a:prstGeom prst="rect">
            <a:avLst/>
          </a:prstGeom>
          <a:noFill/>
        </p:spPr>
        <p:txBody>
          <a:bodyPr wrap="square" rtlCol="0">
            <a:spAutoFit/>
          </a:bodyPr>
          <a:lstStyle/>
          <a:p>
            <a:pPr algn="r">
              <a:buClr>
                <a:srgbClr val="000000"/>
              </a:buClr>
              <a:buFont typeface="Arial"/>
              <a:buNone/>
            </a:pPr>
            <a:r>
              <a:rPr lang="en-US" sz="1200" kern="0" dirty="0">
                <a:solidFill>
                  <a:srgbClr val="000000"/>
                </a:solidFill>
                <a:latin typeface="Arial"/>
                <a:cs typeface="Arial"/>
                <a:sym typeface="Arial"/>
              </a:rPr>
              <a:t>Subscriber</a:t>
            </a:r>
          </a:p>
        </p:txBody>
      </p:sp>
      <p:sp>
        <p:nvSpPr>
          <p:cNvPr id="20" name="Rounded Rectangle 19"/>
          <p:cNvSpPr/>
          <p:nvPr/>
        </p:nvSpPr>
        <p:spPr>
          <a:xfrm>
            <a:off x="8844699" y="4244318"/>
            <a:ext cx="2973472" cy="1046896"/>
          </a:xfrm>
          <a:prstGeom prst="roundRect">
            <a:avLst>
              <a:gd name="adj" fmla="val 10644"/>
            </a:avLst>
          </a:prstGeom>
          <a:solidFill>
            <a:schemeClr val="bg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buClr>
                <a:srgbClr val="000000"/>
              </a:buClr>
              <a:buFont typeface="Arial"/>
              <a:buNone/>
            </a:pPr>
            <a:endParaRPr lang="en-US" sz="1050" b="1" kern="0" dirty="0">
              <a:solidFill>
                <a:srgbClr val="44546A"/>
              </a:solidFill>
              <a:sym typeface="Arial"/>
            </a:endParaRPr>
          </a:p>
        </p:txBody>
      </p:sp>
      <p:sp>
        <p:nvSpPr>
          <p:cNvPr id="19" name="TextBox 18"/>
          <p:cNvSpPr txBox="1"/>
          <p:nvPr/>
        </p:nvSpPr>
        <p:spPr>
          <a:xfrm>
            <a:off x="769216" y="5822608"/>
            <a:ext cx="2618837" cy="261610"/>
          </a:xfrm>
          <a:prstGeom prst="rect">
            <a:avLst/>
          </a:prstGeom>
          <a:noFill/>
        </p:spPr>
        <p:txBody>
          <a:bodyPr wrap="square" rtlCol="0">
            <a:spAutoFit/>
          </a:bodyPr>
          <a:lstStyle/>
          <a:p>
            <a:pPr algn="ctr">
              <a:buClr>
                <a:srgbClr val="000000"/>
              </a:buClr>
              <a:buFont typeface="Arial"/>
              <a:buNone/>
            </a:pPr>
            <a:r>
              <a:rPr lang="en-US" sz="1100" kern="0" dirty="0">
                <a:solidFill>
                  <a:srgbClr val="000000"/>
                </a:solidFill>
                <a:latin typeface="Arial"/>
                <a:cs typeface="Arial"/>
                <a:sym typeface="Arial"/>
              </a:rPr>
              <a:t>Subscriber Edge1</a:t>
            </a:r>
          </a:p>
        </p:txBody>
      </p:sp>
      <p:sp>
        <p:nvSpPr>
          <p:cNvPr id="22" name="TextBox 21"/>
          <p:cNvSpPr txBox="1"/>
          <p:nvPr/>
        </p:nvSpPr>
        <p:spPr>
          <a:xfrm>
            <a:off x="8716171" y="5820920"/>
            <a:ext cx="2618837" cy="261610"/>
          </a:xfrm>
          <a:prstGeom prst="rect">
            <a:avLst/>
          </a:prstGeom>
          <a:noFill/>
        </p:spPr>
        <p:txBody>
          <a:bodyPr wrap="square" rtlCol="0">
            <a:spAutoFit/>
          </a:bodyPr>
          <a:lstStyle/>
          <a:p>
            <a:pPr algn="ctr">
              <a:buClr>
                <a:srgbClr val="000000"/>
              </a:buClr>
              <a:buFont typeface="Arial"/>
              <a:buNone/>
            </a:pPr>
            <a:r>
              <a:rPr lang="en-US" sz="1100" kern="0" dirty="0">
                <a:solidFill>
                  <a:srgbClr val="000000"/>
                </a:solidFill>
                <a:latin typeface="Arial"/>
                <a:cs typeface="Arial"/>
                <a:sym typeface="Arial"/>
              </a:rPr>
              <a:t>Subscriber Edge2 (Dynamic)</a:t>
            </a:r>
          </a:p>
        </p:txBody>
      </p:sp>
      <p:sp>
        <p:nvSpPr>
          <p:cNvPr id="21" name="Parallelogram 20"/>
          <p:cNvSpPr/>
          <p:nvPr/>
        </p:nvSpPr>
        <p:spPr>
          <a:xfrm>
            <a:off x="414382" y="4448149"/>
            <a:ext cx="2848212" cy="695874"/>
          </a:xfrm>
          <a:prstGeom prst="parallelogram">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26" name="TextBox 25"/>
          <p:cNvSpPr txBox="1"/>
          <p:nvPr/>
        </p:nvSpPr>
        <p:spPr>
          <a:xfrm>
            <a:off x="1014730" y="4943404"/>
            <a:ext cx="1773172" cy="261610"/>
          </a:xfrm>
          <a:prstGeom prst="rect">
            <a:avLst/>
          </a:prstGeom>
          <a:noFill/>
        </p:spPr>
        <p:txBody>
          <a:bodyPr wrap="square" rtlCol="0">
            <a:spAutoFit/>
          </a:bodyPr>
          <a:lstStyle/>
          <a:p>
            <a:pPr algn="ctr">
              <a:buClr>
                <a:srgbClr val="000000"/>
              </a:buClr>
              <a:buFont typeface="Arial"/>
              <a:buNone/>
            </a:pPr>
            <a:r>
              <a:rPr lang="en-US" sz="1100" kern="0" dirty="0">
                <a:solidFill>
                  <a:srgbClr val="000000"/>
                </a:solidFill>
                <a:latin typeface="Arial"/>
                <a:cs typeface="Arial"/>
                <a:sym typeface="Arial"/>
              </a:rPr>
              <a:t>Operator slice</a:t>
            </a:r>
          </a:p>
        </p:txBody>
      </p:sp>
      <p:sp>
        <p:nvSpPr>
          <p:cNvPr id="28" name="Round Diagonal Corner Rectangle 27"/>
          <p:cNvSpPr/>
          <p:nvPr/>
        </p:nvSpPr>
        <p:spPr>
          <a:xfrm>
            <a:off x="2253843" y="4682536"/>
            <a:ext cx="723015"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SDWAN VNF</a:t>
            </a:r>
          </a:p>
        </p:txBody>
      </p:sp>
      <p:sp>
        <p:nvSpPr>
          <p:cNvPr id="31" name="Round Diagonal Corner Rectangle 30"/>
          <p:cNvSpPr/>
          <p:nvPr/>
        </p:nvSpPr>
        <p:spPr>
          <a:xfrm>
            <a:off x="696481" y="4682536"/>
            <a:ext cx="723015"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Security VNF</a:t>
            </a:r>
          </a:p>
        </p:txBody>
      </p:sp>
      <p:sp>
        <p:nvSpPr>
          <p:cNvPr id="32" name="Round Diagonal Corner Rectangle 31"/>
          <p:cNvSpPr/>
          <p:nvPr/>
        </p:nvSpPr>
        <p:spPr>
          <a:xfrm>
            <a:off x="1444319" y="4682536"/>
            <a:ext cx="783836"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WAN Opt</a:t>
            </a:r>
          </a:p>
          <a:p>
            <a:pPr algn="ctr">
              <a:buClr>
                <a:srgbClr val="000000"/>
              </a:buClr>
              <a:buFont typeface="Arial"/>
              <a:buNone/>
            </a:pPr>
            <a:r>
              <a:rPr lang="en-US" sz="1100" kern="0" dirty="0">
                <a:solidFill>
                  <a:prstClr val="white"/>
                </a:solidFill>
                <a:sym typeface="Arial"/>
              </a:rPr>
              <a:t>CNF</a:t>
            </a:r>
          </a:p>
        </p:txBody>
      </p:sp>
      <p:sp>
        <p:nvSpPr>
          <p:cNvPr id="38" name="Parallelogram 37"/>
          <p:cNvSpPr/>
          <p:nvPr/>
        </p:nvSpPr>
        <p:spPr>
          <a:xfrm>
            <a:off x="8933052" y="4517843"/>
            <a:ext cx="2848212" cy="695874"/>
          </a:xfrm>
          <a:prstGeom prst="parallelogram">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40" name="TextBox 39"/>
          <p:cNvSpPr txBox="1"/>
          <p:nvPr/>
        </p:nvSpPr>
        <p:spPr>
          <a:xfrm>
            <a:off x="9533400" y="5013098"/>
            <a:ext cx="1773172" cy="261610"/>
          </a:xfrm>
          <a:prstGeom prst="rect">
            <a:avLst/>
          </a:prstGeom>
          <a:noFill/>
        </p:spPr>
        <p:txBody>
          <a:bodyPr wrap="square" rtlCol="0">
            <a:spAutoFit/>
          </a:bodyPr>
          <a:lstStyle/>
          <a:p>
            <a:pPr algn="ctr">
              <a:buClr>
                <a:srgbClr val="000000"/>
              </a:buClr>
              <a:buFont typeface="Arial"/>
              <a:buNone/>
            </a:pPr>
            <a:r>
              <a:rPr lang="en-US" sz="1100" kern="0" dirty="0">
                <a:solidFill>
                  <a:srgbClr val="000000"/>
                </a:solidFill>
                <a:latin typeface="Arial"/>
                <a:cs typeface="Arial"/>
                <a:sym typeface="Arial"/>
              </a:rPr>
              <a:t>Operator slice</a:t>
            </a:r>
          </a:p>
        </p:txBody>
      </p:sp>
      <p:sp>
        <p:nvSpPr>
          <p:cNvPr id="35" name="Round Diagonal Corner Rectangle 34"/>
          <p:cNvSpPr/>
          <p:nvPr/>
        </p:nvSpPr>
        <p:spPr>
          <a:xfrm>
            <a:off x="9250290" y="4699610"/>
            <a:ext cx="723015"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SDWAN VNF</a:t>
            </a:r>
          </a:p>
        </p:txBody>
      </p:sp>
      <p:sp>
        <p:nvSpPr>
          <p:cNvPr id="36" name="Round Diagonal Corner Rectangle 35"/>
          <p:cNvSpPr/>
          <p:nvPr/>
        </p:nvSpPr>
        <p:spPr>
          <a:xfrm>
            <a:off x="10837601" y="4687039"/>
            <a:ext cx="723015"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Security VNF</a:t>
            </a:r>
          </a:p>
        </p:txBody>
      </p:sp>
      <p:sp>
        <p:nvSpPr>
          <p:cNvPr id="37" name="Round Diagonal Corner Rectangle 36"/>
          <p:cNvSpPr/>
          <p:nvPr/>
        </p:nvSpPr>
        <p:spPr>
          <a:xfrm>
            <a:off x="10013535" y="4702452"/>
            <a:ext cx="783836"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WAN Opt</a:t>
            </a:r>
          </a:p>
          <a:p>
            <a:pPr algn="ctr">
              <a:buClr>
                <a:srgbClr val="000000"/>
              </a:buClr>
              <a:buFont typeface="Arial"/>
              <a:buNone/>
            </a:pPr>
            <a:r>
              <a:rPr lang="en-US" sz="1100" kern="0" dirty="0">
                <a:solidFill>
                  <a:prstClr val="white"/>
                </a:solidFill>
                <a:sym typeface="Arial"/>
              </a:rPr>
              <a:t>CNF</a:t>
            </a:r>
          </a:p>
        </p:txBody>
      </p:sp>
      <p:grpSp>
        <p:nvGrpSpPr>
          <p:cNvPr id="25" name="Group 24"/>
          <p:cNvGrpSpPr/>
          <p:nvPr/>
        </p:nvGrpSpPr>
        <p:grpSpPr>
          <a:xfrm>
            <a:off x="5006641" y="1140978"/>
            <a:ext cx="2882540" cy="1173992"/>
            <a:chOff x="5006641" y="1140978"/>
            <a:chExt cx="2882540" cy="1173992"/>
          </a:xfrm>
        </p:grpSpPr>
        <p:sp>
          <p:nvSpPr>
            <p:cNvPr id="10" name="Round Diagonal Corner Rectangle 9"/>
            <p:cNvSpPr/>
            <p:nvPr/>
          </p:nvSpPr>
          <p:spPr>
            <a:xfrm>
              <a:off x="5006641" y="1920678"/>
              <a:ext cx="2609745" cy="394292"/>
            </a:xfrm>
            <a:prstGeom prst="round2Diag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600" kern="0" dirty="0">
                  <a:solidFill>
                    <a:prstClr val="white"/>
                  </a:solidFill>
                  <a:sym typeface="Arial"/>
                </a:rPr>
                <a:t>Service Orchestrator (ONAP)</a:t>
              </a:r>
            </a:p>
          </p:txBody>
        </p:sp>
        <p:pic>
          <p:nvPicPr>
            <p:cNvPr id="11" name="Picture 2"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800000" flipV="1">
              <a:off x="5322804" y="1140978"/>
              <a:ext cx="290920" cy="31216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11537" y="1317321"/>
              <a:ext cx="546296" cy="27909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6907118" y="1288464"/>
              <a:ext cx="982063" cy="276999"/>
            </a:xfrm>
            <a:prstGeom prst="rect">
              <a:avLst/>
            </a:prstGeom>
            <a:noFill/>
          </p:spPr>
          <p:txBody>
            <a:bodyPr wrap="square" rtlCol="0">
              <a:spAutoFit/>
            </a:bodyPr>
            <a:lstStyle/>
            <a:p>
              <a:pPr>
                <a:buClr>
                  <a:srgbClr val="000000"/>
                </a:buClr>
                <a:buFont typeface="Arial"/>
                <a:buNone/>
              </a:pPr>
              <a:r>
                <a:rPr lang="en-US" sz="1200" kern="0" dirty="0">
                  <a:solidFill>
                    <a:srgbClr val="000000"/>
                  </a:solidFill>
                  <a:latin typeface="Arial"/>
                  <a:cs typeface="Arial"/>
                  <a:sym typeface="Arial"/>
                </a:rPr>
                <a:t>Operator</a:t>
              </a:r>
            </a:p>
          </p:txBody>
        </p:sp>
        <p:cxnSp>
          <p:nvCxnSpPr>
            <p:cNvPr id="16" name="Straight Arrow Connector 15"/>
            <p:cNvCxnSpPr>
              <a:cxnSpLocks/>
            </p:cNvCxnSpPr>
            <p:nvPr/>
          </p:nvCxnSpPr>
          <p:spPr>
            <a:xfrm>
              <a:off x="5468263" y="1436962"/>
              <a:ext cx="115444" cy="472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28" idx="2"/>
            </p:cNvCxnSpPr>
            <p:nvPr/>
          </p:nvCxnSpPr>
          <p:spPr>
            <a:xfrm>
              <a:off x="6684685" y="1596416"/>
              <a:ext cx="22382" cy="3451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Round Diagonal Corner Rectangle 49"/>
            <p:cNvSpPr/>
            <p:nvPr/>
          </p:nvSpPr>
          <p:spPr>
            <a:xfrm>
              <a:off x="5006642" y="1500399"/>
              <a:ext cx="1154131" cy="362567"/>
            </a:xfrm>
            <a:prstGeom prst="round2Diag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600" kern="0" dirty="0">
                  <a:solidFill>
                    <a:prstClr val="white"/>
                  </a:solidFill>
                  <a:sym typeface="Arial"/>
                </a:rPr>
                <a:t>OSS/BSS</a:t>
              </a:r>
            </a:p>
          </p:txBody>
        </p:sp>
        <p:cxnSp>
          <p:nvCxnSpPr>
            <p:cNvPr id="51" name="Straight Arrow Connector 50"/>
            <p:cNvCxnSpPr/>
            <p:nvPr/>
          </p:nvCxnSpPr>
          <p:spPr>
            <a:xfrm>
              <a:off x="5615885" y="1862966"/>
              <a:ext cx="45463" cy="786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1028" idx="1"/>
              <a:endCxn id="50" idx="0"/>
            </p:cNvCxnSpPr>
            <p:nvPr/>
          </p:nvCxnSpPr>
          <p:spPr>
            <a:xfrm flipH="1">
              <a:off x="6160772" y="1456869"/>
              <a:ext cx="250765" cy="2248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57" name="Straight Connector 56"/>
          <p:cNvCxnSpPr>
            <a:stCxn id="28" idx="1"/>
          </p:cNvCxnSpPr>
          <p:nvPr/>
        </p:nvCxnSpPr>
        <p:spPr>
          <a:xfrm>
            <a:off x="2615351" y="4964284"/>
            <a:ext cx="8875" cy="257105"/>
          </a:xfrm>
          <a:prstGeom prst="line">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2597065" y="5137103"/>
            <a:ext cx="6918049" cy="75809"/>
          </a:xfrm>
          <a:prstGeom prst="line">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70" name="Cloud 69"/>
          <p:cNvSpPr/>
          <p:nvPr/>
        </p:nvSpPr>
        <p:spPr>
          <a:xfrm>
            <a:off x="4293868" y="4955529"/>
            <a:ext cx="1062254" cy="4675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59" name="TextBox 58"/>
          <p:cNvSpPr txBox="1"/>
          <p:nvPr/>
        </p:nvSpPr>
        <p:spPr>
          <a:xfrm>
            <a:off x="4481552" y="5008002"/>
            <a:ext cx="711719" cy="369332"/>
          </a:xfrm>
          <a:prstGeom prst="rect">
            <a:avLst/>
          </a:prstGeom>
          <a:noFill/>
        </p:spPr>
        <p:txBody>
          <a:bodyPr wrap="square" rtlCol="0">
            <a:spAutoFit/>
          </a:bodyPr>
          <a:lstStyle/>
          <a:p>
            <a:pPr>
              <a:buClr>
                <a:srgbClr val="000000"/>
              </a:buClr>
              <a:buFont typeface="Arial"/>
              <a:buNone/>
            </a:pPr>
            <a:r>
              <a:rPr lang="en-US" sz="1400" b="1" kern="0" dirty="0">
                <a:solidFill>
                  <a:prstClr val="black">
                    <a:lumMod val="95000"/>
                    <a:lumOff val="5000"/>
                  </a:prstClr>
                </a:solidFill>
                <a:latin typeface="Arial"/>
                <a:cs typeface="Arial"/>
                <a:sym typeface="Arial"/>
              </a:rPr>
              <a:t>ISP B</a:t>
            </a:r>
          </a:p>
        </p:txBody>
      </p:sp>
      <p:sp>
        <p:nvSpPr>
          <p:cNvPr id="78" name="Cloud 77"/>
          <p:cNvSpPr/>
          <p:nvPr/>
        </p:nvSpPr>
        <p:spPr>
          <a:xfrm>
            <a:off x="7012795" y="4910257"/>
            <a:ext cx="1062254" cy="4675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79" name="TextBox 78"/>
          <p:cNvSpPr txBox="1"/>
          <p:nvPr/>
        </p:nvSpPr>
        <p:spPr>
          <a:xfrm>
            <a:off x="7200479" y="4962729"/>
            <a:ext cx="711719" cy="369332"/>
          </a:xfrm>
          <a:prstGeom prst="rect">
            <a:avLst/>
          </a:prstGeom>
          <a:noFill/>
        </p:spPr>
        <p:txBody>
          <a:bodyPr wrap="square" rtlCol="0">
            <a:spAutoFit/>
          </a:bodyPr>
          <a:lstStyle/>
          <a:p>
            <a:pPr>
              <a:buClr>
                <a:srgbClr val="000000"/>
              </a:buClr>
              <a:buFont typeface="Arial"/>
              <a:buNone/>
            </a:pPr>
            <a:r>
              <a:rPr lang="en-US" sz="1400" b="1" kern="0" dirty="0">
                <a:solidFill>
                  <a:prstClr val="black">
                    <a:lumMod val="95000"/>
                    <a:lumOff val="5000"/>
                  </a:prstClr>
                </a:solidFill>
                <a:latin typeface="Arial"/>
                <a:cs typeface="Arial"/>
                <a:sym typeface="Arial"/>
              </a:rPr>
              <a:t>ISP Y</a:t>
            </a:r>
          </a:p>
        </p:txBody>
      </p:sp>
      <p:cxnSp>
        <p:nvCxnSpPr>
          <p:cNvPr id="82" name="Straight Connector 81"/>
          <p:cNvCxnSpPr/>
          <p:nvPr/>
        </p:nvCxnSpPr>
        <p:spPr>
          <a:xfrm>
            <a:off x="2624226" y="4445460"/>
            <a:ext cx="0" cy="248436"/>
          </a:xfrm>
          <a:prstGeom prst="line">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2608365" y="4445460"/>
            <a:ext cx="6839474" cy="2793"/>
          </a:xfrm>
          <a:prstGeom prst="line">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9425533" y="4426107"/>
            <a:ext cx="8875" cy="257105"/>
          </a:xfrm>
          <a:prstGeom prst="line">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80" name="Cloud 79"/>
          <p:cNvSpPr/>
          <p:nvPr/>
        </p:nvSpPr>
        <p:spPr>
          <a:xfrm>
            <a:off x="6882338" y="4236597"/>
            <a:ext cx="1062254" cy="4675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81" name="TextBox 80"/>
          <p:cNvSpPr txBox="1"/>
          <p:nvPr/>
        </p:nvSpPr>
        <p:spPr>
          <a:xfrm>
            <a:off x="7070022" y="4289069"/>
            <a:ext cx="711719" cy="369332"/>
          </a:xfrm>
          <a:prstGeom prst="rect">
            <a:avLst/>
          </a:prstGeom>
          <a:noFill/>
        </p:spPr>
        <p:txBody>
          <a:bodyPr wrap="square" rtlCol="0">
            <a:spAutoFit/>
          </a:bodyPr>
          <a:lstStyle/>
          <a:p>
            <a:pPr>
              <a:buClr>
                <a:srgbClr val="000000"/>
              </a:buClr>
              <a:buFont typeface="Arial"/>
              <a:buNone/>
            </a:pPr>
            <a:r>
              <a:rPr lang="en-US" sz="1400" b="1" kern="0" dirty="0">
                <a:solidFill>
                  <a:prstClr val="black">
                    <a:lumMod val="95000"/>
                    <a:lumOff val="5000"/>
                  </a:prstClr>
                </a:solidFill>
                <a:latin typeface="Arial"/>
                <a:cs typeface="Arial"/>
                <a:sym typeface="Arial"/>
              </a:rPr>
              <a:t>ISP X</a:t>
            </a:r>
          </a:p>
        </p:txBody>
      </p:sp>
      <p:sp>
        <p:nvSpPr>
          <p:cNvPr id="87" name="Cloud 86"/>
          <p:cNvSpPr/>
          <p:nvPr/>
        </p:nvSpPr>
        <p:spPr>
          <a:xfrm>
            <a:off x="4247702" y="4244318"/>
            <a:ext cx="1062254" cy="4675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88" name="TextBox 87"/>
          <p:cNvSpPr txBox="1"/>
          <p:nvPr/>
        </p:nvSpPr>
        <p:spPr>
          <a:xfrm>
            <a:off x="4435386" y="4296790"/>
            <a:ext cx="711719" cy="369332"/>
          </a:xfrm>
          <a:prstGeom prst="rect">
            <a:avLst/>
          </a:prstGeom>
          <a:noFill/>
        </p:spPr>
        <p:txBody>
          <a:bodyPr wrap="square" rtlCol="0">
            <a:spAutoFit/>
          </a:bodyPr>
          <a:lstStyle/>
          <a:p>
            <a:pPr>
              <a:buClr>
                <a:srgbClr val="000000"/>
              </a:buClr>
              <a:buFont typeface="Arial"/>
              <a:buNone/>
            </a:pPr>
            <a:r>
              <a:rPr lang="en-US" sz="1400" b="1" kern="0" dirty="0">
                <a:solidFill>
                  <a:prstClr val="black">
                    <a:lumMod val="95000"/>
                    <a:lumOff val="5000"/>
                  </a:prstClr>
                </a:solidFill>
                <a:latin typeface="Arial"/>
                <a:cs typeface="Arial"/>
                <a:sym typeface="Arial"/>
              </a:rPr>
              <a:t>ISP A</a:t>
            </a:r>
          </a:p>
        </p:txBody>
      </p:sp>
      <p:cxnSp>
        <p:nvCxnSpPr>
          <p:cNvPr id="89" name="Straight Connector 88"/>
          <p:cNvCxnSpPr/>
          <p:nvPr/>
        </p:nvCxnSpPr>
        <p:spPr>
          <a:xfrm>
            <a:off x="9456933" y="4943404"/>
            <a:ext cx="17452" cy="208433"/>
          </a:xfrm>
          <a:prstGeom prst="line">
            <a:avLst/>
          </a:prstGeom>
          <a:ln w="571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pic>
        <p:nvPicPr>
          <p:cNvPr id="1032" name="Picture 8" descr="Image result for Accelerator card"/>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44876" y="5672420"/>
            <a:ext cx="750219" cy="20886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Related image"/>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76332" y="5702687"/>
            <a:ext cx="575199" cy="161927"/>
          </a:xfrm>
          <a:prstGeom prst="rect">
            <a:avLst/>
          </a:prstGeom>
          <a:noFill/>
          <a:extLst>
            <a:ext uri="{909E8E84-426E-40DD-AFC4-6F175D3DCCD1}">
              <a14:hiddenFill xmlns:a14="http://schemas.microsoft.com/office/drawing/2010/main">
                <a:solidFill>
                  <a:srgbClr val="FFFFFF"/>
                </a:solidFill>
              </a14:hiddenFill>
            </a:ext>
          </a:extLst>
        </p:spPr>
      </p:pic>
      <p:sp>
        <p:nvSpPr>
          <p:cNvPr id="117" name="TextBox 116"/>
          <p:cNvSpPr txBox="1"/>
          <p:nvPr/>
        </p:nvSpPr>
        <p:spPr>
          <a:xfrm>
            <a:off x="5583707" y="4236597"/>
            <a:ext cx="1123360" cy="261610"/>
          </a:xfrm>
          <a:prstGeom prst="rect">
            <a:avLst/>
          </a:prstGeom>
          <a:noFill/>
        </p:spPr>
        <p:txBody>
          <a:bodyPr wrap="square" rtlCol="0">
            <a:spAutoFit/>
          </a:bodyPr>
          <a:lstStyle/>
          <a:p>
            <a:pPr>
              <a:buClr>
                <a:srgbClr val="000000"/>
              </a:buClr>
              <a:buFont typeface="Arial"/>
              <a:buNone/>
            </a:pPr>
            <a:r>
              <a:rPr lang="en-US" sz="1100" kern="0" dirty="0">
                <a:solidFill>
                  <a:srgbClr val="000000"/>
                </a:solidFill>
                <a:latin typeface="Arial"/>
                <a:cs typeface="Arial"/>
                <a:sym typeface="Arial"/>
              </a:rPr>
              <a:t>Tunnel</a:t>
            </a:r>
          </a:p>
        </p:txBody>
      </p:sp>
      <p:sp>
        <p:nvSpPr>
          <p:cNvPr id="74" name="Oval 73"/>
          <p:cNvSpPr/>
          <p:nvPr/>
        </p:nvSpPr>
        <p:spPr>
          <a:xfrm>
            <a:off x="307001" y="6308606"/>
            <a:ext cx="306748" cy="83767"/>
          </a:xfrm>
          <a:prstGeom prst="ellipse">
            <a:avLst/>
          </a:prstGeom>
          <a:solidFill>
            <a:schemeClr val="accent2">
              <a:lumMod val="5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14" name="TextBox 13"/>
          <p:cNvSpPr txBox="1"/>
          <p:nvPr/>
        </p:nvSpPr>
        <p:spPr>
          <a:xfrm>
            <a:off x="684739" y="6204139"/>
            <a:ext cx="1151498" cy="261610"/>
          </a:xfrm>
          <a:prstGeom prst="rect">
            <a:avLst/>
          </a:prstGeom>
          <a:noFill/>
        </p:spPr>
        <p:txBody>
          <a:bodyPr wrap="square" rtlCol="0">
            <a:spAutoFit/>
          </a:bodyPr>
          <a:lstStyle/>
          <a:p>
            <a:pPr>
              <a:buClr>
                <a:srgbClr val="000000"/>
              </a:buClr>
              <a:buFont typeface="Arial"/>
              <a:buNone/>
            </a:pPr>
            <a:r>
              <a:rPr lang="en-US" sz="1100" kern="0" dirty="0">
                <a:solidFill>
                  <a:srgbClr val="000000"/>
                </a:solidFill>
                <a:latin typeface="Arial"/>
                <a:cs typeface="Arial"/>
                <a:sym typeface="Arial"/>
              </a:rPr>
              <a:t>Kubernetes</a:t>
            </a:r>
          </a:p>
        </p:txBody>
      </p:sp>
      <p:grpSp>
        <p:nvGrpSpPr>
          <p:cNvPr id="30" name="Group 29"/>
          <p:cNvGrpSpPr/>
          <p:nvPr/>
        </p:nvGrpSpPr>
        <p:grpSpPr>
          <a:xfrm>
            <a:off x="216915" y="2251777"/>
            <a:ext cx="11887713" cy="1992304"/>
            <a:chOff x="216915" y="2251777"/>
            <a:chExt cx="11887713" cy="1992304"/>
          </a:xfrm>
        </p:grpSpPr>
        <p:grpSp>
          <p:nvGrpSpPr>
            <p:cNvPr id="17" name="Group 16"/>
            <p:cNvGrpSpPr/>
            <p:nvPr/>
          </p:nvGrpSpPr>
          <p:grpSpPr>
            <a:xfrm>
              <a:off x="216915" y="2251777"/>
              <a:ext cx="11887713" cy="1992304"/>
              <a:chOff x="248551" y="2203649"/>
              <a:chExt cx="11887713" cy="1992304"/>
            </a:xfrm>
          </p:grpSpPr>
          <p:sp>
            <p:nvSpPr>
              <p:cNvPr id="98" name="Cloud 97"/>
              <p:cNvSpPr/>
              <p:nvPr/>
            </p:nvSpPr>
            <p:spPr>
              <a:xfrm>
                <a:off x="5409832" y="3528948"/>
                <a:ext cx="1548001" cy="441162"/>
              </a:xfrm>
              <a:prstGeom prst="clou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600" kern="0" dirty="0">
                    <a:solidFill>
                      <a:prstClr val="white"/>
                    </a:solidFill>
                    <a:sym typeface="Arial"/>
                  </a:rPr>
                  <a:t>Cloud</a:t>
                </a:r>
              </a:p>
            </p:txBody>
          </p:sp>
          <p:sp>
            <p:nvSpPr>
              <p:cNvPr id="73" name="Rounded Rectangle 72"/>
              <p:cNvSpPr/>
              <p:nvPr/>
            </p:nvSpPr>
            <p:spPr>
              <a:xfrm>
                <a:off x="248551" y="2266843"/>
                <a:ext cx="2910593" cy="1929110"/>
              </a:xfrm>
              <a:prstGeom prst="roundRect">
                <a:avLst>
                  <a:gd name="adj" fmla="val 10644"/>
                </a:avLst>
              </a:prstGeom>
              <a:solidFill>
                <a:schemeClr val="bg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buClr>
                    <a:srgbClr val="000000"/>
                  </a:buClr>
                  <a:buFont typeface="Arial"/>
                  <a:buNone/>
                </a:pPr>
                <a:endParaRPr lang="en-US" sz="1050" b="1" kern="0" dirty="0">
                  <a:solidFill>
                    <a:srgbClr val="44546A"/>
                  </a:solidFill>
                  <a:sym typeface="Arial"/>
                </a:endParaRPr>
              </a:p>
            </p:txBody>
          </p:sp>
          <p:sp>
            <p:nvSpPr>
              <p:cNvPr id="75" name="Parallelogram 74"/>
              <p:cNvSpPr/>
              <p:nvPr/>
            </p:nvSpPr>
            <p:spPr>
              <a:xfrm>
                <a:off x="276840" y="3340235"/>
                <a:ext cx="2848212" cy="695874"/>
              </a:xfrm>
              <a:prstGeom prst="parallelogram">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77" name="TextBox 76"/>
              <p:cNvSpPr txBox="1"/>
              <p:nvPr/>
            </p:nvSpPr>
            <p:spPr>
              <a:xfrm>
                <a:off x="877188" y="3835490"/>
                <a:ext cx="1773172" cy="261610"/>
              </a:xfrm>
              <a:prstGeom prst="rect">
                <a:avLst/>
              </a:prstGeom>
              <a:noFill/>
            </p:spPr>
            <p:txBody>
              <a:bodyPr wrap="square" rtlCol="0">
                <a:spAutoFit/>
              </a:bodyPr>
              <a:lstStyle/>
              <a:p>
                <a:pPr algn="ctr">
                  <a:buClr>
                    <a:srgbClr val="000000"/>
                  </a:buClr>
                  <a:buFont typeface="Arial"/>
                  <a:buNone/>
                </a:pPr>
                <a:r>
                  <a:rPr lang="en-US" sz="1100" kern="0" dirty="0">
                    <a:solidFill>
                      <a:srgbClr val="000000"/>
                    </a:solidFill>
                    <a:latin typeface="Arial"/>
                    <a:cs typeface="Arial"/>
                    <a:sym typeface="Arial"/>
                  </a:rPr>
                  <a:t>Operator slice</a:t>
                </a:r>
              </a:p>
            </p:txBody>
          </p:sp>
          <p:sp>
            <p:nvSpPr>
              <p:cNvPr id="83" name="TextBox 82"/>
              <p:cNvSpPr txBox="1"/>
              <p:nvPr/>
            </p:nvSpPr>
            <p:spPr>
              <a:xfrm>
                <a:off x="5501916" y="2439677"/>
                <a:ext cx="1773172" cy="261610"/>
              </a:xfrm>
              <a:prstGeom prst="rect">
                <a:avLst/>
              </a:prstGeom>
              <a:noFill/>
            </p:spPr>
            <p:txBody>
              <a:bodyPr wrap="square" rtlCol="0">
                <a:spAutoFit/>
              </a:bodyPr>
              <a:lstStyle/>
              <a:p>
                <a:pPr algn="ctr">
                  <a:buClr>
                    <a:srgbClr val="000000"/>
                  </a:buClr>
                  <a:buFont typeface="Arial"/>
                  <a:buNone/>
                </a:pPr>
                <a:r>
                  <a:rPr lang="en-US" sz="1100" kern="0" dirty="0">
                    <a:solidFill>
                      <a:srgbClr val="000000"/>
                    </a:solidFill>
                    <a:latin typeface="Arial"/>
                    <a:cs typeface="Arial"/>
                    <a:sym typeface="Arial"/>
                  </a:rPr>
                  <a:t>Subscriber slice</a:t>
                </a:r>
              </a:p>
            </p:txBody>
          </p:sp>
          <p:sp>
            <p:nvSpPr>
              <p:cNvPr id="85" name="Round Diagonal Corner Rectangle 84"/>
              <p:cNvSpPr/>
              <p:nvPr/>
            </p:nvSpPr>
            <p:spPr>
              <a:xfrm>
                <a:off x="2116301" y="3574622"/>
                <a:ext cx="723015"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SDWAN VNF</a:t>
                </a:r>
              </a:p>
            </p:txBody>
          </p:sp>
          <p:sp>
            <p:nvSpPr>
              <p:cNvPr id="90" name="Round Diagonal Corner Rectangle 89"/>
              <p:cNvSpPr/>
              <p:nvPr/>
            </p:nvSpPr>
            <p:spPr>
              <a:xfrm>
                <a:off x="558939" y="3574622"/>
                <a:ext cx="723015"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Security VNF</a:t>
                </a:r>
              </a:p>
            </p:txBody>
          </p:sp>
          <p:sp>
            <p:nvSpPr>
              <p:cNvPr id="91" name="Round Diagonal Corner Rectangle 90"/>
              <p:cNvSpPr/>
              <p:nvPr/>
            </p:nvSpPr>
            <p:spPr>
              <a:xfrm>
                <a:off x="1306777" y="3574622"/>
                <a:ext cx="783836"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WAN Opt</a:t>
                </a:r>
              </a:p>
              <a:p>
                <a:pPr algn="ctr">
                  <a:buClr>
                    <a:srgbClr val="000000"/>
                  </a:buClr>
                  <a:buFont typeface="Arial"/>
                  <a:buNone/>
                </a:pPr>
                <a:r>
                  <a:rPr lang="en-US" sz="1100" kern="0" dirty="0">
                    <a:solidFill>
                      <a:prstClr val="white"/>
                    </a:solidFill>
                    <a:sym typeface="Arial"/>
                  </a:rPr>
                  <a:t>CNF</a:t>
                </a:r>
              </a:p>
            </p:txBody>
          </p:sp>
          <p:sp>
            <p:nvSpPr>
              <p:cNvPr id="97" name="Cloud 96"/>
              <p:cNvSpPr/>
              <p:nvPr/>
            </p:nvSpPr>
            <p:spPr>
              <a:xfrm>
                <a:off x="3371500" y="3586669"/>
                <a:ext cx="1548001" cy="441162"/>
              </a:xfrm>
              <a:prstGeom prst="clou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600" kern="0" dirty="0">
                    <a:solidFill>
                      <a:prstClr val="white"/>
                    </a:solidFill>
                    <a:sym typeface="Arial"/>
                  </a:rPr>
                  <a:t>Network Edge</a:t>
                </a:r>
              </a:p>
            </p:txBody>
          </p:sp>
          <p:sp>
            <p:nvSpPr>
              <p:cNvPr id="99" name="Cloud 98"/>
              <p:cNvSpPr/>
              <p:nvPr/>
            </p:nvSpPr>
            <p:spPr>
              <a:xfrm>
                <a:off x="7534698" y="3634622"/>
                <a:ext cx="1548001" cy="441162"/>
              </a:xfrm>
              <a:prstGeom prst="cloud">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600" kern="0" dirty="0">
                    <a:solidFill>
                      <a:prstClr val="white"/>
                    </a:solidFill>
                    <a:sym typeface="Arial"/>
                  </a:rPr>
                  <a:t>Network Edge</a:t>
                </a:r>
              </a:p>
            </p:txBody>
          </p:sp>
          <p:sp>
            <p:nvSpPr>
              <p:cNvPr id="100" name="Rounded Rectangle 99"/>
              <p:cNvSpPr/>
              <p:nvPr/>
            </p:nvSpPr>
            <p:spPr>
              <a:xfrm>
                <a:off x="9162792" y="2203649"/>
                <a:ext cx="2973472" cy="1850066"/>
              </a:xfrm>
              <a:prstGeom prst="roundRect">
                <a:avLst>
                  <a:gd name="adj" fmla="val 10644"/>
                </a:avLst>
              </a:prstGeom>
              <a:solidFill>
                <a:schemeClr val="bg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buClr>
                    <a:srgbClr val="000000"/>
                  </a:buClr>
                  <a:buFont typeface="Arial"/>
                  <a:buNone/>
                </a:pPr>
                <a:endParaRPr lang="en-US" sz="1050" b="1" kern="0" dirty="0">
                  <a:solidFill>
                    <a:srgbClr val="44546A"/>
                  </a:solidFill>
                  <a:sym typeface="Arial"/>
                </a:endParaRPr>
              </a:p>
            </p:txBody>
          </p:sp>
          <p:sp>
            <p:nvSpPr>
              <p:cNvPr id="101" name="Parallelogram 100"/>
              <p:cNvSpPr/>
              <p:nvPr/>
            </p:nvSpPr>
            <p:spPr>
              <a:xfrm>
                <a:off x="9251145" y="3280344"/>
                <a:ext cx="2848212" cy="695874"/>
              </a:xfrm>
              <a:prstGeom prst="parallelogram">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105" name="TextBox 104"/>
              <p:cNvSpPr txBox="1"/>
              <p:nvPr/>
            </p:nvSpPr>
            <p:spPr>
              <a:xfrm>
                <a:off x="9851493" y="3775599"/>
                <a:ext cx="1773172" cy="261610"/>
              </a:xfrm>
              <a:prstGeom prst="rect">
                <a:avLst/>
              </a:prstGeom>
              <a:noFill/>
            </p:spPr>
            <p:txBody>
              <a:bodyPr wrap="square" rtlCol="0">
                <a:spAutoFit/>
              </a:bodyPr>
              <a:lstStyle/>
              <a:p>
                <a:pPr algn="ctr">
                  <a:buClr>
                    <a:srgbClr val="000000"/>
                  </a:buClr>
                  <a:buFont typeface="Arial"/>
                  <a:buNone/>
                </a:pPr>
                <a:r>
                  <a:rPr lang="en-US" sz="1100" kern="0" dirty="0">
                    <a:solidFill>
                      <a:srgbClr val="000000"/>
                    </a:solidFill>
                    <a:latin typeface="Arial"/>
                    <a:cs typeface="Arial"/>
                    <a:sym typeface="Arial"/>
                  </a:rPr>
                  <a:t>Operator slice</a:t>
                </a:r>
              </a:p>
            </p:txBody>
          </p:sp>
          <p:sp>
            <p:nvSpPr>
              <p:cNvPr id="109" name="Round Diagonal Corner Rectangle 108"/>
              <p:cNvSpPr/>
              <p:nvPr/>
            </p:nvSpPr>
            <p:spPr>
              <a:xfrm>
                <a:off x="9568383" y="3462111"/>
                <a:ext cx="723015"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SDWAN VNF</a:t>
                </a:r>
              </a:p>
            </p:txBody>
          </p:sp>
          <p:sp>
            <p:nvSpPr>
              <p:cNvPr id="110" name="Round Diagonal Corner Rectangle 109"/>
              <p:cNvSpPr/>
              <p:nvPr/>
            </p:nvSpPr>
            <p:spPr>
              <a:xfrm>
                <a:off x="11155694" y="3449540"/>
                <a:ext cx="723015"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Security VNF</a:t>
                </a:r>
              </a:p>
            </p:txBody>
          </p:sp>
          <p:sp>
            <p:nvSpPr>
              <p:cNvPr id="111" name="Round Diagonal Corner Rectangle 110"/>
              <p:cNvSpPr/>
              <p:nvPr/>
            </p:nvSpPr>
            <p:spPr>
              <a:xfrm>
                <a:off x="10331628" y="3464953"/>
                <a:ext cx="783836" cy="281748"/>
              </a:xfrm>
              <a:prstGeom prst="round2Diag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WAN Opt</a:t>
                </a:r>
              </a:p>
              <a:p>
                <a:pPr algn="ctr">
                  <a:buClr>
                    <a:srgbClr val="000000"/>
                  </a:buClr>
                  <a:buFont typeface="Arial"/>
                  <a:buNone/>
                </a:pPr>
                <a:r>
                  <a:rPr lang="en-US" sz="1100" kern="0" dirty="0">
                    <a:solidFill>
                      <a:prstClr val="white"/>
                    </a:solidFill>
                    <a:sym typeface="Arial"/>
                  </a:rPr>
                  <a:t>CNF</a:t>
                </a:r>
              </a:p>
            </p:txBody>
          </p:sp>
          <p:sp>
            <p:nvSpPr>
              <p:cNvPr id="115" name="Parallelogram 114"/>
              <p:cNvSpPr/>
              <p:nvPr/>
            </p:nvSpPr>
            <p:spPr>
              <a:xfrm>
                <a:off x="3287941" y="3101120"/>
                <a:ext cx="1786680" cy="385570"/>
              </a:xfrm>
              <a:prstGeom prst="parallelogram">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200" kern="0" dirty="0">
                    <a:solidFill>
                      <a:prstClr val="white"/>
                    </a:solidFill>
                    <a:sym typeface="Arial"/>
                  </a:rPr>
                  <a:t>Advanced network services (e.g.  DLP)</a:t>
                </a:r>
              </a:p>
            </p:txBody>
          </p:sp>
          <p:sp>
            <p:nvSpPr>
              <p:cNvPr id="116" name="Parallelogram 115"/>
              <p:cNvSpPr/>
              <p:nvPr/>
            </p:nvSpPr>
            <p:spPr>
              <a:xfrm>
                <a:off x="3356986" y="3128682"/>
                <a:ext cx="1786680" cy="435206"/>
              </a:xfrm>
              <a:prstGeom prst="parallelogram">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200" kern="0" dirty="0">
                    <a:solidFill>
                      <a:prstClr val="white"/>
                    </a:solidFill>
                    <a:sym typeface="Arial"/>
                  </a:rPr>
                  <a:t>Advanced network services (e.g.  DLP)</a:t>
                </a:r>
              </a:p>
            </p:txBody>
          </p:sp>
          <p:sp>
            <p:nvSpPr>
              <p:cNvPr id="121" name="Parallelogram 120"/>
              <p:cNvSpPr/>
              <p:nvPr/>
            </p:nvSpPr>
            <p:spPr>
              <a:xfrm>
                <a:off x="7418125" y="3138719"/>
                <a:ext cx="1664574" cy="348435"/>
              </a:xfrm>
              <a:prstGeom prst="parallelogram">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200" kern="0" dirty="0">
                    <a:solidFill>
                      <a:prstClr val="white"/>
                    </a:solidFill>
                    <a:sym typeface="Arial"/>
                  </a:rPr>
                  <a:t>Advanced network services (e.g.  DLP)</a:t>
                </a:r>
              </a:p>
            </p:txBody>
          </p:sp>
          <p:sp>
            <p:nvSpPr>
              <p:cNvPr id="124" name="Parallelogram 123"/>
              <p:cNvSpPr/>
              <p:nvPr/>
            </p:nvSpPr>
            <p:spPr>
              <a:xfrm>
                <a:off x="7496750" y="3127345"/>
                <a:ext cx="1615394" cy="446285"/>
              </a:xfrm>
              <a:prstGeom prst="parallelogram">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200" kern="0" dirty="0">
                    <a:solidFill>
                      <a:prstClr val="white"/>
                    </a:solidFill>
                    <a:sym typeface="Arial"/>
                  </a:rPr>
                  <a:t>Advanced network services (e.g.  DLP)</a:t>
                </a:r>
              </a:p>
            </p:txBody>
          </p:sp>
          <p:sp>
            <p:nvSpPr>
              <p:cNvPr id="76" name="Parallelogram 75"/>
              <p:cNvSpPr/>
              <p:nvPr/>
            </p:nvSpPr>
            <p:spPr>
              <a:xfrm>
                <a:off x="438299" y="2370253"/>
                <a:ext cx="11508217" cy="695874"/>
              </a:xfrm>
              <a:prstGeom prst="parallelogram">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endParaRPr lang="en-US" sz="1600" kern="0">
                  <a:solidFill>
                    <a:prstClr val="white"/>
                  </a:solidFill>
                  <a:sym typeface="Arial"/>
                </a:endParaRPr>
              </a:p>
            </p:txBody>
          </p:sp>
          <p:sp>
            <p:nvSpPr>
              <p:cNvPr id="93" name="Round Diagonal Corner Rectangle 92"/>
              <p:cNvSpPr/>
              <p:nvPr/>
            </p:nvSpPr>
            <p:spPr>
              <a:xfrm>
                <a:off x="936188" y="2525294"/>
                <a:ext cx="827586" cy="281748"/>
              </a:xfrm>
              <a:prstGeom prst="round2Diag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AR/VR Services</a:t>
                </a:r>
              </a:p>
            </p:txBody>
          </p:sp>
          <p:sp>
            <p:nvSpPr>
              <p:cNvPr id="92" name="Round Diagonal Corner Rectangle 91"/>
              <p:cNvSpPr/>
              <p:nvPr/>
            </p:nvSpPr>
            <p:spPr>
              <a:xfrm>
                <a:off x="1814422" y="2530033"/>
                <a:ext cx="827586" cy="281748"/>
              </a:xfrm>
              <a:prstGeom prst="round2Diag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Media Analytics</a:t>
                </a:r>
              </a:p>
            </p:txBody>
          </p:sp>
        </p:grpSp>
        <p:sp>
          <p:nvSpPr>
            <p:cNvPr id="126" name="Round Diagonal Corner Rectangle 125"/>
            <p:cNvSpPr/>
            <p:nvPr/>
          </p:nvSpPr>
          <p:spPr>
            <a:xfrm>
              <a:off x="10484401" y="2508377"/>
              <a:ext cx="827586" cy="281748"/>
            </a:xfrm>
            <a:prstGeom prst="round2Diag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AR/VR Services</a:t>
              </a:r>
            </a:p>
          </p:txBody>
        </p:sp>
        <p:sp>
          <p:nvSpPr>
            <p:cNvPr id="128" name="Round Diagonal Corner Rectangle 127"/>
            <p:cNvSpPr/>
            <p:nvPr/>
          </p:nvSpPr>
          <p:spPr>
            <a:xfrm>
              <a:off x="3547589" y="2571152"/>
              <a:ext cx="827586" cy="281748"/>
            </a:xfrm>
            <a:prstGeom prst="round2Diag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MEC Services</a:t>
              </a:r>
            </a:p>
          </p:txBody>
        </p:sp>
        <p:sp>
          <p:nvSpPr>
            <p:cNvPr id="129" name="Round Diagonal Corner Rectangle 128"/>
            <p:cNvSpPr/>
            <p:nvPr/>
          </p:nvSpPr>
          <p:spPr>
            <a:xfrm>
              <a:off x="5758272" y="2571152"/>
              <a:ext cx="827586" cy="281748"/>
            </a:xfrm>
            <a:prstGeom prst="round2Diag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Training</a:t>
              </a:r>
            </a:p>
          </p:txBody>
        </p:sp>
        <p:sp>
          <p:nvSpPr>
            <p:cNvPr id="130" name="Round Diagonal Corner Rectangle 129"/>
            <p:cNvSpPr/>
            <p:nvPr/>
          </p:nvSpPr>
          <p:spPr>
            <a:xfrm>
              <a:off x="7794903" y="2562787"/>
              <a:ext cx="827586" cy="281748"/>
            </a:xfrm>
            <a:prstGeom prst="round2Diag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MEC Services</a:t>
              </a:r>
            </a:p>
          </p:txBody>
        </p:sp>
      </p:grpSp>
      <p:sp>
        <p:nvSpPr>
          <p:cNvPr id="42" name="Rounded Rectangle 41"/>
          <p:cNvSpPr/>
          <p:nvPr/>
        </p:nvSpPr>
        <p:spPr>
          <a:xfrm>
            <a:off x="3615383" y="6082530"/>
            <a:ext cx="5100788" cy="3832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200" kern="0" dirty="0">
                <a:solidFill>
                  <a:prstClr val="white"/>
                </a:solidFill>
                <a:sym typeface="Arial"/>
              </a:rPr>
              <a:t>May be tested with dummy apps and </a:t>
            </a:r>
            <a:r>
              <a:rPr lang="en-US" sz="1200" kern="0" dirty="0" err="1">
                <a:solidFill>
                  <a:prstClr val="white"/>
                </a:solidFill>
                <a:sym typeface="Arial"/>
              </a:rPr>
              <a:t>OpenWRT</a:t>
            </a:r>
            <a:r>
              <a:rPr lang="en-US" sz="1200" kern="0" dirty="0">
                <a:solidFill>
                  <a:prstClr val="white"/>
                </a:solidFill>
                <a:sym typeface="Arial"/>
              </a:rPr>
              <a:t>, if no real apps from community</a:t>
            </a:r>
          </a:p>
        </p:txBody>
      </p:sp>
      <p:sp>
        <p:nvSpPr>
          <p:cNvPr id="131" name="Rounded Rectangle 130"/>
          <p:cNvSpPr/>
          <p:nvPr/>
        </p:nvSpPr>
        <p:spPr>
          <a:xfrm>
            <a:off x="10288602" y="-21272"/>
            <a:ext cx="1856166" cy="505929"/>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400" kern="0" dirty="0">
                <a:solidFill>
                  <a:prstClr val="white"/>
                </a:solidFill>
                <a:sym typeface="Arial"/>
              </a:rPr>
              <a:t>View in slide show mode</a:t>
            </a:r>
          </a:p>
        </p:txBody>
      </p:sp>
      <p:sp>
        <p:nvSpPr>
          <p:cNvPr id="94" name="Rounded Rectangle 93"/>
          <p:cNvSpPr/>
          <p:nvPr/>
        </p:nvSpPr>
        <p:spPr>
          <a:xfrm rot="18734975">
            <a:off x="8150518" y="548272"/>
            <a:ext cx="2081719" cy="10867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Akraino</a:t>
            </a:r>
            <a:r>
              <a:rPr lang="en-US" dirty="0" smtClean="0"/>
              <a:t> Slides</a:t>
            </a:r>
            <a:endParaRPr lang="en-US" dirty="0"/>
          </a:p>
        </p:txBody>
      </p:sp>
    </p:spTree>
    <p:extLst>
      <p:ext uri="{BB962C8B-B14F-4D97-AF65-F5344CB8AC3E}">
        <p14:creationId xmlns:p14="http://schemas.microsoft.com/office/powerpoint/2010/main" val="585209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383" y="56640"/>
            <a:ext cx="11506200" cy="538770"/>
          </a:xfrm>
        </p:spPr>
        <p:txBody>
          <a:bodyPr>
            <a:normAutofit fontScale="90000"/>
          </a:bodyPr>
          <a:lstStyle/>
          <a:p>
            <a:r>
              <a:rPr lang="en-US" sz="2800" dirty="0">
                <a:latin typeface="+mn-lt"/>
              </a:rPr>
              <a:t>How does </a:t>
            </a:r>
            <a:r>
              <a:rPr lang="en-US" sz="3100" dirty="0">
                <a:latin typeface="+mn-lt"/>
              </a:rPr>
              <a:t>NFV</a:t>
            </a:r>
            <a:r>
              <a:rPr lang="en-US" sz="2800" dirty="0">
                <a:latin typeface="+mn-lt"/>
              </a:rPr>
              <a:t> based deployment with Cloud-native applications look like (Taking SDWAN with security NFs as an example)</a:t>
            </a:r>
          </a:p>
        </p:txBody>
      </p:sp>
      <p:sp>
        <p:nvSpPr>
          <p:cNvPr id="10" name="Rounded Rectangle 9"/>
          <p:cNvSpPr/>
          <p:nvPr/>
        </p:nvSpPr>
        <p:spPr>
          <a:xfrm>
            <a:off x="1838227" y="1224037"/>
            <a:ext cx="7843102" cy="383815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sym typeface="Arial"/>
            </a:endParaRPr>
          </a:p>
        </p:txBody>
      </p:sp>
      <p:sp>
        <p:nvSpPr>
          <p:cNvPr id="62" name="Cloud 61"/>
          <p:cNvSpPr/>
          <p:nvPr/>
        </p:nvSpPr>
        <p:spPr>
          <a:xfrm>
            <a:off x="10853470" y="3143116"/>
            <a:ext cx="1238655" cy="153682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prstClr val="white"/>
                </a:solidFill>
                <a:sym typeface="Arial"/>
              </a:rPr>
              <a:t>Internet</a:t>
            </a:r>
          </a:p>
        </p:txBody>
      </p:sp>
      <p:sp>
        <p:nvSpPr>
          <p:cNvPr id="68" name="Rounded Rectangle 67"/>
          <p:cNvSpPr/>
          <p:nvPr/>
        </p:nvSpPr>
        <p:spPr>
          <a:xfrm>
            <a:off x="1838227" y="5089493"/>
            <a:ext cx="7843102" cy="3210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sym typeface="Arial"/>
              </a:rPr>
              <a:t>Hardware (Multiple Nodes)</a:t>
            </a:r>
          </a:p>
        </p:txBody>
      </p:sp>
      <p:sp>
        <p:nvSpPr>
          <p:cNvPr id="40" name="TextBox 39"/>
          <p:cNvSpPr txBox="1"/>
          <p:nvPr/>
        </p:nvSpPr>
        <p:spPr>
          <a:xfrm>
            <a:off x="5194169" y="1147494"/>
            <a:ext cx="2686639" cy="369332"/>
          </a:xfrm>
          <a:prstGeom prst="rect">
            <a:avLst/>
          </a:prstGeom>
          <a:noFill/>
        </p:spPr>
        <p:txBody>
          <a:bodyPr wrap="square" rtlCol="0">
            <a:spAutoFit/>
          </a:bodyPr>
          <a:lstStyle/>
          <a:p>
            <a:r>
              <a:rPr lang="en-US">
                <a:solidFill>
                  <a:prstClr val="black"/>
                </a:solidFill>
                <a:cs typeface="Arial"/>
                <a:sym typeface="Arial"/>
              </a:rPr>
              <a:t>K8S Cluster</a:t>
            </a:r>
          </a:p>
        </p:txBody>
      </p:sp>
      <p:sp>
        <p:nvSpPr>
          <p:cNvPr id="41" name="Rounded Rectangle 40"/>
          <p:cNvSpPr/>
          <p:nvPr/>
        </p:nvSpPr>
        <p:spPr>
          <a:xfrm>
            <a:off x="2223068" y="1516826"/>
            <a:ext cx="6760676" cy="2563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K8S Master</a:t>
            </a:r>
          </a:p>
        </p:txBody>
      </p:sp>
      <p:sp>
        <p:nvSpPr>
          <p:cNvPr id="3" name="Rounded Rectangle 2"/>
          <p:cNvSpPr/>
          <p:nvPr/>
        </p:nvSpPr>
        <p:spPr>
          <a:xfrm>
            <a:off x="9921922" y="3553905"/>
            <a:ext cx="754144" cy="8955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prstClr val="white"/>
                </a:solidFill>
                <a:sym typeface="Arial"/>
              </a:rPr>
              <a:t>EXT</a:t>
            </a:r>
          </a:p>
          <a:p>
            <a:pPr algn="ctr"/>
            <a:r>
              <a:rPr lang="en-US" sz="1400">
                <a:solidFill>
                  <a:prstClr val="white"/>
                </a:solidFill>
                <a:sym typeface="Arial"/>
              </a:rPr>
              <a:t>Router</a:t>
            </a:r>
          </a:p>
        </p:txBody>
      </p:sp>
      <p:sp>
        <p:nvSpPr>
          <p:cNvPr id="35" name="Rounded Rectangle 34"/>
          <p:cNvSpPr/>
          <p:nvPr/>
        </p:nvSpPr>
        <p:spPr>
          <a:xfrm>
            <a:off x="8436990" y="3883843"/>
            <a:ext cx="901870" cy="565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white"/>
                </a:solidFill>
                <a:sym typeface="Arial"/>
              </a:rPr>
              <a:t>SDWAN VNF</a:t>
            </a:r>
          </a:p>
        </p:txBody>
      </p:sp>
      <p:sp>
        <p:nvSpPr>
          <p:cNvPr id="37" name="Parallelogram 36"/>
          <p:cNvSpPr/>
          <p:nvPr/>
        </p:nvSpPr>
        <p:spPr>
          <a:xfrm>
            <a:off x="8983744" y="4476750"/>
            <a:ext cx="1527143" cy="460137"/>
          </a:xfrm>
          <a:prstGeom prst="parallelogram">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sym typeface="Arial"/>
              </a:rPr>
              <a:t>Provider Network 2 (OVN)</a:t>
            </a:r>
          </a:p>
        </p:txBody>
      </p:sp>
      <p:cxnSp>
        <p:nvCxnSpPr>
          <p:cNvPr id="38" name="Straight Connector 37"/>
          <p:cNvCxnSpPr/>
          <p:nvPr/>
        </p:nvCxnSpPr>
        <p:spPr>
          <a:xfrm>
            <a:off x="9202519" y="4298043"/>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0118490" y="4299148"/>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3" idx="3"/>
            <a:endCxn id="62" idx="2"/>
          </p:cNvCxnSpPr>
          <p:nvPr/>
        </p:nvCxnSpPr>
        <p:spPr>
          <a:xfrm flipV="1">
            <a:off x="10676066" y="3911529"/>
            <a:ext cx="181246" cy="90150"/>
          </a:xfrm>
          <a:prstGeom prst="line">
            <a:avLst/>
          </a:prstGeom>
        </p:spPr>
        <p:style>
          <a:lnRef idx="1">
            <a:schemeClr val="accent1"/>
          </a:lnRef>
          <a:fillRef idx="0">
            <a:schemeClr val="accent1"/>
          </a:fillRef>
          <a:effectRef idx="0">
            <a:schemeClr val="accent1"/>
          </a:effectRef>
          <a:fontRef idx="minor">
            <a:schemeClr val="tx1"/>
          </a:fontRef>
        </p:style>
      </p:cxnSp>
      <p:sp>
        <p:nvSpPr>
          <p:cNvPr id="42" name="Rounded Rectangle 41"/>
          <p:cNvSpPr/>
          <p:nvPr/>
        </p:nvSpPr>
        <p:spPr>
          <a:xfrm>
            <a:off x="7264849" y="3883842"/>
            <a:ext cx="901870" cy="565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white"/>
                </a:solidFill>
                <a:sym typeface="Arial"/>
              </a:rPr>
              <a:t>IPS/WAF  CNF</a:t>
            </a:r>
          </a:p>
        </p:txBody>
      </p:sp>
      <p:sp>
        <p:nvSpPr>
          <p:cNvPr id="44" name="Parallelogram 43"/>
          <p:cNvSpPr/>
          <p:nvPr/>
        </p:nvSpPr>
        <p:spPr>
          <a:xfrm>
            <a:off x="7689170" y="4560773"/>
            <a:ext cx="1354043" cy="489185"/>
          </a:xfrm>
          <a:prstGeom prst="parallelogram">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prstClr val="white"/>
                </a:solidFill>
                <a:sym typeface="Arial"/>
              </a:rPr>
              <a:t>Virtual </a:t>
            </a:r>
          </a:p>
          <a:p>
            <a:pPr algn="ctr"/>
            <a:r>
              <a:rPr lang="en-US" sz="1100" dirty="0">
                <a:solidFill>
                  <a:prstClr val="white"/>
                </a:solidFill>
                <a:sym typeface="Arial"/>
              </a:rPr>
              <a:t>Network2 (OVN with LB)</a:t>
            </a:r>
          </a:p>
        </p:txBody>
      </p:sp>
      <p:cxnSp>
        <p:nvCxnSpPr>
          <p:cNvPr id="45" name="Straight Connector 44"/>
          <p:cNvCxnSpPr/>
          <p:nvPr/>
        </p:nvCxnSpPr>
        <p:spPr>
          <a:xfrm>
            <a:off x="8600775" y="4299148"/>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7880808" y="4309552"/>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48"/>
          <p:cNvSpPr/>
          <p:nvPr/>
        </p:nvSpPr>
        <p:spPr>
          <a:xfrm>
            <a:off x="5241981" y="3911529"/>
            <a:ext cx="1851577" cy="565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white"/>
                </a:solidFill>
                <a:sym typeface="Arial"/>
              </a:rPr>
              <a:t>Firewall </a:t>
            </a:r>
          </a:p>
          <a:p>
            <a:pPr algn="ctr"/>
            <a:r>
              <a:rPr lang="en-US" sz="1400" dirty="0">
                <a:solidFill>
                  <a:prstClr val="white"/>
                </a:solidFill>
                <a:sym typeface="Arial"/>
              </a:rPr>
              <a:t>VNF (with BGP router)</a:t>
            </a:r>
          </a:p>
        </p:txBody>
      </p:sp>
      <p:sp>
        <p:nvSpPr>
          <p:cNvPr id="50" name="Parallelogram 49"/>
          <p:cNvSpPr/>
          <p:nvPr/>
        </p:nvSpPr>
        <p:spPr>
          <a:xfrm>
            <a:off x="6338614" y="4563719"/>
            <a:ext cx="1332847" cy="478146"/>
          </a:xfrm>
          <a:prstGeom prst="parallelogram">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prstClr val="white"/>
                </a:solidFill>
                <a:sym typeface="Arial"/>
              </a:rPr>
              <a:t>Virtual </a:t>
            </a:r>
          </a:p>
          <a:p>
            <a:pPr algn="ctr"/>
            <a:r>
              <a:rPr lang="en-US" sz="1100" dirty="0">
                <a:solidFill>
                  <a:prstClr val="white"/>
                </a:solidFill>
                <a:sym typeface="Arial"/>
              </a:rPr>
              <a:t>Network1 (OVN with LB) </a:t>
            </a:r>
          </a:p>
        </p:txBody>
      </p:sp>
      <p:cxnSp>
        <p:nvCxnSpPr>
          <p:cNvPr id="51" name="Straight Connector 50"/>
          <p:cNvCxnSpPr/>
          <p:nvPr/>
        </p:nvCxnSpPr>
        <p:spPr>
          <a:xfrm>
            <a:off x="7462113" y="4310187"/>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6742146" y="4320591"/>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3" name="Parallelogram 52"/>
          <p:cNvSpPr/>
          <p:nvPr/>
        </p:nvSpPr>
        <p:spPr>
          <a:xfrm>
            <a:off x="3001277" y="3361801"/>
            <a:ext cx="6201242" cy="384208"/>
          </a:xfrm>
          <a:prstGeom prst="parallelogram">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sym typeface="Arial"/>
              </a:rPr>
              <a:t>Default Virtual network (Flannel) </a:t>
            </a:r>
          </a:p>
        </p:txBody>
      </p:sp>
      <p:sp>
        <p:nvSpPr>
          <p:cNvPr id="54" name="Rounded Rectangle 53"/>
          <p:cNvSpPr/>
          <p:nvPr/>
        </p:nvSpPr>
        <p:spPr>
          <a:xfrm>
            <a:off x="2819772" y="1887423"/>
            <a:ext cx="3774231" cy="719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i="1" dirty="0">
                <a:solidFill>
                  <a:prstClr val="white"/>
                </a:solidFill>
                <a:sym typeface="Arial"/>
              </a:rPr>
              <a:t>resident 1 Applications (Micro-Services) </a:t>
            </a:r>
          </a:p>
        </p:txBody>
      </p:sp>
      <p:sp>
        <p:nvSpPr>
          <p:cNvPr id="57" name="Rounded Rectangle 56"/>
          <p:cNvSpPr/>
          <p:nvPr/>
        </p:nvSpPr>
        <p:spPr>
          <a:xfrm>
            <a:off x="3273703" y="2227495"/>
            <a:ext cx="924128" cy="27237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POD</a:t>
            </a:r>
            <a:endParaRPr lang="en-US" dirty="0">
              <a:solidFill>
                <a:prstClr val="white"/>
              </a:solidFill>
              <a:sym typeface="Arial"/>
            </a:endParaRPr>
          </a:p>
        </p:txBody>
      </p:sp>
      <p:sp>
        <p:nvSpPr>
          <p:cNvPr id="59" name="Rounded Rectangle 58"/>
          <p:cNvSpPr/>
          <p:nvPr/>
        </p:nvSpPr>
        <p:spPr>
          <a:xfrm>
            <a:off x="4235788" y="2227494"/>
            <a:ext cx="924128" cy="27237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POD</a:t>
            </a:r>
            <a:endParaRPr lang="en-US" dirty="0">
              <a:solidFill>
                <a:prstClr val="white"/>
              </a:solidFill>
              <a:sym typeface="Arial"/>
            </a:endParaRPr>
          </a:p>
        </p:txBody>
      </p:sp>
      <p:sp>
        <p:nvSpPr>
          <p:cNvPr id="60" name="Rounded Rectangle 59"/>
          <p:cNvSpPr/>
          <p:nvPr/>
        </p:nvSpPr>
        <p:spPr>
          <a:xfrm>
            <a:off x="5197873" y="2227495"/>
            <a:ext cx="924128" cy="27237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POD</a:t>
            </a:r>
            <a:endParaRPr lang="en-US" dirty="0">
              <a:solidFill>
                <a:prstClr val="white"/>
              </a:solidFill>
              <a:sym typeface="Arial"/>
            </a:endParaRPr>
          </a:p>
        </p:txBody>
      </p:sp>
      <p:sp>
        <p:nvSpPr>
          <p:cNvPr id="61" name="Rounded Rectangle 60"/>
          <p:cNvSpPr/>
          <p:nvPr/>
        </p:nvSpPr>
        <p:spPr>
          <a:xfrm>
            <a:off x="7944526" y="2345244"/>
            <a:ext cx="923827" cy="6268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BGP LB</a:t>
            </a:r>
          </a:p>
        </p:txBody>
      </p:sp>
      <p:sp>
        <p:nvSpPr>
          <p:cNvPr id="65" name="Rounded Rectangle 64"/>
          <p:cNvSpPr/>
          <p:nvPr/>
        </p:nvSpPr>
        <p:spPr>
          <a:xfrm>
            <a:off x="6747634" y="2346259"/>
            <a:ext cx="923827" cy="6268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Ingress</a:t>
            </a:r>
          </a:p>
          <a:p>
            <a:pPr algn="ctr"/>
            <a:r>
              <a:rPr lang="en-US">
                <a:solidFill>
                  <a:prstClr val="white"/>
                </a:solidFill>
                <a:sym typeface="Arial"/>
              </a:rPr>
              <a:t>(L7 LB)</a:t>
            </a:r>
          </a:p>
        </p:txBody>
      </p:sp>
      <p:sp>
        <p:nvSpPr>
          <p:cNvPr id="75" name="Rounded Rectangle 74"/>
          <p:cNvSpPr/>
          <p:nvPr/>
        </p:nvSpPr>
        <p:spPr>
          <a:xfrm>
            <a:off x="2819772" y="2696389"/>
            <a:ext cx="3774231" cy="6300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i="1" dirty="0">
                <a:solidFill>
                  <a:prstClr val="white"/>
                </a:solidFill>
                <a:sym typeface="Arial"/>
              </a:rPr>
              <a:t>resident 2 Applications (Micro-Services) </a:t>
            </a:r>
          </a:p>
        </p:txBody>
      </p:sp>
      <p:sp>
        <p:nvSpPr>
          <p:cNvPr id="76" name="Rounded Rectangle 75"/>
          <p:cNvSpPr/>
          <p:nvPr/>
        </p:nvSpPr>
        <p:spPr>
          <a:xfrm>
            <a:off x="3317811" y="2998107"/>
            <a:ext cx="924128" cy="27237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POD</a:t>
            </a:r>
            <a:endParaRPr lang="en-US" dirty="0">
              <a:solidFill>
                <a:prstClr val="white"/>
              </a:solidFill>
              <a:sym typeface="Arial"/>
            </a:endParaRPr>
          </a:p>
        </p:txBody>
      </p:sp>
      <p:sp>
        <p:nvSpPr>
          <p:cNvPr id="77" name="Rounded Rectangle 76"/>
          <p:cNvSpPr/>
          <p:nvPr/>
        </p:nvSpPr>
        <p:spPr>
          <a:xfrm>
            <a:off x="4279896" y="2998106"/>
            <a:ext cx="924128" cy="27237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POD</a:t>
            </a:r>
            <a:endParaRPr lang="en-US" dirty="0">
              <a:solidFill>
                <a:prstClr val="white"/>
              </a:solidFill>
              <a:sym typeface="Arial"/>
            </a:endParaRPr>
          </a:p>
        </p:txBody>
      </p:sp>
      <p:sp>
        <p:nvSpPr>
          <p:cNvPr id="78" name="Rounded Rectangle 77"/>
          <p:cNvSpPr/>
          <p:nvPr/>
        </p:nvSpPr>
        <p:spPr>
          <a:xfrm>
            <a:off x="5241981" y="2998107"/>
            <a:ext cx="924128" cy="27237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POD</a:t>
            </a:r>
            <a:endParaRPr lang="en-US" dirty="0">
              <a:solidFill>
                <a:prstClr val="white"/>
              </a:solidFill>
              <a:sym typeface="Arial"/>
            </a:endParaRPr>
          </a:p>
        </p:txBody>
      </p:sp>
      <p:sp>
        <p:nvSpPr>
          <p:cNvPr id="79" name="Rounded Rectangle 78"/>
          <p:cNvSpPr/>
          <p:nvPr/>
        </p:nvSpPr>
        <p:spPr>
          <a:xfrm>
            <a:off x="6807933" y="2476432"/>
            <a:ext cx="923827" cy="6268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Ingress</a:t>
            </a:r>
          </a:p>
          <a:p>
            <a:pPr algn="ctr"/>
            <a:r>
              <a:rPr lang="en-US">
                <a:solidFill>
                  <a:prstClr val="white"/>
                </a:solidFill>
                <a:sym typeface="Arial"/>
              </a:rPr>
              <a:t>(L7 LB)</a:t>
            </a:r>
          </a:p>
        </p:txBody>
      </p:sp>
      <p:sp>
        <p:nvSpPr>
          <p:cNvPr id="80" name="Rounded Rectangle 79"/>
          <p:cNvSpPr/>
          <p:nvPr/>
        </p:nvSpPr>
        <p:spPr>
          <a:xfrm>
            <a:off x="6867068" y="2628832"/>
            <a:ext cx="923827" cy="6268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Ingress</a:t>
            </a:r>
          </a:p>
          <a:p>
            <a:pPr algn="ctr"/>
            <a:r>
              <a:rPr lang="en-US">
                <a:solidFill>
                  <a:prstClr val="white"/>
                </a:solidFill>
                <a:sym typeface="Arial"/>
              </a:rPr>
              <a:t>(L7 LB)</a:t>
            </a:r>
          </a:p>
        </p:txBody>
      </p:sp>
      <p:sp>
        <p:nvSpPr>
          <p:cNvPr id="81" name="Rounded Rectangle 80"/>
          <p:cNvSpPr/>
          <p:nvPr/>
        </p:nvSpPr>
        <p:spPr>
          <a:xfrm>
            <a:off x="8027815" y="2448472"/>
            <a:ext cx="923827" cy="6268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BGP LB</a:t>
            </a:r>
          </a:p>
        </p:txBody>
      </p:sp>
      <p:sp>
        <p:nvSpPr>
          <p:cNvPr id="82" name="Rounded Rectangle 81"/>
          <p:cNvSpPr/>
          <p:nvPr/>
        </p:nvSpPr>
        <p:spPr>
          <a:xfrm>
            <a:off x="8133478" y="2555130"/>
            <a:ext cx="923827" cy="6268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BGP LB</a:t>
            </a:r>
          </a:p>
        </p:txBody>
      </p:sp>
      <p:cxnSp>
        <p:nvCxnSpPr>
          <p:cNvPr id="85" name="Straight Connector 84"/>
          <p:cNvCxnSpPr/>
          <p:nvPr/>
        </p:nvCxnSpPr>
        <p:spPr>
          <a:xfrm>
            <a:off x="8810123" y="3606065"/>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7011020" y="3103315"/>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209547" y="2555130"/>
            <a:ext cx="0" cy="930083"/>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7433446" y="2431718"/>
            <a:ext cx="0" cy="1053495"/>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291201" y="3081249"/>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8489728" y="2533064"/>
            <a:ext cx="0" cy="930083"/>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8713627" y="2409652"/>
            <a:ext cx="0" cy="1053495"/>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3468113" y="3195586"/>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4421791" y="3182013"/>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5413176" y="3182013"/>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3779875" y="2363681"/>
            <a:ext cx="620" cy="121380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4790009" y="2365266"/>
            <a:ext cx="620" cy="121380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5913483" y="2377255"/>
            <a:ext cx="620" cy="121380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8" name="Parallelogram 97"/>
          <p:cNvSpPr/>
          <p:nvPr/>
        </p:nvSpPr>
        <p:spPr>
          <a:xfrm>
            <a:off x="1471589" y="4566436"/>
            <a:ext cx="4280744" cy="384208"/>
          </a:xfrm>
          <a:prstGeom prst="parallelogram">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prstClr val="white"/>
                </a:solidFill>
                <a:sym typeface="Arial"/>
              </a:rPr>
              <a:t>Provider network 1 (OVN using L2 breakout, OVN LB on L2 Switch)</a:t>
            </a:r>
          </a:p>
        </p:txBody>
      </p:sp>
      <p:cxnSp>
        <p:nvCxnSpPr>
          <p:cNvPr id="99" name="Straight Connector 98"/>
          <p:cNvCxnSpPr/>
          <p:nvPr/>
        </p:nvCxnSpPr>
        <p:spPr>
          <a:xfrm>
            <a:off x="5489952" y="4382586"/>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915408" y="1659118"/>
            <a:ext cx="28280" cy="37513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69682" y="1224037"/>
            <a:ext cx="1301907" cy="646331"/>
          </a:xfrm>
          <a:prstGeom prst="rect">
            <a:avLst/>
          </a:prstGeom>
          <a:noFill/>
        </p:spPr>
        <p:txBody>
          <a:bodyPr wrap="square" rtlCol="0">
            <a:spAutoFit/>
          </a:bodyPr>
          <a:lstStyle/>
          <a:p>
            <a:r>
              <a:rPr lang="en-US">
                <a:solidFill>
                  <a:prstClr val="black"/>
                </a:solidFill>
                <a:cs typeface="Arial"/>
                <a:sym typeface="Arial"/>
              </a:rPr>
              <a:t>Corp networks</a:t>
            </a:r>
          </a:p>
        </p:txBody>
      </p:sp>
      <p:sp>
        <p:nvSpPr>
          <p:cNvPr id="19" name="Rounded Rectangle 18"/>
          <p:cNvSpPr/>
          <p:nvPr/>
        </p:nvSpPr>
        <p:spPr>
          <a:xfrm>
            <a:off x="169682" y="2346259"/>
            <a:ext cx="565609" cy="59014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M1</a:t>
            </a:r>
          </a:p>
        </p:txBody>
      </p:sp>
      <p:sp>
        <p:nvSpPr>
          <p:cNvPr id="100" name="Rounded Rectangle 99"/>
          <p:cNvSpPr/>
          <p:nvPr/>
        </p:nvSpPr>
        <p:spPr>
          <a:xfrm>
            <a:off x="169682" y="3050297"/>
            <a:ext cx="565609" cy="59014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M2</a:t>
            </a:r>
          </a:p>
        </p:txBody>
      </p:sp>
      <p:sp>
        <p:nvSpPr>
          <p:cNvPr id="101" name="Rounded Rectangle 100"/>
          <p:cNvSpPr/>
          <p:nvPr/>
        </p:nvSpPr>
        <p:spPr>
          <a:xfrm>
            <a:off x="180680" y="3859311"/>
            <a:ext cx="565609" cy="590140"/>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prstClr val="white"/>
                </a:solidFill>
                <a:sym typeface="Arial"/>
              </a:rPr>
              <a:t>M3</a:t>
            </a:r>
          </a:p>
        </p:txBody>
      </p:sp>
      <p:cxnSp>
        <p:nvCxnSpPr>
          <p:cNvPr id="23" name="Straight Connector 22"/>
          <p:cNvCxnSpPr>
            <a:stCxn id="19" idx="3"/>
          </p:cNvCxnSpPr>
          <p:nvPr/>
        </p:nvCxnSpPr>
        <p:spPr>
          <a:xfrm>
            <a:off x="735291" y="2641329"/>
            <a:ext cx="194257" cy="173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18438" y="3294264"/>
            <a:ext cx="194257" cy="173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37948" y="4075518"/>
            <a:ext cx="194257" cy="173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98" idx="5"/>
          </p:cNvCxnSpPr>
          <p:nvPr/>
        </p:nvCxnSpPr>
        <p:spPr>
          <a:xfrm flipV="1">
            <a:off x="943688" y="4758540"/>
            <a:ext cx="575927" cy="5945"/>
          </a:xfrm>
          <a:prstGeom prst="line">
            <a:avLst/>
          </a:prstGeom>
        </p:spPr>
        <p:style>
          <a:lnRef idx="1">
            <a:schemeClr val="accent1"/>
          </a:lnRef>
          <a:fillRef idx="0">
            <a:schemeClr val="accent1"/>
          </a:fillRef>
          <a:effectRef idx="0">
            <a:schemeClr val="accent1"/>
          </a:effectRef>
          <a:fontRef idx="minor">
            <a:schemeClr val="tx1"/>
          </a:fontRef>
        </p:style>
      </p:cxnSp>
      <p:sp>
        <p:nvSpPr>
          <p:cNvPr id="63" name="Rounded Rectangle 62"/>
          <p:cNvSpPr/>
          <p:nvPr/>
        </p:nvSpPr>
        <p:spPr>
          <a:xfrm>
            <a:off x="152829" y="6158753"/>
            <a:ext cx="565609" cy="238022"/>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prstClr val="white"/>
                </a:solidFill>
                <a:sym typeface="Arial"/>
              </a:rPr>
              <a:t>Mx</a:t>
            </a:r>
            <a:endParaRPr lang="en-US" dirty="0">
              <a:solidFill>
                <a:prstClr val="white"/>
              </a:solidFill>
              <a:sym typeface="Arial"/>
            </a:endParaRPr>
          </a:p>
        </p:txBody>
      </p:sp>
      <p:sp>
        <p:nvSpPr>
          <p:cNvPr id="4" name="TextBox 3"/>
          <p:cNvSpPr txBox="1"/>
          <p:nvPr/>
        </p:nvSpPr>
        <p:spPr>
          <a:xfrm>
            <a:off x="718438" y="6158753"/>
            <a:ext cx="1899256" cy="261610"/>
          </a:xfrm>
          <a:prstGeom prst="rect">
            <a:avLst/>
          </a:prstGeom>
          <a:noFill/>
        </p:spPr>
        <p:txBody>
          <a:bodyPr wrap="square" rtlCol="0">
            <a:spAutoFit/>
          </a:bodyPr>
          <a:lstStyle/>
          <a:p>
            <a:pPr>
              <a:buClr>
                <a:srgbClr val="000000"/>
              </a:buClr>
              <a:buFont typeface="Arial"/>
              <a:buNone/>
            </a:pPr>
            <a:r>
              <a:rPr lang="en-US" sz="1100" kern="0" dirty="0">
                <a:solidFill>
                  <a:srgbClr val="000000"/>
                </a:solidFill>
                <a:latin typeface="Arial"/>
                <a:cs typeface="Arial"/>
                <a:sym typeface="Arial"/>
              </a:rPr>
              <a:t>Desktop/laptop/servers</a:t>
            </a:r>
          </a:p>
        </p:txBody>
      </p:sp>
      <p:sp>
        <p:nvSpPr>
          <p:cNvPr id="66" name="Rounded Rectangle 65"/>
          <p:cNvSpPr/>
          <p:nvPr/>
        </p:nvSpPr>
        <p:spPr>
          <a:xfrm>
            <a:off x="5282553" y="3970812"/>
            <a:ext cx="1851577" cy="565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white"/>
                </a:solidFill>
                <a:sym typeface="Arial"/>
              </a:rPr>
              <a:t>Firewall </a:t>
            </a:r>
          </a:p>
          <a:p>
            <a:pPr algn="ctr"/>
            <a:r>
              <a:rPr lang="en-US" sz="1400" dirty="0">
                <a:solidFill>
                  <a:prstClr val="white"/>
                </a:solidFill>
                <a:sym typeface="Arial"/>
              </a:rPr>
              <a:t>VNF (with BGP router)</a:t>
            </a:r>
          </a:p>
        </p:txBody>
      </p:sp>
      <p:cxnSp>
        <p:nvCxnSpPr>
          <p:cNvPr id="83" name="Straight Connector 82"/>
          <p:cNvCxnSpPr/>
          <p:nvPr/>
        </p:nvCxnSpPr>
        <p:spPr>
          <a:xfrm>
            <a:off x="6792632" y="3671711"/>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7" name="Rounded Rectangle 66"/>
          <p:cNvSpPr/>
          <p:nvPr/>
        </p:nvSpPr>
        <p:spPr>
          <a:xfrm>
            <a:off x="7294527" y="3923383"/>
            <a:ext cx="901870" cy="56560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prstClr val="white"/>
                </a:solidFill>
                <a:sym typeface="Arial"/>
              </a:rPr>
              <a:t>IPS/WAF  CNF</a:t>
            </a:r>
          </a:p>
        </p:txBody>
      </p:sp>
      <p:cxnSp>
        <p:nvCxnSpPr>
          <p:cNvPr id="84" name="Straight Connector 83"/>
          <p:cNvCxnSpPr/>
          <p:nvPr/>
        </p:nvCxnSpPr>
        <p:spPr>
          <a:xfrm>
            <a:off x="7640658" y="3619780"/>
            <a:ext cx="0" cy="3818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Rounded Rectangle 4"/>
          <p:cNvSpPr/>
          <p:nvPr/>
        </p:nvSpPr>
        <p:spPr>
          <a:xfrm>
            <a:off x="9963861" y="983619"/>
            <a:ext cx="1702722" cy="399708"/>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Coexistence of VNFs, CNFs and Micro-services</a:t>
            </a:r>
          </a:p>
        </p:txBody>
      </p:sp>
      <p:sp>
        <p:nvSpPr>
          <p:cNvPr id="6" name="TextBox 5"/>
          <p:cNvSpPr txBox="1"/>
          <p:nvPr/>
        </p:nvSpPr>
        <p:spPr>
          <a:xfrm>
            <a:off x="10118490" y="704422"/>
            <a:ext cx="1989056" cy="307777"/>
          </a:xfrm>
          <a:prstGeom prst="rect">
            <a:avLst/>
          </a:prstGeom>
          <a:noFill/>
        </p:spPr>
        <p:txBody>
          <a:bodyPr wrap="square" rtlCol="0">
            <a:spAutoFit/>
          </a:bodyPr>
          <a:lstStyle/>
          <a:p>
            <a:pPr>
              <a:buClr>
                <a:srgbClr val="000000"/>
              </a:buClr>
              <a:buFont typeface="Arial"/>
              <a:buNone/>
            </a:pPr>
            <a:r>
              <a:rPr lang="en-US" sz="1400" kern="0" dirty="0">
                <a:solidFill>
                  <a:srgbClr val="000000"/>
                </a:solidFill>
                <a:latin typeface="Arial"/>
                <a:cs typeface="Arial"/>
                <a:sym typeface="Arial"/>
              </a:rPr>
              <a:t>What it proves</a:t>
            </a:r>
          </a:p>
        </p:txBody>
      </p:sp>
      <p:sp>
        <p:nvSpPr>
          <p:cNvPr id="69" name="Rounded Rectangle 68"/>
          <p:cNvSpPr/>
          <p:nvPr/>
        </p:nvSpPr>
        <p:spPr>
          <a:xfrm>
            <a:off x="9963861" y="1390567"/>
            <a:ext cx="1702722" cy="399708"/>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Advanced networking support </a:t>
            </a:r>
          </a:p>
        </p:txBody>
      </p:sp>
      <p:sp>
        <p:nvSpPr>
          <p:cNvPr id="70" name="Rounded Rectangle 69"/>
          <p:cNvSpPr/>
          <p:nvPr/>
        </p:nvSpPr>
        <p:spPr>
          <a:xfrm>
            <a:off x="9963861" y="1797515"/>
            <a:ext cx="1702722" cy="331055"/>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Soft-Multitenancy</a:t>
            </a:r>
          </a:p>
        </p:txBody>
      </p:sp>
      <p:sp>
        <p:nvSpPr>
          <p:cNvPr id="71" name="Rounded Rectangle 70"/>
          <p:cNvSpPr/>
          <p:nvPr/>
        </p:nvSpPr>
        <p:spPr>
          <a:xfrm>
            <a:off x="9954394" y="2147899"/>
            <a:ext cx="1702722" cy="331055"/>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Multi-Cluster scheduler via ONAP</a:t>
            </a:r>
          </a:p>
        </p:txBody>
      </p:sp>
      <p:sp>
        <p:nvSpPr>
          <p:cNvPr id="72" name="Rounded Rectangle 71"/>
          <p:cNvSpPr/>
          <p:nvPr/>
        </p:nvSpPr>
        <p:spPr>
          <a:xfrm>
            <a:off x="9963861" y="2498283"/>
            <a:ext cx="1702722" cy="331055"/>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Service mesh for Micro-services</a:t>
            </a:r>
          </a:p>
        </p:txBody>
      </p:sp>
      <p:sp>
        <p:nvSpPr>
          <p:cNvPr id="73" name="Rounded Rectangle 72"/>
          <p:cNvSpPr/>
          <p:nvPr/>
        </p:nvSpPr>
        <p:spPr>
          <a:xfrm>
            <a:off x="9963861" y="2847282"/>
            <a:ext cx="1702722" cy="331055"/>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buFont typeface="Arial"/>
              <a:buNone/>
            </a:pPr>
            <a:r>
              <a:rPr lang="en-US" sz="1100" kern="0" dirty="0">
                <a:solidFill>
                  <a:prstClr val="white"/>
                </a:solidFill>
                <a:sym typeface="Arial"/>
              </a:rPr>
              <a:t>Programmable CNI</a:t>
            </a:r>
          </a:p>
        </p:txBody>
      </p:sp>
      <p:sp>
        <p:nvSpPr>
          <p:cNvPr id="7" name="TextBox 6"/>
          <p:cNvSpPr txBox="1"/>
          <p:nvPr/>
        </p:nvSpPr>
        <p:spPr>
          <a:xfrm>
            <a:off x="4197831" y="5712643"/>
            <a:ext cx="4785913" cy="307777"/>
          </a:xfrm>
          <a:prstGeom prst="rect">
            <a:avLst/>
          </a:prstGeom>
          <a:noFill/>
        </p:spPr>
        <p:txBody>
          <a:bodyPr wrap="square" rtlCol="0">
            <a:spAutoFit/>
          </a:bodyPr>
          <a:lstStyle/>
          <a:p>
            <a:pPr>
              <a:buClr>
                <a:srgbClr val="000000"/>
              </a:buClr>
              <a:buFont typeface="Arial"/>
              <a:buNone/>
            </a:pPr>
            <a:r>
              <a:rPr lang="en-US" sz="1400" kern="0" dirty="0">
                <a:solidFill>
                  <a:srgbClr val="000000"/>
                </a:solidFill>
                <a:latin typeface="Arial"/>
                <a:cs typeface="Arial"/>
                <a:sym typeface="Arial"/>
              </a:rPr>
              <a:t>Initial testing to be done using  Ubuntu for all VNFs/CNFs.</a:t>
            </a:r>
          </a:p>
        </p:txBody>
      </p:sp>
      <p:sp>
        <p:nvSpPr>
          <p:cNvPr id="104" name="Rounded Rectangle 103"/>
          <p:cNvSpPr/>
          <p:nvPr/>
        </p:nvSpPr>
        <p:spPr>
          <a:xfrm rot="18734975">
            <a:off x="9460355" y="5147435"/>
            <a:ext cx="2081719" cy="10867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Akraino</a:t>
            </a:r>
            <a:r>
              <a:rPr lang="en-US" dirty="0" smtClean="0"/>
              <a:t> Slides</a:t>
            </a:r>
            <a:endParaRPr lang="en-US" dirty="0"/>
          </a:p>
        </p:txBody>
      </p:sp>
    </p:spTree>
    <p:extLst>
      <p:ext uri="{BB962C8B-B14F-4D97-AF65-F5344CB8AC3E}">
        <p14:creationId xmlns:p14="http://schemas.microsoft.com/office/powerpoint/2010/main" val="267902422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9"/>
                                        </p:tgtEl>
                                        <p:attrNameLst>
                                          <p:attrName>style.visibility</p:attrName>
                                        </p:attrNameLst>
                                      </p:cBhvr>
                                      <p:to>
                                        <p:strVal val="visible"/>
                                      </p:to>
                                    </p:set>
                                    <p:anim calcmode="lin" valueType="num">
                                      <p:cBhvr additive="base">
                                        <p:cTn id="15" dur="500" fill="hold"/>
                                        <p:tgtEl>
                                          <p:spTgt spid="69"/>
                                        </p:tgtEl>
                                        <p:attrNameLst>
                                          <p:attrName>ppt_x</p:attrName>
                                        </p:attrNameLst>
                                      </p:cBhvr>
                                      <p:tavLst>
                                        <p:tav tm="0">
                                          <p:val>
                                            <p:strVal val="#ppt_x"/>
                                          </p:val>
                                        </p:tav>
                                        <p:tav tm="100000">
                                          <p:val>
                                            <p:strVal val="#ppt_x"/>
                                          </p:val>
                                        </p:tav>
                                      </p:tavLst>
                                    </p:anim>
                                    <p:anim calcmode="lin" valueType="num">
                                      <p:cBhvr additive="base">
                                        <p:cTn id="16" dur="500" fill="hold"/>
                                        <p:tgtEl>
                                          <p:spTgt spid="6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500" fill="hold"/>
                                        <p:tgtEl>
                                          <p:spTgt spid="70"/>
                                        </p:tgtEl>
                                        <p:attrNameLst>
                                          <p:attrName>ppt_x</p:attrName>
                                        </p:attrNameLst>
                                      </p:cBhvr>
                                      <p:tavLst>
                                        <p:tav tm="0">
                                          <p:val>
                                            <p:strVal val="#ppt_x"/>
                                          </p:val>
                                        </p:tav>
                                        <p:tav tm="100000">
                                          <p:val>
                                            <p:strVal val="#ppt_x"/>
                                          </p:val>
                                        </p:tav>
                                      </p:tavLst>
                                    </p:anim>
                                    <p:anim calcmode="lin" valueType="num">
                                      <p:cBhvr additive="base">
                                        <p:cTn id="20" dur="500" fill="hold"/>
                                        <p:tgtEl>
                                          <p:spTgt spid="7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additive="base">
                                        <p:cTn id="23" dur="500" fill="hold"/>
                                        <p:tgtEl>
                                          <p:spTgt spid="71"/>
                                        </p:tgtEl>
                                        <p:attrNameLst>
                                          <p:attrName>ppt_x</p:attrName>
                                        </p:attrNameLst>
                                      </p:cBhvr>
                                      <p:tavLst>
                                        <p:tav tm="0">
                                          <p:val>
                                            <p:strVal val="#ppt_x"/>
                                          </p:val>
                                        </p:tav>
                                        <p:tav tm="100000">
                                          <p:val>
                                            <p:strVal val="#ppt_x"/>
                                          </p:val>
                                        </p:tav>
                                      </p:tavLst>
                                    </p:anim>
                                    <p:anim calcmode="lin" valueType="num">
                                      <p:cBhvr additive="base">
                                        <p:cTn id="24" dur="500" fill="hold"/>
                                        <p:tgtEl>
                                          <p:spTgt spid="7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2"/>
                                        </p:tgtEl>
                                        <p:attrNameLst>
                                          <p:attrName>style.visibility</p:attrName>
                                        </p:attrNameLst>
                                      </p:cBhvr>
                                      <p:to>
                                        <p:strVal val="visible"/>
                                      </p:to>
                                    </p:set>
                                    <p:anim calcmode="lin" valueType="num">
                                      <p:cBhvr additive="base">
                                        <p:cTn id="27" dur="500" fill="hold"/>
                                        <p:tgtEl>
                                          <p:spTgt spid="72"/>
                                        </p:tgtEl>
                                        <p:attrNameLst>
                                          <p:attrName>ppt_x</p:attrName>
                                        </p:attrNameLst>
                                      </p:cBhvr>
                                      <p:tavLst>
                                        <p:tav tm="0">
                                          <p:val>
                                            <p:strVal val="#ppt_x"/>
                                          </p:val>
                                        </p:tav>
                                        <p:tav tm="100000">
                                          <p:val>
                                            <p:strVal val="#ppt_x"/>
                                          </p:val>
                                        </p:tav>
                                      </p:tavLst>
                                    </p:anim>
                                    <p:anim calcmode="lin" valueType="num">
                                      <p:cBhvr additive="base">
                                        <p:cTn id="28" dur="500" fill="hold"/>
                                        <p:tgtEl>
                                          <p:spTgt spid="7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additive="base">
                                        <p:cTn id="31" dur="500" fill="hold"/>
                                        <p:tgtEl>
                                          <p:spTgt spid="73"/>
                                        </p:tgtEl>
                                        <p:attrNameLst>
                                          <p:attrName>ppt_x</p:attrName>
                                        </p:attrNameLst>
                                      </p:cBhvr>
                                      <p:tavLst>
                                        <p:tav tm="0">
                                          <p:val>
                                            <p:strVal val="#ppt_x"/>
                                          </p:val>
                                        </p:tav>
                                        <p:tav tm="100000">
                                          <p:val>
                                            <p:strVal val="#ppt_x"/>
                                          </p:val>
                                        </p:tav>
                                      </p:tavLst>
                                    </p:anim>
                                    <p:anim calcmode="lin" valueType="num">
                                      <p:cBhvr additive="base">
                                        <p:cTn id="32"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69" grpId="0" animBg="1"/>
      <p:bldP spid="70" grpId="0" animBg="1"/>
      <p:bldP spid="71" grpId="0" animBg="1"/>
      <p:bldP spid="72" grpId="0" animBg="1"/>
      <p:bldP spid="7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Multi-Cluster Distribution</a:t>
            </a:r>
            <a:endParaRPr lang="en-US" sz="3100" b="1" dirty="0"/>
          </a:p>
        </p:txBody>
      </p:sp>
      <p:sp>
        <p:nvSpPr>
          <p:cNvPr id="2" name="Rounded Rectangle 1"/>
          <p:cNvSpPr/>
          <p:nvPr/>
        </p:nvSpPr>
        <p:spPr>
          <a:xfrm>
            <a:off x="1293780" y="1719338"/>
            <a:ext cx="2792028" cy="9673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dirty="0" smtClean="0">
                <a:solidFill>
                  <a:prstClr val="white"/>
                </a:solidFill>
              </a:rPr>
              <a:t>ONAP</a:t>
            </a:r>
            <a:endParaRPr lang="en-US" sz="1400" dirty="0">
              <a:solidFill>
                <a:prstClr val="white"/>
              </a:solidFill>
            </a:endParaRPr>
          </a:p>
        </p:txBody>
      </p:sp>
      <p:sp>
        <p:nvSpPr>
          <p:cNvPr id="7" name="Rounded Rectangle 6"/>
          <p:cNvSpPr/>
          <p:nvPr/>
        </p:nvSpPr>
        <p:spPr>
          <a:xfrm>
            <a:off x="1489501" y="2085434"/>
            <a:ext cx="2215299" cy="443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white"/>
                </a:solidFill>
              </a:rPr>
              <a:t>K8S Plugin Service</a:t>
            </a:r>
            <a:endParaRPr lang="en-US" sz="1400" dirty="0">
              <a:solidFill>
                <a:prstClr val="white"/>
              </a:solidFill>
            </a:endParaRPr>
          </a:p>
        </p:txBody>
      </p:sp>
      <p:sp>
        <p:nvSpPr>
          <p:cNvPr id="6" name="Rounded Rectangle 5"/>
          <p:cNvSpPr/>
          <p:nvPr/>
        </p:nvSpPr>
        <p:spPr>
          <a:xfrm>
            <a:off x="272375" y="2971408"/>
            <a:ext cx="2412459"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100" dirty="0" smtClean="0"/>
              <a:t>Site 1</a:t>
            </a:r>
            <a:endParaRPr lang="en-US" sz="1100" dirty="0"/>
          </a:p>
        </p:txBody>
      </p:sp>
      <p:sp>
        <p:nvSpPr>
          <p:cNvPr id="27" name="Rounded Rectangle 26"/>
          <p:cNvSpPr/>
          <p:nvPr/>
        </p:nvSpPr>
        <p:spPr>
          <a:xfrm>
            <a:off x="2759943" y="2971407"/>
            <a:ext cx="2412459" cy="4572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100" dirty="0" smtClean="0"/>
              <a:t>Site N</a:t>
            </a:r>
            <a:endParaRPr lang="en-US" sz="1100" dirty="0"/>
          </a:p>
        </p:txBody>
      </p:sp>
      <p:sp>
        <p:nvSpPr>
          <p:cNvPr id="11" name="TextBox 10"/>
          <p:cNvSpPr txBox="1"/>
          <p:nvPr/>
        </p:nvSpPr>
        <p:spPr>
          <a:xfrm>
            <a:off x="1420238" y="1177047"/>
            <a:ext cx="2752928" cy="276999"/>
          </a:xfrm>
          <a:prstGeom prst="rect">
            <a:avLst/>
          </a:prstGeom>
          <a:noFill/>
        </p:spPr>
        <p:txBody>
          <a:bodyPr wrap="square" rtlCol="0">
            <a:spAutoFit/>
          </a:bodyPr>
          <a:lstStyle/>
          <a:p>
            <a:pPr algn="ctr"/>
            <a:r>
              <a:rPr lang="en-US" sz="1200" dirty="0" smtClean="0"/>
              <a:t>App1 : MS1, MS2, MS3</a:t>
            </a:r>
            <a:endParaRPr lang="en-US" sz="1200" dirty="0"/>
          </a:p>
        </p:txBody>
      </p:sp>
      <p:sp>
        <p:nvSpPr>
          <p:cNvPr id="12" name="Rectangle 11"/>
          <p:cNvSpPr/>
          <p:nvPr/>
        </p:nvSpPr>
        <p:spPr>
          <a:xfrm>
            <a:off x="428018" y="3204088"/>
            <a:ext cx="486382" cy="2192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MS1</a:t>
            </a:r>
            <a:endParaRPr lang="en-US" sz="1100" dirty="0"/>
          </a:p>
        </p:txBody>
      </p:sp>
      <p:sp>
        <p:nvSpPr>
          <p:cNvPr id="33" name="Rectangle 32"/>
          <p:cNvSpPr/>
          <p:nvPr/>
        </p:nvSpPr>
        <p:spPr>
          <a:xfrm>
            <a:off x="1070044" y="3209344"/>
            <a:ext cx="486382" cy="2192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MS2</a:t>
            </a:r>
            <a:endParaRPr lang="en-US" sz="1100" dirty="0"/>
          </a:p>
        </p:txBody>
      </p:sp>
      <p:sp>
        <p:nvSpPr>
          <p:cNvPr id="34" name="Rectangle 33"/>
          <p:cNvSpPr/>
          <p:nvPr/>
        </p:nvSpPr>
        <p:spPr>
          <a:xfrm>
            <a:off x="1708826" y="3200007"/>
            <a:ext cx="486382" cy="2192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MS3</a:t>
            </a:r>
            <a:endParaRPr lang="en-US" sz="1100" dirty="0"/>
          </a:p>
        </p:txBody>
      </p:sp>
      <p:sp>
        <p:nvSpPr>
          <p:cNvPr id="14" name="Right Arrow 13"/>
          <p:cNvSpPr/>
          <p:nvPr/>
        </p:nvSpPr>
        <p:spPr>
          <a:xfrm>
            <a:off x="5172402" y="1819072"/>
            <a:ext cx="1099225" cy="7094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ounded Rectangle 34"/>
          <p:cNvSpPr/>
          <p:nvPr/>
        </p:nvSpPr>
        <p:spPr>
          <a:xfrm>
            <a:off x="7418963" y="1713550"/>
            <a:ext cx="2792028" cy="9673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dirty="0" smtClean="0">
                <a:solidFill>
                  <a:prstClr val="white"/>
                </a:solidFill>
              </a:rPr>
              <a:t>ONAP</a:t>
            </a:r>
            <a:endParaRPr lang="en-US" sz="1400" dirty="0">
              <a:solidFill>
                <a:prstClr val="white"/>
              </a:solidFill>
            </a:endParaRPr>
          </a:p>
        </p:txBody>
      </p:sp>
      <p:sp>
        <p:nvSpPr>
          <p:cNvPr id="38" name="Rounded Rectangle 37"/>
          <p:cNvSpPr/>
          <p:nvPr/>
        </p:nvSpPr>
        <p:spPr>
          <a:xfrm>
            <a:off x="7614684" y="2079646"/>
            <a:ext cx="2215299" cy="443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prstClr val="white"/>
                </a:solidFill>
              </a:rPr>
              <a:t>K8S Plugin Service</a:t>
            </a:r>
            <a:endParaRPr lang="en-US" sz="1400" dirty="0">
              <a:solidFill>
                <a:prstClr val="white"/>
              </a:solidFill>
            </a:endParaRPr>
          </a:p>
        </p:txBody>
      </p:sp>
      <p:sp>
        <p:nvSpPr>
          <p:cNvPr id="39" name="Rounded Rectangle 38"/>
          <p:cNvSpPr/>
          <p:nvPr/>
        </p:nvSpPr>
        <p:spPr>
          <a:xfrm>
            <a:off x="6397558" y="2965620"/>
            <a:ext cx="2412459" cy="45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100" dirty="0" smtClean="0"/>
              <a:t>Site 1</a:t>
            </a:r>
            <a:endParaRPr lang="en-US" sz="1100" dirty="0"/>
          </a:p>
        </p:txBody>
      </p:sp>
      <p:sp>
        <p:nvSpPr>
          <p:cNvPr id="41" name="Rounded Rectangle 40"/>
          <p:cNvSpPr/>
          <p:nvPr/>
        </p:nvSpPr>
        <p:spPr>
          <a:xfrm>
            <a:off x="8885126" y="2965619"/>
            <a:ext cx="2412459" cy="4572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100" dirty="0" smtClean="0"/>
              <a:t>Site N</a:t>
            </a:r>
            <a:endParaRPr lang="en-US" sz="1100" dirty="0"/>
          </a:p>
        </p:txBody>
      </p:sp>
      <p:sp>
        <p:nvSpPr>
          <p:cNvPr id="42" name="TextBox 41"/>
          <p:cNvSpPr txBox="1"/>
          <p:nvPr/>
        </p:nvSpPr>
        <p:spPr>
          <a:xfrm>
            <a:off x="7545421" y="1171259"/>
            <a:ext cx="2752928" cy="276999"/>
          </a:xfrm>
          <a:prstGeom prst="rect">
            <a:avLst/>
          </a:prstGeom>
          <a:noFill/>
        </p:spPr>
        <p:txBody>
          <a:bodyPr wrap="square" rtlCol="0">
            <a:spAutoFit/>
          </a:bodyPr>
          <a:lstStyle/>
          <a:p>
            <a:pPr algn="ctr"/>
            <a:r>
              <a:rPr lang="en-US" sz="1200" dirty="0" smtClean="0"/>
              <a:t>App1 : MS1, MS2, MS3</a:t>
            </a:r>
            <a:endParaRPr lang="en-US" sz="1200" dirty="0"/>
          </a:p>
        </p:txBody>
      </p:sp>
      <p:sp>
        <p:nvSpPr>
          <p:cNvPr id="43" name="Rectangle 42"/>
          <p:cNvSpPr/>
          <p:nvPr/>
        </p:nvSpPr>
        <p:spPr>
          <a:xfrm>
            <a:off x="6553201" y="3198300"/>
            <a:ext cx="486382" cy="2192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MS1</a:t>
            </a:r>
            <a:endParaRPr lang="en-US" sz="1100" dirty="0"/>
          </a:p>
        </p:txBody>
      </p:sp>
      <p:sp>
        <p:nvSpPr>
          <p:cNvPr id="51" name="Rectangle 50"/>
          <p:cNvSpPr/>
          <p:nvPr/>
        </p:nvSpPr>
        <p:spPr>
          <a:xfrm>
            <a:off x="9586792" y="3184405"/>
            <a:ext cx="486382" cy="2192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MS2</a:t>
            </a:r>
            <a:endParaRPr lang="en-US" sz="1100" dirty="0"/>
          </a:p>
        </p:txBody>
      </p:sp>
      <p:sp>
        <p:nvSpPr>
          <p:cNvPr id="52" name="Rectangle 51"/>
          <p:cNvSpPr/>
          <p:nvPr/>
        </p:nvSpPr>
        <p:spPr>
          <a:xfrm>
            <a:off x="10148283" y="3200007"/>
            <a:ext cx="486382" cy="2192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MS3</a:t>
            </a:r>
            <a:endParaRPr lang="en-US" sz="1100" dirty="0"/>
          </a:p>
        </p:txBody>
      </p:sp>
      <p:sp>
        <p:nvSpPr>
          <p:cNvPr id="15" name="TextBox 14"/>
          <p:cNvSpPr txBox="1"/>
          <p:nvPr/>
        </p:nvSpPr>
        <p:spPr>
          <a:xfrm>
            <a:off x="428018" y="3998068"/>
            <a:ext cx="4744384" cy="144655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How does it differ?</a:t>
            </a:r>
          </a:p>
          <a:p>
            <a:pPr marL="742950" lvl="1" indent="-285750">
              <a:buFont typeface="Arial" panose="020B0604020202020204" pitchFamily="34" charset="0"/>
              <a:buChar char="•"/>
            </a:pPr>
            <a:r>
              <a:rPr lang="en-US" sz="1400" dirty="0" smtClean="0"/>
              <a:t>In R4, all micro-services of an app deployed in one site.</a:t>
            </a:r>
          </a:p>
          <a:p>
            <a:pPr marL="742950" lvl="1" indent="-285750">
              <a:buFont typeface="Arial" panose="020B0604020202020204" pitchFamily="34" charset="0"/>
              <a:buChar char="•"/>
            </a:pPr>
            <a:r>
              <a:rPr lang="en-US" sz="1400" dirty="0" smtClean="0"/>
              <a:t>In R6, intention is to deploy micro-services of the app to be deployed in various sites based on the requirements.</a:t>
            </a:r>
            <a:endParaRPr lang="en-US" sz="1400" dirty="0"/>
          </a:p>
        </p:txBody>
      </p:sp>
      <p:sp>
        <p:nvSpPr>
          <p:cNvPr id="53" name="TextBox 52"/>
          <p:cNvSpPr txBox="1"/>
          <p:nvPr/>
        </p:nvSpPr>
        <p:spPr>
          <a:xfrm>
            <a:off x="6316296" y="3375558"/>
            <a:ext cx="4744384" cy="3077766"/>
          </a:xfrm>
          <a:prstGeom prst="rect">
            <a:avLst/>
          </a:prstGeom>
          <a:noFill/>
        </p:spPr>
        <p:txBody>
          <a:bodyPr wrap="square" rtlCol="0">
            <a:spAutoFit/>
          </a:bodyPr>
          <a:lstStyle/>
          <a:p>
            <a:r>
              <a:rPr lang="en-US" dirty="0" smtClean="0"/>
              <a:t>Implementation details</a:t>
            </a:r>
            <a:endParaRPr lang="en-US" dirty="0"/>
          </a:p>
          <a:p>
            <a:pPr marL="285750" indent="-285750">
              <a:buFont typeface="Arial" panose="020B0604020202020204" pitchFamily="34" charset="0"/>
              <a:buChar char="•"/>
            </a:pPr>
            <a:r>
              <a:rPr lang="en-US" sz="1600" dirty="0" smtClean="0"/>
              <a:t>Operator:  MC-Operator</a:t>
            </a:r>
          </a:p>
          <a:p>
            <a:pPr marL="285750" indent="-285750">
              <a:buFont typeface="Arial" panose="020B0604020202020204" pitchFamily="34" charset="0"/>
              <a:buChar char="•"/>
            </a:pPr>
            <a:r>
              <a:rPr lang="en-US" sz="1600" dirty="0" err="1" smtClean="0"/>
              <a:t>MCDeployment</a:t>
            </a:r>
            <a:r>
              <a:rPr lang="en-US" sz="1600" dirty="0" smtClean="0"/>
              <a:t> kind</a:t>
            </a:r>
          </a:p>
          <a:p>
            <a:pPr marL="742950" lvl="1" indent="-285750">
              <a:buFont typeface="Arial" panose="020B0604020202020204" pitchFamily="34" charset="0"/>
              <a:buChar char="•"/>
            </a:pPr>
            <a:r>
              <a:rPr lang="en-US" sz="1600" dirty="0" smtClean="0"/>
              <a:t>Distribution of an application </a:t>
            </a:r>
          </a:p>
          <a:p>
            <a:pPr marL="742950" lvl="1" indent="-285750">
              <a:buFont typeface="Arial" panose="020B0604020202020204" pitchFamily="34" charset="0"/>
              <a:buChar char="•"/>
            </a:pPr>
            <a:r>
              <a:rPr lang="en-US" sz="1600" dirty="0" err="1" smtClean="0"/>
              <a:t>MCDaemonSet</a:t>
            </a:r>
            <a:r>
              <a:rPr lang="en-US" sz="1600" dirty="0" smtClean="0"/>
              <a:t> to deploy a given Micro-service in needed sites.</a:t>
            </a:r>
          </a:p>
          <a:p>
            <a:pPr marL="742950" lvl="1" indent="-285750">
              <a:buFont typeface="Arial" panose="020B0604020202020204" pitchFamily="34" charset="0"/>
              <a:buChar char="•"/>
            </a:pPr>
            <a:r>
              <a:rPr lang="en-US" sz="1600" dirty="0" smtClean="0"/>
              <a:t>Replication of micro-services in different deployment sites.</a:t>
            </a:r>
          </a:p>
          <a:p>
            <a:pPr marL="742950" lvl="1" indent="-285750">
              <a:buFont typeface="Arial" panose="020B0604020202020204" pitchFamily="34" charset="0"/>
              <a:buChar char="•"/>
            </a:pPr>
            <a:r>
              <a:rPr lang="en-US" sz="1600" dirty="0" smtClean="0"/>
              <a:t>Affinity and Anti-Affinity rules.</a:t>
            </a:r>
          </a:p>
          <a:p>
            <a:pPr marL="742950" lvl="1" indent="-285750">
              <a:buFont typeface="Arial" panose="020B0604020202020204" pitchFamily="34" charset="0"/>
              <a:buChar char="•"/>
            </a:pPr>
            <a:r>
              <a:rPr lang="en-US" sz="1600" smtClean="0"/>
              <a:t>Dependency management (DAG)</a:t>
            </a:r>
            <a:endParaRPr lang="en-US" sz="1600" dirty="0" smtClean="0"/>
          </a:p>
          <a:p>
            <a:pPr marL="285750" indent="-285750">
              <a:buFont typeface="Arial" panose="020B0604020202020204" pitchFamily="34" charset="0"/>
              <a:buChar char="•"/>
            </a:pPr>
            <a:r>
              <a:rPr lang="en-US" sz="1600" dirty="0" smtClean="0"/>
              <a:t>Status to monitor successful bring up of all sites.</a:t>
            </a:r>
          </a:p>
          <a:p>
            <a:pPr marL="285750" indent="-285750">
              <a:buFont typeface="Arial" panose="020B0604020202020204" pitchFamily="34" charset="0"/>
              <a:buChar char="•"/>
            </a:pPr>
            <a:r>
              <a:rPr lang="en-US" sz="1600" dirty="0" smtClean="0"/>
              <a:t>Deployment intent definition (CRD)</a:t>
            </a:r>
          </a:p>
        </p:txBody>
      </p:sp>
      <p:sp>
        <p:nvSpPr>
          <p:cNvPr id="56" name="Rectangle 55"/>
          <p:cNvSpPr/>
          <p:nvPr/>
        </p:nvSpPr>
        <p:spPr>
          <a:xfrm>
            <a:off x="8047911" y="3186644"/>
            <a:ext cx="486382" cy="2192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MS3</a:t>
            </a:r>
            <a:endParaRPr lang="en-US" sz="1100" dirty="0"/>
          </a:p>
        </p:txBody>
      </p:sp>
      <p:sp>
        <p:nvSpPr>
          <p:cNvPr id="57" name="Rounded Rectangle 56"/>
          <p:cNvSpPr/>
          <p:nvPr/>
        </p:nvSpPr>
        <p:spPr>
          <a:xfrm>
            <a:off x="8688488" y="2060736"/>
            <a:ext cx="1384686"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MCCluster</a:t>
            </a:r>
            <a:endParaRPr lang="en-US" sz="1400" dirty="0" smtClean="0"/>
          </a:p>
          <a:p>
            <a:pPr algn="ctr"/>
            <a:r>
              <a:rPr lang="en-US" sz="1400" dirty="0" smtClean="0"/>
              <a:t>Scheduler</a:t>
            </a:r>
            <a:endParaRPr lang="en-US" sz="1400" dirty="0"/>
          </a:p>
        </p:txBody>
      </p:sp>
    </p:spTree>
    <p:extLst>
      <p:ext uri="{BB962C8B-B14F-4D97-AF65-F5344CB8AC3E}">
        <p14:creationId xmlns:p14="http://schemas.microsoft.com/office/powerpoint/2010/main" val="384503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Multi-Cluster NF Chaining </a:t>
            </a:r>
            <a:endParaRPr lang="en-US" sz="3100" b="1" dirty="0"/>
          </a:p>
        </p:txBody>
      </p:sp>
      <p:sp>
        <p:nvSpPr>
          <p:cNvPr id="2" name="Rounded Rectangle 1"/>
          <p:cNvSpPr/>
          <p:nvPr/>
        </p:nvSpPr>
        <p:spPr>
          <a:xfrm>
            <a:off x="1595337" y="1393854"/>
            <a:ext cx="2792028" cy="1177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dirty="0" smtClean="0"/>
              <a:t>ONAP</a:t>
            </a:r>
            <a:endParaRPr lang="en-US" sz="1400" dirty="0"/>
          </a:p>
        </p:txBody>
      </p:sp>
      <p:sp>
        <p:nvSpPr>
          <p:cNvPr id="7" name="Rounded Rectangle 6"/>
          <p:cNvSpPr/>
          <p:nvPr/>
        </p:nvSpPr>
        <p:spPr>
          <a:xfrm>
            <a:off x="1791058" y="1759950"/>
            <a:ext cx="2215299" cy="443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Plugin Service</a:t>
            </a:r>
            <a:endParaRPr lang="en-US" sz="1400" dirty="0"/>
          </a:p>
        </p:txBody>
      </p:sp>
      <p:sp>
        <p:nvSpPr>
          <p:cNvPr id="25" name="Rounded Rectangle 24"/>
          <p:cNvSpPr/>
          <p:nvPr/>
        </p:nvSpPr>
        <p:spPr>
          <a:xfrm>
            <a:off x="256011" y="3354313"/>
            <a:ext cx="2775692" cy="1255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Cluster</a:t>
            </a:r>
            <a:endParaRPr lang="en-US" sz="1200" dirty="0"/>
          </a:p>
        </p:txBody>
      </p:sp>
      <p:sp>
        <p:nvSpPr>
          <p:cNvPr id="26" name="Rounded Rectangle 25"/>
          <p:cNvSpPr/>
          <p:nvPr/>
        </p:nvSpPr>
        <p:spPr>
          <a:xfrm>
            <a:off x="1715091" y="4032768"/>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Operator</a:t>
            </a:r>
            <a:endParaRPr lang="en-US" sz="1400" dirty="0"/>
          </a:p>
        </p:txBody>
      </p:sp>
      <p:sp>
        <p:nvSpPr>
          <p:cNvPr id="36" name="Rounded Rectangle 35"/>
          <p:cNvSpPr/>
          <p:nvPr/>
        </p:nvSpPr>
        <p:spPr>
          <a:xfrm>
            <a:off x="450597" y="3741324"/>
            <a:ext cx="1209505" cy="38725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API Server</a:t>
            </a:r>
            <a:endParaRPr lang="en-US" sz="1400" dirty="0"/>
          </a:p>
        </p:txBody>
      </p:sp>
      <p:cxnSp>
        <p:nvCxnSpPr>
          <p:cNvPr id="37" name="Straight Arrow Connector 36"/>
          <p:cNvCxnSpPr/>
          <p:nvPr/>
        </p:nvCxnSpPr>
        <p:spPr>
          <a:xfrm>
            <a:off x="2347271" y="2547037"/>
            <a:ext cx="0" cy="85417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560553" y="1818209"/>
            <a:ext cx="5116181" cy="2585323"/>
          </a:xfrm>
          <a:prstGeom prst="rect">
            <a:avLst/>
          </a:prstGeom>
          <a:noFill/>
        </p:spPr>
        <p:txBody>
          <a:bodyPr wrap="square" rtlCol="0">
            <a:spAutoFit/>
          </a:bodyPr>
          <a:lstStyle/>
          <a:p>
            <a:r>
              <a:rPr lang="en-US" dirty="0" smtClean="0"/>
              <a:t>Ability to deploy NFs of an App in various sites (based on intent as described before)</a:t>
            </a:r>
          </a:p>
          <a:p>
            <a:r>
              <a:rPr lang="en-US" dirty="0" smtClean="0"/>
              <a:t>Chaining of network functions across sites</a:t>
            </a:r>
          </a:p>
          <a:p>
            <a:endParaRPr lang="en-US" dirty="0"/>
          </a:p>
          <a:p>
            <a:r>
              <a:rPr lang="en-US" dirty="0" err="1" smtClean="0"/>
              <a:t>MCChaining</a:t>
            </a:r>
            <a:r>
              <a:rPr lang="en-US" dirty="0" smtClean="0"/>
              <a:t> logic will take care:</a:t>
            </a:r>
          </a:p>
          <a:p>
            <a:pPr marL="285750" indent="-285750">
              <a:buFontTx/>
              <a:buChar char="-"/>
            </a:pPr>
            <a:r>
              <a:rPr lang="en-US" dirty="0" smtClean="0"/>
              <a:t>Setting up the individual chains in the sites.</a:t>
            </a:r>
          </a:p>
          <a:p>
            <a:pPr marL="285750" indent="-285750">
              <a:buFontTx/>
              <a:buChar char="-"/>
            </a:pPr>
            <a:r>
              <a:rPr lang="en-US" dirty="0" smtClean="0"/>
              <a:t>Setting routes (ECMP)</a:t>
            </a:r>
          </a:p>
          <a:p>
            <a:pPr marL="285750" indent="-285750">
              <a:buFontTx/>
              <a:buChar char="-"/>
            </a:pPr>
            <a:r>
              <a:rPr lang="en-US" dirty="0" smtClean="0"/>
              <a:t>Setting up VLANs / Provider networks if needed.</a:t>
            </a:r>
          </a:p>
          <a:p>
            <a:endParaRPr lang="en-US" dirty="0" smtClean="0"/>
          </a:p>
        </p:txBody>
      </p:sp>
      <p:sp>
        <p:nvSpPr>
          <p:cNvPr id="4" name="Rounded Rectangle 3"/>
          <p:cNvSpPr/>
          <p:nvPr/>
        </p:nvSpPr>
        <p:spPr>
          <a:xfrm>
            <a:off x="1825144" y="4992247"/>
            <a:ext cx="702161" cy="35992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NF1</a:t>
            </a:r>
            <a:endParaRPr lang="en-US" dirty="0"/>
          </a:p>
        </p:txBody>
      </p:sp>
      <p:sp>
        <p:nvSpPr>
          <p:cNvPr id="29" name="Rounded Rectangle 28"/>
          <p:cNvSpPr/>
          <p:nvPr/>
        </p:nvSpPr>
        <p:spPr>
          <a:xfrm>
            <a:off x="2651911" y="4993868"/>
            <a:ext cx="702161" cy="35992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NF2</a:t>
            </a:r>
            <a:endParaRPr lang="en-US" dirty="0"/>
          </a:p>
        </p:txBody>
      </p:sp>
      <p:sp>
        <p:nvSpPr>
          <p:cNvPr id="30" name="Rounded Rectangle 29"/>
          <p:cNvSpPr/>
          <p:nvPr/>
        </p:nvSpPr>
        <p:spPr>
          <a:xfrm>
            <a:off x="3478678" y="4992247"/>
            <a:ext cx="702161" cy="35992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NF3</a:t>
            </a:r>
            <a:endParaRPr lang="en-US" dirty="0"/>
          </a:p>
        </p:txBody>
      </p:sp>
      <p:sp>
        <p:nvSpPr>
          <p:cNvPr id="5" name="Rounded Rectangle 4"/>
          <p:cNvSpPr/>
          <p:nvPr/>
        </p:nvSpPr>
        <p:spPr>
          <a:xfrm>
            <a:off x="573932" y="4992247"/>
            <a:ext cx="807396" cy="3615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EM1</a:t>
            </a:r>
            <a:endParaRPr lang="en-US" dirty="0"/>
          </a:p>
        </p:txBody>
      </p:sp>
      <p:sp>
        <p:nvSpPr>
          <p:cNvPr id="32" name="Rounded Rectangle 31"/>
          <p:cNvSpPr/>
          <p:nvPr/>
        </p:nvSpPr>
        <p:spPr>
          <a:xfrm>
            <a:off x="4581431" y="4993868"/>
            <a:ext cx="807396" cy="3615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EM2</a:t>
            </a:r>
            <a:endParaRPr lang="en-US" dirty="0"/>
          </a:p>
        </p:txBody>
      </p:sp>
      <p:cxnSp>
        <p:nvCxnSpPr>
          <p:cNvPr id="9" name="Straight Connector 8"/>
          <p:cNvCxnSpPr/>
          <p:nvPr/>
        </p:nvCxnSpPr>
        <p:spPr>
          <a:xfrm>
            <a:off x="977630" y="5658592"/>
            <a:ext cx="10846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123545" y="5353792"/>
            <a:ext cx="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1966609" y="5355413"/>
            <a:ext cx="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845048" y="5635894"/>
            <a:ext cx="10846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990963" y="5331094"/>
            <a:ext cx="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834027" y="5332715"/>
            <a:ext cx="0" cy="304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478025" y="4175475"/>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a:t>
            </a:r>
            <a:r>
              <a:rPr lang="en-US" sz="1400" dirty="0" err="1" smtClean="0"/>
              <a:t>Config</a:t>
            </a:r>
            <a:r>
              <a:rPr lang="en-US" sz="1400" dirty="0" smtClean="0"/>
              <a:t> </a:t>
            </a:r>
            <a:endParaRPr lang="en-US" sz="1400" dirty="0"/>
          </a:p>
        </p:txBody>
      </p:sp>
      <p:cxnSp>
        <p:nvCxnSpPr>
          <p:cNvPr id="16" name="Straight Connector 15"/>
          <p:cNvCxnSpPr>
            <a:stCxn id="4" idx="3"/>
            <a:endCxn id="29" idx="1"/>
          </p:cNvCxnSpPr>
          <p:nvPr/>
        </p:nvCxnSpPr>
        <p:spPr>
          <a:xfrm>
            <a:off x="2527305" y="5172209"/>
            <a:ext cx="124606" cy="16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30" idx="1"/>
            <a:endCxn id="29" idx="3"/>
          </p:cNvCxnSpPr>
          <p:nvPr/>
        </p:nvCxnSpPr>
        <p:spPr>
          <a:xfrm flipH="1">
            <a:off x="3354072" y="5172209"/>
            <a:ext cx="124606" cy="16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Rounded Rectangle 54"/>
          <p:cNvSpPr/>
          <p:nvPr/>
        </p:nvSpPr>
        <p:spPr>
          <a:xfrm>
            <a:off x="1715091" y="3659178"/>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Chaining Operator</a:t>
            </a:r>
            <a:endParaRPr lang="en-US" sz="1400" dirty="0"/>
          </a:p>
        </p:txBody>
      </p:sp>
      <p:sp>
        <p:nvSpPr>
          <p:cNvPr id="27" name="Rounded Rectangle 26"/>
          <p:cNvSpPr/>
          <p:nvPr/>
        </p:nvSpPr>
        <p:spPr>
          <a:xfrm>
            <a:off x="2227634" y="2159781"/>
            <a:ext cx="1808964"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t>MCCluster</a:t>
            </a:r>
            <a:r>
              <a:rPr lang="en-US" sz="1400" dirty="0" smtClean="0"/>
              <a:t> Scheduler with chaining logic</a:t>
            </a:r>
            <a:endParaRPr lang="en-US" sz="1400" dirty="0"/>
          </a:p>
        </p:txBody>
      </p:sp>
      <p:sp>
        <p:nvSpPr>
          <p:cNvPr id="28" name="Rounded Rectangle 27"/>
          <p:cNvSpPr/>
          <p:nvPr/>
        </p:nvSpPr>
        <p:spPr>
          <a:xfrm>
            <a:off x="3410127" y="3401208"/>
            <a:ext cx="2775692" cy="1255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Cluster</a:t>
            </a:r>
            <a:endParaRPr lang="en-US" sz="1200" dirty="0"/>
          </a:p>
        </p:txBody>
      </p:sp>
      <p:sp>
        <p:nvSpPr>
          <p:cNvPr id="31" name="Rounded Rectangle 30"/>
          <p:cNvSpPr/>
          <p:nvPr/>
        </p:nvSpPr>
        <p:spPr>
          <a:xfrm>
            <a:off x="4869207" y="4079663"/>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Operator</a:t>
            </a:r>
            <a:endParaRPr lang="en-US" sz="1400" dirty="0"/>
          </a:p>
        </p:txBody>
      </p:sp>
      <p:sp>
        <p:nvSpPr>
          <p:cNvPr id="33" name="Rounded Rectangle 32"/>
          <p:cNvSpPr/>
          <p:nvPr/>
        </p:nvSpPr>
        <p:spPr>
          <a:xfrm>
            <a:off x="3604713" y="3788219"/>
            <a:ext cx="1209505" cy="38725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API Server</a:t>
            </a:r>
            <a:endParaRPr lang="en-US" sz="1400" dirty="0"/>
          </a:p>
        </p:txBody>
      </p:sp>
      <p:sp>
        <p:nvSpPr>
          <p:cNvPr id="34" name="Rounded Rectangle 33"/>
          <p:cNvSpPr/>
          <p:nvPr/>
        </p:nvSpPr>
        <p:spPr>
          <a:xfrm>
            <a:off x="3632141" y="4222370"/>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a:t>
            </a:r>
            <a:r>
              <a:rPr lang="en-US" sz="1400" dirty="0" err="1" smtClean="0"/>
              <a:t>Config</a:t>
            </a:r>
            <a:r>
              <a:rPr lang="en-US" sz="1400" dirty="0" smtClean="0"/>
              <a:t> </a:t>
            </a:r>
            <a:endParaRPr lang="en-US" sz="1400" dirty="0"/>
          </a:p>
        </p:txBody>
      </p:sp>
      <p:sp>
        <p:nvSpPr>
          <p:cNvPr id="35" name="Rounded Rectangle 34"/>
          <p:cNvSpPr/>
          <p:nvPr/>
        </p:nvSpPr>
        <p:spPr>
          <a:xfrm>
            <a:off x="4869207" y="3706073"/>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Chaining Operator</a:t>
            </a:r>
            <a:endParaRPr lang="en-US" sz="1400" dirty="0"/>
          </a:p>
        </p:txBody>
      </p:sp>
      <p:cxnSp>
        <p:nvCxnSpPr>
          <p:cNvPr id="38" name="Straight Arrow Connector 37"/>
          <p:cNvCxnSpPr/>
          <p:nvPr/>
        </p:nvCxnSpPr>
        <p:spPr>
          <a:xfrm>
            <a:off x="4180501" y="2571300"/>
            <a:ext cx="0" cy="85417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1879299" y="5094115"/>
            <a:ext cx="702161" cy="35992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NF1</a:t>
            </a:r>
            <a:endParaRPr lang="en-US" dirty="0"/>
          </a:p>
        </p:txBody>
      </p:sp>
      <p:sp>
        <p:nvSpPr>
          <p:cNvPr id="41" name="Rounded Rectangle 40"/>
          <p:cNvSpPr/>
          <p:nvPr/>
        </p:nvSpPr>
        <p:spPr>
          <a:xfrm>
            <a:off x="2707966" y="5084542"/>
            <a:ext cx="702161" cy="35992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NF2</a:t>
            </a:r>
            <a:endParaRPr lang="en-US" dirty="0"/>
          </a:p>
        </p:txBody>
      </p:sp>
      <p:sp>
        <p:nvSpPr>
          <p:cNvPr id="42" name="Rounded Rectangle 41"/>
          <p:cNvSpPr/>
          <p:nvPr/>
        </p:nvSpPr>
        <p:spPr>
          <a:xfrm>
            <a:off x="3523009" y="5070052"/>
            <a:ext cx="702161" cy="359924"/>
          </a:xfrm>
          <a:prstGeom prst="round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NF3</a:t>
            </a:r>
            <a:endParaRPr lang="en-US" dirty="0"/>
          </a:p>
        </p:txBody>
      </p:sp>
    </p:spTree>
    <p:extLst>
      <p:ext uri="{BB962C8B-B14F-4D97-AF65-F5344CB8AC3E}">
        <p14:creationId xmlns:p14="http://schemas.microsoft.com/office/powerpoint/2010/main" val="3962310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Multi-Cluster Tenant &amp; Slicing</a:t>
            </a:r>
            <a:endParaRPr lang="en-US" sz="3100" b="1" dirty="0"/>
          </a:p>
        </p:txBody>
      </p:sp>
      <p:sp>
        <p:nvSpPr>
          <p:cNvPr id="2" name="Rounded Rectangle 1"/>
          <p:cNvSpPr/>
          <p:nvPr/>
        </p:nvSpPr>
        <p:spPr>
          <a:xfrm>
            <a:off x="1595337" y="1393854"/>
            <a:ext cx="2792028" cy="11774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400" dirty="0" smtClean="0"/>
              <a:t>ONAP</a:t>
            </a:r>
            <a:endParaRPr lang="en-US" sz="1400" dirty="0"/>
          </a:p>
        </p:txBody>
      </p:sp>
      <p:sp>
        <p:nvSpPr>
          <p:cNvPr id="7" name="Rounded Rectangle 6"/>
          <p:cNvSpPr/>
          <p:nvPr/>
        </p:nvSpPr>
        <p:spPr>
          <a:xfrm>
            <a:off x="1791058" y="1759950"/>
            <a:ext cx="2215299" cy="443060"/>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Plugin Service</a:t>
            </a:r>
            <a:endParaRPr lang="en-US" sz="1400" dirty="0"/>
          </a:p>
        </p:txBody>
      </p:sp>
      <p:sp>
        <p:nvSpPr>
          <p:cNvPr id="25" name="Rounded Rectangle 24"/>
          <p:cNvSpPr/>
          <p:nvPr/>
        </p:nvSpPr>
        <p:spPr>
          <a:xfrm>
            <a:off x="256011" y="3354313"/>
            <a:ext cx="2775692" cy="1255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Cluster</a:t>
            </a:r>
            <a:endParaRPr lang="en-US" sz="1200" dirty="0"/>
          </a:p>
        </p:txBody>
      </p:sp>
      <p:sp>
        <p:nvSpPr>
          <p:cNvPr id="36" name="Rounded Rectangle 35"/>
          <p:cNvSpPr/>
          <p:nvPr/>
        </p:nvSpPr>
        <p:spPr>
          <a:xfrm>
            <a:off x="450597" y="3741324"/>
            <a:ext cx="1209505" cy="38725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API Server</a:t>
            </a:r>
            <a:endParaRPr lang="en-US" sz="1400" dirty="0"/>
          </a:p>
        </p:txBody>
      </p:sp>
      <p:cxnSp>
        <p:nvCxnSpPr>
          <p:cNvPr id="37" name="Straight Arrow Connector 36"/>
          <p:cNvCxnSpPr/>
          <p:nvPr/>
        </p:nvCxnSpPr>
        <p:spPr>
          <a:xfrm>
            <a:off x="2347271" y="2547037"/>
            <a:ext cx="0" cy="85417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560553" y="1818209"/>
            <a:ext cx="5116181" cy="4247317"/>
          </a:xfrm>
          <a:prstGeom prst="rect">
            <a:avLst/>
          </a:prstGeom>
          <a:noFill/>
        </p:spPr>
        <p:txBody>
          <a:bodyPr wrap="square" rtlCol="0">
            <a:spAutoFit/>
          </a:bodyPr>
          <a:lstStyle/>
          <a:p>
            <a:r>
              <a:rPr lang="en-US" dirty="0" smtClean="0"/>
              <a:t>Tenant to extend multiple edges.</a:t>
            </a:r>
          </a:p>
          <a:p>
            <a:r>
              <a:rPr lang="en-US" dirty="0" err="1" smtClean="0"/>
              <a:t>MCTenant</a:t>
            </a:r>
            <a:r>
              <a:rPr lang="en-US" dirty="0" smtClean="0"/>
              <a:t>:  To create tenants across sites via  namespaces, users and their permissions. Also indicate the edge sites that are part of the tenant.</a:t>
            </a:r>
          </a:p>
          <a:p>
            <a:r>
              <a:rPr lang="en-US" dirty="0" err="1" smtClean="0"/>
              <a:t>MCSlice</a:t>
            </a:r>
            <a:r>
              <a:rPr lang="en-US" dirty="0" smtClean="0"/>
              <a:t> :   Slice is part of </a:t>
            </a:r>
            <a:r>
              <a:rPr lang="en-US" dirty="0" err="1" smtClean="0"/>
              <a:t>MCTenant</a:t>
            </a:r>
            <a:r>
              <a:rPr lang="en-US" dirty="0" smtClean="0"/>
              <a:t> to provide different </a:t>
            </a:r>
            <a:r>
              <a:rPr lang="en-US" dirty="0" err="1" smtClean="0"/>
              <a:t>QoS</a:t>
            </a:r>
            <a:r>
              <a:rPr lang="en-US" dirty="0" smtClean="0"/>
              <a:t> parameters.  There could be multiple slices for each tenant.</a:t>
            </a:r>
          </a:p>
          <a:p>
            <a:endParaRPr lang="en-US" dirty="0"/>
          </a:p>
          <a:p>
            <a:r>
              <a:rPr lang="en-US" dirty="0" smtClean="0"/>
              <a:t>Since Edge resources are constrained, actual tenant and slice creation happens on demand basis (only when that tenant workload are deployed on the slice).  And removed when the workloads are terminated.</a:t>
            </a:r>
          </a:p>
          <a:p>
            <a:endParaRPr lang="en-US" dirty="0"/>
          </a:p>
          <a:p>
            <a:r>
              <a:rPr lang="en-US" dirty="0" smtClean="0"/>
              <a:t>Slice operator takes care of programming </a:t>
            </a:r>
            <a:r>
              <a:rPr lang="en-US" dirty="0" err="1" smtClean="0"/>
              <a:t>QoS</a:t>
            </a:r>
            <a:r>
              <a:rPr lang="en-US" dirty="0" smtClean="0"/>
              <a:t> rules.</a:t>
            </a:r>
          </a:p>
        </p:txBody>
      </p:sp>
      <p:sp>
        <p:nvSpPr>
          <p:cNvPr id="55" name="Rounded Rectangle 54"/>
          <p:cNvSpPr/>
          <p:nvPr/>
        </p:nvSpPr>
        <p:spPr>
          <a:xfrm>
            <a:off x="1715091" y="3659178"/>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Slice operator</a:t>
            </a:r>
            <a:endParaRPr lang="en-US" sz="1400" dirty="0"/>
          </a:p>
        </p:txBody>
      </p:sp>
      <p:sp>
        <p:nvSpPr>
          <p:cNvPr id="27" name="Rounded Rectangle 26"/>
          <p:cNvSpPr/>
          <p:nvPr/>
        </p:nvSpPr>
        <p:spPr>
          <a:xfrm>
            <a:off x="2651912" y="2159781"/>
            <a:ext cx="1384686"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 Tenant &amp; Slicing logic</a:t>
            </a:r>
            <a:endParaRPr lang="en-US" sz="1400" dirty="0"/>
          </a:p>
        </p:txBody>
      </p:sp>
      <p:sp>
        <p:nvSpPr>
          <p:cNvPr id="28" name="Rounded Rectangle 27"/>
          <p:cNvSpPr/>
          <p:nvPr/>
        </p:nvSpPr>
        <p:spPr>
          <a:xfrm>
            <a:off x="3410127" y="3401208"/>
            <a:ext cx="2775692" cy="12553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1200" dirty="0" smtClean="0"/>
              <a:t>K8S Cluster</a:t>
            </a:r>
            <a:endParaRPr lang="en-US" sz="1200" dirty="0"/>
          </a:p>
        </p:txBody>
      </p:sp>
      <p:sp>
        <p:nvSpPr>
          <p:cNvPr id="33" name="Rounded Rectangle 32"/>
          <p:cNvSpPr/>
          <p:nvPr/>
        </p:nvSpPr>
        <p:spPr>
          <a:xfrm>
            <a:off x="3604713" y="3788219"/>
            <a:ext cx="1209505" cy="38725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K8S API Server</a:t>
            </a:r>
            <a:endParaRPr lang="en-US" sz="1400" dirty="0"/>
          </a:p>
        </p:txBody>
      </p:sp>
      <p:sp>
        <p:nvSpPr>
          <p:cNvPr id="35" name="Rounded Rectangle 34"/>
          <p:cNvSpPr/>
          <p:nvPr/>
        </p:nvSpPr>
        <p:spPr>
          <a:xfrm>
            <a:off x="4869207" y="3706073"/>
            <a:ext cx="1209505" cy="38725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Slice operator</a:t>
            </a:r>
            <a:endParaRPr lang="en-US" sz="1400" dirty="0"/>
          </a:p>
        </p:txBody>
      </p:sp>
      <p:cxnSp>
        <p:nvCxnSpPr>
          <p:cNvPr id="38" name="Straight Arrow Connector 37"/>
          <p:cNvCxnSpPr/>
          <p:nvPr/>
        </p:nvCxnSpPr>
        <p:spPr>
          <a:xfrm>
            <a:off x="4180501" y="2571300"/>
            <a:ext cx="0" cy="854171"/>
          </a:xfrm>
          <a:prstGeom prst="straightConnector1">
            <a:avLst/>
          </a:prstGeom>
          <a:ln w="28575">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5449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Edge Management Operator</a:t>
            </a:r>
            <a:endParaRPr lang="en-US" sz="3100" b="1" dirty="0"/>
          </a:p>
        </p:txBody>
      </p:sp>
      <p:sp>
        <p:nvSpPr>
          <p:cNvPr id="4" name="Rounded Rectangle 3"/>
          <p:cNvSpPr/>
          <p:nvPr/>
        </p:nvSpPr>
        <p:spPr>
          <a:xfrm>
            <a:off x="2966936" y="1449421"/>
            <a:ext cx="5758775" cy="6322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 Provider operator : Multiple Edge Providers</a:t>
            </a:r>
            <a:endParaRPr lang="en-US" dirty="0"/>
          </a:p>
        </p:txBody>
      </p:sp>
      <p:sp>
        <p:nvSpPr>
          <p:cNvPr id="16" name="Rounded Rectangle 15"/>
          <p:cNvSpPr/>
          <p:nvPr/>
        </p:nvSpPr>
        <p:spPr>
          <a:xfrm>
            <a:off x="2966936" y="2167810"/>
            <a:ext cx="5758775" cy="25111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 Registration management  : </a:t>
            </a:r>
          </a:p>
          <a:p>
            <a:pPr marL="285750" indent="-285750">
              <a:buFont typeface="Arial" panose="020B0604020202020204" pitchFamily="34" charset="0"/>
              <a:buChar char="•"/>
            </a:pPr>
            <a:r>
              <a:rPr lang="en-US" dirty="0" smtClean="0"/>
              <a:t>To provide reachability information,</a:t>
            </a:r>
          </a:p>
          <a:p>
            <a:pPr marL="285750" indent="-285750">
              <a:buFont typeface="Arial" panose="020B0604020202020204" pitchFamily="34" charset="0"/>
              <a:buChar char="•"/>
            </a:pPr>
            <a:r>
              <a:rPr lang="en-US" dirty="0" smtClean="0"/>
              <a:t>To provide location information</a:t>
            </a:r>
          </a:p>
          <a:p>
            <a:pPr marL="285750" indent="-285750">
              <a:buFont typeface="Arial" panose="020B0604020202020204" pitchFamily="34" charset="0"/>
              <a:buChar char="•"/>
            </a:pPr>
            <a:r>
              <a:rPr lang="en-US" dirty="0" smtClean="0"/>
              <a:t>To provide Edge properties/ additional descriptions</a:t>
            </a:r>
          </a:p>
          <a:p>
            <a:endParaRPr lang="en-US" dirty="0"/>
          </a:p>
        </p:txBody>
      </p:sp>
    </p:spTree>
    <p:extLst>
      <p:ext uri="{BB962C8B-B14F-4D97-AF65-F5344CB8AC3E}">
        <p14:creationId xmlns:p14="http://schemas.microsoft.com/office/powerpoint/2010/main" val="4098862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9978250"/>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R4 features and use cases</a:t>
            </a:r>
            <a:endParaRPr lang="en-US"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3</a:t>
            </a:fld>
            <a:endParaRPr lang="en-US" dirty="0"/>
          </a:p>
        </p:txBody>
      </p:sp>
    </p:spTree>
    <p:extLst>
      <p:ext uri="{BB962C8B-B14F-4D97-AF65-F5344CB8AC3E}">
        <p14:creationId xmlns:p14="http://schemas.microsoft.com/office/powerpoint/2010/main" val="399391520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ounded Rectangle 53"/>
          <p:cNvSpPr/>
          <p:nvPr/>
        </p:nvSpPr>
        <p:spPr>
          <a:xfrm>
            <a:off x="2323142" y="42609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Site</a:t>
            </a:r>
          </a:p>
          <a:p>
            <a:pPr algn="ctr"/>
            <a:r>
              <a:rPr lang="en-US" sz="1400" dirty="0" smtClean="0">
                <a:solidFill>
                  <a:schemeClr val="tx1"/>
                </a:solidFill>
              </a:rPr>
              <a:t>(With K8S  for both VMs and Containers)</a:t>
            </a:r>
            <a:endParaRPr lang="en-US" sz="1400" dirty="0">
              <a:solidFill>
                <a:schemeClr val="tx1"/>
              </a:solidFill>
            </a:endParaRPr>
          </a:p>
        </p:txBody>
      </p:sp>
      <p:sp>
        <p:nvSpPr>
          <p:cNvPr id="3" name="Title 2"/>
          <p:cNvSpPr>
            <a:spLocks noGrp="1"/>
          </p:cNvSpPr>
          <p:nvPr>
            <p:ph type="title"/>
          </p:nvPr>
        </p:nvSpPr>
        <p:spPr>
          <a:xfrm>
            <a:off x="103053" y="-15408"/>
            <a:ext cx="11919722" cy="575849"/>
          </a:xfrm>
        </p:spPr>
        <p:txBody>
          <a:bodyPr>
            <a:normAutofit/>
          </a:bodyPr>
          <a:lstStyle/>
          <a:p>
            <a:r>
              <a:rPr lang="en-US" sz="2800" b="1" dirty="0" smtClean="0"/>
              <a:t>ONAP – Support for K8S based Sites</a:t>
            </a:r>
            <a:endParaRPr lang="en-US" sz="3100" b="1" dirty="0"/>
          </a:p>
        </p:txBody>
      </p:sp>
      <p:sp>
        <p:nvSpPr>
          <p:cNvPr id="13" name="Rounded Rectangle 12"/>
          <p:cNvSpPr/>
          <p:nvPr/>
        </p:nvSpPr>
        <p:spPr>
          <a:xfrm>
            <a:off x="2316501" y="1985896"/>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386075" y="2300140"/>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cxnSp>
        <p:nvCxnSpPr>
          <p:cNvPr id="17" name="Straight Connector 16"/>
          <p:cNvCxnSpPr>
            <a:endCxn id="60" idx="0"/>
          </p:cNvCxnSpPr>
          <p:nvPr/>
        </p:nvCxnSpPr>
        <p:spPr>
          <a:xfrm>
            <a:off x="3478491" y="2820865"/>
            <a:ext cx="1450836" cy="146030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a:endCxn id="54" idx="0"/>
          </p:cNvCxnSpPr>
          <p:nvPr/>
        </p:nvCxnSpPr>
        <p:spPr>
          <a:xfrm flipH="1">
            <a:off x="3305028" y="2813189"/>
            <a:ext cx="160995"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3" name="Rounded Rectangle 52"/>
          <p:cNvSpPr/>
          <p:nvPr/>
        </p:nvSpPr>
        <p:spPr>
          <a:xfrm>
            <a:off x="14168" y="42609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7" name="Rounded Rectangle 56"/>
          <p:cNvSpPr/>
          <p:nvPr/>
        </p:nvSpPr>
        <p:spPr>
          <a:xfrm>
            <a:off x="166568" y="4413315"/>
            <a:ext cx="1963771" cy="1493125"/>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Site</a:t>
            </a:r>
          </a:p>
          <a:p>
            <a:pPr algn="ctr"/>
            <a:r>
              <a:rPr lang="en-US" sz="1400" dirty="0" smtClean="0">
                <a:solidFill>
                  <a:schemeClr val="tx1"/>
                </a:solidFill>
              </a:rPr>
              <a:t>(With </a:t>
            </a:r>
            <a:r>
              <a:rPr lang="en-US" sz="1400" dirty="0" err="1" smtClean="0">
                <a:solidFill>
                  <a:schemeClr val="tx1"/>
                </a:solidFill>
              </a:rPr>
              <a:t>Openstack</a:t>
            </a:r>
            <a:r>
              <a:rPr lang="en-US" sz="1400" dirty="0" smtClean="0">
                <a:solidFill>
                  <a:schemeClr val="tx1"/>
                </a:solidFill>
              </a:rPr>
              <a:t> VIM)</a:t>
            </a:r>
            <a:endParaRPr lang="en-US" sz="1400" dirty="0">
              <a:solidFill>
                <a:schemeClr val="tx1"/>
              </a:solidFill>
            </a:endParaRPr>
          </a:p>
        </p:txBody>
      </p:sp>
      <p:sp>
        <p:nvSpPr>
          <p:cNvPr id="60" name="Rounded Rectangle 59"/>
          <p:cNvSpPr/>
          <p:nvPr/>
        </p:nvSpPr>
        <p:spPr>
          <a:xfrm>
            <a:off x="4455792" y="4281165"/>
            <a:ext cx="947069" cy="1472876"/>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AWS EKS</a:t>
            </a:r>
            <a:endParaRPr lang="en-US" dirty="0">
              <a:solidFill>
                <a:schemeClr val="tx1"/>
              </a:solidFill>
            </a:endParaRPr>
          </a:p>
        </p:txBody>
      </p:sp>
      <p:cxnSp>
        <p:nvCxnSpPr>
          <p:cNvPr id="62" name="Straight Connector 61"/>
          <p:cNvCxnSpPr>
            <a:endCxn id="53" idx="0"/>
          </p:cNvCxnSpPr>
          <p:nvPr/>
        </p:nvCxnSpPr>
        <p:spPr>
          <a:xfrm flipH="1">
            <a:off x="996054" y="2813189"/>
            <a:ext cx="2457210"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flipH="1">
            <a:off x="1148454" y="2813189"/>
            <a:ext cx="2304810" cy="16001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66" name="Rectangle 65"/>
          <p:cNvSpPr/>
          <p:nvPr/>
        </p:nvSpPr>
        <p:spPr>
          <a:xfrm>
            <a:off x="4525444" y="2300140"/>
            <a:ext cx="1498284"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(Fabric/WAN  Control)</a:t>
            </a:r>
            <a:endParaRPr lang="en-US" sz="1200" dirty="0"/>
          </a:p>
        </p:txBody>
      </p:sp>
      <p:sp>
        <p:nvSpPr>
          <p:cNvPr id="69" name="TextBox 68"/>
          <p:cNvSpPr txBox="1"/>
          <p:nvPr/>
        </p:nvSpPr>
        <p:spPr>
          <a:xfrm>
            <a:off x="7682845" y="1079336"/>
            <a:ext cx="4339930" cy="147732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Current support as in R3:  </a:t>
            </a:r>
            <a:r>
              <a:rPr lang="en-US" dirty="0" err="1" smtClean="0"/>
              <a:t>Openstack</a:t>
            </a:r>
            <a:r>
              <a:rPr lang="en-US" dirty="0" smtClean="0"/>
              <a:t> based remote Clouds, Support multiple </a:t>
            </a:r>
            <a:r>
              <a:rPr lang="en-US" dirty="0" err="1" smtClean="0"/>
              <a:t>Openstack</a:t>
            </a:r>
            <a:r>
              <a:rPr lang="en-US" dirty="0" smtClean="0"/>
              <a:t> variations – </a:t>
            </a:r>
            <a:r>
              <a:rPr lang="en-US" dirty="0" err="1" smtClean="0"/>
              <a:t>Windriver</a:t>
            </a:r>
            <a:r>
              <a:rPr lang="en-US" dirty="0" smtClean="0"/>
              <a:t> Titanium, VMWare VIO, Native Newton, </a:t>
            </a:r>
            <a:r>
              <a:rPr lang="en-US" dirty="0" err="1" smtClean="0"/>
              <a:t>Ocata</a:t>
            </a:r>
            <a:r>
              <a:rPr lang="en-US" dirty="0" smtClean="0"/>
              <a:t>.  Only VM based VNFs.</a:t>
            </a:r>
            <a:endParaRPr lang="en-US" dirty="0"/>
          </a:p>
        </p:txBody>
      </p:sp>
      <p:sp>
        <p:nvSpPr>
          <p:cNvPr id="23" name="TextBox 22"/>
          <p:cNvSpPr txBox="1"/>
          <p:nvPr/>
        </p:nvSpPr>
        <p:spPr>
          <a:xfrm>
            <a:off x="7596611" y="2671970"/>
            <a:ext cx="4339930" cy="369331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Goals for R4</a:t>
            </a:r>
          </a:p>
          <a:p>
            <a:pPr marL="742950" lvl="1" indent="-285750">
              <a:buFont typeface="Arial" panose="020B0604020202020204" pitchFamily="34" charset="0"/>
              <a:buChar char="•"/>
            </a:pPr>
            <a:r>
              <a:rPr lang="en-US" dirty="0" smtClean="0"/>
              <a:t>Support containerized workloads</a:t>
            </a:r>
          </a:p>
          <a:p>
            <a:pPr marL="742950" lvl="1" indent="-285750">
              <a:buFont typeface="Arial" panose="020B0604020202020204" pitchFamily="34" charset="0"/>
              <a:buChar char="•"/>
            </a:pPr>
            <a:r>
              <a:rPr lang="en-US" dirty="0" smtClean="0"/>
              <a:t>Support containerized VNFs</a:t>
            </a:r>
          </a:p>
          <a:p>
            <a:pPr marL="742950" lvl="1" indent="-285750">
              <a:buFont typeface="Arial" panose="020B0604020202020204" pitchFamily="34" charset="0"/>
              <a:buChar char="•"/>
            </a:pPr>
            <a:r>
              <a:rPr lang="en-US" dirty="0" smtClean="0"/>
              <a:t>Support both VMs and containers on same compute nodes. (Bare-metal deployment)</a:t>
            </a:r>
          </a:p>
          <a:p>
            <a:pPr marL="742950" lvl="1" indent="-285750">
              <a:buFont typeface="Arial" panose="020B0604020202020204" pitchFamily="34" charset="0"/>
              <a:buChar char="•"/>
            </a:pPr>
            <a:r>
              <a:rPr lang="en-US" dirty="0" smtClean="0"/>
              <a:t>Support for multiple virtual networks</a:t>
            </a:r>
          </a:p>
          <a:p>
            <a:pPr marL="742950" lvl="1" indent="-285750">
              <a:buFont typeface="Arial" panose="020B0604020202020204" pitchFamily="34" charset="0"/>
              <a:buChar char="•"/>
            </a:pPr>
            <a:r>
              <a:rPr lang="en-US" dirty="0" smtClean="0"/>
              <a:t>Support for dynamic creation of Virtual networks</a:t>
            </a:r>
          </a:p>
          <a:p>
            <a:pPr marL="742950" lvl="1" indent="-285750">
              <a:buFont typeface="Arial" panose="020B0604020202020204" pitchFamily="34" charset="0"/>
              <a:buChar char="•"/>
            </a:pPr>
            <a:r>
              <a:rPr lang="en-US" dirty="0" smtClean="0"/>
              <a:t>Support public cloud </a:t>
            </a:r>
            <a:r>
              <a:rPr lang="en-US" dirty="0" err="1" smtClean="0"/>
              <a:t>CaaS</a:t>
            </a:r>
            <a:r>
              <a:rPr lang="en-US" dirty="0" smtClean="0"/>
              <a:t> such as AWS EKS, GCP GKE and Azure AKS (Only containers, not VMs)</a:t>
            </a:r>
            <a:endParaRPr lang="en-US" dirty="0"/>
          </a:p>
        </p:txBody>
      </p:sp>
      <p:sp>
        <p:nvSpPr>
          <p:cNvPr id="26" name="Rounded Rectangle 25"/>
          <p:cNvSpPr/>
          <p:nvPr/>
        </p:nvSpPr>
        <p:spPr>
          <a:xfrm>
            <a:off x="2323142" y="4166647"/>
            <a:ext cx="1963771" cy="1892193"/>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1" name="Rounded Rectangle 30"/>
          <p:cNvSpPr/>
          <p:nvPr/>
        </p:nvSpPr>
        <p:spPr>
          <a:xfrm>
            <a:off x="5472494" y="4281165"/>
            <a:ext cx="947069" cy="1472876"/>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GCP</a:t>
            </a:r>
          </a:p>
          <a:p>
            <a:pPr algn="ctr"/>
            <a:r>
              <a:rPr lang="en-US" dirty="0" smtClean="0">
                <a:solidFill>
                  <a:schemeClr val="tx1"/>
                </a:solidFill>
              </a:rPr>
              <a:t>GKE</a:t>
            </a:r>
            <a:endParaRPr lang="en-US" dirty="0">
              <a:solidFill>
                <a:schemeClr val="tx1"/>
              </a:solidFill>
            </a:endParaRPr>
          </a:p>
        </p:txBody>
      </p:sp>
      <p:cxnSp>
        <p:nvCxnSpPr>
          <p:cNvPr id="32" name="Straight Connector 31"/>
          <p:cNvCxnSpPr>
            <a:endCxn id="31" idx="0"/>
          </p:cNvCxnSpPr>
          <p:nvPr/>
        </p:nvCxnSpPr>
        <p:spPr>
          <a:xfrm>
            <a:off x="3453264" y="2833439"/>
            <a:ext cx="2492765" cy="144772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468515" y="2833439"/>
            <a:ext cx="16581" cy="1320634"/>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3" name="Rounded Rectangle 42"/>
          <p:cNvSpPr/>
          <p:nvPr/>
        </p:nvSpPr>
        <p:spPr>
          <a:xfrm>
            <a:off x="6489196" y="4281165"/>
            <a:ext cx="947069" cy="1472876"/>
          </a:xfrm>
          <a:prstGeom prst="round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Azure</a:t>
            </a:r>
          </a:p>
          <a:p>
            <a:pPr algn="ctr"/>
            <a:r>
              <a:rPr lang="en-US" dirty="0" smtClean="0">
                <a:solidFill>
                  <a:schemeClr val="tx1"/>
                </a:solidFill>
              </a:rPr>
              <a:t>AKS</a:t>
            </a:r>
            <a:endParaRPr lang="en-US" dirty="0">
              <a:solidFill>
                <a:schemeClr val="tx1"/>
              </a:solidFill>
            </a:endParaRPr>
          </a:p>
        </p:txBody>
      </p:sp>
      <p:cxnSp>
        <p:nvCxnSpPr>
          <p:cNvPr id="45" name="Straight Connector 44"/>
          <p:cNvCxnSpPr>
            <a:endCxn id="43" idx="0"/>
          </p:cNvCxnSpPr>
          <p:nvPr/>
        </p:nvCxnSpPr>
        <p:spPr>
          <a:xfrm>
            <a:off x="3468515" y="2813189"/>
            <a:ext cx="3494216" cy="1467976"/>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4967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60" grpId="0" animBg="1"/>
      <p:bldP spid="23" grpId="0"/>
      <p:bldP spid="26" grpId="0" animBg="1"/>
      <p:bldP spid="31" grpId="0" animBg="1"/>
      <p:bldP spid="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ONAP – K8S Support</a:t>
            </a:r>
            <a:endParaRPr lang="en-US" sz="3100" b="1" dirty="0"/>
          </a:p>
        </p:txBody>
      </p:sp>
      <p:sp>
        <p:nvSpPr>
          <p:cNvPr id="36" name="Rounded Rectangle 35"/>
          <p:cNvSpPr/>
          <p:nvPr/>
        </p:nvSpPr>
        <p:spPr>
          <a:xfrm>
            <a:off x="318018" y="1191314"/>
            <a:ext cx="5649149" cy="289430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solidFill>
                <a:schemeClr val="tx1"/>
              </a:solidFill>
            </a:endParaRPr>
          </a:p>
        </p:txBody>
      </p:sp>
      <p:cxnSp>
        <p:nvCxnSpPr>
          <p:cNvPr id="8" name="Straight Connector 7"/>
          <p:cNvCxnSpPr>
            <a:stCxn id="40" idx="2"/>
          </p:cNvCxnSpPr>
          <p:nvPr/>
        </p:nvCxnSpPr>
        <p:spPr>
          <a:xfrm flipH="1">
            <a:off x="3226941" y="3812285"/>
            <a:ext cx="718834" cy="100228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961534" y="2204228"/>
            <a:ext cx="4506011" cy="17257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endParaRPr lang="en-US" dirty="0"/>
          </a:p>
        </p:txBody>
      </p:sp>
      <p:sp>
        <p:nvSpPr>
          <p:cNvPr id="89" name="TextBox 88"/>
          <p:cNvSpPr txBox="1"/>
          <p:nvPr/>
        </p:nvSpPr>
        <p:spPr>
          <a:xfrm>
            <a:off x="6138526" y="1405960"/>
            <a:ext cx="5511542" cy="5139869"/>
          </a:xfrm>
          <a:prstGeom prst="rect">
            <a:avLst/>
          </a:prstGeom>
          <a:noFill/>
        </p:spPr>
        <p:txBody>
          <a:bodyPr wrap="square" rtlCol="0">
            <a:spAutoFit/>
          </a:bodyPr>
          <a:lstStyle/>
          <a:p>
            <a:pPr marL="342900" indent="-342900">
              <a:buFont typeface="+mj-lt"/>
              <a:buAutoNum type="arabicPeriod"/>
            </a:pPr>
            <a:r>
              <a:rPr lang="en-US" sz="1600" dirty="0"/>
              <a:t>Uniform API across cloud technologies (HEAT, K8S, Azure etc..)</a:t>
            </a:r>
          </a:p>
          <a:p>
            <a:pPr marL="342900" indent="-342900">
              <a:buFont typeface="+mj-lt"/>
              <a:buAutoNum type="arabicPeriod"/>
            </a:pPr>
            <a:r>
              <a:rPr lang="en-US" sz="1600" dirty="0"/>
              <a:t>K8S Multi-Cloud Service plugin</a:t>
            </a:r>
          </a:p>
          <a:p>
            <a:pPr marL="800100" lvl="1" indent="-342900">
              <a:buFont typeface="Arial" panose="020B0604020202020204" pitchFamily="34" charset="0"/>
              <a:buChar char="•"/>
            </a:pPr>
            <a:r>
              <a:rPr lang="en-US" sz="1400" dirty="0"/>
              <a:t>Support for deployment and services.</a:t>
            </a:r>
          </a:p>
          <a:p>
            <a:pPr marL="800100" lvl="1" indent="-342900">
              <a:buFont typeface="Arial" panose="020B0604020202020204" pitchFamily="34" charset="0"/>
              <a:buChar char="•"/>
            </a:pPr>
            <a:r>
              <a:rPr lang="en-US" sz="1400" dirty="0"/>
              <a:t>K8S </a:t>
            </a:r>
            <a:r>
              <a:rPr lang="en-US" sz="1400" dirty="0" err="1"/>
              <a:t>yaml</a:t>
            </a:r>
            <a:r>
              <a:rPr lang="en-US" sz="1400" dirty="0"/>
              <a:t> artifacts</a:t>
            </a:r>
          </a:p>
          <a:p>
            <a:pPr marL="800100" lvl="1" indent="-342900">
              <a:buFont typeface="Arial" panose="020B0604020202020204" pitchFamily="34" charset="0"/>
              <a:buChar char="•"/>
            </a:pPr>
            <a:r>
              <a:rPr lang="en-US" sz="1400" dirty="0"/>
              <a:t>Networking – OVN, flannel and </a:t>
            </a:r>
            <a:r>
              <a:rPr lang="en-US" sz="1400" dirty="0" err="1" smtClean="0"/>
              <a:t>Multus</a:t>
            </a:r>
            <a:endParaRPr lang="en-US" sz="1400" dirty="0" smtClean="0"/>
          </a:p>
          <a:p>
            <a:pPr marL="800100" lvl="1" indent="-342900">
              <a:buFont typeface="Arial" panose="020B0604020202020204" pitchFamily="34" charset="0"/>
              <a:buChar char="•"/>
            </a:pPr>
            <a:r>
              <a:rPr lang="en-US" sz="1400" dirty="0" smtClean="0"/>
              <a:t>Mongo DB for storing </a:t>
            </a:r>
            <a:r>
              <a:rPr lang="en-US" sz="1400" dirty="0" err="1" smtClean="0"/>
              <a:t>config</a:t>
            </a:r>
            <a:r>
              <a:rPr lang="en-US" sz="1400" dirty="0" smtClean="0"/>
              <a:t>/RBs, </a:t>
            </a:r>
            <a:r>
              <a:rPr lang="en-US" sz="1400" dirty="0" err="1" smtClean="0"/>
              <a:t>etcd</a:t>
            </a:r>
            <a:r>
              <a:rPr lang="en-US" sz="1400" dirty="0" smtClean="0"/>
              <a:t> for Day 2 configuration</a:t>
            </a:r>
            <a:endParaRPr lang="en-US" sz="1400" dirty="0"/>
          </a:p>
          <a:p>
            <a:pPr marL="342900" indent="-342900">
              <a:buFont typeface="+mj-lt"/>
              <a:buAutoNum type="arabicPeriod"/>
            </a:pPr>
            <a:r>
              <a:rPr lang="en-US" sz="1600" dirty="0"/>
              <a:t>Kubernetes </a:t>
            </a:r>
            <a:r>
              <a:rPr lang="en-US" sz="1600" dirty="0" smtClean="0"/>
              <a:t>Deployment (</a:t>
            </a:r>
            <a:r>
              <a:rPr lang="en-US" sz="1600" dirty="0" err="1" smtClean="0"/>
              <a:t>KuD</a:t>
            </a:r>
            <a:r>
              <a:rPr lang="en-US" sz="1600" dirty="0" smtClean="0"/>
              <a:t>)</a:t>
            </a:r>
            <a:endParaRPr lang="en-US" sz="1600" dirty="0"/>
          </a:p>
          <a:p>
            <a:pPr marL="800100" lvl="1" indent="-342900">
              <a:buFont typeface="Arial" panose="020B0604020202020204" pitchFamily="34" charset="0"/>
              <a:buChar char="•"/>
            </a:pPr>
            <a:r>
              <a:rPr lang="en-US" sz="1600" dirty="0"/>
              <a:t>Installation of software &amp; configuration to make K8S based sites.</a:t>
            </a:r>
          </a:p>
          <a:p>
            <a:pPr marL="800100" lvl="1" indent="-342900">
              <a:buFont typeface="Arial" panose="020B0604020202020204" pitchFamily="34" charset="0"/>
              <a:buChar char="•"/>
            </a:pPr>
            <a:r>
              <a:rPr lang="en-US" sz="1600" dirty="0"/>
              <a:t>Additional of </a:t>
            </a:r>
            <a:r>
              <a:rPr lang="en-US" sz="1600" dirty="0" err="1"/>
              <a:t>virtlet</a:t>
            </a:r>
            <a:r>
              <a:rPr lang="en-US" sz="1600" dirty="0"/>
              <a:t>, </a:t>
            </a:r>
            <a:r>
              <a:rPr lang="en-US" sz="1600" dirty="0" err="1"/>
              <a:t>Multus</a:t>
            </a:r>
            <a:r>
              <a:rPr lang="en-US" sz="1600" dirty="0"/>
              <a:t>, OVN and flannel.</a:t>
            </a:r>
          </a:p>
          <a:p>
            <a:pPr marL="342900" indent="-342900">
              <a:buFont typeface="+mj-lt"/>
              <a:buAutoNum type="arabicPeriod"/>
            </a:pPr>
            <a:r>
              <a:rPr lang="en-US" sz="1600" dirty="0"/>
              <a:t>K8S-OVN4NFV (OPNFV project, visualized as part of ONAP work)</a:t>
            </a:r>
          </a:p>
          <a:p>
            <a:pPr marL="800100" lvl="1" indent="-342900">
              <a:buFont typeface="Arial" panose="020B0604020202020204" pitchFamily="34" charset="0"/>
              <a:buChar char="•"/>
            </a:pPr>
            <a:r>
              <a:rPr lang="en-US" sz="1600" dirty="0"/>
              <a:t>Support for multiple virtual networks</a:t>
            </a:r>
          </a:p>
          <a:p>
            <a:pPr marL="800100" lvl="1" indent="-342900">
              <a:buFont typeface="Arial" panose="020B0604020202020204" pitchFamily="34" charset="0"/>
              <a:buChar char="•"/>
            </a:pPr>
            <a:r>
              <a:rPr lang="en-US" sz="1600" dirty="0"/>
              <a:t>Support for dynamic creation/deletion of virtual </a:t>
            </a:r>
            <a:r>
              <a:rPr lang="en-US" sz="1600" dirty="0" smtClean="0"/>
              <a:t>networks</a:t>
            </a:r>
            <a:endParaRPr lang="en-US" sz="1600" dirty="0"/>
          </a:p>
          <a:p>
            <a:pPr marL="342900" indent="-342900">
              <a:buFont typeface="+mj-lt"/>
              <a:buAutoNum type="arabicPeriod"/>
            </a:pPr>
            <a:r>
              <a:rPr lang="en-US" sz="1600" dirty="0" smtClean="0"/>
              <a:t>ONAP Integration</a:t>
            </a:r>
          </a:p>
          <a:p>
            <a:pPr marL="800100" lvl="1" indent="-342900">
              <a:buFont typeface="Arial" panose="020B0604020202020204" pitchFamily="34" charset="0"/>
              <a:buChar char="•"/>
            </a:pPr>
            <a:r>
              <a:rPr lang="en-US" sz="1600" dirty="0" smtClean="0"/>
              <a:t>SDC for onboarding VNF/App with Helm artifacts</a:t>
            </a:r>
          </a:p>
          <a:p>
            <a:pPr marL="800100" lvl="1" indent="-342900">
              <a:buFont typeface="Arial" panose="020B0604020202020204" pitchFamily="34" charset="0"/>
              <a:buChar char="•"/>
            </a:pPr>
            <a:r>
              <a:rPr lang="en-US" sz="1600" dirty="0" smtClean="0"/>
              <a:t>Distribution of Helm artifacts to MC.</a:t>
            </a:r>
          </a:p>
          <a:p>
            <a:pPr marL="800100" lvl="1" indent="-342900">
              <a:buFont typeface="Arial" panose="020B0604020202020204" pitchFamily="34" charset="0"/>
              <a:buChar char="•"/>
            </a:pPr>
            <a:r>
              <a:rPr lang="en-US" sz="1600" dirty="0" smtClean="0"/>
              <a:t>SO based instantiation</a:t>
            </a:r>
          </a:p>
          <a:p>
            <a:pPr marL="800100" lvl="1" indent="-342900">
              <a:buFont typeface="Arial" panose="020B0604020202020204" pitchFamily="34" charset="0"/>
              <a:buChar char="•"/>
            </a:pPr>
            <a:r>
              <a:rPr lang="en-US" sz="1600" dirty="0" smtClean="0"/>
              <a:t>Two modes -  Self containers and with rest of ONAP</a:t>
            </a:r>
          </a:p>
        </p:txBody>
      </p:sp>
      <p:sp>
        <p:nvSpPr>
          <p:cNvPr id="4" name="Rounded Rectangle 3"/>
          <p:cNvSpPr/>
          <p:nvPr/>
        </p:nvSpPr>
        <p:spPr>
          <a:xfrm>
            <a:off x="2280429" y="1649694"/>
            <a:ext cx="1728938" cy="4524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SO/VFC</a:t>
            </a:r>
            <a:endParaRPr lang="en-US" dirty="0"/>
          </a:p>
        </p:txBody>
      </p:sp>
      <p:sp>
        <p:nvSpPr>
          <p:cNvPr id="9" name="TextBox 8"/>
          <p:cNvSpPr txBox="1"/>
          <p:nvPr/>
        </p:nvSpPr>
        <p:spPr>
          <a:xfrm>
            <a:off x="4009366" y="2213489"/>
            <a:ext cx="1397373" cy="276999"/>
          </a:xfrm>
          <a:prstGeom prst="rect">
            <a:avLst/>
          </a:prstGeom>
          <a:noFill/>
        </p:spPr>
        <p:txBody>
          <a:bodyPr wrap="square" rtlCol="0">
            <a:spAutoFit/>
          </a:bodyPr>
          <a:lstStyle/>
          <a:p>
            <a:r>
              <a:rPr lang="en-US" sz="1200" dirty="0" smtClean="0"/>
              <a:t>Multi Cloud Service</a:t>
            </a:r>
            <a:endParaRPr lang="en-US" sz="1200" dirty="0"/>
          </a:p>
        </p:txBody>
      </p:sp>
      <p:sp>
        <p:nvSpPr>
          <p:cNvPr id="35" name="Rounded Rectangle 34"/>
          <p:cNvSpPr/>
          <p:nvPr/>
        </p:nvSpPr>
        <p:spPr>
          <a:xfrm>
            <a:off x="1167318" y="2966098"/>
            <a:ext cx="1749017" cy="9595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Openstack</a:t>
            </a:r>
            <a:r>
              <a:rPr lang="en-US" dirty="0" smtClean="0"/>
              <a:t> Plugins – </a:t>
            </a:r>
            <a:r>
              <a:rPr lang="en-US" sz="1200" dirty="0" smtClean="0"/>
              <a:t>VIO, Titanium, OS </a:t>
            </a:r>
            <a:r>
              <a:rPr lang="en-US" sz="1200" dirty="0" err="1" smtClean="0"/>
              <a:t>ocata</a:t>
            </a:r>
            <a:r>
              <a:rPr lang="en-US" sz="1200" dirty="0" smtClean="0"/>
              <a:t> &amp; newton</a:t>
            </a:r>
            <a:endParaRPr lang="en-US" sz="1200" dirty="0"/>
          </a:p>
        </p:txBody>
      </p:sp>
      <p:sp>
        <p:nvSpPr>
          <p:cNvPr id="37" name="Rounded Rectangle 36"/>
          <p:cNvSpPr/>
          <p:nvPr/>
        </p:nvSpPr>
        <p:spPr>
          <a:xfrm>
            <a:off x="2251525" y="2460702"/>
            <a:ext cx="2950933" cy="40094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API (Metadata)</a:t>
            </a:r>
            <a:endParaRPr lang="en-US" dirty="0">
              <a:solidFill>
                <a:schemeClr val="tx1"/>
              </a:solidFill>
            </a:endParaRPr>
          </a:p>
        </p:txBody>
      </p:sp>
      <p:cxnSp>
        <p:nvCxnSpPr>
          <p:cNvPr id="13" name="Straight Connector 12"/>
          <p:cNvCxnSpPr>
            <a:stCxn id="4" idx="2"/>
            <a:endCxn id="37" idx="0"/>
          </p:cNvCxnSpPr>
          <p:nvPr/>
        </p:nvCxnSpPr>
        <p:spPr>
          <a:xfrm>
            <a:off x="3144898" y="2102180"/>
            <a:ext cx="582094" cy="358522"/>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0" name="Rounded Rectangle 39"/>
          <p:cNvSpPr/>
          <p:nvPr/>
        </p:nvSpPr>
        <p:spPr>
          <a:xfrm>
            <a:off x="2976408" y="2930911"/>
            <a:ext cx="1938733" cy="88137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 Service</a:t>
            </a:r>
          </a:p>
        </p:txBody>
      </p:sp>
      <p:sp>
        <p:nvSpPr>
          <p:cNvPr id="30" name="Rounded Rectangle 29"/>
          <p:cNvSpPr/>
          <p:nvPr/>
        </p:nvSpPr>
        <p:spPr>
          <a:xfrm>
            <a:off x="4038271" y="1643068"/>
            <a:ext cx="1728938" cy="4524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OOF</a:t>
            </a:r>
            <a:endParaRPr lang="en-US" dirty="0"/>
          </a:p>
        </p:txBody>
      </p:sp>
      <p:sp>
        <p:nvSpPr>
          <p:cNvPr id="27" name="Rounded Rectangle 26"/>
          <p:cNvSpPr/>
          <p:nvPr/>
        </p:nvSpPr>
        <p:spPr>
          <a:xfrm>
            <a:off x="522587" y="1659488"/>
            <a:ext cx="1728938" cy="452486"/>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SDC</a:t>
            </a:r>
            <a:endParaRPr lang="en-US" dirty="0"/>
          </a:p>
        </p:txBody>
      </p:sp>
      <p:sp>
        <p:nvSpPr>
          <p:cNvPr id="14" name="Rounded Rectangle 13"/>
          <p:cNvSpPr/>
          <p:nvPr/>
        </p:nvSpPr>
        <p:spPr>
          <a:xfrm>
            <a:off x="1167318" y="2213489"/>
            <a:ext cx="1242613" cy="1714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SDC Client</a:t>
            </a:r>
            <a:endParaRPr lang="en-US" sz="1400" dirty="0"/>
          </a:p>
        </p:txBody>
      </p:sp>
      <p:sp>
        <p:nvSpPr>
          <p:cNvPr id="28" name="Rounded Rectangle 27"/>
          <p:cNvSpPr/>
          <p:nvPr/>
        </p:nvSpPr>
        <p:spPr>
          <a:xfrm>
            <a:off x="318018" y="5098531"/>
            <a:ext cx="5547761" cy="1273989"/>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p:cNvCxnSpPr/>
          <p:nvPr/>
        </p:nvCxnSpPr>
        <p:spPr>
          <a:xfrm flipH="1">
            <a:off x="1480008" y="4804585"/>
            <a:ext cx="1734531" cy="4483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881405" y="5252936"/>
            <a:ext cx="1394867" cy="250667"/>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Master</a:t>
            </a:r>
            <a:endParaRPr lang="en-US" sz="1200" dirty="0"/>
          </a:p>
        </p:txBody>
      </p:sp>
      <p:sp>
        <p:nvSpPr>
          <p:cNvPr id="32" name="Rounded Rectangle 31"/>
          <p:cNvSpPr/>
          <p:nvPr/>
        </p:nvSpPr>
        <p:spPr>
          <a:xfrm>
            <a:off x="872903" y="5916738"/>
            <a:ext cx="1394867"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OVN </a:t>
            </a:r>
            <a:r>
              <a:rPr lang="en-US" sz="1200" smtClean="0"/>
              <a:t>N Controller</a:t>
            </a:r>
          </a:p>
          <a:p>
            <a:pPr algn="ctr"/>
            <a:r>
              <a:rPr lang="en-US" sz="1200" smtClean="0"/>
              <a:t>Multus</a:t>
            </a:r>
            <a:endParaRPr lang="en-US" sz="1200" dirty="0"/>
          </a:p>
        </p:txBody>
      </p:sp>
      <p:sp>
        <p:nvSpPr>
          <p:cNvPr id="33" name="Rounded Rectangle 32"/>
          <p:cNvSpPr/>
          <p:nvPr/>
        </p:nvSpPr>
        <p:spPr>
          <a:xfrm>
            <a:off x="2409931" y="5735525"/>
            <a:ext cx="3357278" cy="41829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Minion Docker, </a:t>
            </a:r>
            <a:r>
              <a:rPr lang="en-US" sz="1200" dirty="0" err="1" smtClean="0"/>
              <a:t>virtlet</a:t>
            </a:r>
            <a:r>
              <a:rPr lang="en-US" sz="1200" dirty="0" smtClean="0"/>
              <a:t>, OVN S Controller, O, </a:t>
            </a:r>
            <a:r>
              <a:rPr lang="en-US" sz="1200" dirty="0" err="1" smtClean="0"/>
              <a:t>Multus</a:t>
            </a:r>
            <a:r>
              <a:rPr lang="en-US" sz="1200" dirty="0" smtClean="0"/>
              <a:t> CNI, OVN CNI, </a:t>
            </a:r>
            <a:r>
              <a:rPr lang="en-US" sz="1200" i="1" dirty="0" smtClean="0"/>
              <a:t>SRIOV CNI, ISTIO, Prometheus</a:t>
            </a:r>
            <a:endParaRPr lang="en-US" sz="1200" i="1" dirty="0"/>
          </a:p>
        </p:txBody>
      </p:sp>
      <p:sp>
        <p:nvSpPr>
          <p:cNvPr id="38" name="Rounded Rectangle 37"/>
          <p:cNvSpPr/>
          <p:nvPr/>
        </p:nvSpPr>
        <p:spPr>
          <a:xfrm>
            <a:off x="3355336" y="5168973"/>
            <a:ext cx="1012849" cy="496111"/>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VFW Hybrid</a:t>
            </a:r>
            <a:endParaRPr lang="en-US" sz="1200" dirty="0"/>
          </a:p>
        </p:txBody>
      </p:sp>
      <p:sp>
        <p:nvSpPr>
          <p:cNvPr id="39" name="Rounded Rectangle 38"/>
          <p:cNvSpPr/>
          <p:nvPr/>
        </p:nvSpPr>
        <p:spPr>
          <a:xfrm>
            <a:off x="4413335" y="5165731"/>
            <a:ext cx="1012849" cy="496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EdgeX</a:t>
            </a:r>
            <a:endParaRPr lang="en-US" sz="1200" dirty="0"/>
          </a:p>
        </p:txBody>
      </p:sp>
      <p:cxnSp>
        <p:nvCxnSpPr>
          <p:cNvPr id="41" name="Straight Arrow Connector 40"/>
          <p:cNvCxnSpPr>
            <a:endCxn id="32" idx="0"/>
          </p:cNvCxnSpPr>
          <p:nvPr/>
        </p:nvCxnSpPr>
        <p:spPr>
          <a:xfrm flipH="1">
            <a:off x="1570337" y="4804585"/>
            <a:ext cx="1668005" cy="11121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344575" y="5526380"/>
            <a:ext cx="1083601" cy="344192"/>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K8SOVN4NFV</a:t>
            </a:r>
            <a:endParaRPr lang="en-US" sz="1200" dirty="0"/>
          </a:p>
        </p:txBody>
      </p:sp>
      <p:sp>
        <p:nvSpPr>
          <p:cNvPr id="2" name="TextBox 1"/>
          <p:cNvSpPr txBox="1"/>
          <p:nvPr/>
        </p:nvSpPr>
        <p:spPr>
          <a:xfrm>
            <a:off x="1913641" y="1191314"/>
            <a:ext cx="2454544" cy="369332"/>
          </a:xfrm>
          <a:prstGeom prst="rect">
            <a:avLst/>
          </a:prstGeom>
          <a:noFill/>
        </p:spPr>
        <p:txBody>
          <a:bodyPr wrap="square" rtlCol="0">
            <a:spAutoFit/>
          </a:bodyPr>
          <a:lstStyle/>
          <a:p>
            <a:pPr algn="ctr"/>
            <a:r>
              <a:rPr lang="en-US" dirty="0" smtClean="0"/>
              <a:t>ONAP</a:t>
            </a:r>
            <a:endParaRPr lang="en-US" dirty="0"/>
          </a:p>
        </p:txBody>
      </p:sp>
      <p:sp>
        <p:nvSpPr>
          <p:cNvPr id="42" name="TextBox 41"/>
          <p:cNvSpPr txBox="1"/>
          <p:nvPr/>
        </p:nvSpPr>
        <p:spPr>
          <a:xfrm>
            <a:off x="3140913" y="6102710"/>
            <a:ext cx="2454544" cy="369332"/>
          </a:xfrm>
          <a:prstGeom prst="rect">
            <a:avLst/>
          </a:prstGeom>
          <a:noFill/>
        </p:spPr>
        <p:txBody>
          <a:bodyPr wrap="square" rtlCol="0">
            <a:spAutoFit/>
          </a:bodyPr>
          <a:lstStyle/>
          <a:p>
            <a:pPr algn="ctr"/>
            <a:r>
              <a:rPr lang="en-US" dirty="0" smtClean="0"/>
              <a:t>Edge/Site</a:t>
            </a:r>
            <a:endParaRPr lang="en-US" dirty="0"/>
          </a:p>
        </p:txBody>
      </p:sp>
    </p:spTree>
    <p:extLst>
      <p:ext uri="{BB962C8B-B14F-4D97-AF65-F5344CB8AC3E}">
        <p14:creationId xmlns:p14="http://schemas.microsoft.com/office/powerpoint/2010/main" val="1974964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K8S Plugin Service as independent manager – Modular design</a:t>
            </a:r>
            <a:endParaRPr lang="en-US" sz="3100" b="1" dirty="0"/>
          </a:p>
        </p:txBody>
      </p:sp>
      <p:sp>
        <p:nvSpPr>
          <p:cNvPr id="5" name="Rounded Rectangle 4"/>
          <p:cNvSpPr/>
          <p:nvPr/>
        </p:nvSpPr>
        <p:spPr>
          <a:xfrm>
            <a:off x="2128825" y="3732716"/>
            <a:ext cx="7703507" cy="764088"/>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Plugin Service</a:t>
            </a:r>
            <a:endParaRPr lang="en-US" dirty="0"/>
          </a:p>
        </p:txBody>
      </p:sp>
      <p:sp>
        <p:nvSpPr>
          <p:cNvPr id="6" name="Rounded Rectangle 5"/>
          <p:cNvSpPr/>
          <p:nvPr/>
        </p:nvSpPr>
        <p:spPr>
          <a:xfrm>
            <a:off x="3719628" y="2968629"/>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Onboard API</a:t>
            </a:r>
            <a:endParaRPr lang="en-US" dirty="0"/>
          </a:p>
        </p:txBody>
      </p:sp>
      <p:sp>
        <p:nvSpPr>
          <p:cNvPr id="44" name="Rounded Rectangle 43"/>
          <p:cNvSpPr/>
          <p:nvPr/>
        </p:nvSpPr>
        <p:spPr>
          <a:xfrm>
            <a:off x="5197699" y="2968629"/>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Profile API</a:t>
            </a:r>
            <a:endParaRPr lang="en-US" dirty="0"/>
          </a:p>
        </p:txBody>
      </p:sp>
      <p:sp>
        <p:nvSpPr>
          <p:cNvPr id="45" name="Rounded Rectangle 44"/>
          <p:cNvSpPr/>
          <p:nvPr/>
        </p:nvSpPr>
        <p:spPr>
          <a:xfrm>
            <a:off x="6675770" y="2981155"/>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Deployment API</a:t>
            </a:r>
            <a:endParaRPr lang="en-US" dirty="0"/>
          </a:p>
        </p:txBody>
      </p:sp>
      <p:sp>
        <p:nvSpPr>
          <p:cNvPr id="46" name="Rounded Rectangle 45"/>
          <p:cNvSpPr/>
          <p:nvPr/>
        </p:nvSpPr>
        <p:spPr>
          <a:xfrm>
            <a:off x="8178893" y="2968628"/>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Config</a:t>
            </a:r>
            <a:r>
              <a:rPr lang="en-US" dirty="0" smtClean="0"/>
              <a:t> API</a:t>
            </a:r>
            <a:endParaRPr lang="en-US" dirty="0"/>
          </a:p>
        </p:txBody>
      </p:sp>
      <p:sp>
        <p:nvSpPr>
          <p:cNvPr id="47" name="Rounded Rectangle 46"/>
          <p:cNvSpPr/>
          <p:nvPr/>
        </p:nvSpPr>
        <p:spPr>
          <a:xfrm>
            <a:off x="2191453" y="2981155"/>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 registration API</a:t>
            </a:r>
            <a:endParaRPr lang="en-US" dirty="0"/>
          </a:p>
        </p:txBody>
      </p:sp>
      <p:cxnSp>
        <p:nvCxnSpPr>
          <p:cNvPr id="18" name="Straight Arrow Connector 17"/>
          <p:cNvCxnSpPr>
            <a:endCxn id="47" idx="0"/>
          </p:cNvCxnSpPr>
          <p:nvPr/>
        </p:nvCxnSpPr>
        <p:spPr>
          <a:xfrm>
            <a:off x="2717549" y="2292223"/>
            <a:ext cx="200414" cy="688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741707" y="1829513"/>
            <a:ext cx="2078133" cy="338554"/>
          </a:xfrm>
          <a:prstGeom prst="rect">
            <a:avLst/>
          </a:prstGeom>
          <a:noFill/>
        </p:spPr>
        <p:txBody>
          <a:bodyPr wrap="square" rtlCol="0">
            <a:spAutoFit/>
          </a:bodyPr>
          <a:lstStyle/>
          <a:p>
            <a:r>
              <a:rPr lang="en-US" sz="1600" dirty="0" smtClean="0"/>
              <a:t>Register Edges</a:t>
            </a:r>
            <a:endParaRPr lang="en-US" sz="1600" dirty="0"/>
          </a:p>
        </p:txBody>
      </p:sp>
      <p:sp>
        <p:nvSpPr>
          <p:cNvPr id="48" name="TextBox 47"/>
          <p:cNvSpPr txBox="1"/>
          <p:nvPr/>
        </p:nvSpPr>
        <p:spPr>
          <a:xfrm>
            <a:off x="3407071" y="1880952"/>
            <a:ext cx="1703550" cy="923330"/>
          </a:xfrm>
          <a:prstGeom prst="rect">
            <a:avLst/>
          </a:prstGeom>
          <a:noFill/>
        </p:spPr>
        <p:txBody>
          <a:bodyPr wrap="square" rtlCol="0">
            <a:spAutoFit/>
          </a:bodyPr>
          <a:lstStyle/>
          <a:p>
            <a:r>
              <a:rPr lang="en-US" dirty="0" smtClean="0"/>
              <a:t>Onboard resource bundle (Helm Bundle)</a:t>
            </a:r>
            <a:endParaRPr lang="en-US" dirty="0"/>
          </a:p>
        </p:txBody>
      </p:sp>
      <p:sp>
        <p:nvSpPr>
          <p:cNvPr id="49" name="TextBox 48"/>
          <p:cNvSpPr txBox="1"/>
          <p:nvPr/>
        </p:nvSpPr>
        <p:spPr>
          <a:xfrm>
            <a:off x="5072433" y="1881997"/>
            <a:ext cx="2078133" cy="923330"/>
          </a:xfrm>
          <a:prstGeom prst="rect">
            <a:avLst/>
          </a:prstGeom>
          <a:noFill/>
        </p:spPr>
        <p:txBody>
          <a:bodyPr wrap="square" rtlCol="0">
            <a:spAutoFit/>
          </a:bodyPr>
          <a:lstStyle/>
          <a:p>
            <a:r>
              <a:rPr lang="en-US" dirty="0" smtClean="0"/>
              <a:t>Create Day0 </a:t>
            </a:r>
            <a:r>
              <a:rPr lang="en-US" sz="1600" dirty="0" smtClean="0"/>
              <a:t>configurations</a:t>
            </a:r>
            <a:r>
              <a:rPr lang="en-US" dirty="0" smtClean="0"/>
              <a:t> for each RB</a:t>
            </a:r>
            <a:endParaRPr lang="en-US" dirty="0"/>
          </a:p>
        </p:txBody>
      </p:sp>
      <p:cxnSp>
        <p:nvCxnSpPr>
          <p:cNvPr id="21" name="Straight Arrow Connector 20"/>
          <p:cNvCxnSpPr>
            <a:stCxn id="48" idx="2"/>
            <a:endCxn id="6" idx="0"/>
          </p:cNvCxnSpPr>
          <p:nvPr/>
        </p:nvCxnSpPr>
        <p:spPr>
          <a:xfrm>
            <a:off x="4258846" y="2804282"/>
            <a:ext cx="187292" cy="1643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49" idx="2"/>
            <a:endCxn id="44" idx="0"/>
          </p:cNvCxnSpPr>
          <p:nvPr/>
        </p:nvCxnSpPr>
        <p:spPr>
          <a:xfrm flipH="1">
            <a:off x="5924209" y="2805327"/>
            <a:ext cx="187291" cy="1633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945379" y="1670738"/>
            <a:ext cx="1114817" cy="1077218"/>
          </a:xfrm>
          <a:prstGeom prst="rect">
            <a:avLst/>
          </a:prstGeom>
          <a:noFill/>
        </p:spPr>
        <p:txBody>
          <a:bodyPr wrap="square" rtlCol="0">
            <a:spAutoFit/>
          </a:bodyPr>
          <a:lstStyle/>
          <a:p>
            <a:r>
              <a:rPr lang="en-US" sz="1600" dirty="0" smtClean="0"/>
              <a:t>Instantiate RB with profile and edge site</a:t>
            </a:r>
            <a:endParaRPr lang="en-US" sz="1600" dirty="0"/>
          </a:p>
        </p:txBody>
      </p:sp>
      <p:sp>
        <p:nvSpPr>
          <p:cNvPr id="50" name="TextBox 49"/>
          <p:cNvSpPr txBox="1"/>
          <p:nvPr/>
        </p:nvSpPr>
        <p:spPr>
          <a:xfrm>
            <a:off x="8347993" y="1825907"/>
            <a:ext cx="1114817" cy="338554"/>
          </a:xfrm>
          <a:prstGeom prst="rect">
            <a:avLst/>
          </a:prstGeom>
          <a:noFill/>
        </p:spPr>
        <p:txBody>
          <a:bodyPr wrap="square" rtlCol="0">
            <a:spAutoFit/>
          </a:bodyPr>
          <a:lstStyle/>
          <a:p>
            <a:r>
              <a:rPr lang="en-US" sz="1600" dirty="0" err="1" smtClean="0"/>
              <a:t>Config</a:t>
            </a:r>
            <a:r>
              <a:rPr lang="en-US" sz="1600" dirty="0" smtClean="0"/>
              <a:t> RB</a:t>
            </a:r>
            <a:endParaRPr lang="en-US" sz="1600" dirty="0"/>
          </a:p>
        </p:txBody>
      </p:sp>
      <p:cxnSp>
        <p:nvCxnSpPr>
          <p:cNvPr id="26" name="Straight Arrow Connector 25"/>
          <p:cNvCxnSpPr>
            <a:stCxn id="24" idx="2"/>
            <a:endCxn id="45" idx="0"/>
          </p:cNvCxnSpPr>
          <p:nvPr/>
        </p:nvCxnSpPr>
        <p:spPr>
          <a:xfrm flipH="1">
            <a:off x="7402280" y="2747956"/>
            <a:ext cx="100508" cy="2331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50" idx="2"/>
            <a:endCxn id="46" idx="0"/>
          </p:cNvCxnSpPr>
          <p:nvPr/>
        </p:nvCxnSpPr>
        <p:spPr>
          <a:xfrm>
            <a:off x="8905402" y="2164461"/>
            <a:ext cx="1" cy="8041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6634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344" y="155182"/>
            <a:ext cx="11919722" cy="575849"/>
          </a:xfrm>
        </p:spPr>
        <p:txBody>
          <a:bodyPr>
            <a:normAutofit/>
          </a:bodyPr>
          <a:lstStyle/>
          <a:p>
            <a:r>
              <a:rPr lang="en-US" sz="2800" b="1" dirty="0" smtClean="0"/>
              <a:t>K8S Plugin Service with rest of ONAP</a:t>
            </a:r>
            <a:endParaRPr lang="en-US" sz="3100" b="1" dirty="0"/>
          </a:p>
        </p:txBody>
      </p:sp>
      <p:sp>
        <p:nvSpPr>
          <p:cNvPr id="5" name="Rounded Rectangle 4"/>
          <p:cNvSpPr/>
          <p:nvPr/>
        </p:nvSpPr>
        <p:spPr>
          <a:xfrm>
            <a:off x="1928405" y="4484277"/>
            <a:ext cx="7703507" cy="764088"/>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Plugin Service</a:t>
            </a:r>
            <a:endParaRPr lang="en-US" dirty="0"/>
          </a:p>
        </p:txBody>
      </p:sp>
      <p:sp>
        <p:nvSpPr>
          <p:cNvPr id="6" name="Rounded Rectangle 5"/>
          <p:cNvSpPr/>
          <p:nvPr/>
        </p:nvSpPr>
        <p:spPr>
          <a:xfrm>
            <a:off x="3519208" y="3720190"/>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Onboard API</a:t>
            </a:r>
            <a:endParaRPr lang="en-US" dirty="0"/>
          </a:p>
        </p:txBody>
      </p:sp>
      <p:sp>
        <p:nvSpPr>
          <p:cNvPr id="44" name="Rounded Rectangle 43"/>
          <p:cNvSpPr/>
          <p:nvPr/>
        </p:nvSpPr>
        <p:spPr>
          <a:xfrm>
            <a:off x="4997279" y="3720190"/>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Profile API</a:t>
            </a:r>
            <a:endParaRPr lang="en-US" dirty="0"/>
          </a:p>
        </p:txBody>
      </p:sp>
      <p:sp>
        <p:nvSpPr>
          <p:cNvPr id="45" name="Rounded Rectangle 44"/>
          <p:cNvSpPr/>
          <p:nvPr/>
        </p:nvSpPr>
        <p:spPr>
          <a:xfrm>
            <a:off x="6475350" y="3732716"/>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Deployment API</a:t>
            </a:r>
            <a:endParaRPr lang="en-US" dirty="0"/>
          </a:p>
        </p:txBody>
      </p:sp>
      <p:sp>
        <p:nvSpPr>
          <p:cNvPr id="46" name="Rounded Rectangle 45"/>
          <p:cNvSpPr/>
          <p:nvPr/>
        </p:nvSpPr>
        <p:spPr>
          <a:xfrm>
            <a:off x="7978473" y="3720189"/>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Config</a:t>
            </a:r>
            <a:r>
              <a:rPr lang="en-US" dirty="0" smtClean="0"/>
              <a:t> API</a:t>
            </a:r>
            <a:endParaRPr lang="en-US" dirty="0"/>
          </a:p>
        </p:txBody>
      </p:sp>
      <p:sp>
        <p:nvSpPr>
          <p:cNvPr id="47" name="Rounded Rectangle 46"/>
          <p:cNvSpPr/>
          <p:nvPr/>
        </p:nvSpPr>
        <p:spPr>
          <a:xfrm>
            <a:off x="1991033" y="3732716"/>
            <a:ext cx="1453019" cy="764088"/>
          </a:xfrm>
          <a:prstGeom prst="roundRect">
            <a:avLst/>
          </a:prstGeom>
          <a:solidFill>
            <a:schemeClr val="accent6">
              <a:lumMod val="5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Edge registration API</a:t>
            </a:r>
            <a:endParaRPr lang="en-US" dirty="0"/>
          </a:p>
        </p:txBody>
      </p:sp>
      <p:sp>
        <p:nvSpPr>
          <p:cNvPr id="2" name="Rounded Rectangle 1"/>
          <p:cNvSpPr/>
          <p:nvPr/>
        </p:nvSpPr>
        <p:spPr>
          <a:xfrm>
            <a:off x="3519208" y="3106455"/>
            <a:ext cx="1278260" cy="5135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MC- SDC Client</a:t>
            </a:r>
            <a:endParaRPr lang="en-US" dirty="0"/>
          </a:p>
        </p:txBody>
      </p:sp>
      <p:sp>
        <p:nvSpPr>
          <p:cNvPr id="20" name="Rounded Rectangle 19"/>
          <p:cNvSpPr/>
          <p:nvPr/>
        </p:nvSpPr>
        <p:spPr>
          <a:xfrm>
            <a:off x="6475350" y="3106455"/>
            <a:ext cx="1278260" cy="5135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MC Broker integration</a:t>
            </a:r>
            <a:endParaRPr lang="en-US" dirty="0"/>
          </a:p>
        </p:txBody>
      </p:sp>
      <p:sp>
        <p:nvSpPr>
          <p:cNvPr id="22" name="Rounded Rectangle 21"/>
          <p:cNvSpPr/>
          <p:nvPr/>
        </p:nvSpPr>
        <p:spPr>
          <a:xfrm>
            <a:off x="9631912" y="2350870"/>
            <a:ext cx="1278260" cy="13693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A&amp;AI Integration</a:t>
            </a:r>
            <a:endParaRPr lang="en-US" dirty="0"/>
          </a:p>
        </p:txBody>
      </p:sp>
    </p:spTree>
    <p:extLst>
      <p:ext uri="{BB962C8B-B14F-4D97-AF65-F5344CB8AC3E}">
        <p14:creationId xmlns:p14="http://schemas.microsoft.com/office/powerpoint/2010/main" val="146955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smtClean="0"/>
              <a:t>R4 Scenarios – </a:t>
            </a:r>
            <a:r>
              <a:rPr lang="en-US" sz="2800" b="1" dirty="0" err="1" smtClean="0"/>
              <a:t>EdgeX</a:t>
            </a:r>
            <a:r>
              <a:rPr lang="en-US" sz="2800" b="1" dirty="0" smtClean="0"/>
              <a:t> deployment </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588023" y="4610099"/>
            <a:ext cx="6321918" cy="392270"/>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sp>
        <p:nvSpPr>
          <p:cNvPr id="49" name="Rounded Rectangle 48"/>
          <p:cNvSpPr/>
          <p:nvPr/>
        </p:nvSpPr>
        <p:spPr>
          <a:xfrm>
            <a:off x="379884" y="4003796"/>
            <a:ext cx="52333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err="1" smtClean="0"/>
              <a:t>Cmd</a:t>
            </a:r>
            <a:endParaRPr lang="en-US" sz="1200" dirty="0"/>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40" name="Rounded Rectangle 39"/>
          <p:cNvSpPr/>
          <p:nvPr/>
        </p:nvSpPr>
        <p:spPr>
          <a:xfrm>
            <a:off x="997222" y="3995493"/>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Consul</a:t>
            </a:r>
            <a:endParaRPr lang="en-US" sz="1200" dirty="0"/>
          </a:p>
        </p:txBody>
      </p:sp>
      <p:sp>
        <p:nvSpPr>
          <p:cNvPr id="42" name="Rounded Rectangle 41"/>
          <p:cNvSpPr/>
          <p:nvPr/>
        </p:nvSpPr>
        <p:spPr>
          <a:xfrm>
            <a:off x="1696557" y="3988516"/>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Consul</a:t>
            </a:r>
            <a:endParaRPr lang="en-US" sz="1200" dirty="0"/>
          </a:p>
        </p:txBody>
      </p:sp>
      <p:sp>
        <p:nvSpPr>
          <p:cNvPr id="45" name="Rounded Rectangle 44"/>
          <p:cNvSpPr/>
          <p:nvPr/>
        </p:nvSpPr>
        <p:spPr>
          <a:xfrm>
            <a:off x="2409690" y="3997857"/>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Data</a:t>
            </a:r>
            <a:endParaRPr lang="en-US" sz="1200" dirty="0"/>
          </a:p>
        </p:txBody>
      </p:sp>
      <p:sp>
        <p:nvSpPr>
          <p:cNvPr id="48" name="Rounded Rectangle 47"/>
          <p:cNvSpPr/>
          <p:nvPr/>
        </p:nvSpPr>
        <p:spPr>
          <a:xfrm>
            <a:off x="3137154" y="4007479"/>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Virtual</a:t>
            </a:r>
          </a:p>
          <a:p>
            <a:pPr algn="ctr"/>
            <a:r>
              <a:rPr lang="en-US" sz="1200" dirty="0" smtClean="0"/>
              <a:t>Device</a:t>
            </a:r>
            <a:endParaRPr lang="en-US" sz="1200" dirty="0"/>
          </a:p>
        </p:txBody>
      </p:sp>
      <p:sp>
        <p:nvSpPr>
          <p:cNvPr id="51" name="Rounded Rectangle 50"/>
          <p:cNvSpPr/>
          <p:nvPr/>
        </p:nvSpPr>
        <p:spPr>
          <a:xfrm>
            <a:off x="3864618" y="4010137"/>
            <a:ext cx="654037"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export</a:t>
            </a:r>
            <a:endParaRPr lang="en-US" sz="1200" dirty="0"/>
          </a:p>
        </p:txBody>
      </p:sp>
      <p:sp>
        <p:nvSpPr>
          <p:cNvPr id="53" name="Rounded Rectangle 52"/>
          <p:cNvSpPr/>
          <p:nvPr/>
        </p:nvSpPr>
        <p:spPr>
          <a:xfrm>
            <a:off x="4619847" y="4003796"/>
            <a:ext cx="826364"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Logging</a:t>
            </a:r>
            <a:endParaRPr lang="en-US" sz="1200" dirty="0"/>
          </a:p>
        </p:txBody>
      </p:sp>
      <p:sp>
        <p:nvSpPr>
          <p:cNvPr id="54" name="Rounded Rectangle 53"/>
          <p:cNvSpPr/>
          <p:nvPr/>
        </p:nvSpPr>
        <p:spPr>
          <a:xfrm>
            <a:off x="663569" y="3530119"/>
            <a:ext cx="826364"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Metadata</a:t>
            </a:r>
            <a:endParaRPr lang="en-US" sz="1200" dirty="0"/>
          </a:p>
        </p:txBody>
      </p:sp>
      <p:sp>
        <p:nvSpPr>
          <p:cNvPr id="55" name="Rounded Rectangle 54"/>
          <p:cNvSpPr/>
          <p:nvPr/>
        </p:nvSpPr>
        <p:spPr>
          <a:xfrm>
            <a:off x="1577998" y="3531448"/>
            <a:ext cx="96721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Mongo</a:t>
            </a:r>
            <a:endParaRPr lang="en-US" sz="1200" dirty="0"/>
          </a:p>
        </p:txBody>
      </p:sp>
      <p:sp>
        <p:nvSpPr>
          <p:cNvPr id="57" name="Rounded Rectangle 56"/>
          <p:cNvSpPr/>
          <p:nvPr/>
        </p:nvSpPr>
        <p:spPr>
          <a:xfrm>
            <a:off x="2587010" y="3543582"/>
            <a:ext cx="107059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Notification</a:t>
            </a:r>
            <a:endParaRPr lang="en-US" sz="1200" dirty="0"/>
          </a:p>
        </p:txBody>
      </p:sp>
      <p:sp>
        <p:nvSpPr>
          <p:cNvPr id="58" name="Rounded Rectangle 57"/>
          <p:cNvSpPr/>
          <p:nvPr/>
        </p:nvSpPr>
        <p:spPr>
          <a:xfrm>
            <a:off x="3729150" y="3545419"/>
            <a:ext cx="107059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Rules Engine</a:t>
            </a:r>
            <a:endParaRPr lang="en-US" sz="1200" dirty="0"/>
          </a:p>
        </p:txBody>
      </p:sp>
      <p:sp>
        <p:nvSpPr>
          <p:cNvPr id="60" name="Rounded Rectangle 59"/>
          <p:cNvSpPr/>
          <p:nvPr/>
        </p:nvSpPr>
        <p:spPr>
          <a:xfrm>
            <a:off x="4880034" y="3535265"/>
            <a:ext cx="1070590" cy="35235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Scheduler</a:t>
            </a:r>
            <a:endParaRPr lang="en-US" sz="1200" dirty="0"/>
          </a:p>
        </p:txBody>
      </p:sp>
      <p:cxnSp>
        <p:nvCxnSpPr>
          <p:cNvPr id="56" name="Straight Connector 55"/>
          <p:cNvCxnSpPr/>
          <p:nvPr/>
        </p:nvCxnSpPr>
        <p:spPr>
          <a:xfrm flipH="1">
            <a:off x="5865986" y="3822954"/>
            <a:ext cx="7862" cy="98328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899172" y="424043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4571518" y="3822954"/>
            <a:ext cx="0" cy="875955"/>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4397981" y="424043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349751" y="424740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3088045" y="3843016"/>
            <a:ext cx="7862" cy="98328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736708" y="4247403"/>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2381595" y="3829924"/>
            <a:ext cx="7862" cy="983280"/>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2153310" y="4240432"/>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29494" y="3868198"/>
            <a:ext cx="5564" cy="113417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1324240" y="4260931"/>
            <a:ext cx="0" cy="565801"/>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658275" y="4340875"/>
            <a:ext cx="18414" cy="66149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216671" y="1022376"/>
            <a:ext cx="3882880" cy="5786199"/>
          </a:xfrm>
          <a:prstGeom prst="rect">
            <a:avLst/>
          </a:prstGeom>
          <a:noFill/>
        </p:spPr>
        <p:txBody>
          <a:bodyPr wrap="square" rtlCol="0">
            <a:spAutoFit/>
          </a:bodyPr>
          <a:lstStyle/>
          <a:p>
            <a:pPr marL="342900" indent="-342900">
              <a:buFont typeface="+mj-lt"/>
              <a:buAutoNum type="arabicPeriod"/>
            </a:pPr>
            <a:r>
              <a:rPr lang="en-US" sz="1600" dirty="0" smtClean="0"/>
              <a:t>One time: Prepare K8S based site using KUD (if it does not exist) </a:t>
            </a:r>
          </a:p>
          <a:p>
            <a:pPr marL="342900" indent="-342900">
              <a:buFont typeface="+mj-lt"/>
              <a:buAutoNum type="arabicPeriod"/>
            </a:pPr>
            <a:r>
              <a:rPr lang="en-US" sz="1600" dirty="0" smtClean="0"/>
              <a:t>One time: Register the K8S Site in ONAP by adding </a:t>
            </a:r>
            <a:r>
              <a:rPr lang="en-US" sz="1600" dirty="0" err="1" smtClean="0"/>
              <a:t>Kubeconfig</a:t>
            </a:r>
            <a:r>
              <a:rPr lang="en-US" sz="1600" dirty="0" smtClean="0"/>
              <a:t> file in ONAP (if the site is not added </a:t>
            </a:r>
            <a:r>
              <a:rPr lang="en-US" sz="1600" dirty="0" err="1" smtClean="0"/>
              <a:t>earilier</a:t>
            </a:r>
            <a:r>
              <a:rPr lang="en-US" sz="1600" dirty="0" smtClean="0"/>
              <a:t>)</a:t>
            </a:r>
          </a:p>
          <a:p>
            <a:pPr marL="342900" indent="-342900">
              <a:buFont typeface="+mj-lt"/>
              <a:buAutoNum type="arabicPeriod"/>
            </a:pPr>
            <a:r>
              <a:rPr lang="en-US" sz="1600" dirty="0" err="1" smtClean="0"/>
              <a:t>EdgeX</a:t>
            </a:r>
            <a:r>
              <a:rPr lang="en-US" sz="1600" dirty="0" smtClean="0"/>
              <a:t> onboarding:  </a:t>
            </a:r>
            <a:r>
              <a:rPr lang="en-US" sz="1600" dirty="0" err="1" smtClean="0"/>
              <a:t>EdgeX</a:t>
            </a:r>
            <a:r>
              <a:rPr lang="en-US" sz="1600" dirty="0" smtClean="0"/>
              <a:t> deployment and service helm charts in SDC</a:t>
            </a:r>
          </a:p>
          <a:p>
            <a:pPr marL="342900" indent="-342900">
              <a:buFont typeface="+mj-lt"/>
              <a:buAutoNum type="arabicPeriod"/>
            </a:pPr>
            <a:r>
              <a:rPr lang="en-US" sz="1600" dirty="0" smtClean="0"/>
              <a:t>Instantiate </a:t>
            </a:r>
            <a:r>
              <a:rPr lang="en-US" sz="1600" dirty="0" err="1" smtClean="0"/>
              <a:t>EdgeX</a:t>
            </a:r>
            <a:r>
              <a:rPr lang="en-US" sz="1600" dirty="0" smtClean="0"/>
              <a:t> (by calling SO API) via postman or via VID GUI </a:t>
            </a:r>
          </a:p>
          <a:p>
            <a:pPr marL="342900" indent="-342900">
              <a:buFont typeface="+mj-lt"/>
              <a:buAutoNum type="arabicPeriod"/>
            </a:pPr>
            <a:r>
              <a:rPr lang="en-US" sz="1600" dirty="0" smtClean="0"/>
              <a:t>Check if all </a:t>
            </a:r>
            <a:r>
              <a:rPr lang="en-US" sz="1600" dirty="0" err="1" smtClean="0"/>
              <a:t>EdgeX</a:t>
            </a:r>
            <a:r>
              <a:rPr lang="en-US" sz="1600" dirty="0" smtClean="0"/>
              <a:t> containers are successful brought up on the site (using K8S utilities on the site)</a:t>
            </a:r>
          </a:p>
          <a:p>
            <a:pPr marL="342900" indent="-342900">
              <a:buFont typeface="+mj-lt"/>
              <a:buAutoNum type="arabicPeriod"/>
            </a:pPr>
            <a:r>
              <a:rPr lang="en-US" sz="1600" dirty="0" smtClean="0"/>
              <a:t>Basic </a:t>
            </a:r>
            <a:r>
              <a:rPr lang="en-US" sz="1600" dirty="0" err="1" smtClean="0"/>
              <a:t>EdgeX</a:t>
            </a:r>
            <a:r>
              <a:rPr lang="en-US" sz="1600" dirty="0" smtClean="0"/>
              <a:t> testing to ensure that functionality also works</a:t>
            </a:r>
          </a:p>
          <a:p>
            <a:pPr marL="800100" lvl="1" indent="-342900">
              <a:buFont typeface="Arial" panose="020B0604020202020204" pitchFamily="34" charset="0"/>
              <a:buChar char="•"/>
            </a:pPr>
            <a:r>
              <a:rPr lang="en-US" sz="1600" dirty="0" smtClean="0"/>
              <a:t>Use consul dashboard to check the services and their status</a:t>
            </a:r>
            <a:endParaRPr lang="en-US" sz="1600" dirty="0"/>
          </a:p>
          <a:p>
            <a:r>
              <a:rPr lang="en-US" sz="1600" dirty="0" smtClean="0"/>
              <a:t>Repeat step 4 to 6 by bringing second instance of </a:t>
            </a:r>
            <a:r>
              <a:rPr lang="en-US" sz="1600" dirty="0" err="1" smtClean="0"/>
              <a:t>EdgeX</a:t>
            </a:r>
            <a:r>
              <a:rPr lang="en-US" sz="1600" dirty="0" smtClean="0"/>
              <a:t> on a different namespace.</a:t>
            </a:r>
          </a:p>
          <a:p>
            <a:r>
              <a:rPr lang="en-US" sz="1600" dirty="0" smtClean="0"/>
              <a:t>Also, work with </a:t>
            </a:r>
            <a:r>
              <a:rPr lang="en-US" sz="1600" dirty="0" err="1" smtClean="0"/>
              <a:t>Edgex</a:t>
            </a:r>
            <a:r>
              <a:rPr lang="en-US" sz="1600" dirty="0" smtClean="0"/>
              <a:t> team to automate deployment verification</a:t>
            </a:r>
            <a:endParaRPr lang="en-US" sz="1400" dirty="0" smtClean="0"/>
          </a:p>
          <a:p>
            <a:pPr marL="342900" indent="-342900">
              <a:buFont typeface="+mj-lt"/>
              <a:buAutoNum type="arabicPeriod"/>
            </a:pPr>
            <a:endParaRPr lang="en-US" sz="1400" dirty="0" smtClean="0"/>
          </a:p>
          <a:p>
            <a:pPr marL="342900" indent="-342900">
              <a:buFont typeface="+mj-lt"/>
              <a:buAutoNum type="arabicPeriod"/>
            </a:pPr>
            <a:endParaRPr lang="en-US" dirty="0" smtClean="0"/>
          </a:p>
          <a:p>
            <a:pPr marL="342900" indent="-342900">
              <a:buFont typeface="+mj-lt"/>
              <a:buAutoNum type="arabicPeriod"/>
            </a:pPr>
            <a:endParaRPr lang="en-US" dirty="0"/>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Rounded Rectangle 51"/>
          <p:cNvSpPr/>
          <p:nvPr/>
        </p:nvSpPr>
        <p:spPr>
          <a:xfrm>
            <a:off x="152400" y="33815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5647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0" grpId="0" animBg="1"/>
      <p:bldP spid="42" grpId="0" animBg="1"/>
      <p:bldP spid="45" grpId="0" animBg="1"/>
      <p:bldP spid="48" grpId="0" animBg="1"/>
      <p:bldP spid="51" grpId="0" animBg="1"/>
      <p:bldP spid="53" grpId="0" animBg="1"/>
      <p:bldP spid="54" grpId="0" animBg="1"/>
      <p:bldP spid="55" grpId="0" animBg="1"/>
      <p:bldP spid="57" grpId="0" animBg="1"/>
      <p:bldP spid="58" grpId="0" animBg="1"/>
      <p:bldP spid="6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3053" y="-15408"/>
            <a:ext cx="11919722" cy="575849"/>
          </a:xfrm>
        </p:spPr>
        <p:txBody>
          <a:bodyPr>
            <a:normAutofit/>
          </a:bodyPr>
          <a:lstStyle/>
          <a:p>
            <a:r>
              <a:rPr lang="en-US" sz="2800" b="1" dirty="0" err="1" smtClean="0"/>
              <a:t>vFirewall</a:t>
            </a:r>
            <a:r>
              <a:rPr lang="en-US" sz="2800" b="1" dirty="0" smtClean="0"/>
              <a:t> scenario (as VMs and containers – Hybrid)</a:t>
            </a:r>
            <a:endParaRPr lang="en-US" sz="3100" b="1" dirty="0"/>
          </a:p>
        </p:txBody>
      </p:sp>
      <p:sp>
        <p:nvSpPr>
          <p:cNvPr id="13" name="Rounded Rectangle 12"/>
          <p:cNvSpPr/>
          <p:nvPr/>
        </p:nvSpPr>
        <p:spPr>
          <a:xfrm>
            <a:off x="2088657" y="1667989"/>
            <a:ext cx="3785191" cy="82729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ONAP</a:t>
            </a:r>
            <a:endParaRPr lang="en-US" dirty="0"/>
          </a:p>
        </p:txBody>
      </p:sp>
      <p:sp>
        <p:nvSpPr>
          <p:cNvPr id="14" name="Rectangle 13"/>
          <p:cNvSpPr/>
          <p:nvPr/>
        </p:nvSpPr>
        <p:spPr>
          <a:xfrm>
            <a:off x="2158231" y="1982233"/>
            <a:ext cx="2036666" cy="513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 Cloud Service</a:t>
            </a:r>
          </a:p>
        </p:txBody>
      </p:sp>
      <p:sp>
        <p:nvSpPr>
          <p:cNvPr id="66" name="Rectangle 65"/>
          <p:cNvSpPr/>
          <p:nvPr/>
        </p:nvSpPr>
        <p:spPr>
          <a:xfrm>
            <a:off x="4297600" y="1982233"/>
            <a:ext cx="1375735" cy="453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SDNC</a:t>
            </a:r>
          </a:p>
          <a:p>
            <a:pPr algn="ctr"/>
            <a:r>
              <a:rPr lang="en-US" sz="1200" dirty="0" smtClean="0"/>
              <a:t>(Fabric Control)</a:t>
            </a:r>
            <a:endParaRPr lang="en-US" sz="1200" dirty="0"/>
          </a:p>
        </p:txBody>
      </p:sp>
      <p:sp>
        <p:nvSpPr>
          <p:cNvPr id="2" name="Rounded Rectangle 1"/>
          <p:cNvSpPr/>
          <p:nvPr/>
        </p:nvSpPr>
        <p:spPr>
          <a:xfrm>
            <a:off x="0" y="3229122"/>
            <a:ext cx="8239027" cy="307558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658275" y="5671092"/>
            <a:ext cx="7269667"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Compute Servers – Hardware (CPU/Memory/SRIOV-NIC/FPGA/GPU) </a:t>
            </a:r>
            <a:r>
              <a:rPr lang="en-US" dirty="0" err="1" smtClean="0"/>
              <a:t>etc</a:t>
            </a:r>
            <a:r>
              <a:rPr lang="en-US" dirty="0" smtClean="0"/>
              <a:t>…</a:t>
            </a:r>
            <a:endParaRPr lang="en-US" dirty="0"/>
          </a:p>
        </p:txBody>
      </p:sp>
      <p:sp>
        <p:nvSpPr>
          <p:cNvPr id="26" name="Rounded Rectangle 25"/>
          <p:cNvSpPr/>
          <p:nvPr/>
        </p:nvSpPr>
        <p:spPr>
          <a:xfrm>
            <a:off x="384899" y="5206201"/>
            <a:ext cx="7543043" cy="395926"/>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NFVI – VMM &amp; Docker</a:t>
            </a:r>
            <a:endParaRPr lang="en-US" dirty="0"/>
          </a:p>
        </p:txBody>
      </p:sp>
      <p:sp>
        <p:nvSpPr>
          <p:cNvPr id="5" name="Flowchart: Data 4"/>
          <p:cNvSpPr/>
          <p:nvPr/>
        </p:nvSpPr>
        <p:spPr>
          <a:xfrm>
            <a:off x="103053" y="4871683"/>
            <a:ext cx="6321918" cy="165833"/>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Flannel Default network</a:t>
            </a:r>
            <a:endParaRPr lang="en-US" sz="1400" dirty="0">
              <a:solidFill>
                <a:schemeClr val="tx1"/>
              </a:solidFill>
            </a:endParaRPr>
          </a:p>
        </p:txBody>
      </p:sp>
      <p:cxnSp>
        <p:nvCxnSpPr>
          <p:cNvPr id="24" name="Straight Connector 23"/>
          <p:cNvCxnSpPr>
            <a:stCxn id="13" idx="2"/>
            <a:endCxn id="2" idx="0"/>
          </p:cNvCxnSpPr>
          <p:nvPr/>
        </p:nvCxnSpPr>
        <p:spPr>
          <a:xfrm>
            <a:off x="3981253" y="2495282"/>
            <a:ext cx="138261" cy="73384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553953" y="3191396"/>
            <a:ext cx="1574275" cy="307777"/>
          </a:xfrm>
          <a:prstGeom prst="rect">
            <a:avLst/>
          </a:prstGeom>
          <a:noFill/>
        </p:spPr>
        <p:txBody>
          <a:bodyPr wrap="square" rtlCol="0">
            <a:spAutoFit/>
          </a:bodyPr>
          <a:lstStyle/>
          <a:p>
            <a:r>
              <a:rPr lang="en-US" sz="1400" dirty="0" smtClean="0"/>
              <a:t>Site (edge/cloud)</a:t>
            </a:r>
            <a:endParaRPr lang="en-US" sz="1400" dirty="0"/>
          </a:p>
        </p:txBody>
      </p:sp>
      <p:sp>
        <p:nvSpPr>
          <p:cNvPr id="34" name="Rounded Rectangle 33"/>
          <p:cNvSpPr/>
          <p:nvPr/>
        </p:nvSpPr>
        <p:spPr>
          <a:xfrm>
            <a:off x="6356852" y="3447424"/>
            <a:ext cx="1480007"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K8S Master</a:t>
            </a:r>
            <a:endParaRPr lang="en-US" dirty="0"/>
          </a:p>
        </p:txBody>
      </p:sp>
      <p:sp>
        <p:nvSpPr>
          <p:cNvPr id="68" name="Rounded Rectangle 67"/>
          <p:cNvSpPr/>
          <p:nvPr/>
        </p:nvSpPr>
        <p:spPr>
          <a:xfrm>
            <a:off x="6356851" y="3817089"/>
            <a:ext cx="1480009" cy="344608"/>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Network Controller</a:t>
            </a:r>
            <a:endParaRPr lang="en-US" dirty="0"/>
          </a:p>
        </p:txBody>
      </p:sp>
      <p:sp>
        <p:nvSpPr>
          <p:cNvPr id="18" name="Rounded Rectangle 17"/>
          <p:cNvSpPr/>
          <p:nvPr/>
        </p:nvSpPr>
        <p:spPr>
          <a:xfrm>
            <a:off x="2409690" y="2318994"/>
            <a:ext cx="1454928" cy="176288"/>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K8S Plugin</a:t>
            </a:r>
            <a:endParaRPr lang="en-US" sz="1200" dirty="0"/>
          </a:p>
        </p:txBody>
      </p:sp>
      <p:sp>
        <p:nvSpPr>
          <p:cNvPr id="22" name="Oval 21"/>
          <p:cNvSpPr/>
          <p:nvPr/>
        </p:nvSpPr>
        <p:spPr>
          <a:xfrm>
            <a:off x="6909941" y="2846895"/>
            <a:ext cx="612649"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23" name="TextBox 22"/>
          <p:cNvSpPr txBox="1"/>
          <p:nvPr/>
        </p:nvSpPr>
        <p:spPr>
          <a:xfrm>
            <a:off x="8263561" y="1624492"/>
            <a:ext cx="3688606" cy="4401205"/>
          </a:xfrm>
          <a:prstGeom prst="rect">
            <a:avLst/>
          </a:prstGeom>
          <a:noFill/>
        </p:spPr>
        <p:txBody>
          <a:bodyPr wrap="square" rtlCol="0">
            <a:spAutoFit/>
          </a:bodyPr>
          <a:lstStyle/>
          <a:p>
            <a:pPr marL="342900" indent="-342900">
              <a:buFont typeface="+mj-lt"/>
              <a:buAutoNum type="arabicPeriod"/>
            </a:pPr>
            <a:r>
              <a:rPr lang="en-US" sz="1400" dirty="0" smtClean="0"/>
              <a:t>One time: Prepare K8S based site using KRD (if it does not exist) </a:t>
            </a:r>
          </a:p>
          <a:p>
            <a:pPr marL="342900" indent="-342900">
              <a:buFont typeface="+mj-lt"/>
              <a:buAutoNum type="arabicPeriod"/>
            </a:pPr>
            <a:r>
              <a:rPr lang="en-US" sz="1400" dirty="0" smtClean="0"/>
              <a:t>One time: Register the K8S Site in ONAP by adding </a:t>
            </a:r>
            <a:r>
              <a:rPr lang="en-US" sz="1400" dirty="0" err="1" smtClean="0"/>
              <a:t>Kubeconfig</a:t>
            </a:r>
            <a:r>
              <a:rPr lang="en-US" sz="1400" dirty="0" smtClean="0"/>
              <a:t> file in ONAP (if the site is not added </a:t>
            </a:r>
            <a:r>
              <a:rPr lang="en-US" sz="1400" dirty="0" err="1" smtClean="0"/>
              <a:t>earilier</a:t>
            </a:r>
            <a:r>
              <a:rPr lang="en-US" sz="1400" dirty="0" smtClean="0"/>
              <a:t>)</a:t>
            </a:r>
          </a:p>
          <a:p>
            <a:pPr marL="342900" indent="-342900">
              <a:buFont typeface="+mj-lt"/>
              <a:buAutoNum type="arabicPeriod"/>
            </a:pPr>
            <a:r>
              <a:rPr lang="en-US" sz="1400" dirty="0" err="1" smtClean="0"/>
              <a:t>vFirewall</a:t>
            </a:r>
            <a:r>
              <a:rPr lang="en-US" sz="1400" dirty="0" smtClean="0"/>
              <a:t> onboarding: Create deployment and service </a:t>
            </a:r>
            <a:r>
              <a:rPr lang="en-US" sz="1400" dirty="0" err="1" smtClean="0"/>
              <a:t>yaml</a:t>
            </a:r>
            <a:r>
              <a:rPr lang="en-US" sz="1400" dirty="0" smtClean="0"/>
              <a:t> </a:t>
            </a:r>
          </a:p>
          <a:p>
            <a:pPr marL="342900" indent="-342900">
              <a:buFont typeface="+mj-lt"/>
              <a:buAutoNum type="arabicPeriod"/>
            </a:pPr>
            <a:r>
              <a:rPr lang="en-US" sz="1400" dirty="0" smtClean="0"/>
              <a:t>Instantiate </a:t>
            </a:r>
            <a:r>
              <a:rPr lang="en-US" sz="1400" dirty="0" err="1" smtClean="0"/>
              <a:t>vFirewall</a:t>
            </a:r>
            <a:r>
              <a:rPr lang="en-US" sz="1400" dirty="0" smtClean="0"/>
              <a:t> using SO API (or VID GUI)</a:t>
            </a:r>
          </a:p>
          <a:p>
            <a:pPr marL="342900" indent="-342900">
              <a:buFont typeface="+mj-lt"/>
              <a:buAutoNum type="arabicPeriod"/>
            </a:pPr>
            <a:r>
              <a:rPr lang="en-US" sz="1400" dirty="0" smtClean="0"/>
              <a:t>Check if firewall is successfully brought up on the site (using tools) and also ensure that three additional virtual networks are created. Also ensure that firewall belongs in all data networks. Ensure that generator and sink belong to different data networks.</a:t>
            </a:r>
          </a:p>
          <a:p>
            <a:pPr marL="342900" indent="-342900">
              <a:buFont typeface="+mj-lt"/>
              <a:buAutoNum type="arabicPeriod"/>
            </a:pPr>
            <a:r>
              <a:rPr lang="en-US" sz="1400" dirty="0" smtClean="0"/>
              <a:t>Basic firewall testing to ensure that functionality also works</a:t>
            </a:r>
          </a:p>
          <a:p>
            <a:pPr marL="800100" lvl="1" indent="-342900">
              <a:buFont typeface="Arial" panose="020B0604020202020204" pitchFamily="34" charset="0"/>
              <a:buChar char="•"/>
            </a:pPr>
            <a:r>
              <a:rPr lang="en-US" sz="1400" dirty="0" smtClean="0"/>
              <a:t>Check the sink dashboard to ensure that right packet streams are received by sink.</a:t>
            </a:r>
          </a:p>
        </p:txBody>
      </p:sp>
      <p:sp>
        <p:nvSpPr>
          <p:cNvPr id="71" name="Oval 70"/>
          <p:cNvSpPr/>
          <p:nvPr/>
        </p:nvSpPr>
        <p:spPr>
          <a:xfrm>
            <a:off x="1183608" y="149573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2</a:t>
            </a:r>
          </a:p>
        </p:txBody>
      </p:sp>
      <p:cxnSp>
        <p:nvCxnSpPr>
          <p:cNvPr id="30" name="Straight Arrow Connector 29"/>
          <p:cNvCxnSpPr/>
          <p:nvPr/>
        </p:nvCxnSpPr>
        <p:spPr>
          <a:xfrm>
            <a:off x="1577998" y="1667989"/>
            <a:ext cx="411058" cy="172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a:off x="1183608" y="1941418"/>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3</a:t>
            </a:r>
            <a:endParaRPr lang="en-US" sz="1200" dirty="0"/>
          </a:p>
        </p:txBody>
      </p:sp>
      <p:cxnSp>
        <p:nvCxnSpPr>
          <p:cNvPr id="37" name="Straight Arrow Connector 36"/>
          <p:cNvCxnSpPr/>
          <p:nvPr/>
        </p:nvCxnSpPr>
        <p:spPr>
          <a:xfrm>
            <a:off x="1636133" y="2081635"/>
            <a:ext cx="400977" cy="1571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3504437" y="11323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4</a:t>
            </a:r>
          </a:p>
        </p:txBody>
      </p:sp>
      <p:cxnSp>
        <p:nvCxnSpPr>
          <p:cNvPr id="75" name="Straight Arrow Connector 74"/>
          <p:cNvCxnSpPr/>
          <p:nvPr/>
        </p:nvCxnSpPr>
        <p:spPr>
          <a:xfrm>
            <a:off x="3864618" y="1314800"/>
            <a:ext cx="254895" cy="3096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Oval 75"/>
          <p:cNvSpPr/>
          <p:nvPr/>
        </p:nvSpPr>
        <p:spPr>
          <a:xfrm>
            <a:off x="357244" y="2812975"/>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5</a:t>
            </a:r>
            <a:endParaRPr lang="en-US" sz="1200" dirty="0"/>
          </a:p>
        </p:txBody>
      </p:sp>
      <p:cxnSp>
        <p:nvCxnSpPr>
          <p:cNvPr id="78" name="Straight Arrow Connector 77"/>
          <p:cNvCxnSpPr>
            <a:stCxn id="76" idx="6"/>
          </p:cNvCxnSpPr>
          <p:nvPr/>
        </p:nvCxnSpPr>
        <p:spPr>
          <a:xfrm>
            <a:off x="663569" y="2985226"/>
            <a:ext cx="520039" cy="462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9" name="Oval 78"/>
          <p:cNvSpPr/>
          <p:nvPr/>
        </p:nvSpPr>
        <p:spPr>
          <a:xfrm>
            <a:off x="1076751" y="2825783"/>
            <a:ext cx="306325" cy="34450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6</a:t>
            </a:r>
          </a:p>
        </p:txBody>
      </p:sp>
      <p:cxnSp>
        <p:nvCxnSpPr>
          <p:cNvPr id="81" name="Straight Arrow Connector 80"/>
          <p:cNvCxnSpPr>
            <a:stCxn id="79" idx="5"/>
          </p:cNvCxnSpPr>
          <p:nvPr/>
        </p:nvCxnSpPr>
        <p:spPr>
          <a:xfrm>
            <a:off x="1338216" y="3119833"/>
            <a:ext cx="490584" cy="3275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Flowchart: Data 51"/>
          <p:cNvSpPr/>
          <p:nvPr/>
        </p:nvSpPr>
        <p:spPr>
          <a:xfrm>
            <a:off x="735292" y="4633993"/>
            <a:ext cx="5689679" cy="20254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OAM network</a:t>
            </a:r>
            <a:endParaRPr lang="en-US" sz="1400" dirty="0">
              <a:solidFill>
                <a:schemeClr val="tx1"/>
              </a:solidFill>
            </a:endParaRPr>
          </a:p>
        </p:txBody>
      </p:sp>
      <p:sp>
        <p:nvSpPr>
          <p:cNvPr id="59" name="Flowchart: Data 58"/>
          <p:cNvSpPr/>
          <p:nvPr/>
        </p:nvSpPr>
        <p:spPr>
          <a:xfrm>
            <a:off x="184170" y="4390020"/>
            <a:ext cx="4302990" cy="181625"/>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network - Protected</a:t>
            </a:r>
            <a:endParaRPr lang="en-US" sz="1400" dirty="0">
              <a:solidFill>
                <a:schemeClr val="tx1"/>
              </a:solidFill>
            </a:endParaRPr>
          </a:p>
        </p:txBody>
      </p:sp>
      <p:sp>
        <p:nvSpPr>
          <p:cNvPr id="67" name="Flowchart: Data 66"/>
          <p:cNvSpPr/>
          <p:nvPr/>
        </p:nvSpPr>
        <p:spPr>
          <a:xfrm>
            <a:off x="4050383" y="4376805"/>
            <a:ext cx="3786477" cy="219462"/>
          </a:xfrm>
          <a:prstGeom prst="flowChartInputOutpu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tx1"/>
                </a:solidFill>
              </a:rPr>
              <a:t>Data network - </a:t>
            </a:r>
            <a:r>
              <a:rPr lang="en-US" sz="1200" dirty="0" smtClean="0">
                <a:solidFill>
                  <a:schemeClr val="tx1"/>
                </a:solidFill>
              </a:rPr>
              <a:t>Unprotected</a:t>
            </a:r>
            <a:endParaRPr lang="en-US" sz="1200" dirty="0">
              <a:solidFill>
                <a:schemeClr val="tx1"/>
              </a:solidFill>
            </a:endParaRPr>
          </a:p>
        </p:txBody>
      </p:sp>
      <p:sp>
        <p:nvSpPr>
          <p:cNvPr id="74" name="Rounded Rectangle 73"/>
          <p:cNvSpPr/>
          <p:nvPr/>
        </p:nvSpPr>
        <p:spPr>
          <a:xfrm>
            <a:off x="3810762" y="3770722"/>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Firewall as VM</a:t>
            </a:r>
            <a:endParaRPr lang="en-US" sz="1200" dirty="0"/>
          </a:p>
        </p:txBody>
      </p:sp>
      <p:sp>
        <p:nvSpPr>
          <p:cNvPr id="77" name="Rounded Rectangle 76"/>
          <p:cNvSpPr/>
          <p:nvPr/>
        </p:nvSpPr>
        <p:spPr>
          <a:xfrm>
            <a:off x="2628076" y="3792033"/>
            <a:ext cx="1135115" cy="522958"/>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Generator VM</a:t>
            </a:r>
            <a:endParaRPr lang="en-US" sz="1200" dirty="0"/>
          </a:p>
        </p:txBody>
      </p:sp>
      <p:sp>
        <p:nvSpPr>
          <p:cNvPr id="80" name="Rounded Rectangle 79"/>
          <p:cNvSpPr/>
          <p:nvPr/>
        </p:nvSpPr>
        <p:spPr>
          <a:xfrm>
            <a:off x="4993448" y="3772775"/>
            <a:ext cx="1135115" cy="544269"/>
          </a:xfrm>
          <a:prstGeom prst="round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Traffic Sink as container</a:t>
            </a:r>
            <a:endParaRPr lang="en-US" sz="1200" dirty="0"/>
          </a:p>
        </p:txBody>
      </p:sp>
      <p:cxnSp>
        <p:nvCxnSpPr>
          <p:cNvPr id="82" name="Straight Connector 81"/>
          <p:cNvCxnSpPr/>
          <p:nvPr/>
        </p:nvCxnSpPr>
        <p:spPr>
          <a:xfrm>
            <a:off x="2785401" y="4220255"/>
            <a:ext cx="5564"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2902327"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3356384" y="4198025"/>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3981252" y="416169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195339" y="416169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4479715" y="4180526"/>
            <a:ext cx="0" cy="774073"/>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5170600" y="4212177"/>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4785672" y="4198024"/>
            <a:ext cx="0" cy="299599"/>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5318700" y="4212177"/>
            <a:ext cx="0" cy="55473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5561005" y="4220255"/>
            <a:ext cx="0" cy="734344"/>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1334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7" grpId="0" animBg="1"/>
      <p:bldP spid="80"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ONAP_template</Template>
  <TotalTime>34249</TotalTime>
  <Words>2344</Words>
  <Application>Microsoft Office PowerPoint</Application>
  <PresentationFormat>Widescreen</PresentationFormat>
  <Paragraphs>506</Paragraphs>
  <Slides>26</Slides>
  <Notes>19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.AppleSystemUIFont</vt:lpstr>
      <vt:lpstr>Arial</vt:lpstr>
      <vt:lpstr>Calibri</vt:lpstr>
      <vt:lpstr>Gill Sans</vt:lpstr>
      <vt:lpstr>Helvetica Neue</vt:lpstr>
      <vt:lpstr>Office Theme</vt:lpstr>
      <vt:lpstr>1_Office Theme</vt:lpstr>
      <vt:lpstr>K8S for NFV Leveraging ONAP, OPNFV, CNCF  Foundation for Akraino Cloud Native Edge NFV/App stack</vt:lpstr>
      <vt:lpstr>Contents</vt:lpstr>
      <vt:lpstr>R4 features and use cases</vt:lpstr>
      <vt:lpstr>ONAP – Support for K8S based Sites</vt:lpstr>
      <vt:lpstr>ONAP – K8S Support</vt:lpstr>
      <vt:lpstr>K8S Plugin Service as independent manager – Modular design</vt:lpstr>
      <vt:lpstr>K8S Plugin Service with rest of ONAP</vt:lpstr>
      <vt:lpstr>R4 Scenarios – EdgeX deployment </vt:lpstr>
      <vt:lpstr>vFirewall scenario (as VMs and containers – Hybrid)</vt:lpstr>
      <vt:lpstr>R5 – Technical Debt</vt:lpstr>
      <vt:lpstr>OVN Networking Operator </vt:lpstr>
      <vt:lpstr>Provider networking &amp; Routing</vt:lpstr>
      <vt:lpstr>Modularity – Security, Logging and Monitoring</vt:lpstr>
      <vt:lpstr>Monitoring App instantiation – Bring up &amp; Termination</vt:lpstr>
      <vt:lpstr>Use cases that tests Day 2 configuration </vt:lpstr>
      <vt:lpstr>Miscellaneous</vt:lpstr>
      <vt:lpstr>R6 Theme :  Multi-Cluster Automation</vt:lpstr>
      <vt:lpstr>R6 items – Big goals (Help required)</vt:lpstr>
      <vt:lpstr>Goals of ‘Integrated Cloud Native NFV &amp; App’ BPs</vt:lpstr>
      <vt:lpstr>Managed SDWAN use case</vt:lpstr>
      <vt:lpstr>How does NFV based deployment with Cloud-native applications look like (Taking SDWAN with security NFs as an example)</vt:lpstr>
      <vt:lpstr>Multi-Cluster Distribution</vt:lpstr>
      <vt:lpstr>Multi-Cluster NF Chaining </vt:lpstr>
      <vt:lpstr>Multi-Cluster Tenant &amp; Slicing</vt:lpstr>
      <vt:lpstr>Edge Management Operator</vt:lpstr>
      <vt:lpstr>PowerPoint Presentation</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Addepalli, Srinivasa R</dc:creator>
  <cp:keywords>CTPClassification=:VisualMarkings=, CTPClassification=CTP_PUBLIC:VisualMarkings=, CTPClassification=CTP_NT</cp:keywords>
  <cp:lastModifiedBy>Addepalli, Srinivasa R</cp:lastModifiedBy>
  <cp:revision>660</cp:revision>
  <cp:lastPrinted>2017-09-21T21:17:08Z</cp:lastPrinted>
  <dcterms:created xsi:type="dcterms:W3CDTF">2017-11-06T17:49:59Z</dcterms:created>
  <dcterms:modified xsi:type="dcterms:W3CDTF">2019-06-17T14:30:17Z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1505846994</vt:lpwstr>
  </property>
  <property fmtid="{D5CDD505-2E9C-101B-9397-08002B2CF9AE}" pid="6" name="TitusGUID">
    <vt:lpwstr>e9813069-0692-4adb-b3b0-b70e00abcf56</vt:lpwstr>
  </property>
  <property fmtid="{D5CDD505-2E9C-101B-9397-08002B2CF9AE}" pid="7" name="CTP_TimeStamp">
    <vt:lpwstr>2019-02-26 00:57:46Z</vt:lpwstr>
  </property>
  <property fmtid="{D5CDD505-2E9C-101B-9397-08002B2CF9AE}" pid="8" name="CTP_BU">
    <vt:lpwstr>NA</vt:lpwstr>
  </property>
  <property fmtid="{D5CDD505-2E9C-101B-9397-08002B2CF9AE}" pid="9" name="CTP_IDSID">
    <vt:lpwstr>NA</vt:lpwstr>
  </property>
  <property fmtid="{D5CDD505-2E9C-101B-9397-08002B2CF9AE}" pid="10" name="CTP_WWID">
    <vt:lpwstr>NA</vt:lpwstr>
  </property>
  <property fmtid="{D5CDD505-2E9C-101B-9397-08002B2CF9AE}" pid="11" name="CTPClassification">
    <vt:lpwstr>CTP_NT</vt:lpwstr>
  </property>
</Properties>
</file>