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12" r:id="rId1"/>
  </p:sldMasterIdLst>
  <p:notesMasterIdLst>
    <p:notesMasterId r:id="rId9"/>
  </p:notesMasterIdLst>
  <p:handoutMasterIdLst>
    <p:handoutMasterId r:id="rId10"/>
  </p:handoutMasterIdLst>
  <p:sldIdLst>
    <p:sldId id="379" r:id="rId2"/>
    <p:sldId id="430" r:id="rId3"/>
    <p:sldId id="438" r:id="rId4"/>
    <p:sldId id="450" r:id="rId5"/>
    <p:sldId id="451" r:id="rId6"/>
    <p:sldId id="440" r:id="rId7"/>
    <p:sldId id="452" r:id="rId8"/>
  </p:sldIdLst>
  <p:sldSz cx="9144000" cy="6858000" type="screen4x3"/>
  <p:notesSz cx="6921500" cy="10083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9" name="Author" initials="A" lastIdx="13" clrIdx="8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404040"/>
    <a:srgbClr val="FFFF66"/>
    <a:srgbClr val="FFFFFF"/>
    <a:srgbClr val="FF6FCF"/>
    <a:srgbClr val="FF6600"/>
    <a:srgbClr val="66CCFF"/>
    <a:srgbClr val="CC66FF"/>
    <a:srgbClr val="CCFF66"/>
    <a:srgbClr val="CC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7722E8-9988-4BCF-AB6D-026C8797666B}" v="75" dt="2019-03-26T21:09:36.612"/>
    <p1510:client id="{E9BD4C7F-59A3-4FB4-8316-A09FB007A2A7}" v="3" dt="2019-03-27T09:56:59.68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83" autoAdjust="0"/>
    <p:restoredTop sz="50000" autoAdjust="0"/>
  </p:normalViewPr>
  <p:slideViewPr>
    <p:cSldViewPr snapToObjects="1">
      <p:cViewPr varScale="1">
        <p:scale>
          <a:sx n="66" d="100"/>
          <a:sy n="66" d="100"/>
        </p:scale>
        <p:origin x="1278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260"/>
    </p:cViewPr>
  </p:sorterViewPr>
  <p:notesViewPr>
    <p:cSldViewPr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t" anchorCtr="0" compatLnSpc="1">
            <a:prstTxWarp prst="textNoShape">
              <a:avLst/>
            </a:prstTxWarp>
          </a:bodyPr>
          <a:lstStyle>
            <a:lvl1pPr defTabSz="944563">
              <a:defRPr sz="1200">
                <a:latin typeface="Times New Roman" pitchFamily="18" charset="0"/>
                <a:ea typeface="SimSun" pitchFamily="2" charset="-122"/>
                <a:cs typeface="Arial" pitchFamily="34" charset="0"/>
              </a:defRPr>
            </a:lvl1pPr>
          </a:lstStyle>
          <a:p>
            <a:endParaRPr lang="en-GB" altLang="zh-CN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1125" y="0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t" anchorCtr="0" compatLnSpc="1">
            <a:prstTxWarp prst="textNoShape">
              <a:avLst/>
            </a:prstTxWarp>
          </a:bodyPr>
          <a:lstStyle>
            <a:lvl1pPr algn="r" defTabSz="944563">
              <a:defRPr sz="1200">
                <a:latin typeface="Times New Roman" pitchFamily="18" charset="0"/>
                <a:ea typeface="SimSun" pitchFamily="2" charset="-122"/>
                <a:cs typeface="Arial" pitchFamily="34" charset="0"/>
              </a:defRPr>
            </a:lvl1pPr>
          </a:lstStyle>
          <a:p>
            <a:endParaRPr lang="en-GB" altLang="zh-CN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78975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b" anchorCtr="0" compatLnSpc="1">
            <a:prstTxWarp prst="textNoShape">
              <a:avLst/>
            </a:prstTxWarp>
          </a:bodyPr>
          <a:lstStyle>
            <a:lvl1pPr defTabSz="944563">
              <a:defRPr sz="1200">
                <a:latin typeface="Times New Roman" pitchFamily="18" charset="0"/>
                <a:ea typeface="SimSun" pitchFamily="2" charset="-122"/>
                <a:cs typeface="Arial" pitchFamily="34" charset="0"/>
              </a:defRPr>
            </a:lvl1pPr>
          </a:lstStyle>
          <a:p>
            <a:endParaRPr lang="en-GB" altLang="zh-CN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1125" y="9578975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b" anchorCtr="0" compatLnSpc="1">
            <a:prstTxWarp prst="textNoShape">
              <a:avLst/>
            </a:prstTxWarp>
          </a:bodyPr>
          <a:lstStyle>
            <a:lvl1pPr algn="r" defTabSz="944563">
              <a:defRPr sz="1200">
                <a:latin typeface="Times New Roman" pitchFamily="18" charset="0"/>
                <a:ea typeface="SimSun" pitchFamily="2" charset="-122"/>
              </a:defRPr>
            </a:lvl1pPr>
          </a:lstStyle>
          <a:p>
            <a:fld id="{0FC427F4-9454-4F3B-88AE-DB4DD0D501D8}" type="slidenum">
              <a:rPr lang="en-GB" altLang="zh-CN"/>
              <a:pPr/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val="41038819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t" anchorCtr="0" compatLnSpc="1">
            <a:prstTxWarp prst="textNoShape">
              <a:avLst/>
            </a:prstTxWarp>
          </a:bodyPr>
          <a:lstStyle>
            <a:lvl1pPr defTabSz="944563">
              <a:defRPr sz="1200">
                <a:latin typeface="Times New Roman" pitchFamily="18" charset="0"/>
                <a:ea typeface="SimSun" pitchFamily="2" charset="-122"/>
                <a:cs typeface="Arial" pitchFamily="34" charset="0"/>
              </a:defRPr>
            </a:lvl1pPr>
          </a:lstStyle>
          <a:p>
            <a:endParaRPr lang="en-GB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1125" y="0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t" anchorCtr="0" compatLnSpc="1">
            <a:prstTxWarp prst="textNoShape">
              <a:avLst/>
            </a:prstTxWarp>
          </a:bodyPr>
          <a:lstStyle>
            <a:lvl1pPr algn="r" defTabSz="944563">
              <a:defRPr sz="1200">
                <a:latin typeface="Times New Roman" pitchFamily="18" charset="0"/>
                <a:ea typeface="SimSun" pitchFamily="2" charset="-122"/>
                <a:cs typeface="Arial" pitchFamily="34" charset="0"/>
              </a:defRPr>
            </a:lvl1pPr>
          </a:lstStyle>
          <a:p>
            <a:endParaRPr lang="en-GB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9800" y="755650"/>
            <a:ext cx="5041900" cy="3781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789488"/>
            <a:ext cx="507365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78975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b" anchorCtr="0" compatLnSpc="1">
            <a:prstTxWarp prst="textNoShape">
              <a:avLst/>
            </a:prstTxWarp>
          </a:bodyPr>
          <a:lstStyle>
            <a:lvl1pPr defTabSz="944563">
              <a:defRPr sz="1200">
                <a:latin typeface="Times New Roman" pitchFamily="18" charset="0"/>
                <a:ea typeface="SimSun" pitchFamily="2" charset="-122"/>
                <a:cs typeface="Arial" pitchFamily="34" charset="0"/>
              </a:defRPr>
            </a:lvl1pPr>
          </a:lstStyle>
          <a:p>
            <a:endParaRPr lang="en-GB" altLang="zh-CN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1125" y="9578975"/>
            <a:ext cx="300037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426" tIns="47213" rIns="94426" bIns="47213" numCol="1" anchor="b" anchorCtr="0" compatLnSpc="1">
            <a:prstTxWarp prst="textNoShape">
              <a:avLst/>
            </a:prstTxWarp>
          </a:bodyPr>
          <a:lstStyle>
            <a:lvl1pPr algn="r" defTabSz="944563">
              <a:defRPr sz="1200">
                <a:latin typeface="Times New Roman" pitchFamily="18" charset="0"/>
                <a:ea typeface="SimSun" pitchFamily="2" charset="-122"/>
              </a:defRPr>
            </a:lvl1pPr>
          </a:lstStyle>
          <a:p>
            <a:fld id="{48D8687F-15D4-4EDB-B331-2EE1724E8912}" type="slidenum">
              <a:rPr lang="en-GB" altLang="zh-CN"/>
              <a:pPr/>
              <a:t>‹#›</a:t>
            </a:fld>
            <a:endParaRPr lang="en-GB" altLang="zh-CN"/>
          </a:p>
        </p:txBody>
      </p:sp>
    </p:spTree>
    <p:extLst>
      <p:ext uri="{BB962C8B-B14F-4D97-AF65-F5344CB8AC3E}">
        <p14:creationId xmlns:p14="http://schemas.microsoft.com/office/powerpoint/2010/main" val="42055225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תמונה 6" descr="open-slide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376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42950" y="4981193"/>
            <a:ext cx="8067675" cy="684277"/>
          </a:xfrm>
        </p:spPr>
        <p:txBody>
          <a:bodyPr anchor="t"/>
          <a:lstStyle>
            <a:lvl1pPr algn="l">
              <a:defRPr sz="2800" b="1" cap="all"/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742949" y="5474970"/>
            <a:ext cx="8081011" cy="514350"/>
          </a:xfrm>
        </p:spPr>
        <p:txBody>
          <a:bodyPr anchor="ctr"/>
          <a:lstStyle>
            <a:lvl1pPr marL="0" indent="0" algn="l"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1"/>
          </p:nvPr>
        </p:nvSpPr>
        <p:spPr>
          <a:xfrm>
            <a:off x="742949" y="6000768"/>
            <a:ext cx="8088631" cy="514350"/>
          </a:xfrm>
        </p:spPr>
        <p:txBody>
          <a:bodyPr anchor="ctr"/>
          <a:lstStyle>
            <a:lvl1pPr marL="0" indent="0" algn="l">
              <a:buNone/>
              <a:defRPr sz="16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ETSI 2012. All rights reserved - DRAFT 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© ETSI 2012. All rights reserved - DRAFT 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2ADCAA6-9639-4C04-9B73-42E7B1AC2A0C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/>
              <a:t>© ETSI 2018. All rights reserved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74FE26-DD1A-4E3E-8306-75F6965690FD}" type="slidenum">
              <a:rPr lang="en-GB" altLang="zh-CN"/>
              <a:pPr/>
              <a:t>‹#›</a:t>
            </a:fld>
            <a:endParaRPr lang="en-GB" altLang="zh-CN" dirty="0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תמונה 7" descr="Image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4625" y="1371600"/>
            <a:ext cx="261937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991225" cy="48196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D5FE3EB-7C14-4292-946E-53B79F2EC2CE}" type="slidenum">
              <a:rPr lang="en-GB" altLang="zh-CN"/>
              <a:pPr/>
              <a:t>‹#›</a:t>
            </a:fld>
            <a:endParaRPr lang="en-GB" altLang="zh-CN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ETSI 2012. All rights reserved - DRAFT 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© ETSI 2012. All rights reserved - DRAFT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066820-306A-422F-95F0-DF2CE791BC5F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© ETSI 2012. All rights reserved - DRAFT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5EFD25-D650-432D-B24D-BE03847B0737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/>
              <a:t>© ETSI 2012. All rights reserved - DRAFT </a:t>
            </a:r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E7DA8A-311B-4BFF-B687-78EE02DB7807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תמונה 6" descr="content-slide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276225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1800" y="6588125"/>
            <a:ext cx="5210175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800">
                <a:solidFill>
                  <a:srgbClr val="898989"/>
                </a:solidFill>
                <a:latin typeface="Calibri" pitchFamily="34" charset="0"/>
                <a:ea typeface="ＭＳ Ｐゴシック" pitchFamily="34" charset="-128"/>
              </a:defRPr>
            </a:lvl1pPr>
          </a:lstStyle>
          <a:p>
            <a:pPr>
              <a:defRPr/>
            </a:pPr>
            <a:r>
              <a:rPr lang="en-US" dirty="0"/>
              <a:t>© ETSI 2018. All rights reserved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95250" y="6588125"/>
            <a:ext cx="381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EB4E3"/>
                </a:solidFill>
                <a:ea typeface="SimSun" pitchFamily="2" charset="-122"/>
              </a:defRPr>
            </a:lvl1pPr>
          </a:lstStyle>
          <a:p>
            <a:fld id="{926179A7-A27F-4AE6-B55A-BB5CB72D4801}" type="slidenum">
              <a:rPr lang="en-GB" altLang="zh-CN"/>
              <a:pPr/>
              <a:t>‹#›</a:t>
            </a:fld>
            <a:endParaRPr lang="en-GB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948" r:id="rId1"/>
    <p:sldLayoutId id="2147485949" r:id="rId2"/>
    <p:sldLayoutId id="2147485950" r:id="rId3"/>
    <p:sldLayoutId id="2147485951" r:id="rId4"/>
    <p:sldLayoutId id="2147485952" r:id="rId5"/>
    <p:sldLayoutId id="2147485953" r:id="rId6"/>
    <p:sldLayoutId id="2147485954" r:id="rId7"/>
  </p:sldLayoutIdLst>
  <p:transition>
    <p:wipe dir="r"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Calibri" pitchFamily="34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90000"/>
        <a:buBlip>
          <a:blip r:embed="rId10"/>
        </a:buBlip>
        <a:defRPr sz="2400" kern="1200">
          <a:solidFill>
            <a:srgbClr val="404040"/>
          </a:solidFill>
          <a:latin typeface="Calibri" pitchFamily="34" charset="0"/>
          <a:ea typeface="MS PGothic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20000"/>
        <a:buFont typeface="Arial" pitchFamily="34" charset="0"/>
        <a:buChar char="•"/>
        <a:defRPr sz="2000" kern="1200">
          <a:solidFill>
            <a:srgbClr val="404040"/>
          </a:solidFill>
          <a:latin typeface="Calibri" pitchFamily="34" charset="0"/>
          <a:ea typeface="MS PGothic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20000"/>
        <a:buFont typeface="Arial" pitchFamily="34" charset="0"/>
        <a:buChar char="•"/>
        <a:defRPr sz="1600" kern="1200">
          <a:solidFill>
            <a:srgbClr val="404040"/>
          </a:solidFill>
          <a:latin typeface="Calibri" pitchFamily="34" charset="0"/>
          <a:ea typeface="MS PGothic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20000"/>
        <a:buFont typeface="Arial" pitchFamily="34" charset="0"/>
        <a:buChar char="•"/>
        <a:defRPr sz="1600" kern="1200">
          <a:solidFill>
            <a:srgbClr val="404040"/>
          </a:solidFill>
          <a:latin typeface="Calibri" pitchFamily="34" charset="0"/>
          <a:ea typeface="MS PGothic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120000"/>
        <a:buFont typeface="Arial" pitchFamily="34" charset="0"/>
        <a:buChar char="•"/>
        <a:defRPr sz="1600" kern="1200">
          <a:solidFill>
            <a:srgbClr val="404040"/>
          </a:solidFill>
          <a:latin typeface="Calibri" pitchFamily="34" charset="0"/>
          <a:ea typeface="MS PGothic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onap.org/display/DW/Potential+Feedback+to+ETSI+IFA011+v2.5.1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25171" y="5157192"/>
            <a:ext cx="8067675" cy="684213"/>
          </a:xfrm>
        </p:spPr>
        <p:txBody>
          <a:bodyPr/>
          <a:lstStyle/>
          <a:p>
            <a:pPr>
              <a:defRPr/>
            </a:pPr>
            <a:r>
              <a:rPr lang="en-US" sz="2000">
                <a:ea typeface="ＭＳ Ｐゴシック" charset="0"/>
              </a:rPr>
              <a:t>Support for Shared IP addresses – USE CASES </a:t>
            </a:r>
            <a:r>
              <a:rPr lang="en-150" sz="2000">
                <a:ea typeface="ＭＳ Ｐゴシック" charset="0"/>
              </a:rPr>
              <a:t> </a:t>
            </a:r>
            <a:endParaRPr lang="en-US" sz="2000" dirty="0">
              <a:ea typeface="ＭＳ Ｐゴシック" charset="0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idx="11"/>
          </p:nvPr>
        </p:nvSpPr>
        <p:spPr>
          <a:xfrm>
            <a:off x="827584" y="5677207"/>
            <a:ext cx="5933371" cy="647122"/>
          </a:xfrm>
        </p:spPr>
        <p:txBody>
          <a:bodyPr/>
          <a:lstStyle/>
          <a:p>
            <a:endParaRPr lang="en-150" sz="2000" b="1">
              <a:solidFill>
                <a:schemeClr val="tx1"/>
              </a:solidFill>
            </a:endParaRPr>
          </a:p>
          <a:p>
            <a:endParaRPr lang="en-150" sz="2000" b="1">
              <a:solidFill>
                <a:schemeClr val="tx1"/>
              </a:solidFill>
            </a:endParaRPr>
          </a:p>
          <a:p>
            <a:endParaRPr lang="en-150" sz="2000" b="1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chemeClr val="tx1"/>
                </a:solidFill>
              </a:rPr>
              <a:t>Arturo Martin de Nicolas ( Ericsson )</a:t>
            </a:r>
          </a:p>
          <a:p>
            <a:r>
              <a:rPr lang="en-150" sz="2000" b="1">
                <a:solidFill>
                  <a:schemeClr val="tx1"/>
                </a:solidFill>
              </a:rPr>
              <a:t> </a:t>
            </a:r>
            <a:endParaRPr lang="en-US" sz="2000" b="1" dirty="0">
              <a:solidFill>
                <a:schemeClr val="tx1"/>
              </a:solidFill>
            </a:endParaRPr>
          </a:p>
          <a:p>
            <a:r>
              <a:rPr lang="en-US" sz="2000" b="1" dirty="0">
                <a:solidFill>
                  <a:schemeClr val="tx1"/>
                </a:solidFill>
              </a:rPr>
              <a:t> </a:t>
            </a:r>
          </a:p>
          <a:p>
            <a:r>
              <a:rPr lang="en-US" sz="2000" b="1" i="1" dirty="0">
                <a:solidFill>
                  <a:schemeClr val="tx1"/>
                </a:solidFill>
              </a:rPr>
              <a:t> </a:t>
            </a:r>
          </a:p>
          <a:p>
            <a:endParaRPr lang="en-US" sz="2000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 bwMode="auto">
          <a:xfrm>
            <a:off x="4716016" y="4036758"/>
            <a:ext cx="3559269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rtlCol="0">
            <a:spAutoFit/>
          </a:bodyPr>
          <a:lstStyle/>
          <a:p>
            <a:pPr eaLnBrk="1" hangingPunct="1"/>
            <a:r>
              <a:rPr lang="en-US" dirty="0"/>
              <a:t> </a:t>
            </a:r>
          </a:p>
          <a:p>
            <a:pPr eaLnBrk="1" hangingPunct="1"/>
            <a:r>
              <a:rPr lang="en-US" dirty="0">
                <a:solidFill>
                  <a:schemeClr val="bg1"/>
                </a:solidFill>
              </a:rPr>
              <a:t>NFVIFA</a:t>
            </a:r>
            <a:r>
              <a:rPr lang="en-US">
                <a:solidFill>
                  <a:schemeClr val="bg1"/>
                </a:solidFill>
              </a:rPr>
              <a:t>(1</a:t>
            </a:r>
            <a:r>
              <a:rPr lang="en-150">
                <a:solidFill>
                  <a:schemeClr val="bg1"/>
                </a:solidFill>
              </a:rPr>
              <a:t>9</a:t>
            </a:r>
            <a:r>
              <a:rPr lang="en-US">
                <a:solidFill>
                  <a:schemeClr val="bg1"/>
                </a:solidFill>
              </a:rPr>
              <a:t>)000288r1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statement and motivation </a:t>
            </a:r>
            <a:r>
              <a:rPr lang="en-US"/>
              <a:t>(1/2)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6812" y="1677754"/>
            <a:ext cx="8579296" cy="2170424"/>
          </a:xfrm>
        </p:spPr>
        <p:txBody>
          <a:bodyPr/>
          <a:lstStyle/>
          <a:p>
            <a:r>
              <a:rPr lang="en-US" sz="2000" dirty="0"/>
              <a:t>VNFs may need to share an IP address among two or </a:t>
            </a:r>
            <a:r>
              <a:rPr lang="en-US" sz="2000"/>
              <a:t>more VduCps, e.g.</a:t>
            </a:r>
            <a:endParaRPr lang="en-US" sz="2000" dirty="0"/>
          </a:p>
          <a:p>
            <a:pPr lvl="1"/>
            <a:r>
              <a:rPr lang="en-US" dirty="0"/>
              <a:t>To ensure high availability of a service</a:t>
            </a:r>
          </a:p>
          <a:p>
            <a:pPr lvl="1"/>
            <a:r>
              <a:rPr lang="en-US"/>
              <a:t>For load balancing purposes</a:t>
            </a:r>
            <a:endParaRPr lang="en-US" dirty="0"/>
          </a:p>
          <a:p>
            <a:r>
              <a:rPr lang="en-US" sz="2000" dirty="0"/>
              <a:t>This has been recognized by ONAP:</a:t>
            </a:r>
          </a:p>
          <a:p>
            <a:pPr lvl="1"/>
            <a:r>
              <a:rPr lang="en-US" sz="1800" dirty="0">
                <a:hlinkClick r:id="rId2"/>
              </a:rPr>
              <a:t>https://wiki.onap.org/display/DW/Potential+Feedback+to+ETSI+IFA011+v2.5.1</a:t>
            </a:r>
            <a:endParaRPr lang="en-US" sz="1800" dirty="0"/>
          </a:p>
          <a:p>
            <a:pPr marL="457200" lvl="1" indent="0">
              <a:buNone/>
            </a:pPr>
            <a:endParaRPr lang="en-US" sz="1600" dirty="0"/>
          </a:p>
          <a:p>
            <a:endParaRPr lang="en-US" sz="2000" dirty="0"/>
          </a:p>
          <a:p>
            <a:endParaRPr lang="en-US" sz="2000" dirty="0"/>
          </a:p>
          <a:p>
            <a:pPr lvl="1"/>
            <a:endParaRPr lang="en-US" dirty="0"/>
          </a:p>
          <a:p>
            <a:pPr marL="0" indent="0">
              <a:buNone/>
            </a:pPr>
            <a:endParaRPr lang="en-US" sz="1600" dirty="0"/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2ADCAA6-9639-4C04-9B73-42E7B1AC2A0C}" type="slidenum">
              <a:rPr lang="en-GB" altLang="zh-CN" smtClean="0"/>
              <a:pPr/>
              <a:t>2</a:t>
            </a:fld>
            <a:endParaRPr lang="en-GB" altLang="zh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ECB6AA-3922-4D4B-9AF2-F2CA1D16A51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© ETSI 2018. All rights reserved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443942B-6696-48F1-9AEC-FDECBBFE0840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88785" y="3889751"/>
          <a:ext cx="7103108" cy="773430"/>
        </p:xfrm>
        <a:graphic>
          <a:graphicData uri="http://schemas.openxmlformats.org/drawingml/2006/table">
            <a:tbl>
              <a:tblPr firstRow="1" firstCol="1" bandRow="1"/>
              <a:tblGrid>
                <a:gridCol w="1638999">
                  <a:extLst>
                    <a:ext uri="{9D8B030D-6E8A-4147-A177-3AD203B41FA5}">
                      <a16:colId xmlns:a16="http://schemas.microsoft.com/office/drawing/2014/main" val="387375647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33452559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676205885"/>
                    </a:ext>
                  </a:extLst>
                </a:gridCol>
                <a:gridCol w="3591901">
                  <a:extLst>
                    <a:ext uri="{9D8B030D-6E8A-4147-A177-3AD203B41FA5}">
                      <a16:colId xmlns:a16="http://schemas.microsoft.com/office/drawing/2014/main" val="29268644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150" sz="1050" b="1">
                          <a:solidFill>
                            <a:srgbClr val="0000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</a:rPr>
                        <a:t>vnfReservedCpd</a:t>
                      </a:r>
                      <a:endParaRPr lang="en-150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0" marR="95250" marT="66675" marB="66675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150" sz="1050" b="1">
                          <a:solidFill>
                            <a:srgbClr val="0000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</a:rPr>
                        <a:t>VduCpd</a:t>
                      </a:r>
                      <a:endParaRPr lang="en-150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0" marR="95250" marT="66675" marB="66675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150" sz="1050" b="1">
                          <a:solidFill>
                            <a:srgbClr val="0000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</a:rPr>
                        <a:t>0..*</a:t>
                      </a:r>
                      <a:endParaRPr lang="en-150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0" marR="95250" marT="66675" marB="66675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>
                          <a:solidFill>
                            <a:srgbClr val="0000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</a:rPr>
                        <a:t>Reserved IP Address for VNF which is not bounded to any specific VNFC, but assigned manually from outside and potentially shared as a floating IP among VNFCs.</a:t>
                      </a:r>
                      <a:endParaRPr lang="en-150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0" marR="95250" marT="66675" marB="66675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8846137"/>
                  </a:ext>
                </a:extLst>
              </a:tr>
            </a:tbl>
          </a:graphicData>
        </a:graphic>
      </p:graphicFrame>
      <p:sp>
        <p:nvSpPr>
          <p:cNvPr id="11" name="Rectangle 3">
            <a:extLst>
              <a:ext uri="{FF2B5EF4-FFF2-40B4-BE49-F238E27FC236}">
                <a16:creationId xmlns:a16="http://schemas.microsoft.com/office/drawing/2014/main" id="{D89D1F9C-9E22-48CB-B1A6-8FDC3BAACE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0763" y="35943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15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F59F0B2-919B-46BD-95C9-39439087DA88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988785" y="5091469"/>
          <a:ext cx="7103108" cy="1413510"/>
        </p:xfrm>
        <a:graphic>
          <a:graphicData uri="http://schemas.openxmlformats.org/drawingml/2006/table">
            <a:tbl>
              <a:tblPr firstRow="1" firstCol="1" bandRow="1"/>
              <a:tblGrid>
                <a:gridCol w="1638999">
                  <a:extLst>
                    <a:ext uri="{9D8B030D-6E8A-4147-A177-3AD203B41FA5}">
                      <a16:colId xmlns:a16="http://schemas.microsoft.com/office/drawing/2014/main" val="3873756470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334525594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676205885"/>
                    </a:ext>
                  </a:extLst>
                </a:gridCol>
                <a:gridCol w="3591901">
                  <a:extLst>
                    <a:ext uri="{9D8B030D-6E8A-4147-A177-3AD203B41FA5}">
                      <a16:colId xmlns:a16="http://schemas.microsoft.com/office/drawing/2014/main" val="29268644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>
                          <a:solidFill>
                            <a:srgbClr val="0000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</a:rPr>
                        <a:t>allowedAddressData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50" b="1">
                        <a:solidFill>
                          <a:srgbClr val="0000FF"/>
                        </a:solidFill>
                        <a:effectLst/>
                        <a:latin typeface="Segoe UI" panose="020B0502040204020203" pitchFamily="34" charset="0"/>
                        <a:ea typeface="Calibri" panose="020F0502020204030204" pitchFamily="34" charset="0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>
                          <a:solidFill>
                            <a:srgbClr val="FF0000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</a:rPr>
                        <a:t>Note: Ongoing discussion is proposing to move this out of Cpd (into VNFD) as it is specified to VNFD.</a:t>
                      </a:r>
                      <a:endParaRPr lang="en-150" sz="11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0" marR="95250" marT="66675" marB="66675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>
                          <a:solidFill>
                            <a:srgbClr val="0000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</a:rPr>
                        <a:t>AddressData</a:t>
                      </a:r>
                      <a:endParaRPr lang="en-150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0" marR="95250" marT="66675" marB="66675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150" sz="1050" b="1">
                          <a:solidFill>
                            <a:srgbClr val="0000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</a:rPr>
                        <a:t>0..</a:t>
                      </a:r>
                      <a:r>
                        <a:rPr lang="en-US" sz="1050" b="1">
                          <a:solidFill>
                            <a:srgbClr val="0000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</a:rPr>
                        <a:t>N</a:t>
                      </a:r>
                      <a:endParaRPr lang="en-150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0" marR="95250" marT="66675" marB="66675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>
                          <a:solidFill>
                            <a:srgbClr val="0000FF"/>
                          </a:solidFill>
                          <a:effectLst/>
                          <a:latin typeface="Segoe UI" panose="020B0502040204020203" pitchFamily="34" charset="0"/>
                          <a:ea typeface="Calibri" panose="020F0502020204030204" pitchFamily="34" charset="0"/>
                        </a:rPr>
                        <a:t>For specifying floating IP(s) to be shared among Cpds, which are reserved for vnfReservedCpd described in the VNFD.</a:t>
                      </a:r>
                      <a:endParaRPr lang="en-150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95250" marR="95250" marT="66675" marB="66675">
                    <a:lnL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1C7D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8846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829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1A0E15-EF3E-4899-90BC-787E0A7BA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 statement and motivation (2/2)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FC4405-689E-47CB-A4A1-9E11F29B74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743683"/>
          </a:xfrm>
        </p:spPr>
        <p:txBody>
          <a:bodyPr/>
          <a:lstStyle/>
          <a:p>
            <a:r>
              <a:rPr lang="en-US"/>
              <a:t>In OpenStack this relies on “allowed-address-pair”</a:t>
            </a:r>
            <a:endParaRPr lang="en-15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8E6734-3126-4266-820E-2B6A6D81C4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ETSI 2018. All rights reserved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178AC27-58F1-416F-A3A0-D31E11C03C1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74FE26-DD1A-4E3E-8306-75F6965690FD}" type="slidenum">
              <a:rPr lang="en-GB" altLang="zh-CN" smtClean="0"/>
              <a:pPr/>
              <a:t>3</a:t>
            </a:fld>
            <a:endParaRPr lang="en-GB" altLang="zh-CN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F96CCC6-187B-4F40-A78C-E87D8E6A55D9}"/>
              </a:ext>
            </a:extLst>
          </p:cNvPr>
          <p:cNvGrpSpPr/>
          <p:nvPr/>
        </p:nvGrpSpPr>
        <p:grpSpPr>
          <a:xfrm>
            <a:off x="899592" y="2884428"/>
            <a:ext cx="3960440" cy="1755051"/>
            <a:chOff x="1187624" y="2896344"/>
            <a:chExt cx="3960440" cy="175505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8639ABA-387B-44D9-B0EC-7F7B615DD064}"/>
                </a:ext>
              </a:extLst>
            </p:cNvPr>
            <p:cNvSpPr/>
            <p:nvPr/>
          </p:nvSpPr>
          <p:spPr bwMode="auto">
            <a:xfrm>
              <a:off x="1187624" y="2896344"/>
              <a:ext cx="1152128" cy="103671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 anchor="ctr">
              <a:spAutoFit/>
            </a:bodyPr>
            <a:lstStyle/>
            <a:p>
              <a:pPr algn="ctr"/>
              <a:endParaRPr lang="en-150" sz="1400" dirty="0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3D4A6472-BDC7-4964-A401-BE2A32A316C9}"/>
                </a:ext>
              </a:extLst>
            </p:cNvPr>
            <p:cNvSpPr txBox="1"/>
            <p:nvPr/>
          </p:nvSpPr>
          <p:spPr bwMode="auto">
            <a:xfrm>
              <a:off x="1259632" y="2896344"/>
              <a:ext cx="108012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US" sz="1200"/>
                <a:t>VNFC_A (instance 1)</a:t>
              </a:r>
              <a:endParaRPr lang="en-150" sz="1200" dirty="0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EA254730-0E74-401A-86FB-A6BE68A3BC49}"/>
                </a:ext>
              </a:extLst>
            </p:cNvPr>
            <p:cNvSpPr/>
            <p:nvPr/>
          </p:nvSpPr>
          <p:spPr bwMode="auto">
            <a:xfrm>
              <a:off x="2195736" y="3501008"/>
              <a:ext cx="432048" cy="29706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square" rtlCol="0" anchor="ctr">
              <a:spAutoFit/>
            </a:bodyPr>
            <a:lstStyle/>
            <a:p>
              <a:pPr algn="ctr"/>
              <a:endParaRPr lang="en-150" sz="1400" dirty="0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D65173D-E5E6-4CA7-AC04-CF43D9C6A4BD}"/>
                </a:ext>
              </a:extLst>
            </p:cNvPr>
            <p:cNvSpPr txBox="1"/>
            <p:nvPr/>
          </p:nvSpPr>
          <p:spPr bwMode="auto">
            <a:xfrm>
              <a:off x="2051720" y="4005064"/>
              <a:ext cx="309634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US" sz="1200"/>
                <a:t>VduCp</a:t>
              </a:r>
            </a:p>
            <a:p>
              <a:pPr eaLnBrk="1" hangingPunct="1"/>
              <a:r>
                <a:rPr lang="en-US" sz="1200"/>
                <a:t>     IpAddress: 192.168.100.154</a:t>
              </a:r>
            </a:p>
            <a:p>
              <a:pPr eaLnBrk="1" hangingPunct="1"/>
              <a:r>
                <a:rPr lang="en-US" sz="1200"/>
                <a:t>     </a:t>
              </a:r>
              <a:r>
                <a:rPr lang="en-US" sz="1200">
                  <a:solidFill>
                    <a:srgbClr val="FF0000"/>
                  </a:solidFill>
                </a:rPr>
                <a:t>Shared IpAddress: 200.10.100.104</a:t>
              </a:r>
              <a:endParaRPr lang="en-150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56330F8-39E8-450D-8339-E11FA4DCAD9B}"/>
              </a:ext>
            </a:extLst>
          </p:cNvPr>
          <p:cNvGrpSpPr/>
          <p:nvPr/>
        </p:nvGrpSpPr>
        <p:grpSpPr>
          <a:xfrm>
            <a:off x="4572000" y="2860229"/>
            <a:ext cx="3960440" cy="1755051"/>
            <a:chOff x="1187624" y="2896344"/>
            <a:chExt cx="3960440" cy="1755051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C720591-8F59-46C9-A5BF-E651E4AF5CA6}"/>
                </a:ext>
              </a:extLst>
            </p:cNvPr>
            <p:cNvSpPr/>
            <p:nvPr/>
          </p:nvSpPr>
          <p:spPr bwMode="auto">
            <a:xfrm>
              <a:off x="1187624" y="2896344"/>
              <a:ext cx="1152128" cy="1036712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 anchor="ctr">
              <a:spAutoFit/>
            </a:bodyPr>
            <a:lstStyle/>
            <a:p>
              <a:pPr algn="ctr"/>
              <a:endParaRPr lang="en-150" sz="1400" dirty="0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38D9480-DC3C-4194-B390-992268B160F8}"/>
                </a:ext>
              </a:extLst>
            </p:cNvPr>
            <p:cNvSpPr txBox="1"/>
            <p:nvPr/>
          </p:nvSpPr>
          <p:spPr bwMode="auto">
            <a:xfrm>
              <a:off x="1259632" y="2896344"/>
              <a:ext cx="108012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US" sz="1200"/>
                <a:t>VNFC_A (instance 2)</a:t>
              </a:r>
              <a:endParaRPr lang="en-150" sz="1200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FEB2D7C6-F268-4DBF-A3B6-48EF40ED3ABA}"/>
                </a:ext>
              </a:extLst>
            </p:cNvPr>
            <p:cNvSpPr/>
            <p:nvPr/>
          </p:nvSpPr>
          <p:spPr bwMode="auto">
            <a:xfrm>
              <a:off x="2195736" y="3501008"/>
              <a:ext cx="432048" cy="297061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square" rtlCol="0" anchor="ctr">
              <a:spAutoFit/>
            </a:bodyPr>
            <a:lstStyle/>
            <a:p>
              <a:pPr algn="ctr"/>
              <a:endParaRPr lang="en-150" sz="1400" dirty="0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1968DC3-48C9-4AAC-ABAC-204503A04B66}"/>
                </a:ext>
              </a:extLst>
            </p:cNvPr>
            <p:cNvSpPr txBox="1"/>
            <p:nvPr/>
          </p:nvSpPr>
          <p:spPr bwMode="auto">
            <a:xfrm>
              <a:off x="2051720" y="4005064"/>
              <a:ext cx="309634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US" sz="1200"/>
                <a:t>VduCp</a:t>
              </a:r>
            </a:p>
            <a:p>
              <a:pPr eaLnBrk="1" hangingPunct="1"/>
              <a:r>
                <a:rPr lang="en-US" sz="1200"/>
                <a:t>     IpAddress: 192.168.100.155</a:t>
              </a:r>
            </a:p>
            <a:p>
              <a:pPr eaLnBrk="1" hangingPunct="1"/>
              <a:r>
                <a:rPr lang="en-US" sz="1200"/>
                <a:t>     </a:t>
              </a:r>
              <a:r>
                <a:rPr lang="en-US" sz="1200">
                  <a:solidFill>
                    <a:srgbClr val="FF0000"/>
                  </a:solidFill>
                </a:rPr>
                <a:t>Shared IpAddress: 200.10.100.104</a:t>
              </a:r>
              <a:endParaRPr lang="en-150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DC2F050-93F6-4E6B-9E29-AFF46561C809}"/>
              </a:ext>
            </a:extLst>
          </p:cNvPr>
          <p:cNvSpPr txBox="1">
            <a:spLocks/>
          </p:cNvSpPr>
          <p:nvPr/>
        </p:nvSpPr>
        <p:spPr bwMode="auto">
          <a:xfrm>
            <a:off x="529208" y="5010869"/>
            <a:ext cx="8229600" cy="10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Blip>
                <a:blip r:embed="rId2"/>
              </a:buBlip>
              <a:defRPr sz="2400" kern="1200">
                <a:solidFill>
                  <a:srgbClr val="404040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pitchFamily="34" charset="0"/>
              <a:buChar char="•"/>
              <a:defRPr sz="2000" kern="1200">
                <a:solidFill>
                  <a:srgbClr val="404040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pitchFamily="34" charset="0"/>
              <a:buChar char="•"/>
              <a:defRPr sz="1600" kern="1200">
                <a:solidFill>
                  <a:srgbClr val="404040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pitchFamily="34" charset="0"/>
              <a:buChar char="•"/>
              <a:defRPr sz="1600" kern="1200">
                <a:solidFill>
                  <a:srgbClr val="404040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pitchFamily="34" charset="0"/>
              <a:buChar char="•"/>
              <a:defRPr sz="1600" kern="1200">
                <a:solidFill>
                  <a:srgbClr val="404040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>
                <a:latin typeface="Consolas" panose="020B0609020204030204" pitchFamily="49" charset="0"/>
              </a:rPr>
              <a:t>$ neutron port-create --name VduCp1 --allowed-address-pair 200.10.100.104</a:t>
            </a:r>
          </a:p>
          <a:p>
            <a:pPr marL="0" indent="0">
              <a:buNone/>
            </a:pPr>
            <a:r>
              <a:rPr lang="en-US" sz="1800">
                <a:latin typeface="Consolas" panose="020B0609020204030204" pitchFamily="49" charset="0"/>
              </a:rPr>
              <a:t>$ neutron port-create --name VduCp2 --allowed-address-pair 200.10.100.104</a:t>
            </a:r>
            <a:endParaRPr lang="en-150" sz="180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92989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4E59E-E68B-4593-ADAB-ED0437815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Background: Use of shared IP addresses (1/3)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60EC6-BE48-4650-A34F-8997AA947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11644"/>
          </a:xfrm>
        </p:spPr>
        <p:txBody>
          <a:bodyPr/>
          <a:lstStyle/>
          <a:p>
            <a:r>
              <a:rPr lang="en-US"/>
              <a:t>There are multiple ways to use shared address, e.g.</a:t>
            </a:r>
          </a:p>
          <a:p>
            <a:pPr marL="457200" lvl="1" indent="0">
              <a:buNone/>
            </a:pPr>
            <a:r>
              <a:rPr lang="en-US"/>
              <a:t>a) Load balancing with ECMP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D2EC99-E8AE-40D8-8236-E0C26CB8F04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ETSI 2018. All rights reserved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D20BD3-4D9E-4BA5-8790-CCC1D0B53D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74FE26-DD1A-4E3E-8306-75F6965690FD}" type="slidenum">
              <a:rPr lang="en-GB" altLang="zh-CN" smtClean="0"/>
              <a:pPr/>
              <a:t>4</a:t>
            </a:fld>
            <a:endParaRPr lang="en-GB" altLang="zh-CN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BD0D012-B540-49C4-9923-9872FC0A16BE}"/>
              </a:ext>
            </a:extLst>
          </p:cNvPr>
          <p:cNvGrpSpPr/>
          <p:nvPr/>
        </p:nvGrpSpPr>
        <p:grpSpPr>
          <a:xfrm>
            <a:off x="640041" y="2727461"/>
            <a:ext cx="7501968" cy="2070774"/>
            <a:chOff x="539552" y="2180560"/>
            <a:chExt cx="7501968" cy="2070774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C59434C7-AB64-46EA-BDB2-F534FA86EAF8}"/>
                </a:ext>
              </a:extLst>
            </p:cNvPr>
            <p:cNvSpPr/>
            <p:nvPr/>
          </p:nvSpPr>
          <p:spPr bwMode="auto">
            <a:xfrm>
              <a:off x="2987824" y="2729583"/>
              <a:ext cx="1152128" cy="57606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 anchor="ctr">
              <a:spAutoFit/>
            </a:bodyPr>
            <a:lstStyle/>
            <a:p>
              <a:pPr algn="ctr"/>
              <a:endParaRPr lang="en-150" sz="1400" dirty="0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2E8FC444-D657-4A68-B47C-C6DCC2149C4B}"/>
                </a:ext>
              </a:extLst>
            </p:cNvPr>
            <p:cNvSpPr txBox="1"/>
            <p:nvPr/>
          </p:nvSpPr>
          <p:spPr bwMode="auto">
            <a:xfrm>
              <a:off x="2987824" y="2786782"/>
              <a:ext cx="117028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US" sz="1200"/>
                <a:t>Edge router</a:t>
              </a:r>
            </a:p>
            <a:p>
              <a:pPr eaLnBrk="1" hangingPunct="1"/>
              <a:r>
                <a:rPr lang="en-US" sz="1200"/>
                <a:t>ECMP</a:t>
              </a:r>
              <a:endParaRPr lang="en-150" sz="1200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8467F02E-219A-4187-80BB-3CC5505E7430}"/>
                </a:ext>
              </a:extLst>
            </p:cNvPr>
            <p:cNvSpPr/>
            <p:nvPr/>
          </p:nvSpPr>
          <p:spPr bwMode="auto">
            <a:xfrm>
              <a:off x="539552" y="2493921"/>
              <a:ext cx="1584176" cy="276999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>
                  <a:solidFill>
                    <a:schemeClr val="tx2"/>
                  </a:solidFill>
                  <a:latin typeface="Times New Roman" charset="0"/>
                  <a:cs typeface="Times New Roman" charset="0"/>
                </a:rPr>
                <a:t>Dest: 200.10.100.104</a:t>
              </a:r>
              <a:endParaRPr lang="en-150" sz="1200" dirty="0">
                <a:solidFill>
                  <a:schemeClr val="tx2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F2E8F4B5-9B23-4918-8813-1D0100A581C3}"/>
                </a:ext>
              </a:extLst>
            </p:cNvPr>
            <p:cNvSpPr/>
            <p:nvPr/>
          </p:nvSpPr>
          <p:spPr bwMode="auto">
            <a:xfrm>
              <a:off x="539552" y="3228547"/>
              <a:ext cx="1584176" cy="276999"/>
            </a:xfrm>
            <a:prstGeom prst="rect">
              <a:avLst/>
            </a:prstGeom>
            <a:noFill/>
            <a:ln w="9525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>
                  <a:solidFill>
                    <a:schemeClr val="accent3">
                      <a:lumMod val="75000"/>
                    </a:schemeClr>
                  </a:solidFill>
                  <a:latin typeface="Times New Roman" charset="0"/>
                  <a:cs typeface="Times New Roman" charset="0"/>
                </a:rPr>
                <a:t>Dest: 200.10.100.104</a:t>
              </a:r>
              <a:endParaRPr lang="en-150" sz="1200" dirty="0">
                <a:solidFill>
                  <a:schemeClr val="accent3">
                    <a:lumMod val="75000"/>
                  </a:schemeClr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DCA9E83-8E17-444B-BC04-34C329229AA5}"/>
                </a:ext>
              </a:extLst>
            </p:cNvPr>
            <p:cNvSpPr/>
            <p:nvPr/>
          </p:nvSpPr>
          <p:spPr bwMode="auto">
            <a:xfrm>
              <a:off x="6696236" y="2482887"/>
              <a:ext cx="1152128" cy="74565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 anchor="ctr">
              <a:spAutoFit/>
            </a:bodyPr>
            <a:lstStyle/>
            <a:p>
              <a:pPr algn="ctr"/>
              <a:endParaRPr lang="en-150" sz="1400" dirty="0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163C132E-CF0B-4AD3-AD02-AA650BA45259}"/>
                </a:ext>
              </a:extLst>
            </p:cNvPr>
            <p:cNvSpPr/>
            <p:nvPr/>
          </p:nvSpPr>
          <p:spPr bwMode="auto">
            <a:xfrm>
              <a:off x="4158104" y="2180560"/>
              <a:ext cx="1760160" cy="461665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>
                  <a:solidFill>
                    <a:schemeClr val="tx2"/>
                  </a:solidFill>
                  <a:latin typeface="Times New Roman" charset="0"/>
                  <a:cs typeface="Times New Roman" charset="0"/>
                </a:rPr>
                <a:t>Dest: 200.10.100.104</a:t>
              </a:r>
              <a:br>
                <a:rPr lang="en-US" sz="1200">
                  <a:solidFill>
                    <a:schemeClr val="tx2"/>
                  </a:solidFill>
                  <a:latin typeface="Times New Roman" charset="0"/>
                  <a:cs typeface="Times New Roman" charset="0"/>
                </a:rPr>
              </a:br>
              <a:r>
                <a:rPr lang="en-US" sz="1200">
                  <a:solidFill>
                    <a:schemeClr val="tx2"/>
                  </a:solidFill>
                  <a:latin typeface="Times New Roman" charset="0"/>
                  <a:cs typeface="Times New Roman" charset="0"/>
                </a:rPr>
                <a:t>Dest MAC: mac_add1</a:t>
              </a:r>
              <a:endParaRPr lang="en-150" sz="1200" dirty="0">
                <a:solidFill>
                  <a:schemeClr val="tx2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39EB6A55-B992-4CB0-B7A2-6643381DC1D5}"/>
                </a:ext>
              </a:extLst>
            </p:cNvPr>
            <p:cNvSpPr txBox="1"/>
            <p:nvPr/>
          </p:nvSpPr>
          <p:spPr bwMode="auto">
            <a:xfrm>
              <a:off x="6857424" y="2611964"/>
              <a:ext cx="115212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US" sz="1200"/>
                <a:t>VNFC_A</a:t>
              </a:r>
              <a:br>
                <a:rPr lang="en-US" sz="1200"/>
              </a:br>
              <a:r>
                <a:rPr lang="en-US" sz="1200"/>
                <a:t>(instance 1)</a:t>
              </a:r>
              <a:endParaRPr lang="en-150" sz="1200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B582012B-A7BE-44DA-BFBC-A9D7D49280C0}"/>
                </a:ext>
              </a:extLst>
            </p:cNvPr>
            <p:cNvSpPr/>
            <p:nvPr/>
          </p:nvSpPr>
          <p:spPr bwMode="auto">
            <a:xfrm>
              <a:off x="6728204" y="3505675"/>
              <a:ext cx="1152128" cy="74565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 anchor="ctr">
              <a:spAutoFit/>
            </a:bodyPr>
            <a:lstStyle/>
            <a:p>
              <a:pPr algn="ctr"/>
              <a:endParaRPr lang="en-150" sz="1400" dirty="0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C1374363-7AE5-44C6-AE2A-655A29A007E2}"/>
                </a:ext>
              </a:extLst>
            </p:cNvPr>
            <p:cNvSpPr/>
            <p:nvPr/>
          </p:nvSpPr>
          <p:spPr bwMode="auto">
            <a:xfrm>
              <a:off x="4139952" y="3762848"/>
              <a:ext cx="1760160" cy="461665"/>
            </a:xfrm>
            <a:prstGeom prst="rect">
              <a:avLst/>
            </a:prstGeom>
            <a:noFill/>
            <a:ln w="9525">
              <a:solidFill>
                <a:schemeClr val="accent3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>
                  <a:solidFill>
                    <a:schemeClr val="accent3">
                      <a:lumMod val="75000"/>
                    </a:schemeClr>
                  </a:solidFill>
                  <a:latin typeface="Times New Roman" charset="0"/>
                  <a:cs typeface="Times New Roman" charset="0"/>
                </a:rPr>
                <a:t>Dest: 200.10.100.104</a:t>
              </a:r>
              <a:br>
                <a:rPr lang="en-US" sz="1200">
                  <a:solidFill>
                    <a:schemeClr val="accent3">
                      <a:lumMod val="75000"/>
                    </a:schemeClr>
                  </a:solidFill>
                  <a:latin typeface="Times New Roman" charset="0"/>
                  <a:cs typeface="Times New Roman" charset="0"/>
                </a:rPr>
              </a:br>
              <a:r>
                <a:rPr lang="en-US" sz="1200">
                  <a:solidFill>
                    <a:schemeClr val="accent3">
                      <a:lumMod val="75000"/>
                    </a:schemeClr>
                  </a:solidFill>
                  <a:latin typeface="Times New Roman" charset="0"/>
                  <a:cs typeface="Times New Roman" charset="0"/>
                </a:rPr>
                <a:t>Dest MAC: mac_add2</a:t>
              </a:r>
              <a:endParaRPr lang="en-150" sz="1200" dirty="0">
                <a:solidFill>
                  <a:schemeClr val="accent3">
                    <a:lumMod val="75000"/>
                  </a:schemeClr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124921D-274A-4B0A-B3DB-E6D520E20C5A}"/>
                </a:ext>
              </a:extLst>
            </p:cNvPr>
            <p:cNvSpPr txBox="1"/>
            <p:nvPr/>
          </p:nvSpPr>
          <p:spPr bwMode="auto">
            <a:xfrm>
              <a:off x="6889392" y="3634752"/>
              <a:ext cx="115212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US" sz="1200"/>
                <a:t>VNFC_A</a:t>
              </a:r>
              <a:br>
                <a:rPr lang="en-US" sz="1200"/>
              </a:br>
              <a:r>
                <a:rPr lang="en-US" sz="1200"/>
                <a:t>(instance 2)</a:t>
              </a:r>
              <a:endParaRPr lang="en-150" sz="1200" dirty="0"/>
            </a:p>
          </p:txBody>
        </p:sp>
        <p:cxnSp>
          <p:nvCxnSpPr>
            <p:cNvPr id="50" name="Connector: Curved 49">
              <a:extLst>
                <a:ext uri="{FF2B5EF4-FFF2-40B4-BE49-F238E27FC236}">
                  <a16:creationId xmlns:a16="http://schemas.microsoft.com/office/drawing/2014/main" id="{31DB299D-C325-4B52-BC28-9BE12BFA97B1}"/>
                </a:ext>
              </a:extLst>
            </p:cNvPr>
            <p:cNvCxnSpPr>
              <a:cxnSpLocks/>
              <a:stCxn id="42" idx="3"/>
              <a:endCxn id="40" idx="1"/>
            </p:cNvCxnSpPr>
            <p:nvPr/>
          </p:nvCxnSpPr>
          <p:spPr>
            <a:xfrm>
              <a:off x="2123728" y="2632421"/>
              <a:ext cx="864096" cy="385194"/>
            </a:xfrm>
            <a:prstGeom prst="curvedConnector3">
              <a:avLst/>
            </a:prstGeom>
            <a:ln w="6350" cmpd="sng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or: Curved 50">
              <a:extLst>
                <a:ext uri="{FF2B5EF4-FFF2-40B4-BE49-F238E27FC236}">
                  <a16:creationId xmlns:a16="http://schemas.microsoft.com/office/drawing/2014/main" id="{9C8F6581-4111-4908-B681-4FB1083825E7}"/>
                </a:ext>
              </a:extLst>
            </p:cNvPr>
            <p:cNvCxnSpPr>
              <a:cxnSpLocks/>
              <a:stCxn id="43" idx="3"/>
            </p:cNvCxnSpPr>
            <p:nvPr/>
          </p:nvCxnSpPr>
          <p:spPr>
            <a:xfrm flipV="1">
              <a:off x="2123728" y="3136477"/>
              <a:ext cx="864096" cy="230570"/>
            </a:xfrm>
            <a:prstGeom prst="curvedConnector3">
              <a:avLst/>
            </a:prstGeom>
            <a:ln w="9525" cmpd="sng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or: Curved 51">
              <a:extLst>
                <a:ext uri="{FF2B5EF4-FFF2-40B4-BE49-F238E27FC236}">
                  <a16:creationId xmlns:a16="http://schemas.microsoft.com/office/drawing/2014/main" id="{2D7FD2F7-20D4-4AF7-9B52-4B8FF23AC81F}"/>
                </a:ext>
              </a:extLst>
            </p:cNvPr>
            <p:cNvCxnSpPr>
              <a:cxnSpLocks/>
              <a:stCxn id="40" idx="3"/>
            </p:cNvCxnSpPr>
            <p:nvPr/>
          </p:nvCxnSpPr>
          <p:spPr>
            <a:xfrm flipV="1">
              <a:off x="4139952" y="2729583"/>
              <a:ext cx="2556284" cy="288032"/>
            </a:xfrm>
            <a:prstGeom prst="curvedConnector3">
              <a:avLst/>
            </a:prstGeom>
            <a:ln w="9525" cmpd="sng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or: Curved 52">
              <a:extLst>
                <a:ext uri="{FF2B5EF4-FFF2-40B4-BE49-F238E27FC236}">
                  <a16:creationId xmlns:a16="http://schemas.microsoft.com/office/drawing/2014/main" id="{BEEC0745-8380-4352-BF7B-B0C147D5BB8E}"/>
                </a:ext>
              </a:extLst>
            </p:cNvPr>
            <p:cNvCxnSpPr>
              <a:cxnSpLocks/>
            </p:cNvCxnSpPr>
            <p:nvPr/>
          </p:nvCxnSpPr>
          <p:spPr>
            <a:xfrm>
              <a:off x="4139952" y="3192331"/>
              <a:ext cx="2588252" cy="570517"/>
            </a:xfrm>
            <a:prstGeom prst="curvedConnector3">
              <a:avLst/>
            </a:prstGeom>
            <a:ln w="9525" cmpd="sng">
              <a:solidFill>
                <a:srgbClr val="0000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85A72EA2-108B-4644-AA02-F58BD2441E36}"/>
              </a:ext>
            </a:extLst>
          </p:cNvPr>
          <p:cNvSpPr txBox="1"/>
          <p:nvPr/>
        </p:nvSpPr>
        <p:spPr bwMode="auto">
          <a:xfrm>
            <a:off x="5534567" y="3483687"/>
            <a:ext cx="13255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200"/>
              <a:t>Next hop alternatives</a:t>
            </a:r>
            <a:endParaRPr lang="en-150" sz="1200" dirty="0"/>
          </a:p>
        </p:txBody>
      </p:sp>
    </p:spTree>
    <p:extLst>
      <p:ext uri="{BB962C8B-B14F-4D97-AF65-F5344CB8AC3E}">
        <p14:creationId xmlns:p14="http://schemas.microsoft.com/office/powerpoint/2010/main" val="2888113108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5442C6-7E96-4924-99E5-5066EBDF9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Background: Use of shared IP addresses (2/3)</a:t>
            </a:r>
            <a:endParaRPr lang="en-15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5BD6E2-2029-4E71-84DD-AD8782F8A6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ETSI 2018. All rights reserved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55E491-512A-477A-BADB-DB6342FCA2B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74FE26-DD1A-4E3E-8306-75F6965690FD}" type="slidenum">
              <a:rPr lang="en-GB" altLang="zh-CN" smtClean="0"/>
              <a:pPr/>
              <a:t>5</a:t>
            </a:fld>
            <a:endParaRPr lang="en-GB" altLang="zh-CN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B309074-55A4-407A-A073-291CDD9D64D9}"/>
              </a:ext>
            </a:extLst>
          </p:cNvPr>
          <p:cNvSpPr txBox="1">
            <a:spLocks/>
          </p:cNvSpPr>
          <p:nvPr/>
        </p:nvSpPr>
        <p:spPr bwMode="auto">
          <a:xfrm>
            <a:off x="0" y="1556792"/>
            <a:ext cx="8229600" cy="576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Blip>
                <a:blip r:embed="rId2"/>
              </a:buBlip>
              <a:defRPr sz="2400" kern="1200">
                <a:solidFill>
                  <a:srgbClr val="404040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pitchFamily="34" charset="0"/>
              <a:buChar char="•"/>
              <a:defRPr sz="2000" kern="1200">
                <a:solidFill>
                  <a:srgbClr val="404040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pitchFamily="34" charset="0"/>
              <a:buChar char="•"/>
              <a:defRPr sz="1600" kern="1200">
                <a:solidFill>
                  <a:srgbClr val="404040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pitchFamily="34" charset="0"/>
              <a:buChar char="•"/>
              <a:defRPr sz="1600" kern="1200">
                <a:solidFill>
                  <a:srgbClr val="404040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pitchFamily="34" charset="0"/>
              <a:buChar char="•"/>
              <a:defRPr sz="1600" kern="1200">
                <a:solidFill>
                  <a:srgbClr val="404040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/>
              <a:t>b) High availability:</a:t>
            </a:r>
          </a:p>
          <a:p>
            <a:pPr lvl="2"/>
            <a:r>
              <a:rPr lang="en-US"/>
              <a:t>shared IP address is bound to only one port at a time (instance 1 or instance 2), but the binding can change over time (e.g. in case of VM failure)</a:t>
            </a:r>
          </a:p>
          <a:p>
            <a:pPr marL="0" indent="0">
              <a:buNone/>
            </a:pPr>
            <a:endParaRPr lang="en-150"/>
          </a:p>
          <a:p>
            <a:endParaRPr lang="en-1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157474B-FC3E-4924-8602-68E3202C513E}"/>
              </a:ext>
            </a:extLst>
          </p:cNvPr>
          <p:cNvGrpSpPr/>
          <p:nvPr/>
        </p:nvGrpSpPr>
        <p:grpSpPr>
          <a:xfrm>
            <a:off x="1331640" y="2652519"/>
            <a:ext cx="5343142" cy="1897893"/>
            <a:chOff x="2339751" y="2924944"/>
            <a:chExt cx="5343142" cy="189789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9F5611B-23CD-4090-991B-3F4EC2106230}"/>
                </a:ext>
              </a:extLst>
            </p:cNvPr>
            <p:cNvSpPr/>
            <p:nvPr/>
          </p:nvSpPr>
          <p:spPr bwMode="auto">
            <a:xfrm>
              <a:off x="2614152" y="3770421"/>
              <a:ext cx="1152128" cy="576064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 anchor="ctr">
              <a:spAutoFit/>
            </a:bodyPr>
            <a:lstStyle/>
            <a:p>
              <a:pPr algn="ctr"/>
              <a:endParaRPr lang="en-150" sz="1400" dirty="0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0A8AF64-EEA5-4461-AD3D-BB996D2D943F}"/>
                </a:ext>
              </a:extLst>
            </p:cNvPr>
            <p:cNvSpPr txBox="1"/>
            <p:nvPr/>
          </p:nvSpPr>
          <p:spPr bwMode="auto">
            <a:xfrm>
              <a:off x="2614152" y="3827620"/>
              <a:ext cx="117028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US" sz="1200"/>
                <a:t>Edge router</a:t>
              </a:r>
            </a:p>
            <a:p>
              <a:pPr eaLnBrk="1" hangingPunct="1"/>
              <a:r>
                <a:rPr lang="en-US" sz="1200"/>
                <a:t> </a:t>
              </a:r>
              <a:endParaRPr lang="en-150" sz="1200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860DF0F-997C-4E0D-9078-9B3A9B22239A}"/>
                </a:ext>
              </a:extLst>
            </p:cNvPr>
            <p:cNvSpPr/>
            <p:nvPr/>
          </p:nvSpPr>
          <p:spPr bwMode="auto">
            <a:xfrm>
              <a:off x="6358367" y="3193871"/>
              <a:ext cx="1152128" cy="74565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 anchor="ctr">
              <a:spAutoFit/>
            </a:bodyPr>
            <a:lstStyle/>
            <a:p>
              <a:pPr algn="ctr"/>
              <a:endParaRPr lang="en-150" sz="1400" dirty="0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9178501-375A-443A-9DDF-CEF351A69771}"/>
                </a:ext>
              </a:extLst>
            </p:cNvPr>
            <p:cNvSpPr txBox="1"/>
            <p:nvPr/>
          </p:nvSpPr>
          <p:spPr bwMode="auto">
            <a:xfrm>
              <a:off x="6494962" y="3370633"/>
              <a:ext cx="115212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US" sz="1200"/>
                <a:t>VNFC_A</a:t>
              </a:r>
              <a:br>
                <a:rPr lang="en-US" sz="1200"/>
              </a:br>
              <a:r>
                <a:rPr lang="en-US" sz="1200"/>
                <a:t>(instance 1)</a:t>
              </a:r>
              <a:endParaRPr lang="en-150" sz="120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0A802C4-6E14-4097-8B5C-D5C2B72BF647}"/>
                </a:ext>
              </a:extLst>
            </p:cNvPr>
            <p:cNvSpPr/>
            <p:nvPr/>
          </p:nvSpPr>
          <p:spPr bwMode="auto">
            <a:xfrm>
              <a:off x="6358367" y="4077178"/>
              <a:ext cx="1152128" cy="74565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rtlCol="0" anchor="ctr">
              <a:spAutoFit/>
            </a:bodyPr>
            <a:lstStyle/>
            <a:p>
              <a:pPr algn="ctr"/>
              <a:endParaRPr lang="en-150" sz="1400" dirty="0">
                <a:latin typeface="Times New Roman" charset="0"/>
                <a:cs typeface="Times New Roman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8B62594-8035-4592-902F-3749DC677277}"/>
                </a:ext>
              </a:extLst>
            </p:cNvPr>
            <p:cNvSpPr txBox="1"/>
            <p:nvPr/>
          </p:nvSpPr>
          <p:spPr bwMode="auto">
            <a:xfrm>
              <a:off x="6530765" y="4235240"/>
              <a:ext cx="115212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US" sz="1200"/>
                <a:t>VNFC_A</a:t>
              </a:r>
              <a:br>
                <a:rPr lang="en-US" sz="1200"/>
              </a:br>
              <a:r>
                <a:rPr lang="en-US" sz="1200"/>
                <a:t>(instance 2)</a:t>
              </a:r>
              <a:endParaRPr lang="en-150" sz="1200" dirty="0"/>
            </a:p>
          </p:txBody>
        </p:sp>
        <p:cxnSp>
          <p:nvCxnSpPr>
            <p:cNvPr id="20" name="Connector: Curved 19">
              <a:extLst>
                <a:ext uri="{FF2B5EF4-FFF2-40B4-BE49-F238E27FC236}">
                  <a16:creationId xmlns:a16="http://schemas.microsoft.com/office/drawing/2014/main" id="{A33B9732-9A25-49C4-A5C1-EDA131659416}"/>
                </a:ext>
              </a:extLst>
            </p:cNvPr>
            <p:cNvCxnSpPr>
              <a:cxnSpLocks/>
              <a:stCxn id="8" idx="3"/>
              <a:endCxn id="12" idx="1"/>
            </p:cNvCxnSpPr>
            <p:nvPr/>
          </p:nvCxnSpPr>
          <p:spPr>
            <a:xfrm flipV="1">
              <a:off x="3766280" y="3566701"/>
              <a:ext cx="2592087" cy="491752"/>
            </a:xfrm>
            <a:prstGeom prst="curvedConnector3">
              <a:avLst/>
            </a:prstGeom>
            <a:ln w="9525" cmpd="sng">
              <a:solidFill>
                <a:srgbClr val="000000"/>
              </a:solidFill>
              <a:headEnd type="triangl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5A67409-FDE5-4C30-9B72-2658ADD98F39}"/>
                </a:ext>
              </a:extLst>
            </p:cNvPr>
            <p:cNvSpPr/>
            <p:nvPr/>
          </p:nvSpPr>
          <p:spPr bwMode="auto">
            <a:xfrm>
              <a:off x="3773184" y="3139801"/>
              <a:ext cx="2360614" cy="461665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  <a:extLst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>
                  <a:solidFill>
                    <a:schemeClr val="tx2"/>
                  </a:solidFill>
                  <a:latin typeface="Times New Roman" charset="0"/>
                  <a:cs typeface="Times New Roman" charset="0"/>
                </a:rPr>
                <a:t>Gratuitous ARP (MAC: mac_add1, </a:t>
              </a:r>
            </a:p>
            <a:p>
              <a:pPr algn="ctr"/>
              <a:r>
                <a:rPr lang="en-US" sz="1200">
                  <a:solidFill>
                    <a:schemeClr val="tx2"/>
                  </a:solidFill>
                  <a:latin typeface="Times New Roman" charset="0"/>
                  <a:cs typeface="Times New Roman" charset="0"/>
                </a:rPr>
                <a:t>IPadd: 200.10.100.104)</a:t>
              </a:r>
              <a:endParaRPr lang="en-150" sz="1200" dirty="0">
                <a:solidFill>
                  <a:schemeClr val="tx2"/>
                </a:solidFill>
                <a:latin typeface="Times New Roman" charset="0"/>
                <a:cs typeface="Times New Roman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2D44F16-7332-47BE-BDD7-2DEE2847DD2E}"/>
                </a:ext>
              </a:extLst>
            </p:cNvPr>
            <p:cNvSpPr txBox="1"/>
            <p:nvPr/>
          </p:nvSpPr>
          <p:spPr bwMode="auto">
            <a:xfrm>
              <a:off x="2339751" y="2924944"/>
              <a:ext cx="41099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en-US" sz="1200"/>
                <a:t>1)</a:t>
              </a:r>
              <a:endParaRPr lang="en-150" sz="1200" dirty="0"/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1DEE509E-2CDB-44E3-BED8-0262918C21C0}"/>
              </a:ext>
            </a:extLst>
          </p:cNvPr>
          <p:cNvSpPr/>
          <p:nvPr/>
        </p:nvSpPr>
        <p:spPr bwMode="auto">
          <a:xfrm>
            <a:off x="1700014" y="5549599"/>
            <a:ext cx="1152128" cy="57606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 anchor="ctr">
            <a:spAutoFit/>
          </a:bodyPr>
          <a:lstStyle/>
          <a:p>
            <a:pPr algn="ctr"/>
            <a:endParaRPr lang="en-150" sz="1400" dirty="0">
              <a:latin typeface="Times New Roman" charset="0"/>
              <a:cs typeface="Times New Roman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9DC8EEE-51F2-4CF8-B35A-97505AC7EEC3}"/>
              </a:ext>
            </a:extLst>
          </p:cNvPr>
          <p:cNvSpPr txBox="1"/>
          <p:nvPr/>
        </p:nvSpPr>
        <p:spPr bwMode="auto">
          <a:xfrm>
            <a:off x="1700014" y="5606798"/>
            <a:ext cx="11702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200"/>
              <a:t>Edge router</a:t>
            </a:r>
          </a:p>
          <a:p>
            <a:pPr eaLnBrk="1" hangingPunct="1"/>
            <a:r>
              <a:rPr lang="en-US" sz="1200"/>
              <a:t> </a:t>
            </a:r>
            <a:endParaRPr lang="en-150" sz="12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7268FA1-3C89-4D07-A6AC-3F034D34B413}"/>
              </a:ext>
            </a:extLst>
          </p:cNvPr>
          <p:cNvSpPr/>
          <p:nvPr/>
        </p:nvSpPr>
        <p:spPr bwMode="auto">
          <a:xfrm>
            <a:off x="5444229" y="4973049"/>
            <a:ext cx="1152128" cy="74565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 anchor="ctr">
            <a:spAutoFit/>
          </a:bodyPr>
          <a:lstStyle/>
          <a:p>
            <a:pPr algn="ctr"/>
            <a:endParaRPr lang="en-150" sz="1400" dirty="0">
              <a:latin typeface="Times New Roman" charset="0"/>
              <a:cs typeface="Times New Roman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B96C073-8E13-4E99-B983-916D273FE93A}"/>
              </a:ext>
            </a:extLst>
          </p:cNvPr>
          <p:cNvSpPr txBox="1"/>
          <p:nvPr/>
        </p:nvSpPr>
        <p:spPr bwMode="auto">
          <a:xfrm>
            <a:off x="5580824" y="5149811"/>
            <a:ext cx="1152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200"/>
              <a:t>VNFC_A</a:t>
            </a:r>
            <a:br>
              <a:rPr lang="en-US" sz="1200"/>
            </a:br>
            <a:r>
              <a:rPr lang="en-US" sz="1200"/>
              <a:t>(instance 1)</a:t>
            </a:r>
            <a:endParaRPr lang="en-150" sz="1200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C4EF079-D1C2-4FC0-88F6-C44EDD160277}"/>
              </a:ext>
            </a:extLst>
          </p:cNvPr>
          <p:cNvSpPr/>
          <p:nvPr/>
        </p:nvSpPr>
        <p:spPr bwMode="auto">
          <a:xfrm>
            <a:off x="5444229" y="5856356"/>
            <a:ext cx="1152128" cy="74565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 anchor="ctr">
            <a:spAutoFit/>
          </a:bodyPr>
          <a:lstStyle/>
          <a:p>
            <a:pPr algn="ctr"/>
            <a:endParaRPr lang="en-150" sz="1400" dirty="0">
              <a:latin typeface="Times New Roman" charset="0"/>
              <a:cs typeface="Times New Roman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3441EE5-E962-4E73-9C97-DB59CA751F8A}"/>
              </a:ext>
            </a:extLst>
          </p:cNvPr>
          <p:cNvSpPr txBox="1"/>
          <p:nvPr/>
        </p:nvSpPr>
        <p:spPr bwMode="auto">
          <a:xfrm>
            <a:off x="5616627" y="6014418"/>
            <a:ext cx="1152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200"/>
              <a:t>VNFC_A</a:t>
            </a:r>
            <a:br>
              <a:rPr lang="en-US" sz="1200"/>
            </a:br>
            <a:r>
              <a:rPr lang="en-US" sz="1200"/>
              <a:t>(instance 2)</a:t>
            </a:r>
            <a:endParaRPr lang="en-150" sz="1200" dirty="0"/>
          </a:p>
        </p:txBody>
      </p:sp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CCF89427-0F09-42C8-8664-A5DB6D76D229}"/>
              </a:ext>
            </a:extLst>
          </p:cNvPr>
          <p:cNvCxnSpPr>
            <a:cxnSpLocks/>
            <a:stCxn id="27" idx="3"/>
            <a:endCxn id="31" idx="1"/>
          </p:cNvCxnSpPr>
          <p:nvPr/>
        </p:nvCxnSpPr>
        <p:spPr>
          <a:xfrm>
            <a:off x="2852142" y="5837631"/>
            <a:ext cx="2592087" cy="391555"/>
          </a:xfrm>
          <a:prstGeom prst="curvedConnector3">
            <a:avLst/>
          </a:prstGeom>
          <a:ln w="9525" cmpd="sng">
            <a:solidFill>
              <a:srgbClr val="000000"/>
            </a:solidFill>
            <a:headEnd type="triangl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Rectangle 33">
            <a:extLst>
              <a:ext uri="{FF2B5EF4-FFF2-40B4-BE49-F238E27FC236}">
                <a16:creationId xmlns:a16="http://schemas.microsoft.com/office/drawing/2014/main" id="{0EBBFDB0-AC9F-4484-9666-608CFD2257EC}"/>
              </a:ext>
            </a:extLst>
          </p:cNvPr>
          <p:cNvSpPr/>
          <p:nvPr/>
        </p:nvSpPr>
        <p:spPr bwMode="auto">
          <a:xfrm>
            <a:off x="3008370" y="5434943"/>
            <a:ext cx="2360614" cy="461665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xtLst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  <a:latin typeface="Times New Roman" charset="0"/>
                <a:cs typeface="Times New Roman" charset="0"/>
              </a:rPr>
              <a:t>Gratuitous ARP (MAC: mac_add2, </a:t>
            </a:r>
          </a:p>
          <a:p>
            <a:pPr algn="ctr"/>
            <a:r>
              <a:rPr lang="en-US" sz="1200">
                <a:solidFill>
                  <a:schemeClr val="tx2"/>
                </a:solidFill>
                <a:latin typeface="Times New Roman" charset="0"/>
                <a:cs typeface="Times New Roman" charset="0"/>
              </a:rPr>
              <a:t>IPadd: 200.10.100.104)</a:t>
            </a:r>
            <a:endParaRPr lang="en-150" sz="1200" dirty="0">
              <a:solidFill>
                <a:schemeClr val="tx2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5B0BC1E-8680-449E-A2A1-C8B229784D7F}"/>
              </a:ext>
            </a:extLst>
          </p:cNvPr>
          <p:cNvSpPr txBox="1"/>
          <p:nvPr/>
        </p:nvSpPr>
        <p:spPr bwMode="auto">
          <a:xfrm>
            <a:off x="1425613" y="4704122"/>
            <a:ext cx="41099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200"/>
              <a:t>2)</a:t>
            </a:r>
            <a:endParaRPr lang="en-150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7002C6F-01F9-424E-8EB3-192C28C3D016}"/>
              </a:ext>
            </a:extLst>
          </p:cNvPr>
          <p:cNvSpPr txBox="1"/>
          <p:nvPr/>
        </p:nvSpPr>
        <p:spPr bwMode="auto">
          <a:xfrm>
            <a:off x="6343797" y="5068879"/>
            <a:ext cx="1403645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200">
                <a:solidFill>
                  <a:srgbClr val="FF0000"/>
                </a:solidFill>
              </a:rPr>
              <a:t>VM Failure</a:t>
            </a:r>
            <a:endParaRPr lang="en-150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415072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4E59E-E68B-4593-ADAB-ED04378150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Background: Use of shared IP addresses (3/3)</a:t>
            </a:r>
            <a:endParaRPr lang="en-15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60EC6-BE48-4650-A34F-8997AA947C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862" y="1467267"/>
            <a:ext cx="8229600" cy="492499"/>
          </a:xfrm>
        </p:spPr>
        <p:txBody>
          <a:bodyPr/>
          <a:lstStyle/>
          <a:p>
            <a:pPr marL="457200" lvl="1" indent="0">
              <a:buNone/>
            </a:pPr>
            <a:r>
              <a:rPr lang="en-US"/>
              <a:t>c) DNAT based load balancing :</a:t>
            </a:r>
            <a:endParaRPr lang="en-15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D2EC99-E8AE-40D8-8236-E0C26CB8F04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ETSI 2018. All rights reserved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D20BD3-4D9E-4BA5-8790-CCC1D0B53D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74FE26-DD1A-4E3E-8306-75F6965690FD}" type="slidenum">
              <a:rPr lang="en-GB" altLang="zh-CN" smtClean="0"/>
              <a:pPr/>
              <a:t>6</a:t>
            </a:fld>
            <a:endParaRPr lang="en-GB" altLang="zh-CN" dirty="0"/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3CFABA5F-9E2D-497A-B6E5-1E0F5A5A6FF9}"/>
              </a:ext>
            </a:extLst>
          </p:cNvPr>
          <p:cNvSpPr txBox="1">
            <a:spLocks/>
          </p:cNvSpPr>
          <p:nvPr/>
        </p:nvSpPr>
        <p:spPr bwMode="auto">
          <a:xfrm>
            <a:off x="411168" y="4280471"/>
            <a:ext cx="8229600" cy="576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90000"/>
              <a:buBlip>
                <a:blip r:embed="rId2"/>
              </a:buBlip>
              <a:defRPr sz="2400" kern="1200">
                <a:solidFill>
                  <a:srgbClr val="404040"/>
                </a:solidFill>
                <a:latin typeface="Calibri" pitchFamily="34" charset="0"/>
                <a:ea typeface="MS PGothic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pitchFamily="34" charset="0"/>
              <a:buChar char="•"/>
              <a:defRPr sz="2000" kern="1200">
                <a:solidFill>
                  <a:srgbClr val="404040"/>
                </a:solidFill>
                <a:latin typeface="Calibri" pitchFamily="34" charset="0"/>
                <a:ea typeface="MS PGothic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pitchFamily="34" charset="0"/>
              <a:buChar char="•"/>
              <a:defRPr sz="1600" kern="1200">
                <a:solidFill>
                  <a:srgbClr val="404040"/>
                </a:solidFill>
                <a:latin typeface="Calibri" pitchFamily="34" charset="0"/>
                <a:ea typeface="MS PGothic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pitchFamily="34" charset="0"/>
              <a:buChar char="•"/>
              <a:defRPr sz="1600" kern="1200">
                <a:solidFill>
                  <a:srgbClr val="404040"/>
                </a:solidFill>
                <a:latin typeface="Calibri" pitchFamily="34" charset="0"/>
                <a:ea typeface="MS PGothic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120000"/>
              <a:buFont typeface="Arial" pitchFamily="34" charset="0"/>
              <a:buChar char="•"/>
              <a:defRPr sz="1600" kern="1200">
                <a:solidFill>
                  <a:srgbClr val="404040"/>
                </a:solidFill>
                <a:latin typeface="Calibri" pitchFamily="34" charset="0"/>
                <a:ea typeface="MS PGothic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/>
              <a:t>Note: above case does not require to enable OpenStack “allowed-address-pair”</a:t>
            </a:r>
          </a:p>
          <a:p>
            <a:r>
              <a:rPr lang="en-US"/>
              <a:t>The different usages result on different ways of configuring routing tables </a:t>
            </a:r>
            <a:endParaRPr lang="en-150"/>
          </a:p>
          <a:p>
            <a:endParaRPr lang="en-15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E5A04F0-A94E-4602-B665-3C9C4548EE44}"/>
              </a:ext>
            </a:extLst>
          </p:cNvPr>
          <p:cNvSpPr/>
          <p:nvPr/>
        </p:nvSpPr>
        <p:spPr bwMode="auto">
          <a:xfrm>
            <a:off x="3197280" y="2641627"/>
            <a:ext cx="1152128" cy="57606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 anchor="ctr">
            <a:spAutoFit/>
          </a:bodyPr>
          <a:lstStyle/>
          <a:p>
            <a:pPr algn="ctr"/>
            <a:endParaRPr lang="en-150" sz="1400" dirty="0">
              <a:latin typeface="Times New Roman" charset="0"/>
              <a:cs typeface="Times New Roman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1A0DDE7-F998-47DB-96C4-3CA8EAC0E91F}"/>
              </a:ext>
            </a:extLst>
          </p:cNvPr>
          <p:cNvSpPr txBox="1"/>
          <p:nvPr/>
        </p:nvSpPr>
        <p:spPr bwMode="auto">
          <a:xfrm>
            <a:off x="3341296" y="2698826"/>
            <a:ext cx="136815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200"/>
              <a:t>DNAT load</a:t>
            </a:r>
            <a:br>
              <a:rPr lang="en-US" sz="1200"/>
            </a:br>
            <a:r>
              <a:rPr lang="en-US" sz="1200"/>
              <a:t>balancing</a:t>
            </a:r>
            <a:endParaRPr lang="en-150" sz="1200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D363B14-9FAF-41A3-B64D-43DB2D300E7D}"/>
              </a:ext>
            </a:extLst>
          </p:cNvPr>
          <p:cNvSpPr/>
          <p:nvPr/>
        </p:nvSpPr>
        <p:spPr bwMode="auto">
          <a:xfrm>
            <a:off x="749008" y="2405965"/>
            <a:ext cx="1584176" cy="27699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  <a:latin typeface="Times New Roman" charset="0"/>
                <a:cs typeface="Times New Roman" charset="0"/>
              </a:rPr>
              <a:t>Dest: 200.10.100.104</a:t>
            </a:r>
            <a:endParaRPr lang="en-150" sz="1200" dirty="0">
              <a:solidFill>
                <a:schemeClr val="tx2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7DFB51C-98EC-413A-A24E-4BB5B1E2092C}"/>
              </a:ext>
            </a:extLst>
          </p:cNvPr>
          <p:cNvSpPr/>
          <p:nvPr/>
        </p:nvSpPr>
        <p:spPr bwMode="auto">
          <a:xfrm>
            <a:off x="749008" y="3140591"/>
            <a:ext cx="1584176" cy="276999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>
                <a:solidFill>
                  <a:schemeClr val="accent3">
                    <a:lumMod val="75000"/>
                  </a:schemeClr>
                </a:solidFill>
                <a:latin typeface="Times New Roman" charset="0"/>
                <a:cs typeface="Times New Roman" charset="0"/>
              </a:rPr>
              <a:t>Dest: 200.10.100.104</a:t>
            </a:r>
            <a:endParaRPr lang="en-150" sz="1200" dirty="0">
              <a:solidFill>
                <a:schemeClr val="accent3">
                  <a:lumMod val="75000"/>
                </a:schemeClr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4E3E602-C312-4E20-89C9-E767D764CA49}"/>
              </a:ext>
            </a:extLst>
          </p:cNvPr>
          <p:cNvSpPr/>
          <p:nvPr/>
        </p:nvSpPr>
        <p:spPr bwMode="auto">
          <a:xfrm>
            <a:off x="6905692" y="2394931"/>
            <a:ext cx="1152128" cy="74565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 anchor="ctr">
            <a:spAutoFit/>
          </a:bodyPr>
          <a:lstStyle/>
          <a:p>
            <a:pPr algn="ctr"/>
            <a:endParaRPr lang="en-150" sz="1400" dirty="0">
              <a:latin typeface="Times New Roman" charset="0"/>
              <a:cs typeface="Times New Roman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66FB2F1-3C6A-4A65-8D7A-9081B611A973}"/>
              </a:ext>
            </a:extLst>
          </p:cNvPr>
          <p:cNvSpPr/>
          <p:nvPr/>
        </p:nvSpPr>
        <p:spPr bwMode="auto">
          <a:xfrm>
            <a:off x="4367560" y="2184937"/>
            <a:ext cx="1760160" cy="276999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>
                <a:solidFill>
                  <a:schemeClr val="tx2"/>
                </a:solidFill>
                <a:latin typeface="Times New Roman" charset="0"/>
                <a:cs typeface="Times New Roman" charset="0"/>
              </a:rPr>
              <a:t>Dest: 192.168.100.154 </a:t>
            </a:r>
            <a:endParaRPr lang="en-150" sz="1200" dirty="0">
              <a:solidFill>
                <a:schemeClr val="tx2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85CF6DC-D193-400F-AE96-BAA9BE9432B9}"/>
              </a:ext>
            </a:extLst>
          </p:cNvPr>
          <p:cNvSpPr txBox="1"/>
          <p:nvPr/>
        </p:nvSpPr>
        <p:spPr bwMode="auto">
          <a:xfrm>
            <a:off x="7066880" y="2524008"/>
            <a:ext cx="1152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200"/>
              <a:t>VNFC_A</a:t>
            </a:r>
            <a:br>
              <a:rPr lang="en-US" sz="1200"/>
            </a:br>
            <a:r>
              <a:rPr lang="en-US" sz="1200"/>
              <a:t>(instance 1)</a:t>
            </a:r>
            <a:endParaRPr lang="en-150" sz="1200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AAE3125-D662-421B-8E17-86AFE1FBED46}"/>
              </a:ext>
            </a:extLst>
          </p:cNvPr>
          <p:cNvSpPr/>
          <p:nvPr/>
        </p:nvSpPr>
        <p:spPr bwMode="auto">
          <a:xfrm>
            <a:off x="6937660" y="3417719"/>
            <a:ext cx="1152128" cy="74565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 anchor="ctr">
            <a:spAutoFit/>
          </a:bodyPr>
          <a:lstStyle/>
          <a:p>
            <a:pPr algn="ctr"/>
            <a:endParaRPr lang="en-150" sz="1400" dirty="0">
              <a:latin typeface="Times New Roman" charset="0"/>
              <a:cs typeface="Times New Roman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6E19098-9798-4756-B3C9-1531C5087327}"/>
              </a:ext>
            </a:extLst>
          </p:cNvPr>
          <p:cNvSpPr/>
          <p:nvPr/>
        </p:nvSpPr>
        <p:spPr bwMode="auto">
          <a:xfrm>
            <a:off x="4349408" y="3767225"/>
            <a:ext cx="1760160" cy="276999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>
                <a:solidFill>
                  <a:schemeClr val="accent3">
                    <a:lumMod val="75000"/>
                  </a:schemeClr>
                </a:solidFill>
                <a:latin typeface="Times New Roman" charset="0"/>
                <a:cs typeface="Times New Roman" charset="0"/>
              </a:rPr>
              <a:t>Dest: 192.168.100.155 </a:t>
            </a:r>
            <a:endParaRPr lang="en-150" sz="1200" dirty="0">
              <a:solidFill>
                <a:schemeClr val="accent3">
                  <a:lumMod val="75000"/>
                </a:schemeClr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86554C0-6052-47DB-8642-979078A19F0F}"/>
              </a:ext>
            </a:extLst>
          </p:cNvPr>
          <p:cNvSpPr txBox="1"/>
          <p:nvPr/>
        </p:nvSpPr>
        <p:spPr bwMode="auto">
          <a:xfrm>
            <a:off x="7098848" y="3546796"/>
            <a:ext cx="1152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200"/>
              <a:t>VNFC_A</a:t>
            </a:r>
            <a:br>
              <a:rPr lang="en-US" sz="1200"/>
            </a:br>
            <a:r>
              <a:rPr lang="en-US" sz="1200"/>
              <a:t>(instance 2)</a:t>
            </a:r>
            <a:endParaRPr lang="en-150" sz="1200" dirty="0"/>
          </a:p>
        </p:txBody>
      </p:sp>
      <p:cxnSp>
        <p:nvCxnSpPr>
          <p:cNvPr id="36" name="Connector: Curved 35">
            <a:extLst>
              <a:ext uri="{FF2B5EF4-FFF2-40B4-BE49-F238E27FC236}">
                <a16:creationId xmlns:a16="http://schemas.microsoft.com/office/drawing/2014/main" id="{387AFA07-6902-409C-A217-A26C7A6A3CF7}"/>
              </a:ext>
            </a:extLst>
          </p:cNvPr>
          <p:cNvCxnSpPr>
            <a:stCxn id="28" idx="3"/>
            <a:endCxn id="26" idx="1"/>
          </p:cNvCxnSpPr>
          <p:nvPr/>
        </p:nvCxnSpPr>
        <p:spPr>
          <a:xfrm>
            <a:off x="2333184" y="2544465"/>
            <a:ext cx="864096" cy="385194"/>
          </a:xfrm>
          <a:prstGeom prst="curvedConnector3">
            <a:avLst/>
          </a:prstGeom>
          <a:ln w="6350" cmpd="sng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Connector: Curved 36">
            <a:extLst>
              <a:ext uri="{FF2B5EF4-FFF2-40B4-BE49-F238E27FC236}">
                <a16:creationId xmlns:a16="http://schemas.microsoft.com/office/drawing/2014/main" id="{34DA8166-9DA2-4B7A-9B11-9031EF3F496D}"/>
              </a:ext>
            </a:extLst>
          </p:cNvPr>
          <p:cNvCxnSpPr>
            <a:stCxn id="29" idx="3"/>
          </p:cNvCxnSpPr>
          <p:nvPr/>
        </p:nvCxnSpPr>
        <p:spPr>
          <a:xfrm flipV="1">
            <a:off x="2333184" y="3048521"/>
            <a:ext cx="864096" cy="230570"/>
          </a:xfrm>
          <a:prstGeom prst="curvedConnector3">
            <a:avLst/>
          </a:prstGeom>
          <a:ln w="9525" cmpd="sng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ctor: Curved 37">
            <a:extLst>
              <a:ext uri="{FF2B5EF4-FFF2-40B4-BE49-F238E27FC236}">
                <a16:creationId xmlns:a16="http://schemas.microsoft.com/office/drawing/2014/main" id="{7C9456E1-9C24-4BD1-8AD2-1FE235E40126}"/>
              </a:ext>
            </a:extLst>
          </p:cNvPr>
          <p:cNvCxnSpPr>
            <a:cxnSpLocks/>
            <a:stCxn id="26" idx="3"/>
          </p:cNvCxnSpPr>
          <p:nvPr/>
        </p:nvCxnSpPr>
        <p:spPr>
          <a:xfrm flipV="1">
            <a:off x="4349408" y="2641627"/>
            <a:ext cx="2556284" cy="288032"/>
          </a:xfrm>
          <a:prstGeom prst="curvedConnector3">
            <a:avLst/>
          </a:prstGeom>
          <a:ln w="9525" cmpd="sng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or: Curved 38">
            <a:extLst>
              <a:ext uri="{FF2B5EF4-FFF2-40B4-BE49-F238E27FC236}">
                <a16:creationId xmlns:a16="http://schemas.microsoft.com/office/drawing/2014/main" id="{868B0EA1-2B0A-4D4C-9C56-A88B40CBB85A}"/>
              </a:ext>
            </a:extLst>
          </p:cNvPr>
          <p:cNvCxnSpPr/>
          <p:nvPr/>
        </p:nvCxnSpPr>
        <p:spPr>
          <a:xfrm>
            <a:off x="4349408" y="3104375"/>
            <a:ext cx="2588252" cy="570517"/>
          </a:xfrm>
          <a:prstGeom prst="curvedConnector3">
            <a:avLst/>
          </a:prstGeom>
          <a:ln w="9525" cmpd="sng"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4842375-2739-4FB9-A2F6-FBAD778B0563}"/>
              </a:ext>
            </a:extLst>
          </p:cNvPr>
          <p:cNvSpPr txBox="1"/>
          <p:nvPr/>
        </p:nvSpPr>
        <p:spPr bwMode="auto">
          <a:xfrm>
            <a:off x="5501536" y="2852072"/>
            <a:ext cx="13255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200"/>
              <a:t>Next hop alternatives</a:t>
            </a:r>
            <a:endParaRPr lang="en-150" sz="1200" dirty="0"/>
          </a:p>
        </p:txBody>
      </p:sp>
    </p:spTree>
    <p:extLst>
      <p:ext uri="{BB962C8B-B14F-4D97-AF65-F5344CB8AC3E}">
        <p14:creationId xmlns:p14="http://schemas.microsoft.com/office/powerpoint/2010/main" val="131026266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C3930-0995-4DBC-A2DB-192BFAC0C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FAA9B5-C63E-4FF0-B2A6-5B071AD700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ONAP feedback expected by 15.04.2019</a:t>
            </a:r>
          </a:p>
          <a:p>
            <a:r>
              <a:rPr lang="en-US" dirty="0"/>
              <a:t>ETSI NFV will start developing a solution based on the feedback, targeting Release 2 ed271 </a:t>
            </a:r>
            <a:r>
              <a:rPr lang="en-US"/>
              <a:t>maintenance cycle.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5276FF-D610-4C00-B8F5-E8C7662C42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 ETSI 2018. All rights reserved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E8B586-5A45-4863-AB08-75D30148B9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B74FE26-DD1A-4E3E-8306-75F6965690FD}" type="slidenum">
              <a:rPr lang="en-GB" altLang="zh-CN" smtClean="0"/>
              <a:pPr/>
              <a:t>7</a:t>
            </a:fld>
            <a:endParaRPr lang="en-GB" altLang="zh-CN" dirty="0"/>
          </a:p>
        </p:txBody>
      </p:sp>
    </p:spTree>
    <p:extLst>
      <p:ext uri="{BB962C8B-B14F-4D97-AF65-F5344CB8AC3E}">
        <p14:creationId xmlns:p14="http://schemas.microsoft.com/office/powerpoint/2010/main" val="3045657314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ETSI20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קלאסי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square">
        <a:spAutoFit/>
      </a:bodyPr>
      <a:lstStyle>
        <a:defPPr algn="ctr">
          <a:defRPr sz="1400" dirty="0">
            <a:latin typeface="Times New Roman" charset="0"/>
            <a:cs typeface="Times New Roman" charset="0"/>
          </a:defRPr>
        </a:defPPr>
      </a:lstStyle>
    </a:spDef>
    <a:lnDef>
      <a:spPr>
        <a:ln w="19050" cmpd="sng">
          <a:solidFill>
            <a:srgbClr val="000000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 wrap="none">
        <a:spAutoFit/>
      </a:bodyPr>
      <a:lstStyle>
        <a:defPPr eaLnBrk="1" hangingPunct="1">
          <a:defRPr sz="1200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ETSI2013</Template>
  <TotalTime>0</TotalTime>
  <Words>534</Words>
  <Application>Microsoft Office PowerPoint</Application>
  <PresentationFormat>On-screen Show (4:3)</PresentationFormat>
  <Paragraphs>99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ＭＳ Ｐゴシック</vt:lpstr>
      <vt:lpstr>ＭＳ Ｐゴシック</vt:lpstr>
      <vt:lpstr>SimSun</vt:lpstr>
      <vt:lpstr>Arial</vt:lpstr>
      <vt:lpstr>Calibri</vt:lpstr>
      <vt:lpstr>Consolas</vt:lpstr>
      <vt:lpstr>Segoe UI</vt:lpstr>
      <vt:lpstr>Times New Roman</vt:lpstr>
      <vt:lpstr>ETSI2013</vt:lpstr>
      <vt:lpstr>Support for Shared IP addresses – USE CASES  </vt:lpstr>
      <vt:lpstr>Problem statement and motivation (1/2)</vt:lpstr>
      <vt:lpstr>Problem statement and motivation (2/2)</vt:lpstr>
      <vt:lpstr>Background: Use of shared IP addresses (1/3)</vt:lpstr>
      <vt:lpstr>Background: Use of shared IP addresses (2/3)</vt:lpstr>
      <vt:lpstr>Background: Use of shared IP addresses (3/3)</vt:lpstr>
      <vt:lpstr>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2014-01-06T21:48:30Z</dcterms:created>
  <dcterms:modified xsi:type="dcterms:W3CDTF">2019-03-27T09:56:59Z</dcterms:modified>
</cp:coreProperties>
</file>