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 id="2147485260" r:id="rId6"/>
  </p:sldMasterIdLst>
  <p:notesMasterIdLst>
    <p:notesMasterId r:id="rId14"/>
  </p:notesMasterIdLst>
  <p:handoutMasterIdLst>
    <p:handoutMasterId r:id="rId15"/>
  </p:handoutMasterIdLst>
  <p:sldIdLst>
    <p:sldId id="476" r:id="rId7"/>
    <p:sldId id="478" r:id="rId8"/>
    <p:sldId id="481" r:id="rId9"/>
    <p:sldId id="482" r:id="rId10"/>
    <p:sldId id="484" r:id="rId11"/>
    <p:sldId id="483" r:id="rId12"/>
    <p:sldId id="470" r:id="rId13"/>
  </p:sldIdLst>
  <p:sldSz cx="9144000" cy="6858000" type="screen4x3"/>
  <p:notesSz cx="6921500" cy="100838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i" initials="A"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2A6EA8"/>
    <a:srgbClr val="1A4669"/>
    <a:srgbClr val="FF6600"/>
    <a:srgbClr val="C6D254"/>
    <a:srgbClr val="B1D254"/>
    <a:srgbClr val="0F5C77"/>
    <a:srgbClr val="1270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50" autoAdjust="0"/>
    <p:restoredTop sz="99267" autoAdjust="0"/>
  </p:normalViewPr>
  <p:slideViewPr>
    <p:cSldViewPr snapToGrid="0">
      <p:cViewPr varScale="1">
        <p:scale>
          <a:sx n="86" d="100"/>
          <a:sy n="86" d="100"/>
        </p:scale>
        <p:origin x="1301"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19" name="Rectangle 3"/>
          <p:cNvSpPr>
            <a:spLocks noGrp="1" noChangeArrowheads="1"/>
          </p:cNvSpPr>
          <p:nvPr>
            <p:ph type="dt" sz="quarter"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9220" name="Rectangle 4"/>
          <p:cNvSpPr>
            <a:spLocks noGrp="1" noChangeArrowheads="1"/>
          </p:cNvSpPr>
          <p:nvPr>
            <p:ph type="ftr" sz="quarter" idx="2"/>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9221" name="Rectangle 5"/>
          <p:cNvSpPr>
            <a:spLocks noGrp="1" noChangeArrowheads="1"/>
          </p:cNvSpPr>
          <p:nvPr>
            <p:ph type="sldNum" sz="quarter" idx="3"/>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3AF61E70-3C92-4305-93A1-D1BC0DBDF65C}" type="slidenum">
              <a:rPr lang="en-GB"/>
              <a:pPr>
                <a:defRPr/>
              </a:pPr>
              <a:t>‹#›</a:t>
            </a:fld>
            <a:endParaRPr lang="en-GB" dirty="0"/>
          </a:p>
        </p:txBody>
      </p:sp>
    </p:spTree>
    <p:extLst>
      <p:ext uri="{BB962C8B-B14F-4D97-AF65-F5344CB8AC3E}">
        <p14:creationId xmlns:p14="http://schemas.microsoft.com/office/powerpoint/2010/main" val="33549635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099" name="Rectangle 3"/>
          <p:cNvSpPr>
            <a:spLocks noGrp="1" noChangeArrowheads="1"/>
          </p:cNvSpPr>
          <p:nvPr>
            <p:ph type="dt" idx="1"/>
          </p:nvPr>
        </p:nvSpPr>
        <p:spPr bwMode="auto">
          <a:xfrm>
            <a:off x="3921125" y="0"/>
            <a:ext cx="3000375" cy="504825"/>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lvl1pPr algn="r" defTabSz="944563" eaLnBrk="1" hangingPunct="1">
              <a:defRPr sz="1200">
                <a:latin typeface="Times New Roman" pitchFamily="18" charset="0"/>
                <a:cs typeface="+mn-cs"/>
              </a:defRPr>
            </a:lvl1pPr>
          </a:lstStyle>
          <a:p>
            <a:pPr>
              <a:defRPr/>
            </a:pPr>
            <a:endParaRPr lang="en-GB" dirty="0"/>
          </a:p>
        </p:txBody>
      </p:sp>
      <p:sp>
        <p:nvSpPr>
          <p:cNvPr id="23556" name="Rectangle 4"/>
          <p:cNvSpPr>
            <a:spLocks noGrp="1" noRot="1" noChangeAspect="1" noChangeArrowheads="1" noTextEdit="1"/>
          </p:cNvSpPr>
          <p:nvPr>
            <p:ph type="sldImg" idx="2"/>
          </p:nvPr>
        </p:nvSpPr>
        <p:spPr bwMode="auto">
          <a:xfrm>
            <a:off x="939800" y="755650"/>
            <a:ext cx="5041900" cy="3781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23925" y="4789488"/>
            <a:ext cx="5073650" cy="4538662"/>
          </a:xfrm>
          <a:prstGeom prst="rect">
            <a:avLst/>
          </a:prstGeom>
          <a:noFill/>
          <a:ln w="9525">
            <a:noFill/>
            <a:miter lim="800000"/>
            <a:headEnd/>
            <a:tailEnd/>
          </a:ln>
          <a:effectLst/>
        </p:spPr>
        <p:txBody>
          <a:bodyPr vert="horz" wrap="square" lIns="94426" tIns="47213" rIns="94426" bIns="4721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defTabSz="944563" eaLnBrk="1" hangingPunct="1">
              <a:defRPr sz="1200">
                <a:latin typeface="Times New Roman" pitchFamily="18" charset="0"/>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921125" y="9578975"/>
            <a:ext cx="3000375" cy="504825"/>
          </a:xfrm>
          <a:prstGeom prst="rect">
            <a:avLst/>
          </a:prstGeom>
          <a:noFill/>
          <a:ln w="9525">
            <a:noFill/>
            <a:miter lim="800000"/>
            <a:headEnd/>
            <a:tailEnd/>
          </a:ln>
          <a:effectLst/>
        </p:spPr>
        <p:txBody>
          <a:bodyPr vert="horz" wrap="square" lIns="94426" tIns="47213" rIns="94426" bIns="47213" numCol="1" anchor="b" anchorCtr="0" compatLnSpc="1">
            <a:prstTxWarp prst="textNoShape">
              <a:avLst/>
            </a:prstTxWarp>
          </a:bodyPr>
          <a:lstStyle>
            <a:lvl1pPr algn="r" defTabSz="944563" eaLnBrk="1" hangingPunct="1">
              <a:defRPr sz="1200">
                <a:latin typeface="Times New Roman" panose="02020603050405020304" pitchFamily="18" charset="0"/>
              </a:defRPr>
            </a:lvl1pPr>
          </a:lstStyle>
          <a:p>
            <a:pPr>
              <a:defRPr/>
            </a:pPr>
            <a:fld id="{12CC9B7B-0B19-4054-90B9-54B96C23D280}" type="slidenum">
              <a:rPr lang="en-GB"/>
              <a:pPr>
                <a:defRPr/>
              </a:pPr>
              <a:t>‹#›</a:t>
            </a:fld>
            <a:endParaRPr lang="en-GB" dirty="0"/>
          </a:p>
        </p:txBody>
      </p:sp>
    </p:spTree>
    <p:extLst>
      <p:ext uri="{BB962C8B-B14F-4D97-AF65-F5344CB8AC3E}">
        <p14:creationId xmlns:p14="http://schemas.microsoft.com/office/powerpoint/2010/main" val="256552671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7505083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תמונה 6" descr="open-slide.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42950" y="4981193"/>
            <a:ext cx="8067675" cy="684277"/>
          </a:xfrm>
        </p:spPr>
        <p:txBody>
          <a:bodyPr anchor="t"/>
          <a:lstStyle>
            <a:lvl1pPr algn="l">
              <a:defRPr sz="2800" b="1" cap="all"/>
            </a:lvl1pPr>
          </a:lstStyle>
          <a:p>
            <a:r>
              <a:rPr lang="en-US"/>
              <a:t>Click to edit Master title style</a:t>
            </a:r>
            <a:endParaRPr lang="en-GB" dirty="0"/>
          </a:p>
        </p:txBody>
      </p:sp>
      <p:sp>
        <p:nvSpPr>
          <p:cNvPr id="8" name="Text Placeholder 2"/>
          <p:cNvSpPr>
            <a:spLocks noGrp="1"/>
          </p:cNvSpPr>
          <p:nvPr>
            <p:ph type="body" idx="1"/>
          </p:nvPr>
        </p:nvSpPr>
        <p:spPr>
          <a:xfrm>
            <a:off x="742949" y="5474970"/>
            <a:ext cx="8081011" cy="514350"/>
          </a:xfrm>
        </p:spPr>
        <p:txBody>
          <a:bodyPr anchor="ctr"/>
          <a:lstStyle>
            <a:lvl1pPr marL="0" indent="0" algn="l">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Text Placeholder 2"/>
          <p:cNvSpPr>
            <a:spLocks noGrp="1"/>
          </p:cNvSpPr>
          <p:nvPr>
            <p:ph type="body" idx="11"/>
          </p:nvPr>
        </p:nvSpPr>
        <p:spPr>
          <a:xfrm>
            <a:off x="742949" y="6000768"/>
            <a:ext cx="8088631" cy="514350"/>
          </a:xfrm>
        </p:spPr>
        <p:txBody>
          <a:bodyPr anchor="ctr"/>
          <a:lstStyle>
            <a:lvl1pPr marL="0" indent="0" algn="l">
              <a:buNone/>
              <a:defRPr sz="1600" b="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927201493"/>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4" name="תמונה 6" descr="Divider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2A084AC1-88D2-4108-8012-F191098717B2}" type="slidenum">
              <a:rPr lang="en-GB"/>
              <a:pPr>
                <a:defRPr/>
              </a:pPr>
              <a:t>‹#›</a:t>
            </a:fld>
            <a:endParaRPr lang="en-GB" dirty="0"/>
          </a:p>
        </p:txBody>
      </p:sp>
      <p:sp>
        <p:nvSpPr>
          <p:cNvPr id="10"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2977671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07D268B-57ED-42C3-9999-AF90E092D75B}"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111921973"/>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133E2DC-F7FA-46C8-898A-03D6F54CBF8C}"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9506033"/>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pic>
        <p:nvPicPr>
          <p:cNvPr id="4" name="תמונה 6" descr="Divider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title"/>
          </p:nvPr>
        </p:nvSpPr>
        <p:spPr>
          <a:xfrm>
            <a:off x="722313" y="5349876"/>
            <a:ext cx="7772400" cy="660400"/>
          </a:xfrm>
        </p:spPr>
        <p:txBody>
          <a:bodyPr anchor="t"/>
          <a:lstStyle>
            <a:lvl1pPr algn="l">
              <a:defRPr sz="3200" b="1" cap="all"/>
            </a:lvl1pPr>
          </a:lstStyle>
          <a:p>
            <a:r>
              <a:rPr lang="en-US"/>
              <a:t>Click to edit Master title style</a:t>
            </a:r>
            <a:endParaRPr lang="en-GB"/>
          </a:p>
        </p:txBody>
      </p:sp>
      <p:sp>
        <p:nvSpPr>
          <p:cNvPr id="8" name="Text Placeholder 2"/>
          <p:cNvSpPr>
            <a:spLocks noGrp="1"/>
          </p:cNvSpPr>
          <p:nvPr>
            <p:ph type="body" idx="1"/>
          </p:nvPr>
        </p:nvSpPr>
        <p:spPr>
          <a:xfrm>
            <a:off x="722313" y="6067425"/>
            <a:ext cx="7772400" cy="434975"/>
          </a:xfrm>
        </p:spPr>
        <p:txBody>
          <a:bodyPr anchor="b"/>
          <a:lstStyle>
            <a:lvl1pPr marL="0" indent="0">
              <a:buNone/>
              <a:defRPr sz="2000" b="1">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C2D64E82-519C-463D-ADD4-EF4D1EA98C21}" type="slidenum">
              <a:rPr lang="en-GB"/>
              <a:pPr>
                <a:defRPr/>
              </a:pPr>
              <a:t>‹#›</a:t>
            </a:fld>
            <a:endParaRPr lang="en-GB" dirty="0"/>
          </a:p>
        </p:txBody>
      </p:sp>
      <p:sp>
        <p:nvSpPr>
          <p:cNvPr id="9"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891977741"/>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1"/>
          </p:nvPr>
        </p:nvSpPr>
        <p:spPr/>
        <p:txBody>
          <a:bodyPr/>
          <a:lstStyle>
            <a:lvl1pPr>
              <a:defRPr/>
            </a:lvl1pPr>
          </a:lstStyle>
          <a:p>
            <a:pPr>
              <a:defRPr/>
            </a:pPr>
            <a:fld id="{64391CFD-BD98-4DFB-8227-CD1C58BD0BEE}" type="slidenum">
              <a:rPr lang="en-GB"/>
              <a:pPr>
                <a:defRPr/>
              </a:pPr>
              <a:t>‹#›</a:t>
            </a:fld>
            <a:endParaRPr lang="en-GB" dirty="0"/>
          </a:p>
        </p:txBody>
      </p:sp>
      <p:sp>
        <p:nvSpPr>
          <p:cNvPr id="7"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47955384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4269867413"/>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1064950502"/>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22319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pPr>
            <a:r>
              <a:rPr lang="en-US" sz="270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484697181"/>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800569556"/>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1"/>
          </p:nvPr>
        </p:nvSpPr>
        <p:spPr/>
        <p:txBody>
          <a:bodyPr/>
          <a:lstStyle>
            <a:lvl1pPr>
              <a:defRPr/>
            </a:lvl1pPr>
          </a:lstStyle>
          <a:p>
            <a:pPr>
              <a:defRPr/>
            </a:pPr>
            <a:fld id="{7994D5C2-550C-463D-8943-2F919CB44A39}" type="slidenum">
              <a:rPr lang="en-GB"/>
              <a:pPr>
                <a:defRPr/>
              </a:pPr>
              <a:t>‹#›</a:t>
            </a:fld>
            <a:endParaRPr lang="en-GB" dirty="0"/>
          </a:p>
        </p:txBody>
      </p:sp>
      <p:sp>
        <p:nvSpPr>
          <p:cNvPr id="6" name="Footer Placeholder 3"/>
          <p:cNvSpPr>
            <a:spLocks noGrp="1"/>
          </p:cNvSpPr>
          <p:nvPr>
            <p:ph type="ftr" sz="quarter" idx="10"/>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14732295"/>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 White - plain with headlines">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417600" y="787200"/>
            <a:ext cx="8308800" cy="412800"/>
          </a:xfrm>
          <a:prstGeom prst="rect">
            <a:avLst/>
          </a:prstGeom>
        </p:spPr>
        <p:txBody>
          <a:bodyPr lIns="0" tIns="0" rIns="0" bIns="0"/>
          <a:lstStyle>
            <a:lvl1pPr marL="0" indent="0">
              <a:buNone/>
              <a:defRPr sz="2000">
                <a:solidFill>
                  <a:schemeClr val="bg2"/>
                </a:solidFill>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a:r>
              <a:rPr lang="en-US" dirty="0"/>
              <a:t>Click to edit secondary headline</a:t>
            </a:r>
          </a:p>
        </p:txBody>
      </p:sp>
      <p:sp>
        <p:nvSpPr>
          <p:cNvPr id="68" name="Text Placeholder 42"/>
          <p:cNvSpPr>
            <a:spLocks noGrp="1"/>
          </p:cNvSpPr>
          <p:nvPr>
            <p:ph type="body" sz="quarter" idx="11" hasCustomPrompt="1"/>
          </p:nvPr>
        </p:nvSpPr>
        <p:spPr>
          <a:xfrm>
            <a:off x="417600" y="374400"/>
            <a:ext cx="8308800" cy="412800"/>
          </a:xfrm>
          <a:prstGeom prst="rect">
            <a:avLst/>
          </a:prstGeom>
        </p:spPr>
        <p:txBody>
          <a:bodyPr lIns="0" tIns="0" rIns="0" bIns="0"/>
          <a:lstStyle>
            <a:lvl1pPr marL="0" indent="0">
              <a:buNone/>
              <a:defRPr sz="2000" baseline="0">
                <a:solidFill>
                  <a:schemeClr val="tx1"/>
                </a:solidFill>
                <a:latin typeface="+mj-lt"/>
              </a:defRPr>
            </a:lvl1pPr>
          </a:lstStyle>
          <a:p>
            <a:pPr lvl="0"/>
            <a:r>
              <a:rPr lang="en-US" dirty="0"/>
              <a:t>Click to edit headline</a:t>
            </a:r>
          </a:p>
        </p:txBody>
      </p:sp>
    </p:spTree>
    <p:extLst>
      <p:ext uri="{BB962C8B-B14F-4D97-AF65-F5344CB8AC3E}">
        <p14:creationId xmlns:p14="http://schemas.microsoft.com/office/powerpoint/2010/main" val="32420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91225" cy="4819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B1C3572-0287-470C-BEB8-31E911AAAE4C}"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116435991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733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D5FFF79F-9B57-4245-8B2A-61ACF4C773B2}"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349028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76925"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6FEDA7C2-A1EF-4B03-B44E-DF229A1FFEA5}"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3346930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05500" cy="4610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2B391C79-C40E-4695-9E95-3CAA832E7EE7}"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88655794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62650" cy="4562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ABBF8DD2-BA12-41AE-933E-1B7B363E564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2530859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886450" cy="4600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859965AE-DE34-4DBA-B670-1CA40BCF1A1B}"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3999821183"/>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pic>
        <p:nvPicPr>
          <p:cNvPr id="4" name="תמונה 7" descr="Image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625" y="1371600"/>
            <a:ext cx="26193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5915025" cy="4552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5"/>
          <p:cNvSpPr>
            <a:spLocks noGrp="1"/>
          </p:cNvSpPr>
          <p:nvPr>
            <p:ph type="sldNum" sz="quarter" idx="10"/>
          </p:nvPr>
        </p:nvSpPr>
        <p:spPr/>
        <p:txBody>
          <a:bodyPr/>
          <a:lstStyle>
            <a:lvl1pPr>
              <a:defRPr/>
            </a:lvl1pPr>
          </a:lstStyle>
          <a:p>
            <a:pPr>
              <a:defRPr/>
            </a:pPr>
            <a:fld id="{37018BDB-49D0-4F9A-9041-AF7515E0766A}" type="slidenum">
              <a:rPr lang="en-GB"/>
              <a:pPr>
                <a:defRPr/>
              </a:pPr>
              <a:t>‹#›</a:t>
            </a:fld>
            <a:endParaRPr lang="en-GB" dirty="0"/>
          </a:p>
        </p:txBody>
      </p:sp>
      <p:sp>
        <p:nvSpPr>
          <p:cNvPr id="7" name="Footer Placeholder 3"/>
          <p:cNvSpPr>
            <a:spLocks noGrp="1"/>
          </p:cNvSpPr>
          <p:nvPr>
            <p:ph type="ftr" sz="quarter" idx="11"/>
          </p:nvPr>
        </p:nvSpPr>
        <p:spPr>
          <a:xfrm>
            <a:off x="431800" y="6588125"/>
            <a:ext cx="5210175" cy="365125"/>
          </a:xfrm>
        </p:spPr>
        <p:txBody>
          <a:bodyPr/>
          <a:lstStyle/>
          <a:p>
            <a:pPr>
              <a:defRPr/>
            </a:pPr>
            <a:r>
              <a:rPr lang="en-US" dirty="0"/>
              <a:t>© ETSI 2016. All rights reserved</a:t>
            </a:r>
          </a:p>
        </p:txBody>
      </p:sp>
    </p:spTree>
    <p:extLst>
      <p:ext uri="{BB962C8B-B14F-4D97-AF65-F5344CB8AC3E}">
        <p14:creationId xmlns:p14="http://schemas.microsoft.com/office/powerpoint/2010/main" val="49513380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slideLayout" Target="../slideLayouts/slideLayout18.xml"/><Relationship Id="rId7" Type="http://schemas.openxmlformats.org/officeDocument/2006/relationships/image" Target="../media/image17.jp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2.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תמונה 6" descr="content-slide.jpg"/>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76225"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31800" y="6588125"/>
            <a:ext cx="52101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800">
                <a:solidFill>
                  <a:srgbClr val="898989"/>
                </a:solidFill>
                <a:latin typeface="Calibri" pitchFamily="34" charset="0"/>
                <a:cs typeface="Calibri" pitchFamily="34" charset="0"/>
              </a:defRPr>
            </a:lvl1pPr>
          </a:lstStyle>
          <a:p>
            <a:pPr>
              <a:defRPr/>
            </a:pPr>
            <a:r>
              <a:rPr lang="en-US" dirty="0"/>
              <a:t>© ETSI 2016. All rights reserved</a:t>
            </a:r>
          </a:p>
        </p:txBody>
      </p:sp>
      <p:sp>
        <p:nvSpPr>
          <p:cNvPr id="6" name="Slide Number Placeholder 5"/>
          <p:cNvSpPr>
            <a:spLocks noGrp="1"/>
          </p:cNvSpPr>
          <p:nvPr>
            <p:ph type="sldNum" sz="quarter" idx="4"/>
          </p:nvPr>
        </p:nvSpPr>
        <p:spPr>
          <a:xfrm>
            <a:off x="-95250" y="6588125"/>
            <a:ext cx="381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EB4E3"/>
                </a:solidFill>
              </a:defRPr>
            </a:lvl1pPr>
          </a:lstStyle>
          <a:p>
            <a:pPr>
              <a:defRPr/>
            </a:pPr>
            <a:fld id="{08C686B7-8507-4B46-A4D3-6D474B6BB2D3}"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5240"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1" r:id="rId10"/>
    <p:sldLayoutId id="2147485252" r:id="rId11"/>
    <p:sldLayoutId id="2147485253" r:id="rId12"/>
    <p:sldLayoutId id="2147485255" r:id="rId13"/>
    <p:sldLayoutId id="2147485257" r:id="rId14"/>
    <p:sldLayoutId id="2147485258" r:id="rId15"/>
  </p:sldLayoutIdLst>
  <p:transition>
    <p:wipe dir="r"/>
  </p:transition>
  <p:hf hdr="0" dt="0"/>
  <p:txStyles>
    <p:titleStyle>
      <a:lvl1pPr algn="l" rtl="0" eaLnBrk="1" fontAlgn="base" hangingPunct="1">
        <a:spcBef>
          <a:spcPct val="0"/>
        </a:spcBef>
        <a:spcAft>
          <a:spcPct val="0"/>
        </a:spcAft>
        <a:defRPr sz="2800" b="1" kern="1200">
          <a:solidFill>
            <a:schemeClr val="tx2"/>
          </a:solidFill>
          <a:latin typeface="Calibri" pitchFamily="34" charset="0"/>
          <a:ea typeface="+mj-ea"/>
          <a:cs typeface="+mj-cs"/>
        </a:defRPr>
      </a:lvl1pPr>
      <a:lvl2pPr algn="l" rtl="0" eaLnBrk="1" fontAlgn="base" hangingPunct="1">
        <a:spcBef>
          <a:spcPct val="0"/>
        </a:spcBef>
        <a:spcAft>
          <a:spcPct val="0"/>
        </a:spcAft>
        <a:defRPr sz="2800" b="1">
          <a:solidFill>
            <a:schemeClr val="tx2"/>
          </a:solidFill>
          <a:latin typeface="Calibri" pitchFamily="34" charset="0"/>
        </a:defRPr>
      </a:lvl2pPr>
      <a:lvl3pPr algn="l" rtl="0" eaLnBrk="1" fontAlgn="base" hangingPunct="1">
        <a:spcBef>
          <a:spcPct val="0"/>
        </a:spcBef>
        <a:spcAft>
          <a:spcPct val="0"/>
        </a:spcAft>
        <a:defRPr sz="2800" b="1">
          <a:solidFill>
            <a:schemeClr val="tx2"/>
          </a:solidFill>
          <a:latin typeface="Calibri" pitchFamily="34" charset="0"/>
        </a:defRPr>
      </a:lvl3pPr>
      <a:lvl4pPr algn="l" rtl="0" eaLnBrk="1" fontAlgn="base" hangingPunct="1">
        <a:spcBef>
          <a:spcPct val="0"/>
        </a:spcBef>
        <a:spcAft>
          <a:spcPct val="0"/>
        </a:spcAft>
        <a:defRPr sz="2800" b="1">
          <a:solidFill>
            <a:schemeClr val="tx2"/>
          </a:solidFill>
          <a:latin typeface="Calibri" pitchFamily="34" charset="0"/>
        </a:defRPr>
      </a:lvl4pPr>
      <a:lvl5pPr algn="l" rtl="0" eaLnBrk="1" fontAlgn="base" hangingPunct="1">
        <a:spcBef>
          <a:spcPct val="0"/>
        </a:spcBef>
        <a:spcAft>
          <a:spcPct val="0"/>
        </a:spcAft>
        <a:defRPr sz="2800" b="1">
          <a:solidFill>
            <a:schemeClr val="tx2"/>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SzPct val="90000"/>
        <a:buBlip>
          <a:blip r:embed="rId18"/>
        </a:buBlip>
        <a:defRPr sz="2400" kern="1200">
          <a:solidFill>
            <a:srgbClr val="404040"/>
          </a:solidFill>
          <a:latin typeface="Calibri" pitchFamily="34" charset="0"/>
          <a:ea typeface="+mn-ea"/>
          <a:cs typeface="+mn-cs"/>
        </a:defRPr>
      </a:lvl1pPr>
      <a:lvl2pPr marL="742950" indent="-285750" algn="l" rtl="0" eaLnBrk="1" fontAlgn="base" hangingPunct="1">
        <a:spcBef>
          <a:spcPct val="20000"/>
        </a:spcBef>
        <a:spcAft>
          <a:spcPct val="0"/>
        </a:spcAft>
        <a:buClr>
          <a:schemeClr val="tx2"/>
        </a:buClr>
        <a:buSzPct val="120000"/>
        <a:buFont typeface="Arial" panose="020B0604020202020204" pitchFamily="34" charset="0"/>
        <a:buChar char="•"/>
        <a:defRPr sz="2000" kern="1200">
          <a:solidFill>
            <a:srgbClr val="404040"/>
          </a:solidFill>
          <a:latin typeface="Calibri" pitchFamily="34" charset="0"/>
          <a:ea typeface="+mn-ea"/>
          <a:cs typeface="+mn-cs"/>
        </a:defRPr>
      </a:lvl2pPr>
      <a:lvl3pPr marL="11430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3pPr>
      <a:lvl4pPr marL="16002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4pPr>
      <a:lvl5pPr marL="2057400" indent="-228600" algn="l" rtl="0" eaLnBrk="1" fontAlgn="base" hangingPunct="1">
        <a:spcBef>
          <a:spcPct val="20000"/>
        </a:spcBef>
        <a:spcAft>
          <a:spcPct val="0"/>
        </a:spcAft>
        <a:buClr>
          <a:schemeClr val="tx2"/>
        </a:buClr>
        <a:buSzPct val="120000"/>
        <a:buFont typeface="Arial" panose="020B0604020202020204" pitchFamily="34" charset="0"/>
        <a:buChar char="•"/>
        <a:defRPr sz="1600" kern="1200">
          <a:solidFill>
            <a:srgbClr val="404040"/>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a:solidFill>
                <a:prstClr val="white"/>
              </a:solidFill>
            </a:endParaRPr>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rPr>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alpha val="50000"/>
                </a:prstClr>
              </a:solidFill>
            </a:endParaRPr>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fld id="{6C9CD605-947A-3C4E-98CB-B055F943FEBA}" type="slidenum">
              <a:rPr lang="en-US" smtClean="0">
                <a:solidFill>
                  <a:prstClr val="black">
                    <a:alpha val="50000"/>
                  </a:prstClr>
                </a:solidFill>
              </a:rPr>
              <a:pPr eaLnBrk="1" fontAlgn="auto" hangingPunct="1">
                <a:spcBef>
                  <a:spcPts val="0"/>
                </a:spcBef>
                <a:spcAft>
                  <a:spcPts val="0"/>
                </a:spcAft>
              </a:pPr>
              <a:t>‹#›</a:t>
            </a:fld>
            <a:endParaRPr lang="en-US" dirty="0">
              <a:solidFill>
                <a:prstClr val="black">
                  <a:alpha val="50000"/>
                </a:prstClr>
              </a:solidFill>
            </a:endParaRPr>
          </a:p>
        </p:txBody>
      </p:sp>
      <p:pic>
        <p:nvPicPr>
          <p:cNvPr id="21" name="Picture 2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pPr eaLnBrk="1" fontAlgn="auto" hangingPunct="1">
              <a:spcBef>
                <a:spcPts val="0"/>
              </a:spcBef>
              <a:spcAft>
                <a:spcPts val="0"/>
              </a:spcAft>
            </a:pPr>
            <a:endParaRPr lang="en-US" dirty="0">
              <a:solidFill>
                <a:prstClr val="black">
                  <a:tint val="75000"/>
                </a:prstClr>
              </a:solidFill>
            </a:endParaRPr>
          </a:p>
        </p:txBody>
      </p:sp>
    </p:spTree>
    <p:extLst>
      <p:ext uri="{BB962C8B-B14F-4D97-AF65-F5344CB8AC3E}">
        <p14:creationId xmlns:p14="http://schemas.microsoft.com/office/powerpoint/2010/main" val="2720045758"/>
      </p:ext>
    </p:extLst>
  </p:cSld>
  <p:clrMap bg1="lt1" tx1="dk1" bg2="lt2" tx2="dk2" accent1="accent1" accent2="accent2" accent3="accent3" accent4="accent4" accent5="accent5" accent6="accent6" hlink="hlink" folHlink="folHlink"/>
  <p:sldLayoutIdLst>
    <p:sldLayoutId id="2147485261" r:id="rId1"/>
    <p:sldLayoutId id="2147485262" r:id="rId2"/>
    <p:sldLayoutId id="2147485263" r:id="rId3"/>
    <p:sldLayoutId id="2147485264" r:id="rId4"/>
    <p:sldLayoutId id="2147485265"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vendor_org.com/MRF/v4.1/scripts/scale/scale.sh" TargetMode="External"/><Relationship Id="rId2" Type="http://schemas.openxmlformats.org/officeDocument/2006/relationships/hyperlink" Target="https://www.iana.org/assignments/hash-function-text-names/hash-function-text-names.xhtml"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74891" y="2010033"/>
            <a:ext cx="8499539" cy="3599936"/>
          </a:xfrm>
        </p:spPr>
        <p:txBody>
          <a:bodyPr>
            <a:normAutofit/>
          </a:bodyPr>
          <a:lstStyle/>
          <a:p>
            <a:br>
              <a:rPr lang="en-US" sz="4500" b="1" dirty="0">
                <a:solidFill>
                  <a:schemeClr val="tx1"/>
                </a:solidFill>
              </a:rPr>
            </a:br>
            <a:r>
              <a:rPr lang="en-US" sz="4500" b="1" dirty="0"/>
              <a:t>VNF Package CSAR for </a:t>
            </a:r>
            <a:br>
              <a:rPr lang="en-US" sz="4500" b="1" dirty="0"/>
            </a:br>
            <a:r>
              <a:rPr lang="en-US" sz="4500" b="1" dirty="0"/>
              <a:t>ONAP Release 4</a:t>
            </a:r>
            <a:br>
              <a:rPr lang="en-US" sz="4500" b="1" dirty="0">
                <a:solidFill>
                  <a:srgbClr val="FF0000"/>
                </a:solidFill>
              </a:rPr>
            </a:br>
            <a:br>
              <a:rPr lang="en-US" dirty="0"/>
            </a:br>
            <a:r>
              <a:rPr lang="en-US" dirty="0"/>
              <a:t>Andrei Kojukhov, PhD, Amdocs</a:t>
            </a:r>
            <a:br>
              <a:rPr lang="en-US" dirty="0"/>
            </a:br>
            <a:endParaRPr lang="en-US" dirty="0"/>
          </a:p>
        </p:txBody>
      </p:sp>
      <p:sp>
        <p:nvSpPr>
          <p:cNvPr id="5" name="Subtitle 2"/>
          <p:cNvSpPr>
            <a:spLocks noGrp="1"/>
          </p:cNvSpPr>
          <p:nvPr>
            <p:ph type="subTitle" idx="1"/>
          </p:nvPr>
        </p:nvSpPr>
        <p:spPr>
          <a:xfrm>
            <a:off x="3021365" y="5945422"/>
            <a:ext cx="3006591" cy="400639"/>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February, 2019</a:t>
            </a:r>
          </a:p>
        </p:txBody>
      </p:sp>
    </p:spTree>
    <p:extLst>
      <p:ext uri="{BB962C8B-B14F-4D97-AF65-F5344CB8AC3E}">
        <p14:creationId xmlns:p14="http://schemas.microsoft.com/office/powerpoint/2010/main" val="34364939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853F0BC3-7E3E-4056-B21F-4EFBB608BCFC}"/>
              </a:ext>
            </a:extLst>
          </p:cNvPr>
          <p:cNvSpPr>
            <a:spLocks noGrp="1"/>
          </p:cNvSpPr>
          <p:nvPr>
            <p:ph type="body" sz="quarter" idx="11"/>
          </p:nvPr>
        </p:nvSpPr>
        <p:spPr>
          <a:xfrm>
            <a:off x="417600" y="374400"/>
            <a:ext cx="8308800" cy="412800"/>
          </a:xfrm>
        </p:spPr>
        <p:txBody>
          <a:bodyPr/>
          <a:lstStyle/>
          <a:p>
            <a:pPr>
              <a:spcBef>
                <a:spcPct val="0"/>
              </a:spcBef>
            </a:pPr>
            <a:r>
              <a:rPr lang="en-US" sz="2800" b="1" dirty="0">
                <a:solidFill>
                  <a:schemeClr val="bg1"/>
                </a:solidFill>
                <a:latin typeface="Calibri" pitchFamily="34" charset="0"/>
                <a:ea typeface="+mj-ea"/>
                <a:cs typeface="+mj-cs"/>
              </a:rPr>
              <a:t>Features Adding to ONAP CSAR Rel.4</a:t>
            </a:r>
          </a:p>
        </p:txBody>
      </p:sp>
      <p:sp>
        <p:nvSpPr>
          <p:cNvPr id="3" name="Rectangle 2"/>
          <p:cNvSpPr/>
          <p:nvPr/>
        </p:nvSpPr>
        <p:spPr>
          <a:xfrm>
            <a:off x="228600" y="1341900"/>
            <a:ext cx="8821882" cy="4124206"/>
          </a:xfrm>
          <a:prstGeom prst="rect">
            <a:avLst/>
          </a:prstGeom>
        </p:spPr>
        <p:txBody>
          <a:bodyPr wrap="square">
            <a:spAutoFit/>
          </a:bodyPr>
          <a:lstStyle/>
          <a:p>
            <a:pPr marL="342900" lvl="0" indent="-342900">
              <a:spcBef>
                <a:spcPts val="0"/>
              </a:spcBef>
              <a:spcAft>
                <a:spcPts val="0"/>
              </a:spcAft>
              <a:buFont typeface="Symbol" panose="05050102010706020507" pitchFamily="18" charset="2"/>
              <a:buChar char=""/>
            </a:pPr>
            <a:r>
              <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ONAP CSAR with non-MANO artifact set (PNF package onboarding)</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Manifest file Metadata: </a:t>
            </a:r>
            <a:r>
              <a:rPr lang="en-US" sz="2000"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pnf_xxx</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artifacts for PNF package: VES, PM dictionary and configuration YANG files </a:t>
            </a:r>
          </a:p>
          <a:p>
            <a:pPr marL="342900" lvl="0" indent="-342900">
              <a:spcBef>
                <a:spcPts val="0"/>
              </a:spcBef>
              <a:spcAft>
                <a:spcPts val="0"/>
              </a:spcAft>
              <a:buFont typeface="Symbol" panose="05050102010706020507" pitchFamily="18" charset="2"/>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ONAP CSAR - adding security (TSC meeting approval?)</a:t>
            </a:r>
            <a:endPar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Option 1 Security features: </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digests for all artifacts (internal and external)</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Adding a CMS certificate signature</a:t>
            </a:r>
          </a:p>
          <a:p>
            <a:pPr marL="800100" lvl="1" indent="-342900">
              <a:spcBef>
                <a:spcPts val="0"/>
              </a:spcBef>
              <a:spcAft>
                <a:spcPts val="0"/>
              </a:spcAft>
              <a:buFont typeface="Courier New" panose="02070309020205020404" pitchFamily="49" charset="0"/>
              <a:buChar char="o"/>
            </a:pPr>
            <a:r>
              <a:rPr lang="en-US" sz="20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Option 2 Security features: </a:t>
            </a:r>
          </a:p>
          <a:p>
            <a:pPr marL="1257300" lvl="2" indent="-342900">
              <a:spcBef>
                <a:spcPts val="0"/>
              </a:spcBef>
              <a:spcAft>
                <a:spcPts val="0"/>
              </a:spcAft>
              <a:buFont typeface="Symbol" panose="05050102010706020507" pitchFamily="18" charset="2"/>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 signature for the whole CSAR</a:t>
            </a:r>
          </a:p>
          <a:p>
            <a:pPr marL="1257300" lvl="2" indent="-342900">
              <a:spcBef>
                <a:spcPts val="0"/>
              </a:spcBef>
              <a:spcAft>
                <a:spcPts val="0"/>
              </a:spcAft>
              <a:buFont typeface="Symbol" panose="05050102010706020507" pitchFamily="18" charset="2"/>
              <a:buChar char=""/>
            </a:pP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Constrain:</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 No external artifacts</a:t>
            </a:r>
          </a:p>
          <a:p>
            <a:pPr marL="342900" marR="0" lvl="0" indent="-342900">
              <a:spcBef>
                <a:spcPts val="0"/>
              </a:spcBef>
              <a:spcAft>
                <a:spcPts val="0"/>
              </a:spcAft>
              <a:buFont typeface="Symbol" panose="05050102010706020507" pitchFamily="18" charset="2"/>
              <a:buChar char=""/>
            </a:pPr>
            <a:endPar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6726665" y="6466703"/>
            <a:ext cx="391297" cy="391297"/>
          </a:xfrm>
          <a:prstGeom prst="rect">
            <a:avLst/>
          </a:prstGeom>
        </p:spPr>
      </p:pic>
    </p:spTree>
    <p:extLst>
      <p:ext uri="{BB962C8B-B14F-4D97-AF65-F5344CB8AC3E}">
        <p14:creationId xmlns:p14="http://schemas.microsoft.com/office/powerpoint/2010/main" val="74583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382234" y="1428749"/>
            <a:ext cx="3663795" cy="477744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 name="Title 1"/>
          <p:cNvSpPr>
            <a:spLocks noGrp="1"/>
          </p:cNvSpPr>
          <p:nvPr>
            <p:ph type="title"/>
          </p:nvPr>
        </p:nvSpPr>
        <p:spPr>
          <a:xfrm>
            <a:off x="0" y="0"/>
            <a:ext cx="8505825" cy="864034"/>
          </a:xfrm>
        </p:spPr>
        <p:txBody>
          <a:bodyPr/>
          <a:lstStyle/>
          <a:p>
            <a:r>
              <a:rPr lang="en-GB" dirty="0"/>
              <a:t>CSAR ONAP with TOSCA.meta File</a:t>
            </a:r>
          </a:p>
        </p:txBody>
      </p:sp>
      <p:sp>
        <p:nvSpPr>
          <p:cNvPr id="3" name="Content Placeholder 2"/>
          <p:cNvSpPr>
            <a:spLocks noGrp="1"/>
          </p:cNvSpPr>
          <p:nvPr>
            <p:ph idx="1"/>
          </p:nvPr>
        </p:nvSpPr>
        <p:spPr>
          <a:xfrm>
            <a:off x="370114" y="1385206"/>
            <a:ext cx="5007429" cy="5342164"/>
          </a:xfrm>
        </p:spPr>
        <p:txBody>
          <a:bodyPr/>
          <a:lstStyle/>
          <a:p>
            <a:pPr marL="228600" indent="-228600"/>
            <a:r>
              <a:rPr lang="en-US" sz="1600" dirty="0"/>
              <a:t>The TOSCA.meta file includes block_0 with the Entry-Definitions keyword pointing to a TOSCA definitions YAML file used as entry for parsing the contents of the overall CSAR archive – MRF.yaml</a:t>
            </a:r>
          </a:p>
          <a:p>
            <a:pPr marL="0" indent="0">
              <a:buNone/>
            </a:pPr>
            <a:endParaRPr lang="en-US" sz="1400" dirty="0"/>
          </a:p>
          <a:p>
            <a:pPr marL="0" indent="0">
              <a:buNone/>
            </a:pPr>
            <a:r>
              <a:rPr lang="en-US" sz="1400" dirty="0"/>
              <a:t>      </a:t>
            </a:r>
            <a:r>
              <a:rPr lang="en-US" sz="1400" dirty="0">
                <a:solidFill>
                  <a:schemeClr val="tx2"/>
                </a:solidFill>
              </a:rPr>
              <a:t>TOSCA-Meta-File-Version: 1.0</a:t>
            </a:r>
          </a:p>
          <a:p>
            <a:pPr marL="0" indent="0">
              <a:buNone/>
            </a:pPr>
            <a:r>
              <a:rPr lang="en-US" sz="1400" dirty="0">
                <a:solidFill>
                  <a:schemeClr val="tx2"/>
                </a:solidFill>
              </a:rPr>
              <a:t>      CSAR-Version: 1.1</a:t>
            </a:r>
          </a:p>
          <a:p>
            <a:pPr marL="0" indent="0">
              <a:buNone/>
            </a:pPr>
            <a:r>
              <a:rPr lang="en-US" sz="1400" dirty="0">
                <a:solidFill>
                  <a:schemeClr val="tx2"/>
                </a:solidFill>
              </a:rPr>
              <a:t>      Created-by: Company Name</a:t>
            </a:r>
          </a:p>
          <a:p>
            <a:pPr marL="0" indent="0">
              <a:buNone/>
            </a:pPr>
            <a:r>
              <a:rPr lang="en-US" sz="1400" dirty="0">
                <a:solidFill>
                  <a:schemeClr val="tx2"/>
                </a:solidFill>
              </a:rPr>
              <a:t>      Entry-Definitions: MainServiceTemplate.yaml</a:t>
            </a:r>
          </a:p>
          <a:p>
            <a:pPr marL="0" indent="0">
              <a:buNone/>
            </a:pPr>
            <a:endParaRPr lang="en-US" sz="1600" dirty="0"/>
          </a:p>
          <a:p>
            <a:pPr marL="228600" lvl="1" indent="-228600">
              <a:buSzPct val="90000"/>
              <a:buBlip>
                <a:blip r:embed="rId2"/>
              </a:buBlip>
            </a:pPr>
            <a:r>
              <a:rPr lang="en-US" sz="1600" dirty="0"/>
              <a:t>Any TOSCA definitions files besides the one denoted by the Entry-Definitions can be found by processing respective imports statements in the entry definitions file (or in recursively imported files)</a:t>
            </a:r>
          </a:p>
          <a:p>
            <a:pPr marL="0" lvl="1" indent="0">
              <a:buSzPct val="90000"/>
              <a:buNone/>
            </a:pPr>
            <a:endParaRPr lang="en-US" sz="1600" dirty="0"/>
          </a:p>
          <a:p>
            <a:pPr marL="228600" lvl="1" indent="-228600">
              <a:buSzPct val="90000"/>
              <a:buBlip>
                <a:blip r:embed="rId2"/>
              </a:buBlip>
            </a:pPr>
            <a:r>
              <a:rPr lang="en-US" sz="1600" dirty="0"/>
              <a:t>Any artifact files (e.g. scripts, binaries, configuration files) can be either declared explicitly through blocks in the TOSCA.meta file or pointed to by relative path names through artifact definitions in one of the TOSCA definitions files contained in the CSAR file.</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3</a:t>
            </a:fld>
            <a:endParaRPr lang="en-GB"/>
          </a:p>
        </p:txBody>
      </p:sp>
      <p:sp>
        <p:nvSpPr>
          <p:cNvPr id="23" name="TextBox 22"/>
          <p:cNvSpPr txBox="1"/>
          <p:nvPr/>
        </p:nvSpPr>
        <p:spPr>
          <a:xfrm>
            <a:off x="5649695" y="6260628"/>
            <a:ext cx="2856130"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NFV-SOL 004</a:t>
            </a:r>
          </a:p>
          <a:p>
            <a:pPr marL="171450" indent="-171450">
              <a:buFontTx/>
              <a:buChar char="-"/>
            </a:pPr>
            <a:r>
              <a:rPr lang="en-GB" sz="1050" dirty="0"/>
              <a:t>TOSCA-Simple-Profile-YAML-v1.1</a:t>
            </a:r>
            <a:endParaRPr lang="en-US" sz="1050" dirty="0">
              <a:latin typeface="Calibri" panose="020F0502020204030204" pitchFamily="34" charset="0"/>
            </a:endParaRPr>
          </a:p>
        </p:txBody>
      </p:sp>
      <p:sp>
        <p:nvSpPr>
          <p:cNvPr id="5" name="Rectangle 4"/>
          <p:cNvSpPr/>
          <p:nvPr/>
        </p:nvSpPr>
        <p:spPr>
          <a:xfrm>
            <a:off x="5229830" y="1455390"/>
            <a:ext cx="3914157" cy="3008516"/>
          </a:xfrm>
          <a:prstGeom prst="rect">
            <a:avLst/>
          </a:prstGeom>
        </p:spPr>
        <p:txBody>
          <a:bodyPr wrap="square">
            <a:spAutoFit/>
          </a:bodyPr>
          <a:lstStyle/>
          <a:p>
            <a:pPr marL="180340">
              <a:spcBef>
                <a:spcPts val="0"/>
              </a:spcBef>
              <a:spcAft>
                <a:spcPts val="900"/>
              </a:spcAft>
            </a:pPr>
            <a:r>
              <a:rPr lang="en-GB" sz="1200" dirty="0">
                <a:latin typeface="Times New Roman" panose="02020603050405020304" pitchFamily="18" charset="0"/>
                <a:ea typeface="Times New Roman" panose="02020603050405020304" pitchFamily="18" charset="0"/>
              </a:rPr>
              <a:t> </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MainServiceTemplate.mf</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rPr>
              <a:t>!----- MainServiceTemplate.yaml</a:t>
            </a:r>
            <a:endParaRPr lang="en-US" sz="1400" b="1" dirty="0">
              <a:solidFill>
                <a:srgbClr val="C0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(e.g., 				type 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!------Licenses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endParaRPr lang="en-US" sz="1400"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8771224"/>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505825" cy="1143000"/>
          </a:xfrm>
        </p:spPr>
        <p:txBody>
          <a:bodyPr/>
          <a:lstStyle/>
          <a:p>
            <a:r>
              <a:rPr lang="en-GB" dirty="0"/>
              <a:t>CSAR with ONAP extensions artifacts - example</a:t>
            </a:r>
          </a:p>
        </p:txBody>
      </p:sp>
      <p:sp>
        <p:nvSpPr>
          <p:cNvPr id="3" name="Content Placeholder 2"/>
          <p:cNvSpPr>
            <a:spLocks noGrp="1"/>
          </p:cNvSpPr>
          <p:nvPr>
            <p:ph idx="1"/>
          </p:nvPr>
        </p:nvSpPr>
        <p:spPr>
          <a:xfrm>
            <a:off x="370113" y="1515838"/>
            <a:ext cx="4634404" cy="5159375"/>
          </a:xfrm>
        </p:spPr>
        <p:txBody>
          <a:bodyPr/>
          <a:lstStyle/>
          <a:p>
            <a:pPr marL="228600" indent="-228600"/>
            <a:r>
              <a:rPr lang="en-US" sz="1600" dirty="0"/>
              <a:t>SOL004 V.2.4.1 supports non-MANO extensions</a:t>
            </a:r>
          </a:p>
          <a:p>
            <a:pPr marL="0" indent="0">
              <a:buNone/>
            </a:pPr>
            <a:endParaRPr lang="en-US" sz="1600" dirty="0"/>
          </a:p>
          <a:p>
            <a:pPr marL="228600" indent="-228600"/>
            <a:r>
              <a:rPr lang="en-US" sz="1600" dirty="0"/>
              <a:t>A relevant fragment of manifest file is shown below with red color additions.</a:t>
            </a:r>
          </a:p>
          <a:p>
            <a:pPr marL="228600" indent="-228600"/>
            <a:r>
              <a:rPr lang="en-US" sz="1600" dirty="0"/>
              <a:t>CSAR is shown on the right</a:t>
            </a:r>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4</a:t>
            </a:fld>
            <a:endParaRPr lang="en-GB"/>
          </a:p>
        </p:txBody>
      </p:sp>
      <p:sp>
        <p:nvSpPr>
          <p:cNvPr id="9" name="TextBox 8"/>
          <p:cNvSpPr txBox="1"/>
          <p:nvPr/>
        </p:nvSpPr>
        <p:spPr>
          <a:xfrm>
            <a:off x="5649695" y="6151771"/>
            <a:ext cx="3016323" cy="415498"/>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US" sz="1050" dirty="0">
                <a:latin typeface="Calibri" panose="020F0502020204030204" pitchFamily="34" charset="0"/>
              </a:rPr>
              <a:t>ETSI GS NFV-SOL 004</a:t>
            </a:r>
          </a:p>
        </p:txBody>
      </p:sp>
      <p:pic>
        <p:nvPicPr>
          <p:cNvPr id="11" name="Picture 10"/>
          <p:cNvPicPr>
            <a:picLocks noChangeAspect="1"/>
          </p:cNvPicPr>
          <p:nvPr/>
        </p:nvPicPr>
        <p:blipFill>
          <a:blip r:embed="rId2">
            <a:clrChange>
              <a:clrFrom>
                <a:srgbClr val="FFFFFF"/>
              </a:clrFrom>
              <a:clrTo>
                <a:srgbClr val="FFFFFF">
                  <a:alpha val="0"/>
                </a:srgbClr>
              </a:clrTo>
            </a:clrChange>
          </a:blip>
          <a:stretch>
            <a:fillRect/>
          </a:stretch>
        </p:blipFill>
        <p:spPr>
          <a:xfrm>
            <a:off x="8673290" y="6419635"/>
            <a:ext cx="391297" cy="391297"/>
          </a:xfrm>
          <a:prstGeom prst="rect">
            <a:avLst/>
          </a:prstGeom>
        </p:spPr>
      </p:pic>
      <p:sp>
        <p:nvSpPr>
          <p:cNvPr id="12" name="Rectangle 11"/>
          <p:cNvSpPr/>
          <p:nvPr/>
        </p:nvSpPr>
        <p:spPr>
          <a:xfrm>
            <a:off x="518980" y="3330178"/>
            <a:ext cx="6194382" cy="3231654"/>
          </a:xfrm>
          <a:prstGeom prst="rect">
            <a:avLst/>
          </a:prstGeom>
          <a:solidFill>
            <a:schemeClr val="accent5">
              <a:lumMod val="20000"/>
              <a:lumOff val="80000"/>
            </a:schemeClr>
          </a:solidFill>
          <a:ln w="28575">
            <a:solidFill>
              <a:schemeClr val="accent1">
                <a:lumMod val="75000"/>
              </a:schemeClr>
            </a:solidFill>
          </a:ln>
        </p:spPr>
        <p:txBody>
          <a:bodyPr wrap="square">
            <a:spAutoFit/>
          </a:bodyPr>
          <a:lstStyle/>
          <a:p>
            <a:r>
              <a:rPr lang="en-GB" sz="1200" b="1" dirty="0"/>
              <a:t>……………………….</a:t>
            </a:r>
          </a:p>
          <a:p>
            <a:endParaRPr lang="en-GB" sz="1200" dirty="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en-US" sz="1200" b="1" dirty="0">
                <a:solidFill>
                  <a:srgbClr val="FF0000"/>
                </a:solidFill>
              </a:rPr>
              <a:t>non_mano_artifact_sets:</a:t>
            </a:r>
          </a:p>
          <a:p>
            <a:r>
              <a:rPr lang="en-US" sz="1200" b="1" dirty="0" err="1">
                <a:solidFill>
                  <a:srgbClr val="FF0000"/>
                </a:solidFill>
              </a:rPr>
              <a:t>lf_networking_onap</a:t>
            </a:r>
            <a:r>
              <a:rPr lang="en-US" sz="1200" b="1" dirty="0">
                <a:solidFill>
                  <a:srgbClr val="FF0000"/>
                </a:solidFill>
              </a:rPr>
              <a:t>:</a:t>
            </a:r>
          </a:p>
          <a:p>
            <a:r>
              <a:rPr lang="en-GB" sz="1200" b="1" dirty="0"/>
              <a:t>Source</a:t>
            </a:r>
            <a:r>
              <a:rPr lang="en-GB" sz="1200" dirty="0"/>
              <a:t>: </a:t>
            </a:r>
            <a:r>
              <a:rPr lang="en-GB" sz="1200" dirty="0">
                <a:solidFill>
                  <a:srgbClr val="FF0000"/>
                </a:solidFill>
              </a:rPr>
              <a:t>Lfnetworkingonap/ves.yaml</a:t>
            </a:r>
            <a:endParaRPr lang="en-US" sz="1200" dirty="0">
              <a:solidFill>
                <a:srgbClr val="FF0000"/>
              </a:solidFill>
            </a:endParaRPr>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b="1" dirty="0">
              <a:solidFill>
                <a:srgbClr val="FF0000"/>
              </a:solidFill>
            </a:endParaRPr>
          </a:p>
          <a:p>
            <a:endParaRPr lang="en-US" sz="1200" b="1" dirty="0"/>
          </a:p>
          <a:p>
            <a:r>
              <a:rPr lang="en-GB" sz="1200" b="1" dirty="0"/>
              <a:t>……………………….</a:t>
            </a:r>
          </a:p>
        </p:txBody>
      </p:sp>
      <p:sp>
        <p:nvSpPr>
          <p:cNvPr id="8" name="Rectangle 7"/>
          <p:cNvSpPr/>
          <p:nvPr/>
        </p:nvSpPr>
        <p:spPr>
          <a:xfrm>
            <a:off x="5079555" y="1399025"/>
            <a:ext cx="3724679" cy="426448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10" name="Rectangle 9"/>
          <p:cNvSpPr/>
          <p:nvPr/>
        </p:nvSpPr>
        <p:spPr>
          <a:xfrm>
            <a:off x="5180483" y="1591072"/>
            <a:ext cx="3698789" cy="4316566"/>
          </a:xfrm>
          <a:prstGeom prst="rect">
            <a:avLst/>
          </a:prstGeom>
        </p:spPr>
        <p:txBody>
          <a:bodyPr wrap="square">
            <a:spAutoFit/>
          </a:bodyPr>
          <a:lstStyle/>
          <a:p>
            <a:r>
              <a:rPr lang="en-GB" sz="1400" dirty="0">
                <a:latin typeface="Courier New" panose="02070309020205020404" pitchFamily="49" charset="0"/>
                <a:cs typeface="Courier New" panose="02070309020205020404" pitchFamily="49" charset="0"/>
              </a:rPr>
              <a:t>!------</a:t>
            </a:r>
            <a:r>
              <a:rPr lang="en-GB" sz="1400" b="1" dirty="0">
                <a:latin typeface="Courier New" panose="02070309020205020404" pitchFamily="49" charset="0"/>
                <a:cs typeface="Courier New" panose="02070309020205020404" pitchFamily="49" charset="0"/>
              </a:rPr>
              <a:t>MainServiceTemplate.yaml</a:t>
            </a:r>
            <a:endParaRPr lang="en-US" sz="1400" dirty="0">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cs typeface="Courier New" panose="02070309020205020404" pitchFamily="49" charset="0"/>
              </a:rPr>
              <a:t> </a:t>
            </a:r>
            <a:endParaRPr lang="en-US" sz="1400" dirty="0">
              <a:latin typeface="Courier New" panose="02070309020205020404" pitchFamily="49" charset="0"/>
              <a:cs typeface="Courier New" panose="02070309020205020404" pitchFamily="49" charset="0"/>
            </a:endParaRPr>
          </a:p>
          <a:p>
            <a:r>
              <a:rPr lang="en-GB" sz="1400" dirty="0">
                <a:latin typeface="Courier New" panose="02070309020205020404" pitchFamily="49" charset="0"/>
                <a:cs typeface="Courier New" panose="02070309020205020404" pitchFamily="49" charset="0"/>
              </a:rPr>
              <a:t>!------</a:t>
            </a:r>
            <a:r>
              <a:rPr lang="en-GB" sz="1400" b="1" dirty="0">
                <a:latin typeface="Courier New" panose="02070309020205020404" pitchFamily="49" charset="0"/>
                <a:cs typeface="Courier New" panose="02070309020205020404" pitchFamily="49" charset="0"/>
              </a:rPr>
              <a:t>MainServiceTemplate.mf</a:t>
            </a:r>
          </a:p>
          <a:p>
            <a:endParaRPr lang="en-US" sz="1400" dirty="0">
              <a:solidFill>
                <a:srgbClr val="C00000"/>
              </a:solidFill>
              <a:latin typeface="Courier New" panose="02070309020205020404" pitchFamily="49" charset="0"/>
              <a:cs typeface="Courier New" panose="02070309020205020404" pitchFamily="49" charset="0"/>
            </a:endParaRP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	!----- OtherTemplates </a:t>
            </a: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	(e.g. type definitions)</a:t>
            </a:r>
          </a:p>
          <a:p>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 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!------Licenses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latin typeface="Times New Roman" panose="02020603050405020304" pitchFamily="18" charset="0"/>
                <a:ea typeface="Times New Roman" panose="02020603050405020304" pitchFamily="18" charset="0"/>
              </a:rPr>
              <a:t> file(s)</a:t>
            </a: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!------Lfnetworkingonap</a:t>
            </a:r>
            <a:endParaRPr lang="en-US"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solidFill>
                  <a:srgbClr val="FF0000"/>
                </a:solidFill>
                <a:latin typeface="Times New Roman" panose="02020603050405020304" pitchFamily="18" charset="0"/>
                <a:ea typeface="Times New Roman" panose="02020603050405020304" pitchFamily="18" charset="0"/>
              </a:rPr>
              <a:t> ves.yaml</a:t>
            </a: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GB" sz="1400" b="1" dirty="0">
              <a:latin typeface="Times New Roman" panose="02020603050405020304" pitchFamily="18" charset="0"/>
              <a:ea typeface="Times New Roman" panose="02020603050405020304" pitchFamily="18" charset="0"/>
            </a:endParaRPr>
          </a:p>
          <a:p>
            <a:pPr>
              <a:spcBef>
                <a:spcPts val="0"/>
              </a:spcBef>
              <a:spcAft>
                <a:spcPts val="90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3578579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853F0BC3-7E3E-4056-B21F-4EFBB608BCFC}"/>
              </a:ext>
            </a:extLst>
          </p:cNvPr>
          <p:cNvSpPr>
            <a:spLocks noGrp="1"/>
          </p:cNvSpPr>
          <p:nvPr>
            <p:ph type="body" sz="quarter" idx="11"/>
          </p:nvPr>
        </p:nvSpPr>
        <p:spPr>
          <a:xfrm>
            <a:off x="266330" y="204186"/>
            <a:ext cx="8460070" cy="583014"/>
          </a:xfrm>
        </p:spPr>
        <p:txBody>
          <a:bodyPr/>
          <a:lstStyle/>
          <a:p>
            <a:pPr>
              <a:spcBef>
                <a:spcPct val="0"/>
              </a:spcBef>
            </a:pPr>
            <a:r>
              <a:rPr lang="en-US" sz="2800" b="1" dirty="0">
                <a:solidFill>
                  <a:schemeClr val="bg1"/>
                </a:solidFill>
                <a:latin typeface="Calibri" pitchFamily="34" charset="0"/>
                <a:ea typeface="+mj-ea"/>
                <a:cs typeface="+mj-cs"/>
              </a:rPr>
              <a:t>CSAR with ONAP R4 extensions artifacts for PNF package </a:t>
            </a: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6726665" y="6466703"/>
            <a:ext cx="391297" cy="391297"/>
          </a:xfrm>
          <a:prstGeom prst="rect">
            <a:avLst/>
          </a:prstGeom>
        </p:spPr>
      </p:pic>
      <p:sp>
        <p:nvSpPr>
          <p:cNvPr id="9" name="Rectangle 8">
            <a:extLst>
              <a:ext uri="{FF2B5EF4-FFF2-40B4-BE49-F238E27FC236}">
                <a16:creationId xmlns:a16="http://schemas.microsoft.com/office/drawing/2014/main" id="{D877167B-A419-4841-9479-AFB85CDEC223}"/>
              </a:ext>
            </a:extLst>
          </p:cNvPr>
          <p:cNvSpPr/>
          <p:nvPr/>
        </p:nvSpPr>
        <p:spPr>
          <a:xfrm>
            <a:off x="26633" y="2823098"/>
            <a:ext cx="6189576" cy="3512795"/>
          </a:xfrm>
          <a:prstGeom prst="rect">
            <a:avLst/>
          </a:prstGeom>
          <a:solidFill>
            <a:srgbClr val="4BACC6">
              <a:lumMod val="20000"/>
              <a:lumOff val="80000"/>
            </a:srgbClr>
          </a:solidFill>
          <a:ln w="28575">
            <a:solidFill>
              <a:srgbClr val="4F81BD">
                <a:lumMod val="75000"/>
              </a:srgbClr>
            </a:solidFill>
          </a:ln>
        </p:spPr>
        <p:txBody>
          <a:bodyPr wrap="square">
            <a:spAutoFit/>
          </a:bodyPr>
          <a:lstStyle/>
          <a:p>
            <a:pPr marL="0" marR="0">
              <a:spcBef>
                <a:spcPts val="0"/>
              </a:spcBef>
              <a:spcAft>
                <a:spcPts val="0"/>
              </a:spcAft>
            </a:pPr>
            <a:r>
              <a:rPr lang="en-US" sz="1400" dirty="0">
                <a:solidFill>
                  <a:srgbClr val="FF0000"/>
                </a:solidFill>
                <a:latin typeface="+mn-lt"/>
                <a:ea typeface="Calibri" panose="020F0502020204030204" pitchFamily="34" charset="0"/>
              </a:rPr>
              <a:t>metadata</a:t>
            </a:r>
            <a:r>
              <a:rPr lang="en-US" sz="1400" dirty="0">
                <a:latin typeface="+mn-lt"/>
                <a:ea typeface="Calibri" panose="020F0502020204030204" pitchFamily="34" charset="0"/>
              </a:rPr>
              <a:t>:</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pnf_product_name</a:t>
            </a:r>
            <a:r>
              <a:rPr lang="en-US" sz="1400" dirty="0">
                <a:latin typeface="+mn-lt"/>
                <a:ea typeface="Calibri" panose="020F0502020204030204" pitchFamily="34" charset="0"/>
              </a:rPr>
              <a:t>: </a:t>
            </a:r>
            <a:r>
              <a:rPr lang="en-US" sz="1400" dirty="0" err="1">
                <a:latin typeface="+mn-lt"/>
                <a:ea typeface="Calibri" panose="020F0502020204030204" pitchFamily="34" charset="0"/>
              </a:rPr>
              <a:t>RadioNode</a:t>
            </a:r>
            <a:endParaRPr lang="en-US" sz="1400" dirty="0">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pnf_provider_id</a:t>
            </a:r>
            <a:r>
              <a:rPr lang="en-US" sz="1400" dirty="0">
                <a:latin typeface="+mn-lt"/>
                <a:ea typeface="Calibri" panose="020F0502020204030204" pitchFamily="34" charset="0"/>
              </a:rPr>
              <a:t>: Ericsson</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pnf_package_version</a:t>
            </a:r>
            <a:r>
              <a:rPr lang="en-US" sz="1400" dirty="0">
                <a:latin typeface="+mn-lt"/>
                <a:ea typeface="Calibri" panose="020F0502020204030204" pitchFamily="34" charset="0"/>
              </a:rPr>
              <a:t>: 1.0</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pnf_release_date_time</a:t>
            </a:r>
            <a:r>
              <a:rPr lang="en-US" sz="1400" dirty="0">
                <a:latin typeface="+mn-lt"/>
                <a:ea typeface="Calibri" panose="020F0502020204030204" pitchFamily="34" charset="0"/>
              </a:rPr>
              <a:t>: 2019-01-14T11:25:00+00:00</a:t>
            </a:r>
          </a:p>
          <a:p>
            <a:pPr marL="0" marR="0">
              <a:spcBef>
                <a:spcPts val="0"/>
              </a:spcBef>
              <a:spcAft>
                <a:spcPts val="0"/>
              </a:spcAft>
            </a:pPr>
            <a:r>
              <a:rPr lang="en-US" sz="1400" dirty="0">
                <a:latin typeface="+mn-lt"/>
                <a:ea typeface="Calibri" panose="020F0502020204030204" pitchFamily="34" charset="0"/>
              </a:rPr>
              <a:t>---------------------------------------------------------------------------------------------------</a:t>
            </a:r>
          </a:p>
          <a:p>
            <a:pPr marL="0" marR="0">
              <a:spcBef>
                <a:spcPts val="0"/>
              </a:spcBef>
              <a:spcAft>
                <a:spcPts val="0"/>
              </a:spcAft>
            </a:pPr>
            <a:r>
              <a:rPr lang="en-US" sz="1400" dirty="0" err="1">
                <a:solidFill>
                  <a:srgbClr val="FF0000"/>
                </a:solidFill>
                <a:latin typeface="+mn-lt"/>
                <a:ea typeface="Calibri" panose="020F0502020204030204" pitchFamily="34" charset="0"/>
              </a:rPr>
              <a:t>non_mano_artifact_sets</a:t>
            </a:r>
            <a:r>
              <a:rPr lang="en-US" sz="1400" dirty="0">
                <a:solidFill>
                  <a:srgbClr val="FF0000"/>
                </a:solidFill>
                <a:latin typeface="+mn-lt"/>
                <a:ea typeface="Calibri" panose="020F0502020204030204" pitchFamily="34" charset="0"/>
              </a:rPr>
              <a:t>:</a:t>
            </a:r>
          </a:p>
          <a:p>
            <a:pPr>
              <a:spcBef>
                <a:spcPts val="0"/>
              </a:spcBef>
              <a:spcAft>
                <a:spcPts val="0"/>
              </a:spcAft>
            </a:pPr>
            <a:r>
              <a:rPr lang="en-US" sz="1400" dirty="0">
                <a:solidFill>
                  <a:srgbClr val="FF0000"/>
                </a:solidFill>
                <a:latin typeface="+mn-lt"/>
              </a:rPr>
              <a:t>lf_networking_onap:</a:t>
            </a:r>
            <a:endParaRPr lang="en-US" sz="1400" dirty="0">
              <a:solidFill>
                <a:srgbClr val="FF0000"/>
              </a:solidFill>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prv.onap.ves_event</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onap_ves_event</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Artifacts/Deployment/Events/RadioNode_Pnf_v1.yml</a:t>
            </a: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prv.onap.pm_dictionary</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onap_pm_dictionary</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Artifacts/Deployment/Measurements/</a:t>
            </a:r>
            <a:r>
              <a:rPr lang="en-US" sz="1400" dirty="0" err="1">
                <a:latin typeface="+mn-lt"/>
                <a:ea typeface="Calibri" panose="020F0502020204030204" pitchFamily="34" charset="0"/>
              </a:rPr>
              <a:t>PM_Dictionary.yml</a:t>
            </a:r>
            <a:endParaRPr lang="en-US" sz="1400" dirty="0">
              <a:latin typeface="+mn-lt"/>
              <a:ea typeface="Calibri" panose="020F0502020204030204" pitchFamily="34" charset="0"/>
            </a:endParaRPr>
          </a:p>
          <a:p>
            <a:pPr marL="0" marR="0">
              <a:spcBef>
                <a:spcPts val="0"/>
              </a:spcBef>
              <a:spcAft>
                <a:spcPts val="0"/>
              </a:spcAft>
            </a:pPr>
            <a:r>
              <a:rPr lang="en-US" sz="1400" dirty="0">
                <a:latin typeface="+mn-lt"/>
                <a:ea typeface="Calibri" panose="020F0502020204030204" pitchFamily="34" charset="0"/>
              </a:rPr>
              <a:t>    </a:t>
            </a:r>
            <a:r>
              <a:rPr lang="en-US" sz="1400" dirty="0" err="1">
                <a:latin typeface="+mn-lt"/>
                <a:ea typeface="Calibri" panose="020F0502020204030204" pitchFamily="34" charset="0"/>
              </a:rPr>
              <a:t>prv.onap.yang_modules</a:t>
            </a:r>
            <a:r>
              <a:rPr lang="en-US" sz="1400" dirty="0">
                <a:latin typeface="+mn-lt"/>
                <a:ea typeface="Calibri" panose="020F0502020204030204" pitchFamily="34" charset="0"/>
              </a:rPr>
              <a:t>:     # if private else </a:t>
            </a:r>
            <a:r>
              <a:rPr lang="en-US" sz="1400" dirty="0" err="1">
                <a:latin typeface="+mn-lt"/>
                <a:ea typeface="Calibri" panose="020F0502020204030204" pitchFamily="34" charset="0"/>
              </a:rPr>
              <a:t>onap_yang_modules</a:t>
            </a:r>
            <a:r>
              <a:rPr lang="en-US" sz="1400" dirty="0">
                <a:latin typeface="+mn-lt"/>
                <a:ea typeface="Calibri" panose="020F0502020204030204" pitchFamily="34" charset="0"/>
              </a:rPr>
              <a:t> if public</a:t>
            </a:r>
          </a:p>
          <a:p>
            <a:pPr marL="0" marR="0">
              <a:spcBef>
                <a:spcPts val="0"/>
              </a:spcBef>
              <a:spcAft>
                <a:spcPts val="0"/>
              </a:spcAft>
            </a:pPr>
            <a:r>
              <a:rPr lang="en-US" sz="1400" dirty="0">
                <a:latin typeface="+mn-lt"/>
                <a:ea typeface="Calibri" panose="020F0502020204030204" pitchFamily="34" charset="0"/>
              </a:rPr>
              <a:t>        Source: Artifacts/Deployment/</a:t>
            </a:r>
            <a:r>
              <a:rPr lang="en-US" sz="1400" dirty="0" err="1">
                <a:latin typeface="+mn-lt"/>
                <a:ea typeface="Calibri" panose="020F0502020204030204" pitchFamily="34" charset="0"/>
              </a:rPr>
              <a:t>Yang_module</a:t>
            </a:r>
            <a:r>
              <a:rPr lang="en-US" sz="1400" dirty="0">
                <a:latin typeface="+mn-lt"/>
                <a:ea typeface="Calibri" panose="020F0502020204030204" pitchFamily="34" charset="0"/>
              </a:rPr>
              <a:t>/yang-module1.yang</a:t>
            </a:r>
          </a:p>
          <a:p>
            <a:pPr marL="0" marR="0">
              <a:spcBef>
                <a:spcPts val="0"/>
              </a:spcBef>
              <a:spcAft>
                <a:spcPts val="0"/>
              </a:spcAft>
            </a:pPr>
            <a:r>
              <a:rPr lang="en-US" sz="1400" dirty="0">
                <a:latin typeface="+mn-lt"/>
                <a:ea typeface="Calibri" panose="020F0502020204030204" pitchFamily="34" charset="0"/>
              </a:rPr>
              <a:t>                             Source: Artifacts/Deployment/</a:t>
            </a:r>
            <a:r>
              <a:rPr lang="en-US" sz="1400" dirty="0" err="1">
                <a:latin typeface="+mn-lt"/>
                <a:ea typeface="Calibri" panose="020F0502020204030204" pitchFamily="34" charset="0"/>
              </a:rPr>
              <a:t>Yang_module</a:t>
            </a:r>
            <a:r>
              <a:rPr lang="en-US" sz="1400" dirty="0">
                <a:latin typeface="+mn-lt"/>
                <a:ea typeface="Calibri" panose="020F0502020204030204" pitchFamily="34" charset="0"/>
              </a:rPr>
              <a:t>/yang-module2.yang</a:t>
            </a:r>
          </a:p>
          <a:p>
            <a:pPr marL="0" marR="0">
              <a:spcBef>
                <a:spcPts val="0"/>
              </a:spcBef>
              <a:spcAft>
                <a:spcPts val="0"/>
              </a:spcAft>
            </a:pPr>
            <a:r>
              <a:rPr lang="en-US" sz="1400" dirty="0">
                <a:latin typeface="Calibri" panose="020F0502020204030204" pitchFamily="34" charset="0"/>
                <a:ea typeface="Calibri" panose="020F0502020204030204" pitchFamily="34" charset="0"/>
              </a:rPr>
              <a:t> </a:t>
            </a:r>
            <a:endParaRPr lang="en-US" sz="1400" dirty="0">
              <a:effectLst/>
              <a:latin typeface="Calibri" panose="020F0502020204030204" pitchFamily="34" charset="0"/>
              <a:ea typeface="Calibri" panose="020F0502020204030204" pitchFamily="34" charset="0"/>
            </a:endParaRPr>
          </a:p>
        </p:txBody>
      </p:sp>
      <p:sp>
        <p:nvSpPr>
          <p:cNvPr id="10" name="Rectangle 9">
            <a:extLst>
              <a:ext uri="{FF2B5EF4-FFF2-40B4-BE49-F238E27FC236}">
                <a16:creationId xmlns:a16="http://schemas.microsoft.com/office/drawing/2014/main" id="{A816C8A4-A72F-4D19-830F-C0C19EF8F326}"/>
              </a:ext>
            </a:extLst>
          </p:cNvPr>
          <p:cNvSpPr/>
          <p:nvPr/>
        </p:nvSpPr>
        <p:spPr>
          <a:xfrm>
            <a:off x="4358937" y="1038684"/>
            <a:ext cx="4740674" cy="4057095"/>
          </a:xfrm>
          <a:prstGeom prst="rect">
            <a:avLst/>
          </a:prstGeom>
          <a:solidFill>
            <a:srgbClr val="4BACC6">
              <a:lumMod val="20000"/>
              <a:lumOff val="80000"/>
            </a:srgbClr>
          </a:solidFill>
          <a:ln w="25400" cap="flat" cmpd="sng" algn="ctr">
            <a:solidFill>
              <a:srgbClr val="4F81BD">
                <a:shade val="50000"/>
              </a:srgbClr>
            </a:solidFill>
            <a:prstDash val="solid"/>
          </a:ln>
          <a:effectLst/>
        </p:spPr>
        <p:txBody>
          <a:bodyPr rtlCol="0" anchor="t" anchorCtr="0"/>
          <a:lstStyle/>
          <a:p>
            <a:pPr marL="180340">
              <a:spcBef>
                <a:spcPts val="0"/>
              </a:spcBef>
              <a:spcAft>
                <a:spcPts val="900"/>
              </a:spcAf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!------TOSCA-Metadata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!------TOSCA.meta</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MainServiceTemplate.mf</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lvl="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MainServiceTemplate.yaml</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OtherTemplates (</a:t>
            </a:r>
            <a:r>
              <a:rPr lang="en-GB" sz="1400" b="1" dirty="0" err="1">
                <a:latin typeface="Courier New" panose="02070309020205020404" pitchFamily="49" charset="0"/>
                <a:ea typeface="Times New Roman" panose="02020603050405020304" pitchFamily="18" charset="0"/>
                <a:cs typeface="Times New Roman" panose="02020603050405020304" pitchFamily="18" charset="0"/>
              </a:rPr>
              <a:t>e.g.,type</a:t>
            </a:r>
            <a:r>
              <a:rPr lang="en-GB" sz="1400" b="1" dirty="0">
                <a:latin typeface="Courier New" panose="02070309020205020404" pitchFamily="49" charset="0"/>
                <a:ea typeface="Times New Roman" panose="02020603050405020304" pitchFamily="18" charset="0"/>
                <a:cs typeface="Times New Roman" panose="02020603050405020304" pitchFamily="18" charset="0"/>
              </a:rPr>
              <a:t> definitions)</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18034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a:latin typeface="Courier New" panose="02070309020205020404" pitchFamily="49" charset="0"/>
                <a:ea typeface="Times New Roman" panose="02020603050405020304" pitchFamily="18" charset="0"/>
                <a:cs typeface="Times New Roman" panose="02020603050405020304" pitchFamily="18" charset="0"/>
              </a:rPr>
              <a:t>Artifacts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install.sh</a:t>
            </a: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!—---Deployment</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!----Events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!--------RadioNode_Pnf_v1.yml</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!----Measurements</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err="1">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PM_Dictionary.yml</a:t>
            </a:r>
            <a:endPar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a:t>
            </a:r>
            <a:r>
              <a:rPr lang="en-GB" sz="1400" b="1" dirty="0" err="1">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Yang_module</a:t>
            </a:r>
            <a:endPar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endParaRP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!--------yang-module1.yang</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r>
              <a:rPr lang="en-GB" sz="1400" b="1" dirty="0">
                <a:solidFill>
                  <a:srgbClr val="FF0000"/>
                </a:solidFill>
                <a:latin typeface="Courier New" panose="02070309020205020404" pitchFamily="49" charset="0"/>
                <a:ea typeface="Times New Roman" panose="02020603050405020304" pitchFamily="18" charset="0"/>
                <a:cs typeface="Times New Roman" panose="02020603050405020304" pitchFamily="18" charset="0"/>
              </a:rPr>
              <a:t>				!--------yang-module2.yang</a:t>
            </a:r>
          </a:p>
          <a:p>
            <a:pPr marL="721360">
              <a:spcBef>
                <a:spcPts val="0"/>
              </a:spcBef>
              <a:spcAft>
                <a:spcPts val="0"/>
              </a:spcAft>
              <a:tabLst>
                <a:tab pos="243840" algn="l"/>
                <a:tab pos="487680" algn="l"/>
                <a:tab pos="731520" algn="l"/>
                <a:tab pos="975360" algn="l"/>
                <a:tab pos="1219200" algn="l"/>
                <a:tab pos="1463040" algn="l"/>
                <a:tab pos="1706880" algn="l"/>
                <a:tab pos="1950720" algn="l"/>
                <a:tab pos="2194560" algn="l"/>
                <a:tab pos="2438400" algn="l"/>
                <a:tab pos="2682240" algn="l"/>
                <a:tab pos="2926080" algn="l"/>
                <a:tab pos="3169920" algn="l"/>
                <a:tab pos="3413760" algn="l"/>
                <a:tab pos="3657600" algn="l"/>
                <a:tab pos="3901440" algn="l"/>
                <a:tab pos="4145280" algn="l"/>
                <a:tab pos="4389120" algn="l"/>
                <a:tab pos="4632960" algn="l"/>
                <a:tab pos="4876800" algn="l"/>
                <a:tab pos="5120640" algn="l"/>
                <a:tab pos="5364480" algn="l"/>
                <a:tab pos="5608320" algn="l"/>
                <a:tab pos="5852160" algn="l"/>
              </a:tabLst>
            </a:pPr>
            <a:endParaRPr lang="en-US" sz="1400" b="1" dirty="0">
              <a:latin typeface="Courier New" panose="02070309020205020404" pitchFamily="49" charset="0"/>
              <a:ea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14388D83-0AF7-4384-9464-2D16114D7BFE}"/>
              </a:ext>
            </a:extLst>
          </p:cNvPr>
          <p:cNvSpPr/>
          <p:nvPr/>
        </p:nvSpPr>
        <p:spPr>
          <a:xfrm>
            <a:off x="71021" y="1100829"/>
            <a:ext cx="4554594" cy="1477328"/>
          </a:xfrm>
          <a:prstGeom prst="rect">
            <a:avLst/>
          </a:prstGeom>
        </p:spPr>
        <p:txBody>
          <a:bodyPr wrap="square">
            <a:spAutoFit/>
          </a:bodyPr>
          <a:lstStyle/>
          <a:p>
            <a:pPr marL="228600" indent="-228600"/>
            <a:r>
              <a:rPr lang="en-US" sz="1600" dirty="0"/>
              <a:t>Below are fragments of proposed manifest file</a:t>
            </a:r>
          </a:p>
          <a:p>
            <a:pPr marL="285750" indent="-285750">
              <a:buFont typeface="Arial" panose="020B0604020202020204" pitchFamily="34" charset="0"/>
              <a:buChar char="•"/>
            </a:pPr>
            <a:r>
              <a:rPr lang="en-US" sz="1400" dirty="0"/>
              <a:t>Artifacts are without digests (Opt.2)</a:t>
            </a:r>
          </a:p>
          <a:p>
            <a:pPr marL="228600" indent="-228600"/>
            <a:endParaRPr lang="en-US" sz="1600" dirty="0"/>
          </a:p>
          <a:p>
            <a:pPr marL="228600" indent="-228600"/>
            <a:r>
              <a:rPr lang="en-US" sz="1600" dirty="0"/>
              <a:t>SOL004 standard requires:</a:t>
            </a:r>
          </a:p>
          <a:p>
            <a:pPr marL="285750" indent="-285750">
              <a:buFont typeface="Arial" panose="020B0604020202020204" pitchFamily="34" charset="0"/>
              <a:buChar char="•"/>
            </a:pPr>
            <a:r>
              <a:rPr lang="en-GB" sz="1400" dirty="0"/>
              <a:t>All files belonging to the same non-MANO artifact set shall share a common path prefix </a:t>
            </a:r>
            <a:endParaRPr lang="en-US" sz="1400" dirty="0"/>
          </a:p>
        </p:txBody>
      </p:sp>
    </p:spTree>
    <p:extLst>
      <p:ext uri="{BB962C8B-B14F-4D97-AF65-F5344CB8AC3E}">
        <p14:creationId xmlns:p14="http://schemas.microsoft.com/office/powerpoint/2010/main" val="456051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Rounded Corners 44">
            <a:extLst>
              <a:ext uri="{FF2B5EF4-FFF2-40B4-BE49-F238E27FC236}">
                <a16:creationId xmlns:a16="http://schemas.microsoft.com/office/drawing/2014/main" id="{47C3965D-4A29-4E1F-8C29-A6C064337BAE}"/>
              </a:ext>
            </a:extLst>
          </p:cNvPr>
          <p:cNvSpPr/>
          <p:nvPr/>
        </p:nvSpPr>
        <p:spPr>
          <a:xfrm>
            <a:off x="4595291" y="4099782"/>
            <a:ext cx="4360818" cy="193671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980C6659-5602-4B43-8785-F4732244CA89}"/>
              </a:ext>
            </a:extLst>
          </p:cNvPr>
          <p:cNvSpPr/>
          <p:nvPr/>
        </p:nvSpPr>
        <p:spPr>
          <a:xfrm>
            <a:off x="4537004" y="1305803"/>
            <a:ext cx="4181384" cy="265281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2" name="Title 1"/>
          <p:cNvSpPr>
            <a:spLocks noGrp="1"/>
          </p:cNvSpPr>
          <p:nvPr>
            <p:ph type="title"/>
          </p:nvPr>
        </p:nvSpPr>
        <p:spPr>
          <a:xfrm>
            <a:off x="189137" y="0"/>
            <a:ext cx="8229600" cy="1143000"/>
          </a:xfrm>
        </p:spPr>
        <p:txBody>
          <a:bodyPr/>
          <a:lstStyle/>
          <a:p>
            <a:r>
              <a:rPr lang="en-GB" dirty="0"/>
              <a:t>Adding Security to VNF Package</a:t>
            </a:r>
            <a:br>
              <a:rPr lang="en-GB" dirty="0"/>
            </a:br>
            <a:r>
              <a:rPr lang="en-GB" dirty="0"/>
              <a:t>Public Key Based Integrity and Authenticity</a:t>
            </a:r>
          </a:p>
        </p:txBody>
      </p:sp>
      <p:sp>
        <p:nvSpPr>
          <p:cNvPr id="3" name="Content Placeholder 2"/>
          <p:cNvSpPr>
            <a:spLocks noGrp="1"/>
          </p:cNvSpPr>
          <p:nvPr>
            <p:ph idx="1"/>
          </p:nvPr>
        </p:nvSpPr>
        <p:spPr>
          <a:xfrm>
            <a:off x="323829" y="1330779"/>
            <a:ext cx="4221085" cy="4929387"/>
          </a:xfrm>
        </p:spPr>
        <p:txBody>
          <a:bodyPr/>
          <a:lstStyle/>
          <a:p>
            <a:pPr lvl="0" hangingPunct="0"/>
            <a:r>
              <a:rPr lang="en-GB" sz="1600" b="1" dirty="0"/>
              <a:t>Security Option 1</a:t>
            </a:r>
            <a:r>
              <a:rPr lang="en-GB" sz="1600" dirty="0"/>
              <a:t>:  </a:t>
            </a:r>
            <a:r>
              <a:rPr lang="en-GB" sz="1600" b="1" dirty="0"/>
              <a:t>Manifest file </a:t>
            </a:r>
            <a:r>
              <a:rPr lang="en-GB" sz="1600" dirty="0"/>
              <a:t>- based if there are both local and external artifacts</a:t>
            </a:r>
          </a:p>
          <a:p>
            <a:pPr lvl="1" hangingPunct="0"/>
            <a:r>
              <a:rPr lang="en-GB" sz="1400" dirty="0"/>
              <a:t>A Digest hash per each artifact</a:t>
            </a:r>
          </a:p>
          <a:p>
            <a:pPr lvl="1" hangingPunct="0"/>
            <a:r>
              <a:rPr lang="en-GB" sz="1400" dirty="0"/>
              <a:t>Manifest file is signed with VNF provider private key</a:t>
            </a:r>
          </a:p>
          <a:p>
            <a:pPr lvl="1" hangingPunct="0"/>
            <a:r>
              <a:rPr lang="en-GB" sz="1400" dirty="0"/>
              <a:t>VNF provider’s certificate includes a VNF provider public key</a:t>
            </a:r>
          </a:p>
          <a:p>
            <a:pPr lvl="1" hangingPunct="0"/>
            <a:r>
              <a:rPr lang="en-GB" sz="1400" dirty="0"/>
              <a:t>The certificate may be a separate artifact or included in the signature container, e.g. CMS</a:t>
            </a:r>
          </a:p>
          <a:p>
            <a:pPr marL="457200" lvl="1" indent="0" hangingPunct="0">
              <a:buNone/>
            </a:pPr>
            <a:endParaRPr lang="en-US" sz="1200" dirty="0"/>
          </a:p>
          <a:p>
            <a:pPr lvl="0" hangingPunct="0"/>
            <a:r>
              <a:rPr lang="en-GB" sz="1600" b="1" dirty="0"/>
              <a:t>Security Option 2</a:t>
            </a:r>
            <a:r>
              <a:rPr lang="en-GB" sz="1600" dirty="0"/>
              <a:t>: </a:t>
            </a:r>
            <a:r>
              <a:rPr lang="en-GB" sz="1600" b="1" dirty="0"/>
              <a:t>CSAR</a:t>
            </a:r>
            <a:r>
              <a:rPr lang="en-GB" sz="1600" dirty="0"/>
              <a:t>-based if all artifacts are located inside a CSAR</a:t>
            </a:r>
          </a:p>
          <a:p>
            <a:pPr lvl="1" hangingPunct="0"/>
            <a:r>
              <a:rPr lang="en-GB" sz="1400" dirty="0"/>
              <a:t>CSAR file is digitally signed with the VNF provider private key</a:t>
            </a:r>
          </a:p>
          <a:p>
            <a:pPr lvl="1" hangingPunct="0"/>
            <a:r>
              <a:rPr lang="en-GB" sz="1400" dirty="0"/>
              <a:t>No digest hash per each </a:t>
            </a:r>
            <a:r>
              <a:rPr lang="en-GB" sz="1400" dirty="0" err="1"/>
              <a:t>artifact</a:t>
            </a:r>
            <a:endParaRPr lang="en-GB" sz="1400" dirty="0"/>
          </a:p>
          <a:p>
            <a:pPr lvl="1" hangingPunct="0"/>
            <a:r>
              <a:rPr lang="en-GB" sz="1400" dirty="0"/>
              <a:t>VNF provider delivers one zip file containing a CSAR file, a signature file and a certificate file that includes a VNF provider public key</a:t>
            </a:r>
          </a:p>
          <a:p>
            <a:pPr lvl="1" hangingPunct="0"/>
            <a:r>
              <a:rPr lang="en-GB" sz="1400" dirty="0"/>
              <a:t>The certificate may be a separate artifact or included in the signature container, e.g. CMS</a:t>
            </a:r>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6</a:t>
            </a:fld>
            <a:endParaRPr lang="en-GB"/>
          </a:p>
        </p:txBody>
      </p:sp>
      <p:sp>
        <p:nvSpPr>
          <p:cNvPr id="12" name="Rectangle 11"/>
          <p:cNvSpPr/>
          <p:nvPr/>
        </p:nvSpPr>
        <p:spPr>
          <a:xfrm>
            <a:off x="4724402" y="4386414"/>
            <a:ext cx="19158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23" name="Rectangle 22"/>
          <p:cNvSpPr/>
          <p:nvPr/>
        </p:nvSpPr>
        <p:spPr>
          <a:xfrm>
            <a:off x="4816589" y="5026085"/>
            <a:ext cx="1704871" cy="85135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24" name="Rectangle 23"/>
          <p:cNvSpPr/>
          <p:nvPr/>
        </p:nvSpPr>
        <p:spPr>
          <a:xfrm>
            <a:off x="4816589" y="4526396"/>
            <a:ext cx="1704871"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solidFill>
                  <a:schemeClr val="tx2"/>
                </a:solidFill>
              </a:rPr>
              <a:t>VNFPackage.csar</a:t>
            </a:r>
            <a:endParaRPr lang="en-GB" sz="1100" dirty="0">
              <a:solidFill>
                <a:schemeClr val="tx2"/>
              </a:solidFill>
            </a:endParaRPr>
          </a:p>
          <a:p>
            <a:pPr algn="ctr"/>
            <a:r>
              <a:rPr lang="en-GB" sz="1100" dirty="0">
                <a:solidFill>
                  <a:schemeClr val="tx2"/>
                </a:solidFill>
              </a:rPr>
              <a:t>(all </a:t>
            </a:r>
            <a:r>
              <a:rPr lang="en-GB" sz="1100" dirty="0" err="1">
                <a:solidFill>
                  <a:schemeClr val="tx2"/>
                </a:solidFill>
              </a:rPr>
              <a:t>artifacts</a:t>
            </a:r>
            <a:r>
              <a:rPr lang="en-GB" sz="1100" dirty="0">
                <a:solidFill>
                  <a:schemeClr val="tx2"/>
                </a:solidFill>
              </a:rPr>
              <a:t>..)</a:t>
            </a:r>
          </a:p>
        </p:txBody>
      </p:sp>
      <p:sp>
        <p:nvSpPr>
          <p:cNvPr id="28" name="Rectangle 27"/>
          <p:cNvSpPr/>
          <p:nvPr/>
        </p:nvSpPr>
        <p:spPr>
          <a:xfrm>
            <a:off x="4980489" y="5484821"/>
            <a:ext cx="1348696"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29" name="Rectangle 28"/>
          <p:cNvSpPr/>
          <p:nvPr/>
        </p:nvSpPr>
        <p:spPr>
          <a:xfrm>
            <a:off x="7015464" y="4386411"/>
            <a:ext cx="1856398" cy="15984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0" name="Rectangle 29"/>
          <p:cNvSpPr/>
          <p:nvPr/>
        </p:nvSpPr>
        <p:spPr>
          <a:xfrm>
            <a:off x="7166179" y="5026083"/>
            <a:ext cx="1560119" cy="4913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VNFPackage.csar Signature</a:t>
            </a:r>
          </a:p>
        </p:txBody>
      </p:sp>
      <p:sp>
        <p:nvSpPr>
          <p:cNvPr id="31" name="Rectangle 30"/>
          <p:cNvSpPr/>
          <p:nvPr/>
        </p:nvSpPr>
        <p:spPr>
          <a:xfrm>
            <a:off x="7166179" y="4526393"/>
            <a:ext cx="1560119" cy="375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solidFill>
                  <a:schemeClr val="tx2"/>
                </a:solidFill>
              </a:rPr>
              <a:t>VNFPackage.csar</a:t>
            </a:r>
            <a:endParaRPr lang="en-GB" sz="1100" dirty="0">
              <a:solidFill>
                <a:schemeClr val="tx2"/>
              </a:solidFill>
            </a:endParaRPr>
          </a:p>
          <a:p>
            <a:pPr algn="ctr"/>
            <a:r>
              <a:rPr lang="en-GB" sz="1100" dirty="0">
                <a:solidFill>
                  <a:schemeClr val="tx2"/>
                </a:solidFill>
              </a:rPr>
              <a:t>(all </a:t>
            </a:r>
            <a:r>
              <a:rPr lang="en-GB" sz="1100" dirty="0" err="1">
                <a:solidFill>
                  <a:schemeClr val="tx2"/>
                </a:solidFill>
              </a:rPr>
              <a:t>artifacts</a:t>
            </a:r>
            <a:r>
              <a:rPr lang="en-GB" sz="1100" dirty="0">
                <a:solidFill>
                  <a:schemeClr val="tx2"/>
                </a:solidFill>
              </a:rPr>
              <a:t>..)</a:t>
            </a:r>
          </a:p>
        </p:txBody>
      </p:sp>
      <p:sp>
        <p:nvSpPr>
          <p:cNvPr id="32" name="Rectangle 31"/>
          <p:cNvSpPr/>
          <p:nvPr/>
        </p:nvSpPr>
        <p:spPr>
          <a:xfrm>
            <a:off x="7166179" y="5615444"/>
            <a:ext cx="1560119" cy="2619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5" name="TextBox 4"/>
          <p:cNvSpPr txBox="1"/>
          <p:nvPr/>
        </p:nvSpPr>
        <p:spPr>
          <a:xfrm>
            <a:off x="6023252" y="4111691"/>
            <a:ext cx="1422572" cy="276999"/>
          </a:xfrm>
          <a:prstGeom prst="rect">
            <a:avLst/>
          </a:prstGeom>
          <a:noFill/>
        </p:spPr>
        <p:txBody>
          <a:bodyPr wrap="square" rtlCol="0">
            <a:spAutoFit/>
          </a:bodyPr>
          <a:lstStyle/>
          <a:p>
            <a:r>
              <a:rPr lang="en-US" sz="1200" b="1" dirty="0"/>
              <a:t>VNF Package.zip</a:t>
            </a:r>
          </a:p>
        </p:txBody>
      </p:sp>
      <p:sp>
        <p:nvSpPr>
          <p:cNvPr id="6" name="TextBox 5"/>
          <p:cNvSpPr txBox="1"/>
          <p:nvPr/>
        </p:nvSpPr>
        <p:spPr>
          <a:xfrm>
            <a:off x="6627696" y="4995738"/>
            <a:ext cx="400211" cy="338554"/>
          </a:xfrm>
          <a:prstGeom prst="rect">
            <a:avLst/>
          </a:prstGeom>
          <a:noFill/>
        </p:spPr>
        <p:txBody>
          <a:bodyPr wrap="square" rtlCol="0">
            <a:spAutoFit/>
          </a:bodyPr>
          <a:lstStyle/>
          <a:p>
            <a:r>
              <a:rPr lang="en-US" sz="1600" dirty="0"/>
              <a:t>or</a:t>
            </a:r>
          </a:p>
        </p:txBody>
      </p:sp>
      <p:sp>
        <p:nvSpPr>
          <p:cNvPr id="33" name="Rectangle 32"/>
          <p:cNvSpPr/>
          <p:nvPr/>
        </p:nvSpPr>
        <p:spPr>
          <a:xfrm>
            <a:off x="5184571" y="1577942"/>
            <a:ext cx="2873829" cy="205244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34" name="Rectangle 33"/>
          <p:cNvSpPr/>
          <p:nvPr/>
        </p:nvSpPr>
        <p:spPr>
          <a:xfrm>
            <a:off x="5410439" y="2982190"/>
            <a:ext cx="2413794" cy="5506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sz="1100" dirty="0">
                <a:solidFill>
                  <a:schemeClr val="tx2"/>
                </a:solidFill>
              </a:rPr>
              <a:t>Manifest file Signature</a:t>
            </a:r>
          </a:p>
        </p:txBody>
      </p:sp>
      <p:sp>
        <p:nvSpPr>
          <p:cNvPr id="35" name="Rectangle 34"/>
          <p:cNvSpPr/>
          <p:nvPr/>
        </p:nvSpPr>
        <p:spPr>
          <a:xfrm>
            <a:off x="5410439" y="1675911"/>
            <a:ext cx="2413794"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VNF Package metadata</a:t>
            </a:r>
          </a:p>
        </p:txBody>
      </p:sp>
      <p:sp>
        <p:nvSpPr>
          <p:cNvPr id="36" name="Rectangle 35"/>
          <p:cNvSpPr/>
          <p:nvPr/>
        </p:nvSpPr>
        <p:spPr>
          <a:xfrm>
            <a:off x="5860393" y="3254343"/>
            <a:ext cx="1664607" cy="19821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37" name="TextBox 36"/>
          <p:cNvSpPr txBox="1"/>
          <p:nvPr/>
        </p:nvSpPr>
        <p:spPr>
          <a:xfrm>
            <a:off x="6055422" y="1305803"/>
            <a:ext cx="1074333" cy="276999"/>
          </a:xfrm>
          <a:prstGeom prst="rect">
            <a:avLst/>
          </a:prstGeom>
          <a:noFill/>
        </p:spPr>
        <p:txBody>
          <a:bodyPr wrap="none" rtlCol="0">
            <a:spAutoFit/>
          </a:bodyPr>
          <a:lstStyle/>
          <a:p>
            <a:r>
              <a:rPr lang="en-US" sz="1200" b="1" dirty="0"/>
              <a:t>Manifest file</a:t>
            </a:r>
          </a:p>
        </p:txBody>
      </p:sp>
      <p:sp>
        <p:nvSpPr>
          <p:cNvPr id="38" name="Rectangle 37"/>
          <p:cNvSpPr/>
          <p:nvPr/>
        </p:nvSpPr>
        <p:spPr>
          <a:xfrm>
            <a:off x="5410439" y="2067797"/>
            <a:ext cx="84093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1</a:t>
            </a:r>
          </a:p>
        </p:txBody>
      </p:sp>
      <p:sp>
        <p:nvSpPr>
          <p:cNvPr id="39" name="Rectangle 38"/>
          <p:cNvSpPr/>
          <p:nvPr/>
        </p:nvSpPr>
        <p:spPr>
          <a:xfrm>
            <a:off x="6346612" y="2067793"/>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0" name="Rectangle 39"/>
          <p:cNvSpPr/>
          <p:nvPr/>
        </p:nvSpPr>
        <p:spPr>
          <a:xfrm>
            <a:off x="7217468" y="2067797"/>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41" name="Rectangle 40"/>
          <p:cNvSpPr/>
          <p:nvPr/>
        </p:nvSpPr>
        <p:spPr>
          <a:xfrm>
            <a:off x="5410439" y="2568542"/>
            <a:ext cx="830042"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Artifact N</a:t>
            </a:r>
          </a:p>
        </p:txBody>
      </p:sp>
      <p:sp>
        <p:nvSpPr>
          <p:cNvPr id="42" name="Rectangle 41"/>
          <p:cNvSpPr/>
          <p:nvPr/>
        </p:nvSpPr>
        <p:spPr>
          <a:xfrm>
            <a:off x="6335722" y="2568538"/>
            <a:ext cx="775615" cy="2878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Path/URI</a:t>
            </a:r>
          </a:p>
        </p:txBody>
      </p:sp>
      <p:sp>
        <p:nvSpPr>
          <p:cNvPr id="43" name="Rectangle 42"/>
          <p:cNvSpPr/>
          <p:nvPr/>
        </p:nvSpPr>
        <p:spPr>
          <a:xfrm>
            <a:off x="7206578" y="2568542"/>
            <a:ext cx="666760" cy="28788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Hash</a:t>
            </a:r>
          </a:p>
        </p:txBody>
      </p:sp>
      <p:sp>
        <p:nvSpPr>
          <p:cNvPr id="7" name="TextBox 6"/>
          <p:cNvSpPr txBox="1"/>
          <p:nvPr/>
        </p:nvSpPr>
        <p:spPr>
          <a:xfrm>
            <a:off x="6289451" y="2212527"/>
            <a:ext cx="761747" cy="369332"/>
          </a:xfrm>
          <a:prstGeom prst="rect">
            <a:avLst/>
          </a:prstGeom>
          <a:noFill/>
        </p:spPr>
        <p:txBody>
          <a:bodyPr wrap="none" rtlCol="0">
            <a:spAutoFit/>
          </a:bodyPr>
          <a:lstStyle/>
          <a:p>
            <a:r>
              <a:rPr lang="en-US" dirty="0"/>
              <a:t>. . . . .</a:t>
            </a:r>
          </a:p>
        </p:txBody>
      </p:sp>
      <p:sp>
        <p:nvSpPr>
          <p:cNvPr id="44" name="Rectangle 43"/>
          <p:cNvSpPr/>
          <p:nvPr/>
        </p:nvSpPr>
        <p:spPr>
          <a:xfrm>
            <a:off x="5849509" y="3711541"/>
            <a:ext cx="1664607" cy="198219"/>
          </a:xfrm>
          <a:prstGeom prst="rect">
            <a:avLst/>
          </a:prstGeom>
          <a:solidFill>
            <a:schemeClr val="bg1"/>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2"/>
                </a:solidFill>
              </a:rPr>
              <a:t>Signing Certificate</a:t>
            </a:r>
          </a:p>
        </p:txBody>
      </p:sp>
      <p:sp>
        <p:nvSpPr>
          <p:cNvPr id="8" name="TextBox 7"/>
          <p:cNvSpPr txBox="1"/>
          <p:nvPr/>
        </p:nvSpPr>
        <p:spPr>
          <a:xfrm>
            <a:off x="336127" y="6118527"/>
            <a:ext cx="8535735" cy="781752"/>
          </a:xfrm>
          <a:prstGeom prst="rect">
            <a:avLst/>
          </a:prstGeom>
          <a:noFill/>
        </p:spPr>
        <p:txBody>
          <a:bodyPr wrap="square" rtlCol="0">
            <a:spAutoFit/>
          </a:bodyPr>
          <a:lstStyle/>
          <a:p>
            <a:pPr marL="342900" indent="-342900" eaLnBrk="1">
              <a:spcBef>
                <a:spcPct val="20000"/>
              </a:spcBef>
              <a:buSzPct val="90000"/>
              <a:buBlip>
                <a:blip r:embed="rId2"/>
              </a:buBlip>
            </a:pPr>
            <a:r>
              <a:rPr lang="en-GB" sz="1400" dirty="0">
                <a:solidFill>
                  <a:srgbClr val="404040"/>
                </a:solidFill>
                <a:latin typeface="Calibri" pitchFamily="34" charset="0"/>
                <a:cs typeface="+mn-cs"/>
              </a:rPr>
              <a:t>Key different: Option 1 has two level security protection, whereas option 2 has one level</a:t>
            </a:r>
          </a:p>
          <a:p>
            <a:pPr marL="342900" indent="-342900" eaLnBrk="1">
              <a:spcBef>
                <a:spcPct val="20000"/>
              </a:spcBef>
              <a:buSzPct val="90000"/>
              <a:buBlip>
                <a:blip r:embed="rId2"/>
              </a:buBlip>
            </a:pPr>
            <a:r>
              <a:rPr lang="en-GB" sz="1400" dirty="0">
                <a:solidFill>
                  <a:srgbClr val="404040"/>
                </a:solidFill>
                <a:latin typeface="Calibri" pitchFamily="34" charset="0"/>
                <a:cs typeface="+mn-cs"/>
              </a:rPr>
              <a:t>Both options rely on existence in the NFVO of a root certificate of a trusted certificate authority, delivered via a trusted channel separately from a VNF package</a:t>
            </a:r>
            <a:endParaRPr lang="en-US" sz="1400" dirty="0">
              <a:solidFill>
                <a:srgbClr val="404040"/>
              </a:solidFill>
              <a:latin typeface="Calibri" pitchFamily="34" charset="0"/>
              <a:cs typeface="+mn-cs"/>
            </a:endParaRPr>
          </a:p>
        </p:txBody>
      </p:sp>
      <p:sp>
        <p:nvSpPr>
          <p:cNvPr id="11" name="TextBox 10">
            <a:extLst>
              <a:ext uri="{FF2B5EF4-FFF2-40B4-BE49-F238E27FC236}">
                <a16:creationId xmlns:a16="http://schemas.microsoft.com/office/drawing/2014/main" id="{3B08605F-CB32-4E79-82D3-83E93E7BF291}"/>
              </a:ext>
            </a:extLst>
          </p:cNvPr>
          <p:cNvSpPr txBox="1"/>
          <p:nvPr/>
        </p:nvSpPr>
        <p:spPr>
          <a:xfrm>
            <a:off x="7711281" y="1297551"/>
            <a:ext cx="764953" cy="276999"/>
          </a:xfrm>
          <a:prstGeom prst="rect">
            <a:avLst/>
          </a:prstGeom>
          <a:noFill/>
        </p:spPr>
        <p:txBody>
          <a:bodyPr wrap="none" rtlCol="0">
            <a:spAutoFit/>
          </a:bodyPr>
          <a:lstStyle/>
          <a:p>
            <a:r>
              <a:rPr lang="en-US" sz="1200" dirty="0"/>
              <a:t>Option 1</a:t>
            </a:r>
          </a:p>
        </p:txBody>
      </p:sp>
      <p:sp>
        <p:nvSpPr>
          <p:cNvPr id="51" name="TextBox 50">
            <a:extLst>
              <a:ext uri="{FF2B5EF4-FFF2-40B4-BE49-F238E27FC236}">
                <a16:creationId xmlns:a16="http://schemas.microsoft.com/office/drawing/2014/main" id="{7650E007-E136-4F98-950F-AC67C000FCE7}"/>
              </a:ext>
            </a:extLst>
          </p:cNvPr>
          <p:cNvSpPr txBox="1"/>
          <p:nvPr/>
        </p:nvSpPr>
        <p:spPr>
          <a:xfrm>
            <a:off x="7943663" y="4081339"/>
            <a:ext cx="764953" cy="276999"/>
          </a:xfrm>
          <a:prstGeom prst="rect">
            <a:avLst/>
          </a:prstGeom>
          <a:noFill/>
        </p:spPr>
        <p:txBody>
          <a:bodyPr wrap="none" rtlCol="0">
            <a:spAutoFit/>
          </a:bodyPr>
          <a:lstStyle/>
          <a:p>
            <a:r>
              <a:rPr lang="en-US" sz="1200" dirty="0"/>
              <a:t>Option 2</a:t>
            </a:r>
          </a:p>
        </p:txBody>
      </p:sp>
    </p:spTree>
    <p:extLst>
      <p:ext uri="{BB962C8B-B14F-4D97-AF65-F5344CB8AC3E}">
        <p14:creationId xmlns:p14="http://schemas.microsoft.com/office/powerpoint/2010/main" val="320472269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37" y="0"/>
            <a:ext cx="8229600" cy="1143000"/>
          </a:xfrm>
        </p:spPr>
        <p:txBody>
          <a:bodyPr/>
          <a:lstStyle/>
          <a:p>
            <a:r>
              <a:rPr lang="en-GB" dirty="0"/>
              <a:t>VNF Package</a:t>
            </a:r>
            <a:br>
              <a:rPr lang="en-GB" dirty="0"/>
            </a:br>
            <a:r>
              <a:rPr lang="en-GB" dirty="0"/>
              <a:t>Manifest File with Security support – Opt. 1</a:t>
            </a:r>
          </a:p>
        </p:txBody>
      </p:sp>
      <p:sp>
        <p:nvSpPr>
          <p:cNvPr id="3" name="Content Placeholder 2"/>
          <p:cNvSpPr>
            <a:spLocks noGrp="1"/>
          </p:cNvSpPr>
          <p:nvPr>
            <p:ph idx="1"/>
          </p:nvPr>
        </p:nvSpPr>
        <p:spPr>
          <a:xfrm>
            <a:off x="370113" y="1450520"/>
            <a:ext cx="2264229" cy="5213015"/>
          </a:xfrm>
        </p:spPr>
        <p:txBody>
          <a:bodyPr/>
          <a:lstStyle/>
          <a:p>
            <a:pPr marL="228600" indent="-228600"/>
            <a:r>
              <a:rPr lang="en-US" sz="1600" dirty="0"/>
              <a:t>VNF package </a:t>
            </a:r>
            <a:r>
              <a:rPr lang="en-US" sz="1600" b="1" dirty="0"/>
              <a:t>metadata </a:t>
            </a:r>
          </a:p>
          <a:p>
            <a:pPr marL="0" indent="0">
              <a:buNone/>
            </a:pPr>
            <a:endParaRPr lang="en-US" sz="1600" b="1" dirty="0"/>
          </a:p>
          <a:p>
            <a:pPr marL="228600" indent="-228600"/>
            <a:r>
              <a:rPr lang="en-US" sz="1600" dirty="0"/>
              <a:t>A list of blocks each is related to one file in the VNF package, including</a:t>
            </a:r>
          </a:p>
          <a:p>
            <a:pPr>
              <a:buFont typeface="Arial" panose="020B0604020202020204" pitchFamily="34" charset="0"/>
              <a:buChar char="•"/>
            </a:pPr>
            <a:r>
              <a:rPr lang="en-US" sz="1600" b="1" dirty="0"/>
              <a:t>Source</a:t>
            </a:r>
            <a:r>
              <a:rPr lang="en-US" sz="1600" dirty="0"/>
              <a:t>: artifact URI</a:t>
            </a:r>
          </a:p>
          <a:p>
            <a:pPr>
              <a:buFont typeface="Arial" panose="020B0604020202020204" pitchFamily="34" charset="0"/>
              <a:buChar char="•"/>
            </a:pPr>
            <a:r>
              <a:rPr lang="en-US" sz="1600" b="1" dirty="0"/>
              <a:t>Algorithm</a:t>
            </a:r>
            <a:r>
              <a:rPr lang="en-US" sz="1600" dirty="0"/>
              <a:t>: name of an algorithm used to generate the hash</a:t>
            </a:r>
          </a:p>
          <a:p>
            <a:pPr>
              <a:buFont typeface="Arial" panose="020B0604020202020204" pitchFamily="34" charset="0"/>
              <a:buChar char="•"/>
            </a:pPr>
            <a:r>
              <a:rPr lang="en-US" sz="1600" b="1" dirty="0"/>
              <a:t>Hash</a:t>
            </a:r>
            <a:r>
              <a:rPr lang="en-US" sz="1600" dirty="0"/>
              <a:t>: text string corresponding to the hexadecimal representation of the hash</a:t>
            </a:r>
          </a:p>
          <a:p>
            <a:pPr>
              <a:buFont typeface="Arial" panose="020B0604020202020204" pitchFamily="34" charset="0"/>
              <a:buChar char="•"/>
            </a:pPr>
            <a:endParaRPr lang="en-US" sz="1600" dirty="0"/>
          </a:p>
          <a:p>
            <a:pPr marL="228600" lvl="0" indent="-228600"/>
            <a:r>
              <a:rPr lang="en-US" sz="1600" b="1" dirty="0"/>
              <a:t>Manifest file Signature</a:t>
            </a:r>
          </a:p>
          <a:p>
            <a:pPr marL="228600" indent="-228600"/>
            <a:endParaRPr lang="en-US" sz="1600" dirty="0"/>
          </a:p>
          <a:p>
            <a:pPr marL="0" indent="0">
              <a:buNone/>
            </a:pPr>
            <a:endParaRPr lang="en-US" sz="1600" dirty="0"/>
          </a:p>
        </p:txBody>
      </p:sp>
      <p:sp>
        <p:nvSpPr>
          <p:cNvPr id="4" name="Slide Number Placeholder 3"/>
          <p:cNvSpPr>
            <a:spLocks noGrp="1"/>
          </p:cNvSpPr>
          <p:nvPr>
            <p:ph type="sldNum" sz="quarter" idx="11"/>
          </p:nvPr>
        </p:nvSpPr>
        <p:spPr/>
        <p:txBody>
          <a:bodyPr/>
          <a:lstStyle/>
          <a:p>
            <a:pPr>
              <a:defRPr/>
            </a:pPr>
            <a:fld id="{7994D5C2-550C-463D-8943-2F919CB44A39}" type="slidenum">
              <a:rPr lang="en-GB" smtClean="0"/>
              <a:pPr>
                <a:defRPr/>
              </a:pPr>
              <a:t>7</a:t>
            </a:fld>
            <a:endParaRPr lang="en-GB"/>
          </a:p>
        </p:txBody>
      </p:sp>
      <p:sp>
        <p:nvSpPr>
          <p:cNvPr id="8" name="Rectangle 7"/>
          <p:cNvSpPr/>
          <p:nvPr/>
        </p:nvSpPr>
        <p:spPr>
          <a:xfrm>
            <a:off x="2862944" y="1450521"/>
            <a:ext cx="6150428" cy="472325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GB" sz="1400" b="1" dirty="0">
              <a:solidFill>
                <a:schemeClr val="tx2"/>
              </a:solidFill>
            </a:endParaRPr>
          </a:p>
        </p:txBody>
      </p:sp>
      <p:sp>
        <p:nvSpPr>
          <p:cNvPr id="9" name="TextBox 8"/>
          <p:cNvSpPr txBox="1"/>
          <p:nvPr/>
        </p:nvSpPr>
        <p:spPr>
          <a:xfrm>
            <a:off x="2895592" y="6184429"/>
            <a:ext cx="6120969" cy="577081"/>
          </a:xfrm>
          <a:prstGeom prst="rect">
            <a:avLst/>
          </a:prstGeom>
          <a:noFill/>
        </p:spPr>
        <p:txBody>
          <a:bodyPr wrap="square" rtlCol="0">
            <a:spAutoFit/>
          </a:bodyPr>
          <a:lstStyle/>
          <a:p>
            <a:r>
              <a:rPr lang="en-US" sz="1050" dirty="0">
                <a:latin typeface="Calibri" panose="020F0502020204030204" pitchFamily="34" charset="0"/>
              </a:rPr>
              <a:t>References: </a:t>
            </a:r>
          </a:p>
          <a:p>
            <a:pPr marL="171450" indent="-171450">
              <a:buFontTx/>
              <a:buChar char="-"/>
            </a:pPr>
            <a:r>
              <a:rPr lang="en-GB" sz="1050" dirty="0"/>
              <a:t>IANA register for Hash Function Textual Names</a:t>
            </a:r>
            <a:br>
              <a:rPr lang="en-GB" sz="1050" dirty="0"/>
            </a:br>
            <a:r>
              <a:rPr lang="en-US" sz="1050" u="sng" dirty="0">
                <a:hlinkClick r:id="rId2"/>
              </a:rPr>
              <a:t>https://www.iana.org/assignments/hash-function-text-names/hash-function-text-names.xhtml</a:t>
            </a:r>
            <a:endParaRPr lang="en-US" sz="1050" dirty="0">
              <a:latin typeface="Calibri" panose="020F0502020204030204" pitchFamily="34" charset="0"/>
            </a:endParaRPr>
          </a:p>
        </p:txBody>
      </p:sp>
      <p:sp>
        <p:nvSpPr>
          <p:cNvPr id="10" name="Rectangle 9"/>
          <p:cNvSpPr/>
          <p:nvPr/>
        </p:nvSpPr>
        <p:spPr>
          <a:xfrm>
            <a:off x="2895592" y="1466278"/>
            <a:ext cx="6226628" cy="4555093"/>
          </a:xfrm>
          <a:prstGeom prst="rect">
            <a:avLst/>
          </a:prstGeom>
        </p:spPr>
        <p:txBody>
          <a:bodyPr wrap="square">
            <a:spAutoFit/>
          </a:bodyPr>
          <a:lstStyle/>
          <a:p>
            <a:r>
              <a:rPr lang="en-US" sz="1400" b="1" dirty="0"/>
              <a:t>metadata</a:t>
            </a:r>
            <a:r>
              <a:rPr lang="en-US" sz="1400" dirty="0"/>
              <a:t>:</a:t>
            </a:r>
          </a:p>
          <a:p>
            <a:r>
              <a:rPr lang="en-GB" sz="1200" dirty="0"/>
              <a:t>vnf_product_name: vMRF-1-0-0</a:t>
            </a:r>
            <a:endParaRPr lang="en-US" sz="1200" dirty="0"/>
          </a:p>
          <a:p>
            <a:r>
              <a:rPr lang="en-GB" sz="1200" dirty="0"/>
              <a:t>vnf_provider_id: Acme</a:t>
            </a:r>
            <a:endParaRPr lang="en-US" sz="1200" dirty="0"/>
          </a:p>
          <a:p>
            <a:r>
              <a:rPr lang="en-GB" sz="1200" dirty="0"/>
              <a:t>vnf_package_version: 1.0</a:t>
            </a:r>
            <a:endParaRPr lang="en-US" sz="1200" dirty="0"/>
          </a:p>
          <a:p>
            <a:r>
              <a:rPr lang="en-GB" sz="1200" dirty="0"/>
              <a:t>vnf_release_data_time: 2017.01.01T10:00+03:00</a:t>
            </a:r>
          </a:p>
          <a:p>
            <a:endParaRPr lang="en-GB" sz="1200" dirty="0"/>
          </a:p>
          <a:p>
            <a:r>
              <a:rPr lang="en-GB" sz="1200" b="1" dirty="0"/>
              <a:t>Source</a:t>
            </a:r>
            <a:r>
              <a:rPr lang="en-GB" sz="1200" dirty="0"/>
              <a:t>: MRF.yaml</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09e5a788acb180162c51679ae4c998039fa6644505db2415e35107d1ee213943</a:t>
            </a:r>
            <a:endParaRPr lang="en-US" sz="1200" dirty="0"/>
          </a:p>
          <a:p>
            <a:r>
              <a:rPr lang="en-GB" sz="1200" dirty="0"/>
              <a:t> </a:t>
            </a:r>
            <a:endParaRPr lang="en-US" sz="1200" dirty="0"/>
          </a:p>
          <a:p>
            <a:r>
              <a:rPr lang="en-GB" sz="1200" b="1" dirty="0"/>
              <a:t>Source</a:t>
            </a:r>
            <a:r>
              <a:rPr lang="en-GB" sz="1200" dirty="0"/>
              <a:t>: scripts/install.sh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d0e7828293355a07c2dccaaa765c80b507e60e6167067c950dc2e6b0da0dbd8b</a:t>
            </a:r>
            <a:endParaRPr lang="en-US" sz="1200" dirty="0"/>
          </a:p>
          <a:p>
            <a:r>
              <a:rPr lang="es-ES_tradnl" sz="1200" dirty="0"/>
              <a:t> </a:t>
            </a:r>
            <a:endParaRPr lang="en-US" sz="1200" dirty="0"/>
          </a:p>
          <a:p>
            <a:r>
              <a:rPr lang="fr-FR" sz="1200" b="1" dirty="0"/>
              <a:t>Source</a:t>
            </a:r>
            <a:r>
              <a:rPr lang="fr-FR" sz="1200" dirty="0"/>
              <a:t>: </a:t>
            </a:r>
            <a:r>
              <a:rPr lang="es-ES_tradnl" sz="1200" u="sng" dirty="0">
                <a:hlinkClick r:id="rId3"/>
              </a:rPr>
              <a:t>https://www.vendor_org.com/MRF/v4.1/scripts/scale/scale.sh</a:t>
            </a:r>
            <a:endParaRPr lang="en-US" sz="1200" dirty="0"/>
          </a:p>
          <a:p>
            <a:r>
              <a:rPr lang="en-GB" sz="1200" b="1" dirty="0"/>
              <a:t>Algorithm</a:t>
            </a:r>
            <a:r>
              <a:rPr lang="en-GB" sz="1200" dirty="0"/>
              <a:t>: SHA-256</a:t>
            </a:r>
            <a:endParaRPr lang="en-US" sz="1200" dirty="0"/>
          </a:p>
          <a:p>
            <a:r>
              <a:rPr lang="en-GB" sz="1200" b="1" dirty="0"/>
              <a:t>Hash</a:t>
            </a:r>
            <a:r>
              <a:rPr lang="en-GB" sz="1200" dirty="0"/>
              <a:t>: </a:t>
            </a:r>
            <a:r>
              <a:rPr lang="es-ES_tradnl" sz="1200" dirty="0"/>
              <a:t>36f945953929812aca2701b114b068c71bd8c95ceb3609711428c26325649165</a:t>
            </a:r>
            <a:endParaRPr lang="en-US" sz="1200" dirty="0"/>
          </a:p>
          <a:p>
            <a:r>
              <a:rPr lang="es-ES_tradnl" sz="1200" dirty="0"/>
              <a:t> </a:t>
            </a:r>
            <a:endParaRPr lang="en-US" sz="1200" dirty="0"/>
          </a:p>
          <a:p>
            <a:r>
              <a:rPr lang="es-ES_tradnl" sz="1200" b="1" dirty="0"/>
              <a:t>-----BEGIN CMS-----</a:t>
            </a:r>
            <a:endParaRPr lang="en-US" sz="1200" b="1" dirty="0"/>
          </a:p>
          <a:p>
            <a:r>
              <a:rPr lang="es-ES_tradnl" sz="1200" dirty="0"/>
              <a:t>MIGDBgsqhkiG9w0BCRABCaB0MHICAQAwDQYLKoZIhvcNAQkQAwgwXgYJKoZIhvcN</a:t>
            </a:r>
            <a:endParaRPr lang="en-US" sz="1200" dirty="0"/>
          </a:p>
          <a:p>
            <a:r>
              <a:rPr lang="es-ES_tradnl" sz="1200" dirty="0"/>
              <a:t>AQcBoFEET3icc87PK0nNK9ENqSxItVIoSa0o0S/ISczMs1ZIzkgsKk4tsQ0N1nUM</a:t>
            </a:r>
            <a:endParaRPr lang="en-US" sz="1200" dirty="0"/>
          </a:p>
          <a:p>
            <a:r>
              <a:rPr lang="es-ES_tradnl" sz="1200" dirty="0"/>
              <a:t>dvb05OXi5XLPLEtViMwvLVLwSE0sKlFIVHAqSk3MBkkBAJv0Fx0=</a:t>
            </a:r>
            <a:endParaRPr lang="en-US" sz="1200" dirty="0"/>
          </a:p>
          <a:p>
            <a:r>
              <a:rPr lang="es-ES_tradnl" sz="1200" b="1" dirty="0"/>
              <a:t>-----END CMS-----</a:t>
            </a:r>
            <a:endParaRPr lang="en-US" sz="1200" b="1" dirty="0"/>
          </a:p>
          <a:p>
            <a:endParaRPr lang="en-US" sz="1200" dirty="0"/>
          </a:p>
        </p:txBody>
      </p:sp>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a:off x="8673290" y="6419635"/>
            <a:ext cx="391297" cy="391297"/>
          </a:xfrm>
          <a:prstGeom prst="rect">
            <a:avLst/>
          </a:prstGeom>
        </p:spPr>
      </p:pic>
    </p:spTree>
    <p:extLst>
      <p:ext uri="{BB962C8B-B14F-4D97-AF65-F5344CB8AC3E}">
        <p14:creationId xmlns:p14="http://schemas.microsoft.com/office/powerpoint/2010/main" val="210739314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קלאסי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TSI Presentation Template 2014.ppt [Read-Only] [Compatibility Mode]" id="{AFE42CB8-55C5-4F80-B2E0-2723371E9FC9}" vid="{6B371DB4-0E50-4853-B1AC-155CECE3729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632ceaab-ed11-4204-8854-8e5d31a5ea2b">ETSIG-78-1443</_dlc_DocId>
    <_dlc_DocIdUrl xmlns="632ceaab-ed11-4204-8854-8e5d31a5ea2b">
      <Url>http://sps-groups.etsihq.org/NFV/_layouts/15/DocIdRedir.aspx?ID=ETSIG-78-1443</Url>
      <Description>ETSIG-78-1443</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E3D489CAF822954D87F780418DF6222B" ma:contentTypeVersion="4" ma:contentTypeDescription="Create a new document." ma:contentTypeScope="" ma:versionID="e56d61863568d76d6f697d77402c9f33">
  <xsd:schema xmlns:xsd="http://www.w3.org/2001/XMLSchema" xmlns:xs="http://www.w3.org/2001/XMLSchema" xmlns:p="http://schemas.microsoft.com/office/2006/metadata/properties" xmlns:ns2="632ceaab-ed11-4204-8854-8e5d31a5ea2b" targetNamespace="http://schemas.microsoft.com/office/2006/metadata/properties" ma:root="true" ma:fieldsID="bbfe029563dc976957986f1ee3f9b6cf" ns2:_="">
    <xsd:import namespace="632ceaab-ed11-4204-8854-8e5d31a5ea2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2ceaab-ed11-4204-8854-8e5d31a5ea2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67D4FC-72D4-4485-BB7D-45E43F24D9AD}">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632ceaab-ed11-4204-8854-8e5d31a5ea2b"/>
    <ds:schemaRef ds:uri="http://www.w3.org/XML/1998/namespace"/>
    <ds:schemaRef ds:uri="http://purl.org/dc/dcmitype/"/>
  </ds:schemaRefs>
</ds:datastoreItem>
</file>

<file path=customXml/itemProps2.xml><?xml version="1.0" encoding="utf-8"?>
<ds:datastoreItem xmlns:ds="http://schemas.openxmlformats.org/officeDocument/2006/customXml" ds:itemID="{E169F1C6-0D5A-44AE-9510-31A136630E16}">
  <ds:schemaRefs>
    <ds:schemaRef ds:uri="http://schemas.microsoft.com/sharepoint/v3/contenttype/forms"/>
  </ds:schemaRefs>
</ds:datastoreItem>
</file>

<file path=customXml/itemProps3.xml><?xml version="1.0" encoding="utf-8"?>
<ds:datastoreItem xmlns:ds="http://schemas.openxmlformats.org/officeDocument/2006/customXml" ds:itemID="{FD62F27C-12E0-42D2-A79F-E69BA1341F36}">
  <ds:schemaRefs>
    <ds:schemaRef ds:uri="http://schemas.microsoft.com/sharepoint/events"/>
  </ds:schemaRefs>
</ds:datastoreItem>
</file>

<file path=customXml/itemProps4.xml><?xml version="1.0" encoding="utf-8"?>
<ds:datastoreItem xmlns:ds="http://schemas.openxmlformats.org/officeDocument/2006/customXml" ds:itemID="{F7222A6A-03CA-4B7D-AFF0-70E92E7A2D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2ceaab-ed11-4204-8854-8e5d31a5ea2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10378</TotalTime>
  <Words>711</Words>
  <Application>Microsoft Office PowerPoint</Application>
  <PresentationFormat>On-screen Show (4:3)</PresentationFormat>
  <Paragraphs>196</Paragraphs>
  <Slides>7</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vt:i4>
      </vt:variant>
    </vt:vector>
  </HeadingPairs>
  <TitlesOfParts>
    <vt:vector size="17" baseType="lpstr">
      <vt:lpstr>.AppleSystemUIFont</vt:lpstr>
      <vt:lpstr>Arial</vt:lpstr>
      <vt:lpstr>Calibri</vt:lpstr>
      <vt:lpstr>Calibri Light</vt:lpstr>
      <vt:lpstr>Courier New</vt:lpstr>
      <vt:lpstr>Helvetica Neue Light</vt:lpstr>
      <vt:lpstr>Symbol</vt:lpstr>
      <vt:lpstr>Times New Roman</vt:lpstr>
      <vt:lpstr>Office Theme</vt:lpstr>
      <vt:lpstr>1_Office Theme</vt:lpstr>
      <vt:lpstr> VNF Package CSAR for  ONAP Release 4  Andrei Kojukhov, PhD, Amdocs </vt:lpstr>
      <vt:lpstr>PowerPoint Presentation</vt:lpstr>
      <vt:lpstr>CSAR ONAP with TOSCA.meta File</vt:lpstr>
      <vt:lpstr>CSAR with ONAP extensions artifacts - example</vt:lpstr>
      <vt:lpstr>PowerPoint Presentation</vt:lpstr>
      <vt:lpstr>Adding Security to VNF Package Public Key Based Integrity and Authenticity</vt:lpstr>
      <vt:lpstr>VNF Package Manifest File with Security support – Opt. 1</vt:lpstr>
    </vt:vector>
  </TitlesOfParts>
  <Company>ETSI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thinh.nguyenphu@nokia.com</dc:creator>
  <dc:description>© ETSI 2009. All rights reserved</dc:description>
  <cp:lastModifiedBy>Andrei</cp:lastModifiedBy>
  <cp:revision>518</cp:revision>
  <dcterms:created xsi:type="dcterms:W3CDTF">2014-02-14T16:37:37Z</dcterms:created>
  <dcterms:modified xsi:type="dcterms:W3CDTF">2019-02-04T11:44:12Z</dcterms:modified>
  <cp:contentStatus>February 2009</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0x010100E3D489CAF822954D87F780418DF6222B</vt:lpwstr>
  </property>
  <property fmtid="{D5CDD505-2E9C-101B-9397-08002B2CF9AE}" pid="3" name="_dlc_DocIdItemGuid">
    <vt:lpwstr>bb6a55a3-6e2f-444b-84bb-b55577db153b</vt:lpwstr>
  </property>
</Properties>
</file>