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8"/>
  </p:notesMasterIdLst>
  <p:sldIdLst>
    <p:sldId id="256" r:id="rId2"/>
    <p:sldId id="141168525" r:id="rId3"/>
    <p:sldId id="141168527" r:id="rId4"/>
    <p:sldId id="141168524" r:id="rId5"/>
    <p:sldId id="141168528" r:id="rId6"/>
    <p:sldId id="14116852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>
    <p:extLst>
      <p:ext uri="{19B8F6BF-5375-455C-9EA6-DF929625EA0E}">
        <p15:presenceInfo xmlns:p15="http://schemas.microsoft.com/office/powerpoint/2012/main" userId="S-1-5-21-789336058-1682526488-854245398-4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22"/>
    <a:srgbClr val="1C1C1C"/>
    <a:srgbClr val="6FB405"/>
    <a:srgbClr val="0230AC"/>
    <a:srgbClr val="00A1DF"/>
    <a:srgbClr val="430098"/>
    <a:srgbClr val="65B8CB"/>
    <a:srgbClr val="275187"/>
    <a:srgbClr val="446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3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539353" y="4660106"/>
            <a:ext cx="2081213" cy="140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2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1949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81558" y="4621733"/>
            <a:ext cx="205243" cy="19819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01278" y="1200151"/>
            <a:ext cx="7985522" cy="325993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257175" marR="0" lvl="0" indent="-142875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57213" marR="0" lvl="1" indent="-100013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7250" marR="0" lvl="2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00150" marR="0" lvl="3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43050" marR="0" lvl="4" indent="-57150" algn="l" rtl="0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3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7" r:id="rId4"/>
    <p:sldLayoutId id="2147483668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ONAP SIMPLIFICATION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3951352" y="2502246"/>
            <a:ext cx="4921930" cy="83673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Brinda </a:t>
            </a:r>
            <a:r>
              <a:rPr lang="en-US" dirty="0" err="1">
                <a:solidFill>
                  <a:schemeClr val="tx1"/>
                </a:solidFill>
              </a:rPr>
              <a:t>Santh</a:t>
            </a:r>
            <a:r>
              <a:rPr lang="en-US">
                <a:solidFill>
                  <a:schemeClr val="tx1"/>
                </a:solidFill>
              </a:rPr>
              <a:t> 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79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06A385-4A2B-4009-A855-1BEB4889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Current Architecture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64D3A84-0482-4825-A929-946C6A01709C}"/>
              </a:ext>
            </a:extLst>
          </p:cNvPr>
          <p:cNvGrpSpPr/>
          <p:nvPr/>
        </p:nvGrpSpPr>
        <p:grpSpPr>
          <a:xfrm>
            <a:off x="531132" y="1184252"/>
            <a:ext cx="8452621" cy="2947524"/>
            <a:chOff x="560094" y="1471646"/>
            <a:chExt cx="8452621" cy="2947524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6BFD030-2AAA-4C0F-8D91-D3BD5EC355AA}"/>
                </a:ext>
              </a:extLst>
            </p:cNvPr>
            <p:cNvSpPr/>
            <p:nvPr/>
          </p:nvSpPr>
          <p:spPr>
            <a:xfrm>
              <a:off x="560094" y="1471646"/>
              <a:ext cx="8446020" cy="29475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7C7B1801-5B6B-419A-884F-F1D564CB34E5}"/>
                </a:ext>
              </a:extLst>
            </p:cNvPr>
            <p:cNvGrpSpPr/>
            <p:nvPr/>
          </p:nvGrpSpPr>
          <p:grpSpPr>
            <a:xfrm>
              <a:off x="560094" y="1487714"/>
              <a:ext cx="1704134" cy="2921054"/>
              <a:chOff x="1561580" y="1520317"/>
              <a:chExt cx="1704134" cy="2921054"/>
            </a:xfrm>
          </p:grpSpPr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E3404085-9457-4509-92DA-1539770157F9}"/>
                  </a:ext>
                </a:extLst>
              </p:cNvPr>
              <p:cNvSpPr/>
              <p:nvPr/>
            </p:nvSpPr>
            <p:spPr>
              <a:xfrm>
                <a:off x="1561580" y="1520317"/>
                <a:ext cx="1704134" cy="292105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Shape 64">
                <a:extLst>
                  <a:ext uri="{FF2B5EF4-FFF2-40B4-BE49-F238E27FC236}">
                    <a16:creationId xmlns:a16="http://schemas.microsoft.com/office/drawing/2014/main" id="{DD400916-953A-499C-9C91-B75C6A0597CD}"/>
                  </a:ext>
                </a:extLst>
              </p:cNvPr>
              <p:cNvSpPr/>
              <p:nvPr/>
            </p:nvSpPr>
            <p:spPr>
              <a:xfrm>
                <a:off x="1697781" y="1571506"/>
                <a:ext cx="1001877" cy="184666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1200" b="1" dirty="0">
                    <a:solidFill>
                      <a:srgbClr val="4277BB"/>
                    </a:solidFill>
                  </a:rPr>
                  <a:t>DESIGN TIME</a:t>
                </a:r>
                <a:endParaRPr sz="12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CAB58F8-197E-4703-851F-11331D558C38}"/>
                </a:ext>
              </a:extLst>
            </p:cNvPr>
            <p:cNvGrpSpPr/>
            <p:nvPr/>
          </p:nvGrpSpPr>
          <p:grpSpPr>
            <a:xfrm>
              <a:off x="622653" y="2476517"/>
              <a:ext cx="1584042" cy="1834226"/>
              <a:chOff x="855699" y="2388053"/>
              <a:chExt cx="1584042" cy="1834226"/>
            </a:xfrm>
            <a:noFill/>
          </p:grpSpPr>
          <p:sp>
            <p:nvSpPr>
              <p:cNvPr id="175" name="Rectangle: Rounded Corners 174">
                <a:extLst>
                  <a:ext uri="{FF2B5EF4-FFF2-40B4-BE49-F238E27FC236}">
                    <a16:creationId xmlns:a16="http://schemas.microsoft.com/office/drawing/2014/main" id="{B58C0098-39DD-41B3-BBB9-2194BC93EFB1}"/>
                  </a:ext>
                </a:extLst>
              </p:cNvPr>
              <p:cNvSpPr/>
              <p:nvPr/>
            </p:nvSpPr>
            <p:spPr>
              <a:xfrm>
                <a:off x="855699" y="2388053"/>
                <a:ext cx="1584042" cy="1834226"/>
              </a:xfrm>
              <a:prstGeom prst="roundRect">
                <a:avLst/>
              </a:prstGeom>
              <a:grp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Shape 64">
                <a:extLst>
                  <a:ext uri="{FF2B5EF4-FFF2-40B4-BE49-F238E27FC236}">
                    <a16:creationId xmlns:a16="http://schemas.microsoft.com/office/drawing/2014/main" id="{AE01832F-84D3-4F8B-B734-DAC0C114DAA1}"/>
                  </a:ext>
                </a:extLst>
              </p:cNvPr>
              <p:cNvSpPr/>
              <p:nvPr/>
            </p:nvSpPr>
            <p:spPr>
              <a:xfrm>
                <a:off x="949053" y="2505311"/>
                <a:ext cx="1359346" cy="2769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Service Design Creation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(SDC)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FD74AACD-AE0E-40B0-A911-E31C4F7DC2BC}"/>
                  </a:ext>
                </a:extLst>
              </p:cNvPr>
              <p:cNvGrpSpPr/>
              <p:nvPr/>
            </p:nvGrpSpPr>
            <p:grpSpPr>
              <a:xfrm>
                <a:off x="952399" y="2820287"/>
                <a:ext cx="1359346" cy="276999"/>
                <a:chOff x="1453142" y="2820288"/>
                <a:chExt cx="1359346" cy="276999"/>
              </a:xfrm>
              <a:grpFill/>
            </p:grpSpPr>
            <p:sp>
              <p:nvSpPr>
                <p:cNvPr id="191" name="Rectangle 190">
                  <a:extLst>
                    <a:ext uri="{FF2B5EF4-FFF2-40B4-BE49-F238E27FC236}">
                      <a16:creationId xmlns:a16="http://schemas.microsoft.com/office/drawing/2014/main" id="{7169E6C3-8BF9-48D6-9402-3549C8E6B74D}"/>
                    </a:ext>
                  </a:extLst>
                </p:cNvPr>
                <p:cNvSpPr/>
                <p:nvPr/>
              </p:nvSpPr>
              <p:spPr>
                <a:xfrm>
                  <a:off x="1453142" y="2820288"/>
                  <a:ext cx="1359346" cy="276999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Shape 64">
                  <a:extLst>
                    <a:ext uri="{FF2B5EF4-FFF2-40B4-BE49-F238E27FC236}">
                      <a16:creationId xmlns:a16="http://schemas.microsoft.com/office/drawing/2014/main" id="{D85B8EA6-4FBD-40F6-B9EE-E5C17DE193D2}"/>
                    </a:ext>
                  </a:extLst>
                </p:cNvPr>
                <p:cNvSpPr/>
                <p:nvPr/>
              </p:nvSpPr>
              <p:spPr>
                <a:xfrm>
                  <a:off x="1571766" y="2881358"/>
                  <a:ext cx="1122103" cy="138499"/>
                </a:xfrm>
                <a:prstGeom prst="rect">
                  <a:avLst/>
                </a:prstGeom>
                <a:grpFill/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Service/ XNF Design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0F792A2F-5B32-4E4A-ACA4-1F8A1D43DA2A}"/>
                  </a:ext>
                </a:extLst>
              </p:cNvPr>
              <p:cNvGrpSpPr/>
              <p:nvPr/>
            </p:nvGrpSpPr>
            <p:grpSpPr>
              <a:xfrm>
                <a:off x="949053" y="3158356"/>
                <a:ext cx="1359351" cy="276999"/>
                <a:chOff x="1449796" y="2800946"/>
                <a:chExt cx="1359351" cy="276999"/>
              </a:xfrm>
              <a:grpFill/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8A2F3184-497B-4E5F-B562-AC0E1FA7C574}"/>
                    </a:ext>
                  </a:extLst>
                </p:cNvPr>
                <p:cNvSpPr/>
                <p:nvPr/>
              </p:nvSpPr>
              <p:spPr>
                <a:xfrm>
                  <a:off x="1449796" y="2800946"/>
                  <a:ext cx="1359346" cy="276999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Shape 64">
                  <a:extLst>
                    <a:ext uri="{FF2B5EF4-FFF2-40B4-BE49-F238E27FC236}">
                      <a16:creationId xmlns:a16="http://schemas.microsoft.com/office/drawing/2014/main" id="{3FCFF362-8C49-45E2-8743-3AA932D41821}"/>
                    </a:ext>
                  </a:extLst>
                </p:cNvPr>
                <p:cNvSpPr/>
                <p:nvPr/>
              </p:nvSpPr>
              <p:spPr>
                <a:xfrm>
                  <a:off x="1449801" y="2862016"/>
                  <a:ext cx="1359346" cy="138499"/>
                </a:xfrm>
                <a:prstGeom prst="rect">
                  <a:avLst/>
                </a:prstGeom>
                <a:grpFill/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Controller Design Studio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3D0B6BDE-8996-459F-BB62-47FC35AD0DE4}"/>
                  </a:ext>
                </a:extLst>
              </p:cNvPr>
              <p:cNvGrpSpPr/>
              <p:nvPr/>
            </p:nvGrpSpPr>
            <p:grpSpPr>
              <a:xfrm>
                <a:off x="952399" y="3497361"/>
                <a:ext cx="1359346" cy="276999"/>
                <a:chOff x="1453137" y="2763937"/>
                <a:chExt cx="1359346" cy="276999"/>
              </a:xfrm>
              <a:grpFill/>
            </p:grpSpPr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BAE58525-0074-425A-86E6-7BBF8D8931C1}"/>
                    </a:ext>
                  </a:extLst>
                </p:cNvPr>
                <p:cNvSpPr/>
                <p:nvPr/>
              </p:nvSpPr>
              <p:spPr>
                <a:xfrm>
                  <a:off x="1453137" y="2763937"/>
                  <a:ext cx="1359346" cy="276999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Shape 64">
                  <a:extLst>
                    <a:ext uri="{FF2B5EF4-FFF2-40B4-BE49-F238E27FC236}">
                      <a16:creationId xmlns:a16="http://schemas.microsoft.com/office/drawing/2014/main" id="{58FF6DEF-15B9-4C16-8BE4-111EA41F6592}"/>
                    </a:ext>
                  </a:extLst>
                </p:cNvPr>
                <p:cNvSpPr/>
                <p:nvPr/>
              </p:nvSpPr>
              <p:spPr>
                <a:xfrm>
                  <a:off x="1565352" y="2825007"/>
                  <a:ext cx="1134927" cy="138499"/>
                </a:xfrm>
                <a:prstGeom prst="rect">
                  <a:avLst/>
                </a:prstGeom>
                <a:grpFill/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DCAE Design Studio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D9A86C35-59AC-4C11-AF88-EE5083ECB8DC}"/>
                </a:ext>
              </a:extLst>
            </p:cNvPr>
            <p:cNvGrpSpPr/>
            <p:nvPr/>
          </p:nvGrpSpPr>
          <p:grpSpPr>
            <a:xfrm>
              <a:off x="2264228" y="1477312"/>
              <a:ext cx="5181600" cy="2931455"/>
              <a:chOff x="2975430" y="1509914"/>
              <a:chExt cx="5181600" cy="2931455"/>
            </a:xfrm>
          </p:grpSpPr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0544023A-6F4B-43D1-B5B5-95797DF8E40E}"/>
                  </a:ext>
                </a:extLst>
              </p:cNvPr>
              <p:cNvSpPr/>
              <p:nvPr/>
            </p:nvSpPr>
            <p:spPr>
              <a:xfrm>
                <a:off x="2975430" y="1509914"/>
                <a:ext cx="5181600" cy="2931455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Shape 64">
                <a:extLst>
                  <a:ext uri="{FF2B5EF4-FFF2-40B4-BE49-F238E27FC236}">
                    <a16:creationId xmlns:a16="http://schemas.microsoft.com/office/drawing/2014/main" id="{20E9DF64-28BC-4C01-A26D-B54DA0CC3D16}"/>
                  </a:ext>
                </a:extLst>
              </p:cNvPr>
              <p:cNvSpPr/>
              <p:nvPr/>
            </p:nvSpPr>
            <p:spPr>
              <a:xfrm>
                <a:off x="3114871" y="1572982"/>
                <a:ext cx="711733" cy="184666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1200" b="1" dirty="0">
                    <a:solidFill>
                      <a:srgbClr val="4277BB"/>
                    </a:solidFill>
                  </a:rPr>
                  <a:t>Run TIME</a:t>
                </a:r>
                <a:endParaRPr sz="1200" b="1" dirty="0">
                  <a:solidFill>
                    <a:srgbClr val="4277BB"/>
                  </a:solidFill>
                </a:endParaRPr>
              </a:p>
            </p:txBody>
          </p: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78110FFE-C088-4528-96DF-E8AA45283ABA}"/>
                  </a:ext>
                </a:extLst>
              </p:cNvPr>
              <p:cNvGrpSpPr/>
              <p:nvPr/>
            </p:nvGrpSpPr>
            <p:grpSpPr>
              <a:xfrm>
                <a:off x="3044558" y="2571749"/>
                <a:ext cx="1273442" cy="381907"/>
                <a:chOff x="3545301" y="2571750"/>
                <a:chExt cx="1273442" cy="381907"/>
              </a:xfrm>
            </p:grpSpPr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003FEA0C-B16F-4E03-B17A-6352D5397326}"/>
                    </a:ext>
                  </a:extLst>
                </p:cNvPr>
                <p:cNvSpPr/>
                <p:nvPr/>
              </p:nvSpPr>
              <p:spPr>
                <a:xfrm>
                  <a:off x="3545301" y="2571750"/>
                  <a:ext cx="1273442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Shape 64">
                  <a:extLst>
                    <a:ext uri="{FF2B5EF4-FFF2-40B4-BE49-F238E27FC236}">
                      <a16:creationId xmlns:a16="http://schemas.microsoft.com/office/drawing/2014/main" id="{EF7CA2A7-592A-4277-A753-A5A49A976777}"/>
                    </a:ext>
                  </a:extLst>
                </p:cNvPr>
                <p:cNvSpPr/>
                <p:nvPr/>
              </p:nvSpPr>
              <p:spPr>
                <a:xfrm>
                  <a:off x="3578056" y="2624203"/>
                  <a:ext cx="1160574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Control Loop 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Automation (CLAMP)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C3A7A12C-35A7-4087-A52B-623DF1FE364B}"/>
                  </a:ext>
                </a:extLst>
              </p:cNvPr>
              <p:cNvGrpSpPr/>
              <p:nvPr/>
            </p:nvGrpSpPr>
            <p:grpSpPr>
              <a:xfrm>
                <a:off x="4448345" y="2571749"/>
                <a:ext cx="987451" cy="381907"/>
                <a:chOff x="3497943" y="2571750"/>
                <a:chExt cx="987451" cy="381907"/>
              </a:xfrm>
            </p:grpSpPr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A11AB6FD-2D6B-46DF-B927-7D079C4452BC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987451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Shape 64">
                  <a:extLst>
                    <a:ext uri="{FF2B5EF4-FFF2-40B4-BE49-F238E27FC236}">
                      <a16:creationId xmlns:a16="http://schemas.microsoft.com/office/drawing/2014/main" id="{8DBA1825-7E41-42C7-B40C-796DB9942B41}"/>
                    </a:ext>
                  </a:extLst>
                </p:cNvPr>
                <p:cNvSpPr/>
                <p:nvPr/>
              </p:nvSpPr>
              <p:spPr>
                <a:xfrm>
                  <a:off x="3683891" y="2613800"/>
                  <a:ext cx="615553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Policy 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Framework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007BAF7E-06E3-4E01-8779-4640334077CA}"/>
                  </a:ext>
                </a:extLst>
              </p:cNvPr>
              <p:cNvGrpSpPr/>
              <p:nvPr/>
            </p:nvGrpSpPr>
            <p:grpSpPr>
              <a:xfrm>
                <a:off x="5506511" y="2571749"/>
                <a:ext cx="1320800" cy="381907"/>
                <a:chOff x="3497943" y="2571750"/>
                <a:chExt cx="1320800" cy="381907"/>
              </a:xfrm>
            </p:grpSpPr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037349DD-CE07-4125-9C46-F4D1BD4D8C37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320800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Shape 64">
                  <a:extLst>
                    <a:ext uri="{FF2B5EF4-FFF2-40B4-BE49-F238E27FC236}">
                      <a16:creationId xmlns:a16="http://schemas.microsoft.com/office/drawing/2014/main" id="{7E82C670-6C16-4468-8781-B21A5725E719}"/>
                    </a:ext>
                  </a:extLst>
                </p:cNvPr>
                <p:cNvSpPr/>
                <p:nvPr/>
              </p:nvSpPr>
              <p:spPr>
                <a:xfrm>
                  <a:off x="3558825" y="2624203"/>
                  <a:ext cx="1199046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Service Orchestration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(SO)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5C8EF32A-5CB8-480B-B238-B27BD58A32EF}"/>
                  </a:ext>
                </a:extLst>
              </p:cNvPr>
              <p:cNvGrpSpPr/>
              <p:nvPr/>
            </p:nvGrpSpPr>
            <p:grpSpPr>
              <a:xfrm>
                <a:off x="6901542" y="2559446"/>
                <a:ext cx="1181621" cy="381907"/>
                <a:chOff x="3497943" y="2571750"/>
                <a:chExt cx="1181621" cy="381907"/>
              </a:xfrm>
            </p:grpSpPr>
            <p:sp>
              <p:nvSpPr>
                <p:cNvPr id="165" name="Rectangle 164">
                  <a:extLst>
                    <a:ext uri="{FF2B5EF4-FFF2-40B4-BE49-F238E27FC236}">
                      <a16:creationId xmlns:a16="http://schemas.microsoft.com/office/drawing/2014/main" id="{FCDDAFD8-AA40-448F-9807-972EE36135C3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181621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Shape 64">
                  <a:extLst>
                    <a:ext uri="{FF2B5EF4-FFF2-40B4-BE49-F238E27FC236}">
                      <a16:creationId xmlns:a16="http://schemas.microsoft.com/office/drawing/2014/main" id="{39E28F07-14D2-459F-922E-69764A193E25}"/>
                    </a:ext>
                  </a:extLst>
                </p:cNvPr>
                <p:cNvSpPr/>
                <p:nvPr/>
              </p:nvSpPr>
              <p:spPr>
                <a:xfrm>
                  <a:off x="3593607" y="2624203"/>
                  <a:ext cx="1032334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Active &amp; Available 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Inventory (AAI)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349C72E3-0F70-4C89-8391-24AEEDE85881}"/>
                  </a:ext>
                </a:extLst>
              </p:cNvPr>
              <p:cNvGrpSpPr/>
              <p:nvPr/>
            </p:nvGrpSpPr>
            <p:grpSpPr>
              <a:xfrm>
                <a:off x="3044558" y="3708325"/>
                <a:ext cx="1320800" cy="381907"/>
                <a:chOff x="3497943" y="2571750"/>
                <a:chExt cx="1320800" cy="381907"/>
              </a:xfrm>
            </p:grpSpPr>
            <p:sp>
              <p:nvSpPr>
                <p:cNvPr id="162" name="Rectangle 161">
                  <a:extLst>
                    <a:ext uri="{FF2B5EF4-FFF2-40B4-BE49-F238E27FC236}">
                      <a16:creationId xmlns:a16="http://schemas.microsoft.com/office/drawing/2014/main" id="{8502086B-CBB7-4640-AC6A-89DAFC167764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320800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Shape 64">
                  <a:extLst>
                    <a:ext uri="{FF2B5EF4-FFF2-40B4-BE49-F238E27FC236}">
                      <a16:creationId xmlns:a16="http://schemas.microsoft.com/office/drawing/2014/main" id="{6E9DBD3B-17D3-452A-95F4-D9058820E0F2}"/>
                    </a:ext>
                  </a:extLst>
                </p:cNvPr>
                <p:cNvSpPr/>
                <p:nvPr/>
              </p:nvSpPr>
              <p:spPr>
                <a:xfrm>
                  <a:off x="3664621" y="2624203"/>
                  <a:ext cx="987450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Data Collection &amp; 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Analytics (DCAE)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1B1D1320-760D-451C-BEC5-37E535917F85}"/>
                  </a:ext>
                </a:extLst>
              </p:cNvPr>
              <p:cNvGrpSpPr/>
              <p:nvPr/>
            </p:nvGrpSpPr>
            <p:grpSpPr>
              <a:xfrm>
                <a:off x="4448345" y="3708325"/>
                <a:ext cx="1046898" cy="381907"/>
                <a:chOff x="3497943" y="2571750"/>
                <a:chExt cx="1046898" cy="381907"/>
              </a:xfrm>
            </p:grpSpPr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C6A4445B-0763-4F70-8D83-C55E36B22105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046898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Shape 64">
                  <a:extLst>
                    <a:ext uri="{FF2B5EF4-FFF2-40B4-BE49-F238E27FC236}">
                      <a16:creationId xmlns:a16="http://schemas.microsoft.com/office/drawing/2014/main" id="{D4E847BC-F051-458B-91FA-B07366E37A0D}"/>
                    </a:ext>
                  </a:extLst>
                </p:cNvPr>
                <p:cNvSpPr/>
                <p:nvPr/>
              </p:nvSpPr>
              <p:spPr>
                <a:xfrm>
                  <a:off x="3607817" y="2631700"/>
                  <a:ext cx="827150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SDN Controller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(SDNC)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048A25C9-A478-47A6-B952-1373FE60EECA}"/>
                  </a:ext>
                </a:extLst>
              </p:cNvPr>
              <p:cNvGrpSpPr/>
              <p:nvPr/>
            </p:nvGrpSpPr>
            <p:grpSpPr>
              <a:xfrm>
                <a:off x="5570972" y="3715823"/>
                <a:ext cx="1320800" cy="381907"/>
                <a:chOff x="3497943" y="2571750"/>
                <a:chExt cx="1320800" cy="381907"/>
              </a:xfrm>
            </p:grpSpPr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9669E8C0-EECB-4266-9A94-FB007F98FF7A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320800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Shape 64">
                  <a:extLst>
                    <a:ext uri="{FF2B5EF4-FFF2-40B4-BE49-F238E27FC236}">
                      <a16:creationId xmlns:a16="http://schemas.microsoft.com/office/drawing/2014/main" id="{098BD687-7130-462A-8849-6DE48C6B11B1}"/>
                    </a:ext>
                  </a:extLst>
                </p:cNvPr>
                <p:cNvSpPr/>
                <p:nvPr/>
              </p:nvSpPr>
              <p:spPr>
                <a:xfrm>
                  <a:off x="3552416" y="2624203"/>
                  <a:ext cx="1211870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Application Controller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(SDNC)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B2D75D41-B708-433F-90FA-D69A4E7E3089}"/>
                  </a:ext>
                </a:extLst>
              </p:cNvPr>
              <p:cNvGrpSpPr/>
              <p:nvPr/>
            </p:nvGrpSpPr>
            <p:grpSpPr>
              <a:xfrm>
                <a:off x="6967501" y="3721397"/>
                <a:ext cx="1115662" cy="381907"/>
                <a:chOff x="3497943" y="2571750"/>
                <a:chExt cx="1115662" cy="381907"/>
              </a:xfrm>
            </p:grpSpPr>
            <p:sp>
              <p:nvSpPr>
                <p:cNvPr id="152" name="Rectangle 151">
                  <a:extLst>
                    <a:ext uri="{FF2B5EF4-FFF2-40B4-BE49-F238E27FC236}">
                      <a16:creationId xmlns:a16="http://schemas.microsoft.com/office/drawing/2014/main" id="{481BF6C9-78F8-4F7D-9012-E8C7A36E04DE}"/>
                    </a:ext>
                  </a:extLst>
                </p:cNvPr>
                <p:cNvSpPr/>
                <p:nvPr/>
              </p:nvSpPr>
              <p:spPr>
                <a:xfrm>
                  <a:off x="3497943" y="2571750"/>
                  <a:ext cx="1115662" cy="3819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Shape 64">
                  <a:extLst>
                    <a:ext uri="{FF2B5EF4-FFF2-40B4-BE49-F238E27FC236}">
                      <a16:creationId xmlns:a16="http://schemas.microsoft.com/office/drawing/2014/main" id="{AEFBFB85-00B7-4DF5-8709-E4E833544FF2}"/>
                    </a:ext>
                  </a:extLst>
                </p:cNvPr>
                <p:cNvSpPr/>
                <p:nvPr/>
              </p:nvSpPr>
              <p:spPr>
                <a:xfrm>
                  <a:off x="3588562" y="2638996"/>
                  <a:ext cx="910506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Virtual Function 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Controller(VFC)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7951F2E1-7932-4D05-8A84-E1B47163D2F0}"/>
                  </a:ext>
                </a:extLst>
              </p:cNvPr>
              <p:cNvGrpSpPr/>
              <p:nvPr/>
            </p:nvGrpSpPr>
            <p:grpSpPr>
              <a:xfrm>
                <a:off x="3050506" y="3105966"/>
                <a:ext cx="4933019" cy="373025"/>
                <a:chOff x="3050506" y="3105966"/>
                <a:chExt cx="4933019" cy="373025"/>
              </a:xfrm>
            </p:grpSpPr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2F3F988D-28CD-4490-9069-CAC0952D9D7C}"/>
                    </a:ext>
                  </a:extLst>
                </p:cNvPr>
                <p:cNvSpPr/>
                <p:nvPr/>
              </p:nvSpPr>
              <p:spPr>
                <a:xfrm>
                  <a:off x="3121399" y="3105966"/>
                  <a:ext cx="4808855" cy="36567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5930820E-1830-4C32-B15E-DDEBBF6B7CF1}"/>
                    </a:ext>
                  </a:extLst>
                </p:cNvPr>
                <p:cNvSpPr/>
                <p:nvPr/>
              </p:nvSpPr>
              <p:spPr>
                <a:xfrm>
                  <a:off x="7838382" y="3112270"/>
                  <a:ext cx="145143" cy="36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>
                  <a:extLst>
                    <a:ext uri="{FF2B5EF4-FFF2-40B4-BE49-F238E27FC236}">
                      <a16:creationId xmlns:a16="http://schemas.microsoft.com/office/drawing/2014/main" id="{F046E425-E59C-41CA-AF5B-B595405C5DB5}"/>
                    </a:ext>
                  </a:extLst>
                </p:cNvPr>
                <p:cNvSpPr/>
                <p:nvPr/>
              </p:nvSpPr>
              <p:spPr>
                <a:xfrm>
                  <a:off x="3050506" y="3113272"/>
                  <a:ext cx="145143" cy="365719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Shape 64">
                  <a:extLst>
                    <a:ext uri="{FF2B5EF4-FFF2-40B4-BE49-F238E27FC236}">
                      <a16:creationId xmlns:a16="http://schemas.microsoft.com/office/drawing/2014/main" id="{DC063EFA-B448-4AB2-96BC-3A62CCD0CB8B}"/>
                    </a:ext>
                  </a:extLst>
                </p:cNvPr>
                <p:cNvSpPr/>
                <p:nvPr/>
              </p:nvSpPr>
              <p:spPr>
                <a:xfrm>
                  <a:off x="4775359" y="3157428"/>
                  <a:ext cx="1320874" cy="276999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algn="l">
                    <a:defRPr sz="1000" b="1">
                      <a:solidFill>
                        <a:srgbClr val="4277BB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Message &amp; Data Router</a:t>
                  </a:r>
                </a:p>
                <a:p>
                  <a:pPr lvl="0" algn="ctr">
                    <a:defRPr sz="1800" b="0">
                      <a:solidFill>
                        <a:srgbClr val="000000"/>
                      </a:solidFill>
                    </a:defRPr>
                  </a:pPr>
                  <a:r>
                    <a:rPr lang="en-US" sz="900" b="1" dirty="0">
                      <a:solidFill>
                        <a:srgbClr val="4277BB"/>
                      </a:solidFill>
                    </a:rPr>
                    <a:t>(</a:t>
                  </a:r>
                  <a:r>
                    <a:rPr lang="en-US" sz="900" b="1" dirty="0" err="1">
                      <a:solidFill>
                        <a:srgbClr val="4277BB"/>
                      </a:solidFill>
                    </a:rPr>
                    <a:t>DMaaP</a:t>
                  </a:r>
                  <a:r>
                    <a:rPr lang="en-US" sz="900" b="1" dirty="0">
                      <a:solidFill>
                        <a:srgbClr val="4277BB"/>
                      </a:solidFill>
                    </a:rPr>
                    <a:t>)</a:t>
                  </a:r>
                  <a:endParaRPr sz="900" b="1" dirty="0">
                    <a:solidFill>
                      <a:srgbClr val="4277BB"/>
                    </a:solidFill>
                  </a:endParaRPr>
                </a:p>
              </p:txBody>
            </p:sp>
          </p:grpSp>
        </p:grp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C1198D6-CD8E-4D75-998D-C79AA85AAD24}"/>
                </a:ext>
              </a:extLst>
            </p:cNvPr>
            <p:cNvSpPr/>
            <p:nvPr/>
          </p:nvSpPr>
          <p:spPr>
            <a:xfrm>
              <a:off x="796991" y="1814102"/>
              <a:ext cx="5982395" cy="550106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57046D34-E871-4AF5-B085-6DFE81B36166}"/>
                </a:ext>
              </a:extLst>
            </p:cNvPr>
            <p:cNvGrpSpPr/>
            <p:nvPr/>
          </p:nvGrpSpPr>
          <p:grpSpPr>
            <a:xfrm>
              <a:off x="1832141" y="1884347"/>
              <a:ext cx="864173" cy="381907"/>
              <a:chOff x="5073476" y="605896"/>
              <a:chExt cx="864173" cy="381907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74E4DBB0-488D-49C6-9725-67ED10AE7991}"/>
                  </a:ext>
                </a:extLst>
              </p:cNvPr>
              <p:cNvSpPr/>
              <p:nvPr/>
            </p:nvSpPr>
            <p:spPr>
              <a:xfrm>
                <a:off x="5073476" y="605896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Shape 64">
                <a:extLst>
                  <a:ext uri="{FF2B5EF4-FFF2-40B4-BE49-F238E27FC236}">
                    <a16:creationId xmlns:a16="http://schemas.microsoft.com/office/drawing/2014/main" id="{88B01D06-EC47-4A50-AD2E-CCA28435724A}"/>
                  </a:ext>
                </a:extLst>
              </p:cNvPr>
              <p:cNvSpPr/>
              <p:nvPr/>
            </p:nvSpPr>
            <p:spPr>
              <a:xfrm>
                <a:off x="5302061" y="723954"/>
                <a:ext cx="327014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Portal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F0C4361B-EDE0-42DC-99F5-6320BD2DA504}"/>
                </a:ext>
              </a:extLst>
            </p:cNvPr>
            <p:cNvGrpSpPr/>
            <p:nvPr/>
          </p:nvGrpSpPr>
          <p:grpSpPr>
            <a:xfrm>
              <a:off x="2789983" y="1891477"/>
              <a:ext cx="864173" cy="381907"/>
              <a:chOff x="5073476" y="599172"/>
              <a:chExt cx="864173" cy="381907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28283725-950A-4E45-9414-FBDCE1EE3C22}"/>
                  </a:ext>
                </a:extLst>
              </p:cNvPr>
              <p:cNvSpPr/>
              <p:nvPr/>
            </p:nvSpPr>
            <p:spPr>
              <a:xfrm>
                <a:off x="5073476" y="599172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Shape 64">
                <a:extLst>
                  <a:ext uri="{FF2B5EF4-FFF2-40B4-BE49-F238E27FC236}">
                    <a16:creationId xmlns:a16="http://schemas.microsoft.com/office/drawing/2014/main" id="{0C4EFE46-703B-4E33-8F49-F506742B9430}"/>
                  </a:ext>
                </a:extLst>
              </p:cNvPr>
              <p:cNvSpPr/>
              <p:nvPr/>
            </p:nvSpPr>
            <p:spPr>
              <a:xfrm>
                <a:off x="5369388" y="723954"/>
                <a:ext cx="192360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VID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E4C262F-FF50-4C5E-B43E-B1EB69E66887}"/>
                </a:ext>
              </a:extLst>
            </p:cNvPr>
            <p:cNvGrpSpPr/>
            <p:nvPr/>
          </p:nvGrpSpPr>
          <p:grpSpPr>
            <a:xfrm>
              <a:off x="3788125" y="1898201"/>
              <a:ext cx="864173" cy="381907"/>
              <a:chOff x="5073476" y="605896"/>
              <a:chExt cx="864173" cy="381907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D48DC0-004D-4A9F-907A-534FC7E2FD82}"/>
                  </a:ext>
                </a:extLst>
              </p:cNvPr>
              <p:cNvSpPr/>
              <p:nvPr/>
            </p:nvSpPr>
            <p:spPr>
              <a:xfrm>
                <a:off x="5073476" y="605896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Shape 64">
                <a:extLst>
                  <a:ext uri="{FF2B5EF4-FFF2-40B4-BE49-F238E27FC236}">
                    <a16:creationId xmlns:a16="http://schemas.microsoft.com/office/drawing/2014/main" id="{FF86E5D9-5122-4AEC-B8B0-62F612D1938D}"/>
                  </a:ext>
                </a:extLst>
              </p:cNvPr>
              <p:cNvSpPr/>
              <p:nvPr/>
            </p:nvSpPr>
            <p:spPr>
              <a:xfrm>
                <a:off x="5176004" y="732868"/>
                <a:ext cx="673261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Use-Case UI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523CD6A-5473-4329-8774-0805FE3264FE}"/>
                </a:ext>
              </a:extLst>
            </p:cNvPr>
            <p:cNvGrpSpPr/>
            <p:nvPr/>
          </p:nvGrpSpPr>
          <p:grpSpPr>
            <a:xfrm>
              <a:off x="4745492" y="1898201"/>
              <a:ext cx="864173" cy="381907"/>
              <a:chOff x="5073476" y="605896"/>
              <a:chExt cx="864173" cy="381907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5E6B3EB4-25EA-4C20-99AE-E9F84AA968BC}"/>
                  </a:ext>
                </a:extLst>
              </p:cNvPr>
              <p:cNvSpPr/>
              <p:nvPr/>
            </p:nvSpPr>
            <p:spPr>
              <a:xfrm>
                <a:off x="5073476" y="605896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Shape 64">
                <a:extLst>
                  <a:ext uri="{FF2B5EF4-FFF2-40B4-BE49-F238E27FC236}">
                    <a16:creationId xmlns:a16="http://schemas.microsoft.com/office/drawing/2014/main" id="{A35DA281-6FED-40C4-9A3D-E37A88B2F723}"/>
                  </a:ext>
                </a:extLst>
              </p:cNvPr>
              <p:cNvSpPr/>
              <p:nvPr/>
            </p:nvSpPr>
            <p:spPr>
              <a:xfrm>
                <a:off x="5126340" y="723954"/>
                <a:ext cx="743793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External APIs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B30E5ED-4317-40BB-BA2A-74C9B39F5B64}"/>
                </a:ext>
              </a:extLst>
            </p:cNvPr>
            <p:cNvGrpSpPr/>
            <p:nvPr/>
          </p:nvGrpSpPr>
          <p:grpSpPr>
            <a:xfrm>
              <a:off x="5742127" y="1898201"/>
              <a:ext cx="864173" cy="381907"/>
              <a:chOff x="5127263" y="605896"/>
              <a:chExt cx="864173" cy="381907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9C1D6A2E-E86D-4D4A-9A12-395080DA0B61}"/>
                  </a:ext>
                </a:extLst>
              </p:cNvPr>
              <p:cNvSpPr/>
              <p:nvPr/>
            </p:nvSpPr>
            <p:spPr>
              <a:xfrm>
                <a:off x="5127263" y="605896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Shape 64">
                <a:extLst>
                  <a:ext uri="{FF2B5EF4-FFF2-40B4-BE49-F238E27FC236}">
                    <a16:creationId xmlns:a16="http://schemas.microsoft.com/office/drawing/2014/main" id="{56B1DC14-31AB-4877-9E5A-D1510E038B37}"/>
                  </a:ext>
                </a:extLst>
              </p:cNvPr>
              <p:cNvSpPr/>
              <p:nvPr/>
            </p:nvSpPr>
            <p:spPr>
              <a:xfrm>
                <a:off x="5405262" y="723954"/>
                <a:ext cx="185948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CLI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A116EA1-2723-42A4-8538-89B9E741A258}"/>
                </a:ext>
              </a:extLst>
            </p:cNvPr>
            <p:cNvSpPr/>
            <p:nvPr/>
          </p:nvSpPr>
          <p:spPr>
            <a:xfrm>
              <a:off x="7441089" y="2363023"/>
              <a:ext cx="1565025" cy="2045743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9525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20BA0554-64B7-4361-A2E5-6B0BD27480D4}"/>
                </a:ext>
              </a:extLst>
            </p:cNvPr>
            <p:cNvGrpSpPr/>
            <p:nvPr/>
          </p:nvGrpSpPr>
          <p:grpSpPr>
            <a:xfrm>
              <a:off x="7536447" y="3683221"/>
              <a:ext cx="1273442" cy="381907"/>
              <a:chOff x="5489392" y="1042173"/>
              <a:chExt cx="1273442" cy="381907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EB3838E3-3A04-49A2-849D-CC3DE6305DED}"/>
                  </a:ext>
                </a:extLst>
              </p:cNvPr>
              <p:cNvSpPr/>
              <p:nvPr/>
            </p:nvSpPr>
            <p:spPr>
              <a:xfrm>
                <a:off x="5489392" y="1042173"/>
                <a:ext cx="1273442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Shape 64">
                <a:extLst>
                  <a:ext uri="{FF2B5EF4-FFF2-40B4-BE49-F238E27FC236}">
                    <a16:creationId xmlns:a16="http://schemas.microsoft.com/office/drawing/2014/main" id="{D673FAB6-F829-4BD7-A89B-D464FEF09478}"/>
                  </a:ext>
                </a:extLst>
              </p:cNvPr>
              <p:cNvSpPr/>
              <p:nvPr/>
            </p:nvSpPr>
            <p:spPr>
              <a:xfrm>
                <a:off x="5672831" y="1094626"/>
                <a:ext cx="859210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Multi Site State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(MUSIC)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2BC6F1BF-C582-4155-8370-6F70CBA680CC}"/>
                </a:ext>
              </a:extLst>
            </p:cNvPr>
            <p:cNvGrpSpPr/>
            <p:nvPr/>
          </p:nvGrpSpPr>
          <p:grpSpPr>
            <a:xfrm>
              <a:off x="7527608" y="3226574"/>
              <a:ext cx="1273442" cy="381907"/>
              <a:chOff x="5489392" y="1042173"/>
              <a:chExt cx="1273442" cy="381907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368DDE8C-00F8-4426-8B9A-1187598887F1}"/>
                  </a:ext>
                </a:extLst>
              </p:cNvPr>
              <p:cNvSpPr/>
              <p:nvPr/>
            </p:nvSpPr>
            <p:spPr>
              <a:xfrm>
                <a:off x="5489392" y="1042173"/>
                <a:ext cx="1273442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Shape 64">
                <a:extLst>
                  <a:ext uri="{FF2B5EF4-FFF2-40B4-BE49-F238E27FC236}">
                    <a16:creationId xmlns:a16="http://schemas.microsoft.com/office/drawing/2014/main" id="{A7242FB9-0D2D-4EEF-90E5-932D36AA8F76}"/>
                  </a:ext>
                </a:extLst>
              </p:cNvPr>
              <p:cNvSpPr/>
              <p:nvPr/>
            </p:nvSpPr>
            <p:spPr>
              <a:xfrm>
                <a:off x="5898486" y="1156556"/>
                <a:ext cx="455253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Logging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8FC60341-A7C0-4180-86E6-D5B8A09DD267}"/>
                </a:ext>
              </a:extLst>
            </p:cNvPr>
            <p:cNvGrpSpPr/>
            <p:nvPr/>
          </p:nvGrpSpPr>
          <p:grpSpPr>
            <a:xfrm>
              <a:off x="7521644" y="2769927"/>
              <a:ext cx="1273442" cy="381907"/>
              <a:chOff x="5489392" y="1042173"/>
              <a:chExt cx="1273442" cy="381907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58870B8B-8DE2-4D97-9671-230C9FE87DCF}"/>
                  </a:ext>
                </a:extLst>
              </p:cNvPr>
              <p:cNvSpPr/>
              <p:nvPr/>
            </p:nvSpPr>
            <p:spPr>
              <a:xfrm>
                <a:off x="5489392" y="1042173"/>
                <a:ext cx="1273442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Shape 64">
                <a:extLst>
                  <a:ext uri="{FF2B5EF4-FFF2-40B4-BE49-F238E27FC236}">
                    <a16:creationId xmlns:a16="http://schemas.microsoft.com/office/drawing/2014/main" id="{E9EE1D3B-1A5B-4D24-B3A0-C3C0747221B7}"/>
                  </a:ext>
                </a:extLst>
              </p:cNvPr>
              <p:cNvSpPr/>
              <p:nvPr/>
            </p:nvSpPr>
            <p:spPr>
              <a:xfrm>
                <a:off x="5595895" y="1098573"/>
                <a:ext cx="1090042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Authentic &amp;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Authorization (AAF)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E50AE56-C3E7-476D-A8E3-AE7DE5B8C382}"/>
                </a:ext>
              </a:extLst>
            </p:cNvPr>
            <p:cNvSpPr/>
            <p:nvPr/>
          </p:nvSpPr>
          <p:spPr>
            <a:xfrm>
              <a:off x="712338" y="3919540"/>
              <a:ext cx="1359346" cy="27699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hape 64">
              <a:extLst>
                <a:ext uri="{FF2B5EF4-FFF2-40B4-BE49-F238E27FC236}">
                  <a16:creationId xmlns:a16="http://schemas.microsoft.com/office/drawing/2014/main" id="{3053F1F1-CE62-4A0B-A8E5-06648482E49F}"/>
                </a:ext>
              </a:extLst>
            </p:cNvPr>
            <p:cNvSpPr/>
            <p:nvPr/>
          </p:nvSpPr>
          <p:spPr>
            <a:xfrm>
              <a:off x="869440" y="3980610"/>
              <a:ext cx="1045159" cy="138499"/>
            </a:xfrm>
            <a:prstGeom prst="rect">
              <a:avLst/>
            </a:prstGeom>
            <a:noFill/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Workflow Designer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C772D08-296B-42A6-BADF-252514F7757F}"/>
                </a:ext>
              </a:extLst>
            </p:cNvPr>
            <p:cNvSpPr/>
            <p:nvPr/>
          </p:nvSpPr>
          <p:spPr>
            <a:xfrm>
              <a:off x="7447690" y="1471646"/>
              <a:ext cx="1565025" cy="89256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hape 64">
              <a:extLst>
                <a:ext uri="{FF2B5EF4-FFF2-40B4-BE49-F238E27FC236}">
                  <a16:creationId xmlns:a16="http://schemas.microsoft.com/office/drawing/2014/main" id="{D158F413-D9F6-46D1-820D-FE020C156E1D}"/>
                </a:ext>
              </a:extLst>
            </p:cNvPr>
            <p:cNvSpPr/>
            <p:nvPr/>
          </p:nvSpPr>
          <p:spPr>
            <a:xfrm>
              <a:off x="7593308" y="1568449"/>
              <a:ext cx="682879" cy="18466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200" b="1" dirty="0">
                  <a:solidFill>
                    <a:srgbClr val="4277BB"/>
                  </a:solidFill>
                </a:rPr>
                <a:t>MANAGE</a:t>
              </a:r>
              <a:endParaRPr sz="1200" b="1" dirty="0">
                <a:solidFill>
                  <a:srgbClr val="4277BB"/>
                </a:solidFill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84D8678-F5DB-4029-B806-AF26C7DA5167}"/>
                </a:ext>
              </a:extLst>
            </p:cNvPr>
            <p:cNvGrpSpPr/>
            <p:nvPr/>
          </p:nvGrpSpPr>
          <p:grpSpPr>
            <a:xfrm>
              <a:off x="7575463" y="1856090"/>
              <a:ext cx="1273442" cy="381907"/>
              <a:chOff x="5489392" y="1042173"/>
              <a:chExt cx="1273442" cy="381907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BCCC7F9-1DBC-4085-84FA-DED3A6CBFF8E}"/>
                  </a:ext>
                </a:extLst>
              </p:cNvPr>
              <p:cNvSpPr/>
              <p:nvPr/>
            </p:nvSpPr>
            <p:spPr>
              <a:xfrm>
                <a:off x="5489392" y="1042173"/>
                <a:ext cx="1273442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Shape 64">
                <a:extLst>
                  <a:ext uri="{FF2B5EF4-FFF2-40B4-BE49-F238E27FC236}">
                    <a16:creationId xmlns:a16="http://schemas.microsoft.com/office/drawing/2014/main" id="{DE5E8DA5-D5EF-4BA8-AAF2-88D209B87390}"/>
                  </a:ext>
                </a:extLst>
              </p:cNvPr>
              <p:cNvSpPr/>
              <p:nvPr/>
            </p:nvSpPr>
            <p:spPr>
              <a:xfrm>
                <a:off x="5669636" y="1098573"/>
                <a:ext cx="942566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ONAP Operation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Manager (OOM)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11B37FA-E450-46A2-BE50-F126282FFABF}"/>
                </a:ext>
              </a:extLst>
            </p:cNvPr>
            <p:cNvGrpSpPr/>
            <p:nvPr/>
          </p:nvGrpSpPr>
          <p:grpSpPr>
            <a:xfrm>
              <a:off x="882480" y="1876953"/>
              <a:ext cx="864173" cy="381907"/>
              <a:chOff x="5073476" y="605896"/>
              <a:chExt cx="864173" cy="381907"/>
            </a:xfrm>
          </p:grpSpPr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E0CEE6E-0CF5-4512-A45F-F3E503BE5F02}"/>
                  </a:ext>
                </a:extLst>
              </p:cNvPr>
              <p:cNvSpPr/>
              <p:nvPr/>
            </p:nvSpPr>
            <p:spPr>
              <a:xfrm>
                <a:off x="5073476" y="605896"/>
                <a:ext cx="864173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Shape 64">
                <a:extLst>
                  <a:ext uri="{FF2B5EF4-FFF2-40B4-BE49-F238E27FC236}">
                    <a16:creationId xmlns:a16="http://schemas.microsoft.com/office/drawing/2014/main" id="{353AC603-BC72-4A5A-A506-1500598DB145}"/>
                  </a:ext>
                </a:extLst>
              </p:cNvPr>
              <p:cNvSpPr/>
              <p:nvPr/>
            </p:nvSpPr>
            <p:spPr>
              <a:xfrm>
                <a:off x="5382820" y="723954"/>
                <a:ext cx="230832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VVP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FC7BD48C-AA9D-4A94-A33E-AA49FF1E2AC9}"/>
                </a:ext>
              </a:extLst>
            </p:cNvPr>
            <p:cNvSpPr/>
            <p:nvPr/>
          </p:nvSpPr>
          <p:spPr>
            <a:xfrm>
              <a:off x="7452797" y="2420608"/>
              <a:ext cx="1462176" cy="1834226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hape 64">
              <a:extLst>
                <a:ext uri="{FF2B5EF4-FFF2-40B4-BE49-F238E27FC236}">
                  <a16:creationId xmlns:a16="http://schemas.microsoft.com/office/drawing/2014/main" id="{DEE9ABC5-2E50-4B39-8298-384C7C5023E7}"/>
                </a:ext>
              </a:extLst>
            </p:cNvPr>
            <p:cNvSpPr/>
            <p:nvPr/>
          </p:nvSpPr>
          <p:spPr>
            <a:xfrm>
              <a:off x="7677201" y="2556172"/>
              <a:ext cx="897682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Shared Services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46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EA49FA-560F-4419-AB06-E9F491C63B26}"/>
              </a:ext>
            </a:extLst>
          </p:cNvPr>
          <p:cNvSpPr/>
          <p:nvPr/>
        </p:nvSpPr>
        <p:spPr>
          <a:xfrm>
            <a:off x="7381206" y="3990600"/>
            <a:ext cx="1500746" cy="7594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E04BC-87E5-4425-ABDC-5C015EE28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46" y="18534"/>
            <a:ext cx="8501689" cy="857251"/>
          </a:xfrm>
        </p:spPr>
        <p:txBody>
          <a:bodyPr/>
          <a:lstStyle/>
          <a:p>
            <a:r>
              <a:rPr lang="en-US" dirty="0"/>
              <a:t>ONAP CNF Simplified Architecture – Phase I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319EA70-FE41-4780-A90E-E4D6E9D1E4BA}"/>
              </a:ext>
            </a:extLst>
          </p:cNvPr>
          <p:cNvSpPr/>
          <p:nvPr/>
        </p:nvSpPr>
        <p:spPr>
          <a:xfrm>
            <a:off x="1071459" y="851795"/>
            <a:ext cx="7080572" cy="29475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1BBDFBFA-5D11-43B5-BE20-A7C24E56E77A}"/>
              </a:ext>
            </a:extLst>
          </p:cNvPr>
          <p:cNvSpPr/>
          <p:nvPr/>
        </p:nvSpPr>
        <p:spPr>
          <a:xfrm>
            <a:off x="1071459" y="867863"/>
            <a:ext cx="1704134" cy="29210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hape 64">
            <a:extLst>
              <a:ext uri="{FF2B5EF4-FFF2-40B4-BE49-F238E27FC236}">
                <a16:creationId xmlns:a16="http://schemas.microsoft.com/office/drawing/2014/main" id="{96983A9F-EB38-4008-9073-21B8750C7BA6}"/>
              </a:ext>
            </a:extLst>
          </p:cNvPr>
          <p:cNvSpPr/>
          <p:nvPr/>
        </p:nvSpPr>
        <p:spPr>
          <a:xfrm>
            <a:off x="1207660" y="919052"/>
            <a:ext cx="1001877" cy="1846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200" b="1" dirty="0">
                <a:solidFill>
                  <a:srgbClr val="4277BB"/>
                </a:solidFill>
              </a:rPr>
              <a:t>DESIGN TIME</a:t>
            </a:r>
            <a:endParaRPr sz="1200" b="1" dirty="0">
              <a:solidFill>
                <a:srgbClr val="4277BB"/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712A8E3-5906-4B06-A4BD-629A74727AB8}"/>
              </a:ext>
            </a:extLst>
          </p:cNvPr>
          <p:cNvSpPr/>
          <p:nvPr/>
        </p:nvSpPr>
        <p:spPr>
          <a:xfrm>
            <a:off x="2775593" y="857461"/>
            <a:ext cx="3814713" cy="2931455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hape 64">
            <a:extLst>
              <a:ext uri="{FF2B5EF4-FFF2-40B4-BE49-F238E27FC236}">
                <a16:creationId xmlns:a16="http://schemas.microsoft.com/office/drawing/2014/main" id="{BB019F7F-C59D-4FE8-BA62-E15D66457EA0}"/>
              </a:ext>
            </a:extLst>
          </p:cNvPr>
          <p:cNvSpPr/>
          <p:nvPr/>
        </p:nvSpPr>
        <p:spPr>
          <a:xfrm>
            <a:off x="2915034" y="920529"/>
            <a:ext cx="711733" cy="1846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200" b="1" dirty="0">
                <a:solidFill>
                  <a:srgbClr val="4277BB"/>
                </a:solidFill>
              </a:rPr>
              <a:t>Run TIME</a:t>
            </a:r>
            <a:endParaRPr sz="1200" b="1" dirty="0">
              <a:solidFill>
                <a:srgbClr val="4277BB"/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D865E1A5-F7ED-4423-AEC8-7663AE4AF7E4}"/>
              </a:ext>
            </a:extLst>
          </p:cNvPr>
          <p:cNvSpPr/>
          <p:nvPr/>
        </p:nvSpPr>
        <p:spPr>
          <a:xfrm>
            <a:off x="5309721" y="3010359"/>
            <a:ext cx="1175376" cy="3819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744305F-E0FB-430B-80DD-251B721E2465}"/>
              </a:ext>
            </a:extLst>
          </p:cNvPr>
          <p:cNvGrpSpPr/>
          <p:nvPr/>
        </p:nvGrpSpPr>
        <p:grpSpPr>
          <a:xfrm>
            <a:off x="5309721" y="1921605"/>
            <a:ext cx="1181621" cy="381907"/>
            <a:chOff x="2105959" y="2593086"/>
            <a:chExt cx="1181621" cy="381907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F67AD9E6-93CF-424A-9526-3DF8089704E0}"/>
                </a:ext>
              </a:extLst>
            </p:cNvPr>
            <p:cNvSpPr/>
            <p:nvPr/>
          </p:nvSpPr>
          <p:spPr>
            <a:xfrm>
              <a:off x="2105959" y="2593086"/>
              <a:ext cx="1181621" cy="38190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hape 64">
              <a:extLst>
                <a:ext uri="{FF2B5EF4-FFF2-40B4-BE49-F238E27FC236}">
                  <a16:creationId xmlns:a16="http://schemas.microsoft.com/office/drawing/2014/main" id="{44A5E104-BE77-4E12-9673-0FC67C2B7F5C}"/>
                </a:ext>
              </a:extLst>
            </p:cNvPr>
            <p:cNvSpPr/>
            <p:nvPr/>
          </p:nvSpPr>
          <p:spPr>
            <a:xfrm>
              <a:off x="2201623" y="2645539"/>
              <a:ext cx="1032334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Active &amp; Available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Inventory (AAI)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526467A-0C09-4B48-913C-46152AAC5EB6}"/>
              </a:ext>
            </a:extLst>
          </p:cNvPr>
          <p:cNvGrpSpPr/>
          <p:nvPr/>
        </p:nvGrpSpPr>
        <p:grpSpPr>
          <a:xfrm>
            <a:off x="2839304" y="3013340"/>
            <a:ext cx="1178167" cy="381907"/>
            <a:chOff x="3492529" y="2529218"/>
            <a:chExt cx="1350628" cy="381907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1E5275A-AC5C-4D70-B29D-6D7384AAD45E}"/>
                </a:ext>
              </a:extLst>
            </p:cNvPr>
            <p:cNvSpPr/>
            <p:nvPr/>
          </p:nvSpPr>
          <p:spPr>
            <a:xfrm>
              <a:off x="3492529" y="2529218"/>
              <a:ext cx="1350628" cy="38190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hape 64">
              <a:extLst>
                <a:ext uri="{FF2B5EF4-FFF2-40B4-BE49-F238E27FC236}">
                  <a16:creationId xmlns:a16="http://schemas.microsoft.com/office/drawing/2014/main" id="{D7E1EF68-1336-495B-8151-677D9B5B250A}"/>
                </a:ext>
              </a:extLst>
            </p:cNvPr>
            <p:cNvSpPr/>
            <p:nvPr/>
          </p:nvSpPr>
          <p:spPr>
            <a:xfrm>
              <a:off x="3543424" y="2576408"/>
              <a:ext cx="1264305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Config Management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Persistence System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FA7860F5-CE63-4FA8-A26F-A44A46A938F2}"/>
              </a:ext>
            </a:extLst>
          </p:cNvPr>
          <p:cNvGrpSpPr/>
          <p:nvPr/>
        </p:nvGrpSpPr>
        <p:grpSpPr>
          <a:xfrm>
            <a:off x="2850669" y="1919741"/>
            <a:ext cx="1091114" cy="381907"/>
            <a:chOff x="977477" y="1428121"/>
            <a:chExt cx="1091114" cy="381907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5DB320C-3384-4A0D-A28C-6B81F4FEEDE0}"/>
                </a:ext>
              </a:extLst>
            </p:cNvPr>
            <p:cNvSpPr/>
            <p:nvPr/>
          </p:nvSpPr>
          <p:spPr>
            <a:xfrm>
              <a:off x="977477" y="1428121"/>
              <a:ext cx="1091114" cy="38190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hape 64">
              <a:extLst>
                <a:ext uri="{FF2B5EF4-FFF2-40B4-BE49-F238E27FC236}">
                  <a16:creationId xmlns:a16="http://schemas.microsoft.com/office/drawing/2014/main" id="{DC246980-DA93-4526-9CF0-D8CB5084E2F1}"/>
                </a:ext>
              </a:extLst>
            </p:cNvPr>
            <p:cNvSpPr/>
            <p:nvPr/>
          </p:nvSpPr>
          <p:spPr>
            <a:xfrm>
              <a:off x="1227342" y="1475313"/>
              <a:ext cx="66684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Multi-Cloud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Adapter</a:t>
              </a:r>
            </a:p>
          </p:txBody>
        </p:sp>
      </p:grpSp>
      <p:sp>
        <p:nvSpPr>
          <p:cNvPr id="149" name="Shape 64">
            <a:extLst>
              <a:ext uri="{FF2B5EF4-FFF2-40B4-BE49-F238E27FC236}">
                <a16:creationId xmlns:a16="http://schemas.microsoft.com/office/drawing/2014/main" id="{D1DF1B2D-436D-418E-AD7C-97261AD18101}"/>
              </a:ext>
            </a:extLst>
          </p:cNvPr>
          <p:cNvSpPr/>
          <p:nvPr/>
        </p:nvSpPr>
        <p:spPr>
          <a:xfrm>
            <a:off x="5325691" y="3060531"/>
            <a:ext cx="1143765" cy="2769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Network Service Orchestrator (CDS)</a:t>
            </a:r>
            <a:endParaRPr sz="900" b="1" dirty="0">
              <a:solidFill>
                <a:srgbClr val="4277BB"/>
              </a:solidFill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C3308249-3BE5-475D-99F1-D2F0831813DF}"/>
              </a:ext>
            </a:extLst>
          </p:cNvPr>
          <p:cNvGrpSpPr/>
          <p:nvPr/>
        </p:nvGrpSpPr>
        <p:grpSpPr>
          <a:xfrm>
            <a:off x="2850669" y="2453513"/>
            <a:ext cx="3519839" cy="373025"/>
            <a:chOff x="3050506" y="3105966"/>
            <a:chExt cx="3519839" cy="373025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2488BAC-C287-4132-B272-6B91DC79E121}"/>
                </a:ext>
              </a:extLst>
            </p:cNvPr>
            <p:cNvSpPr/>
            <p:nvPr/>
          </p:nvSpPr>
          <p:spPr>
            <a:xfrm>
              <a:off x="3121400" y="3105966"/>
              <a:ext cx="3380830" cy="36567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81CD7567-D7D0-423F-A6D6-3DF6835E849F}"/>
                </a:ext>
              </a:extLst>
            </p:cNvPr>
            <p:cNvSpPr/>
            <p:nvPr/>
          </p:nvSpPr>
          <p:spPr>
            <a:xfrm>
              <a:off x="6425202" y="3112270"/>
              <a:ext cx="145143" cy="36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6C4383F5-D09A-457D-BB79-FC8AF2CFD0FB}"/>
                </a:ext>
              </a:extLst>
            </p:cNvPr>
            <p:cNvSpPr/>
            <p:nvPr/>
          </p:nvSpPr>
          <p:spPr>
            <a:xfrm>
              <a:off x="3050506" y="3113272"/>
              <a:ext cx="145143" cy="36571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hape 64">
              <a:extLst>
                <a:ext uri="{FF2B5EF4-FFF2-40B4-BE49-F238E27FC236}">
                  <a16:creationId xmlns:a16="http://schemas.microsoft.com/office/drawing/2014/main" id="{309939F0-6945-472D-9EEC-DC34B9852D16}"/>
                </a:ext>
              </a:extLst>
            </p:cNvPr>
            <p:cNvSpPr/>
            <p:nvPr/>
          </p:nvSpPr>
          <p:spPr>
            <a:xfrm>
              <a:off x="3850387" y="3123017"/>
              <a:ext cx="1827423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Message &amp; Data Router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( </a:t>
              </a:r>
              <a:r>
                <a:rPr lang="en-US" sz="900" b="1" dirty="0" err="1">
                  <a:solidFill>
                    <a:srgbClr val="4277BB"/>
                  </a:solidFill>
                </a:rPr>
                <a:t>DMaaP</a:t>
              </a:r>
              <a:r>
                <a:rPr lang="en-US" sz="900" b="1" dirty="0">
                  <a:solidFill>
                    <a:srgbClr val="4277BB"/>
                  </a:solidFill>
                </a:rPr>
                <a:t> / GRPC / REST / KAFKA)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1A536C49-6281-4C77-BE8A-2836917793AD}"/>
              </a:ext>
            </a:extLst>
          </p:cNvPr>
          <p:cNvSpPr/>
          <p:nvPr/>
        </p:nvSpPr>
        <p:spPr>
          <a:xfrm>
            <a:off x="1308356" y="1194251"/>
            <a:ext cx="5048967" cy="55010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AF924E1-9D7F-47F5-B958-A5E2CB0AF053}"/>
              </a:ext>
            </a:extLst>
          </p:cNvPr>
          <p:cNvGrpSpPr/>
          <p:nvPr/>
        </p:nvGrpSpPr>
        <p:grpSpPr>
          <a:xfrm>
            <a:off x="2343506" y="1264496"/>
            <a:ext cx="864173" cy="381907"/>
            <a:chOff x="5073476" y="605896"/>
            <a:chExt cx="864173" cy="381907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AF70BB1-2E2C-470E-B9DA-917E17B33775}"/>
                </a:ext>
              </a:extLst>
            </p:cNvPr>
            <p:cNvSpPr/>
            <p:nvPr/>
          </p:nvSpPr>
          <p:spPr>
            <a:xfrm>
              <a:off x="5073476" y="605896"/>
              <a:ext cx="86417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hape 64">
              <a:extLst>
                <a:ext uri="{FF2B5EF4-FFF2-40B4-BE49-F238E27FC236}">
                  <a16:creationId xmlns:a16="http://schemas.microsoft.com/office/drawing/2014/main" id="{1ABA0A6E-DBFE-426C-8CC7-AC52999FADAB}"/>
                </a:ext>
              </a:extLst>
            </p:cNvPr>
            <p:cNvSpPr/>
            <p:nvPr/>
          </p:nvSpPr>
          <p:spPr>
            <a:xfrm>
              <a:off x="5302061" y="723954"/>
              <a:ext cx="327014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Portal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F97E938-3C29-4235-BCD1-B8505E169C47}"/>
              </a:ext>
            </a:extLst>
          </p:cNvPr>
          <p:cNvGrpSpPr/>
          <p:nvPr/>
        </p:nvGrpSpPr>
        <p:grpSpPr>
          <a:xfrm>
            <a:off x="3301348" y="1271626"/>
            <a:ext cx="864173" cy="381907"/>
            <a:chOff x="5073476" y="605896"/>
            <a:chExt cx="864173" cy="381907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6F9E588-1B41-4B7D-B5E1-A5F300DD10F4}"/>
                </a:ext>
              </a:extLst>
            </p:cNvPr>
            <p:cNvSpPr/>
            <p:nvPr/>
          </p:nvSpPr>
          <p:spPr>
            <a:xfrm>
              <a:off x="5073476" y="605896"/>
              <a:ext cx="86417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hape 64">
              <a:extLst>
                <a:ext uri="{FF2B5EF4-FFF2-40B4-BE49-F238E27FC236}">
                  <a16:creationId xmlns:a16="http://schemas.microsoft.com/office/drawing/2014/main" id="{F8C7DEF0-7256-42BD-B4CB-056C1E36A314}"/>
                </a:ext>
              </a:extLst>
            </p:cNvPr>
            <p:cNvSpPr/>
            <p:nvPr/>
          </p:nvSpPr>
          <p:spPr>
            <a:xfrm>
              <a:off x="5369388" y="723954"/>
              <a:ext cx="192360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VID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E24BF66-6956-4085-8206-C0BF748CEB28}"/>
              </a:ext>
            </a:extLst>
          </p:cNvPr>
          <p:cNvGrpSpPr/>
          <p:nvPr/>
        </p:nvGrpSpPr>
        <p:grpSpPr>
          <a:xfrm>
            <a:off x="4299490" y="1278350"/>
            <a:ext cx="864173" cy="381907"/>
            <a:chOff x="5073476" y="605896"/>
            <a:chExt cx="864173" cy="381907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6D8A6363-2EAD-48A8-8E77-08998240F54F}"/>
                </a:ext>
              </a:extLst>
            </p:cNvPr>
            <p:cNvSpPr/>
            <p:nvPr/>
          </p:nvSpPr>
          <p:spPr>
            <a:xfrm>
              <a:off x="5073476" y="605896"/>
              <a:ext cx="86417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hape 64">
              <a:extLst>
                <a:ext uri="{FF2B5EF4-FFF2-40B4-BE49-F238E27FC236}">
                  <a16:creationId xmlns:a16="http://schemas.microsoft.com/office/drawing/2014/main" id="{062BE99F-6557-4F82-BB8A-47F17394C235}"/>
                </a:ext>
              </a:extLst>
            </p:cNvPr>
            <p:cNvSpPr/>
            <p:nvPr/>
          </p:nvSpPr>
          <p:spPr>
            <a:xfrm>
              <a:off x="5176004" y="732868"/>
              <a:ext cx="673261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Use-Case UI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C3BDA23-4AF6-49A9-AB18-B66DBB38C6BE}"/>
              </a:ext>
            </a:extLst>
          </p:cNvPr>
          <p:cNvGrpSpPr/>
          <p:nvPr/>
        </p:nvGrpSpPr>
        <p:grpSpPr>
          <a:xfrm>
            <a:off x="5303745" y="1281427"/>
            <a:ext cx="864173" cy="381907"/>
            <a:chOff x="5073476" y="605896"/>
            <a:chExt cx="864173" cy="381907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AD3A862C-EFAE-41C5-B966-9802AA424DAE}"/>
                </a:ext>
              </a:extLst>
            </p:cNvPr>
            <p:cNvSpPr/>
            <p:nvPr/>
          </p:nvSpPr>
          <p:spPr>
            <a:xfrm>
              <a:off x="5073476" y="605896"/>
              <a:ext cx="86417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hape 64">
              <a:extLst>
                <a:ext uri="{FF2B5EF4-FFF2-40B4-BE49-F238E27FC236}">
                  <a16:creationId xmlns:a16="http://schemas.microsoft.com/office/drawing/2014/main" id="{981DF3BE-9301-4AC8-9610-D19B18A7CC45}"/>
                </a:ext>
              </a:extLst>
            </p:cNvPr>
            <p:cNvSpPr/>
            <p:nvPr/>
          </p:nvSpPr>
          <p:spPr>
            <a:xfrm>
              <a:off x="5126340" y="723954"/>
              <a:ext cx="743793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External APIs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9F5D6868-816A-4963-AB5C-F0AB5E06276A}"/>
              </a:ext>
            </a:extLst>
          </p:cNvPr>
          <p:cNvSpPr/>
          <p:nvPr/>
        </p:nvSpPr>
        <p:spPr>
          <a:xfrm>
            <a:off x="6580405" y="1757108"/>
            <a:ext cx="1565025" cy="204574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952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E5D654C-1CD6-48F7-8560-DBA2EBD9DF7C}"/>
              </a:ext>
            </a:extLst>
          </p:cNvPr>
          <p:cNvGrpSpPr/>
          <p:nvPr/>
        </p:nvGrpSpPr>
        <p:grpSpPr>
          <a:xfrm>
            <a:off x="6675763" y="3077306"/>
            <a:ext cx="1273442" cy="381907"/>
            <a:chOff x="5489392" y="1042173"/>
            <a:chExt cx="1273442" cy="381907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3BD664E-9B0C-45CE-88EC-5AB6318AD5E0}"/>
                </a:ext>
              </a:extLst>
            </p:cNvPr>
            <p:cNvSpPr/>
            <p:nvPr/>
          </p:nvSpPr>
          <p:spPr>
            <a:xfrm>
              <a:off x="5489392" y="1042173"/>
              <a:ext cx="1273442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hape 64">
              <a:extLst>
                <a:ext uri="{FF2B5EF4-FFF2-40B4-BE49-F238E27FC236}">
                  <a16:creationId xmlns:a16="http://schemas.microsoft.com/office/drawing/2014/main" id="{85EFA943-4842-4FE0-AFC4-FF38A96EB9E4}"/>
                </a:ext>
              </a:extLst>
            </p:cNvPr>
            <p:cNvSpPr/>
            <p:nvPr/>
          </p:nvSpPr>
          <p:spPr>
            <a:xfrm>
              <a:off x="5810692" y="1094626"/>
              <a:ext cx="583493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Discovery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Services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9115471-81BA-4B29-A568-D6408B6EE49E}"/>
              </a:ext>
            </a:extLst>
          </p:cNvPr>
          <p:cNvGrpSpPr/>
          <p:nvPr/>
        </p:nvGrpSpPr>
        <p:grpSpPr>
          <a:xfrm>
            <a:off x="6666924" y="2620659"/>
            <a:ext cx="1273442" cy="381907"/>
            <a:chOff x="5489392" y="1042173"/>
            <a:chExt cx="1273442" cy="381907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BFD70965-2698-48C8-B219-7F631EF6B9DF}"/>
                </a:ext>
              </a:extLst>
            </p:cNvPr>
            <p:cNvSpPr/>
            <p:nvPr/>
          </p:nvSpPr>
          <p:spPr>
            <a:xfrm>
              <a:off x="5489392" y="1042173"/>
              <a:ext cx="1273442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hape 64">
              <a:extLst>
                <a:ext uri="{FF2B5EF4-FFF2-40B4-BE49-F238E27FC236}">
                  <a16:creationId xmlns:a16="http://schemas.microsoft.com/office/drawing/2014/main" id="{AB3F48FF-8AE5-4AE1-A3BD-B06409F173D8}"/>
                </a:ext>
              </a:extLst>
            </p:cNvPr>
            <p:cNvSpPr/>
            <p:nvPr/>
          </p:nvSpPr>
          <p:spPr>
            <a:xfrm>
              <a:off x="5594236" y="1095954"/>
              <a:ext cx="1102866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Logging &amp;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Monitoring Services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55AC168-AE03-4062-8C21-B61F321D587E}"/>
              </a:ext>
            </a:extLst>
          </p:cNvPr>
          <p:cNvGrpSpPr/>
          <p:nvPr/>
        </p:nvGrpSpPr>
        <p:grpSpPr>
          <a:xfrm>
            <a:off x="6660960" y="2164012"/>
            <a:ext cx="1273442" cy="381907"/>
            <a:chOff x="5489392" y="1042173"/>
            <a:chExt cx="1273442" cy="381907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670775E-F74C-4E0E-AE27-DE4139760E4E}"/>
                </a:ext>
              </a:extLst>
            </p:cNvPr>
            <p:cNvSpPr/>
            <p:nvPr/>
          </p:nvSpPr>
          <p:spPr>
            <a:xfrm>
              <a:off x="5489392" y="1042173"/>
              <a:ext cx="1273442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hape 64">
              <a:extLst>
                <a:ext uri="{FF2B5EF4-FFF2-40B4-BE49-F238E27FC236}">
                  <a16:creationId xmlns:a16="http://schemas.microsoft.com/office/drawing/2014/main" id="{A815F496-A5B9-4D34-94F2-776306AE61D0}"/>
                </a:ext>
              </a:extLst>
            </p:cNvPr>
            <p:cNvSpPr/>
            <p:nvPr/>
          </p:nvSpPr>
          <p:spPr>
            <a:xfrm>
              <a:off x="5960716" y="1148408"/>
              <a:ext cx="237244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AAF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396EA21-8632-4D9F-9294-37B762651BC7}"/>
              </a:ext>
            </a:extLst>
          </p:cNvPr>
          <p:cNvSpPr/>
          <p:nvPr/>
        </p:nvSpPr>
        <p:spPr>
          <a:xfrm>
            <a:off x="6587006" y="865731"/>
            <a:ext cx="1565025" cy="8925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hape 64">
            <a:extLst>
              <a:ext uri="{FF2B5EF4-FFF2-40B4-BE49-F238E27FC236}">
                <a16:creationId xmlns:a16="http://schemas.microsoft.com/office/drawing/2014/main" id="{295F1449-35D1-4BB4-B0A4-2016FFE66C70}"/>
              </a:ext>
            </a:extLst>
          </p:cNvPr>
          <p:cNvSpPr/>
          <p:nvPr/>
        </p:nvSpPr>
        <p:spPr>
          <a:xfrm>
            <a:off x="6732624" y="962534"/>
            <a:ext cx="682879" cy="1846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200" b="1" dirty="0">
                <a:solidFill>
                  <a:srgbClr val="4277BB"/>
                </a:solidFill>
              </a:rPr>
              <a:t>MANAGE</a:t>
            </a:r>
            <a:endParaRPr sz="1200" b="1" dirty="0">
              <a:solidFill>
                <a:srgbClr val="4277BB"/>
              </a:solidFill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04B3C51-6A55-4B04-B64C-CB4BCB6955C4}"/>
              </a:ext>
            </a:extLst>
          </p:cNvPr>
          <p:cNvGrpSpPr/>
          <p:nvPr/>
        </p:nvGrpSpPr>
        <p:grpSpPr>
          <a:xfrm>
            <a:off x="6714779" y="1250175"/>
            <a:ext cx="1273442" cy="381907"/>
            <a:chOff x="5489392" y="1042173"/>
            <a:chExt cx="1273442" cy="381907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3912D7E7-D107-4635-A846-1B8803FEBF0F}"/>
                </a:ext>
              </a:extLst>
            </p:cNvPr>
            <p:cNvSpPr/>
            <p:nvPr/>
          </p:nvSpPr>
          <p:spPr>
            <a:xfrm>
              <a:off x="5489392" y="1042173"/>
              <a:ext cx="1273442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hape 64">
              <a:extLst>
                <a:ext uri="{FF2B5EF4-FFF2-40B4-BE49-F238E27FC236}">
                  <a16:creationId xmlns:a16="http://schemas.microsoft.com/office/drawing/2014/main" id="{5E7D7934-5CBF-4CFE-BEE6-4627E69299FB}"/>
                </a:ext>
              </a:extLst>
            </p:cNvPr>
            <p:cNvSpPr/>
            <p:nvPr/>
          </p:nvSpPr>
          <p:spPr>
            <a:xfrm>
              <a:off x="5669636" y="1098573"/>
              <a:ext cx="942566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ONAP Operation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Manager (OOM)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B74F117-63FF-4F7A-A7AE-DCD3BB824279}"/>
              </a:ext>
            </a:extLst>
          </p:cNvPr>
          <p:cNvGrpSpPr/>
          <p:nvPr/>
        </p:nvGrpSpPr>
        <p:grpSpPr>
          <a:xfrm>
            <a:off x="1393845" y="1257102"/>
            <a:ext cx="864173" cy="381907"/>
            <a:chOff x="5073476" y="605896"/>
            <a:chExt cx="864173" cy="381907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47E79BFD-A825-455D-8C67-6142D1F68110}"/>
                </a:ext>
              </a:extLst>
            </p:cNvPr>
            <p:cNvSpPr/>
            <p:nvPr/>
          </p:nvSpPr>
          <p:spPr>
            <a:xfrm>
              <a:off x="5073476" y="605896"/>
              <a:ext cx="86417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hape 64">
              <a:extLst>
                <a:ext uri="{FF2B5EF4-FFF2-40B4-BE49-F238E27FC236}">
                  <a16:creationId xmlns:a16="http://schemas.microsoft.com/office/drawing/2014/main" id="{CC65E879-BC43-4C55-8D45-BC6E4CFE92C4}"/>
                </a:ext>
              </a:extLst>
            </p:cNvPr>
            <p:cNvSpPr/>
            <p:nvPr/>
          </p:nvSpPr>
          <p:spPr>
            <a:xfrm>
              <a:off x="5382820" y="723954"/>
              <a:ext cx="230832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VVP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EDBF1CE2-042C-4677-ACB0-C184ACF09407}"/>
              </a:ext>
            </a:extLst>
          </p:cNvPr>
          <p:cNvSpPr/>
          <p:nvPr/>
        </p:nvSpPr>
        <p:spPr>
          <a:xfrm>
            <a:off x="6592113" y="1814693"/>
            <a:ext cx="1462176" cy="183422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hape 64">
            <a:extLst>
              <a:ext uri="{FF2B5EF4-FFF2-40B4-BE49-F238E27FC236}">
                <a16:creationId xmlns:a16="http://schemas.microsoft.com/office/drawing/2014/main" id="{80E868C7-55E2-4482-81B9-9D4018FC5FE9}"/>
              </a:ext>
            </a:extLst>
          </p:cNvPr>
          <p:cNvSpPr/>
          <p:nvPr/>
        </p:nvSpPr>
        <p:spPr>
          <a:xfrm>
            <a:off x="6816517" y="1950257"/>
            <a:ext cx="897682" cy="1384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Shared Services</a:t>
            </a:r>
            <a:endParaRPr sz="900" b="1" dirty="0">
              <a:solidFill>
                <a:srgbClr val="4277BB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40F74C-643C-479C-861F-97BA75985AF8}"/>
              </a:ext>
            </a:extLst>
          </p:cNvPr>
          <p:cNvGrpSpPr/>
          <p:nvPr/>
        </p:nvGrpSpPr>
        <p:grpSpPr>
          <a:xfrm>
            <a:off x="1134018" y="1856666"/>
            <a:ext cx="1584042" cy="1834226"/>
            <a:chOff x="1146700" y="2091099"/>
            <a:chExt cx="1584042" cy="1834226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07BBBD72-2DF8-4917-8421-809825DB4D5C}"/>
                </a:ext>
              </a:extLst>
            </p:cNvPr>
            <p:cNvSpPr/>
            <p:nvPr/>
          </p:nvSpPr>
          <p:spPr>
            <a:xfrm>
              <a:off x="1146700" y="2091099"/>
              <a:ext cx="1584042" cy="1834226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hape 64">
              <a:extLst>
                <a:ext uri="{FF2B5EF4-FFF2-40B4-BE49-F238E27FC236}">
                  <a16:creationId xmlns:a16="http://schemas.microsoft.com/office/drawing/2014/main" id="{DDC5F5E3-63EB-4DFB-BBB3-4E393387EC5F}"/>
                </a:ext>
              </a:extLst>
            </p:cNvPr>
            <p:cNvSpPr/>
            <p:nvPr/>
          </p:nvSpPr>
          <p:spPr>
            <a:xfrm>
              <a:off x="1245366" y="2160537"/>
              <a:ext cx="1359346" cy="276999"/>
            </a:xfrm>
            <a:prstGeom prst="rect">
              <a:avLst/>
            </a:prstGeom>
            <a:noFill/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Service Design Creation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(CDS)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B531EAF-716F-47DD-8A3E-9AE20F0C55C9}"/>
                </a:ext>
              </a:extLst>
            </p:cNvPr>
            <p:cNvGrpSpPr/>
            <p:nvPr/>
          </p:nvGrpSpPr>
          <p:grpSpPr>
            <a:xfrm>
              <a:off x="1240054" y="2861402"/>
              <a:ext cx="1359346" cy="276999"/>
              <a:chOff x="1449796" y="2800946"/>
              <a:chExt cx="1359346" cy="276999"/>
            </a:xfrm>
            <a:noFill/>
          </p:grpSpPr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D00BA3FA-2E44-4005-ACE6-281794D4D453}"/>
                  </a:ext>
                </a:extLst>
              </p:cNvPr>
              <p:cNvSpPr/>
              <p:nvPr/>
            </p:nvSpPr>
            <p:spPr>
              <a:xfrm>
                <a:off x="1449796" y="2800946"/>
                <a:ext cx="1359346" cy="27699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Shape 64">
                <a:extLst>
                  <a:ext uri="{FF2B5EF4-FFF2-40B4-BE49-F238E27FC236}">
                    <a16:creationId xmlns:a16="http://schemas.microsoft.com/office/drawing/2014/main" id="{0D7E6161-87D7-4D31-9D30-65C0818ECEBE}"/>
                  </a:ext>
                </a:extLst>
              </p:cNvPr>
              <p:cNvSpPr/>
              <p:nvPr/>
            </p:nvSpPr>
            <p:spPr>
              <a:xfrm>
                <a:off x="1613311" y="2862016"/>
                <a:ext cx="1032335" cy="1384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Resources(Config)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A825503D-5C73-4590-AEF7-3732D9AD4E2E}"/>
                </a:ext>
              </a:extLst>
            </p:cNvPr>
            <p:cNvSpPr/>
            <p:nvPr/>
          </p:nvSpPr>
          <p:spPr>
            <a:xfrm>
              <a:off x="1238571" y="3199471"/>
              <a:ext cx="1359346" cy="27699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hape 64">
              <a:extLst>
                <a:ext uri="{FF2B5EF4-FFF2-40B4-BE49-F238E27FC236}">
                  <a16:creationId xmlns:a16="http://schemas.microsoft.com/office/drawing/2014/main" id="{E42F2E96-066B-400E-97C8-E9F7221F2157}"/>
                </a:ext>
              </a:extLst>
            </p:cNvPr>
            <p:cNvSpPr/>
            <p:nvPr/>
          </p:nvSpPr>
          <p:spPr>
            <a:xfrm>
              <a:off x="1469413" y="3260541"/>
              <a:ext cx="897683" cy="138499"/>
            </a:xfrm>
            <a:prstGeom prst="rect">
              <a:avLst/>
            </a:prstGeom>
            <a:noFill/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Policies &amp; Roles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94531CA6-5E26-40A9-9BD9-558D361D30C3}"/>
                </a:ext>
              </a:extLst>
            </p:cNvPr>
            <p:cNvSpPr/>
            <p:nvPr/>
          </p:nvSpPr>
          <p:spPr>
            <a:xfrm>
              <a:off x="1235088" y="3536920"/>
              <a:ext cx="1359346" cy="276999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hape 64">
              <a:extLst>
                <a:ext uri="{FF2B5EF4-FFF2-40B4-BE49-F238E27FC236}">
                  <a16:creationId xmlns:a16="http://schemas.microsoft.com/office/drawing/2014/main" id="{C8271063-F214-4927-A9D0-7F58AD15064C}"/>
                </a:ext>
              </a:extLst>
            </p:cNvPr>
            <p:cNvSpPr/>
            <p:nvPr/>
          </p:nvSpPr>
          <p:spPr>
            <a:xfrm>
              <a:off x="1532427" y="3529324"/>
              <a:ext cx="724557" cy="276999"/>
            </a:xfrm>
            <a:prstGeom prst="rect">
              <a:avLst/>
            </a:prstGeom>
            <a:noFill/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Test Suits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&amp; Env Config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4422DD6C-526E-4E30-AD54-82AB5DE15E23}"/>
                </a:ext>
              </a:extLst>
            </p:cNvPr>
            <p:cNvGrpSpPr/>
            <p:nvPr/>
          </p:nvGrpSpPr>
          <p:grpSpPr>
            <a:xfrm>
              <a:off x="1243304" y="2506973"/>
              <a:ext cx="1359346" cy="289671"/>
              <a:chOff x="1449796" y="2788274"/>
              <a:chExt cx="1359346" cy="289671"/>
            </a:xfrm>
            <a:noFill/>
          </p:grpSpPr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4C6CB9AC-9291-46F5-B4DF-AD36552477BA}"/>
                  </a:ext>
                </a:extLst>
              </p:cNvPr>
              <p:cNvSpPr/>
              <p:nvPr/>
            </p:nvSpPr>
            <p:spPr>
              <a:xfrm>
                <a:off x="1449796" y="2800946"/>
                <a:ext cx="1359346" cy="27699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Shape 64">
                <a:extLst>
                  <a:ext uri="{FF2B5EF4-FFF2-40B4-BE49-F238E27FC236}">
                    <a16:creationId xmlns:a16="http://schemas.microsoft.com/office/drawing/2014/main" id="{5328DD52-0EE7-4B46-8CB9-292A86A08C51}"/>
                  </a:ext>
                </a:extLst>
              </p:cNvPr>
              <p:cNvSpPr/>
              <p:nvPr/>
            </p:nvSpPr>
            <p:spPr>
              <a:xfrm>
                <a:off x="1552382" y="2788274"/>
                <a:ext cx="1141338" cy="2769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Plans  &amp; Scripts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(LCM / Control loop)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</p:grpSp>
      <p:sp>
        <p:nvSpPr>
          <p:cNvPr id="3" name="Cloud 2">
            <a:extLst>
              <a:ext uri="{FF2B5EF4-FFF2-40B4-BE49-F238E27FC236}">
                <a16:creationId xmlns:a16="http://schemas.microsoft.com/office/drawing/2014/main" id="{DD9F6CAB-839D-4131-8678-E902E44774DF}"/>
              </a:ext>
            </a:extLst>
          </p:cNvPr>
          <p:cNvSpPr/>
          <p:nvPr/>
        </p:nvSpPr>
        <p:spPr>
          <a:xfrm>
            <a:off x="1881188" y="3901536"/>
            <a:ext cx="5298142" cy="542830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0A8ADC88-8741-48EF-AF6B-5483E5E0AD79}"/>
              </a:ext>
            </a:extLst>
          </p:cNvPr>
          <p:cNvGrpSpPr/>
          <p:nvPr/>
        </p:nvGrpSpPr>
        <p:grpSpPr>
          <a:xfrm>
            <a:off x="4062437" y="3013340"/>
            <a:ext cx="1208876" cy="381907"/>
            <a:chOff x="833985" y="1428121"/>
            <a:chExt cx="1208876" cy="381907"/>
          </a:xfrm>
        </p:grpSpPr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FF38A4C7-A57A-467A-AEC0-1D2735AA8F32}"/>
                </a:ext>
              </a:extLst>
            </p:cNvPr>
            <p:cNvSpPr/>
            <p:nvPr/>
          </p:nvSpPr>
          <p:spPr>
            <a:xfrm>
              <a:off x="833985" y="1428121"/>
              <a:ext cx="1208876" cy="38190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hape 64">
              <a:extLst>
                <a:ext uri="{FF2B5EF4-FFF2-40B4-BE49-F238E27FC236}">
                  <a16:creationId xmlns:a16="http://schemas.microsoft.com/office/drawing/2014/main" id="{2EC7537E-C76C-4B57-9363-335E5FD4A05D}"/>
                </a:ext>
              </a:extLst>
            </p:cNvPr>
            <p:cNvSpPr/>
            <p:nvPr/>
          </p:nvSpPr>
          <p:spPr>
            <a:xfrm>
              <a:off x="860459" y="1475313"/>
              <a:ext cx="1173398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Virtual Infrastructure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Manager (VIM)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13CCD84C-7C00-4439-BE3C-7D2E3BB3D985}"/>
              </a:ext>
            </a:extLst>
          </p:cNvPr>
          <p:cNvGrpSpPr/>
          <p:nvPr/>
        </p:nvGrpSpPr>
        <p:grpSpPr>
          <a:xfrm>
            <a:off x="4099149" y="1917246"/>
            <a:ext cx="1045536" cy="381907"/>
            <a:chOff x="997325" y="1428121"/>
            <a:chExt cx="1045536" cy="381907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502AB132-EDBF-4158-A6CF-EFA9C04CD399}"/>
                </a:ext>
              </a:extLst>
            </p:cNvPr>
            <p:cNvSpPr/>
            <p:nvPr/>
          </p:nvSpPr>
          <p:spPr>
            <a:xfrm>
              <a:off x="997325" y="1428121"/>
              <a:ext cx="1045536" cy="38190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Shape 64">
              <a:extLst>
                <a:ext uri="{FF2B5EF4-FFF2-40B4-BE49-F238E27FC236}">
                  <a16:creationId xmlns:a16="http://schemas.microsoft.com/office/drawing/2014/main" id="{A0E85D8E-4E0F-44A1-91CD-CECAB9C0CCB2}"/>
                </a:ext>
              </a:extLst>
            </p:cNvPr>
            <p:cNvSpPr/>
            <p:nvPr/>
          </p:nvSpPr>
          <p:spPr>
            <a:xfrm>
              <a:off x="1269238" y="1475313"/>
              <a:ext cx="47448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Policy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Services</a:t>
              </a:r>
            </a:p>
          </p:txBody>
        </p:sp>
      </p:grpSp>
      <p:sp>
        <p:nvSpPr>
          <p:cNvPr id="221" name="Shape 64">
            <a:extLst>
              <a:ext uri="{FF2B5EF4-FFF2-40B4-BE49-F238E27FC236}">
                <a16:creationId xmlns:a16="http://schemas.microsoft.com/office/drawing/2014/main" id="{1B668DBD-3107-4BFB-A449-36E496A89771}"/>
              </a:ext>
            </a:extLst>
          </p:cNvPr>
          <p:cNvSpPr/>
          <p:nvPr/>
        </p:nvSpPr>
        <p:spPr>
          <a:xfrm>
            <a:off x="4214755" y="4115304"/>
            <a:ext cx="814325" cy="1384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Network Cloud</a:t>
            </a:r>
            <a:endParaRPr sz="900" b="1" dirty="0">
              <a:solidFill>
                <a:srgbClr val="4277BB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A99CE53-99C0-4C4D-A745-44AB653E80B8}"/>
              </a:ext>
            </a:extLst>
          </p:cNvPr>
          <p:cNvGrpSpPr/>
          <p:nvPr/>
        </p:nvGrpSpPr>
        <p:grpSpPr>
          <a:xfrm>
            <a:off x="7496740" y="4173709"/>
            <a:ext cx="1201748" cy="215444"/>
            <a:chOff x="7499625" y="4113323"/>
            <a:chExt cx="1201748" cy="215444"/>
          </a:xfrm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98316201-6210-4F32-BE58-F1C92F7A1545}"/>
                </a:ext>
              </a:extLst>
            </p:cNvPr>
            <p:cNvSpPr/>
            <p:nvPr/>
          </p:nvSpPr>
          <p:spPr>
            <a:xfrm>
              <a:off x="7499625" y="4167150"/>
              <a:ext cx="218787" cy="10732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D3AFCF-8323-4E69-9F95-CFFC7ADC6ECB}"/>
                </a:ext>
              </a:extLst>
            </p:cNvPr>
            <p:cNvSpPr txBox="1"/>
            <p:nvPr/>
          </p:nvSpPr>
          <p:spPr>
            <a:xfrm>
              <a:off x="7718412" y="4113323"/>
              <a:ext cx="9829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Deprecated Later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E29DFE04-C44C-41F8-A930-40237AE6CFBB}"/>
              </a:ext>
            </a:extLst>
          </p:cNvPr>
          <p:cNvGrpSpPr/>
          <p:nvPr/>
        </p:nvGrpSpPr>
        <p:grpSpPr>
          <a:xfrm>
            <a:off x="7499625" y="4344330"/>
            <a:ext cx="980534" cy="215444"/>
            <a:chOff x="7499625" y="4113323"/>
            <a:chExt cx="980534" cy="215444"/>
          </a:xfrm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E269A56A-26C7-442B-B14F-18493F54DB78}"/>
                </a:ext>
              </a:extLst>
            </p:cNvPr>
            <p:cNvSpPr/>
            <p:nvPr/>
          </p:nvSpPr>
          <p:spPr>
            <a:xfrm>
              <a:off x="7499625" y="4167150"/>
              <a:ext cx="218787" cy="1073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7A08DE7C-016A-4D65-AECB-955721D270DA}"/>
                </a:ext>
              </a:extLst>
            </p:cNvPr>
            <p:cNvSpPr txBox="1"/>
            <p:nvPr/>
          </p:nvSpPr>
          <p:spPr>
            <a:xfrm>
              <a:off x="7718412" y="4113323"/>
              <a:ext cx="7617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New System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3E4580A-F4E4-4F05-9D05-BFA4D6D72AA5}"/>
              </a:ext>
            </a:extLst>
          </p:cNvPr>
          <p:cNvGrpSpPr/>
          <p:nvPr/>
        </p:nvGrpSpPr>
        <p:grpSpPr>
          <a:xfrm>
            <a:off x="7497954" y="4505485"/>
            <a:ext cx="1413345" cy="215444"/>
            <a:chOff x="7499625" y="4113323"/>
            <a:chExt cx="1413345" cy="215444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8276F95-188E-415B-86B0-6E088DC3021F}"/>
                </a:ext>
              </a:extLst>
            </p:cNvPr>
            <p:cNvSpPr/>
            <p:nvPr/>
          </p:nvSpPr>
          <p:spPr>
            <a:xfrm>
              <a:off x="7499625" y="4167150"/>
              <a:ext cx="218787" cy="1073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4371DAB6-CC90-4627-8785-FA19DDF6BA47}"/>
                </a:ext>
              </a:extLst>
            </p:cNvPr>
            <p:cNvSpPr txBox="1"/>
            <p:nvPr/>
          </p:nvSpPr>
          <p:spPr>
            <a:xfrm>
              <a:off x="7718412" y="4113323"/>
              <a:ext cx="1194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Enhancement System</a:t>
              </a:r>
            </a:p>
          </p:txBody>
        </p:sp>
      </p:grpSp>
      <p:sp>
        <p:nvSpPr>
          <p:cNvPr id="232" name="TextBox 231">
            <a:extLst>
              <a:ext uri="{FF2B5EF4-FFF2-40B4-BE49-F238E27FC236}">
                <a16:creationId xmlns:a16="http://schemas.microsoft.com/office/drawing/2014/main" id="{1F518445-56D5-4E95-9E82-65F9A6851BCD}"/>
              </a:ext>
            </a:extLst>
          </p:cNvPr>
          <p:cNvSpPr txBox="1"/>
          <p:nvPr/>
        </p:nvSpPr>
        <p:spPr>
          <a:xfrm>
            <a:off x="7331059" y="3980446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Legends</a:t>
            </a:r>
          </a:p>
        </p:txBody>
      </p:sp>
    </p:spTree>
    <p:extLst>
      <p:ext uri="{BB962C8B-B14F-4D97-AF65-F5344CB8AC3E}">
        <p14:creationId xmlns:p14="http://schemas.microsoft.com/office/powerpoint/2010/main" val="223534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3F29B-5388-459C-B928-DA49A8C58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278" y="205978"/>
            <a:ext cx="7985522" cy="857251"/>
          </a:xfrm>
        </p:spPr>
        <p:txBody>
          <a:bodyPr/>
          <a:lstStyle/>
          <a:p>
            <a:r>
              <a:rPr lang="en-US" dirty="0"/>
              <a:t>ONAP Cloud Native Architecture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3C8EFA-0C41-4195-875B-2EC74FB19889}"/>
              </a:ext>
            </a:extLst>
          </p:cNvPr>
          <p:cNvSpPr/>
          <p:nvPr/>
        </p:nvSpPr>
        <p:spPr>
          <a:xfrm>
            <a:off x="642431" y="907742"/>
            <a:ext cx="6885734" cy="29475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79CF42-0BA0-410D-BC52-0928FB9E60D8}"/>
              </a:ext>
            </a:extLst>
          </p:cNvPr>
          <p:cNvGrpSpPr/>
          <p:nvPr/>
        </p:nvGrpSpPr>
        <p:grpSpPr>
          <a:xfrm>
            <a:off x="642431" y="1615638"/>
            <a:ext cx="1704134" cy="2229226"/>
            <a:chOff x="1561580" y="2212145"/>
            <a:chExt cx="1704134" cy="22292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3833956-2A9A-4BDB-A2B6-9C637912AC30}"/>
                </a:ext>
              </a:extLst>
            </p:cNvPr>
            <p:cNvSpPr/>
            <p:nvPr/>
          </p:nvSpPr>
          <p:spPr>
            <a:xfrm>
              <a:off x="1561580" y="2212145"/>
              <a:ext cx="1704134" cy="222922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hape 64">
              <a:extLst>
                <a:ext uri="{FF2B5EF4-FFF2-40B4-BE49-F238E27FC236}">
                  <a16:creationId xmlns:a16="http://schemas.microsoft.com/office/drawing/2014/main" id="{3A35B2B5-DABC-4806-BB20-1C4A7DC18DC2}"/>
                </a:ext>
              </a:extLst>
            </p:cNvPr>
            <p:cNvSpPr/>
            <p:nvPr/>
          </p:nvSpPr>
          <p:spPr>
            <a:xfrm>
              <a:off x="1697781" y="2247024"/>
              <a:ext cx="1001877" cy="18466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200" b="1" dirty="0">
                  <a:solidFill>
                    <a:srgbClr val="4277BB"/>
                  </a:solidFill>
                </a:rPr>
                <a:t>DESIGN TIME</a:t>
              </a:r>
              <a:endParaRPr sz="12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2B28A93-334A-42AA-9CAE-F0D21C45967A}"/>
              </a:ext>
            </a:extLst>
          </p:cNvPr>
          <p:cNvGrpSpPr/>
          <p:nvPr/>
        </p:nvGrpSpPr>
        <p:grpSpPr>
          <a:xfrm>
            <a:off x="704990" y="1912613"/>
            <a:ext cx="1584042" cy="1846612"/>
            <a:chOff x="855699" y="2388053"/>
            <a:chExt cx="1584042" cy="1846612"/>
          </a:xfrm>
          <a:noFill/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5CB46D3-3024-42D0-8C3F-C06E56950109}"/>
                </a:ext>
              </a:extLst>
            </p:cNvPr>
            <p:cNvSpPr/>
            <p:nvPr/>
          </p:nvSpPr>
          <p:spPr>
            <a:xfrm>
              <a:off x="855699" y="2388053"/>
              <a:ext cx="1584042" cy="1846612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hape 64">
              <a:extLst>
                <a:ext uri="{FF2B5EF4-FFF2-40B4-BE49-F238E27FC236}">
                  <a16:creationId xmlns:a16="http://schemas.microsoft.com/office/drawing/2014/main" id="{08402C76-A0DD-4884-94A5-1DC8A0329BF5}"/>
                </a:ext>
              </a:extLst>
            </p:cNvPr>
            <p:cNvSpPr/>
            <p:nvPr/>
          </p:nvSpPr>
          <p:spPr>
            <a:xfrm>
              <a:off x="965534" y="2553045"/>
              <a:ext cx="1359346" cy="138499"/>
            </a:xfrm>
            <a:prstGeom prst="rect">
              <a:avLst/>
            </a:prstGeom>
            <a:grpFill/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Service Design Creation 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B5AF953-3B47-436A-8DBC-7AB30EC57A1A}"/>
                </a:ext>
              </a:extLst>
            </p:cNvPr>
            <p:cNvGrpSpPr/>
            <p:nvPr/>
          </p:nvGrpSpPr>
          <p:grpSpPr>
            <a:xfrm>
              <a:off x="952399" y="2820287"/>
              <a:ext cx="1359346" cy="276999"/>
              <a:chOff x="1453142" y="2820288"/>
              <a:chExt cx="1359346" cy="276999"/>
            </a:xfrm>
            <a:grpFill/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D9574EE-955B-4B13-AB6A-4AA41D90FAC4}"/>
                  </a:ext>
                </a:extLst>
              </p:cNvPr>
              <p:cNvSpPr/>
              <p:nvPr/>
            </p:nvSpPr>
            <p:spPr>
              <a:xfrm>
                <a:off x="1453142" y="2820288"/>
                <a:ext cx="1359346" cy="27699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Shape 64">
                <a:extLst>
                  <a:ext uri="{FF2B5EF4-FFF2-40B4-BE49-F238E27FC236}">
                    <a16:creationId xmlns:a16="http://schemas.microsoft.com/office/drawing/2014/main" id="{FBA4019D-209F-4332-BAC5-7B1D470A9F28}"/>
                  </a:ext>
                </a:extLst>
              </p:cNvPr>
              <p:cNvSpPr/>
              <p:nvPr/>
            </p:nvSpPr>
            <p:spPr>
              <a:xfrm>
                <a:off x="1465970" y="2881358"/>
                <a:ext cx="1333698" cy="1384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ML Model &amp; Code Editor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30FC167-8D05-44F5-9BDE-DFD9A85BBC96}"/>
                </a:ext>
              </a:extLst>
            </p:cNvPr>
            <p:cNvGrpSpPr/>
            <p:nvPr/>
          </p:nvGrpSpPr>
          <p:grpSpPr>
            <a:xfrm>
              <a:off x="949053" y="3158356"/>
              <a:ext cx="1359346" cy="276999"/>
              <a:chOff x="1449796" y="2800946"/>
              <a:chExt cx="1359346" cy="276999"/>
            </a:xfrm>
            <a:grpFill/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91B92BE-2931-4CA0-B90F-4B3B8123FDED}"/>
                  </a:ext>
                </a:extLst>
              </p:cNvPr>
              <p:cNvSpPr/>
              <p:nvPr/>
            </p:nvSpPr>
            <p:spPr>
              <a:xfrm>
                <a:off x="1449796" y="2800946"/>
                <a:ext cx="1359346" cy="27699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Shape 64">
                <a:extLst>
                  <a:ext uri="{FF2B5EF4-FFF2-40B4-BE49-F238E27FC236}">
                    <a16:creationId xmlns:a16="http://schemas.microsoft.com/office/drawing/2014/main" id="{57BE1DB4-A220-4E8C-962F-0646B03DBE1A}"/>
                  </a:ext>
                </a:extLst>
              </p:cNvPr>
              <p:cNvSpPr/>
              <p:nvPr/>
            </p:nvSpPr>
            <p:spPr>
              <a:xfrm>
                <a:off x="1654987" y="2862016"/>
                <a:ext cx="948979" cy="1384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Jupiter Notebook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3757110-84B4-4550-A186-16125F7B6F4F}"/>
                </a:ext>
              </a:extLst>
            </p:cNvPr>
            <p:cNvGrpSpPr/>
            <p:nvPr/>
          </p:nvGrpSpPr>
          <p:grpSpPr>
            <a:xfrm>
              <a:off x="952399" y="3497361"/>
              <a:ext cx="1359346" cy="276999"/>
              <a:chOff x="1453137" y="2763937"/>
              <a:chExt cx="1359346" cy="276999"/>
            </a:xfrm>
            <a:grpFill/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6E991B5-4C17-490A-9040-1ACE55C926ED}"/>
                  </a:ext>
                </a:extLst>
              </p:cNvPr>
              <p:cNvSpPr/>
              <p:nvPr/>
            </p:nvSpPr>
            <p:spPr>
              <a:xfrm>
                <a:off x="1453137" y="2763937"/>
                <a:ext cx="1359346" cy="27699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Shape 64">
                <a:extLst>
                  <a:ext uri="{FF2B5EF4-FFF2-40B4-BE49-F238E27FC236}">
                    <a16:creationId xmlns:a16="http://schemas.microsoft.com/office/drawing/2014/main" id="{172D9438-CC30-467F-90AF-C0C21EF43C8D}"/>
                  </a:ext>
                </a:extLst>
              </p:cNvPr>
              <p:cNvSpPr/>
              <p:nvPr/>
            </p:nvSpPr>
            <p:spPr>
              <a:xfrm>
                <a:off x="1523678" y="2763937"/>
                <a:ext cx="1218282" cy="276999"/>
              </a:xfrm>
              <a:prstGeom prst="rect">
                <a:avLst/>
              </a:prstGeom>
              <a:grpFill/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Business Automation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Designer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411F3D7-B025-41CB-93EF-EB7BF5A83988}"/>
              </a:ext>
            </a:extLst>
          </p:cNvPr>
          <p:cNvGrpSpPr/>
          <p:nvPr/>
        </p:nvGrpSpPr>
        <p:grpSpPr>
          <a:xfrm>
            <a:off x="2346564" y="1615638"/>
            <a:ext cx="6090587" cy="2229225"/>
            <a:chOff x="2975429" y="2212144"/>
            <a:chExt cx="6090587" cy="222922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00A6B61-85CC-4ED4-905B-789E16D5CB8B}"/>
                </a:ext>
              </a:extLst>
            </p:cNvPr>
            <p:cNvSpPr/>
            <p:nvPr/>
          </p:nvSpPr>
          <p:spPr>
            <a:xfrm>
              <a:off x="2975429" y="2212144"/>
              <a:ext cx="6090587" cy="2229225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hape 64">
              <a:extLst>
                <a:ext uri="{FF2B5EF4-FFF2-40B4-BE49-F238E27FC236}">
                  <a16:creationId xmlns:a16="http://schemas.microsoft.com/office/drawing/2014/main" id="{4E58EE98-2B03-41EE-901C-208D7D7DFFA4}"/>
                </a:ext>
              </a:extLst>
            </p:cNvPr>
            <p:cNvSpPr/>
            <p:nvPr/>
          </p:nvSpPr>
          <p:spPr>
            <a:xfrm>
              <a:off x="3054554" y="2231842"/>
              <a:ext cx="711733" cy="18466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en-US" sz="1200" b="1" dirty="0">
                  <a:solidFill>
                    <a:srgbClr val="4277BB"/>
                  </a:solidFill>
                </a:rPr>
                <a:t>Run TIME</a:t>
              </a:r>
              <a:endParaRPr sz="1200" b="1" dirty="0">
                <a:solidFill>
                  <a:srgbClr val="4277BB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53FA4DE-4CC9-4BE7-877F-96FB6303B4D6}"/>
                </a:ext>
              </a:extLst>
            </p:cNvPr>
            <p:cNvGrpSpPr/>
            <p:nvPr/>
          </p:nvGrpSpPr>
          <p:grpSpPr>
            <a:xfrm>
              <a:off x="3044558" y="2571749"/>
              <a:ext cx="1041781" cy="381907"/>
              <a:chOff x="3545301" y="2571750"/>
              <a:chExt cx="1041781" cy="381907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5C096C9-E77F-4FAE-AD9C-B4E0AE6A2CE7}"/>
                  </a:ext>
                </a:extLst>
              </p:cNvPr>
              <p:cNvSpPr/>
              <p:nvPr/>
            </p:nvSpPr>
            <p:spPr>
              <a:xfrm>
                <a:off x="3545301" y="2571750"/>
                <a:ext cx="1041781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Shape 64">
                <a:extLst>
                  <a:ext uri="{FF2B5EF4-FFF2-40B4-BE49-F238E27FC236}">
                    <a16:creationId xmlns:a16="http://schemas.microsoft.com/office/drawing/2014/main" id="{CA6480C0-6CCB-4150-B33B-815713CF9167}"/>
                  </a:ext>
                </a:extLst>
              </p:cNvPr>
              <p:cNvSpPr/>
              <p:nvPr/>
            </p:nvSpPr>
            <p:spPr>
              <a:xfrm>
                <a:off x="3634430" y="2631971"/>
                <a:ext cx="904094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 err="1">
                    <a:solidFill>
                      <a:srgbClr val="4277BB"/>
                    </a:solidFill>
                  </a:rPr>
                  <a:t>Knative</a:t>
                </a:r>
                <a:r>
                  <a:rPr lang="en-US" sz="900" b="1" dirty="0">
                    <a:solidFill>
                      <a:srgbClr val="4277BB"/>
                    </a:solidFill>
                  </a:rPr>
                  <a:t> Serving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&amp; </a:t>
                </a:r>
                <a:r>
                  <a:rPr lang="en-US" sz="900" b="1" dirty="0" err="1">
                    <a:solidFill>
                      <a:srgbClr val="4277BB"/>
                    </a:solidFill>
                  </a:rPr>
                  <a:t>Eventing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sp>
          <p:nvSpPr>
            <p:cNvPr id="36" name="Shape 64">
              <a:extLst>
                <a:ext uri="{FF2B5EF4-FFF2-40B4-BE49-F238E27FC236}">
                  <a16:creationId xmlns:a16="http://schemas.microsoft.com/office/drawing/2014/main" id="{8023E936-96FF-409E-AC63-1F0ECD4189FA}"/>
                </a:ext>
              </a:extLst>
            </p:cNvPr>
            <p:cNvSpPr/>
            <p:nvPr/>
          </p:nvSpPr>
          <p:spPr>
            <a:xfrm>
              <a:off x="6166883" y="2624202"/>
              <a:ext cx="65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endParaRPr sz="900" b="1" dirty="0">
                <a:solidFill>
                  <a:srgbClr val="4277BB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F3C1BBD-CCE1-4BE1-878C-F9AE2F52CA7B}"/>
                </a:ext>
              </a:extLst>
            </p:cNvPr>
            <p:cNvGrpSpPr/>
            <p:nvPr/>
          </p:nvGrpSpPr>
          <p:grpSpPr>
            <a:xfrm>
              <a:off x="6773360" y="2577292"/>
              <a:ext cx="1110909" cy="381907"/>
              <a:chOff x="3369761" y="2589596"/>
              <a:chExt cx="1110909" cy="381907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340D7D-8B32-4FCC-984B-76D0340A847A}"/>
                  </a:ext>
                </a:extLst>
              </p:cNvPr>
              <p:cNvSpPr/>
              <p:nvPr/>
            </p:nvSpPr>
            <p:spPr>
              <a:xfrm>
                <a:off x="3369761" y="2589596"/>
                <a:ext cx="1110909" cy="38190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Shape 64">
                <a:extLst>
                  <a:ext uri="{FF2B5EF4-FFF2-40B4-BE49-F238E27FC236}">
                    <a16:creationId xmlns:a16="http://schemas.microsoft.com/office/drawing/2014/main" id="{758853AC-63A6-4E32-A57D-810C172E5B79}"/>
                  </a:ext>
                </a:extLst>
              </p:cNvPr>
              <p:cNvSpPr/>
              <p:nvPr/>
            </p:nvSpPr>
            <p:spPr>
              <a:xfrm>
                <a:off x="3448336" y="2644274"/>
                <a:ext cx="1032334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Active &amp; Available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Inventory (AAI)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3BC71D0-89CF-4BAB-BF76-58CE60DDED16}"/>
                </a:ext>
              </a:extLst>
            </p:cNvPr>
            <p:cNvGrpSpPr/>
            <p:nvPr/>
          </p:nvGrpSpPr>
          <p:grpSpPr>
            <a:xfrm>
              <a:off x="3072115" y="3708325"/>
              <a:ext cx="721729" cy="381907"/>
              <a:chOff x="3525500" y="2571750"/>
              <a:chExt cx="721729" cy="381907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C2689571-4CFC-49F4-B180-3CF189EF15C4}"/>
                  </a:ext>
                </a:extLst>
              </p:cNvPr>
              <p:cNvSpPr/>
              <p:nvPr/>
            </p:nvSpPr>
            <p:spPr>
              <a:xfrm>
                <a:off x="3525500" y="2571750"/>
                <a:ext cx="721729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Shape 64">
                <a:extLst>
                  <a:ext uri="{FF2B5EF4-FFF2-40B4-BE49-F238E27FC236}">
                    <a16:creationId xmlns:a16="http://schemas.microsoft.com/office/drawing/2014/main" id="{4E5EFF03-329A-4C98-9AE6-6476B03482F7}"/>
                  </a:ext>
                </a:extLst>
              </p:cNvPr>
              <p:cNvSpPr/>
              <p:nvPr/>
            </p:nvSpPr>
            <p:spPr>
              <a:xfrm>
                <a:off x="3649034" y="2621776"/>
                <a:ext cx="442429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 err="1">
                    <a:solidFill>
                      <a:srgbClr val="4277BB"/>
                    </a:solidFill>
                  </a:rPr>
                  <a:t>Tekton</a:t>
                </a:r>
                <a:r>
                  <a:rPr lang="en-US" sz="900" b="1" dirty="0">
                    <a:solidFill>
                      <a:srgbClr val="4277BB"/>
                    </a:solidFill>
                  </a:rPr>
                  <a:t>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Pipeline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5D3B7A7-F0FC-4A52-971F-104E616C86C0}"/>
                </a:ext>
              </a:extLst>
            </p:cNvPr>
            <p:cNvGrpSpPr/>
            <p:nvPr/>
          </p:nvGrpSpPr>
          <p:grpSpPr>
            <a:xfrm>
              <a:off x="3888975" y="3708325"/>
              <a:ext cx="1063526" cy="381907"/>
              <a:chOff x="2938573" y="2571750"/>
              <a:chExt cx="1063526" cy="381907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CAE5422-AC4F-4D89-8503-043A764DF9EE}"/>
                  </a:ext>
                </a:extLst>
              </p:cNvPr>
              <p:cNvSpPr/>
              <p:nvPr/>
            </p:nvSpPr>
            <p:spPr>
              <a:xfrm>
                <a:off x="2938573" y="2571750"/>
                <a:ext cx="1063526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Shape 64">
                <a:extLst>
                  <a:ext uri="{FF2B5EF4-FFF2-40B4-BE49-F238E27FC236}">
                    <a16:creationId xmlns:a16="http://schemas.microsoft.com/office/drawing/2014/main" id="{B9575BF1-54A5-425F-A030-B03EAD9625AD}"/>
                  </a:ext>
                </a:extLst>
              </p:cNvPr>
              <p:cNvSpPr/>
              <p:nvPr/>
            </p:nvSpPr>
            <p:spPr>
              <a:xfrm>
                <a:off x="3020837" y="2621776"/>
                <a:ext cx="942566" cy="2769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 err="1">
                    <a:solidFill>
                      <a:srgbClr val="4277BB"/>
                    </a:solidFill>
                  </a:rPr>
                  <a:t>Kogito</a:t>
                </a:r>
                <a:r>
                  <a:rPr lang="en-US" sz="900" b="1" dirty="0">
                    <a:solidFill>
                      <a:srgbClr val="4277BB"/>
                    </a:solidFill>
                  </a:rPr>
                  <a:t> </a:t>
                </a:r>
              </a:p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Execution Server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173EA8A-E54A-445D-A258-08ED69AB7039}"/>
                </a:ext>
              </a:extLst>
            </p:cNvPr>
            <p:cNvGrpSpPr/>
            <p:nvPr/>
          </p:nvGrpSpPr>
          <p:grpSpPr>
            <a:xfrm>
              <a:off x="5055014" y="3705691"/>
              <a:ext cx="671996" cy="381907"/>
              <a:chOff x="2981985" y="2561618"/>
              <a:chExt cx="671996" cy="381907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B1F5EE4-D384-45A9-8DD8-A5619A9C1818}"/>
                  </a:ext>
                </a:extLst>
              </p:cNvPr>
              <p:cNvSpPr/>
              <p:nvPr/>
            </p:nvSpPr>
            <p:spPr>
              <a:xfrm>
                <a:off x="2981985" y="2561618"/>
                <a:ext cx="671996" cy="381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Shape 64">
                <a:extLst>
                  <a:ext uri="{FF2B5EF4-FFF2-40B4-BE49-F238E27FC236}">
                    <a16:creationId xmlns:a16="http://schemas.microsoft.com/office/drawing/2014/main" id="{6C5C9F5E-B208-4118-9AE6-652FBA2E8FA2}"/>
                  </a:ext>
                </a:extLst>
              </p:cNvPr>
              <p:cNvSpPr/>
              <p:nvPr/>
            </p:nvSpPr>
            <p:spPr>
              <a:xfrm>
                <a:off x="3095665" y="2669160"/>
                <a:ext cx="480901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 err="1">
                    <a:solidFill>
                      <a:srgbClr val="4277BB"/>
                    </a:solidFill>
                  </a:rPr>
                  <a:t>KubeVirt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3B29046-AF2C-4430-8A22-2B56F2992EE7}"/>
                </a:ext>
              </a:extLst>
            </p:cNvPr>
            <p:cNvGrpSpPr/>
            <p:nvPr/>
          </p:nvGrpSpPr>
          <p:grpSpPr>
            <a:xfrm>
              <a:off x="3050506" y="3099100"/>
              <a:ext cx="5838957" cy="372747"/>
              <a:chOff x="3050506" y="3099100"/>
              <a:chExt cx="5838957" cy="37274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58983E4-1F72-4141-B25A-B0AC2916AB91}"/>
                  </a:ext>
                </a:extLst>
              </p:cNvPr>
              <p:cNvSpPr/>
              <p:nvPr/>
            </p:nvSpPr>
            <p:spPr>
              <a:xfrm>
                <a:off x="3121399" y="3105966"/>
                <a:ext cx="5721726" cy="36567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2E247B9D-EE55-411E-A5CB-3345910ED864}"/>
                  </a:ext>
                </a:extLst>
              </p:cNvPr>
              <p:cNvSpPr/>
              <p:nvPr/>
            </p:nvSpPr>
            <p:spPr>
              <a:xfrm>
                <a:off x="8744320" y="3099100"/>
                <a:ext cx="145143" cy="36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509EBD9-978B-4F61-94B3-C9B338B522C3}"/>
                  </a:ext>
                </a:extLst>
              </p:cNvPr>
              <p:cNvSpPr/>
              <p:nvPr/>
            </p:nvSpPr>
            <p:spPr>
              <a:xfrm>
                <a:off x="3050506" y="3106128"/>
                <a:ext cx="145143" cy="36571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Shape 64">
                <a:extLst>
                  <a:ext uri="{FF2B5EF4-FFF2-40B4-BE49-F238E27FC236}">
                    <a16:creationId xmlns:a16="http://schemas.microsoft.com/office/drawing/2014/main" id="{F736C3A6-5207-4054-B02F-AB9C95CE9956}"/>
                  </a:ext>
                </a:extLst>
              </p:cNvPr>
              <p:cNvSpPr/>
              <p:nvPr/>
            </p:nvSpPr>
            <p:spPr>
              <a:xfrm>
                <a:off x="4485814" y="3230769"/>
                <a:ext cx="2327561" cy="138499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>
                  <a:defRPr sz="1000" b="1">
                    <a:solidFill>
                      <a:srgbClr val="4277BB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ctr">
                  <a:defRPr sz="1800" b="0">
                    <a:solidFill>
                      <a:srgbClr val="000000"/>
                    </a:solidFill>
                  </a:defRPr>
                </a:pPr>
                <a:r>
                  <a:rPr lang="en-US" sz="900" b="1" dirty="0">
                    <a:solidFill>
                      <a:srgbClr val="4277BB"/>
                    </a:solidFill>
                  </a:rPr>
                  <a:t>REST, GRPC, Kafka &amp; </a:t>
                </a:r>
                <a:r>
                  <a:rPr lang="en-US" sz="900" b="1" dirty="0" err="1">
                    <a:solidFill>
                      <a:srgbClr val="4277BB"/>
                    </a:solidFill>
                  </a:rPr>
                  <a:t>Nats</a:t>
                </a:r>
                <a:r>
                  <a:rPr lang="en-US" sz="900" b="1" dirty="0">
                    <a:solidFill>
                      <a:srgbClr val="4277BB"/>
                    </a:solidFill>
                  </a:rPr>
                  <a:t> (Cloud Events)</a:t>
                </a:r>
                <a:endParaRPr sz="900" b="1" dirty="0">
                  <a:solidFill>
                    <a:srgbClr val="4277BB"/>
                  </a:solidFill>
                </a:endParaRPr>
              </a:p>
            </p:txBody>
          </p:sp>
        </p:grp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7ADAEBE6-D6DB-4B94-9C3C-E911C08EE0CF}"/>
              </a:ext>
            </a:extLst>
          </p:cNvPr>
          <p:cNvSpPr/>
          <p:nvPr/>
        </p:nvSpPr>
        <p:spPr>
          <a:xfrm>
            <a:off x="649032" y="907742"/>
            <a:ext cx="7788120" cy="7190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hape 64">
            <a:extLst>
              <a:ext uri="{FF2B5EF4-FFF2-40B4-BE49-F238E27FC236}">
                <a16:creationId xmlns:a16="http://schemas.microsoft.com/office/drawing/2014/main" id="{82D78EC3-78D9-45AC-812B-01365B3DF163}"/>
              </a:ext>
            </a:extLst>
          </p:cNvPr>
          <p:cNvSpPr/>
          <p:nvPr/>
        </p:nvSpPr>
        <p:spPr>
          <a:xfrm>
            <a:off x="704990" y="941015"/>
            <a:ext cx="682879" cy="1846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200" b="1" dirty="0">
                <a:solidFill>
                  <a:srgbClr val="4277BB"/>
                </a:solidFill>
              </a:rPr>
              <a:t>MANAGE</a:t>
            </a:r>
            <a:endParaRPr sz="1200" b="1" dirty="0">
              <a:solidFill>
                <a:srgbClr val="4277BB"/>
              </a:solidFill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342BC69-6820-4381-A39D-DA98CF7BCE31}"/>
              </a:ext>
            </a:extLst>
          </p:cNvPr>
          <p:cNvGrpSpPr/>
          <p:nvPr/>
        </p:nvGrpSpPr>
        <p:grpSpPr>
          <a:xfrm>
            <a:off x="717083" y="1148826"/>
            <a:ext cx="843736" cy="381907"/>
            <a:chOff x="5489393" y="1042173"/>
            <a:chExt cx="843736" cy="381907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DF06705-E13E-435B-8D2F-1264C82FBDD0}"/>
                </a:ext>
              </a:extLst>
            </p:cNvPr>
            <p:cNvSpPr/>
            <p:nvPr/>
          </p:nvSpPr>
          <p:spPr>
            <a:xfrm>
              <a:off x="5489393" y="1042173"/>
              <a:ext cx="843736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hape 64">
              <a:extLst>
                <a:ext uri="{FF2B5EF4-FFF2-40B4-BE49-F238E27FC236}">
                  <a16:creationId xmlns:a16="http://schemas.microsoft.com/office/drawing/2014/main" id="{27CFF42E-8D50-44EA-9492-6A61AC9EDD39}"/>
                </a:ext>
              </a:extLst>
            </p:cNvPr>
            <p:cNvSpPr/>
            <p:nvPr/>
          </p:nvSpPr>
          <p:spPr>
            <a:xfrm>
              <a:off x="5596447" y="1098573"/>
              <a:ext cx="615553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Open Shift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3504CE7-00EE-46D1-A138-F791D909DB39}"/>
              </a:ext>
            </a:extLst>
          </p:cNvPr>
          <p:cNvGrpSpPr/>
          <p:nvPr/>
        </p:nvGrpSpPr>
        <p:grpSpPr>
          <a:xfrm>
            <a:off x="4022062" y="1154607"/>
            <a:ext cx="851754" cy="381907"/>
            <a:chOff x="5911078" y="1042173"/>
            <a:chExt cx="851755" cy="381907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27900D3-2652-495F-9247-565332CEAFFD}"/>
                </a:ext>
              </a:extLst>
            </p:cNvPr>
            <p:cNvSpPr/>
            <p:nvPr/>
          </p:nvSpPr>
          <p:spPr>
            <a:xfrm>
              <a:off x="5911078" y="1042173"/>
              <a:ext cx="851755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Shape 64">
              <a:extLst>
                <a:ext uri="{FF2B5EF4-FFF2-40B4-BE49-F238E27FC236}">
                  <a16:creationId xmlns:a16="http://schemas.microsoft.com/office/drawing/2014/main" id="{1CC82D9B-DC5C-469F-A034-A475F08A6593}"/>
                </a:ext>
              </a:extLst>
            </p:cNvPr>
            <p:cNvSpPr/>
            <p:nvPr/>
          </p:nvSpPr>
          <p:spPr>
            <a:xfrm>
              <a:off x="5953297" y="1100210"/>
              <a:ext cx="788677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Kibana &amp;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Elastic Search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E33627D-6AF5-41CA-A3F2-9DF65512055C}"/>
              </a:ext>
            </a:extLst>
          </p:cNvPr>
          <p:cNvGrpSpPr/>
          <p:nvPr/>
        </p:nvGrpSpPr>
        <p:grpSpPr>
          <a:xfrm>
            <a:off x="2504822" y="1152771"/>
            <a:ext cx="717260" cy="381907"/>
            <a:chOff x="5966511" y="1042173"/>
            <a:chExt cx="717260" cy="381907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7799C154-BA55-4806-BA61-20A96F5E6815}"/>
                </a:ext>
              </a:extLst>
            </p:cNvPr>
            <p:cNvSpPr/>
            <p:nvPr/>
          </p:nvSpPr>
          <p:spPr>
            <a:xfrm>
              <a:off x="5966511" y="1042173"/>
              <a:ext cx="717260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Shape 64">
              <a:extLst>
                <a:ext uri="{FF2B5EF4-FFF2-40B4-BE49-F238E27FC236}">
                  <a16:creationId xmlns:a16="http://schemas.microsoft.com/office/drawing/2014/main" id="{02137C5C-A983-4ECA-BF82-82D24382AF02}"/>
                </a:ext>
              </a:extLst>
            </p:cNvPr>
            <p:cNvSpPr/>
            <p:nvPr/>
          </p:nvSpPr>
          <p:spPr>
            <a:xfrm>
              <a:off x="6024477" y="1098573"/>
              <a:ext cx="60272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Kogito</a:t>
              </a:r>
              <a:endParaRPr lang="en-US" sz="900" b="1" dirty="0">
                <a:solidFill>
                  <a:srgbClr val="4277BB"/>
                </a:solidFill>
              </a:endParaRP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794EF27-BE43-458B-A3C0-1ADE9147EEB2}"/>
              </a:ext>
            </a:extLst>
          </p:cNvPr>
          <p:cNvGrpSpPr/>
          <p:nvPr/>
        </p:nvGrpSpPr>
        <p:grpSpPr>
          <a:xfrm>
            <a:off x="4945581" y="1152771"/>
            <a:ext cx="796323" cy="381907"/>
            <a:chOff x="5489392" y="1042173"/>
            <a:chExt cx="1130988" cy="381907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F368B1B8-D409-413F-8A1D-4B77373F15C4}"/>
                </a:ext>
              </a:extLst>
            </p:cNvPr>
            <p:cNvSpPr/>
            <p:nvPr/>
          </p:nvSpPr>
          <p:spPr>
            <a:xfrm>
              <a:off x="5489392" y="1042173"/>
              <a:ext cx="1130988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hape 64">
              <a:extLst>
                <a:ext uri="{FF2B5EF4-FFF2-40B4-BE49-F238E27FC236}">
                  <a16:creationId xmlns:a16="http://schemas.microsoft.com/office/drawing/2014/main" id="{3549C66A-B992-4FC7-BE17-91F53325FB18}"/>
                </a:ext>
              </a:extLst>
            </p:cNvPr>
            <p:cNvSpPr/>
            <p:nvPr/>
          </p:nvSpPr>
          <p:spPr>
            <a:xfrm>
              <a:off x="5750709" y="1095349"/>
              <a:ext cx="63478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Graphana</a:t>
              </a:r>
              <a:r>
                <a:rPr lang="en-US" sz="900" b="1" dirty="0">
                  <a:solidFill>
                    <a:srgbClr val="4277BB"/>
                  </a:solidFill>
                </a:rPr>
                <a:t>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 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6BD0AF3-525A-4B59-BE83-E7A6275F8624}"/>
              </a:ext>
            </a:extLst>
          </p:cNvPr>
          <p:cNvGrpSpPr/>
          <p:nvPr/>
        </p:nvGrpSpPr>
        <p:grpSpPr>
          <a:xfrm>
            <a:off x="1631135" y="1148826"/>
            <a:ext cx="796323" cy="381907"/>
            <a:chOff x="5966510" y="1042173"/>
            <a:chExt cx="796323" cy="381907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33A3D01-1FD8-47C3-B6F0-635B7F227B7F}"/>
                </a:ext>
              </a:extLst>
            </p:cNvPr>
            <p:cNvSpPr/>
            <p:nvPr/>
          </p:nvSpPr>
          <p:spPr>
            <a:xfrm>
              <a:off x="5966510" y="1042173"/>
              <a:ext cx="796323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hape 64">
              <a:extLst>
                <a:ext uri="{FF2B5EF4-FFF2-40B4-BE49-F238E27FC236}">
                  <a16:creationId xmlns:a16="http://schemas.microsoft.com/office/drawing/2014/main" id="{BC7968D3-72B4-4F88-BBA8-05BCAB64A983}"/>
                </a:ext>
              </a:extLst>
            </p:cNvPr>
            <p:cNvSpPr/>
            <p:nvPr/>
          </p:nvSpPr>
          <p:spPr>
            <a:xfrm>
              <a:off x="6081041" y="1098573"/>
              <a:ext cx="60272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KeyClok</a:t>
              </a:r>
              <a:endParaRPr lang="en-US" sz="900" b="1" dirty="0">
                <a:solidFill>
                  <a:srgbClr val="4277BB"/>
                </a:solidFill>
              </a:endParaRP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1E233CD-AC17-4F3A-B05E-9C87DA3A298B}"/>
              </a:ext>
            </a:extLst>
          </p:cNvPr>
          <p:cNvGrpSpPr/>
          <p:nvPr/>
        </p:nvGrpSpPr>
        <p:grpSpPr>
          <a:xfrm>
            <a:off x="5820245" y="1145411"/>
            <a:ext cx="796323" cy="381907"/>
            <a:chOff x="5489392" y="1042173"/>
            <a:chExt cx="1130988" cy="38190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992944E-EC6F-4C85-B426-3EEA9E696F11}"/>
                </a:ext>
              </a:extLst>
            </p:cNvPr>
            <p:cNvSpPr/>
            <p:nvPr/>
          </p:nvSpPr>
          <p:spPr>
            <a:xfrm>
              <a:off x="5489392" y="1042173"/>
              <a:ext cx="1130988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hape 64">
              <a:extLst>
                <a:ext uri="{FF2B5EF4-FFF2-40B4-BE49-F238E27FC236}">
                  <a16:creationId xmlns:a16="http://schemas.microsoft.com/office/drawing/2014/main" id="{7BC0E77C-C915-4464-BBB4-4D5289C0D0E9}"/>
                </a:ext>
              </a:extLst>
            </p:cNvPr>
            <p:cNvSpPr/>
            <p:nvPr/>
          </p:nvSpPr>
          <p:spPr>
            <a:xfrm>
              <a:off x="5617319" y="1095349"/>
              <a:ext cx="90156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Jagree</a:t>
              </a:r>
              <a:r>
                <a:rPr lang="en-US" sz="900" b="1" dirty="0">
                  <a:solidFill>
                    <a:srgbClr val="4277BB"/>
                  </a:solidFill>
                </a:rPr>
                <a:t>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 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D6F8A1B-1DE6-4DCB-8619-042072FD593C}"/>
              </a:ext>
            </a:extLst>
          </p:cNvPr>
          <p:cNvGrpSpPr/>
          <p:nvPr/>
        </p:nvGrpSpPr>
        <p:grpSpPr>
          <a:xfrm>
            <a:off x="6693533" y="1145701"/>
            <a:ext cx="796323" cy="381907"/>
            <a:chOff x="5489392" y="1042173"/>
            <a:chExt cx="1130988" cy="381907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E520E96-D404-437A-8A3E-D1C5E19326CA}"/>
                </a:ext>
              </a:extLst>
            </p:cNvPr>
            <p:cNvSpPr/>
            <p:nvPr/>
          </p:nvSpPr>
          <p:spPr>
            <a:xfrm>
              <a:off x="5489392" y="1042173"/>
              <a:ext cx="1130988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hape 64">
              <a:extLst>
                <a:ext uri="{FF2B5EF4-FFF2-40B4-BE49-F238E27FC236}">
                  <a16:creationId xmlns:a16="http://schemas.microsoft.com/office/drawing/2014/main" id="{F45B241E-EA67-4B5B-B71F-7668660A22CF}"/>
                </a:ext>
              </a:extLst>
            </p:cNvPr>
            <p:cNvSpPr/>
            <p:nvPr/>
          </p:nvSpPr>
          <p:spPr>
            <a:xfrm>
              <a:off x="5571787" y="1095349"/>
              <a:ext cx="992635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Prometheus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Dashboard 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2DF68F1-8427-48CA-9F62-9FABBCEFAEF1}"/>
              </a:ext>
            </a:extLst>
          </p:cNvPr>
          <p:cNvGrpSpPr/>
          <p:nvPr/>
        </p:nvGrpSpPr>
        <p:grpSpPr>
          <a:xfrm>
            <a:off x="3283029" y="1145701"/>
            <a:ext cx="671748" cy="381907"/>
            <a:chOff x="5994608" y="1042173"/>
            <a:chExt cx="671748" cy="381907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9D4AF27-9014-4405-9537-F7FE0D97C8DE}"/>
                </a:ext>
              </a:extLst>
            </p:cNvPr>
            <p:cNvSpPr/>
            <p:nvPr/>
          </p:nvSpPr>
          <p:spPr>
            <a:xfrm>
              <a:off x="5999730" y="1042173"/>
              <a:ext cx="666626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Shape 64">
              <a:extLst>
                <a:ext uri="{FF2B5EF4-FFF2-40B4-BE49-F238E27FC236}">
                  <a16:creationId xmlns:a16="http://schemas.microsoft.com/office/drawing/2014/main" id="{2988FD96-5EA2-4D9A-B407-4DAFD679CEA5}"/>
                </a:ext>
              </a:extLst>
            </p:cNvPr>
            <p:cNvSpPr/>
            <p:nvPr/>
          </p:nvSpPr>
          <p:spPr>
            <a:xfrm>
              <a:off x="5994608" y="1101696"/>
              <a:ext cx="634789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OLM &amp;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 Repository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003BF9A-2C6D-4D44-BD49-2E906088043A}"/>
              </a:ext>
            </a:extLst>
          </p:cNvPr>
          <p:cNvSpPr/>
          <p:nvPr/>
        </p:nvSpPr>
        <p:spPr>
          <a:xfrm>
            <a:off x="801690" y="3355226"/>
            <a:ext cx="1359346" cy="276999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hape 64">
            <a:extLst>
              <a:ext uri="{FF2B5EF4-FFF2-40B4-BE49-F238E27FC236}">
                <a16:creationId xmlns:a16="http://schemas.microsoft.com/office/drawing/2014/main" id="{9811EADA-998A-45B9-8137-E7792D55AC95}"/>
              </a:ext>
            </a:extLst>
          </p:cNvPr>
          <p:cNvSpPr/>
          <p:nvPr/>
        </p:nvSpPr>
        <p:spPr>
          <a:xfrm>
            <a:off x="1051907" y="3419943"/>
            <a:ext cx="763029" cy="138499"/>
          </a:xfrm>
          <a:prstGeom prst="rect">
            <a:avLst/>
          </a:prstGeom>
          <a:noFill/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Operator SDK</a:t>
            </a:r>
            <a:endParaRPr sz="900" b="1" dirty="0">
              <a:solidFill>
                <a:srgbClr val="4277BB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D1EA3D-C5E9-4442-ABBE-07CDBB607458}"/>
              </a:ext>
            </a:extLst>
          </p:cNvPr>
          <p:cNvGrpSpPr/>
          <p:nvPr/>
        </p:nvGrpSpPr>
        <p:grpSpPr>
          <a:xfrm>
            <a:off x="3646485" y="1979363"/>
            <a:ext cx="1115662" cy="381907"/>
            <a:chOff x="3554989" y="2255873"/>
            <a:chExt cx="1115662" cy="381907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6B50FAC-9923-475D-8F71-6B7485838F5B}"/>
                </a:ext>
              </a:extLst>
            </p:cNvPr>
            <p:cNvSpPr/>
            <p:nvPr/>
          </p:nvSpPr>
          <p:spPr>
            <a:xfrm>
              <a:off x="3554989" y="2255873"/>
              <a:ext cx="1115662" cy="38190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hape 64">
              <a:extLst>
                <a:ext uri="{FF2B5EF4-FFF2-40B4-BE49-F238E27FC236}">
                  <a16:creationId xmlns:a16="http://schemas.microsoft.com/office/drawing/2014/main" id="{1233AA24-5BB9-4433-A262-330C0158AF73}"/>
                </a:ext>
              </a:extLst>
            </p:cNvPr>
            <p:cNvSpPr/>
            <p:nvPr/>
          </p:nvSpPr>
          <p:spPr>
            <a:xfrm>
              <a:off x="3598473" y="2304727"/>
              <a:ext cx="1025922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Knative</a:t>
              </a:r>
              <a:r>
                <a:rPr lang="en-US" sz="900" b="1" dirty="0">
                  <a:solidFill>
                    <a:srgbClr val="4277BB"/>
                  </a:solidFill>
                </a:rPr>
                <a:t>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Container Sources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D8AA909-B14D-427B-AF93-2E99CECD52D9}"/>
              </a:ext>
            </a:extLst>
          </p:cNvPr>
          <p:cNvGrpSpPr/>
          <p:nvPr/>
        </p:nvGrpSpPr>
        <p:grpSpPr>
          <a:xfrm>
            <a:off x="7547104" y="1145701"/>
            <a:ext cx="796323" cy="381907"/>
            <a:chOff x="5489392" y="1042173"/>
            <a:chExt cx="1130988" cy="381907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8B710EF-73A2-4BEC-8ABE-1B796C04C66A}"/>
                </a:ext>
              </a:extLst>
            </p:cNvPr>
            <p:cNvSpPr/>
            <p:nvPr/>
          </p:nvSpPr>
          <p:spPr>
            <a:xfrm>
              <a:off x="5489392" y="1042173"/>
              <a:ext cx="1130988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hape 64">
              <a:extLst>
                <a:ext uri="{FF2B5EF4-FFF2-40B4-BE49-F238E27FC236}">
                  <a16:creationId xmlns:a16="http://schemas.microsoft.com/office/drawing/2014/main" id="{C7F11D0B-9498-4886-927F-4ACCC089D633}"/>
                </a:ext>
              </a:extLst>
            </p:cNvPr>
            <p:cNvSpPr/>
            <p:nvPr/>
          </p:nvSpPr>
          <p:spPr>
            <a:xfrm>
              <a:off x="5699283" y="1095349"/>
              <a:ext cx="737646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Operator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Metering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2F88C46-F260-4551-836F-66CAAC5216E7}"/>
              </a:ext>
            </a:extLst>
          </p:cNvPr>
          <p:cNvSpPr/>
          <p:nvPr/>
        </p:nvSpPr>
        <p:spPr>
          <a:xfrm>
            <a:off x="7381782" y="1975243"/>
            <a:ext cx="961646" cy="3819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hape 64">
            <a:extLst>
              <a:ext uri="{FF2B5EF4-FFF2-40B4-BE49-F238E27FC236}">
                <a16:creationId xmlns:a16="http://schemas.microsoft.com/office/drawing/2014/main" id="{5BBCC2F4-51AF-4B77-80F6-7E0CC99362FD}"/>
              </a:ext>
            </a:extLst>
          </p:cNvPr>
          <p:cNvSpPr/>
          <p:nvPr/>
        </p:nvSpPr>
        <p:spPr>
          <a:xfrm>
            <a:off x="7407108" y="2018241"/>
            <a:ext cx="878446" cy="2769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" b="1">
                <a:solidFill>
                  <a:srgbClr val="4277B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Network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900" b="1" dirty="0">
                <a:solidFill>
                  <a:srgbClr val="4277BB"/>
                </a:solidFill>
              </a:rPr>
              <a:t>Apps &amp;Services</a:t>
            </a:r>
            <a:endParaRPr sz="900" b="1" dirty="0">
              <a:solidFill>
                <a:srgbClr val="4277BB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417DC9-F9FF-4C08-9824-574C259D8755}"/>
              </a:ext>
            </a:extLst>
          </p:cNvPr>
          <p:cNvGrpSpPr/>
          <p:nvPr/>
        </p:nvGrpSpPr>
        <p:grpSpPr>
          <a:xfrm>
            <a:off x="7178978" y="3111005"/>
            <a:ext cx="1145284" cy="381907"/>
            <a:chOff x="7459483" y="3696453"/>
            <a:chExt cx="1145284" cy="381907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9AAB0B46-308F-4E98-A5C0-9D1935486E84}"/>
                </a:ext>
              </a:extLst>
            </p:cNvPr>
            <p:cNvSpPr/>
            <p:nvPr/>
          </p:nvSpPr>
          <p:spPr>
            <a:xfrm>
              <a:off x="7459483" y="3696453"/>
              <a:ext cx="1145284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hape 64">
              <a:extLst>
                <a:ext uri="{FF2B5EF4-FFF2-40B4-BE49-F238E27FC236}">
                  <a16:creationId xmlns:a16="http://schemas.microsoft.com/office/drawing/2014/main" id="{C5422E8F-337C-45CC-B4E0-DCC2887DC80D}"/>
                </a:ext>
              </a:extLst>
            </p:cNvPr>
            <p:cNvSpPr/>
            <p:nvPr/>
          </p:nvSpPr>
          <p:spPr>
            <a:xfrm>
              <a:off x="7549217" y="3747293"/>
              <a:ext cx="961802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Open Horizon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Management Hub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1467C0E-066C-4815-8AC6-222EDD6CDAC7}"/>
              </a:ext>
            </a:extLst>
          </p:cNvPr>
          <p:cNvGrpSpPr/>
          <p:nvPr/>
        </p:nvGrpSpPr>
        <p:grpSpPr>
          <a:xfrm>
            <a:off x="5221343" y="3111819"/>
            <a:ext cx="798978" cy="381907"/>
            <a:chOff x="7459484" y="3696453"/>
            <a:chExt cx="798978" cy="381907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6C49AFC-6FF4-4005-8471-C6E62ED53E0B}"/>
                </a:ext>
              </a:extLst>
            </p:cNvPr>
            <p:cNvSpPr/>
            <p:nvPr/>
          </p:nvSpPr>
          <p:spPr>
            <a:xfrm>
              <a:off x="7459484" y="3696453"/>
              <a:ext cx="798978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hape 64">
              <a:extLst>
                <a:ext uri="{FF2B5EF4-FFF2-40B4-BE49-F238E27FC236}">
                  <a16:creationId xmlns:a16="http://schemas.microsoft.com/office/drawing/2014/main" id="{A13B9006-1BEA-48E1-8DA5-96AFF0A3E15A}"/>
                </a:ext>
              </a:extLst>
            </p:cNvPr>
            <p:cNvSpPr/>
            <p:nvPr/>
          </p:nvSpPr>
          <p:spPr>
            <a:xfrm>
              <a:off x="7607987" y="3806135"/>
              <a:ext cx="519374" cy="1384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Kubeflow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390224A-7659-4E3F-A10E-AEAFA31028CD}"/>
              </a:ext>
            </a:extLst>
          </p:cNvPr>
          <p:cNvGrpSpPr/>
          <p:nvPr/>
        </p:nvGrpSpPr>
        <p:grpSpPr>
          <a:xfrm>
            <a:off x="6130047" y="3111819"/>
            <a:ext cx="961647" cy="381907"/>
            <a:chOff x="7459483" y="3696453"/>
            <a:chExt cx="961647" cy="381907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A7836831-B831-4572-B292-5EC959B08512}"/>
                </a:ext>
              </a:extLst>
            </p:cNvPr>
            <p:cNvSpPr/>
            <p:nvPr/>
          </p:nvSpPr>
          <p:spPr>
            <a:xfrm>
              <a:off x="7459483" y="3696453"/>
              <a:ext cx="961647" cy="381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hape 64">
              <a:extLst>
                <a:ext uri="{FF2B5EF4-FFF2-40B4-BE49-F238E27FC236}">
                  <a16:creationId xmlns:a16="http://schemas.microsoft.com/office/drawing/2014/main" id="{5AA77A9C-4F92-4C04-96E9-6B08F031F69C}"/>
                </a:ext>
              </a:extLst>
            </p:cNvPr>
            <p:cNvSpPr/>
            <p:nvPr/>
          </p:nvSpPr>
          <p:spPr>
            <a:xfrm>
              <a:off x="7596142" y="3758736"/>
              <a:ext cx="769441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 err="1">
                  <a:solidFill>
                    <a:srgbClr val="4277BB"/>
                  </a:solidFill>
                </a:rPr>
                <a:t>Preometheus</a:t>
              </a:r>
              <a:r>
                <a:rPr lang="en-US" sz="900" b="1" dirty="0">
                  <a:solidFill>
                    <a:srgbClr val="4277BB"/>
                  </a:solidFill>
                </a:rPr>
                <a:t>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Alert Manager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89FCB859-8CC7-4E89-861F-649C8A35DC7B}"/>
              </a:ext>
            </a:extLst>
          </p:cNvPr>
          <p:cNvGrpSpPr/>
          <p:nvPr/>
        </p:nvGrpSpPr>
        <p:grpSpPr>
          <a:xfrm>
            <a:off x="4908667" y="1975243"/>
            <a:ext cx="1115662" cy="381907"/>
            <a:chOff x="3554989" y="2255873"/>
            <a:chExt cx="1115662" cy="381907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FBB2C23-6176-4585-A2D8-DCF08F24330B}"/>
                </a:ext>
              </a:extLst>
            </p:cNvPr>
            <p:cNvSpPr/>
            <p:nvPr/>
          </p:nvSpPr>
          <p:spPr>
            <a:xfrm>
              <a:off x="3554989" y="2255873"/>
              <a:ext cx="1115662" cy="38190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hape 64">
              <a:extLst>
                <a:ext uri="{FF2B5EF4-FFF2-40B4-BE49-F238E27FC236}">
                  <a16:creationId xmlns:a16="http://schemas.microsoft.com/office/drawing/2014/main" id="{02079E8D-9B05-4005-B5E7-2C1904641173}"/>
                </a:ext>
              </a:extLst>
            </p:cNvPr>
            <p:cNvSpPr/>
            <p:nvPr/>
          </p:nvSpPr>
          <p:spPr>
            <a:xfrm>
              <a:off x="3646565" y="2304727"/>
              <a:ext cx="929742" cy="276999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defRPr sz="1000" b="1">
                  <a:solidFill>
                    <a:srgbClr val="4277BB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Network Service </a:t>
              </a:r>
            </a:p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900" b="1" dirty="0">
                  <a:solidFill>
                    <a:srgbClr val="4277BB"/>
                  </a:solidFill>
                </a:rPr>
                <a:t>Operators</a:t>
              </a:r>
              <a:endParaRPr sz="900" b="1" dirty="0">
                <a:solidFill>
                  <a:srgbClr val="4277BB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34C4067-9903-43E8-9A36-F6BF53F3E030}"/>
              </a:ext>
            </a:extLst>
          </p:cNvPr>
          <p:cNvGrpSpPr/>
          <p:nvPr/>
        </p:nvGrpSpPr>
        <p:grpSpPr>
          <a:xfrm>
            <a:off x="6690130" y="3964327"/>
            <a:ext cx="1747021" cy="594935"/>
            <a:chOff x="6690130" y="3869942"/>
            <a:chExt cx="1747021" cy="594935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880D194-BE03-45A5-B5F2-2BCD9869FEF7}"/>
                </a:ext>
              </a:extLst>
            </p:cNvPr>
            <p:cNvSpPr/>
            <p:nvPr/>
          </p:nvSpPr>
          <p:spPr>
            <a:xfrm>
              <a:off x="6707982" y="3895703"/>
              <a:ext cx="1729169" cy="56917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874A65E1-85BF-4ADB-98BE-53B9692D8357}"/>
                </a:ext>
              </a:extLst>
            </p:cNvPr>
            <p:cNvGrpSpPr/>
            <p:nvPr/>
          </p:nvGrpSpPr>
          <p:grpSpPr>
            <a:xfrm>
              <a:off x="6855811" y="4063205"/>
              <a:ext cx="1342813" cy="215444"/>
              <a:chOff x="7499625" y="4113323"/>
              <a:chExt cx="1342813" cy="215444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9698C2A-5820-4DE6-8ADC-EBB96A040074}"/>
                  </a:ext>
                </a:extLst>
              </p:cNvPr>
              <p:cNvSpPr/>
              <p:nvPr/>
            </p:nvSpPr>
            <p:spPr>
              <a:xfrm>
                <a:off x="7499625" y="4167150"/>
                <a:ext cx="218787" cy="1073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E599AE05-C466-4952-A59C-CA66DA17E390}"/>
                  </a:ext>
                </a:extLst>
              </p:cNvPr>
              <p:cNvSpPr txBox="1"/>
              <p:nvPr/>
            </p:nvSpPr>
            <p:spPr>
              <a:xfrm>
                <a:off x="7718412" y="4113323"/>
                <a:ext cx="112402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Custom Applications</a:t>
                </a: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92A12A70-5B77-4D3A-A639-7F6C17EF9DBD}"/>
                </a:ext>
              </a:extLst>
            </p:cNvPr>
            <p:cNvGrpSpPr/>
            <p:nvPr/>
          </p:nvGrpSpPr>
          <p:grpSpPr>
            <a:xfrm>
              <a:off x="6858696" y="4233826"/>
              <a:ext cx="1578455" cy="215444"/>
              <a:chOff x="7499625" y="4113323"/>
              <a:chExt cx="1578455" cy="215444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7FEEAED8-CA72-49FB-B314-310C69D9D785}"/>
                  </a:ext>
                </a:extLst>
              </p:cNvPr>
              <p:cNvSpPr/>
              <p:nvPr/>
            </p:nvSpPr>
            <p:spPr>
              <a:xfrm>
                <a:off x="7499625" y="4167150"/>
                <a:ext cx="218787" cy="1073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93CF29A1-CE4C-4373-B641-E9CDFDAFE632}"/>
                  </a:ext>
                </a:extLst>
              </p:cNvPr>
              <p:cNvSpPr txBox="1"/>
              <p:nvPr/>
            </p:nvSpPr>
            <p:spPr>
              <a:xfrm>
                <a:off x="7718412" y="4113323"/>
                <a:ext cx="13596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Cloud Native Applications</a:t>
                </a:r>
              </a:p>
            </p:txBody>
          </p:sp>
        </p:grp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BB18392-FB7A-47B7-A2E8-E97EF3D2E71C}"/>
                </a:ext>
              </a:extLst>
            </p:cNvPr>
            <p:cNvSpPr txBox="1"/>
            <p:nvPr/>
          </p:nvSpPr>
          <p:spPr>
            <a:xfrm>
              <a:off x="6690130" y="3869942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/>
                <a:t>Legends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145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8955D-6F7D-4E3B-8039-3E3422644B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5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6C3CAED-B769-4299-9870-33399F26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9" y="9198"/>
            <a:ext cx="7985522" cy="857251"/>
          </a:xfrm>
        </p:spPr>
        <p:txBody>
          <a:bodyPr/>
          <a:lstStyle/>
          <a:p>
            <a:r>
              <a:rPr lang="en-US" dirty="0"/>
              <a:t>Network Service Management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E517EBC-C975-4019-A748-C61FDCA53B66}"/>
              </a:ext>
            </a:extLst>
          </p:cNvPr>
          <p:cNvSpPr txBox="1">
            <a:spLocks/>
          </p:cNvSpPr>
          <p:nvPr/>
        </p:nvSpPr>
        <p:spPr>
          <a:xfrm>
            <a:off x="8481558" y="4621733"/>
            <a:ext cx="205243" cy="19819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5</a:t>
            </a:fld>
            <a:endParaRPr lang="en-US" sz="900" dirty="0">
              <a:solidFill>
                <a:srgbClr val="898989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FCEC4D-6087-40DB-8E0C-20EC52A8B173}"/>
              </a:ext>
            </a:extLst>
          </p:cNvPr>
          <p:cNvSpPr/>
          <p:nvPr/>
        </p:nvSpPr>
        <p:spPr>
          <a:xfrm>
            <a:off x="1742135" y="1531223"/>
            <a:ext cx="4895968" cy="1045509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21E7D6-382E-4691-B5D0-46870B4BF406}"/>
              </a:ext>
            </a:extLst>
          </p:cNvPr>
          <p:cNvSpPr/>
          <p:nvPr/>
        </p:nvSpPr>
        <p:spPr>
          <a:xfrm>
            <a:off x="1870139" y="1683623"/>
            <a:ext cx="4920363" cy="105665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C81B28-52AC-4CD5-8B57-B64176AC454D}"/>
              </a:ext>
            </a:extLst>
          </p:cNvPr>
          <p:cNvSpPr txBox="1"/>
          <p:nvPr/>
        </p:nvSpPr>
        <p:spPr>
          <a:xfrm>
            <a:off x="2960363" y="1761867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Network Service </a:t>
            </a:r>
          </a:p>
          <a:p>
            <a:pPr algn="ctr"/>
            <a:r>
              <a:rPr lang="en-US" dirty="0"/>
              <a:t>Orchestrator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60F9AF-1FB3-46F1-85E9-97916741E691}"/>
              </a:ext>
            </a:extLst>
          </p:cNvPr>
          <p:cNvSpPr txBox="1"/>
          <p:nvPr/>
        </p:nvSpPr>
        <p:spPr>
          <a:xfrm>
            <a:off x="3651821" y="2313299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(CDS)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BABAFECE-1758-4D5E-8AA8-C15EC215A684}"/>
              </a:ext>
            </a:extLst>
          </p:cNvPr>
          <p:cNvCxnSpPr>
            <a:cxnSpLocks/>
            <a:stCxn id="26" idx="2"/>
            <a:endCxn id="114" idx="0"/>
          </p:cNvCxnSpPr>
          <p:nvPr/>
        </p:nvCxnSpPr>
        <p:spPr>
          <a:xfrm rot="5400000">
            <a:off x="3287660" y="2378997"/>
            <a:ext cx="390309" cy="1695015"/>
          </a:xfrm>
          <a:prstGeom prst="bentConnector3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32E515D-B0D2-4484-BA44-FFC45163E92C}"/>
              </a:ext>
            </a:extLst>
          </p:cNvPr>
          <p:cNvSpPr txBox="1"/>
          <p:nvPr/>
        </p:nvSpPr>
        <p:spPr>
          <a:xfrm>
            <a:off x="4590281" y="3017901"/>
            <a:ext cx="1153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Config &amp; Monitor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DE2CECB-B14F-4F0F-8875-F82A68D7F893}"/>
              </a:ext>
            </a:extLst>
          </p:cNvPr>
          <p:cNvGrpSpPr/>
          <p:nvPr/>
        </p:nvGrpSpPr>
        <p:grpSpPr>
          <a:xfrm>
            <a:off x="267161" y="895746"/>
            <a:ext cx="3915515" cy="584775"/>
            <a:chOff x="7059706" y="3389405"/>
            <a:chExt cx="3915515" cy="58477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02C40E-E8FA-47EB-83A1-07FF21A305B1}"/>
                </a:ext>
              </a:extLst>
            </p:cNvPr>
            <p:cNvSpPr txBox="1"/>
            <p:nvPr/>
          </p:nvSpPr>
          <p:spPr>
            <a:xfrm>
              <a:off x="7190111" y="3389405"/>
              <a:ext cx="1366147" cy="5847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NS Lifecycle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 Performance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 Fault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NSD </a:t>
              </a:r>
              <a:r>
                <a:rPr lang="en-US" sz="800" dirty="0" err="1"/>
                <a:t>Mgment</a:t>
              </a:r>
              <a:endParaRPr lang="en-US" sz="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D494F55-A9A3-4995-866E-26245BEE3DB7}"/>
                </a:ext>
              </a:extLst>
            </p:cNvPr>
            <p:cNvSpPr/>
            <p:nvPr/>
          </p:nvSpPr>
          <p:spPr>
            <a:xfrm>
              <a:off x="7059706" y="3422276"/>
              <a:ext cx="1512826" cy="537883"/>
            </a:xfrm>
            <a:prstGeom prst="rect">
              <a:avLst/>
            </a:prstGeom>
            <a:noFill/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BACC25C9-A44E-4A6D-87F6-66F24F98EF90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8556258" y="3681793"/>
              <a:ext cx="2418963" cy="183619"/>
            </a:xfrm>
            <a:prstGeom prst="bentConnector3">
              <a:avLst>
                <a:gd name="adj1" fmla="val 50000"/>
              </a:avLst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42E5F92C-EFA3-47BF-851A-B3FB2BC48ABD}"/>
              </a:ext>
            </a:extLst>
          </p:cNvPr>
          <p:cNvSpPr/>
          <p:nvPr/>
        </p:nvSpPr>
        <p:spPr>
          <a:xfrm>
            <a:off x="5219566" y="3402808"/>
            <a:ext cx="1574115" cy="11766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023779F-7EAF-4910-9987-E492BF506538}"/>
              </a:ext>
            </a:extLst>
          </p:cNvPr>
          <p:cNvGrpSpPr/>
          <p:nvPr/>
        </p:nvGrpSpPr>
        <p:grpSpPr>
          <a:xfrm>
            <a:off x="5221837" y="3850461"/>
            <a:ext cx="796075" cy="292569"/>
            <a:chOff x="8033583" y="2147343"/>
            <a:chExt cx="796075" cy="2925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2763779-02E7-4563-9053-373028C8C158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A0F4DA-7ACE-473C-A84C-905545797AB8}"/>
                </a:ext>
              </a:extLst>
            </p:cNvPr>
            <p:cNvSpPr txBox="1"/>
            <p:nvPr/>
          </p:nvSpPr>
          <p:spPr>
            <a:xfrm>
              <a:off x="8033583" y="2158275"/>
              <a:ext cx="796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Workloads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E82C74-658B-40DE-819D-0C7447BC778F}"/>
              </a:ext>
            </a:extLst>
          </p:cNvPr>
          <p:cNvGrpSpPr/>
          <p:nvPr/>
        </p:nvGrpSpPr>
        <p:grpSpPr>
          <a:xfrm>
            <a:off x="6051964" y="3848879"/>
            <a:ext cx="678798" cy="292569"/>
            <a:chOff x="8088684" y="2147343"/>
            <a:chExt cx="678798" cy="2925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8A2D274-6F71-46AB-923D-01CB0965F631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B1C4348-172F-4F18-800C-3EF15DA373E3}"/>
                </a:ext>
              </a:extLst>
            </p:cNvPr>
            <p:cNvSpPr txBox="1"/>
            <p:nvPr/>
          </p:nvSpPr>
          <p:spPr>
            <a:xfrm>
              <a:off x="8094261" y="2159857"/>
              <a:ext cx="6303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Storage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D560530-5F17-4376-81C7-38E9C8918A85}"/>
              </a:ext>
            </a:extLst>
          </p:cNvPr>
          <p:cNvSpPr/>
          <p:nvPr/>
        </p:nvSpPr>
        <p:spPr>
          <a:xfrm>
            <a:off x="5214745" y="3396197"/>
            <a:ext cx="1574115" cy="3676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DED780-64B5-499E-A897-1083A236726A}"/>
              </a:ext>
            </a:extLst>
          </p:cNvPr>
          <p:cNvSpPr txBox="1"/>
          <p:nvPr/>
        </p:nvSpPr>
        <p:spPr>
          <a:xfrm>
            <a:off x="5195832" y="3440078"/>
            <a:ext cx="1597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Kubernetes APIs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211FCE6-E7E3-41FD-99FD-281C95C01BD0}"/>
              </a:ext>
            </a:extLst>
          </p:cNvPr>
          <p:cNvSpPr/>
          <p:nvPr/>
        </p:nvSpPr>
        <p:spPr>
          <a:xfrm>
            <a:off x="1870139" y="2793240"/>
            <a:ext cx="4920364" cy="238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7C6605-AF7F-4D52-8989-C77D57DE884C}"/>
              </a:ext>
            </a:extLst>
          </p:cNvPr>
          <p:cNvSpPr txBox="1"/>
          <p:nvPr/>
        </p:nvSpPr>
        <p:spPr>
          <a:xfrm>
            <a:off x="2641658" y="2793661"/>
            <a:ext cx="3382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SDN Controller, Adapter &amp; Manager Framework (VNFM)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0C6BE9D-91AD-4DDD-BE7D-6D7780ADE1CA}"/>
              </a:ext>
            </a:extLst>
          </p:cNvPr>
          <p:cNvGrpSpPr/>
          <p:nvPr/>
        </p:nvGrpSpPr>
        <p:grpSpPr>
          <a:xfrm>
            <a:off x="1841414" y="700914"/>
            <a:ext cx="4879477" cy="369332"/>
            <a:chOff x="4422920" y="2937895"/>
            <a:chExt cx="4879477" cy="36933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CFFCB1D-040C-494D-A896-4944FEAC0C0B}"/>
                </a:ext>
              </a:extLst>
            </p:cNvPr>
            <p:cNvSpPr/>
            <p:nvPr/>
          </p:nvSpPr>
          <p:spPr>
            <a:xfrm>
              <a:off x="4422920" y="2983324"/>
              <a:ext cx="4879477" cy="305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896CD7F-1D2D-4240-A4BD-94D34A6D7037}"/>
                </a:ext>
              </a:extLst>
            </p:cNvPr>
            <p:cNvSpPr txBox="1"/>
            <p:nvPr/>
          </p:nvSpPr>
          <p:spPr>
            <a:xfrm>
              <a:off x="5956355" y="2937895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OSS / BSS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7553D60-07D0-4206-9AAA-03BB404C1D6D}"/>
              </a:ext>
            </a:extLst>
          </p:cNvPr>
          <p:cNvGrpSpPr/>
          <p:nvPr/>
        </p:nvGrpSpPr>
        <p:grpSpPr>
          <a:xfrm>
            <a:off x="4920887" y="1738940"/>
            <a:ext cx="851033" cy="220668"/>
            <a:chOff x="6434810" y="3127354"/>
            <a:chExt cx="851033" cy="22066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3BA2D74-0A04-4B53-AC74-691CE7D5F99D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0E2482B-6053-4259-AF29-A79C05BC74FB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LCM Plans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C171A6-6B30-4AD0-A874-84C8C673E25F}"/>
              </a:ext>
            </a:extLst>
          </p:cNvPr>
          <p:cNvGrpSpPr/>
          <p:nvPr/>
        </p:nvGrpSpPr>
        <p:grpSpPr>
          <a:xfrm>
            <a:off x="4920887" y="1985507"/>
            <a:ext cx="890988" cy="226866"/>
            <a:chOff x="6445624" y="3121156"/>
            <a:chExt cx="890988" cy="22686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86D4817-F062-4EA9-8C63-1033FA38D039}"/>
                </a:ext>
              </a:extLst>
            </p:cNvPr>
            <p:cNvSpPr/>
            <p:nvPr/>
          </p:nvSpPr>
          <p:spPr>
            <a:xfrm>
              <a:off x="6445624" y="3128264"/>
              <a:ext cx="862134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9C2233A-AB71-4B62-B51A-CC8AA53C6745}"/>
                </a:ext>
              </a:extLst>
            </p:cNvPr>
            <p:cNvSpPr txBox="1"/>
            <p:nvPr/>
          </p:nvSpPr>
          <p:spPr>
            <a:xfrm>
              <a:off x="6464257" y="3121156"/>
              <a:ext cx="8723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Config Models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074D6F-AD23-4939-A04E-8E91CE371915}"/>
              </a:ext>
            </a:extLst>
          </p:cNvPr>
          <p:cNvGrpSpPr/>
          <p:nvPr/>
        </p:nvGrpSpPr>
        <p:grpSpPr>
          <a:xfrm>
            <a:off x="4893174" y="2223123"/>
            <a:ext cx="934871" cy="235021"/>
            <a:chOff x="6412542" y="3113001"/>
            <a:chExt cx="934871" cy="23502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4392BD-0DC3-4F0B-B5BF-45F24BCA818C}"/>
                </a:ext>
              </a:extLst>
            </p:cNvPr>
            <p:cNvSpPr/>
            <p:nvPr/>
          </p:nvSpPr>
          <p:spPr>
            <a:xfrm>
              <a:off x="6445624" y="3128264"/>
              <a:ext cx="845664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8EF4CC-0FB6-4044-B7FC-AFDD47DBFF17}"/>
                </a:ext>
              </a:extLst>
            </p:cNvPr>
            <p:cNvSpPr txBox="1"/>
            <p:nvPr/>
          </p:nvSpPr>
          <p:spPr>
            <a:xfrm>
              <a:off x="6412542" y="3113001"/>
              <a:ext cx="9348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Certification Pkg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77999AD-7D22-4D81-AE5D-F081618EC4C4}"/>
              </a:ext>
            </a:extLst>
          </p:cNvPr>
          <p:cNvGrpSpPr/>
          <p:nvPr/>
        </p:nvGrpSpPr>
        <p:grpSpPr>
          <a:xfrm>
            <a:off x="5736322" y="1733501"/>
            <a:ext cx="1013631" cy="220929"/>
            <a:chOff x="6354791" y="3128264"/>
            <a:chExt cx="1013631" cy="2209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369D25F-A473-46CF-B9D7-3E298FAABD65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FB9517B-75F5-42C3-8FF2-DAEB880CE2AB}"/>
                </a:ext>
              </a:extLst>
            </p:cNvPr>
            <p:cNvSpPr txBox="1"/>
            <p:nvPr/>
          </p:nvSpPr>
          <p:spPr>
            <a:xfrm>
              <a:off x="6354791" y="3133749"/>
              <a:ext cx="1013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NSD / </a:t>
              </a:r>
              <a:r>
                <a:rPr lang="en-US" sz="800" dirty="0" err="1">
                  <a:solidFill>
                    <a:schemeClr val="bg1"/>
                  </a:solidFill>
                </a:rPr>
                <a:t>Impl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323C5F-EA69-4384-9C40-E25F45634D89}"/>
              </a:ext>
            </a:extLst>
          </p:cNvPr>
          <p:cNvGrpSpPr/>
          <p:nvPr/>
        </p:nvGrpSpPr>
        <p:grpSpPr>
          <a:xfrm>
            <a:off x="5813737" y="1992340"/>
            <a:ext cx="851033" cy="220668"/>
            <a:chOff x="6434810" y="3127354"/>
            <a:chExt cx="851033" cy="22066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9D20F93-BE7E-4154-B987-C6C3EBB8A230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F147B34-A99B-4828-AB51-4FF1117E4EC4}"/>
                </a:ext>
              </a:extLst>
            </p:cNvPr>
            <p:cNvSpPr txBox="1"/>
            <p:nvPr/>
          </p:nvSpPr>
          <p:spPr>
            <a:xfrm>
              <a:off x="6449118" y="3127354"/>
              <a:ext cx="8284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Env Config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5F91757-A0A0-479E-8F6D-61827DF9177E}"/>
              </a:ext>
            </a:extLst>
          </p:cNvPr>
          <p:cNvGrpSpPr/>
          <p:nvPr/>
        </p:nvGrpSpPr>
        <p:grpSpPr>
          <a:xfrm>
            <a:off x="5818221" y="2238797"/>
            <a:ext cx="851033" cy="220668"/>
            <a:chOff x="6434810" y="3127354"/>
            <a:chExt cx="851033" cy="220668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087DFB8-3905-4500-BD71-3D225B7B105C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A296A3A-82C3-4627-97CE-0F37E2F977DA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Test Pkg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A04E71A-4FA0-4148-A908-C74163413C3D}"/>
              </a:ext>
            </a:extLst>
          </p:cNvPr>
          <p:cNvGrpSpPr/>
          <p:nvPr/>
        </p:nvGrpSpPr>
        <p:grpSpPr>
          <a:xfrm>
            <a:off x="2005337" y="1725221"/>
            <a:ext cx="851033" cy="227969"/>
            <a:chOff x="6434810" y="3120053"/>
            <a:chExt cx="851033" cy="227969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92E9AE3-077F-462E-92D3-4208BC791E11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A4EB086-0AF4-44FB-9626-71D2F43AC2D4}"/>
                </a:ext>
              </a:extLst>
            </p:cNvPr>
            <p:cNvSpPr txBox="1"/>
            <p:nvPr/>
          </p:nvSpPr>
          <p:spPr>
            <a:xfrm>
              <a:off x="6562894" y="3120053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LCM APIs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462F023-BFEE-4065-B492-25FE273E974F}"/>
              </a:ext>
            </a:extLst>
          </p:cNvPr>
          <p:cNvGrpSpPr/>
          <p:nvPr/>
        </p:nvGrpSpPr>
        <p:grpSpPr>
          <a:xfrm>
            <a:off x="2005337" y="1992565"/>
            <a:ext cx="851033" cy="220668"/>
            <a:chOff x="6434810" y="3127354"/>
            <a:chExt cx="851033" cy="22066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6291D24-C8D6-4670-AB3A-02888A4B6BD0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B0A6C02-6E19-4244-84A9-7728A7927235}"/>
                </a:ext>
              </a:extLst>
            </p:cNvPr>
            <p:cNvSpPr txBox="1"/>
            <p:nvPr/>
          </p:nvSpPr>
          <p:spPr>
            <a:xfrm>
              <a:off x="6476758" y="3127354"/>
              <a:ext cx="7671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Control APIs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E1DED4F-7C2C-44C3-988E-2E3827CB6E8B}"/>
              </a:ext>
            </a:extLst>
          </p:cNvPr>
          <p:cNvGrpSpPr/>
          <p:nvPr/>
        </p:nvGrpSpPr>
        <p:grpSpPr>
          <a:xfrm>
            <a:off x="2009821" y="2245746"/>
            <a:ext cx="851033" cy="220668"/>
            <a:chOff x="6434810" y="3127354"/>
            <a:chExt cx="851033" cy="220668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F64CE3C-873B-4D0A-A000-4B236CC95E42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9D698CE-BC89-4A4E-A036-CB0D72C64D01}"/>
                </a:ext>
              </a:extLst>
            </p:cNvPr>
            <p:cNvSpPr txBox="1"/>
            <p:nvPr/>
          </p:nvSpPr>
          <p:spPr>
            <a:xfrm>
              <a:off x="6456157" y="3127354"/>
              <a:ext cx="7998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Monitor APIs</a:t>
              </a:r>
            </a:p>
          </p:txBody>
        </p: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45501C9-3227-4E4B-9C50-E365F7C21AEF}"/>
              </a:ext>
            </a:extLst>
          </p:cNvPr>
          <p:cNvCxnSpPr>
            <a:cxnSpLocks/>
          </p:cNvCxnSpPr>
          <p:nvPr/>
        </p:nvCxnSpPr>
        <p:spPr>
          <a:xfrm flipV="1">
            <a:off x="4190228" y="1051673"/>
            <a:ext cx="10625" cy="6354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5042CE56-8C89-4892-B02E-589098F443C2}"/>
              </a:ext>
            </a:extLst>
          </p:cNvPr>
          <p:cNvSpPr/>
          <p:nvPr/>
        </p:nvSpPr>
        <p:spPr>
          <a:xfrm>
            <a:off x="6999001" y="3459413"/>
            <a:ext cx="1862383" cy="11200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58E5653-7DEC-4016-93A5-30B0CAFEC399}"/>
              </a:ext>
            </a:extLst>
          </p:cNvPr>
          <p:cNvGrpSpPr/>
          <p:nvPr/>
        </p:nvGrpSpPr>
        <p:grpSpPr>
          <a:xfrm>
            <a:off x="7050050" y="3708960"/>
            <a:ext cx="1723652" cy="253656"/>
            <a:chOff x="5635587" y="2949497"/>
            <a:chExt cx="1111895" cy="253656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24C0A98-C79A-4D6E-93D9-7FCC59AF314B}"/>
                </a:ext>
              </a:extLst>
            </p:cNvPr>
            <p:cNvSpPr/>
            <p:nvPr/>
          </p:nvSpPr>
          <p:spPr>
            <a:xfrm>
              <a:off x="5635587" y="2949497"/>
              <a:ext cx="1111895" cy="2536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723C64F-79B9-43C7-A549-03997B04C34D}"/>
                </a:ext>
              </a:extLst>
            </p:cNvPr>
            <p:cNvSpPr txBox="1"/>
            <p:nvPr/>
          </p:nvSpPr>
          <p:spPr>
            <a:xfrm>
              <a:off x="5685869" y="2959778"/>
              <a:ext cx="100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NS / VNF Pkg Repo (SDC)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4DFF3FA-AA35-426F-BF1F-D764D262BCFD}"/>
              </a:ext>
            </a:extLst>
          </p:cNvPr>
          <p:cNvGrpSpPr/>
          <p:nvPr/>
        </p:nvGrpSpPr>
        <p:grpSpPr>
          <a:xfrm>
            <a:off x="7049276" y="3994454"/>
            <a:ext cx="1723652" cy="253656"/>
            <a:chOff x="5644265" y="2949497"/>
            <a:chExt cx="1111895" cy="253656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3C6E165-EA24-4358-B264-FE71B4495274}"/>
                </a:ext>
              </a:extLst>
            </p:cNvPr>
            <p:cNvSpPr/>
            <p:nvPr/>
          </p:nvSpPr>
          <p:spPr>
            <a:xfrm>
              <a:off x="5644265" y="2949497"/>
              <a:ext cx="1111895" cy="25365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E269F3D-EB0E-4B72-A6B6-B03DE4A34961}"/>
                </a:ext>
              </a:extLst>
            </p:cNvPr>
            <p:cNvSpPr txBox="1"/>
            <p:nvPr/>
          </p:nvSpPr>
          <p:spPr>
            <a:xfrm>
              <a:off x="5744802" y="2966634"/>
              <a:ext cx="955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Image Repo (Docker Hub)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43F50D69-E1B7-45E9-B7F2-32372FE597A5}"/>
              </a:ext>
            </a:extLst>
          </p:cNvPr>
          <p:cNvSpPr txBox="1"/>
          <p:nvPr/>
        </p:nvSpPr>
        <p:spPr>
          <a:xfrm>
            <a:off x="7526757" y="3469164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Registry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0D1F3BF-9AA3-4403-9D31-9D866825DA1F}"/>
              </a:ext>
            </a:extLst>
          </p:cNvPr>
          <p:cNvGrpSpPr/>
          <p:nvPr/>
        </p:nvGrpSpPr>
        <p:grpSpPr>
          <a:xfrm>
            <a:off x="7000053" y="739409"/>
            <a:ext cx="1863205" cy="2665605"/>
            <a:chOff x="6993256" y="1956127"/>
            <a:chExt cx="1863205" cy="2665605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B884D41-9F99-4C3C-828F-71AA81737CCC}"/>
                </a:ext>
              </a:extLst>
            </p:cNvPr>
            <p:cNvSpPr/>
            <p:nvPr/>
          </p:nvSpPr>
          <p:spPr>
            <a:xfrm>
              <a:off x="6993256" y="1988067"/>
              <a:ext cx="1862383" cy="2633665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9211D3E3-D7B5-489A-AA9A-77FCDB558DCE}"/>
                </a:ext>
              </a:extLst>
            </p:cNvPr>
            <p:cNvSpPr/>
            <p:nvPr/>
          </p:nvSpPr>
          <p:spPr>
            <a:xfrm>
              <a:off x="7050200" y="2497151"/>
              <a:ext cx="851758" cy="89907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B26032A-E732-440F-9095-0075078B54CC}"/>
                </a:ext>
              </a:extLst>
            </p:cNvPr>
            <p:cNvSpPr txBox="1"/>
            <p:nvPr/>
          </p:nvSpPr>
          <p:spPr>
            <a:xfrm>
              <a:off x="7042479" y="2831556"/>
              <a:ext cx="819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O&amp;M 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7D27FD01-13A3-447D-8E0D-918EE63EEA37}"/>
                </a:ext>
              </a:extLst>
            </p:cNvPr>
            <p:cNvSpPr/>
            <p:nvPr/>
          </p:nvSpPr>
          <p:spPr>
            <a:xfrm>
              <a:off x="7964333" y="2499932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A2AECBC-76D8-4B58-AB1C-8D6A272C0B7D}"/>
                </a:ext>
              </a:extLst>
            </p:cNvPr>
            <p:cNvSpPr txBox="1"/>
            <p:nvPr/>
          </p:nvSpPr>
          <p:spPr>
            <a:xfrm>
              <a:off x="8075889" y="2507117"/>
              <a:ext cx="6367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Logging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CCCA1DE-E52C-4DAB-B43F-61EB23AFA4AD}"/>
                </a:ext>
              </a:extLst>
            </p:cNvPr>
            <p:cNvSpPr/>
            <p:nvPr/>
          </p:nvSpPr>
          <p:spPr>
            <a:xfrm>
              <a:off x="7964333" y="2812358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C662B0B-24C7-4353-8CDC-FF4B77AA7991}"/>
                </a:ext>
              </a:extLst>
            </p:cNvPr>
            <p:cNvSpPr txBox="1"/>
            <p:nvPr/>
          </p:nvSpPr>
          <p:spPr>
            <a:xfrm>
              <a:off x="8102338" y="2819543"/>
              <a:ext cx="5838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Alarms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8E983A2-78C4-4966-85BA-375F3DCCBEF5}"/>
                </a:ext>
              </a:extLst>
            </p:cNvPr>
            <p:cNvSpPr/>
            <p:nvPr/>
          </p:nvSpPr>
          <p:spPr>
            <a:xfrm>
              <a:off x="7969405" y="3124784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49CE779-B445-49A8-A79C-29275666161C}"/>
                </a:ext>
              </a:extLst>
            </p:cNvPr>
            <p:cNvSpPr txBox="1"/>
            <p:nvPr/>
          </p:nvSpPr>
          <p:spPr>
            <a:xfrm>
              <a:off x="8100197" y="3131969"/>
              <a:ext cx="5982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Metrics	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39A4483-F91D-4376-BDBD-74191E761F17}"/>
                </a:ext>
              </a:extLst>
            </p:cNvPr>
            <p:cNvSpPr/>
            <p:nvPr/>
          </p:nvSpPr>
          <p:spPr>
            <a:xfrm>
              <a:off x="7068240" y="3885722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D180A28-9671-4515-BB98-1BF082F13DD2}"/>
                </a:ext>
              </a:extLst>
            </p:cNvPr>
            <p:cNvSpPr txBox="1"/>
            <p:nvPr/>
          </p:nvSpPr>
          <p:spPr>
            <a:xfrm>
              <a:off x="7167776" y="3892907"/>
              <a:ext cx="6607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AAF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57D0CE7-11C5-4728-BB53-1B2EB1DD3C40}"/>
                </a:ext>
              </a:extLst>
            </p:cNvPr>
            <p:cNvSpPr/>
            <p:nvPr/>
          </p:nvSpPr>
          <p:spPr>
            <a:xfrm>
              <a:off x="7958174" y="3889485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333B9C9-EF0B-4C31-8F82-26D5D75C57D3}"/>
                </a:ext>
              </a:extLst>
            </p:cNvPr>
            <p:cNvSpPr txBox="1"/>
            <p:nvPr/>
          </p:nvSpPr>
          <p:spPr>
            <a:xfrm>
              <a:off x="7992431" y="3896670"/>
              <a:ext cx="7809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Config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5813339-0CFF-41F3-9D7F-2958CE9CF310}"/>
                </a:ext>
              </a:extLst>
            </p:cNvPr>
            <p:cNvSpPr/>
            <p:nvPr/>
          </p:nvSpPr>
          <p:spPr>
            <a:xfrm>
              <a:off x="7068240" y="4235216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38EE588-4817-453F-99FD-E44BE2A5D756}"/>
                </a:ext>
              </a:extLst>
            </p:cNvPr>
            <p:cNvSpPr txBox="1"/>
            <p:nvPr/>
          </p:nvSpPr>
          <p:spPr>
            <a:xfrm>
              <a:off x="7121292" y="4242401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Policy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DDF7306-566F-4447-83C5-7973DAE51226}"/>
                </a:ext>
              </a:extLst>
            </p:cNvPr>
            <p:cNvSpPr/>
            <p:nvPr/>
          </p:nvSpPr>
          <p:spPr>
            <a:xfrm>
              <a:off x="7958304" y="4231557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7E80E5C-E1C5-452F-972F-0AA5E1613CD8}"/>
                </a:ext>
              </a:extLst>
            </p:cNvPr>
            <p:cNvSpPr txBox="1"/>
            <p:nvPr/>
          </p:nvSpPr>
          <p:spPr>
            <a:xfrm>
              <a:off x="7919986" y="4238742"/>
              <a:ext cx="9364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Inventory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07C42B91-D73C-491B-BAF4-76C1A021C1DD}"/>
                </a:ext>
              </a:extLst>
            </p:cNvPr>
            <p:cNvSpPr/>
            <p:nvPr/>
          </p:nvSpPr>
          <p:spPr>
            <a:xfrm>
              <a:off x="7068240" y="3559886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5EDCF24-5307-436A-9A37-6546B759354C}"/>
                </a:ext>
              </a:extLst>
            </p:cNvPr>
            <p:cNvSpPr txBox="1"/>
            <p:nvPr/>
          </p:nvSpPr>
          <p:spPr>
            <a:xfrm>
              <a:off x="7078812" y="3567071"/>
              <a:ext cx="8386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/>
                <a:t>DMaaP</a:t>
              </a:r>
              <a:r>
                <a:rPr lang="en-US" sz="1000" dirty="0"/>
                <a:t>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E7E1196-102E-4019-B3F1-172E1DCDD015}"/>
                </a:ext>
              </a:extLst>
            </p:cNvPr>
            <p:cNvSpPr/>
            <p:nvPr/>
          </p:nvSpPr>
          <p:spPr>
            <a:xfrm>
              <a:off x="7958174" y="3562639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F8E9F56-12C0-462E-926F-DFE191C34D9E}"/>
                </a:ext>
              </a:extLst>
            </p:cNvPr>
            <p:cNvSpPr txBox="1"/>
            <p:nvPr/>
          </p:nvSpPr>
          <p:spPr>
            <a:xfrm>
              <a:off x="8072143" y="3569824"/>
              <a:ext cx="6319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Pkg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E4D51E45-C9C4-438F-8E82-AFFA43287B25}"/>
                </a:ext>
              </a:extLst>
            </p:cNvPr>
            <p:cNvCxnSpPr>
              <a:cxnSpLocks/>
            </p:cNvCxnSpPr>
            <p:nvPr/>
          </p:nvCxnSpPr>
          <p:spPr>
            <a:xfrm>
              <a:off x="6993256" y="3491285"/>
              <a:ext cx="18623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6A8D1AB1-3320-4803-9FE7-6A1BAA6C32D9}"/>
                </a:ext>
              </a:extLst>
            </p:cNvPr>
            <p:cNvSpPr txBox="1"/>
            <p:nvPr/>
          </p:nvSpPr>
          <p:spPr>
            <a:xfrm>
              <a:off x="7319106" y="1956127"/>
              <a:ext cx="1165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Common Service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51EA307-87F3-44D5-841B-00184516A55C}"/>
                </a:ext>
              </a:extLst>
            </p:cNvPr>
            <p:cNvSpPr/>
            <p:nvPr/>
          </p:nvSpPr>
          <p:spPr>
            <a:xfrm>
              <a:off x="7059220" y="2189228"/>
              <a:ext cx="1732672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8E26FE8-0D7E-4884-81F8-8F65087CEF8F}"/>
                </a:ext>
              </a:extLst>
            </p:cNvPr>
            <p:cNvSpPr txBox="1"/>
            <p:nvPr/>
          </p:nvSpPr>
          <p:spPr>
            <a:xfrm>
              <a:off x="7516511" y="2196413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Dashboards</a:t>
              </a:r>
            </a:p>
          </p:txBody>
        </p:sp>
      </p:grp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D5FCB60-7C8E-4EE5-B4F2-68C6C8E4255B}"/>
              </a:ext>
            </a:extLst>
          </p:cNvPr>
          <p:cNvCxnSpPr>
            <a:cxnSpLocks/>
            <a:stCxn id="26" idx="2"/>
            <a:endCxn id="25" idx="0"/>
          </p:cNvCxnSpPr>
          <p:nvPr/>
        </p:nvCxnSpPr>
        <p:spPr>
          <a:xfrm rot="16200000" flipH="1">
            <a:off x="4958175" y="2403496"/>
            <a:ext cx="408728" cy="1664436"/>
          </a:xfrm>
          <a:prstGeom prst="bent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2752B12-F98D-4755-A9B0-31BB062437AC}"/>
              </a:ext>
            </a:extLst>
          </p:cNvPr>
          <p:cNvGrpSpPr/>
          <p:nvPr/>
        </p:nvGrpSpPr>
        <p:grpSpPr>
          <a:xfrm>
            <a:off x="5276938" y="4201438"/>
            <a:ext cx="678798" cy="292569"/>
            <a:chOff x="8088684" y="2147343"/>
            <a:chExt cx="678798" cy="292569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35B3B42A-9FF2-483B-AFF2-C6CCE8A7DB37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C13FED9-14FB-46B9-9C8A-CFDE331F889D}"/>
                </a:ext>
              </a:extLst>
            </p:cNvPr>
            <p:cNvSpPr txBox="1"/>
            <p:nvPr/>
          </p:nvSpPr>
          <p:spPr>
            <a:xfrm>
              <a:off x="8180398" y="2165825"/>
              <a:ext cx="5132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CNFs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13FBB3B-CA63-4C44-AEED-ABAF6E4735CD}"/>
              </a:ext>
            </a:extLst>
          </p:cNvPr>
          <p:cNvGrpSpPr/>
          <p:nvPr/>
        </p:nvGrpSpPr>
        <p:grpSpPr>
          <a:xfrm>
            <a:off x="5994757" y="4203020"/>
            <a:ext cx="816281" cy="292569"/>
            <a:chOff x="5994757" y="4203020"/>
            <a:chExt cx="816281" cy="292569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82973354-4884-47E2-A1A1-AFA1F8038408}"/>
                </a:ext>
              </a:extLst>
            </p:cNvPr>
            <p:cNvSpPr/>
            <p:nvPr/>
          </p:nvSpPr>
          <p:spPr>
            <a:xfrm>
              <a:off x="6056573" y="4203020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18E71A0-FC29-4B2C-BAA5-3BCEBCDF73A5}"/>
                </a:ext>
              </a:extLst>
            </p:cNvPr>
            <p:cNvSpPr txBox="1"/>
            <p:nvPr/>
          </p:nvSpPr>
          <p:spPr>
            <a:xfrm>
              <a:off x="5994757" y="4220650"/>
              <a:ext cx="8162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Config/CR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7541B12-9E8A-418D-82A2-432E3818C5CE}"/>
              </a:ext>
            </a:extLst>
          </p:cNvPr>
          <p:cNvGrpSpPr/>
          <p:nvPr/>
        </p:nvGrpSpPr>
        <p:grpSpPr>
          <a:xfrm>
            <a:off x="1819330" y="3394557"/>
            <a:ext cx="1631952" cy="1179973"/>
            <a:chOff x="1433211" y="3347504"/>
            <a:chExt cx="1631952" cy="1179973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2169E64C-965A-44F3-BBAC-44F8BD43F7B2}"/>
                </a:ext>
              </a:extLst>
            </p:cNvPr>
            <p:cNvSpPr/>
            <p:nvPr/>
          </p:nvSpPr>
          <p:spPr>
            <a:xfrm>
              <a:off x="1433211" y="3350860"/>
              <a:ext cx="1631952" cy="117661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7B7363E6-8DAE-481D-ACD7-7CB5325F21AF}"/>
                </a:ext>
              </a:extLst>
            </p:cNvPr>
            <p:cNvSpPr txBox="1"/>
            <p:nvPr/>
          </p:nvSpPr>
          <p:spPr>
            <a:xfrm>
              <a:off x="1849739" y="3723639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PNFs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86C9036-BD65-47EA-ABE1-0DC23CD4ED12}"/>
                </a:ext>
              </a:extLst>
            </p:cNvPr>
            <p:cNvSpPr txBox="1"/>
            <p:nvPr/>
          </p:nvSpPr>
          <p:spPr>
            <a:xfrm>
              <a:off x="1589160" y="4025468"/>
              <a:ext cx="13258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(GNMI, </a:t>
              </a:r>
              <a:r>
                <a:rPr lang="en-US" sz="1200" dirty="0" err="1"/>
                <a:t>Netconf</a:t>
              </a:r>
              <a:r>
                <a:rPr lang="en-US" sz="1200" dirty="0"/>
                <a:t>, </a:t>
              </a:r>
              <a:r>
                <a:rPr lang="en-US" sz="1200" dirty="0" err="1"/>
                <a:t>Restconf</a:t>
              </a:r>
              <a:r>
                <a:rPr lang="en-US" sz="1200" dirty="0"/>
                <a:t>)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5B57C3D7-8E50-4DB0-9135-02B056483389}"/>
                </a:ext>
              </a:extLst>
            </p:cNvPr>
            <p:cNvGrpSpPr/>
            <p:nvPr/>
          </p:nvGrpSpPr>
          <p:grpSpPr>
            <a:xfrm>
              <a:off x="1433211" y="3347504"/>
              <a:ext cx="1631952" cy="367603"/>
              <a:chOff x="5444754" y="3167344"/>
              <a:chExt cx="1631952" cy="367603"/>
            </a:xfrm>
          </p:grpSpPr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A6555B16-EC2B-4DBC-AA39-A3217E5B0638}"/>
                  </a:ext>
                </a:extLst>
              </p:cNvPr>
              <p:cNvSpPr/>
              <p:nvPr/>
            </p:nvSpPr>
            <p:spPr>
              <a:xfrm>
                <a:off x="5444754" y="3167344"/>
                <a:ext cx="1631952" cy="367603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36AE5B2F-66BF-461D-8D6C-A55BA8C095C9}"/>
                  </a:ext>
                </a:extLst>
              </p:cNvPr>
              <p:cNvSpPr txBox="1"/>
              <p:nvPr/>
            </p:nvSpPr>
            <p:spPr>
              <a:xfrm>
                <a:off x="5577099" y="3194446"/>
                <a:ext cx="13672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Networks APIs</a:t>
                </a: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BD144F4A-8D3B-4F6F-B72A-8A8E9AA35F54}"/>
              </a:ext>
            </a:extLst>
          </p:cNvPr>
          <p:cNvSpPr txBox="1"/>
          <p:nvPr/>
        </p:nvSpPr>
        <p:spPr>
          <a:xfrm>
            <a:off x="3029547" y="3015569"/>
            <a:ext cx="1153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Config &amp; Monitor</a:t>
            </a:r>
          </a:p>
        </p:txBody>
      </p: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7C98826A-DA0B-4D39-A7D3-7560C886E82F}"/>
              </a:ext>
            </a:extLst>
          </p:cNvPr>
          <p:cNvCxnSpPr>
            <a:cxnSpLocks/>
            <a:stCxn id="26" idx="2"/>
            <a:endCxn id="55" idx="0"/>
          </p:cNvCxnSpPr>
          <p:nvPr/>
        </p:nvCxnSpPr>
        <p:spPr>
          <a:xfrm rot="16200000" flipH="1">
            <a:off x="4132803" y="3228867"/>
            <a:ext cx="396194" cy="1159"/>
          </a:xfrm>
          <a:prstGeom prst="bent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2B2EEF24-6B2C-4067-AC58-F5F20E6FD8BA}"/>
              </a:ext>
            </a:extLst>
          </p:cNvPr>
          <p:cNvCxnSpPr>
            <a:cxnSpLocks/>
            <a:stCxn id="8" idx="3"/>
            <a:endCxn id="73" idx="1"/>
          </p:cNvCxnSpPr>
          <p:nvPr/>
        </p:nvCxnSpPr>
        <p:spPr>
          <a:xfrm>
            <a:off x="6790502" y="2211950"/>
            <a:ext cx="259548" cy="1623838"/>
          </a:xfrm>
          <a:prstGeom prst="bentConnector3">
            <a:avLst/>
          </a:prstGeom>
          <a:ln>
            <a:solidFill>
              <a:srgbClr val="00A1DF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B190C3F3-46F5-4CDA-9B2E-230F4B28A500}"/>
              </a:ext>
            </a:extLst>
          </p:cNvPr>
          <p:cNvCxnSpPr>
            <a:cxnSpLocks/>
            <a:stCxn id="142" idx="2"/>
            <a:endCxn id="150" idx="2"/>
          </p:cNvCxnSpPr>
          <p:nvPr/>
        </p:nvCxnSpPr>
        <p:spPr>
          <a:xfrm rot="16200000" flipH="1">
            <a:off x="5923915" y="2479352"/>
            <a:ext cx="41704" cy="4012118"/>
          </a:xfrm>
          <a:prstGeom prst="bentConnector3">
            <a:avLst>
              <a:gd name="adj1" fmla="val 648149"/>
            </a:avLst>
          </a:prstGeom>
          <a:ln>
            <a:solidFill>
              <a:schemeClr val="accent4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5213C517-908A-4802-A520-267DB30E7F86}"/>
              </a:ext>
            </a:extLst>
          </p:cNvPr>
          <p:cNvCxnSpPr>
            <a:cxnSpLocks/>
            <a:stCxn id="104" idx="2"/>
            <a:endCxn id="71" idx="1"/>
          </p:cNvCxnSpPr>
          <p:nvPr/>
        </p:nvCxnSpPr>
        <p:spPr>
          <a:xfrm rot="5400000" flipH="1" flipV="1">
            <a:off x="6164854" y="3581720"/>
            <a:ext cx="344859" cy="1423983"/>
          </a:xfrm>
          <a:prstGeom prst="bentConnector4">
            <a:avLst>
              <a:gd name="adj1" fmla="val -66288"/>
              <a:gd name="adj2" fmla="val 59011"/>
            </a:avLst>
          </a:prstGeom>
          <a:ln>
            <a:solidFill>
              <a:schemeClr val="accent4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5E1B2FC-8E62-427B-BE06-83D599757ED5}"/>
              </a:ext>
            </a:extLst>
          </p:cNvPr>
          <p:cNvGrpSpPr/>
          <p:nvPr/>
        </p:nvGrpSpPr>
        <p:grpSpPr>
          <a:xfrm>
            <a:off x="4926256" y="2483611"/>
            <a:ext cx="851033" cy="220668"/>
            <a:chOff x="6434810" y="3127354"/>
            <a:chExt cx="851033" cy="220668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45C3CFE-84C9-4FA3-AF0A-F519EB017F88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EA3BFDA-13B8-4860-9BF2-E447C88493D0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Policy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FBBD42D-D216-40D6-A6AF-2A2B76264C4F}"/>
              </a:ext>
            </a:extLst>
          </p:cNvPr>
          <p:cNvGrpSpPr/>
          <p:nvPr/>
        </p:nvGrpSpPr>
        <p:grpSpPr>
          <a:xfrm>
            <a:off x="5734194" y="2484521"/>
            <a:ext cx="1013631" cy="220929"/>
            <a:chOff x="6354791" y="3128264"/>
            <a:chExt cx="1013631" cy="220929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8FAE945A-D034-40CB-AA79-5CCC393575C0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81A3317-DF2B-408D-89F2-7EC5CC6C1859}"/>
                </a:ext>
              </a:extLst>
            </p:cNvPr>
            <p:cNvSpPr txBox="1"/>
            <p:nvPr/>
          </p:nvSpPr>
          <p:spPr>
            <a:xfrm>
              <a:off x="6354791" y="3133749"/>
              <a:ext cx="1013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Templates</a:t>
              </a:r>
            </a:p>
          </p:txBody>
        </p: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8603CAA6-4145-4800-AE27-43D6A62BE992}"/>
              </a:ext>
            </a:extLst>
          </p:cNvPr>
          <p:cNvSpPr txBox="1"/>
          <p:nvPr/>
        </p:nvSpPr>
        <p:spPr>
          <a:xfrm>
            <a:off x="5500514" y="1569368"/>
            <a:ext cx="10134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014, SOL 007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2E4141C-6DEA-483B-87E6-C9475D8AEAC6}"/>
              </a:ext>
            </a:extLst>
          </p:cNvPr>
          <p:cNvSpPr txBox="1"/>
          <p:nvPr/>
        </p:nvSpPr>
        <p:spPr>
          <a:xfrm>
            <a:off x="1278349" y="2628480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007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5AF2134-1036-431C-9C7A-365936AAC335}"/>
              </a:ext>
            </a:extLst>
          </p:cNvPr>
          <p:cNvSpPr txBox="1"/>
          <p:nvPr/>
        </p:nvSpPr>
        <p:spPr>
          <a:xfrm>
            <a:off x="1079033" y="2747032"/>
            <a:ext cx="856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SOL 003 (API)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DE944BA6-0F12-4949-987F-FB0032C7B89D}"/>
              </a:ext>
            </a:extLst>
          </p:cNvPr>
          <p:cNvGrpSpPr/>
          <p:nvPr/>
        </p:nvGrpSpPr>
        <p:grpSpPr>
          <a:xfrm>
            <a:off x="2006451" y="2492007"/>
            <a:ext cx="851033" cy="220668"/>
            <a:chOff x="6434810" y="3127354"/>
            <a:chExt cx="851033" cy="220668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987F4647-0BC1-4000-8B19-714C7FF2ACB6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158F263-4225-4CCB-814A-D1BE06C252DF}"/>
                </a:ext>
              </a:extLst>
            </p:cNvPr>
            <p:cNvSpPr txBox="1"/>
            <p:nvPr/>
          </p:nvSpPr>
          <p:spPr>
            <a:xfrm>
              <a:off x="6456157" y="3127354"/>
              <a:ext cx="7998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Custom APIs</a:t>
              </a:r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D2FDE216-D3F3-4E0A-B087-BE616211003F}"/>
              </a:ext>
            </a:extLst>
          </p:cNvPr>
          <p:cNvSpPr txBox="1"/>
          <p:nvPr/>
        </p:nvSpPr>
        <p:spPr>
          <a:xfrm>
            <a:off x="4234938" y="1218383"/>
            <a:ext cx="856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SOL 005 (API)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8C84956-6B52-4737-B8DC-DA8ABD43A27F}"/>
              </a:ext>
            </a:extLst>
          </p:cNvPr>
          <p:cNvSpPr txBox="1"/>
          <p:nvPr/>
        </p:nvSpPr>
        <p:spPr>
          <a:xfrm>
            <a:off x="4381079" y="1100636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013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54DB86-22AE-46DB-9790-B2265200B846}"/>
              </a:ext>
            </a:extLst>
          </p:cNvPr>
          <p:cNvGrpSpPr/>
          <p:nvPr/>
        </p:nvGrpSpPr>
        <p:grpSpPr>
          <a:xfrm>
            <a:off x="3530035" y="3392561"/>
            <a:ext cx="1582588" cy="1180252"/>
            <a:chOff x="3530035" y="3392561"/>
            <a:chExt cx="1582588" cy="118025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6B7CEAC-6618-47A9-84A3-2C6964F2F505}"/>
                </a:ext>
              </a:extLst>
            </p:cNvPr>
            <p:cNvGrpSpPr/>
            <p:nvPr/>
          </p:nvGrpSpPr>
          <p:grpSpPr>
            <a:xfrm>
              <a:off x="3530035" y="3392561"/>
              <a:ext cx="1582588" cy="1180252"/>
              <a:chOff x="1275201" y="3353711"/>
              <a:chExt cx="1582588" cy="1180252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A7213E0-5C60-43C5-B77B-D8C89ACFB4CC}"/>
                  </a:ext>
                </a:extLst>
              </p:cNvPr>
              <p:cNvSpPr/>
              <p:nvPr/>
            </p:nvSpPr>
            <p:spPr>
              <a:xfrm>
                <a:off x="1275201" y="3357346"/>
                <a:ext cx="1579394" cy="117661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99D4A4F4-D3B0-4DFB-9059-925B226B7FA7}"/>
                  </a:ext>
                </a:extLst>
              </p:cNvPr>
              <p:cNvGrpSpPr/>
              <p:nvPr/>
            </p:nvGrpSpPr>
            <p:grpSpPr>
              <a:xfrm>
                <a:off x="1275201" y="3353711"/>
                <a:ext cx="1582588" cy="367603"/>
                <a:chOff x="5286744" y="3173551"/>
                <a:chExt cx="1582588" cy="367603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E10F5412-6F82-468B-A9F1-0ABD8A5AD4D2}"/>
                    </a:ext>
                  </a:extLst>
                </p:cNvPr>
                <p:cNvSpPr/>
                <p:nvPr/>
              </p:nvSpPr>
              <p:spPr>
                <a:xfrm>
                  <a:off x="5286744" y="3173551"/>
                  <a:ext cx="1582588" cy="367603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50D21F48-3C3F-4EE5-B68C-95A9515C10D6}"/>
                    </a:ext>
                  </a:extLst>
                </p:cNvPr>
                <p:cNvSpPr txBox="1"/>
                <p:nvPr/>
              </p:nvSpPr>
              <p:spPr>
                <a:xfrm>
                  <a:off x="5310240" y="3208534"/>
                  <a:ext cx="155589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</a:rPr>
                    <a:t>VIM APIs</a:t>
                  </a:r>
                </a:p>
              </p:txBody>
            </p:sp>
          </p:grp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31270D98-B8A6-4FBF-B2C6-2BC25DB40947}"/>
                </a:ext>
              </a:extLst>
            </p:cNvPr>
            <p:cNvGrpSpPr/>
            <p:nvPr/>
          </p:nvGrpSpPr>
          <p:grpSpPr>
            <a:xfrm>
              <a:off x="3599309" y="3821013"/>
              <a:ext cx="678798" cy="292569"/>
              <a:chOff x="8088684" y="2147343"/>
              <a:chExt cx="678798" cy="292569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C06FA5A9-5495-4C8C-9228-0ED0119A55DA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EC4BA61E-C827-4699-BEB6-51D220AC330F}"/>
                  </a:ext>
                </a:extLst>
              </p:cNvPr>
              <p:cNvSpPr txBox="1"/>
              <p:nvPr/>
            </p:nvSpPr>
            <p:spPr>
              <a:xfrm>
                <a:off x="8107748" y="2165835"/>
                <a:ext cx="6254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Servers</a:t>
                </a: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BA155ADA-30B6-471E-ABC6-041CD4E0CF28}"/>
                </a:ext>
              </a:extLst>
            </p:cNvPr>
            <p:cNvGrpSpPr/>
            <p:nvPr/>
          </p:nvGrpSpPr>
          <p:grpSpPr>
            <a:xfrm>
              <a:off x="4374335" y="3819431"/>
              <a:ext cx="678798" cy="292569"/>
              <a:chOff x="8088684" y="2147343"/>
              <a:chExt cx="678798" cy="292569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E842D927-50FB-47E1-9E1D-517CACEBA1C7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7BE3A688-19D3-4188-B1DA-B736F2899F2D}"/>
                  </a:ext>
                </a:extLst>
              </p:cNvPr>
              <p:cNvSpPr txBox="1"/>
              <p:nvPr/>
            </p:nvSpPr>
            <p:spPr>
              <a:xfrm>
                <a:off x="8100489" y="2176791"/>
                <a:ext cx="6303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Storage</a:t>
                </a: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039060CF-7258-41EC-82C6-306424C335B9}"/>
                </a:ext>
              </a:extLst>
            </p:cNvPr>
            <p:cNvGrpSpPr/>
            <p:nvPr/>
          </p:nvGrpSpPr>
          <p:grpSpPr>
            <a:xfrm>
              <a:off x="3599309" y="4171990"/>
              <a:ext cx="678798" cy="292569"/>
              <a:chOff x="8088684" y="2147343"/>
              <a:chExt cx="678798" cy="292569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D78C7B39-EC52-4A37-BF79-F3CDAB9D3DF9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178FB7D7-0185-452C-804C-6DCA72820677}"/>
                  </a:ext>
                </a:extLst>
              </p:cNvPr>
              <p:cNvSpPr txBox="1"/>
              <p:nvPr/>
            </p:nvSpPr>
            <p:spPr>
              <a:xfrm>
                <a:off x="8168920" y="2172098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VNFs</a:t>
                </a: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BC2EA33-509B-45A2-9483-4BBBBEEA1A73}"/>
                </a:ext>
              </a:extLst>
            </p:cNvPr>
            <p:cNvGrpSpPr/>
            <p:nvPr/>
          </p:nvGrpSpPr>
          <p:grpSpPr>
            <a:xfrm>
              <a:off x="4378944" y="4173572"/>
              <a:ext cx="678798" cy="292569"/>
              <a:chOff x="6056573" y="4203020"/>
              <a:chExt cx="678798" cy="292569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BA4F3D3-9D9F-4063-88C6-0FFF656FCF8A}"/>
                  </a:ext>
                </a:extLst>
              </p:cNvPr>
              <p:cNvSpPr/>
              <p:nvPr/>
            </p:nvSpPr>
            <p:spPr>
              <a:xfrm>
                <a:off x="6056573" y="4203020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9509A384-1842-409E-A3CB-25B8D404FFA2}"/>
                  </a:ext>
                </a:extLst>
              </p:cNvPr>
              <p:cNvSpPr txBox="1"/>
              <p:nvPr/>
            </p:nvSpPr>
            <p:spPr>
              <a:xfrm>
                <a:off x="6089671" y="4216999"/>
                <a:ext cx="60115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Config</a:t>
                </a:r>
              </a:p>
            </p:txBody>
          </p:sp>
        </p:grp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32C792BD-2956-41AF-8126-D09658E525E7}"/>
              </a:ext>
            </a:extLst>
          </p:cNvPr>
          <p:cNvGrpSpPr/>
          <p:nvPr/>
        </p:nvGrpSpPr>
        <p:grpSpPr>
          <a:xfrm>
            <a:off x="7054097" y="4273682"/>
            <a:ext cx="1723652" cy="253656"/>
            <a:chOff x="5644265" y="2949497"/>
            <a:chExt cx="1111895" cy="253656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54EBC28D-A3FF-4BA2-9AAB-1B04FF66C461}"/>
                </a:ext>
              </a:extLst>
            </p:cNvPr>
            <p:cNvSpPr/>
            <p:nvPr/>
          </p:nvSpPr>
          <p:spPr>
            <a:xfrm>
              <a:off x="5644265" y="2949497"/>
              <a:ext cx="1111895" cy="2536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11FE145-59B5-486E-9BB2-5F8968AD3D0F}"/>
                </a:ext>
              </a:extLst>
            </p:cNvPr>
            <p:cNvSpPr txBox="1"/>
            <p:nvPr/>
          </p:nvSpPr>
          <p:spPr>
            <a:xfrm>
              <a:off x="5744802" y="2966634"/>
              <a:ext cx="955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VNF Images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4048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76D04-2186-4172-88BA-B897828C1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9" y="9198"/>
            <a:ext cx="7985522" cy="857251"/>
          </a:xfrm>
        </p:spPr>
        <p:txBody>
          <a:bodyPr/>
          <a:lstStyle/>
          <a:p>
            <a:r>
              <a:rPr lang="en-US" dirty="0"/>
              <a:t>Network Service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83653-9F70-479A-8818-26971F65C6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6</a:t>
            </a:fld>
            <a:endParaRPr lang="en-US" sz="900" dirty="0">
              <a:solidFill>
                <a:srgbClr val="898989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0BC0E2-23A0-481A-9F3A-2C82A3CA4B04}"/>
              </a:ext>
            </a:extLst>
          </p:cNvPr>
          <p:cNvSpPr/>
          <p:nvPr/>
        </p:nvSpPr>
        <p:spPr>
          <a:xfrm>
            <a:off x="1742135" y="1531223"/>
            <a:ext cx="4895968" cy="1045509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D2DBBB-171F-4107-9971-C129C9F6240F}"/>
              </a:ext>
            </a:extLst>
          </p:cNvPr>
          <p:cNvSpPr/>
          <p:nvPr/>
        </p:nvSpPr>
        <p:spPr>
          <a:xfrm>
            <a:off x="1870139" y="1683623"/>
            <a:ext cx="4920363" cy="105665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D2C76E-052A-45C6-8862-19FAAF1297AA}"/>
              </a:ext>
            </a:extLst>
          </p:cNvPr>
          <p:cNvSpPr txBox="1"/>
          <p:nvPr/>
        </p:nvSpPr>
        <p:spPr>
          <a:xfrm>
            <a:off x="2960363" y="1761867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Network Service </a:t>
            </a:r>
          </a:p>
          <a:p>
            <a:pPr algn="ctr"/>
            <a:r>
              <a:rPr lang="en-US" dirty="0"/>
              <a:t>Orchestrator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D47CFC-1198-44E3-AAC6-B510A477AB67}"/>
              </a:ext>
            </a:extLst>
          </p:cNvPr>
          <p:cNvSpPr txBox="1"/>
          <p:nvPr/>
        </p:nvSpPr>
        <p:spPr>
          <a:xfrm>
            <a:off x="3054290" y="2344760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(Kubernetes-Operator)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5BA070D-4D29-4EAF-AF9A-D91371370890}"/>
              </a:ext>
            </a:extLst>
          </p:cNvPr>
          <p:cNvCxnSpPr>
            <a:cxnSpLocks/>
            <a:stCxn id="81" idx="2"/>
            <a:endCxn id="216" idx="0"/>
          </p:cNvCxnSpPr>
          <p:nvPr/>
        </p:nvCxnSpPr>
        <p:spPr>
          <a:xfrm rot="5400000">
            <a:off x="3287660" y="2378997"/>
            <a:ext cx="390309" cy="1695015"/>
          </a:xfrm>
          <a:prstGeom prst="bentConnector3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400121B-1D91-4BA5-A976-338621F5DA24}"/>
              </a:ext>
            </a:extLst>
          </p:cNvPr>
          <p:cNvSpPr txBox="1"/>
          <p:nvPr/>
        </p:nvSpPr>
        <p:spPr>
          <a:xfrm>
            <a:off x="4590281" y="3017901"/>
            <a:ext cx="1153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Config &amp; Monitor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92CF1A6-71B6-4734-BFAD-349078EA8A19}"/>
              </a:ext>
            </a:extLst>
          </p:cNvPr>
          <p:cNvGrpSpPr/>
          <p:nvPr/>
        </p:nvGrpSpPr>
        <p:grpSpPr>
          <a:xfrm>
            <a:off x="267161" y="895746"/>
            <a:ext cx="3915515" cy="584775"/>
            <a:chOff x="7059706" y="3389405"/>
            <a:chExt cx="3915515" cy="58477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9D5E175-0F8D-4C01-8202-21BD23809E66}"/>
                </a:ext>
              </a:extLst>
            </p:cNvPr>
            <p:cNvSpPr txBox="1"/>
            <p:nvPr/>
          </p:nvSpPr>
          <p:spPr>
            <a:xfrm>
              <a:off x="7190111" y="3389405"/>
              <a:ext cx="1366147" cy="5847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NS Lifecycle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 Performance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 Fault </a:t>
              </a:r>
              <a:r>
                <a:rPr lang="en-US" sz="800" dirty="0" err="1"/>
                <a:t>Mgment</a:t>
              </a:r>
              <a:endParaRPr lang="en-US" sz="800" dirty="0"/>
            </a:p>
            <a:p>
              <a:r>
                <a:rPr lang="en-US" sz="800" dirty="0"/>
                <a:t>NSD </a:t>
              </a:r>
              <a:r>
                <a:rPr lang="en-US" sz="800" dirty="0" err="1"/>
                <a:t>Mgment</a:t>
              </a:r>
              <a:endParaRPr lang="en-US" sz="8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B6CBBFD-D07E-480F-9832-74BE898E9D30}"/>
                </a:ext>
              </a:extLst>
            </p:cNvPr>
            <p:cNvSpPr/>
            <p:nvPr/>
          </p:nvSpPr>
          <p:spPr>
            <a:xfrm>
              <a:off x="7059706" y="3422276"/>
              <a:ext cx="1512826" cy="537883"/>
            </a:xfrm>
            <a:prstGeom prst="rect">
              <a:avLst/>
            </a:prstGeom>
            <a:noFill/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ED9326BF-3BCB-4D2E-A077-62CCE72C9FC3}"/>
                </a:ext>
              </a:extLst>
            </p:cNvPr>
            <p:cNvCxnSpPr>
              <a:cxnSpLocks/>
              <a:stCxn id="31" idx="3"/>
            </p:cNvCxnSpPr>
            <p:nvPr/>
          </p:nvCxnSpPr>
          <p:spPr>
            <a:xfrm>
              <a:off x="8556258" y="3681793"/>
              <a:ext cx="2418963" cy="183619"/>
            </a:xfrm>
            <a:prstGeom prst="bentConnector3">
              <a:avLst>
                <a:gd name="adj1" fmla="val 50000"/>
              </a:avLst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CB023C6-026F-48F5-8DA8-477962D60A9C}"/>
              </a:ext>
            </a:extLst>
          </p:cNvPr>
          <p:cNvSpPr/>
          <p:nvPr/>
        </p:nvSpPr>
        <p:spPr>
          <a:xfrm>
            <a:off x="5219566" y="3402808"/>
            <a:ext cx="1574115" cy="11766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A4B9EA3-4056-4077-98AB-A150FF93C3EB}"/>
              </a:ext>
            </a:extLst>
          </p:cNvPr>
          <p:cNvGrpSpPr/>
          <p:nvPr/>
        </p:nvGrpSpPr>
        <p:grpSpPr>
          <a:xfrm>
            <a:off x="5276938" y="3850461"/>
            <a:ext cx="678798" cy="292569"/>
            <a:chOff x="8088684" y="2147343"/>
            <a:chExt cx="678798" cy="29256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0B4BE53-0AD4-4367-9B04-11C0BE50E935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D06A193-A28A-4673-92F3-1F75324FC200}"/>
                </a:ext>
              </a:extLst>
            </p:cNvPr>
            <p:cNvSpPr txBox="1"/>
            <p:nvPr/>
          </p:nvSpPr>
          <p:spPr>
            <a:xfrm>
              <a:off x="8107748" y="2171943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CNF’s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5577E3C-B1B2-45D4-8384-DA531ED5C3EF}"/>
              </a:ext>
            </a:extLst>
          </p:cNvPr>
          <p:cNvGrpSpPr/>
          <p:nvPr/>
        </p:nvGrpSpPr>
        <p:grpSpPr>
          <a:xfrm>
            <a:off x="6051964" y="3848879"/>
            <a:ext cx="678798" cy="292569"/>
            <a:chOff x="8088684" y="2147343"/>
            <a:chExt cx="678798" cy="29256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B471DCD-EDE6-42F6-869D-38ADEEC9620F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045212B-F779-4C30-B819-D6BA215E7573}"/>
                </a:ext>
              </a:extLst>
            </p:cNvPr>
            <p:cNvSpPr txBox="1"/>
            <p:nvPr/>
          </p:nvSpPr>
          <p:spPr>
            <a:xfrm>
              <a:off x="8094261" y="2159857"/>
              <a:ext cx="6303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Storage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24B12FB0-7121-4369-9EF6-17DD32E1D256}"/>
              </a:ext>
            </a:extLst>
          </p:cNvPr>
          <p:cNvSpPr/>
          <p:nvPr/>
        </p:nvSpPr>
        <p:spPr>
          <a:xfrm>
            <a:off x="5214745" y="3396197"/>
            <a:ext cx="1574115" cy="3676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B4F8A2-057E-4A7B-97DB-E7E203233B43}"/>
              </a:ext>
            </a:extLst>
          </p:cNvPr>
          <p:cNvSpPr txBox="1"/>
          <p:nvPr/>
        </p:nvSpPr>
        <p:spPr>
          <a:xfrm>
            <a:off x="5195832" y="3440078"/>
            <a:ext cx="1597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Kubernetes APIs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7F7A3E5-B80B-4C0C-93C6-1B25116C7103}"/>
              </a:ext>
            </a:extLst>
          </p:cNvPr>
          <p:cNvSpPr/>
          <p:nvPr/>
        </p:nvSpPr>
        <p:spPr>
          <a:xfrm>
            <a:off x="1870139" y="2793240"/>
            <a:ext cx="4920364" cy="238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8CE8FF5-A545-4E0D-9223-58E85CF811F3}"/>
              </a:ext>
            </a:extLst>
          </p:cNvPr>
          <p:cNvSpPr txBox="1"/>
          <p:nvPr/>
        </p:nvSpPr>
        <p:spPr>
          <a:xfrm>
            <a:off x="2899739" y="2793661"/>
            <a:ext cx="28664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SDN Controller &amp; Manager Framework (VNFM)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BB0A84C-6237-485E-9318-AE3976AD2CA3}"/>
              </a:ext>
            </a:extLst>
          </p:cNvPr>
          <p:cNvGrpSpPr/>
          <p:nvPr/>
        </p:nvGrpSpPr>
        <p:grpSpPr>
          <a:xfrm>
            <a:off x="1841414" y="700914"/>
            <a:ext cx="4879477" cy="369332"/>
            <a:chOff x="4422920" y="2937895"/>
            <a:chExt cx="4879477" cy="36933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DAE0834-B181-4161-95C4-8F5B5AC28927}"/>
                </a:ext>
              </a:extLst>
            </p:cNvPr>
            <p:cNvSpPr/>
            <p:nvPr/>
          </p:nvSpPr>
          <p:spPr>
            <a:xfrm>
              <a:off x="4422920" y="2983324"/>
              <a:ext cx="4879477" cy="305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325A0B1-B43D-497B-ABAF-12397D284584}"/>
                </a:ext>
              </a:extLst>
            </p:cNvPr>
            <p:cNvSpPr txBox="1"/>
            <p:nvPr/>
          </p:nvSpPr>
          <p:spPr>
            <a:xfrm>
              <a:off x="5956355" y="2937895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OSS / BSS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A34B9A-E21B-4DE7-8D80-15F9532294BE}"/>
              </a:ext>
            </a:extLst>
          </p:cNvPr>
          <p:cNvGrpSpPr/>
          <p:nvPr/>
        </p:nvGrpSpPr>
        <p:grpSpPr>
          <a:xfrm>
            <a:off x="4920887" y="1738940"/>
            <a:ext cx="851033" cy="220668"/>
            <a:chOff x="6434810" y="3127354"/>
            <a:chExt cx="851033" cy="22066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8439F3-CA57-4C07-847C-7BA0FC494196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17CFC3D-F61A-4EBD-9425-3846ABC29D74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LCM Plans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8DF9498-B079-43FB-A8BF-5A3C6D2AF7B3}"/>
              </a:ext>
            </a:extLst>
          </p:cNvPr>
          <p:cNvGrpSpPr/>
          <p:nvPr/>
        </p:nvGrpSpPr>
        <p:grpSpPr>
          <a:xfrm>
            <a:off x="4920887" y="1985507"/>
            <a:ext cx="890988" cy="226866"/>
            <a:chOff x="6445624" y="3121156"/>
            <a:chExt cx="890988" cy="226866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39922C4-43B9-49D7-8110-DC841086E4A3}"/>
                </a:ext>
              </a:extLst>
            </p:cNvPr>
            <p:cNvSpPr/>
            <p:nvPr/>
          </p:nvSpPr>
          <p:spPr>
            <a:xfrm>
              <a:off x="6445624" y="3128264"/>
              <a:ext cx="862134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4290D0E-AB29-4C95-9C7A-DC0D46F89FD3}"/>
                </a:ext>
              </a:extLst>
            </p:cNvPr>
            <p:cNvSpPr txBox="1"/>
            <p:nvPr/>
          </p:nvSpPr>
          <p:spPr>
            <a:xfrm>
              <a:off x="6464257" y="3121156"/>
              <a:ext cx="8723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Config Models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35BF490-676A-4E7B-AFF0-98F6515C10C4}"/>
              </a:ext>
            </a:extLst>
          </p:cNvPr>
          <p:cNvGrpSpPr/>
          <p:nvPr/>
        </p:nvGrpSpPr>
        <p:grpSpPr>
          <a:xfrm>
            <a:off x="4893174" y="2223123"/>
            <a:ext cx="934871" cy="235021"/>
            <a:chOff x="6412542" y="3113001"/>
            <a:chExt cx="934871" cy="235021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7EAE9F60-8819-45D3-B28D-1B71DF0C0180}"/>
                </a:ext>
              </a:extLst>
            </p:cNvPr>
            <p:cNvSpPr/>
            <p:nvPr/>
          </p:nvSpPr>
          <p:spPr>
            <a:xfrm>
              <a:off x="6445624" y="3128264"/>
              <a:ext cx="845664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FE1738A-A779-4B27-86A7-201D989A617D}"/>
                </a:ext>
              </a:extLst>
            </p:cNvPr>
            <p:cNvSpPr txBox="1"/>
            <p:nvPr/>
          </p:nvSpPr>
          <p:spPr>
            <a:xfrm>
              <a:off x="6412542" y="3113001"/>
              <a:ext cx="9348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Certification Pkg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2CE3D76-854A-4374-BC53-E9C3F9DEF3C3}"/>
              </a:ext>
            </a:extLst>
          </p:cNvPr>
          <p:cNvGrpSpPr/>
          <p:nvPr/>
        </p:nvGrpSpPr>
        <p:grpSpPr>
          <a:xfrm>
            <a:off x="5736322" y="1733501"/>
            <a:ext cx="1013631" cy="220929"/>
            <a:chOff x="6354791" y="3128264"/>
            <a:chExt cx="1013631" cy="220929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DF8C9819-04AE-4E57-8E56-6A43F5743E16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E9C570D-A0D1-4419-8557-F36C0B227EA9}"/>
                </a:ext>
              </a:extLst>
            </p:cNvPr>
            <p:cNvSpPr txBox="1"/>
            <p:nvPr/>
          </p:nvSpPr>
          <p:spPr>
            <a:xfrm>
              <a:off x="6354791" y="3133749"/>
              <a:ext cx="1013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NSD / </a:t>
              </a:r>
              <a:r>
                <a:rPr lang="en-US" sz="800" dirty="0" err="1">
                  <a:solidFill>
                    <a:schemeClr val="bg1"/>
                  </a:solidFill>
                </a:rPr>
                <a:t>Impl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61B8CE2-7EAF-4820-BBC7-59A869E4CE12}"/>
              </a:ext>
            </a:extLst>
          </p:cNvPr>
          <p:cNvGrpSpPr/>
          <p:nvPr/>
        </p:nvGrpSpPr>
        <p:grpSpPr>
          <a:xfrm>
            <a:off x="5813737" y="1992340"/>
            <a:ext cx="851033" cy="220668"/>
            <a:chOff x="6434810" y="3127354"/>
            <a:chExt cx="851033" cy="220668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C1880749-3B3A-4995-89F6-6CF721FED7A0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6D82BC4-BF76-4440-B375-9423A7404520}"/>
                </a:ext>
              </a:extLst>
            </p:cNvPr>
            <p:cNvSpPr txBox="1"/>
            <p:nvPr/>
          </p:nvSpPr>
          <p:spPr>
            <a:xfrm>
              <a:off x="6449118" y="3127354"/>
              <a:ext cx="8284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Env Config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8A41DAE-8C0F-44A7-975F-55F175841A1D}"/>
              </a:ext>
            </a:extLst>
          </p:cNvPr>
          <p:cNvGrpSpPr/>
          <p:nvPr/>
        </p:nvGrpSpPr>
        <p:grpSpPr>
          <a:xfrm>
            <a:off x="5818221" y="2238797"/>
            <a:ext cx="851033" cy="220668"/>
            <a:chOff x="6434810" y="3127354"/>
            <a:chExt cx="851033" cy="220668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D0F02E3-90B2-4FEF-AAC0-0DD8E2038519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3C31ADFC-83B6-4AB0-B1FC-513CCA0D5560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Test Pkg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081096E-C456-486D-99E8-79455F2D597F}"/>
              </a:ext>
            </a:extLst>
          </p:cNvPr>
          <p:cNvGrpSpPr/>
          <p:nvPr/>
        </p:nvGrpSpPr>
        <p:grpSpPr>
          <a:xfrm>
            <a:off x="2005337" y="1725221"/>
            <a:ext cx="851033" cy="227969"/>
            <a:chOff x="6434810" y="3120053"/>
            <a:chExt cx="851033" cy="227969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36873A7-CF50-48EF-8B09-C08E6326ECD5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AF62F36-62EC-46D3-A1D4-1F5871CBEFD2}"/>
                </a:ext>
              </a:extLst>
            </p:cNvPr>
            <p:cNvSpPr txBox="1"/>
            <p:nvPr/>
          </p:nvSpPr>
          <p:spPr>
            <a:xfrm>
              <a:off x="6562894" y="3120053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LCM APIs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E8AE271-C39D-47E0-A23E-1399A59B20BA}"/>
              </a:ext>
            </a:extLst>
          </p:cNvPr>
          <p:cNvGrpSpPr/>
          <p:nvPr/>
        </p:nvGrpSpPr>
        <p:grpSpPr>
          <a:xfrm>
            <a:off x="2005337" y="1992565"/>
            <a:ext cx="851033" cy="220668"/>
            <a:chOff x="6434810" y="3127354"/>
            <a:chExt cx="851033" cy="220668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1A796C42-E374-4CF7-A3E5-2F566094F204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FE5A96C1-AEF6-4207-8FC3-628A3B1DD193}"/>
                </a:ext>
              </a:extLst>
            </p:cNvPr>
            <p:cNvSpPr txBox="1"/>
            <p:nvPr/>
          </p:nvSpPr>
          <p:spPr>
            <a:xfrm>
              <a:off x="6476758" y="3127354"/>
              <a:ext cx="7671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Control APIs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B3E08B0-4CBD-4598-897E-94462569F94E}"/>
              </a:ext>
            </a:extLst>
          </p:cNvPr>
          <p:cNvGrpSpPr/>
          <p:nvPr/>
        </p:nvGrpSpPr>
        <p:grpSpPr>
          <a:xfrm>
            <a:off x="2009821" y="2245746"/>
            <a:ext cx="851033" cy="220668"/>
            <a:chOff x="6434810" y="3127354"/>
            <a:chExt cx="851033" cy="220668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A3140AAA-23FE-48D0-9130-6D94C9BD594B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23A45A7-E6A0-46C5-B274-56F7CA80D464}"/>
                </a:ext>
              </a:extLst>
            </p:cNvPr>
            <p:cNvSpPr txBox="1"/>
            <p:nvPr/>
          </p:nvSpPr>
          <p:spPr>
            <a:xfrm>
              <a:off x="6456157" y="3127354"/>
              <a:ext cx="7998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Monitor APIs</a:t>
              </a:r>
            </a:p>
          </p:txBody>
        </p:sp>
      </p:grp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EB4E3177-28E9-468B-B225-1E6A2EC73BC7}"/>
              </a:ext>
            </a:extLst>
          </p:cNvPr>
          <p:cNvCxnSpPr>
            <a:cxnSpLocks/>
          </p:cNvCxnSpPr>
          <p:nvPr/>
        </p:nvCxnSpPr>
        <p:spPr>
          <a:xfrm flipV="1">
            <a:off x="4190228" y="1051673"/>
            <a:ext cx="10625" cy="6354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12FBA00F-D61C-422D-A14E-EEE1116C1EB8}"/>
              </a:ext>
            </a:extLst>
          </p:cNvPr>
          <p:cNvGrpSpPr/>
          <p:nvPr/>
        </p:nvGrpSpPr>
        <p:grpSpPr>
          <a:xfrm>
            <a:off x="6999001" y="3513745"/>
            <a:ext cx="1862383" cy="1080417"/>
            <a:chOff x="6977492" y="1226417"/>
            <a:chExt cx="1862383" cy="1080417"/>
          </a:xfrm>
        </p:grpSpPr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5AE21DF9-A28A-4B92-A172-60D12E75AC83}"/>
                </a:ext>
              </a:extLst>
            </p:cNvPr>
            <p:cNvSpPr/>
            <p:nvPr/>
          </p:nvSpPr>
          <p:spPr>
            <a:xfrm>
              <a:off x="6977492" y="1229255"/>
              <a:ext cx="1862383" cy="1077579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7F1AEF2F-48C6-44C3-A14A-C145999090BE}"/>
                </a:ext>
              </a:extLst>
            </p:cNvPr>
            <p:cNvGrpSpPr/>
            <p:nvPr/>
          </p:nvGrpSpPr>
          <p:grpSpPr>
            <a:xfrm>
              <a:off x="7002456" y="1433195"/>
              <a:ext cx="1837419" cy="253656"/>
              <a:chOff x="5614229" y="2922601"/>
              <a:chExt cx="1185284" cy="253656"/>
            </a:xfrm>
          </p:grpSpPr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C581367E-40E3-452F-8CBC-FBB755735FD7}"/>
                  </a:ext>
                </a:extLst>
              </p:cNvPr>
              <p:cNvSpPr/>
              <p:nvPr/>
            </p:nvSpPr>
            <p:spPr>
              <a:xfrm>
                <a:off x="5644263" y="2922601"/>
                <a:ext cx="1111895" cy="25365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81E7EE29-ED3D-4D1D-A862-D37A34FA91E9}"/>
                  </a:ext>
                </a:extLst>
              </p:cNvPr>
              <p:cNvSpPr txBox="1"/>
              <p:nvPr/>
            </p:nvSpPr>
            <p:spPr>
              <a:xfrm>
                <a:off x="5614229" y="2932882"/>
                <a:ext cx="11852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/>
                  <a:t>NS / VNF Pkg Repo (Operator Hub)</a:t>
                </a:r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B7A24A46-FF18-4705-BA0F-D11FEB5305B9}"/>
                </a:ext>
              </a:extLst>
            </p:cNvPr>
            <p:cNvGrpSpPr/>
            <p:nvPr/>
          </p:nvGrpSpPr>
          <p:grpSpPr>
            <a:xfrm>
              <a:off x="7046857" y="1719199"/>
              <a:ext cx="1723652" cy="253656"/>
              <a:chOff x="5644265" y="2895705"/>
              <a:chExt cx="1111895" cy="253656"/>
            </a:xfrm>
          </p:grpSpPr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90831809-5718-48E9-A597-AB83D5E9A29E}"/>
                  </a:ext>
                </a:extLst>
              </p:cNvPr>
              <p:cNvSpPr/>
              <p:nvPr/>
            </p:nvSpPr>
            <p:spPr>
              <a:xfrm>
                <a:off x="5644265" y="2895705"/>
                <a:ext cx="1111895" cy="25365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E37ADE09-6C5B-4BED-9CDA-FFBD53F993DC}"/>
                  </a:ext>
                </a:extLst>
              </p:cNvPr>
              <p:cNvSpPr txBox="1"/>
              <p:nvPr/>
            </p:nvSpPr>
            <p:spPr>
              <a:xfrm>
                <a:off x="5744802" y="2912842"/>
                <a:ext cx="9558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/>
                  <a:t>Image Repo (Docker Hub)</a:t>
                </a:r>
              </a:p>
            </p:txBody>
          </p:sp>
        </p:grp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91C9CEF-4E91-4853-98F4-BC81A4567D50}"/>
                </a:ext>
              </a:extLst>
            </p:cNvPr>
            <p:cNvSpPr txBox="1"/>
            <p:nvPr/>
          </p:nvSpPr>
          <p:spPr>
            <a:xfrm>
              <a:off x="7513408" y="1226417"/>
              <a:ext cx="6543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Registry</a:t>
              </a: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82DC2172-45F8-4BD8-B41B-A33EA2D2125A}"/>
              </a:ext>
            </a:extLst>
          </p:cNvPr>
          <p:cNvGrpSpPr/>
          <p:nvPr/>
        </p:nvGrpSpPr>
        <p:grpSpPr>
          <a:xfrm>
            <a:off x="6993256" y="732308"/>
            <a:ext cx="1877139" cy="2665605"/>
            <a:chOff x="6993256" y="1956127"/>
            <a:chExt cx="1877139" cy="266560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ABFD29D-1B67-4308-B8A7-36EAB2FCD8A8}"/>
                </a:ext>
              </a:extLst>
            </p:cNvPr>
            <p:cNvSpPr/>
            <p:nvPr/>
          </p:nvSpPr>
          <p:spPr>
            <a:xfrm>
              <a:off x="6993256" y="1988067"/>
              <a:ext cx="1862383" cy="2633665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41C111D-5B3B-4B47-AD6A-A6A02DBEA190}"/>
                </a:ext>
              </a:extLst>
            </p:cNvPr>
            <p:cNvSpPr/>
            <p:nvPr/>
          </p:nvSpPr>
          <p:spPr>
            <a:xfrm>
              <a:off x="7050200" y="2497151"/>
              <a:ext cx="851758" cy="89907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87CE165-79C9-49E6-B6DA-DB4E50437944}"/>
                </a:ext>
              </a:extLst>
            </p:cNvPr>
            <p:cNvSpPr txBox="1"/>
            <p:nvPr/>
          </p:nvSpPr>
          <p:spPr>
            <a:xfrm>
              <a:off x="7059220" y="2541227"/>
              <a:ext cx="8190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O&amp;M </a:t>
              </a:r>
            </a:p>
            <a:p>
              <a:pPr algn="ctr"/>
              <a:r>
                <a:rPr lang="en-US" sz="800" dirty="0"/>
                <a:t>Operator Life Cycle Manager (OLM)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7123331-BDBF-49AB-866F-BE50061F1D4E}"/>
                </a:ext>
              </a:extLst>
            </p:cNvPr>
            <p:cNvSpPr/>
            <p:nvPr/>
          </p:nvSpPr>
          <p:spPr>
            <a:xfrm>
              <a:off x="7964333" y="2499932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263F6CC-43CC-4707-87F8-6D3388E11B3B}"/>
                </a:ext>
              </a:extLst>
            </p:cNvPr>
            <p:cNvSpPr txBox="1"/>
            <p:nvPr/>
          </p:nvSpPr>
          <p:spPr>
            <a:xfrm>
              <a:off x="8075889" y="2507117"/>
              <a:ext cx="6367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Logging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8EC6E33-1BE4-469B-97C7-494747BE706E}"/>
                </a:ext>
              </a:extLst>
            </p:cNvPr>
            <p:cNvSpPr/>
            <p:nvPr/>
          </p:nvSpPr>
          <p:spPr>
            <a:xfrm>
              <a:off x="7964333" y="2812358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860D647-CF2C-40F0-A752-AA39569CB2DB}"/>
                </a:ext>
              </a:extLst>
            </p:cNvPr>
            <p:cNvSpPr txBox="1"/>
            <p:nvPr/>
          </p:nvSpPr>
          <p:spPr>
            <a:xfrm>
              <a:off x="8102338" y="2819543"/>
              <a:ext cx="5838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Alarms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57F3C2-6D63-4340-A903-3F907269EEF4}"/>
                </a:ext>
              </a:extLst>
            </p:cNvPr>
            <p:cNvSpPr/>
            <p:nvPr/>
          </p:nvSpPr>
          <p:spPr>
            <a:xfrm>
              <a:off x="7969405" y="3124784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86A12A8-1C26-4C27-B336-17EAB401F267}"/>
                </a:ext>
              </a:extLst>
            </p:cNvPr>
            <p:cNvSpPr txBox="1"/>
            <p:nvPr/>
          </p:nvSpPr>
          <p:spPr>
            <a:xfrm>
              <a:off x="8100197" y="3131969"/>
              <a:ext cx="5982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Metrics	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007CC20-B9E8-474D-A07E-736207114286}"/>
                </a:ext>
              </a:extLst>
            </p:cNvPr>
            <p:cNvSpPr/>
            <p:nvPr/>
          </p:nvSpPr>
          <p:spPr>
            <a:xfrm>
              <a:off x="7068240" y="3885722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130DB14-A01B-451B-897B-28869D472AFD}"/>
                </a:ext>
              </a:extLst>
            </p:cNvPr>
            <p:cNvSpPr txBox="1"/>
            <p:nvPr/>
          </p:nvSpPr>
          <p:spPr>
            <a:xfrm>
              <a:off x="7026712" y="3892907"/>
              <a:ext cx="9428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Identity / Cert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5F94D60-DB7D-42E6-84F1-7F8202AE2679}"/>
                </a:ext>
              </a:extLst>
            </p:cNvPr>
            <p:cNvSpPr/>
            <p:nvPr/>
          </p:nvSpPr>
          <p:spPr>
            <a:xfrm>
              <a:off x="7958174" y="3889485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1179B7B-F444-41A9-917D-E637C0CA3507}"/>
                </a:ext>
              </a:extLst>
            </p:cNvPr>
            <p:cNvSpPr txBox="1"/>
            <p:nvPr/>
          </p:nvSpPr>
          <p:spPr>
            <a:xfrm>
              <a:off x="7895448" y="3896670"/>
              <a:ext cx="9749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Discovery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6335A41-6C1D-4718-87CB-52831CEC7697}"/>
                </a:ext>
              </a:extLst>
            </p:cNvPr>
            <p:cNvSpPr/>
            <p:nvPr/>
          </p:nvSpPr>
          <p:spPr>
            <a:xfrm>
              <a:off x="7068240" y="4235216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0705561-D59F-4329-AEB3-F81F57EA7052}"/>
                </a:ext>
              </a:extLst>
            </p:cNvPr>
            <p:cNvSpPr txBox="1"/>
            <p:nvPr/>
          </p:nvSpPr>
          <p:spPr>
            <a:xfrm>
              <a:off x="7121292" y="4242401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Policy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ACE4B0B-85F3-4689-8859-EE5E3D144ED1}"/>
                </a:ext>
              </a:extLst>
            </p:cNvPr>
            <p:cNvSpPr/>
            <p:nvPr/>
          </p:nvSpPr>
          <p:spPr>
            <a:xfrm>
              <a:off x="7958304" y="4231557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029080C-BA32-483D-A91B-DB0EA4010B01}"/>
                </a:ext>
              </a:extLst>
            </p:cNvPr>
            <p:cNvSpPr txBox="1"/>
            <p:nvPr/>
          </p:nvSpPr>
          <p:spPr>
            <a:xfrm>
              <a:off x="8072270" y="4238742"/>
              <a:ext cx="6319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Pkg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2E96739-F70B-4BD1-8A5A-08613DF59EEA}"/>
                </a:ext>
              </a:extLst>
            </p:cNvPr>
            <p:cNvSpPr/>
            <p:nvPr/>
          </p:nvSpPr>
          <p:spPr>
            <a:xfrm>
              <a:off x="7068240" y="3559886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B90B476-D451-4153-A349-BE47D9C51390}"/>
                </a:ext>
              </a:extLst>
            </p:cNvPr>
            <p:cNvSpPr txBox="1"/>
            <p:nvPr/>
          </p:nvSpPr>
          <p:spPr>
            <a:xfrm>
              <a:off x="7150146" y="3567071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Build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0CAE5722-F349-494C-AD23-BA52B7C9E429}"/>
                </a:ext>
              </a:extLst>
            </p:cNvPr>
            <p:cNvSpPr/>
            <p:nvPr/>
          </p:nvSpPr>
          <p:spPr>
            <a:xfrm>
              <a:off x="7958174" y="3562639"/>
              <a:ext cx="833718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CB784252-B362-46AA-940F-A0242643A435}"/>
                </a:ext>
              </a:extLst>
            </p:cNvPr>
            <p:cNvSpPr txBox="1"/>
            <p:nvPr/>
          </p:nvSpPr>
          <p:spPr>
            <a:xfrm>
              <a:off x="7983176" y="3569824"/>
              <a:ext cx="8098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Deploy </a:t>
              </a:r>
              <a:r>
                <a:rPr lang="en-US" sz="1000" dirty="0" err="1"/>
                <a:t>Srv</a:t>
              </a:r>
              <a:endParaRPr lang="en-US" sz="1000" dirty="0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56EC7D15-9B66-4E0B-BE34-F3C36B8E8C6B}"/>
                </a:ext>
              </a:extLst>
            </p:cNvPr>
            <p:cNvCxnSpPr>
              <a:cxnSpLocks/>
            </p:cNvCxnSpPr>
            <p:nvPr/>
          </p:nvCxnSpPr>
          <p:spPr>
            <a:xfrm>
              <a:off x="6993256" y="3491285"/>
              <a:ext cx="18623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D9381499-750C-4D03-AD4B-2AE669FABB0C}"/>
                </a:ext>
              </a:extLst>
            </p:cNvPr>
            <p:cNvSpPr txBox="1"/>
            <p:nvPr/>
          </p:nvSpPr>
          <p:spPr>
            <a:xfrm>
              <a:off x="7319106" y="1956127"/>
              <a:ext cx="1165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Common Service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C8530F4B-E50B-4D1D-8717-72598CC334E3}"/>
                </a:ext>
              </a:extLst>
            </p:cNvPr>
            <p:cNvSpPr/>
            <p:nvPr/>
          </p:nvSpPr>
          <p:spPr>
            <a:xfrm>
              <a:off x="7059220" y="2189228"/>
              <a:ext cx="1732672" cy="2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C51541D-7C2F-4ABB-9FDC-7215FFC33673}"/>
                </a:ext>
              </a:extLst>
            </p:cNvPr>
            <p:cNvSpPr txBox="1"/>
            <p:nvPr/>
          </p:nvSpPr>
          <p:spPr>
            <a:xfrm>
              <a:off x="7516511" y="2196413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/>
                <a:t>Dashboards</a:t>
              </a:r>
            </a:p>
          </p:txBody>
        </p:sp>
      </p:grp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0F56BA0-9170-4E74-A84D-271495219D48}"/>
              </a:ext>
            </a:extLst>
          </p:cNvPr>
          <p:cNvCxnSpPr>
            <a:cxnSpLocks/>
            <a:stCxn id="81" idx="2"/>
            <a:endCxn id="50" idx="0"/>
          </p:cNvCxnSpPr>
          <p:nvPr/>
        </p:nvCxnSpPr>
        <p:spPr>
          <a:xfrm rot="16200000" flipH="1">
            <a:off x="4958175" y="2403496"/>
            <a:ext cx="408728" cy="1664436"/>
          </a:xfrm>
          <a:prstGeom prst="bent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81F5A03-070C-4A2D-BBE2-7526CE3391DF}"/>
              </a:ext>
            </a:extLst>
          </p:cNvPr>
          <p:cNvGrpSpPr/>
          <p:nvPr/>
        </p:nvGrpSpPr>
        <p:grpSpPr>
          <a:xfrm>
            <a:off x="5228913" y="4201438"/>
            <a:ext cx="788999" cy="292569"/>
            <a:chOff x="8040659" y="2147343"/>
            <a:chExt cx="788999" cy="292569"/>
          </a:xfrm>
        </p:grpSpPr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07C69018-A2BD-4362-B0A8-85C550780974}"/>
                </a:ext>
              </a:extLst>
            </p:cNvPr>
            <p:cNvSpPr/>
            <p:nvPr/>
          </p:nvSpPr>
          <p:spPr>
            <a:xfrm>
              <a:off x="8088684" y="2147343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CF303D54-4368-4958-ABA8-EFB0FEB8D293}"/>
                </a:ext>
              </a:extLst>
            </p:cNvPr>
            <p:cNvSpPr txBox="1"/>
            <p:nvPr/>
          </p:nvSpPr>
          <p:spPr>
            <a:xfrm>
              <a:off x="8040659" y="2172579"/>
              <a:ext cx="7889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Workloads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6C7A397-0020-44F3-A85D-33D227EE11AD}"/>
              </a:ext>
            </a:extLst>
          </p:cNvPr>
          <p:cNvGrpSpPr/>
          <p:nvPr/>
        </p:nvGrpSpPr>
        <p:grpSpPr>
          <a:xfrm>
            <a:off x="5994757" y="4203020"/>
            <a:ext cx="816281" cy="292569"/>
            <a:chOff x="5994757" y="4203020"/>
            <a:chExt cx="816281" cy="292569"/>
          </a:xfrm>
        </p:grpSpPr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355D4CA4-4033-4505-8393-19EAF290CE69}"/>
                </a:ext>
              </a:extLst>
            </p:cNvPr>
            <p:cNvSpPr/>
            <p:nvPr/>
          </p:nvSpPr>
          <p:spPr>
            <a:xfrm>
              <a:off x="6056573" y="4203020"/>
              <a:ext cx="678798" cy="2925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DF499DE-48F0-4E54-9EC2-7A40F490460A}"/>
                </a:ext>
              </a:extLst>
            </p:cNvPr>
            <p:cNvSpPr txBox="1"/>
            <p:nvPr/>
          </p:nvSpPr>
          <p:spPr>
            <a:xfrm>
              <a:off x="5994757" y="4220650"/>
              <a:ext cx="8162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Config/CR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A8FAFA8D-DE05-4A0D-8762-13BEF7D4146C}"/>
              </a:ext>
            </a:extLst>
          </p:cNvPr>
          <p:cNvGrpSpPr/>
          <p:nvPr/>
        </p:nvGrpSpPr>
        <p:grpSpPr>
          <a:xfrm>
            <a:off x="1819330" y="3394557"/>
            <a:ext cx="1631952" cy="1179973"/>
            <a:chOff x="1433211" y="3347504"/>
            <a:chExt cx="1631952" cy="1179973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36A8C263-918B-4F21-9389-60093111AA14}"/>
                </a:ext>
              </a:extLst>
            </p:cNvPr>
            <p:cNvSpPr/>
            <p:nvPr/>
          </p:nvSpPr>
          <p:spPr>
            <a:xfrm>
              <a:off x="1433211" y="3350860"/>
              <a:ext cx="1631952" cy="117661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70D77ABD-0A9E-44F8-A49B-8C25F749603D}"/>
                </a:ext>
              </a:extLst>
            </p:cNvPr>
            <p:cNvSpPr txBox="1"/>
            <p:nvPr/>
          </p:nvSpPr>
          <p:spPr>
            <a:xfrm>
              <a:off x="1849739" y="3723639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PNFs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5CDE4B22-0628-495C-95BC-B586D19C41B2}"/>
                </a:ext>
              </a:extLst>
            </p:cNvPr>
            <p:cNvSpPr txBox="1"/>
            <p:nvPr/>
          </p:nvSpPr>
          <p:spPr>
            <a:xfrm>
              <a:off x="1589160" y="4025468"/>
              <a:ext cx="13258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(GNMI, </a:t>
              </a:r>
              <a:r>
                <a:rPr lang="en-US" sz="1200" dirty="0" err="1"/>
                <a:t>Netconf</a:t>
              </a:r>
              <a:r>
                <a:rPr lang="en-US" sz="1200" dirty="0"/>
                <a:t>, </a:t>
              </a:r>
              <a:r>
                <a:rPr lang="en-US" sz="1200" dirty="0" err="1"/>
                <a:t>Restconf</a:t>
              </a:r>
              <a:r>
                <a:rPr lang="en-US" sz="1200" dirty="0"/>
                <a:t>)</a:t>
              </a:r>
            </a:p>
          </p:txBody>
        </p: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3A584DC7-127B-4B01-BE7C-57D099E9727E}"/>
                </a:ext>
              </a:extLst>
            </p:cNvPr>
            <p:cNvGrpSpPr/>
            <p:nvPr/>
          </p:nvGrpSpPr>
          <p:grpSpPr>
            <a:xfrm>
              <a:off x="1433211" y="3347504"/>
              <a:ext cx="1631952" cy="367603"/>
              <a:chOff x="5444754" y="3167344"/>
              <a:chExt cx="1631952" cy="367603"/>
            </a:xfrm>
          </p:grpSpPr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9D9B1F17-264E-4311-8E9F-911705BAFF4E}"/>
                  </a:ext>
                </a:extLst>
              </p:cNvPr>
              <p:cNvSpPr/>
              <p:nvPr/>
            </p:nvSpPr>
            <p:spPr>
              <a:xfrm>
                <a:off x="5444754" y="3167344"/>
                <a:ext cx="1631952" cy="367603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F017F7B6-E573-489F-A2FF-DE3773343C7A}"/>
                  </a:ext>
                </a:extLst>
              </p:cNvPr>
              <p:cNvSpPr txBox="1"/>
              <p:nvPr/>
            </p:nvSpPr>
            <p:spPr>
              <a:xfrm>
                <a:off x="5577099" y="3194446"/>
                <a:ext cx="13672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Networks APIs</a:t>
                </a:r>
              </a:p>
            </p:txBody>
          </p:sp>
        </p:grpSp>
      </p:grpSp>
      <p:sp>
        <p:nvSpPr>
          <p:cNvPr id="226" name="TextBox 225">
            <a:extLst>
              <a:ext uri="{FF2B5EF4-FFF2-40B4-BE49-F238E27FC236}">
                <a16:creationId xmlns:a16="http://schemas.microsoft.com/office/drawing/2014/main" id="{27DFF23A-C84D-4397-B68C-884790C442B3}"/>
              </a:ext>
            </a:extLst>
          </p:cNvPr>
          <p:cNvSpPr txBox="1"/>
          <p:nvPr/>
        </p:nvSpPr>
        <p:spPr>
          <a:xfrm>
            <a:off x="3029547" y="3015569"/>
            <a:ext cx="1153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Config &amp; Monitor</a:t>
            </a:r>
          </a:p>
        </p:txBody>
      </p:sp>
      <p:cxnSp>
        <p:nvCxnSpPr>
          <p:cNvPr id="227" name="Connector: Elbow 226">
            <a:extLst>
              <a:ext uri="{FF2B5EF4-FFF2-40B4-BE49-F238E27FC236}">
                <a16:creationId xmlns:a16="http://schemas.microsoft.com/office/drawing/2014/main" id="{6C1DA448-F541-4C46-86A6-EC9FCB017272}"/>
              </a:ext>
            </a:extLst>
          </p:cNvPr>
          <p:cNvCxnSpPr>
            <a:cxnSpLocks/>
            <a:stCxn id="81" idx="2"/>
            <a:endCxn id="180" idx="0"/>
          </p:cNvCxnSpPr>
          <p:nvPr/>
        </p:nvCxnSpPr>
        <p:spPr>
          <a:xfrm rot="16200000" flipH="1">
            <a:off x="4142632" y="3219039"/>
            <a:ext cx="396194" cy="20816"/>
          </a:xfrm>
          <a:prstGeom prst="bent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or: Elbow 237">
            <a:extLst>
              <a:ext uri="{FF2B5EF4-FFF2-40B4-BE49-F238E27FC236}">
                <a16:creationId xmlns:a16="http://schemas.microsoft.com/office/drawing/2014/main" id="{3560451D-6948-42D3-85EE-F0F4B20E8DBD}"/>
              </a:ext>
            </a:extLst>
          </p:cNvPr>
          <p:cNvCxnSpPr>
            <a:cxnSpLocks/>
            <a:stCxn id="11" idx="3"/>
            <a:endCxn id="149" idx="1"/>
          </p:cNvCxnSpPr>
          <p:nvPr/>
        </p:nvCxnSpPr>
        <p:spPr>
          <a:xfrm>
            <a:off x="6790502" y="2211950"/>
            <a:ext cx="280021" cy="1635401"/>
          </a:xfrm>
          <a:prstGeom prst="bentConnector3">
            <a:avLst/>
          </a:prstGeom>
          <a:ln>
            <a:solidFill>
              <a:srgbClr val="00A1DF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or: Elbow 241">
            <a:extLst>
              <a:ext uri="{FF2B5EF4-FFF2-40B4-BE49-F238E27FC236}">
                <a16:creationId xmlns:a16="http://schemas.microsoft.com/office/drawing/2014/main" id="{B7140DAC-502D-49C7-8F3E-9295DD717898}"/>
              </a:ext>
            </a:extLst>
          </p:cNvPr>
          <p:cNvCxnSpPr>
            <a:cxnSpLocks/>
            <a:stCxn id="205" idx="2"/>
            <a:endCxn id="159" idx="1"/>
          </p:cNvCxnSpPr>
          <p:nvPr/>
        </p:nvCxnSpPr>
        <p:spPr>
          <a:xfrm rot="5400000" flipH="1" flipV="1">
            <a:off x="6176119" y="3580648"/>
            <a:ext cx="339540" cy="1444953"/>
          </a:xfrm>
          <a:prstGeom prst="bentConnector4">
            <a:avLst>
              <a:gd name="adj1" fmla="val -67326"/>
              <a:gd name="adj2" fmla="val 63651"/>
            </a:avLst>
          </a:prstGeom>
          <a:ln>
            <a:solidFill>
              <a:schemeClr val="accent4">
                <a:lumMod val="60000"/>
                <a:lumOff val="4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43994859-0269-4EAA-8015-AE81F538A749}"/>
              </a:ext>
            </a:extLst>
          </p:cNvPr>
          <p:cNvGrpSpPr/>
          <p:nvPr/>
        </p:nvGrpSpPr>
        <p:grpSpPr>
          <a:xfrm>
            <a:off x="4926256" y="2483611"/>
            <a:ext cx="851033" cy="220668"/>
            <a:chOff x="6434810" y="3127354"/>
            <a:chExt cx="851033" cy="220668"/>
          </a:xfrm>
        </p:grpSpPr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B92F9CDE-4F1A-4A01-B081-2F87A6BEC67A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6EAD9A95-856F-45D5-AE72-2E17AC7380E9}"/>
                </a:ext>
              </a:extLst>
            </p:cNvPr>
            <p:cNvSpPr txBox="1"/>
            <p:nvPr/>
          </p:nvSpPr>
          <p:spPr>
            <a:xfrm>
              <a:off x="6498523" y="3127354"/>
              <a:ext cx="6880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Policy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12F681A7-D5AF-420A-8FD2-E03D971ACAB8}"/>
              </a:ext>
            </a:extLst>
          </p:cNvPr>
          <p:cNvGrpSpPr/>
          <p:nvPr/>
        </p:nvGrpSpPr>
        <p:grpSpPr>
          <a:xfrm>
            <a:off x="5734194" y="2484521"/>
            <a:ext cx="1013631" cy="220929"/>
            <a:chOff x="6354791" y="3128264"/>
            <a:chExt cx="1013631" cy="220929"/>
          </a:xfrm>
        </p:grpSpPr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A97688BA-9BFA-48E6-8A07-8D7F054E349A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8D8B0BE-8AAA-47D9-8C27-0BABBE161F3F}"/>
                </a:ext>
              </a:extLst>
            </p:cNvPr>
            <p:cNvSpPr txBox="1"/>
            <p:nvPr/>
          </p:nvSpPr>
          <p:spPr>
            <a:xfrm>
              <a:off x="6354791" y="3133749"/>
              <a:ext cx="10136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Templates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80354DF-D120-4AB3-8C01-8C0426BBBFBE}"/>
              </a:ext>
            </a:extLst>
          </p:cNvPr>
          <p:cNvSpPr txBox="1"/>
          <p:nvPr/>
        </p:nvSpPr>
        <p:spPr>
          <a:xfrm>
            <a:off x="7201617" y="1969376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013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527D3AE-FC9C-4DED-8F34-9035881DDDD6}"/>
              </a:ext>
            </a:extLst>
          </p:cNvPr>
          <p:cNvSpPr txBox="1"/>
          <p:nvPr/>
        </p:nvSpPr>
        <p:spPr>
          <a:xfrm>
            <a:off x="5500514" y="1569368"/>
            <a:ext cx="10422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014, SOL 007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3A9A5B8-7FFA-4D6C-8174-794B8C54BE9F}"/>
              </a:ext>
            </a:extLst>
          </p:cNvPr>
          <p:cNvSpPr txBox="1"/>
          <p:nvPr/>
        </p:nvSpPr>
        <p:spPr>
          <a:xfrm>
            <a:off x="1278349" y="2628480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007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6C0399F-FDB9-4FBE-BD15-CA1202E8D6BF}"/>
              </a:ext>
            </a:extLst>
          </p:cNvPr>
          <p:cNvSpPr txBox="1"/>
          <p:nvPr/>
        </p:nvSpPr>
        <p:spPr>
          <a:xfrm>
            <a:off x="1079033" y="2747032"/>
            <a:ext cx="856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SOL 003 (API)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066BA87-FB99-4674-A5A9-570CF6E541A7}"/>
              </a:ext>
            </a:extLst>
          </p:cNvPr>
          <p:cNvGrpSpPr/>
          <p:nvPr/>
        </p:nvGrpSpPr>
        <p:grpSpPr>
          <a:xfrm>
            <a:off x="2006451" y="2492007"/>
            <a:ext cx="851033" cy="220668"/>
            <a:chOff x="6434810" y="3127354"/>
            <a:chExt cx="851033" cy="220668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4A59F71E-B41E-45E8-AE0D-D83D1C1F6ABB}"/>
                </a:ext>
              </a:extLst>
            </p:cNvPr>
            <p:cNvSpPr/>
            <p:nvPr/>
          </p:nvSpPr>
          <p:spPr>
            <a:xfrm>
              <a:off x="6434810" y="3128264"/>
              <a:ext cx="851033" cy="21975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1F27C4E-85F8-470B-B611-B2F5DB4C73FF}"/>
                </a:ext>
              </a:extLst>
            </p:cNvPr>
            <p:cNvSpPr txBox="1"/>
            <p:nvPr/>
          </p:nvSpPr>
          <p:spPr>
            <a:xfrm>
              <a:off x="6456157" y="3127354"/>
              <a:ext cx="7998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Custom APIs</a:t>
              </a: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0D2A9048-DB6E-4673-BACA-1FE827C6E9FB}"/>
              </a:ext>
            </a:extLst>
          </p:cNvPr>
          <p:cNvSpPr txBox="1"/>
          <p:nvPr/>
        </p:nvSpPr>
        <p:spPr>
          <a:xfrm>
            <a:off x="4234938" y="1218383"/>
            <a:ext cx="856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SOL 005 (API)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EC6ED5B-5D42-488F-ACD9-7C35600E0349}"/>
              </a:ext>
            </a:extLst>
          </p:cNvPr>
          <p:cNvSpPr txBox="1"/>
          <p:nvPr/>
        </p:nvSpPr>
        <p:spPr>
          <a:xfrm>
            <a:off x="4381079" y="1100636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IFA 013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FB0BD00-14A3-4BB2-89C0-D859A3D5B8DF}"/>
              </a:ext>
            </a:extLst>
          </p:cNvPr>
          <p:cNvGrpSpPr/>
          <p:nvPr/>
        </p:nvGrpSpPr>
        <p:grpSpPr>
          <a:xfrm>
            <a:off x="3549692" y="3392561"/>
            <a:ext cx="1582588" cy="1180252"/>
            <a:chOff x="3530035" y="3392561"/>
            <a:chExt cx="1582588" cy="1180252"/>
          </a:xfrm>
        </p:grpSpPr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68032BB-E881-4A5E-B177-E51CA9D9026A}"/>
                </a:ext>
              </a:extLst>
            </p:cNvPr>
            <p:cNvGrpSpPr/>
            <p:nvPr/>
          </p:nvGrpSpPr>
          <p:grpSpPr>
            <a:xfrm>
              <a:off x="3530035" y="3392561"/>
              <a:ext cx="1582588" cy="1180252"/>
              <a:chOff x="1275201" y="3353711"/>
              <a:chExt cx="1582588" cy="1180252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6A7D3DFB-F6B6-4D3E-93AB-0980A02D2F3C}"/>
                  </a:ext>
                </a:extLst>
              </p:cNvPr>
              <p:cNvSpPr/>
              <p:nvPr/>
            </p:nvSpPr>
            <p:spPr>
              <a:xfrm>
                <a:off x="1275201" y="3357346"/>
                <a:ext cx="1579394" cy="117661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5F60EE91-35FC-41FB-8E19-E1DC7B60D8A0}"/>
                  </a:ext>
                </a:extLst>
              </p:cNvPr>
              <p:cNvGrpSpPr/>
              <p:nvPr/>
            </p:nvGrpSpPr>
            <p:grpSpPr>
              <a:xfrm>
                <a:off x="1275201" y="3353711"/>
                <a:ext cx="1582588" cy="367603"/>
                <a:chOff x="5286744" y="3173551"/>
                <a:chExt cx="1582588" cy="367603"/>
              </a:xfrm>
            </p:grpSpPr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4DC39927-E716-4D5A-A0FF-A85BF238FF43}"/>
                    </a:ext>
                  </a:extLst>
                </p:cNvPr>
                <p:cNvSpPr/>
                <p:nvPr/>
              </p:nvSpPr>
              <p:spPr>
                <a:xfrm>
                  <a:off x="5286744" y="3173551"/>
                  <a:ext cx="1582588" cy="367603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18867CB5-56B7-4950-B860-08E80E692FFD}"/>
                    </a:ext>
                  </a:extLst>
                </p:cNvPr>
                <p:cNvSpPr txBox="1"/>
                <p:nvPr/>
              </p:nvSpPr>
              <p:spPr>
                <a:xfrm>
                  <a:off x="5310240" y="3208534"/>
                  <a:ext cx="155589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</a:rPr>
                    <a:t>VIM APIs</a:t>
                  </a:r>
                </a:p>
              </p:txBody>
            </p:sp>
          </p:grp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793C8ED3-6AC7-41DF-85FD-949D042995E8}"/>
                </a:ext>
              </a:extLst>
            </p:cNvPr>
            <p:cNvGrpSpPr/>
            <p:nvPr/>
          </p:nvGrpSpPr>
          <p:grpSpPr>
            <a:xfrm>
              <a:off x="3599309" y="3821013"/>
              <a:ext cx="678798" cy="292569"/>
              <a:chOff x="8088684" y="2147343"/>
              <a:chExt cx="678798" cy="292569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D0E95D79-9980-4823-A4C2-00415F9DDDB8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F3D64D8B-5F7F-423F-86B6-2D51D90CA786}"/>
                  </a:ext>
                </a:extLst>
              </p:cNvPr>
              <p:cNvSpPr txBox="1"/>
              <p:nvPr/>
            </p:nvSpPr>
            <p:spPr>
              <a:xfrm>
                <a:off x="8107748" y="2165835"/>
                <a:ext cx="6254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Servers</a:t>
                </a:r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48B50848-6924-4DD2-B319-063B2E4D2801}"/>
                </a:ext>
              </a:extLst>
            </p:cNvPr>
            <p:cNvGrpSpPr/>
            <p:nvPr/>
          </p:nvGrpSpPr>
          <p:grpSpPr>
            <a:xfrm>
              <a:off x="4374335" y="3819431"/>
              <a:ext cx="678798" cy="292569"/>
              <a:chOff x="8088684" y="2147343"/>
              <a:chExt cx="678798" cy="292569"/>
            </a:xfrm>
          </p:grpSpPr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6460395F-884B-449D-8508-D04AE9DF4315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03B3B7D9-7281-42F5-8360-B5C172B3BFDF}"/>
                  </a:ext>
                </a:extLst>
              </p:cNvPr>
              <p:cNvSpPr txBox="1"/>
              <p:nvPr/>
            </p:nvSpPr>
            <p:spPr>
              <a:xfrm>
                <a:off x="8100489" y="2176791"/>
                <a:ext cx="6303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Storage</a:t>
                </a:r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7F07C09-7BD7-42AF-A85E-CEEABD9204DD}"/>
                </a:ext>
              </a:extLst>
            </p:cNvPr>
            <p:cNvGrpSpPr/>
            <p:nvPr/>
          </p:nvGrpSpPr>
          <p:grpSpPr>
            <a:xfrm>
              <a:off x="3599309" y="4171990"/>
              <a:ext cx="678798" cy="292569"/>
              <a:chOff x="8088684" y="2147343"/>
              <a:chExt cx="678798" cy="292569"/>
            </a:xfrm>
          </p:grpSpPr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ACD079B4-6343-4823-9D89-B1E6402711DE}"/>
                  </a:ext>
                </a:extLst>
              </p:cNvPr>
              <p:cNvSpPr/>
              <p:nvPr/>
            </p:nvSpPr>
            <p:spPr>
              <a:xfrm>
                <a:off x="8088684" y="2147343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039024A0-EAB8-4135-BDC3-BB8CC94FDA06}"/>
                  </a:ext>
                </a:extLst>
              </p:cNvPr>
              <p:cNvSpPr txBox="1"/>
              <p:nvPr/>
            </p:nvSpPr>
            <p:spPr>
              <a:xfrm>
                <a:off x="8168920" y="2172098"/>
                <a:ext cx="5052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VNFs</a:t>
                </a: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3A6E51D3-4744-4F5D-A4CF-0E7352DC3DD8}"/>
                </a:ext>
              </a:extLst>
            </p:cNvPr>
            <p:cNvGrpSpPr/>
            <p:nvPr/>
          </p:nvGrpSpPr>
          <p:grpSpPr>
            <a:xfrm>
              <a:off x="4378944" y="4173572"/>
              <a:ext cx="678798" cy="292569"/>
              <a:chOff x="6056573" y="4203020"/>
              <a:chExt cx="678798" cy="292569"/>
            </a:xfrm>
          </p:grpSpPr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13971DE8-D468-4ED3-9E39-65C9B6C2D423}"/>
                  </a:ext>
                </a:extLst>
              </p:cNvPr>
              <p:cNvSpPr/>
              <p:nvPr/>
            </p:nvSpPr>
            <p:spPr>
              <a:xfrm>
                <a:off x="6056573" y="4203020"/>
                <a:ext cx="678798" cy="29256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ADF65AB4-A621-454F-9DB7-255D47C1EFEF}"/>
                  </a:ext>
                </a:extLst>
              </p:cNvPr>
              <p:cNvSpPr txBox="1"/>
              <p:nvPr/>
            </p:nvSpPr>
            <p:spPr>
              <a:xfrm>
                <a:off x="6089671" y="4216999"/>
                <a:ext cx="60115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Config</a:t>
                </a:r>
              </a:p>
            </p:txBody>
          </p:sp>
        </p:grpSp>
      </p:grp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51B32BAE-0330-4212-9BF4-DE1FA04CFA51}"/>
              </a:ext>
            </a:extLst>
          </p:cNvPr>
          <p:cNvCxnSpPr>
            <a:cxnSpLocks/>
            <a:stCxn id="165" idx="2"/>
            <a:endCxn id="183" idx="2"/>
          </p:cNvCxnSpPr>
          <p:nvPr/>
        </p:nvCxnSpPr>
        <p:spPr>
          <a:xfrm rot="16200000" flipH="1">
            <a:off x="5930381" y="2492542"/>
            <a:ext cx="55152" cy="3999185"/>
          </a:xfrm>
          <a:prstGeom prst="bentConnector3">
            <a:avLst>
              <a:gd name="adj1" fmla="val 514491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399AAB02-C0D0-4DDD-9DDF-DA3D673DA99A}"/>
              </a:ext>
            </a:extLst>
          </p:cNvPr>
          <p:cNvGrpSpPr/>
          <p:nvPr/>
        </p:nvGrpSpPr>
        <p:grpSpPr>
          <a:xfrm>
            <a:off x="7060821" y="4287130"/>
            <a:ext cx="1723652" cy="253656"/>
            <a:chOff x="5644265" y="2949497"/>
            <a:chExt cx="1111895" cy="253656"/>
          </a:xfrm>
        </p:grpSpPr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8BF0AC01-698F-4370-B1C3-7724DF65697F}"/>
                </a:ext>
              </a:extLst>
            </p:cNvPr>
            <p:cNvSpPr/>
            <p:nvPr/>
          </p:nvSpPr>
          <p:spPr>
            <a:xfrm>
              <a:off x="5644265" y="2949497"/>
              <a:ext cx="1111895" cy="2536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A2160B1B-FDE4-4950-8281-AF974B4EAF22}"/>
                </a:ext>
              </a:extLst>
            </p:cNvPr>
            <p:cNvSpPr txBox="1"/>
            <p:nvPr/>
          </p:nvSpPr>
          <p:spPr>
            <a:xfrm>
              <a:off x="5744802" y="2966634"/>
              <a:ext cx="955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VNF Images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42475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9691</TotalTime>
  <Words>618</Words>
  <Application>Microsoft Office PowerPoint</Application>
  <PresentationFormat>On-screen Show (16:9)</PresentationFormat>
  <Paragraphs>261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Noto Sans Symbols</vt:lpstr>
      <vt:lpstr>Open Sans</vt:lpstr>
      <vt:lpstr>2_Office Theme</vt:lpstr>
      <vt:lpstr>ONAP SIMPLIFICATION</vt:lpstr>
      <vt:lpstr>ONAP Current Architecture</vt:lpstr>
      <vt:lpstr>ONAP CNF Simplified Architecture – Phase I</vt:lpstr>
      <vt:lpstr>ONAP Cloud Native Architecture</vt:lpstr>
      <vt:lpstr>Network Service Management</vt:lpstr>
      <vt:lpstr>Network Service 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BRINDA SANTH MUTHURAMALINGAM</cp:lastModifiedBy>
  <cp:revision>852</cp:revision>
  <dcterms:created xsi:type="dcterms:W3CDTF">2015-06-05T17:41:17Z</dcterms:created>
  <dcterms:modified xsi:type="dcterms:W3CDTF">2020-07-16T13:59:39Z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</Properties>
</file>