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media/image15.png" ContentType="image/png"/>
  <Override PartName="/ppt/media/image14.png" ContentType="image/png"/>
  <Override PartName="/ppt/media/image13.png" ContentType="image/png"/>
  <Override PartName="/ppt/media/image12.png" ContentType="image/png"/>
  <Override PartName="/ppt/media/image11.jpeg" ContentType="image/jpeg"/>
  <Override PartName="/ppt/media/image7.png" ContentType="image/png"/>
  <Override PartName="/ppt/media/image2.wmf" ContentType="image/x-wmf"/>
  <Override PartName="/ppt/media/image8.jpeg" ContentType="image/jpeg"/>
  <Override PartName="/ppt/media/image3.png" ContentType="image/png"/>
  <Override PartName="/ppt/media/image1.jpeg" ContentType="image/jpeg"/>
  <Override PartName="/ppt/media/image4.jpeg" ContentType="image/jpeg"/>
  <Override PartName="/ppt/media/image6.png" ContentType="image/png"/>
  <Override PartName="/ppt/media/image5.wmf" ContentType="image/x-wmf"/>
  <Override PartName="/ppt/media/image9.wmf" ContentType="image/x-wmf"/>
  <Override PartName="/ppt/media/image10.png" ContentType="image/png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12192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1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2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2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3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wmf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wmf"/><Relationship Id="rId7" Type="http://schemas.openxmlformats.org/officeDocument/2006/relationships/slideLayout" Target="../slideLayouts/slideLayout1.xml"/><Relationship Id="rId8" Type="http://schemas.openxmlformats.org/officeDocument/2006/relationships/slideLayout" Target="../slideLayouts/slideLayout2.xml"/><Relationship Id="rId9" Type="http://schemas.openxmlformats.org/officeDocument/2006/relationships/slideLayout" Target="../slideLayouts/slideLayout3.xml"/><Relationship Id="rId10" Type="http://schemas.openxmlformats.org/officeDocument/2006/relationships/slideLayout" Target="../slideLayouts/slideLayout4.xml"/><Relationship Id="rId11" Type="http://schemas.openxmlformats.org/officeDocument/2006/relationships/slideLayout" Target="../slideLayouts/slideLayout5.xml"/><Relationship Id="rId12" Type="http://schemas.openxmlformats.org/officeDocument/2006/relationships/slideLayout" Target="../slideLayouts/slideLayout6.xml"/><Relationship Id="rId13" Type="http://schemas.openxmlformats.org/officeDocument/2006/relationships/slideLayout" Target="../slideLayouts/slideLayout7.xml"/><Relationship Id="rId14" Type="http://schemas.openxmlformats.org/officeDocument/2006/relationships/slideLayout" Target="../slideLayouts/slideLayout8.xml"/><Relationship Id="rId15" Type="http://schemas.openxmlformats.org/officeDocument/2006/relationships/slideLayout" Target="../slideLayouts/slideLayout9.xml"/><Relationship Id="rId16" Type="http://schemas.openxmlformats.org/officeDocument/2006/relationships/slideLayout" Target="../slideLayouts/slideLayout10.xml"/><Relationship Id="rId17" Type="http://schemas.openxmlformats.org/officeDocument/2006/relationships/slideLayout" Target="../slideLayouts/slideLayout11.xml"/><Relationship Id="rId18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8.jpeg"/><Relationship Id="rId3" Type="http://schemas.openxmlformats.org/officeDocument/2006/relationships/image" Target="../media/image9.wmf"/><Relationship Id="rId4" Type="http://schemas.openxmlformats.org/officeDocument/2006/relationships/image" Target="../media/image10.png"/><Relationship Id="rId5" Type="http://schemas.openxmlformats.org/officeDocument/2006/relationships/image" Target="../media/image11.jpeg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Relationship Id="rId9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20160" y="0"/>
            <a:ext cx="12188160" cy="96408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CustomShape 2"/>
          <p:cNvSpPr/>
          <p:nvPr/>
        </p:nvSpPr>
        <p:spPr>
          <a:xfrm>
            <a:off x="0" y="6479280"/>
            <a:ext cx="12208320" cy="392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" name="Picture 20" descr=""/>
          <p:cNvPicPr/>
          <p:nvPr/>
        </p:nvPicPr>
        <p:blipFill>
          <a:blip r:embed="rId3"/>
          <a:stretch/>
        </p:blipFill>
        <p:spPr>
          <a:xfrm>
            <a:off x="10027440" y="6521760"/>
            <a:ext cx="1490760" cy="307440"/>
          </a:xfrm>
          <a:prstGeom prst="rect">
            <a:avLst/>
          </a:prstGeom>
          <a:ln>
            <a:noFill/>
          </a:ln>
        </p:spPr>
      </p:pic>
      <p:pic>
        <p:nvPicPr>
          <p:cNvPr id="3" name="Shape 72" descr=""/>
          <p:cNvPicPr/>
          <p:nvPr/>
        </p:nvPicPr>
        <p:blipFill>
          <a:blip r:embed="rId4"/>
          <a:stretch/>
        </p:blipFill>
        <p:spPr>
          <a:xfrm>
            <a:off x="315000" y="6604560"/>
            <a:ext cx="2591640" cy="150840"/>
          </a:xfrm>
          <a:prstGeom prst="rect">
            <a:avLst/>
          </a:prstGeom>
          <a:ln>
            <a:noFill/>
          </a:ln>
        </p:spPr>
      </p:pic>
      <p:pic>
        <p:nvPicPr>
          <p:cNvPr id="4" name="Picture 9" descr=""/>
          <p:cNvPicPr/>
          <p:nvPr/>
        </p:nvPicPr>
        <p:blipFill>
          <a:blip r:embed="rId5"/>
          <a:stretch/>
        </p:blipFill>
        <p:spPr>
          <a:xfrm>
            <a:off x="-27000" y="-9000"/>
            <a:ext cx="12194280" cy="6863040"/>
          </a:xfrm>
          <a:prstGeom prst="rect">
            <a:avLst/>
          </a:prstGeom>
          <a:ln>
            <a:noFill/>
          </a:ln>
        </p:spPr>
      </p:pic>
      <p:sp>
        <p:nvSpPr>
          <p:cNvPr id="5" name="CustomShape 3"/>
          <p:cNvSpPr/>
          <p:nvPr/>
        </p:nvSpPr>
        <p:spPr>
          <a:xfrm>
            <a:off x="-27000" y="-9000"/>
            <a:ext cx="12204360" cy="18608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pic>
        <p:nvPicPr>
          <p:cNvPr id="6" name="Picture 8" descr=""/>
          <p:cNvPicPr/>
          <p:nvPr/>
        </p:nvPicPr>
        <p:blipFill>
          <a:blip r:embed="rId6"/>
          <a:stretch/>
        </p:blipFill>
        <p:spPr>
          <a:xfrm>
            <a:off x="366480" y="499320"/>
            <a:ext cx="3744720" cy="776880"/>
          </a:xfrm>
          <a:prstGeom prst="rect">
            <a:avLst/>
          </a:prstGeom>
          <a:ln>
            <a:noFill/>
          </a:ln>
        </p:spPr>
      </p:pic>
      <p:sp>
        <p:nvSpPr>
          <p:cNvPr id="7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7"/>
    <p:sldLayoutId id="2147483650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  <p:sldLayoutId id="2147483660" r:id="rId18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-20160" y="0"/>
            <a:ext cx="12188160" cy="96408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CustomShape 2"/>
          <p:cNvSpPr/>
          <p:nvPr/>
        </p:nvSpPr>
        <p:spPr>
          <a:xfrm>
            <a:off x="0" y="6479280"/>
            <a:ext cx="12208320" cy="392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5" name="Picture 20" descr=""/>
          <p:cNvPicPr/>
          <p:nvPr/>
        </p:nvPicPr>
        <p:blipFill>
          <a:blip r:embed="rId3"/>
          <a:stretch/>
        </p:blipFill>
        <p:spPr>
          <a:xfrm>
            <a:off x="10027440" y="6521760"/>
            <a:ext cx="1490760" cy="307440"/>
          </a:xfrm>
          <a:prstGeom prst="rect">
            <a:avLst/>
          </a:prstGeom>
          <a:ln>
            <a:noFill/>
          </a:ln>
        </p:spPr>
      </p:pic>
      <p:pic>
        <p:nvPicPr>
          <p:cNvPr id="46" name="Shape 72" descr=""/>
          <p:cNvPicPr/>
          <p:nvPr/>
        </p:nvPicPr>
        <p:blipFill>
          <a:blip r:embed="rId4"/>
          <a:stretch/>
        </p:blipFill>
        <p:spPr>
          <a:xfrm>
            <a:off x="315000" y="6604560"/>
            <a:ext cx="2591640" cy="150840"/>
          </a:xfrm>
          <a:prstGeom prst="rect">
            <a:avLst/>
          </a:prstGeom>
          <a:ln>
            <a:noFill/>
          </a:ln>
        </p:spPr>
      </p:pic>
      <p:sp>
        <p:nvSpPr>
          <p:cNvPr id="47" name="CustomShape 3"/>
          <p:cNvSpPr/>
          <p:nvPr/>
        </p:nvSpPr>
        <p:spPr>
          <a:xfrm>
            <a:off x="0" y="0"/>
            <a:ext cx="12188160" cy="95076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hyperlink" Target="https://jenkins.onap.org/view/CLM/" TargetMode="External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hyperlink" Target="https://www.whitesourcesoftware.com/" TargetMode="External"/><Relationship Id="rId2" Type="http://schemas.openxmlformats.org/officeDocument/2006/relationships/hyperlink" Target="https://whitesource.atlassian.net/wiki/spaces/WD/pages/33718339/Unified%2BAgent" TargetMode="External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hyperlink" Target="https://github.com/lfit/releng-global-jjb/blob/master/jjb/lf-whitesource-jobs.yaml" TargetMode="External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hyperlink" Target="https://whitesource.atlassian.net/wiki/spaces/WD/pages/489160834/Unified+Agent+Configuration+File+Parameters" TargetMode="External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366480" y="2823480"/>
            <a:ext cx="11328840" cy="1510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r>
              <a:rPr b="0" lang="en-US" sz="3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WhiteSource scan tool progress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4028400" y="5282280"/>
            <a:ext cx="4005000" cy="530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90000"/>
              </a:lnSpc>
            </a:pPr>
            <a:r>
              <a:rPr b="0" lang="en-US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Apr 08 , 2019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>
    <p:wipe dir="r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11568600" y="6504120"/>
            <a:ext cx="603360" cy="3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fld id="{96D403D0-C3F5-4210-86A3-AD2C85650D15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2"/>
          <p:cNvSpPr/>
          <p:nvPr/>
        </p:nvSpPr>
        <p:spPr>
          <a:xfrm>
            <a:off x="315000" y="198000"/>
            <a:ext cx="11502360" cy="534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0" lang="en-US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Background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CustomShape 3"/>
          <p:cNvSpPr/>
          <p:nvPr/>
        </p:nvSpPr>
        <p:spPr>
          <a:xfrm>
            <a:off x="292320" y="1416240"/>
            <a:ext cx="11502360" cy="516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28600" indent="-224640">
              <a:lnSpc>
                <a:spcPct val="90000"/>
              </a:lnSpc>
              <a:buClr>
                <a:srgbClr val="44546a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ONAP using </a:t>
            </a:r>
            <a:r>
              <a:rPr b="1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Sonatype Nexus IQ Server (CLM)</a:t>
            </a: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48000" indent="-21492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Scan code policies and license threats.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48000" indent="-21492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Jobs can be found: </a:t>
            </a:r>
            <a:r>
              <a:rPr b="1" lang="en-US" sz="1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hlinkClick r:id="rId1"/>
              </a:rPr>
              <a:t>https://jenkins.onap.org/view/CLM/</a:t>
            </a:r>
            <a:r>
              <a:rPr b="1" lang="en-US" sz="18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600" indent="-224640">
              <a:lnSpc>
                <a:spcPct val="90000"/>
              </a:lnSpc>
              <a:buClr>
                <a:srgbClr val="44546a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CLM limitations: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48000" indent="-21492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Has been working for Java, still giving few false positives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48000" indent="-21492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JS scanned, not so good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48000" indent="-21492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Lacks Python, C, C++, Go support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600" indent="-224640">
              <a:lnSpc>
                <a:spcPct val="90000"/>
              </a:lnSpc>
              <a:buClr>
                <a:srgbClr val="44546a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We need to introduce a tool that can cover these languages too.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>
    <p:wipe dir="r"/>
  </p:transition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11568600" y="6504120"/>
            <a:ext cx="603360" cy="3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fld id="{90419583-5F77-454F-9A3E-F587A4839D08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315000" y="198000"/>
            <a:ext cx="11502360" cy="534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0" lang="en-US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Introduction to WhiteSource (Attributes)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CustomShape 3"/>
          <p:cNvSpPr/>
          <p:nvPr/>
        </p:nvSpPr>
        <p:spPr>
          <a:xfrm>
            <a:off x="293040" y="1234080"/>
            <a:ext cx="11502360" cy="516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90000"/>
              </a:lnSpc>
            </a:pPr>
            <a:r>
              <a:rPr b="1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WhiteSource</a:t>
            </a: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is an open source security and license compliance management platform.</a:t>
            </a:r>
            <a:r>
              <a:rPr b="1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1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1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1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1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1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1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1" lang="en-US" sz="24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hlinkClick r:id="rId1"/>
              </a:rPr>
              <a:t>https://www.whitesourcesoftware.com/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CustomShape 4"/>
          <p:cNvSpPr/>
          <p:nvPr/>
        </p:nvSpPr>
        <p:spPr>
          <a:xfrm>
            <a:off x="50400" y="737280"/>
            <a:ext cx="177840" cy="427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" name="CustomShape 5"/>
          <p:cNvSpPr/>
          <p:nvPr/>
        </p:nvSpPr>
        <p:spPr>
          <a:xfrm>
            <a:off x="365760" y="2420280"/>
            <a:ext cx="11502360" cy="507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28600" indent="-224640">
              <a:lnSpc>
                <a:spcPct val="90000"/>
              </a:lnSpc>
              <a:buClr>
                <a:srgbClr val="44546a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Integrates with Jenkins among other CI servers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600" indent="-224640">
              <a:lnSpc>
                <a:spcPct val="90000"/>
              </a:lnSpc>
              <a:buClr>
                <a:srgbClr val="44546a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Uses </a:t>
            </a:r>
            <a:r>
              <a:rPr b="1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Unified Agent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48000" indent="-21564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Supports scanning of multiple package managers, build tools, source files, containerized environments and archives.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48000" indent="-21564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Supports automatic dependency resolution.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48000" indent="-21564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Binaries supported</a:t>
            </a: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: jar, egg, tar.gz, tgz, zip, whl, gem, apk, air, dmg, exe, gem, gzip, msi, nupkg, swc, swf, tar.bz2, pkg.tar.xz, deb, rpm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48000" indent="-21564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Languages supported</a:t>
            </a: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: c, cc, cp, cpp, cxx, c++, goc, h, hpp, hxx, m, mm, c#, nupkg, cs, csharp, java, js, php, py, rb, swift, and many more.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48000" indent="-21564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Tech support fast and responsive.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en-US" sz="1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            </a:t>
            </a:r>
            <a:r>
              <a:rPr b="1" lang="en-US" sz="1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hlinkClick r:id="rId2"/>
              </a:rPr>
              <a:t>https://whitesource.atlassian.net/wiki/spaces/WD/pages/33718339/Unified%2BAgent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>
    <p:wipe dir="r"/>
  </p:transition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11568600" y="6504120"/>
            <a:ext cx="603360" cy="3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fld id="{7F0C7A15-FE0B-4673-A17E-9D586B74ED4F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CustomShape 2"/>
          <p:cNvSpPr/>
          <p:nvPr/>
        </p:nvSpPr>
        <p:spPr>
          <a:xfrm>
            <a:off x="315000" y="198000"/>
            <a:ext cx="11502360" cy="534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0" lang="en-US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Dashboard Overview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6" name="" descr=""/>
          <p:cNvPicPr/>
          <p:nvPr/>
        </p:nvPicPr>
        <p:blipFill>
          <a:blip r:embed="rId1"/>
          <a:stretch/>
        </p:blipFill>
        <p:spPr>
          <a:xfrm>
            <a:off x="581760" y="973440"/>
            <a:ext cx="10970640" cy="5516640"/>
          </a:xfrm>
          <a:prstGeom prst="rect">
            <a:avLst/>
          </a:prstGeom>
          <a:ln>
            <a:noFill/>
          </a:ln>
        </p:spPr>
      </p:pic>
    </p:spTree>
  </p:cSld>
  <p:transition>
    <p:wipe dir="r"/>
  </p:transition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11568600" y="6504120"/>
            <a:ext cx="603360" cy="3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fld id="{2A8FE5E4-3D7E-4436-9009-D14DFA598D18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315000" y="198000"/>
            <a:ext cx="11502360" cy="534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0" lang="en-US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Current work, challenges and next steps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CustomShape 3"/>
          <p:cNvSpPr/>
          <p:nvPr/>
        </p:nvSpPr>
        <p:spPr>
          <a:xfrm>
            <a:off x="314280" y="1138320"/>
            <a:ext cx="11502360" cy="516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9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600" indent="-224640">
              <a:lnSpc>
                <a:spcPct val="90000"/>
              </a:lnSpc>
              <a:buClr>
                <a:srgbClr val="44546a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Work done: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48000" indent="-21564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Beta Global-jjb templates available:</a:t>
            </a:r>
            <a:r>
              <a:rPr b="1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r>
              <a:rPr b="1" lang="en-US" sz="1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hlinkClick r:id="rId1"/>
              </a:rPr>
              <a:t>https://github.com/lfit/releng-global-jjb/blob/master/jjb/lf-whitesource-jobs.yaml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48000" indent="-21564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All ONAP repos scanned, looking at dependency detection issues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48000" indent="-21564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Steve W, reviewing results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600" indent="-224640">
              <a:lnSpc>
                <a:spcPct val="90000"/>
              </a:lnSpc>
              <a:buClr>
                <a:srgbClr val="44546a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Challenges: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48000" indent="-21456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LDAP integration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48000" indent="-21456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Dependency detection issues for some repos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600" indent="-224640">
              <a:lnSpc>
                <a:spcPct val="90000"/>
              </a:lnSpc>
              <a:buClr>
                <a:srgbClr val="44546a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Next steps: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48000" indent="-21456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Review dependency issues with WS team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48000" indent="-21456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Continue to improve global-jjb templates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48000" indent="-21456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Unified Agent options under test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CustomShape 4"/>
          <p:cNvSpPr/>
          <p:nvPr/>
        </p:nvSpPr>
        <p:spPr>
          <a:xfrm>
            <a:off x="50400" y="737280"/>
            <a:ext cx="177840" cy="427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ransition>
    <p:wipe dir="r"/>
  </p:transition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11568600" y="6504120"/>
            <a:ext cx="603360" cy="3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fld id="{C5A73928-F7D2-4666-9881-B3DDD8E6A807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CustomShape 2"/>
          <p:cNvSpPr/>
          <p:nvPr/>
        </p:nvSpPr>
        <p:spPr>
          <a:xfrm>
            <a:off x="315000" y="198000"/>
            <a:ext cx="11502360" cy="534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0" lang="en-US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How can teams participate?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CustomShape 3"/>
          <p:cNvSpPr/>
          <p:nvPr/>
        </p:nvSpPr>
        <p:spPr>
          <a:xfrm>
            <a:off x="314280" y="1138320"/>
            <a:ext cx="11502360" cy="516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9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600" indent="-224640">
              <a:lnSpc>
                <a:spcPct val="90000"/>
              </a:lnSpc>
              <a:buClr>
                <a:srgbClr val="44546a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PTLs can be granted access. (RT)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600" indent="-224640">
              <a:lnSpc>
                <a:spcPct val="90000"/>
              </a:lnSpc>
              <a:buClr>
                <a:srgbClr val="44546a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WhiteSource job can be added in Jenkins.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600" indent="-224640">
              <a:lnSpc>
                <a:spcPct val="90000"/>
              </a:lnSpc>
              <a:buClr>
                <a:srgbClr val="44546a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Unified Agent adjustments can still be done: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en-US" sz="16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hlinkClick r:id="rId1"/>
              </a:rPr>
              <a:t>https://whitesource.atlassian.net/wiki/spaces/WD/pages/489160834/Unified+Agent+Configuration+File+Parameters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600" indent="-224640">
              <a:lnSpc>
                <a:spcPct val="90000"/>
              </a:lnSpc>
              <a:buClr>
                <a:srgbClr val="44546a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CLM stays.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CustomShape 4"/>
          <p:cNvSpPr/>
          <p:nvPr/>
        </p:nvSpPr>
        <p:spPr>
          <a:xfrm>
            <a:off x="50400" y="737280"/>
            <a:ext cx="177840" cy="427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5" name="" descr=""/>
          <p:cNvPicPr/>
          <p:nvPr/>
        </p:nvPicPr>
        <p:blipFill>
          <a:blip r:embed="rId2"/>
          <a:stretch/>
        </p:blipFill>
        <p:spPr>
          <a:xfrm>
            <a:off x="4024440" y="3467880"/>
            <a:ext cx="4844880" cy="1652400"/>
          </a:xfrm>
          <a:prstGeom prst="rect">
            <a:avLst/>
          </a:prstGeom>
          <a:ln>
            <a:noFill/>
          </a:ln>
        </p:spPr>
      </p:pic>
    </p:spTree>
  </p:cSld>
  <p:transition>
    <p:wipe dir="r"/>
  </p:transition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1844</TotalTime>
  <Application>LibreOffice/5.1.6.2$Linux_X86_64 LibreOffice_project/10m0$Build-2</Application>
  <Words>5</Words>
  <Paragraphs>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2017-02-27T16:23:08Z</dcterms:created>
  <dc:creator>Alex Contini</dc:creator>
  <dc:description/>
  <dc:language>en-US</dc:language>
  <cp:lastModifiedBy/>
  <dcterms:modified xsi:type="dcterms:W3CDTF">2019-04-10T20:23:16Z</dcterms:modified>
  <cp:revision>121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15.0032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</vt:i4>
  </property>
</Properties>
</file>