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659" r:id="rId2"/>
    <p:sldId id="691" r:id="rId3"/>
    <p:sldId id="701" r:id="rId4"/>
    <p:sldId id="698" r:id="rId5"/>
    <p:sldId id="692" r:id="rId6"/>
    <p:sldId id="63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y Paik" initials="RP" lastIdx="1" clrIdx="0">
    <p:extLst/>
  </p:cmAuthor>
  <p:cmAuthor id="2" name="Author" initials="A" lastIdx="1" clrIdx="4"/>
  <p:cmAuthor id="3" name="Dave Neary" initials="" lastIdx="3" clrIdx="2"/>
  <p:cmAuthor id="4" name="Rabi, Abdel, Vodafone Group" initials="RAVG" lastIdx="5" clrIdx="3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579"/>
    <a:srgbClr val="0A3B61"/>
    <a:srgbClr val="168FDF"/>
    <a:srgbClr val="0A7D39"/>
    <a:srgbClr val="6B8D8C"/>
    <a:srgbClr val="6B8C8B"/>
    <a:srgbClr val="929000"/>
    <a:srgbClr val="001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00" autoAdjust="0"/>
    <p:restoredTop sz="94444" autoAdjust="0"/>
  </p:normalViewPr>
  <p:slideViewPr>
    <p:cSldViewPr snapToGrid="0">
      <p:cViewPr varScale="1">
        <p:scale>
          <a:sx n="83" d="100"/>
          <a:sy n="83" d="100"/>
        </p:scale>
        <p:origin x="-84" y="-5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2710" y="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D0B3B98B-670F-4CAC-8AE4-86E6A4BEC32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78142D9C-CA2F-43A8-BD17-82801BB6F39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BD138-B943-41D0-AA25-3E31E4B54343}" type="datetimeFigureOut">
              <a:rPr lang="en-US" smtClean="0"/>
              <a:t>6/11/2019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BF5B32F-DDC7-4894-A21D-2FFA09EAE9A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AC135E36-587A-4348-B8FA-1F84CEB34B5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0122B8-1506-4F66-A1F8-3CD461C110C2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0884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A98FF-CEE4-BE40-BBB8-249814B584D6}" type="datetimeFigureOut">
              <a:rPr lang="en-US" smtClean="0"/>
              <a:t>6/11/2019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7F527C-4AEA-214A-BB9D-D3E857055009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1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2378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F496674-6DBF-4AF4-BB2A-9C6C49834C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969963"/>
            <a:ext cx="5867400" cy="2387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40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1E8F870-2598-49CF-82D4-46AF75F343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buNone/>
              <a:defRPr sz="280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1" name="Picture 10" descr="A picture containing thing&#10;&#10;Description generated with high confidence">
            <a:extLst>
              <a:ext uri="{FF2B5EF4-FFF2-40B4-BE49-F238E27FC236}">
                <a16:creationId xmlns:a16="http://schemas.microsoft.com/office/drawing/2014/main" xmlns="" id="{5D3F5315-6012-4210-B944-244AD4C6BB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5835957"/>
            <a:ext cx="5029200" cy="300175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xmlns="" id="{8D44FD3F-725E-41D2-B2C0-B6BBF6D830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6/11/2019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xmlns="" id="{99A11101-3C84-4A94-936F-7D1E02B8F9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xmlns="" id="{2979794E-4104-483D-989F-A11921D5D7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91E9F9CA-CA02-4264-A117-6D4CB1BB7DC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728" y="5225916"/>
            <a:ext cx="3666837" cy="344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209699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enter Title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80" y="923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xmlns="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9280" y="2279968"/>
            <a:ext cx="10972800" cy="310515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8570225E-92CB-48AC-AEF7-9A440DD538D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0578" y="5782018"/>
            <a:ext cx="2710842" cy="161801"/>
          </a:xfrm>
          <a:prstGeom prst="rect">
            <a:avLst/>
          </a:prstGeom>
        </p:spPr>
      </p:pic>
      <p:sp>
        <p:nvSpPr>
          <p:cNvPr id="12" name="Date Placeholder 3">
            <a:extLst>
              <a:ext uri="{FF2B5EF4-FFF2-40B4-BE49-F238E27FC236}">
                <a16:creationId xmlns:a16="http://schemas.microsoft.com/office/drawing/2014/main" xmlns="" id="{BD3F0733-1A4A-49D2-B640-6B34E6EEEE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6/11/2019</a:t>
            </a:fld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xmlns="" id="{9E60D110-B8E5-4FDD-B47E-3724C8AC95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xmlns="" id="{65F3B7FB-3488-4F2A-8DA7-810B47FFF8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C0F27554-9A16-4613-A38D-959A9ECEC33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6036" y="6095999"/>
            <a:ext cx="1839287" cy="172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533435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Dark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47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6F5BF56C-CBDE-425C-AB0B-A5E3ED65EA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0578" y="5782018"/>
            <a:ext cx="2710842" cy="161801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xmlns="" id="{FE6E3019-636F-413E-A0C2-6D91CB44CD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6/11/2019</a:t>
            </a:fld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xmlns="" id="{E9C17682-0CBA-44C9-B14F-6964DD69B1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xmlns="" id="{9425D245-ABCE-45B3-B4AF-42A535753E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98996EF5-3903-49A2-9866-DA5A2BE6931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6036" y="6095999"/>
            <a:ext cx="1839287" cy="172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921726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47925"/>
            <a:ext cx="109728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392CA596-FDC0-4AF1-8D05-F7F0AB29309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0578" y="5790096"/>
            <a:ext cx="2710842" cy="161801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xmlns="" id="{7BCDC140-9FA0-417D-A018-D99C83F9C8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6/11/2019</a:t>
            </a:fld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xmlns="" id="{D4339FC8-21B9-489A-B2D3-B7444F9990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xmlns="" id="{E693ABE0-A0B6-4F88-9684-5E54C8A6BB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8A12AEC0-8C83-40D8-9842-A1DDDE47DC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7214" y="6123290"/>
            <a:ext cx="1997570" cy="187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68608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xmlns="" id="{10E5AEC2-ADE2-4324-BC00-198D5390D9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0890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xmlns="" id="{15CF86E0-97AB-4883-9F10-AE8D94E17F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6/11/2019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xmlns="" id="{27E4A94F-8C29-410F-940B-C3108FBCA3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xmlns="" id="{C18DD7BF-D766-4A16-AEEE-F854D9B079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436454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1F916C25-C328-4AF9-B5FE-F3389D1B81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xmlns="" id="{DB3F979A-C0B5-416F-B110-94A4CDCA03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6/11/2019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xmlns="" id="{AF2710D8-BA20-4C30-8B07-91183351D0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xmlns="" id="{185600B7-288B-4689-A425-8D3B467D8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090714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>
            <a:extLst>
              <a:ext uri="{FF2B5EF4-FFF2-40B4-BE49-F238E27FC236}">
                <a16:creationId xmlns:a16="http://schemas.microsoft.com/office/drawing/2014/main" xmlns="" id="{DDAEDFB0-487B-4013-B4F5-05DF131260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6/11/2019</a:t>
            </a:fld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xmlns="" id="{C3D72506-696A-442E-9FC9-25223E6DC6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xmlns="" id="{719FA49D-8F8D-453C-A89E-BF93E02535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251779"/>
      </p:ext>
    </p:extLst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Full Width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3B745F8A-2E84-4D07-B488-45D6A41342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6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2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3">
            <a:extLst>
              <a:ext uri="{FF2B5EF4-FFF2-40B4-BE49-F238E27FC236}">
                <a16:creationId xmlns:a16="http://schemas.microsoft.com/office/drawing/2014/main" xmlns="" id="{C20F47C1-CBAE-4454-87C8-998F1AA9DD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6/11/2019</a:t>
            </a:fld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xmlns="" id="{75654409-AACF-4971-AB64-3879269B58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xmlns="" id="{E1838B0F-697B-4A6E-97BA-24CC950EB8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727139"/>
      </p:ext>
    </p:extLst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ext Full Width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624840" y="365125"/>
            <a:ext cx="10934000" cy="9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 sz="3600" b="0" i="0" u="none" strike="noStrike" cap="none">
                <a:solidFill>
                  <a:srgbClr val="168FD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2pPr>
            <a:lvl3pPr lvl="2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3pPr>
            <a:lvl4pPr lvl="3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4pPr>
            <a:lvl5pPr lvl="4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5pPr>
            <a:lvl6pPr lvl="5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6pPr>
            <a:lvl7pPr lvl="6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7pPr>
            <a:lvl8pPr lvl="7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8pPr>
            <a:lvl9pPr lvl="8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10934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cxnSp>
        <p:nvCxnSpPr>
          <p:cNvPr id="27" name="Shape 27"/>
          <p:cNvCxnSpPr/>
          <p:nvPr/>
        </p:nvCxnSpPr>
        <p:spPr>
          <a:xfrm>
            <a:off x="411480" y="365125"/>
            <a:ext cx="0" cy="610880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med" len="med"/>
            <a:tailEnd type="none" w="med" len="med"/>
          </a:ln>
        </p:spPr>
      </p:cxnSp>
      <p:pic>
        <p:nvPicPr>
          <p:cNvPr id="28" name="Shape 28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084" y="6312024"/>
            <a:ext cx="2710843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457189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914377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371566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28754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285943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2743131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20032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3657509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xfrm>
            <a:off x="607381" y="6583680"/>
            <a:ext cx="3368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457189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914377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371566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28754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285943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2743131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20032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3657509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fld id="{00000000-1234-1234-1234-123412341234}" type="slidenum">
              <a:rPr lang="en" sz="1067" smtClean="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pPr/>
              <a:t>‹N°›</a:t>
            </a:fld>
            <a:endParaRPr lang="en" sz="1067">
              <a:solidFill>
                <a:srgbClr val="2F2F2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854218004"/>
      </p:ext>
    </p:extLst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1_Title 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624840" y="365125"/>
            <a:ext cx="10934000" cy="9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 sz="3600" b="0" i="0" u="none" strike="noStrike" cap="none">
                <a:solidFill>
                  <a:srgbClr val="168FD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9pPr>
          </a:lstStyle>
          <a:p>
            <a:endParaRPr/>
          </a:p>
        </p:txBody>
      </p:sp>
      <p:cxnSp>
        <p:nvCxnSpPr>
          <p:cNvPr id="35" name="Shape 35"/>
          <p:cNvCxnSpPr/>
          <p:nvPr/>
        </p:nvCxnSpPr>
        <p:spPr>
          <a:xfrm>
            <a:off x="411480" y="365125"/>
            <a:ext cx="0" cy="610880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med" len="med"/>
            <a:tailEnd type="none" w="med" len="med"/>
          </a:ln>
        </p:spPr>
      </p:cxnSp>
      <p:pic>
        <p:nvPicPr>
          <p:cNvPr id="36" name="Shape 36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084" y="6312024"/>
            <a:ext cx="2710843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Shape 37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ftr" idx="11"/>
          </p:nvPr>
        </p:nvSpPr>
        <p:spPr>
          <a:xfrm>
            <a:off x="607381" y="6583680"/>
            <a:ext cx="3368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00000000-1234-1234-1234-123412341234}" type="slidenum">
              <a:rPr lang="en" smtClean="0"/>
              <a:pPr/>
              <a:t>‹N°›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545840074"/>
      </p:ext>
    </p:extLst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Two Column">
  <p:cSld name="1_Text Two Colum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624840" y="365125"/>
            <a:ext cx="10934000" cy="9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 sz="3600" b="0" i="0" u="none" strike="noStrike" cap="none">
                <a:solidFill>
                  <a:srgbClr val="168FD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5332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cxnSp>
        <p:nvCxnSpPr>
          <p:cNvPr id="68" name="Shape 68"/>
          <p:cNvCxnSpPr/>
          <p:nvPr/>
        </p:nvCxnSpPr>
        <p:spPr>
          <a:xfrm>
            <a:off x="411480" y="365125"/>
            <a:ext cx="0" cy="610880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9" name="Shape 69"/>
          <p:cNvSpPr txBox="1">
            <a:spLocks noGrp="1"/>
          </p:cNvSpPr>
          <p:nvPr>
            <p:ph type="body" idx="2"/>
          </p:nvPr>
        </p:nvSpPr>
        <p:spPr>
          <a:xfrm>
            <a:off x="6226649" y="1335088"/>
            <a:ext cx="5332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pic>
        <p:nvPicPr>
          <p:cNvPr id="70" name="Shape 70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084" y="6312024"/>
            <a:ext cx="2710843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607381" y="6583680"/>
            <a:ext cx="3368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00000000-1234-1234-1234-123412341234}" type="slidenum">
              <a:rPr lang="en" smtClean="0"/>
              <a:pPr/>
              <a:t>‹N°›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890316028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97F62F3F-A8E9-401F-BC54-733A8DBC8A9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7346" y="6286052"/>
            <a:ext cx="1997570" cy="187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01724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3" name="Date Placeholder 3">
            <a:extLst>
              <a:ext uri="{FF2B5EF4-FFF2-40B4-BE49-F238E27FC236}">
                <a16:creationId xmlns:a16="http://schemas.microsoft.com/office/drawing/2014/main" xmlns="" id="{A4AEE48C-2A9B-4ABF-9700-668BD90F13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6/11/2019</a:t>
            </a:fld>
            <a:endParaRPr lang="en-US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xmlns="" id="{81BE41AA-DA33-4ACF-9928-1C247DF291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084" y="6501950"/>
            <a:ext cx="353153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xmlns="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5276263D-D593-4938-91C0-571F75A1513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7346" y="6286052"/>
            <a:ext cx="1997570" cy="187772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xmlns="" id="{98683A89-8180-CF47-8F84-95E5C62CD643}"/>
              </a:ext>
            </a:extLst>
          </p:cNvPr>
          <p:cNvSpPr txBox="1">
            <a:spLocks/>
          </p:cNvSpPr>
          <p:nvPr userDrawn="1"/>
        </p:nvSpPr>
        <p:spPr>
          <a:xfrm>
            <a:off x="4138617" y="6501950"/>
            <a:ext cx="45517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The Linux Foundation, not for distribution beyond Governing Board Members</a:t>
            </a:r>
          </a:p>
        </p:txBody>
      </p:sp>
    </p:spTree>
    <p:extLst>
      <p:ext uri="{BB962C8B-B14F-4D97-AF65-F5344CB8AC3E}">
        <p14:creationId xmlns:p14="http://schemas.microsoft.com/office/powerpoint/2010/main" val="1186744553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3" name="Date Placeholder 3">
            <a:extLst>
              <a:ext uri="{FF2B5EF4-FFF2-40B4-BE49-F238E27FC236}">
                <a16:creationId xmlns:a16="http://schemas.microsoft.com/office/drawing/2014/main" xmlns="" id="{A4AEE48C-2A9B-4ABF-9700-668BD90F13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6/11/2019</a:t>
            </a:fld>
            <a:endParaRPr lang="en-US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xmlns="" id="{81BE41AA-DA33-4ACF-9928-1C247DF291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xmlns="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EF55ED77-8D53-4E38-A672-3DF5FDBA37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7549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xmlns="" id="{52E8274E-3370-488B-B9A6-CF68656B23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2624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ABF96DDD-7DD6-4A8D-A273-E47714B1D6B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7346" y="6286052"/>
            <a:ext cx="1997570" cy="187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389490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Squa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3" name="Date Placeholder 3">
            <a:extLst>
              <a:ext uri="{FF2B5EF4-FFF2-40B4-BE49-F238E27FC236}">
                <a16:creationId xmlns:a16="http://schemas.microsoft.com/office/drawing/2014/main" xmlns="" id="{A4AEE48C-2A9B-4ABF-9700-668BD90F13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6/11/2019</a:t>
            </a:fld>
            <a:endParaRPr lang="en-US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xmlns="" id="{81BE41AA-DA33-4ACF-9928-1C247DF291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xmlns="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26470416-62E5-45BD-8366-97241BEF0F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4841" y="1410656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sp>
        <p:nvSpPr>
          <p:cNvPr id="16" name="Picture Placeholder 4">
            <a:extLst>
              <a:ext uri="{FF2B5EF4-FFF2-40B4-BE49-F238E27FC236}">
                <a16:creationId xmlns:a16="http://schemas.microsoft.com/office/drawing/2014/main" xmlns="" id="{568EDEDE-0A95-48EC-9FEC-512C723F8C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5282" y="1406573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3C66EB71-2A24-45E4-A9AA-C6B29B89217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7346" y="6286052"/>
            <a:ext cx="1997570" cy="187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244710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Half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728960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267960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06A11248-6DB6-4BE9-ABB6-1F15DF1C9E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Date Placeholder 3">
            <a:extLst>
              <a:ext uri="{FF2B5EF4-FFF2-40B4-BE49-F238E27FC236}">
                <a16:creationId xmlns:a16="http://schemas.microsoft.com/office/drawing/2014/main" xmlns="" id="{6CE53280-C860-4924-A14D-C66DADC742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6/11/2019</a:t>
            </a:fld>
            <a:endParaRPr lang="en-US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xmlns="" id="{97E96D4B-FBF5-4609-84C6-8797C73427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xmlns="" id="{23F15E98-590D-4DCD-8C24-1F6E320D04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447E93AC-0B0A-4F90-9E5B-BE87AE24468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7346" y="6286052"/>
            <a:ext cx="1997570" cy="187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325114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enter Titl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xmlns="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982F4EE1-5CFE-4CF6-AAAC-50973154BD5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0578" y="5790096"/>
            <a:ext cx="2710842" cy="161801"/>
          </a:xfrm>
          <a:prstGeom prst="rect">
            <a:avLst/>
          </a:prstGeom>
        </p:spPr>
      </p:pic>
      <p:sp>
        <p:nvSpPr>
          <p:cNvPr id="12" name="Date Placeholder 3">
            <a:extLst>
              <a:ext uri="{FF2B5EF4-FFF2-40B4-BE49-F238E27FC236}">
                <a16:creationId xmlns:a16="http://schemas.microsoft.com/office/drawing/2014/main" xmlns="" id="{2EA10CDC-6AFB-4B9D-B135-626BAF7DCF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6/11/2019</a:t>
            </a:fld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xmlns="" id="{EE3BA71B-E579-418A-B129-5181CB0689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xmlns="" id="{CFB59FDB-CA63-4866-A385-8705E7173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A47945D4-B75F-43B8-9360-3E6FB2A9190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7214" y="6082852"/>
            <a:ext cx="1997570" cy="187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69369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  <a:latin typeface="HelveticaNeueLT Pro 25 UltLt" panose="020B0303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C1904ADA-A77E-4757-8BD5-FDB885138D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26649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857975DD-137C-44EE-877A-F4D51DCC67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4" name="Date Placeholder 3">
            <a:extLst>
              <a:ext uri="{FF2B5EF4-FFF2-40B4-BE49-F238E27FC236}">
                <a16:creationId xmlns:a16="http://schemas.microsoft.com/office/drawing/2014/main" xmlns="" id="{23A0C630-FED6-4931-906D-B621594D8A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6/11/2019</a:t>
            </a:fld>
            <a:endParaRPr lang="en-US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xmlns="" id="{355B86E5-3A61-4604-BF22-43B19213C7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xmlns="" id="{195D8B75-5272-4566-AEB6-660BEE8804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73999FAF-D185-4B91-9311-BA474D3AA3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7346" y="6286052"/>
            <a:ext cx="1997570" cy="187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863588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enter Title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8121CAE9-8A36-489B-8DE8-E575C81FB6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-8238"/>
            <a:ext cx="12192000" cy="68662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xmlns="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F287E3C7-0570-4693-B974-564C9FB438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0578" y="5790096"/>
            <a:ext cx="2710842" cy="161801"/>
          </a:xfrm>
          <a:prstGeom prst="rect">
            <a:avLst/>
          </a:prstGeom>
        </p:spPr>
      </p:pic>
      <p:sp>
        <p:nvSpPr>
          <p:cNvPr id="12" name="Date Placeholder 3">
            <a:extLst>
              <a:ext uri="{FF2B5EF4-FFF2-40B4-BE49-F238E27FC236}">
                <a16:creationId xmlns:a16="http://schemas.microsoft.com/office/drawing/2014/main" xmlns="" id="{526D79EC-9B72-405F-B366-9E3BE09049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6/11/2019</a:t>
            </a:fld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xmlns="" id="{ECD19FC4-7454-44C1-9C7C-3316BFF215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xmlns="" id="{433D9FC6-B62D-4DCF-BE8A-B10486C8E1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9F49A3F8-D79F-4FC2-9DDC-B1139F0C153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7214" y="6123290"/>
            <a:ext cx="1997570" cy="187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272738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C835F453-0DFB-4895-B2B9-7E9FDCDA2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1B52D12-92A3-455B-8B6C-609320473E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DC18035-DCC1-4EB6-9369-A37CF18BE3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6/11/2019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1404E95-1710-4923-9FE5-D54F8120DF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45517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The Linux Foundation, not for distribution beyond Governing Board Members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940CA78-0B11-4982-98BE-01AD812263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MSIPCMContentMarking" descr="{&quot;HashCode&quot;:-1699574231,&quot;Placement&quot;:&quot;Footer&quot;}"/>
          <p:cNvSpPr txBox="1"/>
          <p:nvPr userDrawn="1"/>
        </p:nvSpPr>
        <p:spPr>
          <a:xfrm>
            <a:off x="0" y="6646927"/>
            <a:ext cx="619703" cy="21107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GB" sz="700" smtClean="0">
                <a:solidFill>
                  <a:srgbClr val="000000"/>
                </a:solidFill>
                <a:latin typeface="Calibri" panose="020F0502020204030204" pitchFamily="34" charset="0"/>
              </a:rPr>
              <a:t>C2 General</a:t>
            </a:r>
            <a:endParaRPr lang="en-GB" sz="7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462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71" r:id="rId3"/>
    <p:sldLayoutId id="2147483672" r:id="rId4"/>
    <p:sldLayoutId id="2147483673" r:id="rId5"/>
    <p:sldLayoutId id="2147483661" r:id="rId6"/>
    <p:sldLayoutId id="2147483660" r:id="rId7"/>
    <p:sldLayoutId id="2147483664" r:id="rId8"/>
    <p:sldLayoutId id="2147483666" r:id="rId9"/>
    <p:sldLayoutId id="2147483662" r:id="rId10"/>
    <p:sldLayoutId id="2147483668" r:id="rId11"/>
    <p:sldLayoutId id="2147483669" r:id="rId12"/>
    <p:sldLayoutId id="2147483655" r:id="rId13"/>
    <p:sldLayoutId id="2147483667" r:id="rId14"/>
    <p:sldLayoutId id="2147483665" r:id="rId15"/>
    <p:sldLayoutId id="2147483670" r:id="rId16"/>
    <p:sldLayoutId id="2147483675" r:id="rId17"/>
    <p:sldLayoutId id="2147483676" r:id="rId18"/>
    <p:sldLayoutId id="2147483678" r:id="rId19"/>
  </p:sldLayoutIdLst>
  <p:transition>
    <p:wipe dir="r"/>
  </p:transition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168FDF"/>
        </a:buClr>
        <a:buFont typeface="HelveticaNeueLT Pro 35 Th" panose="020B0403020202020204" pitchFamily="34" charset="0"/>
        <a:buChar char="›"/>
        <a:defRPr sz="28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6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4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2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0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Multi-domain+Optical+Network+Service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38199" y="969963"/>
            <a:ext cx="7768591" cy="2387600"/>
          </a:xfrm>
        </p:spPr>
        <p:txBody>
          <a:bodyPr>
            <a:noAutofit/>
          </a:bodyPr>
          <a:lstStyle/>
          <a:p>
            <a:r>
              <a:rPr lang="en-GB" sz="3200" dirty="0" smtClean="0"/>
              <a:t>End User Advisory Group</a:t>
            </a:r>
            <a:br>
              <a:rPr lang="en-GB" sz="3200" dirty="0" smtClean="0"/>
            </a:b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2000" dirty="0" smtClean="0">
                <a:solidFill>
                  <a:srgbClr val="00B050"/>
                </a:solidFill>
              </a:rPr>
              <a:t>CCVPN - L0/L1 Optical Networks </a:t>
            </a:r>
            <a:br>
              <a:rPr lang="en-GB" sz="2000" dirty="0" smtClean="0">
                <a:solidFill>
                  <a:srgbClr val="00B050"/>
                </a:solidFill>
              </a:rPr>
            </a:br>
            <a:r>
              <a:rPr lang="en-GB" sz="2000" dirty="0" smtClean="0">
                <a:solidFill>
                  <a:srgbClr val="00B050"/>
                </a:solidFill>
              </a:rPr>
              <a:t>Carriers Interconnection</a:t>
            </a:r>
            <a:br>
              <a:rPr lang="en-GB" sz="2000" dirty="0" smtClean="0">
                <a:solidFill>
                  <a:srgbClr val="00B050"/>
                </a:solidFill>
              </a:rPr>
            </a:br>
            <a:endParaRPr lang="en-GB" sz="1200" dirty="0">
              <a:solidFill>
                <a:srgbClr val="00B05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400" dirty="0" smtClean="0"/>
              <a:t>Olivier </a:t>
            </a:r>
            <a:r>
              <a:rPr lang="en-GB" sz="2400" dirty="0" err="1" smtClean="0"/>
              <a:t>Augizeau</a:t>
            </a:r>
            <a:r>
              <a:rPr lang="en-GB" sz="2400" dirty="0" smtClean="0"/>
              <a:t>, Brian Freeman</a:t>
            </a:r>
          </a:p>
          <a:p>
            <a:r>
              <a:rPr lang="en-GB" sz="2400" dirty="0" smtClean="0"/>
              <a:t>18th June </a:t>
            </a:r>
            <a:r>
              <a:rPr lang="en-GB" sz="2400" dirty="0"/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317409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1980" y="190023"/>
            <a:ext cx="10933886" cy="935674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Fujitsu proposal supported by Orange and AT&amp;T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2637" y="987801"/>
            <a:ext cx="5203644" cy="5199081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4416938" y="1525747"/>
            <a:ext cx="7623180" cy="158321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467" tIns="8467" rIns="8467" bIns="8467" numCol="1" spcCol="1270" rtlCol="0" anchor="ctr" anchorCtr="0">
            <a:noAutofit/>
          </a:bodyPr>
          <a:lstStyle/>
          <a:p>
            <a:pPr algn="ctr" defTabSz="59265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667" b="1" dirty="0" smtClean="0">
                <a:solidFill>
                  <a:srgbClr val="FFFFFF"/>
                </a:solidFill>
                <a:latin typeface="Vodafone Rg" pitchFamily="34" charset="0"/>
              </a:rPr>
              <a:t>CCVPN</a:t>
            </a:r>
          </a:p>
          <a:p>
            <a:pPr algn="ctr" defTabSz="59265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667" b="1" dirty="0" smtClean="0">
                <a:solidFill>
                  <a:srgbClr val="FFFFFF"/>
                </a:solidFill>
                <a:latin typeface="Vodafone Rg" pitchFamily="34" charset="0"/>
              </a:rPr>
              <a:t>L0/L1 Optical Networks</a:t>
            </a:r>
          </a:p>
          <a:p>
            <a:pPr algn="ctr" defTabSz="59265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667" b="1" dirty="0" smtClean="0">
                <a:solidFill>
                  <a:srgbClr val="FFFFFF"/>
                </a:solidFill>
                <a:latin typeface="Vodafone Rg" pitchFamily="34" charset="0"/>
              </a:rPr>
              <a:t>Carriers Interconnection</a:t>
            </a:r>
            <a:endParaRPr lang="en-US" sz="2667" b="1" dirty="0">
              <a:solidFill>
                <a:srgbClr val="FFFFFF"/>
              </a:solidFill>
              <a:latin typeface="Vodafone Rg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77331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Overview</a:t>
            </a:r>
            <a:endParaRPr lang="ja-JP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>
                <a:solidFill>
                  <a:srgbClr val="0A3B61"/>
                </a:solidFill>
              </a:rPr>
              <a:t>Background</a:t>
            </a:r>
          </a:p>
          <a:p>
            <a:pPr lvl="1"/>
            <a:r>
              <a:rPr lang="en-US" sz="2800" dirty="0">
                <a:solidFill>
                  <a:srgbClr val="0A3B61"/>
                </a:solidFill>
              </a:rPr>
              <a:t>In order to offer service to customers with geographically diverse locations, service providers often lease resources in networks where they do not have a presence (“off net”). This allows them to provide end-to-end service to their customers, but requires a manual and complex negotiation between providers that includes both the business arrangement and the actual service design and activation. </a:t>
            </a:r>
          </a:p>
          <a:p>
            <a:pPr lvl="1"/>
            <a:r>
              <a:rPr lang="en-US" sz="2800" dirty="0" smtClean="0">
                <a:solidFill>
                  <a:srgbClr val="0A3B61"/>
                </a:solidFill>
              </a:rPr>
              <a:t>Operators </a:t>
            </a:r>
            <a:r>
              <a:rPr lang="en-US" sz="2800" dirty="0">
                <a:solidFill>
                  <a:srgbClr val="0A3B61"/>
                </a:solidFill>
              </a:rPr>
              <a:t>may also be structured such that they operate multiple networks independently and require similar transactions among their own networks </a:t>
            </a:r>
            <a:r>
              <a:rPr lang="en-US" sz="2800" dirty="0" smtClean="0">
                <a:solidFill>
                  <a:srgbClr val="0A3B61"/>
                </a:solidFill>
              </a:rPr>
              <a:t>and business units in </a:t>
            </a:r>
            <a:r>
              <a:rPr lang="en-US" sz="2800" dirty="0">
                <a:solidFill>
                  <a:srgbClr val="0A3B61"/>
                </a:solidFill>
              </a:rPr>
              <a:t>order to provide an end-to-end service.</a:t>
            </a:r>
          </a:p>
          <a:p>
            <a:r>
              <a:rPr lang="en-US" dirty="0">
                <a:solidFill>
                  <a:srgbClr val="0A3B61"/>
                </a:solidFill>
              </a:rPr>
              <a:t>Objective</a:t>
            </a:r>
          </a:p>
          <a:p>
            <a:pPr lvl="1"/>
            <a:r>
              <a:rPr lang="en-US" sz="2800" dirty="0" smtClean="0">
                <a:solidFill>
                  <a:srgbClr val="0A3B61"/>
                </a:solidFill>
              </a:rPr>
              <a:t>Automate </a:t>
            </a:r>
            <a:r>
              <a:rPr lang="en-US" sz="2800" dirty="0">
                <a:solidFill>
                  <a:srgbClr val="0A3B61"/>
                </a:solidFill>
              </a:rPr>
              <a:t>the service </a:t>
            </a:r>
            <a:r>
              <a:rPr lang="en-US" sz="2800" dirty="0" smtClean="0">
                <a:solidFill>
                  <a:srgbClr val="0A3B61"/>
                </a:solidFill>
              </a:rPr>
              <a:t>activation and operations (service assurance, monitoring, …) resulting </a:t>
            </a:r>
            <a:r>
              <a:rPr lang="en-US" sz="2800" dirty="0">
                <a:solidFill>
                  <a:srgbClr val="0A3B61"/>
                </a:solidFill>
              </a:rPr>
              <a:t>from a service request exchanged between or among service providers or independent operational units within a service </a:t>
            </a:r>
            <a:r>
              <a:rPr lang="en-US" sz="2800" dirty="0" smtClean="0">
                <a:solidFill>
                  <a:srgbClr val="0A3B61"/>
                </a:solidFill>
              </a:rPr>
              <a:t>provider.</a:t>
            </a:r>
            <a:endParaRPr lang="en-US" dirty="0">
              <a:solidFill>
                <a:srgbClr val="0A3B6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241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Rectangle 84"/>
          <p:cNvSpPr/>
          <p:nvPr/>
        </p:nvSpPr>
        <p:spPr>
          <a:xfrm>
            <a:off x="2777490" y="560070"/>
            <a:ext cx="7452360" cy="8115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168F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Emulated BSS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725" y="0"/>
            <a:ext cx="10933886" cy="58356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Cross Carriers L1 Service – MEF based.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10708948" y="6583680"/>
            <a:ext cx="1106514" cy="274320"/>
          </a:xfrm>
        </p:spPr>
        <p:txBody>
          <a:bodyPr/>
          <a:lstStyle/>
          <a:p>
            <a:fld id="{A832D968-65BA-43C9-AD29-5A3F48D1B46D}" type="datetime1">
              <a:rPr lang="en-US" smtClean="0"/>
              <a:pPr/>
              <a:t>6/11/2019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4641" y="6514524"/>
            <a:ext cx="3566829" cy="274320"/>
          </a:xfrm>
        </p:spPr>
        <p:txBody>
          <a:bodyPr/>
          <a:lstStyle/>
          <a:p>
            <a:r>
              <a:rPr lang="en-US" dirty="0" smtClean="0"/>
              <a:t>The Linux Foundation Internal Use Only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D86CF49-6971-4508-8862-A2909EA0DB5B}" type="slidenum">
              <a:rPr lang="en-US" smtClean="0"/>
              <a:pPr/>
              <a:t>4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0A792CC2-D97C-4580-9947-CDA7907931DE}"/>
              </a:ext>
            </a:extLst>
          </p:cNvPr>
          <p:cNvCxnSpPr/>
          <p:nvPr/>
        </p:nvCxnSpPr>
        <p:spPr>
          <a:xfrm>
            <a:off x="6638324" y="5014702"/>
            <a:ext cx="2121240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sp>
        <p:nvSpPr>
          <p:cNvPr id="8" name="圆角矩形 10"/>
          <p:cNvSpPr/>
          <p:nvPr/>
        </p:nvSpPr>
        <p:spPr>
          <a:xfrm>
            <a:off x="2510455" y="1843531"/>
            <a:ext cx="2582551" cy="478079"/>
          </a:xfrm>
          <a:prstGeom prst="roundRect">
            <a:avLst/>
          </a:prstGeom>
          <a:solidFill>
            <a:srgbClr val="FFD5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09636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19272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828908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438545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048180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657816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267452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877087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133" dirty="0">
                <a:solidFill>
                  <a:schemeClr val="tx1"/>
                </a:solidFill>
              </a:rPr>
              <a:t>ONAP(SP1)</a:t>
            </a:r>
            <a:endParaRPr lang="zh-CN" altLang="en-US" sz="3200" dirty="0">
              <a:solidFill>
                <a:schemeClr val="tx1"/>
              </a:solidFill>
            </a:endParaRPr>
          </a:p>
        </p:txBody>
      </p:sp>
      <p:sp>
        <p:nvSpPr>
          <p:cNvPr id="9" name="圆角矩形 10"/>
          <p:cNvSpPr/>
          <p:nvPr/>
        </p:nvSpPr>
        <p:spPr>
          <a:xfrm>
            <a:off x="8003693" y="1828414"/>
            <a:ext cx="2582551" cy="484793"/>
          </a:xfrm>
          <a:prstGeom prst="roundRect">
            <a:avLst/>
          </a:prstGeom>
          <a:solidFill>
            <a:srgbClr val="FFD5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09636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19272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828908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438545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048180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657816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267452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877087" algn="l" defTabSz="1219272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133" dirty="0">
                <a:solidFill>
                  <a:schemeClr val="tx1"/>
                </a:solidFill>
              </a:rPr>
              <a:t>ONAP(SP2)</a:t>
            </a:r>
            <a:endParaRPr lang="zh-CN" altLang="en-US" sz="3200" dirty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>
            <a:stCxn id="8" idx="3"/>
            <a:endCxn id="9" idx="1"/>
          </p:cNvCxnSpPr>
          <p:nvPr/>
        </p:nvCxnSpPr>
        <p:spPr>
          <a:xfrm flipV="1">
            <a:off x="5093006" y="2070811"/>
            <a:ext cx="2910687" cy="1176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119878" y="2985207"/>
            <a:ext cx="1478369" cy="545401"/>
          </a:xfrm>
          <a:prstGeom prst="rect">
            <a:avLst/>
          </a:prstGeom>
          <a:solidFill>
            <a:srgbClr val="0D295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r>
              <a:rPr lang="en-US" sz="1600" b="1" kern="0" dirty="0">
                <a:solidFill>
                  <a:prstClr val="white"/>
                </a:solidFill>
                <a:latin typeface="Calibri" panose="020F0502020204030204"/>
              </a:rPr>
              <a:t>Domain  </a:t>
            </a:r>
            <a:r>
              <a:rPr lang="en-US" sz="1600" b="1" kern="0" dirty="0" smtClean="0">
                <a:solidFill>
                  <a:prstClr val="white"/>
                </a:solidFill>
                <a:latin typeface="Calibri" panose="020F0502020204030204"/>
              </a:rPr>
              <a:t>Controller</a:t>
            </a:r>
            <a:endParaRPr lang="en-US" sz="1600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360989" y="2985207"/>
            <a:ext cx="1478369" cy="545400"/>
          </a:xfrm>
          <a:prstGeom prst="rect">
            <a:avLst/>
          </a:prstGeom>
          <a:solidFill>
            <a:srgbClr val="93353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r>
              <a:rPr lang="en-US" sz="1600" b="1" kern="0" dirty="0">
                <a:solidFill>
                  <a:prstClr val="white"/>
                </a:solidFill>
                <a:latin typeface="Calibri" panose="020F0502020204030204"/>
              </a:rPr>
              <a:t>Domain </a:t>
            </a:r>
            <a:r>
              <a:rPr lang="en-US" sz="1600" b="1" kern="0" dirty="0" smtClean="0">
                <a:solidFill>
                  <a:prstClr val="white"/>
                </a:solidFill>
                <a:latin typeface="Calibri" panose="020F0502020204030204"/>
              </a:rPr>
              <a:t>Controller      </a:t>
            </a:r>
            <a:endParaRPr lang="en-US" sz="1600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3" name="Straight Arrow Connector 12"/>
          <p:cNvCxnSpPr>
            <a:stCxn id="11" idx="2"/>
            <a:endCxn id="31" idx="0"/>
          </p:cNvCxnSpPr>
          <p:nvPr/>
        </p:nvCxnSpPr>
        <p:spPr>
          <a:xfrm flipH="1">
            <a:off x="2510455" y="3530608"/>
            <a:ext cx="348608" cy="534333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8" idx="2"/>
            <a:endCxn id="11" idx="0"/>
          </p:cNvCxnSpPr>
          <p:nvPr/>
        </p:nvCxnSpPr>
        <p:spPr>
          <a:xfrm flipH="1">
            <a:off x="2859063" y="2321610"/>
            <a:ext cx="942668" cy="663597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12" idx="0"/>
          </p:cNvCxnSpPr>
          <p:nvPr/>
        </p:nvCxnSpPr>
        <p:spPr>
          <a:xfrm>
            <a:off x="4174211" y="2320619"/>
            <a:ext cx="925963" cy="664588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2" idx="2"/>
            <a:endCxn id="29" idx="0"/>
          </p:cNvCxnSpPr>
          <p:nvPr/>
        </p:nvCxnSpPr>
        <p:spPr>
          <a:xfrm>
            <a:off x="5100174" y="3530607"/>
            <a:ext cx="536425" cy="538732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9386080" y="3530608"/>
            <a:ext cx="0" cy="447161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0A792CC2-D97C-4580-9947-CDA7907931DE}"/>
              </a:ext>
            </a:extLst>
          </p:cNvPr>
          <p:cNvCxnSpPr/>
          <p:nvPr/>
        </p:nvCxnSpPr>
        <p:spPr>
          <a:xfrm>
            <a:off x="1105935" y="6029837"/>
            <a:ext cx="10135365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sp>
        <p:nvSpPr>
          <p:cNvPr id="19" name="Text Box 12">
            <a:extLst>
              <a:ext uri="{FF2B5EF4-FFF2-40B4-BE49-F238E27FC236}">
                <a16:creationId xmlns:a16="http://schemas.microsoft.com/office/drawing/2014/main" xmlns="" id="{D654D4D0-0A02-4F07-9342-BA75B08E19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8533" y="5597636"/>
            <a:ext cx="1415956" cy="666977"/>
          </a:xfrm>
          <a:prstGeom prst="rect">
            <a:avLst/>
          </a:prstGeom>
          <a:solidFill>
            <a:sysClr val="window" lastClr="FFFFFF"/>
          </a:solidFill>
          <a:ln w="285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1219170" eaLnBrk="0" hangingPunct="0">
              <a:defRPr/>
            </a:pPr>
            <a:r>
              <a:rPr lang="en-US" sz="1867" b="1" kern="0" dirty="0">
                <a:solidFill>
                  <a:prstClr val="black"/>
                </a:solidFill>
                <a:latin typeface="Calibri"/>
                <a:cs typeface="Tahoma" pitchFamily="34" charset="0"/>
              </a:rPr>
              <a:t>Subscriber</a:t>
            </a:r>
          </a:p>
          <a:p>
            <a:pPr defTabSz="1219170" eaLnBrk="0" hangingPunct="0">
              <a:defRPr/>
            </a:pPr>
            <a:r>
              <a:rPr lang="en-US" sz="1867" b="1" kern="0" dirty="0">
                <a:solidFill>
                  <a:prstClr val="black"/>
                </a:solidFill>
                <a:latin typeface="Calibri"/>
                <a:cs typeface="Tahoma" pitchFamily="34" charset="0"/>
              </a:rPr>
              <a:t>L1 Service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xmlns="" id="{0A792CC2-D97C-4580-9947-CDA7907931DE}"/>
              </a:ext>
            </a:extLst>
          </p:cNvPr>
          <p:cNvCxnSpPr/>
          <p:nvPr/>
        </p:nvCxnSpPr>
        <p:spPr>
          <a:xfrm flipV="1">
            <a:off x="1149005" y="5527379"/>
            <a:ext cx="5856915" cy="1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sp>
        <p:nvSpPr>
          <p:cNvPr id="21" name="Text Box 12">
            <a:extLst>
              <a:ext uri="{FF2B5EF4-FFF2-40B4-BE49-F238E27FC236}">
                <a16:creationId xmlns:a16="http://schemas.microsoft.com/office/drawing/2014/main" xmlns="" id="{D654D4D0-0A02-4F07-9342-BA75B08E19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2858" y="5178565"/>
            <a:ext cx="1731199" cy="666977"/>
          </a:xfrm>
          <a:prstGeom prst="rect">
            <a:avLst/>
          </a:prstGeom>
          <a:solidFill>
            <a:sysClr val="window" lastClr="FFFFFF"/>
          </a:solidFill>
          <a:ln w="285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1219170" eaLnBrk="0" hangingPunct="0">
              <a:defRPr/>
            </a:pPr>
            <a:r>
              <a:rPr lang="en-US" sz="1867" b="1" kern="0" dirty="0">
                <a:solidFill>
                  <a:prstClr val="black"/>
                </a:solidFill>
                <a:latin typeface="Calibri"/>
                <a:cs typeface="Tahoma" pitchFamily="34" charset="0"/>
              </a:rPr>
              <a:t>SP1 Access L1   Service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xmlns="" id="{0A792CC2-D97C-4580-9947-CDA7907931DE}"/>
              </a:ext>
            </a:extLst>
          </p:cNvPr>
          <p:cNvCxnSpPr/>
          <p:nvPr/>
        </p:nvCxnSpPr>
        <p:spPr>
          <a:xfrm>
            <a:off x="8261871" y="5470329"/>
            <a:ext cx="2652584" cy="1247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sp>
        <p:nvSpPr>
          <p:cNvPr id="23" name="Text Box 12">
            <a:extLst>
              <a:ext uri="{FF2B5EF4-FFF2-40B4-BE49-F238E27FC236}">
                <a16:creationId xmlns:a16="http://schemas.microsoft.com/office/drawing/2014/main" xmlns="" id="{D654D4D0-0A02-4F07-9342-BA75B08E19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6103" y="5145701"/>
            <a:ext cx="1731199" cy="666977"/>
          </a:xfrm>
          <a:prstGeom prst="rect">
            <a:avLst/>
          </a:prstGeom>
          <a:solidFill>
            <a:sysClr val="window" lastClr="FFFFFF"/>
          </a:solidFill>
          <a:ln w="285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1219170" eaLnBrk="0" hangingPunct="0">
              <a:defRPr/>
            </a:pPr>
            <a:r>
              <a:rPr lang="en-US" sz="1867" b="1" kern="0" dirty="0">
                <a:solidFill>
                  <a:prstClr val="black"/>
                </a:solidFill>
                <a:latin typeface="Calibri"/>
                <a:cs typeface="Tahoma" pitchFamily="34" charset="0"/>
              </a:rPr>
              <a:t>SP2 Access L1 Service</a:t>
            </a:r>
          </a:p>
        </p:txBody>
      </p:sp>
      <p:sp>
        <p:nvSpPr>
          <p:cNvPr id="24" name="Text Box 12">
            <a:extLst>
              <a:ext uri="{FF2B5EF4-FFF2-40B4-BE49-F238E27FC236}">
                <a16:creationId xmlns:a16="http://schemas.microsoft.com/office/drawing/2014/main" xmlns="" id="{D654D4D0-0A02-4F07-9342-BA75B08E19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71639" y="4599367"/>
            <a:ext cx="1054611" cy="666977"/>
          </a:xfrm>
          <a:prstGeom prst="rect">
            <a:avLst/>
          </a:prstGeom>
          <a:solidFill>
            <a:sysClr val="window" lastClr="FFFFFF"/>
          </a:solidFill>
          <a:ln w="285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1219170" eaLnBrk="0" hangingPunct="0">
              <a:defRPr/>
            </a:pPr>
            <a:r>
              <a:rPr lang="en-US" sz="1867" b="1" kern="0" dirty="0">
                <a:solidFill>
                  <a:prstClr val="black"/>
                </a:solidFill>
                <a:latin typeface="Calibri"/>
                <a:cs typeface="Tahoma" pitchFamily="34" charset="0"/>
              </a:rPr>
              <a:t>OTU4 L1 ENNI</a:t>
            </a:r>
          </a:p>
        </p:txBody>
      </p:sp>
      <p:sp>
        <p:nvSpPr>
          <p:cNvPr id="25" name="Hexagon 24">
            <a:extLst>
              <a:ext uri="{FF2B5EF4-FFF2-40B4-BE49-F238E27FC236}">
                <a16:creationId xmlns:a16="http://schemas.microsoft.com/office/drawing/2014/main" xmlns="" id="{F22C2017-BE17-47FB-9262-FD28DEBFEDC9}"/>
              </a:ext>
            </a:extLst>
          </p:cNvPr>
          <p:cNvSpPr>
            <a:spLocks noChangeAspect="1"/>
          </p:cNvSpPr>
          <p:nvPr/>
        </p:nvSpPr>
        <p:spPr>
          <a:xfrm flipH="1">
            <a:off x="511118" y="4191465"/>
            <a:ext cx="594213" cy="544427"/>
          </a:xfrm>
          <a:prstGeom prst="hexagon">
            <a:avLst/>
          </a:prstGeom>
          <a:solidFill>
            <a:sysClr val="window" lastClr="FFFFFF"/>
          </a:solidFill>
          <a:ln w="28575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defTabSz="1219170">
              <a:defRPr/>
            </a:pPr>
            <a:r>
              <a:rPr lang="en-US" sz="2400" kern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/>
              </a:rPr>
              <a:t>A</a:t>
            </a:r>
          </a:p>
        </p:txBody>
      </p:sp>
      <p:sp>
        <p:nvSpPr>
          <p:cNvPr id="27" name="Rectangle 26"/>
          <p:cNvSpPr/>
          <p:nvPr/>
        </p:nvSpPr>
        <p:spPr>
          <a:xfrm>
            <a:off x="3236529" y="708660"/>
            <a:ext cx="1130404" cy="513455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rgbClr val="168FD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r>
              <a:rPr lang="en-US" b="1" kern="0" dirty="0" smtClean="0">
                <a:solidFill>
                  <a:srgbClr val="168FDF"/>
                </a:solidFill>
                <a:latin typeface="Calibri" panose="020F0502020204030204"/>
              </a:rPr>
              <a:t>BSS (SP1</a:t>
            </a:r>
            <a:r>
              <a:rPr lang="en-US" b="1" kern="0" dirty="0" smtClean="0">
                <a:solidFill>
                  <a:srgbClr val="0A7D39"/>
                </a:solidFill>
                <a:latin typeface="Calibri" panose="020F0502020204030204"/>
              </a:rPr>
              <a:t>)</a:t>
            </a:r>
            <a:endParaRPr lang="en-US" b="1" kern="0" dirty="0">
              <a:solidFill>
                <a:srgbClr val="0A7D39"/>
              </a:solidFill>
              <a:latin typeface="Calibri" panose="020F0502020204030204"/>
            </a:endParaRPr>
          </a:p>
        </p:txBody>
      </p:sp>
      <p:cxnSp>
        <p:nvCxnSpPr>
          <p:cNvPr id="28" name="Straight Arrow Connector 27"/>
          <p:cNvCxnSpPr>
            <a:stCxn id="8" idx="0"/>
            <a:endCxn id="27" idx="2"/>
          </p:cNvCxnSpPr>
          <p:nvPr/>
        </p:nvCxnSpPr>
        <p:spPr>
          <a:xfrm flipV="1">
            <a:off x="3801731" y="1222115"/>
            <a:ext cx="0" cy="621416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4135" y="4069339"/>
            <a:ext cx="2584928" cy="666553"/>
          </a:xfrm>
          <a:prstGeom prst="rect">
            <a:avLst/>
          </a:prstGeom>
        </p:spPr>
      </p:pic>
      <p:sp>
        <p:nvSpPr>
          <p:cNvPr id="30" name="Cloud 29">
            <a:extLst>
              <a:ext uri="{FF2B5EF4-FFF2-40B4-BE49-F238E27FC236}">
                <a16:creationId xmlns:a16="http://schemas.microsoft.com/office/drawing/2014/main" xmlns="" id="{1E659BD7-36A7-1D40-BA77-C124E0D5C693}"/>
              </a:ext>
            </a:extLst>
          </p:cNvPr>
          <p:cNvSpPr/>
          <p:nvPr/>
        </p:nvSpPr>
        <p:spPr bwMode="auto">
          <a:xfrm>
            <a:off x="1347907" y="4055231"/>
            <a:ext cx="2540000" cy="676815"/>
          </a:xfrm>
          <a:prstGeom prst="cloud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endParaRPr lang="en-US" sz="1467">
              <a:cs typeface="Arial" panose="020B0604020202020204" pitchFamily="34" charset="0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EA3C3642-FCFE-6441-9D6A-2D06FE25B0A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8960" y="4064941"/>
            <a:ext cx="1562989" cy="579381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2984" y="3977769"/>
            <a:ext cx="2701097" cy="666553"/>
          </a:xfrm>
          <a:prstGeom prst="rect">
            <a:avLst/>
          </a:prstGeom>
        </p:spPr>
      </p:pic>
      <p:pic>
        <p:nvPicPr>
          <p:cNvPr id="33" name="Picture 4" descr="Related imag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5244" y="1705361"/>
            <a:ext cx="1053285" cy="25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1740994" y="2399246"/>
            <a:ext cx="1322868" cy="584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67" dirty="0">
                <a:solidFill>
                  <a:prstClr val="black"/>
                </a:solidFill>
                <a:latin typeface="Calibri" panose="020F0502020204030204"/>
              </a:rPr>
              <a:t>Open Standard Network APIs </a:t>
            </a:r>
          </a:p>
          <a:p>
            <a:pPr algn="ctr"/>
            <a:r>
              <a:rPr lang="en-US" sz="1067" dirty="0">
                <a:solidFill>
                  <a:prstClr val="black"/>
                </a:solidFill>
                <a:latin typeface="Calibri" panose="020F0502020204030204"/>
              </a:rPr>
              <a:t>ONF T-API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044236" y="3904919"/>
            <a:ext cx="14662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Optical Domain 1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899785" y="3847689"/>
            <a:ext cx="14662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Optical Domain 2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9603888" y="3753727"/>
            <a:ext cx="14662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Optical </a:t>
            </a:r>
            <a:r>
              <a:rPr lang="en-US" sz="1200" dirty="0" smtClean="0">
                <a:solidFill>
                  <a:prstClr val="black"/>
                </a:solidFill>
                <a:latin typeface="Calibri" panose="020F0502020204030204"/>
              </a:rPr>
              <a:t>Domain 3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588351" y="2422906"/>
            <a:ext cx="10587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prstClr val="black"/>
                </a:solidFill>
                <a:latin typeface="Calibri" panose="020F0502020204030204"/>
              </a:rPr>
              <a:t>Open ROADM service API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862965" y="2334006"/>
            <a:ext cx="1310652" cy="584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67" dirty="0">
                <a:solidFill>
                  <a:prstClr val="black"/>
                </a:solidFill>
                <a:latin typeface="Calibri" panose="020F0502020204030204"/>
              </a:rPr>
              <a:t>Open Standard Network APIs </a:t>
            </a:r>
            <a:r>
              <a:rPr lang="en-US" sz="1067" dirty="0" smtClean="0">
                <a:solidFill>
                  <a:prstClr val="black"/>
                </a:solidFill>
                <a:latin typeface="Calibri" panose="020F0502020204030204"/>
              </a:rPr>
              <a:t>  Open ROADM</a:t>
            </a:r>
            <a:endParaRPr lang="en-US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022" y="3574487"/>
            <a:ext cx="1109727" cy="238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805" y="3590967"/>
            <a:ext cx="1109727" cy="238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xmlns="" id="{0A792CC2-D97C-4580-9947-CDA7907931DE}"/>
              </a:ext>
            </a:extLst>
          </p:cNvPr>
          <p:cNvCxnSpPr/>
          <p:nvPr/>
        </p:nvCxnSpPr>
        <p:spPr>
          <a:xfrm>
            <a:off x="654427" y="4993858"/>
            <a:ext cx="1424124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sp>
        <p:nvSpPr>
          <p:cNvPr id="45" name="Text Box 12">
            <a:extLst>
              <a:ext uri="{FF2B5EF4-FFF2-40B4-BE49-F238E27FC236}">
                <a16:creationId xmlns:a16="http://schemas.microsoft.com/office/drawing/2014/main" xmlns="" id="{D654D4D0-0A02-4F07-9342-BA75B08E19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9183" y="4741756"/>
            <a:ext cx="1054611" cy="543867"/>
          </a:xfrm>
          <a:prstGeom prst="rect">
            <a:avLst/>
          </a:prstGeom>
          <a:solidFill>
            <a:sysClr val="window" lastClr="FFFFFF"/>
          </a:solidFill>
          <a:ln w="285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1219170" eaLnBrk="0" hangingPunct="0">
              <a:defRPr/>
            </a:pPr>
            <a:r>
              <a:rPr lang="en-US" sz="1867" b="1" kern="0" dirty="0">
                <a:solidFill>
                  <a:prstClr val="black"/>
                </a:solidFill>
                <a:latin typeface="Calibri"/>
                <a:cs typeface="Tahoma" pitchFamily="34" charset="0"/>
              </a:rPr>
              <a:t> L1 UNI </a:t>
            </a:r>
            <a:r>
              <a:rPr lang="en-US" sz="1067" kern="0" dirty="0">
                <a:solidFill>
                  <a:prstClr val="black"/>
                </a:solidFill>
                <a:latin typeface="Calibri"/>
                <a:cs typeface="Tahoma" pitchFamily="34" charset="0"/>
              </a:rPr>
              <a:t>(</a:t>
            </a:r>
            <a:r>
              <a:rPr lang="en-US" sz="1067" kern="0" dirty="0" err="1">
                <a:solidFill>
                  <a:prstClr val="black"/>
                </a:solidFill>
                <a:latin typeface="Calibri"/>
                <a:cs typeface="Tahoma" pitchFamily="34" charset="0"/>
              </a:rPr>
              <a:t>eg</a:t>
            </a:r>
            <a:r>
              <a:rPr lang="en-US" sz="1067" kern="0" dirty="0">
                <a:solidFill>
                  <a:prstClr val="black"/>
                </a:solidFill>
                <a:latin typeface="Calibri"/>
                <a:cs typeface="Tahoma" pitchFamily="34" charset="0"/>
              </a:rPr>
              <a:t>. 10GE)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xmlns="" id="{0A792CC2-D97C-4580-9947-CDA7907931DE}"/>
              </a:ext>
            </a:extLst>
          </p:cNvPr>
          <p:cNvCxnSpPr/>
          <p:nvPr/>
        </p:nvCxnSpPr>
        <p:spPr>
          <a:xfrm>
            <a:off x="9882019" y="5011419"/>
            <a:ext cx="1424124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sp>
        <p:nvSpPr>
          <p:cNvPr id="47" name="Text Box 12">
            <a:extLst>
              <a:ext uri="{FF2B5EF4-FFF2-40B4-BE49-F238E27FC236}">
                <a16:creationId xmlns:a16="http://schemas.microsoft.com/office/drawing/2014/main" xmlns="" id="{D654D4D0-0A02-4F07-9342-BA75B08E19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66775" y="4703336"/>
            <a:ext cx="1038939" cy="543867"/>
          </a:xfrm>
          <a:prstGeom prst="rect">
            <a:avLst/>
          </a:prstGeom>
          <a:solidFill>
            <a:sysClr val="window" lastClr="FFFFFF"/>
          </a:solidFill>
          <a:ln w="285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1219170" eaLnBrk="0" hangingPunct="0">
              <a:defRPr/>
            </a:pPr>
            <a:r>
              <a:rPr lang="en-US" sz="1867" b="1" kern="0" dirty="0">
                <a:solidFill>
                  <a:prstClr val="black"/>
                </a:solidFill>
                <a:latin typeface="Calibri"/>
                <a:cs typeface="Tahoma" pitchFamily="34" charset="0"/>
              </a:rPr>
              <a:t> L1 UNI </a:t>
            </a:r>
            <a:r>
              <a:rPr lang="en-US" sz="1067" kern="0" dirty="0">
                <a:solidFill>
                  <a:prstClr val="black"/>
                </a:solidFill>
                <a:latin typeface="Calibri"/>
                <a:cs typeface="Tahoma" pitchFamily="34" charset="0"/>
              </a:rPr>
              <a:t>(</a:t>
            </a:r>
            <a:r>
              <a:rPr lang="en-US" sz="1067" kern="0" dirty="0" err="1">
                <a:solidFill>
                  <a:prstClr val="black"/>
                </a:solidFill>
                <a:latin typeface="Calibri"/>
                <a:cs typeface="Tahoma" pitchFamily="34" charset="0"/>
              </a:rPr>
              <a:t>eg</a:t>
            </a:r>
            <a:r>
              <a:rPr lang="en-US" sz="1067" kern="0" dirty="0">
                <a:solidFill>
                  <a:prstClr val="black"/>
                </a:solidFill>
                <a:latin typeface="Calibri"/>
                <a:cs typeface="Tahoma" pitchFamily="34" charset="0"/>
              </a:rPr>
              <a:t>. 10GE)</a:t>
            </a:r>
          </a:p>
        </p:txBody>
      </p:sp>
      <p:sp>
        <p:nvSpPr>
          <p:cNvPr id="63" name="TextBox 33"/>
          <p:cNvSpPr txBox="1"/>
          <p:nvPr/>
        </p:nvSpPr>
        <p:spPr>
          <a:xfrm>
            <a:off x="6548349" y="1716404"/>
            <a:ext cx="1322868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67" dirty="0" smtClean="0">
                <a:solidFill>
                  <a:prstClr val="black"/>
                </a:solidFill>
                <a:latin typeface="Calibri" panose="020F0502020204030204"/>
              </a:rPr>
              <a:t>MEF / Interlude</a:t>
            </a:r>
            <a:endParaRPr lang="en-US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8704048" y="723436"/>
            <a:ext cx="1130404" cy="513455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rgbClr val="168FD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r>
              <a:rPr lang="en-US" b="1" kern="0" dirty="0" smtClean="0">
                <a:solidFill>
                  <a:srgbClr val="168FDF"/>
                </a:solidFill>
                <a:latin typeface="Calibri" panose="020F0502020204030204"/>
              </a:rPr>
              <a:t>BSS (SP2)</a:t>
            </a:r>
            <a:endParaRPr lang="en-US" b="1" kern="0" dirty="0">
              <a:solidFill>
                <a:srgbClr val="168FDF"/>
              </a:solidFill>
              <a:latin typeface="Calibri" panose="020F0502020204030204"/>
            </a:endParaRPr>
          </a:p>
        </p:txBody>
      </p:sp>
      <p:cxnSp>
        <p:nvCxnSpPr>
          <p:cNvPr id="79" name="Straight Arrow Connector 27"/>
          <p:cNvCxnSpPr>
            <a:stCxn id="9" idx="0"/>
            <a:endCxn id="78" idx="2"/>
          </p:cNvCxnSpPr>
          <p:nvPr/>
        </p:nvCxnSpPr>
        <p:spPr>
          <a:xfrm flipH="1" flipV="1">
            <a:off x="9269250" y="1236891"/>
            <a:ext cx="25719" cy="591523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33"/>
          <p:cNvSpPr txBox="1"/>
          <p:nvPr/>
        </p:nvSpPr>
        <p:spPr>
          <a:xfrm>
            <a:off x="2397282" y="1448816"/>
            <a:ext cx="1322868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67" dirty="0" smtClean="0">
                <a:solidFill>
                  <a:prstClr val="black"/>
                </a:solidFill>
                <a:latin typeface="Calibri" panose="020F0502020204030204"/>
              </a:rPr>
              <a:t>MEF / LEGATO</a:t>
            </a:r>
            <a:endParaRPr lang="en-US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7" name="TextBox 33"/>
          <p:cNvSpPr txBox="1"/>
          <p:nvPr/>
        </p:nvSpPr>
        <p:spPr>
          <a:xfrm>
            <a:off x="9386080" y="1437134"/>
            <a:ext cx="1322868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67" dirty="0" smtClean="0">
                <a:solidFill>
                  <a:prstClr val="black"/>
                </a:solidFill>
                <a:latin typeface="Calibri" panose="020F0502020204030204"/>
              </a:rPr>
              <a:t>MEF / LEGATO</a:t>
            </a:r>
            <a:endParaRPr lang="en-US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9" name="TextBox 34"/>
          <p:cNvSpPr txBox="1"/>
          <p:nvPr/>
        </p:nvSpPr>
        <p:spPr>
          <a:xfrm>
            <a:off x="1803442" y="3566704"/>
            <a:ext cx="14662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Calibri" panose="020F0502020204030204"/>
              </a:rPr>
              <a:t>Proprietary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133805" y="2984214"/>
            <a:ext cx="3107495" cy="54540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r>
              <a:rPr lang="en-US" sz="1600" b="1" kern="0" dirty="0" smtClean="0">
                <a:solidFill>
                  <a:prstClr val="white"/>
                </a:solidFill>
                <a:latin typeface="Calibri" panose="020F0502020204030204"/>
              </a:rPr>
              <a:t>OpenDaylight Optical controller</a:t>
            </a:r>
          </a:p>
          <a:p>
            <a:pPr algn="ctr" defTabSz="1219170">
              <a:defRPr/>
            </a:pPr>
            <a:r>
              <a:rPr lang="en-US" sz="1600" b="1" kern="0" dirty="0" smtClean="0">
                <a:solidFill>
                  <a:prstClr val="white"/>
                </a:solidFill>
                <a:latin typeface="Calibri" panose="020F0502020204030204"/>
              </a:rPr>
              <a:t>Transport-PCE</a:t>
            </a:r>
            <a:endParaRPr lang="en-US" sz="1600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57" name="Straight Arrow Connector 16"/>
          <p:cNvCxnSpPr/>
          <p:nvPr/>
        </p:nvCxnSpPr>
        <p:spPr>
          <a:xfrm>
            <a:off x="8675894" y="2323264"/>
            <a:ext cx="0" cy="66095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37"/>
          <p:cNvSpPr txBox="1"/>
          <p:nvPr/>
        </p:nvSpPr>
        <p:spPr>
          <a:xfrm>
            <a:off x="9700460" y="2368564"/>
            <a:ext cx="11417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Open Standard Network APIs </a:t>
            </a:r>
          </a:p>
          <a:p>
            <a:pPr algn="ctr"/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ONF T-API</a:t>
            </a:r>
          </a:p>
        </p:txBody>
      </p:sp>
      <p:cxnSp>
        <p:nvCxnSpPr>
          <p:cNvPr id="60" name="Straight Arrow Connector 16"/>
          <p:cNvCxnSpPr/>
          <p:nvPr/>
        </p:nvCxnSpPr>
        <p:spPr>
          <a:xfrm>
            <a:off x="9700460" y="2321610"/>
            <a:ext cx="0" cy="66095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Hexagon 25">
            <a:extLst>
              <a:ext uri="{FF2B5EF4-FFF2-40B4-BE49-F238E27FC236}">
                <a16:creationId xmlns:a16="http://schemas.microsoft.com/office/drawing/2014/main" xmlns="" id="{F22C2017-BE17-47FB-9262-FD28DEBFEDC9}"/>
              </a:ext>
            </a:extLst>
          </p:cNvPr>
          <p:cNvSpPr>
            <a:spLocks noChangeAspect="1"/>
          </p:cNvSpPr>
          <p:nvPr/>
        </p:nvSpPr>
        <p:spPr>
          <a:xfrm flipH="1">
            <a:off x="10944194" y="4209586"/>
            <a:ext cx="594213" cy="544427"/>
          </a:xfrm>
          <a:prstGeom prst="hexagon">
            <a:avLst/>
          </a:prstGeom>
          <a:solidFill>
            <a:sysClr val="window" lastClr="FFFFFF"/>
          </a:solidFill>
          <a:ln w="28575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defTabSz="1219170">
              <a:defRPr/>
            </a:pPr>
            <a:r>
              <a:rPr lang="en-US" sz="2400" kern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/>
              </a:rPr>
              <a:t>Z</a:t>
            </a:r>
          </a:p>
        </p:txBody>
      </p:sp>
    </p:spTree>
    <p:extLst>
      <p:ext uri="{BB962C8B-B14F-4D97-AF65-F5344CB8AC3E}">
        <p14:creationId xmlns:p14="http://schemas.microsoft.com/office/powerpoint/2010/main" val="257972036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742" y="-20524"/>
            <a:ext cx="10933886" cy="935674"/>
          </a:xfrm>
        </p:spPr>
        <p:txBody>
          <a:bodyPr/>
          <a:lstStyle/>
          <a:p>
            <a:r>
              <a:rPr lang="en-GB" smtClean="0"/>
              <a:t>L1 </a:t>
            </a:r>
            <a:r>
              <a:rPr lang="en-GB" dirty="0" smtClean="0"/>
              <a:t>Interconnect</a:t>
            </a:r>
            <a:endParaRPr lang="en-GB" dirty="0"/>
          </a:p>
        </p:txBody>
      </p:sp>
      <p:sp>
        <p:nvSpPr>
          <p:cNvPr id="12" name="Rounded Rectangle 11"/>
          <p:cNvSpPr/>
          <p:nvPr/>
        </p:nvSpPr>
        <p:spPr>
          <a:xfrm>
            <a:off x="5210826" y="4537"/>
            <a:ext cx="6981173" cy="76700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467" tIns="8467" rIns="8467" bIns="8467" numCol="1" spcCol="1270" rtlCol="0" anchor="ctr" anchorCtr="0">
            <a:noAutofit/>
          </a:bodyPr>
          <a:lstStyle/>
          <a:p>
            <a:pPr algn="ctr" defTabSz="59265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667" b="1" dirty="0" smtClean="0">
                <a:solidFill>
                  <a:srgbClr val="FFFFFF"/>
                </a:solidFill>
                <a:latin typeface="Vodafone Rg" pitchFamily="34" charset="0"/>
              </a:rPr>
              <a:t>Layer 0/1 Carrier Interconnect Service</a:t>
            </a:r>
            <a:endParaRPr lang="en-US" sz="2667" b="1" dirty="0">
              <a:solidFill>
                <a:srgbClr val="FFFFFF"/>
              </a:solidFill>
              <a:latin typeface="Vodafone Rg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4848667" y="1111490"/>
            <a:ext cx="0" cy="4205074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Chart Placeholder 18">
            <a:extLst>
              <a:ext uri="{FF2B5EF4-FFF2-40B4-BE49-F238E27FC236}">
                <a16:creationId xmlns:a16="http://schemas.microsoft.com/office/drawing/2014/main" xmlns="" id="{504146E4-1C91-C447-99FE-05775527494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5208318"/>
              </p:ext>
            </p:extLst>
          </p:nvPr>
        </p:nvGraphicFramePr>
        <p:xfrm>
          <a:off x="4935137" y="1199862"/>
          <a:ext cx="5984807" cy="24108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091">
                  <a:extLst>
                    <a:ext uri="{9D8B030D-6E8A-4147-A177-3AD203B41FA5}">
                      <a16:colId xmlns:a16="http://schemas.microsoft.com/office/drawing/2014/main" xmlns="" val="1157090732"/>
                    </a:ext>
                  </a:extLst>
                </a:gridCol>
                <a:gridCol w="270900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6122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236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82834">
                  <a:extLst>
                    <a:ext uri="{9D8B030D-6E8A-4147-A177-3AD203B41FA5}">
                      <a16:colId xmlns:a16="http://schemas.microsoft.com/office/drawing/2014/main" xmlns="" val="3787801955"/>
                    </a:ext>
                  </a:extLst>
                </a:gridCol>
              </a:tblGrid>
              <a:tr h="534968">
                <a:tc>
                  <a:txBody>
                    <a:bodyPr/>
                    <a:lstStyle/>
                    <a:p>
                      <a:pPr algn="ctr"/>
                      <a:endParaRPr lang="en-GB" sz="1200" b="1" noProof="0" dirty="0">
                        <a:solidFill>
                          <a:schemeClr val="accent1"/>
                        </a:solidFill>
                        <a:latin typeface="+mn-lt"/>
                      </a:endParaRPr>
                    </a:p>
                  </a:txBody>
                  <a:tcPr marL="91561" marR="91561" marT="91440" marB="9144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noProof="0" dirty="0">
                          <a:solidFill>
                            <a:schemeClr val="accent1"/>
                          </a:solidFill>
                          <a:latin typeface="+mn-lt"/>
                        </a:rPr>
                        <a:t>Milestone</a:t>
                      </a:r>
                    </a:p>
                  </a:txBody>
                  <a:tcPr marL="91561" marR="91561" marT="91440" marB="9144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baseline="0" noProof="0" dirty="0">
                          <a:solidFill>
                            <a:schemeClr val="accent1"/>
                          </a:solidFill>
                          <a:latin typeface="+mn-lt"/>
                        </a:rPr>
                        <a:t>Baseline</a:t>
                      </a:r>
                      <a:endParaRPr lang="en-GB" sz="1100" b="1" noProof="0" dirty="0">
                        <a:solidFill>
                          <a:schemeClr val="accent1"/>
                        </a:solidFill>
                        <a:latin typeface="+mn-lt"/>
                      </a:endParaRPr>
                    </a:p>
                  </a:txBody>
                  <a:tcPr marL="91561" marR="91561" marT="91440" marB="9144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noProof="0" dirty="0">
                          <a:solidFill>
                            <a:schemeClr val="accent1"/>
                          </a:solidFill>
                          <a:latin typeface="+mn-lt"/>
                        </a:rPr>
                        <a:t>Actual</a:t>
                      </a:r>
                    </a:p>
                  </a:txBody>
                  <a:tcPr marL="91561" marR="91561" marT="91440" marB="9144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noProof="0" dirty="0">
                          <a:solidFill>
                            <a:schemeClr val="accent1"/>
                          </a:solidFill>
                          <a:latin typeface="+mn-lt"/>
                        </a:rPr>
                        <a:t>RAG</a:t>
                      </a:r>
                    </a:p>
                  </a:txBody>
                  <a:tcPr marL="91561" marR="91561" marT="91440" marB="9144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642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</a:t>
                      </a:r>
                      <a:endParaRPr lang="en-GB" sz="900" b="1" i="0" u="none" strike="noStrike" noProof="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620" marR="7620" marT="762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Architecture</a:t>
                      </a:r>
                      <a:r>
                        <a:rPr lang="en-GB" sz="8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 / Design </a:t>
                      </a:r>
                      <a:endParaRPr lang="en-GB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TBD</a:t>
                      </a:r>
                      <a:endParaRPr lang="en-GB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TBD</a:t>
                      </a:r>
                      <a:endParaRPr lang="en-GB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620" marR="7620" marT="762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849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Define </a:t>
                      </a:r>
                      <a:r>
                        <a:rPr lang="en-GB" sz="8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PoC</a:t>
                      </a:r>
                      <a:r>
                        <a:rPr lang="en-GB" sz="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 scope</a:t>
                      </a:r>
                      <a:endParaRPr lang="en-GB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620" marR="7620" marT="762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600469768"/>
                  </a:ext>
                </a:extLst>
              </a:tr>
              <a:tr h="23849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Identify Platform Requirements</a:t>
                      </a:r>
                      <a:endParaRPr lang="en-GB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620" marR="7620" marT="762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622067388"/>
                  </a:ext>
                </a:extLst>
              </a:tr>
              <a:tr h="23849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L0/L1 Model(s) and APIs defined</a:t>
                      </a:r>
                      <a:endParaRPr lang="en-GB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620" marR="7620" marT="762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81561987"/>
                  </a:ext>
                </a:extLst>
              </a:tr>
              <a:tr h="23849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Controller architecture</a:t>
                      </a:r>
                      <a:endParaRPr lang="en-GB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620" marR="7620" marT="762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02810422"/>
                  </a:ext>
                </a:extLst>
              </a:tr>
              <a:tr h="23849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Development</a:t>
                      </a:r>
                      <a:endParaRPr lang="en-GB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620" marR="7620" marT="762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54082830"/>
                  </a:ext>
                </a:extLst>
              </a:tr>
              <a:tr h="23849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Test</a:t>
                      </a:r>
                      <a:r>
                        <a:rPr lang="en-GB" sz="8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 plan / testing complete</a:t>
                      </a:r>
                      <a:endParaRPr lang="en-GB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620" marR="7620" marT="762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69677332"/>
                  </a:ext>
                </a:extLst>
              </a:tr>
              <a:tr h="23849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620" marR="7620" marT="762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08359498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DD6FC9B9-0CA9-AB44-9A61-3DD3D37B3151}"/>
              </a:ext>
            </a:extLst>
          </p:cNvPr>
          <p:cNvSpPr txBox="1"/>
          <p:nvPr/>
        </p:nvSpPr>
        <p:spPr>
          <a:xfrm>
            <a:off x="4932727" y="3613753"/>
            <a:ext cx="4457395" cy="225189"/>
          </a:xfrm>
          <a:prstGeom prst="rect">
            <a:avLst/>
          </a:prstGeom>
        </p:spPr>
        <p:txBody>
          <a:bodyPr wrap="square" lIns="0" tIns="0" rIns="0" bIns="0" rtlCol="0" anchor="ctr">
            <a:noAutofit/>
          </a:bodyPr>
          <a:lstStyle/>
          <a:p>
            <a:pPr marL="0" indent="0">
              <a:buFont typeface="Arial" pitchFamily="34" charset="0"/>
              <a:buNone/>
            </a:pPr>
            <a:r>
              <a:rPr lang="en-GB" sz="1400" b="1" dirty="0" smtClean="0">
                <a:solidFill>
                  <a:srgbClr val="E60000"/>
                </a:solidFill>
                <a:latin typeface="Vodafone Rg"/>
              </a:rPr>
              <a:t>Key Enhancements Proposed / Delivered</a:t>
            </a:r>
            <a:endParaRPr lang="en-GB" sz="1400" b="1" dirty="0">
              <a:solidFill>
                <a:srgbClr val="E60000"/>
              </a:solidFill>
              <a:latin typeface="Vodafone Rg"/>
            </a:endParaRPr>
          </a:p>
        </p:txBody>
      </p:sp>
      <p:graphicFrame>
        <p:nvGraphicFramePr>
          <p:cNvPr id="19" name="Chart Placeholder 18">
            <a:extLst>
              <a:ext uri="{FF2B5EF4-FFF2-40B4-BE49-F238E27FC236}">
                <a16:creationId xmlns:a16="http://schemas.microsoft.com/office/drawing/2014/main" xmlns="" id="{5B9F8324-BD05-E34D-8FC8-4567F6E3838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3015249"/>
              </p:ext>
            </p:extLst>
          </p:nvPr>
        </p:nvGraphicFramePr>
        <p:xfrm>
          <a:off x="4933610" y="3898465"/>
          <a:ext cx="5986334" cy="9445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6876">
                  <a:extLst>
                    <a:ext uri="{9D8B030D-6E8A-4147-A177-3AD203B41FA5}">
                      <a16:colId xmlns:a16="http://schemas.microsoft.com/office/drawing/2014/main" xmlns="" val="1157090732"/>
                    </a:ext>
                  </a:extLst>
                </a:gridCol>
                <a:gridCol w="42035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45920">
                  <a:extLst>
                    <a:ext uri="{9D8B030D-6E8A-4147-A177-3AD203B41FA5}">
                      <a16:colId xmlns:a16="http://schemas.microsoft.com/office/drawing/2014/main" xmlns="" val="378780195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en-GB" sz="1200" b="1" noProof="0" dirty="0">
                        <a:solidFill>
                          <a:schemeClr val="accent1"/>
                        </a:solidFill>
                        <a:latin typeface="+mn-lt"/>
                      </a:endParaRPr>
                    </a:p>
                  </a:txBody>
                  <a:tcPr marL="91561" marR="91561" marT="91440" marB="9144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noProof="0" dirty="0">
                          <a:solidFill>
                            <a:schemeClr val="accent1"/>
                          </a:solidFill>
                          <a:latin typeface="+mn-lt"/>
                        </a:rPr>
                        <a:t>Description</a:t>
                      </a:r>
                    </a:p>
                  </a:txBody>
                  <a:tcPr marL="91561" marR="91561" marT="91440" marB="9144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noProof="0" dirty="0">
                          <a:solidFill>
                            <a:schemeClr val="accent1"/>
                          </a:solidFill>
                          <a:latin typeface="+mn-lt"/>
                        </a:rPr>
                        <a:t>Status</a:t>
                      </a:r>
                    </a:p>
                  </a:txBody>
                  <a:tcPr marL="91561" marR="91561" marT="91440" marB="9144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939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A</a:t>
                      </a:r>
                    </a:p>
                  </a:txBody>
                  <a:tcPr marL="7620" marR="7620" marT="762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noProof="0" dirty="0" err="1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TransportPCE</a:t>
                      </a:r>
                      <a:r>
                        <a:rPr lang="en-US" sz="8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support for OTN</a:t>
                      </a:r>
                      <a:endParaRPr lang="en-US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620" marR="7620" marT="762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TBD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620" marR="7620" marT="762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35141674"/>
                  </a:ext>
                </a:extLst>
              </a:tr>
              <a:tr h="28939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B</a:t>
                      </a:r>
                      <a:endParaRPr lang="en-GB" sz="900" b="1" i="0" u="none" strike="noStrike" noProof="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620" marR="7620" marT="762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MEF</a:t>
                      </a:r>
                      <a:r>
                        <a:rPr lang="en-US" sz="800" b="0" i="0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L1 service Order </a:t>
                      </a:r>
                      <a:r>
                        <a:rPr lang="en-US" sz="8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support  for inter-carrier</a:t>
                      </a:r>
                      <a:r>
                        <a:rPr lang="en-US" sz="800" b="0" i="0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interactions</a:t>
                      </a:r>
                      <a:endParaRPr lang="en-US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620" marR="7620" marT="762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TBD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620" marR="7620" marT="7620" marB="0"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84044148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5A56751A-259E-0A49-A300-F04056153C11}"/>
              </a:ext>
            </a:extLst>
          </p:cNvPr>
          <p:cNvSpPr txBox="1"/>
          <p:nvPr/>
        </p:nvSpPr>
        <p:spPr>
          <a:xfrm>
            <a:off x="4925134" y="915150"/>
            <a:ext cx="2869221" cy="225189"/>
          </a:xfrm>
          <a:prstGeom prst="rect">
            <a:avLst/>
          </a:prstGeom>
        </p:spPr>
        <p:txBody>
          <a:bodyPr wrap="square" lIns="0" tIns="0" rIns="0" bIns="0" rtlCol="0" anchor="ctr">
            <a:noAutofit/>
          </a:bodyPr>
          <a:lstStyle/>
          <a:p>
            <a:pPr marL="0" indent="0">
              <a:buFont typeface="Arial" pitchFamily="34" charset="0"/>
              <a:buNone/>
            </a:pPr>
            <a:r>
              <a:rPr lang="en-GB" sz="1400" b="1" dirty="0">
                <a:solidFill>
                  <a:srgbClr val="E60000"/>
                </a:solidFill>
                <a:latin typeface="Vodafone Rg"/>
              </a:rPr>
              <a:t>Key Milestones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xmlns="" id="{34F6CAA7-10AC-4340-AD3B-045C9AB073B0}"/>
              </a:ext>
            </a:extLst>
          </p:cNvPr>
          <p:cNvSpPr/>
          <p:nvPr/>
        </p:nvSpPr>
        <p:spPr>
          <a:xfrm>
            <a:off x="10493965" y="1780577"/>
            <a:ext cx="126271" cy="126735"/>
          </a:xfrm>
          <a:prstGeom prst="ellipse">
            <a:avLst/>
          </a:prstGeom>
          <a:solidFill>
            <a:srgbClr val="00B050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350" tIns="6350" rIns="6350" bIns="6350" numCol="1" spcCol="1270" rtlCol="0" anchor="ctr" anchorCtr="0">
            <a:noAutofit/>
          </a:bodyPr>
          <a:lstStyle/>
          <a:p>
            <a:pPr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 dirty="0">
              <a:solidFill>
                <a:srgbClr val="34342B"/>
              </a:solidFill>
              <a:latin typeface="Vodafone Rg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xmlns="" id="{615EF276-4131-B241-B24C-D2DD2BBB0D65}"/>
              </a:ext>
            </a:extLst>
          </p:cNvPr>
          <p:cNvSpPr/>
          <p:nvPr/>
        </p:nvSpPr>
        <p:spPr>
          <a:xfrm>
            <a:off x="10493965" y="2032413"/>
            <a:ext cx="126271" cy="126735"/>
          </a:xfrm>
          <a:prstGeom prst="ellipse">
            <a:avLst/>
          </a:prstGeom>
          <a:solidFill>
            <a:srgbClr val="00B050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350" tIns="6350" rIns="6350" bIns="6350" numCol="1" spcCol="1270" rtlCol="0" anchor="ctr" anchorCtr="0">
            <a:noAutofit/>
          </a:bodyPr>
          <a:lstStyle/>
          <a:p>
            <a:pPr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 kern="1200" dirty="0">
              <a:solidFill>
                <a:srgbClr val="34342B"/>
              </a:solidFill>
              <a:latin typeface="Vodafone Rg" pitchFamily="34" charset="0"/>
              <a:ea typeface="+mn-ea"/>
              <a:cs typeface="+mn-cs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xmlns="" id="{1EB269E5-47CC-564E-8511-E60978B3598B}"/>
              </a:ext>
            </a:extLst>
          </p:cNvPr>
          <p:cNvSpPr/>
          <p:nvPr/>
        </p:nvSpPr>
        <p:spPr>
          <a:xfrm>
            <a:off x="10493965" y="2261947"/>
            <a:ext cx="126271" cy="126735"/>
          </a:xfrm>
          <a:prstGeom prst="ellipse">
            <a:avLst/>
          </a:prstGeom>
          <a:solidFill>
            <a:srgbClr val="00B050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350" tIns="6350" rIns="6350" bIns="6350" numCol="1" spcCol="1270" rtlCol="0" anchor="ctr" anchorCtr="0">
            <a:noAutofit/>
          </a:bodyPr>
          <a:lstStyle/>
          <a:p>
            <a:pPr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 kern="1200" dirty="0">
              <a:solidFill>
                <a:srgbClr val="34342B"/>
              </a:solidFill>
              <a:latin typeface="Vodafone Rg" pitchFamily="34" charset="0"/>
              <a:ea typeface="+mn-ea"/>
              <a:cs typeface="+mn-cs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xmlns="" id="{F09915F8-8A98-0140-8EA9-8B68961FBD93}"/>
              </a:ext>
            </a:extLst>
          </p:cNvPr>
          <p:cNvSpPr/>
          <p:nvPr/>
        </p:nvSpPr>
        <p:spPr>
          <a:xfrm>
            <a:off x="10493965" y="2513783"/>
            <a:ext cx="126271" cy="126735"/>
          </a:xfrm>
          <a:prstGeom prst="ellipse">
            <a:avLst/>
          </a:prstGeom>
          <a:solidFill>
            <a:srgbClr val="00B050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350" tIns="6350" rIns="6350" bIns="6350" numCol="1" spcCol="1270" rtlCol="0" anchor="ctr" anchorCtr="0">
            <a:noAutofit/>
          </a:bodyPr>
          <a:lstStyle/>
          <a:p>
            <a:pPr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 kern="1200" dirty="0">
              <a:solidFill>
                <a:srgbClr val="34342B"/>
              </a:solidFill>
              <a:latin typeface="Vodafone Rg" pitchFamily="34" charset="0"/>
              <a:ea typeface="+mn-ea"/>
              <a:cs typeface="+mn-cs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xmlns="" id="{EFF084BD-004D-6E42-8D69-E9C255623D21}"/>
              </a:ext>
            </a:extLst>
          </p:cNvPr>
          <p:cNvSpPr/>
          <p:nvPr/>
        </p:nvSpPr>
        <p:spPr>
          <a:xfrm>
            <a:off x="10493965" y="2758185"/>
            <a:ext cx="126271" cy="126735"/>
          </a:xfrm>
          <a:prstGeom prst="ellipse">
            <a:avLst/>
          </a:prstGeom>
          <a:solidFill>
            <a:srgbClr val="00B050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350" tIns="6350" rIns="6350" bIns="6350" numCol="1" spcCol="1270" rtlCol="0" anchor="ctr" anchorCtr="0">
            <a:noAutofit/>
          </a:bodyPr>
          <a:lstStyle/>
          <a:p>
            <a:pPr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 kern="1200" dirty="0">
              <a:solidFill>
                <a:srgbClr val="34342B"/>
              </a:solidFill>
              <a:latin typeface="Vodafone Rg" pitchFamily="34" charset="0"/>
              <a:ea typeface="+mn-ea"/>
              <a:cs typeface="+mn-cs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816113FF-49C9-E448-AFB6-0F045567F6E3}"/>
              </a:ext>
            </a:extLst>
          </p:cNvPr>
          <p:cNvSpPr/>
          <p:nvPr/>
        </p:nvSpPr>
        <p:spPr>
          <a:xfrm>
            <a:off x="10493965" y="3002587"/>
            <a:ext cx="126271" cy="126735"/>
          </a:xfrm>
          <a:prstGeom prst="ellipse">
            <a:avLst/>
          </a:prstGeom>
          <a:solidFill>
            <a:srgbClr val="00B050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350" tIns="6350" rIns="6350" bIns="6350" numCol="1" spcCol="1270" rtlCol="0" anchor="ctr" anchorCtr="0">
            <a:noAutofit/>
          </a:bodyPr>
          <a:lstStyle/>
          <a:p>
            <a:pPr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 kern="1200" dirty="0">
              <a:solidFill>
                <a:srgbClr val="34342B"/>
              </a:solidFill>
              <a:latin typeface="Vodafone Rg" pitchFamily="34" charset="0"/>
              <a:ea typeface="+mn-ea"/>
              <a:cs typeface="+mn-cs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xmlns="" id="{65601D6D-FF81-824F-B61F-E0A63FC39030}"/>
              </a:ext>
            </a:extLst>
          </p:cNvPr>
          <p:cNvCxnSpPr>
            <a:cxnSpLocks/>
          </p:cNvCxnSpPr>
          <p:nvPr/>
        </p:nvCxnSpPr>
        <p:spPr>
          <a:xfrm>
            <a:off x="731806" y="2849204"/>
            <a:ext cx="14669" cy="210227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962841F9-6A9C-BE4A-BF5A-215193D5AA0A}"/>
              </a:ext>
            </a:extLst>
          </p:cNvPr>
          <p:cNvSpPr/>
          <p:nvPr/>
        </p:nvSpPr>
        <p:spPr>
          <a:xfrm>
            <a:off x="-234744" y="4951483"/>
            <a:ext cx="4042480" cy="369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100" dirty="0"/>
          </a:p>
        </p:txBody>
      </p:sp>
      <p:sp>
        <p:nvSpPr>
          <p:cNvPr id="29" name="TextBox 28"/>
          <p:cNvSpPr txBox="1"/>
          <p:nvPr/>
        </p:nvSpPr>
        <p:spPr>
          <a:xfrm>
            <a:off x="732207" y="2557482"/>
            <a:ext cx="2108579" cy="225189"/>
          </a:xfrm>
          <a:prstGeom prst="rect">
            <a:avLst/>
          </a:prstGeom>
        </p:spPr>
        <p:txBody>
          <a:bodyPr wrap="square" lIns="0" tIns="0" rIns="0" bIns="0" rtlCol="0" anchor="ctr">
            <a:noAutofit/>
          </a:bodyPr>
          <a:lstStyle/>
          <a:p>
            <a:pPr marL="0" indent="0">
              <a:buFont typeface="Arial" pitchFamily="34" charset="0"/>
              <a:buNone/>
            </a:pPr>
            <a:r>
              <a:rPr lang="en-GB" sz="1400" b="1" dirty="0">
                <a:solidFill>
                  <a:srgbClr val="E60000"/>
                </a:solidFill>
                <a:latin typeface="Vodafone Rg" pitchFamily="34" charset="0"/>
              </a:rPr>
              <a:t>Activities 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xmlns="" id="{C533AA1B-82A0-1340-BBEC-1945A7C4228A}"/>
              </a:ext>
            </a:extLst>
          </p:cNvPr>
          <p:cNvSpPr/>
          <p:nvPr/>
        </p:nvSpPr>
        <p:spPr>
          <a:xfrm>
            <a:off x="680743" y="4019191"/>
            <a:ext cx="108000" cy="108000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350" tIns="6350" rIns="6350" bIns="6350" numCol="1" spcCol="1270" rtlCol="0" anchor="ctr" anchorCtr="0">
            <a:noAutofit/>
          </a:bodyPr>
          <a:lstStyle/>
          <a:p>
            <a:pPr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 kern="1200" dirty="0">
              <a:solidFill>
                <a:srgbClr val="34342B"/>
              </a:solidFill>
              <a:latin typeface="Vodafone Rg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650076EF-13B5-9744-AA00-CC4106D5CC08}"/>
              </a:ext>
            </a:extLst>
          </p:cNvPr>
          <p:cNvGrpSpPr/>
          <p:nvPr/>
        </p:nvGrpSpPr>
        <p:grpSpPr>
          <a:xfrm>
            <a:off x="671380" y="1711854"/>
            <a:ext cx="4060512" cy="748916"/>
            <a:chOff x="237902" y="659260"/>
            <a:chExt cx="4060512" cy="702333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xmlns="" id="{EA500A22-D9EF-534F-B5F3-E7087A807EA0}"/>
                </a:ext>
              </a:extLst>
            </p:cNvPr>
            <p:cNvSpPr/>
            <p:nvPr/>
          </p:nvSpPr>
          <p:spPr>
            <a:xfrm>
              <a:off x="749014" y="758980"/>
              <a:ext cx="3530257" cy="2309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92075" algn="just">
                <a:buClr>
                  <a:srgbClr val="E60000"/>
                </a:buClr>
              </a:pPr>
              <a:endParaRPr lang="en-GB" sz="1000" dirty="0">
                <a:solidFill>
                  <a:schemeClr val="bg2">
                    <a:lumMod val="75000"/>
                  </a:schemeClr>
                </a:solidFill>
                <a:latin typeface="Vodafone Rg" pitchFamily="34" charset="0"/>
                <a:cs typeface="Arial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D31F2F19-CC7F-3141-A35B-E53AC8702D3B}"/>
                </a:ext>
              </a:extLst>
            </p:cNvPr>
            <p:cNvSpPr txBox="1"/>
            <p:nvPr/>
          </p:nvSpPr>
          <p:spPr>
            <a:xfrm>
              <a:off x="313546" y="674964"/>
              <a:ext cx="2108579" cy="225189"/>
            </a:xfrm>
            <a:prstGeom prst="rect">
              <a:avLst/>
            </a:prstGeom>
          </p:spPr>
          <p:txBody>
            <a:bodyPr wrap="square" lIns="0" tIns="0" rIns="0" bIns="0" rtlCol="0" anchor="ctr">
              <a:noAutofit/>
            </a:bodyPr>
            <a:lstStyle/>
            <a:p>
              <a:pPr marL="0" indent="0">
                <a:buFont typeface="Arial" pitchFamily="34" charset="0"/>
                <a:buNone/>
              </a:pPr>
              <a:r>
                <a:rPr lang="en-GB" sz="1400" b="1" dirty="0">
                  <a:solidFill>
                    <a:srgbClr val="E60000"/>
                  </a:solidFill>
                  <a:latin typeface="Vodafone Rg" pitchFamily="34" charset="0"/>
                </a:rPr>
                <a:t>Status</a:t>
              </a:r>
            </a:p>
          </p:txBody>
        </p:sp>
        <p:sp>
          <p:nvSpPr>
            <p:cNvPr id="35" name="Freeform 393">
              <a:extLst>
                <a:ext uri="{FF2B5EF4-FFF2-40B4-BE49-F238E27FC236}">
                  <a16:creationId xmlns:a16="http://schemas.microsoft.com/office/drawing/2014/main" xmlns="" id="{F4FC509F-ABD7-7443-ADD8-624044F00389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13546" y="925798"/>
              <a:ext cx="369676" cy="370763"/>
            </a:xfrm>
            <a:custGeom>
              <a:avLst/>
              <a:gdLst>
                <a:gd name="T0" fmla="*/ 117 w 512"/>
                <a:gd name="T1" fmla="*/ 170 h 512"/>
                <a:gd name="T2" fmla="*/ 149 w 512"/>
                <a:gd name="T3" fmla="*/ 170 h 512"/>
                <a:gd name="T4" fmla="*/ 149 w 512"/>
                <a:gd name="T5" fmla="*/ 202 h 512"/>
                <a:gd name="T6" fmla="*/ 117 w 512"/>
                <a:gd name="T7" fmla="*/ 202 h 512"/>
                <a:gd name="T8" fmla="*/ 117 w 512"/>
                <a:gd name="T9" fmla="*/ 170 h 512"/>
                <a:gd name="T10" fmla="*/ 117 w 512"/>
                <a:gd name="T11" fmla="*/ 341 h 512"/>
                <a:gd name="T12" fmla="*/ 149 w 512"/>
                <a:gd name="T13" fmla="*/ 341 h 512"/>
                <a:gd name="T14" fmla="*/ 149 w 512"/>
                <a:gd name="T15" fmla="*/ 309 h 512"/>
                <a:gd name="T16" fmla="*/ 117 w 512"/>
                <a:gd name="T17" fmla="*/ 309 h 512"/>
                <a:gd name="T18" fmla="*/ 117 w 512"/>
                <a:gd name="T19" fmla="*/ 341 h 512"/>
                <a:gd name="T20" fmla="*/ 512 w 512"/>
                <a:gd name="T21" fmla="*/ 256 h 512"/>
                <a:gd name="T22" fmla="*/ 256 w 512"/>
                <a:gd name="T23" fmla="*/ 512 h 512"/>
                <a:gd name="T24" fmla="*/ 0 w 512"/>
                <a:gd name="T25" fmla="*/ 256 h 512"/>
                <a:gd name="T26" fmla="*/ 256 w 512"/>
                <a:gd name="T27" fmla="*/ 0 h 512"/>
                <a:gd name="T28" fmla="*/ 512 w 512"/>
                <a:gd name="T29" fmla="*/ 256 h 512"/>
                <a:gd name="T30" fmla="*/ 170 w 512"/>
                <a:gd name="T31" fmla="*/ 298 h 512"/>
                <a:gd name="T32" fmla="*/ 160 w 512"/>
                <a:gd name="T33" fmla="*/ 288 h 512"/>
                <a:gd name="T34" fmla="*/ 106 w 512"/>
                <a:gd name="T35" fmla="*/ 288 h 512"/>
                <a:gd name="T36" fmla="*/ 96 w 512"/>
                <a:gd name="T37" fmla="*/ 298 h 512"/>
                <a:gd name="T38" fmla="*/ 96 w 512"/>
                <a:gd name="T39" fmla="*/ 352 h 512"/>
                <a:gd name="T40" fmla="*/ 106 w 512"/>
                <a:gd name="T41" fmla="*/ 362 h 512"/>
                <a:gd name="T42" fmla="*/ 160 w 512"/>
                <a:gd name="T43" fmla="*/ 362 h 512"/>
                <a:gd name="T44" fmla="*/ 170 w 512"/>
                <a:gd name="T45" fmla="*/ 352 h 512"/>
                <a:gd name="T46" fmla="*/ 170 w 512"/>
                <a:gd name="T47" fmla="*/ 298 h 512"/>
                <a:gd name="T48" fmla="*/ 170 w 512"/>
                <a:gd name="T49" fmla="*/ 160 h 512"/>
                <a:gd name="T50" fmla="*/ 160 w 512"/>
                <a:gd name="T51" fmla="*/ 149 h 512"/>
                <a:gd name="T52" fmla="*/ 106 w 512"/>
                <a:gd name="T53" fmla="*/ 149 h 512"/>
                <a:gd name="T54" fmla="*/ 96 w 512"/>
                <a:gd name="T55" fmla="*/ 160 h 512"/>
                <a:gd name="T56" fmla="*/ 96 w 512"/>
                <a:gd name="T57" fmla="*/ 213 h 512"/>
                <a:gd name="T58" fmla="*/ 106 w 512"/>
                <a:gd name="T59" fmla="*/ 224 h 512"/>
                <a:gd name="T60" fmla="*/ 160 w 512"/>
                <a:gd name="T61" fmla="*/ 224 h 512"/>
                <a:gd name="T62" fmla="*/ 170 w 512"/>
                <a:gd name="T63" fmla="*/ 213 h 512"/>
                <a:gd name="T64" fmla="*/ 170 w 512"/>
                <a:gd name="T65" fmla="*/ 160 h 512"/>
                <a:gd name="T66" fmla="*/ 416 w 512"/>
                <a:gd name="T67" fmla="*/ 352 h 512"/>
                <a:gd name="T68" fmla="*/ 405 w 512"/>
                <a:gd name="T69" fmla="*/ 341 h 512"/>
                <a:gd name="T70" fmla="*/ 224 w 512"/>
                <a:gd name="T71" fmla="*/ 341 h 512"/>
                <a:gd name="T72" fmla="*/ 213 w 512"/>
                <a:gd name="T73" fmla="*/ 352 h 512"/>
                <a:gd name="T74" fmla="*/ 224 w 512"/>
                <a:gd name="T75" fmla="*/ 362 h 512"/>
                <a:gd name="T76" fmla="*/ 405 w 512"/>
                <a:gd name="T77" fmla="*/ 362 h 512"/>
                <a:gd name="T78" fmla="*/ 416 w 512"/>
                <a:gd name="T79" fmla="*/ 352 h 512"/>
                <a:gd name="T80" fmla="*/ 416 w 512"/>
                <a:gd name="T81" fmla="*/ 298 h 512"/>
                <a:gd name="T82" fmla="*/ 405 w 512"/>
                <a:gd name="T83" fmla="*/ 288 h 512"/>
                <a:gd name="T84" fmla="*/ 224 w 512"/>
                <a:gd name="T85" fmla="*/ 288 h 512"/>
                <a:gd name="T86" fmla="*/ 213 w 512"/>
                <a:gd name="T87" fmla="*/ 298 h 512"/>
                <a:gd name="T88" fmla="*/ 224 w 512"/>
                <a:gd name="T89" fmla="*/ 309 h 512"/>
                <a:gd name="T90" fmla="*/ 405 w 512"/>
                <a:gd name="T91" fmla="*/ 309 h 512"/>
                <a:gd name="T92" fmla="*/ 416 w 512"/>
                <a:gd name="T93" fmla="*/ 298 h 512"/>
                <a:gd name="T94" fmla="*/ 416 w 512"/>
                <a:gd name="T95" fmla="*/ 213 h 512"/>
                <a:gd name="T96" fmla="*/ 405 w 512"/>
                <a:gd name="T97" fmla="*/ 202 h 512"/>
                <a:gd name="T98" fmla="*/ 224 w 512"/>
                <a:gd name="T99" fmla="*/ 202 h 512"/>
                <a:gd name="T100" fmla="*/ 213 w 512"/>
                <a:gd name="T101" fmla="*/ 213 h 512"/>
                <a:gd name="T102" fmla="*/ 224 w 512"/>
                <a:gd name="T103" fmla="*/ 224 h 512"/>
                <a:gd name="T104" fmla="*/ 405 w 512"/>
                <a:gd name="T105" fmla="*/ 224 h 512"/>
                <a:gd name="T106" fmla="*/ 416 w 512"/>
                <a:gd name="T107" fmla="*/ 213 h 512"/>
                <a:gd name="T108" fmla="*/ 416 w 512"/>
                <a:gd name="T109" fmla="*/ 160 h 512"/>
                <a:gd name="T110" fmla="*/ 405 w 512"/>
                <a:gd name="T111" fmla="*/ 149 h 512"/>
                <a:gd name="T112" fmla="*/ 224 w 512"/>
                <a:gd name="T113" fmla="*/ 149 h 512"/>
                <a:gd name="T114" fmla="*/ 213 w 512"/>
                <a:gd name="T115" fmla="*/ 160 h 512"/>
                <a:gd name="T116" fmla="*/ 224 w 512"/>
                <a:gd name="T117" fmla="*/ 170 h 512"/>
                <a:gd name="T118" fmla="*/ 405 w 512"/>
                <a:gd name="T119" fmla="*/ 170 h 512"/>
                <a:gd name="T120" fmla="*/ 416 w 512"/>
                <a:gd name="T121" fmla="*/ 16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12" h="512">
                  <a:moveTo>
                    <a:pt x="117" y="170"/>
                  </a:moveTo>
                  <a:cubicBezTo>
                    <a:pt x="149" y="170"/>
                    <a:pt x="149" y="170"/>
                    <a:pt x="149" y="170"/>
                  </a:cubicBezTo>
                  <a:cubicBezTo>
                    <a:pt x="149" y="202"/>
                    <a:pt x="149" y="202"/>
                    <a:pt x="149" y="202"/>
                  </a:cubicBezTo>
                  <a:cubicBezTo>
                    <a:pt x="117" y="202"/>
                    <a:pt x="117" y="202"/>
                    <a:pt x="117" y="202"/>
                  </a:cubicBezTo>
                  <a:lnTo>
                    <a:pt x="117" y="170"/>
                  </a:lnTo>
                  <a:close/>
                  <a:moveTo>
                    <a:pt x="117" y="341"/>
                  </a:moveTo>
                  <a:cubicBezTo>
                    <a:pt x="149" y="341"/>
                    <a:pt x="149" y="341"/>
                    <a:pt x="149" y="341"/>
                  </a:cubicBezTo>
                  <a:cubicBezTo>
                    <a:pt x="149" y="309"/>
                    <a:pt x="149" y="309"/>
                    <a:pt x="149" y="309"/>
                  </a:cubicBezTo>
                  <a:cubicBezTo>
                    <a:pt x="117" y="309"/>
                    <a:pt x="117" y="309"/>
                    <a:pt x="117" y="309"/>
                  </a:cubicBezTo>
                  <a:lnTo>
                    <a:pt x="117" y="341"/>
                  </a:lnTo>
                  <a:close/>
                  <a:moveTo>
                    <a:pt x="512" y="256"/>
                  </a:moveTo>
                  <a:cubicBezTo>
                    <a:pt x="512" y="397"/>
                    <a:pt x="397" y="512"/>
                    <a:pt x="256" y="512"/>
                  </a:cubicBezTo>
                  <a:cubicBezTo>
                    <a:pt x="114" y="512"/>
                    <a:pt x="0" y="397"/>
                    <a:pt x="0" y="256"/>
                  </a:cubicBezTo>
                  <a:cubicBezTo>
                    <a:pt x="0" y="114"/>
                    <a:pt x="114" y="0"/>
                    <a:pt x="256" y="0"/>
                  </a:cubicBezTo>
                  <a:cubicBezTo>
                    <a:pt x="397" y="0"/>
                    <a:pt x="512" y="114"/>
                    <a:pt x="512" y="256"/>
                  </a:cubicBezTo>
                  <a:close/>
                  <a:moveTo>
                    <a:pt x="170" y="298"/>
                  </a:moveTo>
                  <a:cubicBezTo>
                    <a:pt x="170" y="292"/>
                    <a:pt x="166" y="288"/>
                    <a:pt x="160" y="288"/>
                  </a:cubicBezTo>
                  <a:cubicBezTo>
                    <a:pt x="106" y="288"/>
                    <a:pt x="106" y="288"/>
                    <a:pt x="106" y="288"/>
                  </a:cubicBezTo>
                  <a:cubicBezTo>
                    <a:pt x="100" y="288"/>
                    <a:pt x="96" y="292"/>
                    <a:pt x="96" y="298"/>
                  </a:cubicBezTo>
                  <a:cubicBezTo>
                    <a:pt x="96" y="352"/>
                    <a:pt x="96" y="352"/>
                    <a:pt x="96" y="352"/>
                  </a:cubicBezTo>
                  <a:cubicBezTo>
                    <a:pt x="96" y="358"/>
                    <a:pt x="100" y="362"/>
                    <a:pt x="106" y="362"/>
                  </a:cubicBezTo>
                  <a:cubicBezTo>
                    <a:pt x="160" y="362"/>
                    <a:pt x="160" y="362"/>
                    <a:pt x="160" y="362"/>
                  </a:cubicBezTo>
                  <a:cubicBezTo>
                    <a:pt x="166" y="362"/>
                    <a:pt x="170" y="358"/>
                    <a:pt x="170" y="352"/>
                  </a:cubicBezTo>
                  <a:lnTo>
                    <a:pt x="170" y="298"/>
                  </a:lnTo>
                  <a:close/>
                  <a:moveTo>
                    <a:pt x="170" y="160"/>
                  </a:moveTo>
                  <a:cubicBezTo>
                    <a:pt x="170" y="154"/>
                    <a:pt x="166" y="149"/>
                    <a:pt x="160" y="149"/>
                  </a:cubicBezTo>
                  <a:cubicBezTo>
                    <a:pt x="106" y="149"/>
                    <a:pt x="106" y="149"/>
                    <a:pt x="106" y="149"/>
                  </a:cubicBezTo>
                  <a:cubicBezTo>
                    <a:pt x="100" y="149"/>
                    <a:pt x="96" y="154"/>
                    <a:pt x="96" y="160"/>
                  </a:cubicBezTo>
                  <a:cubicBezTo>
                    <a:pt x="96" y="213"/>
                    <a:pt x="96" y="213"/>
                    <a:pt x="96" y="213"/>
                  </a:cubicBezTo>
                  <a:cubicBezTo>
                    <a:pt x="96" y="219"/>
                    <a:pt x="100" y="224"/>
                    <a:pt x="106" y="224"/>
                  </a:cubicBezTo>
                  <a:cubicBezTo>
                    <a:pt x="160" y="224"/>
                    <a:pt x="160" y="224"/>
                    <a:pt x="160" y="224"/>
                  </a:cubicBezTo>
                  <a:cubicBezTo>
                    <a:pt x="166" y="224"/>
                    <a:pt x="170" y="219"/>
                    <a:pt x="170" y="213"/>
                  </a:cubicBezTo>
                  <a:lnTo>
                    <a:pt x="170" y="160"/>
                  </a:lnTo>
                  <a:close/>
                  <a:moveTo>
                    <a:pt x="416" y="352"/>
                  </a:moveTo>
                  <a:cubicBezTo>
                    <a:pt x="416" y="346"/>
                    <a:pt x="411" y="341"/>
                    <a:pt x="405" y="341"/>
                  </a:cubicBezTo>
                  <a:cubicBezTo>
                    <a:pt x="224" y="341"/>
                    <a:pt x="224" y="341"/>
                    <a:pt x="224" y="341"/>
                  </a:cubicBezTo>
                  <a:cubicBezTo>
                    <a:pt x="218" y="341"/>
                    <a:pt x="213" y="346"/>
                    <a:pt x="213" y="352"/>
                  </a:cubicBezTo>
                  <a:cubicBezTo>
                    <a:pt x="213" y="358"/>
                    <a:pt x="218" y="362"/>
                    <a:pt x="224" y="362"/>
                  </a:cubicBezTo>
                  <a:cubicBezTo>
                    <a:pt x="405" y="362"/>
                    <a:pt x="405" y="362"/>
                    <a:pt x="405" y="362"/>
                  </a:cubicBezTo>
                  <a:cubicBezTo>
                    <a:pt x="411" y="362"/>
                    <a:pt x="416" y="358"/>
                    <a:pt x="416" y="352"/>
                  </a:cubicBezTo>
                  <a:close/>
                  <a:moveTo>
                    <a:pt x="416" y="298"/>
                  </a:moveTo>
                  <a:cubicBezTo>
                    <a:pt x="416" y="292"/>
                    <a:pt x="411" y="288"/>
                    <a:pt x="405" y="288"/>
                  </a:cubicBezTo>
                  <a:cubicBezTo>
                    <a:pt x="224" y="288"/>
                    <a:pt x="224" y="288"/>
                    <a:pt x="224" y="288"/>
                  </a:cubicBezTo>
                  <a:cubicBezTo>
                    <a:pt x="218" y="288"/>
                    <a:pt x="213" y="292"/>
                    <a:pt x="213" y="298"/>
                  </a:cubicBezTo>
                  <a:cubicBezTo>
                    <a:pt x="213" y="304"/>
                    <a:pt x="218" y="309"/>
                    <a:pt x="224" y="309"/>
                  </a:cubicBezTo>
                  <a:cubicBezTo>
                    <a:pt x="405" y="309"/>
                    <a:pt x="405" y="309"/>
                    <a:pt x="405" y="309"/>
                  </a:cubicBezTo>
                  <a:cubicBezTo>
                    <a:pt x="411" y="309"/>
                    <a:pt x="416" y="304"/>
                    <a:pt x="416" y="298"/>
                  </a:cubicBezTo>
                  <a:close/>
                  <a:moveTo>
                    <a:pt x="416" y="213"/>
                  </a:moveTo>
                  <a:cubicBezTo>
                    <a:pt x="416" y="207"/>
                    <a:pt x="411" y="202"/>
                    <a:pt x="405" y="202"/>
                  </a:cubicBezTo>
                  <a:cubicBezTo>
                    <a:pt x="224" y="202"/>
                    <a:pt x="224" y="202"/>
                    <a:pt x="224" y="202"/>
                  </a:cubicBezTo>
                  <a:cubicBezTo>
                    <a:pt x="218" y="202"/>
                    <a:pt x="213" y="207"/>
                    <a:pt x="213" y="213"/>
                  </a:cubicBezTo>
                  <a:cubicBezTo>
                    <a:pt x="213" y="219"/>
                    <a:pt x="218" y="224"/>
                    <a:pt x="224" y="224"/>
                  </a:cubicBezTo>
                  <a:cubicBezTo>
                    <a:pt x="405" y="224"/>
                    <a:pt x="405" y="224"/>
                    <a:pt x="405" y="224"/>
                  </a:cubicBezTo>
                  <a:cubicBezTo>
                    <a:pt x="411" y="224"/>
                    <a:pt x="416" y="219"/>
                    <a:pt x="416" y="213"/>
                  </a:cubicBezTo>
                  <a:close/>
                  <a:moveTo>
                    <a:pt x="416" y="160"/>
                  </a:moveTo>
                  <a:cubicBezTo>
                    <a:pt x="416" y="154"/>
                    <a:pt x="411" y="149"/>
                    <a:pt x="405" y="149"/>
                  </a:cubicBezTo>
                  <a:cubicBezTo>
                    <a:pt x="224" y="149"/>
                    <a:pt x="224" y="149"/>
                    <a:pt x="224" y="149"/>
                  </a:cubicBezTo>
                  <a:cubicBezTo>
                    <a:pt x="218" y="149"/>
                    <a:pt x="213" y="154"/>
                    <a:pt x="213" y="160"/>
                  </a:cubicBezTo>
                  <a:cubicBezTo>
                    <a:pt x="213" y="166"/>
                    <a:pt x="218" y="170"/>
                    <a:pt x="224" y="170"/>
                  </a:cubicBezTo>
                  <a:cubicBezTo>
                    <a:pt x="405" y="170"/>
                    <a:pt x="405" y="170"/>
                    <a:pt x="405" y="170"/>
                  </a:cubicBezTo>
                  <a:cubicBezTo>
                    <a:pt x="411" y="170"/>
                    <a:pt x="416" y="166"/>
                    <a:pt x="416" y="16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xmlns="" id="{5DB5CC3C-E710-BB4F-A87B-1E4870F6382F}"/>
                </a:ext>
              </a:extLst>
            </p:cNvPr>
            <p:cNvSpPr/>
            <p:nvPr/>
          </p:nvSpPr>
          <p:spPr>
            <a:xfrm>
              <a:off x="237902" y="659260"/>
              <a:ext cx="4060512" cy="702333"/>
            </a:xfrm>
            <a:prstGeom prst="rect">
              <a:avLst/>
            </a:prstGeom>
            <a:noFill/>
            <a:ln w="12700" cap="flat" cmpd="sng" algn="ctr">
              <a:solidFill>
                <a:schemeClr val="accent1"/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t-PT" sz="1000" kern="1200" dirty="0">
                <a:solidFill>
                  <a:srgbClr val="34342B"/>
                </a:solidFill>
                <a:latin typeface="Vodafone Rg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634017F0-0BE0-924B-9549-C334E24FE27E}"/>
              </a:ext>
            </a:extLst>
          </p:cNvPr>
          <p:cNvGrpSpPr/>
          <p:nvPr/>
        </p:nvGrpSpPr>
        <p:grpSpPr>
          <a:xfrm>
            <a:off x="671380" y="963680"/>
            <a:ext cx="4060512" cy="748914"/>
            <a:chOff x="237902" y="659260"/>
            <a:chExt cx="4060512" cy="702333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xmlns="" id="{0A492C3C-BF5A-D845-B676-871BDA6BA112}"/>
                </a:ext>
              </a:extLst>
            </p:cNvPr>
            <p:cNvSpPr/>
            <p:nvPr/>
          </p:nvSpPr>
          <p:spPr>
            <a:xfrm>
              <a:off x="749014" y="836157"/>
              <a:ext cx="3530257" cy="2309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92075" algn="just">
                <a:buClr>
                  <a:srgbClr val="E60000"/>
                </a:buClr>
              </a:pPr>
              <a:endParaRPr lang="en-GB" sz="1000" dirty="0">
                <a:solidFill>
                  <a:schemeClr val="bg2">
                    <a:lumMod val="75000"/>
                  </a:schemeClr>
                </a:solidFill>
                <a:latin typeface="Vodafone Rg" pitchFamily="34" charset="0"/>
                <a:cs typeface="Arial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19F240EE-34CE-0642-81FD-8D97678718D3}"/>
                </a:ext>
              </a:extLst>
            </p:cNvPr>
            <p:cNvSpPr txBox="1"/>
            <p:nvPr/>
          </p:nvSpPr>
          <p:spPr>
            <a:xfrm>
              <a:off x="313546" y="674964"/>
              <a:ext cx="2108579" cy="225189"/>
            </a:xfrm>
            <a:prstGeom prst="rect">
              <a:avLst/>
            </a:prstGeom>
          </p:spPr>
          <p:txBody>
            <a:bodyPr wrap="square" lIns="0" tIns="0" rIns="0" bIns="0" rtlCol="0" anchor="ctr">
              <a:noAutofit/>
            </a:bodyPr>
            <a:lstStyle/>
            <a:p>
              <a:pPr marL="0" indent="0">
                <a:buFont typeface="Arial" pitchFamily="34" charset="0"/>
                <a:buNone/>
              </a:pPr>
              <a:r>
                <a:rPr lang="en-GB" sz="1400" b="1" dirty="0">
                  <a:solidFill>
                    <a:srgbClr val="E60000"/>
                  </a:solidFill>
                  <a:latin typeface="Vodafone Rg" pitchFamily="34" charset="0"/>
                </a:rPr>
                <a:t>Description</a:t>
              </a:r>
            </a:p>
          </p:txBody>
        </p:sp>
        <p:sp>
          <p:nvSpPr>
            <p:cNvPr id="40" name="Freeform 393">
              <a:extLst>
                <a:ext uri="{FF2B5EF4-FFF2-40B4-BE49-F238E27FC236}">
                  <a16:creationId xmlns:a16="http://schemas.microsoft.com/office/drawing/2014/main" xmlns="" id="{CB4AF4AD-2654-4147-93D6-E1A0469B5F4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13546" y="925798"/>
              <a:ext cx="369676" cy="370763"/>
            </a:xfrm>
            <a:custGeom>
              <a:avLst/>
              <a:gdLst>
                <a:gd name="T0" fmla="*/ 117 w 512"/>
                <a:gd name="T1" fmla="*/ 170 h 512"/>
                <a:gd name="T2" fmla="*/ 149 w 512"/>
                <a:gd name="T3" fmla="*/ 170 h 512"/>
                <a:gd name="T4" fmla="*/ 149 w 512"/>
                <a:gd name="T5" fmla="*/ 202 h 512"/>
                <a:gd name="T6" fmla="*/ 117 w 512"/>
                <a:gd name="T7" fmla="*/ 202 h 512"/>
                <a:gd name="T8" fmla="*/ 117 w 512"/>
                <a:gd name="T9" fmla="*/ 170 h 512"/>
                <a:gd name="T10" fmla="*/ 117 w 512"/>
                <a:gd name="T11" fmla="*/ 341 h 512"/>
                <a:gd name="T12" fmla="*/ 149 w 512"/>
                <a:gd name="T13" fmla="*/ 341 h 512"/>
                <a:gd name="T14" fmla="*/ 149 w 512"/>
                <a:gd name="T15" fmla="*/ 309 h 512"/>
                <a:gd name="T16" fmla="*/ 117 w 512"/>
                <a:gd name="T17" fmla="*/ 309 h 512"/>
                <a:gd name="T18" fmla="*/ 117 w 512"/>
                <a:gd name="T19" fmla="*/ 341 h 512"/>
                <a:gd name="T20" fmla="*/ 512 w 512"/>
                <a:gd name="T21" fmla="*/ 256 h 512"/>
                <a:gd name="T22" fmla="*/ 256 w 512"/>
                <a:gd name="T23" fmla="*/ 512 h 512"/>
                <a:gd name="T24" fmla="*/ 0 w 512"/>
                <a:gd name="T25" fmla="*/ 256 h 512"/>
                <a:gd name="T26" fmla="*/ 256 w 512"/>
                <a:gd name="T27" fmla="*/ 0 h 512"/>
                <a:gd name="T28" fmla="*/ 512 w 512"/>
                <a:gd name="T29" fmla="*/ 256 h 512"/>
                <a:gd name="T30" fmla="*/ 170 w 512"/>
                <a:gd name="T31" fmla="*/ 298 h 512"/>
                <a:gd name="T32" fmla="*/ 160 w 512"/>
                <a:gd name="T33" fmla="*/ 288 h 512"/>
                <a:gd name="T34" fmla="*/ 106 w 512"/>
                <a:gd name="T35" fmla="*/ 288 h 512"/>
                <a:gd name="T36" fmla="*/ 96 w 512"/>
                <a:gd name="T37" fmla="*/ 298 h 512"/>
                <a:gd name="T38" fmla="*/ 96 w 512"/>
                <a:gd name="T39" fmla="*/ 352 h 512"/>
                <a:gd name="T40" fmla="*/ 106 w 512"/>
                <a:gd name="T41" fmla="*/ 362 h 512"/>
                <a:gd name="T42" fmla="*/ 160 w 512"/>
                <a:gd name="T43" fmla="*/ 362 h 512"/>
                <a:gd name="T44" fmla="*/ 170 w 512"/>
                <a:gd name="T45" fmla="*/ 352 h 512"/>
                <a:gd name="T46" fmla="*/ 170 w 512"/>
                <a:gd name="T47" fmla="*/ 298 h 512"/>
                <a:gd name="T48" fmla="*/ 170 w 512"/>
                <a:gd name="T49" fmla="*/ 160 h 512"/>
                <a:gd name="T50" fmla="*/ 160 w 512"/>
                <a:gd name="T51" fmla="*/ 149 h 512"/>
                <a:gd name="T52" fmla="*/ 106 w 512"/>
                <a:gd name="T53" fmla="*/ 149 h 512"/>
                <a:gd name="T54" fmla="*/ 96 w 512"/>
                <a:gd name="T55" fmla="*/ 160 h 512"/>
                <a:gd name="T56" fmla="*/ 96 w 512"/>
                <a:gd name="T57" fmla="*/ 213 h 512"/>
                <a:gd name="T58" fmla="*/ 106 w 512"/>
                <a:gd name="T59" fmla="*/ 224 h 512"/>
                <a:gd name="T60" fmla="*/ 160 w 512"/>
                <a:gd name="T61" fmla="*/ 224 h 512"/>
                <a:gd name="T62" fmla="*/ 170 w 512"/>
                <a:gd name="T63" fmla="*/ 213 h 512"/>
                <a:gd name="T64" fmla="*/ 170 w 512"/>
                <a:gd name="T65" fmla="*/ 160 h 512"/>
                <a:gd name="T66" fmla="*/ 416 w 512"/>
                <a:gd name="T67" fmla="*/ 352 h 512"/>
                <a:gd name="T68" fmla="*/ 405 w 512"/>
                <a:gd name="T69" fmla="*/ 341 h 512"/>
                <a:gd name="T70" fmla="*/ 224 w 512"/>
                <a:gd name="T71" fmla="*/ 341 h 512"/>
                <a:gd name="T72" fmla="*/ 213 w 512"/>
                <a:gd name="T73" fmla="*/ 352 h 512"/>
                <a:gd name="T74" fmla="*/ 224 w 512"/>
                <a:gd name="T75" fmla="*/ 362 h 512"/>
                <a:gd name="T76" fmla="*/ 405 w 512"/>
                <a:gd name="T77" fmla="*/ 362 h 512"/>
                <a:gd name="T78" fmla="*/ 416 w 512"/>
                <a:gd name="T79" fmla="*/ 352 h 512"/>
                <a:gd name="T80" fmla="*/ 416 w 512"/>
                <a:gd name="T81" fmla="*/ 298 h 512"/>
                <a:gd name="T82" fmla="*/ 405 w 512"/>
                <a:gd name="T83" fmla="*/ 288 h 512"/>
                <a:gd name="T84" fmla="*/ 224 w 512"/>
                <a:gd name="T85" fmla="*/ 288 h 512"/>
                <a:gd name="T86" fmla="*/ 213 w 512"/>
                <a:gd name="T87" fmla="*/ 298 h 512"/>
                <a:gd name="T88" fmla="*/ 224 w 512"/>
                <a:gd name="T89" fmla="*/ 309 h 512"/>
                <a:gd name="T90" fmla="*/ 405 w 512"/>
                <a:gd name="T91" fmla="*/ 309 h 512"/>
                <a:gd name="T92" fmla="*/ 416 w 512"/>
                <a:gd name="T93" fmla="*/ 298 h 512"/>
                <a:gd name="T94" fmla="*/ 416 w 512"/>
                <a:gd name="T95" fmla="*/ 213 h 512"/>
                <a:gd name="T96" fmla="*/ 405 w 512"/>
                <a:gd name="T97" fmla="*/ 202 h 512"/>
                <a:gd name="T98" fmla="*/ 224 w 512"/>
                <a:gd name="T99" fmla="*/ 202 h 512"/>
                <a:gd name="T100" fmla="*/ 213 w 512"/>
                <a:gd name="T101" fmla="*/ 213 h 512"/>
                <a:gd name="T102" fmla="*/ 224 w 512"/>
                <a:gd name="T103" fmla="*/ 224 h 512"/>
                <a:gd name="T104" fmla="*/ 405 w 512"/>
                <a:gd name="T105" fmla="*/ 224 h 512"/>
                <a:gd name="T106" fmla="*/ 416 w 512"/>
                <a:gd name="T107" fmla="*/ 213 h 512"/>
                <a:gd name="T108" fmla="*/ 416 w 512"/>
                <a:gd name="T109" fmla="*/ 160 h 512"/>
                <a:gd name="T110" fmla="*/ 405 w 512"/>
                <a:gd name="T111" fmla="*/ 149 h 512"/>
                <a:gd name="T112" fmla="*/ 224 w 512"/>
                <a:gd name="T113" fmla="*/ 149 h 512"/>
                <a:gd name="T114" fmla="*/ 213 w 512"/>
                <a:gd name="T115" fmla="*/ 160 h 512"/>
                <a:gd name="T116" fmla="*/ 224 w 512"/>
                <a:gd name="T117" fmla="*/ 170 h 512"/>
                <a:gd name="T118" fmla="*/ 405 w 512"/>
                <a:gd name="T119" fmla="*/ 170 h 512"/>
                <a:gd name="T120" fmla="*/ 416 w 512"/>
                <a:gd name="T121" fmla="*/ 16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12" h="512">
                  <a:moveTo>
                    <a:pt x="117" y="170"/>
                  </a:moveTo>
                  <a:cubicBezTo>
                    <a:pt x="149" y="170"/>
                    <a:pt x="149" y="170"/>
                    <a:pt x="149" y="170"/>
                  </a:cubicBezTo>
                  <a:cubicBezTo>
                    <a:pt x="149" y="202"/>
                    <a:pt x="149" y="202"/>
                    <a:pt x="149" y="202"/>
                  </a:cubicBezTo>
                  <a:cubicBezTo>
                    <a:pt x="117" y="202"/>
                    <a:pt x="117" y="202"/>
                    <a:pt x="117" y="202"/>
                  </a:cubicBezTo>
                  <a:lnTo>
                    <a:pt x="117" y="170"/>
                  </a:lnTo>
                  <a:close/>
                  <a:moveTo>
                    <a:pt x="117" y="341"/>
                  </a:moveTo>
                  <a:cubicBezTo>
                    <a:pt x="149" y="341"/>
                    <a:pt x="149" y="341"/>
                    <a:pt x="149" y="341"/>
                  </a:cubicBezTo>
                  <a:cubicBezTo>
                    <a:pt x="149" y="309"/>
                    <a:pt x="149" y="309"/>
                    <a:pt x="149" y="309"/>
                  </a:cubicBezTo>
                  <a:cubicBezTo>
                    <a:pt x="117" y="309"/>
                    <a:pt x="117" y="309"/>
                    <a:pt x="117" y="309"/>
                  </a:cubicBezTo>
                  <a:lnTo>
                    <a:pt x="117" y="341"/>
                  </a:lnTo>
                  <a:close/>
                  <a:moveTo>
                    <a:pt x="512" y="256"/>
                  </a:moveTo>
                  <a:cubicBezTo>
                    <a:pt x="512" y="397"/>
                    <a:pt x="397" y="512"/>
                    <a:pt x="256" y="512"/>
                  </a:cubicBezTo>
                  <a:cubicBezTo>
                    <a:pt x="114" y="512"/>
                    <a:pt x="0" y="397"/>
                    <a:pt x="0" y="256"/>
                  </a:cubicBezTo>
                  <a:cubicBezTo>
                    <a:pt x="0" y="114"/>
                    <a:pt x="114" y="0"/>
                    <a:pt x="256" y="0"/>
                  </a:cubicBezTo>
                  <a:cubicBezTo>
                    <a:pt x="397" y="0"/>
                    <a:pt x="512" y="114"/>
                    <a:pt x="512" y="256"/>
                  </a:cubicBezTo>
                  <a:close/>
                  <a:moveTo>
                    <a:pt x="170" y="298"/>
                  </a:moveTo>
                  <a:cubicBezTo>
                    <a:pt x="170" y="292"/>
                    <a:pt x="166" y="288"/>
                    <a:pt x="160" y="288"/>
                  </a:cubicBezTo>
                  <a:cubicBezTo>
                    <a:pt x="106" y="288"/>
                    <a:pt x="106" y="288"/>
                    <a:pt x="106" y="288"/>
                  </a:cubicBezTo>
                  <a:cubicBezTo>
                    <a:pt x="100" y="288"/>
                    <a:pt x="96" y="292"/>
                    <a:pt x="96" y="298"/>
                  </a:cubicBezTo>
                  <a:cubicBezTo>
                    <a:pt x="96" y="352"/>
                    <a:pt x="96" y="352"/>
                    <a:pt x="96" y="352"/>
                  </a:cubicBezTo>
                  <a:cubicBezTo>
                    <a:pt x="96" y="358"/>
                    <a:pt x="100" y="362"/>
                    <a:pt x="106" y="362"/>
                  </a:cubicBezTo>
                  <a:cubicBezTo>
                    <a:pt x="160" y="362"/>
                    <a:pt x="160" y="362"/>
                    <a:pt x="160" y="362"/>
                  </a:cubicBezTo>
                  <a:cubicBezTo>
                    <a:pt x="166" y="362"/>
                    <a:pt x="170" y="358"/>
                    <a:pt x="170" y="352"/>
                  </a:cubicBezTo>
                  <a:lnTo>
                    <a:pt x="170" y="298"/>
                  </a:lnTo>
                  <a:close/>
                  <a:moveTo>
                    <a:pt x="170" y="160"/>
                  </a:moveTo>
                  <a:cubicBezTo>
                    <a:pt x="170" y="154"/>
                    <a:pt x="166" y="149"/>
                    <a:pt x="160" y="149"/>
                  </a:cubicBezTo>
                  <a:cubicBezTo>
                    <a:pt x="106" y="149"/>
                    <a:pt x="106" y="149"/>
                    <a:pt x="106" y="149"/>
                  </a:cubicBezTo>
                  <a:cubicBezTo>
                    <a:pt x="100" y="149"/>
                    <a:pt x="96" y="154"/>
                    <a:pt x="96" y="160"/>
                  </a:cubicBezTo>
                  <a:cubicBezTo>
                    <a:pt x="96" y="213"/>
                    <a:pt x="96" y="213"/>
                    <a:pt x="96" y="213"/>
                  </a:cubicBezTo>
                  <a:cubicBezTo>
                    <a:pt x="96" y="219"/>
                    <a:pt x="100" y="224"/>
                    <a:pt x="106" y="224"/>
                  </a:cubicBezTo>
                  <a:cubicBezTo>
                    <a:pt x="160" y="224"/>
                    <a:pt x="160" y="224"/>
                    <a:pt x="160" y="224"/>
                  </a:cubicBezTo>
                  <a:cubicBezTo>
                    <a:pt x="166" y="224"/>
                    <a:pt x="170" y="219"/>
                    <a:pt x="170" y="213"/>
                  </a:cubicBezTo>
                  <a:lnTo>
                    <a:pt x="170" y="160"/>
                  </a:lnTo>
                  <a:close/>
                  <a:moveTo>
                    <a:pt x="416" y="352"/>
                  </a:moveTo>
                  <a:cubicBezTo>
                    <a:pt x="416" y="346"/>
                    <a:pt x="411" y="341"/>
                    <a:pt x="405" y="341"/>
                  </a:cubicBezTo>
                  <a:cubicBezTo>
                    <a:pt x="224" y="341"/>
                    <a:pt x="224" y="341"/>
                    <a:pt x="224" y="341"/>
                  </a:cubicBezTo>
                  <a:cubicBezTo>
                    <a:pt x="218" y="341"/>
                    <a:pt x="213" y="346"/>
                    <a:pt x="213" y="352"/>
                  </a:cubicBezTo>
                  <a:cubicBezTo>
                    <a:pt x="213" y="358"/>
                    <a:pt x="218" y="362"/>
                    <a:pt x="224" y="362"/>
                  </a:cubicBezTo>
                  <a:cubicBezTo>
                    <a:pt x="405" y="362"/>
                    <a:pt x="405" y="362"/>
                    <a:pt x="405" y="362"/>
                  </a:cubicBezTo>
                  <a:cubicBezTo>
                    <a:pt x="411" y="362"/>
                    <a:pt x="416" y="358"/>
                    <a:pt x="416" y="352"/>
                  </a:cubicBezTo>
                  <a:close/>
                  <a:moveTo>
                    <a:pt x="416" y="298"/>
                  </a:moveTo>
                  <a:cubicBezTo>
                    <a:pt x="416" y="292"/>
                    <a:pt x="411" y="288"/>
                    <a:pt x="405" y="288"/>
                  </a:cubicBezTo>
                  <a:cubicBezTo>
                    <a:pt x="224" y="288"/>
                    <a:pt x="224" y="288"/>
                    <a:pt x="224" y="288"/>
                  </a:cubicBezTo>
                  <a:cubicBezTo>
                    <a:pt x="218" y="288"/>
                    <a:pt x="213" y="292"/>
                    <a:pt x="213" y="298"/>
                  </a:cubicBezTo>
                  <a:cubicBezTo>
                    <a:pt x="213" y="304"/>
                    <a:pt x="218" y="309"/>
                    <a:pt x="224" y="309"/>
                  </a:cubicBezTo>
                  <a:cubicBezTo>
                    <a:pt x="405" y="309"/>
                    <a:pt x="405" y="309"/>
                    <a:pt x="405" y="309"/>
                  </a:cubicBezTo>
                  <a:cubicBezTo>
                    <a:pt x="411" y="309"/>
                    <a:pt x="416" y="304"/>
                    <a:pt x="416" y="298"/>
                  </a:cubicBezTo>
                  <a:close/>
                  <a:moveTo>
                    <a:pt x="416" y="213"/>
                  </a:moveTo>
                  <a:cubicBezTo>
                    <a:pt x="416" y="207"/>
                    <a:pt x="411" y="202"/>
                    <a:pt x="405" y="202"/>
                  </a:cubicBezTo>
                  <a:cubicBezTo>
                    <a:pt x="224" y="202"/>
                    <a:pt x="224" y="202"/>
                    <a:pt x="224" y="202"/>
                  </a:cubicBezTo>
                  <a:cubicBezTo>
                    <a:pt x="218" y="202"/>
                    <a:pt x="213" y="207"/>
                    <a:pt x="213" y="213"/>
                  </a:cubicBezTo>
                  <a:cubicBezTo>
                    <a:pt x="213" y="219"/>
                    <a:pt x="218" y="224"/>
                    <a:pt x="224" y="224"/>
                  </a:cubicBezTo>
                  <a:cubicBezTo>
                    <a:pt x="405" y="224"/>
                    <a:pt x="405" y="224"/>
                    <a:pt x="405" y="224"/>
                  </a:cubicBezTo>
                  <a:cubicBezTo>
                    <a:pt x="411" y="224"/>
                    <a:pt x="416" y="219"/>
                    <a:pt x="416" y="213"/>
                  </a:cubicBezTo>
                  <a:close/>
                  <a:moveTo>
                    <a:pt x="416" y="160"/>
                  </a:moveTo>
                  <a:cubicBezTo>
                    <a:pt x="416" y="154"/>
                    <a:pt x="411" y="149"/>
                    <a:pt x="405" y="149"/>
                  </a:cubicBezTo>
                  <a:cubicBezTo>
                    <a:pt x="224" y="149"/>
                    <a:pt x="224" y="149"/>
                    <a:pt x="224" y="149"/>
                  </a:cubicBezTo>
                  <a:cubicBezTo>
                    <a:pt x="218" y="149"/>
                    <a:pt x="213" y="154"/>
                    <a:pt x="213" y="160"/>
                  </a:cubicBezTo>
                  <a:cubicBezTo>
                    <a:pt x="213" y="166"/>
                    <a:pt x="218" y="170"/>
                    <a:pt x="224" y="170"/>
                  </a:cubicBezTo>
                  <a:cubicBezTo>
                    <a:pt x="405" y="170"/>
                    <a:pt x="405" y="170"/>
                    <a:pt x="405" y="170"/>
                  </a:cubicBezTo>
                  <a:cubicBezTo>
                    <a:pt x="411" y="170"/>
                    <a:pt x="416" y="166"/>
                    <a:pt x="416" y="16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xmlns="" id="{65F53C79-64BC-1543-B783-8C54674EA425}"/>
                </a:ext>
              </a:extLst>
            </p:cNvPr>
            <p:cNvSpPr/>
            <p:nvPr/>
          </p:nvSpPr>
          <p:spPr>
            <a:xfrm>
              <a:off x="237902" y="659260"/>
              <a:ext cx="4060512" cy="702333"/>
            </a:xfrm>
            <a:prstGeom prst="rect">
              <a:avLst/>
            </a:prstGeom>
            <a:noFill/>
            <a:ln w="12700" cap="flat" cmpd="sng" algn="ctr">
              <a:solidFill>
                <a:schemeClr val="accent1"/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t-PT" sz="1000" kern="1200" dirty="0">
                <a:solidFill>
                  <a:srgbClr val="34342B"/>
                </a:solidFill>
                <a:latin typeface="Vodafone Rg" pitchFamily="34" charset="0"/>
                <a:ea typeface="+mn-ea"/>
                <a:cs typeface="+mn-cs"/>
              </a:endParaRPr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xmlns="" id="{8129DEDF-29D3-3147-8F47-EF514AB882D4}"/>
              </a:ext>
            </a:extLst>
          </p:cNvPr>
          <p:cNvSpPr/>
          <p:nvPr/>
        </p:nvSpPr>
        <p:spPr>
          <a:xfrm>
            <a:off x="1116700" y="1263880"/>
            <a:ext cx="3530257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2075" algn="just">
              <a:buClr>
                <a:srgbClr val="E60000"/>
              </a:buClr>
            </a:pPr>
            <a:r>
              <a:rPr lang="en-GB" sz="850" dirty="0" smtClean="0">
                <a:solidFill>
                  <a:schemeClr val="accent5">
                    <a:lumMod val="50000"/>
                  </a:schemeClr>
                </a:solidFill>
                <a:latin typeface="Vodafone Rg" pitchFamily="34" charset="0"/>
                <a:cs typeface="Arial" pitchFamily="34" charset="0"/>
              </a:rPr>
              <a:t>Design and activation of global optical services that require interconnection between or among service providers.</a:t>
            </a:r>
            <a:endParaRPr lang="en-GB" sz="850" dirty="0">
              <a:solidFill>
                <a:schemeClr val="accent5">
                  <a:lumMod val="50000"/>
                </a:schemeClr>
              </a:solidFill>
              <a:latin typeface="Vodafone Rg" pitchFamily="34" charset="0"/>
              <a:cs typeface="Arial" pitchFamily="34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1E9C4422-179C-B448-A40D-20BAE9786C81}"/>
              </a:ext>
            </a:extLst>
          </p:cNvPr>
          <p:cNvSpPr/>
          <p:nvPr/>
        </p:nvSpPr>
        <p:spPr>
          <a:xfrm>
            <a:off x="1186209" y="1801760"/>
            <a:ext cx="3530257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2075" algn="just">
              <a:buClr>
                <a:srgbClr val="E60000"/>
              </a:buClr>
            </a:pPr>
            <a:r>
              <a:rPr lang="en-GB" sz="850" b="1" dirty="0" smtClean="0">
                <a:solidFill>
                  <a:schemeClr val="accent5">
                    <a:lumMod val="50000"/>
                  </a:schemeClr>
                </a:solidFill>
                <a:latin typeface="Vodafone Rg" pitchFamily="34" charset="0"/>
                <a:cs typeface="Arial" pitchFamily="34" charset="0"/>
              </a:rPr>
              <a:t>Proposed as a CCVPN sub use case. First step could be Frankfurt and focused on service provisioning.</a:t>
            </a:r>
          </a:p>
          <a:p>
            <a:pPr marL="92075" algn="just">
              <a:buClr>
                <a:srgbClr val="E60000"/>
              </a:buClr>
            </a:pPr>
            <a:r>
              <a:rPr lang="en-GB" sz="850" b="1" dirty="0" smtClean="0">
                <a:solidFill>
                  <a:schemeClr val="accent5">
                    <a:lumMod val="50000"/>
                  </a:schemeClr>
                </a:solidFill>
                <a:latin typeface="Vodafone Rg" pitchFamily="34" charset="0"/>
                <a:cs typeface="Arial" pitchFamily="34" charset="0"/>
              </a:rPr>
              <a:t>Service insurance and monitoring are scheduled for a 2</a:t>
            </a:r>
            <a:r>
              <a:rPr lang="en-GB" sz="850" b="1" baseline="30000" dirty="0" smtClean="0">
                <a:solidFill>
                  <a:schemeClr val="accent5">
                    <a:lumMod val="50000"/>
                  </a:schemeClr>
                </a:solidFill>
                <a:latin typeface="Vodafone Rg" pitchFamily="34" charset="0"/>
                <a:cs typeface="Arial" pitchFamily="34" charset="0"/>
              </a:rPr>
              <a:t>nd</a:t>
            </a:r>
            <a:r>
              <a:rPr lang="en-GB" sz="850" b="1" dirty="0" smtClean="0">
                <a:solidFill>
                  <a:schemeClr val="accent5">
                    <a:lumMod val="50000"/>
                  </a:schemeClr>
                </a:solidFill>
                <a:latin typeface="Vodafone Rg" pitchFamily="34" charset="0"/>
                <a:cs typeface="Arial" pitchFamily="34" charset="0"/>
              </a:rPr>
              <a:t> step.</a:t>
            </a:r>
            <a:endParaRPr lang="en-GB" sz="850" dirty="0">
              <a:solidFill>
                <a:schemeClr val="accent5">
                  <a:lumMod val="50000"/>
                </a:schemeClr>
              </a:solidFill>
              <a:latin typeface="Vodafone Rg" pitchFamily="34" charset="0"/>
              <a:cs typeface="Arial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4E6B8375-D7FB-2E4B-ACCD-45979003ABD1}"/>
              </a:ext>
            </a:extLst>
          </p:cNvPr>
          <p:cNvSpPr/>
          <p:nvPr/>
        </p:nvSpPr>
        <p:spPr>
          <a:xfrm>
            <a:off x="746475" y="3948352"/>
            <a:ext cx="404248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 smtClean="0"/>
              <a:t>Architecture in progress</a:t>
            </a:r>
            <a:endParaRPr lang="en-GB" sz="1000" dirty="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xmlns="" id="{1319BFA3-167B-534A-A7A6-2C9ED5A4726A}"/>
              </a:ext>
            </a:extLst>
          </p:cNvPr>
          <p:cNvSpPr/>
          <p:nvPr/>
        </p:nvSpPr>
        <p:spPr>
          <a:xfrm>
            <a:off x="10496736" y="3302164"/>
            <a:ext cx="126271" cy="126735"/>
          </a:xfrm>
          <a:prstGeom prst="ellipse">
            <a:avLst/>
          </a:prstGeom>
          <a:solidFill>
            <a:schemeClr val="accent6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350" tIns="6350" rIns="6350" bIns="6350" numCol="1" spcCol="1270" rtlCol="0" anchor="ctr" anchorCtr="0">
            <a:noAutofit/>
          </a:bodyPr>
          <a:lstStyle/>
          <a:p>
            <a:pPr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 kern="1200" dirty="0">
              <a:solidFill>
                <a:srgbClr val="34342B"/>
              </a:solidFill>
              <a:latin typeface="Vodafone Rg" pitchFamily="34" charset="0"/>
              <a:ea typeface="+mn-ea"/>
              <a:cs typeface="+mn-cs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xmlns="" id="{1D726B3C-AF3B-4C4D-8A39-E8F746024C54}"/>
              </a:ext>
            </a:extLst>
          </p:cNvPr>
          <p:cNvSpPr/>
          <p:nvPr/>
        </p:nvSpPr>
        <p:spPr>
          <a:xfrm>
            <a:off x="10496736" y="3229801"/>
            <a:ext cx="126271" cy="126735"/>
          </a:xfrm>
          <a:prstGeom prst="ellipse">
            <a:avLst/>
          </a:prstGeom>
          <a:solidFill>
            <a:srgbClr val="00B050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350" tIns="6350" rIns="6350" bIns="6350" numCol="1" spcCol="1270" rtlCol="0" anchor="ctr" anchorCtr="0">
            <a:noAutofit/>
          </a:bodyPr>
          <a:lstStyle/>
          <a:p>
            <a:pPr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 kern="1200" dirty="0">
              <a:solidFill>
                <a:srgbClr val="34342B"/>
              </a:solidFill>
              <a:latin typeface="Vodafone Rg" pitchFamily="34" charset="0"/>
              <a:ea typeface="+mn-ea"/>
              <a:cs typeface="+mn-cs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xmlns="" id="{33C97D31-0F76-0B46-942A-388329077EF0}"/>
              </a:ext>
            </a:extLst>
          </p:cNvPr>
          <p:cNvSpPr/>
          <p:nvPr/>
        </p:nvSpPr>
        <p:spPr>
          <a:xfrm>
            <a:off x="679031" y="2898074"/>
            <a:ext cx="108000" cy="108000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350" tIns="6350" rIns="6350" bIns="6350" numCol="1" spcCol="1270" rtlCol="0" anchor="ctr" anchorCtr="0">
            <a:noAutofit/>
          </a:bodyPr>
          <a:lstStyle/>
          <a:p>
            <a:pPr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 kern="1200" dirty="0">
              <a:solidFill>
                <a:srgbClr val="34342B"/>
              </a:solidFill>
              <a:latin typeface="Vodafone Rg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xmlns="" id="{341DD7EB-2C4E-764D-BA99-0C75446CBD20}"/>
              </a:ext>
            </a:extLst>
          </p:cNvPr>
          <p:cNvSpPr/>
          <p:nvPr/>
        </p:nvSpPr>
        <p:spPr>
          <a:xfrm>
            <a:off x="746475" y="2832722"/>
            <a:ext cx="41021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 smtClean="0"/>
              <a:t>Proposed L0/L1 extension to CCVPN </a:t>
            </a:r>
          </a:p>
          <a:p>
            <a:r>
              <a:rPr lang="en-GB" sz="1000" dirty="0" smtClean="0"/>
              <a:t>Enhancements to SDN-C and A&amp;AI implemented to support topology exposed from external controllers.</a:t>
            </a:r>
            <a:endParaRPr lang="en-GB" sz="1000" dirty="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xmlns="" id="{12BF37CA-9D92-B24A-9DB4-8186D5340551}"/>
              </a:ext>
            </a:extLst>
          </p:cNvPr>
          <p:cNvSpPr/>
          <p:nvPr/>
        </p:nvSpPr>
        <p:spPr>
          <a:xfrm>
            <a:off x="679031" y="3607154"/>
            <a:ext cx="108000" cy="108000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350" tIns="6350" rIns="6350" bIns="6350" numCol="1" spcCol="1270" rtlCol="0" anchor="ctr" anchorCtr="0">
            <a:noAutofit/>
          </a:bodyPr>
          <a:lstStyle/>
          <a:p>
            <a:pPr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 kern="1200" dirty="0">
              <a:solidFill>
                <a:srgbClr val="34342B"/>
              </a:solidFill>
              <a:latin typeface="Vodafone Rg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xmlns="" id="{29E52742-FC31-D544-8043-4543FC51F371}"/>
              </a:ext>
            </a:extLst>
          </p:cNvPr>
          <p:cNvSpPr/>
          <p:nvPr/>
        </p:nvSpPr>
        <p:spPr>
          <a:xfrm>
            <a:off x="746475" y="3498386"/>
            <a:ext cx="40424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 smtClean="0"/>
              <a:t>Identified L1 service use case reviewed with AT&amp;T and Orange</a:t>
            </a:r>
            <a:endParaRPr lang="en-GB" sz="1000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xmlns="" id="{4E6B8375-D7FB-2E4B-ACCD-45979003ABD1}"/>
              </a:ext>
            </a:extLst>
          </p:cNvPr>
          <p:cNvSpPr/>
          <p:nvPr/>
        </p:nvSpPr>
        <p:spPr>
          <a:xfrm>
            <a:off x="761413" y="4244530"/>
            <a:ext cx="404248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 smtClean="0"/>
              <a:t>ODL/T-PCE integration to ONAP</a:t>
            </a:r>
            <a:endParaRPr lang="en-GB" sz="1000" dirty="0"/>
          </a:p>
        </p:txBody>
      </p:sp>
      <p:sp>
        <p:nvSpPr>
          <p:cNvPr id="49" name="Oval 29">
            <a:extLst>
              <a:ext uri="{FF2B5EF4-FFF2-40B4-BE49-F238E27FC236}">
                <a16:creationId xmlns:a16="http://schemas.microsoft.com/office/drawing/2014/main" xmlns="" id="{C533AA1B-82A0-1340-BBEC-1945A7C4228A}"/>
              </a:ext>
            </a:extLst>
          </p:cNvPr>
          <p:cNvSpPr/>
          <p:nvPr/>
        </p:nvSpPr>
        <p:spPr>
          <a:xfrm>
            <a:off x="707413" y="4313641"/>
            <a:ext cx="108000" cy="108000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350" tIns="6350" rIns="6350" bIns="6350" numCol="1" spcCol="1270" rtlCol="0" anchor="ctr" anchorCtr="0">
            <a:noAutofit/>
          </a:bodyPr>
          <a:lstStyle/>
          <a:p>
            <a:pPr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000" kern="1200" dirty="0">
              <a:solidFill>
                <a:srgbClr val="34342B"/>
              </a:solidFill>
              <a:latin typeface="Vodafone Rg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840786" y="5152657"/>
            <a:ext cx="781496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u="sng" dirty="0">
              <a:hlinkClick r:id="rId3"/>
            </a:endParaRPr>
          </a:p>
          <a:p>
            <a:r>
              <a:rPr lang="fr-FR" sz="1400" dirty="0" smtClean="0">
                <a:hlinkClick r:id="rId3"/>
              </a:rPr>
              <a:t>https</a:t>
            </a:r>
            <a:r>
              <a:rPr lang="fr-FR" sz="1400" dirty="0">
                <a:hlinkClick r:id="rId3"/>
              </a:rPr>
              <a:t>://</a:t>
            </a:r>
            <a:r>
              <a:rPr lang="fr-FR" sz="1400" dirty="0" smtClean="0">
                <a:hlinkClick r:id="rId3"/>
              </a:rPr>
              <a:t>wiki.onap.org/display/DW/Multi-domain+Optical+Network+Services</a:t>
            </a:r>
            <a:endParaRPr lang="fr-FR" sz="1400" dirty="0" smtClean="0"/>
          </a:p>
          <a:p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497522" y="5428118"/>
            <a:ext cx="2364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ONAP wiki resources: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257611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32828869-5AD5-457B-AD27-397FFFAC0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10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 Linux Foundation">
      <a:dk1>
        <a:srgbClr val="3F3F3F"/>
      </a:dk1>
      <a:lt1>
        <a:srgbClr val="FFFFFF"/>
      </a:lt1>
      <a:dk2>
        <a:srgbClr val="00183C"/>
      </a:dk2>
      <a:lt2>
        <a:srgbClr val="FFFFFF"/>
      </a:lt2>
      <a:accent1>
        <a:srgbClr val="32A2FE"/>
      </a:accent1>
      <a:accent2>
        <a:srgbClr val="7F7F7F"/>
      </a:accent2>
      <a:accent3>
        <a:srgbClr val="A5A5A5"/>
      </a:accent3>
      <a:accent4>
        <a:srgbClr val="BFBFBF"/>
      </a:accent4>
      <a:accent5>
        <a:srgbClr val="D8D8D8"/>
      </a:accent5>
      <a:accent6>
        <a:srgbClr val="F2F2F2"/>
      </a:accent6>
      <a:hlink>
        <a:srgbClr val="168FDF"/>
      </a:hlink>
      <a:folHlink>
        <a:srgbClr val="168FDF"/>
      </a:folHlink>
    </a:clrScheme>
    <a:fontScheme name="The Linux Foundation">
      <a:majorFont>
        <a:latin typeface="Gill Sans Light"/>
        <a:ea typeface=""/>
        <a:cs typeface=""/>
      </a:majorFont>
      <a:minorFont>
        <a:latin typeface="Gill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431</Words>
  <Application>Microsoft Office PowerPoint</Application>
  <PresentationFormat>Personnalisé</PresentationFormat>
  <Paragraphs>97</Paragraphs>
  <Slides>6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Office Theme</vt:lpstr>
      <vt:lpstr>End User Advisory Group  CCVPN - L0/L1 Optical Networks  Carriers Interconnection </vt:lpstr>
      <vt:lpstr>Fujitsu proposal supported by Orange and AT&amp;T</vt:lpstr>
      <vt:lpstr>Overview</vt:lpstr>
      <vt:lpstr>Cross Carriers L1 Service – MEF based.</vt:lpstr>
      <vt:lpstr>L1 Interconnect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Atul Purohit, Vodafone Group</dc:creator>
  <cp:lastModifiedBy>AUGIZEAU Olivier DTSI/DERS</cp:lastModifiedBy>
  <cp:revision>789</cp:revision>
  <dcterms:created xsi:type="dcterms:W3CDTF">2017-07-27T01:24:04Z</dcterms:created>
  <dcterms:modified xsi:type="dcterms:W3CDTF">2019-06-11T09:19:46Z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359f705-2ba0-454b-9cfc-6ce5bcaac040_Enabled">
    <vt:lpwstr>True</vt:lpwstr>
  </property>
  <property fmtid="{D5CDD505-2E9C-101B-9397-08002B2CF9AE}" pid="3" name="MSIP_Label_0359f705-2ba0-454b-9cfc-6ce5bcaac040_SiteId">
    <vt:lpwstr>68283f3b-8487-4c86-adb3-a5228f18b893</vt:lpwstr>
  </property>
  <property fmtid="{D5CDD505-2E9C-101B-9397-08002B2CF9AE}" pid="4" name="MSIP_Label_0359f705-2ba0-454b-9cfc-6ce5bcaac040_Owner">
    <vt:lpwstr>abdel.rabi@vodafone.com</vt:lpwstr>
  </property>
  <property fmtid="{D5CDD505-2E9C-101B-9397-08002B2CF9AE}" pid="5" name="MSIP_Label_0359f705-2ba0-454b-9cfc-6ce5bcaac040_SetDate">
    <vt:lpwstr>2019-03-29T19:51:28.9325837Z</vt:lpwstr>
  </property>
  <property fmtid="{D5CDD505-2E9C-101B-9397-08002B2CF9AE}" pid="6" name="MSIP_Label_0359f705-2ba0-454b-9cfc-6ce5bcaac040_Name">
    <vt:lpwstr>C2 General</vt:lpwstr>
  </property>
  <property fmtid="{D5CDD505-2E9C-101B-9397-08002B2CF9AE}" pid="7" name="MSIP_Label_0359f705-2ba0-454b-9cfc-6ce5bcaac040_Application">
    <vt:lpwstr>Microsoft Azure Information Protection</vt:lpwstr>
  </property>
  <property fmtid="{D5CDD505-2E9C-101B-9397-08002B2CF9AE}" pid="8" name="MSIP_Label_0359f705-2ba0-454b-9cfc-6ce5bcaac040_Extended_MSFT_Method">
    <vt:lpwstr>Automatic</vt:lpwstr>
  </property>
  <property fmtid="{D5CDD505-2E9C-101B-9397-08002B2CF9AE}" pid="9" name="Sensitivity">
    <vt:lpwstr>C2 General</vt:lpwstr>
  </property>
</Properties>
</file>