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62" r:id="rId3"/>
    <p:sldId id="261" r:id="rId4"/>
    <p:sldId id="26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99"/>
    <a:srgbClr val="003399"/>
    <a:srgbClr val="009999"/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697" autoAdjust="0"/>
    <p:restoredTop sz="90000" autoAdjust="0"/>
  </p:normalViewPr>
  <p:slideViewPr>
    <p:cSldViewPr snapToGrid="0" snapToObjects="1">
      <p:cViewPr varScale="1">
        <p:scale>
          <a:sx n="97" d="100"/>
          <a:sy n="97" d="100"/>
        </p:scale>
        <p:origin x="608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3D9B76-1B8B-42D4-8E95-237AC291124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071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3D9B76-1B8B-42D4-8E95-237AC291124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653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8554720" y="6492223"/>
            <a:ext cx="1439334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8829040" y="6504191"/>
            <a:ext cx="1154854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DDAEDFB0-487B-4013-B4F5-05DF131260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>
                <a:solidFill>
                  <a:srgbClr val="3F3F3F">
                    <a:lumMod val="75000"/>
                  </a:srgbClr>
                </a:solidFill>
              </a:rPr>
              <a:pPr/>
              <a:t>4/23/2020</a:t>
            </a:fld>
            <a:endParaRPr lang="en-US" dirty="0">
              <a:solidFill>
                <a:srgbClr val="3F3F3F">
                  <a:lumMod val="75000"/>
                </a:srgbClr>
              </a:solidFill>
            </a:endParaRP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C3D72506-696A-442E-9FC9-25223E6DC6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>
                <a:solidFill>
                  <a:srgbClr val="3F3F3F">
                    <a:lumMod val="75000"/>
                  </a:srgbClr>
                </a:solidFill>
              </a:rPr>
              <a:t>The Linux Foundation Internal Use Only</a:t>
            </a:r>
            <a:endParaRPr lang="en-US" dirty="0">
              <a:solidFill>
                <a:srgbClr val="3F3F3F">
                  <a:lumMod val="75000"/>
                </a:srgbClr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19FA49D-8F8D-453C-A89E-BF93E02535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>
                <a:solidFill>
                  <a:srgbClr val="3F3F3F">
                    <a:lumMod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3F3F3F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61272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8365366" y="6494780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3C6FB57-68A0-AF49-A4E8-1AAA11396F08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4922" y="6599116"/>
            <a:ext cx="1726564" cy="162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6" r:id="rId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66522" y="2527540"/>
            <a:ext cx="11332718" cy="1810780"/>
          </a:xfrm>
        </p:spPr>
        <p:txBody>
          <a:bodyPr>
            <a:normAutofit fontScale="90000"/>
          </a:bodyPr>
          <a:lstStyle/>
          <a:p>
            <a:r>
              <a:rPr lang="en-US" sz="6000" dirty="0" smtClean="0"/>
              <a:t>MDONS </a:t>
            </a:r>
            <a:br>
              <a:rPr lang="en-US" sz="6000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Status / Guilin requirements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35533" y="4957751"/>
            <a:ext cx="4008788" cy="534185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April 2020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3F3F3F">
                    <a:lumMod val="75000"/>
                  </a:srgbClr>
                </a:solidFill>
              </a:rPr>
              <a:t>The Linux Foundation Internal Use Only</a:t>
            </a:r>
            <a:endParaRPr lang="en-US" dirty="0">
              <a:solidFill>
                <a:srgbClr val="3F3F3F">
                  <a:lumMod val="75000"/>
                </a:srgb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D86CF49-6971-4508-8862-A2909EA0DB5B}" type="slidenum">
              <a:rPr lang="en-US" smtClean="0">
                <a:solidFill>
                  <a:srgbClr val="3F3F3F">
                    <a:lumMod val="75000"/>
                  </a:srgbClr>
                </a:solidFill>
              </a:rPr>
              <a:pPr/>
              <a:t>2</a:t>
            </a:fld>
            <a:endParaRPr lang="en-US" dirty="0">
              <a:solidFill>
                <a:srgbClr val="3F3F3F">
                  <a:lumMod val="75000"/>
                </a:srgbClr>
              </a:solidFill>
            </a:endParaRPr>
          </a:p>
        </p:txBody>
      </p:sp>
      <p:pic>
        <p:nvPicPr>
          <p:cNvPr id="1026" name="Picture 2" descr="https://wiki.onap.org/download/attachments/68546879/ONAP%20Frankfurt%20r9.png?version=1&amp;modificationDate=1586438812000&amp;api=v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376" y="1249049"/>
            <a:ext cx="11468963" cy="4694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1935" y="98012"/>
            <a:ext cx="93244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Frankfurt timeline (latest)</a:t>
            </a:r>
            <a:endParaRPr lang="en-US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64120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D86CF49-6971-4508-8862-A2909EA0DB5B}" type="slidenum">
              <a:rPr lang="en-US" smtClean="0">
                <a:solidFill>
                  <a:srgbClr val="3F3F3F">
                    <a:lumMod val="75000"/>
                  </a:srgbClr>
                </a:solidFill>
              </a:rPr>
              <a:pPr/>
              <a:t>3</a:t>
            </a:fld>
            <a:endParaRPr lang="en-US" dirty="0">
              <a:solidFill>
                <a:srgbClr val="3F3F3F">
                  <a:lumMod val="75000"/>
                </a:srgb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7111" y="75034"/>
            <a:ext cx="93244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Frankfurt Rel. Status</a:t>
            </a:r>
            <a:endParaRPr lang="en-US" sz="4800" dirty="0">
              <a:solidFill>
                <a:schemeClr val="bg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2772367"/>
              </p:ext>
            </p:extLst>
          </p:nvPr>
        </p:nvGraphicFramePr>
        <p:xfrm>
          <a:off x="410651" y="1198339"/>
          <a:ext cx="10132381" cy="48192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59725">
                  <a:extLst>
                    <a:ext uri="{9D8B030D-6E8A-4147-A177-3AD203B41FA5}">
                      <a16:colId xmlns:a16="http://schemas.microsoft.com/office/drawing/2014/main" val="1103731258"/>
                    </a:ext>
                  </a:extLst>
                </a:gridCol>
                <a:gridCol w="4972656">
                  <a:extLst>
                    <a:ext uri="{9D8B030D-6E8A-4147-A177-3AD203B41FA5}">
                      <a16:colId xmlns:a16="http://schemas.microsoft.com/office/drawing/2014/main" val="2669195674"/>
                    </a:ext>
                  </a:extLst>
                </a:gridCol>
              </a:tblGrid>
              <a:tr h="417721">
                <a:tc>
                  <a:txBody>
                    <a:bodyPr/>
                    <a:lstStyle/>
                    <a:p>
                      <a:r>
                        <a:rPr lang="en-US" dirty="0" smtClean="0"/>
                        <a:t>Work</a:t>
                      </a:r>
                      <a:r>
                        <a:rPr lang="en-US" baseline="0" dirty="0" smtClean="0"/>
                        <a:t> Item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Status Update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5193241"/>
                  </a:ext>
                </a:extLst>
              </a:tr>
              <a:tr h="141638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MDONS Integration Testing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Testbed setup in community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Local verification in master branch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Component</a:t>
                      </a:r>
                      <a:r>
                        <a:rPr lang="en-US" sz="1600" baseline="0" dirty="0" smtClean="0"/>
                        <a:t> branch 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Windriver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connection set up – ongoing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E2E LCM master branch verification – ongoing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UUI, OOF, Policy, APPC, Multi-cloud,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etc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– Not yet branched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8048709"/>
                  </a:ext>
                </a:extLst>
              </a:tr>
              <a:tr h="127829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800" dirty="0" smtClean="0"/>
                        <a:t>Controller API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smtClean="0"/>
                        <a:t>Simulator</a:t>
                      </a:r>
                      <a:r>
                        <a:rPr lang="en-US" sz="1800" baseline="0" dirty="0" smtClean="0"/>
                        <a:t> (integration)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 smtClean="0"/>
                        <a:t>DC</a:t>
                      </a:r>
                      <a:r>
                        <a:rPr lang="en-US" sz="1600" baseline="0" dirty="0" smtClean="0"/>
                        <a:t> Simulator for NB API verification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Enables </a:t>
                      </a:r>
                      <a:r>
                        <a:rPr lang="en-US" sz="1600" baseline="0" dirty="0" smtClean="0"/>
                        <a:t>integration test automation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dirty="0" smtClean="0"/>
                        <a:t>Merge</a:t>
                      </a:r>
                      <a:r>
                        <a:rPr lang="en-US" baseline="0" dirty="0" smtClean="0"/>
                        <a:t> in progress</a:t>
                      </a:r>
                      <a:endParaRPr lang="en-US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7211972"/>
                  </a:ext>
                </a:extLst>
              </a:tr>
              <a:tr h="539183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Documentation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Enhance MDONS wiki page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Potentially include sample service templates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dirty="0" smtClean="0"/>
                        <a:t>Ongoing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6513634"/>
                  </a:ext>
                </a:extLst>
              </a:tr>
              <a:tr h="82410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dirty="0" smtClean="0"/>
                        <a:t>ONAP</a:t>
                      </a:r>
                      <a:r>
                        <a:rPr lang="en-US" baseline="0" dirty="0" smtClean="0"/>
                        <a:t> Marketing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Solution brief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addition for MDONS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Frankfurt Rel. Arch. white-paper updates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Provided</a:t>
                      </a:r>
                      <a:r>
                        <a:rPr lang="en-US" baseline="0" dirty="0" smtClean="0"/>
                        <a:t> updated info on MDONS to ONAP marketing team for inclusion in Frankfurt sol. Brief.</a:t>
                      </a:r>
                      <a:endParaRPr lang="en-US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58691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697273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D86CF49-6971-4508-8862-A2909EA0DB5B}" type="slidenum">
              <a:rPr lang="en-US" smtClean="0">
                <a:solidFill>
                  <a:srgbClr val="3F3F3F">
                    <a:lumMod val="75000"/>
                  </a:srgbClr>
                </a:solidFill>
              </a:rPr>
              <a:pPr/>
              <a:t>4</a:t>
            </a:fld>
            <a:endParaRPr lang="en-US" dirty="0">
              <a:solidFill>
                <a:srgbClr val="3F3F3F">
                  <a:lumMod val="75000"/>
                </a:srgb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7111" y="75034"/>
            <a:ext cx="93244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MDONS Guilin Work Items</a:t>
            </a:r>
            <a:endParaRPr lang="en-US" sz="4800" dirty="0">
              <a:solidFill>
                <a:schemeClr val="bg1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0204292"/>
              </p:ext>
            </p:extLst>
          </p:nvPr>
        </p:nvGraphicFramePr>
        <p:xfrm>
          <a:off x="448967" y="1172761"/>
          <a:ext cx="10981032" cy="44946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38037">
                  <a:extLst>
                    <a:ext uri="{9D8B030D-6E8A-4147-A177-3AD203B41FA5}">
                      <a16:colId xmlns:a16="http://schemas.microsoft.com/office/drawing/2014/main" val="1088786347"/>
                    </a:ext>
                  </a:extLst>
                </a:gridCol>
                <a:gridCol w="3442995">
                  <a:extLst>
                    <a:ext uri="{9D8B030D-6E8A-4147-A177-3AD203B41FA5}">
                      <a16:colId xmlns:a16="http://schemas.microsoft.com/office/drawing/2014/main" val="3773343060"/>
                    </a:ext>
                  </a:extLst>
                </a:gridCol>
              </a:tblGrid>
              <a:tr h="548142">
                <a:tc>
                  <a:txBody>
                    <a:bodyPr/>
                    <a:lstStyle/>
                    <a:p>
                      <a:r>
                        <a:rPr lang="en-US" dirty="0" smtClean="0"/>
                        <a:t>Feature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Priority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7728969"/>
                  </a:ext>
                </a:extLst>
              </a:tr>
              <a:tr h="1003824">
                <a:tc>
                  <a:txBody>
                    <a:bodyPr/>
                    <a:lstStyle/>
                    <a:p>
                      <a:r>
                        <a:rPr lang="en-US" dirty="0" smtClean="0"/>
                        <a:t>Inter-domain</a:t>
                      </a:r>
                      <a:r>
                        <a:rPr lang="en-US" baseline="0" dirty="0" smtClean="0"/>
                        <a:t> optimizations (OOF)</a:t>
                      </a:r>
                      <a:r>
                        <a:rPr lang="en-US" dirty="0" smtClean="0"/>
                        <a:t> 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1"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API to support IDL selection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1"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SDNC/DG interfacing OOF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3711640"/>
                  </a:ext>
                </a:extLst>
              </a:tr>
              <a:tr h="748145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kumimoji="1" lang="fr-FR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Asynchronous</a:t>
                      </a:r>
                      <a:r>
                        <a:rPr kumimoji="1" lang="fr-F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service activation handling (SO /</a:t>
                      </a:r>
                      <a:r>
                        <a:rPr kumimoji="1" lang="fr-FR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SDNC)</a:t>
                      </a:r>
                      <a:endParaRPr kumimoji="1" lang="fr-FR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1" lang="fr-FR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OpenROADM</a:t>
                      </a:r>
                      <a:r>
                        <a:rPr kumimoji="1" lang="fr-F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notification</a:t>
                      </a:r>
                      <a:endParaRPr kumimoji="1"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0445288"/>
                  </a:ext>
                </a:extLst>
              </a:tr>
              <a:tr h="946107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kumimoji="1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Service Assurance support (DCAE) 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kumimoji="1"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Alarms / PMs – </a:t>
                      </a:r>
                      <a:r>
                        <a:rPr kumimoji="1"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OpenROADM</a:t>
                      </a:r>
                      <a:r>
                        <a:rPr kumimoji="1"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T-API Notifications,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kumimoji="1"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Alarm types, Data</a:t>
                      </a:r>
                      <a:r>
                        <a:rPr kumimoji="1"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</a:t>
                      </a:r>
                      <a:r>
                        <a:rPr kumimoji="1"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ollectors / adaptors (VES, JSON)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kumimoji="1"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Event</a:t>
                      </a:r>
                      <a:r>
                        <a:rPr kumimoji="1"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types -  Fault handling, OTN restoration </a:t>
                      </a:r>
                      <a:endParaRPr kumimoji="1"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03969"/>
                  </a:ext>
                </a:extLst>
              </a:tr>
              <a:tr h="901055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kumimoji="1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</a:t>
                      </a:r>
                      <a:r>
                        <a:rPr kumimoji="1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-carrier / ONAP instances support (External-API)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1"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Cross-carrier service decomposition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1"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Supporting</a:t>
                      </a:r>
                      <a:r>
                        <a:rPr kumimoji="1"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endpoint/ENNI topology updates</a:t>
                      </a:r>
                      <a:endParaRPr kumimoji="1"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1"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MEF Legato</a:t>
                      </a:r>
                      <a:r>
                        <a:rPr kumimoji="1"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/ Interlude enhancements</a:t>
                      </a:r>
                      <a:endParaRPr kumimoji="1"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4759477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48967" y="6015372"/>
            <a:ext cx="8097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Note: Adding supporting </a:t>
            </a:r>
            <a:r>
              <a:rPr lang="en-US" sz="1400" dirty="0" err="1" smtClean="0"/>
              <a:t>Virtuora</a:t>
            </a:r>
            <a:r>
              <a:rPr lang="en-US" sz="1400" dirty="0" smtClean="0"/>
              <a:t> NC enhancements for </a:t>
            </a:r>
            <a:r>
              <a:rPr lang="en-US" sz="1400" dirty="0" err="1" smtClean="0"/>
              <a:t>OpenROADM</a:t>
            </a:r>
            <a:r>
              <a:rPr lang="en-US" sz="1400" dirty="0" smtClean="0"/>
              <a:t> &amp; T-API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6997689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-Templatev2" id="{39DDEBC6-B101-0842-AE74-DFB5563944DB}" vid="{D78C6921-4C11-464A-8337-DA2ED069F5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ONAP-Template-2019</Template>
  <TotalTime>359</TotalTime>
  <Words>231</Words>
  <Application>Microsoft Office PowerPoint</Application>
  <PresentationFormat>Widescreen</PresentationFormat>
  <Paragraphs>52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.AppleSystemUIFont</vt:lpstr>
      <vt:lpstr>Arial</vt:lpstr>
      <vt:lpstr>Calibri</vt:lpstr>
      <vt:lpstr>Helvetica Neue Light</vt:lpstr>
      <vt:lpstr>Office Theme</vt:lpstr>
      <vt:lpstr>MDONS   Status / Guilin requirements</vt:lpstr>
      <vt:lpstr>PowerPoint Presentation</vt:lpstr>
      <vt:lpstr>PowerPoint Presentation</vt:lpstr>
      <vt:lpstr>PowerPoint Presentation</vt:lpstr>
    </vt:vector>
  </TitlesOfParts>
  <Company>FNC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 NAME</dc:title>
  <dc:creator>Provencher, Denise</dc:creator>
  <cp:lastModifiedBy>Provencher, Denise</cp:lastModifiedBy>
  <cp:revision>51</cp:revision>
  <dcterms:created xsi:type="dcterms:W3CDTF">2020-02-25T19:20:57Z</dcterms:created>
  <dcterms:modified xsi:type="dcterms:W3CDTF">2020-04-23T22:21:48Z</dcterms:modified>
</cp:coreProperties>
</file>