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46569" saveSubsetFonts="1" autoCompressPictures="0">
  <p:sldMasterIdLst>
    <p:sldMasterId id="2147483661" r:id="rId1"/>
  </p:sldMasterIdLst>
  <p:notesMasterIdLst>
    <p:notesMasterId r:id="rId12"/>
  </p:notesMasterIdLst>
  <p:sldIdLst>
    <p:sldId id="287" r:id="rId2"/>
    <p:sldId id="288" r:id="rId3"/>
    <p:sldId id="294" r:id="rId4"/>
    <p:sldId id="295" r:id="rId5"/>
    <p:sldId id="300" r:id="rId6"/>
    <p:sldId id="293" r:id="rId7"/>
    <p:sldId id="298" r:id="rId8"/>
    <p:sldId id="296" r:id="rId9"/>
    <p:sldId id="299" r:id="rId10"/>
    <p:sldId id="297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>
    <p:extLst>
      <p:ext uri="{19B8F6BF-5375-455C-9EA6-DF929625EA0E}">
        <p15:presenceInfo xmlns:p15="http://schemas.microsoft.com/office/powerpoint/2012/main" userId="S-1-5-21-789336058-1682526488-854245398-4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3533"/>
    <a:srgbClr val="FABA86"/>
    <a:srgbClr val="0D2957"/>
    <a:srgbClr val="00A1DF"/>
    <a:srgbClr val="430098"/>
    <a:srgbClr val="65B8CB"/>
    <a:srgbClr val="275187"/>
    <a:srgbClr val="446CA9"/>
    <a:srgbClr val="0230AC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16" autoAdjust="0"/>
  </p:normalViewPr>
  <p:slideViewPr>
    <p:cSldViewPr snapToGrid="0" snapToObjects="1">
      <p:cViewPr varScale="1">
        <p:scale>
          <a:sx n="146" d="100"/>
          <a:sy n="146" d="100"/>
        </p:scale>
        <p:origin x="59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3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Multi-domain/multi-layer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58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Multi-domain/multi-layer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4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Multi-domain/multi-layer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8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03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80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89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70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99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82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539353" y="4660106"/>
            <a:ext cx="2081213" cy="140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1949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81558" y="4621733"/>
            <a:ext cx="205243" cy="19819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18287" y="205978"/>
            <a:ext cx="7368513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33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25993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7" r:id="rId5"/>
    <p:sldLayoutId id="2147483668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ontroller+Design+Studio+%5bCDS%5d+Document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2019+Silicon+Valley+Meeting+Proposals?preview=/53248195/60889706/Hierarchical%20Orchestration%20Presentation%20-%202019%2004%2002.pptx" TargetMode="External"/><Relationship Id="rId5" Type="http://schemas.openxmlformats.org/officeDocument/2006/relationships/hyperlink" Target="https://wiki.onap.org/display/DW/2019+Silicon+Valley+Meeting+Proposals?preview=/53248195/60889445/Allotted%20Network%20Function%20Presentation%20-%202019%2004%2001.pptx" TargetMode="External"/><Relationship Id="rId4" Type="http://schemas.openxmlformats.org/officeDocument/2006/relationships/hyperlink" Target="https://wiki.onap.org/display/DW/2019+Silicon+Valley+Meeting+Proposals?preview=/53248195/60889399/CDS%20-%20ONS%20NA%202019_v2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raft+Dublin+Interlude+High+Level+Requirem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75935" y="948965"/>
            <a:ext cx="5852386" cy="179454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Optical Service (L0/L1) Orchestration Use-case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6846" y="2567444"/>
            <a:ext cx="4921930" cy="8367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Fujitsu Network Business Group (NBG)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56" y="36437"/>
            <a:ext cx="8179583" cy="538329"/>
          </a:xfrm>
        </p:spPr>
        <p:txBody>
          <a:bodyPr/>
          <a:lstStyle/>
          <a:p>
            <a:r>
              <a:rPr lang="en-US" dirty="0" smtClean="0"/>
              <a:t>References and Useful URLs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7" name="Content Placeholder 3"/>
          <p:cNvSpPr txBox="1">
            <a:spLocks/>
          </p:cNvSpPr>
          <p:nvPr/>
        </p:nvSpPr>
        <p:spPr>
          <a:xfrm>
            <a:off x="598657" y="493614"/>
            <a:ext cx="8350981" cy="4128119"/>
          </a:xfrm>
          <a:prstGeom prst="rect">
            <a:avLst/>
          </a:prstGeom>
        </p:spPr>
        <p:txBody>
          <a:bodyPr/>
          <a:lstStyle>
            <a:lvl1pPr marL="396875" indent="-3968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n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550" indent="-3333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tabLst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63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0825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tabLst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384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956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528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0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72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CDS Controller Design Studio Documentation</a:t>
            </a:r>
          </a:p>
          <a:p>
            <a:pPr marL="0" indent="0">
              <a:buClrTx/>
              <a:buNone/>
            </a:pPr>
            <a:r>
              <a:rPr lang="en-US" sz="1400" dirty="0">
                <a:hlinkClick r:id="rId3"/>
              </a:rPr>
              <a:t>https://wiki.onap.org/display/DW/Controller+Design+Studio+%</a:t>
            </a:r>
            <a:r>
              <a:rPr lang="en-US" sz="1400" dirty="0" smtClean="0">
                <a:hlinkClick r:id="rId3"/>
              </a:rPr>
              <a:t>5BCDS%5D+Documentation</a:t>
            </a:r>
            <a:endParaRPr lang="en-US" sz="1400" dirty="0" smtClean="0"/>
          </a:p>
          <a:p>
            <a:pPr marL="0" indent="0">
              <a:buClrTx/>
              <a:buNone/>
            </a:pPr>
            <a:r>
              <a:rPr lang="en-US" sz="1400" dirty="0">
                <a:hlinkClick r:id="rId4"/>
              </a:rPr>
              <a:t>https://wiki.onap.org/display/DW/2019+Silicon+Valley+Meeting+Proposals?preview=/53248195/60889399/CDS%20-%</a:t>
            </a:r>
            <a:r>
              <a:rPr lang="en-US" sz="1400" dirty="0" smtClean="0">
                <a:hlinkClick r:id="rId4"/>
              </a:rPr>
              <a:t>20ONS%20NA%202019_v2.pptx</a:t>
            </a:r>
            <a:endParaRPr lang="en-US" sz="1400" dirty="0" smtClean="0"/>
          </a:p>
          <a:p>
            <a:pPr marL="0" indent="0">
              <a:buClrTx/>
              <a:buNone/>
            </a:pPr>
            <a:endParaRPr lang="en-US" sz="1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sz="14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definitions for Allotted Network functions and Hierarchical Orchestration for 5G slice which we can use as reference for defining our service</a:t>
            </a:r>
          </a:p>
          <a:p>
            <a:pPr marL="0" indent="0">
              <a:buClrTx/>
              <a:buNone/>
            </a:pPr>
            <a:r>
              <a:rPr lang="en-US" sz="1400" dirty="0">
                <a:hlinkClick r:id="rId5"/>
              </a:rPr>
              <a:t>https://wiki.onap.org/display/DW/2019+Silicon+Valley+Meeting+Proposals?preview=/53248195/60889445/Allotted%20Network%20Function%20Presentation%20-%</a:t>
            </a:r>
            <a:r>
              <a:rPr lang="en-US" sz="1400" dirty="0" smtClean="0">
                <a:hlinkClick r:id="rId5"/>
              </a:rPr>
              <a:t>202019%2004%2001.pptx</a:t>
            </a:r>
            <a:endParaRPr lang="en-US" sz="1400" dirty="0" smtClean="0"/>
          </a:p>
          <a:p>
            <a:pPr marL="0" indent="0">
              <a:buClrTx/>
              <a:buNone/>
            </a:pPr>
            <a:r>
              <a:rPr lang="en-US" sz="1400" dirty="0">
                <a:hlinkClick r:id="rId6"/>
              </a:rPr>
              <a:t>https://wiki.onap.org/display/DW/2019+Silicon+Valley+Meeting+Proposals?preview=/53248195/60889706/Hierarchical%20Orchestration%20Presentation%20-%202019%2004%2002.pptx</a:t>
            </a:r>
            <a:endParaRPr lang="en-US" sz="14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en-US" sz="1300" b="0" kern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ClrTx/>
              <a:buNone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76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/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62931" y="938818"/>
            <a:ext cx="8462216" cy="3525279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Project Description</a:t>
            </a:r>
          </a:p>
          <a:p>
            <a:pPr lvl="1"/>
            <a:r>
              <a:rPr lang="en-US" dirty="0" smtClean="0"/>
              <a:t>Goal of this use case is </a:t>
            </a:r>
            <a:r>
              <a:rPr lang="en-US" dirty="0"/>
              <a:t>to </a:t>
            </a:r>
            <a:r>
              <a:rPr lang="en-US" dirty="0" smtClean="0"/>
              <a:t>provide end </a:t>
            </a:r>
            <a:r>
              <a:rPr lang="en-US" dirty="0"/>
              <a:t>to </a:t>
            </a:r>
            <a:r>
              <a:rPr lang="en-US" dirty="0" smtClean="0"/>
              <a:t>end multi-operator L1 service orchestration based on </a:t>
            </a:r>
            <a:r>
              <a:rPr lang="en-US" dirty="0"/>
              <a:t>MEF L1 Subscriber and Operator service definitions across multiple optical transport </a:t>
            </a:r>
            <a:r>
              <a:rPr lang="en-US" dirty="0" smtClean="0"/>
              <a:t>domains</a:t>
            </a:r>
          </a:p>
          <a:p>
            <a:pPr lvl="2"/>
            <a:r>
              <a:rPr lang="en-US" dirty="0" smtClean="0"/>
              <a:t>Harmonize with proposal on incorporating MEF Interlude APIs</a:t>
            </a:r>
          </a:p>
          <a:p>
            <a:pPr marL="800100" lvl="2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wiki.onap.org/display/DW/Draft+Dublin+Interlude+High+Level+Requirement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Each of the optical transport domains can be managed to create </a:t>
            </a:r>
            <a:r>
              <a:rPr lang="en-US" dirty="0"/>
              <a:t>intra domain L0/L1 a</a:t>
            </a:r>
            <a:r>
              <a:rPr lang="en-US" dirty="0" smtClean="0"/>
              <a:t>ccess </a:t>
            </a:r>
            <a:r>
              <a:rPr lang="en-US" dirty="0"/>
              <a:t>service which are used in the over-all end to end L1 </a:t>
            </a:r>
            <a:r>
              <a:rPr lang="en-US" dirty="0" smtClean="0"/>
              <a:t>service </a:t>
            </a:r>
          </a:p>
          <a:p>
            <a:pPr lvl="2"/>
            <a:r>
              <a:rPr lang="en-US" dirty="0" smtClean="0"/>
              <a:t>Direct management </a:t>
            </a:r>
            <a:r>
              <a:rPr lang="en-US" dirty="0"/>
              <a:t>via standard APIs such as </a:t>
            </a:r>
            <a:r>
              <a:rPr lang="en-US" dirty="0" err="1"/>
              <a:t>OpenROADM</a:t>
            </a:r>
            <a:r>
              <a:rPr lang="en-US" dirty="0"/>
              <a:t>, </a:t>
            </a:r>
            <a:r>
              <a:rPr lang="en-US" dirty="0" err="1"/>
              <a:t>OpenConfig</a:t>
            </a:r>
            <a:r>
              <a:rPr lang="en-US" dirty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Indirect management through </a:t>
            </a:r>
            <a:r>
              <a:rPr lang="en-US" dirty="0"/>
              <a:t>a local </a:t>
            </a:r>
            <a:r>
              <a:rPr lang="en-US" dirty="0" smtClean="0"/>
              <a:t>domain controller </a:t>
            </a:r>
            <a:r>
              <a:rPr lang="en-US" dirty="0"/>
              <a:t>via standard network and service models such as ONF T-API and </a:t>
            </a:r>
            <a:r>
              <a:rPr lang="en-US" dirty="0" err="1"/>
              <a:t>OpenROADM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smtClean="0"/>
              <a:t>The Optical service created above could then be adopted/embedded to provide optical transport for other blueprints like 5G Network slice across FH and MH/BH domains</a:t>
            </a:r>
          </a:p>
          <a:p>
            <a:pPr marL="800100" lvl="2" indent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4978743" y="3745173"/>
            <a:ext cx="159093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648" y="1059395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Multi-Operator L1 Service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圆角矩形 10"/>
          <p:cNvSpPr/>
          <p:nvPr/>
        </p:nvSpPr>
        <p:spPr>
          <a:xfrm>
            <a:off x="1824170" y="1063229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ONAP(SP1)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圆角矩形 10"/>
          <p:cNvSpPr/>
          <p:nvPr/>
        </p:nvSpPr>
        <p:spPr>
          <a:xfrm>
            <a:off x="6196403" y="1068265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ONAP(SP2)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7" idx="3"/>
            <a:endCxn id="8" idx="1"/>
          </p:cNvCxnSpPr>
          <p:nvPr/>
        </p:nvCxnSpPr>
        <p:spPr>
          <a:xfrm>
            <a:off x="3761083" y="1302669"/>
            <a:ext cx="2435320" cy="503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589908" y="2116191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 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 (TAPI)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0741" y="2108086"/>
            <a:ext cx="1193801" cy="524016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 (Open ROADM)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13" idx="2"/>
            <a:endCxn id="55" idx="0"/>
          </p:cNvCxnSpPr>
          <p:nvPr/>
        </p:nvCxnSpPr>
        <p:spPr>
          <a:xfrm flipH="1">
            <a:off x="1882841" y="2632102"/>
            <a:ext cx="261456" cy="40075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2"/>
            <a:endCxn id="13" idx="0"/>
          </p:cNvCxnSpPr>
          <p:nvPr/>
        </p:nvCxnSpPr>
        <p:spPr>
          <a:xfrm flipH="1">
            <a:off x="2144297" y="1542109"/>
            <a:ext cx="648330" cy="57408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3" idx="0"/>
          </p:cNvCxnSpPr>
          <p:nvPr/>
        </p:nvCxnSpPr>
        <p:spPr>
          <a:xfrm>
            <a:off x="3130658" y="1569315"/>
            <a:ext cx="736984" cy="53877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6" idx="0"/>
          </p:cNvCxnSpPr>
          <p:nvPr/>
        </p:nvCxnSpPr>
        <p:spPr>
          <a:xfrm>
            <a:off x="3867642" y="2632102"/>
            <a:ext cx="359807" cy="40404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8" idx="2"/>
          </p:cNvCxnSpPr>
          <p:nvPr/>
        </p:nvCxnSpPr>
        <p:spPr>
          <a:xfrm flipH="1">
            <a:off x="7124062" y="1547145"/>
            <a:ext cx="40798" cy="135181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701278" y="4510904"/>
            <a:ext cx="7780280" cy="1800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4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3899" y="4310961"/>
            <a:ext cx="1061967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Subscriber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Service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 flipV="1">
            <a:off x="861754" y="4129680"/>
            <a:ext cx="4392686" cy="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8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643" y="3868070"/>
            <a:ext cx="1298399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SP1</a:t>
            </a:r>
            <a:r>
              <a:rPr lang="en-US" sz="1400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Access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  Service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6196403" y="4086893"/>
            <a:ext cx="1989438" cy="93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51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577" y="3843422"/>
            <a:ext cx="1298399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SP2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 Access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L1 Service</a:t>
            </a:r>
          </a:p>
        </p:txBody>
      </p:sp>
      <p:sp>
        <p:nvSpPr>
          <p:cNvPr id="57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729" y="3433672"/>
            <a:ext cx="790958" cy="523220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OTU4 L1 ENNI</a:t>
            </a: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383338" y="3127745"/>
            <a:ext cx="445660" cy="408320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</a:t>
            </a:r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8198097" y="3101144"/>
            <a:ext cx="445660" cy="408320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Z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21815" y="1044904"/>
            <a:ext cx="847803" cy="515911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OSS/BSS</a:t>
            </a:r>
          </a:p>
        </p:txBody>
      </p:sp>
      <p:cxnSp>
        <p:nvCxnSpPr>
          <p:cNvPr id="61" name="Straight Arrow Connector 60"/>
          <p:cNvCxnSpPr>
            <a:stCxn id="7" idx="1"/>
            <a:endCxn id="60" idx="3"/>
          </p:cNvCxnSpPr>
          <p:nvPr/>
        </p:nvCxnSpPr>
        <p:spPr>
          <a:xfrm flipH="1">
            <a:off x="1369618" y="1302669"/>
            <a:ext cx="454552" cy="1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101" y="3036150"/>
            <a:ext cx="1938696" cy="499915"/>
          </a:xfrm>
          <a:prstGeom prst="rect">
            <a:avLst/>
          </a:prstGeom>
        </p:spPr>
      </p:pic>
      <p:sp>
        <p:nvSpPr>
          <p:cNvPr id="53" name="Cloud 52">
            <a:extLst>
              <a:ext uri="{FF2B5EF4-FFF2-40B4-BE49-F238E27FC236}">
                <a16:creationId xmlns:a16="http://schemas.microsoft.com/office/drawing/2014/main" xmlns="" id="{1E659BD7-36A7-1D40-BA77-C124E0D5C693}"/>
              </a:ext>
            </a:extLst>
          </p:cNvPr>
          <p:cNvSpPr/>
          <p:nvPr/>
        </p:nvSpPr>
        <p:spPr bwMode="auto">
          <a:xfrm>
            <a:off x="1010930" y="3025569"/>
            <a:ext cx="1905000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720" y="3032852"/>
            <a:ext cx="1172242" cy="4345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7586" y="2981733"/>
            <a:ext cx="2025823" cy="499915"/>
          </a:xfrm>
          <a:prstGeom prst="rect">
            <a:avLst/>
          </a:prstGeom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84" y="1336599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1305745" y="1646420"/>
            <a:ext cx="992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61754" y="2786631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279065" y="2780301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2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02508" y="2677896"/>
            <a:ext cx="1099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Optical Domain 1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23776" y="1756607"/>
            <a:ext cx="1480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Direct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management via standard 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Device APIs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such as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OpenROADM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900" dirty="0" err="1" smtClean="0">
                <a:solidFill>
                  <a:prstClr val="black"/>
                </a:solidFill>
                <a:latin typeface="Calibri" panose="020F0502020204030204"/>
              </a:rPr>
              <a:t>OpenConfig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etc.</a:t>
            </a: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81639" y="1566887"/>
            <a:ext cx="9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8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49" name="Picture 2" descr="Image result for onf t-ap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45" y="1667088"/>
            <a:ext cx="405290" cy="40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49" y="1895301"/>
            <a:ext cx="832295" cy="17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583" y="2469935"/>
            <a:ext cx="832295" cy="17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 descr="Image result for openconfi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537" y="2223051"/>
            <a:ext cx="695283" cy="1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32" y="3559438"/>
            <a:ext cx="790958" cy="446276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defTabSz="914400" eaLnBrk="0" hangingPunct="0">
              <a:defRPr/>
            </a:pPr>
            <a:r>
              <a:rPr lang="en-US" sz="1400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L1 UNI </a:t>
            </a:r>
            <a:r>
              <a:rPr lang="en-US" sz="800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800" kern="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800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</a:p>
        </p:txBody>
      </p:sp>
      <p:sp>
        <p:nvSpPr>
          <p:cNvPr id="71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9807" y="3559438"/>
            <a:ext cx="779204" cy="446276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ahoma" pitchFamily="34" charset="0"/>
              </a:rPr>
              <a:t> L1 </a:t>
            </a:r>
            <a:r>
              <a:rPr lang="en-US" sz="1400" b="1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UNI </a:t>
            </a:r>
            <a:r>
              <a:rPr lang="en-US" sz="800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800" kern="0" dirty="0" err="1" smtClean="0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800" kern="0" dirty="0" smtClean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  <a:endParaRPr kumimoji="0" lang="en-US" sz="8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Tahoma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632732" y="1458413"/>
            <a:ext cx="819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prstClr val="black"/>
                </a:solidFill>
                <a:latin typeface="Calibri" panose="020F0502020204030204"/>
              </a:rPr>
              <a:t>INTERLUDE</a:t>
            </a:r>
            <a:endParaRPr lang="en-US" sz="9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2698684" y="3382206"/>
            <a:ext cx="343993" cy="286496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x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Hexagon 71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3157413" y="3404581"/>
            <a:ext cx="343993" cy="286496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y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Hexagon 72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5058208" y="3354123"/>
            <a:ext cx="343993" cy="286496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a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5924273" y="3301011"/>
            <a:ext cx="343993" cy="286496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933533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z</a:t>
            </a:r>
            <a:endParaRPr kumimoji="0" lang="en-US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0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027" y="118042"/>
            <a:ext cx="7985522" cy="649639"/>
          </a:xfrm>
        </p:spPr>
        <p:txBody>
          <a:bodyPr/>
          <a:lstStyle/>
          <a:p>
            <a:r>
              <a:rPr lang="en-US" dirty="0" smtClean="0"/>
              <a:t>Break down of a Multi Operator L1 Service: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62931" y="751114"/>
            <a:ext cx="8550440" cy="3870619"/>
          </a:xfrm>
        </p:spPr>
        <p:txBody>
          <a:bodyPr>
            <a:normAutofit fontScale="62500" lnSpcReduction="20000"/>
          </a:bodyPr>
          <a:lstStyle/>
          <a:p>
            <a:r>
              <a:rPr lang="en-US" sz="2600" dirty="0" smtClean="0"/>
              <a:t>Customer requests a 10GB pipe between location A and Z where location A is under service provider-1 who will be the primary provider and location </a:t>
            </a:r>
            <a:r>
              <a:rPr lang="en-US" sz="2600" dirty="0"/>
              <a:t>Z is under </a:t>
            </a:r>
            <a:r>
              <a:rPr lang="en-US" sz="2600" dirty="0" smtClean="0"/>
              <a:t>a different service provider-2 who will be the partner</a:t>
            </a:r>
          </a:p>
          <a:p>
            <a:r>
              <a:rPr lang="en-US" sz="2600" dirty="0" smtClean="0"/>
              <a:t>A to Z subscriber L1 service will comprise of two separate Access L1 services from SP-1 and SP-2. These will then be interconnected using OTU4 L1 ENNI</a:t>
            </a:r>
          </a:p>
          <a:p>
            <a:r>
              <a:rPr lang="en-US" sz="2600" dirty="0" smtClean="0"/>
              <a:t>Access L1 service which is part of a SP network may in-turn comprise of one or more L0/L1 service over different optical domains. These services are interconnected using inter domain manual links</a:t>
            </a:r>
          </a:p>
          <a:p>
            <a:pPr marL="114300" indent="0">
              <a:buNone/>
            </a:pPr>
            <a:r>
              <a:rPr lang="en-US" b="1" dirty="0" smtClean="0"/>
              <a:t>A to Z subscriber link has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 A to </a:t>
            </a:r>
            <a:r>
              <a:rPr lang="en-US" dirty="0" smtClean="0"/>
              <a:t>a </a:t>
            </a:r>
            <a:r>
              <a:rPr lang="en-US" dirty="0" smtClean="0"/>
              <a:t>Access L1 service provided by SP-1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z </a:t>
            </a:r>
            <a:r>
              <a:rPr lang="en-US" dirty="0" smtClean="0"/>
              <a:t>to Z </a:t>
            </a:r>
            <a:r>
              <a:rPr lang="en-US" dirty="0"/>
              <a:t>Access L1 service provided by </a:t>
            </a:r>
            <a:r>
              <a:rPr lang="en-US" dirty="0" smtClean="0"/>
              <a:t>SP-2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OTU4 L1 ENNI connecting </a:t>
            </a:r>
            <a:r>
              <a:rPr lang="en-US" dirty="0" smtClean="0"/>
              <a:t>a </a:t>
            </a:r>
            <a:r>
              <a:rPr lang="en-US" dirty="0" smtClean="0"/>
              <a:t>to </a:t>
            </a:r>
            <a:r>
              <a:rPr lang="en-US" dirty="0" smtClean="0"/>
              <a:t>z </a:t>
            </a:r>
            <a:r>
              <a:rPr lang="en-US" dirty="0" smtClean="0"/>
              <a:t>and managed by SP-1</a:t>
            </a:r>
          </a:p>
          <a:p>
            <a:pPr marL="114300" indent="0">
              <a:buNone/>
            </a:pPr>
            <a:r>
              <a:rPr lang="en-US" b="1" dirty="0" smtClean="0"/>
              <a:t>A to </a:t>
            </a:r>
            <a:r>
              <a:rPr lang="en-US" b="1" dirty="0" smtClean="0"/>
              <a:t>a </a:t>
            </a:r>
            <a:r>
              <a:rPr lang="en-US" b="1" dirty="0"/>
              <a:t>Access L1 service provided by </a:t>
            </a:r>
            <a:r>
              <a:rPr lang="en-US" b="1" dirty="0" smtClean="0"/>
              <a:t>SP-1 can in-turn have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A to </a:t>
            </a:r>
            <a:r>
              <a:rPr lang="en-US" dirty="0" smtClean="0"/>
              <a:t>x </a:t>
            </a:r>
            <a:r>
              <a:rPr lang="en-US" dirty="0" smtClean="0"/>
              <a:t>L0/L1 service over a optical domain-1(say based on T-API)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y </a:t>
            </a:r>
            <a:r>
              <a:rPr lang="en-US" dirty="0" smtClean="0"/>
              <a:t>to </a:t>
            </a:r>
            <a:r>
              <a:rPr lang="en-US" dirty="0" smtClean="0"/>
              <a:t>a </a:t>
            </a:r>
            <a:r>
              <a:rPr lang="en-US" dirty="0" smtClean="0"/>
              <a:t>L0/L1 service over another optical domain-2 </a:t>
            </a:r>
            <a:r>
              <a:rPr lang="en-US" dirty="0"/>
              <a:t>(say based on </a:t>
            </a:r>
            <a:r>
              <a:rPr lang="en-US" dirty="0" smtClean="0"/>
              <a:t>Open ROADM)</a:t>
            </a:r>
          </a:p>
          <a:p>
            <a:pPr marL="871538" lvl="1" indent="-457200">
              <a:buFont typeface="+mj-lt"/>
              <a:buAutoNum type="arabicPeriod"/>
            </a:pPr>
            <a:r>
              <a:rPr lang="en-US" dirty="0" smtClean="0"/>
              <a:t>x </a:t>
            </a:r>
            <a:r>
              <a:rPr lang="en-US" dirty="0" smtClean="0"/>
              <a:t>and </a:t>
            </a:r>
            <a:r>
              <a:rPr lang="en-US" dirty="0" smtClean="0"/>
              <a:t>y </a:t>
            </a:r>
            <a:r>
              <a:rPr lang="en-US" dirty="0" smtClean="0"/>
              <a:t>are inter connected using inter domain manual links managed by SP-1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27" y="19780"/>
            <a:ext cx="7931642" cy="407978"/>
          </a:xfrm>
        </p:spPr>
        <p:txBody>
          <a:bodyPr/>
          <a:lstStyle/>
          <a:p>
            <a:pPr algn="ctr"/>
            <a:r>
              <a:rPr lang="en-US" dirty="0" smtClean="0"/>
              <a:t>Onboarding of External Domain controllers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094637" y="1682473"/>
            <a:ext cx="2584390" cy="135046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70511" y="1920440"/>
            <a:ext cx="2002550" cy="510196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Blue Print Processor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095917" y="1531621"/>
            <a:ext cx="833534" cy="1504448"/>
          </a:xfrm>
          <a:prstGeom prst="rect">
            <a:avLst/>
          </a:prstGeom>
          <a:solidFill>
            <a:srgbClr val="A1BCF9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A&amp;AI</a:t>
            </a:r>
          </a:p>
        </p:txBody>
      </p:sp>
      <p:sp>
        <p:nvSpPr>
          <p:cNvPr id="93" name="Rectangle 92"/>
          <p:cNvSpPr/>
          <p:nvPr/>
        </p:nvSpPr>
        <p:spPr>
          <a:xfrm>
            <a:off x="1431847" y="1434836"/>
            <a:ext cx="1076250" cy="571348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 &amp; BE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3295859" y="574169"/>
            <a:ext cx="0" cy="396768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808471" y="4163815"/>
            <a:ext cx="14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Time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3275604" y="412611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Time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887086" y="2744672"/>
            <a:ext cx="1008312" cy="24750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DG Plug-in(s)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3619767" y="3550992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 Controller1</a:t>
            </a:r>
          </a:p>
        </p:txBody>
      </p:sp>
      <p:cxnSp>
        <p:nvCxnSpPr>
          <p:cNvPr id="126" name="Straight Arrow Connector 125"/>
          <p:cNvCxnSpPr>
            <a:stCxn id="109" idx="2"/>
            <a:endCxn id="127" idx="3"/>
          </p:cNvCxnSpPr>
          <p:nvPr/>
        </p:nvCxnSpPr>
        <p:spPr>
          <a:xfrm>
            <a:off x="4174156" y="4066903"/>
            <a:ext cx="60638" cy="3377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loud 126">
            <a:extLst>
              <a:ext uri="{FF2B5EF4-FFF2-40B4-BE49-F238E27FC236}">
                <a16:creationId xmlns:a16="http://schemas.microsoft.com/office/drawing/2014/main" xmlns="" id="{1E659BD7-36A7-1D40-BA77-C124E0D5C693}"/>
              </a:ext>
            </a:extLst>
          </p:cNvPr>
          <p:cNvSpPr/>
          <p:nvPr/>
        </p:nvSpPr>
        <p:spPr bwMode="auto">
          <a:xfrm>
            <a:off x="3386294" y="4375671"/>
            <a:ext cx="1696999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34" y="4386042"/>
            <a:ext cx="1172242" cy="434536"/>
          </a:xfrm>
          <a:prstGeom prst="rect">
            <a:avLst/>
          </a:prstGeom>
        </p:spPr>
      </p:pic>
      <p:sp>
        <p:nvSpPr>
          <p:cNvPr id="129" name="Rectangle 128"/>
          <p:cNvSpPr/>
          <p:nvPr/>
        </p:nvSpPr>
        <p:spPr>
          <a:xfrm>
            <a:off x="5396709" y="3550793"/>
            <a:ext cx="1108777" cy="515911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Controller2</a:t>
            </a:r>
          </a:p>
        </p:txBody>
      </p:sp>
      <p:cxnSp>
        <p:nvCxnSpPr>
          <p:cNvPr id="130" name="Straight Arrow Connector 129"/>
          <p:cNvCxnSpPr>
            <a:stCxn id="129" idx="2"/>
          </p:cNvCxnSpPr>
          <p:nvPr/>
        </p:nvCxnSpPr>
        <p:spPr>
          <a:xfrm>
            <a:off x="5951098" y="4066704"/>
            <a:ext cx="87961" cy="33799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1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9716" y="4361935"/>
            <a:ext cx="1724130" cy="499915"/>
          </a:xfrm>
          <a:prstGeom prst="rect">
            <a:avLst/>
          </a:prstGeom>
        </p:spPr>
      </p:pic>
      <p:cxnSp>
        <p:nvCxnSpPr>
          <p:cNvPr id="132" name="Straight Arrow Connector 131"/>
          <p:cNvCxnSpPr>
            <a:stCxn id="27" idx="2"/>
          </p:cNvCxnSpPr>
          <p:nvPr/>
        </p:nvCxnSpPr>
        <p:spPr>
          <a:xfrm>
            <a:off x="1740315" y="1019261"/>
            <a:ext cx="0" cy="425916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Flowchart: Multidocument 26"/>
          <p:cNvSpPr/>
          <p:nvPr/>
        </p:nvSpPr>
        <p:spPr>
          <a:xfrm>
            <a:off x="1497157" y="489208"/>
            <a:ext cx="564876" cy="550916"/>
          </a:xfrm>
          <a:prstGeom prst="flowChartMultidocument">
            <a:avLst/>
          </a:prstGeom>
          <a:solidFill>
            <a:schemeClr val="bg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/>
          <p:cNvSpPr txBox="1"/>
          <p:nvPr/>
        </p:nvSpPr>
        <p:spPr>
          <a:xfrm>
            <a:off x="2083423" y="427258"/>
            <a:ext cx="105645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Add Ext-Controllers, Inter </a:t>
            </a:r>
            <a:r>
              <a:rPr lang="en-US" sz="1100" dirty="0" smtClean="0"/>
              <a:t>domain &amp; Inter SP Links</a:t>
            </a:r>
          </a:p>
        </p:txBody>
      </p:sp>
      <p:cxnSp>
        <p:nvCxnSpPr>
          <p:cNvPr id="135" name="Straight Arrow Connector 134"/>
          <p:cNvCxnSpPr>
            <a:endCxn id="109" idx="0"/>
          </p:cNvCxnSpPr>
          <p:nvPr/>
        </p:nvCxnSpPr>
        <p:spPr>
          <a:xfrm flipH="1">
            <a:off x="4174156" y="2987137"/>
            <a:ext cx="1186767" cy="56385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endCxn id="129" idx="0"/>
          </p:cNvCxnSpPr>
          <p:nvPr/>
        </p:nvCxnSpPr>
        <p:spPr>
          <a:xfrm>
            <a:off x="5383638" y="2993692"/>
            <a:ext cx="567460" cy="55710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717222" y="3033283"/>
            <a:ext cx="992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816046" y="3063034"/>
            <a:ext cx="9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8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 flipH="1">
            <a:off x="6484767" y="1852765"/>
            <a:ext cx="611150" cy="196696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48" name="Straight Arrow Connector 147"/>
          <p:cNvCxnSpPr>
            <a:stCxn id="69" idx="3"/>
            <a:endCxn id="33" idx="1"/>
          </p:cNvCxnSpPr>
          <p:nvPr/>
        </p:nvCxnSpPr>
        <p:spPr>
          <a:xfrm flipV="1">
            <a:off x="2939394" y="2175538"/>
            <a:ext cx="1531117" cy="1165660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1" name="Rectangle 150"/>
          <p:cNvSpPr/>
          <p:nvPr/>
        </p:nvSpPr>
        <p:spPr>
          <a:xfrm>
            <a:off x="6305666" y="953982"/>
            <a:ext cx="1456359" cy="3030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DMAP</a:t>
            </a:r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7434545" y="1251990"/>
            <a:ext cx="0" cy="291866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54" name="Straight Arrow Connector 153"/>
          <p:cNvCxnSpPr/>
          <p:nvPr/>
        </p:nvCxnSpPr>
        <p:spPr>
          <a:xfrm flipV="1">
            <a:off x="6305666" y="1256994"/>
            <a:ext cx="194328" cy="425479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186" name="Flowchart: Connector 185"/>
          <p:cNvSpPr/>
          <p:nvPr/>
        </p:nvSpPr>
        <p:spPr>
          <a:xfrm>
            <a:off x="1633514" y="1107000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7" name="Flowchart: Connector 186"/>
          <p:cNvSpPr/>
          <p:nvPr/>
        </p:nvSpPr>
        <p:spPr>
          <a:xfrm>
            <a:off x="3545623" y="2694371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3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9" name="Flowchart: Connector 188"/>
          <p:cNvSpPr/>
          <p:nvPr/>
        </p:nvSpPr>
        <p:spPr>
          <a:xfrm>
            <a:off x="7525818" y="1294920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0" name="Flowchart: Connector 189"/>
          <p:cNvSpPr/>
          <p:nvPr/>
        </p:nvSpPr>
        <p:spPr>
          <a:xfrm>
            <a:off x="6196001" y="1311026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1" name="Flowchart: Connector 190"/>
          <p:cNvSpPr/>
          <p:nvPr/>
        </p:nvSpPr>
        <p:spPr>
          <a:xfrm>
            <a:off x="4852963" y="3030274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2" name="Flowchart: Connector 191"/>
          <p:cNvSpPr/>
          <p:nvPr/>
        </p:nvSpPr>
        <p:spPr>
          <a:xfrm>
            <a:off x="5511944" y="3036069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193" name="Straight Arrow Connector 192"/>
          <p:cNvCxnSpPr>
            <a:stCxn id="68" idx="1"/>
            <a:endCxn id="32" idx="3"/>
          </p:cNvCxnSpPr>
          <p:nvPr/>
        </p:nvCxnSpPr>
        <p:spPr>
          <a:xfrm flipH="1">
            <a:off x="6679027" y="2283845"/>
            <a:ext cx="416890" cy="73859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pic>
        <p:nvPicPr>
          <p:cNvPr id="269" name="Picture 2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27" y="396582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pic>
        <p:nvPicPr>
          <p:cNvPr id="279" name="Picture 4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286" y="695256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0" name="TextBox 279"/>
          <p:cNvSpPr txBox="1"/>
          <p:nvPr/>
        </p:nvSpPr>
        <p:spPr>
          <a:xfrm>
            <a:off x="7761134" y="817070"/>
            <a:ext cx="819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prstClr val="black"/>
                </a:solidFill>
                <a:latin typeface="Calibri" panose="020F0502020204030204"/>
              </a:rPr>
              <a:t>INTERLUDE</a:t>
            </a:r>
            <a:endParaRPr lang="en-US" sz="9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6" name="Flowchart: Connector 285"/>
          <p:cNvSpPr/>
          <p:nvPr/>
        </p:nvSpPr>
        <p:spPr>
          <a:xfrm>
            <a:off x="6703377" y="1747228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4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07500" y="2737929"/>
            <a:ext cx="1931894" cy="1206537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Can 69"/>
          <p:cNvSpPr/>
          <p:nvPr/>
        </p:nvSpPr>
        <p:spPr>
          <a:xfrm>
            <a:off x="1319054" y="2842504"/>
            <a:ext cx="1498773" cy="83745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Resource </a:t>
            </a:r>
            <a:r>
              <a:rPr lang="en-US" sz="1200" dirty="0" smtClean="0"/>
              <a:t>Catalog</a:t>
            </a:r>
            <a:endParaRPr lang="en-US" sz="1200" dirty="0"/>
          </a:p>
        </p:txBody>
      </p:sp>
      <p:cxnSp>
        <p:nvCxnSpPr>
          <p:cNvPr id="71" name="Straight Arrow Connector 70"/>
          <p:cNvCxnSpPr>
            <a:stCxn id="93" idx="2"/>
            <a:endCxn id="69" idx="0"/>
          </p:cNvCxnSpPr>
          <p:nvPr/>
        </p:nvCxnSpPr>
        <p:spPr>
          <a:xfrm>
            <a:off x="1969972" y="2006184"/>
            <a:ext cx="3475" cy="731745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4" name="Flowchart: Connector 73"/>
          <p:cNvSpPr/>
          <p:nvPr/>
        </p:nvSpPr>
        <p:spPr>
          <a:xfrm>
            <a:off x="1877125" y="2233327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6" name="Flowchart: Connector 75"/>
          <p:cNvSpPr/>
          <p:nvPr/>
        </p:nvSpPr>
        <p:spPr>
          <a:xfrm>
            <a:off x="6760119" y="2343888"/>
            <a:ext cx="191315" cy="19730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9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56" y="36437"/>
            <a:ext cx="8179583" cy="538329"/>
          </a:xfrm>
        </p:spPr>
        <p:txBody>
          <a:bodyPr/>
          <a:lstStyle/>
          <a:p>
            <a:r>
              <a:rPr lang="en-US" dirty="0" smtClean="0"/>
              <a:t>Domain Controller Onboarding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7" name="Content Placeholder 3"/>
          <p:cNvSpPr txBox="1">
            <a:spLocks/>
          </p:cNvSpPr>
          <p:nvPr/>
        </p:nvSpPr>
        <p:spPr>
          <a:xfrm>
            <a:off x="598657" y="493614"/>
            <a:ext cx="8350981" cy="4128119"/>
          </a:xfrm>
          <a:prstGeom prst="rect">
            <a:avLst/>
          </a:prstGeom>
        </p:spPr>
        <p:txBody>
          <a:bodyPr/>
          <a:lstStyle>
            <a:lvl1pPr marL="396875" indent="-3968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n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550" indent="-3333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tabLst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63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0825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tabLst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384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956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528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0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72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Tosca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template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defines the workflow to add external controller. Also add all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external SDN domain controllers and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required Inter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domain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manual links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OTU4 ENNI Inter SP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links.</a:t>
            </a: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Workflow and the resources gets stored in the SDC catalog using SDC plug-in API</a:t>
            </a: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time component of CDS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blue print processor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SDN-C will then get triggered, invoking the on-boarding workflow for each of the controllers </a:t>
            </a: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As per the workflow it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calls REST API of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ESR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 of A&amp;AI to onboard external SDN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controllers. It will also call REST-API’s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of A&amp;AI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all manual Inter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domain and inter SP OTU4 ENNI links</a:t>
            </a: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A&amp;AI sends out a message to DMAAP for each of the on boarded external Controller</a:t>
            </a: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SDNC receives this message and acts on each of the message and identify the actual DG to retrieve the Topology</a:t>
            </a:r>
          </a:p>
          <a:p>
            <a:pPr marL="342900" indent="-342900">
              <a:buClrTx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SDNC Invokes DG mapped to Domain controller-1 REST API to get the T-API based Topology</a:t>
            </a:r>
          </a:p>
          <a:p>
            <a:pPr marL="342900" indent="-342900">
              <a:buClrTx/>
              <a:buFont typeface="Wingdings" pitchFamily="2" charset="2"/>
              <a:buAutoNum type="arabicPeriod"/>
            </a:pP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SDNC Invokes DG mapped to Domain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controller-2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REST API to get the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Open ROADM </a:t>
            </a:r>
            <a:r>
              <a:rPr lang="en-US" sz="1300" b="0" kern="0" dirty="0"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</a:p>
          <a:p>
            <a:pPr marL="342900" indent="-342900">
              <a:buClrTx/>
              <a:buFont typeface="Wingdings" pitchFamily="2" charset="2"/>
              <a:buAutoNum type="arabicPeriod"/>
            </a:pP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SDN-C then maps the retrieved topology from each of the controller and maps them to A&amp;AI schema and stores them at </a:t>
            </a:r>
            <a:r>
              <a:rPr lang="en-US" sz="13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A&amp;AI</a:t>
            </a: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3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195703" y="2907330"/>
            <a:ext cx="1931894" cy="1206537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27" y="19780"/>
            <a:ext cx="7931642" cy="407978"/>
          </a:xfrm>
        </p:spPr>
        <p:txBody>
          <a:bodyPr/>
          <a:lstStyle/>
          <a:p>
            <a:pPr algn="ctr"/>
            <a:r>
              <a:rPr lang="en-US" dirty="0" smtClean="0"/>
              <a:t>Optical Service Design &amp; </a:t>
            </a:r>
            <a:r>
              <a:rPr lang="en-US" dirty="0" smtClean="0"/>
              <a:t>Instantiation – Phase1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094637" y="1682473"/>
            <a:ext cx="2584390" cy="135046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70511" y="1920440"/>
            <a:ext cx="2002550" cy="510196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Blue Print Processor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481314" y="759514"/>
            <a:ext cx="1456359" cy="303010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 API / NBI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095917" y="1531621"/>
            <a:ext cx="833534" cy="1504448"/>
          </a:xfrm>
          <a:prstGeom prst="rect">
            <a:avLst/>
          </a:prstGeom>
          <a:solidFill>
            <a:srgbClr val="A1BCF9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A&amp;AI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3295859" y="574169"/>
            <a:ext cx="0" cy="396768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808471" y="4163815"/>
            <a:ext cx="14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Time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1507257" y="3011905"/>
            <a:ext cx="1498773" cy="83745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Service &amp; Resource Catalog</a:t>
            </a:r>
            <a:endParaRPr 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275604" y="412611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Time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887086" y="2744672"/>
            <a:ext cx="1008312" cy="24750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DG Plug-in(s)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3619767" y="3550992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 Controller1</a:t>
            </a:r>
          </a:p>
        </p:txBody>
      </p:sp>
      <p:cxnSp>
        <p:nvCxnSpPr>
          <p:cNvPr id="126" name="Straight Arrow Connector 125"/>
          <p:cNvCxnSpPr>
            <a:stCxn id="109" idx="2"/>
            <a:endCxn id="127" idx="3"/>
          </p:cNvCxnSpPr>
          <p:nvPr/>
        </p:nvCxnSpPr>
        <p:spPr>
          <a:xfrm>
            <a:off x="4174156" y="4066903"/>
            <a:ext cx="60638" cy="3377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loud 126">
            <a:extLst>
              <a:ext uri="{FF2B5EF4-FFF2-40B4-BE49-F238E27FC236}">
                <a16:creationId xmlns:a16="http://schemas.microsoft.com/office/drawing/2014/main" xmlns="" id="{1E659BD7-36A7-1D40-BA77-C124E0D5C693}"/>
              </a:ext>
            </a:extLst>
          </p:cNvPr>
          <p:cNvSpPr/>
          <p:nvPr/>
        </p:nvSpPr>
        <p:spPr bwMode="auto">
          <a:xfrm>
            <a:off x="3386294" y="4375671"/>
            <a:ext cx="1696999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34" y="4386042"/>
            <a:ext cx="1172242" cy="434536"/>
          </a:xfrm>
          <a:prstGeom prst="rect">
            <a:avLst/>
          </a:prstGeom>
        </p:spPr>
      </p:pic>
      <p:sp>
        <p:nvSpPr>
          <p:cNvPr id="129" name="Rectangle 128"/>
          <p:cNvSpPr/>
          <p:nvPr/>
        </p:nvSpPr>
        <p:spPr>
          <a:xfrm>
            <a:off x="5396709" y="3550793"/>
            <a:ext cx="1108777" cy="515911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Controller2</a:t>
            </a:r>
          </a:p>
        </p:txBody>
      </p:sp>
      <p:cxnSp>
        <p:nvCxnSpPr>
          <p:cNvPr id="130" name="Straight Arrow Connector 129"/>
          <p:cNvCxnSpPr>
            <a:stCxn id="129" idx="2"/>
          </p:cNvCxnSpPr>
          <p:nvPr/>
        </p:nvCxnSpPr>
        <p:spPr>
          <a:xfrm>
            <a:off x="5951098" y="4066704"/>
            <a:ext cx="87961" cy="33799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1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9716" y="4361935"/>
            <a:ext cx="1724130" cy="499915"/>
          </a:xfrm>
          <a:prstGeom prst="rect">
            <a:avLst/>
          </a:prstGeom>
        </p:spPr>
      </p:pic>
      <p:cxnSp>
        <p:nvCxnSpPr>
          <p:cNvPr id="135" name="Straight Arrow Connector 134"/>
          <p:cNvCxnSpPr>
            <a:endCxn id="109" idx="0"/>
          </p:cNvCxnSpPr>
          <p:nvPr/>
        </p:nvCxnSpPr>
        <p:spPr>
          <a:xfrm flipH="1">
            <a:off x="4174156" y="2987137"/>
            <a:ext cx="1186767" cy="56385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endCxn id="129" idx="0"/>
          </p:cNvCxnSpPr>
          <p:nvPr/>
        </p:nvCxnSpPr>
        <p:spPr>
          <a:xfrm>
            <a:off x="5383638" y="2993692"/>
            <a:ext cx="567460" cy="55710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717222" y="3033283"/>
            <a:ext cx="992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816046" y="3063034"/>
            <a:ext cx="9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8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12791" y="1687750"/>
            <a:ext cx="13319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Register Intra domain Service definitions &amp; End-To-End Inter service provider Service definition </a:t>
            </a:r>
          </a:p>
        </p:txBody>
      </p:sp>
      <p:cxnSp>
        <p:nvCxnSpPr>
          <p:cNvPr id="157" name="Straight Arrow Connector 156"/>
          <p:cNvCxnSpPr/>
          <p:nvPr/>
        </p:nvCxnSpPr>
        <p:spPr>
          <a:xfrm flipH="1" flipV="1">
            <a:off x="5209877" y="452940"/>
            <a:ext cx="5493" cy="302333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58" name="Straight Arrow Connector 157"/>
          <p:cNvCxnSpPr/>
          <p:nvPr/>
        </p:nvCxnSpPr>
        <p:spPr>
          <a:xfrm flipV="1">
            <a:off x="4285247" y="930763"/>
            <a:ext cx="185264" cy="29768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71" name="Straight Arrow Connector 170"/>
          <p:cNvCxnSpPr/>
          <p:nvPr/>
        </p:nvCxnSpPr>
        <p:spPr>
          <a:xfrm flipV="1">
            <a:off x="5341578" y="2430636"/>
            <a:ext cx="0" cy="293212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75" name="Straight Arrow Connector 174"/>
          <p:cNvCxnSpPr/>
          <p:nvPr/>
        </p:nvCxnSpPr>
        <p:spPr>
          <a:xfrm flipH="1" flipV="1">
            <a:off x="6068685" y="2438011"/>
            <a:ext cx="1032828" cy="40984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201" name="Flowchart: Connector 200"/>
          <p:cNvSpPr/>
          <p:nvPr/>
        </p:nvSpPr>
        <p:spPr>
          <a:xfrm>
            <a:off x="562766" y="3416372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5" name="Flowchart: Connector 204"/>
          <p:cNvSpPr/>
          <p:nvPr/>
        </p:nvSpPr>
        <p:spPr>
          <a:xfrm>
            <a:off x="4739581" y="472263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2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6" name="Flowchart: Connector 205"/>
          <p:cNvSpPr/>
          <p:nvPr/>
        </p:nvSpPr>
        <p:spPr>
          <a:xfrm>
            <a:off x="3954997" y="891832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3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7" name="Flowchart: Connector 206"/>
          <p:cNvSpPr/>
          <p:nvPr/>
        </p:nvSpPr>
        <p:spPr>
          <a:xfrm>
            <a:off x="5173402" y="143739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6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8" name="Flowchart: Connector 207"/>
          <p:cNvSpPr/>
          <p:nvPr/>
        </p:nvSpPr>
        <p:spPr>
          <a:xfrm>
            <a:off x="6224352" y="2549464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8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2" name="Flowchart: Connector 211"/>
          <p:cNvSpPr/>
          <p:nvPr/>
        </p:nvSpPr>
        <p:spPr>
          <a:xfrm>
            <a:off x="4894981" y="2462217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9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269" name="Picture 2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27" y="396582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cxnSp>
        <p:nvCxnSpPr>
          <p:cNvPr id="271" name="Elbow Connector 270"/>
          <p:cNvCxnSpPr/>
          <p:nvPr/>
        </p:nvCxnSpPr>
        <p:spPr>
          <a:xfrm flipV="1">
            <a:off x="5040995" y="597816"/>
            <a:ext cx="3640338" cy="714118"/>
          </a:xfrm>
          <a:prstGeom prst="bentConnector3">
            <a:avLst>
              <a:gd name="adj1" fmla="val 9810"/>
            </a:avLst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Flowchart: Connector 277"/>
          <p:cNvSpPr/>
          <p:nvPr/>
        </p:nvSpPr>
        <p:spPr>
          <a:xfrm>
            <a:off x="5366869" y="1101580"/>
            <a:ext cx="554039" cy="16796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5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279" name="Picture 4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286" y="695256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0" name="TextBox 279"/>
          <p:cNvSpPr txBox="1"/>
          <p:nvPr/>
        </p:nvSpPr>
        <p:spPr>
          <a:xfrm>
            <a:off x="7761134" y="817070"/>
            <a:ext cx="819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prstClr val="black"/>
                </a:solidFill>
                <a:latin typeface="Calibri" panose="020F0502020204030204"/>
              </a:rPr>
              <a:t>INTERLUDE</a:t>
            </a:r>
            <a:endParaRPr lang="en-US" sz="9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92" name="Straight Arrow Connector 291"/>
          <p:cNvCxnSpPr>
            <a:stCxn id="8" idx="1"/>
          </p:cNvCxnSpPr>
          <p:nvPr/>
        </p:nvCxnSpPr>
        <p:spPr>
          <a:xfrm flipV="1">
            <a:off x="2256644" y="1513735"/>
            <a:ext cx="1709517" cy="1498170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78" name="Flowchart: Multidocument 77"/>
          <p:cNvSpPr/>
          <p:nvPr/>
        </p:nvSpPr>
        <p:spPr>
          <a:xfrm>
            <a:off x="420172" y="2771099"/>
            <a:ext cx="564876" cy="550916"/>
          </a:xfrm>
          <a:prstGeom prst="flowChartMultidocument">
            <a:avLst/>
          </a:prstGeom>
          <a:solidFill>
            <a:schemeClr val="bg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Arrow Connector 78"/>
          <p:cNvCxnSpPr>
            <a:endCxn id="99" idx="1"/>
          </p:cNvCxnSpPr>
          <p:nvPr/>
        </p:nvCxnSpPr>
        <p:spPr>
          <a:xfrm>
            <a:off x="677697" y="3293866"/>
            <a:ext cx="518006" cy="216733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Rectangle 89"/>
          <p:cNvSpPr/>
          <p:nvPr/>
        </p:nvSpPr>
        <p:spPr>
          <a:xfrm>
            <a:off x="3584636" y="1219394"/>
            <a:ext cx="1456359" cy="3030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Flowchart: Connector 97"/>
          <p:cNvSpPr/>
          <p:nvPr/>
        </p:nvSpPr>
        <p:spPr>
          <a:xfrm>
            <a:off x="2664830" y="232590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4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1" name="Flowchart: Connector 100"/>
          <p:cNvSpPr/>
          <p:nvPr/>
        </p:nvSpPr>
        <p:spPr>
          <a:xfrm>
            <a:off x="4649170" y="3272770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10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2" name="Flowchart: Connector 101"/>
          <p:cNvSpPr/>
          <p:nvPr/>
        </p:nvSpPr>
        <p:spPr>
          <a:xfrm>
            <a:off x="5338714" y="327901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r>
              <a:rPr lang="en-US" sz="800" dirty="0">
                <a:solidFill>
                  <a:schemeClr val="tx1"/>
                </a:solidFill>
              </a:rPr>
              <a:t>1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68" name="Straight Arrow Connector 167"/>
          <p:cNvCxnSpPr>
            <a:stCxn id="33" idx="0"/>
            <a:endCxn id="90" idx="3"/>
          </p:cNvCxnSpPr>
          <p:nvPr/>
        </p:nvCxnSpPr>
        <p:spPr>
          <a:xfrm flipH="1" flipV="1">
            <a:off x="5040995" y="1370899"/>
            <a:ext cx="430791" cy="549541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40" name="Straight Arrow Connector 139"/>
          <p:cNvCxnSpPr>
            <a:endCxn id="33" idx="1"/>
          </p:cNvCxnSpPr>
          <p:nvPr/>
        </p:nvCxnSpPr>
        <p:spPr>
          <a:xfrm flipV="1">
            <a:off x="3006030" y="2175538"/>
            <a:ext cx="1464481" cy="933422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141" name="Flowchart: Connector 140"/>
          <p:cNvSpPr/>
          <p:nvPr/>
        </p:nvSpPr>
        <p:spPr>
          <a:xfrm>
            <a:off x="3463541" y="2553069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7</a:t>
            </a:r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56" y="36437"/>
            <a:ext cx="8179583" cy="538329"/>
          </a:xfrm>
        </p:spPr>
        <p:txBody>
          <a:bodyPr/>
          <a:lstStyle/>
          <a:p>
            <a:r>
              <a:rPr lang="en-US" dirty="0"/>
              <a:t>Service Design &amp; Instantiation </a:t>
            </a:r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A6EABF-5F46-114B-97DA-BC8993D389B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7" name="Content Placeholder 3"/>
          <p:cNvSpPr txBox="1">
            <a:spLocks/>
          </p:cNvSpPr>
          <p:nvPr/>
        </p:nvSpPr>
        <p:spPr>
          <a:xfrm>
            <a:off x="598657" y="493614"/>
            <a:ext cx="8350981" cy="4128119"/>
          </a:xfrm>
          <a:prstGeom prst="rect">
            <a:avLst/>
          </a:prstGeom>
        </p:spPr>
        <p:txBody>
          <a:bodyPr/>
          <a:lstStyle>
            <a:lvl1pPr marL="396875" indent="-3968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n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550" indent="-333375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tabLst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63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0825" indent="-163513" algn="l" defTabSz="1306513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tabLst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384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956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528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0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7263" indent="-325438" algn="l" defTabSz="1306513" rtl="0" fontAlgn="base">
              <a:spcBef>
                <a:spcPct val="15000"/>
              </a:spcBef>
              <a:spcAft>
                <a:spcPct val="15000"/>
              </a:spcAft>
              <a:buChar char="–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Onboard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artifacts </a:t>
            </a: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that define the end to end Subscriber L1 service across operators. Also Onboard the templates that will be used to create Access L1 service which may involve the nested L0/L1 service across multiple Domains like T-API/Open ROADM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networks.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On-boarded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services get stored in service &amp; resource catalog of SDC and will generate North bound Ext-APIs which can later be used by OSS/BSS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instantiate these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endParaRPr lang="en-US" sz="11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OSS/BSS invokes the Ext-API to create an end to end L1 subscriber service between A to Z locations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NBI component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invokes SO to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create the end to end L1 subscriber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SO interacts with SDC and based on the on-boarded service definition it will deduce that the A to Z service will consist of SP1 and SP2  Access L1 service and SP1 Access L1 service will in-turn have 2 inter domain L0/L1 services</a:t>
            </a:r>
            <a:endParaRPr lang="en-US" sz="11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SO will then communicates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with partner ONAP through the Ext-API via MEF Interlude interface to trigger the creation of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SP2 Access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L1 service on the partner side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SO then interacts with CDS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blue print processor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 create the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side(SP1) Access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L1 service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CDS blue print processor interacts with SDC catalog to understand the nested inter domain service definitions that are required to create </a:t>
            </a: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the local side of Access L1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CDS blue print processor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will then interact with A&amp;AI to identify the end points for each of the multi domain services that are required to create the </a:t>
            </a: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Access L1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CDS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blue print processor will use the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endpoints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A&amp;AI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service definition defined in SDC catalog and then invoke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corresponding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DG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calls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REST-API of Ext-Domain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controller1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 create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first part of L0/L1 service</a:t>
            </a:r>
            <a:endParaRPr lang="en-US" sz="11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Font typeface="+mj-lt"/>
              <a:buAutoNum type="arabicPeriod"/>
            </a:pP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CDS blue print processor will use the endpoints from A&amp;AI and service definition defined in SDC catalog and then invoke the corresponding DG which calls the REST-API of Ext-Domain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controller2 </a:t>
            </a: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to create </a:t>
            </a:r>
            <a:r>
              <a:rPr lang="en-US" sz="11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second </a:t>
            </a:r>
            <a:r>
              <a:rPr lang="en-US" sz="1100" b="0" kern="0" dirty="0">
                <a:latin typeface="Arial" panose="020B0604020202020204" pitchFamily="34" charset="0"/>
                <a:cs typeface="Arial" panose="020B0604020202020204" pitchFamily="34" charset="0"/>
              </a:rPr>
              <a:t>part of L0/L1 service</a:t>
            </a:r>
          </a:p>
          <a:p>
            <a:pPr marL="0" indent="0">
              <a:buClrTx/>
              <a:buNone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Tx/>
              <a:buAutoNum type="arabicPeriod" startAt="11"/>
            </a:pPr>
            <a:endParaRPr lang="en-US" sz="13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6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8" name="Straight Arrow Connector 167"/>
          <p:cNvCxnSpPr>
            <a:endCxn id="90" idx="3"/>
          </p:cNvCxnSpPr>
          <p:nvPr/>
        </p:nvCxnSpPr>
        <p:spPr>
          <a:xfrm flipH="1" flipV="1">
            <a:off x="5040995" y="1370899"/>
            <a:ext cx="1770492" cy="223392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99" name="Rectangle 98"/>
          <p:cNvSpPr/>
          <p:nvPr/>
        </p:nvSpPr>
        <p:spPr>
          <a:xfrm>
            <a:off x="1195703" y="2907330"/>
            <a:ext cx="1931894" cy="1206537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094637" y="1682473"/>
            <a:ext cx="2584390" cy="135046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70511" y="1920440"/>
            <a:ext cx="2002550" cy="510196"/>
          </a:xfrm>
          <a:prstGeom prst="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Blue Print Processor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075317" y="3589234"/>
            <a:ext cx="926226" cy="552187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481314" y="759514"/>
            <a:ext cx="1456359" cy="303010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 API / NBI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778192" y="3589233"/>
            <a:ext cx="938941" cy="560736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prstClr val="white"/>
                </a:solidFill>
                <a:latin typeface="Calibri" panose="020F0502020204030204"/>
              </a:rPr>
              <a:t>OOF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95917" y="1531621"/>
            <a:ext cx="833534" cy="1504448"/>
          </a:xfrm>
          <a:prstGeom prst="rect">
            <a:avLst/>
          </a:prstGeom>
          <a:solidFill>
            <a:srgbClr val="A1BCF9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A&amp;AI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3295859" y="574169"/>
            <a:ext cx="0" cy="396768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808471" y="4163815"/>
            <a:ext cx="14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Time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1507257" y="3011905"/>
            <a:ext cx="1498773" cy="83745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Service &amp; Resource Catalog</a:t>
            </a:r>
            <a:endParaRPr 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275604" y="412611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Time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887086" y="2744672"/>
            <a:ext cx="1008312" cy="247507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DG Plug-in(s)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3619767" y="3550992"/>
            <a:ext cx="1108777" cy="51591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 Controller1</a:t>
            </a:r>
          </a:p>
        </p:txBody>
      </p:sp>
      <p:cxnSp>
        <p:nvCxnSpPr>
          <p:cNvPr id="126" name="Straight Arrow Connector 125"/>
          <p:cNvCxnSpPr>
            <a:stCxn id="109" idx="2"/>
            <a:endCxn id="127" idx="3"/>
          </p:cNvCxnSpPr>
          <p:nvPr/>
        </p:nvCxnSpPr>
        <p:spPr>
          <a:xfrm>
            <a:off x="4174156" y="4066903"/>
            <a:ext cx="60638" cy="33779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loud 126">
            <a:extLst>
              <a:ext uri="{FF2B5EF4-FFF2-40B4-BE49-F238E27FC236}">
                <a16:creationId xmlns:a16="http://schemas.microsoft.com/office/drawing/2014/main" xmlns="" id="{1E659BD7-36A7-1D40-BA77-C124E0D5C693}"/>
              </a:ext>
            </a:extLst>
          </p:cNvPr>
          <p:cNvSpPr/>
          <p:nvPr/>
        </p:nvSpPr>
        <p:spPr bwMode="auto">
          <a:xfrm>
            <a:off x="3386294" y="4375671"/>
            <a:ext cx="1696999" cy="507611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z="1100">
              <a:cs typeface="Arial" panose="020B0604020202020204" pitchFamily="34" charset="0"/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34" y="4386042"/>
            <a:ext cx="1172242" cy="434536"/>
          </a:xfrm>
          <a:prstGeom prst="rect">
            <a:avLst/>
          </a:prstGeom>
        </p:spPr>
      </p:pic>
      <p:sp>
        <p:nvSpPr>
          <p:cNvPr id="129" name="Rectangle 128"/>
          <p:cNvSpPr/>
          <p:nvPr/>
        </p:nvSpPr>
        <p:spPr>
          <a:xfrm>
            <a:off x="5396709" y="3550793"/>
            <a:ext cx="1108777" cy="515911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Ext-Domain Controller2</a:t>
            </a:r>
          </a:p>
        </p:txBody>
      </p:sp>
      <p:cxnSp>
        <p:nvCxnSpPr>
          <p:cNvPr id="130" name="Straight Arrow Connector 129"/>
          <p:cNvCxnSpPr>
            <a:stCxn id="129" idx="2"/>
          </p:cNvCxnSpPr>
          <p:nvPr/>
        </p:nvCxnSpPr>
        <p:spPr>
          <a:xfrm>
            <a:off x="5951098" y="4066704"/>
            <a:ext cx="87961" cy="33799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1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9716" y="4361935"/>
            <a:ext cx="1724130" cy="499915"/>
          </a:xfrm>
          <a:prstGeom prst="rect">
            <a:avLst/>
          </a:prstGeom>
        </p:spPr>
      </p:pic>
      <p:cxnSp>
        <p:nvCxnSpPr>
          <p:cNvPr id="135" name="Straight Arrow Connector 134"/>
          <p:cNvCxnSpPr>
            <a:endCxn id="109" idx="0"/>
          </p:cNvCxnSpPr>
          <p:nvPr/>
        </p:nvCxnSpPr>
        <p:spPr>
          <a:xfrm flipH="1">
            <a:off x="4174156" y="2987137"/>
            <a:ext cx="1186767" cy="56385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endCxn id="129" idx="0"/>
          </p:cNvCxnSpPr>
          <p:nvPr/>
        </p:nvCxnSpPr>
        <p:spPr>
          <a:xfrm>
            <a:off x="5383638" y="2993692"/>
            <a:ext cx="567460" cy="55710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717222" y="3033283"/>
            <a:ext cx="992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ONF T-API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816046" y="3063034"/>
            <a:ext cx="9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800" dirty="0" err="1" smtClean="0">
                <a:solidFill>
                  <a:prstClr val="black"/>
                </a:solidFill>
                <a:latin typeface="Calibri" panose="020F0502020204030204"/>
              </a:rPr>
              <a:t>OpenROADM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12791" y="1687750"/>
            <a:ext cx="13319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Register Intra domain Service definitions &amp; End-To-End Inter service provider Service definition </a:t>
            </a:r>
          </a:p>
        </p:txBody>
      </p:sp>
      <p:cxnSp>
        <p:nvCxnSpPr>
          <p:cNvPr id="157" name="Straight Arrow Connector 156"/>
          <p:cNvCxnSpPr/>
          <p:nvPr/>
        </p:nvCxnSpPr>
        <p:spPr>
          <a:xfrm flipH="1" flipV="1">
            <a:off x="5209877" y="452940"/>
            <a:ext cx="5493" cy="302333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58" name="Straight Arrow Connector 157"/>
          <p:cNvCxnSpPr>
            <a:endCxn id="42" idx="1"/>
          </p:cNvCxnSpPr>
          <p:nvPr/>
        </p:nvCxnSpPr>
        <p:spPr>
          <a:xfrm flipV="1">
            <a:off x="4296050" y="911019"/>
            <a:ext cx="185264" cy="29768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71" name="Straight Arrow Connector 170"/>
          <p:cNvCxnSpPr/>
          <p:nvPr/>
        </p:nvCxnSpPr>
        <p:spPr>
          <a:xfrm flipV="1">
            <a:off x="5341578" y="2430636"/>
            <a:ext cx="0" cy="293212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75" name="Straight Arrow Connector 174"/>
          <p:cNvCxnSpPr>
            <a:stCxn id="36" idx="1"/>
            <a:endCxn id="43" idx="3"/>
          </p:cNvCxnSpPr>
          <p:nvPr/>
        </p:nvCxnSpPr>
        <p:spPr>
          <a:xfrm flipH="1">
            <a:off x="7717133" y="3865328"/>
            <a:ext cx="358184" cy="4273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78" name="Straight Arrow Connector 177"/>
          <p:cNvCxnSpPr>
            <a:stCxn id="68" idx="2"/>
            <a:endCxn id="43" idx="0"/>
          </p:cNvCxnSpPr>
          <p:nvPr/>
        </p:nvCxnSpPr>
        <p:spPr>
          <a:xfrm flipH="1">
            <a:off x="7247663" y="3036069"/>
            <a:ext cx="265021" cy="55316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85" name="Straight Arrow Connector 184"/>
          <p:cNvCxnSpPr/>
          <p:nvPr/>
        </p:nvCxnSpPr>
        <p:spPr>
          <a:xfrm flipH="1" flipV="1">
            <a:off x="6254018" y="2439481"/>
            <a:ext cx="802424" cy="114661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01" name="Flowchart: Connector 200"/>
          <p:cNvSpPr/>
          <p:nvPr/>
        </p:nvSpPr>
        <p:spPr>
          <a:xfrm>
            <a:off x="562766" y="3416372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1</a:t>
            </a:r>
            <a:r>
              <a:rPr lang="en-US" sz="800" dirty="0" smtClean="0">
                <a:solidFill>
                  <a:schemeClr val="tx1"/>
                </a:solidFill>
              </a:rPr>
              <a:t>0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5" name="Flowchart: Connector 204"/>
          <p:cNvSpPr/>
          <p:nvPr/>
        </p:nvSpPr>
        <p:spPr>
          <a:xfrm>
            <a:off x="4739581" y="472263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13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6" name="Flowchart: Connector 205"/>
          <p:cNvSpPr/>
          <p:nvPr/>
        </p:nvSpPr>
        <p:spPr>
          <a:xfrm>
            <a:off x="3954997" y="891832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14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7" name="Flowchart: Connector 206"/>
          <p:cNvSpPr/>
          <p:nvPr/>
        </p:nvSpPr>
        <p:spPr>
          <a:xfrm>
            <a:off x="5173402" y="143739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r>
              <a:rPr lang="en-US" sz="800" dirty="0">
                <a:solidFill>
                  <a:schemeClr val="tx1"/>
                </a:solidFill>
              </a:rPr>
              <a:t>6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8" name="Flowchart: Connector 207"/>
          <p:cNvSpPr/>
          <p:nvPr/>
        </p:nvSpPr>
        <p:spPr>
          <a:xfrm>
            <a:off x="7668613" y="3939926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r>
              <a:rPr lang="en-US" sz="800" dirty="0">
                <a:solidFill>
                  <a:schemeClr val="tx1"/>
                </a:solidFill>
              </a:rPr>
              <a:t>7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9" name="Flowchart: Connector 208"/>
          <p:cNvSpPr/>
          <p:nvPr/>
        </p:nvSpPr>
        <p:spPr>
          <a:xfrm>
            <a:off x="7149234" y="3216472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r>
              <a:rPr lang="en-US" sz="800" dirty="0">
                <a:solidFill>
                  <a:schemeClr val="tx1"/>
                </a:solidFill>
              </a:rPr>
              <a:t>8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0" name="Flowchart: Connector 209"/>
          <p:cNvSpPr/>
          <p:nvPr/>
        </p:nvSpPr>
        <p:spPr>
          <a:xfrm>
            <a:off x="6629762" y="3133357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</a:t>
            </a:r>
            <a:r>
              <a:rPr lang="en-US" sz="800" dirty="0">
                <a:solidFill>
                  <a:schemeClr val="tx1"/>
                </a:solidFill>
              </a:rPr>
              <a:t>9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2" name="Flowchart: Connector 211"/>
          <p:cNvSpPr/>
          <p:nvPr/>
        </p:nvSpPr>
        <p:spPr>
          <a:xfrm>
            <a:off x="4894981" y="2462217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20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269" name="Picture 2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27" y="396582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cxnSp>
        <p:nvCxnSpPr>
          <p:cNvPr id="271" name="Elbow Connector 270"/>
          <p:cNvCxnSpPr/>
          <p:nvPr/>
        </p:nvCxnSpPr>
        <p:spPr>
          <a:xfrm flipV="1">
            <a:off x="5040995" y="597816"/>
            <a:ext cx="3640338" cy="714118"/>
          </a:xfrm>
          <a:prstGeom prst="bentConnector3">
            <a:avLst>
              <a:gd name="adj1" fmla="val 9810"/>
            </a:avLst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Flowchart: Connector 277"/>
          <p:cNvSpPr/>
          <p:nvPr/>
        </p:nvSpPr>
        <p:spPr>
          <a:xfrm>
            <a:off x="5366869" y="1101580"/>
            <a:ext cx="554039" cy="167969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15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279" name="Picture 4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286" y="695256"/>
            <a:ext cx="789964" cy="1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0" name="TextBox 279"/>
          <p:cNvSpPr txBox="1"/>
          <p:nvPr/>
        </p:nvSpPr>
        <p:spPr>
          <a:xfrm>
            <a:off x="7761134" y="817070"/>
            <a:ext cx="819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prstClr val="black"/>
                </a:solidFill>
                <a:latin typeface="Calibri" panose="020F0502020204030204"/>
              </a:rPr>
              <a:t>INTERLUDE</a:t>
            </a:r>
            <a:endParaRPr lang="en-US" sz="9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92" name="Straight Arrow Connector 291"/>
          <p:cNvCxnSpPr>
            <a:stCxn id="8" idx="1"/>
          </p:cNvCxnSpPr>
          <p:nvPr/>
        </p:nvCxnSpPr>
        <p:spPr>
          <a:xfrm flipV="1">
            <a:off x="2256644" y="1543856"/>
            <a:ext cx="1638899" cy="1468049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8" name="Flowchart: Multidocument 77"/>
          <p:cNvSpPr/>
          <p:nvPr/>
        </p:nvSpPr>
        <p:spPr>
          <a:xfrm>
            <a:off x="420172" y="2771099"/>
            <a:ext cx="564876" cy="550916"/>
          </a:xfrm>
          <a:prstGeom prst="flowChartMultidocument">
            <a:avLst/>
          </a:prstGeom>
          <a:solidFill>
            <a:schemeClr val="bg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Arrow Connector 78"/>
          <p:cNvCxnSpPr>
            <a:endCxn id="99" idx="1"/>
          </p:cNvCxnSpPr>
          <p:nvPr/>
        </p:nvCxnSpPr>
        <p:spPr>
          <a:xfrm>
            <a:off x="677697" y="3293866"/>
            <a:ext cx="518006" cy="216733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Rectangle 89"/>
          <p:cNvSpPr/>
          <p:nvPr/>
        </p:nvSpPr>
        <p:spPr>
          <a:xfrm>
            <a:off x="3584636" y="1219394"/>
            <a:ext cx="1456359" cy="3030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Flowchart: Connector 97"/>
          <p:cNvSpPr/>
          <p:nvPr/>
        </p:nvSpPr>
        <p:spPr>
          <a:xfrm>
            <a:off x="2664830" y="232590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11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1" name="Flowchart: Connector 100"/>
          <p:cNvSpPr/>
          <p:nvPr/>
        </p:nvSpPr>
        <p:spPr>
          <a:xfrm>
            <a:off x="4649170" y="3272770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21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2" name="Flowchart: Connector 101"/>
          <p:cNvSpPr/>
          <p:nvPr/>
        </p:nvSpPr>
        <p:spPr>
          <a:xfrm>
            <a:off x="5338714" y="3279015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22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flipV="1">
            <a:off x="2963633" y="2319885"/>
            <a:ext cx="1495172" cy="768008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4" name="Flowchart: Connector 123"/>
          <p:cNvSpPr/>
          <p:nvPr/>
        </p:nvSpPr>
        <p:spPr>
          <a:xfrm>
            <a:off x="3411103" y="2629476"/>
            <a:ext cx="426860" cy="188451"/>
          </a:xfrm>
          <a:prstGeom prst="flowChartConnector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12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520027" y="19780"/>
            <a:ext cx="7931642" cy="407978"/>
          </a:xfrm>
        </p:spPr>
        <p:txBody>
          <a:bodyPr/>
          <a:lstStyle/>
          <a:p>
            <a:pPr algn="ctr"/>
            <a:r>
              <a:rPr lang="en-US" dirty="0" smtClean="0"/>
              <a:t>Optical Service Design &amp; </a:t>
            </a:r>
            <a:r>
              <a:rPr lang="en-US" dirty="0" smtClean="0"/>
              <a:t>Instantiation – Phase2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1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18544</TotalTime>
  <Words>1241</Words>
  <Application>Microsoft Office PowerPoint</Application>
  <PresentationFormat>On-screen Show (16:9)</PresentationFormat>
  <Paragraphs>221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宋体</vt:lpstr>
      <vt:lpstr>Arial</vt:lpstr>
      <vt:lpstr>Calibri</vt:lpstr>
      <vt:lpstr>Noto Sans Symbols</vt:lpstr>
      <vt:lpstr>Open Sans</vt:lpstr>
      <vt:lpstr>Tahoma</vt:lpstr>
      <vt:lpstr>Wingdings</vt:lpstr>
      <vt:lpstr>2_Office Theme</vt:lpstr>
      <vt:lpstr>Optical Service (L0/L1) Orchestration Use-case </vt:lpstr>
      <vt:lpstr>Problem Statement / Overview </vt:lpstr>
      <vt:lpstr>Multi-Operator L1 Service </vt:lpstr>
      <vt:lpstr>Break down of a Multi Operator L1 Service:</vt:lpstr>
      <vt:lpstr>Onboarding of External Domain controllers</vt:lpstr>
      <vt:lpstr>Domain Controller Onboarding</vt:lpstr>
      <vt:lpstr>Optical Service Design &amp; Instantiation – Phase1</vt:lpstr>
      <vt:lpstr>Service Design &amp; Instantiation Workflow</vt:lpstr>
      <vt:lpstr>Optical Service Design &amp; Instantiation – Phase2</vt:lpstr>
      <vt:lpstr>References and Useful URLs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Rao, Ravi</cp:lastModifiedBy>
  <cp:revision>304</cp:revision>
  <dcterms:created xsi:type="dcterms:W3CDTF">2015-06-05T17:41:17Z</dcterms:created>
  <dcterms:modified xsi:type="dcterms:W3CDTF">2019-04-23T22:43:34Z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</Properties>
</file>