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46569" saveSubsetFonts="1" autoCompressPictures="0">
  <p:sldMasterIdLst>
    <p:sldMasterId id="2147483661" r:id="rId1"/>
  </p:sldMasterIdLst>
  <p:notesMasterIdLst>
    <p:notesMasterId r:id="rId7"/>
  </p:notesMasterIdLst>
  <p:sldIdLst>
    <p:sldId id="287" r:id="rId2"/>
    <p:sldId id="288" r:id="rId3"/>
    <p:sldId id="294" r:id="rId4"/>
    <p:sldId id="292" r:id="rId5"/>
    <p:sldId id="293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>
    <p:extLst>
      <p:ext uri="{19B8F6BF-5375-455C-9EA6-DF929625EA0E}">
        <p15:presenceInfo xmlns:p15="http://schemas.microsoft.com/office/powerpoint/2012/main" userId="S-1-5-21-789336058-1682526488-854245398-4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A86"/>
    <a:srgbClr val="0D2957"/>
    <a:srgbClr val="933533"/>
    <a:srgbClr val="00A1DF"/>
    <a:srgbClr val="430098"/>
    <a:srgbClr val="65B8CB"/>
    <a:srgbClr val="275187"/>
    <a:srgbClr val="446CA9"/>
    <a:srgbClr val="0230AC"/>
    <a:srgbClr val="22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67" autoAdjust="0"/>
  </p:normalViewPr>
  <p:slideViewPr>
    <p:cSldViewPr snapToGrid="0" snapToObjects="1">
      <p:cViewPr varScale="1">
        <p:scale>
          <a:sx n="123" d="100"/>
          <a:sy n="123" d="100"/>
        </p:scale>
        <p:origin x="1254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8009-31D9-4A35-A192-809BD0565C6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727D-C3C4-4395-B480-E0CA65081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3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Multi-domain/multi-layer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58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Multi-domain/multi-layer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4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24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80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3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539353" y="4660106"/>
            <a:ext cx="2081213" cy="1404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1949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81558" y="4621733"/>
            <a:ext cx="205243" cy="198191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18287" y="205978"/>
            <a:ext cx="7368513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/>
              <a:buNone/>
              <a:defRPr sz="33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25993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3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/>
                <a:sym typeface="Arial"/>
              </a:rPr>
              <a:pPr algn="r" defTabSz="914400">
                <a:buClr>
                  <a:srgbClr val="888888"/>
                </a:buClr>
                <a:buSzPct val="25000"/>
              </a:pPr>
              <a:t>‹#›</a:t>
            </a:fld>
            <a:endParaRPr lang="en-US" sz="900" kern="0">
              <a:solidFill>
                <a:srgbClr val="888888"/>
              </a:solidFill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7" r:id="rId5"/>
    <p:sldLayoutId id="2147483668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raft+Dublin+Interlude+High+Level+Requirem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tif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75935" y="948965"/>
            <a:ext cx="5852386" cy="179454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Optical Service (L0/L1) Orchestration Use-case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6846" y="2567444"/>
            <a:ext cx="4921930" cy="8367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Fujitsu Network Business Group (NBG)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/ 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62931" y="938818"/>
            <a:ext cx="8462216" cy="3525279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Project Description</a:t>
            </a:r>
          </a:p>
          <a:p>
            <a:pPr lvl="1"/>
            <a:r>
              <a:rPr lang="en-US" dirty="0" smtClean="0"/>
              <a:t>Goal of this use case is </a:t>
            </a:r>
            <a:r>
              <a:rPr lang="en-US" dirty="0"/>
              <a:t>to </a:t>
            </a:r>
            <a:r>
              <a:rPr lang="en-US" dirty="0" smtClean="0"/>
              <a:t>provide end </a:t>
            </a:r>
            <a:r>
              <a:rPr lang="en-US" dirty="0"/>
              <a:t>to </a:t>
            </a:r>
            <a:r>
              <a:rPr lang="en-US" dirty="0" smtClean="0"/>
              <a:t>end multi-operator L1 service orchestration based on </a:t>
            </a:r>
            <a:r>
              <a:rPr lang="en-US" dirty="0"/>
              <a:t>MEF L1 Subscriber and Operator service definitions across multiple optical transport </a:t>
            </a:r>
            <a:r>
              <a:rPr lang="en-US" dirty="0" smtClean="0"/>
              <a:t>domains</a:t>
            </a:r>
          </a:p>
          <a:p>
            <a:pPr lvl="2"/>
            <a:r>
              <a:rPr lang="en-US" dirty="0" smtClean="0"/>
              <a:t>Harmonize with proposal on incorporating MEF Interlude APIs</a:t>
            </a:r>
          </a:p>
          <a:p>
            <a:pPr marL="800100" lvl="2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wiki.onap.org/display/DW/Draft+Dublin+Interlude+High+Level+Requirement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Each of the optical transport domains can be managed to create </a:t>
            </a:r>
            <a:r>
              <a:rPr lang="en-US" dirty="0"/>
              <a:t>intra domain L0/L1 a</a:t>
            </a:r>
            <a:r>
              <a:rPr lang="en-US" dirty="0" smtClean="0"/>
              <a:t>ccess </a:t>
            </a:r>
            <a:r>
              <a:rPr lang="en-US" dirty="0"/>
              <a:t>service which are used in the over-all end to end L1 </a:t>
            </a:r>
            <a:r>
              <a:rPr lang="en-US" dirty="0" smtClean="0"/>
              <a:t>service </a:t>
            </a:r>
          </a:p>
          <a:p>
            <a:pPr lvl="2"/>
            <a:r>
              <a:rPr lang="en-US" dirty="0" smtClean="0"/>
              <a:t>Direct management </a:t>
            </a:r>
            <a:r>
              <a:rPr lang="en-US" dirty="0"/>
              <a:t>via standard APIs such as </a:t>
            </a:r>
            <a:r>
              <a:rPr lang="en-US" dirty="0" err="1"/>
              <a:t>OpenROADM</a:t>
            </a:r>
            <a:r>
              <a:rPr lang="en-US" dirty="0"/>
              <a:t>, </a:t>
            </a:r>
            <a:r>
              <a:rPr lang="en-US" dirty="0" err="1"/>
              <a:t>OpenConfig</a:t>
            </a:r>
            <a:r>
              <a:rPr lang="en-US" dirty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Indirect management through </a:t>
            </a:r>
            <a:r>
              <a:rPr lang="en-US" dirty="0"/>
              <a:t>a local </a:t>
            </a:r>
            <a:r>
              <a:rPr lang="en-US" dirty="0" smtClean="0"/>
              <a:t>domain controller </a:t>
            </a:r>
            <a:r>
              <a:rPr lang="en-US" dirty="0"/>
              <a:t>via standard network and service models such as ONF T-API and </a:t>
            </a:r>
            <a:r>
              <a:rPr lang="en-US" dirty="0" err="1"/>
              <a:t>OpenROADM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 smtClean="0"/>
              <a:t>The Optical service created above could then be adopted/embedded to provide optical transport for other blueprints like 5G Network slice across FH and MH/BH domains</a:t>
            </a:r>
          </a:p>
          <a:p>
            <a:pPr marL="800100" lvl="2" indent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A792CC2-D97C-4580-9947-CDA7907931DE}"/>
              </a:ext>
            </a:extLst>
          </p:cNvPr>
          <p:cNvCxnSpPr/>
          <p:nvPr/>
        </p:nvCxnSpPr>
        <p:spPr>
          <a:xfrm>
            <a:off x="4978743" y="3745173"/>
            <a:ext cx="159093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648" y="1059395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Multi-Operator L1 Service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圆角矩形 10"/>
          <p:cNvSpPr/>
          <p:nvPr/>
        </p:nvSpPr>
        <p:spPr>
          <a:xfrm>
            <a:off x="1824170" y="1063229"/>
            <a:ext cx="1936913" cy="478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3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7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908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545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18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81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45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7087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ONAP(SP1)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圆角矩形 10"/>
          <p:cNvSpPr/>
          <p:nvPr/>
        </p:nvSpPr>
        <p:spPr>
          <a:xfrm>
            <a:off x="6196403" y="1068265"/>
            <a:ext cx="1936913" cy="478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3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7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908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545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18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81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45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7087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ONAP(SP2)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7" idx="3"/>
            <a:endCxn id="8" idx="1"/>
          </p:cNvCxnSpPr>
          <p:nvPr/>
        </p:nvCxnSpPr>
        <p:spPr>
          <a:xfrm>
            <a:off x="3761083" y="1302669"/>
            <a:ext cx="2435320" cy="503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589908" y="2116191"/>
            <a:ext cx="1108777" cy="51591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 Controller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0741" y="2108086"/>
            <a:ext cx="1108777" cy="524016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Controller</a:t>
            </a:r>
          </a:p>
        </p:txBody>
      </p:sp>
      <p:cxnSp>
        <p:nvCxnSpPr>
          <p:cNvPr id="24" name="Straight Arrow Connector 23"/>
          <p:cNvCxnSpPr>
            <a:stCxn id="13" idx="2"/>
            <a:endCxn id="55" idx="0"/>
          </p:cNvCxnSpPr>
          <p:nvPr/>
        </p:nvCxnSpPr>
        <p:spPr>
          <a:xfrm flipH="1">
            <a:off x="1882841" y="2632102"/>
            <a:ext cx="261456" cy="40075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2"/>
            <a:endCxn id="13" idx="0"/>
          </p:cNvCxnSpPr>
          <p:nvPr/>
        </p:nvCxnSpPr>
        <p:spPr>
          <a:xfrm flipH="1">
            <a:off x="2144297" y="1542109"/>
            <a:ext cx="648330" cy="57408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3" idx="0"/>
          </p:cNvCxnSpPr>
          <p:nvPr/>
        </p:nvCxnSpPr>
        <p:spPr>
          <a:xfrm>
            <a:off x="3130658" y="1569315"/>
            <a:ext cx="694472" cy="53877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6" idx="0"/>
          </p:cNvCxnSpPr>
          <p:nvPr/>
        </p:nvCxnSpPr>
        <p:spPr>
          <a:xfrm>
            <a:off x="3825130" y="2632102"/>
            <a:ext cx="402319" cy="40404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8" idx="2"/>
          </p:cNvCxnSpPr>
          <p:nvPr/>
        </p:nvCxnSpPr>
        <p:spPr>
          <a:xfrm flipH="1">
            <a:off x="7124062" y="1547145"/>
            <a:ext cx="40798" cy="135181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A792CC2-D97C-4580-9947-CDA7907931DE}"/>
              </a:ext>
            </a:extLst>
          </p:cNvPr>
          <p:cNvCxnSpPr/>
          <p:nvPr/>
        </p:nvCxnSpPr>
        <p:spPr>
          <a:xfrm>
            <a:off x="829451" y="4506524"/>
            <a:ext cx="7303865" cy="5661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4" name="Text Box 12">
            <a:extLst>
              <a:ext uri="{FF2B5EF4-FFF2-40B4-BE49-F238E27FC236}">
                <a16:creationId xmlns:a16="http://schemas.microsoft.com/office/drawing/2014/main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3899" y="4310961"/>
            <a:ext cx="1061967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Subscriber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L1 Service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A792CC2-D97C-4580-9947-CDA7907931DE}"/>
              </a:ext>
            </a:extLst>
          </p:cNvPr>
          <p:cNvCxnSpPr/>
          <p:nvPr/>
        </p:nvCxnSpPr>
        <p:spPr>
          <a:xfrm flipV="1">
            <a:off x="861754" y="4129680"/>
            <a:ext cx="4392686" cy="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8" name="Text Box 12">
            <a:extLst>
              <a:ext uri="{FF2B5EF4-FFF2-40B4-BE49-F238E27FC236}">
                <a16:creationId xmlns:a16="http://schemas.microsoft.com/office/drawing/2014/main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643" y="3868070"/>
            <a:ext cx="1298399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SP1</a:t>
            </a:r>
            <a:r>
              <a:rPr lang="en-US" sz="1400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 </a:t>
            </a:r>
            <a:r>
              <a:rPr lang="en-US" sz="1400" b="1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Access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L1   Service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A792CC2-D97C-4580-9947-CDA7907931DE}"/>
              </a:ext>
            </a:extLst>
          </p:cNvPr>
          <p:cNvCxnSpPr/>
          <p:nvPr/>
        </p:nvCxnSpPr>
        <p:spPr>
          <a:xfrm>
            <a:off x="6196403" y="4086893"/>
            <a:ext cx="1989438" cy="93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51" name="Text Box 12">
            <a:extLst>
              <a:ext uri="{FF2B5EF4-FFF2-40B4-BE49-F238E27FC236}">
                <a16:creationId xmlns:a16="http://schemas.microsoft.com/office/drawing/2014/main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4577" y="3843422"/>
            <a:ext cx="1298399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SP2</a:t>
            </a:r>
            <a:r>
              <a:rPr lang="en-US" sz="1400" b="1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 Access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L1 Service</a:t>
            </a:r>
          </a:p>
        </p:txBody>
      </p:sp>
      <p:sp>
        <p:nvSpPr>
          <p:cNvPr id="57" name="Text Box 12">
            <a:extLst>
              <a:ext uri="{FF2B5EF4-FFF2-40B4-BE49-F238E27FC236}">
                <a16:creationId xmlns:a16="http://schemas.microsoft.com/office/drawing/2014/main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729" y="3433672"/>
            <a:ext cx="790958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OTU4 L1 ENNI</a:t>
            </a: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383338" y="3127745"/>
            <a:ext cx="445660" cy="408320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</a:t>
            </a:r>
          </a:p>
        </p:txBody>
      </p:sp>
      <p:sp>
        <p:nvSpPr>
          <p:cNvPr id="59" name="Hexagon 58">
            <a:extLst>
              <a:ext uri="{FF2B5EF4-FFF2-40B4-BE49-F238E27FC236}">
                <a16:creationId xmlns:a16="http://schemas.microsoft.com/office/drawing/2014/main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8208145" y="3141336"/>
            <a:ext cx="445660" cy="408320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Z</a:t>
            </a:r>
            <a:endParaRPr kumimoji="0" lang="en-US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21815" y="1044904"/>
            <a:ext cx="847803" cy="515911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OSS/BSS</a:t>
            </a:r>
          </a:p>
        </p:txBody>
      </p:sp>
      <p:cxnSp>
        <p:nvCxnSpPr>
          <p:cNvPr id="61" name="Straight Arrow Connector 60"/>
          <p:cNvCxnSpPr>
            <a:stCxn id="7" idx="1"/>
            <a:endCxn id="60" idx="3"/>
          </p:cNvCxnSpPr>
          <p:nvPr/>
        </p:nvCxnSpPr>
        <p:spPr>
          <a:xfrm flipH="1">
            <a:off x="1369618" y="1302669"/>
            <a:ext cx="454552" cy="19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101" y="3036150"/>
            <a:ext cx="1938696" cy="499915"/>
          </a:xfrm>
          <a:prstGeom prst="rect">
            <a:avLst/>
          </a:prstGeom>
        </p:spPr>
      </p:pic>
      <p:sp>
        <p:nvSpPr>
          <p:cNvPr id="53" name="Cloud 52">
            <a:extLst>
              <a:ext uri="{FF2B5EF4-FFF2-40B4-BE49-F238E27FC236}">
                <a16:creationId xmlns:a16="http://schemas.microsoft.com/office/drawing/2014/main" id="{1E659BD7-36A7-1D40-BA77-C124E0D5C693}"/>
              </a:ext>
            </a:extLst>
          </p:cNvPr>
          <p:cNvSpPr/>
          <p:nvPr/>
        </p:nvSpPr>
        <p:spPr bwMode="auto">
          <a:xfrm>
            <a:off x="1010930" y="3025569"/>
            <a:ext cx="1905000" cy="507611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z="1100">
              <a:cs typeface="Arial" panose="020B0604020202020204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720" y="3032852"/>
            <a:ext cx="1172242" cy="4345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7586" y="2981733"/>
            <a:ext cx="2025823" cy="499915"/>
          </a:xfrm>
          <a:prstGeom prst="rect">
            <a:avLst/>
          </a:prstGeom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84" y="1336599"/>
            <a:ext cx="789964" cy="1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1305745" y="1646420"/>
            <a:ext cx="992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ONF T-API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61754" y="2786631"/>
            <a:ext cx="1099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1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279065" y="2780301"/>
            <a:ext cx="1099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2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02508" y="2677896"/>
            <a:ext cx="1099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1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23776" y="1756607"/>
            <a:ext cx="1480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Direct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management via standard </a:t>
            </a: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Device APIs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such as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OpenROADM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900" dirty="0" err="1" smtClean="0">
                <a:solidFill>
                  <a:prstClr val="black"/>
                </a:solidFill>
                <a:latin typeface="Calibri" panose="020F0502020204030204"/>
              </a:rPr>
              <a:t>OpenConfig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etc.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681639" y="1566887"/>
            <a:ext cx="9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  <a:r>
              <a:rPr lang="en-US" sz="800" dirty="0" err="1" smtClean="0">
                <a:solidFill>
                  <a:prstClr val="black"/>
                </a:solidFill>
                <a:latin typeface="Calibri" panose="020F0502020204030204"/>
              </a:rPr>
              <a:t>OpenROADM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49" name="Picture 2" descr="Image result for onf t-ap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45" y="1667088"/>
            <a:ext cx="405290" cy="40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749" y="1895301"/>
            <a:ext cx="832295" cy="17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583" y="2469935"/>
            <a:ext cx="832295" cy="17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" descr="Image result for openconfi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537" y="2223051"/>
            <a:ext cx="695283" cy="1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A792CC2-D97C-4580-9947-CDA7907931DE}"/>
              </a:ext>
            </a:extLst>
          </p:cNvPr>
          <p:cNvCxnSpPr/>
          <p:nvPr/>
        </p:nvCxnSpPr>
        <p:spPr>
          <a:xfrm>
            <a:off x="490820" y="3729540"/>
            <a:ext cx="106809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6" name="Text Box 12">
            <a:extLst>
              <a:ext uri="{FF2B5EF4-FFF2-40B4-BE49-F238E27FC236}">
                <a16:creationId xmlns:a16="http://schemas.microsoft.com/office/drawing/2014/main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387" y="3540463"/>
            <a:ext cx="790958" cy="446276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defTabSz="914400" eaLnBrk="0" hangingPunct="0">
              <a:defRPr/>
            </a:pPr>
            <a:r>
              <a:rPr lang="en-US" sz="1400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 L1 UNI </a:t>
            </a:r>
            <a:r>
              <a:rPr lang="en-US" sz="800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(</a:t>
            </a:r>
            <a:r>
              <a:rPr lang="en-US" sz="800" kern="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eg</a:t>
            </a:r>
            <a:r>
              <a:rPr lang="en-US" sz="800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. 10GE)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A792CC2-D97C-4580-9947-CDA7907931DE}"/>
              </a:ext>
            </a:extLst>
          </p:cNvPr>
          <p:cNvCxnSpPr/>
          <p:nvPr/>
        </p:nvCxnSpPr>
        <p:spPr>
          <a:xfrm>
            <a:off x="7411514" y="3742711"/>
            <a:ext cx="106809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1" name="Text Box 12">
            <a:extLst>
              <a:ext uri="{FF2B5EF4-FFF2-40B4-BE49-F238E27FC236}">
                <a16:creationId xmlns:a16="http://schemas.microsoft.com/office/drawing/2014/main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0081" y="3540463"/>
            <a:ext cx="779204" cy="446276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 L1 </a:t>
            </a:r>
            <a:r>
              <a:rPr lang="en-US" sz="1400" b="1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UNI </a:t>
            </a:r>
            <a:r>
              <a:rPr lang="en-US" sz="800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(</a:t>
            </a:r>
            <a:r>
              <a:rPr lang="en-US" sz="800" kern="0" dirty="0" err="1" smtClean="0">
                <a:solidFill>
                  <a:prstClr val="black"/>
                </a:solidFill>
                <a:latin typeface="Calibri"/>
                <a:cs typeface="Tahoma" pitchFamily="34" charset="0"/>
              </a:rPr>
              <a:t>eg</a:t>
            </a:r>
            <a:r>
              <a:rPr lang="en-US" sz="800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. 10GE)</a:t>
            </a:r>
            <a:endParaRPr kumimoji="0" lang="en-US" sz="8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57" y="36437"/>
            <a:ext cx="7985522" cy="634989"/>
          </a:xfrm>
        </p:spPr>
        <p:txBody>
          <a:bodyPr/>
          <a:lstStyle/>
          <a:p>
            <a:r>
              <a:rPr lang="en-US" dirty="0" smtClean="0"/>
              <a:t>Preliminary ONAP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80283" y="631151"/>
            <a:ext cx="8519505" cy="3142268"/>
            <a:chOff x="488711" y="1648375"/>
            <a:chExt cx="9728871" cy="4816092"/>
          </a:xfrm>
        </p:grpSpPr>
        <p:sp>
          <p:nvSpPr>
            <p:cNvPr id="32" name="Rectangle 31"/>
            <p:cNvSpPr/>
            <p:nvPr/>
          </p:nvSpPr>
          <p:spPr>
            <a:xfrm>
              <a:off x="620699" y="2127819"/>
              <a:ext cx="3836020" cy="29713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SP1-ONAP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993348" y="3698038"/>
              <a:ext cx="1845527" cy="122390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SDN-C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81562" y="2122909"/>
              <a:ext cx="3836020" cy="2896692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                SP2-ONAP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923843" y="3697294"/>
              <a:ext cx="1845527" cy="122663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SDN-C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92843" y="2950935"/>
              <a:ext cx="1118373" cy="479617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2750580" y="3438858"/>
              <a:ext cx="481365" cy="237020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>
            <a:xfrm>
              <a:off x="2750580" y="3430552"/>
              <a:ext cx="1" cy="24532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9" name="Straight Arrow Connector 38"/>
            <p:cNvCxnSpPr>
              <a:stCxn id="42" idx="3"/>
              <a:endCxn id="64" idx="1"/>
            </p:cNvCxnSpPr>
            <p:nvPr/>
          </p:nvCxnSpPr>
          <p:spPr>
            <a:xfrm>
              <a:off x="4172366" y="2512428"/>
              <a:ext cx="2700735" cy="9637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0" name="Rectangle 39"/>
            <p:cNvSpPr/>
            <p:nvPr/>
          </p:nvSpPr>
          <p:spPr>
            <a:xfrm>
              <a:off x="7677891" y="2966099"/>
              <a:ext cx="1118373" cy="479617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</a:t>
              </a:r>
            </a:p>
          </p:txBody>
        </p:sp>
        <p:cxnSp>
          <p:nvCxnSpPr>
            <p:cNvPr id="41" name="Straight Arrow Connector 40"/>
            <p:cNvCxnSpPr>
              <a:endCxn id="35" idx="0"/>
            </p:cNvCxnSpPr>
            <p:nvPr/>
          </p:nvCxnSpPr>
          <p:spPr>
            <a:xfrm>
              <a:off x="7845939" y="3475624"/>
              <a:ext cx="668" cy="22167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2" name="Rectangle 41"/>
            <p:cNvSpPr/>
            <p:nvPr/>
          </p:nvSpPr>
          <p:spPr>
            <a:xfrm>
              <a:off x="2509272" y="2280219"/>
              <a:ext cx="1663094" cy="46441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 API / NBI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60911" y="2767460"/>
              <a:ext cx="700038" cy="398924"/>
            </a:xfrm>
            <a:prstGeom prst="rect">
              <a:avLst/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SDC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1800985" y="2968525"/>
              <a:ext cx="760027" cy="42208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968550" y="3054839"/>
              <a:ext cx="112143" cy="11214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2124928" y="3192155"/>
              <a:ext cx="112143" cy="11214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2307855" y="3054839"/>
              <a:ext cx="112143" cy="11214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8" name="Straight Connector 47"/>
            <p:cNvCxnSpPr>
              <a:stCxn id="45" idx="5"/>
              <a:endCxn id="46" idx="1"/>
            </p:cNvCxnSpPr>
            <p:nvPr/>
          </p:nvCxnSpPr>
          <p:spPr>
            <a:xfrm>
              <a:off x="2064270" y="3150559"/>
              <a:ext cx="77081" cy="58019"/>
            </a:xfrm>
            <a:prstGeom prst="line">
              <a:avLst/>
            </a:prstGeom>
            <a:noFill/>
            <a:ln w="6350" cap="flat" cmpd="sng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9" name="Straight Connector 48"/>
            <p:cNvCxnSpPr>
              <a:stCxn id="46" idx="7"/>
              <a:endCxn id="47" idx="3"/>
            </p:cNvCxnSpPr>
            <p:nvPr/>
          </p:nvCxnSpPr>
          <p:spPr>
            <a:xfrm flipV="1">
              <a:off x="2220648" y="3150559"/>
              <a:ext cx="103630" cy="58019"/>
            </a:xfrm>
            <a:prstGeom prst="line">
              <a:avLst/>
            </a:prstGeom>
            <a:noFill/>
            <a:ln w="6350" cap="flat" cmpd="sng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>
            <a:xfrm flipV="1">
              <a:off x="488711" y="3261326"/>
              <a:ext cx="628541" cy="309929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>
            <a:xfrm>
              <a:off x="3415474" y="1648375"/>
              <a:ext cx="0" cy="63184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2" name="Arc 51"/>
            <p:cNvSpPr/>
            <p:nvPr/>
          </p:nvSpPr>
          <p:spPr>
            <a:xfrm>
              <a:off x="2540815" y="3088534"/>
              <a:ext cx="321792" cy="178241"/>
            </a:xfrm>
            <a:prstGeom prst="arc">
              <a:avLst>
                <a:gd name="adj1" fmla="val 5678779"/>
                <a:gd name="adj2" fmla="val 1572072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3141804" y="2744637"/>
              <a:ext cx="0" cy="20629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5" name="Straight Arrow Connector 54"/>
            <p:cNvCxnSpPr>
              <a:stCxn id="104" idx="2"/>
              <a:endCxn id="113" idx="0"/>
            </p:cNvCxnSpPr>
            <p:nvPr/>
          </p:nvCxnSpPr>
          <p:spPr>
            <a:xfrm>
              <a:off x="2909508" y="4932423"/>
              <a:ext cx="1238394" cy="90671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>
            <a:xfrm>
              <a:off x="7883670" y="4899659"/>
              <a:ext cx="211528" cy="156480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615524" y="3350789"/>
              <a:ext cx="594585" cy="377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40857" y="1728605"/>
              <a:ext cx="162731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</a:t>
              </a:r>
              <a:endParaRPr lang="en-US" sz="10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27251" y="2675893"/>
              <a:ext cx="491604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3a</a:t>
              </a:r>
              <a:endParaRPr lang="en-US" sz="10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09271" y="2857011"/>
              <a:ext cx="162731" cy="36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771423" y="3405253"/>
              <a:ext cx="460522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5a</a:t>
              </a:r>
              <a:endParaRPr lang="en-US" sz="10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172366" y="2167558"/>
              <a:ext cx="460522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3</a:t>
              </a:r>
              <a:endParaRPr lang="en-US" sz="10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933278" y="5006160"/>
              <a:ext cx="162731" cy="36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US" sz="10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873101" y="2291101"/>
              <a:ext cx="1651764" cy="46192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 API / NBI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440797" y="3428611"/>
              <a:ext cx="460522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5b</a:t>
              </a:r>
              <a:endParaRPr lang="en-US" sz="1000" dirty="0"/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7834119" y="2754176"/>
              <a:ext cx="0" cy="20629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7" name="TextBox 66"/>
            <p:cNvSpPr txBox="1"/>
            <p:nvPr/>
          </p:nvSpPr>
          <p:spPr>
            <a:xfrm>
              <a:off x="7819954" y="2666693"/>
              <a:ext cx="550487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3b</a:t>
              </a:r>
              <a:endParaRPr lang="en-US" sz="10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94492" y="3862410"/>
              <a:ext cx="951857" cy="479619"/>
            </a:xfrm>
            <a:prstGeom prst="rect">
              <a:avLst/>
            </a:prstGeom>
            <a:solidFill>
              <a:srgbClr val="A1BCF9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A&amp;AI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V="1">
              <a:off x="1328752" y="3427723"/>
              <a:ext cx="636329" cy="288889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" name="TextBox 71"/>
            <p:cNvSpPr txBox="1"/>
            <p:nvPr/>
          </p:nvSpPr>
          <p:spPr>
            <a:xfrm>
              <a:off x="1632391" y="3579078"/>
              <a:ext cx="372568" cy="36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1d</a:t>
              </a:r>
              <a:endParaRPr lang="en-US" sz="1000" dirty="0"/>
            </a:p>
          </p:txBody>
        </p:sp>
        <p:cxnSp>
          <p:nvCxnSpPr>
            <p:cNvPr id="73" name="Straight Arrow Connector 72"/>
            <p:cNvCxnSpPr>
              <a:endCxn id="81" idx="1"/>
            </p:cNvCxnSpPr>
            <p:nvPr/>
          </p:nvCxnSpPr>
          <p:spPr>
            <a:xfrm>
              <a:off x="8776203" y="4077074"/>
              <a:ext cx="248420" cy="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4" name="Oval 73"/>
            <p:cNvSpPr/>
            <p:nvPr/>
          </p:nvSpPr>
          <p:spPr>
            <a:xfrm>
              <a:off x="8977259" y="3037696"/>
              <a:ext cx="760027" cy="42208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9144824" y="3124011"/>
              <a:ext cx="112143" cy="11214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9301202" y="3261327"/>
              <a:ext cx="112143" cy="11214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484129" y="3124011"/>
              <a:ext cx="112143" cy="11214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8" name="Straight Connector 77"/>
            <p:cNvCxnSpPr>
              <a:stCxn id="75" idx="5"/>
              <a:endCxn id="76" idx="1"/>
            </p:cNvCxnSpPr>
            <p:nvPr/>
          </p:nvCxnSpPr>
          <p:spPr>
            <a:xfrm>
              <a:off x="9240544" y="3219731"/>
              <a:ext cx="77081" cy="58019"/>
            </a:xfrm>
            <a:prstGeom prst="line">
              <a:avLst/>
            </a:prstGeom>
            <a:noFill/>
            <a:ln w="6350" cap="flat" cmpd="sng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9" name="Straight Connector 78"/>
            <p:cNvCxnSpPr>
              <a:stCxn id="76" idx="7"/>
              <a:endCxn id="77" idx="3"/>
            </p:cNvCxnSpPr>
            <p:nvPr/>
          </p:nvCxnSpPr>
          <p:spPr>
            <a:xfrm flipV="1">
              <a:off x="9396922" y="3219731"/>
              <a:ext cx="103630" cy="58019"/>
            </a:xfrm>
            <a:prstGeom prst="line">
              <a:avLst/>
            </a:prstGeom>
            <a:noFill/>
            <a:ln w="6350" cap="flat" cmpd="sng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80" name="TextBox 79"/>
            <p:cNvSpPr txBox="1"/>
            <p:nvPr/>
          </p:nvSpPr>
          <p:spPr>
            <a:xfrm>
              <a:off x="8850738" y="2876742"/>
              <a:ext cx="162731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9024623" y="3837266"/>
              <a:ext cx="951857" cy="479617"/>
            </a:xfrm>
            <a:prstGeom prst="rect">
              <a:avLst/>
            </a:prstGeom>
            <a:solidFill>
              <a:srgbClr val="A1BCF9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A&amp;AI</a:t>
              </a:r>
            </a:p>
          </p:txBody>
        </p:sp>
        <p:sp>
          <p:nvSpPr>
            <p:cNvPr id="82" name="Arc 81"/>
            <p:cNvSpPr/>
            <p:nvPr/>
          </p:nvSpPr>
          <p:spPr>
            <a:xfrm flipH="1">
              <a:off x="8524864" y="3144346"/>
              <a:ext cx="504180" cy="187655"/>
            </a:xfrm>
            <a:prstGeom prst="arc">
              <a:avLst>
                <a:gd name="adj1" fmla="val 5678779"/>
                <a:gd name="adj2" fmla="val 1572072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607717" y="4936664"/>
              <a:ext cx="162731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6</a:t>
              </a:r>
              <a:endParaRPr lang="en-US" sz="10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675670" y="4051147"/>
              <a:ext cx="460522" cy="36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1c</a:t>
              </a:r>
              <a:endParaRPr lang="en-US" sz="1000" dirty="0"/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H="1" flipV="1">
              <a:off x="9248165" y="3519767"/>
              <a:ext cx="53037" cy="33151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6" name="TextBox 85"/>
            <p:cNvSpPr txBox="1"/>
            <p:nvPr/>
          </p:nvSpPr>
          <p:spPr>
            <a:xfrm>
              <a:off x="9290794" y="3467823"/>
              <a:ext cx="436953" cy="36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1d</a:t>
              </a:r>
              <a:endParaRPr lang="en-US" sz="1000" dirty="0"/>
            </a:p>
          </p:txBody>
        </p:sp>
      </p:grpSp>
      <p:sp>
        <p:nvSpPr>
          <p:cNvPr id="89" name="Rectangle 88"/>
          <p:cNvSpPr/>
          <p:nvPr/>
        </p:nvSpPr>
        <p:spPr>
          <a:xfrm>
            <a:off x="8426677" y="1188984"/>
            <a:ext cx="597516" cy="278824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8478897" y="1523832"/>
            <a:ext cx="311438" cy="141204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8001390" y="2392521"/>
            <a:ext cx="403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1b</a:t>
            </a:r>
            <a:endParaRPr lang="en-US" sz="1000" dirty="0"/>
          </a:p>
        </p:txBody>
      </p:sp>
      <p:cxnSp>
        <p:nvCxnSpPr>
          <p:cNvPr id="98" name="Straight Arrow Connector 97"/>
          <p:cNvCxnSpPr>
            <a:endCxn id="44" idx="2"/>
          </p:cNvCxnSpPr>
          <p:nvPr/>
        </p:nvCxnSpPr>
        <p:spPr>
          <a:xfrm>
            <a:off x="1302756" y="1521662"/>
            <a:ext cx="226676" cy="108519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H="1" flipV="1">
            <a:off x="9001175" y="1532408"/>
            <a:ext cx="182288" cy="25968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1" name="TextBox 100"/>
          <p:cNvSpPr txBox="1"/>
          <p:nvPr/>
        </p:nvSpPr>
        <p:spPr>
          <a:xfrm>
            <a:off x="8965743" y="1700232"/>
            <a:ext cx="229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1233125" y="1295554"/>
            <a:ext cx="403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1a</a:t>
            </a:r>
            <a:endParaRPr lang="en-US" sz="1000" dirty="0"/>
          </a:p>
        </p:txBody>
      </p:sp>
      <p:sp>
        <p:nvSpPr>
          <p:cNvPr id="104" name="Rectangle 103"/>
          <p:cNvSpPr/>
          <p:nvPr/>
        </p:nvSpPr>
        <p:spPr>
          <a:xfrm>
            <a:off x="1996002" y="2526327"/>
            <a:ext cx="1008312" cy="247507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API Plug-in(s)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408695" y="2286625"/>
            <a:ext cx="403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1c</a:t>
            </a:r>
            <a:endParaRPr lang="en-US" sz="1000" dirty="0"/>
          </a:p>
        </p:txBody>
      </p:sp>
      <p:cxnSp>
        <p:nvCxnSpPr>
          <p:cNvPr id="121" name="Straight Arrow Connector 120"/>
          <p:cNvCxnSpPr/>
          <p:nvPr/>
        </p:nvCxnSpPr>
        <p:spPr>
          <a:xfrm flipH="1" flipV="1">
            <a:off x="1254425" y="2434013"/>
            <a:ext cx="418705" cy="15035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4" name="Straight Arrow Connector 93"/>
          <p:cNvCxnSpPr>
            <a:endCxn id="107" idx="0"/>
          </p:cNvCxnSpPr>
          <p:nvPr/>
        </p:nvCxnSpPr>
        <p:spPr>
          <a:xfrm flipH="1">
            <a:off x="1574649" y="2768697"/>
            <a:ext cx="794195" cy="48721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1747531" y="2832773"/>
            <a:ext cx="142502" cy="236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6</a:t>
            </a:r>
            <a:endParaRPr lang="en-US" sz="1000" dirty="0"/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40" y="935240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pic>
        <p:nvPicPr>
          <p:cNvPr id="106" name="Picture 4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729" y="1256081"/>
            <a:ext cx="789964" cy="1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Rectangle 106"/>
          <p:cNvSpPr/>
          <p:nvPr/>
        </p:nvSpPr>
        <p:spPr>
          <a:xfrm>
            <a:off x="1020260" y="3255915"/>
            <a:ext cx="1108777" cy="51591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 Controller</a:t>
            </a:r>
          </a:p>
        </p:txBody>
      </p:sp>
      <p:cxnSp>
        <p:nvCxnSpPr>
          <p:cNvPr id="110" name="Straight Arrow Connector 109"/>
          <p:cNvCxnSpPr>
            <a:stCxn id="107" idx="2"/>
            <a:endCxn id="111" idx="3"/>
          </p:cNvCxnSpPr>
          <p:nvPr/>
        </p:nvCxnSpPr>
        <p:spPr>
          <a:xfrm flipH="1">
            <a:off x="1529432" y="3771826"/>
            <a:ext cx="45217" cy="31800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loud 110">
            <a:extLst>
              <a:ext uri="{FF2B5EF4-FFF2-40B4-BE49-F238E27FC236}">
                <a16:creationId xmlns:a16="http://schemas.microsoft.com/office/drawing/2014/main" id="{1E659BD7-36A7-1D40-BA77-C124E0D5C693}"/>
              </a:ext>
            </a:extLst>
          </p:cNvPr>
          <p:cNvSpPr/>
          <p:nvPr/>
        </p:nvSpPr>
        <p:spPr bwMode="auto">
          <a:xfrm>
            <a:off x="576932" y="4060810"/>
            <a:ext cx="1905000" cy="507611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z="1100">
              <a:cs typeface="Arial" panose="020B0604020202020204" pitchFamily="34" charset="0"/>
            </a:endParaRP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256" y="4109390"/>
            <a:ext cx="1172242" cy="434536"/>
          </a:xfrm>
          <a:prstGeom prst="rect">
            <a:avLst/>
          </a:prstGeom>
        </p:spPr>
      </p:pic>
      <p:sp>
        <p:nvSpPr>
          <p:cNvPr id="113" name="Rectangle 112"/>
          <p:cNvSpPr/>
          <p:nvPr/>
        </p:nvSpPr>
        <p:spPr>
          <a:xfrm>
            <a:off x="3030222" y="3365420"/>
            <a:ext cx="1108777" cy="515911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Controller</a:t>
            </a:r>
          </a:p>
        </p:txBody>
      </p:sp>
      <p:cxnSp>
        <p:nvCxnSpPr>
          <p:cNvPr id="114" name="Straight Arrow Connector 113"/>
          <p:cNvCxnSpPr>
            <a:stCxn id="113" idx="2"/>
            <a:endCxn id="115" idx="0"/>
          </p:cNvCxnSpPr>
          <p:nvPr/>
        </p:nvCxnSpPr>
        <p:spPr>
          <a:xfrm>
            <a:off x="3584611" y="3881331"/>
            <a:ext cx="327966" cy="24048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3229" y="4121818"/>
            <a:ext cx="1938696" cy="499915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359412" y="3868780"/>
            <a:ext cx="109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1 L0/L1 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28298" y="3744443"/>
            <a:ext cx="109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2 L0/L1 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18" name="Picture 1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1223" y="3783914"/>
            <a:ext cx="2025823" cy="499915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7146833" y="3438709"/>
            <a:ext cx="109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1 L0/L1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6090341" y="2298859"/>
            <a:ext cx="1444529" cy="421271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 Extensions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prstClr val="white"/>
                </a:solidFill>
                <a:latin typeface="Calibri" panose="020F0502020204030204"/>
              </a:rPr>
              <a:t>(e.g.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Transport PCE)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859688" y="3006237"/>
            <a:ext cx="7400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ONF T-API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278680" y="2957157"/>
            <a:ext cx="911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err="1" smtClean="0">
                <a:solidFill>
                  <a:prstClr val="black"/>
                </a:solidFill>
                <a:latin typeface="Calibri" panose="020F0502020204030204"/>
              </a:rPr>
              <a:t>OpenROADM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503482" y="3053398"/>
            <a:ext cx="14805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Open, Standard Device APIs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(e.g.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OpenROADM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or Open </a:t>
            </a:r>
            <a:r>
              <a:rPr lang="en-US" sz="900" dirty="0" err="1" smtClean="0">
                <a:solidFill>
                  <a:prstClr val="black"/>
                </a:solidFill>
                <a:latin typeface="Calibri" panose="020F0502020204030204"/>
              </a:rPr>
              <a:t>Config</a:t>
            </a: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900" dirty="0" err="1" smtClean="0">
                <a:solidFill>
                  <a:prstClr val="black"/>
                </a:solidFill>
                <a:latin typeface="Calibri" panose="020F0502020204030204"/>
              </a:rPr>
              <a:t>etc</a:t>
            </a: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494526" y="1447687"/>
            <a:ext cx="819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prstClr val="black"/>
                </a:solidFill>
                <a:latin typeface="Calibri" panose="020F0502020204030204"/>
              </a:rPr>
              <a:t>INTERLUDE</a:t>
            </a:r>
            <a:endParaRPr lang="en-US" sz="9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8584179" y="1593932"/>
            <a:ext cx="403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1a</a:t>
            </a:r>
            <a:endParaRPr lang="en-US" sz="10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899256" y="2434013"/>
            <a:ext cx="0" cy="265061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1" name="TextBox 180"/>
          <p:cNvSpPr txBox="1"/>
          <p:nvPr/>
        </p:nvSpPr>
        <p:spPr>
          <a:xfrm>
            <a:off x="496441" y="2404300"/>
            <a:ext cx="361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1b</a:t>
            </a:r>
            <a:endParaRPr lang="en-US" sz="1000" dirty="0"/>
          </a:p>
        </p:txBody>
      </p:sp>
      <p:cxnSp>
        <p:nvCxnSpPr>
          <p:cNvPr id="182" name="Straight Arrow Connector 181"/>
          <p:cNvCxnSpPr/>
          <p:nvPr/>
        </p:nvCxnSpPr>
        <p:spPr>
          <a:xfrm flipV="1">
            <a:off x="8355711" y="2444240"/>
            <a:ext cx="0" cy="194502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0587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57" y="36437"/>
            <a:ext cx="7985522" cy="634989"/>
          </a:xfrm>
        </p:spPr>
        <p:txBody>
          <a:bodyPr/>
          <a:lstStyle/>
          <a:p>
            <a:r>
              <a:rPr lang="en-US" dirty="0" smtClean="0"/>
              <a:t>High Level ONAP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7" name="Content Placeholder 3"/>
          <p:cNvSpPr txBox="1">
            <a:spLocks/>
          </p:cNvSpPr>
          <p:nvPr/>
        </p:nvSpPr>
        <p:spPr>
          <a:xfrm>
            <a:off x="598657" y="493614"/>
            <a:ext cx="8350981" cy="4128119"/>
          </a:xfrm>
          <a:prstGeom prst="rect">
            <a:avLst/>
          </a:prstGeom>
        </p:spPr>
        <p:txBody>
          <a:bodyPr/>
          <a:lstStyle>
            <a:lvl1pPr marL="396875" indent="-3968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n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550" indent="-3333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tabLst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63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0825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tabLst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384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956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528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0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72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1. On-board the modeled end to end nested L1 Service into SDC of Service provider SP-ONAP and also to the Partner ONAP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1a. On-board on to both ONAPs SDC the required CSAR packages that are needed to create Access L1 service within the individual Operator domain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1b. Register the External controller/Network resource into A&amp;AI component of both ONAPs ESR registry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1c. Based on registered network resources SDN-C will invoke the respective directed graph which will invoke the corresponding REST API to retrieve the network topology 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1d. Map &amp; save network topology to the A&amp;AI schema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2. SP-ONAP gets a nested service Order from BSS to create a 10G pipe which spans across operator domains. 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3. Ext-API/NBI component of ONAP-SP decomposes this nested request and communicates to partner ONAP via Interlude to create Access L1 service at Partner side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3a. NBI on ONAP-SP side invokes SO for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provider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side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of Access L1 service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3b.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NBI on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ONAP-partner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side invokes SO for creating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partner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side of Access L1 service</a:t>
            </a: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4. SO on both ONAP references Run Time SDC design and playbooks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5a. SO of ONAP-SP instantiates the provider side L1 service by invoking SDN-C</a:t>
            </a:r>
            <a:endParaRPr lang="en-US" sz="13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5b.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SO of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Provider ONAP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instantiates the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partner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side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L1 service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by invoking SDN-C</a:t>
            </a:r>
          </a:p>
          <a:p>
            <a:pPr marL="0" indent="0">
              <a:buClrTx/>
              <a:buNone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6. SDN-C interacts with the respective external domain controller/devices to implement the respective service</a:t>
            </a:r>
          </a:p>
        </p:txBody>
      </p:sp>
    </p:spTree>
    <p:extLst>
      <p:ext uri="{BB962C8B-B14F-4D97-AF65-F5344CB8AC3E}">
        <p14:creationId xmlns:p14="http://schemas.microsoft.com/office/powerpoint/2010/main" val="9943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15182</TotalTime>
  <Words>557</Words>
  <Application>Microsoft Office PowerPoint</Application>
  <PresentationFormat>On-screen Show (16:9)</PresentationFormat>
  <Paragraphs>108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宋体</vt:lpstr>
      <vt:lpstr>Arial</vt:lpstr>
      <vt:lpstr>Calibri</vt:lpstr>
      <vt:lpstr>Noto Sans Symbols</vt:lpstr>
      <vt:lpstr>Open Sans</vt:lpstr>
      <vt:lpstr>Tahoma</vt:lpstr>
      <vt:lpstr>Wingdings</vt:lpstr>
      <vt:lpstr>2_Office Theme</vt:lpstr>
      <vt:lpstr>Optical Service (L0/L1) Orchestration Use-case </vt:lpstr>
      <vt:lpstr>Problem Statement / Overview </vt:lpstr>
      <vt:lpstr>Multi-Operator L1 Service </vt:lpstr>
      <vt:lpstr>Preliminary ONAP Workflow</vt:lpstr>
      <vt:lpstr>High Level ONAP Workflow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Subramanian, Raghavan</cp:lastModifiedBy>
  <cp:revision>223</cp:revision>
  <dcterms:created xsi:type="dcterms:W3CDTF">2015-06-05T17:41:17Z</dcterms:created>
  <dcterms:modified xsi:type="dcterms:W3CDTF">2019-03-29T21:33:31Z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(2)FA/C9xX1m18o494B72dEQ+tLbtz81DUzpeE8bsiyVZectU733Acq1ahOv/f5UUoJ+gv63722
Gs0q15HPv9ID96pfJBBSvr2q+6t9NpYBpm1IK6LYAvpOnw/2TD0qpkThPyHeVEVdusH9YiZO
UMuiwgWaZIBuDW2uJqPiuJ0iJXAAS7nCHagH2McXETV/bSCn7mAhvAiVSEGlvWXM3bwQK5Wd
NNqcZBPyY4FL+eZbLf</vt:lpwstr>
  </property>
  <property fmtid="{D5CDD505-2E9C-101B-9397-08002B2CF9AE}" pid="3" name="_2015_ms_pID_7253431">
    <vt:lpwstr>NaDf9bMAq6TMDltekV4Vu6sXdwOcj1+FIiYgzLIDhBp8HUqsYjdE2y
vUxUEmKTIgsQTuTfjUzpKMDbDRyjdJqp4T+x9ZBgEpeV99kXSeS2lk2LF82W80+4QP8YjEek
pK/eA5fhwYIdac1V9TNV1x+Lhm/xagmcvXzPlhPP3HMc/g==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1493836641</vt:lpwstr>
  </property>
</Properties>
</file>