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3"/>
  </p:notesMasterIdLst>
  <p:sldIdLst>
    <p:sldId id="54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2" autoAdjust="0"/>
    <p:restoredTop sz="91699"/>
  </p:normalViewPr>
  <p:slideViewPr>
    <p:cSldViewPr snapToGrid="0" snapToObjects="1">
      <p:cViewPr varScale="1">
        <p:scale>
          <a:sx n="81" d="100"/>
          <a:sy n="81" d="100"/>
        </p:scale>
        <p:origin x="-426" y="-90"/>
      </p:cViewPr>
      <p:guideLst>
        <p:guide orient="horz" pos="212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2" name="Manual Input 1"/>
          <p:cNvSpPr/>
          <p:nvPr userDrawn="1"/>
        </p:nvSpPr>
        <p:spPr>
          <a:xfrm rot="5400000" flipH="1">
            <a:off x="787795" y="-823835"/>
            <a:ext cx="6867138" cy="849653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680008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6F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/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panose="05000000000000000000" pitchFamily="2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panose="05000000000000000000" pitchFamily="2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panose="05000000000000000000" pitchFamily="2" charset="2"/>
              <a:buChar char="§"/>
              <a:defRPr sz="1400"/>
            </a:lvl4pPr>
            <a:lvl5pPr marL="1256030" indent="-230505">
              <a:spcBef>
                <a:spcPts val="0"/>
              </a:spcBef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pPr/>
              <a:t>5/30/2019</a:t>
            </a:fld>
            <a:endParaRPr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3078" y="1263745"/>
            <a:ext cx="6119445" cy="517222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ym typeface="+mn-ea"/>
              </a:rPr>
              <a:t>Functional Enhancement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dirty="0" smtClean="0">
                <a:sym typeface="+mn-ea"/>
              </a:rPr>
              <a:t>Upgrade </a:t>
            </a:r>
            <a:r>
              <a:rPr lang="en-US" altLang="zh-CN" dirty="0" err="1" smtClean="0">
                <a:sym typeface="+mn-ea"/>
              </a:rPr>
              <a:t>Multicloud</a:t>
            </a:r>
            <a:r>
              <a:rPr lang="en-US" altLang="zh-CN" dirty="0" smtClean="0">
                <a:sym typeface="+mn-ea"/>
              </a:rPr>
              <a:t> API to support consistent identification </a:t>
            </a:r>
          </a:p>
          <a:p>
            <a:pPr lvl="2">
              <a:buNone/>
            </a:pPr>
            <a:r>
              <a:rPr lang="en-US" altLang="zh-CN" dirty="0" smtClean="0">
                <a:sym typeface="+mn-ea"/>
              </a:rPr>
              <a:t>    of cloud region functional requirement </a:t>
            </a:r>
            <a:endParaRPr lang="en-US" altLang="zh-CN" dirty="0" smtClean="0">
              <a:sym typeface="+mn-ea"/>
            </a:endParaRPr>
          </a:p>
          <a:p>
            <a:pPr lvl="2">
              <a:buNone/>
            </a:pPr>
            <a:endParaRPr lang="en-US" altLang="zh-CN" dirty="0" smtClean="0">
              <a:sym typeface="+mn-ea"/>
            </a:endParaRPr>
          </a:p>
          <a:p>
            <a:pPr lvl="2">
              <a:buFont typeface="Arial" pitchFamily="34" charset="0"/>
              <a:buChar char="•"/>
            </a:pPr>
            <a:r>
              <a:rPr lang="en-US" altLang="zh-CN" dirty="0" smtClean="0">
                <a:sym typeface="+mn-ea"/>
              </a:rPr>
              <a:t>OOF Integration Optimization</a:t>
            </a:r>
          </a:p>
          <a:p>
            <a:pPr lvl="2">
              <a:buNone/>
            </a:pPr>
            <a:r>
              <a:rPr lang="en-US" altLang="zh-CN" dirty="0" smtClean="0">
                <a:sym typeface="+mn-ea"/>
              </a:rPr>
              <a:t>    Optimize </a:t>
            </a:r>
            <a:r>
              <a:rPr lang="en-US" altLang="zh-CN" dirty="0" smtClean="0">
                <a:sym typeface="+mn-ea"/>
              </a:rPr>
              <a:t>the methodology for VNF(</a:t>
            </a:r>
            <a:r>
              <a:rPr lang="en-US" altLang="zh-CN" dirty="0" err="1" smtClean="0">
                <a:sym typeface="+mn-ea"/>
              </a:rPr>
              <a:t>vdu</a:t>
            </a:r>
            <a:r>
              <a:rPr lang="en-US" altLang="zh-CN" dirty="0" smtClean="0">
                <a:sym typeface="+mn-ea"/>
              </a:rPr>
              <a:t>) placement, add </a:t>
            </a:r>
            <a:r>
              <a:rPr lang="en-US" altLang="zh-CN" dirty="0" smtClean="0">
                <a:sym typeface="+mn-ea"/>
              </a:rPr>
              <a:t>the process for placement with selected candidates(VIM)</a:t>
            </a:r>
          </a:p>
          <a:p>
            <a:pPr lvl="2">
              <a:buNone/>
            </a:pPr>
            <a:endParaRPr lang="en-US" altLang="zh-CN" dirty="0" smtClean="0">
              <a:sym typeface="+mn-ea"/>
            </a:endParaRPr>
          </a:p>
          <a:p>
            <a:pPr lvl="2">
              <a:buFont typeface="Arial" pitchFamily="34" charset="0"/>
              <a:buChar char="•"/>
            </a:pPr>
            <a:r>
              <a:rPr lang="en-US" altLang="zh-CN" dirty="0" smtClean="0">
                <a:sym typeface="+mn-ea"/>
              </a:rPr>
              <a:t>Align VNFD SOL2.5.1 and model </a:t>
            </a:r>
            <a:r>
              <a:rPr lang="en-US" altLang="zh-CN" dirty="0" smtClean="0">
                <a:sym typeface="+mn-ea"/>
              </a:rPr>
              <a:t>multi-version support</a:t>
            </a:r>
            <a:endParaRPr lang="en-US" altLang="zh-CN" dirty="0" smtClean="0">
              <a:sym typeface="+mn-ea"/>
            </a:endParaRPr>
          </a:p>
          <a:p>
            <a:pPr lvl="2">
              <a:buFont typeface="Arial" pitchFamily="34" charset="0"/>
              <a:buChar char="•"/>
            </a:pPr>
            <a:endParaRPr lang="zh-CN" altLang="zh-CN" dirty="0" smtClean="0">
              <a:sym typeface="+mn-ea"/>
            </a:endParaRPr>
          </a:p>
          <a:p>
            <a:r>
              <a:rPr lang="en-US" dirty="0" smtClean="0"/>
              <a:t>Standard </a:t>
            </a:r>
            <a:r>
              <a:rPr lang="en-US" dirty="0" smtClean="0"/>
              <a:t>Alignment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SOL005 </a:t>
            </a:r>
            <a:r>
              <a:rPr lang="en-US" dirty="0" smtClean="0"/>
              <a:t>Alignment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smtClean="0">
                <a:sym typeface="+mn-ea"/>
              </a:rPr>
              <a:t>Existing APIs alignment</a:t>
            </a:r>
          </a:p>
          <a:p>
            <a:pPr lvl="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sym typeface="+mn-ea"/>
              </a:rPr>
              <a:t>Add </a:t>
            </a:r>
            <a:r>
              <a:rPr lang="en-US" altLang="zh-CN" dirty="0" smtClean="0">
                <a:sym typeface="+mn-ea"/>
              </a:rPr>
              <a:t>the APIs which supported in SOL005, such as package </a:t>
            </a:r>
            <a:r>
              <a:rPr lang="en-US" altLang="zh-CN" dirty="0" smtClean="0">
                <a:sym typeface="+mn-ea"/>
              </a:rPr>
              <a:t>subscription and notification</a:t>
            </a:r>
          </a:p>
          <a:p>
            <a:pPr lvl="3">
              <a:lnSpc>
                <a:spcPct val="110000"/>
              </a:lnSpc>
              <a:buNone/>
            </a:pPr>
            <a:endParaRPr lang="en-US" altLang="zh-CN" sz="1400" dirty="0">
              <a:sym typeface="+mn-ea"/>
            </a:endParaRPr>
          </a:p>
          <a:p>
            <a:pPr marL="228600" lvl="2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Maturity Enhancement 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M</a:t>
            </a:r>
            <a:r>
              <a:rPr lang="en-US" altLang="zh-CN" dirty="0" err="1" smtClean="0"/>
              <a:t>ysql</a:t>
            </a:r>
            <a:r>
              <a:rPr lang="en-US" altLang="zh-CN" dirty="0" smtClean="0"/>
              <a:t>  DB </a:t>
            </a:r>
            <a:r>
              <a:rPr lang="en-US" altLang="zh-CN" dirty="0" smtClean="0"/>
              <a:t>migrate </a:t>
            </a:r>
            <a:r>
              <a:rPr lang="en-US" altLang="zh-CN" dirty="0" smtClean="0"/>
              <a:t>to OOM shared </a:t>
            </a:r>
            <a:r>
              <a:rPr lang="en-US" altLang="zh-CN" dirty="0" err="1" smtClean="0"/>
              <a:t>MariaDB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Galera</a:t>
            </a:r>
            <a:r>
              <a:rPr lang="en-US" altLang="zh-CN" dirty="0" smtClean="0"/>
              <a:t> Cluster</a:t>
            </a:r>
            <a:endParaRPr lang="en-US" altLang="zh-CN" dirty="0" smtClean="0"/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</a:t>
            </a:r>
            <a:r>
              <a:rPr lang="en-US" altLang="zh-CN" dirty="0" smtClean="0"/>
              <a:t>onfiguration inject automatically</a:t>
            </a:r>
          </a:p>
          <a:p>
            <a:pPr lvl="2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</a:t>
            </a:r>
            <a:r>
              <a:rPr lang="en-US" altLang="zh-CN" dirty="0" smtClean="0"/>
              <a:t>dd data persistent storage to avoid data loss due to pod restart</a:t>
            </a:r>
            <a:endParaRPr lang="en-US" dirty="0" smtClean="0"/>
          </a:p>
          <a:p>
            <a:pPr lvl="2">
              <a:lnSpc>
                <a:spcPct val="100000"/>
              </a:lnSpc>
              <a:buNone/>
            </a:pPr>
            <a:r>
              <a:rPr lang="en-US" dirty="0" smtClean="0">
                <a:sym typeface="+mn-ea"/>
              </a:rPr>
              <a:t>     </a:t>
            </a:r>
            <a:endParaRPr lang="en-US" sz="2000" dirty="0"/>
          </a:p>
          <a:p>
            <a:pPr marL="342900" lvl="2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VF-C</a:t>
            </a:r>
            <a:endParaRPr lang="en-US" dirty="0"/>
          </a:p>
        </p:txBody>
      </p:sp>
      <p:grpSp>
        <p:nvGrpSpPr>
          <p:cNvPr id="81" name="组合 80"/>
          <p:cNvGrpSpPr/>
          <p:nvPr/>
        </p:nvGrpSpPr>
        <p:grpSpPr>
          <a:xfrm>
            <a:off x="6614890" y="1587888"/>
            <a:ext cx="5284326" cy="2898728"/>
            <a:chOff x="10415" y="2552"/>
            <a:chExt cx="8791" cy="5716"/>
          </a:xfrm>
        </p:grpSpPr>
        <p:cxnSp>
          <p:nvCxnSpPr>
            <p:cNvPr id="50" name="直接箭头连接符 49"/>
            <p:cNvCxnSpPr/>
            <p:nvPr/>
          </p:nvCxnSpPr>
          <p:spPr>
            <a:xfrm>
              <a:off x="14744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单圆角矩形 52"/>
            <p:cNvSpPr/>
            <p:nvPr/>
          </p:nvSpPr>
          <p:spPr>
            <a:xfrm>
              <a:off x="13604" y="7300"/>
              <a:ext cx="1835" cy="952"/>
            </a:xfrm>
            <a:prstGeom prst="round1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SVNFM</a:t>
              </a:r>
            </a:p>
          </p:txBody>
        </p:sp>
        <p:sp>
          <p:nvSpPr>
            <p:cNvPr id="56" name="单圆角矩形 55"/>
            <p:cNvSpPr/>
            <p:nvPr/>
          </p:nvSpPr>
          <p:spPr>
            <a:xfrm>
              <a:off x="14193" y="2552"/>
              <a:ext cx="10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SDC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0532" y="3973"/>
              <a:ext cx="6581" cy="2663"/>
              <a:chOff x="10247" y="4493"/>
              <a:chExt cx="8291" cy="2663"/>
            </a:xfrm>
          </p:grpSpPr>
          <p:sp>
            <p:nvSpPr>
              <p:cNvPr id="67" name="单圆角矩形 66"/>
              <p:cNvSpPr/>
              <p:nvPr/>
            </p:nvSpPr>
            <p:spPr>
              <a:xfrm>
                <a:off x="10247" y="4493"/>
                <a:ext cx="8291" cy="2663"/>
              </a:xfrm>
              <a:prstGeom prst="round1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6" name="组合 65"/>
              <p:cNvGrpSpPr/>
              <p:nvPr/>
            </p:nvGrpSpPr>
            <p:grpSpPr>
              <a:xfrm>
                <a:off x="10466" y="4916"/>
                <a:ext cx="7903" cy="2000"/>
                <a:chOff x="10114" y="5474"/>
                <a:chExt cx="9733" cy="2000"/>
              </a:xfrm>
            </p:grpSpPr>
            <p:sp>
              <p:nvSpPr>
                <p:cNvPr id="49" name="单圆角矩形 48"/>
                <p:cNvSpPr/>
                <p:nvPr/>
              </p:nvSpPr>
              <p:spPr>
                <a:xfrm>
                  <a:off x="10114" y="5474"/>
                  <a:ext cx="1997" cy="952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100" dirty="0"/>
                    <a:t>Catalog</a:t>
                  </a:r>
                </a:p>
              </p:txBody>
            </p:sp>
            <p:sp>
              <p:nvSpPr>
                <p:cNvPr id="58" name="单圆角矩形 57"/>
                <p:cNvSpPr/>
                <p:nvPr/>
              </p:nvSpPr>
              <p:spPr>
                <a:xfrm>
                  <a:off x="17911" y="5474"/>
                  <a:ext cx="1567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Driver</a:t>
                  </a:r>
                </a:p>
              </p:txBody>
            </p:sp>
            <p:sp>
              <p:nvSpPr>
                <p:cNvPr id="61" name="单圆角矩形 60"/>
                <p:cNvSpPr/>
                <p:nvPr/>
              </p:nvSpPr>
              <p:spPr>
                <a:xfrm>
                  <a:off x="18052" y="5614"/>
                  <a:ext cx="1795" cy="1860"/>
                </a:xfrm>
                <a:prstGeom prst="round1Rect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 dirty="0"/>
                    <a:t>Drivers</a:t>
                  </a:r>
                </a:p>
              </p:txBody>
            </p:sp>
            <p:sp>
              <p:nvSpPr>
                <p:cNvPr id="62" name="单圆角矩形 61"/>
                <p:cNvSpPr/>
                <p:nvPr/>
              </p:nvSpPr>
              <p:spPr>
                <a:xfrm>
                  <a:off x="10114" y="6667"/>
                  <a:ext cx="7099" cy="761"/>
                </a:xfrm>
                <a:prstGeom prst="round1Rect">
                  <a:avLst/>
                </a:prstGeom>
                <a:solidFill>
                  <a:schemeClr val="accent2"/>
                </a:solidFill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altLang="zh-CN" sz="1200"/>
                    <a:t>DB </a:t>
                  </a:r>
                </a:p>
              </p:txBody>
            </p:sp>
          </p:grpSp>
        </p:grpSp>
        <p:cxnSp>
          <p:nvCxnSpPr>
            <p:cNvPr id="69" name="直接箭头连接符 68"/>
            <p:cNvCxnSpPr/>
            <p:nvPr/>
          </p:nvCxnSpPr>
          <p:spPr>
            <a:xfrm>
              <a:off x="12182" y="3285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单圆角矩形 69"/>
            <p:cNvSpPr/>
            <p:nvPr/>
          </p:nvSpPr>
          <p:spPr>
            <a:xfrm>
              <a:off x="10474" y="2552"/>
              <a:ext cx="334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UUI</a:t>
              </a:r>
            </a:p>
          </p:txBody>
        </p:sp>
        <p:cxnSp>
          <p:nvCxnSpPr>
            <p:cNvPr id="71" name="直接箭头连接符 70"/>
            <p:cNvCxnSpPr/>
            <p:nvPr/>
          </p:nvCxnSpPr>
          <p:spPr>
            <a:xfrm>
              <a:off x="16096" y="3317"/>
              <a:ext cx="0" cy="65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单圆角矩形 71"/>
            <p:cNvSpPr/>
            <p:nvPr/>
          </p:nvSpPr>
          <p:spPr>
            <a:xfrm>
              <a:off x="15601" y="2552"/>
              <a:ext cx="932" cy="765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SO</a:t>
              </a:r>
            </a:p>
          </p:txBody>
        </p:sp>
        <p:sp>
          <p:nvSpPr>
            <p:cNvPr id="73" name="单圆角矩形 72"/>
            <p:cNvSpPr/>
            <p:nvPr/>
          </p:nvSpPr>
          <p:spPr>
            <a:xfrm>
              <a:off x="10415" y="7316"/>
              <a:ext cx="3118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Multivim</a:t>
              </a:r>
            </a:p>
          </p:txBody>
        </p:sp>
        <p:cxnSp>
          <p:nvCxnSpPr>
            <p:cNvPr id="74" name="直接箭头连接符 73"/>
            <p:cNvCxnSpPr/>
            <p:nvPr/>
          </p:nvCxnSpPr>
          <p:spPr>
            <a:xfrm>
              <a:off x="11993" y="6597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单圆角矩形 74"/>
            <p:cNvSpPr/>
            <p:nvPr/>
          </p:nvSpPr>
          <p:spPr>
            <a:xfrm>
              <a:off x="17490" y="4276"/>
              <a:ext cx="1716" cy="952"/>
            </a:xfrm>
            <a:prstGeom prst="round1Rect">
              <a:avLst/>
            </a:prstGeom>
            <a:solidFill>
              <a:schemeClr val="accent2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OOF</a:t>
              </a:r>
            </a:p>
          </p:txBody>
        </p:sp>
        <p:sp>
          <p:nvSpPr>
            <p:cNvPr id="76" name="单圆角矩形 75"/>
            <p:cNvSpPr/>
            <p:nvPr/>
          </p:nvSpPr>
          <p:spPr>
            <a:xfrm>
              <a:off x="17490" y="5684"/>
              <a:ext cx="1716" cy="952"/>
            </a:xfrm>
            <a:prstGeom prst="round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/>
                <a:t>ESR/AAI</a:t>
              </a:r>
            </a:p>
          </p:txBody>
        </p:sp>
        <p:cxnSp>
          <p:nvCxnSpPr>
            <p:cNvPr id="78" name="直接箭头连接符 77"/>
            <p:cNvCxnSpPr/>
            <p:nvPr/>
          </p:nvCxnSpPr>
          <p:spPr>
            <a:xfrm>
              <a:off x="14341" y="6574"/>
              <a:ext cx="0" cy="7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箭头连接符 78"/>
            <p:cNvCxnSpPr>
              <a:endCxn id="76" idx="1"/>
            </p:cNvCxnSpPr>
            <p:nvPr/>
          </p:nvCxnSpPr>
          <p:spPr>
            <a:xfrm>
              <a:off x="17056" y="6160"/>
              <a:ext cx="45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箭头连接符 79"/>
            <p:cNvCxnSpPr>
              <a:endCxn id="75" idx="1"/>
            </p:cNvCxnSpPr>
            <p:nvPr/>
          </p:nvCxnSpPr>
          <p:spPr>
            <a:xfrm flipV="1">
              <a:off x="16938" y="4752"/>
              <a:ext cx="552" cy="2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单圆角矩形 3"/>
          <p:cNvSpPr/>
          <p:nvPr/>
        </p:nvSpPr>
        <p:spPr>
          <a:xfrm>
            <a:off x="9732645" y="3995760"/>
            <a:ext cx="702945" cy="482600"/>
          </a:xfrm>
          <a:prstGeom prst="round1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EMS</a:t>
            </a:r>
          </a:p>
        </p:txBody>
      </p:sp>
      <p:cxnSp>
        <p:nvCxnSpPr>
          <p:cNvPr id="5" name="直接箭头连接符 4"/>
          <p:cNvCxnSpPr/>
          <p:nvPr/>
        </p:nvCxnSpPr>
        <p:spPr>
          <a:xfrm>
            <a:off x="10084615" y="3626768"/>
            <a:ext cx="0" cy="3646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单圆角矩形 32"/>
          <p:cNvSpPr/>
          <p:nvPr/>
        </p:nvSpPr>
        <p:spPr>
          <a:xfrm>
            <a:off x="7690337" y="2523027"/>
            <a:ext cx="762000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NSLCM</a:t>
            </a:r>
            <a:endParaRPr lang="en-US" altLang="zh-CN" sz="1100" dirty="0"/>
          </a:p>
        </p:txBody>
      </p:sp>
      <p:sp>
        <p:nvSpPr>
          <p:cNvPr id="34" name="单圆角矩形 33"/>
          <p:cNvSpPr/>
          <p:nvPr/>
        </p:nvSpPr>
        <p:spPr>
          <a:xfrm>
            <a:off x="8531818" y="2523027"/>
            <a:ext cx="846418" cy="48278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100" dirty="0" smtClean="0"/>
              <a:t>GVNFM</a:t>
            </a:r>
            <a:endParaRPr lang="en-US" altLang="zh-CN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7315200" y="5017478"/>
            <a:ext cx="42088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Note1: components listed here don’t contain all VF-C components, only used to highlight Casablanca work .</a:t>
            </a:r>
            <a:endParaRPr lang="zh-CN" altLang="en-US" sz="1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1585</TotalTime>
  <Words>42</Words>
  <Application>Microsoft Office PowerPoint</Application>
  <PresentationFormat>自定义</PresentationFormat>
  <Paragraphs>37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Theme</vt:lpstr>
      <vt:lpstr>VF-C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Yan</cp:lastModifiedBy>
  <cp:revision>139</cp:revision>
  <dcterms:created xsi:type="dcterms:W3CDTF">2017-02-27T16:23:00Z</dcterms:created>
  <dcterms:modified xsi:type="dcterms:W3CDTF">2019-05-30T01:38:49Z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2052-10.8.2.6613</vt:lpwstr>
  </property>
</Properties>
</file>