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  <p:sldMasterId id="2147483667" r:id="rId2"/>
  </p:sldMasterIdLst>
  <p:notesMasterIdLst>
    <p:notesMasterId r:id="rId49"/>
  </p:notesMasterIdLst>
  <p:sldIdLst>
    <p:sldId id="256" r:id="rId3"/>
    <p:sldId id="257" r:id="rId4"/>
    <p:sldId id="258" r:id="rId5"/>
    <p:sldId id="549" r:id="rId6"/>
    <p:sldId id="550" r:id="rId7"/>
    <p:sldId id="551" r:id="rId8"/>
    <p:sldId id="299" r:id="rId9"/>
    <p:sldId id="260" r:id="rId10"/>
    <p:sldId id="261" r:id="rId11"/>
    <p:sldId id="262" r:id="rId12"/>
    <p:sldId id="263" r:id="rId13"/>
    <p:sldId id="552" r:id="rId14"/>
    <p:sldId id="266" r:id="rId15"/>
    <p:sldId id="553" r:id="rId16"/>
    <p:sldId id="554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547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</p:sldIdLst>
  <p:sldSz cx="9144000" cy="5143500" type="screen16x9"/>
  <p:notesSz cx="6858000" cy="9144000"/>
  <p:embeddedFontLst>
    <p:embeddedFont>
      <p:font typeface="Microsoft Yahei" panose="020B0503020204020204" pitchFamily="34" charset="-122"/>
      <p:regular r:id="rId50"/>
      <p:bold r:id="rId51"/>
    </p:embeddedFont>
    <p:embeddedFont>
      <p:font typeface="Calibri" panose="020F0502020204030204" pitchFamily="34" charset="0"/>
      <p:regular r:id="rId52"/>
      <p:bold r:id="rId53"/>
      <p:italic r:id="rId54"/>
      <p:boldItalic r:id="rId55"/>
    </p:embeddedFont>
    <p:embeddedFont>
      <p:font typeface="Roboto" panose="020B0604020202020204" charset="0"/>
      <p:regular r:id="rId56"/>
      <p:bold r:id="rId57"/>
      <p:italic r:id="rId58"/>
      <p:boldItalic r:id="rId5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45E5B06-41B5-44CD-AB79-5E460D53A173}">
  <a:tblStyle styleId="{C45E5B06-41B5-44CD-AB79-5E460D53A17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7"/>
  </p:normalViewPr>
  <p:slideViewPr>
    <p:cSldViewPr snapToGrid="0">
      <p:cViewPr varScale="1">
        <p:scale>
          <a:sx n="111" d="100"/>
          <a:sy n="111" d="100"/>
        </p:scale>
        <p:origin x="634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font" Target="fonts/font7.fntdata"/><Relationship Id="rId8" Type="http://schemas.openxmlformats.org/officeDocument/2006/relationships/slide" Target="slides/slide6.xml"/><Relationship Id="rId51" Type="http://schemas.openxmlformats.org/officeDocument/2006/relationships/font" Target="fonts/font2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10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5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8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3.fntdata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61665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759e6d9e3_3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g5759e6d9e3_3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65861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759e6d9e3_3_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5759e6d9e3_3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94162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759e6d9e3_3_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5759e6d9e3_3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4970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759e6d9e3_3_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5759e6d9e3_3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2644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759e6d9e3_3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5759e6d9e3_3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8551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759e6d9e3_3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5759e6d9e3_3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2064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759e6d9e3_3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5759e6d9e3_3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9216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759e6d9e3_3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g5759e6d9e3_3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4208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759e6d9e3_3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g5759e6d9e3_3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03972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759e6d9e3_3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5759e6d9e3_3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99776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759e6d9e3_3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5759e6d9e3_3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6982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759e6d9e3_3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5759e6d9e3_3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71529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759e6d9e3_3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5759e6d9e3_3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05538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759e6d9e3_3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5759e6d9e3_3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89381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759e6d9e3_3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g5759e6d9e3_3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27075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759e6d9e3_3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759e6d9e3_3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88788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5759e6d9e3_3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g5759e6d9e3_3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47009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759e6d9e3_3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5759e6d9e3_3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59190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759e6d9e3_3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g5759e6d9e3_3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37871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5759e6d9e3_3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g5759e6d9e3_3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18967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5759e6d9e3_3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2" name="Google Shape;252;g5759e6d9e3_3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63472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759e6d9e3_3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g5759e6d9e3_3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1959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759e6d9e3_3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5759e6d9e3_3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77416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5a807b541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g5a807b541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95088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5759e6d9e3_3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5759e6d9e3_3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99568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5759e6d9e3_3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6" name="Google Shape;276;g5759e6d9e3_3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95943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5759e6d9e3_3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" name="Google Shape;282;g5759e6d9e3_3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27223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5759e6d9e3_3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g5759e6d9e3_3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07370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914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759e6d9e3_3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g5759e6d9e3_3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03102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5759e6d9e3_3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g5759e6d9e3_3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39650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5759e6d9e3_3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g5759e6d9e3_3_2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276052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5759e6d9e3_3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g5759e6d9e3_3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0199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a30d53b22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a30d53b22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841987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5759e6d9e3_3_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" name="Google Shape;324;g5759e6d9e3_3_2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370711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5759e6d9e3_3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0" name="Google Shape;330;g5759e6d9e3_3_2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784295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5759e6d9e3_3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5" name="Google Shape;335;g5759e6d9e3_3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151713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5759e6d9e3_3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g5759e6d9e3_3_2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1440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759e6d9e3_3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5759e6d9e3_3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5861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759e6d9e3_3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5759e6d9e3_3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7093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759e6d9e3_3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5759e6d9e3_3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2413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759e6d9e3_3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5759e6d9e3_3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3725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759e6d9e3_3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5759e6d9e3_3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7989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-20174" y="-6853"/>
            <a:ext cx="9156182" cy="1398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  <a:defRPr sz="29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1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891" y="374417"/>
            <a:ext cx="2811481" cy="585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lvl="0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/>
            </a:lvl4pPr>
            <a:lvl5pPr marL="2286000" lvl="4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0" marR="0" lvl="0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，文本与内容">
  <p:cSld name="标题，文本与内容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617776" y="256345"/>
            <a:ext cx="813342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D86"/>
              </a:buClr>
              <a:buSzPts val="4000"/>
              <a:buFont typeface="Microsoft Yahei"/>
              <a:buNone/>
              <a:defRPr sz="4000" b="0">
                <a:solidFill>
                  <a:srgbClr val="004D86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617775" y="4867278"/>
            <a:ext cx="1572406" cy="341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/>
          <p:nvPr/>
        </p:nvSpPr>
        <p:spPr>
          <a:xfrm rot="5400000" flipH="1">
            <a:off x="590846" y="-617876"/>
            <a:ext cx="5150354" cy="6372398"/>
          </a:xfrm>
          <a:prstGeom prst="flowChartManualInpu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7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5100066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F8D"/>
              </a:buClr>
              <a:buSzPts val="2900"/>
              <a:buFont typeface="Arial"/>
              <a:buNone/>
              <a:defRPr sz="2900" b="0" i="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1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6F8D"/>
              </a:buClr>
              <a:buSzPts val="1400"/>
              <a:buNone/>
              <a:defRPr sz="1400" b="0" i="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>
            <a:off x="0" y="-1"/>
            <a:ext cx="9144000" cy="71605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8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235744" y="853678"/>
            <a:ext cx="8629650" cy="3877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-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body" idx="1"/>
          </p:nvPr>
        </p:nvSpPr>
        <p:spPr>
          <a:xfrm>
            <a:off x="308610" y="975893"/>
            <a:ext cx="4206240" cy="3612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2"/>
          </p:nvPr>
        </p:nvSpPr>
        <p:spPr>
          <a:xfrm>
            <a:off x="4629150" y="975893"/>
            <a:ext cx="4255770" cy="3612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9" name="Google Shape;89;p19"/>
          <p:cNvSpPr txBox="1"/>
          <p:nvPr/>
        </p:nvSpPr>
        <p:spPr>
          <a:xfrm>
            <a:off x="308610" y="141964"/>
            <a:ext cx="8191612" cy="442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</a:pPr>
            <a:r>
              <a:rPr lang="en" sz="27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Click to edit Master title style</a:t>
            </a:r>
            <a:endParaRPr sz="1100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1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/>
          <p:nvPr/>
        </p:nvSpPr>
        <p:spPr>
          <a:xfrm>
            <a:off x="-1" y="796738"/>
            <a:ext cx="4121831" cy="11287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100"/>
          </a:p>
        </p:txBody>
      </p:sp>
      <p:pic>
        <p:nvPicPr>
          <p:cNvPr id="93" name="Google Shape;9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225" y="1067557"/>
            <a:ext cx="2857776" cy="595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4380"/>
            <a:ext cx="8229600" cy="3765947"/>
          </a:xfrm>
        </p:spPr>
        <p:txBody>
          <a:bodyPr/>
          <a:lstStyle>
            <a:lvl1pPr>
              <a:defRPr sz="1500"/>
            </a:lvl1pPr>
            <a:lvl2pPr marL="169069" indent="-169069">
              <a:spcBef>
                <a:spcPts val="600"/>
              </a:spcBef>
              <a:buFont typeface="Wingdings" panose="05000000000000000000" pitchFamily="2" charset="2"/>
              <a:buChar char="§"/>
              <a:defRPr sz="1350"/>
            </a:lvl2pPr>
            <a:lvl3pPr marL="428625" indent="-171450"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3pPr>
            <a:lvl4pPr marL="685800" indent="-173831">
              <a:spcBef>
                <a:spcPts val="0"/>
              </a:spcBef>
              <a:buFont typeface="Wingdings" panose="05000000000000000000" pitchFamily="2" charset="2"/>
              <a:buChar char="§"/>
              <a:defRPr sz="1050"/>
            </a:lvl4pPr>
            <a:lvl5pPr marL="942023" indent="-172879">
              <a:spcBef>
                <a:spcPts val="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73715"/>
            <a:ext cx="8229600" cy="4800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4801" y="4980294"/>
            <a:ext cx="1668379" cy="15117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83541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15128" y="0"/>
            <a:ext cx="9144000" cy="726141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/>
            </a:stretch>
          </a:blip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3"/>
          <p:cNvSpPr/>
          <p:nvPr/>
        </p:nvSpPr>
        <p:spPr>
          <a:xfrm>
            <a:off x="1" y="4859396"/>
            <a:ext cx="9159128" cy="29722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122924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520641" y="4891382"/>
            <a:ext cx="1121148" cy="23348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>
            <a:spLocks noGrp="1"/>
          </p:cNvSpPr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1"/>
          </p:nvPr>
        </p:nvSpPr>
        <p:spPr>
          <a:xfrm>
            <a:off x="236221" y="975360"/>
            <a:ext cx="8629650" cy="365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36221" y="4953461"/>
            <a:ext cx="1946699" cy="116099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1546860" y="4891382"/>
            <a:ext cx="550545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8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onap.org/display/DW/Enhanced+Service+Information+Model+for+Nested+and+Shared+Services" TargetMode="External"/><Relationship Id="rId3" Type="http://schemas.openxmlformats.org/officeDocument/2006/relationships/hyperlink" Target="https://wiki.onap.org/display/DW/Updated+V2.5.1+VNFD+Model" TargetMode="External"/><Relationship Id="rId7" Type="http://schemas.openxmlformats.org/officeDocument/2006/relationships/hyperlink" Target="https://wiki.onap.org/pages/viewpage.action?pageId=5472272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iki.onap.org/pages/viewpage.action?pageId=52494988&amp;src=contextnavpagetreemode" TargetMode="External"/><Relationship Id="rId5" Type="http://schemas.openxmlformats.org/officeDocument/2006/relationships/hyperlink" Target="https://wiki.onap.org/pages/viewpage.action?pageId=51283892&amp;src=contextnavpagetreemode" TargetMode="External"/><Relationship Id="rId4" Type="http://schemas.openxmlformats.org/officeDocument/2006/relationships/hyperlink" Target="https://wiki.onap.org/display/DW/Agreed+PNFD+Model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ONAP Dublin Release Highlights</a:t>
            </a:r>
            <a:endParaRPr sz="240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>
            <a:spLocks noGrp="1"/>
          </p:cNvSpPr>
          <p:nvPr>
            <p:ph type="title"/>
          </p:nvPr>
        </p:nvSpPr>
        <p:spPr>
          <a:xfrm>
            <a:off x="311700" y="7432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Use case enhancements — CCVPN</a:t>
            </a:r>
            <a:endParaRPr sz="2400"/>
          </a:p>
        </p:txBody>
      </p:sp>
      <p:sp>
        <p:nvSpPr>
          <p:cNvPr id="135" name="Google Shape;135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Service change management to allow the customer to dynamically add branch sites or value-added services (e.g. </a:t>
            </a:r>
            <a:r>
              <a:rPr lang="en-US" dirty="0"/>
              <a:t>AI, </a:t>
            </a:r>
            <a:r>
              <a:rPr lang="en" dirty="0"/>
              <a:t>vFW)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Intelligent bandwidth on demand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Allow third party analytics applications to trigger ONAP close loop for adjusting the running CCVPN service instances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e.g. bandwidth between specified sites</a:t>
            </a:r>
            <a:endParaRPr sz="14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sz="1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35CE34FF-EDC3-46EF-B4AE-90A5737FB8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 txBox="1">
            <a:spLocks noGrp="1"/>
          </p:cNvSpPr>
          <p:nvPr>
            <p:ph type="title"/>
          </p:nvPr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Functional Capability — k8s region</a:t>
            </a:r>
            <a:endParaRPr sz="2400"/>
          </a:p>
        </p:txBody>
      </p:sp>
      <p:sp>
        <p:nvSpPr>
          <p:cNvPr id="141" name="Google Shape;141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800" dirty="0" err="1"/>
              <a:t>Onboardiing</a:t>
            </a:r>
            <a:r>
              <a:rPr lang="en-US" sz="1800" dirty="0"/>
              <a:t> of VNFs and CNFs in SDC </a:t>
            </a:r>
          </a:p>
          <a:p>
            <a:r>
              <a:rPr lang="en-US" sz="1800" dirty="0"/>
              <a:t>Deployment of VNFs and CNFs in K8S based Cloud regions via VID and SO</a:t>
            </a:r>
          </a:p>
          <a:p>
            <a:r>
              <a:rPr lang="en-US" sz="1800" dirty="0"/>
              <a:t>Support for creation of multiple networks</a:t>
            </a:r>
          </a:p>
          <a:p>
            <a:r>
              <a:rPr lang="en-US" sz="1800" dirty="0"/>
              <a:t>Placement of VNFs and CNFs on multiple networks</a:t>
            </a:r>
          </a:p>
          <a:p>
            <a:r>
              <a:rPr lang="en-US" sz="1800" dirty="0"/>
              <a:t>Co-existence of VNFs and CNFs in the same K8S cluster sharing the networks</a:t>
            </a:r>
          </a:p>
          <a:p>
            <a:r>
              <a:rPr lang="en-US" sz="1800" dirty="0"/>
              <a:t>Use cases verified: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 err="1"/>
              <a:t>vFW</a:t>
            </a:r>
            <a:r>
              <a:rPr lang="en-US" sz="1400" dirty="0"/>
              <a:t> use case (without closed loop) where packet generator &amp; firewall are deployed as VNFs and sink is deployed as CNF.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 err="1"/>
              <a:t>EdgeXFoundry</a:t>
            </a:r>
            <a:r>
              <a:rPr lang="en-US" sz="1400" dirty="0"/>
              <a:t> use case - IOT platform deployment in K8S based Cloud regions.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strike="sngStrike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6930F7E-8DA7-4080-BDC4-A15539022D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9"/>
          <p:cNvSpPr txBox="1">
            <a:spLocks noGrp="1"/>
          </p:cNvSpPr>
          <p:nvPr>
            <p:ph type="body" idx="1"/>
          </p:nvPr>
        </p:nvSpPr>
        <p:spPr>
          <a:xfrm>
            <a:off x="311700" y="117115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sz="1500" dirty="0"/>
              <a:t>Unified APIs used by Controllers and Orchestrators</a:t>
            </a:r>
            <a:endParaRPr sz="15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200" dirty="0"/>
              <a:t>Before Dublin, API for Control Loop actions (reboot, scale out, modify config, etc.) varied by the controllers/orchestrators (eg. SO, VFC, APPC)</a:t>
            </a:r>
            <a:endParaRPr sz="12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200" dirty="0"/>
              <a:t>Goal was to develop Event based Common Notification messaging format for Control Loop Operations</a:t>
            </a:r>
            <a:endParaRPr sz="12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200" dirty="0"/>
              <a:t>Model Driven Control Loop using Policy model of DCAE Micro services</a:t>
            </a:r>
          </a:p>
          <a:p>
            <a:pPr indent="-342900">
              <a:lnSpc>
                <a:spcPct val="115000"/>
              </a:lnSpc>
            </a:pPr>
            <a:r>
              <a:rPr lang="en-US" sz="1500" dirty="0"/>
              <a:t>Service Providers can create new Policies and Policy types outside the Development/Release cycle for ONAP</a:t>
            </a:r>
          </a:p>
          <a:p>
            <a:pPr indent="-342900">
              <a:lnSpc>
                <a:spcPct val="115000"/>
              </a:lnSpc>
            </a:pPr>
            <a:r>
              <a:rPr lang="en-US" sz="1500" dirty="0"/>
              <a:t>DCAE service component Control Loop policies were re-designed to be TOSCA Compliant</a:t>
            </a:r>
          </a:p>
          <a:p>
            <a:pPr indent="-342900">
              <a:lnSpc>
                <a:spcPct val="115000"/>
              </a:lnSpc>
            </a:pPr>
            <a:r>
              <a:rPr lang="en-US" sz="1500" dirty="0"/>
              <a:t>CLAMP re-designed the Control Loop design GUI to support the new TOSCA Compliant Policy Types for DCAE service components</a:t>
            </a:r>
          </a:p>
          <a:p>
            <a:pPr indent="-342900">
              <a:lnSpc>
                <a:spcPct val="115000"/>
              </a:lnSpc>
            </a:pPr>
            <a:r>
              <a:rPr lang="en-US" sz="1500" dirty="0"/>
              <a:t>DCAE Policy Handler switched to the new Policy Decision API for retrieval of the TOSCA Compliant DCAE service component policies</a:t>
            </a:r>
            <a:r>
              <a:rPr lang="en-US" dirty="0"/>
              <a:t/>
            </a:r>
            <a:br>
              <a:rPr lang="en-US" dirty="0"/>
            </a:br>
            <a:endParaRPr lang="en-US" sz="1700" dirty="0"/>
          </a:p>
        </p:txBody>
      </p:sp>
      <p:sp>
        <p:nvSpPr>
          <p:cNvPr id="147" name="Google Shape;147;p29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</a:t>
            </a:r>
            <a:r>
              <a:rPr lang="en" sz="27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— Control Loop</a:t>
            </a:r>
            <a:endParaRPr sz="11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56053F7-B32A-455B-B4D7-A34B78C4EE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Model-driven change schedule optimization to discover conflict-free schedules conforming to concurrency constraint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Workflow for traffic migration with discovery of destination nodes and anchor points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Invocation of user-defined workflow for executing the change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Ansible-based 5G RAN PNF software upgrade and roll-back (see also 5G Use Case)</a:t>
            </a:r>
            <a:endParaRPr/>
          </a:p>
          <a:p>
            <a:pPr marL="914400" lvl="1" indent="-254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endParaRPr sz="2100"/>
          </a:p>
          <a:p>
            <a:pPr marL="914400" lvl="1" indent="-254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endParaRPr sz="2100"/>
          </a:p>
        </p:txBody>
      </p:sp>
      <p:sp>
        <p:nvSpPr>
          <p:cNvPr id="159" name="Google Shape;159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fld id="{00000000-1234-1234-1234-123412341234}" type="slidenum">
              <a:rPr lang="en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Arial"/>
                <a:buNone/>
              </a:pPr>
              <a:t>13</a:t>
            </a:fld>
            <a:endParaRPr sz="1100"/>
          </a:p>
        </p:txBody>
      </p:sp>
      <p:sp>
        <p:nvSpPr>
          <p:cNvPr id="160" name="Google Shape;160;p31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 </a:t>
            </a:r>
            <a:r>
              <a:rPr lang="en" sz="27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 Change Management</a:t>
            </a:r>
            <a:endParaRPr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lvl="0" indent="-342900">
              <a:lnSpc>
                <a:spcPct val="115000"/>
              </a:lnSpc>
            </a:pPr>
            <a:r>
              <a:rPr lang="en-IN" sz="1400" dirty="0"/>
              <a:t>Dynamic checks within SDC to:</a:t>
            </a:r>
          </a:p>
          <a:p>
            <a:pPr lvl="1" indent="-342900">
              <a:lnSpc>
                <a:spcPct val="115000"/>
              </a:lnSpc>
            </a:pPr>
            <a:r>
              <a:rPr lang="en-IN" sz="1100" dirty="0"/>
              <a:t>Query a certification repository such as OVP to what certification a VNF has undergone</a:t>
            </a:r>
          </a:p>
          <a:p>
            <a:pPr lvl="1" indent="-342900">
              <a:lnSpc>
                <a:spcPct val="115000"/>
              </a:lnSpc>
            </a:pPr>
            <a:r>
              <a:rPr lang="en-IN" sz="1100" dirty="0"/>
              <a:t>Invoke VTP to run custom Ad-hoc testing (checks) against VSP (VNF)  prior accepting the VSP (VNF)</a:t>
            </a:r>
          </a:p>
          <a:p>
            <a:pPr lvl="1" indent="-342900">
              <a:lnSpc>
                <a:spcPct val="115000"/>
              </a:lnSpc>
            </a:pPr>
            <a:endParaRPr lang="en-IN" sz="1100" dirty="0"/>
          </a:p>
          <a:p>
            <a:r>
              <a:rPr lang="en-IN" sz="1400" dirty="0"/>
              <a:t>Checks for Metadata values passed by the VSP package against criteria in VTP or third-party testing frameworks</a:t>
            </a:r>
          </a:p>
          <a:p>
            <a:pPr lvl="1"/>
            <a:r>
              <a:rPr lang="en-IN" sz="1100" dirty="0"/>
              <a:t>Compute </a:t>
            </a:r>
            <a:r>
              <a:rPr lang="en-IN" sz="1100" dirty="0" err="1"/>
              <a:t>flavor</a:t>
            </a:r>
            <a:r>
              <a:rPr lang="en-IN" sz="1100" dirty="0"/>
              <a:t> check as to whether it is supported by underlying NFV Infrastructure.</a:t>
            </a:r>
          </a:p>
          <a:p>
            <a:pPr lvl="1"/>
            <a:r>
              <a:rPr lang="en-IN" sz="1100" dirty="0"/>
              <a:t>SR-IOV PCIe Pass through to a specific Network Interface Card as to whether that is available in the underlying NFV Infrastructure.</a:t>
            </a:r>
          </a:p>
          <a:p>
            <a:pPr lvl="0" indent="-342900">
              <a:lnSpc>
                <a:spcPct val="115000"/>
              </a:lnSpc>
            </a:pPr>
            <a:endParaRPr sz="1400" dirty="0"/>
          </a:p>
          <a:p>
            <a:pPr marL="914400" lvl="1" indent="-254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endParaRPr sz="1400" dirty="0"/>
          </a:p>
        </p:txBody>
      </p:sp>
      <p:sp>
        <p:nvSpPr>
          <p:cNvPr id="159" name="Google Shape;159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fld id="{00000000-1234-1234-1234-123412341234}" type="slidenum">
              <a:rPr lang="en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Arial"/>
                <a:buNone/>
              </a:pPr>
              <a:t>14</a:t>
            </a:fld>
            <a:endParaRPr sz="1100"/>
          </a:p>
        </p:txBody>
      </p:sp>
      <p:sp>
        <p:nvSpPr>
          <p:cNvPr id="160" name="Google Shape;160;p31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 dirty="0">
                <a:solidFill>
                  <a:schemeClr val="lt1"/>
                </a:solidFill>
              </a:rPr>
              <a:t>Functional Capability </a:t>
            </a:r>
            <a:r>
              <a:rPr lang="en" sz="2700" b="0" i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en" sz="2400" dirty="0">
                <a:solidFill>
                  <a:schemeClr val="lt1"/>
                </a:solidFill>
              </a:rPr>
              <a:t>VSP Compl</a:t>
            </a:r>
            <a:r>
              <a:rPr lang="en-US" sz="2400" dirty="0" err="1">
                <a:solidFill>
                  <a:schemeClr val="lt1"/>
                </a:solidFill>
              </a:rPr>
              <a:t>ia</a:t>
            </a:r>
            <a:r>
              <a:rPr lang="en" sz="2400" dirty="0">
                <a:solidFill>
                  <a:schemeClr val="lt1"/>
                </a:solidFill>
              </a:rPr>
              <a:t>nce Check</a:t>
            </a:r>
            <a:endParaRPr sz="24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0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fld id="{00000000-1234-1234-1234-123412341234}" type="slidenum">
              <a:rPr lang="en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Arial"/>
                <a:buNone/>
              </a:pPr>
              <a:t>15</a:t>
            </a:fld>
            <a:endParaRPr sz="1100"/>
          </a:p>
        </p:txBody>
      </p:sp>
      <p:sp>
        <p:nvSpPr>
          <p:cNvPr id="160" name="Google Shape;160;p31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-US" altLang="zh-CN" sz="2400" dirty="0" smtClean="0">
                <a:solidFill>
                  <a:schemeClr val="lt1"/>
                </a:solidFill>
              </a:rPr>
              <a:t>Modeling subcommittee Dublin Progress</a:t>
            </a:r>
            <a:endParaRPr sz="2400" dirty="0">
              <a:solidFill>
                <a:schemeClr val="lt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913" y="742295"/>
            <a:ext cx="875912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Approved Modeling specifications:</a:t>
            </a:r>
            <a:endParaRPr lang="en-US" altLang="zh-CN" sz="1200" dirty="0"/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Updated </a:t>
            </a:r>
            <a:r>
              <a:rPr lang="en-US" altLang="zh-CN" sz="1200" dirty="0"/>
              <a:t>VNFD Information Model, support ETSI NFV IFA011 v.2.5.1 (</a:t>
            </a:r>
            <a:r>
              <a:rPr lang="en-US" altLang="zh-CN" sz="1200" dirty="0">
                <a:hlinkClick r:id="rId3"/>
              </a:rPr>
              <a:t>Updated V2.5.1 VNFD Model</a:t>
            </a:r>
            <a:r>
              <a:rPr lang="en-US" altLang="zh-CN" sz="1200" dirty="0"/>
              <a:t>)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New </a:t>
            </a:r>
            <a:r>
              <a:rPr lang="en-US" altLang="zh-CN" sz="1200" dirty="0"/>
              <a:t>PNFD Information Model, based on ETSI NFV IFA014 v2.5.1 (</a:t>
            </a:r>
            <a:r>
              <a:rPr lang="en-US" altLang="zh-CN" sz="1200" dirty="0">
                <a:hlinkClick r:id="rId4"/>
              </a:rPr>
              <a:t>Agreed PNFD Model</a:t>
            </a:r>
            <a:r>
              <a:rPr lang="en-US" altLang="zh-CN" sz="1200" dirty="0"/>
              <a:t>)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Updated </a:t>
            </a:r>
            <a:r>
              <a:rPr lang="en-US" altLang="zh-CN" sz="1200" dirty="0"/>
              <a:t>VNFD TOSCA based onboarding data model ( ETSI NFV SOL001 v2.5.1) </a:t>
            </a:r>
            <a:endParaRPr lang="en-US" altLang="zh-CN" sz="1200" dirty="0" smtClean="0"/>
          </a:p>
          <a:p>
            <a:pPr lvl="2"/>
            <a:r>
              <a:rPr lang="en-US" altLang="zh-CN" sz="1200" dirty="0" smtClean="0"/>
              <a:t>      (</a:t>
            </a:r>
            <a:r>
              <a:rPr lang="en-US" altLang="zh-CN" sz="1200" dirty="0">
                <a:hlinkClick r:id="rId5"/>
              </a:rPr>
              <a:t>ONAP R4+ Onboarding VNFD based on ETSI NFV SOL001</a:t>
            </a:r>
            <a:r>
              <a:rPr lang="en-US" altLang="zh-CN" sz="1200" dirty="0"/>
              <a:t> )</a:t>
            </a:r>
          </a:p>
          <a:p>
            <a:pPr lvl="3"/>
            <a:r>
              <a:rPr lang="en-US" altLang="zh-CN" sz="1200" dirty="0" smtClean="0"/>
              <a:t>      Note</a:t>
            </a:r>
            <a:r>
              <a:rPr lang="en-US" altLang="zh-CN" sz="1200" dirty="0"/>
              <a:t>: VNFD TOSCA based onboarding data model is aligned with IM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New </a:t>
            </a:r>
            <a:r>
              <a:rPr lang="en-US" altLang="zh-CN" sz="1200" dirty="0"/>
              <a:t>PNFD TOSCA based onboarding data model (ETSI NFV SOL001 v2.5.1</a:t>
            </a:r>
            <a:r>
              <a:rPr lang="en-US" altLang="zh-CN" sz="1200" dirty="0" smtClean="0"/>
              <a:t>)</a:t>
            </a:r>
          </a:p>
          <a:p>
            <a:pPr lvl="4"/>
            <a:r>
              <a:rPr lang="en-US" altLang="zh-CN" sz="1200" dirty="0" smtClean="0"/>
              <a:t>      (</a:t>
            </a:r>
            <a:r>
              <a:rPr lang="en-US" altLang="zh-CN" sz="1200" dirty="0">
                <a:hlinkClick r:id="rId6"/>
              </a:rPr>
              <a:t>ONAP R4+ Onboarding PNFD based on ETSI NFV SOL001</a:t>
            </a:r>
            <a:r>
              <a:rPr lang="en-US" altLang="zh-CN" sz="1200" dirty="0"/>
              <a:t> )</a:t>
            </a:r>
          </a:p>
          <a:p>
            <a:pPr lvl="3"/>
            <a:r>
              <a:rPr lang="en-US" altLang="zh-CN" sz="1200" dirty="0" smtClean="0"/>
              <a:t>      Note</a:t>
            </a:r>
            <a:r>
              <a:rPr lang="en-US" altLang="zh-CN" sz="1200" dirty="0"/>
              <a:t>: PNFD TOSCA based onboarding data model is aligned with IM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Nested </a:t>
            </a:r>
            <a:r>
              <a:rPr lang="en-US" altLang="zh-CN" sz="1200" dirty="0"/>
              <a:t>Service Model via Composite Pattern (i.e. Composite Service and Atomic Service Information Model </a:t>
            </a:r>
            <a:endParaRPr lang="en-US" altLang="zh-CN" sz="1200" dirty="0" smtClean="0"/>
          </a:p>
          <a:p>
            <a:pPr lvl="1"/>
            <a:r>
              <a:rPr lang="en-US" altLang="zh-CN" sz="1200" dirty="0"/>
              <a:t> </a:t>
            </a:r>
            <a:r>
              <a:rPr lang="en-US" altLang="zh-CN" sz="1200" dirty="0" smtClean="0"/>
              <a:t>     </a:t>
            </a:r>
            <a:r>
              <a:rPr lang="en-US" altLang="zh-CN" sz="1200" dirty="0"/>
              <a:t>(</a:t>
            </a:r>
            <a:r>
              <a:rPr lang="en-US" altLang="zh-CN" sz="1200" dirty="0" smtClean="0">
                <a:hlinkClick r:id="rId7"/>
              </a:rPr>
              <a:t>Composite </a:t>
            </a:r>
            <a:r>
              <a:rPr lang="en-US" altLang="zh-CN" sz="1200" dirty="0">
                <a:hlinkClick r:id="rId7"/>
              </a:rPr>
              <a:t>/ Atomic </a:t>
            </a:r>
            <a:r>
              <a:rPr lang="en-US" altLang="zh-CN" sz="1200" dirty="0" smtClean="0">
                <a:hlinkClick r:id="rId7"/>
              </a:rPr>
              <a:t>Service</a:t>
            </a:r>
            <a:r>
              <a:rPr lang="en-US" altLang="zh-CN" sz="1200" dirty="0" smtClean="0"/>
              <a:t> )</a:t>
            </a:r>
            <a:endParaRPr lang="en-US" altLang="zh-CN" sz="1200" dirty="0"/>
          </a:p>
          <a:p>
            <a:r>
              <a:rPr lang="en-US" altLang="zh-CN" sz="1200" b="1" dirty="0"/>
              <a:t>Modeling implementations in Dublin:</a:t>
            </a:r>
            <a:endParaRPr lang="en-US" altLang="zh-CN" sz="1200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VNFD </a:t>
            </a:r>
            <a:r>
              <a:rPr lang="en-US" altLang="zh-CN" sz="1200" dirty="0"/>
              <a:t>TOSCA based onboarding data model ( ETSI NFV SOL001 v2.5.1) implemented by SDC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VNFD </a:t>
            </a:r>
            <a:r>
              <a:rPr lang="en-US" altLang="zh-CN" sz="1200" dirty="0"/>
              <a:t>TOSCA based onboarding data model has been implemented in VFC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PNFD </a:t>
            </a:r>
            <a:r>
              <a:rPr lang="en-US" altLang="zh-CN" sz="1200" dirty="0"/>
              <a:t>TOSCA based onboarding data model (ETSI NFV SOL001 v2.5.1) implemented by SDC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Shared </a:t>
            </a:r>
            <a:r>
              <a:rPr lang="en-US" altLang="zh-CN" sz="1200" dirty="0"/>
              <a:t>Service Model via Selection Criteria (to support Network Slice management) </a:t>
            </a:r>
            <a:endParaRPr lang="en-US" altLang="zh-CN" sz="1200" dirty="0" smtClean="0"/>
          </a:p>
          <a:p>
            <a:pPr lvl="1"/>
            <a:r>
              <a:rPr lang="en-US" altLang="zh-CN" sz="1200" dirty="0"/>
              <a:t> </a:t>
            </a:r>
            <a:r>
              <a:rPr lang="en-US" altLang="zh-CN" sz="1200" dirty="0" smtClean="0"/>
              <a:t>   implemented </a:t>
            </a:r>
            <a:r>
              <a:rPr lang="en-US" altLang="zh-CN" sz="1200" dirty="0"/>
              <a:t>by SDC (Draft Model under discussion) </a:t>
            </a:r>
            <a:r>
              <a:rPr lang="en-US" altLang="zh-CN" sz="1200" dirty="0">
                <a:hlinkClick r:id="rId8"/>
              </a:rPr>
              <a:t>Enhanced Service Information Model for Nested and Shared Services</a:t>
            </a:r>
            <a:r>
              <a:rPr lang="en-US" altLang="zh-CN" sz="1200" dirty="0"/>
              <a:t> </a:t>
            </a:r>
            <a:endParaRPr lang="en-US" altLang="zh-CN" sz="1200" dirty="0" smtClean="0"/>
          </a:p>
          <a:p>
            <a:pPr lvl="1"/>
            <a:r>
              <a:rPr lang="en-US" altLang="zh-CN" sz="1200" dirty="0"/>
              <a:t> </a:t>
            </a:r>
            <a:r>
              <a:rPr lang="en-US" altLang="zh-CN" sz="1200" dirty="0" smtClean="0"/>
              <a:t>   (</a:t>
            </a:r>
            <a:r>
              <a:rPr lang="en-US" altLang="zh-CN" sz="1200" dirty="0"/>
              <a:t>Note: This page includes an integral model solution, among which only Criteria part has been implemented by SDC)</a:t>
            </a:r>
          </a:p>
          <a:p>
            <a:r>
              <a:rPr lang="en-US" altLang="zh-CN" sz="1200" b="1" dirty="0"/>
              <a:t>Use case support:</a:t>
            </a:r>
            <a:endParaRPr lang="en-US" altLang="zh-CN" sz="1200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VNFD </a:t>
            </a:r>
            <a:r>
              <a:rPr lang="en-US" altLang="zh-CN" sz="1200" dirty="0"/>
              <a:t>TOSCA based onboarding data model has been used by </a:t>
            </a:r>
            <a:r>
              <a:rPr lang="en-US" altLang="zh-CN" sz="1200" dirty="0" err="1"/>
              <a:t>vCPE</a:t>
            </a:r>
            <a:r>
              <a:rPr lang="en-US" altLang="zh-CN" sz="1200" dirty="0"/>
              <a:t> use case in Dublin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PNFD </a:t>
            </a:r>
            <a:r>
              <a:rPr lang="en-US" altLang="zh-CN" sz="1200" dirty="0"/>
              <a:t>TOSCA based onboarding data model has been used by PnP use case in Dublin</a:t>
            </a:r>
          </a:p>
          <a:p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0295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2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Project by Project Updates</a:t>
            </a:r>
            <a:endParaRPr sz="240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3"/>
          <p:cNvSpPr txBox="1">
            <a:spLocks noGrp="1"/>
          </p:cNvSpPr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A&amp;AI</a:t>
            </a:r>
            <a:endParaRPr sz="2400"/>
          </a:p>
        </p:txBody>
      </p:sp>
      <p:sp>
        <p:nvSpPr>
          <p:cNvPr id="171" name="Google Shape;171;p33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1655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Enhancements primarily related to the functional use cases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All changes are backward compatible except for changing the key of the PNF object to pnf-id from pnf-name</a:t>
            </a:r>
            <a:endParaRPr/>
          </a:p>
          <a:p>
            <a:pPr marL="914400" lvl="1" indent="-254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endParaRPr sz="1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070BC96-7B20-45A0-BA0B-117E15E6CD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4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APPC</a:t>
            </a:r>
            <a:endParaRPr sz="2400"/>
          </a:p>
        </p:txBody>
      </p:sp>
      <p:sp>
        <p:nvSpPr>
          <p:cNvPr id="177" name="Google Shape;177;p34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3084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Platform maturity (S3P)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-US" dirty="0" err="1"/>
              <a:t>OpenDaylight</a:t>
            </a:r>
            <a:r>
              <a:rPr lang="en-US" dirty="0"/>
              <a:t> (ODL) Fluorine SR1 upgrade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-US" dirty="0"/>
              <a:t>Multiple standalone ansible server support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Documentation updates such as: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LCM API Guide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Release Notes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CDT GUI Guide</a:t>
            </a:r>
            <a:endParaRPr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291165F-D7BE-4234-902F-D736731EE7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5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CLAMP</a:t>
            </a:r>
            <a:endParaRPr sz="2400"/>
          </a:p>
        </p:txBody>
      </p:sp>
      <p:sp>
        <p:nvSpPr>
          <p:cNvPr id="183" name="Google Shape;183;p35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17507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Platform maturity (S3P)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Make the support of new micro-service generic  by implementing policy-models concept together with DCAE-DS/SDC and Policy-engine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8A31B0A-150C-4F87-9D59-F7A8171A7B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 dirty="0"/>
              <a:t>Dublin Highlights - Use Cases</a:t>
            </a:r>
            <a:endParaRPr sz="2400" dirty="0"/>
          </a:p>
        </p:txBody>
      </p:sp>
      <p:graphicFrame>
        <p:nvGraphicFramePr>
          <p:cNvPr id="104" name="Google Shape;104;p22"/>
          <p:cNvGraphicFramePr/>
          <p:nvPr/>
        </p:nvGraphicFramePr>
        <p:xfrm>
          <a:off x="816339" y="1049003"/>
          <a:ext cx="7511325" cy="347460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23956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156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7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i="1" u="none" strike="noStrike" cap="none" dirty="0"/>
                        <a:t>Use Case</a:t>
                      </a:r>
                      <a:endParaRPr sz="1800" b="1" i="1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i="1" u="none" strike="noStrike" cap="none"/>
                        <a:t>Value in Dublin release</a:t>
                      </a:r>
                      <a:endParaRPr sz="1800" b="1" i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7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BBS (New)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Multi-gigabit residential connectivity over PON, Orchestration &amp; LCM, change of location support for ONT (nomadic)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7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5G Enhancements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 dirty="0"/>
                        <a:t>Better configuration and PNF support (including upgrade), perf. mgmt.  &amp; fault mgmt. (PM, FM) improvements, modeling progress for network slicing</a:t>
                      </a:r>
                      <a:endParaRPr sz="1800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CCVPN Enhancements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Dynamic addition of services, bandwidth on demand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421A0A-9201-4EF0-A0BD-8DE812B384C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6"/>
          <p:cNvSpPr txBox="1">
            <a:spLocks noGrp="1"/>
          </p:cNvSpPr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CLI</a:t>
            </a:r>
            <a:endParaRPr sz="2400"/>
          </a:p>
        </p:txBody>
      </p:sp>
      <p:sp>
        <p:nvSpPr>
          <p:cNvPr id="189" name="Google Shape;189;p36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3846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42900">
              <a:lnSpc>
                <a:spcPct val="115000"/>
              </a:lnSpc>
              <a:buClr>
                <a:srgbClr val="172B4D"/>
              </a:buClr>
            </a:pPr>
            <a:r>
              <a:rPr lang="en-US" dirty="0"/>
              <a:t>Enabled service specific CLI commands</a:t>
            </a:r>
          </a:p>
          <a:p>
            <a:pPr lvl="0" indent="-342900">
              <a:lnSpc>
                <a:spcPct val="115000"/>
              </a:lnSpc>
              <a:buClr>
                <a:srgbClr val="172B4D"/>
              </a:buClr>
            </a:pPr>
            <a:r>
              <a:rPr lang="en-US" dirty="0"/>
              <a:t>VNF Test Platform (VTP) is using the Open Command Platform (</a:t>
            </a:r>
            <a:r>
              <a:rPr lang="en-US" dirty="0" err="1"/>
              <a:t>ocomp</a:t>
            </a:r>
            <a:r>
              <a:rPr lang="en-US" dirty="0"/>
              <a:t>) provided by this CLI project to model and run the test cases for compliance and life-cycle actions</a:t>
            </a:r>
          </a:p>
          <a:p>
            <a:pPr lvl="0" indent="-342900">
              <a:lnSpc>
                <a:spcPct val="115000"/>
              </a:lnSpc>
              <a:buClr>
                <a:srgbClr val="172B4D"/>
              </a:buClr>
            </a:pPr>
            <a:r>
              <a:rPr lang="en-US" dirty="0"/>
              <a:t>End-End service provisioning using CLI is enabled, useful for automations and CI/CD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C928CF4-3E78-4B69-8394-6E95846D02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7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CCSDK</a:t>
            </a:r>
            <a:endParaRPr sz="2400"/>
          </a:p>
        </p:txBody>
      </p:sp>
      <p:sp>
        <p:nvSpPr>
          <p:cNvPr id="195" name="Google Shape;195;p37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337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New Controller Design Studio (CDS) for model drive</a:t>
            </a:r>
            <a:r>
              <a:rPr lang="en-US" dirty="0"/>
              <a:t>n</a:t>
            </a:r>
            <a:r>
              <a:rPr lang="en" dirty="0"/>
              <a:t> configuration and lifecycle management via APP-C/SDN-C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Upgrade to ODL Fluorine release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Support following VNF’s from previous releases: 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vFW -&gt; Use case: VNF configuration change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vLB/vDNS -&gt; Use case: VNF (or VF module) scale out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vCPE -&gt; Use case: VM reboot (more generally, infrastructure management)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VoLTE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CCVPN</a:t>
            </a:r>
            <a:endParaRPr sz="1400" dirty="0"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C9C8781-1B8A-4CDE-BA7E-29C1B5D317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8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DCAE</a:t>
            </a:r>
            <a:endParaRPr sz="2400"/>
          </a:p>
        </p:txBody>
      </p:sp>
      <p:sp>
        <p:nvSpPr>
          <p:cNvPr id="201" name="Google Shape;201;p38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Arial"/>
              <a:buChar char="●"/>
            </a:pPr>
            <a:r>
              <a:rPr lang="en" sz="1400"/>
              <a:t>New microservices suite of collectors/event processors/analytics:</a:t>
            </a:r>
            <a:endParaRPr sz="21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200"/>
              <a:buChar char="○"/>
            </a:pPr>
            <a:r>
              <a:rPr lang="en" sz="1200"/>
              <a:t>Collectors:  RESTConf collector</a:t>
            </a:r>
            <a:endParaRPr sz="12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200"/>
              <a:buChar char="○"/>
            </a:pPr>
            <a:r>
              <a:rPr lang="en" sz="1200"/>
              <a:t>Event Processors: VES/Universal Mapper, PM-Mapper</a:t>
            </a:r>
            <a:endParaRPr sz="12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200"/>
              <a:buChar char="○"/>
            </a:pPr>
            <a:r>
              <a:rPr lang="en" sz="1200"/>
              <a:t>Analytics/RCA: SON-Handler (former PCI-Handler), Heartbeat, TCA-Gen2 </a:t>
            </a:r>
            <a:endParaRPr sz="12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Common SDK for DCAE services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DCAE component enhancements for security, logging, resilience 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Support HELM chart deployment using Helm Cloudify Plugin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Healthcheck enhancement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Multisite K8S cluster deployment support for DCAE services (via K8S plugin)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Dynamic AAF based topic provisioning support through Dmaap cloudify plugin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Dashboard Integration (UI for deployment/verification)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PolicyHandler Enhancement to support new Policy Lifecycle API’s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Blueprint generator tool to simplify deployment artifact creation</a:t>
            </a:r>
            <a:endParaRPr sz="1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1C293E99-AE71-45FD-B482-CE13124D59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9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DMaaP</a:t>
            </a:r>
            <a:endParaRPr sz="2400"/>
          </a:p>
        </p:txBody>
      </p:sp>
      <p:sp>
        <p:nvSpPr>
          <p:cNvPr id="207" name="Google Shape;207;p39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Message Router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Upgrade Kafka to v1.1.1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Support for Authenticated topics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 scaling support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Support for multi-site applications 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Added MirrorMaker to allow for message replication across Kafka clusters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Data Router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Data Router updates to support Bulk PM use cases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Bus Controller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DMaaP Provisioning via Bus Controller</a:t>
            </a:r>
            <a:endParaRPr sz="1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54F293B-76C4-486A-B676-5B411A529E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0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External API</a:t>
            </a:r>
            <a:endParaRPr sz="2400"/>
          </a:p>
        </p:txBody>
      </p:sp>
      <p:sp>
        <p:nvSpPr>
          <p:cNvPr id="213" name="Google Shape;213;p40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Service Inventory API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Notifications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Additional enhancements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Application status API enhancements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Allow internal components of ONAP such as SO to communicate externally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Service Order API enhancements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SDC TOSCA jar to parse Service CSARs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9BA6EBF-94C5-465F-B15E-9776EE8046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1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Holmes</a:t>
            </a:r>
            <a:endParaRPr sz="2400"/>
          </a:p>
        </p:txBody>
      </p:sp>
      <p:sp>
        <p:nvSpPr>
          <p:cNvPr id="219" name="Google Shape;219;p41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Integration with AAF to implement authorization and authentication</a:t>
            </a: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9F2034B-53DC-4BE7-90FF-797AC5C37C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2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MSB</a:t>
            </a:r>
            <a:endParaRPr sz="2400"/>
          </a:p>
        </p:txBody>
      </p:sp>
      <p:sp>
        <p:nvSpPr>
          <p:cNvPr id="225" name="Google Shape;225;p42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Provide access to new version of ONAP APIs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S3P requirements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Support Service Mesh efforts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Continue to support all use cases</a:t>
            </a:r>
            <a:endParaRPr/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6FB136D-9334-4B2E-B7D8-C16C9C01DB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3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Modeling</a:t>
            </a:r>
            <a:endParaRPr sz="2400"/>
          </a:p>
        </p:txBody>
      </p:sp>
      <p:sp>
        <p:nvSpPr>
          <p:cNvPr id="231" name="Google Shape;231;p43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-US" dirty="0" smtClean="0"/>
              <a:t>A</a:t>
            </a:r>
            <a:r>
              <a:rPr lang="en" dirty="0" smtClean="0"/>
              <a:t>dd a Microservice </a:t>
            </a:r>
            <a:r>
              <a:rPr lang="en" dirty="0"/>
              <a:t>based TOSCA Parser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 smtClean="0"/>
              <a:t>Deprecate the javatoscachecker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 dirty="0">
              <a:solidFill>
                <a:srgbClr val="172B4D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67185D3-E465-4EFD-8501-E8B41AD41B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4"/>
          <p:cNvSpPr txBox="1">
            <a:spLocks noGrp="1"/>
          </p:cNvSpPr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MUSIC</a:t>
            </a:r>
            <a:endParaRPr sz="2400"/>
          </a:p>
        </p:txBody>
      </p:sp>
      <p:sp>
        <p:nvSpPr>
          <p:cNvPr id="237" name="Google Shape;237;p44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Provide MUSIC as a fully sharded, scale out common service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Many ONAP sites/component replicas can be added as required for performance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Ease of deployment, performance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Foundational work for edge computing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Seed code for RDBMS clustering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 sz="1400">
              <a:solidFill>
                <a:srgbClr val="172B4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 sz="1400">
              <a:solidFill>
                <a:srgbClr val="172B4D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F990E7B-BEE8-483A-BDF9-EB0C5415E3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5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MultiVim / MultiCloud</a:t>
            </a:r>
            <a:endParaRPr sz="2400"/>
          </a:p>
        </p:txBody>
      </p:sp>
      <p:sp>
        <p:nvSpPr>
          <p:cNvPr id="243" name="Google Shape;243;p45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Continued enhancements for OpenStack StarlingX, Lenovo ThinkCloud, Azure, k8s, WindRiver, VIO Add SDC client to retrieve of workload artifacts from SDC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Security improvements and footprint reduction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b="1">
              <a:solidFill>
                <a:srgbClr val="172B4D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32A80D48-39BA-42D3-8185-A8EBF92618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 lang="e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>
            <a:spLocks noGrp="1"/>
          </p:cNvSpPr>
          <p:nvPr>
            <p:ph type="title"/>
          </p:nvPr>
        </p:nvSpPr>
        <p:spPr>
          <a:xfrm>
            <a:off x="311700" y="762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 dirty="0"/>
              <a:t>Dublin Highlights – Requirements</a:t>
            </a:r>
            <a:endParaRPr sz="2400" dirty="0"/>
          </a:p>
        </p:txBody>
      </p:sp>
      <p:graphicFrame>
        <p:nvGraphicFramePr>
          <p:cNvPr id="110" name="Google Shape;110;p23"/>
          <p:cNvGraphicFramePr/>
          <p:nvPr>
            <p:extLst>
              <p:ext uri="{D42A27DB-BD31-4B8C-83A1-F6EECF244321}">
                <p14:modId xmlns:p14="http://schemas.microsoft.com/office/powerpoint/2010/main" val="1456172774"/>
              </p:ext>
            </p:extLst>
          </p:nvPr>
        </p:nvGraphicFramePr>
        <p:xfrm>
          <a:off x="357287" y="846451"/>
          <a:ext cx="8561525" cy="335335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25135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480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200" b="1" i="1" u="none" strike="noStrike" cap="none" dirty="0"/>
                        <a:t>Functionality</a:t>
                      </a:r>
                      <a:endParaRPr sz="1200" b="1" i="1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200" b="1" i="1" u="none" strike="noStrike" cap="none"/>
                        <a:t>Value in Dublin release</a:t>
                      </a:r>
                      <a:endParaRPr sz="1200" b="1" i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883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>
                          <a:solidFill>
                            <a:schemeClr val="dk1"/>
                          </a:solidFill>
                        </a:rPr>
                        <a:t>k8s based cloud region support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Container based Network function support in Multicloud.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endParaRPr lang="en" sz="1000" b="0" i="0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Onboarding of VNFs and CNFs with helm charts and deployment of VNFs and CNFs on Kubernetes based sites.</a:t>
                      </a:r>
                      <a:endParaRPr lang="en" sz="1000" b="0" i="0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6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 dirty="0">
                          <a:solidFill>
                            <a:schemeClr val="dk1"/>
                          </a:solidFill>
                        </a:rPr>
                        <a:t>Control Loop Requirements</a:t>
                      </a:r>
                      <a:endParaRPr sz="10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 dirty="0"/>
                        <a:t>Common notification across all orchestrators/controllers</a:t>
                      </a:r>
                      <a:endParaRPr sz="1000" u="none" strike="noStrike" cap="none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dirty="0">
                          <a:solidFill>
                            <a:schemeClr val="tx1"/>
                          </a:solidFill>
                        </a:rPr>
                        <a:t>Model Driven Control Loop based on Policy Model of DCAE micro-services</a:t>
                      </a:r>
                      <a:endParaRPr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883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VSP Compliance check</a:t>
                      </a:r>
                      <a:endParaRPr sz="1000" b="0" i="0" u="none" strike="noStrike" cap="none" dirty="0">
                        <a:solidFill>
                          <a:schemeClr val="dk1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While VSP on-boarding in SDC, operator specific VNF compliance check is enabled using VNF Test Platform (VTP)</a:t>
                      </a:r>
                      <a:endParaRPr sz="1000" b="0" i="0" u="none" strike="noStrike" cap="none" dirty="0">
                        <a:solidFill>
                          <a:schemeClr val="dk1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085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 dirty="0">
                          <a:solidFill>
                            <a:schemeClr val="dk1"/>
                          </a:solidFill>
                        </a:rPr>
                        <a:t>Scaling Enhancements (Continuation)</a:t>
                      </a:r>
                      <a:endParaRPr sz="10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 dirty="0"/>
                        <a:t>Ease of use enhancements</a:t>
                      </a:r>
                      <a:endParaRPr sz="1000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231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>
                          <a:solidFill>
                            <a:schemeClr val="dk1"/>
                          </a:solidFill>
                        </a:rPr>
                        <a:t>HPA Enhancements (Continuation)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/>
                        <a:t>Ease of use enhancements</a:t>
                      </a:r>
                      <a:endParaRPr sz="10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37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>
                          <a:solidFill>
                            <a:schemeClr val="dk1"/>
                          </a:solidFill>
                        </a:rPr>
                        <a:t>Change Management - Extensions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dirty="0"/>
                        <a:t>Model-driven </a:t>
                      </a:r>
                      <a:r>
                        <a:rPr lang="en" sz="1000" u="none" strike="noStrike" cap="none" dirty="0"/>
                        <a:t>change schedule optimization, traffic migration and user-defined workflows, PNF software upgrade and roll-back</a:t>
                      </a:r>
                      <a:endParaRPr sz="1000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1CFF5F9-3707-4039-BFD9-64AD820315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6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OOM</a:t>
            </a:r>
            <a:endParaRPr sz="2400"/>
          </a:p>
        </p:txBody>
      </p:sp>
      <p:sp>
        <p:nvSpPr>
          <p:cNvPr id="249" name="Google Shape;249;p46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Improving platform health monitoring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Starting migration to single "shared" database instances that will also reduce footprint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Initial multi-site Kubernetes Cluster support</a:t>
            </a:r>
            <a:endParaRPr dirty="0">
              <a:solidFill>
                <a:srgbClr val="172B4D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35F2D08-8295-47C8-8679-755C546A66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30</a:t>
            </a:fld>
            <a:endParaRPr lang="en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7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OOF</a:t>
            </a:r>
            <a:endParaRPr sz="2400"/>
          </a:p>
        </p:txBody>
      </p:sp>
      <p:sp>
        <p:nvSpPr>
          <p:cNvPr id="255" name="Google Shape;255;p47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00000"/>
              </a:lnSpc>
              <a:buClr>
                <a:srgbClr val="172B4D"/>
              </a:buClr>
            </a:pPr>
            <a:r>
              <a:rPr lang="en-US" dirty="0"/>
              <a:t>Extend Homing/Placement optimization workflows to Traffic Distribution optimization required by the change management use case. </a:t>
            </a:r>
          </a:p>
          <a:p>
            <a:pPr lvl="1">
              <a:lnSpc>
                <a:spcPct val="100000"/>
              </a:lnSpc>
              <a:buClr>
                <a:srgbClr val="172B4D"/>
              </a:buClr>
            </a:pPr>
            <a:r>
              <a:rPr lang="en-US" dirty="0"/>
              <a:t>This also opens up opportunities for placement to happen at the granularities of VF Modules, and integration with Fine Grained Placement Service (F-GPS) in subsequent releases.</a:t>
            </a:r>
          </a:p>
          <a:p>
            <a:pPr>
              <a:lnSpc>
                <a:spcPct val="100000"/>
              </a:lnSpc>
              <a:buClr>
                <a:srgbClr val="172B4D"/>
              </a:buClr>
            </a:pPr>
            <a:r>
              <a:rPr lang="en-US" dirty="0"/>
              <a:t>Extend PCI (Physical Cell ID) optimization to include optimization for ANR (Automated Neighbor Relations)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DB5B066-DCC1-4493-BF21-3F3E452D6C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31</a:t>
            </a:fld>
            <a:endParaRPr lang="en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8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Policy</a:t>
            </a:r>
            <a:endParaRPr sz="2400"/>
          </a:p>
        </p:txBody>
      </p:sp>
      <p:sp>
        <p:nvSpPr>
          <p:cNvPr id="261" name="Google Shape;261;p48"/>
          <p:cNvSpPr txBox="1">
            <a:spLocks noGrp="1"/>
          </p:cNvSpPr>
          <p:nvPr>
            <p:ph type="body" idx="1"/>
          </p:nvPr>
        </p:nvSpPr>
        <p:spPr>
          <a:xfrm>
            <a:off x="261475" y="1012054"/>
            <a:ext cx="8338800" cy="3267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42900">
              <a:lnSpc>
                <a:spcPct val="115000"/>
              </a:lnSpc>
              <a:buClr>
                <a:srgbClr val="000000"/>
              </a:buClr>
            </a:pPr>
            <a:r>
              <a:rPr lang="en-US"/>
              <a:t>TOSCA compliant policy </a:t>
            </a:r>
            <a:r>
              <a:rPr lang="en-US" dirty="0"/>
              <a:t>m</a:t>
            </a:r>
            <a:r>
              <a:rPr lang="en-US"/>
              <a:t>odels</a:t>
            </a:r>
            <a:endParaRPr lang="en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dirty="0"/>
              <a:t>Reliability improvements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dirty="0"/>
              <a:t>Policy API - Lifecycle API that supports onboarding Policy models/templates and the creation of raw policies from the models/templates.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dirty="0"/>
              <a:t>Policy PAP (2nd Gen) - PAP component that allows PDP engines to be grouped 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dirty="0"/>
              <a:t>Policy XACML (2nd Gen) - lightweight XACML PDP</a:t>
            </a:r>
          </a:p>
          <a:p>
            <a:pPr lvl="0" indent="-342900">
              <a:lnSpc>
                <a:spcPct val="115000"/>
              </a:lnSpc>
              <a:buClr>
                <a:srgbClr val="000000"/>
              </a:buClr>
            </a:pPr>
            <a:r>
              <a:rPr lang="en-US" dirty="0"/>
              <a:t>Integration of all the PDPs with the new PAP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8315E75-BB22-490F-A530-96301BD193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32</a:t>
            </a:fld>
            <a:endParaRPr lang="en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9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Pomba</a:t>
            </a:r>
            <a:endParaRPr sz="2400"/>
          </a:p>
        </p:txBody>
      </p:sp>
      <p:sp>
        <p:nvSpPr>
          <p:cNvPr id="267" name="Google Shape;267;p49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SDNC Context Builder, including support for multiple APIs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Native discovery from Network (Openstack) via Network Discovery Context Builder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Support for additional resource types (PNF, pserver, network, logical link, l-interface, P-interface)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Additional report fields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Additional security (https)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End to end transaction tracing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Error reporting enhancements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Dictionary integration (Proof of Concept)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48124FB-5D38-485B-8B3A-75BE8DA6D2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33</a:t>
            </a:fld>
            <a:endParaRPr lang="en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0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Portal</a:t>
            </a:r>
            <a:endParaRPr sz="2400"/>
          </a:p>
        </p:txBody>
      </p:sp>
      <p:sp>
        <p:nvSpPr>
          <p:cNvPr id="273" name="Google Shape;273;p50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I18N/L10N support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Reporting feature enhancement in portal/sdk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Angular 6 Upgrade of Portal and SDK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Improved logging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Additional testing for new features, platform level soak with random transactions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CA970EA-0151-4B74-88F1-195205877A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34</a:t>
            </a:fld>
            <a:endParaRPr lang="en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1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SDC</a:t>
            </a:r>
            <a:endParaRPr sz="2400"/>
          </a:p>
        </p:txBody>
      </p:sp>
      <p:sp>
        <p:nvSpPr>
          <p:cNvPr id="279" name="Google Shape;279;p51"/>
          <p:cNvSpPr txBox="1">
            <a:spLocks noGrp="1"/>
          </p:cNvSpPr>
          <p:nvPr>
            <p:ph type="body" idx="1"/>
          </p:nvPr>
        </p:nvSpPr>
        <p:spPr>
          <a:xfrm>
            <a:off x="261474" y="863550"/>
            <a:ext cx="7901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VSP Compliance check for operator specific VNF testing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PNF Onboarding &amp; package security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SOL001 v2.5.1 support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CDS integration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S3P related changes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4877288-B5B6-4396-AB59-3D5D936CC0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35</a:t>
            </a:fld>
            <a:endParaRPr lang="en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2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SO</a:t>
            </a:r>
            <a:endParaRPr sz="2400"/>
          </a:p>
        </p:txBody>
      </p:sp>
      <p:sp>
        <p:nvSpPr>
          <p:cNvPr id="285" name="Google Shape;285;p52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/>
              <a:t>Standards alignment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VNFM SOL003 adapter support 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/>
              <a:t>Extensions/enhancements to support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CCVPN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Change Management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PNF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BBS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HPA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5G Support 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/>
              <a:t>Support Multi Cloud for cloud agnostic orchestration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/>
              <a:t>S3P, documentation updates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98260878-B8FC-45A4-A8C9-EAB8A8DCC5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36</a:t>
            </a:fld>
            <a:endParaRPr lang="en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53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SDNC</a:t>
            </a:r>
            <a:endParaRPr sz="2400"/>
          </a:p>
        </p:txBody>
      </p:sp>
      <p:sp>
        <p:nvSpPr>
          <p:cNvPr id="291" name="Google Shape;291;p53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SDNC Network Discovery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Native support for OpenStack 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Discovery of attributes for the following resources</a:t>
            </a:r>
            <a:endParaRPr sz="1400"/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VM</a:t>
            </a:r>
            <a:endParaRPr sz="1400"/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Network</a:t>
            </a:r>
            <a:endParaRPr sz="1400"/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Port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Platform maturing (S3P) enhancements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32B8BCF-C38C-4D05-94CF-9F8EA6EFAF1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37</a:t>
            </a:fld>
            <a:endParaRPr lang="en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39" y="780493"/>
            <a:ext cx="4589584" cy="3879167"/>
          </a:xfrm>
        </p:spPr>
        <p:txBody>
          <a:bodyPr>
            <a:normAutofit fontScale="62500" lnSpcReduction="20000"/>
          </a:bodyPr>
          <a:lstStyle/>
          <a:p>
            <a:pPr marL="95250" indent="0">
              <a:buNone/>
            </a:pPr>
            <a:r>
              <a:rPr lang="en-US" dirty="0">
                <a:sym typeface="+mn-ea"/>
              </a:rPr>
              <a:t>Functional Enhancement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altLang="zh-CN" sz="1600" dirty="0">
                <a:sym typeface="+mn-ea"/>
              </a:rPr>
              <a:t>Upgrade </a:t>
            </a:r>
            <a:r>
              <a:rPr lang="en-US" altLang="zh-CN" sz="1600" dirty="0" err="1">
                <a:sym typeface="+mn-ea"/>
              </a:rPr>
              <a:t>Multicloud</a:t>
            </a:r>
            <a:r>
              <a:rPr lang="en-US" altLang="zh-CN" sz="1600" dirty="0">
                <a:sym typeface="+mn-ea"/>
              </a:rPr>
              <a:t> API to support consistent identification of cloud region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altLang="zh-CN" sz="1600" dirty="0">
                <a:sym typeface="+mn-ea"/>
              </a:rPr>
              <a:t>OOF Integration Optimization of methodology for VNF(</a:t>
            </a:r>
            <a:r>
              <a:rPr lang="en-US" altLang="zh-CN" sz="1600" dirty="0" err="1">
                <a:sym typeface="+mn-ea"/>
              </a:rPr>
              <a:t>vdu</a:t>
            </a:r>
            <a:r>
              <a:rPr lang="en-US" altLang="zh-CN" sz="1600" dirty="0">
                <a:sym typeface="+mn-ea"/>
              </a:rPr>
              <a:t>) placement, add the process for placement with selected candidates(VIM)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altLang="zh-CN" sz="1600" dirty="0">
                <a:sym typeface="+mn-ea"/>
              </a:rPr>
              <a:t>Align VNFD SOL2.5.1 and model multi-version support</a:t>
            </a:r>
          </a:p>
          <a:p>
            <a:pPr marL="95250" indent="0">
              <a:buNone/>
            </a:pPr>
            <a:endParaRPr lang="en-US" dirty="0">
              <a:sym typeface="+mn-ea"/>
            </a:endParaRPr>
          </a:p>
          <a:p>
            <a:pPr marL="95250" indent="0">
              <a:buNone/>
            </a:pPr>
            <a:r>
              <a:rPr lang="en-US" dirty="0"/>
              <a:t>Standard Alignment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sz="1600" dirty="0"/>
              <a:t>SOL005 Alignment</a:t>
            </a:r>
          </a:p>
          <a:p>
            <a:pPr marL="1173956" lvl="2" indent="-342900">
              <a:lnSpc>
                <a:spcPct val="135000"/>
              </a:lnSpc>
              <a:buClr>
                <a:schemeClr val="dk1"/>
              </a:buClr>
              <a:buSzPts val="1400"/>
            </a:pPr>
            <a:r>
              <a:rPr lang="en-US" altLang="zh-CN" sz="1450" dirty="0">
                <a:sym typeface="+mn-ea"/>
              </a:rPr>
              <a:t>Existing APIs alignment</a:t>
            </a:r>
            <a:endParaRPr lang="en-US" altLang="zh-CN" sz="1600" dirty="0">
              <a:sym typeface="+mn-ea"/>
            </a:endParaRPr>
          </a:p>
          <a:p>
            <a:pPr marL="1173956" lvl="2" indent="-342900">
              <a:lnSpc>
                <a:spcPct val="135000"/>
              </a:lnSpc>
              <a:buClr>
                <a:schemeClr val="dk1"/>
              </a:buClr>
              <a:buSzPts val="1400"/>
            </a:pPr>
            <a:r>
              <a:rPr lang="en-US" altLang="zh-CN" sz="1450" dirty="0">
                <a:sym typeface="+mn-ea"/>
              </a:rPr>
              <a:t>Add the APIs which supported in SOL005, such as package subscription and notification</a:t>
            </a:r>
          </a:p>
          <a:p>
            <a:pPr marL="0" lvl="2" indent="0">
              <a:spcBef>
                <a:spcPts val="750"/>
              </a:spcBef>
              <a:buNone/>
            </a:pPr>
            <a:endParaRPr lang="en-US" dirty="0">
              <a:sym typeface="+mn-ea"/>
            </a:endParaRPr>
          </a:p>
          <a:p>
            <a:pPr marL="0" lvl="2" indent="0">
              <a:spcBef>
                <a:spcPts val="750"/>
              </a:spcBef>
              <a:buNone/>
            </a:pPr>
            <a:r>
              <a:rPr lang="en-US" sz="1500" dirty="0"/>
              <a:t>Maturity Enhancement </a:t>
            </a:r>
            <a:endParaRPr lang="en-US" sz="1600" dirty="0"/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sz="1600" dirty="0" err="1"/>
              <a:t>M</a:t>
            </a:r>
            <a:r>
              <a:rPr lang="en-US" altLang="zh-CN" sz="1600" dirty="0" err="1"/>
              <a:t>ysql</a:t>
            </a:r>
            <a:r>
              <a:rPr lang="en-US" altLang="zh-CN" sz="1600" dirty="0"/>
              <a:t>  DB migrate to OOM shared MariaDB Galera Cluster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sz="1600" dirty="0"/>
              <a:t>C</a:t>
            </a:r>
            <a:r>
              <a:rPr lang="en-US" altLang="zh-CN" sz="1600" dirty="0"/>
              <a:t>onfiguration inject automatically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sz="1600" dirty="0"/>
              <a:t>A</a:t>
            </a:r>
            <a:r>
              <a:rPr lang="en-US" altLang="zh-CN" sz="1600" dirty="0"/>
              <a:t>dd data persistent storage to avoid data loss due to pod restart</a:t>
            </a:r>
            <a:endParaRPr lang="en-US" sz="1600" dirty="0"/>
          </a:p>
          <a:p>
            <a:pPr lvl="2">
              <a:lnSpc>
                <a:spcPct val="100000"/>
              </a:lnSpc>
              <a:buNone/>
            </a:pPr>
            <a:r>
              <a:rPr lang="en-US" dirty="0">
                <a:sym typeface="+mn-ea"/>
              </a:rPr>
              <a:t>     </a:t>
            </a:r>
            <a:endParaRPr lang="en-US" sz="1500" dirty="0"/>
          </a:p>
          <a:p>
            <a:pPr marL="257175" lvl="2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VF-C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4961167" y="1190916"/>
            <a:ext cx="3963245" cy="2174046"/>
            <a:chOff x="10415" y="2552"/>
            <a:chExt cx="8791" cy="5716"/>
          </a:xfrm>
        </p:grpSpPr>
        <p:cxnSp>
          <p:nvCxnSpPr>
            <p:cNvPr id="50" name="直接箭头连接符 49"/>
            <p:cNvCxnSpPr/>
            <p:nvPr/>
          </p:nvCxnSpPr>
          <p:spPr>
            <a:xfrm>
              <a:off x="14744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单圆角矩形 52"/>
            <p:cNvSpPr/>
            <p:nvPr/>
          </p:nvSpPr>
          <p:spPr>
            <a:xfrm>
              <a:off x="13604" y="7300"/>
              <a:ext cx="1835" cy="952"/>
            </a:xfrm>
            <a:prstGeom prst="round1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SVNFM</a:t>
              </a:r>
            </a:p>
          </p:txBody>
        </p:sp>
        <p:sp>
          <p:nvSpPr>
            <p:cNvPr id="56" name="单圆角矩形 55"/>
            <p:cNvSpPr/>
            <p:nvPr/>
          </p:nvSpPr>
          <p:spPr>
            <a:xfrm>
              <a:off x="14193" y="2552"/>
              <a:ext cx="1088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SDC</a:t>
              </a: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10532" y="3973"/>
              <a:ext cx="6581" cy="2663"/>
              <a:chOff x="10247" y="4493"/>
              <a:chExt cx="8291" cy="2663"/>
            </a:xfrm>
          </p:grpSpPr>
          <p:sp>
            <p:nvSpPr>
              <p:cNvPr id="67" name="单圆角矩形 66"/>
              <p:cNvSpPr/>
              <p:nvPr/>
            </p:nvSpPr>
            <p:spPr>
              <a:xfrm>
                <a:off x="10247" y="4493"/>
                <a:ext cx="8291" cy="2663"/>
              </a:xfrm>
              <a:prstGeom prst="round1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10466" y="4916"/>
                <a:ext cx="7903" cy="2000"/>
                <a:chOff x="10114" y="5474"/>
                <a:chExt cx="9733" cy="2000"/>
              </a:xfrm>
            </p:grpSpPr>
            <p:sp>
              <p:nvSpPr>
                <p:cNvPr id="49" name="单圆角矩形 48"/>
                <p:cNvSpPr/>
                <p:nvPr/>
              </p:nvSpPr>
              <p:spPr>
                <a:xfrm>
                  <a:off x="10114" y="5474"/>
                  <a:ext cx="1997" cy="952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825" dirty="0"/>
                    <a:t>Catalog</a:t>
                  </a:r>
                </a:p>
              </p:txBody>
            </p:sp>
            <p:sp>
              <p:nvSpPr>
                <p:cNvPr id="58" name="单圆角矩形 57"/>
                <p:cNvSpPr/>
                <p:nvPr/>
              </p:nvSpPr>
              <p:spPr>
                <a:xfrm>
                  <a:off x="17911" y="5474"/>
                  <a:ext cx="1567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900"/>
                    <a:t>Driver</a:t>
                  </a:r>
                </a:p>
              </p:txBody>
            </p:sp>
            <p:sp>
              <p:nvSpPr>
                <p:cNvPr id="61" name="单圆角矩形 60"/>
                <p:cNvSpPr/>
                <p:nvPr/>
              </p:nvSpPr>
              <p:spPr>
                <a:xfrm>
                  <a:off x="17850" y="5614"/>
                  <a:ext cx="1997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900" dirty="0"/>
                    <a:t>Drivers</a:t>
                  </a:r>
                </a:p>
              </p:txBody>
            </p:sp>
            <p:sp>
              <p:nvSpPr>
                <p:cNvPr id="62" name="单圆角矩形 61"/>
                <p:cNvSpPr/>
                <p:nvPr/>
              </p:nvSpPr>
              <p:spPr>
                <a:xfrm>
                  <a:off x="10114" y="6667"/>
                  <a:ext cx="7099" cy="761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900"/>
                    <a:t>DB </a:t>
                  </a:r>
                </a:p>
              </p:txBody>
            </p:sp>
          </p:grpSp>
        </p:grpSp>
        <p:cxnSp>
          <p:nvCxnSpPr>
            <p:cNvPr id="69" name="直接箭头连接符 68"/>
            <p:cNvCxnSpPr/>
            <p:nvPr/>
          </p:nvCxnSpPr>
          <p:spPr>
            <a:xfrm>
              <a:off x="12182" y="3285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单圆角矩形 69"/>
            <p:cNvSpPr/>
            <p:nvPr/>
          </p:nvSpPr>
          <p:spPr>
            <a:xfrm>
              <a:off x="10474" y="2552"/>
              <a:ext cx="334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UUI</a:t>
              </a:r>
            </a:p>
          </p:txBody>
        </p:sp>
        <p:cxnSp>
          <p:nvCxnSpPr>
            <p:cNvPr id="71" name="直接箭头连接符 70"/>
            <p:cNvCxnSpPr/>
            <p:nvPr/>
          </p:nvCxnSpPr>
          <p:spPr>
            <a:xfrm>
              <a:off x="16096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单圆角矩形 71"/>
            <p:cNvSpPr/>
            <p:nvPr/>
          </p:nvSpPr>
          <p:spPr>
            <a:xfrm>
              <a:off x="15601" y="2552"/>
              <a:ext cx="9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SO</a:t>
              </a:r>
            </a:p>
          </p:txBody>
        </p:sp>
        <p:sp>
          <p:nvSpPr>
            <p:cNvPr id="73" name="单圆角矩形 72"/>
            <p:cNvSpPr/>
            <p:nvPr/>
          </p:nvSpPr>
          <p:spPr>
            <a:xfrm>
              <a:off x="10415" y="7316"/>
              <a:ext cx="3118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Multivim</a:t>
              </a:r>
            </a:p>
          </p:txBody>
        </p:sp>
        <p:cxnSp>
          <p:nvCxnSpPr>
            <p:cNvPr id="74" name="直接箭头连接符 73"/>
            <p:cNvCxnSpPr/>
            <p:nvPr/>
          </p:nvCxnSpPr>
          <p:spPr>
            <a:xfrm>
              <a:off x="11993" y="6597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单圆角矩形 74"/>
            <p:cNvSpPr/>
            <p:nvPr/>
          </p:nvSpPr>
          <p:spPr>
            <a:xfrm>
              <a:off x="17490" y="4276"/>
              <a:ext cx="1716" cy="952"/>
            </a:xfrm>
            <a:prstGeom prst="round1Rect">
              <a:avLst/>
            </a:prstGeom>
            <a:solidFill>
              <a:schemeClr val="accent2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OOF</a:t>
              </a:r>
            </a:p>
          </p:txBody>
        </p:sp>
        <p:sp>
          <p:nvSpPr>
            <p:cNvPr id="76" name="单圆角矩形 75"/>
            <p:cNvSpPr/>
            <p:nvPr/>
          </p:nvSpPr>
          <p:spPr>
            <a:xfrm>
              <a:off x="17490" y="5684"/>
              <a:ext cx="1716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ESR/AAI</a:t>
              </a:r>
            </a:p>
          </p:txBody>
        </p:sp>
        <p:cxnSp>
          <p:nvCxnSpPr>
            <p:cNvPr id="78" name="直接箭头连接符 77"/>
            <p:cNvCxnSpPr/>
            <p:nvPr/>
          </p:nvCxnSpPr>
          <p:spPr>
            <a:xfrm>
              <a:off x="14341" y="6574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>
              <a:endCxn id="76" idx="1"/>
            </p:cNvCxnSpPr>
            <p:nvPr/>
          </p:nvCxnSpPr>
          <p:spPr>
            <a:xfrm>
              <a:off x="17056" y="6160"/>
              <a:ext cx="4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>
              <a:endCxn id="75" idx="1"/>
            </p:cNvCxnSpPr>
            <p:nvPr/>
          </p:nvCxnSpPr>
          <p:spPr>
            <a:xfrm flipV="1">
              <a:off x="16938" y="4752"/>
              <a:ext cx="552" cy="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单圆角矩形 3"/>
          <p:cNvSpPr/>
          <p:nvPr/>
        </p:nvSpPr>
        <p:spPr>
          <a:xfrm>
            <a:off x="7299484" y="2996820"/>
            <a:ext cx="527209" cy="361950"/>
          </a:xfrm>
          <a:prstGeom prst="round1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/>
              <a:t>EMS</a:t>
            </a:r>
          </a:p>
        </p:txBody>
      </p:sp>
      <p:cxnSp>
        <p:nvCxnSpPr>
          <p:cNvPr id="5" name="直接箭头连接符 4"/>
          <p:cNvCxnSpPr/>
          <p:nvPr/>
        </p:nvCxnSpPr>
        <p:spPr>
          <a:xfrm>
            <a:off x="7563461" y="2720077"/>
            <a:ext cx="0" cy="2734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单圆角矩形 32"/>
          <p:cNvSpPr/>
          <p:nvPr/>
        </p:nvSpPr>
        <p:spPr>
          <a:xfrm>
            <a:off x="5767753" y="1892271"/>
            <a:ext cx="571500" cy="362087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825" dirty="0"/>
              <a:t>NSLCM</a:t>
            </a:r>
          </a:p>
        </p:txBody>
      </p:sp>
      <p:sp>
        <p:nvSpPr>
          <p:cNvPr id="34" name="单圆角矩形 33"/>
          <p:cNvSpPr/>
          <p:nvPr/>
        </p:nvSpPr>
        <p:spPr>
          <a:xfrm>
            <a:off x="6398863" y="1892271"/>
            <a:ext cx="634814" cy="362087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825" dirty="0"/>
              <a:t>GVNFM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486401" y="3763109"/>
            <a:ext cx="315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Note1: components listed here don’t contain all VF-C components, only used to highlight Dublin work .</a:t>
            </a: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5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VNFREQ</a:t>
            </a:r>
            <a:endParaRPr sz="2400"/>
          </a:p>
        </p:txBody>
      </p:sp>
      <p:sp>
        <p:nvSpPr>
          <p:cNvPr id="303" name="Google Shape;303;p55"/>
          <p:cNvSpPr txBox="1">
            <a:spLocks noGrp="1"/>
          </p:cNvSpPr>
          <p:nvPr>
            <p:ph type="body" idx="1"/>
          </p:nvPr>
        </p:nvSpPr>
        <p:spPr>
          <a:xfrm>
            <a:off x="261474" y="863550"/>
            <a:ext cx="80062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Bug fixes, maintenance and feature alignment of VNF Guidelines, VNF Requirements and VNF Test Descriptions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Documentation updates: 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The VNF Provider use cases for autoscaling documented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The VNF Test Descriptions to reflect test implementations planned by other projects ( VVP, VNFSDK, etc.)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Categorization of VNF Requirements to support ONAP VNF Badging &amp; certification initiatives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 sz="1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991AC1F-C6D9-42F6-8209-4830D57212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39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EE6302-F377-47A8-9CE9-F3EABD28D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51" y="104784"/>
            <a:ext cx="8520600" cy="572700"/>
          </a:xfrm>
        </p:spPr>
        <p:txBody>
          <a:bodyPr/>
          <a:lstStyle/>
          <a:p>
            <a:r>
              <a:rPr lang="en-US" dirty="0"/>
              <a:t>Dublin Release – Non-functional requirements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9E7A622-7A99-49E0-8BC4-C582BA070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1931" y="802590"/>
            <a:ext cx="8520600" cy="3416400"/>
          </a:xfrm>
        </p:spPr>
        <p:txBody>
          <a:bodyPr/>
          <a:lstStyle/>
          <a:p>
            <a:r>
              <a:rPr lang="en-US" sz="1600" dirty="0"/>
              <a:t>E2E Automation – </a:t>
            </a:r>
            <a:r>
              <a:rPr lang="en-US" sz="1600" i="1" dirty="0"/>
              <a:t>Zero Touch Provisioning</a:t>
            </a:r>
            <a:r>
              <a:rPr lang="en-US" sz="1600" dirty="0"/>
              <a:t> 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ONAP has extended the use of SO macro orchestration building blocks to include post instantiation configuration for any </a:t>
            </a:r>
            <a:r>
              <a:rPr lang="en-US" altLang="en-US" sz="1400" dirty="0"/>
              <a:t>config provisioning Network Function operation, such as day0, day1 or day2 leveraging the CDS run time capabilities. </a:t>
            </a:r>
            <a:endParaRPr lang="en-US" sz="1400" dirty="0"/>
          </a:p>
          <a:p>
            <a:r>
              <a:rPr lang="en-US" sz="1600" dirty="0"/>
              <a:t>Foot print optimization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Docker image optimization</a:t>
            </a:r>
          </a:p>
          <a:p>
            <a:pPr lvl="2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100" dirty="0"/>
              <a:t>Alpine integration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Sharing DB</a:t>
            </a:r>
          </a:p>
          <a:p>
            <a:pPr lvl="2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100" dirty="0"/>
              <a:t>AAI and SDC using Shared Cassandra</a:t>
            </a:r>
          </a:p>
          <a:p>
            <a:pPr lvl="2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100" dirty="0"/>
              <a:t>SO and SDNC using Shared </a:t>
            </a:r>
            <a:r>
              <a:rPr lang="en-US" sz="1100" dirty="0" err="1"/>
              <a:t>Mariadb</a:t>
            </a:r>
            <a:r>
              <a:rPr lang="en-US" sz="1100" dirty="0"/>
              <a:t>-Galera</a:t>
            </a:r>
            <a:endParaRPr lang="en-US" sz="1700" dirty="0"/>
          </a:p>
          <a:p>
            <a:r>
              <a:rPr lang="en-US" sz="1600" dirty="0"/>
              <a:t>Security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 err="1"/>
              <a:t>xNF</a:t>
            </a:r>
            <a:r>
              <a:rPr lang="en-US" sz="1400" dirty="0"/>
              <a:t> communication security enhancements.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O-Parent Integration to fix vulnerabilities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Security by design improvements</a:t>
            </a:r>
          </a:p>
          <a:p>
            <a:pPr marL="571500" lvl="1" indent="0">
              <a:lnSpc>
                <a:spcPct val="115000"/>
              </a:lnSpc>
              <a:spcBef>
                <a:spcPts val="0"/>
              </a:spcBef>
              <a:buSzPts val="1400"/>
              <a:buNone/>
            </a:pPr>
            <a:endParaRPr lang="en-US" sz="1400" dirty="0"/>
          </a:p>
          <a:p>
            <a:r>
              <a:rPr lang="en-US" sz="1600" dirty="0"/>
              <a:t>CI/CD Improvement with OOM gating</a:t>
            </a:r>
          </a:p>
          <a:p>
            <a:pPr marL="1397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5787C37-6873-4181-A1EF-E22758A5B1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436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56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VNFSDK</a:t>
            </a:r>
            <a:endParaRPr sz="2400"/>
          </a:p>
        </p:txBody>
      </p:sp>
      <p:sp>
        <p:nvSpPr>
          <p:cNvPr id="309" name="Google Shape;309;p56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1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en-US" sz="2100" dirty="0"/>
              <a:t>Support PNF Package basic Validation</a:t>
            </a:r>
            <a:endParaRPr lang="en-US" sz="1100" dirty="0"/>
          </a:p>
          <a:p>
            <a:pPr marL="457200" lvl="1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en-US" sz="2100" dirty="0"/>
              <a:t>Additional APIs to streamline test triggering and information gathering</a:t>
            </a:r>
          </a:p>
          <a:p>
            <a:pPr marL="457200" lvl="1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en-US" sz="2100" dirty="0"/>
              <a:t>VNF Test Platform (VTP) is enabled with scenario and test </a:t>
            </a:r>
            <a:r>
              <a:rPr lang="en-US" sz="2100" dirty="0" err="1"/>
              <a:t>casse</a:t>
            </a:r>
            <a:r>
              <a:rPr lang="en-US" sz="2100" dirty="0"/>
              <a:t> execution management</a:t>
            </a:r>
          </a:p>
          <a:p>
            <a:pPr marL="457200" lvl="1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en-US" sz="2100"/>
              <a:t>VTP is integrated with SDC to support VSP compliance check</a:t>
            </a:r>
            <a:endParaRPr lang="en-US" sz="2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AAC5B24-7D99-4918-A83C-498AE59C5E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40</a:t>
            </a:fld>
            <a:endParaRPr lang="en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7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VVP</a:t>
            </a:r>
            <a:endParaRPr sz="2400"/>
          </a:p>
        </p:txBody>
      </p:sp>
      <p:sp>
        <p:nvSpPr>
          <p:cNvPr id="315" name="Google Shape;315;p57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/>
              <a:t>S3P</a:t>
            </a:r>
            <a:endParaRPr sz="21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ADEA8AA-C732-4225-BAC6-87BA0E7670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41</a:t>
            </a:fld>
            <a:endParaRPr lang="en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8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VID</a:t>
            </a:r>
            <a:endParaRPr sz="2400"/>
          </a:p>
        </p:txBody>
      </p:sp>
      <p:sp>
        <p:nvSpPr>
          <p:cNvPr id="321" name="Google Shape;321;p58"/>
          <p:cNvSpPr txBox="1"/>
          <p:nvPr/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Initiate workflows designed in SDC</a:t>
            </a:r>
            <a:endParaRPr sz="1100"/>
          </a:p>
          <a:p>
            <a:pPr marL="4572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Change Management Dublin Extensions</a:t>
            </a:r>
            <a:endParaRPr sz="1100"/>
          </a:p>
          <a:p>
            <a: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</a:pPr>
            <a:r>
              <a:rPr lang="en"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Utilize SO as a repository of workflows, instead of VID's workflows' configuration</a:t>
            </a:r>
            <a:endParaRPr sz="1100"/>
          </a:p>
          <a:p>
            <a:pPr marL="4572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S3P improvements</a:t>
            </a:r>
            <a:endParaRPr sz="11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FB0DCCE-7234-464B-96BA-8539DECAD30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42</a:t>
            </a:fld>
            <a:endParaRPr lang="en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9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UUI</a:t>
            </a:r>
            <a:endParaRPr sz="2400"/>
          </a:p>
        </p:txBody>
      </p:sp>
      <p:sp>
        <p:nvSpPr>
          <p:cNvPr id="327" name="Google Shape;327;p59"/>
          <p:cNvSpPr txBox="1"/>
          <p:nvPr/>
        </p:nvSpPr>
        <p:spPr>
          <a:xfrm>
            <a:off x="375775" y="9778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Integration with data lake for VM/VNF monitoring via alarm/perf. data search</a:t>
            </a:r>
            <a:endParaRPr sz="1100"/>
          </a:p>
          <a:p>
            <a:pPr marL="4572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New Customer management UI</a:t>
            </a:r>
            <a:endParaRPr sz="1100"/>
          </a:p>
          <a:p>
            <a:pPr marL="4572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Portal I18N/L10N features</a:t>
            </a:r>
            <a:endParaRPr sz="1100"/>
          </a:p>
          <a:p>
            <a:pPr marL="4572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Platform maturity (S3P)</a:t>
            </a:r>
            <a:endParaRPr sz="11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8280346-8D2B-4245-BB5F-87F83A4ED2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43</a:t>
            </a:fld>
            <a:endParaRPr lang="en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60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Backups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61"/>
          <p:cNvSpPr txBox="1">
            <a:spLocks noGrp="1"/>
          </p:cNvSpPr>
          <p:nvPr>
            <p:ph type="title"/>
          </p:nvPr>
        </p:nvSpPr>
        <p:spPr>
          <a:xfrm>
            <a:off x="311700" y="674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Project Impact due to Use Cases</a:t>
            </a:r>
            <a:endParaRPr sz="2400"/>
          </a:p>
        </p:txBody>
      </p:sp>
      <p:graphicFrame>
        <p:nvGraphicFramePr>
          <p:cNvPr id="338" name="Google Shape;338;p61"/>
          <p:cNvGraphicFramePr/>
          <p:nvPr/>
        </p:nvGraphicFramePr>
        <p:xfrm>
          <a:off x="952500" y="2381250"/>
          <a:ext cx="7239000" cy="45717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7239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57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39" name="Google Shape;339;p61"/>
          <p:cNvGraphicFramePr/>
          <p:nvPr>
            <p:extLst>
              <p:ext uri="{D42A27DB-BD31-4B8C-83A1-F6EECF244321}">
                <p14:modId xmlns:p14="http://schemas.microsoft.com/office/powerpoint/2010/main" val="1106094585"/>
              </p:ext>
            </p:extLst>
          </p:nvPr>
        </p:nvGraphicFramePr>
        <p:xfrm>
          <a:off x="268125" y="1704350"/>
          <a:ext cx="8833450" cy="187452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8861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954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231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5077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06175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86125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76950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86125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350775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</a:tblGrid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b="1" i="1" u="none" strike="noStrike" cap="none"/>
                        <a:t>Use case</a:t>
                      </a:r>
                      <a:endParaRPr sz="1000" b="1" i="1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SDC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VID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Port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SO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AAI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SDNC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APPC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DCAE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OOF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Policy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CLAMP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DMaaP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AAF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VNFSDK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REQ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Model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OOM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VIM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PNDA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CIA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CLI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Consul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VFC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MCloud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UUI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strike="noStrike" cap="none" dirty="0"/>
                        <a:t>5G</a:t>
                      </a:r>
                      <a:endParaRPr sz="1000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strike="noStrike" cap="none"/>
                        <a:t>CCVPN</a:t>
                      </a:r>
                      <a:endParaRPr sz="10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strike="noStrike" cap="none"/>
                        <a:t>BBS</a:t>
                      </a:r>
                      <a:endParaRPr sz="10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40" name="Google Shape;340;p61"/>
          <p:cNvSpPr txBox="1"/>
          <p:nvPr/>
        </p:nvSpPr>
        <p:spPr>
          <a:xfrm>
            <a:off x="391800" y="4179100"/>
            <a:ext cx="8147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Note: CCVPN functionality is not completed – code not merged in SDC in Dublin so it might not be green</a:t>
            </a:r>
            <a:endParaRPr sz="12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879B266-F68D-4BCC-93C3-A6B051FB89B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45</a:t>
            </a:fld>
            <a:endParaRPr lang="en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62"/>
          <p:cNvSpPr txBox="1">
            <a:spLocks noGrp="1"/>
          </p:cNvSpPr>
          <p:nvPr>
            <p:ph type="title"/>
          </p:nvPr>
        </p:nvSpPr>
        <p:spPr>
          <a:xfrm>
            <a:off x="190950" y="918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Project Impact due to added Functionality</a:t>
            </a:r>
            <a:endParaRPr sz="2400"/>
          </a:p>
        </p:txBody>
      </p:sp>
      <p:graphicFrame>
        <p:nvGraphicFramePr>
          <p:cNvPr id="346" name="Google Shape;346;p62"/>
          <p:cNvGraphicFramePr/>
          <p:nvPr>
            <p:extLst>
              <p:ext uri="{D42A27DB-BD31-4B8C-83A1-F6EECF244321}">
                <p14:modId xmlns:p14="http://schemas.microsoft.com/office/powerpoint/2010/main" val="2719965681"/>
              </p:ext>
            </p:extLst>
          </p:nvPr>
        </p:nvGraphicFramePr>
        <p:xfrm>
          <a:off x="42250" y="832863"/>
          <a:ext cx="9059475" cy="315832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9242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915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1977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85575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19775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72750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72750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319775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348000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319775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</a:tblGrid>
              <a:tr h="308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b="1" i="1" u="none" strike="noStrike" cap="none" dirty="0"/>
                        <a:t>Feature</a:t>
                      </a:r>
                      <a:endParaRPr sz="1000" b="1" i="1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SDC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VID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Port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SO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AAI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SDNC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APPC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DCAE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OOF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Policy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CLAMP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DMaaP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AAF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VNFSDK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REQ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Model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OOM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VIM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PNDA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CIA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CLI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Consul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VFC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MCloud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UUI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CDS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7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8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/>
                        <a:t>k8s based cloud region support</a:t>
                      </a:r>
                      <a:endParaRPr sz="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8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/>
                        <a:t>Control Loop Requirements</a:t>
                      </a:r>
                      <a:endParaRPr sz="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8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 dirty="0"/>
                        <a:t>Scaling Enhancements</a:t>
                      </a:r>
                      <a:endParaRPr sz="800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0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/>
                        <a:t>HPA Enhancements (Continuation)</a:t>
                      </a:r>
                      <a:endParaRPr sz="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8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 dirty="0"/>
                        <a:t>Change Management - Extensions</a:t>
                      </a:r>
                      <a:endParaRPr sz="800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88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/>
                        <a:t>SO-VNFM Plugin</a:t>
                      </a:r>
                      <a:endParaRPr sz="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07D5D6D-7D24-4292-8CE5-F9908663A4E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46</a:t>
            </a:fld>
            <a:endParaRPr lang="e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62F83C11-1EF1-4FA4-B011-39A0C6F49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" y="786809"/>
            <a:ext cx="4099560" cy="1477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fontAlgn="t">
              <a:buClrTx/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ONAP community in Dublin release has evolved Controller Design Studio (CDS) to cloud native microservice’s solution. </a:t>
            </a:r>
          </a:p>
          <a:p>
            <a:pPr marL="285750" indent="-285750" fontAlgn="t">
              <a:buClrTx/>
              <a:buFont typeface="Wingdings" panose="05000000000000000000" pitchFamily="2" charset="2"/>
              <a:buChar char="Ø"/>
            </a:pPr>
            <a:endParaRPr lang="en-US" sz="1200" kern="1200" dirty="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marL="285750" indent="-285750" fontAlgn="t">
              <a:buClrTx/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CDS part of the CCSDK controller framework, is a mean to provide Generic NF Controller functionalities with it's plugin/extensible architecture. </a:t>
            </a:r>
          </a:p>
          <a:p>
            <a:pPr marL="285750" indent="-285750" fontAlgn="t">
              <a:buClrTx/>
              <a:buFont typeface="Wingdings" panose="05000000000000000000" pitchFamily="2" charset="2"/>
              <a:buChar char="Ø"/>
            </a:pPr>
            <a:endParaRPr lang="en-US" altLang="en-US" sz="1200" kern="1200" dirty="0">
              <a:solidFill>
                <a:schemeClr val="dk1"/>
              </a:solidFill>
              <a:highlight>
                <a:srgbClr val="FFFF00"/>
              </a:highligh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2164340-7CA4-4496-A7C8-A018F142B099}"/>
              </a:ext>
            </a:extLst>
          </p:cNvPr>
          <p:cNvSpPr/>
          <p:nvPr/>
        </p:nvSpPr>
        <p:spPr>
          <a:xfrm>
            <a:off x="89735" y="132329"/>
            <a:ext cx="780534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buClr>
                <a:schemeClr val="lt1"/>
              </a:buClr>
              <a:buSzPts val="2100"/>
            </a:pPr>
            <a:r>
              <a:rPr lang="en-US" sz="2400" dirty="0">
                <a:solidFill>
                  <a:schemeClr val="lt1"/>
                </a:solidFill>
              </a:rPr>
              <a:t>Functional Capability — Controller Design Studio (CDS)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C527EDD5-4FF7-4E5A-9835-DE695921C5F3}"/>
              </a:ext>
            </a:extLst>
          </p:cNvPr>
          <p:cNvGrpSpPr/>
          <p:nvPr/>
        </p:nvGrpSpPr>
        <p:grpSpPr>
          <a:xfrm>
            <a:off x="323761" y="2253809"/>
            <a:ext cx="3501480" cy="2417250"/>
            <a:chOff x="5528930" y="1644502"/>
            <a:chExt cx="3560020" cy="2792819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xmlns="" id="{2A442E8A-B42E-456B-A514-DE15F4BB8401}"/>
                </a:ext>
              </a:extLst>
            </p:cNvPr>
            <p:cNvSpPr/>
            <p:nvPr/>
          </p:nvSpPr>
          <p:spPr>
            <a:xfrm>
              <a:off x="5528930" y="1644502"/>
              <a:ext cx="2483131" cy="279281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50EA0E7-2DA1-4D51-95A5-D94862CAA726}"/>
                </a:ext>
              </a:extLst>
            </p:cNvPr>
            <p:cNvSpPr/>
            <p:nvPr/>
          </p:nvSpPr>
          <p:spPr>
            <a:xfrm>
              <a:off x="5548307" y="2011044"/>
              <a:ext cx="3540643" cy="21812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Instantiation</a:t>
              </a:r>
            </a:p>
            <a:p>
              <a:pPr marL="171450" lvl="1" indent="-171450">
                <a:buFont typeface="Arial" panose="020B0604020202020204" pitchFamily="34" charset="0"/>
                <a:buChar char="•"/>
              </a:pPr>
              <a:r>
                <a:rPr lang="en-US" sz="1200" dirty="0" err="1"/>
                <a:t>vDNS</a:t>
              </a:r>
              <a:endParaRPr lang="en-US" sz="1200" dirty="0"/>
            </a:p>
            <a:p>
              <a:pPr lvl="1"/>
              <a:r>
                <a:rPr lang="en-US" sz="1200" dirty="0"/>
                <a:t>Post-instantiation (VNF)</a:t>
              </a:r>
            </a:p>
            <a:p>
              <a:pPr marL="171450" lvl="2" indent="-171450">
                <a:buFont typeface="Arial" panose="020B0604020202020204" pitchFamily="34" charset="0"/>
                <a:buChar char="•"/>
              </a:pPr>
              <a:r>
                <a:rPr lang="en-US" sz="1200" dirty="0" err="1"/>
                <a:t>vDNS</a:t>
              </a:r>
              <a:endParaRPr lang="en-US" sz="1200" dirty="0"/>
            </a:p>
            <a:p>
              <a:pPr lvl="1"/>
              <a:r>
                <a:rPr lang="en-US" sz="1200" dirty="0"/>
                <a:t>Manual Scale Out</a:t>
              </a:r>
            </a:p>
            <a:p>
              <a:pPr marL="171450" lvl="1" indent="-171450">
                <a:buFont typeface="Arial" panose="020B0604020202020204" pitchFamily="34" charset="0"/>
                <a:buChar char="•"/>
              </a:pPr>
              <a:r>
                <a:rPr lang="en-US" sz="1200" dirty="0" err="1"/>
                <a:t>vDNS</a:t>
              </a:r>
              <a:endParaRPr lang="en-US" sz="1200" dirty="0"/>
            </a:p>
            <a:p>
              <a:pPr lvl="1"/>
              <a:r>
                <a:rPr lang="en-US" sz="1200" dirty="0"/>
                <a:t>Closed Loop Scale Out</a:t>
              </a:r>
            </a:p>
            <a:p>
              <a:pPr marL="171450" lvl="1" indent="-171450">
                <a:buFont typeface="Arial" panose="020B0604020202020204" pitchFamily="34" charset="0"/>
                <a:buChar char="•"/>
              </a:pPr>
              <a:r>
                <a:rPr lang="en-US" sz="1200" dirty="0" err="1"/>
                <a:t>vDNS</a:t>
              </a:r>
              <a:endParaRPr lang="en-US" sz="1200" dirty="0"/>
            </a:p>
            <a:p>
              <a:pPr lvl="1"/>
              <a:r>
                <a:rPr lang="en-US" sz="1200" dirty="0"/>
                <a:t>5G Plug &amp; Play (PNF)</a:t>
              </a:r>
            </a:p>
            <a:p>
              <a:pPr marL="171450" lvl="2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Config Assign &amp; Config Deploy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8A9B8162-3161-4C07-9BBE-111FE2FBA9DA}"/>
                </a:ext>
              </a:extLst>
            </p:cNvPr>
            <p:cNvSpPr/>
            <p:nvPr/>
          </p:nvSpPr>
          <p:spPr>
            <a:xfrm>
              <a:off x="5870703" y="1677824"/>
              <a:ext cx="1893441" cy="28447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000" b="1" dirty="0"/>
                <a:t>Dublin Platform Use Cases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9683C009-DB84-4C01-905D-2DA032BB53E1}"/>
              </a:ext>
            </a:extLst>
          </p:cNvPr>
          <p:cNvGrpSpPr/>
          <p:nvPr/>
        </p:nvGrpSpPr>
        <p:grpSpPr>
          <a:xfrm>
            <a:off x="4402601" y="1744980"/>
            <a:ext cx="4420777" cy="2872740"/>
            <a:chOff x="5271281" y="1364496"/>
            <a:chExt cx="4420777" cy="447003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14B63C51-FEB6-4089-9715-A101C3AA38F1}"/>
                </a:ext>
              </a:extLst>
            </p:cNvPr>
            <p:cNvSpPr/>
            <p:nvPr/>
          </p:nvSpPr>
          <p:spPr>
            <a:xfrm>
              <a:off x="5337796" y="1745572"/>
              <a:ext cx="4354262" cy="322449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3" name="Rounded Rectangle 60">
              <a:extLst>
                <a:ext uri="{FF2B5EF4-FFF2-40B4-BE49-F238E27FC236}">
                  <a16:creationId xmlns:a16="http://schemas.microsoft.com/office/drawing/2014/main" xmlns="" id="{A4403C73-45EB-4ED0-AAD0-43D5BDA41F8A}"/>
                </a:ext>
              </a:extLst>
            </p:cNvPr>
            <p:cNvSpPr/>
            <p:nvPr/>
          </p:nvSpPr>
          <p:spPr>
            <a:xfrm>
              <a:off x="5413532" y="3252121"/>
              <a:ext cx="4203708" cy="1568454"/>
            </a:xfrm>
            <a:prstGeom prst="roundRect">
              <a:avLst/>
            </a:prstGeom>
            <a:solidFill>
              <a:schemeClr val="accent1">
                <a:alpha val="47843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Component (execution)</a:t>
              </a:r>
            </a:p>
          </p:txBody>
        </p:sp>
        <p:sp>
          <p:nvSpPr>
            <p:cNvPr id="14" name="Rounded Rectangle 5">
              <a:extLst>
                <a:ext uri="{FF2B5EF4-FFF2-40B4-BE49-F238E27FC236}">
                  <a16:creationId xmlns:a16="http://schemas.microsoft.com/office/drawing/2014/main" xmlns="" id="{CBD42AE7-BC68-43F7-9CCC-C5E547AB8454}"/>
                </a:ext>
              </a:extLst>
            </p:cNvPr>
            <p:cNvSpPr/>
            <p:nvPr/>
          </p:nvSpPr>
          <p:spPr>
            <a:xfrm>
              <a:off x="7381737" y="5049771"/>
              <a:ext cx="2284853" cy="784757"/>
            </a:xfrm>
            <a:prstGeom prst="roundRect">
              <a:avLst/>
            </a:prstGeom>
            <a:solidFill>
              <a:schemeClr val="bg1">
                <a:lumMod val="75000"/>
                <a:alpha val="47843"/>
              </a:schemeClr>
            </a:solidFill>
            <a:ln>
              <a:solidFill>
                <a:schemeClr val="bg1"/>
              </a:solidFill>
            </a:ln>
            <a:effectLst>
              <a:softEdge rad="254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pic>
          <p:nvPicPr>
            <p:cNvPr id="15" name="Picture 4" descr="Related image">
              <a:extLst>
                <a:ext uri="{FF2B5EF4-FFF2-40B4-BE49-F238E27FC236}">
                  <a16:creationId xmlns:a16="http://schemas.microsoft.com/office/drawing/2014/main" xmlns="" id="{781EDBDE-3BCC-43D7-B540-27F6977D4A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3270" y="5319412"/>
              <a:ext cx="646568" cy="461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Related image">
              <a:extLst>
                <a:ext uri="{FF2B5EF4-FFF2-40B4-BE49-F238E27FC236}">
                  <a16:creationId xmlns:a16="http://schemas.microsoft.com/office/drawing/2014/main" xmlns="" id="{92E38BD8-8307-471B-ADD0-DF8CCFD0EB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980" y="5320556"/>
              <a:ext cx="646568" cy="461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Related image">
              <a:extLst>
                <a:ext uri="{FF2B5EF4-FFF2-40B4-BE49-F238E27FC236}">
                  <a16:creationId xmlns:a16="http://schemas.microsoft.com/office/drawing/2014/main" xmlns="" id="{5B545F39-7C2C-47FA-81A9-0127303487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3531" y="5320556"/>
              <a:ext cx="646568" cy="461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8D1DB32-2DC0-453A-879A-7CD9F0BF1A79}"/>
                </a:ext>
              </a:extLst>
            </p:cNvPr>
            <p:cNvSpPr txBox="1"/>
            <p:nvPr/>
          </p:nvSpPr>
          <p:spPr>
            <a:xfrm>
              <a:off x="7770142" y="5106334"/>
              <a:ext cx="1651145" cy="2156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200" dirty="0"/>
                <a:t>Networks / </a:t>
              </a:r>
              <a:r>
                <a:rPr lang="en-US" sz="1200" dirty="0" err="1"/>
                <a:t>xNFs</a:t>
              </a:r>
              <a:r>
                <a:rPr lang="en-US" sz="1200" dirty="0"/>
                <a:t> / Devices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A0AF8C92-A0FD-4612-B058-39711B65F465}"/>
                </a:ext>
              </a:extLst>
            </p:cNvPr>
            <p:cNvSpPr txBox="1"/>
            <p:nvPr/>
          </p:nvSpPr>
          <p:spPr>
            <a:xfrm>
              <a:off x="5327836" y="1789552"/>
              <a:ext cx="4354263" cy="2381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200" b="1" dirty="0">
                  <a:solidFill>
                    <a:schemeClr val="bg2">
                      <a:lumMod val="25000"/>
                    </a:schemeClr>
                  </a:solidFill>
                </a:rPr>
                <a:t>Blueprint Processor</a:t>
              </a:r>
            </a:p>
          </p:txBody>
        </p:sp>
        <p:sp>
          <p:nvSpPr>
            <p:cNvPr id="20" name="Rounded Rectangle 27">
              <a:extLst>
                <a:ext uri="{FF2B5EF4-FFF2-40B4-BE49-F238E27FC236}">
                  <a16:creationId xmlns:a16="http://schemas.microsoft.com/office/drawing/2014/main" xmlns="" id="{6B86DBFF-1E19-4474-A1E2-C0ED8F4D7E22}"/>
                </a:ext>
              </a:extLst>
            </p:cNvPr>
            <p:cNvSpPr/>
            <p:nvPr/>
          </p:nvSpPr>
          <p:spPr>
            <a:xfrm>
              <a:off x="5413532" y="2091531"/>
              <a:ext cx="4203708" cy="663388"/>
            </a:xfrm>
            <a:prstGeom prst="roundRect">
              <a:avLst/>
            </a:prstGeom>
            <a:solidFill>
              <a:schemeClr val="accent1">
                <a:alpha val="47843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US" sz="1200" b="1" dirty="0">
                  <a:solidFill>
                    <a:schemeClr val="bg2">
                      <a:lumMod val="25000"/>
                    </a:schemeClr>
                  </a:solidFill>
                </a:rPr>
                <a:t>Self Service API</a:t>
              </a:r>
            </a:p>
          </p:txBody>
        </p:sp>
        <p:sp>
          <p:nvSpPr>
            <p:cNvPr id="21" name="Rounded Rectangle 33">
              <a:extLst>
                <a:ext uri="{FF2B5EF4-FFF2-40B4-BE49-F238E27FC236}">
                  <a16:creationId xmlns:a16="http://schemas.microsoft.com/office/drawing/2014/main" xmlns="" id="{BCCE6B83-37E2-4FE1-BF04-8A55F776A776}"/>
                </a:ext>
              </a:extLst>
            </p:cNvPr>
            <p:cNvSpPr/>
            <p:nvPr/>
          </p:nvSpPr>
          <p:spPr>
            <a:xfrm>
              <a:off x="6420448" y="2845845"/>
              <a:ext cx="2285124" cy="315481"/>
            </a:xfrm>
            <a:prstGeom prst="roundRect">
              <a:avLst/>
            </a:prstGeom>
            <a:solidFill>
              <a:schemeClr val="accent1">
                <a:alpha val="47843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Workflow Engine</a:t>
              </a:r>
            </a:p>
          </p:txBody>
        </p:sp>
        <p:sp>
          <p:nvSpPr>
            <p:cNvPr id="22" name="Rounded Rectangle 46">
              <a:extLst>
                <a:ext uri="{FF2B5EF4-FFF2-40B4-BE49-F238E27FC236}">
                  <a16:creationId xmlns:a16="http://schemas.microsoft.com/office/drawing/2014/main" xmlns="" id="{68CC783E-1DE5-4241-9037-D521CB05D46B}"/>
                </a:ext>
              </a:extLst>
            </p:cNvPr>
            <p:cNvSpPr/>
            <p:nvPr/>
          </p:nvSpPr>
          <p:spPr>
            <a:xfrm>
              <a:off x="6742808" y="4393232"/>
              <a:ext cx="755110" cy="235322"/>
            </a:xfrm>
            <a:prstGeom prst="roundRect">
              <a:avLst/>
            </a:prstGeom>
            <a:solidFill>
              <a:srgbClr val="0065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Rest</a:t>
              </a:r>
            </a:p>
          </p:txBody>
        </p:sp>
        <p:sp>
          <p:nvSpPr>
            <p:cNvPr id="23" name="Rounded Rectangle 56">
              <a:extLst>
                <a:ext uri="{FF2B5EF4-FFF2-40B4-BE49-F238E27FC236}">
                  <a16:creationId xmlns:a16="http://schemas.microsoft.com/office/drawing/2014/main" xmlns="" id="{03FC85C8-1A6E-4F7C-BEE4-B33FD3F50250}"/>
                </a:ext>
              </a:extLst>
            </p:cNvPr>
            <p:cNvSpPr/>
            <p:nvPr/>
          </p:nvSpPr>
          <p:spPr>
            <a:xfrm>
              <a:off x="7725348" y="4392170"/>
              <a:ext cx="755110" cy="238166"/>
            </a:xfrm>
            <a:prstGeom prst="roundRect">
              <a:avLst/>
            </a:prstGeom>
            <a:solidFill>
              <a:srgbClr val="0065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>
                  <a:solidFill>
                    <a:schemeClr val="bg1"/>
                  </a:solidFill>
                </a:rPr>
                <a:t>Netconf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" name="Rounded Rectangle 57">
              <a:extLst>
                <a:ext uri="{FF2B5EF4-FFF2-40B4-BE49-F238E27FC236}">
                  <a16:creationId xmlns:a16="http://schemas.microsoft.com/office/drawing/2014/main" xmlns="" id="{0324D26B-B469-477A-909A-FFCFC8F3DAF1}"/>
                </a:ext>
              </a:extLst>
            </p:cNvPr>
            <p:cNvSpPr/>
            <p:nvPr/>
          </p:nvSpPr>
          <p:spPr>
            <a:xfrm>
              <a:off x="8732377" y="4392170"/>
              <a:ext cx="755110" cy="238166"/>
            </a:xfrm>
            <a:prstGeom prst="roundRect">
              <a:avLst/>
            </a:prstGeom>
            <a:solidFill>
              <a:srgbClr val="0065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>
                  <a:solidFill>
                    <a:schemeClr val="bg1"/>
                  </a:solidFill>
                </a:rPr>
                <a:t>Restonf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" name="Rounded Rectangle 59">
              <a:extLst>
                <a:ext uri="{FF2B5EF4-FFF2-40B4-BE49-F238E27FC236}">
                  <a16:creationId xmlns:a16="http://schemas.microsoft.com/office/drawing/2014/main" xmlns="" id="{C3563079-7FCB-4FA7-8745-66C49B6783E5}"/>
                </a:ext>
              </a:extLst>
            </p:cNvPr>
            <p:cNvSpPr/>
            <p:nvPr/>
          </p:nvSpPr>
          <p:spPr>
            <a:xfrm>
              <a:off x="5513598" y="3631899"/>
              <a:ext cx="1979420" cy="568471"/>
            </a:xfrm>
            <a:prstGeom prst="roundRect">
              <a:avLst/>
            </a:prstGeom>
            <a:solidFill>
              <a:schemeClr val="accent1">
                <a:lumMod val="75000"/>
                <a:alpha val="47843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Resource Resolution</a:t>
              </a:r>
            </a:p>
          </p:txBody>
        </p:sp>
        <p:sp>
          <p:nvSpPr>
            <p:cNvPr id="26" name="Rounded Rectangle 65">
              <a:extLst>
                <a:ext uri="{FF2B5EF4-FFF2-40B4-BE49-F238E27FC236}">
                  <a16:creationId xmlns:a16="http://schemas.microsoft.com/office/drawing/2014/main" xmlns="" id="{447BB103-DBBD-47D5-AE41-F497C4A329BE}"/>
                </a:ext>
              </a:extLst>
            </p:cNvPr>
            <p:cNvSpPr/>
            <p:nvPr/>
          </p:nvSpPr>
          <p:spPr>
            <a:xfrm>
              <a:off x="7604296" y="3693981"/>
              <a:ext cx="1735013" cy="315481"/>
            </a:xfrm>
            <a:prstGeom prst="roundRect">
              <a:avLst/>
            </a:prstGeom>
            <a:solidFill>
              <a:schemeClr val="accent1">
                <a:lumMod val="75000"/>
                <a:alpha val="47843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Scripts</a:t>
              </a: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</a:rPr>
                <a:t> (</a:t>
              </a:r>
              <a:r>
                <a:rPr lang="en-US" sz="1000" dirty="0">
                  <a:solidFill>
                    <a:schemeClr val="bg1"/>
                  </a:solidFill>
                </a:rPr>
                <a:t>Python, </a:t>
              </a:r>
              <a:r>
                <a:rPr lang="en-US" sz="1000" dirty="0" err="1">
                  <a:solidFill>
                    <a:schemeClr val="bg1"/>
                  </a:solidFill>
                </a:rPr>
                <a:t>Kotlin</a:t>
              </a: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27" name="Rounded Rectangle 67">
              <a:extLst>
                <a:ext uri="{FF2B5EF4-FFF2-40B4-BE49-F238E27FC236}">
                  <a16:creationId xmlns:a16="http://schemas.microsoft.com/office/drawing/2014/main" xmlns="" id="{77A6390D-344A-4A5A-968D-7916B48E077E}"/>
                </a:ext>
              </a:extLst>
            </p:cNvPr>
            <p:cNvSpPr/>
            <p:nvPr/>
          </p:nvSpPr>
          <p:spPr>
            <a:xfrm>
              <a:off x="5580713" y="3936224"/>
              <a:ext cx="755110" cy="237447"/>
            </a:xfrm>
            <a:prstGeom prst="roundRect">
              <a:avLst/>
            </a:prstGeom>
            <a:solidFill>
              <a:srgbClr val="006F8D">
                <a:alpha val="65098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Velocity</a:t>
              </a:r>
            </a:p>
          </p:txBody>
        </p:sp>
        <p:sp>
          <p:nvSpPr>
            <p:cNvPr id="28" name="Rounded Rectangle 47">
              <a:extLst>
                <a:ext uri="{FF2B5EF4-FFF2-40B4-BE49-F238E27FC236}">
                  <a16:creationId xmlns:a16="http://schemas.microsoft.com/office/drawing/2014/main" xmlns="" id="{4DE79268-EB56-437F-9A03-AA9D381BEC1F}"/>
                </a:ext>
              </a:extLst>
            </p:cNvPr>
            <p:cNvSpPr/>
            <p:nvPr/>
          </p:nvSpPr>
          <p:spPr>
            <a:xfrm>
              <a:off x="5760267" y="4392170"/>
              <a:ext cx="755110" cy="237447"/>
            </a:xfrm>
            <a:prstGeom prst="roundRect">
              <a:avLst/>
            </a:prstGeom>
            <a:solidFill>
              <a:srgbClr val="0065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DB</a:t>
              </a:r>
            </a:p>
          </p:txBody>
        </p:sp>
        <p:sp>
          <p:nvSpPr>
            <p:cNvPr id="29" name="Rounded Rectangle 69">
              <a:extLst>
                <a:ext uri="{FF2B5EF4-FFF2-40B4-BE49-F238E27FC236}">
                  <a16:creationId xmlns:a16="http://schemas.microsoft.com/office/drawing/2014/main" xmlns="" id="{3467CEEE-C48D-4AC3-8A83-17D327614D53}"/>
                </a:ext>
              </a:extLst>
            </p:cNvPr>
            <p:cNvSpPr/>
            <p:nvPr/>
          </p:nvSpPr>
          <p:spPr>
            <a:xfrm>
              <a:off x="5384116" y="5046261"/>
              <a:ext cx="1908078" cy="788268"/>
            </a:xfrm>
            <a:prstGeom prst="roundRect">
              <a:avLst/>
            </a:prstGeom>
            <a:solidFill>
              <a:schemeClr val="bg1">
                <a:lumMod val="75000"/>
                <a:alpha val="47843"/>
              </a:schemeClr>
            </a:solidFill>
            <a:ln>
              <a:solidFill>
                <a:schemeClr val="bg1"/>
              </a:solidFill>
            </a:ln>
            <a:effectLst>
              <a:softEdge rad="254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F3BF1B4C-F5AC-49CA-A1D7-A5A038AAF7A2}"/>
                </a:ext>
              </a:extLst>
            </p:cNvPr>
            <p:cNvSpPr txBox="1"/>
            <p:nvPr/>
          </p:nvSpPr>
          <p:spPr>
            <a:xfrm>
              <a:off x="5517854" y="5035194"/>
              <a:ext cx="1651145" cy="2156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200" dirty="0"/>
                <a:t>ONAP / 3</a:t>
              </a:r>
              <a:r>
                <a:rPr lang="en-US" sz="1200" baseline="30000" dirty="0"/>
                <a:t>rd</a:t>
              </a:r>
              <a:r>
                <a:rPr lang="en-US" sz="1200" dirty="0"/>
                <a:t> party systems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5FA87314-ADB5-4DFD-9009-DDDB360220B6}"/>
                </a:ext>
              </a:extLst>
            </p:cNvPr>
            <p:cNvSpPr/>
            <p:nvPr/>
          </p:nvSpPr>
          <p:spPr>
            <a:xfrm>
              <a:off x="5476148" y="5321965"/>
              <a:ext cx="438441" cy="336646"/>
            </a:xfrm>
            <a:prstGeom prst="rect">
              <a:avLst/>
            </a:prstGeom>
            <a:solidFill>
              <a:srgbClr val="0065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AAI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BD61D38D-BF2A-4A61-9EFF-E6CD99C13A89}"/>
                </a:ext>
              </a:extLst>
            </p:cNvPr>
            <p:cNvSpPr/>
            <p:nvPr/>
          </p:nvSpPr>
          <p:spPr>
            <a:xfrm>
              <a:off x="6028558" y="5321965"/>
              <a:ext cx="640155" cy="336646"/>
            </a:xfrm>
            <a:prstGeom prst="rect">
              <a:avLst/>
            </a:prstGeom>
            <a:solidFill>
              <a:srgbClr val="0065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>
                  <a:solidFill>
                    <a:schemeClr val="bg1"/>
                  </a:solidFill>
                </a:rPr>
                <a:t>Netbox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E7BA0E9D-130F-48D1-A46E-2D59C3F0C5FA}"/>
                </a:ext>
              </a:extLst>
            </p:cNvPr>
            <p:cNvSpPr/>
            <p:nvPr/>
          </p:nvSpPr>
          <p:spPr>
            <a:xfrm>
              <a:off x="6792675" y="5321965"/>
              <a:ext cx="426592" cy="336646"/>
            </a:xfrm>
            <a:prstGeom prst="rect">
              <a:avLst/>
            </a:prstGeom>
            <a:solidFill>
              <a:srgbClr val="0065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mr-IN" sz="1200" dirty="0">
                  <a:solidFill>
                    <a:schemeClr val="bg1"/>
                  </a:solidFill>
                </a:rPr>
                <a:t>…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" name="Rounded Rectangle 98">
              <a:extLst>
                <a:ext uri="{FF2B5EF4-FFF2-40B4-BE49-F238E27FC236}">
                  <a16:creationId xmlns:a16="http://schemas.microsoft.com/office/drawing/2014/main" xmlns="" id="{1C1F7E81-DD56-463C-B4B1-DCE2EC9C29E2}"/>
                </a:ext>
              </a:extLst>
            </p:cNvPr>
            <p:cNvSpPr/>
            <p:nvPr/>
          </p:nvSpPr>
          <p:spPr>
            <a:xfrm>
              <a:off x="7292194" y="2374786"/>
              <a:ext cx="590168" cy="275189"/>
            </a:xfrm>
            <a:prstGeom prst="roundRect">
              <a:avLst/>
            </a:prstGeom>
            <a:solidFill>
              <a:schemeClr val="accent1">
                <a:lumMod val="75000"/>
                <a:alpha val="47843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Process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144DC870-333F-49DA-BE6D-34F2D55FB67F}"/>
                </a:ext>
              </a:extLst>
            </p:cNvPr>
            <p:cNvSpPr txBox="1"/>
            <p:nvPr/>
          </p:nvSpPr>
          <p:spPr>
            <a:xfrm>
              <a:off x="5271281" y="1364496"/>
              <a:ext cx="2043919" cy="404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</a:rPr>
                <a:t>Runtime Architecture</a:t>
              </a:r>
            </a:p>
          </p:txBody>
        </p:sp>
        <p:sp>
          <p:nvSpPr>
            <p:cNvPr id="36" name="Rounded Rectangle 67">
              <a:extLst>
                <a:ext uri="{FF2B5EF4-FFF2-40B4-BE49-F238E27FC236}">
                  <a16:creationId xmlns:a16="http://schemas.microsoft.com/office/drawing/2014/main" xmlns="" id="{B3DC7F16-71B7-40DA-BBD5-15EB05FABC51}"/>
                </a:ext>
              </a:extLst>
            </p:cNvPr>
            <p:cNvSpPr/>
            <p:nvPr/>
          </p:nvSpPr>
          <p:spPr>
            <a:xfrm>
              <a:off x="6504187" y="3936224"/>
              <a:ext cx="755110" cy="237447"/>
            </a:xfrm>
            <a:prstGeom prst="roundRect">
              <a:avLst/>
            </a:prstGeom>
            <a:solidFill>
              <a:srgbClr val="006F8D">
                <a:alpha val="65098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Jinja</a:t>
              </a:r>
            </a:p>
          </p:txBody>
        </p:sp>
      </p:grpSp>
      <p:sp>
        <p:nvSpPr>
          <p:cNvPr id="38" name="Rounded Rectangle 27">
            <a:extLst>
              <a:ext uri="{FF2B5EF4-FFF2-40B4-BE49-F238E27FC236}">
                <a16:creationId xmlns:a16="http://schemas.microsoft.com/office/drawing/2014/main" xmlns="" id="{56F894E6-3203-4724-9C68-9F1A25A02A30}"/>
              </a:ext>
            </a:extLst>
          </p:cNvPr>
          <p:cNvSpPr/>
          <p:nvPr/>
        </p:nvSpPr>
        <p:spPr>
          <a:xfrm>
            <a:off x="4834412" y="2316481"/>
            <a:ext cx="613888" cy="243839"/>
          </a:xfrm>
          <a:prstGeom prst="roundRect">
            <a:avLst/>
          </a:prstGeom>
          <a:solidFill>
            <a:schemeClr val="accent1">
              <a:lumMod val="75000"/>
              <a:alpha val="47843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GRPC</a:t>
            </a:r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xmlns="" id="{E31FD250-5CF2-4A6B-9798-A8B2FB844F9D}"/>
              </a:ext>
            </a:extLst>
          </p:cNvPr>
          <p:cNvSpPr/>
          <p:nvPr/>
        </p:nvSpPr>
        <p:spPr>
          <a:xfrm>
            <a:off x="7600472" y="2308861"/>
            <a:ext cx="613888" cy="243839"/>
          </a:xfrm>
          <a:prstGeom prst="roundRect">
            <a:avLst/>
          </a:prstGeom>
          <a:solidFill>
            <a:schemeClr val="accent1">
              <a:lumMod val="75000"/>
              <a:alpha val="47843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HTTPs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BA04D4BF-93E7-430B-9E74-56CBF37D753B}"/>
              </a:ext>
            </a:extLst>
          </p:cNvPr>
          <p:cNvSpPr/>
          <p:nvPr/>
        </p:nvSpPr>
        <p:spPr>
          <a:xfrm>
            <a:off x="4122420" y="758071"/>
            <a:ext cx="490728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t">
              <a:buClrTx/>
              <a:buFont typeface="Wingdings" panose="05000000000000000000" pitchFamily="2" charset="2"/>
              <a:buChar char="Ø"/>
            </a:pP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The design time 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content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 of the 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ontroller 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b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lueprint 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p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ackage (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CBA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)  is driven from a 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controller catalog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 of 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reusable data dictionary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, 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component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 and 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workflow 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enabling the promise of </a:t>
            </a:r>
            <a:r>
              <a:rPr lang="en-US" altLang="en-US" sz="1150" b="1" i="1" dirty="0">
                <a:solidFill>
                  <a:srgbClr val="172B4D"/>
                </a:solidFill>
                <a:highlight>
                  <a:srgbClr val="FFFF00"/>
                </a:highlight>
              </a:rPr>
              <a:t>Zero Touch Declarative Provisioning.</a:t>
            </a:r>
            <a:endParaRPr lang="en-US" sz="1150" dirty="0">
              <a:highlight>
                <a:srgbClr val="FFFF00"/>
              </a:highlight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E1B0AF0-50C2-45AF-8BB8-A094215E62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2400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EE6302-F377-47A8-9CE9-F3EABD28D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51" y="104784"/>
            <a:ext cx="8520600" cy="572700"/>
          </a:xfrm>
        </p:spPr>
        <p:txBody>
          <a:bodyPr/>
          <a:lstStyle/>
          <a:p>
            <a:r>
              <a:rPr lang="en-US" dirty="0"/>
              <a:t>Dublin Release – ETSI Compliance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9E7A622-7A99-49E0-8BC4-C582BA070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9551" y="863550"/>
            <a:ext cx="8520600" cy="3416400"/>
          </a:xfrm>
        </p:spPr>
        <p:txBody>
          <a:bodyPr/>
          <a:lstStyle/>
          <a:p>
            <a:r>
              <a:rPr lang="en-US" dirty="0"/>
              <a:t>ONAP deepens its collaboration with the ETSI NFV Industry Standard Group (ISG)</a:t>
            </a:r>
          </a:p>
          <a:p>
            <a:pPr lvl="1"/>
            <a:r>
              <a:rPr lang="en-US" dirty="0"/>
              <a:t>SO and VF-C are aligned with ETSI SOL003 interface (RESTful protocol specification between NFVO and VNFM)</a:t>
            </a:r>
          </a:p>
          <a:p>
            <a:pPr lvl="2"/>
            <a:r>
              <a:rPr lang="en-US" dirty="0"/>
              <a:t>Allows operators to plug in SOL003-compliant SVNFMs for VNF LCM</a:t>
            </a:r>
          </a:p>
          <a:p>
            <a:pPr lvl="1"/>
            <a:r>
              <a:rPr lang="en-US" dirty="0"/>
              <a:t>SO and VF-C are aligned with ETSI SOL005 interface (RESTful protocol specification between OSS and NFVO)</a:t>
            </a:r>
          </a:p>
          <a:p>
            <a:pPr lvl="2"/>
            <a:r>
              <a:rPr lang="en-US" dirty="0"/>
              <a:t>Community is working to enhance the SOL005 support to allow operators to plug in SOL005-compliant NFVOs for Network Service LCM. </a:t>
            </a:r>
          </a:p>
          <a:p>
            <a:pPr marL="1397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A3A033C-66CF-415F-B642-F0701FA250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8169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>
            <a:spLocks noGrp="1"/>
          </p:cNvSpPr>
          <p:nvPr>
            <p:ph type="title"/>
          </p:nvPr>
        </p:nvSpPr>
        <p:spPr>
          <a:xfrm>
            <a:off x="125725" y="163750"/>
            <a:ext cx="8520600" cy="5727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ONAP Dublin Architecture Block Diagram</a:t>
            </a:r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16BB08B-79D1-4820-9FFC-22D2688A0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0" y="950358"/>
            <a:ext cx="8520600" cy="38206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45DDE7D-AC97-4215-B79C-77E0981900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9443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"/>
          <p:cNvSpPr txBox="1">
            <a:spLocks noGrp="1"/>
          </p:cNvSpPr>
          <p:nvPr>
            <p:ph type="title"/>
          </p:nvPr>
        </p:nvSpPr>
        <p:spPr>
          <a:xfrm>
            <a:off x="311700" y="7432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New Use case — BBS</a:t>
            </a:r>
            <a:endParaRPr sz="2400"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Broadband Service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Multigigabit residential connectivity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Using PON 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Automatic re-registration of an ONT once the subscriber moves (nomadic ONT)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ONAP integration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Design, provisioning, lifecycle management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Subscriber’s HSIA (</a:t>
            </a:r>
            <a:r>
              <a:rPr lang="en-US" sz="1400" dirty="0"/>
              <a:t>High Speed Internet Access)</a:t>
            </a:r>
            <a:r>
              <a:rPr lang="en" sz="1400" dirty="0"/>
              <a:t> service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Change of location of ONT (nomadic ONT)</a:t>
            </a:r>
            <a:endParaRPr sz="1400" dirty="0"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sz="1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0EA3A61-76E0-41B9-A1FC-967C5DD5BF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6"/>
          <p:cNvSpPr txBox="1">
            <a:spLocks noGrp="1"/>
          </p:cNvSpPr>
          <p:nvPr>
            <p:ph type="title"/>
          </p:nvPr>
        </p:nvSpPr>
        <p:spPr>
          <a:xfrm>
            <a:off x="311700" y="9285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Use case enhancements — 5G</a:t>
            </a:r>
            <a:endParaRPr sz="2400"/>
          </a:p>
        </p:txBody>
      </p:sp>
      <p:sp>
        <p:nvSpPr>
          <p:cNvPr id="129" name="Google Shape;129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PNF Support</a:t>
            </a:r>
            <a:endParaRPr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PNF package pre-onboarding and onboarding (using SDC)</a:t>
            </a:r>
            <a:endParaRPr sz="14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Configuration with NETCONF</a:t>
            </a:r>
            <a:endParaRPr sz="14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PNF plug and play</a:t>
            </a:r>
            <a:endParaRPr sz="14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PNF software upgrade with rollback (using Ansible)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dirty="0"/>
              <a:t>Optimization</a:t>
            </a:r>
            <a:endParaRPr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Bulk performance measurement</a:t>
            </a:r>
            <a:endParaRPr sz="14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OOF &amp; PCI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dirty="0"/>
              <a:t>Network Slicing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Modeling to support Network Slicing</a:t>
            </a:r>
            <a:endParaRPr sz="1400" dirty="0"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sz="1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926AA60-6DA2-4451-A826-B351389588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2033</Words>
  <Application>Microsoft Office PowerPoint</Application>
  <PresentationFormat>全屏显示(16:9)</PresentationFormat>
  <Paragraphs>465</Paragraphs>
  <Slides>46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46</vt:i4>
      </vt:variant>
    </vt:vector>
  </HeadingPairs>
  <TitlesOfParts>
    <vt:vector size="55" baseType="lpstr">
      <vt:lpstr>Microsoft Yahei</vt:lpstr>
      <vt:lpstr>Calibri</vt:lpstr>
      <vt:lpstr>Wingdings</vt:lpstr>
      <vt:lpstr>Arial</vt:lpstr>
      <vt:lpstr>宋体</vt:lpstr>
      <vt:lpstr>Mangal</vt:lpstr>
      <vt:lpstr>Roboto</vt:lpstr>
      <vt:lpstr>Simple Light</vt:lpstr>
      <vt:lpstr>Office Theme</vt:lpstr>
      <vt:lpstr>ONAP Dublin Release Highlights</vt:lpstr>
      <vt:lpstr>Dublin Highlights - Use Cases</vt:lpstr>
      <vt:lpstr>Dublin Highlights – Requirements</vt:lpstr>
      <vt:lpstr>Dublin Release – Non-functional requirements</vt:lpstr>
      <vt:lpstr>PowerPoint 演示文稿</vt:lpstr>
      <vt:lpstr>Dublin Release – ETSI Compliance</vt:lpstr>
      <vt:lpstr>ONAP Dublin Architecture Block Diagram</vt:lpstr>
      <vt:lpstr>New Use case — BBS</vt:lpstr>
      <vt:lpstr>Use case enhancements — 5G</vt:lpstr>
      <vt:lpstr>Use case enhancements — CCVPN</vt:lpstr>
      <vt:lpstr>Functional Capability — k8s region</vt:lpstr>
      <vt:lpstr>PowerPoint 演示文稿</vt:lpstr>
      <vt:lpstr>PowerPoint 演示文稿</vt:lpstr>
      <vt:lpstr>PowerPoint 演示文稿</vt:lpstr>
      <vt:lpstr>PowerPoint 演示文稿</vt:lpstr>
      <vt:lpstr>Project by Project Updates</vt:lpstr>
      <vt:lpstr>A&amp;AI</vt:lpstr>
      <vt:lpstr>APPC</vt:lpstr>
      <vt:lpstr>CLAMP</vt:lpstr>
      <vt:lpstr>CLI</vt:lpstr>
      <vt:lpstr>CCSDK</vt:lpstr>
      <vt:lpstr>DCAE</vt:lpstr>
      <vt:lpstr>DMaaP</vt:lpstr>
      <vt:lpstr>External API</vt:lpstr>
      <vt:lpstr>Holmes</vt:lpstr>
      <vt:lpstr>MSB</vt:lpstr>
      <vt:lpstr>Modeling</vt:lpstr>
      <vt:lpstr>MUSIC</vt:lpstr>
      <vt:lpstr>MultiVim / MultiCloud</vt:lpstr>
      <vt:lpstr>OOM</vt:lpstr>
      <vt:lpstr>OOF</vt:lpstr>
      <vt:lpstr>Policy</vt:lpstr>
      <vt:lpstr>Pomba</vt:lpstr>
      <vt:lpstr>Portal</vt:lpstr>
      <vt:lpstr>SDC</vt:lpstr>
      <vt:lpstr>SO</vt:lpstr>
      <vt:lpstr>SDNC</vt:lpstr>
      <vt:lpstr>VF-C</vt:lpstr>
      <vt:lpstr>VNFREQ</vt:lpstr>
      <vt:lpstr>VNFSDK</vt:lpstr>
      <vt:lpstr>VVP</vt:lpstr>
      <vt:lpstr>VID</vt:lpstr>
      <vt:lpstr>UUI</vt:lpstr>
      <vt:lpstr>Backups</vt:lpstr>
      <vt:lpstr>Project Impact due to Use Cases</vt:lpstr>
      <vt:lpstr>Project Impact due to added Functionality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Dublin Release Highlights</dc:title>
  <dc:creator>Administrator</dc:creator>
  <cp:lastModifiedBy>denghui (L)</cp:lastModifiedBy>
  <cp:revision>27</cp:revision>
  <dcterms:modified xsi:type="dcterms:W3CDTF">2019-07-02T04:45:12Z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1562030224</vt:lpwstr>
  </property>
  <property fmtid="{D5CDD505-2E9C-101B-9397-08002B2CF9AE}" pid="6" name="_2015_ms_pID_725343">
    <vt:lpwstr>(2)L/A/U2Unn9S8UQOwVfwR4KigsV66jkYCyTBq7t26UMvZvN7T87WmeXScY/IkpXu/u9xqmhT1
eRuK0UMp3/7BShT/+ZQv26i69pEp9mg6cJ8o7gVf5r+T6eHmK8WRD8cGXqHbcIXWx/6Jf92q
oYwq/km4l7onnukwS10y7Tp+NjfBfJu1a5adFbvGtfVDkYg/NfVulTK689JHzpiD4LgMCBnl
Abr27kg9gHUa+6GN3p</vt:lpwstr>
  </property>
  <property fmtid="{D5CDD505-2E9C-101B-9397-08002B2CF9AE}" pid="7" name="_2015_ms_pID_7253431">
    <vt:lpwstr>ZFYo7OCcJzhfRJ0aARt5olHLC1T6yWHn0DwoNZ9wgHeXrUvlgLhmKk
NFp5097PEyTDN91UHLNhyIcysz0NjgxM2vNRJlZwHa6/8wMwyEtXXn0KOoNQnZcwgzuv+7L0
eFkubcwv1gsi5v3uwXufMUSDvzXo9CtWHRbAb98XlWIzCq7EFC46I2EOjBa/e3zUeAtMu411
+FKyVRmu2AMUU+Ml</vt:lpwstr>
  </property>
</Properties>
</file>