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6" r:id="rId5"/>
    <p:sldMasterId id="214748366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</p:sldIdLst>
  <p:sldSz cy="5143500" cx="9144000"/>
  <p:notesSz cx="6858000" cy="9144000"/>
  <p:embeddedFontLst>
    <p:embeddedFont>
      <p:font typeface="Roboto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D25836A-3F5D-4FED-AFA5-E7E074653DEB}">
  <a:tblStyle styleId="{ED25836A-3F5D-4FED-AFA5-E7E074653DE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font" Target="fonts/Roboto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Roboto-italic.fntdata"/><Relationship Id="rId50" Type="http://schemas.openxmlformats.org/officeDocument/2006/relationships/font" Target="fonts/Roboto-bold.fntdata"/><Relationship Id="rId52" Type="http://schemas.openxmlformats.org/officeDocument/2006/relationships/font" Target="fonts/Roboto-bold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g5759e6d9e3_3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759e6d9e3_3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5759e6d9e3_3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5759e6d9e3_3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759e6d9e3_3_1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5759e6d9e3_3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59e6d9e3_3_1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5759e6d9e3_3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759e6d9e3_3_1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5759e6d9e3_3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59e6d9e3_3_1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5759e6d9e3_3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59e6d9e3_3_1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5759e6d9e3_3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759e6d9e3_3_1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g5759e6d9e3_3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759e6d9e3_3_1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5759e6d9e3_3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759e6d9e3_3_1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g5759e6d9e3_3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759e6d9e3_3_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5759e6d9e3_3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759e6d9e3_3_1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5759e6d9e3_3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759e6d9e3_3_1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g5759e6d9e3_3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759e6d9e3_3_1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5759e6d9e3_3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759e6d9e3_3_17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5759e6d9e3_3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59e6d9e3_3_1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5759e6d9e3_3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759e6d9e3_3_18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5759e6d9e3_3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759e6d9e3_3_18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g5759e6d9e3_3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759e6d9e3_3_1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g5759e6d9e3_3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759e6d9e3_3_19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5759e6d9e3_3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759e6d9e3_3_2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5759e6d9e3_3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759e6d9e3_3_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5759e6d9e3_3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759e6d9e3_3_2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5759e6d9e3_3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759e6d9e3_3_2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5759e6d9e3_3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759e6d9e3_3_2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g5759e6d9e3_3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5759e6d9e3_3_2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5759e6d9e3_3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5759e6d9e3_3_2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g5759e6d9e3_3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759e6d9e3_3_2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g5759e6d9e3_3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759e6d9e3_3_2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5759e6d9e3_3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759e6d9e3_3_2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g5759e6d9e3_3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759e6d9e3_3_2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g5759e6d9e3_3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759e6d9e3_3_2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g5759e6d9e3_3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a30d53b2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a30d53b2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5759e6d9e3_3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g5759e6d9e3_3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5759e6d9e3_3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g5759e6d9e3_3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759e6d9e3_3_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g5759e6d9e3_3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59e6d9e3_3_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5759e6d9e3_3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59e6d9e3_3_8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5759e6d9e3_3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759e6d9e3_3_9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g5759e6d9e3_3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759e6d9e3_3_9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5759e6d9e3_3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b="0" i="0" sz="2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0" i="0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75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indent="-298450" lvl="1" marL="914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indent="-298450" lvl="2" marL="1371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indent="-298450" lvl="3" marL="18288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indent="-298450" lvl="4" marL="2286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indent="-29845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indent="-29845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indent="-29845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indent="-29845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标题，文本与内容">
  <p:cSld name="标题，文本与内容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68575" spcFirstLastPara="1" rIns="0" wrap="square" tIns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b="0" sz="400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flipH="1" rot="5400000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/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b="0" i="0" sz="290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subTitle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b="0" i="0" sz="140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0" y="-1"/>
            <a:ext cx="9144000" cy="71605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8"/>
          <p:cNvSpPr txBox="1"/>
          <p:nvPr>
            <p:ph idx="10" type="dt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8"/>
          <p:cNvSpPr txBox="1"/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235744" y="853678"/>
            <a:ext cx="8629650" cy="38778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2" type="body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0" type="dt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1">
              <a:alphaModFix/>
            </a:blip>
            <a:stretch>
              <a:fillRect b="0" l="0" r="0" t="0"/>
            </a:stretch>
          </a:blip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ONAP Dublin Release Highlights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/>
          <p:nvPr>
            <p:ph idx="1" type="body"/>
          </p:nvPr>
        </p:nvSpPr>
        <p:spPr>
          <a:xfrm>
            <a:off x="311700" y="11143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Previously, cloud regions had to be registered with multiple ONAP modules and the ID was not consistent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 Dublin, a cloud region can be registered with just A&amp;AI (directly or via ESR) and the cloud region ID is now consistent across all ONAP modules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t/>
            </a:r>
            <a:endParaRPr>
              <a:solidFill>
                <a:srgbClr val="172B4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30"/>
          <p:cNvSpPr txBox="1"/>
          <p:nvPr/>
        </p:nvSpPr>
        <p:spPr>
          <a:xfrm>
            <a:off x="311700" y="72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Consistent Cloud Region ID</a:t>
            </a:r>
            <a:endParaRPr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Model-driven change schedule optimization to discover conflict-free schedules conforming to concurrency constraint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Workflow for traffic migration with discovery of destination nodes and anchor points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Invocation of user-defined workflow for executing the change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Ansible-based 5G RAN PNF software upgrade and roll-back (see also 5G Use Case)</a:t>
            </a:r>
            <a:endParaRPr/>
          </a:p>
          <a:p>
            <a:pPr indent="-2540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2100"/>
          </a:p>
          <a:p>
            <a:pPr indent="-2540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2100"/>
          </a:p>
        </p:txBody>
      </p:sp>
      <p:sp>
        <p:nvSpPr>
          <p:cNvPr id="159" name="Google Shape;15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Change Management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Project by Project Updates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A&amp;AI</a:t>
            </a:r>
            <a:endParaRPr sz="2400"/>
          </a:p>
        </p:txBody>
      </p:sp>
      <p:sp>
        <p:nvSpPr>
          <p:cNvPr id="171" name="Google Shape;171;p33"/>
          <p:cNvSpPr txBox="1"/>
          <p:nvPr>
            <p:ph idx="1" type="body"/>
          </p:nvPr>
        </p:nvSpPr>
        <p:spPr>
          <a:xfrm>
            <a:off x="311700" y="975125"/>
            <a:ext cx="816555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Enhancements primarily related to the functional use cases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 changes are backward compatible except for changing the key of the PNF object to pnf-id from pnf-name</a:t>
            </a:r>
            <a:endParaRPr/>
          </a:p>
          <a:p>
            <a:pPr indent="-254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APPC</a:t>
            </a:r>
            <a:endParaRPr sz="2400"/>
          </a:p>
        </p:txBody>
      </p:sp>
      <p:sp>
        <p:nvSpPr>
          <p:cNvPr id="177" name="Google Shape;177;p34"/>
          <p:cNvSpPr txBox="1"/>
          <p:nvPr>
            <p:ph idx="1" type="body"/>
          </p:nvPr>
        </p:nvSpPr>
        <p:spPr>
          <a:xfrm>
            <a:off x="311700" y="975125"/>
            <a:ext cx="83084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Platform maturity (S3P)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Documentation updates such as: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LCM API Guide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Release Notes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CDT GUI Guide</a:t>
            </a: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5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CLAMP</a:t>
            </a:r>
            <a:endParaRPr sz="2400"/>
          </a:p>
        </p:txBody>
      </p:sp>
      <p:sp>
        <p:nvSpPr>
          <p:cNvPr id="183" name="Google Shape;183;p35"/>
          <p:cNvSpPr txBox="1"/>
          <p:nvPr>
            <p:ph idx="1" type="body"/>
          </p:nvPr>
        </p:nvSpPr>
        <p:spPr>
          <a:xfrm>
            <a:off x="311700" y="975125"/>
            <a:ext cx="817507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Platform maturity (S3P)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Make the support of new micro-service generic  by implementing policy-models concept together with DCAE-DS/SDC and Policy-engine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Opendaylight fluorine SR1 upgrade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Multiple standalone ansible server support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CLI</a:t>
            </a:r>
            <a:endParaRPr sz="2400"/>
          </a:p>
        </p:txBody>
      </p:sp>
      <p:sp>
        <p:nvSpPr>
          <p:cNvPr id="189" name="Google Shape;189;p36"/>
          <p:cNvSpPr txBox="1"/>
          <p:nvPr>
            <p:ph idx="1" type="body"/>
          </p:nvPr>
        </p:nvSpPr>
        <p:spPr>
          <a:xfrm>
            <a:off x="311700" y="975125"/>
            <a:ext cx="83846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Use VTP for LFN CVC (OVP)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Enable service specific CLI commands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CCSDK</a:t>
            </a:r>
            <a:endParaRPr sz="2400"/>
          </a:p>
        </p:txBody>
      </p:sp>
      <p:sp>
        <p:nvSpPr>
          <p:cNvPr id="195" name="Google Shape;195;p37"/>
          <p:cNvSpPr txBox="1"/>
          <p:nvPr>
            <p:ph idx="1" type="body"/>
          </p:nvPr>
        </p:nvSpPr>
        <p:spPr>
          <a:xfrm>
            <a:off x="311700" y="975125"/>
            <a:ext cx="8337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New Controller Design Studio (CDS) for model drive configuration and lifecycle management via APP-C/SDN-C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Upgrade to ODL Fluorine release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Support following VNF’s from previous releases: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vFW -&gt; Use case: VNF configuration change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vLB/vDNS -&gt; Use case: VNF (or VF module) scale out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vCPE -&gt; Use case: VM reboot (more generally, infrastructure management)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</a:t>
            </a:r>
            <a:r>
              <a:rPr lang="en" sz="1400"/>
              <a:t>VoLTE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CCVPN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8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DCAE</a:t>
            </a:r>
            <a:endParaRPr sz="2400"/>
          </a:p>
        </p:txBody>
      </p:sp>
      <p:sp>
        <p:nvSpPr>
          <p:cNvPr id="201" name="Google Shape;201;p38"/>
          <p:cNvSpPr txBox="1"/>
          <p:nvPr>
            <p:ph idx="1" type="body"/>
          </p:nvPr>
        </p:nvSpPr>
        <p:spPr>
          <a:xfrm>
            <a:off x="311700" y="975125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Arial"/>
              <a:buChar char="●"/>
            </a:pPr>
            <a:r>
              <a:rPr lang="en" sz="2100"/>
              <a:t>New microservices suite of collectors/event processors/analytics:</a:t>
            </a:r>
            <a:endParaRPr sz="21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Collectors:  RESTConf collector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Event Processors: VES/Universal Mapper, PM-Mapper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Analytics/RCA: SON-Handler (former PCI-Handler), Heartbeat, TCA-Gen2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Common SDK for DCAE services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DCAE component enhancements for security, logging, resilience enhancements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DCAE platform transition from Cloudify blueprints to HELM charts, Healthcheck enhancement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9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DMaaP</a:t>
            </a:r>
            <a:endParaRPr sz="2400"/>
          </a:p>
        </p:txBody>
      </p:sp>
      <p:sp>
        <p:nvSpPr>
          <p:cNvPr id="207" name="Google Shape;207;p39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Message Router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Upgrade Kafka to v1.1.1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Authenticated topics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 scaling support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multi-site applications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Added MirrorMaker to allow for message replication across Kafka clusters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Data Router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Data Router updates to support Bulk PM use cases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Bus Controller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DMaaP Provisioning via Bus Controller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Dublin Highlights - Use Cases 1/2</a:t>
            </a:r>
            <a:endParaRPr sz="2400"/>
          </a:p>
        </p:txBody>
      </p:sp>
      <p:graphicFrame>
        <p:nvGraphicFramePr>
          <p:cNvPr id="104" name="Google Shape;104;p22"/>
          <p:cNvGraphicFramePr/>
          <p:nvPr/>
        </p:nvGraphicFramePr>
        <p:xfrm>
          <a:off x="816339" y="104900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{ED25836A-3F5D-4FED-AFA5-E7E074653DEB}</a:tableStyleId>
              </a:tblPr>
              <a:tblGrid>
                <a:gridCol w="2395650"/>
                <a:gridCol w="5115675"/>
              </a:tblGrid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Use Case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Value in Dublin release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BBS (New)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Multi-gigabit residential connectivity over PON, Orchestration &amp; LCM, change of location support for ONT (nomadic)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5G Enhancements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Better configuration and PNF support (including upgrade), perf. mgmt.  &amp; fault mgmt. (PM, FM) improvements, modeling progress for network slicing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CCVPN Enhancements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Dynamic addition of services, bandwidth on demand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0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External API</a:t>
            </a:r>
            <a:endParaRPr sz="2400"/>
          </a:p>
        </p:txBody>
      </p:sp>
      <p:sp>
        <p:nvSpPr>
          <p:cNvPr id="213" name="Google Shape;213;p40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Inventory API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Notifications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Additional enhancements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Application status API enhancements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Allow internal components of ONAP such as SO to communicate externally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Order API enhancements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SDC TOSCA jar to parse Service CSARs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Holmes</a:t>
            </a:r>
            <a:endParaRPr sz="2400"/>
          </a:p>
        </p:txBody>
      </p:sp>
      <p:sp>
        <p:nvSpPr>
          <p:cNvPr id="219" name="Google Shape;219;p41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Integration with AAF to implement authorization and authentication</a:t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MSB</a:t>
            </a:r>
            <a:endParaRPr sz="2400"/>
          </a:p>
        </p:txBody>
      </p:sp>
      <p:sp>
        <p:nvSpPr>
          <p:cNvPr id="225" name="Google Shape;225;p42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Provide access to new version of ONAP APIs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requirements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Support Service Mesh efforts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Continue to support all use cases</a:t>
            </a:r>
            <a:endParaRPr/>
          </a:p>
          <a:p>
            <a:pPr indent="0" lvl="0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Modeling</a:t>
            </a:r>
            <a:endParaRPr sz="2400"/>
          </a:p>
        </p:txBody>
      </p:sp>
      <p:sp>
        <p:nvSpPr>
          <p:cNvPr id="231" name="Google Shape;231;p43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Microservice based TOSCA Parser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5G Network Slicing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MUSIC</a:t>
            </a:r>
            <a:endParaRPr sz="2400"/>
          </a:p>
        </p:txBody>
      </p:sp>
      <p:sp>
        <p:nvSpPr>
          <p:cNvPr id="237" name="Google Shape;237;p44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Provide MUSIC as a fully sharded, scale out common service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Many ONAP sites/component replicas can be added as required for performance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Ease of deployment, performance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edge computing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Seed code for RDBMS clustering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>
              <a:solidFill>
                <a:srgbClr val="172B4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MultiVim / MultiCloud</a:t>
            </a:r>
            <a:endParaRPr sz="2400"/>
          </a:p>
        </p:txBody>
      </p:sp>
      <p:sp>
        <p:nvSpPr>
          <p:cNvPr id="243" name="Google Shape;243;p45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Continued enhancements for OpenStack StarlingX, Lenovo ThinkCloud, Azure, k8s, WindRiver, VIO Add SDC client to retrieve of workload artifacts from SDC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improvements and footprint reduction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b="1"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OOM</a:t>
            </a:r>
            <a:endParaRPr sz="2400"/>
          </a:p>
        </p:txBody>
      </p:sp>
      <p:sp>
        <p:nvSpPr>
          <p:cNvPr id="249" name="Google Shape;249;p46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Improving platform health monitoring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via Envoy (northbound), Network Policy (east-west)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Starting migration to single "shared" database instances that will also reduce footprint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Initial multi-site Kubernetes Cluster support</a:t>
            </a:r>
            <a:endParaRPr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OOF</a:t>
            </a:r>
            <a:endParaRPr sz="2400"/>
          </a:p>
        </p:txBody>
      </p:sp>
      <p:sp>
        <p:nvSpPr>
          <p:cNvPr id="255" name="Google Shape;255;p47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Traffic Distribution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Extend PCI (Physical Cell ID) optimization to include optimization for ANR (Automated Neighbor Relations)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Policy</a:t>
            </a:r>
            <a:endParaRPr sz="2400"/>
          </a:p>
        </p:txBody>
      </p:sp>
      <p:sp>
        <p:nvSpPr>
          <p:cNvPr id="261" name="Google Shape;261;p48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Reliability improvements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New APEX Policy Decision Point (PDP) Engine</a:t>
            </a:r>
            <a:endParaRPr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Supports policies in Javascript, Python, Ruby, and MVEL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API - Lifecycle API that supports onboarding Policy models/templates and the creation of raw policies from the models/templates.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PAP (2nd Gen) - PAP component that allows PDP engines to be grouped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XACML (2nd Gen) - lightweight XACML PDP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9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Portal</a:t>
            </a:r>
            <a:endParaRPr sz="2400"/>
          </a:p>
        </p:txBody>
      </p:sp>
      <p:sp>
        <p:nvSpPr>
          <p:cNvPr id="267" name="Google Shape;267;p49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I18N/L10N support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Reporting feature enhancement in portal/sdk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Angular 6 Upgrade of Portal and SDK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Improved logging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Additional testing for new features, platform level soak with random transactions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311700" y="762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Dublin Highlights – Use Cases 2/2</a:t>
            </a:r>
            <a:endParaRPr sz="2400"/>
          </a:p>
        </p:txBody>
      </p:sp>
      <p:graphicFrame>
        <p:nvGraphicFramePr>
          <p:cNvPr id="110" name="Google Shape;110;p23"/>
          <p:cNvGraphicFramePr/>
          <p:nvPr/>
        </p:nvGraphicFramePr>
        <p:xfrm>
          <a:off x="357287" y="8464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{ED25836A-3F5D-4FED-AFA5-E7E074653DEB}</a:tableStyleId>
              </a:tblPr>
              <a:tblGrid>
                <a:gridCol w="3002175"/>
                <a:gridCol w="5162025"/>
              </a:tblGrid>
              <a:tr h="4753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Functionality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Value in Dublin release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43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k8s based cloud region support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Container based Network function support in Multicloud</a:t>
                      </a:r>
                      <a:endParaRPr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4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Control Loop Requirements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Common notification across all orchestrators/controllers</a:t>
                      </a:r>
                      <a:endParaRPr u="none" cap="none" strike="noStrike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</a:rPr>
                        <a:t>Model Driven Control Loop based on Policy Model of DCAE micro-services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42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Consistent ID of cloud region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Simplified operations by ONAP users; previously cloud region ID between different modules was not consistent</a:t>
                      </a:r>
                      <a:endParaRPr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Scaling Enhancements (Continuation)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Ease of use enhancements</a:t>
                      </a:r>
                      <a:endParaRPr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43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HPA Enhancements (Continuation)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Ease of use enhancements</a:t>
                      </a:r>
                      <a:endParaRPr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4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>
                          <a:solidFill>
                            <a:schemeClr val="dk1"/>
                          </a:solidFill>
                        </a:rPr>
                        <a:t>Change Management - Extensions</a:t>
                      </a:r>
                      <a:endParaRPr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u="none" cap="none" strike="noStrike"/>
                        <a:t>Model-driven change schedule optimization, traffic migration and user-defined workflows, PNF software upgrade and roll-back</a:t>
                      </a:r>
                      <a:endParaRPr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SDC</a:t>
            </a:r>
            <a:endParaRPr sz="2400"/>
          </a:p>
        </p:txBody>
      </p:sp>
      <p:sp>
        <p:nvSpPr>
          <p:cNvPr id="273" name="Google Shape;273;p50"/>
          <p:cNvSpPr txBox="1"/>
          <p:nvPr>
            <p:ph idx="1" type="body"/>
          </p:nvPr>
        </p:nvSpPr>
        <p:spPr>
          <a:xfrm>
            <a:off x="261474" y="863550"/>
            <a:ext cx="790145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VSP Compliance check for operator specific VNF testing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PNF Onboarding &amp; package security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SOL001 v2.5.1 support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CDS integration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related changes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1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SO</a:t>
            </a:r>
            <a:endParaRPr sz="2400"/>
          </a:p>
        </p:txBody>
      </p:sp>
      <p:sp>
        <p:nvSpPr>
          <p:cNvPr id="279" name="Google Shape;279;p51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Standards alignment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VNFM SOL003 adapter support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NB API SOL005 adapter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Extensions/enhancements to support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CCVPN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Change Management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PNF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BBS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HPA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5G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Support Multi Cloud for cloud agnostic orchestration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Removal of Manual interventions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S3P, documentation updates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2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SDNC</a:t>
            </a:r>
            <a:endParaRPr sz="2400"/>
          </a:p>
        </p:txBody>
      </p:sp>
      <p:sp>
        <p:nvSpPr>
          <p:cNvPr id="285" name="Google Shape;285;p52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SDNC Network Discovery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Native support for OpenStack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Discovery of attributes for the following resources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VM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Network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Port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Platform maturing (S3P) enhancements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3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VF-C</a:t>
            </a:r>
            <a:endParaRPr sz="2400"/>
          </a:p>
        </p:txBody>
      </p:sp>
      <p:sp>
        <p:nvSpPr>
          <p:cNvPr id="291" name="Google Shape;291;p53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Continued Standards alignment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VNFM SOL003 adapter support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NB API SOL005 adapter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Extensions/enhancements to support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vCPE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CCVPN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OOF/HPA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Workflow optimization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NS instance model mapping to A&amp;AI</a:t>
            </a:r>
            <a:endParaRPr sz="1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54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VNFREQ</a:t>
            </a:r>
            <a:endParaRPr sz="2400"/>
          </a:p>
        </p:txBody>
      </p:sp>
      <p:sp>
        <p:nvSpPr>
          <p:cNvPr id="297" name="Google Shape;297;p54"/>
          <p:cNvSpPr txBox="1"/>
          <p:nvPr>
            <p:ph idx="1" type="body"/>
          </p:nvPr>
        </p:nvSpPr>
        <p:spPr>
          <a:xfrm>
            <a:off x="261474" y="863550"/>
            <a:ext cx="80062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Bug fixes, maintenance and feature alignment of VNF Guidelines, VNF Requirements and VNF Test Descriptions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Documentation updates: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Provider use cases for autoscaling documented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Test Descriptions to reflect test implementations planned by other projects ( VVP, VNFSDK, etc.)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Categorization of VNF Requirements to support ONAP VNF Badging &amp; certification initiatives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5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VNFSDK</a:t>
            </a:r>
            <a:endParaRPr sz="2400"/>
          </a:p>
        </p:txBody>
      </p:sp>
      <p:sp>
        <p:nvSpPr>
          <p:cNvPr id="303" name="Google Shape;303;p55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Support PNF Package basic Validation</a:t>
            </a:r>
            <a:endParaRPr sz="1100"/>
          </a:p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Additional APIs to streamline test triggering and information gathering</a:t>
            </a:r>
            <a:endParaRPr sz="21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6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VVP</a:t>
            </a:r>
            <a:endParaRPr sz="2400"/>
          </a:p>
        </p:txBody>
      </p:sp>
      <p:sp>
        <p:nvSpPr>
          <p:cNvPr id="309" name="Google Shape;309;p56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S3P</a:t>
            </a:r>
            <a:endParaRPr sz="21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VID</a:t>
            </a:r>
            <a:endParaRPr sz="2400"/>
          </a:p>
        </p:txBody>
      </p:sp>
      <p:sp>
        <p:nvSpPr>
          <p:cNvPr id="315" name="Google Shape;315;p57"/>
          <p:cNvSpPr txBox="1"/>
          <p:nvPr/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Initiate workflows designed in SDC</a:t>
            </a:r>
            <a:endParaRPr sz="1100"/>
          </a:p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Change Management Dublin Extensions</a:t>
            </a:r>
            <a:endParaRPr sz="1100"/>
          </a:p>
          <a:p>
            <a:pPr indent="-3238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Utilize SO as a repository of workflows, instead of VID's workflows' configuration</a:t>
            </a:r>
            <a:endParaRPr sz="1100"/>
          </a:p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S3P improvements</a:t>
            </a:r>
            <a:endParaRPr sz="11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UUI</a:t>
            </a:r>
            <a:endParaRPr sz="2400"/>
          </a:p>
        </p:txBody>
      </p:sp>
      <p:sp>
        <p:nvSpPr>
          <p:cNvPr id="321" name="Google Shape;321;p58"/>
          <p:cNvSpPr txBox="1"/>
          <p:nvPr/>
        </p:nvSpPr>
        <p:spPr>
          <a:xfrm>
            <a:off x="375775" y="9778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Integration with data lake for VM/VNF monitoring via alarm/perf. data search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New Customer management UI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Portal I18N/L10N features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Platform maturity (S3P)</a:t>
            </a:r>
            <a:endParaRPr sz="11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9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Backups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>
            <a:off x="125725" y="163750"/>
            <a:ext cx="8520600" cy="5727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ONAP Dublin Architecture Block Diagram</a:t>
            </a:r>
            <a:endParaRPr/>
          </a:p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625" y="885775"/>
            <a:ext cx="8246700" cy="39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60"/>
          <p:cNvSpPr txBox="1"/>
          <p:nvPr>
            <p:ph type="title"/>
          </p:nvPr>
        </p:nvSpPr>
        <p:spPr>
          <a:xfrm>
            <a:off x="311700" y="67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Use Cases</a:t>
            </a:r>
            <a:endParaRPr sz="2400"/>
          </a:p>
        </p:txBody>
      </p:sp>
      <p:graphicFrame>
        <p:nvGraphicFramePr>
          <p:cNvPr id="332" name="Google Shape;332;p60"/>
          <p:cNvGraphicFramePr/>
          <p:nvPr/>
        </p:nvGraphicFramePr>
        <p:xfrm>
          <a:off x="952500" y="238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{ED25836A-3F5D-4FED-AFA5-E7E074653DEB}</a:tableStyleId>
              </a:tblPr>
              <a:tblGrid>
                <a:gridCol w="7239000"/>
              </a:tblGrid>
              <a:tr h="457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33" name="Google Shape;333;p60"/>
          <p:cNvGraphicFramePr/>
          <p:nvPr/>
        </p:nvGraphicFramePr>
        <p:xfrm>
          <a:off x="268125" y="1704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{ED25836A-3F5D-4FED-AFA5-E7E074653DEB}</a:tableStyleId>
              </a:tblPr>
              <a:tblGrid>
                <a:gridCol w="886175"/>
                <a:gridCol w="304575"/>
                <a:gridCol w="304575"/>
                <a:gridCol w="304575"/>
                <a:gridCol w="295400"/>
                <a:gridCol w="304575"/>
                <a:gridCol w="332300"/>
                <a:gridCol w="304575"/>
                <a:gridCol w="323100"/>
                <a:gridCol w="304575"/>
                <a:gridCol w="350775"/>
                <a:gridCol w="332300"/>
                <a:gridCol w="332300"/>
                <a:gridCol w="304575"/>
                <a:gridCol w="406175"/>
                <a:gridCol w="332300"/>
                <a:gridCol w="332300"/>
                <a:gridCol w="304575"/>
                <a:gridCol w="286125"/>
                <a:gridCol w="304575"/>
                <a:gridCol w="276950"/>
                <a:gridCol w="286125"/>
                <a:gridCol w="332300"/>
                <a:gridCol w="304575"/>
                <a:gridCol w="350775"/>
                <a:gridCol w="332300"/>
              </a:tblGrid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b="1" i="1" lang="en" sz="1000" u="none" cap="none" strike="noStrike"/>
                        <a:t>Use case</a:t>
                      </a:r>
                      <a:endParaRPr b="1" i="1"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Port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SO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SDNC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APPC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DCAE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Policy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CLAMP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DMaaP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VNFSDK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REQ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Model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PNDA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CIA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Consul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VFC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MCloud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UUI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5G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CCVPN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BBS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OSAM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34" name="Google Shape;334;p60"/>
          <p:cNvSpPr txBox="1"/>
          <p:nvPr/>
        </p:nvSpPr>
        <p:spPr>
          <a:xfrm>
            <a:off x="391800" y="4179100"/>
            <a:ext cx="8147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Note</a:t>
            </a:r>
            <a:r>
              <a:rPr lang="en" sz="1200"/>
              <a:t>: </a:t>
            </a:r>
            <a:r>
              <a:rPr lang="en" sz="1200"/>
              <a:t>CCVPN functionality is not completed – code not merged in SDC in Dublin so it might not be green</a:t>
            </a:r>
            <a:endParaRPr sz="12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61"/>
          <p:cNvSpPr txBox="1"/>
          <p:nvPr>
            <p:ph type="title"/>
          </p:nvPr>
        </p:nvSpPr>
        <p:spPr>
          <a:xfrm>
            <a:off x="190950" y="91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added Functionality</a:t>
            </a:r>
            <a:endParaRPr sz="2400"/>
          </a:p>
        </p:txBody>
      </p:sp>
      <p:graphicFrame>
        <p:nvGraphicFramePr>
          <p:cNvPr id="340" name="Google Shape;340;p61"/>
          <p:cNvGraphicFramePr/>
          <p:nvPr/>
        </p:nvGraphicFramePr>
        <p:xfrm>
          <a:off x="42250" y="832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{ED25836A-3F5D-4FED-AFA5-E7E074653DEB}</a:tableStyleId>
              </a:tblPr>
              <a:tblGrid>
                <a:gridCol w="924275"/>
                <a:gridCol w="300950"/>
                <a:gridCol w="300950"/>
                <a:gridCol w="300950"/>
                <a:gridCol w="291525"/>
                <a:gridCol w="300950"/>
                <a:gridCol w="329175"/>
                <a:gridCol w="300950"/>
                <a:gridCol w="319775"/>
                <a:gridCol w="300950"/>
                <a:gridCol w="329175"/>
                <a:gridCol w="329175"/>
                <a:gridCol w="329175"/>
                <a:gridCol w="300950"/>
                <a:gridCol w="385575"/>
                <a:gridCol w="319775"/>
                <a:gridCol w="329175"/>
                <a:gridCol w="300950"/>
                <a:gridCol w="272750"/>
                <a:gridCol w="300950"/>
                <a:gridCol w="300950"/>
                <a:gridCol w="272750"/>
                <a:gridCol w="319775"/>
                <a:gridCol w="300950"/>
                <a:gridCol w="348000"/>
                <a:gridCol w="319775"/>
                <a:gridCol w="329175"/>
              </a:tblGrid>
              <a:tr h="308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b="1" i="1" lang="en" sz="1000" u="none" cap="none" strike="noStrike"/>
                        <a:t>Feature</a:t>
                      </a:r>
                      <a:endParaRPr b="1" i="1"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7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Port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SO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SDNC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APPC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DCAE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Policy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CLAMP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DMaaP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VNFSDK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REQ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Model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PNDA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CIA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Consul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VFC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MCloud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UUI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CDS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7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k8s based cloud region support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Control Loop Requirements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Consistent ID of cloud region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Scaling Enhancements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HPA Enhancements (Continuation)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Analytics as a service - Edge automation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Change Management - Extensions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SO-VNFM Plugin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/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New Use case — BBS</a:t>
            </a:r>
            <a:endParaRPr sz="2400"/>
          </a:p>
        </p:txBody>
      </p:sp>
      <p:sp>
        <p:nvSpPr>
          <p:cNvPr id="123" name="Google Shape;12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BBS Broadband Service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Multigigabit residential connectivity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Using PON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ONAP integration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Design, provisioning, lifecycle management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Subscriber’s HSIA service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Change of location of ONT (nomadic ONT)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HSIA service subscription plan changes &amp; service assurance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/>
          <p:nvPr>
            <p:ph type="title"/>
          </p:nvPr>
        </p:nvSpPr>
        <p:spPr>
          <a:xfrm>
            <a:off x="311700" y="9285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5G</a:t>
            </a:r>
            <a:endParaRPr sz="2400"/>
          </a:p>
        </p:txBody>
      </p:sp>
      <p:sp>
        <p:nvSpPr>
          <p:cNvPr id="129" name="Google Shape;12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PNF Support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package pre-onboarding and onboarding (using SDC)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Configuration with NETCONF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plug and play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software upgrade with rollback (using Ansible)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Optimization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Bulk performance measurement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OOF &amp; PCI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Network Slicing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Modeling to support Network Slicing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/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CCVPN</a:t>
            </a:r>
            <a:endParaRPr sz="2400"/>
          </a:p>
        </p:txBody>
      </p:sp>
      <p:sp>
        <p:nvSpPr>
          <p:cNvPr id="135" name="Google Shape;13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Service change management to allow the customer to dynamically add branch sites or value-added services (e.g. vFW)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Intelligent bandwidth on demand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Allow third party analytics applications to trigger ONAP close loop for adjusting the running CCVPN service instances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e.g. the bandwidth between specified sites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/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Functional Capability — k8s region</a:t>
            </a:r>
            <a:endParaRPr sz="2400"/>
          </a:p>
        </p:txBody>
      </p:sp>
      <p:sp>
        <p:nvSpPr>
          <p:cNvPr id="141" name="Google Shape;141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Support for deploying Containerized Network Functions (CNFs) alongside VM based VNFs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Using Helm Charts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Kubernetes based cloud region support through MultiCloud/k8s plugin</a:t>
            </a:r>
            <a:endParaRPr sz="1400">
              <a:solidFill>
                <a:srgbClr val="172B4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includes vFirewall use case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Hybrid model of Firewall and Traffic Generator as Containers, and Sink as a VM.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also includes Linux Foundation EdgeXFoundry project use case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Note: It needs to be confirmed if this is a POC or a full-fledged feature in Dublin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/>
          <p:nvPr>
            <p:ph idx="1" type="body"/>
          </p:nvPr>
        </p:nvSpPr>
        <p:spPr>
          <a:xfrm>
            <a:off x="311700" y="11711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Unified APIs used by Controllers and Orchestrators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Before Dublin, API for Control Loop actions (reboot, scale out, modify config, etc.) varied by the controllers/orchestrators (eg. SO, VFC, APPC)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Goal was to develop Event based Common Notification messaging format for Control Loop Operations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Model Driven Control Loop using Policy model of DCAE Micro services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0000"/>
                </a:solidFill>
              </a:rPr>
              <a:t>Note: It still needs to be confirmed on what has been accomplished in Dublin </a:t>
            </a:r>
            <a:endParaRPr sz="1400">
              <a:solidFill>
                <a:srgbClr val="FF0000"/>
              </a:solidFill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Control Loop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