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66" r:id="rId5"/>
    <p:sldMasterId id="2147483667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</p:sldIdLst>
  <p:sldSz cy="5143500" cx="9144000"/>
  <p:notesSz cx="6858000" cy="9144000"/>
  <p:embeddedFontLst>
    <p:embeddedFont>
      <p:font typeface="Roboto"/>
      <p:regular r:id="rId50"/>
      <p:bold r:id="rId51"/>
      <p:italic r:id="rId52"/>
      <p:boldItalic r:id="rId5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45E5B06-41B5-44CD-AB79-5E460D53A173}">
  <a:tblStyle styleId="{C45E5B06-41B5-44CD-AB79-5E460D53A173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3.xml"/><Relationship Id="rId42" Type="http://schemas.openxmlformats.org/officeDocument/2006/relationships/slide" Target="slides/slide35.xml"/><Relationship Id="rId41" Type="http://schemas.openxmlformats.org/officeDocument/2006/relationships/slide" Target="slides/slide34.xml"/><Relationship Id="rId44" Type="http://schemas.openxmlformats.org/officeDocument/2006/relationships/slide" Target="slides/slide37.xml"/><Relationship Id="rId43" Type="http://schemas.openxmlformats.org/officeDocument/2006/relationships/slide" Target="slides/slide36.xml"/><Relationship Id="rId46" Type="http://schemas.openxmlformats.org/officeDocument/2006/relationships/slide" Target="slides/slide39.xml"/><Relationship Id="rId45" Type="http://schemas.openxmlformats.org/officeDocument/2006/relationships/slide" Target="slides/slide3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48" Type="http://schemas.openxmlformats.org/officeDocument/2006/relationships/slide" Target="slides/slide41.xml"/><Relationship Id="rId47" Type="http://schemas.openxmlformats.org/officeDocument/2006/relationships/slide" Target="slides/slide40.xml"/><Relationship Id="rId49" Type="http://schemas.openxmlformats.org/officeDocument/2006/relationships/slide" Target="slides/slide42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33" Type="http://schemas.openxmlformats.org/officeDocument/2006/relationships/slide" Target="slides/slide26.xml"/><Relationship Id="rId32" Type="http://schemas.openxmlformats.org/officeDocument/2006/relationships/slide" Target="slides/slide25.xml"/><Relationship Id="rId35" Type="http://schemas.openxmlformats.org/officeDocument/2006/relationships/slide" Target="slides/slide28.xml"/><Relationship Id="rId34" Type="http://schemas.openxmlformats.org/officeDocument/2006/relationships/slide" Target="slides/slide27.xml"/><Relationship Id="rId37" Type="http://schemas.openxmlformats.org/officeDocument/2006/relationships/slide" Target="slides/slide30.xml"/><Relationship Id="rId36" Type="http://schemas.openxmlformats.org/officeDocument/2006/relationships/slide" Target="slides/slide29.xml"/><Relationship Id="rId39" Type="http://schemas.openxmlformats.org/officeDocument/2006/relationships/slide" Target="slides/slide32.xml"/><Relationship Id="rId38" Type="http://schemas.openxmlformats.org/officeDocument/2006/relationships/slide" Target="slides/slide31.xml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29" Type="http://schemas.openxmlformats.org/officeDocument/2006/relationships/slide" Target="slides/slide22.xml"/><Relationship Id="rId51" Type="http://schemas.openxmlformats.org/officeDocument/2006/relationships/font" Target="fonts/Roboto-bold.fntdata"/><Relationship Id="rId50" Type="http://schemas.openxmlformats.org/officeDocument/2006/relationships/font" Target="fonts/Roboto-regular.fntdata"/><Relationship Id="rId53" Type="http://schemas.openxmlformats.org/officeDocument/2006/relationships/font" Target="fonts/Roboto-boldItalic.fntdata"/><Relationship Id="rId52" Type="http://schemas.openxmlformats.org/officeDocument/2006/relationships/font" Target="fonts/Roboto-italic.fntdata"/><Relationship Id="rId11" Type="http://schemas.openxmlformats.org/officeDocument/2006/relationships/slide" Target="slides/slide4.xml"/><Relationship Id="rId10" Type="http://schemas.openxmlformats.org/officeDocument/2006/relationships/slide" Target="slides/slide3.xml"/><Relationship Id="rId13" Type="http://schemas.openxmlformats.org/officeDocument/2006/relationships/slide" Target="slides/slide6.xml"/><Relationship Id="rId12" Type="http://schemas.openxmlformats.org/officeDocument/2006/relationships/slide" Target="slides/slide5.xml"/><Relationship Id="rId15" Type="http://schemas.openxmlformats.org/officeDocument/2006/relationships/slide" Target="slides/slide8.xml"/><Relationship Id="rId14" Type="http://schemas.openxmlformats.org/officeDocument/2006/relationships/slide" Target="slides/slide7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5759e6d9e3_3_4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g5759e6d9e3_3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759e6d9e3_3_10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0" name="Google Shape;150;g5759e6d9e3_3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5759e6d9e3_3_10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5759e6d9e3_3_10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5759e6d9e3_3_1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3" name="Google Shape;163;g5759e6d9e3_3_1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759e6d9e3_3_1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5759e6d9e3_3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5759e6d9e3_3_1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4" name="Google Shape;174;g5759e6d9e3_3_1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5759e6d9e3_3_1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0" name="Google Shape;180;g5759e6d9e3_3_1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5759e6d9e3_3_1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6" name="Google Shape;186;g5759e6d9e3_3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5759e6d9e3_3_1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2" name="Google Shape;192;g5759e6d9e3_3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5759e6d9e3_3_1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8" name="Google Shape;198;g5759e6d9e3_3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5759e6d9e3_3_1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g5759e6d9e3_3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5759e6d9e3_3_4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g5759e6d9e3_3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5759e6d9e3_3_15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5759e6d9e3_3_1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759e6d9e3_3_16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6" name="Google Shape;216;g5759e6d9e3_3_1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5759e6d9e3_3_16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5759e6d9e3_3_1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5759e6d9e3_3_17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8" name="Google Shape;228;g5759e6d9e3_3_1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5759e6d9e3_3_1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4" name="Google Shape;234;g5759e6d9e3_3_1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5759e6d9e3_3_18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5759e6d9e3_3_1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g5759e6d9e3_3_18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6" name="Google Shape;246;g5759e6d9e3_3_1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5759e6d9e3_3_19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2" name="Google Shape;252;g5759e6d9e3_3_1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g5759e6d9e3_3_19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8" name="Google Shape;258;g5759e6d9e3_3_1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g5a807b5413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4" name="Google Shape;264;g5a807b541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5759e6d9e3_3_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g5759e6d9e3_3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5759e6d9e3_3_20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0" name="Google Shape;270;g5759e6d9e3_3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5759e6d9e3_3_20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6" name="Google Shape;276;g5759e6d9e3_3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5759e6d9e3_3_2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2" name="Google Shape;282;g5759e6d9e3_3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5759e6d9e3_3_2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8" name="Google Shape;288;g5759e6d9e3_3_2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5759e6d9e3_3_2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4" name="Google Shape;294;g5759e6d9e3_3_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5759e6d9e3_3_2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0" name="Google Shape;300;g5759e6d9e3_3_2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5759e6d9e3_3_2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5759e6d9e3_3_2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5759e6d9e3_3_23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g5759e6d9e3_3_2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5759e6d9e3_3_24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8" name="Google Shape;318;g5759e6d9e3_3_2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g5759e6d9e3_3_24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4" name="Google Shape;324;g5759e6d9e3_3_2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5a30d53b22_0_10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5a30d53b22_0_10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g5759e6d9e3_3_25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0" name="Google Shape;330;g5759e6d9e3_3_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33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g5759e6d9e3_3_2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5" name="Google Shape;335;g5759e6d9e3_3_2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5759e6d9e3_3_2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5759e6d9e3_3_2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5759e6d9e3_3_7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g5759e6d9e3_3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5759e6d9e3_3_8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6" name="Google Shape;126;g5759e6d9e3_3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5759e6d9e3_3_8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g5759e6d9e3_3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759e6d9e3_3_9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g5759e6d9e3_3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5759e6d9e3_3_9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4" name="Google Shape;144;g5759e6d9e3_3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jpg"/><Relationship Id="rId3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>
  <p:cSld name="Title Slide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4"/>
          <p:cNvSpPr/>
          <p:nvPr/>
        </p:nvSpPr>
        <p:spPr>
          <a:xfrm>
            <a:off x="-20174" y="-6853"/>
            <a:ext cx="9156182" cy="139862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" name="Google Shape;63;p14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  <a:defRPr b="0" i="0" sz="29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b="0" i="0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4891" y="374417"/>
            <a:ext cx="2811481" cy="585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1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/>
          <a:lstStyle>
            <a:lvl1pPr indent="-3175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/>
            </a:lvl1pPr>
            <a:lvl2pPr indent="-298450" lvl="1" marL="914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2pPr>
            <a:lvl3pPr indent="-298450" lvl="2" marL="1371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■"/>
              <a:defRPr/>
            </a:lvl3pPr>
            <a:lvl4pPr indent="-298450" lvl="3" marL="18288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●"/>
              <a:defRPr/>
            </a:lvl4pPr>
            <a:lvl5pPr indent="-298450" lvl="4" marL="22860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Char char="○"/>
              <a:defRPr/>
            </a:lvl5pPr>
            <a:lvl6pPr indent="-298450" lvl="5" marL="27432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■"/>
              <a:defRPr/>
            </a:lvl6pPr>
            <a:lvl7pPr indent="-298450" lvl="6" marL="32004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7pPr>
            <a:lvl8pPr indent="-298450" lvl="7" marL="3657600" algn="l">
              <a:lnSpc>
                <a:spcPct val="90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Char char="○"/>
              <a:defRPr/>
            </a:lvl8pPr>
            <a:lvl9pPr indent="-298450" lvl="8" marL="4114800" algn="l">
              <a:lnSpc>
                <a:spcPct val="90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>
            <a:lvl1pPr indent="0" lvl="0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标题，文本与内容">
  <p:cSld name="标题，文本与内容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617776" y="256345"/>
            <a:ext cx="8133422" cy="46166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68575" spcFirstLastPara="1" rIns="0" wrap="square" tIns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4D86"/>
              </a:buClr>
              <a:buSzPts val="4000"/>
              <a:buFont typeface="Microsoft Yahei"/>
              <a:buNone/>
              <a:defRPr b="0" sz="4000">
                <a:solidFill>
                  <a:srgbClr val="004D86"/>
                </a:solidFill>
                <a:latin typeface="Microsoft Yahei"/>
                <a:ea typeface="Microsoft Yahei"/>
                <a:cs typeface="Microsoft Yahei"/>
                <a:sym typeface="Microsoft Yahe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6"/>
          <p:cNvSpPr/>
          <p:nvPr/>
        </p:nvSpPr>
        <p:spPr>
          <a:xfrm>
            <a:off x="617775" y="4867278"/>
            <a:ext cx="1572406" cy="34171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_Title Slide">
  <p:cSld name="1_Title Slide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20174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17"/>
          <p:cNvSpPr/>
          <p:nvPr/>
        </p:nvSpPr>
        <p:spPr>
          <a:xfrm flipH="1" rot="5400000">
            <a:off x="590846" y="-617876"/>
            <a:ext cx="5150354" cy="6372398"/>
          </a:xfrm>
          <a:prstGeom prst="flowChartManualInpu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6" name="Google Shape;76;p17"/>
          <p:cNvSpPr txBox="1"/>
          <p:nvPr>
            <p:ph type="ctrTitle"/>
          </p:nvPr>
        </p:nvSpPr>
        <p:spPr>
          <a:xfrm>
            <a:off x="274891" y="2117624"/>
            <a:ext cx="5100066" cy="1136117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6F8D"/>
              </a:buClr>
              <a:buSzPts val="2900"/>
              <a:buFont typeface="Arial"/>
              <a:buNone/>
              <a:defRPr b="0" i="0" sz="290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7" name="Google Shape;77;p17"/>
          <p:cNvSpPr txBox="1"/>
          <p:nvPr>
            <p:ph idx="1" type="subTitle"/>
          </p:nvPr>
        </p:nvSpPr>
        <p:spPr>
          <a:xfrm>
            <a:off x="274891" y="3415636"/>
            <a:ext cx="3006591" cy="40063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6F8D"/>
              </a:buClr>
              <a:buSzPts val="1400"/>
              <a:buNone/>
              <a:defRPr b="0" i="0" sz="1400">
                <a:solidFill>
                  <a:srgbClr val="006F8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8"/>
          <p:cNvSpPr/>
          <p:nvPr/>
        </p:nvSpPr>
        <p:spPr>
          <a:xfrm>
            <a:off x="0" y="-1"/>
            <a:ext cx="9144000" cy="716056"/>
          </a:xfrm>
          <a:prstGeom prst="rect">
            <a:avLst/>
          </a:prstGeom>
          <a:blipFill rotWithShape="1">
            <a:blip r:embed="rId2">
              <a:alphaModFix/>
            </a:blip>
            <a:stretch>
              <a:fillRect b="0" l="0" r="0" t="0"/>
            </a:stretch>
          </a:blip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0" name="Google Shape;80;p18"/>
          <p:cNvSpPr txBox="1"/>
          <p:nvPr>
            <p:ph idx="10" type="dt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2" name="Google Shape;82;p18"/>
          <p:cNvSpPr txBox="1"/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8"/>
          <p:cNvSpPr txBox="1"/>
          <p:nvPr>
            <p:ph idx="1" type="body"/>
          </p:nvPr>
        </p:nvSpPr>
        <p:spPr>
          <a:xfrm>
            <a:off x="235744" y="853678"/>
            <a:ext cx="8629650" cy="387786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-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9"/>
          <p:cNvSpPr txBox="1"/>
          <p:nvPr>
            <p:ph idx="1" type="body"/>
          </p:nvPr>
        </p:nvSpPr>
        <p:spPr>
          <a:xfrm>
            <a:off x="308610" y="975893"/>
            <a:ext cx="4206240" cy="3612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2" type="body"/>
          </p:nvPr>
        </p:nvSpPr>
        <p:spPr>
          <a:xfrm>
            <a:off x="4629150" y="975893"/>
            <a:ext cx="4255770" cy="36129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Char char="-"/>
              <a:defRPr b="0" i="0"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  <a:defRPr b="0" i="0"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0" type="dt"/>
          </p:nvPr>
        </p:nvSpPr>
        <p:spPr>
          <a:xfrm>
            <a:off x="54722" y="4866993"/>
            <a:ext cx="270117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>
                <a:solidFill>
                  <a:schemeClr val="dk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19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l">
              <a:spcBef>
                <a:spcPts val="0"/>
              </a:spcBef>
              <a:buNone/>
              <a:defRPr b="0" i="0" sz="9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9"/>
          <p:cNvSpPr txBox="1"/>
          <p:nvPr/>
        </p:nvSpPr>
        <p:spPr>
          <a:xfrm>
            <a:off x="308610" y="141964"/>
            <a:ext cx="8191612" cy="4422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</a:pP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Click to edit Master title style</a:t>
            </a:r>
            <a:endParaRPr sz="1100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01" y="-6853"/>
            <a:ext cx="9148777" cy="5150353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0"/>
          <p:cNvSpPr/>
          <p:nvPr/>
        </p:nvSpPr>
        <p:spPr>
          <a:xfrm>
            <a:off x="-1" y="796738"/>
            <a:ext cx="4121831" cy="11287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</a:t>
            </a:r>
            <a:endParaRPr sz="1100"/>
          </a:p>
        </p:txBody>
      </p:sp>
      <p:pic>
        <p:nvPicPr>
          <p:cNvPr id="93" name="Google Shape;93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225" y="1067557"/>
            <a:ext cx="2857776" cy="5951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jp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11" Type="http://schemas.openxmlformats.org/officeDocument/2006/relationships/theme" Target="../theme/theme3.xml"/><Relationship Id="rId10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-15128" y="0"/>
            <a:ext cx="9144000" cy="726141"/>
          </a:xfrm>
          <a:prstGeom prst="rect">
            <a:avLst/>
          </a:prstGeom>
          <a:blipFill rotWithShape="1">
            <a:blip r:embed="rId1">
              <a:alphaModFix/>
            </a:blip>
            <a:stretch>
              <a:fillRect b="0" l="0" r="0" t="0"/>
            </a:stretch>
          </a:blipFill>
          <a:ln cap="flat" cmpd="sng" w="12700">
            <a:solidFill>
              <a:srgbClr val="42719B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" name="Google Shape;52;p13"/>
          <p:cNvSpPr/>
          <p:nvPr/>
        </p:nvSpPr>
        <p:spPr>
          <a:xfrm>
            <a:off x="1" y="4859396"/>
            <a:ext cx="9159128" cy="297222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54722" y="4866993"/>
            <a:ext cx="122924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76528" y="4878144"/>
            <a:ext cx="455518" cy="2738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20641" y="4891382"/>
            <a:ext cx="1121148" cy="233488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>
            <p:ph type="title"/>
          </p:nvPr>
        </p:nvSpPr>
        <p:spPr>
          <a:xfrm>
            <a:off x="236221" y="148373"/>
            <a:ext cx="8629650" cy="404078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700"/>
              <a:buFont typeface="Arial"/>
              <a:buNone/>
              <a:defRPr b="0" i="0" sz="27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7" name="Google Shape;57;p13"/>
          <p:cNvSpPr txBox="1"/>
          <p:nvPr>
            <p:ph idx="1" type="body"/>
          </p:nvPr>
        </p:nvSpPr>
        <p:spPr>
          <a:xfrm>
            <a:off x="236221" y="975360"/>
            <a:ext cx="8629650" cy="365736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/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-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6221" y="4953461"/>
            <a:ext cx="1946699" cy="116099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>
            <p:ph idx="11" type="ftr"/>
          </p:nvPr>
        </p:nvSpPr>
        <p:spPr>
          <a:xfrm>
            <a:off x="1546860" y="4891382"/>
            <a:ext cx="550545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/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</p:sldLayoutIdLst>
  <p:transition>
    <p:fade thruBlk="1"/>
  </p:transition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6.xm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0.xml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1.xml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2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ONAP Dublin Release Highlights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/>
          <p:nvPr>
            <p:ph idx="1" type="body"/>
          </p:nvPr>
        </p:nvSpPr>
        <p:spPr>
          <a:xfrm>
            <a:off x="311700" y="11143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Previously, cloud regions had to be registered with multiple ONAP modules and the ID was not consistent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 Dublin, a cloud region can be registered with just A&amp;AI (directly or via ESR) and the cloud region ID is now consistent across all ONAP modules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</a:pPr>
            <a:r>
              <a:t/>
            </a:r>
            <a:endParaRPr>
              <a:solidFill>
                <a:srgbClr val="172B4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  <a:p>
            <a:pPr indent="0" lvl="0" marL="4572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30"/>
          <p:cNvSpPr txBox="1"/>
          <p:nvPr/>
        </p:nvSpPr>
        <p:spPr>
          <a:xfrm>
            <a:off x="311700" y="72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Consistent Cloud Region ID</a:t>
            </a:r>
            <a:endParaRPr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Model-driven change schedule optimization to discover conflict-free schedules conforming to concurrency constraint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Workflow for traffic migration with discovery of destination nodes and anchor points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Invocation of user-defined workflow for executing the change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Ansible-based 5G RAN PNF software upgrade and roll-back (see also 5G Use Case)</a:t>
            </a:r>
            <a:endParaRPr/>
          </a:p>
          <a:p>
            <a:pPr indent="-2540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2100"/>
          </a:p>
          <a:p>
            <a:pPr indent="-254000" lvl="1" marL="91440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2100"/>
          </a:p>
        </p:txBody>
      </p:sp>
      <p:sp>
        <p:nvSpPr>
          <p:cNvPr id="159" name="Google Shape;159;p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68575" lIns="68575" spcFirstLastPara="1" rIns="68575" wrap="square" tIns="685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</a:pPr>
            <a:fld id="{00000000-1234-1234-1234-123412341234}" type="slidenum">
              <a:rPr lang="en" sz="1100"/>
              <a:t>‹#›</a:t>
            </a:fld>
            <a:endParaRPr sz="1100"/>
          </a:p>
        </p:txBody>
      </p:sp>
      <p:sp>
        <p:nvSpPr>
          <p:cNvPr id="160" name="Google Shape;160;p31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 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— Change Management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2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Project by Project Updates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33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A&amp;AI</a:t>
            </a:r>
            <a:endParaRPr sz="2400"/>
          </a:p>
        </p:txBody>
      </p:sp>
      <p:sp>
        <p:nvSpPr>
          <p:cNvPr id="171" name="Google Shape;171;p33"/>
          <p:cNvSpPr txBox="1"/>
          <p:nvPr>
            <p:ph idx="1" type="body"/>
          </p:nvPr>
        </p:nvSpPr>
        <p:spPr>
          <a:xfrm>
            <a:off x="311700" y="975125"/>
            <a:ext cx="816555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Enhancements primarily related to the functional use cases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 changes are backward compatible except for changing the key of the PNF object to pnf-id from pnf-name</a:t>
            </a:r>
            <a:endParaRPr/>
          </a:p>
          <a:p>
            <a:pPr indent="-2540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4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APPC</a:t>
            </a:r>
            <a:endParaRPr sz="2400"/>
          </a:p>
        </p:txBody>
      </p:sp>
      <p:sp>
        <p:nvSpPr>
          <p:cNvPr id="177" name="Google Shape;177;p34"/>
          <p:cNvSpPr txBox="1"/>
          <p:nvPr>
            <p:ph idx="1" type="body"/>
          </p:nvPr>
        </p:nvSpPr>
        <p:spPr>
          <a:xfrm>
            <a:off x="311700" y="975125"/>
            <a:ext cx="83084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Platform maturity (S3P)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Documentation updates such as: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LCM API Guide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Release Notes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CDT GUI Guide</a:t>
            </a:r>
            <a:endParaRPr sz="14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5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CLAMP</a:t>
            </a:r>
            <a:endParaRPr sz="2400"/>
          </a:p>
        </p:txBody>
      </p:sp>
      <p:sp>
        <p:nvSpPr>
          <p:cNvPr id="183" name="Google Shape;183;p35"/>
          <p:cNvSpPr txBox="1"/>
          <p:nvPr>
            <p:ph idx="1" type="body"/>
          </p:nvPr>
        </p:nvSpPr>
        <p:spPr>
          <a:xfrm>
            <a:off x="311700" y="975125"/>
            <a:ext cx="817507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Platform maturity (S3P)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Make the support of new micro-service generic  by implementing policy-models concept together with DCAE-DS/SDC and Policy-engine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Opendaylight fluorine SR1 upgrade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Multiple standalone ansible server support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6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CLI</a:t>
            </a:r>
            <a:endParaRPr sz="2400"/>
          </a:p>
        </p:txBody>
      </p:sp>
      <p:sp>
        <p:nvSpPr>
          <p:cNvPr id="189" name="Google Shape;189;p36"/>
          <p:cNvSpPr txBox="1"/>
          <p:nvPr>
            <p:ph idx="1" type="body"/>
          </p:nvPr>
        </p:nvSpPr>
        <p:spPr>
          <a:xfrm>
            <a:off x="311700" y="975125"/>
            <a:ext cx="83846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Use VTP for LFN CVC (OVP)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Enable service specific CLI commands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CCSDK</a:t>
            </a:r>
            <a:endParaRPr sz="2400"/>
          </a:p>
        </p:txBody>
      </p:sp>
      <p:sp>
        <p:nvSpPr>
          <p:cNvPr id="195" name="Google Shape;195;p37"/>
          <p:cNvSpPr txBox="1"/>
          <p:nvPr>
            <p:ph idx="1" type="body"/>
          </p:nvPr>
        </p:nvSpPr>
        <p:spPr>
          <a:xfrm>
            <a:off x="311700" y="975125"/>
            <a:ext cx="83370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New Controller Design Studio (CDS) for model drive configuration and lifecycle management via APP-C/SDN-C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Upgrade to ODL Fluorine release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Support following VNF’s from previous releases: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vFW -&gt; Use case: VNF configuration change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vLB/vDNS -&gt; Use case: VNF (or VF module) scale out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vCPE -&gt; Use case: VM reboot (more generally, infrastructure management)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</a:t>
            </a:r>
            <a:r>
              <a:rPr lang="en" sz="1400"/>
              <a:t>VoLTE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○"/>
            </a:pPr>
            <a:r>
              <a:rPr lang="en" sz="1400"/>
              <a:t>VNF: CCVPN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8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DCAE</a:t>
            </a:r>
            <a:endParaRPr sz="2400"/>
          </a:p>
        </p:txBody>
      </p:sp>
      <p:sp>
        <p:nvSpPr>
          <p:cNvPr id="201" name="Google Shape;201;p38"/>
          <p:cNvSpPr txBox="1"/>
          <p:nvPr>
            <p:ph idx="1" type="body"/>
          </p:nvPr>
        </p:nvSpPr>
        <p:spPr>
          <a:xfrm>
            <a:off x="311700" y="975125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Arial"/>
              <a:buChar char="●"/>
            </a:pPr>
            <a:r>
              <a:rPr lang="en" sz="1400"/>
              <a:t>New microservices suite of collectors/event processors/analytics:</a:t>
            </a:r>
            <a:endParaRPr sz="21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Collectors:  RESTConf collector</a:t>
            </a:r>
            <a:endParaRPr sz="12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Event Processors: VES/Universal Mapper, PM-Mapper</a:t>
            </a:r>
            <a:endParaRPr sz="1200"/>
          </a:p>
          <a:p>
            <a:pPr indent="-3302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200"/>
              <a:buChar char="○"/>
            </a:pPr>
            <a:r>
              <a:rPr lang="en" sz="1200"/>
              <a:t>Analytics/RCA: SON-Handler (former PCI-Handler), Heartbeat, TCA-Gen2 </a:t>
            </a:r>
            <a:endParaRPr sz="12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Common SDK for DCAE services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DCAE component enhancements for security, logging, resilience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Support HELM chart deployment using Helm Cloudify Plugin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 sz="1400"/>
              <a:t>Healthcheck enhancement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Multisite K8S cluster deployment support for DCAE services (via K8S plugin)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Dynamic AAF based topic provisioning support through Dmaap cloudify plugin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Dashboard Integration (UI for deployment/verification)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PolicyHandler Enhancement to support new Policy Lifecycle API’s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Font typeface="Roboto"/>
              <a:buChar char="●"/>
            </a:pPr>
            <a:r>
              <a:rPr lang="en" sz="1400"/>
              <a:t>Blueprint generator tool to simplify deployment artifact creation</a:t>
            </a:r>
            <a:endParaRPr sz="1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39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DMaaP</a:t>
            </a:r>
            <a:endParaRPr sz="2400"/>
          </a:p>
        </p:txBody>
      </p:sp>
      <p:sp>
        <p:nvSpPr>
          <p:cNvPr id="207" name="Google Shape;207;p39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Message Router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Upgrade Kafka to v1.1.1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Authenticated topics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 scaling support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Support for multi-site applications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Added MirrorMaker to allow for message replication across Kafka clusters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Data Router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Data Router updates to support Bulk PM use cases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Bus Controller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DMaaP Provisioning via Bus Controller</a:t>
            </a:r>
            <a:endParaRPr sz="1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/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Dublin Highlights - Use Cases 1/2</a:t>
            </a:r>
            <a:endParaRPr sz="2400"/>
          </a:p>
        </p:txBody>
      </p:sp>
      <p:graphicFrame>
        <p:nvGraphicFramePr>
          <p:cNvPr id="104" name="Google Shape;104;p22"/>
          <p:cNvGraphicFramePr/>
          <p:nvPr/>
        </p:nvGraphicFramePr>
        <p:xfrm>
          <a:off x="816339" y="104900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2395650"/>
                <a:gridCol w="5115675"/>
              </a:tblGrid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Use Case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Value in Dublin release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BBS (New)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Multi-gigabit residential connectivity over PON, Orchestration &amp; LCM, change of location support for ONT (nomadic)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77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5G Enhancements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Better configuration and PNF support (including upgrade), perf. mgmt.  &amp; fault mgmt. (PM, FM) improvements, modeling progress for network slicing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CCVPN Enhancements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lang="en" sz="1800" u="none" cap="none" strike="noStrike"/>
                        <a:t>Dynamic addition of services, bandwidth on demand</a:t>
                      </a:r>
                      <a:endParaRPr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0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External API</a:t>
            </a:r>
            <a:endParaRPr sz="2400"/>
          </a:p>
        </p:txBody>
      </p:sp>
      <p:sp>
        <p:nvSpPr>
          <p:cNvPr id="213" name="Google Shape;213;p40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Inventory API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Notifications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Additional enhancements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Application status API enhancements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Allow internal components of ONAP such as SO to communicate externally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Service Order API enhancements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SDC TOSCA jar to parse Service CSARs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1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Holmes</a:t>
            </a:r>
            <a:endParaRPr sz="2400"/>
          </a:p>
        </p:txBody>
      </p:sp>
      <p:sp>
        <p:nvSpPr>
          <p:cNvPr id="219" name="Google Shape;219;p41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Integration with AAF to implement authorization and authentication</a:t>
            </a:r>
            <a:endParaRPr/>
          </a:p>
          <a:p>
            <a:pPr indent="0" lvl="0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42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MSB</a:t>
            </a:r>
            <a:endParaRPr sz="2400"/>
          </a:p>
        </p:txBody>
      </p:sp>
      <p:sp>
        <p:nvSpPr>
          <p:cNvPr id="225" name="Google Shape;225;p42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Provide access to new version of ONAP APIs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requirements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Support Service Mesh efforts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Continue to support all use cases</a:t>
            </a:r>
            <a:endParaRPr/>
          </a:p>
          <a:p>
            <a:pPr indent="0" lvl="0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43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Modeling</a:t>
            </a:r>
            <a:endParaRPr sz="2400"/>
          </a:p>
        </p:txBody>
      </p:sp>
      <p:sp>
        <p:nvSpPr>
          <p:cNvPr id="231" name="Google Shape;231;p43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Microservice based TOSCA Parser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5G Network Slicing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44"/>
          <p:cNvSpPr txBox="1"/>
          <p:nvPr>
            <p:ph type="title"/>
          </p:nvPr>
        </p:nvSpPr>
        <p:spPr>
          <a:xfrm>
            <a:off x="311700" y="907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MUSIC</a:t>
            </a:r>
            <a:endParaRPr sz="2400"/>
          </a:p>
        </p:txBody>
      </p:sp>
      <p:sp>
        <p:nvSpPr>
          <p:cNvPr id="237" name="Google Shape;237;p44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Provide MUSIC as a fully sharded, scale out common service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Many ONAP sites/component replicas can be added as required for performance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Ease of deployment, performance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Foundational work for edge computing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Seed code for RDBMS clustering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>
              <a:solidFill>
                <a:srgbClr val="172B4D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5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MultiVim / MultiCloud</a:t>
            </a:r>
            <a:endParaRPr sz="2400"/>
          </a:p>
        </p:txBody>
      </p:sp>
      <p:sp>
        <p:nvSpPr>
          <p:cNvPr id="243" name="Google Shape;243;p45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Continued enhancements for OpenStack StarlingX, Lenovo ThinkCloud, Azure, k8s, WindRiver, VIO Add SDC client to retrieve of workload artifacts from SDC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improvements and footprint reduction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b="1"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46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OOM</a:t>
            </a:r>
            <a:endParaRPr sz="2400"/>
          </a:p>
        </p:txBody>
      </p:sp>
      <p:sp>
        <p:nvSpPr>
          <p:cNvPr id="249" name="Google Shape;249;p46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Improving platform health monitoring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Security via Envoy (northbound), Network Policy (east-west)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Starting migration to single "shared" database instances that will also reduce footprint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Initial multi-site Kubernetes Cluster support</a:t>
            </a:r>
            <a:endParaRPr>
              <a:solidFill>
                <a:srgbClr val="172B4D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4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OOF</a:t>
            </a:r>
            <a:endParaRPr sz="2400"/>
          </a:p>
        </p:txBody>
      </p:sp>
      <p:sp>
        <p:nvSpPr>
          <p:cNvPr id="255" name="Google Shape;255;p47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Traffic Distribution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Extend PCI (Physical Cell ID) optimization to include optimization for ANR (Automated Neighbor Relations)</a:t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48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Policy</a:t>
            </a:r>
            <a:endParaRPr sz="2400"/>
          </a:p>
        </p:txBody>
      </p:sp>
      <p:sp>
        <p:nvSpPr>
          <p:cNvPr id="261" name="Google Shape;261;p48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Reliability improvements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New APEX Policy Decision Point (PDP) Engine</a:t>
            </a:r>
            <a:endParaRPr/>
          </a:p>
          <a:p>
            <a:pPr indent="-3238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Supports policies in Javascript, Python, Ruby, and MVEL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API - Lifecycle API that supports onboarding Policy models/templates and the creation of raw policies from the models/templates.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PAP (2nd Gen) - PAP component that allows PDP engines to be grouped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Char char="●"/>
            </a:pPr>
            <a:r>
              <a:rPr lang="en"/>
              <a:t>Policy XACML (2nd Gen) - lightweight XACML PDP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9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Pomba</a:t>
            </a:r>
            <a:endParaRPr sz="2400"/>
          </a:p>
        </p:txBody>
      </p:sp>
      <p:sp>
        <p:nvSpPr>
          <p:cNvPr id="267" name="Google Shape;267;p49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SDNC Context Builder, including support for multiple APIs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Native discovery from Network (Openstack) via Network Discovery Context Builder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Support for additional resource types (PNF, pserver, network, logical link, l-interface, P-interface)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report fields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Additional security (https)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End to end transaction tracing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Error reporting enhancements</a:t>
            </a:r>
            <a:endParaRPr sz="1800"/>
          </a:p>
          <a:p>
            <a:pPr indent="-3683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800"/>
              <a:buFont typeface="Calibri"/>
              <a:buChar char="●"/>
            </a:pPr>
            <a:r>
              <a:rPr lang="en" sz="1800"/>
              <a:t>Dictionary integration (Proof of Concept)</a:t>
            </a:r>
            <a:endParaRPr sz="18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311700" y="762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Dublin Highlights – Use Cases 2/2</a:t>
            </a:r>
            <a:endParaRPr sz="2400"/>
          </a:p>
        </p:txBody>
      </p:sp>
      <p:graphicFrame>
        <p:nvGraphicFramePr>
          <p:cNvPr id="110" name="Google Shape;110;p23"/>
          <p:cNvGraphicFramePr/>
          <p:nvPr/>
        </p:nvGraphicFramePr>
        <p:xfrm>
          <a:off x="357287" y="846451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3002175"/>
                <a:gridCol w="5162025"/>
              </a:tblGrid>
              <a:tr h="436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Functionality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1" i="1" lang="en" sz="1800" u="none" cap="none" strike="noStrike"/>
                        <a:t>Value in Dublin release</a:t>
                      </a:r>
                      <a:endParaRPr b="1" i="1" sz="18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6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k8s based cloud region support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/>
                        <a:t>Container based Network function support in Multicloud</a:t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895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Control Loop Requirements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/>
                        <a:t>Common notification across all orchestrators/controllers</a:t>
                      </a:r>
                      <a:endParaRPr sz="1200" u="none" cap="none" strike="noStrike"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>
                          <a:solidFill>
                            <a:srgbClr val="FF0000"/>
                          </a:solidFill>
                        </a:rPr>
                        <a:t>Model Driven Control Loop based on Policy Model of DCAE micro-services</a:t>
                      </a:r>
                      <a:endParaRPr sz="1200">
                        <a:solidFill>
                          <a:srgbClr val="FF0000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175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Consistent ID of cloud region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/>
                        <a:t>Simplified operations by ONAP users; previously cloud region ID between different modules was not consistent</a:t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46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Scaling Enhancements (Continuation)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/>
                        <a:t>Ease of use enhancements</a:t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456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HPA Enhancements (Continuation)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/>
                        <a:t>Ease of use enhancements</a:t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460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 u="none" cap="none" strike="noStrike">
                          <a:solidFill>
                            <a:schemeClr val="dk1"/>
                          </a:solidFill>
                        </a:rPr>
                        <a:t>Change Management - Extensions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Calibri"/>
                        <a:buNone/>
                      </a:pPr>
                      <a:r>
                        <a:rPr lang="en" sz="1200"/>
                        <a:t>Model-driven </a:t>
                      </a:r>
                      <a:r>
                        <a:rPr lang="en" sz="1200" u="none" cap="none" strike="noStrike"/>
                        <a:t>change schedule optimization, traffic migration and user-defined workflows, PNF software upgrade and roll-back</a:t>
                      </a:r>
                      <a:endParaRPr sz="12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163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>
                          <a:solidFill>
                            <a:schemeClr val="dk1"/>
                          </a:solidFill>
                        </a:rPr>
                        <a:t>Distributed Analytics as a service (POC)</a:t>
                      </a:r>
                      <a:endParaRPr sz="1200" u="none" cap="none" strike="noStrike">
                        <a:solidFill>
                          <a:schemeClr val="dk1"/>
                        </a:solidFill>
                      </a:endParaRPr>
                    </a:p>
                  </a:txBody>
                  <a:tcPr marT="19050" marB="19050" marR="28575" marL="28575" anchor="ctr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200"/>
                        <a:t>Metric/log collection and correlation/analysis are performed closer to the data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434343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50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Portal</a:t>
            </a:r>
            <a:endParaRPr sz="2400"/>
          </a:p>
        </p:txBody>
      </p:sp>
      <p:sp>
        <p:nvSpPr>
          <p:cNvPr id="273" name="Google Shape;273;p50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I18N/L10N support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Reporting feature enhancement in portal/sdk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Angular 6 Upgrade of Portal and SDK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Improved logging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72B4D"/>
              </a:buClr>
              <a:buSzPts val="1400"/>
              <a:buChar char="●"/>
            </a:pPr>
            <a:r>
              <a:rPr lang="en"/>
              <a:t>Additional testing for new features, platform level soak with random transactions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51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SDC</a:t>
            </a:r>
            <a:endParaRPr sz="2400"/>
          </a:p>
        </p:txBody>
      </p:sp>
      <p:sp>
        <p:nvSpPr>
          <p:cNvPr id="279" name="Google Shape;279;p51"/>
          <p:cNvSpPr txBox="1"/>
          <p:nvPr>
            <p:ph idx="1" type="body"/>
          </p:nvPr>
        </p:nvSpPr>
        <p:spPr>
          <a:xfrm>
            <a:off x="261474" y="863550"/>
            <a:ext cx="790145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VSP Compliance check for operator specific VNF testing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PNF Onboarding &amp; package security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SOL001 v2.5.1 support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CDS integration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S3P related changes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52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SO</a:t>
            </a:r>
            <a:endParaRPr sz="2400"/>
          </a:p>
        </p:txBody>
      </p:sp>
      <p:sp>
        <p:nvSpPr>
          <p:cNvPr id="285" name="Google Shape;285;p52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Standards alignment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VNFM SOL003 adapter support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NB API SOL005 adapter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Extensions/enhancements to support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CCVPN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Change Management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PNF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BBS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HPA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5G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Support Multi Cloud for cloud agnostic orchestration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Removal of Manual interventions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S3P, documentation updates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53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SDNC</a:t>
            </a:r>
            <a:endParaRPr sz="2400"/>
          </a:p>
        </p:txBody>
      </p:sp>
      <p:sp>
        <p:nvSpPr>
          <p:cNvPr id="291" name="Google Shape;291;p53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SDNC Network Discovery enhancements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Native support for OpenStack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Discovery of attributes for the following resources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VM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Network</a:t>
            </a:r>
            <a:endParaRPr sz="1400"/>
          </a:p>
          <a:p>
            <a:pPr indent="-3429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</a:pPr>
            <a:r>
              <a:rPr lang="en" sz="1400"/>
              <a:t>Port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Platform maturing (S3P) enhancements</a:t>
            </a:r>
            <a:endParaRPr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54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VF-C</a:t>
            </a:r>
            <a:endParaRPr sz="2400"/>
          </a:p>
        </p:txBody>
      </p:sp>
      <p:sp>
        <p:nvSpPr>
          <p:cNvPr id="297" name="Google Shape;297;p54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Continued Standards alignment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VNFM SOL003 adapter support 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NB API SOL005 adapter support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Extensions/enhancements to support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vCPE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CCVPN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OOF/HPA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Workflow optimization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NS instance model mapping to A&amp;AI</a:t>
            </a:r>
            <a:endParaRPr sz="14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55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VNFREQ</a:t>
            </a:r>
            <a:endParaRPr sz="2400"/>
          </a:p>
        </p:txBody>
      </p:sp>
      <p:sp>
        <p:nvSpPr>
          <p:cNvPr id="303" name="Google Shape;303;p55"/>
          <p:cNvSpPr txBox="1"/>
          <p:nvPr>
            <p:ph idx="1" type="body"/>
          </p:nvPr>
        </p:nvSpPr>
        <p:spPr>
          <a:xfrm>
            <a:off x="261474" y="863550"/>
            <a:ext cx="8006225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Bug fixes, maintenance and feature alignment of VNF Guidelines, VNF Requirements and VNF Test Descriptions 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/>
              <a:t>Documentation updates: 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Provider use cases for autoscaling documented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The VNF Test Descriptions to reflect test implementations planned by other projects ( VVP, VNFSDK, etc.)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sz="1400"/>
              <a:t>Categorization of VNF Requirements to support ONAP VNF Badging &amp; certification initiatives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40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56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VNFSDK</a:t>
            </a:r>
            <a:endParaRPr sz="2400"/>
          </a:p>
        </p:txBody>
      </p:sp>
      <p:sp>
        <p:nvSpPr>
          <p:cNvPr id="309" name="Google Shape;309;p56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Support PNF Package basic Validation</a:t>
            </a:r>
            <a:endParaRPr sz="1100"/>
          </a:p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Additional APIs to streamline test triggering and information gathering</a:t>
            </a:r>
            <a:endParaRPr sz="210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57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VVP</a:t>
            </a:r>
            <a:endParaRPr sz="2400"/>
          </a:p>
        </p:txBody>
      </p:sp>
      <p:sp>
        <p:nvSpPr>
          <p:cNvPr id="315" name="Google Shape;315;p57"/>
          <p:cNvSpPr txBox="1"/>
          <p:nvPr>
            <p:ph idx="1" type="body"/>
          </p:nvPr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lang="en" sz="2100"/>
              <a:t>S3P</a:t>
            </a:r>
            <a:endParaRPr sz="210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8"/>
          <p:cNvSpPr txBox="1"/>
          <p:nvPr>
            <p:ph type="title"/>
          </p:nvPr>
        </p:nvSpPr>
        <p:spPr>
          <a:xfrm>
            <a:off x="311700" y="7170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VID</a:t>
            </a:r>
            <a:endParaRPr sz="2400"/>
          </a:p>
        </p:txBody>
      </p:sp>
      <p:sp>
        <p:nvSpPr>
          <p:cNvPr id="321" name="Google Shape;321;p58"/>
          <p:cNvSpPr txBox="1"/>
          <p:nvPr/>
        </p:nvSpPr>
        <p:spPr>
          <a:xfrm>
            <a:off x="261475" y="8635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Initiate workflows designed in SDC</a:t>
            </a:r>
            <a:endParaRPr sz="1100"/>
          </a:p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Change Management Dublin Extensions</a:t>
            </a:r>
            <a:endParaRPr sz="1100"/>
          </a:p>
          <a:p>
            <a:pPr indent="-3238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Char char="○"/>
            </a:pPr>
            <a:r>
              <a:rPr b="0" i="0" lang="en" sz="15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Utilize SO as a repository of workflows, instead of VID's workflows' configuration</a:t>
            </a:r>
            <a:endParaRPr sz="1100"/>
          </a:p>
          <a:p>
            <a:pPr indent="-342900" lvl="1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S3P improvements</a:t>
            </a:r>
            <a:endParaRPr sz="110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59"/>
          <p:cNvSpPr txBox="1"/>
          <p:nvPr>
            <p:ph type="title"/>
          </p:nvPr>
        </p:nvSpPr>
        <p:spPr>
          <a:xfrm>
            <a:off x="311700" y="812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UUI</a:t>
            </a:r>
            <a:endParaRPr sz="2400"/>
          </a:p>
        </p:txBody>
      </p:sp>
      <p:sp>
        <p:nvSpPr>
          <p:cNvPr id="327" name="Google Shape;327;p59"/>
          <p:cNvSpPr txBox="1"/>
          <p:nvPr/>
        </p:nvSpPr>
        <p:spPr>
          <a:xfrm>
            <a:off x="375775" y="977850"/>
            <a:ext cx="83388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Integration with data lake for VM/VNF monitoring via alarm/perf. data search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New Customer management UI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Use Portal I18N/L10N features</a:t>
            </a:r>
            <a:endParaRPr sz="1100"/>
          </a:p>
          <a:p>
            <a:pPr indent="-34290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●"/>
            </a:pPr>
            <a:r>
              <a:rPr b="0" i="0" lang="en" sz="21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Platform maturity (S3P)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>
            <a:off x="125725" y="163750"/>
            <a:ext cx="8520600" cy="5727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ONAP Dublin Architecture Block Diagram</a:t>
            </a:r>
            <a:endParaRPr/>
          </a:p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68575" lIns="68575" spcFirstLastPara="1" rIns="68575" wrap="square" tIns="685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9625" y="885775"/>
            <a:ext cx="8246700" cy="397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60"/>
          <p:cNvSpPr txBox="1"/>
          <p:nvPr>
            <p:ph type="ctrTitle"/>
          </p:nvPr>
        </p:nvSpPr>
        <p:spPr>
          <a:xfrm>
            <a:off x="274891" y="2117624"/>
            <a:ext cx="8499538" cy="113611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900"/>
              <a:buFont typeface="Arial"/>
              <a:buNone/>
            </a:pPr>
            <a:r>
              <a:rPr lang="en" sz="2400"/>
              <a:t>Backups</a:t>
            </a:r>
            <a:endParaRPr sz="2400"/>
          </a:p>
        </p:txBody>
      </p:sp>
    </p:spTree>
  </p:cSld>
  <p:clrMapOvr>
    <a:masterClrMapping/>
  </p:clrMapOvr>
  <p:transition>
    <p:fade thruBlk="1"/>
  </p:transition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61"/>
          <p:cNvSpPr txBox="1"/>
          <p:nvPr>
            <p:ph type="title"/>
          </p:nvPr>
        </p:nvSpPr>
        <p:spPr>
          <a:xfrm>
            <a:off x="311700" y="674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Use Cases</a:t>
            </a:r>
            <a:endParaRPr sz="2400"/>
          </a:p>
        </p:txBody>
      </p:sp>
      <p:graphicFrame>
        <p:nvGraphicFramePr>
          <p:cNvPr id="338" name="Google Shape;338;p61"/>
          <p:cNvGraphicFramePr/>
          <p:nvPr/>
        </p:nvGraphicFramePr>
        <p:xfrm>
          <a:off x="952500" y="2381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7239000"/>
              </a:tblGrid>
              <a:tr h="4571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graphicFrame>
        <p:nvGraphicFramePr>
          <p:cNvPr id="339" name="Google Shape;339;p61"/>
          <p:cNvGraphicFramePr/>
          <p:nvPr/>
        </p:nvGraphicFramePr>
        <p:xfrm>
          <a:off x="268125" y="1704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886175"/>
                <a:gridCol w="304575"/>
                <a:gridCol w="304575"/>
                <a:gridCol w="304575"/>
                <a:gridCol w="295400"/>
                <a:gridCol w="304575"/>
                <a:gridCol w="332300"/>
                <a:gridCol w="304575"/>
                <a:gridCol w="323100"/>
                <a:gridCol w="304575"/>
                <a:gridCol w="350775"/>
                <a:gridCol w="332300"/>
                <a:gridCol w="332300"/>
                <a:gridCol w="304575"/>
                <a:gridCol w="406175"/>
                <a:gridCol w="332300"/>
                <a:gridCol w="332300"/>
                <a:gridCol w="304575"/>
                <a:gridCol w="286125"/>
                <a:gridCol w="304575"/>
                <a:gridCol w="276950"/>
                <a:gridCol w="286125"/>
                <a:gridCol w="332300"/>
                <a:gridCol w="304575"/>
                <a:gridCol w="350775"/>
                <a:gridCol w="332300"/>
              </a:tblGrid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b="1" i="1" lang="en" sz="1000" u="none" cap="none" strike="noStrike"/>
                        <a:t>Use case</a:t>
                      </a:r>
                      <a:endParaRPr b="1" i="1"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Port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SO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SDNC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APPC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DCAE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Policy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CLAMP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DMaaP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VNFSDK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REQ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Model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PNDA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CIA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Consul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VFC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MCloud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UUI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5G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CCVPN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9900"/>
                    </a:solidFill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BBS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12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lang="en" sz="1000" u="none" cap="none" strike="noStrike"/>
                        <a:t>OSAM</a:t>
                      </a:r>
                      <a:endParaRPr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340" name="Google Shape;340;p61"/>
          <p:cNvSpPr txBox="1"/>
          <p:nvPr/>
        </p:nvSpPr>
        <p:spPr>
          <a:xfrm>
            <a:off x="391800" y="4179100"/>
            <a:ext cx="81471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/>
              <a:t>Note</a:t>
            </a:r>
            <a:r>
              <a:rPr lang="en" sz="1200"/>
              <a:t>: </a:t>
            </a:r>
            <a:r>
              <a:rPr lang="en" sz="1200"/>
              <a:t>CCVPN functionality is not completed – code not merged in SDC in Dublin so it might not be green</a:t>
            </a:r>
            <a:endParaRPr sz="12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62"/>
          <p:cNvSpPr txBox="1"/>
          <p:nvPr>
            <p:ph type="title"/>
          </p:nvPr>
        </p:nvSpPr>
        <p:spPr>
          <a:xfrm>
            <a:off x="190950" y="91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Project Impact due to added Functionality</a:t>
            </a:r>
            <a:endParaRPr sz="2400"/>
          </a:p>
        </p:txBody>
      </p:sp>
      <p:graphicFrame>
        <p:nvGraphicFramePr>
          <p:cNvPr id="346" name="Google Shape;346;p62"/>
          <p:cNvGraphicFramePr/>
          <p:nvPr/>
        </p:nvGraphicFramePr>
        <p:xfrm>
          <a:off x="42250" y="832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{C45E5B06-41B5-44CD-AB79-5E460D53A173}</a:tableStyleId>
              </a:tblPr>
              <a:tblGrid>
                <a:gridCol w="924275"/>
                <a:gridCol w="300950"/>
                <a:gridCol w="300950"/>
                <a:gridCol w="300950"/>
                <a:gridCol w="291525"/>
                <a:gridCol w="300950"/>
                <a:gridCol w="329175"/>
                <a:gridCol w="300950"/>
                <a:gridCol w="319775"/>
                <a:gridCol w="300950"/>
                <a:gridCol w="329175"/>
                <a:gridCol w="329175"/>
                <a:gridCol w="329175"/>
                <a:gridCol w="300950"/>
                <a:gridCol w="385575"/>
                <a:gridCol w="319775"/>
                <a:gridCol w="329175"/>
                <a:gridCol w="300950"/>
                <a:gridCol w="272750"/>
                <a:gridCol w="300950"/>
                <a:gridCol w="300950"/>
                <a:gridCol w="272750"/>
                <a:gridCol w="319775"/>
                <a:gridCol w="300950"/>
                <a:gridCol w="348000"/>
                <a:gridCol w="319775"/>
                <a:gridCol w="329175"/>
              </a:tblGrid>
              <a:tr h="30807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000"/>
                        <a:buFont typeface="Calibri"/>
                        <a:buNone/>
                      </a:pPr>
                      <a:r>
                        <a:rPr b="1" i="1" lang="en" sz="1000" u="none" cap="none" strike="noStrike"/>
                        <a:t>Feature</a:t>
                      </a:r>
                      <a:endParaRPr b="1" i="1" sz="10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7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Port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SO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SDNC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APPC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DCAE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Policy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CLAMP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DMaaP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AAF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VNFSDK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REQ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Model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OOM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VIM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PNDA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CIA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CLI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Consul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VFC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MCloud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UUI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rPr lang="en" sz="600" u="none" cap="none" strike="noStrike"/>
                        <a:t>CDS</a:t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9725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k8s based cloud region support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Control Loop Requirements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Consistent ID of cloud region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381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Scaling Enhancements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60225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HPA Enhancements (Continuation)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Analytics as a service - Edge automation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Change Management - Extensions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88400"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800"/>
                        <a:buFont typeface="Calibri"/>
                        <a:buNone/>
                      </a:pPr>
                      <a:r>
                        <a:rPr lang="en" sz="800" u="none" cap="none" strike="noStrike"/>
                        <a:t>SO-VNFM Plugin</a:t>
                      </a:r>
                      <a:endParaRPr sz="8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>
                      <a:noAutofit/>
                    </a:bodyPr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600"/>
                        <a:buFont typeface="Calibri"/>
                        <a:buNone/>
                      </a:pPr>
                      <a:r>
                        <a:t/>
                      </a:r>
                      <a:endParaRPr sz="600" u="none" cap="none" strike="noStrike"/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5"/>
          <p:cNvSpPr txBox="1"/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New Use case — BBS</a:t>
            </a:r>
            <a:endParaRPr sz="2400"/>
          </a:p>
        </p:txBody>
      </p:sp>
      <p:sp>
        <p:nvSpPr>
          <p:cNvPr id="123" name="Google Shape;123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BBS Broadband Service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Multigigabit residential connectivity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Using PON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ONAP integration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Design, provisioning, lifecycle management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Subscriber’s HSIA service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Change of location of ONT (nomadic ONT)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HSIA service subscription plan changes &amp; service assurance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6"/>
          <p:cNvSpPr txBox="1"/>
          <p:nvPr>
            <p:ph type="title"/>
          </p:nvPr>
        </p:nvSpPr>
        <p:spPr>
          <a:xfrm>
            <a:off x="311700" y="92857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5G</a:t>
            </a:r>
            <a:endParaRPr sz="2400"/>
          </a:p>
        </p:txBody>
      </p:sp>
      <p:sp>
        <p:nvSpPr>
          <p:cNvPr id="129" name="Google Shape;129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PNF Support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package pre-onboarding and onboarding (using SDC)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Configuration with NETCONF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plug and play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PNF software upgrade with rollback (using Ansible)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Optimization</a:t>
            </a:r>
            <a:endParaRPr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Bulk performance measurement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OOF &amp; PCI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Network Slicing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Modeling to support Network Slicing</a:t>
            </a:r>
            <a:endParaRPr sz="1400"/>
          </a:p>
          <a:p>
            <a:pPr indent="0" lvl="0" marL="91440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/>
          <p:nvPr>
            <p:ph type="title"/>
          </p:nvPr>
        </p:nvSpPr>
        <p:spPr>
          <a:xfrm>
            <a:off x="311700" y="7432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Use case enhancements — CCVPN</a:t>
            </a:r>
            <a:endParaRPr sz="2400"/>
          </a:p>
        </p:txBody>
      </p:sp>
      <p:sp>
        <p:nvSpPr>
          <p:cNvPr id="135" name="Google Shape;135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Service change management to allow the customer to dynamically add branch sites or value-added services (e.g. vFW)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Intelligent bandwidth on demand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Allow third party analytics applications to trigger ONAP close loop for adjusting the running CCVPN service instances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e.g. the bandwidth between specified sites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400"/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8"/>
          <p:cNvSpPr txBox="1"/>
          <p:nvPr>
            <p:ph type="title"/>
          </p:nvPr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/>
              <a:t>Functional Capability — k8s region</a:t>
            </a:r>
            <a:endParaRPr sz="2400"/>
          </a:p>
        </p:txBody>
      </p:sp>
      <p:sp>
        <p:nvSpPr>
          <p:cNvPr id="141" name="Google Shape;141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Support for deploying Containerized Network Functions (CNFs) alongside VM based VNFs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Using Helm Charts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Kubernetes based cloud region support through MultiCloud/k8s plugin</a:t>
            </a:r>
            <a:endParaRPr sz="1400">
              <a:solidFill>
                <a:srgbClr val="172B4D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includes vFirewall use case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Hybrid model of Firewall and Traffic Generator as Containers, and Sink as a VM. </a:t>
            </a:r>
            <a:endParaRPr sz="1400"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Scope also includes Linux Foundation EdgeXFoundry project use case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 strike="sngStrike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9"/>
          <p:cNvSpPr txBox="1"/>
          <p:nvPr>
            <p:ph idx="1" type="body"/>
          </p:nvPr>
        </p:nvSpPr>
        <p:spPr>
          <a:xfrm>
            <a:off x="311700" y="117115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</a:pPr>
            <a:r>
              <a:rPr lang="en"/>
              <a:t>Unified APIs used by Controllers and Orchestrators</a:t>
            </a:r>
            <a:endParaRPr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Before Dublin, API for Control Loop actions (reboot, scale out, modify config, etc.) varied by the controllers/orchestrators (eg. SO, VFC, APPC)</a:t>
            </a:r>
            <a:endParaRPr sz="1400"/>
          </a:p>
          <a:p>
            <a:pPr indent="-3429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</a:pPr>
            <a:r>
              <a:rPr lang="en" sz="1400"/>
              <a:t>Goal was to develop Event based Common Notification messaging format for Control Loop Operations</a:t>
            </a:r>
            <a:endParaRPr sz="1400"/>
          </a:p>
          <a:p>
            <a:pPr indent="-3429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/>
              <a:t>Model Driven Control Loop using Policy model of DCAE Micro services</a:t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0000"/>
                </a:solidFill>
              </a:rPr>
              <a:t>Note: It still needs to be confirmed on what has been accomplished in Dublin </a:t>
            </a:r>
            <a:endParaRPr sz="1400">
              <a:solidFill>
                <a:srgbClr val="FF0000"/>
              </a:solidFill>
            </a:endParaRPr>
          </a:p>
        </p:txBody>
      </p:sp>
      <p:sp>
        <p:nvSpPr>
          <p:cNvPr id="147" name="Google Shape;147;p29"/>
          <p:cNvSpPr txBox="1"/>
          <p:nvPr/>
        </p:nvSpPr>
        <p:spPr>
          <a:xfrm>
            <a:off x="311700" y="768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None/>
            </a:pPr>
            <a:r>
              <a:rPr lang="en" sz="2400">
                <a:solidFill>
                  <a:schemeClr val="lt1"/>
                </a:solidFill>
              </a:rPr>
              <a:t>Functional Capability</a:t>
            </a:r>
            <a:r>
              <a:rPr b="0" i="0" lang="en" sz="27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— Control Loop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