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 id="2147483667" r:id="rId2"/>
  </p:sldMasterIdLst>
  <p:notesMasterIdLst>
    <p:notesMasterId r:id="rId46"/>
  </p:notesMasterIdLst>
  <p:sldIdLst>
    <p:sldId id="256" r:id="rId3"/>
    <p:sldId id="257" r:id="rId4"/>
    <p:sldId id="258" r:id="rId5"/>
    <p:sldId id="259" r:id="rId6"/>
    <p:sldId id="260" r:id="rId7"/>
    <p:sldId id="261" r:id="rId8"/>
    <p:sldId id="262" r:id="rId9"/>
    <p:sldId id="263" r:id="rId10"/>
    <p:sldId id="264" r:id="rId11"/>
    <p:sldId id="265" r:id="rId12"/>
    <p:sldId id="266" r:id="rId13"/>
    <p:sldId id="298"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9144000" cy="5143500" type="screen16x9"/>
  <p:notesSz cx="6858000" cy="9144000"/>
  <p:embeddedFontLst>
    <p:embeddedFont>
      <p:font typeface="Roboto" panose="020B0604020202020204" charset="0"/>
      <p:regular r:id="rId47"/>
      <p:bold r:id="rId48"/>
      <p:italic r:id="rId49"/>
      <p:boldItalic r:id="rId50"/>
    </p:embeddedFont>
    <p:embeddedFont>
      <p:font typeface="Calibri" panose="020F0502020204030204" pitchFamily="34" charset="0"/>
      <p:regular r:id="rId51"/>
      <p:bold r:id="rId52"/>
      <p:italic r:id="rId53"/>
      <p:boldItalic r:id="rId54"/>
    </p:embeddedFont>
    <p:embeddedFont>
      <p:font typeface="Microsoft Yahei" panose="020B0503020204020204" pitchFamily="34" charset="-122"/>
      <p:regular r:id="rId55"/>
      <p:bold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45E5B06-41B5-44CD-AB79-5E460D53A173}">
  <a:tblStyle styleId="{C45E5B06-41B5-44CD-AB79-5E460D53A17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634" y="8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font" Target="fonts/font9.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7.fntdata"/><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2.fntdata"/><Relationship Id="rId56" Type="http://schemas.openxmlformats.org/officeDocument/2006/relationships/font" Target="fonts/font10.fntdata"/><Relationship Id="rId8" Type="http://schemas.openxmlformats.org/officeDocument/2006/relationships/slide" Target="slides/slide6.xml"/><Relationship Id="rId51" Type="http://schemas.openxmlformats.org/officeDocument/2006/relationships/font" Target="fonts/font5.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3.fntdata"/><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6.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1161665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5759e6d9e3_3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5759e6d9e3_3_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166586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759e6d9e3_3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g5759e6d9e3_3_10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8239064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5759e6d9e3_3_10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g5759e6d9e3_3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4162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5759e6d9e3_3_10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g5759e6d9e3_3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4970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5759e6d9e3_3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g5759e6d9e3_3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2985514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5759e6d9e3_3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g5759e6d9e3_3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062064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5759e6d9e3_3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g5759e6d9e3_3_1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119216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5759e6d9e3_3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g5759e6d9e3_3_1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804208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759e6d9e3_3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5759e6d9e3_3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000397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5759e6d9e3_3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g5759e6d9e3_3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509977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5759e6d9e3_3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5759e6d9e3_3_1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106982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5759e6d9e3_3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g5759e6d9e3_3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1671529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5759e6d9e3_3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g5759e6d9e3_3_1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2105538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759e6d9e3_3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5759e6d9e3_3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7289381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5759e6d9e3_3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5759e6d9e3_3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132707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5759e6d9e3_3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g5759e6d9e3_3_1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7588788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5759e6d9e3_3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5759e6d9e3_3_1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8447009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5759e6d9e3_3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g5759e6d9e3_3_1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5459190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5759e6d9e3_3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g5759e6d9e3_3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2837871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759e6d9e3_3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g5759e6d9e3_3_1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718967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5759e6d9e3_3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g5759e6d9e3_3_1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3863472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759e6d9e3_3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g5759e6d9e3_3_1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821959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5759e6d9e3_3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5759e6d9e3_3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4677416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5a807b541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5a807b541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7195088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5759e6d9e3_3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5759e6d9e3_3_2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7799568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5759e6d9e3_3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g5759e6d9e3_3_2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6795943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5759e6d9e3_3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5759e6d9e3_3_2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6427223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5759e6d9e3_3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g5759e6d9e3_3_2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7807370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5759e6d9e3_3_2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g5759e6d9e3_3_2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9734602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5759e6d9e3_3_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g5759e6d9e3_3_2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6103102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5759e6d9e3_3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g5759e6d9e3_3_2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1239650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5759e6d9e3_3_2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g5759e6d9e3_3_2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427605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5759e6d9e3_3_2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g5759e6d9e3_3_2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020199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a30d53b22_0_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5a30d53b22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99830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5759e6d9e3_3_2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g5759e6d9e3_3_2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7137071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5759e6d9e3_3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5759e6d9e3_3_2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7778429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5759e6d9e3_3_2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5" name="Google Shape;335;g5759e6d9e3_3_2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9015171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5759e6d9e3_3_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g5759e6d9e3_3_2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081440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5759e6d9e3_3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5759e6d9e3_3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575861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759e6d9e3_3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g5759e6d9e3_3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977093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5759e6d9e3_3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5759e6d9e3_3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122413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759e6d9e3_3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g5759e6d9e3_3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313725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5759e6d9e3_3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g5759e6d9e3_3_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487989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60"/>
        <p:cNvGrpSpPr/>
        <p:nvPr/>
      </p:nvGrpSpPr>
      <p:grpSpPr>
        <a:xfrm>
          <a:off x="0" y="0"/>
          <a:ext cx="0" cy="0"/>
          <a:chOff x="0" y="0"/>
          <a:chExt cx="0" cy="0"/>
        </a:xfrm>
      </p:grpSpPr>
      <p:pic>
        <p:nvPicPr>
          <p:cNvPr id="61" name="Google Shape;61;p14"/>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62" name="Google Shape;62;p14"/>
          <p:cNvSpPr/>
          <p:nvPr/>
        </p:nvSpPr>
        <p:spPr>
          <a:xfrm>
            <a:off x="-20174" y="-6853"/>
            <a:ext cx="9156182" cy="1398624"/>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63" name="Google Shape;63;p14"/>
          <p:cNvSpPr txBox="1">
            <a:spLocks noGrp="1"/>
          </p:cNvSpPr>
          <p:nvPr>
            <p:ph type="ctrTitle"/>
          </p:nvPr>
        </p:nvSpPr>
        <p:spPr>
          <a:xfrm>
            <a:off x="274891" y="2117624"/>
            <a:ext cx="8499538"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chemeClr val="lt1"/>
              </a:buClr>
              <a:buSzPts val="2900"/>
              <a:buFont typeface="Arial"/>
              <a:buNone/>
              <a:defRPr sz="2900" b="0" i="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4" name="Google Shape;64;p14"/>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chemeClr val="lt1"/>
              </a:buClr>
              <a:buSzPts val="1400"/>
              <a:buNone/>
              <a:defRPr sz="1400" b="0" i="0">
                <a:solidFill>
                  <a:schemeClr val="lt1"/>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pic>
        <p:nvPicPr>
          <p:cNvPr id="65" name="Google Shape;65;p14"/>
          <p:cNvPicPr preferRelativeResize="0"/>
          <p:nvPr/>
        </p:nvPicPr>
        <p:blipFill rotWithShape="1">
          <a:blip r:embed="rId3">
            <a:alphaModFix/>
          </a:blip>
          <a:srcRect/>
          <a:stretch/>
        </p:blipFill>
        <p:spPr>
          <a:xfrm>
            <a:off x="274891" y="374417"/>
            <a:ext cx="2811481" cy="585515"/>
          </a:xfrm>
          <a:prstGeom prst="rect">
            <a:avLst/>
          </a:prstGeom>
          <a:noFill/>
          <a:ln>
            <a:noFill/>
          </a:ln>
        </p:spPr>
      </p:pic>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lstStyle>
            <a:lvl1pPr lvl="0" algn="l">
              <a:lnSpc>
                <a:spcPct val="90000"/>
              </a:lnSpc>
              <a:spcBef>
                <a:spcPts val="0"/>
              </a:spcBef>
              <a:spcAft>
                <a:spcPts val="0"/>
              </a:spcAft>
              <a:buClr>
                <a:schemeClr val="lt1"/>
              </a:buClr>
              <a:buSzPts val="21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68" name="Google Shape;68;p15"/>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lstStyle>
            <a:lvl1pPr marL="457200" lvl="0" indent="-317500" algn="l">
              <a:lnSpc>
                <a:spcPct val="90000"/>
              </a:lnSpc>
              <a:spcBef>
                <a:spcPts val="0"/>
              </a:spcBef>
              <a:spcAft>
                <a:spcPts val="0"/>
              </a:spcAft>
              <a:buClr>
                <a:schemeClr val="dk2"/>
              </a:buClr>
              <a:buSzPts val="1400"/>
              <a:buChar char="●"/>
              <a:defRPr/>
            </a:lvl1pPr>
            <a:lvl2pPr marL="914400" lvl="1" indent="-298450" algn="l">
              <a:lnSpc>
                <a:spcPct val="90000"/>
              </a:lnSpc>
              <a:spcBef>
                <a:spcPts val="1600"/>
              </a:spcBef>
              <a:spcAft>
                <a:spcPts val="0"/>
              </a:spcAft>
              <a:buClr>
                <a:schemeClr val="dk2"/>
              </a:buClr>
              <a:buSzPts val="1100"/>
              <a:buChar char="○"/>
              <a:defRPr/>
            </a:lvl2pPr>
            <a:lvl3pPr marL="1371600" lvl="2" indent="-298450" algn="l">
              <a:lnSpc>
                <a:spcPct val="90000"/>
              </a:lnSpc>
              <a:spcBef>
                <a:spcPts val="1600"/>
              </a:spcBef>
              <a:spcAft>
                <a:spcPts val="0"/>
              </a:spcAft>
              <a:buClr>
                <a:schemeClr val="dk2"/>
              </a:buClr>
              <a:buSzPts val="1100"/>
              <a:buChar char="■"/>
              <a:defRPr/>
            </a:lvl3pPr>
            <a:lvl4pPr marL="1828800" lvl="3" indent="-298450" algn="l">
              <a:lnSpc>
                <a:spcPct val="90000"/>
              </a:lnSpc>
              <a:spcBef>
                <a:spcPts val="1600"/>
              </a:spcBef>
              <a:spcAft>
                <a:spcPts val="0"/>
              </a:spcAft>
              <a:buClr>
                <a:schemeClr val="dk2"/>
              </a:buClr>
              <a:buSzPts val="1100"/>
              <a:buChar char="●"/>
              <a:defRPr/>
            </a:lvl4pPr>
            <a:lvl5pPr marL="2286000" lvl="4" indent="-298450" algn="l">
              <a:lnSpc>
                <a:spcPct val="90000"/>
              </a:lnSpc>
              <a:spcBef>
                <a:spcPts val="1600"/>
              </a:spcBef>
              <a:spcAft>
                <a:spcPts val="0"/>
              </a:spcAft>
              <a:buClr>
                <a:schemeClr val="dk2"/>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
        <p:nvSpPr>
          <p:cNvPr id="69" name="Google Shape;69;p15"/>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buClr>
                <a:schemeClr val="dk1"/>
              </a:buClr>
              <a:buSzPts val="900"/>
              <a:buFont typeface="Arial"/>
              <a:buNone/>
              <a:defRPr sz="900" b="0" i="0" u="none" strike="noStrike" cap="none">
                <a:solidFill>
                  <a:schemeClr val="dk1"/>
                </a:solidFill>
                <a:latin typeface="Arial"/>
                <a:ea typeface="Arial"/>
                <a:cs typeface="Arial"/>
                <a:sym typeface="Arial"/>
              </a:defRPr>
            </a:lvl1pPr>
            <a:lvl2pPr marL="0" marR="0" lvl="1" indent="0" algn="r">
              <a:buClr>
                <a:schemeClr val="dk1"/>
              </a:buClr>
              <a:buSzPts val="900"/>
              <a:buFont typeface="Arial"/>
              <a:buNone/>
              <a:defRPr sz="900" b="0" i="0" u="none" strike="noStrike" cap="none">
                <a:solidFill>
                  <a:schemeClr val="dk1"/>
                </a:solidFill>
                <a:latin typeface="Arial"/>
                <a:ea typeface="Arial"/>
                <a:cs typeface="Arial"/>
                <a:sym typeface="Arial"/>
              </a:defRPr>
            </a:lvl2pPr>
            <a:lvl3pPr marL="0" marR="0" lvl="2" indent="0" algn="r">
              <a:buClr>
                <a:schemeClr val="dk1"/>
              </a:buClr>
              <a:buSzPts val="900"/>
              <a:buFont typeface="Arial"/>
              <a:buNone/>
              <a:defRPr sz="900" b="0" i="0" u="none" strike="noStrike" cap="none">
                <a:solidFill>
                  <a:schemeClr val="dk1"/>
                </a:solidFill>
                <a:latin typeface="Arial"/>
                <a:ea typeface="Arial"/>
                <a:cs typeface="Arial"/>
                <a:sym typeface="Arial"/>
              </a:defRPr>
            </a:lvl3pPr>
            <a:lvl4pPr marL="0" marR="0" lvl="3" indent="0" algn="r">
              <a:buClr>
                <a:schemeClr val="dk1"/>
              </a:buClr>
              <a:buSzPts val="900"/>
              <a:buFont typeface="Arial"/>
              <a:buNone/>
              <a:defRPr sz="900" b="0" i="0" u="none" strike="noStrike" cap="none">
                <a:solidFill>
                  <a:schemeClr val="dk1"/>
                </a:solidFill>
                <a:latin typeface="Arial"/>
                <a:ea typeface="Arial"/>
                <a:cs typeface="Arial"/>
                <a:sym typeface="Arial"/>
              </a:defRPr>
            </a:lvl4pPr>
            <a:lvl5pPr marL="0" marR="0" lvl="4" indent="0" algn="r">
              <a:buClr>
                <a:schemeClr val="dk1"/>
              </a:buClr>
              <a:buSzPts val="900"/>
              <a:buFont typeface="Arial"/>
              <a:buNone/>
              <a:defRPr sz="900" b="0" i="0" u="none" strike="noStrike" cap="none">
                <a:solidFill>
                  <a:schemeClr val="dk1"/>
                </a:solidFill>
                <a:latin typeface="Arial"/>
                <a:ea typeface="Arial"/>
                <a:cs typeface="Arial"/>
                <a:sym typeface="Arial"/>
              </a:defRPr>
            </a:lvl5pPr>
            <a:lvl6pPr marL="0" marR="0" lvl="5" indent="0" algn="r">
              <a:buClr>
                <a:schemeClr val="dk1"/>
              </a:buClr>
              <a:buSzPts val="900"/>
              <a:buFont typeface="Arial"/>
              <a:buNone/>
              <a:defRPr sz="900" b="0" i="0" u="none" strike="noStrike" cap="none">
                <a:solidFill>
                  <a:schemeClr val="dk1"/>
                </a:solidFill>
                <a:latin typeface="Arial"/>
                <a:ea typeface="Arial"/>
                <a:cs typeface="Arial"/>
                <a:sym typeface="Arial"/>
              </a:defRPr>
            </a:lvl6pPr>
            <a:lvl7pPr marL="0" marR="0" lvl="6" indent="0" algn="r">
              <a:buClr>
                <a:schemeClr val="dk1"/>
              </a:buClr>
              <a:buSzPts val="900"/>
              <a:buFont typeface="Arial"/>
              <a:buNone/>
              <a:defRPr sz="900" b="0" i="0" u="none" strike="noStrike" cap="none">
                <a:solidFill>
                  <a:schemeClr val="dk1"/>
                </a:solidFill>
                <a:latin typeface="Arial"/>
                <a:ea typeface="Arial"/>
                <a:cs typeface="Arial"/>
                <a:sym typeface="Arial"/>
              </a:defRPr>
            </a:lvl7pPr>
            <a:lvl8pPr marL="0" marR="0" lvl="7" indent="0" algn="r">
              <a:buClr>
                <a:schemeClr val="dk1"/>
              </a:buClr>
              <a:buSzPts val="900"/>
              <a:buFont typeface="Arial"/>
              <a:buNone/>
              <a:defRPr sz="900" b="0" i="0" u="none" strike="noStrike" cap="none">
                <a:solidFill>
                  <a:schemeClr val="dk1"/>
                </a:solidFill>
                <a:latin typeface="Arial"/>
                <a:ea typeface="Arial"/>
                <a:cs typeface="Arial"/>
                <a:sym typeface="Arial"/>
              </a:defRPr>
            </a:lvl8pPr>
            <a:lvl9pPr marL="0" marR="0" lvl="8" indent="0" algn="r">
              <a:buClr>
                <a:schemeClr val="dk1"/>
              </a:buClr>
              <a:buSzPts val="900"/>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标题，文本与内容">
  <p:cSld name="标题，文本与内容">
    <p:spTree>
      <p:nvGrpSpPr>
        <p:cNvPr id="1" name="Shape 70"/>
        <p:cNvGrpSpPr/>
        <p:nvPr/>
      </p:nvGrpSpPr>
      <p:grpSpPr>
        <a:xfrm>
          <a:off x="0" y="0"/>
          <a:ext cx="0" cy="0"/>
          <a:chOff x="0" y="0"/>
          <a:chExt cx="0" cy="0"/>
        </a:xfrm>
      </p:grpSpPr>
      <p:sp>
        <p:nvSpPr>
          <p:cNvPr id="71" name="Google Shape;71;p16"/>
          <p:cNvSpPr txBox="1">
            <a:spLocks noGrp="1"/>
          </p:cNvSpPr>
          <p:nvPr>
            <p:ph type="title"/>
          </p:nvPr>
        </p:nvSpPr>
        <p:spPr>
          <a:xfrm>
            <a:off x="617776" y="256345"/>
            <a:ext cx="8133422" cy="461665"/>
          </a:xfrm>
          <a:prstGeom prst="rect">
            <a:avLst/>
          </a:prstGeom>
          <a:noFill/>
          <a:ln>
            <a:noFill/>
          </a:ln>
        </p:spPr>
        <p:txBody>
          <a:bodyPr spcFirstLastPara="1" wrap="square" lIns="68575" tIns="0" rIns="0" bIns="0" anchor="ctr" anchorCtr="0"/>
          <a:lstStyle>
            <a:lvl1pPr lvl="0" algn="l">
              <a:lnSpc>
                <a:spcPct val="90000"/>
              </a:lnSpc>
              <a:spcBef>
                <a:spcPts val="0"/>
              </a:spcBef>
              <a:spcAft>
                <a:spcPts val="0"/>
              </a:spcAft>
              <a:buClr>
                <a:srgbClr val="004D86"/>
              </a:buClr>
              <a:buSzPts val="4000"/>
              <a:buFont typeface="Microsoft Yahei"/>
              <a:buNone/>
              <a:defRPr sz="4000" b="0">
                <a:solidFill>
                  <a:srgbClr val="004D86"/>
                </a:solidFill>
                <a:latin typeface="Microsoft Yahei"/>
                <a:ea typeface="Microsoft Yahei"/>
                <a:cs typeface="Microsoft Yahei"/>
                <a:sym typeface="Microsoft Yahei"/>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2" name="Google Shape;72;p16"/>
          <p:cNvSpPr/>
          <p:nvPr/>
        </p:nvSpPr>
        <p:spPr>
          <a:xfrm>
            <a:off x="617775" y="4867278"/>
            <a:ext cx="1572406" cy="341710"/>
          </a:xfrm>
          <a:prstGeom prst="rect">
            <a:avLst/>
          </a:prstGeom>
          <a:noFill/>
          <a:ln>
            <a:noFill/>
          </a:ln>
        </p:spPr>
        <p:txBody>
          <a:bodyPr spcFirstLastPara="1" wrap="square" lIns="0" tIns="0" rIns="0" bIns="0" anchor="t" anchorCtr="0">
            <a:noAutofit/>
          </a:bodyPr>
          <a:lstStyle/>
          <a:p>
            <a:pPr marL="0" marR="0" lvl="0" indent="0" algn="l" rtl="0">
              <a:lnSpc>
                <a:spcPct val="85000"/>
              </a:lnSpc>
              <a:spcBef>
                <a:spcPts val="0"/>
              </a:spcBef>
              <a:spcAft>
                <a:spcPts val="0"/>
              </a:spcAft>
              <a:buNone/>
            </a:pPr>
            <a:fld id="{00000000-1234-1234-1234-123412341234}" type="slidenum">
              <a:rPr lang="en" sz="1000" b="0" i="0" u="none" strike="noStrike" cap="none">
                <a:solidFill>
                  <a:schemeClr val="dk1"/>
                </a:solidFill>
                <a:latin typeface="Arial"/>
                <a:ea typeface="Arial"/>
                <a:cs typeface="Arial"/>
                <a:sym typeface="Arial"/>
              </a:rPr>
              <a:pPr marL="0" marR="0" lvl="0" indent="0" algn="l" rtl="0">
                <a:lnSpc>
                  <a:spcPct val="85000"/>
                </a:lnSpc>
                <a:spcBef>
                  <a:spcPts val="0"/>
                </a:spcBef>
                <a:spcAft>
                  <a:spcPts val="0"/>
                </a:spcAft>
                <a:buNone/>
              </a:pPr>
              <a:t>‹#›</a:t>
            </a:fld>
            <a:endParaRPr sz="10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73"/>
        <p:cNvGrpSpPr/>
        <p:nvPr/>
      </p:nvGrpSpPr>
      <p:grpSpPr>
        <a:xfrm>
          <a:off x="0" y="0"/>
          <a:ext cx="0" cy="0"/>
          <a:chOff x="0" y="0"/>
          <a:chExt cx="0" cy="0"/>
        </a:xfrm>
      </p:grpSpPr>
      <p:pic>
        <p:nvPicPr>
          <p:cNvPr id="74" name="Google Shape;74;p17"/>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75" name="Google Shape;75;p17"/>
          <p:cNvSpPr/>
          <p:nvPr/>
        </p:nvSpPr>
        <p:spPr>
          <a:xfrm rot="5400000" flipH="1">
            <a:off x="590846" y="-617876"/>
            <a:ext cx="5150354" cy="6372398"/>
          </a:xfrm>
          <a:prstGeom prst="flowChartManualInpu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76" name="Google Shape;76;p17"/>
          <p:cNvSpPr txBox="1">
            <a:spLocks noGrp="1"/>
          </p:cNvSpPr>
          <p:nvPr>
            <p:ph type="ctrTitle"/>
          </p:nvPr>
        </p:nvSpPr>
        <p:spPr>
          <a:xfrm>
            <a:off x="274891" y="2117624"/>
            <a:ext cx="5100066"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rgbClr val="006F8D"/>
              </a:buClr>
              <a:buSzPts val="2900"/>
              <a:buFont typeface="Arial"/>
              <a:buNone/>
              <a:defRPr sz="2900" b="0" i="0">
                <a:solidFill>
                  <a:srgbClr val="006F8D"/>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7" name="Google Shape;77;p17"/>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rgbClr val="006F8D"/>
              </a:buClr>
              <a:buSzPts val="1400"/>
              <a:buNone/>
              <a:defRPr sz="1400" b="0" i="0">
                <a:solidFill>
                  <a:srgbClr val="006F8D"/>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78"/>
        <p:cNvGrpSpPr/>
        <p:nvPr/>
      </p:nvGrpSpPr>
      <p:grpSpPr>
        <a:xfrm>
          <a:off x="0" y="0"/>
          <a:ext cx="0" cy="0"/>
          <a:chOff x="0" y="0"/>
          <a:chExt cx="0" cy="0"/>
        </a:xfrm>
      </p:grpSpPr>
      <p:sp>
        <p:nvSpPr>
          <p:cNvPr id="79" name="Google Shape;79;p18"/>
          <p:cNvSpPr/>
          <p:nvPr/>
        </p:nvSpPr>
        <p:spPr>
          <a:xfrm>
            <a:off x="0" y="-1"/>
            <a:ext cx="9144000" cy="716056"/>
          </a:xfrm>
          <a:prstGeom prst="rect">
            <a:avLst/>
          </a:prstGeom>
          <a:blipFill rotWithShape="1">
            <a:blip r:embed="rId2">
              <a:alphaModFix/>
            </a:blip>
            <a:stretch>
              <a:fillRect/>
            </a:stretch>
          </a:blip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80" name="Google Shape;80;p18"/>
          <p:cNvSpPr txBox="1">
            <a:spLocks noGrp="1"/>
          </p:cNvSpPr>
          <p:nvPr>
            <p:ph type="dt" idx="10"/>
          </p:nvPr>
        </p:nvSpPr>
        <p:spPr>
          <a:xfrm>
            <a:off x="54722" y="4866993"/>
            <a:ext cx="2701178" cy="273844"/>
          </a:xfrm>
          <a:prstGeom prst="rect">
            <a:avLst/>
          </a:prstGeom>
          <a:noFill/>
          <a:ln>
            <a:noFill/>
          </a:ln>
        </p:spPr>
        <p:txBody>
          <a:bodyPr spcFirstLastPara="1" wrap="square" lIns="68575" tIns="34275" rIns="68575" bIns="34275" anchor="t" anchorCtr="0"/>
          <a:lstStyle>
            <a:lvl1pPr lvl="0" algn="l">
              <a:spcBef>
                <a:spcPts val="0"/>
              </a:spcBef>
              <a:spcAft>
                <a:spcPts val="0"/>
              </a:spcAft>
              <a:buSzPts val="1100"/>
              <a:buNone/>
              <a:defRPr>
                <a:solidFill>
                  <a:schemeClr val="dk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1" name="Google Shape;81;p18"/>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lvl="0" indent="0" algn="l">
              <a:spcBef>
                <a:spcPts val="0"/>
              </a:spcBef>
              <a:buNone/>
              <a:defRPr sz="900" b="0" i="0">
                <a:solidFill>
                  <a:schemeClr val="dk1"/>
                </a:solidFill>
                <a:latin typeface="Arial"/>
                <a:ea typeface="Arial"/>
                <a:cs typeface="Arial"/>
                <a:sym typeface="Arial"/>
              </a:defRPr>
            </a:lvl1pPr>
            <a:lvl2pPr marL="0" lvl="1" indent="0" algn="l">
              <a:spcBef>
                <a:spcPts val="0"/>
              </a:spcBef>
              <a:buNone/>
              <a:defRPr sz="900" b="0" i="0">
                <a:solidFill>
                  <a:schemeClr val="dk1"/>
                </a:solidFill>
                <a:latin typeface="Arial"/>
                <a:ea typeface="Arial"/>
                <a:cs typeface="Arial"/>
                <a:sym typeface="Arial"/>
              </a:defRPr>
            </a:lvl2pPr>
            <a:lvl3pPr marL="0" lvl="2" indent="0" algn="l">
              <a:spcBef>
                <a:spcPts val="0"/>
              </a:spcBef>
              <a:buNone/>
              <a:defRPr sz="900" b="0" i="0">
                <a:solidFill>
                  <a:schemeClr val="dk1"/>
                </a:solidFill>
                <a:latin typeface="Arial"/>
                <a:ea typeface="Arial"/>
                <a:cs typeface="Arial"/>
                <a:sym typeface="Arial"/>
              </a:defRPr>
            </a:lvl3pPr>
            <a:lvl4pPr marL="0" lvl="3" indent="0" algn="l">
              <a:spcBef>
                <a:spcPts val="0"/>
              </a:spcBef>
              <a:buNone/>
              <a:defRPr sz="900" b="0" i="0">
                <a:solidFill>
                  <a:schemeClr val="dk1"/>
                </a:solidFill>
                <a:latin typeface="Arial"/>
                <a:ea typeface="Arial"/>
                <a:cs typeface="Arial"/>
                <a:sym typeface="Arial"/>
              </a:defRPr>
            </a:lvl4pPr>
            <a:lvl5pPr marL="0" lvl="4" indent="0" algn="l">
              <a:spcBef>
                <a:spcPts val="0"/>
              </a:spcBef>
              <a:buNone/>
              <a:defRPr sz="900" b="0" i="0">
                <a:solidFill>
                  <a:schemeClr val="dk1"/>
                </a:solidFill>
                <a:latin typeface="Arial"/>
                <a:ea typeface="Arial"/>
                <a:cs typeface="Arial"/>
                <a:sym typeface="Arial"/>
              </a:defRPr>
            </a:lvl5pPr>
            <a:lvl6pPr marL="0" lvl="5" indent="0" algn="l">
              <a:spcBef>
                <a:spcPts val="0"/>
              </a:spcBef>
              <a:buNone/>
              <a:defRPr sz="900" b="0" i="0">
                <a:solidFill>
                  <a:schemeClr val="dk1"/>
                </a:solidFill>
                <a:latin typeface="Arial"/>
                <a:ea typeface="Arial"/>
                <a:cs typeface="Arial"/>
                <a:sym typeface="Arial"/>
              </a:defRPr>
            </a:lvl6pPr>
            <a:lvl7pPr marL="0" lvl="6" indent="0" algn="l">
              <a:spcBef>
                <a:spcPts val="0"/>
              </a:spcBef>
              <a:buNone/>
              <a:defRPr sz="900" b="0" i="0">
                <a:solidFill>
                  <a:schemeClr val="dk1"/>
                </a:solidFill>
                <a:latin typeface="Arial"/>
                <a:ea typeface="Arial"/>
                <a:cs typeface="Arial"/>
                <a:sym typeface="Arial"/>
              </a:defRPr>
            </a:lvl7pPr>
            <a:lvl8pPr marL="0" lvl="7" indent="0" algn="l">
              <a:spcBef>
                <a:spcPts val="0"/>
              </a:spcBef>
              <a:buNone/>
              <a:defRPr sz="900" b="0" i="0">
                <a:solidFill>
                  <a:schemeClr val="dk1"/>
                </a:solidFill>
                <a:latin typeface="Arial"/>
                <a:ea typeface="Arial"/>
                <a:cs typeface="Arial"/>
                <a:sym typeface="Arial"/>
              </a:defRPr>
            </a:lvl8pPr>
            <a:lvl9pPr marL="0" lvl="8" indent="0" algn="l">
              <a:spcBef>
                <a:spcPts val="0"/>
              </a:spcBef>
              <a:buNone/>
              <a:defRPr sz="900" b="0" i="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82" name="Google Shape;82;p18"/>
          <p:cNvSpPr txBox="1">
            <a:spLocks noGrp="1"/>
          </p:cNvSpPr>
          <p:nvPr>
            <p:ph type="title"/>
          </p:nvPr>
        </p:nvSpPr>
        <p:spPr>
          <a:xfrm>
            <a:off x="236221" y="148373"/>
            <a:ext cx="8629650" cy="404078"/>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3" name="Google Shape;83;p18"/>
          <p:cNvSpPr txBox="1">
            <a:spLocks noGrp="1"/>
          </p:cNvSpPr>
          <p:nvPr>
            <p:ph type="body" idx="1"/>
          </p:nvPr>
        </p:nvSpPr>
        <p:spPr>
          <a:xfrm>
            <a:off x="235744" y="853678"/>
            <a:ext cx="8629650" cy="3877865"/>
          </a:xfrm>
          <a:prstGeom prst="rect">
            <a:avLst/>
          </a:prstGeom>
          <a:noFill/>
          <a:ln>
            <a:noFill/>
          </a:ln>
        </p:spPr>
        <p:txBody>
          <a:bodyPr spcFirstLastPara="1" wrap="square" lIns="68575" tIns="34275" rIns="68575" bIns="34275" anchor="t" anchorCtr="0"/>
          <a:lstStyle>
            <a:lvl1pPr marL="457200" lvl="0" indent="-317500" algn="l">
              <a:lnSpc>
                <a:spcPct val="90000"/>
              </a:lnSpc>
              <a:spcBef>
                <a:spcPts val="800"/>
              </a:spcBef>
              <a:spcAft>
                <a:spcPts val="0"/>
              </a:spcAft>
              <a:buClr>
                <a:schemeClr val="dk2"/>
              </a:buClr>
              <a:buSzPts val="1400"/>
              <a:buChar char="•"/>
              <a:defRPr/>
            </a:lvl1pPr>
            <a:lvl2pPr marL="914400" lvl="1" indent="-317500" algn="l">
              <a:lnSpc>
                <a:spcPct val="90000"/>
              </a:lnSpc>
              <a:spcBef>
                <a:spcPts val="400"/>
              </a:spcBef>
              <a:spcAft>
                <a:spcPts val="0"/>
              </a:spcAft>
              <a:buClr>
                <a:schemeClr val="dk2"/>
              </a:buClr>
              <a:buSzPts val="1400"/>
              <a:buChar char="-"/>
              <a:defRPr/>
            </a:lvl2pPr>
            <a:lvl3pPr marL="1371600" lvl="2" indent="-317500" algn="l">
              <a:lnSpc>
                <a:spcPct val="90000"/>
              </a:lnSpc>
              <a:spcBef>
                <a:spcPts val="400"/>
              </a:spcBef>
              <a:spcAft>
                <a:spcPts val="0"/>
              </a:spcAft>
              <a:buClr>
                <a:schemeClr val="dk2"/>
              </a:buClr>
              <a:buSzPts val="1400"/>
              <a:buChar char="•"/>
              <a:defRPr/>
            </a:lvl3pPr>
            <a:lvl4pPr marL="1828800" lvl="3" indent="-317500" algn="l">
              <a:lnSpc>
                <a:spcPct val="90000"/>
              </a:lnSpc>
              <a:spcBef>
                <a:spcPts val="400"/>
              </a:spcBef>
              <a:spcAft>
                <a:spcPts val="0"/>
              </a:spcAft>
              <a:buClr>
                <a:schemeClr val="dk2"/>
              </a:buClr>
              <a:buSzPts val="1400"/>
              <a:buChar char="•"/>
              <a:defRPr/>
            </a:lvl4pPr>
            <a:lvl5pPr marL="2286000" lvl="4" indent="-317500" algn="l">
              <a:lnSpc>
                <a:spcPct val="90000"/>
              </a:lnSpc>
              <a:spcBef>
                <a:spcPts val="400"/>
              </a:spcBef>
              <a:spcAft>
                <a:spcPts val="0"/>
              </a:spcAft>
              <a:buClr>
                <a:schemeClr val="dk2"/>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84"/>
        <p:cNvGrpSpPr/>
        <p:nvPr/>
      </p:nvGrpSpPr>
      <p:grpSpPr>
        <a:xfrm>
          <a:off x="0" y="0"/>
          <a:ext cx="0" cy="0"/>
          <a:chOff x="0" y="0"/>
          <a:chExt cx="0" cy="0"/>
        </a:xfrm>
      </p:grpSpPr>
      <p:sp>
        <p:nvSpPr>
          <p:cNvPr id="85" name="Google Shape;85;p19"/>
          <p:cNvSpPr txBox="1">
            <a:spLocks noGrp="1"/>
          </p:cNvSpPr>
          <p:nvPr>
            <p:ph type="body" idx="1"/>
          </p:nvPr>
        </p:nvSpPr>
        <p:spPr>
          <a:xfrm>
            <a:off x="308610" y="975893"/>
            <a:ext cx="420624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6" name="Google Shape;86;p19"/>
          <p:cNvSpPr txBox="1">
            <a:spLocks noGrp="1"/>
          </p:cNvSpPr>
          <p:nvPr>
            <p:ph type="body" idx="2"/>
          </p:nvPr>
        </p:nvSpPr>
        <p:spPr>
          <a:xfrm>
            <a:off x="4629150" y="975893"/>
            <a:ext cx="425577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7" name="Google Shape;87;p19"/>
          <p:cNvSpPr txBox="1">
            <a:spLocks noGrp="1"/>
          </p:cNvSpPr>
          <p:nvPr>
            <p:ph type="dt" idx="10"/>
          </p:nvPr>
        </p:nvSpPr>
        <p:spPr>
          <a:xfrm>
            <a:off x="54722" y="4866993"/>
            <a:ext cx="2701178" cy="273844"/>
          </a:xfrm>
          <a:prstGeom prst="rect">
            <a:avLst/>
          </a:prstGeom>
          <a:noFill/>
          <a:ln>
            <a:noFill/>
          </a:ln>
        </p:spPr>
        <p:txBody>
          <a:bodyPr spcFirstLastPara="1" wrap="square" lIns="68575" tIns="34275" rIns="68575" bIns="34275" anchor="t" anchorCtr="0"/>
          <a:lstStyle>
            <a:lvl1pPr lvl="0" algn="l">
              <a:spcBef>
                <a:spcPts val="0"/>
              </a:spcBef>
              <a:spcAft>
                <a:spcPts val="0"/>
              </a:spcAft>
              <a:buSzPts val="1100"/>
              <a:buNone/>
              <a:defRPr>
                <a:solidFill>
                  <a:schemeClr val="dk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8" name="Google Shape;88;p19"/>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lvl="0" indent="0" algn="l">
              <a:spcBef>
                <a:spcPts val="0"/>
              </a:spcBef>
              <a:buNone/>
              <a:defRPr sz="900" b="0" i="0">
                <a:solidFill>
                  <a:schemeClr val="dk1"/>
                </a:solidFill>
                <a:latin typeface="Arial"/>
                <a:ea typeface="Arial"/>
                <a:cs typeface="Arial"/>
                <a:sym typeface="Arial"/>
              </a:defRPr>
            </a:lvl1pPr>
            <a:lvl2pPr marL="0" lvl="1" indent="0" algn="l">
              <a:spcBef>
                <a:spcPts val="0"/>
              </a:spcBef>
              <a:buNone/>
              <a:defRPr sz="900" b="0" i="0">
                <a:solidFill>
                  <a:schemeClr val="dk1"/>
                </a:solidFill>
                <a:latin typeface="Arial"/>
                <a:ea typeface="Arial"/>
                <a:cs typeface="Arial"/>
                <a:sym typeface="Arial"/>
              </a:defRPr>
            </a:lvl2pPr>
            <a:lvl3pPr marL="0" lvl="2" indent="0" algn="l">
              <a:spcBef>
                <a:spcPts val="0"/>
              </a:spcBef>
              <a:buNone/>
              <a:defRPr sz="900" b="0" i="0">
                <a:solidFill>
                  <a:schemeClr val="dk1"/>
                </a:solidFill>
                <a:latin typeface="Arial"/>
                <a:ea typeface="Arial"/>
                <a:cs typeface="Arial"/>
                <a:sym typeface="Arial"/>
              </a:defRPr>
            </a:lvl3pPr>
            <a:lvl4pPr marL="0" lvl="3" indent="0" algn="l">
              <a:spcBef>
                <a:spcPts val="0"/>
              </a:spcBef>
              <a:buNone/>
              <a:defRPr sz="900" b="0" i="0">
                <a:solidFill>
                  <a:schemeClr val="dk1"/>
                </a:solidFill>
                <a:latin typeface="Arial"/>
                <a:ea typeface="Arial"/>
                <a:cs typeface="Arial"/>
                <a:sym typeface="Arial"/>
              </a:defRPr>
            </a:lvl4pPr>
            <a:lvl5pPr marL="0" lvl="4" indent="0" algn="l">
              <a:spcBef>
                <a:spcPts val="0"/>
              </a:spcBef>
              <a:buNone/>
              <a:defRPr sz="900" b="0" i="0">
                <a:solidFill>
                  <a:schemeClr val="dk1"/>
                </a:solidFill>
                <a:latin typeface="Arial"/>
                <a:ea typeface="Arial"/>
                <a:cs typeface="Arial"/>
                <a:sym typeface="Arial"/>
              </a:defRPr>
            </a:lvl5pPr>
            <a:lvl6pPr marL="0" lvl="5" indent="0" algn="l">
              <a:spcBef>
                <a:spcPts val="0"/>
              </a:spcBef>
              <a:buNone/>
              <a:defRPr sz="900" b="0" i="0">
                <a:solidFill>
                  <a:schemeClr val="dk1"/>
                </a:solidFill>
                <a:latin typeface="Arial"/>
                <a:ea typeface="Arial"/>
                <a:cs typeface="Arial"/>
                <a:sym typeface="Arial"/>
              </a:defRPr>
            </a:lvl6pPr>
            <a:lvl7pPr marL="0" lvl="6" indent="0" algn="l">
              <a:spcBef>
                <a:spcPts val="0"/>
              </a:spcBef>
              <a:buNone/>
              <a:defRPr sz="900" b="0" i="0">
                <a:solidFill>
                  <a:schemeClr val="dk1"/>
                </a:solidFill>
                <a:latin typeface="Arial"/>
                <a:ea typeface="Arial"/>
                <a:cs typeface="Arial"/>
                <a:sym typeface="Arial"/>
              </a:defRPr>
            </a:lvl7pPr>
            <a:lvl8pPr marL="0" lvl="7" indent="0" algn="l">
              <a:spcBef>
                <a:spcPts val="0"/>
              </a:spcBef>
              <a:buNone/>
              <a:defRPr sz="900" b="0" i="0">
                <a:solidFill>
                  <a:schemeClr val="dk1"/>
                </a:solidFill>
                <a:latin typeface="Arial"/>
                <a:ea typeface="Arial"/>
                <a:cs typeface="Arial"/>
                <a:sym typeface="Arial"/>
              </a:defRPr>
            </a:lvl8pPr>
            <a:lvl9pPr marL="0" lvl="8" indent="0" algn="l">
              <a:spcBef>
                <a:spcPts val="0"/>
              </a:spcBef>
              <a:buNone/>
              <a:defRPr sz="900" b="0" i="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89" name="Google Shape;89;p19"/>
          <p:cNvSpPr txBox="1"/>
          <p:nvPr/>
        </p:nvSpPr>
        <p:spPr>
          <a:xfrm>
            <a:off x="308610" y="141964"/>
            <a:ext cx="8191612" cy="442212"/>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lt1"/>
              </a:buClr>
              <a:buSzPts val="2700"/>
              <a:buFont typeface="Arial"/>
              <a:buNone/>
            </a:pPr>
            <a:r>
              <a:rPr lang="en" sz="2700" b="0" i="0">
                <a:solidFill>
                  <a:schemeClr val="lt1"/>
                </a:solidFill>
                <a:latin typeface="Arial"/>
                <a:ea typeface="Arial"/>
                <a:cs typeface="Arial"/>
                <a:sym typeface="Arial"/>
              </a:rPr>
              <a:t>Click to edit Master title style</a:t>
            </a:r>
            <a:endParaRPr sz="1100"/>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90"/>
        <p:cNvGrpSpPr/>
        <p:nvPr/>
      </p:nvGrpSpPr>
      <p:grpSpPr>
        <a:xfrm>
          <a:off x="0" y="0"/>
          <a:ext cx="0" cy="0"/>
          <a:chOff x="0" y="0"/>
          <a:chExt cx="0" cy="0"/>
        </a:xfrm>
      </p:grpSpPr>
      <p:pic>
        <p:nvPicPr>
          <p:cNvPr id="91" name="Google Shape;91;p20"/>
          <p:cNvPicPr preferRelativeResize="0"/>
          <p:nvPr/>
        </p:nvPicPr>
        <p:blipFill rotWithShape="1">
          <a:blip r:embed="rId2">
            <a:alphaModFix/>
          </a:blip>
          <a:srcRect/>
          <a:stretch/>
        </p:blipFill>
        <p:spPr>
          <a:xfrm>
            <a:off x="3701" y="-6853"/>
            <a:ext cx="9148777" cy="5150353"/>
          </a:xfrm>
          <a:prstGeom prst="rect">
            <a:avLst/>
          </a:prstGeom>
          <a:noFill/>
          <a:ln>
            <a:noFill/>
          </a:ln>
        </p:spPr>
      </p:pic>
      <p:sp>
        <p:nvSpPr>
          <p:cNvPr id="92" name="Google Shape;92;p20"/>
          <p:cNvSpPr/>
          <p:nvPr/>
        </p:nvSpPr>
        <p:spPr>
          <a:xfrm>
            <a:off x="-1" y="796738"/>
            <a:ext cx="4121831" cy="1128713"/>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a:solidFill>
                  <a:schemeClr val="lt1"/>
                </a:solidFill>
                <a:latin typeface="Calibri"/>
                <a:ea typeface="Calibri"/>
                <a:cs typeface="Calibri"/>
                <a:sym typeface="Calibri"/>
              </a:rPr>
              <a:t>s</a:t>
            </a:r>
            <a:endParaRPr sz="1100"/>
          </a:p>
        </p:txBody>
      </p:sp>
      <p:pic>
        <p:nvPicPr>
          <p:cNvPr id="93" name="Google Shape;93;p20"/>
          <p:cNvPicPr preferRelativeResize="0"/>
          <p:nvPr/>
        </p:nvPicPr>
        <p:blipFill rotWithShape="1">
          <a:blip r:embed="rId3">
            <a:alphaModFix/>
          </a:blip>
          <a:srcRect/>
          <a:stretch/>
        </p:blipFill>
        <p:spPr>
          <a:xfrm>
            <a:off x="327225" y="1067557"/>
            <a:ext cx="2857776" cy="595156"/>
          </a:xfrm>
          <a:prstGeom prst="rect">
            <a:avLst/>
          </a:prstGeom>
          <a:noFill/>
          <a:ln>
            <a:noFill/>
          </a:ln>
        </p:spPr>
      </p:pic>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3.png"/><Relationship Id="rId5" Type="http://schemas.openxmlformats.org/officeDocument/2006/relationships/slideLayout" Target="../slideLayouts/slideLayout16.xml"/><Relationship Id="rId10"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p:nvPr/>
        </p:nvSpPr>
        <p:spPr>
          <a:xfrm>
            <a:off x="-15128" y="0"/>
            <a:ext cx="9144000" cy="726141"/>
          </a:xfrm>
          <a:prstGeom prst="rect">
            <a:avLst/>
          </a:prstGeom>
          <a:blipFill rotWithShape="1">
            <a:blip r:embed="rId9">
              <a:alphaModFix/>
            </a:blip>
            <a:stretch>
              <a:fillRect/>
            </a:stretch>
          </a:blip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52" name="Google Shape;52;p13"/>
          <p:cNvSpPr/>
          <p:nvPr/>
        </p:nvSpPr>
        <p:spPr>
          <a:xfrm>
            <a:off x="1" y="4859396"/>
            <a:ext cx="9159128" cy="297222"/>
          </a:xfrm>
          <a:prstGeom prst="rect">
            <a:avLst/>
          </a:prstGeom>
          <a:solidFill>
            <a:schemeClr val="l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b="0" i="0" u="none" strike="noStrike" cap="none">
                <a:solidFill>
                  <a:schemeClr val="lt1"/>
                </a:solidFill>
                <a:latin typeface="Calibri"/>
                <a:ea typeface="Calibri"/>
                <a:cs typeface="Calibri"/>
                <a:sym typeface="Calibri"/>
              </a:rPr>
              <a:t> </a:t>
            </a:r>
            <a:endParaRPr sz="1100"/>
          </a:p>
        </p:txBody>
      </p:sp>
      <p:sp>
        <p:nvSpPr>
          <p:cNvPr id="53" name="Google Shape;53;p13"/>
          <p:cNvSpPr txBox="1">
            <a:spLocks noGrp="1"/>
          </p:cNvSpPr>
          <p:nvPr>
            <p:ph type="dt" idx="10"/>
          </p:nvPr>
        </p:nvSpPr>
        <p:spPr>
          <a:xfrm>
            <a:off x="54722" y="4866993"/>
            <a:ext cx="1229248" cy="273844"/>
          </a:xfrm>
          <a:prstGeom prst="rect">
            <a:avLst/>
          </a:prstGeom>
          <a:noFill/>
          <a:ln>
            <a:noFill/>
          </a:ln>
        </p:spPr>
        <p:txBody>
          <a:bodyPr spcFirstLastPara="1" wrap="square" lIns="68575" tIns="34275" rIns="68575" bIns="34275" anchor="t" anchorCtr="0"/>
          <a:lstStyle>
            <a:lvl1pPr marR="0" lvl="0" algn="l" rtl="0">
              <a:spcBef>
                <a:spcPts val="0"/>
              </a:spcBef>
              <a:spcAft>
                <a:spcPts val="0"/>
              </a:spcAft>
              <a:buSzPts val="1100"/>
              <a:buNone/>
              <a:defRPr sz="9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marR="0" lvl="0" indent="0" algn="l" rtl="0">
              <a:spcBef>
                <a:spcPts val="0"/>
              </a:spcBef>
              <a:buNone/>
              <a:defRPr sz="900" b="0" i="0" u="none" strike="noStrike" cap="none">
                <a:solidFill>
                  <a:schemeClr val="dk1"/>
                </a:solidFill>
                <a:latin typeface="Arial"/>
                <a:ea typeface="Arial"/>
                <a:cs typeface="Arial"/>
                <a:sym typeface="Arial"/>
              </a:defRPr>
            </a:lvl1pPr>
            <a:lvl2pPr marL="0" marR="0" lvl="1" indent="0" algn="l" rtl="0">
              <a:spcBef>
                <a:spcPts val="0"/>
              </a:spcBef>
              <a:buNone/>
              <a:defRPr sz="900" b="0" i="0" u="none" strike="noStrike" cap="none">
                <a:solidFill>
                  <a:schemeClr val="dk1"/>
                </a:solidFill>
                <a:latin typeface="Arial"/>
                <a:ea typeface="Arial"/>
                <a:cs typeface="Arial"/>
                <a:sym typeface="Arial"/>
              </a:defRPr>
            </a:lvl2pPr>
            <a:lvl3pPr marL="0" marR="0" lvl="2" indent="0" algn="l" rtl="0">
              <a:spcBef>
                <a:spcPts val="0"/>
              </a:spcBef>
              <a:buNone/>
              <a:defRPr sz="900" b="0" i="0" u="none" strike="noStrike" cap="none">
                <a:solidFill>
                  <a:schemeClr val="dk1"/>
                </a:solidFill>
                <a:latin typeface="Arial"/>
                <a:ea typeface="Arial"/>
                <a:cs typeface="Arial"/>
                <a:sym typeface="Arial"/>
              </a:defRPr>
            </a:lvl3pPr>
            <a:lvl4pPr marL="0" marR="0" lvl="3" indent="0" algn="l" rtl="0">
              <a:spcBef>
                <a:spcPts val="0"/>
              </a:spcBef>
              <a:buNone/>
              <a:defRPr sz="900" b="0" i="0" u="none" strike="noStrike" cap="none">
                <a:solidFill>
                  <a:schemeClr val="dk1"/>
                </a:solidFill>
                <a:latin typeface="Arial"/>
                <a:ea typeface="Arial"/>
                <a:cs typeface="Arial"/>
                <a:sym typeface="Arial"/>
              </a:defRPr>
            </a:lvl4pPr>
            <a:lvl5pPr marL="0" marR="0" lvl="4" indent="0" algn="l" rtl="0">
              <a:spcBef>
                <a:spcPts val="0"/>
              </a:spcBef>
              <a:buNone/>
              <a:defRPr sz="900" b="0" i="0" u="none" strike="noStrike" cap="none">
                <a:solidFill>
                  <a:schemeClr val="dk1"/>
                </a:solidFill>
                <a:latin typeface="Arial"/>
                <a:ea typeface="Arial"/>
                <a:cs typeface="Arial"/>
                <a:sym typeface="Arial"/>
              </a:defRPr>
            </a:lvl5pPr>
            <a:lvl6pPr marL="0" marR="0" lvl="5" indent="0" algn="l" rtl="0">
              <a:spcBef>
                <a:spcPts val="0"/>
              </a:spcBef>
              <a:buNone/>
              <a:defRPr sz="900" b="0" i="0" u="none" strike="noStrike" cap="none">
                <a:solidFill>
                  <a:schemeClr val="dk1"/>
                </a:solidFill>
                <a:latin typeface="Arial"/>
                <a:ea typeface="Arial"/>
                <a:cs typeface="Arial"/>
                <a:sym typeface="Arial"/>
              </a:defRPr>
            </a:lvl6pPr>
            <a:lvl7pPr marL="0" marR="0" lvl="6" indent="0" algn="l" rtl="0">
              <a:spcBef>
                <a:spcPts val="0"/>
              </a:spcBef>
              <a:buNone/>
              <a:defRPr sz="900" b="0" i="0" u="none" strike="noStrike" cap="none">
                <a:solidFill>
                  <a:schemeClr val="dk1"/>
                </a:solidFill>
                <a:latin typeface="Arial"/>
                <a:ea typeface="Arial"/>
                <a:cs typeface="Arial"/>
                <a:sym typeface="Arial"/>
              </a:defRPr>
            </a:lvl7pPr>
            <a:lvl8pPr marL="0" marR="0" lvl="7" indent="0" algn="l" rtl="0">
              <a:spcBef>
                <a:spcPts val="0"/>
              </a:spcBef>
              <a:buNone/>
              <a:defRPr sz="900" b="0" i="0" u="none" strike="noStrike" cap="none">
                <a:solidFill>
                  <a:schemeClr val="dk1"/>
                </a:solidFill>
                <a:latin typeface="Arial"/>
                <a:ea typeface="Arial"/>
                <a:cs typeface="Arial"/>
                <a:sym typeface="Arial"/>
              </a:defRPr>
            </a:lvl8pPr>
            <a:lvl9pPr marL="0" marR="0" lvl="8" indent="0" algn="l" rtl="0">
              <a:spcBef>
                <a:spcPts val="0"/>
              </a:spcBef>
              <a:buNone/>
              <a:defRPr sz="9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pic>
        <p:nvPicPr>
          <p:cNvPr id="55" name="Google Shape;55;p13"/>
          <p:cNvPicPr preferRelativeResize="0"/>
          <p:nvPr/>
        </p:nvPicPr>
        <p:blipFill rotWithShape="1">
          <a:blip r:embed="rId10">
            <a:alphaModFix/>
          </a:blip>
          <a:srcRect/>
          <a:stretch/>
        </p:blipFill>
        <p:spPr>
          <a:xfrm>
            <a:off x="7520641" y="4891382"/>
            <a:ext cx="1121148" cy="233488"/>
          </a:xfrm>
          <a:prstGeom prst="rect">
            <a:avLst/>
          </a:prstGeom>
          <a:noFill/>
          <a:ln>
            <a:noFill/>
          </a:ln>
        </p:spPr>
      </p:pic>
      <p:sp>
        <p:nvSpPr>
          <p:cNvPr id="56" name="Google Shape;56;p13"/>
          <p:cNvSpPr txBox="1">
            <a:spLocks noGrp="1"/>
          </p:cNvSpPr>
          <p:nvPr>
            <p:ph type="title"/>
          </p:nvPr>
        </p:nvSpPr>
        <p:spPr>
          <a:xfrm>
            <a:off x="236221" y="148373"/>
            <a:ext cx="8629650" cy="404078"/>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lt1"/>
              </a:buClr>
              <a:buSzPts val="2700"/>
              <a:buFont typeface="Arial"/>
              <a:buNone/>
              <a:defRPr sz="2700" b="0" i="0" u="none" strike="noStrike" cap="none">
                <a:solidFill>
                  <a:schemeClr val="lt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7" name="Google Shape;57;p13"/>
          <p:cNvSpPr txBox="1">
            <a:spLocks noGrp="1"/>
          </p:cNvSpPr>
          <p:nvPr>
            <p:ph type="body" idx="1"/>
          </p:nvPr>
        </p:nvSpPr>
        <p:spPr>
          <a:xfrm>
            <a:off x="236221" y="975360"/>
            <a:ext cx="8629650" cy="3657362"/>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2"/>
              </a:buClr>
              <a:buSzPts val="2100"/>
              <a:buFont typeface="Arial"/>
              <a:buChar char="•"/>
              <a:defRPr sz="2100" b="0" i="0" u="none" strike="noStrike" cap="none">
                <a:solidFill>
                  <a:schemeClr val="dk2"/>
                </a:solidFill>
                <a:latin typeface="Arial"/>
                <a:ea typeface="Arial"/>
                <a:cs typeface="Arial"/>
                <a:sym typeface="Arial"/>
              </a:defRPr>
            </a:lvl1pPr>
            <a:lvl2pPr marL="914400" marR="0" lvl="1" indent="-342900" algn="l" rtl="0">
              <a:lnSpc>
                <a:spcPct val="90000"/>
              </a:lnSpc>
              <a:spcBef>
                <a:spcPts val="4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23850" algn="l" rtl="0">
              <a:lnSpc>
                <a:spcPct val="90000"/>
              </a:lnSpc>
              <a:spcBef>
                <a:spcPts val="400"/>
              </a:spcBef>
              <a:spcAft>
                <a:spcPts val="0"/>
              </a:spcAft>
              <a:buClr>
                <a:schemeClr val="dk2"/>
              </a:buClr>
              <a:buSzPts val="1500"/>
              <a:buFont typeface="Arial"/>
              <a:buChar char="•"/>
              <a:defRPr sz="1500" b="0" i="0" u="none" strike="noStrike" cap="none">
                <a:solidFill>
                  <a:schemeClr val="dk2"/>
                </a:solidFill>
                <a:latin typeface="Arial"/>
                <a:ea typeface="Arial"/>
                <a:cs typeface="Arial"/>
                <a:sym typeface="Arial"/>
              </a:defRPr>
            </a:lvl3pPr>
            <a:lvl4pPr marL="1828800" marR="0" lvl="3"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8" name="Google Shape;58;p13"/>
          <p:cNvPicPr preferRelativeResize="0"/>
          <p:nvPr/>
        </p:nvPicPr>
        <p:blipFill rotWithShape="1">
          <a:blip r:embed="rId11">
            <a:alphaModFix/>
          </a:blip>
          <a:srcRect/>
          <a:stretch/>
        </p:blipFill>
        <p:spPr>
          <a:xfrm>
            <a:off x="236221" y="4953461"/>
            <a:ext cx="1946699" cy="116099"/>
          </a:xfrm>
          <a:prstGeom prst="rect">
            <a:avLst/>
          </a:prstGeom>
          <a:noFill/>
          <a:ln>
            <a:noFill/>
          </a:ln>
        </p:spPr>
      </p:pic>
      <p:sp>
        <p:nvSpPr>
          <p:cNvPr id="59" name="Google Shape;59;p13"/>
          <p:cNvSpPr txBox="1">
            <a:spLocks noGrp="1"/>
          </p:cNvSpPr>
          <p:nvPr>
            <p:ph type="ftr" idx="11"/>
          </p:nvPr>
        </p:nvSpPr>
        <p:spPr>
          <a:xfrm>
            <a:off x="1546860" y="4891382"/>
            <a:ext cx="550545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1"/>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ONAP Dublin Release Highlights</a:t>
            </a:r>
            <a:endParaRPr sz="2400"/>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body" idx="1"/>
          </p:nvPr>
        </p:nvSpPr>
        <p:spPr>
          <a:xfrm>
            <a:off x="311700" y="1114375"/>
            <a:ext cx="8520600" cy="34164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400"/>
              <a:buChar char="●"/>
            </a:pPr>
            <a:r>
              <a:rPr lang="en"/>
              <a:t>Previously, cloud regions had to be registered with multiple ONAP modules and the ID was not consistent</a:t>
            </a:r>
            <a:endParaRPr/>
          </a:p>
          <a:p>
            <a:pPr marL="457200" lvl="0" indent="-342900" algn="l" rtl="0">
              <a:lnSpc>
                <a:spcPct val="115000"/>
              </a:lnSpc>
              <a:spcBef>
                <a:spcPts val="0"/>
              </a:spcBef>
              <a:spcAft>
                <a:spcPts val="0"/>
              </a:spcAft>
              <a:buClr>
                <a:schemeClr val="dk2"/>
              </a:buClr>
              <a:buSzPts val="1400"/>
              <a:buChar char="●"/>
            </a:pPr>
            <a:r>
              <a:rPr lang="en"/>
              <a:t>In Dublin, a cloud region can be registered with just A&amp;AI (directly or via ESR) and the cloud region ID is now consistent across all ONAP modules</a:t>
            </a:r>
            <a:endParaRPr/>
          </a:p>
          <a:p>
            <a:pPr marL="0" lvl="0" indent="0" algn="l" rtl="0">
              <a:lnSpc>
                <a:spcPct val="115000"/>
              </a:lnSpc>
              <a:spcBef>
                <a:spcPts val="0"/>
              </a:spcBef>
              <a:spcAft>
                <a:spcPts val="0"/>
              </a:spcAft>
              <a:buClr>
                <a:schemeClr val="dk1"/>
              </a:buClr>
              <a:buSzPts val="800"/>
              <a:buNone/>
            </a:pPr>
            <a:endParaRPr>
              <a:solidFill>
                <a:srgbClr val="172B4D"/>
              </a:solidFill>
            </a:endParaRPr>
          </a:p>
          <a:p>
            <a:pPr marL="0" lvl="0" indent="0" algn="l" rtl="0">
              <a:lnSpc>
                <a:spcPct val="115000"/>
              </a:lnSpc>
              <a:spcBef>
                <a:spcPts val="0"/>
              </a:spcBef>
              <a:spcAft>
                <a:spcPts val="0"/>
              </a:spcAft>
              <a:buClr>
                <a:schemeClr val="dk2"/>
              </a:buClr>
              <a:buSzPts val="1400"/>
              <a:buNone/>
            </a:pPr>
            <a:endParaRPr/>
          </a:p>
          <a:p>
            <a:pPr marL="457200" lvl="0" indent="0" algn="l" rtl="0">
              <a:lnSpc>
                <a:spcPct val="115000"/>
              </a:lnSpc>
              <a:spcBef>
                <a:spcPts val="1600"/>
              </a:spcBef>
              <a:spcAft>
                <a:spcPts val="1600"/>
              </a:spcAft>
              <a:buClr>
                <a:schemeClr val="dk2"/>
              </a:buClr>
              <a:buSzPts val="1400"/>
              <a:buNone/>
            </a:pPr>
            <a:endParaRPr/>
          </a:p>
        </p:txBody>
      </p:sp>
      <p:sp>
        <p:nvSpPr>
          <p:cNvPr id="153" name="Google Shape;153;p30"/>
          <p:cNvSpPr txBox="1"/>
          <p:nvPr/>
        </p:nvSpPr>
        <p:spPr>
          <a:xfrm>
            <a:off x="311700" y="727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 </a:t>
            </a:r>
            <a:r>
              <a:rPr lang="en" sz="2700" b="0" i="0">
                <a:solidFill>
                  <a:schemeClr val="lt1"/>
                </a:solidFill>
                <a:latin typeface="Arial"/>
                <a:ea typeface="Arial"/>
                <a:cs typeface="Arial"/>
                <a:sym typeface="Arial"/>
              </a:rPr>
              <a:t>— Consistent Cloud Region ID</a:t>
            </a:r>
            <a:endParaRPr sz="1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p>
            <a:pPr marL="457200" lvl="0" indent="-342900" algn="l" rtl="0">
              <a:lnSpc>
                <a:spcPct val="115000"/>
              </a:lnSpc>
              <a:spcBef>
                <a:spcPts val="0"/>
              </a:spcBef>
              <a:spcAft>
                <a:spcPts val="0"/>
              </a:spcAft>
              <a:buClr>
                <a:schemeClr val="dk2"/>
              </a:buClr>
              <a:buSzPts val="1400"/>
              <a:buChar char="●"/>
            </a:pPr>
            <a:r>
              <a:rPr lang="en"/>
              <a:t>Model-driven change schedule optimization to discover conflict-free schedules conforming to concurrency constraint</a:t>
            </a:r>
            <a:endParaRPr/>
          </a:p>
          <a:p>
            <a:pPr marL="457200" lvl="0" indent="-342900" algn="l" rtl="0">
              <a:lnSpc>
                <a:spcPct val="115000"/>
              </a:lnSpc>
              <a:spcBef>
                <a:spcPts val="0"/>
              </a:spcBef>
              <a:spcAft>
                <a:spcPts val="0"/>
              </a:spcAft>
              <a:buClr>
                <a:schemeClr val="dk2"/>
              </a:buClr>
              <a:buSzPts val="1400"/>
              <a:buChar char="●"/>
            </a:pPr>
            <a:r>
              <a:rPr lang="en"/>
              <a:t>Workflow for traffic migration with discovery of destination nodes and anchor points</a:t>
            </a:r>
            <a:endParaRPr/>
          </a:p>
          <a:p>
            <a:pPr marL="457200" lvl="0" indent="-342900" algn="l" rtl="0">
              <a:lnSpc>
                <a:spcPct val="115000"/>
              </a:lnSpc>
              <a:spcBef>
                <a:spcPts val="0"/>
              </a:spcBef>
              <a:spcAft>
                <a:spcPts val="0"/>
              </a:spcAft>
              <a:buClr>
                <a:schemeClr val="dk2"/>
              </a:buClr>
              <a:buSzPts val="1400"/>
              <a:buChar char="●"/>
            </a:pPr>
            <a:r>
              <a:rPr lang="en"/>
              <a:t>Invocation of user-defined workflow for executing the change</a:t>
            </a:r>
            <a:endParaRPr/>
          </a:p>
          <a:p>
            <a:pPr marL="457200" lvl="0" indent="-342900" algn="l" rtl="0">
              <a:lnSpc>
                <a:spcPct val="115000"/>
              </a:lnSpc>
              <a:spcBef>
                <a:spcPts val="0"/>
              </a:spcBef>
              <a:spcAft>
                <a:spcPts val="0"/>
              </a:spcAft>
              <a:buClr>
                <a:schemeClr val="dk2"/>
              </a:buClr>
              <a:buSzPts val="1400"/>
              <a:buChar char="●"/>
            </a:pPr>
            <a:r>
              <a:rPr lang="en"/>
              <a:t>Ansible-based 5G RAN PNF software upgrade and roll-back (see also 5G Use Case)</a:t>
            </a:r>
            <a:endParaRPr/>
          </a:p>
          <a:p>
            <a:pPr marL="914400" lvl="1" indent="-254000" algn="l" rtl="0">
              <a:lnSpc>
                <a:spcPct val="115000"/>
              </a:lnSpc>
              <a:spcBef>
                <a:spcPts val="1600"/>
              </a:spcBef>
              <a:spcAft>
                <a:spcPts val="0"/>
              </a:spcAft>
              <a:buClr>
                <a:schemeClr val="dk2"/>
              </a:buClr>
              <a:buSzPts val="1100"/>
              <a:buNone/>
            </a:pPr>
            <a:endParaRPr sz="2100"/>
          </a:p>
          <a:p>
            <a:pPr marL="914400" lvl="1" indent="-254000" algn="l" rtl="0">
              <a:lnSpc>
                <a:spcPct val="115000"/>
              </a:lnSpc>
              <a:spcBef>
                <a:spcPts val="1600"/>
              </a:spcBef>
              <a:spcAft>
                <a:spcPts val="0"/>
              </a:spcAft>
              <a:buClr>
                <a:schemeClr val="dk2"/>
              </a:buClr>
              <a:buSzPts val="1100"/>
              <a:buNone/>
            </a:pPr>
            <a:endParaRPr sz="2100"/>
          </a:p>
        </p:txBody>
      </p:sp>
      <p:sp>
        <p:nvSpPr>
          <p:cNvPr id="159" name="Google Shape;159;p3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p>
            <a:pPr marL="0" lvl="0" indent="0" algn="r" rtl="0">
              <a:spcBef>
                <a:spcPts val="0"/>
              </a:spcBef>
              <a:spcAft>
                <a:spcPts val="0"/>
              </a:spcAft>
              <a:buClr>
                <a:schemeClr val="dk1"/>
              </a:buClr>
              <a:buSzPts val="900"/>
              <a:buFont typeface="Arial"/>
              <a:buNone/>
            </a:pPr>
            <a:fld id="{00000000-1234-1234-1234-123412341234}" type="slidenum">
              <a:rPr lang="en" sz="1100"/>
              <a:pPr marL="0" lvl="0" indent="0" algn="r" rtl="0">
                <a:spcBef>
                  <a:spcPts val="0"/>
                </a:spcBef>
                <a:spcAft>
                  <a:spcPts val="0"/>
                </a:spcAft>
                <a:buClr>
                  <a:schemeClr val="dk1"/>
                </a:buClr>
                <a:buSzPts val="900"/>
                <a:buFont typeface="Arial"/>
                <a:buNone/>
              </a:pPr>
              <a:t>11</a:t>
            </a:fld>
            <a:endParaRPr sz="1100"/>
          </a:p>
        </p:txBody>
      </p:sp>
      <p:sp>
        <p:nvSpPr>
          <p:cNvPr id="160" name="Google Shape;160;p31"/>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 </a:t>
            </a:r>
            <a:r>
              <a:rPr lang="en" sz="2700" b="0" i="0">
                <a:solidFill>
                  <a:schemeClr val="lt1"/>
                </a:solidFill>
                <a:latin typeface="Arial"/>
                <a:ea typeface="Arial"/>
                <a:cs typeface="Arial"/>
                <a:sym typeface="Arial"/>
              </a:rPr>
              <a:t>— Change Management</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p>
            <a:pPr lvl="0" indent="-342900">
              <a:lnSpc>
                <a:spcPct val="115000"/>
              </a:lnSpc>
            </a:pPr>
            <a:r>
              <a:rPr lang="en-IN" sz="1400" dirty="0" smtClean="0"/>
              <a:t>Adds </a:t>
            </a:r>
            <a:r>
              <a:rPr lang="en-IN" sz="1400" dirty="0"/>
              <a:t>dynamic checks within SDC to (1) Query a certification repository such as OVP to what certification a VNF has undergone and (2) invoke VTP to run custom Ad-hoc testing (checks) against VSP (VNF)  prior accepting the VSP (VNF</a:t>
            </a:r>
            <a:r>
              <a:rPr lang="en-IN" sz="1400" dirty="0" smtClean="0"/>
              <a:t>).</a:t>
            </a:r>
          </a:p>
          <a:p>
            <a:r>
              <a:rPr lang="en-IN" sz="1400" dirty="0"/>
              <a:t>metadata values passed by the VSP package can contain values that are not compliant with either general ONAP requirements or specific requirements of the CSP installed deployment environment. That can lead to VNF deployment failure. Reducing the risk of such failure can be achieved by checking the metadata passed by the VSP against criteria in VTP or third-party testing frameworks. Examples of metadata passed by the VSP to be checked for compliance against a specific deployment environment are:</a:t>
            </a:r>
          </a:p>
          <a:p>
            <a:pPr lvl="1"/>
            <a:r>
              <a:rPr lang="en-IN" sz="1100" dirty="0"/>
              <a:t>Compute </a:t>
            </a:r>
            <a:r>
              <a:rPr lang="en-IN" sz="1100" dirty="0" err="1"/>
              <a:t>flavor</a:t>
            </a:r>
            <a:r>
              <a:rPr lang="en-IN" sz="1100" dirty="0"/>
              <a:t> check as to whether it is supported by underlying NFV Infrastructure.</a:t>
            </a:r>
          </a:p>
          <a:p>
            <a:pPr lvl="1"/>
            <a:r>
              <a:rPr lang="en-IN" sz="1100" dirty="0"/>
              <a:t>SR-IOV </a:t>
            </a:r>
            <a:r>
              <a:rPr lang="en-IN" sz="1100" dirty="0" err="1"/>
              <a:t>PCIe</a:t>
            </a:r>
            <a:r>
              <a:rPr lang="en-IN" sz="1100" dirty="0"/>
              <a:t> Pass through to a specific Network Interface Card as to whether that is available in the underlying NFV Infrastructure.</a:t>
            </a:r>
          </a:p>
          <a:p>
            <a:pPr lvl="0" indent="-342900">
              <a:lnSpc>
                <a:spcPct val="115000"/>
              </a:lnSpc>
            </a:pPr>
            <a:endParaRPr sz="1400" dirty="0"/>
          </a:p>
          <a:p>
            <a:pPr marL="914400" lvl="1" indent="-254000" algn="l" rtl="0">
              <a:lnSpc>
                <a:spcPct val="115000"/>
              </a:lnSpc>
              <a:spcBef>
                <a:spcPts val="1600"/>
              </a:spcBef>
              <a:spcAft>
                <a:spcPts val="0"/>
              </a:spcAft>
              <a:buClr>
                <a:schemeClr val="dk2"/>
              </a:buClr>
              <a:buSzPts val="1100"/>
              <a:buNone/>
            </a:pPr>
            <a:endParaRPr sz="1400" dirty="0"/>
          </a:p>
        </p:txBody>
      </p:sp>
      <p:sp>
        <p:nvSpPr>
          <p:cNvPr id="159" name="Google Shape;159;p3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p>
            <a:pPr marL="0" lvl="0" indent="0" algn="r" rtl="0">
              <a:spcBef>
                <a:spcPts val="0"/>
              </a:spcBef>
              <a:spcAft>
                <a:spcPts val="0"/>
              </a:spcAft>
              <a:buClr>
                <a:schemeClr val="dk1"/>
              </a:buClr>
              <a:buSzPts val="900"/>
              <a:buFont typeface="Arial"/>
              <a:buNone/>
            </a:pPr>
            <a:fld id="{00000000-1234-1234-1234-123412341234}" type="slidenum">
              <a:rPr lang="en" sz="1100"/>
              <a:pPr marL="0" lvl="0" indent="0" algn="r" rtl="0">
                <a:spcBef>
                  <a:spcPts val="0"/>
                </a:spcBef>
                <a:spcAft>
                  <a:spcPts val="0"/>
                </a:spcAft>
                <a:buClr>
                  <a:schemeClr val="dk1"/>
                </a:buClr>
                <a:buSzPts val="900"/>
                <a:buFont typeface="Arial"/>
                <a:buNone/>
              </a:pPr>
              <a:t>12</a:t>
            </a:fld>
            <a:endParaRPr sz="1100"/>
          </a:p>
        </p:txBody>
      </p:sp>
      <p:sp>
        <p:nvSpPr>
          <p:cNvPr id="160" name="Google Shape;160;p31"/>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dirty="0">
                <a:solidFill>
                  <a:schemeClr val="lt1"/>
                </a:solidFill>
              </a:rPr>
              <a:t>Functional Capability </a:t>
            </a:r>
            <a:r>
              <a:rPr lang="en" sz="2700" b="0" i="0" dirty="0">
                <a:solidFill>
                  <a:schemeClr val="lt1"/>
                </a:solidFill>
                <a:latin typeface="Arial"/>
                <a:ea typeface="Arial"/>
                <a:cs typeface="Arial"/>
                <a:sym typeface="Arial"/>
              </a:rPr>
              <a:t>— </a:t>
            </a:r>
            <a:r>
              <a:rPr lang="en" sz="2700" b="0" i="0" dirty="0" smtClean="0">
                <a:solidFill>
                  <a:schemeClr val="lt1"/>
                </a:solidFill>
                <a:latin typeface="Arial"/>
                <a:ea typeface="Arial"/>
                <a:cs typeface="Arial"/>
                <a:sym typeface="Arial"/>
              </a:rPr>
              <a:t>VSP Compalince Check</a:t>
            </a:r>
            <a:endParaRPr sz="1100" dirty="0"/>
          </a:p>
        </p:txBody>
      </p:sp>
    </p:spTree>
    <p:extLst>
      <p:ext uri="{BB962C8B-B14F-4D97-AF65-F5344CB8AC3E}">
        <p14:creationId xmlns:p14="http://schemas.microsoft.com/office/powerpoint/2010/main" val="3218553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Project by Project Updates</a:t>
            </a:r>
            <a:endParaRPr sz="2400"/>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3"/>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A&amp;AI</a:t>
            </a:r>
            <a:endParaRPr sz="2400"/>
          </a:p>
        </p:txBody>
      </p:sp>
      <p:sp>
        <p:nvSpPr>
          <p:cNvPr id="171" name="Google Shape;171;p33"/>
          <p:cNvSpPr txBox="1">
            <a:spLocks noGrp="1"/>
          </p:cNvSpPr>
          <p:nvPr>
            <p:ph type="body" idx="1"/>
          </p:nvPr>
        </p:nvSpPr>
        <p:spPr>
          <a:xfrm>
            <a:off x="311700" y="975125"/>
            <a:ext cx="816555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Enhancements primarily related to the functional use cases</a:t>
            </a:r>
            <a:endParaRPr/>
          </a:p>
          <a:p>
            <a:pPr marL="457200" lvl="0" indent="-342900" algn="l" rtl="0">
              <a:lnSpc>
                <a:spcPct val="115000"/>
              </a:lnSpc>
              <a:spcBef>
                <a:spcPts val="0"/>
              </a:spcBef>
              <a:spcAft>
                <a:spcPts val="0"/>
              </a:spcAft>
              <a:buClr>
                <a:schemeClr val="dk2"/>
              </a:buClr>
              <a:buSzPts val="1400"/>
              <a:buChar char="●"/>
            </a:pPr>
            <a:r>
              <a:rPr lang="en"/>
              <a:t>All changes are backward compatible except for changing the key of the PNF object to pnf-id from pnf-name</a:t>
            </a:r>
            <a:endParaRPr/>
          </a:p>
          <a:p>
            <a:pPr marL="914400" lvl="1" indent="-254000" algn="l" rtl="0">
              <a:lnSpc>
                <a:spcPct val="115000"/>
              </a:lnSpc>
              <a:spcBef>
                <a:spcPts val="0"/>
              </a:spcBef>
              <a:spcAft>
                <a:spcPts val="0"/>
              </a:spcAft>
              <a:buClr>
                <a:schemeClr val="dk2"/>
              </a:buClr>
              <a:buSzPts val="1100"/>
              <a:buNone/>
            </a:pPr>
            <a:endParaRPr sz="1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4"/>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APPC</a:t>
            </a:r>
            <a:endParaRPr sz="2400"/>
          </a:p>
        </p:txBody>
      </p:sp>
      <p:sp>
        <p:nvSpPr>
          <p:cNvPr id="177" name="Google Shape;177;p34"/>
          <p:cNvSpPr txBox="1">
            <a:spLocks noGrp="1"/>
          </p:cNvSpPr>
          <p:nvPr>
            <p:ph type="body" idx="1"/>
          </p:nvPr>
        </p:nvSpPr>
        <p:spPr>
          <a:xfrm>
            <a:off x="311700" y="975125"/>
            <a:ext cx="830842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Platform maturity (S3P)</a:t>
            </a:r>
            <a:endParaRPr/>
          </a:p>
          <a:p>
            <a:pPr marL="457200" lvl="0" indent="-342900" algn="l" rtl="0">
              <a:lnSpc>
                <a:spcPct val="115000"/>
              </a:lnSpc>
              <a:spcBef>
                <a:spcPts val="0"/>
              </a:spcBef>
              <a:spcAft>
                <a:spcPts val="0"/>
              </a:spcAft>
              <a:buClr>
                <a:srgbClr val="172B4D"/>
              </a:buClr>
              <a:buSzPts val="1400"/>
              <a:buChar char="●"/>
            </a:pPr>
            <a:r>
              <a:rPr lang="en"/>
              <a:t>Documentation updates such as:</a:t>
            </a:r>
            <a:endParaRPr/>
          </a:p>
          <a:p>
            <a:pPr marL="914400" lvl="1" indent="-342900" algn="l" rtl="0">
              <a:lnSpc>
                <a:spcPct val="115000"/>
              </a:lnSpc>
              <a:spcBef>
                <a:spcPts val="0"/>
              </a:spcBef>
              <a:spcAft>
                <a:spcPts val="0"/>
              </a:spcAft>
              <a:buClr>
                <a:srgbClr val="172B4D"/>
              </a:buClr>
              <a:buSzPts val="1400"/>
              <a:buChar char="○"/>
            </a:pPr>
            <a:r>
              <a:rPr lang="en" sz="1400"/>
              <a:t>LCM API Guide</a:t>
            </a:r>
            <a:endParaRPr sz="1400"/>
          </a:p>
          <a:p>
            <a:pPr marL="914400" lvl="1" indent="-342900" algn="l" rtl="0">
              <a:lnSpc>
                <a:spcPct val="115000"/>
              </a:lnSpc>
              <a:spcBef>
                <a:spcPts val="0"/>
              </a:spcBef>
              <a:spcAft>
                <a:spcPts val="0"/>
              </a:spcAft>
              <a:buClr>
                <a:srgbClr val="172B4D"/>
              </a:buClr>
              <a:buSzPts val="1400"/>
              <a:buChar char="○"/>
            </a:pPr>
            <a:r>
              <a:rPr lang="en" sz="1400"/>
              <a:t>Release Notes</a:t>
            </a:r>
            <a:endParaRPr sz="1400"/>
          </a:p>
          <a:p>
            <a:pPr marL="914400" lvl="1" indent="-342900" algn="l" rtl="0">
              <a:lnSpc>
                <a:spcPct val="115000"/>
              </a:lnSpc>
              <a:spcBef>
                <a:spcPts val="0"/>
              </a:spcBef>
              <a:spcAft>
                <a:spcPts val="0"/>
              </a:spcAft>
              <a:buClr>
                <a:srgbClr val="172B4D"/>
              </a:buClr>
              <a:buSzPts val="1400"/>
              <a:buChar char="○"/>
            </a:pPr>
            <a:r>
              <a:rPr lang="en" sz="1400"/>
              <a:t>CDT GUI Guide</a:t>
            </a:r>
            <a:endParaRPr sz="1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5"/>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CLAMP</a:t>
            </a:r>
            <a:endParaRPr sz="2400"/>
          </a:p>
        </p:txBody>
      </p:sp>
      <p:sp>
        <p:nvSpPr>
          <p:cNvPr id="183" name="Google Shape;183;p35"/>
          <p:cNvSpPr txBox="1">
            <a:spLocks noGrp="1"/>
          </p:cNvSpPr>
          <p:nvPr>
            <p:ph type="body" idx="1"/>
          </p:nvPr>
        </p:nvSpPr>
        <p:spPr>
          <a:xfrm>
            <a:off x="311700" y="975125"/>
            <a:ext cx="817507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Platform maturity (S3P)</a:t>
            </a:r>
            <a:endParaRPr/>
          </a:p>
          <a:p>
            <a:pPr marL="457200" lvl="0" indent="-342900" algn="l" rtl="0">
              <a:lnSpc>
                <a:spcPct val="115000"/>
              </a:lnSpc>
              <a:spcBef>
                <a:spcPts val="0"/>
              </a:spcBef>
              <a:spcAft>
                <a:spcPts val="0"/>
              </a:spcAft>
              <a:buClr>
                <a:schemeClr val="dk2"/>
              </a:buClr>
              <a:buSzPts val="1400"/>
              <a:buChar char="●"/>
            </a:pPr>
            <a:r>
              <a:rPr lang="en"/>
              <a:t>Make the support of new micro-service generic  by implementing policy-models concept together with DCAE-DS/SDC and Policy-engine</a:t>
            </a:r>
            <a:endParaRPr/>
          </a:p>
          <a:p>
            <a:pPr marL="457200" lvl="0" indent="-342900" algn="l" rtl="0">
              <a:lnSpc>
                <a:spcPct val="115000"/>
              </a:lnSpc>
              <a:spcBef>
                <a:spcPts val="0"/>
              </a:spcBef>
              <a:spcAft>
                <a:spcPts val="0"/>
              </a:spcAft>
              <a:buClr>
                <a:schemeClr val="dk2"/>
              </a:buClr>
              <a:buSzPts val="1400"/>
              <a:buChar char="●"/>
            </a:pPr>
            <a:r>
              <a:rPr lang="en"/>
              <a:t>Opendaylight fluorine SR1 upgrade</a:t>
            </a:r>
            <a:endParaRPr/>
          </a:p>
          <a:p>
            <a:pPr marL="457200" lvl="0" indent="-342900" algn="l" rtl="0">
              <a:lnSpc>
                <a:spcPct val="115000"/>
              </a:lnSpc>
              <a:spcBef>
                <a:spcPts val="0"/>
              </a:spcBef>
              <a:spcAft>
                <a:spcPts val="0"/>
              </a:spcAft>
              <a:buClr>
                <a:schemeClr val="dk2"/>
              </a:buClr>
              <a:buSzPts val="1400"/>
              <a:buChar char="●"/>
            </a:pPr>
            <a:r>
              <a:rPr lang="en"/>
              <a:t>Multiple standalone ansible server support</a:t>
            </a:r>
            <a:endParaRPr/>
          </a:p>
          <a:p>
            <a:pPr marL="0" lvl="0" indent="0" algn="l" rtl="0">
              <a:lnSpc>
                <a:spcPct val="115000"/>
              </a:lnSpc>
              <a:spcBef>
                <a:spcPts val="0"/>
              </a:spcBef>
              <a:spcAft>
                <a:spcPts val="1600"/>
              </a:spcAft>
              <a:buClr>
                <a:schemeClr val="dk2"/>
              </a:buClr>
              <a:buSzPts val="1400"/>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6"/>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CLI</a:t>
            </a:r>
            <a:endParaRPr sz="2400"/>
          </a:p>
        </p:txBody>
      </p:sp>
      <p:sp>
        <p:nvSpPr>
          <p:cNvPr id="189" name="Google Shape;189;p36"/>
          <p:cNvSpPr txBox="1">
            <a:spLocks noGrp="1"/>
          </p:cNvSpPr>
          <p:nvPr>
            <p:ph type="body" idx="1"/>
          </p:nvPr>
        </p:nvSpPr>
        <p:spPr>
          <a:xfrm>
            <a:off x="311700" y="975125"/>
            <a:ext cx="8384625" cy="3416400"/>
          </a:xfrm>
          <a:prstGeom prst="rect">
            <a:avLst/>
          </a:prstGeom>
          <a:noFill/>
          <a:ln>
            <a:noFill/>
          </a:ln>
        </p:spPr>
        <p:txBody>
          <a:bodyPr spcFirstLastPara="1" wrap="square" lIns="91425" tIns="91425" rIns="91425" bIns="91425" anchor="t" anchorCtr="0">
            <a:noAutofit/>
          </a:bodyPr>
          <a:lstStyle/>
          <a:p>
            <a:pPr lvl="0" indent="-342900">
              <a:lnSpc>
                <a:spcPct val="115000"/>
              </a:lnSpc>
              <a:buClr>
                <a:srgbClr val="172B4D"/>
              </a:buClr>
            </a:pPr>
            <a:r>
              <a:rPr lang="en-US" dirty="0" smtClean="0"/>
              <a:t>Enabled service specific CLI commands</a:t>
            </a:r>
          </a:p>
          <a:p>
            <a:pPr lvl="0" indent="-342900">
              <a:lnSpc>
                <a:spcPct val="115000"/>
              </a:lnSpc>
              <a:buClr>
                <a:srgbClr val="172B4D"/>
              </a:buClr>
            </a:pPr>
            <a:r>
              <a:rPr lang="en-US" dirty="0" smtClean="0"/>
              <a:t>VNF Test Platform (VTP) is using the Open Command Platform (</a:t>
            </a:r>
            <a:r>
              <a:rPr lang="en-US" dirty="0" err="1" smtClean="0"/>
              <a:t>ocomp</a:t>
            </a:r>
            <a:r>
              <a:rPr lang="en-US" dirty="0" smtClean="0"/>
              <a:t>) provided by this CLI project to model and run the test cases for compliance and life-cycle actions</a:t>
            </a:r>
          </a:p>
          <a:p>
            <a:pPr lvl="0" indent="-342900">
              <a:lnSpc>
                <a:spcPct val="115000"/>
              </a:lnSpc>
              <a:buClr>
                <a:srgbClr val="172B4D"/>
              </a:buClr>
            </a:pPr>
            <a:r>
              <a:rPr lang="en-US" dirty="0" smtClean="0"/>
              <a:t>End-End service provisioning using CLI is enabled, useful for automations and CI/CD</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CCSDK</a:t>
            </a:r>
            <a:endParaRPr sz="2400"/>
          </a:p>
        </p:txBody>
      </p:sp>
      <p:sp>
        <p:nvSpPr>
          <p:cNvPr id="195" name="Google Shape;195;p37"/>
          <p:cNvSpPr txBox="1">
            <a:spLocks noGrp="1"/>
          </p:cNvSpPr>
          <p:nvPr>
            <p:ph type="body" idx="1"/>
          </p:nvPr>
        </p:nvSpPr>
        <p:spPr>
          <a:xfrm>
            <a:off x="311700" y="975125"/>
            <a:ext cx="83370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New Controller Design Studio (CDS) for model drive configuration and lifecycle management via APP-C/SDN-C</a:t>
            </a:r>
            <a:endParaRPr/>
          </a:p>
          <a:p>
            <a:pPr marL="457200" lvl="0" indent="-342900" algn="l" rtl="0">
              <a:lnSpc>
                <a:spcPct val="115000"/>
              </a:lnSpc>
              <a:spcBef>
                <a:spcPts val="0"/>
              </a:spcBef>
              <a:spcAft>
                <a:spcPts val="0"/>
              </a:spcAft>
              <a:buClr>
                <a:srgbClr val="172B4D"/>
              </a:buClr>
              <a:buSzPts val="1400"/>
              <a:buChar char="●"/>
            </a:pPr>
            <a:r>
              <a:rPr lang="en"/>
              <a:t>Upgrade to ODL Fluorine release</a:t>
            </a:r>
            <a:endParaRPr/>
          </a:p>
          <a:p>
            <a:pPr marL="457200" lvl="0" indent="-342900" algn="l" rtl="0">
              <a:lnSpc>
                <a:spcPct val="115000"/>
              </a:lnSpc>
              <a:spcBef>
                <a:spcPts val="0"/>
              </a:spcBef>
              <a:spcAft>
                <a:spcPts val="0"/>
              </a:spcAft>
              <a:buClr>
                <a:srgbClr val="172B4D"/>
              </a:buClr>
              <a:buSzPts val="1400"/>
              <a:buChar char="●"/>
            </a:pPr>
            <a:r>
              <a:rPr lang="en"/>
              <a:t>Support following VNF’s from previous releases: </a:t>
            </a:r>
            <a:endParaRPr/>
          </a:p>
          <a:p>
            <a:pPr marL="914400" lvl="1" indent="-342900" algn="l" rtl="0">
              <a:lnSpc>
                <a:spcPct val="115000"/>
              </a:lnSpc>
              <a:spcBef>
                <a:spcPts val="0"/>
              </a:spcBef>
              <a:spcAft>
                <a:spcPts val="0"/>
              </a:spcAft>
              <a:buClr>
                <a:srgbClr val="172B4D"/>
              </a:buClr>
              <a:buSzPts val="1400"/>
              <a:buChar char="○"/>
            </a:pPr>
            <a:r>
              <a:rPr lang="en" sz="1400"/>
              <a:t>VNF: vFW -&gt; Use case: VNF configuration change</a:t>
            </a:r>
            <a:endParaRPr sz="1400"/>
          </a:p>
          <a:p>
            <a:pPr marL="914400" lvl="1" indent="-342900" algn="l" rtl="0">
              <a:lnSpc>
                <a:spcPct val="115000"/>
              </a:lnSpc>
              <a:spcBef>
                <a:spcPts val="0"/>
              </a:spcBef>
              <a:spcAft>
                <a:spcPts val="0"/>
              </a:spcAft>
              <a:buClr>
                <a:srgbClr val="172B4D"/>
              </a:buClr>
              <a:buSzPts val="1400"/>
              <a:buChar char="○"/>
            </a:pPr>
            <a:r>
              <a:rPr lang="en" sz="1400"/>
              <a:t>VNF: vLB/vDNS -&gt; Use case: VNF (or VF module) scale out</a:t>
            </a:r>
            <a:endParaRPr sz="1400"/>
          </a:p>
          <a:p>
            <a:pPr marL="914400" lvl="1" indent="-342900" algn="l" rtl="0">
              <a:lnSpc>
                <a:spcPct val="115000"/>
              </a:lnSpc>
              <a:spcBef>
                <a:spcPts val="0"/>
              </a:spcBef>
              <a:spcAft>
                <a:spcPts val="0"/>
              </a:spcAft>
              <a:buClr>
                <a:srgbClr val="172B4D"/>
              </a:buClr>
              <a:buSzPts val="1400"/>
              <a:buChar char="○"/>
            </a:pPr>
            <a:r>
              <a:rPr lang="en" sz="1400"/>
              <a:t>VNF: vCPE -&gt; Use case: VM reboot (more generally, infrastructure management)</a:t>
            </a:r>
            <a:endParaRPr sz="1400"/>
          </a:p>
          <a:p>
            <a:pPr marL="914400" lvl="1" indent="-342900" algn="l" rtl="0">
              <a:lnSpc>
                <a:spcPct val="115000"/>
              </a:lnSpc>
              <a:spcBef>
                <a:spcPts val="0"/>
              </a:spcBef>
              <a:spcAft>
                <a:spcPts val="0"/>
              </a:spcAft>
              <a:buClr>
                <a:srgbClr val="172B4D"/>
              </a:buClr>
              <a:buSzPts val="1400"/>
              <a:buChar char="○"/>
            </a:pPr>
            <a:r>
              <a:rPr lang="en" sz="1400"/>
              <a:t>VNF: VoLTE</a:t>
            </a:r>
            <a:endParaRPr sz="1400"/>
          </a:p>
          <a:p>
            <a:pPr marL="914400" lvl="1" indent="-342900" algn="l" rtl="0">
              <a:lnSpc>
                <a:spcPct val="115000"/>
              </a:lnSpc>
              <a:spcBef>
                <a:spcPts val="0"/>
              </a:spcBef>
              <a:spcAft>
                <a:spcPts val="0"/>
              </a:spcAft>
              <a:buClr>
                <a:srgbClr val="172B4D"/>
              </a:buClr>
              <a:buSzPts val="1400"/>
              <a:buChar char="○"/>
            </a:pPr>
            <a:r>
              <a:rPr lang="en" sz="1400"/>
              <a:t>VNF: CCVPN</a:t>
            </a:r>
            <a:endParaRPr sz="1400"/>
          </a:p>
          <a:p>
            <a:pPr marL="0" lvl="0" indent="0" algn="l" rtl="0">
              <a:lnSpc>
                <a:spcPct val="115000"/>
              </a:lnSpc>
              <a:spcBef>
                <a:spcPts val="1600"/>
              </a:spcBef>
              <a:spcAft>
                <a:spcPts val="0"/>
              </a:spcAft>
              <a:buClr>
                <a:schemeClr val="dk2"/>
              </a:buClr>
              <a:buSzPts val="1400"/>
              <a:buNone/>
            </a:pPr>
            <a:endParaRPr sz="1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DCAE</a:t>
            </a:r>
            <a:endParaRPr sz="2400"/>
          </a:p>
        </p:txBody>
      </p:sp>
      <p:sp>
        <p:nvSpPr>
          <p:cNvPr id="201" name="Google Shape;201;p38"/>
          <p:cNvSpPr txBox="1">
            <a:spLocks noGrp="1"/>
          </p:cNvSpPr>
          <p:nvPr>
            <p:ph type="body" idx="1"/>
          </p:nvPr>
        </p:nvSpPr>
        <p:spPr>
          <a:xfrm>
            <a:off x="311700" y="975125"/>
            <a:ext cx="8338800" cy="3416400"/>
          </a:xfrm>
          <a:prstGeom prst="rect">
            <a:avLst/>
          </a:prstGeom>
          <a:noFill/>
          <a:ln>
            <a:noFill/>
          </a:ln>
        </p:spPr>
        <p:txBody>
          <a:bodyPr spcFirstLastPara="1" wrap="square" lIns="91425" tIns="91425" rIns="91425" bIns="91425" anchor="t" anchorCtr="0">
            <a:noAutofit/>
          </a:bodyPr>
          <a:lstStyle/>
          <a:p>
            <a:pPr marL="457200" lvl="1" indent="-342900" algn="l" rtl="0">
              <a:lnSpc>
                <a:spcPct val="115000"/>
              </a:lnSpc>
              <a:spcBef>
                <a:spcPts val="0"/>
              </a:spcBef>
              <a:spcAft>
                <a:spcPts val="0"/>
              </a:spcAft>
              <a:buClr>
                <a:srgbClr val="172B4D"/>
              </a:buClr>
              <a:buSzPts val="1400"/>
              <a:buFont typeface="Arial"/>
              <a:buChar char="●"/>
            </a:pPr>
            <a:r>
              <a:rPr lang="en" sz="1400"/>
              <a:t>New microservices suite of collectors/event processors/analytics:</a:t>
            </a:r>
            <a:endParaRPr sz="2100"/>
          </a:p>
          <a:p>
            <a:pPr marL="914400" lvl="1" indent="-330200" algn="l" rtl="0">
              <a:lnSpc>
                <a:spcPct val="115000"/>
              </a:lnSpc>
              <a:spcBef>
                <a:spcPts val="0"/>
              </a:spcBef>
              <a:spcAft>
                <a:spcPts val="0"/>
              </a:spcAft>
              <a:buClr>
                <a:srgbClr val="172B4D"/>
              </a:buClr>
              <a:buSzPts val="1200"/>
              <a:buChar char="○"/>
            </a:pPr>
            <a:r>
              <a:rPr lang="en" sz="1200"/>
              <a:t>Collectors:  RESTConf collector</a:t>
            </a:r>
            <a:endParaRPr sz="1200"/>
          </a:p>
          <a:p>
            <a:pPr marL="914400" lvl="1" indent="-330200" algn="l" rtl="0">
              <a:lnSpc>
                <a:spcPct val="115000"/>
              </a:lnSpc>
              <a:spcBef>
                <a:spcPts val="0"/>
              </a:spcBef>
              <a:spcAft>
                <a:spcPts val="0"/>
              </a:spcAft>
              <a:buClr>
                <a:srgbClr val="172B4D"/>
              </a:buClr>
              <a:buSzPts val="1200"/>
              <a:buChar char="○"/>
            </a:pPr>
            <a:r>
              <a:rPr lang="en" sz="1200"/>
              <a:t>Event Processors: VES/Universal Mapper, PM-Mapper</a:t>
            </a:r>
            <a:endParaRPr sz="1200"/>
          </a:p>
          <a:p>
            <a:pPr marL="914400" lvl="1" indent="-330200" algn="l" rtl="0">
              <a:lnSpc>
                <a:spcPct val="115000"/>
              </a:lnSpc>
              <a:spcBef>
                <a:spcPts val="0"/>
              </a:spcBef>
              <a:spcAft>
                <a:spcPts val="0"/>
              </a:spcAft>
              <a:buClr>
                <a:srgbClr val="172B4D"/>
              </a:buClr>
              <a:buSzPts val="1200"/>
              <a:buChar char="○"/>
            </a:pPr>
            <a:r>
              <a:rPr lang="en" sz="1200"/>
              <a:t>Analytics/RCA: SON-Handler (former PCI-Handler), Heartbeat, TCA-Gen2 </a:t>
            </a:r>
            <a:endParaRPr sz="1200"/>
          </a:p>
          <a:p>
            <a:pPr marL="457200" lvl="0" indent="-342900" algn="l" rtl="0">
              <a:lnSpc>
                <a:spcPct val="115000"/>
              </a:lnSpc>
              <a:spcBef>
                <a:spcPts val="0"/>
              </a:spcBef>
              <a:spcAft>
                <a:spcPts val="0"/>
              </a:spcAft>
              <a:buClr>
                <a:srgbClr val="172B4D"/>
              </a:buClr>
              <a:buSzPts val="1400"/>
              <a:buChar char="●"/>
            </a:pPr>
            <a:r>
              <a:rPr lang="en" sz="1400"/>
              <a:t>Common SDK for DCAE services</a:t>
            </a:r>
            <a:endParaRPr sz="1400"/>
          </a:p>
          <a:p>
            <a:pPr marL="457200" lvl="0" indent="-342900" algn="l" rtl="0">
              <a:lnSpc>
                <a:spcPct val="115000"/>
              </a:lnSpc>
              <a:spcBef>
                <a:spcPts val="0"/>
              </a:spcBef>
              <a:spcAft>
                <a:spcPts val="0"/>
              </a:spcAft>
              <a:buClr>
                <a:srgbClr val="172B4D"/>
              </a:buClr>
              <a:buSzPts val="1400"/>
              <a:buChar char="●"/>
            </a:pPr>
            <a:r>
              <a:rPr lang="en" sz="1400"/>
              <a:t>DCAE component enhancements for security, logging, resilience </a:t>
            </a:r>
            <a:endParaRPr sz="1400"/>
          </a:p>
          <a:p>
            <a:pPr marL="457200" lvl="0" indent="-342900" algn="l" rtl="0">
              <a:lnSpc>
                <a:spcPct val="115000"/>
              </a:lnSpc>
              <a:spcBef>
                <a:spcPts val="0"/>
              </a:spcBef>
              <a:spcAft>
                <a:spcPts val="0"/>
              </a:spcAft>
              <a:buClr>
                <a:srgbClr val="172B4D"/>
              </a:buClr>
              <a:buSzPts val="1400"/>
              <a:buChar char="●"/>
            </a:pPr>
            <a:r>
              <a:rPr lang="en" sz="1400"/>
              <a:t>Support HELM chart deployment using Helm Cloudify Plugin</a:t>
            </a:r>
            <a:endParaRPr sz="1400"/>
          </a:p>
          <a:p>
            <a:pPr marL="457200" lvl="0" indent="-342900" algn="l" rtl="0">
              <a:lnSpc>
                <a:spcPct val="115000"/>
              </a:lnSpc>
              <a:spcBef>
                <a:spcPts val="0"/>
              </a:spcBef>
              <a:spcAft>
                <a:spcPts val="0"/>
              </a:spcAft>
              <a:buClr>
                <a:srgbClr val="172B4D"/>
              </a:buClr>
              <a:buSzPts val="1400"/>
              <a:buChar char="●"/>
            </a:pPr>
            <a:r>
              <a:rPr lang="en" sz="1400"/>
              <a:t>Healthcheck enhancement</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Multisite K8S cluster deployment support for DCAE services (via K8S plugin)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Dynamic AAF based topic provisioning support through Dmaap cloudify plugin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Dashboard Integration (UI for deployment/verification)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PolicyHandler Enhancement to support new Policy Lifecycle API’s</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Blueprint generator tool to simplify deployment artifact creation</a:t>
            </a:r>
            <a:endParaRPr sz="1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Dublin Highlights - Use Cases 1/2</a:t>
            </a:r>
            <a:endParaRPr sz="2400"/>
          </a:p>
        </p:txBody>
      </p:sp>
      <p:graphicFrame>
        <p:nvGraphicFramePr>
          <p:cNvPr id="104" name="Google Shape;104;p22"/>
          <p:cNvGraphicFramePr/>
          <p:nvPr/>
        </p:nvGraphicFramePr>
        <p:xfrm>
          <a:off x="816339" y="1049003"/>
          <a:ext cx="7511325" cy="3474600"/>
        </p:xfrm>
        <a:graphic>
          <a:graphicData uri="http://schemas.openxmlformats.org/drawingml/2006/table">
            <a:tbl>
              <a:tblPr>
                <a:noFill/>
                <a:tableStyleId>{C45E5B06-41B5-44CD-AB79-5E460D53A173}</a:tableStyleId>
              </a:tblPr>
              <a:tblGrid>
                <a:gridCol w="2395650"/>
                <a:gridCol w="5115675"/>
              </a:tblGrid>
              <a:tr h="377000">
                <a:tc>
                  <a:txBody>
                    <a:bodyPr/>
                    <a:lstStyle/>
                    <a:p>
                      <a:pPr marL="0" marR="0" lvl="0" indent="0" algn="l" rtl="0">
                        <a:spcBef>
                          <a:spcPts val="0"/>
                        </a:spcBef>
                        <a:spcAft>
                          <a:spcPts val="0"/>
                        </a:spcAft>
                        <a:buClr>
                          <a:schemeClr val="dk1"/>
                        </a:buClr>
                        <a:buSzPts val="1800"/>
                        <a:buFont typeface="Calibri"/>
                        <a:buNone/>
                      </a:pPr>
                      <a:r>
                        <a:rPr lang="en" sz="1800" b="1" i="1" u="none" strike="noStrike" cap="none"/>
                        <a:t>Use Case</a:t>
                      </a:r>
                      <a:endParaRPr sz="18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b="1" i="1" u="none" strike="noStrike" cap="none"/>
                        <a:t>Value in Dublin release</a:t>
                      </a:r>
                      <a:endParaRPr sz="18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377000">
                <a:tc>
                  <a:txBody>
                    <a:bodyPr/>
                    <a:lstStyle/>
                    <a:p>
                      <a:pPr marL="0" marR="0" lvl="0" indent="0" algn="l" rtl="0">
                        <a:spcBef>
                          <a:spcPts val="0"/>
                        </a:spcBef>
                        <a:spcAft>
                          <a:spcPts val="0"/>
                        </a:spcAft>
                        <a:buClr>
                          <a:schemeClr val="dk1"/>
                        </a:buClr>
                        <a:buSzPts val="1800"/>
                        <a:buFont typeface="Calibri"/>
                        <a:buNone/>
                      </a:pPr>
                      <a:r>
                        <a:rPr lang="en" sz="1800" u="none" strike="noStrike" cap="none"/>
                        <a:t>BBS (New)</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u="none" strike="noStrike" cap="none"/>
                        <a:t>Multi-gigabit residential connectivity over PON, Orchestration &amp; LCM, change of location support for ONT (nomadic)</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377000">
                <a:tc>
                  <a:txBody>
                    <a:bodyPr/>
                    <a:lstStyle/>
                    <a:p>
                      <a:pPr marL="0" marR="0" lvl="0" indent="0" algn="l" rtl="0">
                        <a:spcBef>
                          <a:spcPts val="0"/>
                        </a:spcBef>
                        <a:spcAft>
                          <a:spcPts val="0"/>
                        </a:spcAft>
                        <a:buClr>
                          <a:schemeClr val="dk1"/>
                        </a:buClr>
                        <a:buSzPts val="1800"/>
                        <a:buFont typeface="Calibri"/>
                        <a:buNone/>
                      </a:pPr>
                      <a:r>
                        <a:rPr lang="en" sz="1800" u="none" strike="noStrike" cap="none"/>
                        <a:t>5G Enhancements</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u="none" strike="noStrike" cap="none"/>
                        <a:t>Better configuration and PNF support (including upgrade), perf. mgmt.  &amp; fault mgmt. (PM, FM) improvements, modeling progress for network slicing</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518400">
                <a:tc>
                  <a:txBody>
                    <a:bodyPr/>
                    <a:lstStyle/>
                    <a:p>
                      <a:pPr marL="0" marR="0" lvl="0" indent="0" algn="l" rtl="0">
                        <a:spcBef>
                          <a:spcPts val="0"/>
                        </a:spcBef>
                        <a:spcAft>
                          <a:spcPts val="0"/>
                        </a:spcAft>
                        <a:buClr>
                          <a:schemeClr val="dk1"/>
                        </a:buClr>
                        <a:buSzPts val="1800"/>
                        <a:buFont typeface="Calibri"/>
                        <a:buNone/>
                      </a:pPr>
                      <a:r>
                        <a:rPr lang="en" sz="1800" u="none" strike="noStrike" cap="none"/>
                        <a:t>CCVPN Enhancements</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r>
                        <a:rPr lang="en" sz="1800" u="none" strike="noStrike" cap="none"/>
                        <a:t>Dynamic addition of services, bandwidth on demand</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9"/>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DMaaP</a:t>
            </a:r>
            <a:endParaRPr sz="2400"/>
          </a:p>
        </p:txBody>
      </p:sp>
      <p:sp>
        <p:nvSpPr>
          <p:cNvPr id="207" name="Google Shape;207;p39"/>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Message Router enhancements</a:t>
            </a:r>
            <a:endParaRPr/>
          </a:p>
          <a:p>
            <a:pPr marL="914400" lvl="1" indent="-342900" algn="l" rtl="0">
              <a:lnSpc>
                <a:spcPct val="115000"/>
              </a:lnSpc>
              <a:spcBef>
                <a:spcPts val="0"/>
              </a:spcBef>
              <a:spcAft>
                <a:spcPts val="0"/>
              </a:spcAft>
              <a:buClr>
                <a:schemeClr val="dk1"/>
              </a:buClr>
              <a:buSzPts val="1400"/>
              <a:buChar char="○"/>
            </a:pPr>
            <a:r>
              <a:rPr lang="en" sz="1400"/>
              <a:t>Upgrade Kafka to v1.1.1</a:t>
            </a:r>
            <a:endParaRPr sz="1400"/>
          </a:p>
          <a:p>
            <a:pPr marL="914400" lvl="1" indent="-342900" algn="l" rtl="0">
              <a:lnSpc>
                <a:spcPct val="115000"/>
              </a:lnSpc>
              <a:spcBef>
                <a:spcPts val="0"/>
              </a:spcBef>
              <a:spcAft>
                <a:spcPts val="0"/>
              </a:spcAft>
              <a:buClr>
                <a:schemeClr val="dk1"/>
              </a:buClr>
              <a:buSzPts val="1400"/>
              <a:buChar char="○"/>
            </a:pPr>
            <a:r>
              <a:rPr lang="en" sz="1400"/>
              <a:t>Support for Authenticated topics</a:t>
            </a:r>
            <a:endParaRPr sz="1400"/>
          </a:p>
          <a:p>
            <a:pPr marL="914400" lvl="1" indent="-342900" algn="l" rtl="0">
              <a:lnSpc>
                <a:spcPct val="115000"/>
              </a:lnSpc>
              <a:spcBef>
                <a:spcPts val="0"/>
              </a:spcBef>
              <a:spcAft>
                <a:spcPts val="0"/>
              </a:spcAft>
              <a:buClr>
                <a:schemeClr val="dk1"/>
              </a:buClr>
              <a:buSzPts val="1400"/>
              <a:buChar char="○"/>
            </a:pPr>
            <a:r>
              <a:rPr lang="en" sz="1400"/>
              <a:t>Add scaling support</a:t>
            </a:r>
            <a:endParaRPr sz="1400"/>
          </a:p>
          <a:p>
            <a:pPr marL="914400" lvl="1" indent="-342900" algn="l" rtl="0">
              <a:lnSpc>
                <a:spcPct val="115000"/>
              </a:lnSpc>
              <a:spcBef>
                <a:spcPts val="0"/>
              </a:spcBef>
              <a:spcAft>
                <a:spcPts val="0"/>
              </a:spcAft>
              <a:buClr>
                <a:schemeClr val="dk1"/>
              </a:buClr>
              <a:buSzPts val="1400"/>
              <a:buChar char="○"/>
            </a:pPr>
            <a:r>
              <a:rPr lang="en" sz="1400"/>
              <a:t>Support for multi-site applications </a:t>
            </a:r>
            <a:endParaRPr sz="1400"/>
          </a:p>
          <a:p>
            <a:pPr marL="914400" lvl="1" indent="-342900" algn="l" rtl="0">
              <a:lnSpc>
                <a:spcPct val="115000"/>
              </a:lnSpc>
              <a:spcBef>
                <a:spcPts val="0"/>
              </a:spcBef>
              <a:spcAft>
                <a:spcPts val="0"/>
              </a:spcAft>
              <a:buClr>
                <a:schemeClr val="dk1"/>
              </a:buClr>
              <a:buSzPts val="1400"/>
              <a:buChar char="○"/>
            </a:pPr>
            <a:r>
              <a:rPr lang="en" sz="1400"/>
              <a:t>Added MirrorMaker to allow for message replication across Kafka clusters</a:t>
            </a:r>
            <a:endParaRPr sz="1400"/>
          </a:p>
          <a:p>
            <a:pPr marL="457200" lvl="0" indent="-342900" algn="l" rtl="0">
              <a:lnSpc>
                <a:spcPct val="115000"/>
              </a:lnSpc>
              <a:spcBef>
                <a:spcPts val="0"/>
              </a:spcBef>
              <a:spcAft>
                <a:spcPts val="0"/>
              </a:spcAft>
              <a:buClr>
                <a:srgbClr val="172B4D"/>
              </a:buClr>
              <a:buSzPts val="1400"/>
              <a:buChar char="●"/>
            </a:pPr>
            <a:r>
              <a:rPr lang="en"/>
              <a:t>Data Router enhancements</a:t>
            </a:r>
            <a:endParaRPr/>
          </a:p>
          <a:p>
            <a:pPr marL="914400" lvl="1" indent="-342900" algn="l" rtl="0">
              <a:lnSpc>
                <a:spcPct val="115000"/>
              </a:lnSpc>
              <a:spcBef>
                <a:spcPts val="0"/>
              </a:spcBef>
              <a:spcAft>
                <a:spcPts val="0"/>
              </a:spcAft>
              <a:buClr>
                <a:schemeClr val="dk1"/>
              </a:buClr>
              <a:buSzPts val="1400"/>
              <a:buChar char="○"/>
            </a:pPr>
            <a:r>
              <a:rPr lang="en" sz="1400"/>
              <a:t>Data Router updates to support Bulk PM use cases</a:t>
            </a:r>
            <a:endParaRPr sz="1400"/>
          </a:p>
          <a:p>
            <a:pPr marL="457200" lvl="0" indent="-342900" algn="l" rtl="0">
              <a:lnSpc>
                <a:spcPct val="115000"/>
              </a:lnSpc>
              <a:spcBef>
                <a:spcPts val="0"/>
              </a:spcBef>
              <a:spcAft>
                <a:spcPts val="0"/>
              </a:spcAft>
              <a:buClr>
                <a:srgbClr val="172B4D"/>
              </a:buClr>
              <a:buSzPts val="1400"/>
              <a:buChar char="●"/>
            </a:pPr>
            <a:r>
              <a:rPr lang="en"/>
              <a:t>Bus Controller enhancements</a:t>
            </a:r>
            <a:endParaRPr/>
          </a:p>
          <a:p>
            <a:pPr marL="914400" lvl="1" indent="-342900" algn="l" rtl="0">
              <a:lnSpc>
                <a:spcPct val="115000"/>
              </a:lnSpc>
              <a:spcBef>
                <a:spcPts val="0"/>
              </a:spcBef>
              <a:spcAft>
                <a:spcPts val="0"/>
              </a:spcAft>
              <a:buClr>
                <a:schemeClr val="dk1"/>
              </a:buClr>
              <a:buSzPts val="1400"/>
              <a:buChar char="○"/>
            </a:pPr>
            <a:r>
              <a:rPr lang="en" sz="1400"/>
              <a:t>DMaaP Provisioning via Bus Controller</a:t>
            </a:r>
            <a:endParaRPr sz="1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40"/>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External API</a:t>
            </a:r>
            <a:endParaRPr sz="2400"/>
          </a:p>
        </p:txBody>
      </p:sp>
      <p:sp>
        <p:nvSpPr>
          <p:cNvPr id="213" name="Google Shape;213;p40"/>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Service Inventory API enhancements</a:t>
            </a:r>
            <a:endParaRPr/>
          </a:p>
          <a:p>
            <a:pPr marL="914400" lvl="1" indent="-342900" algn="l" rtl="0">
              <a:lnSpc>
                <a:spcPct val="115000"/>
              </a:lnSpc>
              <a:spcBef>
                <a:spcPts val="0"/>
              </a:spcBef>
              <a:spcAft>
                <a:spcPts val="0"/>
              </a:spcAft>
              <a:buClr>
                <a:schemeClr val="dk1"/>
              </a:buClr>
              <a:buSzPts val="1400"/>
              <a:buChar char="○"/>
            </a:pPr>
            <a:r>
              <a:rPr lang="en" sz="1400"/>
              <a:t>Notifications</a:t>
            </a:r>
            <a:endParaRPr sz="1400"/>
          </a:p>
          <a:p>
            <a:pPr marL="914400" lvl="1" indent="-342900" algn="l" rtl="0">
              <a:lnSpc>
                <a:spcPct val="115000"/>
              </a:lnSpc>
              <a:spcBef>
                <a:spcPts val="0"/>
              </a:spcBef>
              <a:spcAft>
                <a:spcPts val="0"/>
              </a:spcAft>
              <a:buClr>
                <a:schemeClr val="dk1"/>
              </a:buClr>
              <a:buSzPts val="1400"/>
              <a:buChar char="○"/>
            </a:pPr>
            <a:r>
              <a:rPr lang="en" sz="1400"/>
              <a:t>Additional enhancements</a:t>
            </a:r>
            <a:endParaRPr sz="1400"/>
          </a:p>
          <a:p>
            <a:pPr marL="457200" lvl="0" indent="-342900" algn="l" rtl="0">
              <a:lnSpc>
                <a:spcPct val="115000"/>
              </a:lnSpc>
              <a:spcBef>
                <a:spcPts val="0"/>
              </a:spcBef>
              <a:spcAft>
                <a:spcPts val="0"/>
              </a:spcAft>
              <a:buClr>
                <a:srgbClr val="172B4D"/>
              </a:buClr>
              <a:buSzPts val="1400"/>
              <a:buChar char="●"/>
            </a:pPr>
            <a:r>
              <a:rPr lang="en"/>
              <a:t>Application status API enhancements</a:t>
            </a:r>
            <a:endParaRPr/>
          </a:p>
          <a:p>
            <a:pPr marL="457200" lvl="0" indent="-342900" algn="l" rtl="0">
              <a:lnSpc>
                <a:spcPct val="115000"/>
              </a:lnSpc>
              <a:spcBef>
                <a:spcPts val="0"/>
              </a:spcBef>
              <a:spcAft>
                <a:spcPts val="0"/>
              </a:spcAft>
              <a:buClr>
                <a:srgbClr val="172B4D"/>
              </a:buClr>
              <a:buSzPts val="1400"/>
              <a:buChar char="●"/>
            </a:pPr>
            <a:r>
              <a:rPr lang="en"/>
              <a:t>Allow internal components of ONAP such as SO to communicate externally</a:t>
            </a:r>
            <a:endParaRPr/>
          </a:p>
          <a:p>
            <a:pPr marL="457200" lvl="0" indent="-342900" algn="l" rtl="0">
              <a:lnSpc>
                <a:spcPct val="115000"/>
              </a:lnSpc>
              <a:spcBef>
                <a:spcPts val="0"/>
              </a:spcBef>
              <a:spcAft>
                <a:spcPts val="0"/>
              </a:spcAft>
              <a:buClr>
                <a:srgbClr val="172B4D"/>
              </a:buClr>
              <a:buSzPts val="1400"/>
              <a:buChar char="●"/>
            </a:pPr>
            <a:r>
              <a:rPr lang="en"/>
              <a:t>Service Order API enhancements</a:t>
            </a:r>
            <a:endParaRPr/>
          </a:p>
          <a:p>
            <a:pPr marL="457200" lvl="0" indent="-342900" algn="l" rtl="0">
              <a:lnSpc>
                <a:spcPct val="115000"/>
              </a:lnSpc>
              <a:spcBef>
                <a:spcPts val="0"/>
              </a:spcBef>
              <a:spcAft>
                <a:spcPts val="0"/>
              </a:spcAft>
              <a:buClr>
                <a:srgbClr val="172B4D"/>
              </a:buClr>
              <a:buSzPts val="1400"/>
              <a:buChar char="●"/>
            </a:pPr>
            <a:r>
              <a:rPr lang="en"/>
              <a:t>SDC TOSCA jar to parse Service CSARs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41"/>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Holmes</a:t>
            </a:r>
            <a:endParaRPr sz="2400"/>
          </a:p>
        </p:txBody>
      </p:sp>
      <p:sp>
        <p:nvSpPr>
          <p:cNvPr id="219" name="Google Shape;219;p41"/>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Integration with AAF to implement authorization and authentication</a:t>
            </a:r>
            <a:endParaRPr/>
          </a:p>
          <a:p>
            <a:pPr marL="914400" lvl="0" indent="0" algn="l" rtl="0">
              <a:lnSpc>
                <a:spcPct val="115000"/>
              </a:lnSpc>
              <a:spcBef>
                <a:spcPts val="0"/>
              </a:spcBef>
              <a:spcAft>
                <a:spcPts val="0"/>
              </a:spcAft>
              <a:buClr>
                <a:schemeClr val="dk2"/>
              </a:buClr>
              <a:buSzPts val="1400"/>
              <a:buNone/>
            </a:pPr>
            <a:endParaRPr>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42"/>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MSB</a:t>
            </a:r>
            <a:endParaRPr sz="2400"/>
          </a:p>
        </p:txBody>
      </p:sp>
      <p:sp>
        <p:nvSpPr>
          <p:cNvPr id="225" name="Google Shape;225;p42"/>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400"/>
              <a:buChar char="●"/>
            </a:pPr>
            <a:r>
              <a:rPr lang="en"/>
              <a:t>Provide access to new version of ONAP APIs</a:t>
            </a:r>
            <a:endParaRPr/>
          </a:p>
          <a:p>
            <a:pPr marL="457200" lvl="0" indent="-342900" algn="l" rtl="0">
              <a:lnSpc>
                <a:spcPct val="115000"/>
              </a:lnSpc>
              <a:spcBef>
                <a:spcPts val="0"/>
              </a:spcBef>
              <a:spcAft>
                <a:spcPts val="0"/>
              </a:spcAft>
              <a:buSzPts val="1400"/>
              <a:buChar char="●"/>
            </a:pPr>
            <a:r>
              <a:rPr lang="en"/>
              <a:t>S3P requirements</a:t>
            </a:r>
            <a:endParaRPr/>
          </a:p>
          <a:p>
            <a:pPr marL="457200" lvl="0" indent="-342900" algn="l" rtl="0">
              <a:lnSpc>
                <a:spcPct val="115000"/>
              </a:lnSpc>
              <a:spcBef>
                <a:spcPts val="0"/>
              </a:spcBef>
              <a:spcAft>
                <a:spcPts val="0"/>
              </a:spcAft>
              <a:buSzPts val="1400"/>
              <a:buChar char="●"/>
            </a:pPr>
            <a:r>
              <a:rPr lang="en"/>
              <a:t>Support Service Mesh efforts</a:t>
            </a:r>
            <a:endParaRPr/>
          </a:p>
          <a:p>
            <a:pPr marL="457200" lvl="0" indent="-342900" algn="l" rtl="0">
              <a:lnSpc>
                <a:spcPct val="115000"/>
              </a:lnSpc>
              <a:spcBef>
                <a:spcPts val="0"/>
              </a:spcBef>
              <a:spcAft>
                <a:spcPts val="0"/>
              </a:spcAft>
              <a:buSzPts val="1400"/>
              <a:buChar char="●"/>
            </a:pPr>
            <a:r>
              <a:rPr lang="en"/>
              <a:t>Continue to support all use cases</a:t>
            </a:r>
            <a:endParaRPr/>
          </a:p>
          <a:p>
            <a:pPr marL="1371600" lvl="0" indent="0" algn="l" rtl="0">
              <a:lnSpc>
                <a:spcPct val="115000"/>
              </a:lnSpc>
              <a:spcBef>
                <a:spcPts val="0"/>
              </a:spcBef>
              <a:spcAft>
                <a:spcPts val="0"/>
              </a:spcAft>
              <a:buClr>
                <a:schemeClr val="dk2"/>
              </a:buClr>
              <a:buSzPts val="1400"/>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3"/>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Modeling</a:t>
            </a:r>
            <a:endParaRPr sz="2400"/>
          </a:p>
        </p:txBody>
      </p:sp>
      <p:sp>
        <p:nvSpPr>
          <p:cNvPr id="231" name="Google Shape;231;p43"/>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Microservice based TOSCA Parser</a:t>
            </a:r>
            <a:endParaRPr/>
          </a:p>
          <a:p>
            <a:pPr marL="457200" lvl="0" indent="-342900" algn="l" rtl="0">
              <a:lnSpc>
                <a:spcPct val="115000"/>
              </a:lnSpc>
              <a:spcBef>
                <a:spcPts val="0"/>
              </a:spcBef>
              <a:spcAft>
                <a:spcPts val="0"/>
              </a:spcAft>
              <a:buClr>
                <a:srgbClr val="172B4D"/>
              </a:buClr>
              <a:buSzPts val="1400"/>
              <a:buChar char="●"/>
            </a:pPr>
            <a:r>
              <a:rPr lang="en"/>
              <a:t>Foundational work for 5G Network Slicing</a:t>
            </a:r>
            <a:endParaRPr/>
          </a:p>
          <a:p>
            <a:pPr marL="0" lvl="0" indent="0" algn="l" rtl="0">
              <a:lnSpc>
                <a:spcPct val="115000"/>
              </a:lnSpc>
              <a:spcBef>
                <a:spcPts val="1600"/>
              </a:spcBef>
              <a:spcAft>
                <a:spcPts val="0"/>
              </a:spcAft>
              <a:buClr>
                <a:schemeClr val="dk2"/>
              </a:buClr>
              <a:buSzPts val="1400"/>
              <a:buNone/>
            </a:pPr>
            <a:endParaRPr>
              <a:solidFill>
                <a:srgbClr val="172B4D"/>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4"/>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MUSIC</a:t>
            </a:r>
            <a:endParaRPr sz="2400"/>
          </a:p>
        </p:txBody>
      </p:sp>
      <p:sp>
        <p:nvSpPr>
          <p:cNvPr id="237" name="Google Shape;237;p44"/>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Provide MUSIC as a fully sharded, scale out common service</a:t>
            </a:r>
            <a:endParaRPr/>
          </a:p>
          <a:p>
            <a:pPr marL="914400" lvl="1" indent="-342900" algn="l" rtl="0">
              <a:lnSpc>
                <a:spcPct val="115000"/>
              </a:lnSpc>
              <a:spcBef>
                <a:spcPts val="0"/>
              </a:spcBef>
              <a:spcAft>
                <a:spcPts val="0"/>
              </a:spcAft>
              <a:buClr>
                <a:schemeClr val="dk1"/>
              </a:buClr>
              <a:buSzPts val="1400"/>
              <a:buChar char="○"/>
            </a:pPr>
            <a:r>
              <a:rPr lang="en" sz="1400"/>
              <a:t>Many ONAP sites/component replicas can be added as required for performance</a:t>
            </a:r>
            <a:endParaRPr sz="1400"/>
          </a:p>
          <a:p>
            <a:pPr marL="457200" lvl="0" indent="-342900" algn="l" rtl="0">
              <a:lnSpc>
                <a:spcPct val="115000"/>
              </a:lnSpc>
              <a:spcBef>
                <a:spcPts val="0"/>
              </a:spcBef>
              <a:spcAft>
                <a:spcPts val="0"/>
              </a:spcAft>
              <a:buClr>
                <a:srgbClr val="172B4D"/>
              </a:buClr>
              <a:buSzPts val="1400"/>
              <a:buChar char="●"/>
            </a:pPr>
            <a:r>
              <a:rPr lang="en"/>
              <a:t>Ease of deployment, performance </a:t>
            </a:r>
            <a:endParaRPr/>
          </a:p>
          <a:p>
            <a:pPr marL="457200" lvl="0" indent="-342900" algn="l" rtl="0">
              <a:lnSpc>
                <a:spcPct val="115000"/>
              </a:lnSpc>
              <a:spcBef>
                <a:spcPts val="0"/>
              </a:spcBef>
              <a:spcAft>
                <a:spcPts val="0"/>
              </a:spcAft>
              <a:buClr>
                <a:srgbClr val="172B4D"/>
              </a:buClr>
              <a:buSzPts val="1400"/>
              <a:buChar char="●"/>
            </a:pPr>
            <a:r>
              <a:rPr lang="en"/>
              <a:t>Foundational work for edge computing</a:t>
            </a:r>
            <a:endParaRPr/>
          </a:p>
          <a:p>
            <a:pPr marL="457200" lvl="0" indent="-342900" algn="l" rtl="0">
              <a:lnSpc>
                <a:spcPct val="115000"/>
              </a:lnSpc>
              <a:spcBef>
                <a:spcPts val="0"/>
              </a:spcBef>
              <a:spcAft>
                <a:spcPts val="0"/>
              </a:spcAft>
              <a:buClr>
                <a:srgbClr val="172B4D"/>
              </a:buClr>
              <a:buSzPts val="1400"/>
              <a:buChar char="●"/>
            </a:pPr>
            <a:r>
              <a:rPr lang="en"/>
              <a:t>Seed code for RDBMS clustering</a:t>
            </a:r>
            <a:endParaRPr/>
          </a:p>
          <a:p>
            <a:pPr marL="0" lvl="0" indent="0" algn="l" rtl="0">
              <a:lnSpc>
                <a:spcPct val="115000"/>
              </a:lnSpc>
              <a:spcBef>
                <a:spcPts val="0"/>
              </a:spcBef>
              <a:spcAft>
                <a:spcPts val="0"/>
              </a:spcAft>
              <a:buClr>
                <a:schemeClr val="dk2"/>
              </a:buClr>
              <a:buSzPts val="1400"/>
              <a:buNone/>
            </a:pPr>
            <a:endParaRPr sz="1400">
              <a:solidFill>
                <a:srgbClr val="172B4D"/>
              </a:solidFill>
            </a:endParaRPr>
          </a:p>
          <a:p>
            <a:pPr marL="0" lvl="0" indent="0" algn="l" rtl="0">
              <a:lnSpc>
                <a:spcPct val="115000"/>
              </a:lnSpc>
              <a:spcBef>
                <a:spcPts val="1600"/>
              </a:spcBef>
              <a:spcAft>
                <a:spcPts val="0"/>
              </a:spcAft>
              <a:buClr>
                <a:schemeClr val="dk2"/>
              </a:buClr>
              <a:buSzPts val="1400"/>
              <a:buNone/>
            </a:pPr>
            <a:endParaRPr sz="1400">
              <a:solidFill>
                <a:srgbClr val="172B4D"/>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5"/>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MultiVim / MultiCloud</a:t>
            </a:r>
            <a:endParaRPr sz="2400"/>
          </a:p>
        </p:txBody>
      </p:sp>
      <p:sp>
        <p:nvSpPr>
          <p:cNvPr id="243" name="Google Shape;243;p45"/>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Continued enhancements for OpenStack StarlingX, Lenovo ThinkCloud, Azure, k8s, WindRiver, VIO Add SDC client to retrieve of workload artifacts from SDC</a:t>
            </a:r>
            <a:endParaRPr/>
          </a:p>
          <a:p>
            <a:pPr marL="457200" lvl="0" indent="-342900" algn="l" rtl="0">
              <a:lnSpc>
                <a:spcPct val="115000"/>
              </a:lnSpc>
              <a:spcBef>
                <a:spcPts val="0"/>
              </a:spcBef>
              <a:spcAft>
                <a:spcPts val="0"/>
              </a:spcAft>
              <a:buClr>
                <a:srgbClr val="172B4D"/>
              </a:buClr>
              <a:buSzPts val="1400"/>
              <a:buChar char="●"/>
            </a:pPr>
            <a:r>
              <a:rPr lang="en"/>
              <a:t>Security improvements and footprint reduction</a:t>
            </a:r>
            <a:endParaRPr/>
          </a:p>
          <a:p>
            <a:pPr marL="0" lvl="0" indent="0" algn="l" rtl="0">
              <a:lnSpc>
                <a:spcPct val="115000"/>
              </a:lnSpc>
              <a:spcBef>
                <a:spcPts val="1600"/>
              </a:spcBef>
              <a:spcAft>
                <a:spcPts val="0"/>
              </a:spcAft>
              <a:buClr>
                <a:schemeClr val="dk2"/>
              </a:buClr>
              <a:buSzPts val="1400"/>
              <a:buNone/>
            </a:pPr>
            <a:endParaRPr/>
          </a:p>
          <a:p>
            <a:pPr marL="0" lvl="0" indent="0" algn="l" rtl="0">
              <a:lnSpc>
                <a:spcPct val="115000"/>
              </a:lnSpc>
              <a:spcBef>
                <a:spcPts val="0"/>
              </a:spcBef>
              <a:spcAft>
                <a:spcPts val="1600"/>
              </a:spcAft>
              <a:buClr>
                <a:schemeClr val="dk2"/>
              </a:buClr>
              <a:buSzPts val="1400"/>
              <a:buNone/>
            </a:pPr>
            <a:endParaRPr b="1">
              <a:solidFill>
                <a:srgbClr val="172B4D"/>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6"/>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OOM</a:t>
            </a:r>
            <a:endParaRPr sz="2400"/>
          </a:p>
        </p:txBody>
      </p:sp>
      <p:sp>
        <p:nvSpPr>
          <p:cNvPr id="249" name="Google Shape;249;p46"/>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Improving platform health monitoring</a:t>
            </a:r>
            <a:endParaRPr/>
          </a:p>
          <a:p>
            <a:pPr marL="457200" lvl="0" indent="-342900" algn="l" rtl="0">
              <a:lnSpc>
                <a:spcPct val="115000"/>
              </a:lnSpc>
              <a:spcBef>
                <a:spcPts val="0"/>
              </a:spcBef>
              <a:spcAft>
                <a:spcPts val="0"/>
              </a:spcAft>
              <a:buClr>
                <a:srgbClr val="172B4D"/>
              </a:buClr>
              <a:buSzPts val="1400"/>
              <a:buChar char="●"/>
            </a:pPr>
            <a:r>
              <a:rPr lang="en"/>
              <a:t>Security via Envoy (northbound), Network Policy (east-west)</a:t>
            </a:r>
            <a:endParaRPr/>
          </a:p>
          <a:p>
            <a:pPr marL="457200" lvl="0" indent="-342900" algn="l" rtl="0">
              <a:lnSpc>
                <a:spcPct val="115000"/>
              </a:lnSpc>
              <a:spcBef>
                <a:spcPts val="0"/>
              </a:spcBef>
              <a:spcAft>
                <a:spcPts val="0"/>
              </a:spcAft>
              <a:buClr>
                <a:srgbClr val="172B4D"/>
              </a:buClr>
              <a:buSzPts val="1400"/>
              <a:buChar char="●"/>
            </a:pPr>
            <a:r>
              <a:rPr lang="en"/>
              <a:t>Starting migration to single "shared" database instances that will also reduce footprint</a:t>
            </a:r>
            <a:endParaRPr/>
          </a:p>
          <a:p>
            <a:pPr marL="457200" lvl="0" indent="-342900" algn="l" rtl="0">
              <a:lnSpc>
                <a:spcPct val="115000"/>
              </a:lnSpc>
              <a:spcBef>
                <a:spcPts val="0"/>
              </a:spcBef>
              <a:spcAft>
                <a:spcPts val="0"/>
              </a:spcAft>
              <a:buClr>
                <a:srgbClr val="172B4D"/>
              </a:buClr>
              <a:buSzPts val="1400"/>
              <a:buChar char="●"/>
            </a:pPr>
            <a:r>
              <a:rPr lang="en"/>
              <a:t>Initial multi-site Kubernetes Cluster support</a:t>
            </a:r>
            <a:endParaRPr>
              <a:solidFill>
                <a:srgbClr val="172B4D"/>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OOF</a:t>
            </a:r>
            <a:endParaRPr sz="2400"/>
          </a:p>
        </p:txBody>
      </p:sp>
      <p:sp>
        <p:nvSpPr>
          <p:cNvPr id="255" name="Google Shape;255;p47"/>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Traffic Distribution</a:t>
            </a:r>
            <a:endParaRPr/>
          </a:p>
          <a:p>
            <a:pPr marL="457200" lvl="0" indent="-342900" algn="l" rtl="0">
              <a:lnSpc>
                <a:spcPct val="115000"/>
              </a:lnSpc>
              <a:spcBef>
                <a:spcPts val="0"/>
              </a:spcBef>
              <a:spcAft>
                <a:spcPts val="0"/>
              </a:spcAft>
              <a:buClr>
                <a:srgbClr val="172B4D"/>
              </a:buClr>
              <a:buSzPts val="1400"/>
              <a:buChar char="●"/>
            </a:pPr>
            <a:r>
              <a:rPr lang="en"/>
              <a:t>Extend PCI (Physical Cell ID) optimization to include optimization for ANR (Automated Neighbor Relations)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Policy</a:t>
            </a:r>
            <a:endParaRPr sz="2400"/>
          </a:p>
        </p:txBody>
      </p:sp>
      <p:sp>
        <p:nvSpPr>
          <p:cNvPr id="261" name="Google Shape;261;p48"/>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00000"/>
              </a:buClr>
              <a:buSzPts val="1400"/>
              <a:buChar char="●"/>
            </a:pPr>
            <a:r>
              <a:rPr lang="en"/>
              <a:t>Reliability improvements</a:t>
            </a:r>
            <a:endParaRPr/>
          </a:p>
          <a:p>
            <a:pPr marL="457200" lvl="0" indent="-342900" algn="l" rtl="0">
              <a:lnSpc>
                <a:spcPct val="115000"/>
              </a:lnSpc>
              <a:spcBef>
                <a:spcPts val="0"/>
              </a:spcBef>
              <a:spcAft>
                <a:spcPts val="0"/>
              </a:spcAft>
              <a:buClr>
                <a:srgbClr val="000000"/>
              </a:buClr>
              <a:buSzPts val="1400"/>
              <a:buChar char="●"/>
            </a:pPr>
            <a:r>
              <a:rPr lang="en"/>
              <a:t>New APEX Policy Decision Point (PDP) Engine</a:t>
            </a:r>
            <a:endParaRPr/>
          </a:p>
          <a:p>
            <a:pPr marL="914400" lvl="1" indent="-323850" algn="l" rtl="0">
              <a:lnSpc>
                <a:spcPct val="115000"/>
              </a:lnSpc>
              <a:spcBef>
                <a:spcPts val="0"/>
              </a:spcBef>
              <a:spcAft>
                <a:spcPts val="0"/>
              </a:spcAft>
              <a:buSzPts val="1100"/>
              <a:buChar char="○"/>
            </a:pPr>
            <a:r>
              <a:rPr lang="en"/>
              <a:t>Supports policies in Javascript, Python, Ruby, and MVEL</a:t>
            </a:r>
            <a:endParaRPr/>
          </a:p>
          <a:p>
            <a:pPr marL="457200" lvl="0" indent="-342900" algn="l" rtl="0">
              <a:lnSpc>
                <a:spcPct val="115000"/>
              </a:lnSpc>
              <a:spcBef>
                <a:spcPts val="0"/>
              </a:spcBef>
              <a:spcAft>
                <a:spcPts val="0"/>
              </a:spcAft>
              <a:buClr>
                <a:srgbClr val="000000"/>
              </a:buClr>
              <a:buSzPts val="1400"/>
              <a:buChar char="●"/>
            </a:pPr>
            <a:r>
              <a:rPr lang="en"/>
              <a:t>Policy API - Lifecycle API that supports onboarding Policy models/templates and the creation of raw policies from the models/templates.</a:t>
            </a:r>
            <a:endParaRPr/>
          </a:p>
          <a:p>
            <a:pPr marL="457200" lvl="0" indent="-342900" algn="l" rtl="0">
              <a:lnSpc>
                <a:spcPct val="115000"/>
              </a:lnSpc>
              <a:spcBef>
                <a:spcPts val="0"/>
              </a:spcBef>
              <a:spcAft>
                <a:spcPts val="0"/>
              </a:spcAft>
              <a:buClr>
                <a:srgbClr val="000000"/>
              </a:buClr>
              <a:buSzPts val="1400"/>
              <a:buChar char="●"/>
            </a:pPr>
            <a:r>
              <a:rPr lang="en"/>
              <a:t>Policy PAP (2nd Gen) - PAP component that allows PDP engines to be grouped </a:t>
            </a:r>
            <a:endParaRPr/>
          </a:p>
          <a:p>
            <a:pPr marL="457200" lvl="0" indent="-342900" algn="l" rtl="0">
              <a:lnSpc>
                <a:spcPct val="115000"/>
              </a:lnSpc>
              <a:spcBef>
                <a:spcPts val="0"/>
              </a:spcBef>
              <a:spcAft>
                <a:spcPts val="0"/>
              </a:spcAft>
              <a:buClr>
                <a:srgbClr val="000000"/>
              </a:buClr>
              <a:buSzPts val="1400"/>
              <a:buChar char="●"/>
            </a:pPr>
            <a:r>
              <a:rPr lang="en"/>
              <a:t>Policy XACML (2nd Gen) - lightweight XACML PDP</a:t>
            </a:r>
            <a:endParaRPr/>
          </a:p>
          <a:p>
            <a:pPr marL="0" lvl="0" indent="0" algn="l" rtl="0">
              <a:lnSpc>
                <a:spcPct val="115000"/>
              </a:lnSpc>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3"/>
          <p:cNvSpPr txBox="1">
            <a:spLocks noGrp="1"/>
          </p:cNvSpPr>
          <p:nvPr>
            <p:ph type="title"/>
          </p:nvPr>
        </p:nvSpPr>
        <p:spPr>
          <a:xfrm>
            <a:off x="311700" y="762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Dublin Highlights – Use Cases 2/2</a:t>
            </a:r>
            <a:endParaRPr sz="2400"/>
          </a:p>
        </p:txBody>
      </p:sp>
      <p:graphicFrame>
        <p:nvGraphicFramePr>
          <p:cNvPr id="110" name="Google Shape;110;p23"/>
          <p:cNvGraphicFramePr/>
          <p:nvPr/>
        </p:nvGraphicFramePr>
        <p:xfrm>
          <a:off x="357287" y="846451"/>
          <a:ext cx="8561525" cy="3940299"/>
        </p:xfrm>
        <a:graphic>
          <a:graphicData uri="http://schemas.openxmlformats.org/drawingml/2006/table">
            <a:tbl>
              <a:tblPr>
                <a:noFill/>
                <a:tableStyleId>{C45E5B06-41B5-44CD-AB79-5E460D53A173}</a:tableStyleId>
              </a:tblPr>
              <a:tblGrid>
                <a:gridCol w="2511200"/>
                <a:gridCol w="6050325"/>
              </a:tblGrid>
              <a:tr h="374838">
                <a:tc>
                  <a:txBody>
                    <a:bodyPr/>
                    <a:lstStyle/>
                    <a:p>
                      <a:pPr marL="0" marR="0" lvl="0" indent="0" algn="l" rtl="0">
                        <a:spcBef>
                          <a:spcPts val="0"/>
                        </a:spcBef>
                        <a:spcAft>
                          <a:spcPts val="0"/>
                        </a:spcAft>
                        <a:buClr>
                          <a:schemeClr val="dk1"/>
                        </a:buClr>
                        <a:buSzPts val="1800"/>
                        <a:buFont typeface="Calibri"/>
                        <a:buNone/>
                      </a:pPr>
                      <a:r>
                        <a:rPr lang="en" sz="1200" b="1" i="1" u="none" strike="noStrike" cap="none" dirty="0"/>
                        <a:t>Functionality</a:t>
                      </a:r>
                      <a:endParaRPr sz="1200" b="1" i="1"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200" b="1" i="1" u="none" strike="noStrike" cap="none"/>
                        <a:t>Value in Dublin release</a:t>
                      </a:r>
                      <a:endParaRPr sz="12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297060">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k8s based cloud region support</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Container based Network function support in Multicloud</a:t>
                      </a:r>
                      <a:endParaRPr sz="1000"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592594">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Control Loop Requirements</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Common notification across all orchestrators/controllers</a:t>
                      </a:r>
                      <a:endParaRPr sz="1000" u="none" strike="noStrike" cap="none" dirty="0"/>
                    </a:p>
                    <a:p>
                      <a:pPr marL="0" marR="0" lvl="0" indent="0" algn="l" rtl="0">
                        <a:spcBef>
                          <a:spcPts val="0"/>
                        </a:spcBef>
                        <a:spcAft>
                          <a:spcPts val="0"/>
                        </a:spcAft>
                        <a:buClr>
                          <a:schemeClr val="dk1"/>
                        </a:buClr>
                        <a:buSzPts val="1200"/>
                        <a:buFont typeface="Calibri"/>
                        <a:buNone/>
                      </a:pPr>
                      <a:r>
                        <a:rPr lang="en" sz="1000" dirty="0">
                          <a:solidFill>
                            <a:srgbClr val="FF0000"/>
                          </a:solidFill>
                        </a:rPr>
                        <a:t>Model Driven Control Loop based on Policy Model of DCAE micro-services</a:t>
                      </a:r>
                      <a:endParaRPr sz="1000" dirty="0">
                        <a:solidFill>
                          <a:srgbClr val="FF0000"/>
                        </a:solidFill>
                      </a:endParaRPr>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444816">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Consistent ID of cloud region</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a:t>Simplified operations by ONAP users; previously cloud region ID between different modules was not consistent</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r>
              <a:tr h="364933">
                <a:tc>
                  <a:txBody>
                    <a:bodyPr/>
                    <a:lstStyle/>
                    <a:p>
                      <a:pPr marL="0" marR="0" lvl="0" indent="0" algn="l" rtl="0">
                        <a:lnSpc>
                          <a:spcPct val="115000"/>
                        </a:lnSpc>
                        <a:spcBef>
                          <a:spcPts val="0"/>
                        </a:spcBef>
                        <a:spcAft>
                          <a:spcPts val="0"/>
                        </a:spcAft>
                        <a:buClr>
                          <a:schemeClr val="dk1"/>
                        </a:buClr>
                        <a:buSzPts val="1200"/>
                        <a:buFont typeface="Calibri"/>
                        <a:buNone/>
                      </a:pPr>
                      <a:r>
                        <a:rPr lang="en-US" sz="700" u="none" strike="noStrike" cap="none" dirty="0" smtClean="0">
                          <a:solidFill>
                            <a:schemeClr val="dk1"/>
                          </a:solidFill>
                        </a:rPr>
                        <a:t>VSP Compliance</a:t>
                      </a:r>
                      <a:r>
                        <a:rPr lang="en-US" sz="700" u="none" strike="noStrike" cap="none" baseline="0" dirty="0" smtClean="0">
                          <a:solidFill>
                            <a:schemeClr val="dk1"/>
                          </a:solidFill>
                        </a:rPr>
                        <a:t> check</a:t>
                      </a:r>
                      <a:endParaRPr sz="700" u="none" strike="no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lgn="ctr">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US" sz="700" u="none" strike="noStrike" cap="none" dirty="0" smtClean="0"/>
                        <a:t>While VSP</a:t>
                      </a:r>
                      <a:r>
                        <a:rPr lang="en-US" sz="700" u="none" strike="noStrike" cap="none" baseline="0" dirty="0" smtClean="0"/>
                        <a:t> on-boarding in SDC, operator specific VNF compliance check is enabled using VNF Test Platform (VTP)</a:t>
                      </a:r>
                      <a:endParaRPr sz="700" u="none" strike="noStrike" cap="none" dirty="0"/>
                    </a:p>
                  </a:txBody>
                  <a:tcPr marL="91425" marR="91425" marT="91425" marB="91425">
                    <a:lnL w="9525" cap="flat" cmpd="sng" algn="ctr">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r>
              <a:tr h="364933">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dirty="0">
                          <a:solidFill>
                            <a:schemeClr val="dk1"/>
                          </a:solidFill>
                        </a:rPr>
                        <a:t>Scaling Enhancements (Continuation)</a:t>
                      </a:r>
                      <a:endParaRPr sz="1000" u="none" strike="no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lgn="ctr">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Ease of use enhancements</a:t>
                      </a:r>
                      <a:endParaRPr sz="1000"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lgn="ctr">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297060">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HPA Enhancements (Continuation)</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a:t>Ease of use enhancements</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555188">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Change Management - Extensions</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a:t>Model-driven </a:t>
                      </a:r>
                      <a:r>
                        <a:rPr lang="en" sz="1000" u="none" strike="noStrike" cap="none"/>
                        <a:t>change schedule optimization, traffic migration and user-defined workflows, PNF software upgrade and roll-back</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529663">
                <a:tc>
                  <a:txBody>
                    <a:bodyPr/>
                    <a:lstStyle/>
                    <a:p>
                      <a:pPr marL="0" marR="0" lvl="0" indent="0" algn="l" rtl="0">
                        <a:lnSpc>
                          <a:spcPct val="115000"/>
                        </a:lnSpc>
                        <a:spcBef>
                          <a:spcPts val="0"/>
                        </a:spcBef>
                        <a:spcAft>
                          <a:spcPts val="0"/>
                        </a:spcAft>
                        <a:buNone/>
                      </a:pPr>
                      <a:r>
                        <a:rPr lang="en" sz="1000">
                          <a:solidFill>
                            <a:schemeClr val="dk1"/>
                          </a:solidFill>
                        </a:rPr>
                        <a:t>Distributed Analytics as a service (POC)</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None/>
                      </a:pPr>
                      <a:r>
                        <a:rPr lang="en" sz="1000" dirty="0"/>
                        <a:t>Metric/log collection and correlation/analysis are performed closer to the data</a:t>
                      </a:r>
                      <a:endParaRPr sz="1000"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9"/>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Pomba</a:t>
            </a:r>
            <a:endParaRPr sz="2400"/>
          </a:p>
        </p:txBody>
      </p:sp>
      <p:sp>
        <p:nvSpPr>
          <p:cNvPr id="267" name="Google Shape;267;p49"/>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Clr>
                <a:srgbClr val="222222"/>
              </a:buClr>
              <a:buSzPts val="1800"/>
              <a:buFont typeface="Calibri"/>
              <a:buChar char="●"/>
            </a:pPr>
            <a:r>
              <a:rPr lang="en" sz="1800"/>
              <a:t>SDNC Context Builder, including support for multiple APIs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Native discovery from Network (Openstack) via Network Discovery Context Builder</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Support for additional resource types (PNF, pserver, network, logical link, l-interface, P-interface)</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Additional report fields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Additional security (https)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End to end transaction tracing</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Error reporting enhancements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Dictionary integration (Proof of Concept)</a:t>
            </a:r>
            <a:endParaRPr sz="1800"/>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0"/>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Portal</a:t>
            </a:r>
            <a:endParaRPr sz="2400"/>
          </a:p>
        </p:txBody>
      </p:sp>
      <p:sp>
        <p:nvSpPr>
          <p:cNvPr id="273" name="Google Shape;273;p50"/>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I18N/L10N support</a:t>
            </a:r>
            <a:endParaRPr/>
          </a:p>
          <a:p>
            <a:pPr marL="457200" lvl="0" indent="-342900" algn="l" rtl="0">
              <a:lnSpc>
                <a:spcPct val="115000"/>
              </a:lnSpc>
              <a:spcBef>
                <a:spcPts val="0"/>
              </a:spcBef>
              <a:spcAft>
                <a:spcPts val="0"/>
              </a:spcAft>
              <a:buClr>
                <a:srgbClr val="172B4D"/>
              </a:buClr>
              <a:buSzPts val="1400"/>
              <a:buChar char="●"/>
            </a:pPr>
            <a:r>
              <a:rPr lang="en"/>
              <a:t>Reporting feature enhancement in portal/sdk</a:t>
            </a:r>
            <a:endParaRPr/>
          </a:p>
          <a:p>
            <a:pPr marL="457200" lvl="0" indent="-342900" algn="l" rtl="0">
              <a:lnSpc>
                <a:spcPct val="115000"/>
              </a:lnSpc>
              <a:spcBef>
                <a:spcPts val="0"/>
              </a:spcBef>
              <a:spcAft>
                <a:spcPts val="0"/>
              </a:spcAft>
              <a:buClr>
                <a:srgbClr val="172B4D"/>
              </a:buClr>
              <a:buSzPts val="1400"/>
              <a:buChar char="●"/>
            </a:pPr>
            <a:r>
              <a:rPr lang="en"/>
              <a:t>Angular 6 Upgrade of Portal and SDK</a:t>
            </a:r>
            <a:endParaRPr/>
          </a:p>
          <a:p>
            <a:pPr marL="457200" lvl="0" indent="-342900" algn="l" rtl="0">
              <a:lnSpc>
                <a:spcPct val="115000"/>
              </a:lnSpc>
              <a:spcBef>
                <a:spcPts val="0"/>
              </a:spcBef>
              <a:spcAft>
                <a:spcPts val="0"/>
              </a:spcAft>
              <a:buClr>
                <a:srgbClr val="172B4D"/>
              </a:buClr>
              <a:buSzPts val="1400"/>
              <a:buChar char="●"/>
            </a:pPr>
            <a:r>
              <a:rPr lang="en"/>
              <a:t>Improved logging</a:t>
            </a:r>
            <a:endParaRPr/>
          </a:p>
          <a:p>
            <a:pPr marL="457200" lvl="0" indent="-342900" algn="l" rtl="0">
              <a:lnSpc>
                <a:spcPct val="115000"/>
              </a:lnSpc>
              <a:spcBef>
                <a:spcPts val="0"/>
              </a:spcBef>
              <a:spcAft>
                <a:spcPts val="0"/>
              </a:spcAft>
              <a:buClr>
                <a:srgbClr val="172B4D"/>
              </a:buClr>
              <a:buSzPts val="1400"/>
              <a:buChar char="●"/>
            </a:pPr>
            <a:r>
              <a:rPr lang="en"/>
              <a:t>Additional testing for new features, platform level soak with random transactions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51"/>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SDC</a:t>
            </a:r>
            <a:endParaRPr sz="2400"/>
          </a:p>
        </p:txBody>
      </p:sp>
      <p:sp>
        <p:nvSpPr>
          <p:cNvPr id="279" name="Google Shape;279;p51"/>
          <p:cNvSpPr txBox="1">
            <a:spLocks noGrp="1"/>
          </p:cNvSpPr>
          <p:nvPr>
            <p:ph type="body" idx="1"/>
          </p:nvPr>
        </p:nvSpPr>
        <p:spPr>
          <a:xfrm>
            <a:off x="261474" y="863550"/>
            <a:ext cx="790145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VSP Compliance check for operator specific VNF testing</a:t>
            </a:r>
            <a:endParaRPr/>
          </a:p>
          <a:p>
            <a:pPr marL="457200" marR="0" lvl="0" indent="-342900" algn="l" rtl="0">
              <a:lnSpc>
                <a:spcPct val="115000"/>
              </a:lnSpc>
              <a:spcBef>
                <a:spcPts val="0"/>
              </a:spcBef>
              <a:spcAft>
                <a:spcPts val="0"/>
              </a:spcAft>
              <a:buClr>
                <a:schemeClr val="dk1"/>
              </a:buClr>
              <a:buSzPts val="1400"/>
              <a:buChar char="●"/>
            </a:pPr>
            <a:r>
              <a:rPr lang="en"/>
              <a:t>PNF Onboarding &amp; package security</a:t>
            </a:r>
            <a:endParaRPr/>
          </a:p>
          <a:p>
            <a:pPr marL="457200" marR="0" lvl="0" indent="-342900" algn="l" rtl="0">
              <a:lnSpc>
                <a:spcPct val="115000"/>
              </a:lnSpc>
              <a:spcBef>
                <a:spcPts val="0"/>
              </a:spcBef>
              <a:spcAft>
                <a:spcPts val="0"/>
              </a:spcAft>
              <a:buClr>
                <a:schemeClr val="dk1"/>
              </a:buClr>
              <a:buSzPts val="1400"/>
              <a:buChar char="●"/>
            </a:pPr>
            <a:r>
              <a:rPr lang="en"/>
              <a:t>SOL001 v2.5.1 support</a:t>
            </a:r>
            <a:endParaRPr/>
          </a:p>
          <a:p>
            <a:pPr marL="457200" marR="0" lvl="0" indent="-342900" algn="l" rtl="0">
              <a:lnSpc>
                <a:spcPct val="115000"/>
              </a:lnSpc>
              <a:spcBef>
                <a:spcPts val="0"/>
              </a:spcBef>
              <a:spcAft>
                <a:spcPts val="0"/>
              </a:spcAft>
              <a:buClr>
                <a:schemeClr val="dk1"/>
              </a:buClr>
              <a:buSzPts val="1400"/>
              <a:buChar char="●"/>
            </a:pPr>
            <a:r>
              <a:rPr lang="en"/>
              <a:t>CDS integration</a:t>
            </a:r>
            <a:endParaRPr/>
          </a:p>
          <a:p>
            <a:pPr marL="457200" marR="0" lvl="0" indent="-342900" algn="l" rtl="0">
              <a:lnSpc>
                <a:spcPct val="115000"/>
              </a:lnSpc>
              <a:spcBef>
                <a:spcPts val="0"/>
              </a:spcBef>
              <a:spcAft>
                <a:spcPts val="0"/>
              </a:spcAft>
              <a:buSzPts val="1400"/>
              <a:buChar char="●"/>
            </a:pPr>
            <a:r>
              <a:rPr lang="en"/>
              <a:t>S3P related changes</a:t>
            </a:r>
            <a:endParaRPr/>
          </a:p>
          <a:p>
            <a:pPr marL="0" lvl="0" indent="0" algn="l" rtl="0">
              <a:lnSpc>
                <a:spcPct val="115000"/>
              </a:lnSpc>
              <a:spcBef>
                <a:spcPts val="1600"/>
              </a:spcBef>
              <a:spcAft>
                <a:spcPts val="1600"/>
              </a:spcAft>
              <a:buClr>
                <a:schemeClr val="dk2"/>
              </a:buClr>
              <a:buSzPts val="1400"/>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52"/>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SO</a:t>
            </a:r>
            <a:endParaRPr sz="2400"/>
          </a:p>
        </p:txBody>
      </p:sp>
      <p:sp>
        <p:nvSpPr>
          <p:cNvPr id="285" name="Google Shape;285;p52"/>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dirty="0"/>
              <a:t>Standards alignment</a:t>
            </a:r>
            <a:endParaRPr dirty="0"/>
          </a:p>
          <a:p>
            <a:pPr marL="914400" lvl="1" indent="-342900" algn="l" rtl="0">
              <a:lnSpc>
                <a:spcPct val="115000"/>
              </a:lnSpc>
              <a:spcBef>
                <a:spcPts val="0"/>
              </a:spcBef>
              <a:spcAft>
                <a:spcPts val="0"/>
              </a:spcAft>
              <a:buClr>
                <a:schemeClr val="dk1"/>
              </a:buClr>
              <a:buSzPts val="1400"/>
              <a:buChar char="○"/>
            </a:pPr>
            <a:r>
              <a:rPr lang="en" sz="1400" dirty="0"/>
              <a:t>VNFM SOL003 adapter support </a:t>
            </a:r>
            <a:endParaRPr sz="1400" dirty="0"/>
          </a:p>
          <a:p>
            <a:pPr marL="457200" lvl="0" indent="-342900" algn="l" rtl="0">
              <a:lnSpc>
                <a:spcPct val="115000"/>
              </a:lnSpc>
              <a:spcBef>
                <a:spcPts val="0"/>
              </a:spcBef>
              <a:spcAft>
                <a:spcPts val="0"/>
              </a:spcAft>
              <a:buClr>
                <a:schemeClr val="dk1"/>
              </a:buClr>
              <a:buSzPts val="1400"/>
              <a:buChar char="●"/>
            </a:pPr>
            <a:r>
              <a:rPr lang="en" dirty="0" smtClean="0"/>
              <a:t>Extensions/enhancements </a:t>
            </a:r>
            <a:r>
              <a:rPr lang="en" dirty="0"/>
              <a:t>to support</a:t>
            </a:r>
            <a:endParaRPr dirty="0"/>
          </a:p>
          <a:p>
            <a:pPr marL="914400" lvl="1" indent="-342900" algn="l" rtl="0">
              <a:lnSpc>
                <a:spcPct val="115000"/>
              </a:lnSpc>
              <a:spcBef>
                <a:spcPts val="0"/>
              </a:spcBef>
              <a:spcAft>
                <a:spcPts val="0"/>
              </a:spcAft>
              <a:buClr>
                <a:schemeClr val="dk1"/>
              </a:buClr>
              <a:buSzPts val="1400"/>
              <a:buChar char="○"/>
            </a:pPr>
            <a:r>
              <a:rPr lang="en" sz="1400" dirty="0"/>
              <a:t>CCVPN</a:t>
            </a:r>
            <a:endParaRPr sz="1400" dirty="0"/>
          </a:p>
          <a:p>
            <a:pPr marL="914400" lvl="1" indent="-342900" algn="l" rtl="0">
              <a:lnSpc>
                <a:spcPct val="115000"/>
              </a:lnSpc>
              <a:spcBef>
                <a:spcPts val="0"/>
              </a:spcBef>
              <a:spcAft>
                <a:spcPts val="0"/>
              </a:spcAft>
              <a:buClr>
                <a:schemeClr val="dk1"/>
              </a:buClr>
              <a:buSzPts val="1400"/>
              <a:buChar char="○"/>
            </a:pPr>
            <a:r>
              <a:rPr lang="en" sz="1400" dirty="0"/>
              <a:t>Change Management</a:t>
            </a:r>
            <a:endParaRPr sz="1400" dirty="0"/>
          </a:p>
          <a:p>
            <a:pPr marL="914400" lvl="1" indent="-342900" algn="l" rtl="0">
              <a:lnSpc>
                <a:spcPct val="115000"/>
              </a:lnSpc>
              <a:spcBef>
                <a:spcPts val="0"/>
              </a:spcBef>
              <a:spcAft>
                <a:spcPts val="0"/>
              </a:spcAft>
              <a:buClr>
                <a:schemeClr val="dk1"/>
              </a:buClr>
              <a:buSzPts val="1400"/>
              <a:buChar char="○"/>
            </a:pPr>
            <a:r>
              <a:rPr lang="en" sz="1400" dirty="0"/>
              <a:t>PNF</a:t>
            </a:r>
            <a:endParaRPr sz="1400" dirty="0"/>
          </a:p>
          <a:p>
            <a:pPr marL="914400" lvl="1" indent="-342900" algn="l" rtl="0">
              <a:lnSpc>
                <a:spcPct val="115000"/>
              </a:lnSpc>
              <a:spcBef>
                <a:spcPts val="0"/>
              </a:spcBef>
              <a:spcAft>
                <a:spcPts val="0"/>
              </a:spcAft>
              <a:buClr>
                <a:schemeClr val="dk1"/>
              </a:buClr>
              <a:buSzPts val="1400"/>
              <a:buChar char="○"/>
            </a:pPr>
            <a:r>
              <a:rPr lang="en" sz="1400" dirty="0"/>
              <a:t>BBS</a:t>
            </a:r>
            <a:endParaRPr sz="1400" dirty="0"/>
          </a:p>
          <a:p>
            <a:pPr marL="914400" lvl="1" indent="-342900" algn="l" rtl="0">
              <a:lnSpc>
                <a:spcPct val="115000"/>
              </a:lnSpc>
              <a:spcBef>
                <a:spcPts val="0"/>
              </a:spcBef>
              <a:spcAft>
                <a:spcPts val="0"/>
              </a:spcAft>
              <a:buClr>
                <a:schemeClr val="dk1"/>
              </a:buClr>
              <a:buSzPts val="1400"/>
              <a:buChar char="○"/>
            </a:pPr>
            <a:r>
              <a:rPr lang="en" sz="1400" dirty="0"/>
              <a:t>HPA</a:t>
            </a:r>
            <a:endParaRPr sz="1400" dirty="0"/>
          </a:p>
          <a:p>
            <a:pPr marL="914400" lvl="1" indent="-342900" algn="l" rtl="0">
              <a:lnSpc>
                <a:spcPct val="115000"/>
              </a:lnSpc>
              <a:spcBef>
                <a:spcPts val="0"/>
              </a:spcBef>
              <a:spcAft>
                <a:spcPts val="0"/>
              </a:spcAft>
              <a:buClr>
                <a:schemeClr val="dk1"/>
              </a:buClr>
              <a:buSzPts val="1400"/>
              <a:buChar char="○"/>
            </a:pPr>
            <a:r>
              <a:rPr lang="en" sz="1400" dirty="0"/>
              <a:t>5G Support </a:t>
            </a:r>
            <a:endParaRPr sz="1400" dirty="0"/>
          </a:p>
          <a:p>
            <a:pPr marL="457200" lvl="0" indent="-342900" algn="l" rtl="0">
              <a:lnSpc>
                <a:spcPct val="115000"/>
              </a:lnSpc>
              <a:spcBef>
                <a:spcPts val="0"/>
              </a:spcBef>
              <a:spcAft>
                <a:spcPts val="0"/>
              </a:spcAft>
              <a:buClr>
                <a:schemeClr val="dk1"/>
              </a:buClr>
              <a:buSzPts val="1400"/>
              <a:buChar char="●"/>
            </a:pPr>
            <a:r>
              <a:rPr lang="en" dirty="0"/>
              <a:t>Support Multi Cloud for cloud agnostic orchestration</a:t>
            </a:r>
            <a:endParaRPr dirty="0"/>
          </a:p>
          <a:p>
            <a:pPr marL="457200" lvl="0" indent="-342900" algn="l" rtl="0">
              <a:lnSpc>
                <a:spcPct val="115000"/>
              </a:lnSpc>
              <a:spcBef>
                <a:spcPts val="0"/>
              </a:spcBef>
              <a:spcAft>
                <a:spcPts val="0"/>
              </a:spcAft>
              <a:buClr>
                <a:schemeClr val="dk1"/>
              </a:buClr>
              <a:buSzPts val="1400"/>
              <a:buChar char="●"/>
            </a:pPr>
            <a:r>
              <a:rPr lang="en" dirty="0" smtClean="0"/>
              <a:t>S3P</a:t>
            </a:r>
            <a:r>
              <a:rPr lang="en" dirty="0"/>
              <a:t>, documentation updates</a:t>
            </a:r>
            <a:endParaRP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3"/>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SDNC</a:t>
            </a:r>
            <a:endParaRPr sz="2400"/>
          </a:p>
        </p:txBody>
      </p:sp>
      <p:sp>
        <p:nvSpPr>
          <p:cNvPr id="291" name="Google Shape;291;p53"/>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SDNC Network Discovery enhancements</a:t>
            </a:r>
            <a:endParaRPr/>
          </a:p>
          <a:p>
            <a:pPr marL="914400" lvl="1" indent="-342900" algn="l" rtl="0">
              <a:lnSpc>
                <a:spcPct val="115000"/>
              </a:lnSpc>
              <a:spcBef>
                <a:spcPts val="0"/>
              </a:spcBef>
              <a:spcAft>
                <a:spcPts val="0"/>
              </a:spcAft>
              <a:buClr>
                <a:schemeClr val="dk1"/>
              </a:buClr>
              <a:buSzPts val="1400"/>
              <a:buChar char="○"/>
            </a:pPr>
            <a:r>
              <a:rPr lang="en" sz="1400"/>
              <a:t>Native support for OpenStack </a:t>
            </a:r>
            <a:endParaRPr sz="1400"/>
          </a:p>
          <a:p>
            <a:pPr marL="914400" lvl="1" indent="-342900" algn="l" rtl="0">
              <a:lnSpc>
                <a:spcPct val="115000"/>
              </a:lnSpc>
              <a:spcBef>
                <a:spcPts val="0"/>
              </a:spcBef>
              <a:spcAft>
                <a:spcPts val="0"/>
              </a:spcAft>
              <a:buClr>
                <a:schemeClr val="dk1"/>
              </a:buClr>
              <a:buSzPts val="1400"/>
              <a:buChar char="○"/>
            </a:pPr>
            <a:r>
              <a:rPr lang="en" sz="1400"/>
              <a:t>Discovery of attributes for the following resources</a:t>
            </a:r>
            <a:endParaRPr sz="1400"/>
          </a:p>
          <a:p>
            <a:pPr marL="1371600" lvl="2" indent="-342900" algn="l" rtl="0">
              <a:lnSpc>
                <a:spcPct val="115000"/>
              </a:lnSpc>
              <a:spcBef>
                <a:spcPts val="0"/>
              </a:spcBef>
              <a:spcAft>
                <a:spcPts val="0"/>
              </a:spcAft>
              <a:buClr>
                <a:schemeClr val="dk1"/>
              </a:buClr>
              <a:buSzPts val="1400"/>
              <a:buChar char="■"/>
            </a:pPr>
            <a:r>
              <a:rPr lang="en" sz="1400"/>
              <a:t>VM</a:t>
            </a:r>
            <a:endParaRPr sz="1400"/>
          </a:p>
          <a:p>
            <a:pPr marL="1371600" lvl="2" indent="-342900" algn="l" rtl="0">
              <a:lnSpc>
                <a:spcPct val="115000"/>
              </a:lnSpc>
              <a:spcBef>
                <a:spcPts val="0"/>
              </a:spcBef>
              <a:spcAft>
                <a:spcPts val="0"/>
              </a:spcAft>
              <a:buClr>
                <a:schemeClr val="dk1"/>
              </a:buClr>
              <a:buSzPts val="1400"/>
              <a:buChar char="■"/>
            </a:pPr>
            <a:r>
              <a:rPr lang="en" sz="1400"/>
              <a:t>Network</a:t>
            </a:r>
            <a:endParaRPr sz="1400"/>
          </a:p>
          <a:p>
            <a:pPr marL="1371600" lvl="2" indent="-342900" algn="l" rtl="0">
              <a:lnSpc>
                <a:spcPct val="115000"/>
              </a:lnSpc>
              <a:spcBef>
                <a:spcPts val="0"/>
              </a:spcBef>
              <a:spcAft>
                <a:spcPts val="0"/>
              </a:spcAft>
              <a:buClr>
                <a:schemeClr val="dk1"/>
              </a:buClr>
              <a:buSzPts val="1400"/>
              <a:buChar char="■"/>
            </a:pPr>
            <a:r>
              <a:rPr lang="en" sz="1400"/>
              <a:t>Port</a:t>
            </a:r>
            <a:endParaRPr sz="1400"/>
          </a:p>
          <a:p>
            <a:pPr marL="457200" lvl="0" indent="-342900" algn="l" rtl="0">
              <a:lnSpc>
                <a:spcPct val="115000"/>
              </a:lnSpc>
              <a:spcBef>
                <a:spcPts val="0"/>
              </a:spcBef>
              <a:spcAft>
                <a:spcPts val="0"/>
              </a:spcAft>
              <a:buClr>
                <a:schemeClr val="dk1"/>
              </a:buClr>
              <a:buSzPts val="1400"/>
              <a:buChar char="●"/>
            </a:pPr>
            <a:r>
              <a:rPr lang="en"/>
              <a:t>Platform maturing (S3P) enhancements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54"/>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VF-C</a:t>
            </a:r>
            <a:endParaRPr sz="2400"/>
          </a:p>
        </p:txBody>
      </p:sp>
      <p:sp>
        <p:nvSpPr>
          <p:cNvPr id="297" name="Google Shape;297;p54"/>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Continued Standards alignment</a:t>
            </a:r>
            <a:endParaRPr/>
          </a:p>
          <a:p>
            <a:pPr marL="914400" lvl="1" indent="-342900" algn="l" rtl="0">
              <a:lnSpc>
                <a:spcPct val="115000"/>
              </a:lnSpc>
              <a:spcBef>
                <a:spcPts val="0"/>
              </a:spcBef>
              <a:spcAft>
                <a:spcPts val="0"/>
              </a:spcAft>
              <a:buClr>
                <a:schemeClr val="dk1"/>
              </a:buClr>
              <a:buSzPts val="1400"/>
              <a:buChar char="○"/>
            </a:pPr>
            <a:r>
              <a:rPr lang="en" sz="1400"/>
              <a:t>VNFM SOL003 adapter support </a:t>
            </a:r>
            <a:endParaRPr sz="1400"/>
          </a:p>
          <a:p>
            <a:pPr marL="914400" lvl="1" indent="-342900" algn="l" rtl="0">
              <a:lnSpc>
                <a:spcPct val="115000"/>
              </a:lnSpc>
              <a:spcBef>
                <a:spcPts val="0"/>
              </a:spcBef>
              <a:spcAft>
                <a:spcPts val="0"/>
              </a:spcAft>
              <a:buClr>
                <a:schemeClr val="dk1"/>
              </a:buClr>
              <a:buSzPts val="1400"/>
              <a:buChar char="○"/>
            </a:pPr>
            <a:r>
              <a:rPr lang="en" sz="1400"/>
              <a:t>NB API SOL005 adapter support </a:t>
            </a:r>
            <a:endParaRPr sz="1400"/>
          </a:p>
          <a:p>
            <a:pPr marL="457200" lvl="0" indent="-342900" algn="l" rtl="0">
              <a:lnSpc>
                <a:spcPct val="115000"/>
              </a:lnSpc>
              <a:spcBef>
                <a:spcPts val="0"/>
              </a:spcBef>
              <a:spcAft>
                <a:spcPts val="0"/>
              </a:spcAft>
              <a:buClr>
                <a:schemeClr val="dk1"/>
              </a:buClr>
              <a:buSzPts val="1400"/>
              <a:buChar char="●"/>
            </a:pPr>
            <a:r>
              <a:rPr lang="en"/>
              <a:t>Extensions/enhancements to support</a:t>
            </a:r>
            <a:endParaRPr/>
          </a:p>
          <a:p>
            <a:pPr marL="914400" lvl="1" indent="-342900" algn="l" rtl="0">
              <a:lnSpc>
                <a:spcPct val="115000"/>
              </a:lnSpc>
              <a:spcBef>
                <a:spcPts val="0"/>
              </a:spcBef>
              <a:spcAft>
                <a:spcPts val="0"/>
              </a:spcAft>
              <a:buClr>
                <a:schemeClr val="dk1"/>
              </a:buClr>
              <a:buSzPts val="1400"/>
              <a:buChar char="○"/>
            </a:pPr>
            <a:r>
              <a:rPr lang="en" sz="1400"/>
              <a:t>vCPE</a:t>
            </a:r>
            <a:endParaRPr sz="1400"/>
          </a:p>
          <a:p>
            <a:pPr marL="914400" lvl="1" indent="-342900" algn="l" rtl="0">
              <a:lnSpc>
                <a:spcPct val="115000"/>
              </a:lnSpc>
              <a:spcBef>
                <a:spcPts val="0"/>
              </a:spcBef>
              <a:spcAft>
                <a:spcPts val="0"/>
              </a:spcAft>
              <a:buClr>
                <a:schemeClr val="dk1"/>
              </a:buClr>
              <a:buSzPts val="1400"/>
              <a:buChar char="○"/>
            </a:pPr>
            <a:r>
              <a:rPr lang="en" sz="1400"/>
              <a:t>CCVPN</a:t>
            </a:r>
            <a:endParaRPr sz="1400"/>
          </a:p>
          <a:p>
            <a:pPr marL="914400" lvl="1" indent="-342900" algn="l" rtl="0">
              <a:lnSpc>
                <a:spcPct val="115000"/>
              </a:lnSpc>
              <a:spcBef>
                <a:spcPts val="0"/>
              </a:spcBef>
              <a:spcAft>
                <a:spcPts val="0"/>
              </a:spcAft>
              <a:buClr>
                <a:schemeClr val="dk1"/>
              </a:buClr>
              <a:buSzPts val="1400"/>
              <a:buChar char="○"/>
            </a:pPr>
            <a:r>
              <a:rPr lang="en" sz="1400"/>
              <a:t>OOF/HPA</a:t>
            </a:r>
            <a:endParaRPr sz="1400"/>
          </a:p>
          <a:p>
            <a:pPr marL="914400" lvl="1" indent="-342900" algn="l" rtl="0">
              <a:lnSpc>
                <a:spcPct val="115000"/>
              </a:lnSpc>
              <a:spcBef>
                <a:spcPts val="0"/>
              </a:spcBef>
              <a:spcAft>
                <a:spcPts val="0"/>
              </a:spcAft>
              <a:buClr>
                <a:schemeClr val="dk1"/>
              </a:buClr>
              <a:buSzPts val="1400"/>
              <a:buChar char="○"/>
            </a:pPr>
            <a:r>
              <a:rPr lang="en" sz="1400"/>
              <a:t>Workflow optimization</a:t>
            </a:r>
            <a:endParaRPr sz="1400"/>
          </a:p>
          <a:p>
            <a:pPr marL="914400" lvl="1" indent="-342900" algn="l" rtl="0">
              <a:lnSpc>
                <a:spcPct val="115000"/>
              </a:lnSpc>
              <a:spcBef>
                <a:spcPts val="0"/>
              </a:spcBef>
              <a:spcAft>
                <a:spcPts val="0"/>
              </a:spcAft>
              <a:buClr>
                <a:schemeClr val="dk1"/>
              </a:buClr>
              <a:buSzPts val="1400"/>
              <a:buChar char="○"/>
            </a:pPr>
            <a:r>
              <a:rPr lang="en" sz="1400"/>
              <a:t>NS instance model mapping to A&amp;AI</a:t>
            </a:r>
            <a:endParaRPr sz="14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5"/>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VNFREQ</a:t>
            </a:r>
            <a:endParaRPr sz="2400"/>
          </a:p>
        </p:txBody>
      </p:sp>
      <p:sp>
        <p:nvSpPr>
          <p:cNvPr id="303" name="Google Shape;303;p55"/>
          <p:cNvSpPr txBox="1">
            <a:spLocks noGrp="1"/>
          </p:cNvSpPr>
          <p:nvPr>
            <p:ph type="body" idx="1"/>
          </p:nvPr>
        </p:nvSpPr>
        <p:spPr>
          <a:xfrm>
            <a:off x="261474" y="863550"/>
            <a:ext cx="800622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Bug fixes, maintenance and feature alignment of VNF Guidelines, VNF Requirements and VNF Test Descriptions </a:t>
            </a:r>
            <a:endParaRPr/>
          </a:p>
          <a:p>
            <a:pPr marL="457200" lvl="0" indent="-342900" algn="l" rtl="0">
              <a:lnSpc>
                <a:spcPct val="115000"/>
              </a:lnSpc>
              <a:spcBef>
                <a:spcPts val="0"/>
              </a:spcBef>
              <a:spcAft>
                <a:spcPts val="0"/>
              </a:spcAft>
              <a:buClr>
                <a:schemeClr val="dk1"/>
              </a:buClr>
              <a:buSzPts val="1400"/>
              <a:buChar char="●"/>
            </a:pPr>
            <a:r>
              <a:rPr lang="en"/>
              <a:t>Documentation updates: </a:t>
            </a:r>
            <a:endParaRPr/>
          </a:p>
          <a:p>
            <a:pPr marL="914400" lvl="1" indent="-342900" algn="l" rtl="0">
              <a:lnSpc>
                <a:spcPct val="115000"/>
              </a:lnSpc>
              <a:spcBef>
                <a:spcPts val="0"/>
              </a:spcBef>
              <a:spcAft>
                <a:spcPts val="0"/>
              </a:spcAft>
              <a:buClr>
                <a:schemeClr val="dk1"/>
              </a:buClr>
              <a:buSzPts val="1400"/>
              <a:buChar char="○"/>
            </a:pPr>
            <a:r>
              <a:rPr lang="en" sz="1400"/>
              <a:t>The VNF Provider use cases for autoscaling documented</a:t>
            </a:r>
            <a:endParaRPr sz="1400"/>
          </a:p>
          <a:p>
            <a:pPr marL="914400" lvl="1" indent="-342900" algn="l" rtl="0">
              <a:lnSpc>
                <a:spcPct val="115000"/>
              </a:lnSpc>
              <a:spcBef>
                <a:spcPts val="0"/>
              </a:spcBef>
              <a:spcAft>
                <a:spcPts val="0"/>
              </a:spcAft>
              <a:buClr>
                <a:schemeClr val="dk1"/>
              </a:buClr>
              <a:buSzPts val="1400"/>
              <a:buChar char="○"/>
            </a:pPr>
            <a:r>
              <a:rPr lang="en" sz="1400"/>
              <a:t>The VNF Test Descriptions to reflect test implementations planned by other projects ( VVP, VNFSDK, etc.)</a:t>
            </a:r>
            <a:endParaRPr sz="1400"/>
          </a:p>
          <a:p>
            <a:pPr marL="914400" lvl="1" indent="-342900" algn="l" rtl="0">
              <a:lnSpc>
                <a:spcPct val="115000"/>
              </a:lnSpc>
              <a:spcBef>
                <a:spcPts val="0"/>
              </a:spcBef>
              <a:spcAft>
                <a:spcPts val="0"/>
              </a:spcAft>
              <a:buClr>
                <a:schemeClr val="dk1"/>
              </a:buClr>
              <a:buSzPts val="1400"/>
              <a:buChar char="○"/>
            </a:pPr>
            <a:r>
              <a:rPr lang="en" sz="1400"/>
              <a:t>Categorization of VNF Requirements to support ONAP VNF Badging &amp; certification initiatives</a:t>
            </a:r>
            <a:endParaRPr sz="1400"/>
          </a:p>
          <a:p>
            <a:pPr marL="0" lvl="0" indent="0" algn="l" rtl="0">
              <a:lnSpc>
                <a:spcPct val="115000"/>
              </a:lnSpc>
              <a:spcBef>
                <a:spcPts val="1600"/>
              </a:spcBef>
              <a:spcAft>
                <a:spcPts val="0"/>
              </a:spcAft>
              <a:buClr>
                <a:schemeClr val="dk2"/>
              </a:buClr>
              <a:buSzPts val="1400"/>
              <a:buNone/>
            </a:pPr>
            <a:endParaRPr sz="14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56"/>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VNFSDK</a:t>
            </a:r>
            <a:endParaRPr sz="2400"/>
          </a:p>
        </p:txBody>
      </p:sp>
      <p:sp>
        <p:nvSpPr>
          <p:cNvPr id="309" name="Google Shape;309;p56"/>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1" indent="-342900">
              <a:lnSpc>
                <a:spcPct val="100000"/>
              </a:lnSpc>
              <a:spcBef>
                <a:spcPts val="0"/>
              </a:spcBef>
              <a:buClr>
                <a:schemeClr val="dk1"/>
              </a:buClr>
              <a:buSzPts val="1400"/>
              <a:buFont typeface="Arial"/>
              <a:buChar char="●"/>
            </a:pPr>
            <a:r>
              <a:rPr lang="en-US" sz="2100" dirty="0" smtClean="0"/>
              <a:t>Support PNF Package basic Validation</a:t>
            </a:r>
            <a:endParaRPr lang="en-US" sz="1100" dirty="0" smtClean="0"/>
          </a:p>
          <a:p>
            <a:pPr marL="457200" lvl="1" indent="-342900">
              <a:lnSpc>
                <a:spcPct val="100000"/>
              </a:lnSpc>
              <a:spcBef>
                <a:spcPts val="0"/>
              </a:spcBef>
              <a:buClr>
                <a:schemeClr val="dk1"/>
              </a:buClr>
              <a:buSzPts val="1400"/>
              <a:buFont typeface="Arial"/>
              <a:buChar char="●"/>
            </a:pPr>
            <a:r>
              <a:rPr lang="en-US" sz="2100" dirty="0" smtClean="0"/>
              <a:t>Additional APIs to streamline test triggering and information gathering</a:t>
            </a:r>
          </a:p>
          <a:p>
            <a:pPr marL="457200" lvl="1" indent="-342900">
              <a:lnSpc>
                <a:spcPct val="100000"/>
              </a:lnSpc>
              <a:spcBef>
                <a:spcPts val="0"/>
              </a:spcBef>
              <a:buClr>
                <a:schemeClr val="dk1"/>
              </a:buClr>
              <a:buSzPts val="1400"/>
              <a:buFont typeface="Arial"/>
              <a:buChar char="●"/>
            </a:pPr>
            <a:r>
              <a:rPr lang="en-US" sz="2100" dirty="0" smtClean="0"/>
              <a:t>VNF Test Platform (VTP) is enabled with scenario and test </a:t>
            </a:r>
            <a:r>
              <a:rPr lang="en-US" sz="2100" dirty="0" err="1" smtClean="0"/>
              <a:t>casse</a:t>
            </a:r>
            <a:r>
              <a:rPr lang="en-US" sz="2100" dirty="0" smtClean="0"/>
              <a:t> execution management</a:t>
            </a:r>
          </a:p>
          <a:p>
            <a:pPr marL="457200" lvl="1" indent="-342900">
              <a:lnSpc>
                <a:spcPct val="100000"/>
              </a:lnSpc>
              <a:spcBef>
                <a:spcPts val="0"/>
              </a:spcBef>
              <a:buClr>
                <a:schemeClr val="dk1"/>
              </a:buClr>
              <a:buSzPts val="1400"/>
              <a:buFont typeface="Arial"/>
              <a:buChar char="●"/>
            </a:pPr>
            <a:r>
              <a:rPr lang="en-US" sz="2100" smtClean="0"/>
              <a:t>VTP is integrated with SDC to support VSP compliance check</a:t>
            </a:r>
            <a:endParaRPr lang="en-US" sz="21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5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VVP</a:t>
            </a:r>
            <a:endParaRPr sz="2400"/>
          </a:p>
        </p:txBody>
      </p:sp>
      <p:sp>
        <p:nvSpPr>
          <p:cNvPr id="315" name="Google Shape;315;p57"/>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1" indent="-342900" algn="l" rtl="0">
              <a:lnSpc>
                <a:spcPct val="100000"/>
              </a:lnSpc>
              <a:spcBef>
                <a:spcPts val="0"/>
              </a:spcBef>
              <a:spcAft>
                <a:spcPts val="0"/>
              </a:spcAft>
              <a:buClr>
                <a:schemeClr val="dk1"/>
              </a:buClr>
              <a:buSzPts val="1400"/>
              <a:buFont typeface="Arial"/>
              <a:buChar char="●"/>
            </a:pPr>
            <a:r>
              <a:rPr lang="en" sz="2100"/>
              <a:t>S3P</a:t>
            </a:r>
            <a:endParaRPr sz="21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5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VID</a:t>
            </a:r>
            <a:endParaRPr sz="2400"/>
          </a:p>
        </p:txBody>
      </p:sp>
      <p:sp>
        <p:nvSpPr>
          <p:cNvPr id="321" name="Google Shape;321;p58"/>
          <p:cNvSpPr txBo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Initiate workflows designed in SDC</a:t>
            </a:r>
            <a:endParaRPr sz="1100"/>
          </a:p>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Change Management Dublin Extensions</a:t>
            </a:r>
            <a:endParaRPr sz="1100"/>
          </a:p>
          <a:p>
            <a:pPr marL="914400" marR="0" lvl="1" indent="-323850" algn="l" rtl="0">
              <a:lnSpc>
                <a:spcPct val="115000"/>
              </a:lnSpc>
              <a:spcBef>
                <a:spcPts val="0"/>
              </a:spcBef>
              <a:spcAft>
                <a:spcPts val="0"/>
              </a:spcAft>
              <a:buClr>
                <a:schemeClr val="dk1"/>
              </a:buClr>
              <a:buSzPts val="1100"/>
              <a:buFont typeface="Arial"/>
              <a:buChar char="○"/>
            </a:pPr>
            <a:r>
              <a:rPr lang="en" sz="1500" b="0" i="0" u="none" strike="noStrike" cap="none">
                <a:solidFill>
                  <a:schemeClr val="dk2"/>
                </a:solidFill>
                <a:latin typeface="Arial"/>
                <a:ea typeface="Arial"/>
                <a:cs typeface="Arial"/>
                <a:sym typeface="Arial"/>
              </a:rPr>
              <a:t>Utilize SO as a repository of workflows, instead of VID's workflows' configuration</a:t>
            </a:r>
            <a:endParaRPr sz="1100"/>
          </a:p>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S3P improvements</a:t>
            </a:r>
            <a:endParaRPr sz="11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4"/>
          <p:cNvSpPr txBox="1">
            <a:spLocks noGrp="1"/>
          </p:cNvSpPr>
          <p:nvPr>
            <p:ph type="title"/>
          </p:nvPr>
        </p:nvSpPr>
        <p:spPr>
          <a:xfrm>
            <a:off x="125725" y="163750"/>
            <a:ext cx="8520600" cy="572700"/>
          </a:xfrm>
          <a:prstGeom prst="rect">
            <a:avLst/>
          </a:prstGeom>
        </p:spPr>
        <p:txBody>
          <a:bodyPr spcFirstLastPara="1" wrap="square" lIns="68575" tIns="68575" rIns="68575" bIns="68575" anchor="t" anchorCtr="0">
            <a:noAutofit/>
          </a:bodyPr>
          <a:lstStyle/>
          <a:p>
            <a:pPr marL="0" lvl="0" indent="0" algn="l" rtl="0">
              <a:spcBef>
                <a:spcPts val="0"/>
              </a:spcBef>
              <a:spcAft>
                <a:spcPts val="0"/>
              </a:spcAft>
              <a:buNone/>
            </a:pPr>
            <a:r>
              <a:rPr lang="en"/>
              <a:t>ONAP Dublin Architecture Block Diagram</a:t>
            </a:r>
            <a:endParaRPr/>
          </a:p>
        </p:txBody>
      </p:sp>
      <p:sp>
        <p:nvSpPr>
          <p:cNvPr id="116" name="Google Shape;116;p24"/>
          <p:cNvSpPr txBox="1">
            <a:spLocks noGrp="1"/>
          </p:cNvSpPr>
          <p:nvPr>
            <p:ph type="body" idx="1"/>
          </p:nvPr>
        </p:nvSpPr>
        <p:spPr>
          <a:xfrm>
            <a:off x="311700" y="1152475"/>
            <a:ext cx="8520600" cy="3416400"/>
          </a:xfrm>
          <a:prstGeom prst="rect">
            <a:avLst/>
          </a:prstGeom>
        </p:spPr>
        <p:txBody>
          <a:bodyPr spcFirstLastPara="1" wrap="square" lIns="68575" tIns="68575" rIns="68575" bIns="68575" anchor="t" anchorCtr="0">
            <a:noAutofit/>
          </a:bodyPr>
          <a:lstStyle/>
          <a:p>
            <a:pPr marL="0" lvl="0" indent="0" algn="l" rtl="0">
              <a:spcBef>
                <a:spcPts val="0"/>
              </a:spcBef>
              <a:spcAft>
                <a:spcPts val="0"/>
              </a:spcAft>
              <a:buNone/>
            </a:pPr>
            <a:endParaRPr/>
          </a:p>
        </p:txBody>
      </p:sp>
      <p:pic>
        <p:nvPicPr>
          <p:cNvPr id="117" name="Google Shape;117;p24"/>
          <p:cNvPicPr preferRelativeResize="0"/>
          <p:nvPr/>
        </p:nvPicPr>
        <p:blipFill>
          <a:blip r:embed="rId3">
            <a:alphaModFix/>
          </a:blip>
          <a:stretch>
            <a:fillRect/>
          </a:stretch>
        </p:blipFill>
        <p:spPr>
          <a:xfrm>
            <a:off x="399625" y="885775"/>
            <a:ext cx="8246700" cy="39759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59"/>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UUI</a:t>
            </a:r>
            <a:endParaRPr sz="2400"/>
          </a:p>
        </p:txBody>
      </p:sp>
      <p:sp>
        <p:nvSpPr>
          <p:cNvPr id="327" name="Google Shape;327;p59"/>
          <p:cNvSpPr txBox="1"/>
          <p:nvPr/>
        </p:nvSpPr>
        <p:spPr>
          <a:xfrm>
            <a:off x="375775" y="977850"/>
            <a:ext cx="8338800" cy="3416400"/>
          </a:xfrm>
          <a:prstGeom prst="rect">
            <a:avLst/>
          </a:prstGeom>
          <a:noFill/>
          <a:ln>
            <a:noFill/>
          </a:ln>
        </p:spPr>
        <p:txBody>
          <a:bodyPr spcFirstLastPara="1" wrap="square" lIns="91425" tIns="91425" rIns="91425" bIns="91425" anchor="t" anchorCtr="0">
            <a:noAutofit/>
          </a:bodyPr>
          <a:lstStyle/>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Integration with data lake for VM/VNF monitoring via alarm/perf. data search</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New Customer management UI</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Use Portal I18N/L10N features</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Platform maturity (S3P)</a:t>
            </a:r>
            <a:endParaRPr sz="11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60"/>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Backups</a:t>
            </a:r>
            <a:endParaRPr sz="2400"/>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61"/>
          <p:cNvSpPr txBox="1">
            <a:spLocks noGrp="1"/>
          </p:cNvSpPr>
          <p:nvPr>
            <p:ph type="title"/>
          </p:nvPr>
        </p:nvSpPr>
        <p:spPr>
          <a:xfrm>
            <a:off x="311700" y="674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Project Impact due to Use Cases</a:t>
            </a:r>
            <a:endParaRPr sz="2400"/>
          </a:p>
        </p:txBody>
      </p:sp>
      <p:graphicFrame>
        <p:nvGraphicFramePr>
          <p:cNvPr id="338" name="Google Shape;338;p61"/>
          <p:cNvGraphicFramePr/>
          <p:nvPr/>
        </p:nvGraphicFramePr>
        <p:xfrm>
          <a:off x="952500" y="2381250"/>
          <a:ext cx="7239000" cy="457170"/>
        </p:xfrm>
        <a:graphic>
          <a:graphicData uri="http://schemas.openxmlformats.org/drawingml/2006/table">
            <a:tbl>
              <a:tblPr>
                <a:noFill/>
                <a:tableStyleId>{C45E5B06-41B5-44CD-AB79-5E460D53A173}</a:tableStyleId>
              </a:tblPr>
              <a:tblGrid>
                <a:gridCol w="7239000"/>
              </a:tblGrid>
              <a:tr h="45715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tc>
              </a:tr>
            </a:tbl>
          </a:graphicData>
        </a:graphic>
      </p:graphicFrame>
      <p:graphicFrame>
        <p:nvGraphicFramePr>
          <p:cNvPr id="339" name="Google Shape;339;p61"/>
          <p:cNvGraphicFramePr/>
          <p:nvPr/>
        </p:nvGraphicFramePr>
        <p:xfrm>
          <a:off x="268125" y="1704350"/>
          <a:ext cx="8833450" cy="2186940"/>
        </p:xfrm>
        <a:graphic>
          <a:graphicData uri="http://schemas.openxmlformats.org/drawingml/2006/table">
            <a:tbl>
              <a:tblPr>
                <a:noFill/>
                <a:tableStyleId>{C45E5B06-41B5-44CD-AB79-5E460D53A173}</a:tableStyleId>
              </a:tblPr>
              <a:tblGrid>
                <a:gridCol w="886175"/>
                <a:gridCol w="304575"/>
                <a:gridCol w="304575"/>
                <a:gridCol w="304575"/>
                <a:gridCol w="295400"/>
                <a:gridCol w="304575"/>
                <a:gridCol w="332300"/>
                <a:gridCol w="304575"/>
                <a:gridCol w="323100"/>
                <a:gridCol w="304575"/>
                <a:gridCol w="350775"/>
                <a:gridCol w="332300"/>
                <a:gridCol w="332300"/>
                <a:gridCol w="304575"/>
                <a:gridCol w="406175"/>
                <a:gridCol w="332300"/>
                <a:gridCol w="332300"/>
                <a:gridCol w="304575"/>
                <a:gridCol w="286125"/>
                <a:gridCol w="304575"/>
                <a:gridCol w="276950"/>
                <a:gridCol w="286125"/>
                <a:gridCol w="332300"/>
                <a:gridCol w="304575"/>
                <a:gridCol w="350775"/>
                <a:gridCol w="332300"/>
              </a:tblGrid>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b="1" i="1" u="none" strike="noStrike" cap="none"/>
                        <a:t>Use case</a:t>
                      </a:r>
                      <a:endParaRPr sz="1000" b="1" i="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Port</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SO</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SDNC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APPC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DCAE</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Policy</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CLAMP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DMaaP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VNFSDK</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REQ</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Model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PNDA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CIA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Consul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VFC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MCloud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UUI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5G</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CCVPN</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BBS</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OSAM</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bl>
          </a:graphicData>
        </a:graphic>
      </p:graphicFrame>
      <p:sp>
        <p:nvSpPr>
          <p:cNvPr id="340" name="Google Shape;340;p61"/>
          <p:cNvSpPr txBox="1"/>
          <p:nvPr/>
        </p:nvSpPr>
        <p:spPr>
          <a:xfrm>
            <a:off x="391800" y="4179100"/>
            <a:ext cx="8147100" cy="45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Note: CCVPN functionality is not completed – code not merged in SDC in Dublin so it might not be green</a:t>
            </a:r>
            <a:endParaRPr sz="12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62"/>
          <p:cNvSpPr txBox="1">
            <a:spLocks noGrp="1"/>
          </p:cNvSpPr>
          <p:nvPr>
            <p:ph type="title"/>
          </p:nvPr>
        </p:nvSpPr>
        <p:spPr>
          <a:xfrm>
            <a:off x="190950" y="918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Project Impact due to added Functionality</a:t>
            </a:r>
            <a:endParaRPr sz="2400"/>
          </a:p>
        </p:txBody>
      </p:sp>
      <p:graphicFrame>
        <p:nvGraphicFramePr>
          <p:cNvPr id="346" name="Google Shape;346;p62"/>
          <p:cNvGraphicFramePr/>
          <p:nvPr>
            <p:extLst>
              <p:ext uri="{D42A27DB-BD31-4B8C-83A1-F6EECF244321}">
                <p14:modId xmlns:p14="http://schemas.microsoft.com/office/powerpoint/2010/main" val="226562553"/>
              </p:ext>
            </p:extLst>
          </p:nvPr>
        </p:nvGraphicFramePr>
        <p:xfrm>
          <a:off x="42250" y="832863"/>
          <a:ext cx="9059475" cy="3984845"/>
        </p:xfrm>
        <a:graphic>
          <a:graphicData uri="http://schemas.openxmlformats.org/drawingml/2006/table">
            <a:tbl>
              <a:tblPr>
                <a:noFill/>
                <a:tableStyleId>{C45E5B06-41B5-44CD-AB79-5E460D53A173}</a:tableStyleId>
              </a:tblPr>
              <a:tblGrid>
                <a:gridCol w="924275"/>
                <a:gridCol w="300950"/>
                <a:gridCol w="300950"/>
                <a:gridCol w="300950"/>
                <a:gridCol w="291525"/>
                <a:gridCol w="300950"/>
                <a:gridCol w="329175"/>
                <a:gridCol w="300950"/>
                <a:gridCol w="319775"/>
                <a:gridCol w="300950"/>
                <a:gridCol w="329175"/>
                <a:gridCol w="329175"/>
                <a:gridCol w="329175"/>
                <a:gridCol w="300950"/>
                <a:gridCol w="385575"/>
                <a:gridCol w="319775"/>
                <a:gridCol w="329175"/>
                <a:gridCol w="300950"/>
                <a:gridCol w="272750"/>
                <a:gridCol w="300950"/>
                <a:gridCol w="300950"/>
                <a:gridCol w="272750"/>
                <a:gridCol w="319775"/>
                <a:gridCol w="300950"/>
                <a:gridCol w="348000"/>
                <a:gridCol w="319775"/>
                <a:gridCol w="329175"/>
              </a:tblGrid>
              <a:tr h="308075">
                <a:tc>
                  <a:txBody>
                    <a:bodyPr/>
                    <a:lstStyle/>
                    <a:p>
                      <a:pPr marL="0" marR="0" lvl="0" indent="0" algn="l" rtl="0">
                        <a:lnSpc>
                          <a:spcPct val="115000"/>
                        </a:lnSpc>
                        <a:spcBef>
                          <a:spcPts val="0"/>
                        </a:spcBef>
                        <a:spcAft>
                          <a:spcPts val="0"/>
                        </a:spcAft>
                        <a:buClr>
                          <a:schemeClr val="dk1"/>
                        </a:buClr>
                        <a:buSzPts val="1000"/>
                        <a:buFont typeface="Calibri"/>
                        <a:buNone/>
                      </a:pPr>
                      <a:r>
                        <a:rPr lang="en" sz="1000" b="1" i="1" u="none" strike="noStrike" cap="none" dirty="0"/>
                        <a:t>Feature</a:t>
                      </a:r>
                      <a:endParaRPr sz="1000" b="1" i="1"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197250">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Port</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SO</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SDNC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APPC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DCAE</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Policy</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CLAMP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DMaaP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VNFSDK</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REQ</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Model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PNDA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CIA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Consul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VFC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MCloud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UUI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CDS</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197250">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k8s based cloud region support</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Control Loop Requirements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Consistent ID of cloud region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Scaling Enhancements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4602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HPA Enhancements (Continuation)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Analytics as a service - Edge automation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Change Management - Extensions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SO-VNFM Plugin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5"/>
          <p:cNvSpPr txBox="1">
            <a:spLocks noGrp="1"/>
          </p:cNvSpPr>
          <p:nvPr>
            <p:ph type="title"/>
          </p:nvPr>
        </p:nvSpPr>
        <p:spPr>
          <a:xfrm>
            <a:off x="311700" y="74323"/>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New Use case — BBS</a:t>
            </a:r>
            <a:endParaRPr sz="2400"/>
          </a:p>
        </p:txBody>
      </p:sp>
      <p:sp>
        <p:nvSpPr>
          <p:cNvPr id="123" name="Google Shape;123;p2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BBS Broadband Service</a:t>
            </a:r>
            <a:endParaRPr/>
          </a:p>
          <a:p>
            <a:pPr marL="914400" lvl="1" indent="-342900" algn="l" rtl="0">
              <a:lnSpc>
                <a:spcPct val="115000"/>
              </a:lnSpc>
              <a:spcBef>
                <a:spcPts val="0"/>
              </a:spcBef>
              <a:spcAft>
                <a:spcPts val="0"/>
              </a:spcAft>
              <a:buClr>
                <a:schemeClr val="dk2"/>
              </a:buClr>
              <a:buSzPts val="1400"/>
              <a:buChar char="○"/>
            </a:pPr>
            <a:r>
              <a:rPr lang="en" sz="1400"/>
              <a:t>Multigigabit residential connectivity</a:t>
            </a:r>
            <a:endParaRPr sz="1400"/>
          </a:p>
          <a:p>
            <a:pPr marL="914400" lvl="1" indent="-342900" algn="l" rtl="0">
              <a:lnSpc>
                <a:spcPct val="115000"/>
              </a:lnSpc>
              <a:spcBef>
                <a:spcPts val="0"/>
              </a:spcBef>
              <a:spcAft>
                <a:spcPts val="0"/>
              </a:spcAft>
              <a:buClr>
                <a:schemeClr val="dk2"/>
              </a:buClr>
              <a:buSzPts val="1400"/>
              <a:buChar char="○"/>
            </a:pPr>
            <a:r>
              <a:rPr lang="en" sz="1400"/>
              <a:t>Using PON </a:t>
            </a:r>
            <a:endParaRPr sz="1400"/>
          </a:p>
          <a:p>
            <a:pPr marL="457200" lvl="0" indent="-342900" algn="l" rtl="0">
              <a:lnSpc>
                <a:spcPct val="115000"/>
              </a:lnSpc>
              <a:spcBef>
                <a:spcPts val="0"/>
              </a:spcBef>
              <a:spcAft>
                <a:spcPts val="0"/>
              </a:spcAft>
              <a:buClr>
                <a:schemeClr val="dk2"/>
              </a:buClr>
              <a:buSzPts val="1400"/>
              <a:buChar char="●"/>
            </a:pPr>
            <a:r>
              <a:rPr lang="en"/>
              <a:t>ONAP integration</a:t>
            </a:r>
            <a:endParaRPr/>
          </a:p>
          <a:p>
            <a:pPr marL="914400" lvl="1" indent="-342900" algn="l" rtl="0">
              <a:lnSpc>
                <a:spcPct val="115000"/>
              </a:lnSpc>
              <a:spcBef>
                <a:spcPts val="0"/>
              </a:spcBef>
              <a:spcAft>
                <a:spcPts val="0"/>
              </a:spcAft>
              <a:buClr>
                <a:schemeClr val="dk2"/>
              </a:buClr>
              <a:buSzPts val="1400"/>
              <a:buChar char="○"/>
            </a:pPr>
            <a:r>
              <a:rPr lang="en" sz="1400"/>
              <a:t>Design, provisioning, lifecycle management</a:t>
            </a:r>
            <a:endParaRPr sz="1400"/>
          </a:p>
          <a:p>
            <a:pPr marL="914400" lvl="1" indent="-342900" algn="l" rtl="0">
              <a:lnSpc>
                <a:spcPct val="115000"/>
              </a:lnSpc>
              <a:spcBef>
                <a:spcPts val="0"/>
              </a:spcBef>
              <a:spcAft>
                <a:spcPts val="0"/>
              </a:spcAft>
              <a:buClr>
                <a:schemeClr val="dk2"/>
              </a:buClr>
              <a:buSzPts val="1400"/>
              <a:buChar char="○"/>
            </a:pPr>
            <a:r>
              <a:rPr lang="en" sz="1400"/>
              <a:t>Subscriber’s HSIA service</a:t>
            </a:r>
            <a:endParaRPr sz="1400"/>
          </a:p>
          <a:p>
            <a:pPr marL="914400" lvl="1" indent="-342900" algn="l" rtl="0">
              <a:lnSpc>
                <a:spcPct val="115000"/>
              </a:lnSpc>
              <a:spcBef>
                <a:spcPts val="0"/>
              </a:spcBef>
              <a:spcAft>
                <a:spcPts val="0"/>
              </a:spcAft>
              <a:buClr>
                <a:schemeClr val="dk2"/>
              </a:buClr>
              <a:buSzPts val="1400"/>
              <a:buChar char="○"/>
            </a:pPr>
            <a:r>
              <a:rPr lang="en" sz="1400"/>
              <a:t>Change of location of ONT (nomadic ONT)</a:t>
            </a:r>
            <a:endParaRPr sz="1400"/>
          </a:p>
          <a:p>
            <a:pPr marL="914400" lvl="1" indent="-342900" algn="l" rtl="0">
              <a:lnSpc>
                <a:spcPct val="115000"/>
              </a:lnSpc>
              <a:spcBef>
                <a:spcPts val="0"/>
              </a:spcBef>
              <a:spcAft>
                <a:spcPts val="0"/>
              </a:spcAft>
              <a:buClr>
                <a:schemeClr val="dk2"/>
              </a:buClr>
              <a:buSzPts val="1400"/>
              <a:buChar char="○"/>
            </a:pPr>
            <a:r>
              <a:rPr lang="en" sz="1400"/>
              <a:t>HSIA service subscription plan changes &amp; service assurance</a:t>
            </a:r>
            <a:endParaRPr sz="1400"/>
          </a:p>
          <a:p>
            <a:pPr marL="0" lvl="0" indent="0" algn="l" rtl="0">
              <a:lnSpc>
                <a:spcPct val="115000"/>
              </a:lnSpc>
              <a:spcBef>
                <a:spcPts val="1600"/>
              </a:spcBef>
              <a:spcAft>
                <a:spcPts val="1600"/>
              </a:spcAft>
              <a:buClr>
                <a:schemeClr val="dk2"/>
              </a:buClr>
              <a:buSzPts val="1400"/>
              <a:buNone/>
            </a:pP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6"/>
          <p:cNvSpPr txBox="1">
            <a:spLocks noGrp="1"/>
          </p:cNvSpPr>
          <p:nvPr>
            <p:ph type="title"/>
          </p:nvPr>
        </p:nvSpPr>
        <p:spPr>
          <a:xfrm>
            <a:off x="311700" y="9285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Use case enhancements — 5G</a:t>
            </a:r>
            <a:endParaRPr sz="2400"/>
          </a:p>
        </p:txBody>
      </p:sp>
      <p:sp>
        <p:nvSpPr>
          <p:cNvPr id="129" name="Google Shape;129;p2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PNF Support</a:t>
            </a:r>
            <a:endParaRPr/>
          </a:p>
          <a:p>
            <a:pPr marL="914400" marR="0" lvl="1" indent="-342900" algn="l" rtl="0">
              <a:lnSpc>
                <a:spcPct val="115000"/>
              </a:lnSpc>
              <a:spcBef>
                <a:spcPts val="0"/>
              </a:spcBef>
              <a:spcAft>
                <a:spcPts val="0"/>
              </a:spcAft>
              <a:buSzPts val="1400"/>
              <a:buChar char="○"/>
            </a:pPr>
            <a:r>
              <a:rPr lang="en" sz="1400"/>
              <a:t>PNF package pre-onboarding and onboarding (using SDC)</a:t>
            </a:r>
            <a:endParaRPr sz="1400"/>
          </a:p>
          <a:p>
            <a:pPr marL="914400" marR="0" lvl="1" indent="-342900" algn="l" rtl="0">
              <a:lnSpc>
                <a:spcPct val="115000"/>
              </a:lnSpc>
              <a:spcBef>
                <a:spcPts val="0"/>
              </a:spcBef>
              <a:spcAft>
                <a:spcPts val="0"/>
              </a:spcAft>
              <a:buSzPts val="1400"/>
              <a:buChar char="○"/>
            </a:pPr>
            <a:r>
              <a:rPr lang="en" sz="1400"/>
              <a:t>Configuration with NETCONF</a:t>
            </a:r>
            <a:endParaRPr sz="1400"/>
          </a:p>
          <a:p>
            <a:pPr marL="914400" marR="0" lvl="1" indent="-342900" algn="l" rtl="0">
              <a:lnSpc>
                <a:spcPct val="115000"/>
              </a:lnSpc>
              <a:spcBef>
                <a:spcPts val="0"/>
              </a:spcBef>
              <a:spcAft>
                <a:spcPts val="0"/>
              </a:spcAft>
              <a:buSzPts val="1400"/>
              <a:buChar char="○"/>
            </a:pPr>
            <a:r>
              <a:rPr lang="en" sz="1400"/>
              <a:t>PNF plug and play</a:t>
            </a:r>
            <a:endParaRPr sz="1400"/>
          </a:p>
          <a:p>
            <a:pPr marL="914400" marR="0" lvl="1" indent="-342900" algn="l" rtl="0">
              <a:lnSpc>
                <a:spcPct val="115000"/>
              </a:lnSpc>
              <a:spcBef>
                <a:spcPts val="0"/>
              </a:spcBef>
              <a:spcAft>
                <a:spcPts val="0"/>
              </a:spcAft>
              <a:buSzPts val="1400"/>
              <a:buChar char="○"/>
            </a:pPr>
            <a:r>
              <a:rPr lang="en" sz="1400"/>
              <a:t>PNF software upgrade with rollback (using Ansible)</a:t>
            </a:r>
            <a:endParaRPr sz="1400"/>
          </a:p>
          <a:p>
            <a:pPr marL="457200" lvl="0" indent="-342900" algn="l" rtl="0">
              <a:lnSpc>
                <a:spcPct val="115000"/>
              </a:lnSpc>
              <a:spcBef>
                <a:spcPts val="0"/>
              </a:spcBef>
              <a:spcAft>
                <a:spcPts val="0"/>
              </a:spcAft>
              <a:buSzPts val="1400"/>
              <a:buChar char="●"/>
            </a:pPr>
            <a:r>
              <a:rPr lang="en"/>
              <a:t>Optimization</a:t>
            </a:r>
            <a:endParaRPr/>
          </a:p>
          <a:p>
            <a:pPr marL="914400" marR="0" lvl="1" indent="-342900" algn="l" rtl="0">
              <a:lnSpc>
                <a:spcPct val="115000"/>
              </a:lnSpc>
              <a:spcBef>
                <a:spcPts val="0"/>
              </a:spcBef>
              <a:spcAft>
                <a:spcPts val="0"/>
              </a:spcAft>
              <a:buSzPts val="1400"/>
              <a:buChar char="○"/>
            </a:pPr>
            <a:r>
              <a:rPr lang="en" sz="1400"/>
              <a:t>Bulk performance measurement</a:t>
            </a:r>
            <a:endParaRPr sz="1400"/>
          </a:p>
          <a:p>
            <a:pPr marL="914400" marR="0" lvl="1" indent="-342900" algn="l" rtl="0">
              <a:lnSpc>
                <a:spcPct val="115000"/>
              </a:lnSpc>
              <a:spcBef>
                <a:spcPts val="0"/>
              </a:spcBef>
              <a:spcAft>
                <a:spcPts val="0"/>
              </a:spcAft>
              <a:buSzPts val="1400"/>
              <a:buChar char="○"/>
            </a:pPr>
            <a:r>
              <a:rPr lang="en" sz="1400"/>
              <a:t>OOF &amp; PCI</a:t>
            </a:r>
            <a:endParaRPr sz="1400"/>
          </a:p>
          <a:p>
            <a:pPr marL="457200" lvl="0" indent="-342900" algn="l" rtl="0">
              <a:lnSpc>
                <a:spcPct val="115000"/>
              </a:lnSpc>
              <a:spcBef>
                <a:spcPts val="0"/>
              </a:spcBef>
              <a:spcAft>
                <a:spcPts val="0"/>
              </a:spcAft>
              <a:buSzPts val="1400"/>
              <a:buChar char="●"/>
            </a:pPr>
            <a:r>
              <a:rPr lang="en"/>
              <a:t>Network Slicing</a:t>
            </a:r>
            <a:endParaRPr/>
          </a:p>
          <a:p>
            <a:pPr marL="914400" lvl="1" indent="-342900" algn="l" rtl="0">
              <a:lnSpc>
                <a:spcPct val="115000"/>
              </a:lnSpc>
              <a:spcBef>
                <a:spcPts val="0"/>
              </a:spcBef>
              <a:spcAft>
                <a:spcPts val="0"/>
              </a:spcAft>
              <a:buClr>
                <a:schemeClr val="dk2"/>
              </a:buClr>
              <a:buSzPts val="1400"/>
              <a:buChar char="○"/>
            </a:pPr>
            <a:r>
              <a:rPr lang="en" sz="1400"/>
              <a:t>Modeling to support Network Slicing</a:t>
            </a:r>
            <a:endParaRPr sz="1400"/>
          </a:p>
          <a:p>
            <a:pPr marL="914400" lvl="0" indent="0" algn="l" rtl="0">
              <a:lnSpc>
                <a:spcPct val="115000"/>
              </a:lnSpc>
              <a:spcBef>
                <a:spcPts val="1600"/>
              </a:spcBef>
              <a:spcAft>
                <a:spcPts val="1600"/>
              </a:spcAft>
              <a:buClr>
                <a:schemeClr val="dk2"/>
              </a:buClr>
              <a:buSzPts val="1400"/>
              <a:buNone/>
            </a:pP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7"/>
          <p:cNvSpPr txBox="1">
            <a:spLocks noGrp="1"/>
          </p:cNvSpPr>
          <p:nvPr>
            <p:ph type="title"/>
          </p:nvPr>
        </p:nvSpPr>
        <p:spPr>
          <a:xfrm>
            <a:off x="311700" y="74323"/>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Use case enhancements — CCVPN</a:t>
            </a:r>
            <a:endParaRPr sz="2400"/>
          </a:p>
        </p:txBody>
      </p:sp>
      <p:sp>
        <p:nvSpPr>
          <p:cNvPr id="135" name="Google Shape;135;p2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Service change management to allow the customer to dynamically add branch sites or value-added services (e.g. vFW)</a:t>
            </a:r>
            <a:endParaRPr/>
          </a:p>
          <a:p>
            <a:pPr marL="457200" lvl="0" indent="-342900" algn="l" rtl="0">
              <a:lnSpc>
                <a:spcPct val="115000"/>
              </a:lnSpc>
              <a:spcBef>
                <a:spcPts val="0"/>
              </a:spcBef>
              <a:spcAft>
                <a:spcPts val="0"/>
              </a:spcAft>
              <a:buClr>
                <a:schemeClr val="dk2"/>
              </a:buClr>
              <a:buSzPts val="1400"/>
              <a:buChar char="●"/>
            </a:pPr>
            <a:r>
              <a:rPr lang="en"/>
              <a:t>Intelligent bandwidth on demand</a:t>
            </a:r>
            <a:endParaRPr/>
          </a:p>
          <a:p>
            <a:pPr marL="457200" lvl="0" indent="-342900" algn="l" rtl="0">
              <a:lnSpc>
                <a:spcPct val="115000"/>
              </a:lnSpc>
              <a:spcBef>
                <a:spcPts val="0"/>
              </a:spcBef>
              <a:spcAft>
                <a:spcPts val="0"/>
              </a:spcAft>
              <a:buClr>
                <a:schemeClr val="dk2"/>
              </a:buClr>
              <a:buSzPts val="1400"/>
              <a:buChar char="●"/>
            </a:pPr>
            <a:r>
              <a:rPr lang="en"/>
              <a:t>Allow third party analytics applications to trigger ONAP close loop for adjusting the running CCVPN service instances</a:t>
            </a:r>
            <a:endParaRPr/>
          </a:p>
          <a:p>
            <a:pPr marL="914400" lvl="1" indent="-342900" algn="l" rtl="0">
              <a:lnSpc>
                <a:spcPct val="115000"/>
              </a:lnSpc>
              <a:spcBef>
                <a:spcPts val="0"/>
              </a:spcBef>
              <a:spcAft>
                <a:spcPts val="0"/>
              </a:spcAft>
              <a:buClr>
                <a:schemeClr val="dk2"/>
              </a:buClr>
              <a:buSzPts val="1400"/>
              <a:buChar char="○"/>
            </a:pPr>
            <a:r>
              <a:rPr lang="en" sz="1400"/>
              <a:t>e.g. the bandwidth between specified sites</a:t>
            </a:r>
            <a:endParaRPr sz="1400"/>
          </a:p>
          <a:p>
            <a:pPr marL="0" lvl="0" indent="0" algn="l" rtl="0">
              <a:lnSpc>
                <a:spcPct val="115000"/>
              </a:lnSpc>
              <a:spcBef>
                <a:spcPts val="0"/>
              </a:spcBef>
              <a:spcAft>
                <a:spcPts val="1600"/>
              </a:spcAft>
              <a:buClr>
                <a:schemeClr val="dk2"/>
              </a:buClr>
              <a:buSzPts val="1400"/>
              <a:buNone/>
            </a:pPr>
            <a:endParaRPr sz="11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8"/>
          <p:cNvSpPr txBox="1">
            <a:spLocks noGrp="1"/>
          </p:cNvSpPr>
          <p:nvPr>
            <p:ph type="title"/>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Functional Capability — k8s region</a:t>
            </a:r>
            <a:endParaRPr sz="2400"/>
          </a:p>
        </p:txBody>
      </p:sp>
      <p:sp>
        <p:nvSpPr>
          <p:cNvPr id="141" name="Google Shape;141;p2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Support for deploying Containerized Network Functions (CNFs) alongside VM based VNFs</a:t>
            </a:r>
            <a:endParaRPr/>
          </a:p>
          <a:p>
            <a:pPr marL="914400" lvl="1" indent="-342900" algn="l" rtl="0">
              <a:lnSpc>
                <a:spcPct val="115000"/>
              </a:lnSpc>
              <a:spcBef>
                <a:spcPts val="0"/>
              </a:spcBef>
              <a:spcAft>
                <a:spcPts val="0"/>
              </a:spcAft>
              <a:buClr>
                <a:schemeClr val="dk2"/>
              </a:buClr>
              <a:buSzPts val="1400"/>
              <a:buChar char="○"/>
            </a:pPr>
            <a:r>
              <a:rPr lang="en" sz="1400"/>
              <a:t>Using Helm Charts</a:t>
            </a:r>
            <a:endParaRPr sz="1400"/>
          </a:p>
          <a:p>
            <a:pPr marL="914400" lvl="1" indent="-342900" algn="l" rtl="0">
              <a:lnSpc>
                <a:spcPct val="115000"/>
              </a:lnSpc>
              <a:spcBef>
                <a:spcPts val="0"/>
              </a:spcBef>
              <a:spcAft>
                <a:spcPts val="0"/>
              </a:spcAft>
              <a:buClr>
                <a:schemeClr val="dk2"/>
              </a:buClr>
              <a:buSzPts val="1400"/>
              <a:buChar char="○"/>
            </a:pPr>
            <a:r>
              <a:rPr lang="en" sz="1400"/>
              <a:t>Kubernetes based cloud region support through MultiCloud/k8s plugin</a:t>
            </a:r>
            <a:endParaRPr sz="1400">
              <a:solidFill>
                <a:srgbClr val="172B4D"/>
              </a:solidFill>
              <a:latin typeface="Roboto"/>
              <a:ea typeface="Roboto"/>
              <a:cs typeface="Roboto"/>
              <a:sym typeface="Roboto"/>
            </a:endParaRPr>
          </a:p>
          <a:p>
            <a:pPr marL="457200" lvl="0" indent="-342900" algn="l" rtl="0">
              <a:lnSpc>
                <a:spcPct val="115000"/>
              </a:lnSpc>
              <a:spcBef>
                <a:spcPts val="0"/>
              </a:spcBef>
              <a:spcAft>
                <a:spcPts val="0"/>
              </a:spcAft>
              <a:buClr>
                <a:schemeClr val="dk2"/>
              </a:buClr>
              <a:buSzPts val="1400"/>
              <a:buChar char="●"/>
            </a:pPr>
            <a:r>
              <a:rPr lang="en"/>
              <a:t>Scope includes vFirewall use case</a:t>
            </a:r>
            <a:endParaRPr/>
          </a:p>
          <a:p>
            <a:pPr marL="914400" lvl="1" indent="-342900" algn="l" rtl="0">
              <a:lnSpc>
                <a:spcPct val="115000"/>
              </a:lnSpc>
              <a:spcBef>
                <a:spcPts val="0"/>
              </a:spcBef>
              <a:spcAft>
                <a:spcPts val="0"/>
              </a:spcAft>
              <a:buClr>
                <a:schemeClr val="dk2"/>
              </a:buClr>
              <a:buSzPts val="1400"/>
              <a:buChar char="○"/>
            </a:pPr>
            <a:r>
              <a:rPr lang="en" sz="1400"/>
              <a:t>Hybrid model of Firewall and Traffic Generator as Containers, and Sink as a VM. </a:t>
            </a:r>
            <a:endParaRPr sz="1400"/>
          </a:p>
          <a:p>
            <a:pPr marL="457200" lvl="0" indent="-342900" algn="l" rtl="0">
              <a:lnSpc>
                <a:spcPct val="115000"/>
              </a:lnSpc>
              <a:spcBef>
                <a:spcPts val="0"/>
              </a:spcBef>
              <a:spcAft>
                <a:spcPts val="0"/>
              </a:spcAft>
              <a:buClr>
                <a:schemeClr val="dk2"/>
              </a:buClr>
              <a:buSzPts val="1400"/>
              <a:buChar char="●"/>
            </a:pPr>
            <a:r>
              <a:rPr lang="en"/>
              <a:t>Scope also includes Linux Foundation EdgeXFoundry project use case</a:t>
            </a:r>
            <a:endParaRPr/>
          </a:p>
          <a:p>
            <a:pPr marL="0" lvl="0" indent="0" algn="l" rtl="0">
              <a:lnSpc>
                <a:spcPct val="115000"/>
              </a:lnSpc>
              <a:spcBef>
                <a:spcPts val="0"/>
              </a:spcBef>
              <a:spcAft>
                <a:spcPts val="0"/>
              </a:spcAft>
              <a:buNone/>
            </a:pPr>
            <a:endParaRPr sz="1800" strike="sngStrike">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body" idx="1"/>
          </p:nvPr>
        </p:nvSpPr>
        <p:spPr>
          <a:xfrm>
            <a:off x="311700" y="1171150"/>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Unified APIs used by Controllers and Orchestrators</a:t>
            </a:r>
            <a:endParaRPr/>
          </a:p>
          <a:p>
            <a:pPr marL="914400" lvl="1" indent="-342900" algn="l" rtl="0">
              <a:lnSpc>
                <a:spcPct val="115000"/>
              </a:lnSpc>
              <a:spcBef>
                <a:spcPts val="0"/>
              </a:spcBef>
              <a:spcAft>
                <a:spcPts val="0"/>
              </a:spcAft>
              <a:buClr>
                <a:schemeClr val="dk2"/>
              </a:buClr>
              <a:buSzPts val="1400"/>
              <a:buChar char="○"/>
            </a:pPr>
            <a:r>
              <a:rPr lang="en" sz="1400"/>
              <a:t>Before Dublin, API for Control Loop actions (reboot, scale out, modify config, etc.) varied by the controllers/orchestrators (eg. SO, VFC, APPC)</a:t>
            </a:r>
            <a:endParaRPr sz="1400"/>
          </a:p>
          <a:p>
            <a:pPr marL="914400" lvl="1" indent="-342900" algn="l" rtl="0">
              <a:lnSpc>
                <a:spcPct val="115000"/>
              </a:lnSpc>
              <a:spcBef>
                <a:spcPts val="0"/>
              </a:spcBef>
              <a:spcAft>
                <a:spcPts val="0"/>
              </a:spcAft>
              <a:buClr>
                <a:schemeClr val="dk2"/>
              </a:buClr>
              <a:buSzPts val="1400"/>
              <a:buChar char="○"/>
            </a:pPr>
            <a:r>
              <a:rPr lang="en" sz="1400"/>
              <a:t>Goal was to develop Event based Common Notification messaging format for Control Loop Operations</a:t>
            </a:r>
            <a:endParaRPr sz="1400"/>
          </a:p>
          <a:p>
            <a:pPr marL="914400" marR="0" lvl="1" indent="-342900" algn="l" rtl="0">
              <a:lnSpc>
                <a:spcPct val="115000"/>
              </a:lnSpc>
              <a:spcBef>
                <a:spcPts val="0"/>
              </a:spcBef>
              <a:spcAft>
                <a:spcPts val="0"/>
              </a:spcAft>
              <a:buSzPts val="1400"/>
              <a:buChar char="○"/>
            </a:pPr>
            <a:r>
              <a:rPr lang="en" sz="1400"/>
              <a:t>Model Driven Control Loop using Policy model of DCAE Micro services</a:t>
            </a:r>
            <a:endParaRPr sz="1400"/>
          </a:p>
          <a:p>
            <a:pPr marL="0" lvl="0" indent="0" algn="l" rtl="0">
              <a:lnSpc>
                <a:spcPct val="115000"/>
              </a:lnSpc>
              <a:spcBef>
                <a:spcPts val="0"/>
              </a:spcBef>
              <a:spcAft>
                <a:spcPts val="0"/>
              </a:spcAft>
              <a:buNone/>
            </a:pPr>
            <a:endParaRPr sz="1400"/>
          </a:p>
          <a:p>
            <a:pPr marL="0" lvl="0" indent="0" algn="l" rtl="0">
              <a:lnSpc>
                <a:spcPct val="115000"/>
              </a:lnSpc>
              <a:spcBef>
                <a:spcPts val="0"/>
              </a:spcBef>
              <a:spcAft>
                <a:spcPts val="0"/>
              </a:spcAft>
              <a:buNone/>
            </a:pPr>
            <a:r>
              <a:rPr lang="en" sz="1400">
                <a:solidFill>
                  <a:srgbClr val="FF0000"/>
                </a:solidFill>
              </a:rPr>
              <a:t>Note: It still needs to be confirmed on what has been accomplished in Dublin </a:t>
            </a:r>
            <a:endParaRPr sz="1400">
              <a:solidFill>
                <a:srgbClr val="FF0000"/>
              </a:solidFill>
            </a:endParaRPr>
          </a:p>
        </p:txBody>
      </p:sp>
      <p:sp>
        <p:nvSpPr>
          <p:cNvPr id="147" name="Google Shape;147;p29"/>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a:t>
            </a:r>
            <a:r>
              <a:rPr lang="en" sz="2700" b="0" i="0">
                <a:solidFill>
                  <a:schemeClr val="lt1"/>
                </a:solidFill>
                <a:latin typeface="Arial"/>
                <a:ea typeface="Arial"/>
                <a:cs typeface="Arial"/>
                <a:sym typeface="Arial"/>
              </a:rPr>
              <a:t> — Control Loop</a:t>
            </a:r>
            <a:endParaRPr sz="11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1771</Words>
  <Application>Microsoft Office PowerPoint</Application>
  <PresentationFormat>On-screen Show (16:9)</PresentationFormat>
  <Paragraphs>324</Paragraphs>
  <Slides>43</Slides>
  <Notes>43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43</vt:i4>
      </vt:variant>
    </vt:vector>
  </HeadingPairs>
  <TitlesOfParts>
    <vt:vector size="49" baseType="lpstr">
      <vt:lpstr>Roboto</vt:lpstr>
      <vt:lpstr>Calibri</vt:lpstr>
      <vt:lpstr>Microsoft Yahei</vt:lpstr>
      <vt:lpstr>Arial</vt:lpstr>
      <vt:lpstr>Simple Light</vt:lpstr>
      <vt:lpstr>Office Theme</vt:lpstr>
      <vt:lpstr>ONAP Dublin Release Highlights</vt:lpstr>
      <vt:lpstr>Dublin Highlights - Use Cases 1/2</vt:lpstr>
      <vt:lpstr>Dublin Highlights – Use Cases 2/2</vt:lpstr>
      <vt:lpstr>ONAP Dublin Architecture Block Diagram</vt:lpstr>
      <vt:lpstr>New Use case — BBS</vt:lpstr>
      <vt:lpstr>Use case enhancements — 5G</vt:lpstr>
      <vt:lpstr>Use case enhancements — CCVPN</vt:lpstr>
      <vt:lpstr>Functional Capability — k8s region</vt:lpstr>
      <vt:lpstr>PowerPoint Presentation</vt:lpstr>
      <vt:lpstr>PowerPoint Presentation</vt:lpstr>
      <vt:lpstr>PowerPoint Presentation</vt:lpstr>
      <vt:lpstr>PowerPoint Presentation</vt:lpstr>
      <vt:lpstr>Project by Project Updates</vt:lpstr>
      <vt:lpstr>A&amp;AI</vt:lpstr>
      <vt:lpstr>APPC</vt:lpstr>
      <vt:lpstr>CLAMP</vt:lpstr>
      <vt:lpstr>CLI</vt:lpstr>
      <vt:lpstr>CCSDK</vt:lpstr>
      <vt:lpstr>DCAE</vt:lpstr>
      <vt:lpstr>DMaaP</vt:lpstr>
      <vt:lpstr>External API</vt:lpstr>
      <vt:lpstr>Holmes</vt:lpstr>
      <vt:lpstr>MSB</vt:lpstr>
      <vt:lpstr>Modeling</vt:lpstr>
      <vt:lpstr>MUSIC</vt:lpstr>
      <vt:lpstr>MultiVim / MultiCloud</vt:lpstr>
      <vt:lpstr>OOM</vt:lpstr>
      <vt:lpstr>OOF</vt:lpstr>
      <vt:lpstr>Policy</vt:lpstr>
      <vt:lpstr>Pomba</vt:lpstr>
      <vt:lpstr>Portal</vt:lpstr>
      <vt:lpstr>SDC</vt:lpstr>
      <vt:lpstr>SO</vt:lpstr>
      <vt:lpstr>SDNC</vt:lpstr>
      <vt:lpstr>VF-C</vt:lpstr>
      <vt:lpstr>VNFREQ</vt:lpstr>
      <vt:lpstr>VNFSDK</vt:lpstr>
      <vt:lpstr>VVP</vt:lpstr>
      <vt:lpstr>VID</vt:lpstr>
      <vt:lpstr>UUI</vt:lpstr>
      <vt:lpstr>Backups</vt:lpstr>
      <vt:lpstr>Project Impact due to Use Cases</vt:lpstr>
      <vt:lpstr>Project Impact due to added Functionality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Dublin Release Highlights</dc:title>
  <dc:creator>Administrator</dc:creator>
  <cp:lastModifiedBy>Administrator</cp:lastModifiedBy>
  <cp:revision>5</cp:revision>
  <dcterms:modified xsi:type="dcterms:W3CDTF">2019-05-27T14:04:27Z</dcterms:modified>
</cp:coreProperties>
</file>