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6" r:id="rId1"/>
    <p:sldMasterId id="2147483667" r:id="rId2"/>
  </p:sldMasterIdLst>
  <p:notesMasterIdLst>
    <p:notesMasterId r:id="rId48"/>
  </p:notesMasterIdLst>
  <p:sldIdLst>
    <p:sldId id="256" r:id="rId3"/>
    <p:sldId id="257" r:id="rId4"/>
    <p:sldId id="258" r:id="rId5"/>
    <p:sldId id="549" r:id="rId6"/>
    <p:sldId id="550" r:id="rId7"/>
    <p:sldId id="551" r:id="rId8"/>
    <p:sldId id="299" r:id="rId9"/>
    <p:sldId id="260" r:id="rId10"/>
    <p:sldId id="261" r:id="rId11"/>
    <p:sldId id="262" r:id="rId12"/>
    <p:sldId id="263" r:id="rId13"/>
    <p:sldId id="552" r:id="rId14"/>
    <p:sldId id="266" r:id="rId15"/>
    <p:sldId id="553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547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49"/>
      <p:bold r:id="rId50"/>
      <p:italic r:id="rId51"/>
      <p:boldItalic r:id="rId52"/>
    </p:embeddedFont>
    <p:embeddedFont>
      <p:font typeface="Microsoft Yahei" panose="020B0503020204020204" pitchFamily="34" charset="-122"/>
      <p:regular r:id="rId53"/>
      <p:bold r:id="rId54"/>
    </p:embeddedFont>
    <p:embeddedFont>
      <p:font typeface="Roboto" panose="02000000000000000000" pitchFamily="2" charset="0"/>
      <p:regular r:id="rId55"/>
      <p:bold r:id="rId56"/>
      <p:italic r:id="rId57"/>
      <p:boldItalic r:id="rId5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45E5B06-41B5-44CD-AB79-5E460D53A173}">
  <a:tblStyle styleId="{C45E5B06-41B5-44CD-AB79-5E460D53A17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730" y="77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font" Target="fonts/font2.fntdata"/><Relationship Id="rId55" Type="http://schemas.openxmlformats.org/officeDocument/2006/relationships/font" Target="fonts/font7.fntdata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font" Target="fonts/font6.fntdata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font" Target="fonts/font5.fntdata"/><Relationship Id="rId58" Type="http://schemas.openxmlformats.org/officeDocument/2006/relationships/font" Target="fonts/font10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font" Target="fonts/font1.fntdata"/><Relationship Id="rId57" Type="http://schemas.openxmlformats.org/officeDocument/2006/relationships/font" Target="fonts/font9.fntdata"/><Relationship Id="rId61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font" Target="fonts/font4.fntdata"/><Relationship Id="rId6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notesMaster" Target="notesMasters/notesMaster1.xml"/><Relationship Id="rId56" Type="http://schemas.openxmlformats.org/officeDocument/2006/relationships/font" Target="fonts/font8.fntdata"/><Relationship Id="rId8" Type="http://schemas.openxmlformats.org/officeDocument/2006/relationships/slide" Target="slides/slide6.xml"/><Relationship Id="rId51" Type="http://schemas.openxmlformats.org/officeDocument/2006/relationships/font" Target="fonts/font3.fntdata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1616651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5759e6d9e3_3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6" name="Google Shape;96;g5759e6d9e3_3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665861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5759e6d9e3_3_10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g5759e6d9e3_3_1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941627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5759e6d9e3_3_10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g5759e6d9e3_3_1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649709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5759e6d9e3_3_1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3" name="Google Shape;163;g5759e6d9e3_3_1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985514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5759e6d9e3_3_1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8" name="Google Shape;168;g5759e6d9e3_3_1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620641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5759e6d9e3_3_1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4" name="Google Shape;174;g5759e6d9e3_3_1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192163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5759e6d9e3_3_1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0" name="Google Shape;180;g5759e6d9e3_3_1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042082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5759e6d9e3_3_1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6" name="Google Shape;186;g5759e6d9e3_3_1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003972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5759e6d9e3_3_1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2" name="Google Shape;192;g5759e6d9e3_3_1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099776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5759e6d9e3_3_1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8" name="Google Shape;198;g5759e6d9e3_3_1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0698214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5759e6d9e3_3_1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4" name="Google Shape;204;g5759e6d9e3_3_1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105538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5759e6d9e3_3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1" name="Google Shape;101;g5759e6d9e3_3_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6715295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5759e6d9e3_3_1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0" name="Google Shape;210;g5759e6d9e3_3_1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2893814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5759e6d9e3_3_1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6" name="Google Shape;216;g5759e6d9e3_3_1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3270755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5759e6d9e3_3_1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2" name="Google Shape;222;g5759e6d9e3_3_1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5887888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5759e6d9e3_3_1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8" name="Google Shape;228;g5759e6d9e3_3_1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4470094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5759e6d9e3_3_1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4" name="Google Shape;234;g5759e6d9e3_3_1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4591901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5759e6d9e3_3_1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0" name="Google Shape;240;g5759e6d9e3_3_1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8378713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5759e6d9e3_3_1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6" name="Google Shape;246;g5759e6d9e3_3_1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7189676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5759e6d9e3_3_1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2" name="Google Shape;252;g5759e6d9e3_3_1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8634722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5759e6d9e3_3_1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8" name="Google Shape;258;g5759e6d9e3_3_1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2195927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5a807b541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4" name="Google Shape;264;g5a807b541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195088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5759e6d9e3_3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g5759e6d9e3_3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6774169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5759e6d9e3_3_2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0" name="Google Shape;270;g5759e6d9e3_3_2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7995682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5759e6d9e3_3_2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6" name="Google Shape;276;g5759e6d9e3_3_2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7959431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5759e6d9e3_3_2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2" name="Google Shape;282;g5759e6d9e3_3_2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4272232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5759e6d9e3_3_2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8" name="Google Shape;288;g5759e6d9e3_3_2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8073707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99143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5759e6d9e3_3_2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0" name="Google Shape;300;g5759e6d9e3_3_2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1031020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5759e6d9e3_3_2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6" name="Google Shape;306;g5759e6d9e3_3_2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2396508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g5759e6d9e3_3_2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2" name="Google Shape;312;g5759e6d9e3_3_2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4276052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g5759e6d9e3_3_2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8" name="Google Shape;318;g5759e6d9e3_3_2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2019976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g5759e6d9e3_3_2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4" name="Google Shape;324;g5759e6d9e3_3_2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137071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5a30d53b22_0_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5a30d53b22_0_1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6841987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g5759e6d9e3_3_2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0" name="Google Shape;330;g5759e6d9e3_3_2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7784295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g5759e6d9e3_3_2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5" name="Google Shape;335;g5759e6d9e3_3_2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0151713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5759e6d9e3_3_2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3" name="Google Shape;343;g5759e6d9e3_3_2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814400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5759e6d9e3_3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0" name="Google Shape;120;g5759e6d9e3_3_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758617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5759e6d9e3_3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6" name="Google Shape;126;g5759e6d9e3_3_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770931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5759e6d9e3_3_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2" name="Google Shape;132;g5759e6d9e3_3_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224130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5759e6d9e3_3_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8" name="Google Shape;138;g5759e6d9e3_3_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137259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5759e6d9e3_3_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4" name="Google Shape;144;g5759e6d9e3_3_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879892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Google Shape;61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20174" y="-6853"/>
            <a:ext cx="9148777" cy="5150353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4"/>
          <p:cNvSpPr/>
          <p:nvPr/>
        </p:nvSpPr>
        <p:spPr>
          <a:xfrm>
            <a:off x="-20174" y="-6853"/>
            <a:ext cx="9156182" cy="13986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Google Shape;63;p14"/>
          <p:cNvSpPr txBox="1">
            <a:spLocks noGrp="1"/>
          </p:cNvSpPr>
          <p:nvPr>
            <p:ph type="ctrTitle"/>
          </p:nvPr>
        </p:nvSpPr>
        <p:spPr>
          <a:xfrm>
            <a:off x="274891" y="2117624"/>
            <a:ext cx="8499538" cy="1136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Arial"/>
              <a:buNone/>
              <a:defRPr sz="2900" b="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4"/>
          <p:cNvSpPr txBox="1">
            <a:spLocks noGrp="1"/>
          </p:cNvSpPr>
          <p:nvPr>
            <p:ph type="subTitle" idx="1"/>
          </p:nvPr>
        </p:nvSpPr>
        <p:spPr>
          <a:xfrm>
            <a:off x="274891" y="3415636"/>
            <a:ext cx="3006591" cy="4006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lv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 b="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pic>
        <p:nvPicPr>
          <p:cNvPr id="65" name="Google Shape;65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74891" y="374417"/>
            <a:ext cx="2811481" cy="5855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457200" lvl="0" indent="-3175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/>
            </a:lvl1pPr>
            <a:lvl2pPr marL="914400" lvl="1" indent="-2984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/>
            </a:lvl2pPr>
            <a:lvl3pPr marL="1371600" lvl="2" indent="-2984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Char char="■"/>
              <a:defRPr/>
            </a:lvl3pPr>
            <a:lvl4pPr marL="1828800" lvl="3" indent="-2984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  <a:defRPr/>
            </a:lvl4pPr>
            <a:lvl5pPr marL="2286000" lvl="4" indent="-2984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/>
            </a:lvl5pPr>
            <a:lvl6pPr marL="2743200" lvl="5" indent="-2984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■"/>
              <a:defRPr/>
            </a:lvl6pPr>
            <a:lvl7pPr marL="3200400" lvl="6" indent="-2984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  <a:defRPr/>
            </a:lvl7pPr>
            <a:lvl8pPr marL="3657600" lvl="7" indent="-2984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  <a:defRPr/>
            </a:lvl8pPr>
            <a:lvl9pPr marL="4114800" lvl="8" indent="-298450" algn="l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9" name="Google Shape;69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>
            <a:lvl1pPr marL="0" marR="0" lvl="0" indent="0" algn="r"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标题，文本与内容">
  <p:cSld name="标题，文本与内容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6"/>
          <p:cNvSpPr txBox="1">
            <a:spLocks noGrp="1"/>
          </p:cNvSpPr>
          <p:nvPr>
            <p:ph type="title"/>
          </p:nvPr>
        </p:nvSpPr>
        <p:spPr>
          <a:xfrm>
            <a:off x="617776" y="256345"/>
            <a:ext cx="8133422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0" rIns="0" bIns="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D86"/>
              </a:buClr>
              <a:buSzPts val="4000"/>
              <a:buFont typeface="Microsoft Yahei"/>
              <a:buNone/>
              <a:defRPr sz="4000" b="0">
                <a:solidFill>
                  <a:srgbClr val="004D86"/>
                </a:solidFill>
                <a:latin typeface="Microsoft Yahei"/>
                <a:ea typeface="Microsoft Yahei"/>
                <a:cs typeface="Microsoft Yahei"/>
                <a:sym typeface="Microsoft Yahe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6"/>
          <p:cNvSpPr/>
          <p:nvPr/>
        </p:nvSpPr>
        <p:spPr>
          <a:xfrm>
            <a:off x="617775" y="4867278"/>
            <a:ext cx="1572406" cy="3417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l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">
  <p:cSld name="1_Title Slide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20174" y="-6853"/>
            <a:ext cx="9148777" cy="5150353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7"/>
          <p:cNvSpPr/>
          <p:nvPr/>
        </p:nvSpPr>
        <p:spPr>
          <a:xfrm rot="5400000" flipH="1">
            <a:off x="590846" y="-617876"/>
            <a:ext cx="5150354" cy="6372398"/>
          </a:xfrm>
          <a:prstGeom prst="flowChartManualInpu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" name="Google Shape;76;p17"/>
          <p:cNvSpPr txBox="1">
            <a:spLocks noGrp="1"/>
          </p:cNvSpPr>
          <p:nvPr>
            <p:ph type="ctrTitle"/>
          </p:nvPr>
        </p:nvSpPr>
        <p:spPr>
          <a:xfrm>
            <a:off x="274891" y="2117624"/>
            <a:ext cx="5100066" cy="1136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6F8D"/>
              </a:buClr>
              <a:buSzPts val="2900"/>
              <a:buFont typeface="Arial"/>
              <a:buNone/>
              <a:defRPr sz="2900" b="0" i="0">
                <a:solidFill>
                  <a:srgbClr val="006F8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subTitle" idx="1"/>
          </p:nvPr>
        </p:nvSpPr>
        <p:spPr>
          <a:xfrm>
            <a:off x="274891" y="3415636"/>
            <a:ext cx="3006591" cy="4006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lv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6F8D"/>
              </a:buClr>
              <a:buSzPts val="1400"/>
              <a:buNone/>
              <a:defRPr sz="1400" b="0" i="0">
                <a:solidFill>
                  <a:srgbClr val="006F8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/>
          <p:nvPr/>
        </p:nvSpPr>
        <p:spPr>
          <a:xfrm>
            <a:off x="0" y="-1"/>
            <a:ext cx="9144000" cy="716056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Google Shape;80;p18"/>
          <p:cNvSpPr txBox="1">
            <a:spLocks noGrp="1"/>
          </p:cNvSpPr>
          <p:nvPr>
            <p:ph type="dt" idx="10"/>
          </p:nvPr>
        </p:nvSpPr>
        <p:spPr>
          <a:xfrm>
            <a:off x="54722" y="4866993"/>
            <a:ext cx="2701178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8"/>
          <p:cNvSpPr txBox="1">
            <a:spLocks noGrp="1"/>
          </p:cNvSpPr>
          <p:nvPr>
            <p:ph type="sldNum" idx="12"/>
          </p:nvPr>
        </p:nvSpPr>
        <p:spPr>
          <a:xfrm>
            <a:off x="8676528" y="4878144"/>
            <a:ext cx="455518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82" name="Google Shape;82;p18"/>
          <p:cNvSpPr txBox="1">
            <a:spLocks noGrp="1"/>
          </p:cNvSpPr>
          <p:nvPr>
            <p:ph type="title"/>
          </p:nvPr>
        </p:nvSpPr>
        <p:spPr>
          <a:xfrm>
            <a:off x="236221" y="148373"/>
            <a:ext cx="8629650" cy="4040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8"/>
          <p:cNvSpPr txBox="1">
            <a:spLocks noGrp="1"/>
          </p:cNvSpPr>
          <p:nvPr>
            <p:ph type="body" idx="1"/>
          </p:nvPr>
        </p:nvSpPr>
        <p:spPr>
          <a:xfrm>
            <a:off x="235744" y="853678"/>
            <a:ext cx="8629650" cy="38778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-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transition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>
  <p:cSld name="Two Conten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9"/>
          <p:cNvSpPr txBox="1">
            <a:spLocks noGrp="1"/>
          </p:cNvSpPr>
          <p:nvPr>
            <p:ph type="body" idx="1"/>
          </p:nvPr>
        </p:nvSpPr>
        <p:spPr>
          <a:xfrm>
            <a:off x="308610" y="975893"/>
            <a:ext cx="4206240" cy="3612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2100"/>
              <a:buChar char="•"/>
              <a:defRPr b="0" i="0"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Char char="-"/>
              <a:defRPr b="0" i="0">
                <a:latin typeface="Arial"/>
                <a:ea typeface="Arial"/>
                <a:cs typeface="Arial"/>
                <a:sym typeface="Arial"/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500"/>
              <a:buChar char="•"/>
              <a:defRPr b="0" i="0">
                <a:latin typeface="Arial"/>
                <a:ea typeface="Arial"/>
                <a:cs typeface="Arial"/>
                <a:sym typeface="Arial"/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 b="0" i="0">
                <a:latin typeface="Arial"/>
                <a:ea typeface="Arial"/>
                <a:cs typeface="Arial"/>
                <a:sym typeface="Arial"/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 b="0" i="0">
                <a:latin typeface="Arial"/>
                <a:ea typeface="Arial"/>
                <a:cs typeface="Arial"/>
                <a:sym typeface="Arial"/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86" name="Google Shape;86;p19"/>
          <p:cNvSpPr txBox="1">
            <a:spLocks noGrp="1"/>
          </p:cNvSpPr>
          <p:nvPr>
            <p:ph type="body" idx="2"/>
          </p:nvPr>
        </p:nvSpPr>
        <p:spPr>
          <a:xfrm>
            <a:off x="4629150" y="975893"/>
            <a:ext cx="4255770" cy="3612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2100"/>
              <a:buChar char="•"/>
              <a:defRPr b="0" i="0"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Char char="-"/>
              <a:defRPr b="0" i="0">
                <a:latin typeface="Arial"/>
                <a:ea typeface="Arial"/>
                <a:cs typeface="Arial"/>
                <a:sym typeface="Arial"/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500"/>
              <a:buChar char="•"/>
              <a:defRPr b="0" i="0">
                <a:latin typeface="Arial"/>
                <a:ea typeface="Arial"/>
                <a:cs typeface="Arial"/>
                <a:sym typeface="Arial"/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 b="0" i="0">
                <a:latin typeface="Arial"/>
                <a:ea typeface="Arial"/>
                <a:cs typeface="Arial"/>
                <a:sym typeface="Arial"/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 b="0" i="0">
                <a:latin typeface="Arial"/>
                <a:ea typeface="Arial"/>
                <a:cs typeface="Arial"/>
                <a:sym typeface="Arial"/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87" name="Google Shape;87;p19"/>
          <p:cNvSpPr txBox="1">
            <a:spLocks noGrp="1"/>
          </p:cNvSpPr>
          <p:nvPr>
            <p:ph type="dt" idx="10"/>
          </p:nvPr>
        </p:nvSpPr>
        <p:spPr>
          <a:xfrm>
            <a:off x="54722" y="4866993"/>
            <a:ext cx="2701178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9"/>
          <p:cNvSpPr txBox="1">
            <a:spLocks noGrp="1"/>
          </p:cNvSpPr>
          <p:nvPr>
            <p:ph type="sldNum" idx="12"/>
          </p:nvPr>
        </p:nvSpPr>
        <p:spPr>
          <a:xfrm>
            <a:off x="8676528" y="4878144"/>
            <a:ext cx="455518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89" name="Google Shape;89;p19"/>
          <p:cNvSpPr txBox="1"/>
          <p:nvPr/>
        </p:nvSpPr>
        <p:spPr>
          <a:xfrm>
            <a:off x="308610" y="141964"/>
            <a:ext cx="8191612" cy="442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Arial"/>
              <a:buNone/>
            </a:pPr>
            <a:r>
              <a:rPr lang="en" sz="2700" b="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Click to edit Master title style</a:t>
            </a:r>
            <a:endParaRPr sz="1100"/>
          </a:p>
        </p:txBody>
      </p:sp>
    </p:spTree>
  </p:cSld>
  <p:clrMapOvr>
    <a:masterClrMapping/>
  </p:clrMapOvr>
  <p:transition>
    <p:fade thruBlk="1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701" y="-6853"/>
            <a:ext cx="9148777" cy="5150353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20"/>
          <p:cNvSpPr/>
          <p:nvPr/>
        </p:nvSpPr>
        <p:spPr>
          <a:xfrm>
            <a:off x="-1" y="796738"/>
            <a:ext cx="4121831" cy="112871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</a:t>
            </a:r>
            <a:endParaRPr sz="1100"/>
          </a:p>
        </p:txBody>
      </p:sp>
      <p:pic>
        <p:nvPicPr>
          <p:cNvPr id="93" name="Google Shape;93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7225" y="1067557"/>
            <a:ext cx="2857776" cy="5951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 thruBlk="1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54380"/>
            <a:ext cx="8229600" cy="3765947"/>
          </a:xfrm>
        </p:spPr>
        <p:txBody>
          <a:bodyPr/>
          <a:lstStyle>
            <a:lvl1pPr>
              <a:defRPr sz="1500"/>
            </a:lvl1pPr>
            <a:lvl2pPr marL="169069" indent="-169069">
              <a:spcBef>
                <a:spcPts val="600"/>
              </a:spcBef>
              <a:buFont typeface="Wingdings" panose="05000000000000000000" pitchFamily="2" charset="2"/>
              <a:buChar char="§"/>
              <a:defRPr sz="1350"/>
            </a:lvl2pPr>
            <a:lvl3pPr marL="428625" indent="-171450">
              <a:spcBef>
                <a:spcPts val="0"/>
              </a:spcBef>
              <a:buFont typeface="Wingdings" panose="05000000000000000000" pitchFamily="2" charset="2"/>
              <a:buChar char="§"/>
              <a:defRPr sz="1200"/>
            </a:lvl3pPr>
            <a:lvl4pPr marL="685800" indent="-173831">
              <a:spcBef>
                <a:spcPts val="0"/>
              </a:spcBef>
              <a:buFont typeface="Wingdings" panose="05000000000000000000" pitchFamily="2" charset="2"/>
              <a:buChar char="§"/>
              <a:defRPr sz="1050"/>
            </a:lvl4pPr>
            <a:lvl5pPr marL="942023" indent="-172879">
              <a:spcBef>
                <a:spcPts val="0"/>
              </a:spcBef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57200" y="173715"/>
            <a:ext cx="8229600" cy="48006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04801" y="4980294"/>
            <a:ext cx="1668379" cy="15117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4835413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16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1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/>
          <p:nvPr/>
        </p:nvSpPr>
        <p:spPr>
          <a:xfrm>
            <a:off x="-15128" y="0"/>
            <a:ext cx="9144000" cy="726141"/>
          </a:xfrm>
          <a:prstGeom prst="rect">
            <a:avLst/>
          </a:prstGeom>
          <a:blipFill rotWithShape="1">
            <a:blip r:embed="rId10">
              <a:alphaModFix/>
            </a:blip>
            <a:stretch>
              <a:fillRect/>
            </a:stretch>
          </a:blip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Google Shape;52;p13"/>
          <p:cNvSpPr/>
          <p:nvPr/>
        </p:nvSpPr>
        <p:spPr>
          <a:xfrm>
            <a:off x="1" y="4859396"/>
            <a:ext cx="9159128" cy="297222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100"/>
          </a:p>
        </p:txBody>
      </p:sp>
      <p:sp>
        <p:nvSpPr>
          <p:cNvPr id="53" name="Google Shape;53;p13"/>
          <p:cNvSpPr txBox="1">
            <a:spLocks noGrp="1"/>
          </p:cNvSpPr>
          <p:nvPr>
            <p:ph type="dt" idx="10"/>
          </p:nvPr>
        </p:nvSpPr>
        <p:spPr>
          <a:xfrm>
            <a:off x="54722" y="4866993"/>
            <a:ext cx="1229248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sldNum" idx="12"/>
          </p:nvPr>
        </p:nvSpPr>
        <p:spPr>
          <a:xfrm>
            <a:off x="8676528" y="4878144"/>
            <a:ext cx="455518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pic>
        <p:nvPicPr>
          <p:cNvPr id="55" name="Google Shape;55;p13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7520641" y="4891382"/>
            <a:ext cx="1121148" cy="233488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>
            <a:spLocks noGrp="1"/>
          </p:cNvSpPr>
          <p:nvPr>
            <p:ph type="title"/>
          </p:nvPr>
        </p:nvSpPr>
        <p:spPr>
          <a:xfrm>
            <a:off x="236221" y="148373"/>
            <a:ext cx="8629650" cy="4040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Arial"/>
              <a:buNone/>
              <a:defRPr sz="27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body" idx="1"/>
          </p:nvPr>
        </p:nvSpPr>
        <p:spPr>
          <a:xfrm>
            <a:off x="236221" y="975360"/>
            <a:ext cx="8629650" cy="3657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-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58" name="Google Shape;58;p13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236221" y="4953461"/>
            <a:ext cx="1946699" cy="116099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3"/>
          <p:cNvSpPr txBox="1">
            <a:spLocks noGrp="1"/>
          </p:cNvSpPr>
          <p:nvPr>
            <p:ph type="ftr" idx="11"/>
          </p:nvPr>
        </p:nvSpPr>
        <p:spPr>
          <a:xfrm>
            <a:off x="1546860" y="4891382"/>
            <a:ext cx="550545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8" r:id="rId8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9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1"/>
          <p:cNvSpPr txBox="1">
            <a:spLocks noGrp="1"/>
          </p:cNvSpPr>
          <p:nvPr>
            <p:ph type="ctrTitle"/>
          </p:nvPr>
        </p:nvSpPr>
        <p:spPr>
          <a:xfrm>
            <a:off x="274891" y="2117624"/>
            <a:ext cx="8499538" cy="1136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Arial"/>
              <a:buNone/>
            </a:pPr>
            <a:r>
              <a:rPr lang="en" sz="2400"/>
              <a:t>ONAP Dublin Release Highlights</a:t>
            </a:r>
            <a:endParaRPr sz="2400"/>
          </a:p>
        </p:txBody>
      </p:sp>
    </p:spTree>
  </p:cSld>
  <p:clrMapOvr>
    <a:masterClrMapping/>
  </p:clrMapOvr>
  <p:transition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7"/>
          <p:cNvSpPr txBox="1">
            <a:spLocks noGrp="1"/>
          </p:cNvSpPr>
          <p:nvPr>
            <p:ph type="title"/>
          </p:nvPr>
        </p:nvSpPr>
        <p:spPr>
          <a:xfrm>
            <a:off x="311700" y="74323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Use case enhancements — CCVPN</a:t>
            </a:r>
            <a:endParaRPr sz="2400"/>
          </a:p>
        </p:txBody>
      </p:sp>
      <p:sp>
        <p:nvSpPr>
          <p:cNvPr id="135" name="Google Shape;135;p2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Service change management to allow the customer to dynamically add branch sites or value-added services (e.g. vFW)</a:t>
            </a:r>
            <a:endParaRPr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Intelligent bandwidth on demand</a:t>
            </a:r>
            <a:endParaRPr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Allow third party analytics applications to trigger ONAP close loop for adjusting the running CCVPN service instances</a:t>
            </a:r>
            <a:endParaRPr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</a:pPr>
            <a:r>
              <a:rPr lang="en" sz="1400"/>
              <a:t>e.g. the bandwidth between specified sites</a:t>
            </a:r>
            <a:endParaRPr sz="14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None/>
            </a:pPr>
            <a:endParaRPr sz="110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CE34FF-EDC3-46EF-B4AE-90A5737FB84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10</a:t>
            </a:fld>
            <a:endParaRPr lang="en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8"/>
          <p:cNvSpPr txBox="1">
            <a:spLocks noGrp="1"/>
          </p:cNvSpPr>
          <p:nvPr>
            <p:ph type="title"/>
          </p:nvPr>
        </p:nvSpPr>
        <p:spPr>
          <a:xfrm>
            <a:off x="311700" y="768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Functional Capability — k8s region</a:t>
            </a:r>
            <a:endParaRPr sz="2400"/>
          </a:p>
        </p:txBody>
      </p:sp>
      <p:sp>
        <p:nvSpPr>
          <p:cNvPr id="141" name="Google Shape;141;p2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Support for deploying Containerized Network Functions (CNFs) alongside VM based VNFs</a:t>
            </a:r>
            <a:endParaRPr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</a:pPr>
            <a:r>
              <a:rPr lang="en" sz="1400"/>
              <a:t>Using Helm Charts</a:t>
            </a:r>
            <a:endParaRPr sz="140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</a:pPr>
            <a:r>
              <a:rPr lang="en" sz="1400"/>
              <a:t>Kubernetes based cloud region support through MultiCloud/k8s plugin</a:t>
            </a:r>
            <a:endParaRPr sz="1400">
              <a:solidFill>
                <a:srgbClr val="172B4D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Scope includes vFirewall use case</a:t>
            </a:r>
            <a:endParaRPr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</a:pPr>
            <a:r>
              <a:rPr lang="en" sz="1400"/>
              <a:t>Hybrid model of Firewall and Traffic Generator as Containers, and Sink as a VM. </a:t>
            </a:r>
            <a:endParaRPr sz="140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Scope also includes Linux Foundation EdgeXFoundry project use case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strike="sngStrike">
              <a:solidFill>
                <a:srgbClr val="FF0000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6930F7E-8DA7-4080-BDC4-A15539022DA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11</a:t>
            </a:fld>
            <a:endParaRPr lang="en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9"/>
          <p:cNvSpPr txBox="1">
            <a:spLocks noGrp="1"/>
          </p:cNvSpPr>
          <p:nvPr>
            <p:ph type="body" idx="1"/>
          </p:nvPr>
        </p:nvSpPr>
        <p:spPr>
          <a:xfrm>
            <a:off x="311700" y="1171150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 sz="1500" dirty="0"/>
              <a:t>Unified APIs used by Controllers and Orchestrators</a:t>
            </a:r>
            <a:endParaRPr sz="1500" dirty="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</a:pPr>
            <a:r>
              <a:rPr lang="en" sz="1200" dirty="0"/>
              <a:t>Before Dublin, API for Control Loop actions (reboot, scale out, modify config, etc.) varied by the controllers/orchestrators (eg. SO, VFC, APPC)</a:t>
            </a:r>
            <a:endParaRPr sz="1200" dirty="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</a:pPr>
            <a:r>
              <a:rPr lang="en" sz="1200" dirty="0"/>
              <a:t>Goal was to develop Event based Common Notification messaging format for Control Loop Operations</a:t>
            </a:r>
            <a:endParaRPr sz="1200" dirty="0"/>
          </a:p>
          <a:p>
            <a:pPr marL="914400" marR="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200" dirty="0"/>
              <a:t>Model Driven Control Loop using Policy model of DCAE Micro services</a:t>
            </a:r>
          </a:p>
          <a:p>
            <a:pPr indent="-342900">
              <a:lnSpc>
                <a:spcPct val="115000"/>
              </a:lnSpc>
            </a:pPr>
            <a:r>
              <a:rPr lang="en-US" sz="1500" dirty="0"/>
              <a:t>Service Providers can create new Policies and Policy types outside the Development/Release cycle for ONAP</a:t>
            </a:r>
          </a:p>
          <a:p>
            <a:pPr indent="-342900">
              <a:lnSpc>
                <a:spcPct val="115000"/>
              </a:lnSpc>
            </a:pPr>
            <a:r>
              <a:rPr lang="en-US" sz="1500" dirty="0"/>
              <a:t>DCAE service component Control Loop policies were re-designed to be TOSCA Compliant</a:t>
            </a:r>
          </a:p>
          <a:p>
            <a:pPr indent="-342900">
              <a:lnSpc>
                <a:spcPct val="115000"/>
              </a:lnSpc>
            </a:pPr>
            <a:r>
              <a:rPr lang="en-US" sz="1500" dirty="0"/>
              <a:t>CLAMP re-designed the Control Loop design GUI to support the new TOSCA Compliant Policy Types for DCAE service components</a:t>
            </a:r>
          </a:p>
          <a:p>
            <a:pPr indent="-342900">
              <a:lnSpc>
                <a:spcPct val="115000"/>
              </a:lnSpc>
            </a:pPr>
            <a:r>
              <a:rPr lang="en-US" sz="1500" dirty="0"/>
              <a:t>DCAE Policy Handler switched to the new Policy Decision API for retrieval of the TOSCA Compliant DCAE service component policies</a:t>
            </a:r>
            <a:br>
              <a:rPr lang="en-US" dirty="0"/>
            </a:br>
            <a:endParaRPr lang="en-US" sz="1700" dirty="0"/>
          </a:p>
        </p:txBody>
      </p:sp>
      <p:sp>
        <p:nvSpPr>
          <p:cNvPr id="147" name="Google Shape;147;p29"/>
          <p:cNvSpPr txBox="1"/>
          <p:nvPr/>
        </p:nvSpPr>
        <p:spPr>
          <a:xfrm>
            <a:off x="311700" y="768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>
                <a:solidFill>
                  <a:schemeClr val="lt1"/>
                </a:solidFill>
              </a:rPr>
              <a:t>Functional Capability</a:t>
            </a:r>
            <a:r>
              <a:rPr lang="en" sz="2700" b="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— Control Loop</a:t>
            </a:r>
            <a:endParaRPr sz="110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56053F7-B32A-455B-B4D7-A34B78C4EE3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12</a:t>
            </a:fld>
            <a:endParaRPr lang="en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Model-driven change schedule optimization to discover conflict-free schedules conforming to concurrency constraint</a:t>
            </a:r>
            <a:endParaRPr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Workflow for traffic migration with discovery of destination nodes and anchor points</a:t>
            </a:r>
            <a:endParaRPr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Invocation of user-defined workflow for executing the change</a:t>
            </a:r>
            <a:endParaRPr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Ansible-based 5G RAN PNF software upgrade and roll-back (see also 5G Use Case)</a:t>
            </a:r>
            <a:endParaRPr/>
          </a:p>
          <a:p>
            <a:pPr marL="914400" lvl="1" indent="-254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</a:pPr>
            <a:endParaRPr sz="2100"/>
          </a:p>
          <a:p>
            <a:pPr marL="914400" lvl="1" indent="-254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</a:pPr>
            <a:endParaRPr sz="2100"/>
          </a:p>
        </p:txBody>
      </p:sp>
      <p:sp>
        <p:nvSpPr>
          <p:cNvPr id="159" name="Google Shape;159;p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fld id="{00000000-1234-1234-1234-123412341234}" type="slidenum">
              <a:rPr lang="en" sz="1100"/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Arial"/>
                <a:buNone/>
              </a:pPr>
              <a:t>13</a:t>
            </a:fld>
            <a:endParaRPr sz="1100"/>
          </a:p>
        </p:txBody>
      </p:sp>
      <p:sp>
        <p:nvSpPr>
          <p:cNvPr id="160" name="Google Shape;160;p31"/>
          <p:cNvSpPr txBox="1"/>
          <p:nvPr/>
        </p:nvSpPr>
        <p:spPr>
          <a:xfrm>
            <a:off x="311700" y="768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>
                <a:solidFill>
                  <a:schemeClr val="lt1"/>
                </a:solidFill>
              </a:rPr>
              <a:t>Functional Capability </a:t>
            </a:r>
            <a:r>
              <a:rPr lang="en" sz="2700" b="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— Change Management</a:t>
            </a:r>
            <a:endParaRPr sz="11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/>
          <a:p>
            <a:pPr lvl="0" indent="-342900">
              <a:lnSpc>
                <a:spcPct val="115000"/>
              </a:lnSpc>
            </a:pPr>
            <a:r>
              <a:rPr lang="en-IN" sz="1400" dirty="0"/>
              <a:t>Dynamic checks within SDC to:</a:t>
            </a:r>
          </a:p>
          <a:p>
            <a:pPr lvl="1" indent="-342900">
              <a:lnSpc>
                <a:spcPct val="115000"/>
              </a:lnSpc>
            </a:pPr>
            <a:r>
              <a:rPr lang="en-IN" sz="1100" dirty="0"/>
              <a:t>Query a certification repository such as OVP to what certification a VNF has undergone</a:t>
            </a:r>
          </a:p>
          <a:p>
            <a:pPr lvl="1" indent="-342900">
              <a:lnSpc>
                <a:spcPct val="115000"/>
              </a:lnSpc>
            </a:pPr>
            <a:r>
              <a:rPr lang="en-IN" sz="1100" dirty="0"/>
              <a:t>Invoke VTP to run custom Ad-hoc testing (checks) against VSP (VNF)  prior accepting the VSP (VNF)</a:t>
            </a:r>
          </a:p>
          <a:p>
            <a:pPr lvl="1" indent="-342900">
              <a:lnSpc>
                <a:spcPct val="115000"/>
              </a:lnSpc>
            </a:pPr>
            <a:endParaRPr lang="en-IN" sz="1100" dirty="0"/>
          </a:p>
          <a:p>
            <a:r>
              <a:rPr lang="en-IN" sz="1400" dirty="0"/>
              <a:t>Checks for Metadata values passed by the VSP package against criteria in VTP or third-party testing frameworks</a:t>
            </a:r>
          </a:p>
          <a:p>
            <a:pPr lvl="1"/>
            <a:r>
              <a:rPr lang="en-IN" sz="1100" dirty="0"/>
              <a:t>Compute </a:t>
            </a:r>
            <a:r>
              <a:rPr lang="en-IN" sz="1100" dirty="0" err="1"/>
              <a:t>flavor</a:t>
            </a:r>
            <a:r>
              <a:rPr lang="en-IN" sz="1100" dirty="0"/>
              <a:t> check as to whether it is supported by underlying NFV Infrastructure.</a:t>
            </a:r>
          </a:p>
          <a:p>
            <a:pPr lvl="1"/>
            <a:r>
              <a:rPr lang="en-IN" sz="1100" dirty="0"/>
              <a:t>SR-IOV PCIe Pass through to a specific Network Interface Card as to whether that is available in the underlying NFV Infrastructure.</a:t>
            </a:r>
          </a:p>
          <a:p>
            <a:pPr lvl="0" indent="-342900">
              <a:lnSpc>
                <a:spcPct val="115000"/>
              </a:lnSpc>
            </a:pPr>
            <a:endParaRPr sz="1400" dirty="0"/>
          </a:p>
          <a:p>
            <a:pPr marL="914400" lvl="1" indent="-254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</a:pPr>
            <a:endParaRPr sz="1400" dirty="0"/>
          </a:p>
        </p:txBody>
      </p:sp>
      <p:sp>
        <p:nvSpPr>
          <p:cNvPr id="159" name="Google Shape;159;p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fld id="{00000000-1234-1234-1234-123412341234}" type="slidenum">
              <a:rPr lang="en" sz="1100"/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Arial"/>
                <a:buNone/>
              </a:pPr>
              <a:t>14</a:t>
            </a:fld>
            <a:endParaRPr sz="1100"/>
          </a:p>
        </p:txBody>
      </p:sp>
      <p:sp>
        <p:nvSpPr>
          <p:cNvPr id="160" name="Google Shape;160;p31"/>
          <p:cNvSpPr txBox="1"/>
          <p:nvPr/>
        </p:nvSpPr>
        <p:spPr>
          <a:xfrm>
            <a:off x="311700" y="768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 dirty="0">
                <a:solidFill>
                  <a:schemeClr val="lt1"/>
                </a:solidFill>
              </a:rPr>
              <a:t>Functional Capability </a:t>
            </a:r>
            <a:r>
              <a:rPr lang="en" sz="2700" b="0" i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— </a:t>
            </a:r>
            <a:r>
              <a:rPr lang="en" sz="2400" dirty="0">
                <a:solidFill>
                  <a:schemeClr val="lt1"/>
                </a:solidFill>
              </a:rPr>
              <a:t>VSP Compl</a:t>
            </a:r>
            <a:r>
              <a:rPr lang="en-US" sz="2400" dirty="0" err="1">
                <a:solidFill>
                  <a:schemeClr val="lt1"/>
                </a:solidFill>
              </a:rPr>
              <a:t>ia</a:t>
            </a:r>
            <a:r>
              <a:rPr lang="en" sz="2400" dirty="0">
                <a:solidFill>
                  <a:schemeClr val="lt1"/>
                </a:solidFill>
              </a:rPr>
              <a:t>nce Check</a:t>
            </a:r>
            <a:endParaRPr sz="2400" dirty="0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0927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32"/>
          <p:cNvSpPr txBox="1">
            <a:spLocks noGrp="1"/>
          </p:cNvSpPr>
          <p:nvPr>
            <p:ph type="ctrTitle"/>
          </p:nvPr>
        </p:nvSpPr>
        <p:spPr>
          <a:xfrm>
            <a:off x="274891" y="2117624"/>
            <a:ext cx="8499538" cy="1136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Arial"/>
              <a:buNone/>
            </a:pPr>
            <a:r>
              <a:rPr lang="en" sz="2400"/>
              <a:t>Project by Project Updates</a:t>
            </a:r>
            <a:endParaRPr sz="2400"/>
          </a:p>
        </p:txBody>
      </p:sp>
    </p:spTree>
  </p:cSld>
  <p:clrMapOvr>
    <a:masterClrMapping/>
  </p:clrMapOvr>
  <p:transition>
    <p:fade thruBlk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33"/>
          <p:cNvSpPr txBox="1">
            <a:spLocks noGrp="1"/>
          </p:cNvSpPr>
          <p:nvPr>
            <p:ph type="title"/>
          </p:nvPr>
        </p:nvSpPr>
        <p:spPr>
          <a:xfrm>
            <a:off x="311700" y="9075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A&amp;AI</a:t>
            </a:r>
            <a:endParaRPr sz="2400"/>
          </a:p>
        </p:txBody>
      </p:sp>
      <p:sp>
        <p:nvSpPr>
          <p:cNvPr id="171" name="Google Shape;171;p33"/>
          <p:cNvSpPr txBox="1">
            <a:spLocks noGrp="1"/>
          </p:cNvSpPr>
          <p:nvPr>
            <p:ph type="body" idx="1"/>
          </p:nvPr>
        </p:nvSpPr>
        <p:spPr>
          <a:xfrm>
            <a:off x="311700" y="975125"/>
            <a:ext cx="816555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Enhancements primarily related to the functional use cases</a:t>
            </a:r>
            <a:endParaRPr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All changes are backward compatible except for changing the key of the PNF object to pnf-id from pnf-name</a:t>
            </a:r>
            <a:endParaRPr/>
          </a:p>
          <a:p>
            <a:pPr marL="914400" lvl="1" indent="-254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</a:pPr>
            <a:endParaRPr sz="140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070BC96-7B20-45A0-BA0B-117E15E6CDA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16</a:t>
            </a:fld>
            <a:endParaRPr lang="en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4"/>
          <p:cNvSpPr txBox="1">
            <a:spLocks noGrp="1"/>
          </p:cNvSpPr>
          <p:nvPr>
            <p:ph type="title"/>
          </p:nvPr>
        </p:nvSpPr>
        <p:spPr>
          <a:xfrm>
            <a:off x="311700" y="812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APPC</a:t>
            </a:r>
            <a:endParaRPr sz="2400"/>
          </a:p>
        </p:txBody>
      </p:sp>
      <p:sp>
        <p:nvSpPr>
          <p:cNvPr id="177" name="Google Shape;177;p34"/>
          <p:cNvSpPr txBox="1">
            <a:spLocks noGrp="1"/>
          </p:cNvSpPr>
          <p:nvPr>
            <p:ph type="body" idx="1"/>
          </p:nvPr>
        </p:nvSpPr>
        <p:spPr>
          <a:xfrm>
            <a:off x="311700" y="975125"/>
            <a:ext cx="8308425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 dirty="0"/>
              <a:t>Platform maturity (S3P)</a:t>
            </a: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-US" dirty="0" err="1"/>
              <a:t>OpenDaylight</a:t>
            </a:r>
            <a:r>
              <a:rPr lang="en-US" dirty="0"/>
              <a:t> (ODL) Fluorine SR1 upgrade</a:t>
            </a: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-US" dirty="0"/>
              <a:t>Multiple standalone ansible server support</a:t>
            </a:r>
            <a:endParaRPr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 dirty="0"/>
              <a:t>Documentation updates such as:</a:t>
            </a:r>
            <a:endParaRPr dirty="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○"/>
            </a:pPr>
            <a:r>
              <a:rPr lang="en" sz="1400" dirty="0"/>
              <a:t>LCM API Guide</a:t>
            </a:r>
            <a:endParaRPr sz="1400" dirty="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○"/>
            </a:pPr>
            <a:r>
              <a:rPr lang="en" sz="1400" dirty="0"/>
              <a:t>Release Notes</a:t>
            </a:r>
            <a:endParaRPr sz="1400" dirty="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○"/>
            </a:pPr>
            <a:r>
              <a:rPr lang="en" sz="1400" dirty="0"/>
              <a:t>CDT GUI Guide</a:t>
            </a:r>
            <a:endParaRPr sz="14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291165F-D7BE-4234-902F-D736731EE7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17</a:t>
            </a:fld>
            <a:endParaRPr lang="en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35"/>
          <p:cNvSpPr txBox="1">
            <a:spLocks noGrp="1"/>
          </p:cNvSpPr>
          <p:nvPr>
            <p:ph type="title"/>
          </p:nvPr>
        </p:nvSpPr>
        <p:spPr>
          <a:xfrm>
            <a:off x="311700" y="717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CLAMP</a:t>
            </a:r>
            <a:endParaRPr sz="2400"/>
          </a:p>
        </p:txBody>
      </p:sp>
      <p:sp>
        <p:nvSpPr>
          <p:cNvPr id="183" name="Google Shape;183;p35"/>
          <p:cNvSpPr txBox="1">
            <a:spLocks noGrp="1"/>
          </p:cNvSpPr>
          <p:nvPr>
            <p:ph type="body" idx="1"/>
          </p:nvPr>
        </p:nvSpPr>
        <p:spPr>
          <a:xfrm>
            <a:off x="311700" y="975125"/>
            <a:ext cx="8175075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 dirty="0"/>
              <a:t>Platform maturity (S3P)</a:t>
            </a:r>
            <a:endParaRPr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 dirty="0"/>
              <a:t>Make the support of new micro-service generic  by implementing policy-models concept together with DCAE-DS/SDC and Policy-engine</a:t>
            </a:r>
            <a:endParaRPr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None/>
            </a:pPr>
            <a:endParaRPr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8A31B0A-150C-4F87-9D59-F7A8171A7B2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18</a:t>
            </a:fld>
            <a:endParaRPr lang="en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36"/>
          <p:cNvSpPr txBox="1">
            <a:spLocks noGrp="1"/>
          </p:cNvSpPr>
          <p:nvPr>
            <p:ph type="title"/>
          </p:nvPr>
        </p:nvSpPr>
        <p:spPr>
          <a:xfrm>
            <a:off x="311700" y="9075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CLI</a:t>
            </a:r>
            <a:endParaRPr sz="2400"/>
          </a:p>
        </p:txBody>
      </p:sp>
      <p:sp>
        <p:nvSpPr>
          <p:cNvPr id="189" name="Google Shape;189;p36"/>
          <p:cNvSpPr txBox="1">
            <a:spLocks noGrp="1"/>
          </p:cNvSpPr>
          <p:nvPr>
            <p:ph type="body" idx="1"/>
          </p:nvPr>
        </p:nvSpPr>
        <p:spPr>
          <a:xfrm>
            <a:off x="311700" y="975125"/>
            <a:ext cx="8384625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indent="-342900">
              <a:lnSpc>
                <a:spcPct val="115000"/>
              </a:lnSpc>
              <a:buClr>
                <a:srgbClr val="172B4D"/>
              </a:buClr>
            </a:pPr>
            <a:r>
              <a:rPr lang="en-US" dirty="0"/>
              <a:t>Enabled service specific CLI commands</a:t>
            </a:r>
          </a:p>
          <a:p>
            <a:pPr lvl="0" indent="-342900">
              <a:lnSpc>
                <a:spcPct val="115000"/>
              </a:lnSpc>
              <a:buClr>
                <a:srgbClr val="172B4D"/>
              </a:buClr>
            </a:pPr>
            <a:r>
              <a:rPr lang="en-US" dirty="0"/>
              <a:t>VNF Test Platform (VTP) is using the Open Command Platform (</a:t>
            </a:r>
            <a:r>
              <a:rPr lang="en-US" dirty="0" err="1"/>
              <a:t>ocomp</a:t>
            </a:r>
            <a:r>
              <a:rPr lang="en-US" dirty="0"/>
              <a:t>) provided by this CLI project to model and run the test cases for compliance and life-cycle actions</a:t>
            </a:r>
          </a:p>
          <a:p>
            <a:pPr lvl="0" indent="-342900">
              <a:lnSpc>
                <a:spcPct val="115000"/>
              </a:lnSpc>
              <a:buClr>
                <a:srgbClr val="172B4D"/>
              </a:buClr>
            </a:pPr>
            <a:r>
              <a:rPr lang="en-US" dirty="0"/>
              <a:t>End-End service provisioning using CLI is enabled, useful for automations and CI/CD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928CF4-3E78-4B69-8394-6E95846D02F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19</a:t>
            </a:fld>
            <a:endParaRPr lang="en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2"/>
          <p:cNvSpPr txBox="1">
            <a:spLocks noGrp="1"/>
          </p:cNvSpPr>
          <p:nvPr>
            <p:ph type="title"/>
          </p:nvPr>
        </p:nvSpPr>
        <p:spPr>
          <a:xfrm>
            <a:off x="311700" y="768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 dirty="0"/>
              <a:t>Dublin Highlights - Use Cases</a:t>
            </a:r>
            <a:endParaRPr sz="2400" dirty="0"/>
          </a:p>
        </p:txBody>
      </p:sp>
      <p:graphicFrame>
        <p:nvGraphicFramePr>
          <p:cNvPr id="104" name="Google Shape;104;p22"/>
          <p:cNvGraphicFramePr/>
          <p:nvPr/>
        </p:nvGraphicFramePr>
        <p:xfrm>
          <a:off x="816339" y="1049003"/>
          <a:ext cx="7511325" cy="3474600"/>
        </p:xfrm>
        <a:graphic>
          <a:graphicData uri="http://schemas.openxmlformats.org/drawingml/2006/table">
            <a:tbl>
              <a:tblPr>
                <a:noFill/>
                <a:tableStyleId>{C45E5B06-41B5-44CD-AB79-5E460D53A173}</a:tableStyleId>
              </a:tblPr>
              <a:tblGrid>
                <a:gridCol w="2395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156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7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b="1" i="1" u="none" strike="noStrike" cap="none" dirty="0"/>
                        <a:t>Use Case</a:t>
                      </a:r>
                      <a:endParaRPr sz="1800" b="1" i="1" u="none" strike="noStrike" cap="none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b="1" i="1" u="none" strike="noStrike" cap="none"/>
                        <a:t>Value in Dublin release</a:t>
                      </a:r>
                      <a:endParaRPr sz="1800" b="1" i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7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u="none" strike="noStrike" cap="none"/>
                        <a:t>BBS (New)</a:t>
                      </a:r>
                      <a:endParaRPr sz="18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u="none" strike="noStrike" cap="none"/>
                        <a:t>Multi-gigabit residential connectivity over PON, Orchestration &amp; LCM, change of location support for ONT (nomadic)</a:t>
                      </a:r>
                      <a:endParaRPr sz="18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7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u="none" strike="noStrike" cap="none"/>
                        <a:t>5G Enhancements</a:t>
                      </a:r>
                      <a:endParaRPr sz="18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u="none" strike="noStrike" cap="none" dirty="0"/>
                        <a:t>Better configuration and PNF support (including upgrade), perf. mgmt.  &amp; fault mgmt. (PM, FM) improvements, modeling progress for network slicing</a:t>
                      </a:r>
                      <a:endParaRPr sz="1800" u="none" strike="noStrike" cap="none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4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u="none" strike="noStrike" cap="none"/>
                        <a:t>CCVPN Enhancements</a:t>
                      </a:r>
                      <a:endParaRPr sz="18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u="none" strike="noStrike" cap="none"/>
                        <a:t>Dynamic addition of services, bandwidth on demand</a:t>
                      </a:r>
                      <a:endParaRPr sz="18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6421A0A-9201-4EF0-A0BD-8DE812B384C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 lang="en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37"/>
          <p:cNvSpPr txBox="1">
            <a:spLocks noGrp="1"/>
          </p:cNvSpPr>
          <p:nvPr>
            <p:ph type="title"/>
          </p:nvPr>
        </p:nvSpPr>
        <p:spPr>
          <a:xfrm>
            <a:off x="311700" y="717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CCSDK</a:t>
            </a:r>
            <a:endParaRPr sz="2400"/>
          </a:p>
        </p:txBody>
      </p:sp>
      <p:sp>
        <p:nvSpPr>
          <p:cNvPr id="195" name="Google Shape;195;p37"/>
          <p:cNvSpPr txBox="1">
            <a:spLocks noGrp="1"/>
          </p:cNvSpPr>
          <p:nvPr>
            <p:ph type="body" idx="1"/>
          </p:nvPr>
        </p:nvSpPr>
        <p:spPr>
          <a:xfrm>
            <a:off x="311700" y="975125"/>
            <a:ext cx="83370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 dirty="0"/>
              <a:t>New Controller Design Studio (CDS) for model drive</a:t>
            </a:r>
            <a:r>
              <a:rPr lang="en-US" dirty="0"/>
              <a:t>n</a:t>
            </a:r>
            <a:r>
              <a:rPr lang="en" dirty="0"/>
              <a:t> configuration and lifecycle management via APP-C/SDN-C</a:t>
            </a:r>
            <a:endParaRPr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 dirty="0"/>
              <a:t>Upgrade to ODL Fluorine release</a:t>
            </a:r>
            <a:endParaRPr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 dirty="0"/>
              <a:t>Support following VNF’s from previous releases: </a:t>
            </a:r>
            <a:endParaRPr dirty="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○"/>
            </a:pPr>
            <a:r>
              <a:rPr lang="en" sz="1400" dirty="0"/>
              <a:t>VNF: vFW -&gt; Use case: VNF configuration change</a:t>
            </a:r>
            <a:endParaRPr sz="1400" dirty="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○"/>
            </a:pPr>
            <a:r>
              <a:rPr lang="en" sz="1400" dirty="0"/>
              <a:t>VNF: vLB/vDNS -&gt; Use case: VNF (or VF module) scale out</a:t>
            </a:r>
            <a:endParaRPr sz="1400" dirty="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○"/>
            </a:pPr>
            <a:r>
              <a:rPr lang="en" sz="1400" dirty="0"/>
              <a:t>VNF: vCPE -&gt; Use case: VM reboot (more generally, infrastructure management)</a:t>
            </a:r>
            <a:endParaRPr sz="1400" dirty="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○"/>
            </a:pPr>
            <a:r>
              <a:rPr lang="en" sz="1400" dirty="0"/>
              <a:t>VNF: VoLTE</a:t>
            </a:r>
            <a:endParaRPr sz="1400" dirty="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○"/>
            </a:pPr>
            <a:r>
              <a:rPr lang="en" sz="1400" dirty="0"/>
              <a:t>VNF: CCVPN</a:t>
            </a:r>
            <a:endParaRPr sz="1400" dirty="0"/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</a:pPr>
            <a:endParaRPr sz="14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C9C8781-1B8A-4CDE-BA7E-29C1B5D317C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20</a:t>
            </a:fld>
            <a:endParaRPr lang="en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8"/>
          <p:cNvSpPr txBox="1">
            <a:spLocks noGrp="1"/>
          </p:cNvSpPr>
          <p:nvPr>
            <p:ph type="title"/>
          </p:nvPr>
        </p:nvSpPr>
        <p:spPr>
          <a:xfrm>
            <a:off x="311700" y="717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DCAE</a:t>
            </a:r>
            <a:endParaRPr sz="2400"/>
          </a:p>
        </p:txBody>
      </p:sp>
      <p:sp>
        <p:nvSpPr>
          <p:cNvPr id="201" name="Google Shape;201;p38"/>
          <p:cNvSpPr txBox="1">
            <a:spLocks noGrp="1"/>
          </p:cNvSpPr>
          <p:nvPr>
            <p:ph type="body" idx="1"/>
          </p:nvPr>
        </p:nvSpPr>
        <p:spPr>
          <a:xfrm>
            <a:off x="311700" y="975125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Font typeface="Arial"/>
              <a:buChar char="●"/>
            </a:pPr>
            <a:r>
              <a:rPr lang="en" sz="1400"/>
              <a:t>New microservices suite of collectors/event processors/analytics:</a:t>
            </a:r>
            <a:endParaRPr sz="2100"/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200"/>
              <a:buChar char="○"/>
            </a:pPr>
            <a:r>
              <a:rPr lang="en" sz="1200"/>
              <a:t>Collectors:  RESTConf collector</a:t>
            </a:r>
            <a:endParaRPr sz="1200"/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200"/>
              <a:buChar char="○"/>
            </a:pPr>
            <a:r>
              <a:rPr lang="en" sz="1200"/>
              <a:t>Event Processors: VES/Universal Mapper, PM-Mapper</a:t>
            </a:r>
            <a:endParaRPr sz="1200"/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200"/>
              <a:buChar char="○"/>
            </a:pPr>
            <a:r>
              <a:rPr lang="en" sz="1200"/>
              <a:t>Analytics/RCA: SON-Handler (former PCI-Handler), Heartbeat, TCA-Gen2 </a:t>
            </a:r>
            <a:endParaRPr sz="120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 sz="1400"/>
              <a:t>Common SDK for DCAE services</a:t>
            </a:r>
            <a:endParaRPr sz="140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 sz="1400"/>
              <a:t>DCAE component enhancements for security, logging, resilience </a:t>
            </a:r>
            <a:endParaRPr sz="140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 sz="1400"/>
              <a:t>Support HELM chart deployment using Helm Cloudify Plugin</a:t>
            </a:r>
            <a:endParaRPr sz="140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 sz="1400"/>
              <a:t>Healthcheck enhancement</a:t>
            </a:r>
            <a:endParaRPr sz="140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Font typeface="Roboto"/>
              <a:buChar char="●"/>
            </a:pPr>
            <a:r>
              <a:rPr lang="en" sz="1400"/>
              <a:t>Multisite K8S cluster deployment support for DCAE services (via K8S plugin)</a:t>
            </a:r>
            <a:endParaRPr sz="140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Font typeface="Roboto"/>
              <a:buChar char="●"/>
            </a:pPr>
            <a:r>
              <a:rPr lang="en" sz="1400"/>
              <a:t>Dynamic AAF based topic provisioning support through Dmaap cloudify plugin</a:t>
            </a:r>
            <a:endParaRPr sz="140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Font typeface="Roboto"/>
              <a:buChar char="●"/>
            </a:pPr>
            <a:r>
              <a:rPr lang="en" sz="1400"/>
              <a:t>Dashboard Integration (UI for deployment/verification)</a:t>
            </a:r>
            <a:endParaRPr sz="140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Font typeface="Roboto"/>
              <a:buChar char="●"/>
            </a:pPr>
            <a:r>
              <a:rPr lang="en" sz="1400"/>
              <a:t>PolicyHandler Enhancement to support new Policy Lifecycle API’s</a:t>
            </a:r>
            <a:endParaRPr sz="140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Font typeface="Roboto"/>
              <a:buChar char="●"/>
            </a:pPr>
            <a:r>
              <a:rPr lang="en" sz="1400"/>
              <a:t>Blueprint generator tool to simplify deployment artifact creation</a:t>
            </a:r>
            <a:endParaRPr sz="140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C293E99-AE71-45FD-B482-CE13124D59D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21</a:t>
            </a:fld>
            <a:endParaRPr lang="en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39"/>
          <p:cNvSpPr txBox="1">
            <a:spLocks noGrp="1"/>
          </p:cNvSpPr>
          <p:nvPr>
            <p:ph type="title"/>
          </p:nvPr>
        </p:nvSpPr>
        <p:spPr>
          <a:xfrm>
            <a:off x="311700" y="812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DMaaP</a:t>
            </a:r>
            <a:endParaRPr sz="2400"/>
          </a:p>
        </p:txBody>
      </p:sp>
      <p:sp>
        <p:nvSpPr>
          <p:cNvPr id="207" name="Google Shape;207;p39"/>
          <p:cNvSpPr txBox="1">
            <a:spLocks noGrp="1"/>
          </p:cNvSpPr>
          <p:nvPr>
            <p:ph type="body" idx="1"/>
          </p:nvPr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Message Router enhancements</a:t>
            </a:r>
            <a:endParaRPr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Upgrade Kafka to v1.1.1</a:t>
            </a:r>
            <a:endParaRPr sz="140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Support for Authenticated topics</a:t>
            </a:r>
            <a:endParaRPr sz="140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Add scaling support</a:t>
            </a:r>
            <a:endParaRPr sz="140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Support for multi-site applications </a:t>
            </a:r>
            <a:endParaRPr sz="140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Added MirrorMaker to allow for message replication across Kafka clusters</a:t>
            </a:r>
            <a:endParaRPr sz="140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Data Router enhancements</a:t>
            </a:r>
            <a:endParaRPr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Data Router updates to support Bulk PM use cases</a:t>
            </a:r>
            <a:endParaRPr sz="140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Bus Controller enhancements</a:t>
            </a:r>
            <a:endParaRPr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DMaaP Provisioning via Bus Controller</a:t>
            </a:r>
            <a:endParaRPr sz="140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54F293B-76C4-486A-B676-5B411A529E7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22</a:t>
            </a:fld>
            <a:endParaRPr lang="en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40"/>
          <p:cNvSpPr txBox="1">
            <a:spLocks noGrp="1"/>
          </p:cNvSpPr>
          <p:nvPr>
            <p:ph type="title"/>
          </p:nvPr>
        </p:nvSpPr>
        <p:spPr>
          <a:xfrm>
            <a:off x="311700" y="812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External API</a:t>
            </a:r>
            <a:endParaRPr sz="2400"/>
          </a:p>
        </p:txBody>
      </p:sp>
      <p:sp>
        <p:nvSpPr>
          <p:cNvPr id="213" name="Google Shape;213;p40"/>
          <p:cNvSpPr txBox="1">
            <a:spLocks noGrp="1"/>
          </p:cNvSpPr>
          <p:nvPr>
            <p:ph type="body" idx="1"/>
          </p:nvPr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Service Inventory API enhancements</a:t>
            </a:r>
            <a:endParaRPr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Notifications</a:t>
            </a:r>
            <a:endParaRPr sz="140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Additional enhancements</a:t>
            </a:r>
            <a:endParaRPr sz="140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Application status API enhancements</a:t>
            </a:r>
            <a:endParaRPr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Allow internal components of ONAP such as SO to communicate externally</a:t>
            </a:r>
            <a:endParaRPr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Service Order API enhancements</a:t>
            </a:r>
            <a:endParaRPr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SDC TOSCA jar to parse Service CSARs</a:t>
            </a:r>
            <a:endParaRPr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9BA6EBF-94C5-465F-B15E-9776EE8046C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23</a:t>
            </a:fld>
            <a:endParaRPr lang="en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41"/>
          <p:cNvSpPr txBox="1">
            <a:spLocks noGrp="1"/>
          </p:cNvSpPr>
          <p:nvPr>
            <p:ph type="title"/>
          </p:nvPr>
        </p:nvSpPr>
        <p:spPr>
          <a:xfrm>
            <a:off x="311700" y="812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Holmes</a:t>
            </a:r>
            <a:endParaRPr sz="2400"/>
          </a:p>
        </p:txBody>
      </p:sp>
      <p:sp>
        <p:nvSpPr>
          <p:cNvPr id="219" name="Google Shape;219;p41"/>
          <p:cNvSpPr txBox="1">
            <a:spLocks noGrp="1"/>
          </p:cNvSpPr>
          <p:nvPr>
            <p:ph type="body" idx="1"/>
          </p:nvPr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/>
              <a:t>Integration with AAF to implement authorization and authentication</a:t>
            </a:r>
            <a:endParaRPr/>
          </a:p>
          <a:p>
            <a:pPr marL="914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9F2034B-53DC-4BE7-90FF-797AC5C37CC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24</a:t>
            </a:fld>
            <a:endParaRPr lang="en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42"/>
          <p:cNvSpPr txBox="1">
            <a:spLocks noGrp="1"/>
          </p:cNvSpPr>
          <p:nvPr>
            <p:ph type="title"/>
          </p:nvPr>
        </p:nvSpPr>
        <p:spPr>
          <a:xfrm>
            <a:off x="311700" y="812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MSB</a:t>
            </a:r>
            <a:endParaRPr sz="2400"/>
          </a:p>
        </p:txBody>
      </p:sp>
      <p:sp>
        <p:nvSpPr>
          <p:cNvPr id="225" name="Google Shape;225;p42"/>
          <p:cNvSpPr txBox="1">
            <a:spLocks noGrp="1"/>
          </p:cNvSpPr>
          <p:nvPr>
            <p:ph type="body" idx="1"/>
          </p:nvPr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Provide access to new version of ONAP APIs</a:t>
            </a:r>
            <a:endParaRPr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S3P requirements</a:t>
            </a:r>
            <a:endParaRPr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Support Service Mesh efforts</a:t>
            </a:r>
            <a:endParaRPr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Continue to support all use cases</a:t>
            </a:r>
            <a:endParaRPr/>
          </a:p>
          <a:p>
            <a:pPr marL="13716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</a:pPr>
            <a:endParaRPr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FB136D-9334-4B2E-B7D8-C16C9C01DB4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25</a:t>
            </a:fld>
            <a:endParaRPr lang="en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43"/>
          <p:cNvSpPr txBox="1">
            <a:spLocks noGrp="1"/>
          </p:cNvSpPr>
          <p:nvPr>
            <p:ph type="title"/>
          </p:nvPr>
        </p:nvSpPr>
        <p:spPr>
          <a:xfrm>
            <a:off x="311700" y="812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Modeling</a:t>
            </a:r>
            <a:endParaRPr sz="2400"/>
          </a:p>
        </p:txBody>
      </p:sp>
      <p:sp>
        <p:nvSpPr>
          <p:cNvPr id="231" name="Google Shape;231;p43"/>
          <p:cNvSpPr txBox="1">
            <a:spLocks noGrp="1"/>
          </p:cNvSpPr>
          <p:nvPr>
            <p:ph type="body" idx="1"/>
          </p:nvPr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Microservice based TOSCA Parser</a:t>
            </a:r>
            <a:endParaRPr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Foundational work for 5G Network Slicing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</a:pPr>
            <a:endParaRPr>
              <a:solidFill>
                <a:srgbClr val="172B4D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67185D3-E465-4EFD-8501-E8B41AD41B9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26</a:t>
            </a:fld>
            <a:endParaRPr lang="en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44"/>
          <p:cNvSpPr txBox="1">
            <a:spLocks noGrp="1"/>
          </p:cNvSpPr>
          <p:nvPr>
            <p:ph type="title"/>
          </p:nvPr>
        </p:nvSpPr>
        <p:spPr>
          <a:xfrm>
            <a:off x="311700" y="9075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MUSIC</a:t>
            </a:r>
            <a:endParaRPr sz="2400"/>
          </a:p>
        </p:txBody>
      </p:sp>
      <p:sp>
        <p:nvSpPr>
          <p:cNvPr id="237" name="Google Shape;237;p44"/>
          <p:cNvSpPr txBox="1">
            <a:spLocks noGrp="1"/>
          </p:cNvSpPr>
          <p:nvPr>
            <p:ph type="body" idx="1"/>
          </p:nvPr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Provide MUSIC as a fully sharded, scale out common service</a:t>
            </a:r>
            <a:endParaRPr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Many ONAP sites/component replicas can be added as required for performance</a:t>
            </a:r>
            <a:endParaRPr sz="140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Ease of deployment, performance </a:t>
            </a:r>
            <a:endParaRPr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Foundational work for edge computing</a:t>
            </a:r>
            <a:endParaRPr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Seed code for RDBMS clustering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</a:pPr>
            <a:endParaRPr sz="1400">
              <a:solidFill>
                <a:srgbClr val="172B4D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</a:pPr>
            <a:endParaRPr sz="1400">
              <a:solidFill>
                <a:srgbClr val="172B4D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F990E7B-BEE8-483A-BDF9-EB0C5415E3F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27</a:t>
            </a:fld>
            <a:endParaRPr lang="en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45"/>
          <p:cNvSpPr txBox="1">
            <a:spLocks noGrp="1"/>
          </p:cNvSpPr>
          <p:nvPr>
            <p:ph type="title"/>
          </p:nvPr>
        </p:nvSpPr>
        <p:spPr>
          <a:xfrm>
            <a:off x="311700" y="812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MultiVim / MultiCloud</a:t>
            </a:r>
            <a:endParaRPr sz="2400"/>
          </a:p>
        </p:txBody>
      </p:sp>
      <p:sp>
        <p:nvSpPr>
          <p:cNvPr id="243" name="Google Shape;243;p45"/>
          <p:cNvSpPr txBox="1">
            <a:spLocks noGrp="1"/>
          </p:cNvSpPr>
          <p:nvPr>
            <p:ph type="body" idx="1"/>
          </p:nvPr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Continued enhancements for OpenStack StarlingX, Lenovo ThinkCloud, Azure, k8s, WindRiver, VIO Add SDC client to retrieve of workload artifacts from SDC</a:t>
            </a:r>
            <a:endParaRPr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Security improvements and footprint reduction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</a:pP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None/>
            </a:pPr>
            <a:endParaRPr b="1">
              <a:solidFill>
                <a:srgbClr val="172B4D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2A80D48-39BA-42D3-8185-A8EBF926183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28</a:t>
            </a:fld>
            <a:endParaRPr lang="en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46"/>
          <p:cNvSpPr txBox="1">
            <a:spLocks noGrp="1"/>
          </p:cNvSpPr>
          <p:nvPr>
            <p:ph type="title"/>
          </p:nvPr>
        </p:nvSpPr>
        <p:spPr>
          <a:xfrm>
            <a:off x="311700" y="812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OOM</a:t>
            </a:r>
            <a:endParaRPr sz="2400"/>
          </a:p>
        </p:txBody>
      </p:sp>
      <p:sp>
        <p:nvSpPr>
          <p:cNvPr id="249" name="Google Shape;249;p46"/>
          <p:cNvSpPr txBox="1">
            <a:spLocks noGrp="1"/>
          </p:cNvSpPr>
          <p:nvPr>
            <p:ph type="body" idx="1"/>
          </p:nvPr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 dirty="0"/>
              <a:t>Improving platform health monitoring</a:t>
            </a:r>
            <a:endParaRPr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 dirty="0"/>
              <a:t>Starting migration to single "shared" database instances that will also reduce footprint</a:t>
            </a:r>
            <a:endParaRPr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 dirty="0"/>
              <a:t>Initial multi-site Kubernetes Cluster support</a:t>
            </a:r>
            <a:endParaRPr dirty="0">
              <a:solidFill>
                <a:srgbClr val="172B4D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35F2D08-8295-47C8-8679-755C546A669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29</a:t>
            </a:fld>
            <a:endParaRPr lang="en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3"/>
          <p:cNvSpPr txBox="1">
            <a:spLocks noGrp="1"/>
          </p:cNvSpPr>
          <p:nvPr>
            <p:ph type="title"/>
          </p:nvPr>
        </p:nvSpPr>
        <p:spPr>
          <a:xfrm>
            <a:off x="311700" y="762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 dirty="0"/>
              <a:t>Dublin Highlights – Requirements</a:t>
            </a:r>
            <a:endParaRPr sz="2400" dirty="0"/>
          </a:p>
        </p:txBody>
      </p:sp>
      <p:graphicFrame>
        <p:nvGraphicFramePr>
          <p:cNvPr id="110" name="Google Shape;110;p23"/>
          <p:cNvGraphicFramePr/>
          <p:nvPr>
            <p:extLst>
              <p:ext uri="{D42A27DB-BD31-4B8C-83A1-F6EECF244321}">
                <p14:modId xmlns:p14="http://schemas.microsoft.com/office/powerpoint/2010/main" val="879511138"/>
              </p:ext>
            </p:extLst>
          </p:nvPr>
        </p:nvGraphicFramePr>
        <p:xfrm>
          <a:off x="357287" y="846451"/>
          <a:ext cx="8561525" cy="3557777"/>
        </p:xfrm>
        <a:graphic>
          <a:graphicData uri="http://schemas.openxmlformats.org/drawingml/2006/table">
            <a:tbl>
              <a:tblPr>
                <a:noFill/>
                <a:tableStyleId>{C45E5B06-41B5-44CD-AB79-5E460D53A173}</a:tableStyleId>
              </a:tblPr>
              <a:tblGrid>
                <a:gridCol w="2511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50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03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200" b="1" i="1" u="none" strike="noStrike" cap="none" dirty="0"/>
                        <a:t>Functionality</a:t>
                      </a:r>
                      <a:endParaRPr sz="1200" b="1" i="1" u="none" strike="noStrike" cap="none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200" b="1" i="1" u="none" strike="noStrike" cap="none"/>
                        <a:t>Value in Dublin release</a:t>
                      </a:r>
                      <a:endParaRPr sz="1200" b="1" i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883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lang="en" sz="1000" u="none" strike="noStrike" cap="none">
                          <a:solidFill>
                            <a:schemeClr val="dk1"/>
                          </a:solidFill>
                        </a:rPr>
                        <a:t>k8s based cloud region support</a:t>
                      </a:r>
                      <a:endParaRPr sz="1000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28575" marR="28575" marT="19050" marB="19050" anchor="ctr">
                    <a:lnL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lang="en" sz="1000" b="0" i="0" u="none" strike="noStrike" cap="none" dirty="0">
                          <a:solidFill>
                            <a:srgbClr val="000000"/>
                          </a:solidFill>
                          <a:latin typeface="Arial"/>
                          <a:cs typeface="Arial"/>
                          <a:sym typeface="Arial"/>
                        </a:rPr>
                        <a:t>Container based Network function support in Multicloud.</a:t>
                      </a: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lang="en-US" sz="1000" b="0" i="0" u="none" strike="noStrike" cap="none" dirty="0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We do not provide the full capability to onboard and deploy a CNF using ONAP</a:t>
                      </a:r>
                      <a:endParaRPr sz="1000" b="0" i="0" u="none" strike="noStrike" cap="none" dirty="0">
                        <a:solidFill>
                          <a:srgbClr val="FF0000"/>
                        </a:solidFill>
                        <a:latin typeface="Arial"/>
                        <a:cs typeface="Arial"/>
                        <a:sym typeface="Arial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6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lang="en" sz="1000" u="none" strike="noStrike" cap="none" dirty="0">
                          <a:solidFill>
                            <a:schemeClr val="dk1"/>
                          </a:solidFill>
                        </a:rPr>
                        <a:t>Control Loop Requirements</a:t>
                      </a:r>
                      <a:endParaRPr sz="1000" u="none" strike="noStrike" cap="none" dirty="0">
                        <a:solidFill>
                          <a:schemeClr val="dk1"/>
                        </a:solidFill>
                      </a:endParaRPr>
                    </a:p>
                  </a:txBody>
                  <a:tcPr marL="28575" marR="28575" marT="19050" marB="19050" anchor="ctr">
                    <a:lnL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lang="en" sz="1000" u="none" strike="noStrike" cap="none" dirty="0"/>
                        <a:t>Common notification across all orchestrators/controllers</a:t>
                      </a:r>
                      <a:endParaRPr sz="1000" u="none" strike="noStrike" cap="none" dirty="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lang="en" sz="1000" dirty="0">
                          <a:solidFill>
                            <a:schemeClr val="tx1"/>
                          </a:solidFill>
                        </a:rPr>
                        <a:t>Model Driven Control Loop based on Policy Model of DCAE micro-services</a:t>
                      </a:r>
                      <a:endParaRPr sz="1000" dirty="0">
                        <a:solidFill>
                          <a:schemeClr val="tx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883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lang="en-US" sz="1000" b="0" i="0" u="none" strike="noStrike" cap="none" dirty="0">
                          <a:solidFill>
                            <a:schemeClr val="dk1"/>
                          </a:solidFill>
                          <a:latin typeface="Arial"/>
                          <a:cs typeface="Arial"/>
                          <a:sym typeface="Arial"/>
                        </a:rPr>
                        <a:t>VSP Compliance check</a:t>
                      </a:r>
                      <a:endParaRPr sz="1000" b="0" i="0" u="none" strike="noStrike" cap="none" dirty="0">
                        <a:solidFill>
                          <a:schemeClr val="dk1"/>
                        </a:solidFill>
                        <a:latin typeface="Arial"/>
                        <a:cs typeface="Arial"/>
                        <a:sym typeface="Arial"/>
                      </a:endParaRPr>
                    </a:p>
                  </a:txBody>
                  <a:tcPr marL="28575" marR="28575" marT="19050" marB="19050" anchor="ctr">
                    <a:lnL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lang="en-US" sz="1000" b="0" i="0" u="none" strike="noStrike" cap="none" dirty="0">
                          <a:solidFill>
                            <a:schemeClr val="dk1"/>
                          </a:solidFill>
                          <a:latin typeface="Arial"/>
                          <a:cs typeface="Arial"/>
                          <a:sym typeface="Arial"/>
                        </a:rPr>
                        <a:t>While VSP on-boarding in SDC, operator specific VNF compliance check is enabled using VNF Test Platform (VTP)</a:t>
                      </a:r>
                      <a:endParaRPr sz="1000" b="0" i="0" u="none" strike="noStrike" cap="none" dirty="0">
                        <a:solidFill>
                          <a:schemeClr val="dk1"/>
                        </a:solidFill>
                        <a:latin typeface="Arial"/>
                        <a:cs typeface="Arial"/>
                        <a:sym typeface="Arial"/>
                      </a:endParaRPr>
                    </a:p>
                  </a:txBody>
                  <a:tcPr marL="91425" marR="91425" marT="91425" marB="91425">
                    <a:lnL w="9525" cap="flat" cmpd="sng" algn="ctr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0853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lang="en" sz="1000" u="none" strike="noStrike" cap="none" dirty="0">
                          <a:solidFill>
                            <a:schemeClr val="dk1"/>
                          </a:solidFill>
                        </a:rPr>
                        <a:t>Scaling Enhancements (Continuation)</a:t>
                      </a:r>
                      <a:endParaRPr sz="1000" u="none" strike="noStrike" cap="none" dirty="0">
                        <a:solidFill>
                          <a:schemeClr val="dk1"/>
                        </a:solidFill>
                      </a:endParaRPr>
                    </a:p>
                  </a:txBody>
                  <a:tcPr marL="28575" marR="28575" marT="19050" marB="19050" anchor="ctr">
                    <a:lnL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lang="en" sz="1000" u="none" strike="noStrike" cap="none" dirty="0"/>
                        <a:t>Ease of use enhancements</a:t>
                      </a:r>
                      <a:endParaRPr sz="1000" u="none" strike="noStrike" cap="none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231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lang="en" sz="1000" u="none" strike="noStrike" cap="none">
                          <a:solidFill>
                            <a:schemeClr val="dk1"/>
                          </a:solidFill>
                        </a:rPr>
                        <a:t>HPA Enhancements (Continuation)</a:t>
                      </a:r>
                      <a:endParaRPr sz="1000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28575" marR="28575" marT="19050" marB="19050" anchor="ctr">
                    <a:lnL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lang="en" sz="1000" u="none" strike="noStrike" cap="none"/>
                        <a:t>Ease of use enhancements</a:t>
                      </a:r>
                      <a:endParaRPr sz="10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33767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lang="en" sz="1000" u="none" strike="noStrike" cap="none">
                          <a:solidFill>
                            <a:schemeClr val="dk1"/>
                          </a:solidFill>
                        </a:rPr>
                        <a:t>Change Management - Extensions</a:t>
                      </a:r>
                      <a:endParaRPr sz="1000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28575" marR="28575" marT="19050" marB="19050" anchor="ctr">
                    <a:lnL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lang="en" sz="1000"/>
                        <a:t>Model-driven </a:t>
                      </a:r>
                      <a:r>
                        <a:rPr lang="en" sz="1000" u="none" strike="noStrike" cap="none"/>
                        <a:t>change schedule optimization, traffic migration and user-defined workflows, PNF software upgrade and roll-back</a:t>
                      </a:r>
                      <a:endParaRPr sz="10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09227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strike="sngStrike" dirty="0">
                          <a:solidFill>
                            <a:schemeClr val="dk1"/>
                          </a:solidFill>
                        </a:rPr>
                        <a:t>Distributed Analytics as a service (POC)</a:t>
                      </a:r>
                      <a:endParaRPr sz="1000" u="none" strike="sngStrike" cap="none" dirty="0">
                        <a:solidFill>
                          <a:schemeClr val="dk1"/>
                        </a:solidFill>
                      </a:endParaRPr>
                    </a:p>
                  </a:txBody>
                  <a:tcPr marL="28575" marR="28575" marT="19050" marB="19050" anchor="ctr">
                    <a:lnL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strike="sngStrike" dirty="0"/>
                        <a:t>Metric/log collection and correlation/analysis are performed closer to the data</a:t>
                      </a:r>
                      <a:endParaRPr sz="1000" strike="sngStrike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1CFF5F9-3707-4039-BFD9-64AD8203152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 lang="en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47"/>
          <p:cNvSpPr txBox="1">
            <a:spLocks noGrp="1"/>
          </p:cNvSpPr>
          <p:nvPr>
            <p:ph type="title"/>
          </p:nvPr>
        </p:nvSpPr>
        <p:spPr>
          <a:xfrm>
            <a:off x="311700" y="717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OOF</a:t>
            </a:r>
            <a:endParaRPr sz="2400"/>
          </a:p>
        </p:txBody>
      </p:sp>
      <p:sp>
        <p:nvSpPr>
          <p:cNvPr id="255" name="Google Shape;255;p47"/>
          <p:cNvSpPr txBox="1">
            <a:spLocks noGrp="1"/>
          </p:cNvSpPr>
          <p:nvPr>
            <p:ph type="body" idx="1"/>
          </p:nvPr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00000"/>
              </a:lnSpc>
              <a:buClr>
                <a:srgbClr val="172B4D"/>
              </a:buClr>
            </a:pPr>
            <a:r>
              <a:rPr lang="en-US" dirty="0"/>
              <a:t>Extend Homing/Placement optimization workflows to Traffic Distribution optimization required by the change management use case. </a:t>
            </a:r>
          </a:p>
          <a:p>
            <a:pPr lvl="1">
              <a:lnSpc>
                <a:spcPct val="100000"/>
              </a:lnSpc>
              <a:buClr>
                <a:srgbClr val="172B4D"/>
              </a:buClr>
            </a:pPr>
            <a:r>
              <a:rPr lang="en-US" dirty="0"/>
              <a:t>This also opens up opportunities for placement to happen at the granularities of VF Modules, and integration with Fine Grained Placement Service (F-GPS) in subsequent releases.</a:t>
            </a:r>
          </a:p>
          <a:p>
            <a:pPr>
              <a:lnSpc>
                <a:spcPct val="100000"/>
              </a:lnSpc>
              <a:buClr>
                <a:srgbClr val="172B4D"/>
              </a:buClr>
            </a:pPr>
            <a:r>
              <a:rPr lang="en-US" dirty="0"/>
              <a:t>Extend PCI (Physical Cell ID) optimization to include optimization for ANR (Automated Neighbor Relations)</a:t>
            </a: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endParaRPr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DB5B066-DCC1-4493-BF21-3F3E452D6C8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30</a:t>
            </a:fld>
            <a:endParaRPr lang="en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48"/>
          <p:cNvSpPr txBox="1">
            <a:spLocks noGrp="1"/>
          </p:cNvSpPr>
          <p:nvPr>
            <p:ph type="title"/>
          </p:nvPr>
        </p:nvSpPr>
        <p:spPr>
          <a:xfrm>
            <a:off x="311700" y="717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Policy</a:t>
            </a:r>
            <a:endParaRPr sz="2400"/>
          </a:p>
        </p:txBody>
      </p:sp>
      <p:sp>
        <p:nvSpPr>
          <p:cNvPr id="261" name="Google Shape;261;p48"/>
          <p:cNvSpPr txBox="1">
            <a:spLocks noGrp="1"/>
          </p:cNvSpPr>
          <p:nvPr>
            <p:ph type="body" idx="1"/>
          </p:nvPr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 dirty="0"/>
              <a:t>Reliability improvements</a:t>
            </a:r>
            <a:endParaRPr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 dirty="0"/>
              <a:t>Policy API - Lifecycle API that supports onboarding Policy models/templates and the creation of raw policies from the models/templates.</a:t>
            </a:r>
            <a:endParaRPr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 dirty="0"/>
              <a:t>Policy PAP (2nd Gen) - PAP component that allows PDP engines to be grouped </a:t>
            </a:r>
            <a:endParaRPr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 dirty="0"/>
              <a:t>Policy XACML (2nd Gen) - lightweight XACML PDP</a:t>
            </a:r>
            <a:endParaRPr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8315E75-BB22-490F-A530-96301BD193C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31</a:t>
            </a:fld>
            <a:endParaRPr lang="en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49"/>
          <p:cNvSpPr txBox="1">
            <a:spLocks noGrp="1"/>
          </p:cNvSpPr>
          <p:nvPr>
            <p:ph type="title"/>
          </p:nvPr>
        </p:nvSpPr>
        <p:spPr>
          <a:xfrm>
            <a:off x="311700" y="717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Pomba</a:t>
            </a:r>
            <a:endParaRPr sz="2400"/>
          </a:p>
        </p:txBody>
      </p:sp>
      <p:sp>
        <p:nvSpPr>
          <p:cNvPr id="267" name="Google Shape;267;p49"/>
          <p:cNvSpPr txBox="1">
            <a:spLocks noGrp="1"/>
          </p:cNvSpPr>
          <p:nvPr>
            <p:ph type="body" idx="1"/>
          </p:nvPr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Calibri"/>
              <a:buChar char="●"/>
            </a:pPr>
            <a:r>
              <a:rPr lang="en" sz="1800"/>
              <a:t>SDNC Context Builder, including support for multiple APIs</a:t>
            </a:r>
            <a:endParaRPr sz="1800"/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Calibri"/>
              <a:buChar char="●"/>
            </a:pPr>
            <a:r>
              <a:rPr lang="en" sz="1800"/>
              <a:t>Native discovery from Network (Openstack) via Network Discovery Context Builder</a:t>
            </a:r>
            <a:endParaRPr sz="1800"/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Calibri"/>
              <a:buChar char="●"/>
            </a:pPr>
            <a:r>
              <a:rPr lang="en" sz="1800"/>
              <a:t>Support for additional resource types (PNF, pserver, network, logical link, l-interface, P-interface)</a:t>
            </a:r>
            <a:endParaRPr sz="1800"/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Calibri"/>
              <a:buChar char="●"/>
            </a:pPr>
            <a:r>
              <a:rPr lang="en" sz="1800"/>
              <a:t>Additional report fields</a:t>
            </a:r>
            <a:endParaRPr sz="1800"/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Calibri"/>
              <a:buChar char="●"/>
            </a:pPr>
            <a:r>
              <a:rPr lang="en" sz="1800"/>
              <a:t>Additional security (https)</a:t>
            </a:r>
            <a:endParaRPr sz="1800"/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Calibri"/>
              <a:buChar char="●"/>
            </a:pPr>
            <a:r>
              <a:rPr lang="en" sz="1800"/>
              <a:t>End to end transaction tracing</a:t>
            </a:r>
            <a:endParaRPr sz="1800"/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Calibri"/>
              <a:buChar char="●"/>
            </a:pPr>
            <a:r>
              <a:rPr lang="en" sz="1800"/>
              <a:t>Error reporting enhancements</a:t>
            </a:r>
            <a:endParaRPr sz="1800"/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Calibri"/>
              <a:buChar char="●"/>
            </a:pPr>
            <a:r>
              <a:rPr lang="en" sz="1800"/>
              <a:t>Dictionary integration (Proof of Concept)</a:t>
            </a:r>
            <a:endParaRPr sz="18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48124FB-5D38-485B-8B3A-75BE8DA6D2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32</a:t>
            </a:fld>
            <a:endParaRPr lang="en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50"/>
          <p:cNvSpPr txBox="1">
            <a:spLocks noGrp="1"/>
          </p:cNvSpPr>
          <p:nvPr>
            <p:ph type="title"/>
          </p:nvPr>
        </p:nvSpPr>
        <p:spPr>
          <a:xfrm>
            <a:off x="311700" y="812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Portal</a:t>
            </a:r>
            <a:endParaRPr sz="2400"/>
          </a:p>
        </p:txBody>
      </p:sp>
      <p:sp>
        <p:nvSpPr>
          <p:cNvPr id="273" name="Google Shape;273;p50"/>
          <p:cNvSpPr txBox="1">
            <a:spLocks noGrp="1"/>
          </p:cNvSpPr>
          <p:nvPr>
            <p:ph type="body" idx="1"/>
          </p:nvPr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I18N/L10N support</a:t>
            </a:r>
            <a:endParaRPr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Reporting feature enhancement in portal/sdk</a:t>
            </a:r>
            <a:endParaRPr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Angular 6 Upgrade of Portal and SDK</a:t>
            </a:r>
            <a:endParaRPr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Improved logging</a:t>
            </a:r>
            <a:endParaRPr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Additional testing for new features, platform level soak with random transactions</a:t>
            </a:r>
            <a:endParaRPr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CA970EA-0151-4B74-88F1-195205877A4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33</a:t>
            </a:fld>
            <a:endParaRPr lang="en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51"/>
          <p:cNvSpPr txBox="1">
            <a:spLocks noGrp="1"/>
          </p:cNvSpPr>
          <p:nvPr>
            <p:ph type="title"/>
          </p:nvPr>
        </p:nvSpPr>
        <p:spPr>
          <a:xfrm>
            <a:off x="311700" y="812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SDC</a:t>
            </a:r>
            <a:endParaRPr sz="2400"/>
          </a:p>
        </p:txBody>
      </p:sp>
      <p:sp>
        <p:nvSpPr>
          <p:cNvPr id="279" name="Google Shape;279;p51"/>
          <p:cNvSpPr txBox="1">
            <a:spLocks noGrp="1"/>
          </p:cNvSpPr>
          <p:nvPr>
            <p:ph type="body" idx="1"/>
          </p:nvPr>
        </p:nvSpPr>
        <p:spPr>
          <a:xfrm>
            <a:off x="261474" y="863550"/>
            <a:ext cx="790145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/>
              <a:t>VSP Compliance check for operator specific VNF testing</a:t>
            </a:r>
            <a:endParaRPr/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/>
              <a:t>PNF Onboarding &amp; package security</a:t>
            </a:r>
            <a:endParaRPr/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/>
              <a:t>SOL001 v2.5.1 support</a:t>
            </a:r>
            <a:endParaRPr/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/>
              <a:t>CDS integration</a:t>
            </a:r>
            <a:endParaRPr/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S3P related changes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None/>
            </a:pPr>
            <a:endParaRPr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4877288-B5B6-4396-AB59-3D5D936CC0D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34</a:t>
            </a:fld>
            <a:endParaRPr lang="en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52"/>
          <p:cNvSpPr txBox="1">
            <a:spLocks noGrp="1"/>
          </p:cNvSpPr>
          <p:nvPr>
            <p:ph type="title"/>
          </p:nvPr>
        </p:nvSpPr>
        <p:spPr>
          <a:xfrm>
            <a:off x="311700" y="812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SO</a:t>
            </a:r>
            <a:endParaRPr sz="2400"/>
          </a:p>
        </p:txBody>
      </p:sp>
      <p:sp>
        <p:nvSpPr>
          <p:cNvPr id="285" name="Google Shape;285;p52"/>
          <p:cNvSpPr txBox="1">
            <a:spLocks noGrp="1"/>
          </p:cNvSpPr>
          <p:nvPr>
            <p:ph type="body" idx="1"/>
          </p:nvPr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dirty="0"/>
              <a:t>Standards alignment</a:t>
            </a:r>
            <a:endParaRPr dirty="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 dirty="0"/>
              <a:t>VNFM SOL003 adapter support </a:t>
            </a:r>
            <a:endParaRPr sz="1400"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dirty="0"/>
              <a:t>Extensions/enhancements to support</a:t>
            </a:r>
            <a:endParaRPr dirty="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 dirty="0"/>
              <a:t>CCVPN</a:t>
            </a:r>
            <a:endParaRPr sz="1400" dirty="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 dirty="0"/>
              <a:t>Change Management</a:t>
            </a:r>
            <a:endParaRPr sz="1400" dirty="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 dirty="0"/>
              <a:t>PNF</a:t>
            </a:r>
            <a:endParaRPr sz="1400" dirty="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 dirty="0"/>
              <a:t>BBS</a:t>
            </a:r>
            <a:endParaRPr sz="1400" dirty="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 dirty="0"/>
              <a:t>HPA</a:t>
            </a:r>
            <a:endParaRPr sz="1400" dirty="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 dirty="0"/>
              <a:t>5G Support </a:t>
            </a:r>
            <a:endParaRPr sz="1400"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dirty="0"/>
              <a:t>Support Multi Cloud for cloud agnostic orchestration</a:t>
            </a:r>
            <a:endParaRPr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dirty="0"/>
              <a:t>S3P, documentation updates</a:t>
            </a:r>
            <a:endParaRPr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8260878-B8FC-45A4-A8C9-EAB8A8DCC50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35</a:t>
            </a:fld>
            <a:endParaRPr lang="en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53"/>
          <p:cNvSpPr txBox="1">
            <a:spLocks noGrp="1"/>
          </p:cNvSpPr>
          <p:nvPr>
            <p:ph type="title"/>
          </p:nvPr>
        </p:nvSpPr>
        <p:spPr>
          <a:xfrm>
            <a:off x="311700" y="717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SDNC</a:t>
            </a:r>
            <a:endParaRPr sz="2400"/>
          </a:p>
        </p:txBody>
      </p:sp>
      <p:sp>
        <p:nvSpPr>
          <p:cNvPr id="291" name="Google Shape;291;p53"/>
          <p:cNvSpPr txBox="1">
            <a:spLocks noGrp="1"/>
          </p:cNvSpPr>
          <p:nvPr>
            <p:ph type="body" idx="1"/>
          </p:nvPr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/>
              <a:t>SDNC Network Discovery enhancements</a:t>
            </a:r>
            <a:endParaRPr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Native support for OpenStack </a:t>
            </a:r>
            <a:endParaRPr sz="140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Discovery of attributes for the following resources</a:t>
            </a:r>
            <a:endParaRPr sz="1400"/>
          </a:p>
          <a:p>
            <a:pPr marL="1371600" lvl="2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</a:pPr>
            <a:r>
              <a:rPr lang="en" sz="1400"/>
              <a:t>VM</a:t>
            </a:r>
            <a:endParaRPr sz="1400"/>
          </a:p>
          <a:p>
            <a:pPr marL="1371600" lvl="2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</a:pPr>
            <a:r>
              <a:rPr lang="en" sz="1400"/>
              <a:t>Network</a:t>
            </a:r>
            <a:endParaRPr sz="1400"/>
          </a:p>
          <a:p>
            <a:pPr marL="1371600" lvl="2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</a:pPr>
            <a:r>
              <a:rPr lang="en" sz="1400"/>
              <a:t>Port</a:t>
            </a:r>
            <a:endParaRPr sz="140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/>
              <a:t>Platform maturing (S3P) enhancements</a:t>
            </a:r>
            <a:endParaRPr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32B8BCF-C38C-4D05-94CF-9F8EA6EFAF1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36</a:t>
            </a:fld>
            <a:endParaRPr lang="en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7939" y="780493"/>
            <a:ext cx="4589584" cy="3879167"/>
          </a:xfrm>
        </p:spPr>
        <p:txBody>
          <a:bodyPr>
            <a:normAutofit fontScale="62500" lnSpcReduction="20000"/>
          </a:bodyPr>
          <a:lstStyle/>
          <a:p>
            <a:pPr marL="95250" indent="0">
              <a:buNone/>
            </a:pPr>
            <a:r>
              <a:rPr lang="en-US" dirty="0">
                <a:sym typeface="+mn-ea"/>
              </a:rPr>
              <a:t>Functional Enhancement</a:t>
            </a:r>
          </a:p>
          <a:p>
            <a:pPr marL="914400" lvl="1" indent="-342900">
              <a:lnSpc>
                <a:spcPct val="135000"/>
              </a:lnSpc>
              <a:spcBef>
                <a:spcPts val="0"/>
              </a:spcBef>
              <a:buClr>
                <a:schemeClr val="dk1"/>
              </a:buClr>
              <a:buSzPts val="1400"/>
              <a:buFont typeface="Arial"/>
              <a:buChar char="○"/>
            </a:pPr>
            <a:r>
              <a:rPr lang="en-US" altLang="zh-CN" sz="1600" dirty="0">
                <a:sym typeface="+mn-ea"/>
              </a:rPr>
              <a:t>Upgrade </a:t>
            </a:r>
            <a:r>
              <a:rPr lang="en-US" altLang="zh-CN" sz="1600" dirty="0" err="1">
                <a:sym typeface="+mn-ea"/>
              </a:rPr>
              <a:t>Multicloud</a:t>
            </a:r>
            <a:r>
              <a:rPr lang="en-US" altLang="zh-CN" sz="1600" dirty="0">
                <a:sym typeface="+mn-ea"/>
              </a:rPr>
              <a:t> API to support consistent identification of cloud region</a:t>
            </a:r>
          </a:p>
          <a:p>
            <a:pPr marL="914400" lvl="1" indent="-342900">
              <a:lnSpc>
                <a:spcPct val="135000"/>
              </a:lnSpc>
              <a:spcBef>
                <a:spcPts val="0"/>
              </a:spcBef>
              <a:buClr>
                <a:schemeClr val="dk1"/>
              </a:buClr>
              <a:buSzPts val="1400"/>
              <a:buFont typeface="Arial"/>
              <a:buChar char="○"/>
            </a:pPr>
            <a:r>
              <a:rPr lang="en-US" altLang="zh-CN" sz="1600" dirty="0">
                <a:sym typeface="+mn-ea"/>
              </a:rPr>
              <a:t>OOF Integration Optimization of methodology for VNF(</a:t>
            </a:r>
            <a:r>
              <a:rPr lang="en-US" altLang="zh-CN" sz="1600" dirty="0" err="1">
                <a:sym typeface="+mn-ea"/>
              </a:rPr>
              <a:t>vdu</a:t>
            </a:r>
            <a:r>
              <a:rPr lang="en-US" altLang="zh-CN" sz="1600" dirty="0">
                <a:sym typeface="+mn-ea"/>
              </a:rPr>
              <a:t>) placement, add the process for placement with selected candidates(VIM)</a:t>
            </a:r>
          </a:p>
          <a:p>
            <a:pPr marL="914400" lvl="1" indent="-342900">
              <a:lnSpc>
                <a:spcPct val="135000"/>
              </a:lnSpc>
              <a:spcBef>
                <a:spcPts val="0"/>
              </a:spcBef>
              <a:buClr>
                <a:schemeClr val="dk1"/>
              </a:buClr>
              <a:buSzPts val="1400"/>
              <a:buFont typeface="Arial"/>
              <a:buChar char="○"/>
            </a:pPr>
            <a:r>
              <a:rPr lang="en-US" altLang="zh-CN" sz="1600" dirty="0">
                <a:sym typeface="+mn-ea"/>
              </a:rPr>
              <a:t>Align VNFD SOL2.5.1 and model multi-version support</a:t>
            </a:r>
          </a:p>
          <a:p>
            <a:pPr marL="95250" indent="0">
              <a:buNone/>
            </a:pPr>
            <a:endParaRPr lang="en-US" dirty="0">
              <a:sym typeface="+mn-ea"/>
            </a:endParaRPr>
          </a:p>
          <a:p>
            <a:pPr marL="95250" indent="0">
              <a:buNone/>
            </a:pPr>
            <a:r>
              <a:rPr lang="en-US" dirty="0"/>
              <a:t>Standard Alignment</a:t>
            </a:r>
          </a:p>
          <a:p>
            <a:pPr marL="914400" lvl="1" indent="-342900">
              <a:lnSpc>
                <a:spcPct val="135000"/>
              </a:lnSpc>
              <a:spcBef>
                <a:spcPts val="0"/>
              </a:spcBef>
              <a:buClr>
                <a:schemeClr val="dk1"/>
              </a:buClr>
              <a:buSzPts val="1400"/>
              <a:buFont typeface="Arial"/>
              <a:buChar char="○"/>
            </a:pPr>
            <a:r>
              <a:rPr lang="en-US" sz="1600" dirty="0"/>
              <a:t>SOL005 Alignment</a:t>
            </a:r>
          </a:p>
          <a:p>
            <a:pPr marL="1173956" lvl="2" indent="-342900">
              <a:lnSpc>
                <a:spcPct val="135000"/>
              </a:lnSpc>
              <a:buClr>
                <a:schemeClr val="dk1"/>
              </a:buClr>
              <a:buSzPts val="1400"/>
            </a:pPr>
            <a:r>
              <a:rPr lang="en-US" altLang="zh-CN" sz="1450" dirty="0">
                <a:sym typeface="+mn-ea"/>
              </a:rPr>
              <a:t>Existing APIs alignment</a:t>
            </a:r>
            <a:endParaRPr lang="en-US" altLang="zh-CN" sz="1600" dirty="0">
              <a:sym typeface="+mn-ea"/>
            </a:endParaRPr>
          </a:p>
          <a:p>
            <a:pPr marL="1173956" lvl="2" indent="-342900">
              <a:lnSpc>
                <a:spcPct val="135000"/>
              </a:lnSpc>
              <a:buClr>
                <a:schemeClr val="dk1"/>
              </a:buClr>
              <a:buSzPts val="1400"/>
            </a:pPr>
            <a:r>
              <a:rPr lang="en-US" altLang="zh-CN" sz="1450" dirty="0">
                <a:sym typeface="+mn-ea"/>
              </a:rPr>
              <a:t>Add the APIs which supported in SOL005, such as package subscription and notification</a:t>
            </a:r>
          </a:p>
          <a:p>
            <a:pPr marL="0" lvl="2" indent="0">
              <a:spcBef>
                <a:spcPts val="750"/>
              </a:spcBef>
              <a:buNone/>
            </a:pPr>
            <a:endParaRPr lang="en-US" dirty="0">
              <a:sym typeface="+mn-ea"/>
            </a:endParaRPr>
          </a:p>
          <a:p>
            <a:pPr marL="0" lvl="2" indent="0">
              <a:spcBef>
                <a:spcPts val="750"/>
              </a:spcBef>
              <a:buNone/>
            </a:pPr>
            <a:r>
              <a:rPr lang="en-US" sz="1500" dirty="0"/>
              <a:t>Maturity Enhancement </a:t>
            </a:r>
            <a:endParaRPr lang="en-US" sz="1600" dirty="0"/>
          </a:p>
          <a:p>
            <a:pPr marL="914400" lvl="1" indent="-342900">
              <a:lnSpc>
                <a:spcPct val="135000"/>
              </a:lnSpc>
              <a:spcBef>
                <a:spcPts val="0"/>
              </a:spcBef>
              <a:buClr>
                <a:schemeClr val="dk1"/>
              </a:buClr>
              <a:buSzPts val="1400"/>
              <a:buFont typeface="Arial"/>
              <a:buChar char="○"/>
            </a:pPr>
            <a:r>
              <a:rPr lang="en-US" sz="1600" dirty="0" err="1"/>
              <a:t>M</a:t>
            </a:r>
            <a:r>
              <a:rPr lang="en-US" altLang="zh-CN" sz="1600" dirty="0" err="1"/>
              <a:t>ysql</a:t>
            </a:r>
            <a:r>
              <a:rPr lang="en-US" altLang="zh-CN" sz="1600" dirty="0"/>
              <a:t>  DB migrate to OOM shared MariaDB Galera Cluster</a:t>
            </a:r>
          </a:p>
          <a:p>
            <a:pPr marL="914400" lvl="1" indent="-342900">
              <a:lnSpc>
                <a:spcPct val="135000"/>
              </a:lnSpc>
              <a:spcBef>
                <a:spcPts val="0"/>
              </a:spcBef>
              <a:buClr>
                <a:schemeClr val="dk1"/>
              </a:buClr>
              <a:buSzPts val="1400"/>
              <a:buFont typeface="Arial"/>
              <a:buChar char="○"/>
            </a:pPr>
            <a:r>
              <a:rPr lang="en-US" sz="1600" dirty="0"/>
              <a:t>C</a:t>
            </a:r>
            <a:r>
              <a:rPr lang="en-US" altLang="zh-CN" sz="1600" dirty="0"/>
              <a:t>onfiguration inject automatically</a:t>
            </a:r>
          </a:p>
          <a:p>
            <a:pPr marL="914400" lvl="1" indent="-342900">
              <a:lnSpc>
                <a:spcPct val="135000"/>
              </a:lnSpc>
              <a:spcBef>
                <a:spcPts val="0"/>
              </a:spcBef>
              <a:buClr>
                <a:schemeClr val="dk1"/>
              </a:buClr>
              <a:buSzPts val="1400"/>
              <a:buFont typeface="Arial"/>
              <a:buChar char="○"/>
            </a:pPr>
            <a:r>
              <a:rPr lang="en-US" sz="1600" dirty="0"/>
              <a:t>A</a:t>
            </a:r>
            <a:r>
              <a:rPr lang="en-US" altLang="zh-CN" sz="1600" dirty="0"/>
              <a:t>dd data persistent storage to avoid data loss due to pod restart</a:t>
            </a:r>
            <a:endParaRPr lang="en-US" sz="1600" dirty="0"/>
          </a:p>
          <a:p>
            <a:pPr lvl="2">
              <a:lnSpc>
                <a:spcPct val="100000"/>
              </a:lnSpc>
              <a:buNone/>
            </a:pPr>
            <a:r>
              <a:rPr lang="en-US" dirty="0">
                <a:sym typeface="+mn-ea"/>
              </a:rPr>
              <a:t>     </a:t>
            </a:r>
            <a:endParaRPr lang="en-US" sz="1500" dirty="0"/>
          </a:p>
          <a:p>
            <a:pPr marL="257175" lvl="2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VF-C</a:t>
            </a:r>
          </a:p>
        </p:txBody>
      </p:sp>
      <p:grpSp>
        <p:nvGrpSpPr>
          <p:cNvPr id="81" name="组合 80"/>
          <p:cNvGrpSpPr/>
          <p:nvPr/>
        </p:nvGrpSpPr>
        <p:grpSpPr>
          <a:xfrm>
            <a:off x="4961167" y="1190916"/>
            <a:ext cx="3963245" cy="2174046"/>
            <a:chOff x="10415" y="2552"/>
            <a:chExt cx="8791" cy="5716"/>
          </a:xfrm>
        </p:grpSpPr>
        <p:cxnSp>
          <p:nvCxnSpPr>
            <p:cNvPr id="50" name="直接箭头连接符 49"/>
            <p:cNvCxnSpPr/>
            <p:nvPr/>
          </p:nvCxnSpPr>
          <p:spPr>
            <a:xfrm>
              <a:off x="14744" y="3317"/>
              <a:ext cx="0" cy="65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单圆角矩形 52"/>
            <p:cNvSpPr/>
            <p:nvPr/>
          </p:nvSpPr>
          <p:spPr>
            <a:xfrm>
              <a:off x="13604" y="7300"/>
              <a:ext cx="1835" cy="952"/>
            </a:xfrm>
            <a:prstGeom prst="round1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050"/>
                <a:t>SVNFM</a:t>
              </a:r>
            </a:p>
          </p:txBody>
        </p:sp>
        <p:sp>
          <p:nvSpPr>
            <p:cNvPr id="56" name="单圆角矩形 55"/>
            <p:cNvSpPr/>
            <p:nvPr/>
          </p:nvSpPr>
          <p:spPr>
            <a:xfrm>
              <a:off x="14193" y="2552"/>
              <a:ext cx="1088" cy="765"/>
            </a:xfrm>
            <a:prstGeom prst="round1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050"/>
                <a:t>SDC</a:t>
              </a:r>
            </a:p>
          </p:txBody>
        </p:sp>
        <p:grpSp>
          <p:nvGrpSpPr>
            <p:cNvPr id="77" name="组合 76"/>
            <p:cNvGrpSpPr/>
            <p:nvPr/>
          </p:nvGrpSpPr>
          <p:grpSpPr>
            <a:xfrm>
              <a:off x="10532" y="3973"/>
              <a:ext cx="6581" cy="2663"/>
              <a:chOff x="10247" y="4493"/>
              <a:chExt cx="8291" cy="2663"/>
            </a:xfrm>
          </p:grpSpPr>
          <p:sp>
            <p:nvSpPr>
              <p:cNvPr id="67" name="单圆角矩形 66"/>
              <p:cNvSpPr/>
              <p:nvPr/>
            </p:nvSpPr>
            <p:spPr>
              <a:xfrm>
                <a:off x="10247" y="4493"/>
                <a:ext cx="8291" cy="2663"/>
              </a:xfrm>
              <a:prstGeom prst="round1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 sz="1050"/>
              </a:p>
            </p:txBody>
          </p:sp>
          <p:grpSp>
            <p:nvGrpSpPr>
              <p:cNvPr id="66" name="组合 65"/>
              <p:cNvGrpSpPr/>
              <p:nvPr/>
            </p:nvGrpSpPr>
            <p:grpSpPr>
              <a:xfrm>
                <a:off x="10466" y="4916"/>
                <a:ext cx="7903" cy="2000"/>
                <a:chOff x="10114" y="5474"/>
                <a:chExt cx="9733" cy="2000"/>
              </a:xfrm>
            </p:grpSpPr>
            <p:sp>
              <p:nvSpPr>
                <p:cNvPr id="49" name="单圆角矩形 48"/>
                <p:cNvSpPr/>
                <p:nvPr/>
              </p:nvSpPr>
              <p:spPr>
                <a:xfrm>
                  <a:off x="10114" y="5474"/>
                  <a:ext cx="1997" cy="952"/>
                </a:xfrm>
                <a:prstGeom prst="round1Rect">
                  <a:avLst/>
                </a:prstGeom>
                <a:solidFill>
                  <a:schemeClr val="accent2"/>
                </a:solidFill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825" dirty="0"/>
                    <a:t>Catalog</a:t>
                  </a:r>
                </a:p>
              </p:txBody>
            </p:sp>
            <p:sp>
              <p:nvSpPr>
                <p:cNvPr id="58" name="单圆角矩形 57"/>
                <p:cNvSpPr/>
                <p:nvPr/>
              </p:nvSpPr>
              <p:spPr>
                <a:xfrm>
                  <a:off x="17911" y="5474"/>
                  <a:ext cx="1567" cy="1860"/>
                </a:xfrm>
                <a:prstGeom prst="round1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900"/>
                    <a:t>Driver</a:t>
                  </a:r>
                </a:p>
              </p:txBody>
            </p:sp>
            <p:sp>
              <p:nvSpPr>
                <p:cNvPr id="61" name="单圆角矩形 60"/>
                <p:cNvSpPr/>
                <p:nvPr/>
              </p:nvSpPr>
              <p:spPr>
                <a:xfrm>
                  <a:off x="17850" y="5614"/>
                  <a:ext cx="1997" cy="1860"/>
                </a:xfrm>
                <a:prstGeom prst="round1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900" dirty="0"/>
                    <a:t>Drivers</a:t>
                  </a:r>
                </a:p>
              </p:txBody>
            </p:sp>
            <p:sp>
              <p:nvSpPr>
                <p:cNvPr id="62" name="单圆角矩形 61"/>
                <p:cNvSpPr/>
                <p:nvPr/>
              </p:nvSpPr>
              <p:spPr>
                <a:xfrm>
                  <a:off x="10114" y="6667"/>
                  <a:ext cx="7099" cy="761"/>
                </a:xfrm>
                <a:prstGeom prst="round1Rect">
                  <a:avLst/>
                </a:prstGeom>
                <a:solidFill>
                  <a:schemeClr val="accent2"/>
                </a:solidFill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900"/>
                    <a:t>DB </a:t>
                  </a:r>
                </a:p>
              </p:txBody>
            </p:sp>
          </p:grpSp>
        </p:grpSp>
        <p:cxnSp>
          <p:nvCxnSpPr>
            <p:cNvPr id="69" name="直接箭头连接符 68"/>
            <p:cNvCxnSpPr/>
            <p:nvPr/>
          </p:nvCxnSpPr>
          <p:spPr>
            <a:xfrm>
              <a:off x="12182" y="3285"/>
              <a:ext cx="0" cy="71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单圆角矩形 69"/>
            <p:cNvSpPr/>
            <p:nvPr/>
          </p:nvSpPr>
          <p:spPr>
            <a:xfrm>
              <a:off x="10474" y="2552"/>
              <a:ext cx="3342" cy="765"/>
            </a:xfrm>
            <a:prstGeom prst="round1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050"/>
                <a:t>UUI</a:t>
              </a:r>
            </a:p>
          </p:txBody>
        </p:sp>
        <p:cxnSp>
          <p:nvCxnSpPr>
            <p:cNvPr id="71" name="直接箭头连接符 70"/>
            <p:cNvCxnSpPr/>
            <p:nvPr/>
          </p:nvCxnSpPr>
          <p:spPr>
            <a:xfrm>
              <a:off x="16096" y="3317"/>
              <a:ext cx="0" cy="65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单圆角矩形 71"/>
            <p:cNvSpPr/>
            <p:nvPr/>
          </p:nvSpPr>
          <p:spPr>
            <a:xfrm>
              <a:off x="15601" y="2552"/>
              <a:ext cx="932" cy="765"/>
            </a:xfrm>
            <a:prstGeom prst="round1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050"/>
                <a:t>SO</a:t>
              </a:r>
            </a:p>
          </p:txBody>
        </p:sp>
        <p:sp>
          <p:nvSpPr>
            <p:cNvPr id="73" name="单圆角矩形 72"/>
            <p:cNvSpPr/>
            <p:nvPr/>
          </p:nvSpPr>
          <p:spPr>
            <a:xfrm>
              <a:off x="10415" y="7316"/>
              <a:ext cx="3118" cy="952"/>
            </a:xfrm>
            <a:prstGeom prst="round1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050"/>
                <a:t>Multivim</a:t>
              </a:r>
            </a:p>
          </p:txBody>
        </p:sp>
        <p:cxnSp>
          <p:nvCxnSpPr>
            <p:cNvPr id="74" name="直接箭头连接符 73"/>
            <p:cNvCxnSpPr/>
            <p:nvPr/>
          </p:nvCxnSpPr>
          <p:spPr>
            <a:xfrm>
              <a:off x="11993" y="6597"/>
              <a:ext cx="0" cy="71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单圆角矩形 74"/>
            <p:cNvSpPr/>
            <p:nvPr/>
          </p:nvSpPr>
          <p:spPr>
            <a:xfrm>
              <a:off x="17490" y="4276"/>
              <a:ext cx="1716" cy="952"/>
            </a:xfrm>
            <a:prstGeom prst="round1Rect">
              <a:avLst/>
            </a:prstGeom>
            <a:solidFill>
              <a:schemeClr val="accent2"/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050"/>
                <a:t>OOF</a:t>
              </a:r>
            </a:p>
          </p:txBody>
        </p:sp>
        <p:sp>
          <p:nvSpPr>
            <p:cNvPr id="76" name="单圆角矩形 75"/>
            <p:cNvSpPr/>
            <p:nvPr/>
          </p:nvSpPr>
          <p:spPr>
            <a:xfrm>
              <a:off x="17490" y="5684"/>
              <a:ext cx="1716" cy="952"/>
            </a:xfrm>
            <a:prstGeom prst="round1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050"/>
                <a:t>ESR/AAI</a:t>
              </a:r>
            </a:p>
          </p:txBody>
        </p:sp>
        <p:cxnSp>
          <p:nvCxnSpPr>
            <p:cNvPr id="78" name="直接箭头连接符 77"/>
            <p:cNvCxnSpPr/>
            <p:nvPr/>
          </p:nvCxnSpPr>
          <p:spPr>
            <a:xfrm>
              <a:off x="14341" y="6574"/>
              <a:ext cx="0" cy="71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箭头连接符 78"/>
            <p:cNvCxnSpPr>
              <a:endCxn id="76" idx="1"/>
            </p:cNvCxnSpPr>
            <p:nvPr/>
          </p:nvCxnSpPr>
          <p:spPr>
            <a:xfrm>
              <a:off x="17056" y="6160"/>
              <a:ext cx="45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箭头连接符 79"/>
            <p:cNvCxnSpPr>
              <a:endCxn id="75" idx="1"/>
            </p:cNvCxnSpPr>
            <p:nvPr/>
          </p:nvCxnSpPr>
          <p:spPr>
            <a:xfrm flipV="1">
              <a:off x="16938" y="4752"/>
              <a:ext cx="552" cy="2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单圆角矩形 3"/>
          <p:cNvSpPr/>
          <p:nvPr/>
        </p:nvSpPr>
        <p:spPr>
          <a:xfrm>
            <a:off x="7299484" y="2996820"/>
            <a:ext cx="527209" cy="361950"/>
          </a:xfrm>
          <a:prstGeom prst="round1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50"/>
              <a:t>EMS</a:t>
            </a:r>
          </a:p>
        </p:txBody>
      </p:sp>
      <p:cxnSp>
        <p:nvCxnSpPr>
          <p:cNvPr id="5" name="直接箭头连接符 4"/>
          <p:cNvCxnSpPr/>
          <p:nvPr/>
        </p:nvCxnSpPr>
        <p:spPr>
          <a:xfrm>
            <a:off x="7563461" y="2720077"/>
            <a:ext cx="0" cy="2734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单圆角矩形 32"/>
          <p:cNvSpPr/>
          <p:nvPr/>
        </p:nvSpPr>
        <p:spPr>
          <a:xfrm>
            <a:off x="5767753" y="1892271"/>
            <a:ext cx="571500" cy="362087"/>
          </a:xfrm>
          <a:prstGeom prst="round1Rect">
            <a:avLst/>
          </a:prstGeom>
          <a:solidFill>
            <a:schemeClr val="accent2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825" dirty="0"/>
              <a:t>NSLCM</a:t>
            </a:r>
          </a:p>
        </p:txBody>
      </p:sp>
      <p:sp>
        <p:nvSpPr>
          <p:cNvPr id="34" name="单圆角矩形 33"/>
          <p:cNvSpPr/>
          <p:nvPr/>
        </p:nvSpPr>
        <p:spPr>
          <a:xfrm>
            <a:off x="6398863" y="1892271"/>
            <a:ext cx="634814" cy="362087"/>
          </a:xfrm>
          <a:prstGeom prst="round1Rect">
            <a:avLst/>
          </a:prstGeom>
          <a:solidFill>
            <a:schemeClr val="accent2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825" dirty="0"/>
              <a:t>GVNFM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486401" y="3763109"/>
            <a:ext cx="31566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Note1: components listed here don’t contain all VF-C components, only used to highlight Dublin work .</a:t>
            </a:r>
            <a:endParaRPr lang="zh-CN" alt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</p:txBody>
      </p:sp>
    </p:spTree>
  </p:cSld>
  <p:clrMapOvr>
    <a:masterClrMapping/>
  </p:clrMapOvr>
  <p:transition>
    <p:wipe dir="r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55"/>
          <p:cNvSpPr txBox="1">
            <a:spLocks noGrp="1"/>
          </p:cNvSpPr>
          <p:nvPr>
            <p:ph type="title"/>
          </p:nvPr>
        </p:nvSpPr>
        <p:spPr>
          <a:xfrm>
            <a:off x="311700" y="717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VNFREQ</a:t>
            </a:r>
            <a:endParaRPr sz="2400"/>
          </a:p>
        </p:txBody>
      </p:sp>
      <p:sp>
        <p:nvSpPr>
          <p:cNvPr id="303" name="Google Shape;303;p55"/>
          <p:cNvSpPr txBox="1">
            <a:spLocks noGrp="1"/>
          </p:cNvSpPr>
          <p:nvPr>
            <p:ph type="body" idx="1"/>
          </p:nvPr>
        </p:nvSpPr>
        <p:spPr>
          <a:xfrm>
            <a:off x="261474" y="863550"/>
            <a:ext cx="8006225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/>
              <a:t>Bug fixes, maintenance and feature alignment of VNF Guidelines, VNF Requirements and VNF Test Descriptions </a:t>
            </a:r>
            <a:endParaRPr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/>
              <a:t>Documentation updates: </a:t>
            </a:r>
            <a:endParaRPr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The VNF Provider use cases for autoscaling documented</a:t>
            </a:r>
            <a:endParaRPr sz="140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The VNF Test Descriptions to reflect test implementations planned by other projects ( VVP, VNFSDK, etc.)</a:t>
            </a:r>
            <a:endParaRPr sz="140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Categorization of VNF Requirements to support ONAP VNF Badging &amp; certification initiatives</a:t>
            </a:r>
            <a:endParaRPr sz="1400"/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</a:pPr>
            <a:endParaRPr sz="140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991AC1F-C6D9-42F6-8209-4830D57212F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38</a:t>
            </a:fld>
            <a:endParaRPr lang="en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56"/>
          <p:cNvSpPr txBox="1">
            <a:spLocks noGrp="1"/>
          </p:cNvSpPr>
          <p:nvPr>
            <p:ph type="title"/>
          </p:nvPr>
        </p:nvSpPr>
        <p:spPr>
          <a:xfrm>
            <a:off x="311700" y="717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VNFSDK</a:t>
            </a:r>
            <a:endParaRPr sz="2400"/>
          </a:p>
        </p:txBody>
      </p:sp>
      <p:sp>
        <p:nvSpPr>
          <p:cNvPr id="309" name="Google Shape;309;p56"/>
          <p:cNvSpPr txBox="1">
            <a:spLocks noGrp="1"/>
          </p:cNvSpPr>
          <p:nvPr>
            <p:ph type="body" idx="1"/>
          </p:nvPr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1" indent="-34290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1400"/>
              <a:buFont typeface="Arial"/>
              <a:buChar char="●"/>
            </a:pPr>
            <a:r>
              <a:rPr lang="en-US" sz="2100" dirty="0"/>
              <a:t>Support PNF Package basic Validation</a:t>
            </a:r>
            <a:endParaRPr lang="en-US" sz="1100" dirty="0"/>
          </a:p>
          <a:p>
            <a:pPr marL="457200" lvl="1" indent="-34290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1400"/>
              <a:buFont typeface="Arial"/>
              <a:buChar char="●"/>
            </a:pPr>
            <a:r>
              <a:rPr lang="en-US" sz="2100" dirty="0"/>
              <a:t>Additional APIs to streamline test triggering and information gathering</a:t>
            </a:r>
          </a:p>
          <a:p>
            <a:pPr marL="457200" lvl="1" indent="-34290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1400"/>
              <a:buFont typeface="Arial"/>
              <a:buChar char="●"/>
            </a:pPr>
            <a:r>
              <a:rPr lang="en-US" sz="2100" dirty="0"/>
              <a:t>VNF Test Platform (VTP) is enabled with scenario and test </a:t>
            </a:r>
            <a:r>
              <a:rPr lang="en-US" sz="2100" dirty="0" err="1"/>
              <a:t>casse</a:t>
            </a:r>
            <a:r>
              <a:rPr lang="en-US" sz="2100" dirty="0"/>
              <a:t> execution management</a:t>
            </a:r>
          </a:p>
          <a:p>
            <a:pPr marL="457200" lvl="1" indent="-34290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1400"/>
              <a:buFont typeface="Arial"/>
              <a:buChar char="●"/>
            </a:pPr>
            <a:r>
              <a:rPr lang="en-US" sz="2100"/>
              <a:t>VTP is integrated with SDC to support VSP compliance check</a:t>
            </a:r>
            <a:endParaRPr lang="en-US" sz="21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AAC5B24-7D99-4918-A83C-498AE59C5EC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39</a:t>
            </a:fld>
            <a:endParaRPr lang="en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EE6302-F377-47A8-9CE9-F3EABD28D9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551" y="104784"/>
            <a:ext cx="8520600" cy="572700"/>
          </a:xfrm>
        </p:spPr>
        <p:txBody>
          <a:bodyPr/>
          <a:lstStyle/>
          <a:p>
            <a:r>
              <a:rPr lang="en-US" dirty="0"/>
              <a:t>Dublin Release – Non-functional requirements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E7A622-7A99-49E0-8BC4-C582BA0706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1931" y="802590"/>
            <a:ext cx="8520600" cy="3416400"/>
          </a:xfrm>
        </p:spPr>
        <p:txBody>
          <a:bodyPr/>
          <a:lstStyle/>
          <a:p>
            <a:r>
              <a:rPr lang="en-US" sz="1600" dirty="0"/>
              <a:t>E2E Automation – </a:t>
            </a:r>
            <a:r>
              <a:rPr lang="en-US" sz="1600" i="1" dirty="0"/>
              <a:t>Zero Touch Provisioning</a:t>
            </a:r>
            <a:r>
              <a:rPr lang="en-US" sz="1600" dirty="0"/>
              <a:t> </a:t>
            </a:r>
          </a:p>
          <a:p>
            <a:pPr lvl="1" indent="-342900">
              <a:lnSpc>
                <a:spcPct val="115000"/>
              </a:lnSpc>
              <a:spcBef>
                <a:spcPts val="0"/>
              </a:spcBef>
              <a:buSzPts val="1400"/>
            </a:pPr>
            <a:r>
              <a:rPr lang="en-US" sz="1400" dirty="0"/>
              <a:t>ONAP has extended the use of SO macro orchestration building blocks to include post instantiation configuration for any </a:t>
            </a:r>
            <a:r>
              <a:rPr lang="en-US" altLang="en-US" sz="1400" dirty="0"/>
              <a:t>config provisioning Network Function operation, such as day0, day1 or day2 leveraging the CDS run time capabilities. </a:t>
            </a:r>
            <a:endParaRPr lang="en-US" sz="1400" dirty="0"/>
          </a:p>
          <a:p>
            <a:r>
              <a:rPr lang="en-US" sz="1600" dirty="0"/>
              <a:t>Foot print optimization</a:t>
            </a:r>
          </a:p>
          <a:p>
            <a:pPr lvl="1" indent="-342900">
              <a:lnSpc>
                <a:spcPct val="115000"/>
              </a:lnSpc>
              <a:spcBef>
                <a:spcPts val="0"/>
              </a:spcBef>
              <a:buSzPts val="1400"/>
            </a:pPr>
            <a:r>
              <a:rPr lang="en-US" sz="1400" dirty="0"/>
              <a:t>Docker image optimization</a:t>
            </a:r>
          </a:p>
          <a:p>
            <a:pPr lvl="2" indent="-342900">
              <a:lnSpc>
                <a:spcPct val="115000"/>
              </a:lnSpc>
              <a:spcBef>
                <a:spcPts val="0"/>
              </a:spcBef>
              <a:buSzPts val="1400"/>
            </a:pPr>
            <a:r>
              <a:rPr lang="en-US" sz="1100" dirty="0"/>
              <a:t>Alpine integration</a:t>
            </a:r>
          </a:p>
          <a:p>
            <a:pPr lvl="1" indent="-342900">
              <a:lnSpc>
                <a:spcPct val="115000"/>
              </a:lnSpc>
              <a:spcBef>
                <a:spcPts val="0"/>
              </a:spcBef>
              <a:buSzPts val="1400"/>
            </a:pPr>
            <a:r>
              <a:rPr lang="en-US" sz="1400" dirty="0"/>
              <a:t>Sharing DB</a:t>
            </a:r>
          </a:p>
          <a:p>
            <a:pPr lvl="2" indent="-342900">
              <a:lnSpc>
                <a:spcPct val="115000"/>
              </a:lnSpc>
              <a:spcBef>
                <a:spcPts val="0"/>
              </a:spcBef>
              <a:buSzPts val="1400"/>
            </a:pPr>
            <a:r>
              <a:rPr lang="en-US" sz="1100" dirty="0"/>
              <a:t>AAI and SDC using Shared Cassandra</a:t>
            </a:r>
          </a:p>
          <a:p>
            <a:pPr lvl="2" indent="-342900">
              <a:lnSpc>
                <a:spcPct val="115000"/>
              </a:lnSpc>
              <a:spcBef>
                <a:spcPts val="0"/>
              </a:spcBef>
              <a:buSzPts val="1400"/>
            </a:pPr>
            <a:r>
              <a:rPr lang="en-US" sz="1100" dirty="0"/>
              <a:t>SO and SDNC using Shared </a:t>
            </a:r>
            <a:r>
              <a:rPr lang="en-US" sz="1100" dirty="0" err="1"/>
              <a:t>Mariadb</a:t>
            </a:r>
            <a:r>
              <a:rPr lang="en-US" sz="1100" dirty="0"/>
              <a:t>-Galera</a:t>
            </a:r>
            <a:endParaRPr lang="en-US" sz="1700" dirty="0"/>
          </a:p>
          <a:p>
            <a:r>
              <a:rPr lang="en-US" sz="1600" dirty="0"/>
              <a:t>Security</a:t>
            </a:r>
          </a:p>
          <a:p>
            <a:pPr lvl="1" indent="-342900">
              <a:lnSpc>
                <a:spcPct val="115000"/>
              </a:lnSpc>
              <a:spcBef>
                <a:spcPts val="0"/>
              </a:spcBef>
              <a:buSzPts val="1400"/>
            </a:pPr>
            <a:r>
              <a:rPr lang="en-US" sz="1400" dirty="0" err="1"/>
              <a:t>xNF</a:t>
            </a:r>
            <a:r>
              <a:rPr lang="en-US" sz="1400" dirty="0"/>
              <a:t> communication security enhancements.</a:t>
            </a:r>
          </a:p>
          <a:p>
            <a:pPr lvl="1" indent="-342900">
              <a:lnSpc>
                <a:spcPct val="115000"/>
              </a:lnSpc>
              <a:spcBef>
                <a:spcPts val="0"/>
              </a:spcBef>
              <a:buSzPts val="1400"/>
            </a:pPr>
            <a:r>
              <a:rPr lang="en-US" sz="1400" dirty="0"/>
              <a:t>O-Parent Integration to fix vulnerabilities</a:t>
            </a:r>
          </a:p>
          <a:p>
            <a:pPr lvl="1" indent="-342900">
              <a:lnSpc>
                <a:spcPct val="115000"/>
              </a:lnSpc>
              <a:spcBef>
                <a:spcPts val="0"/>
              </a:spcBef>
              <a:buSzPts val="1400"/>
            </a:pPr>
            <a:r>
              <a:rPr lang="en-US" sz="1400" dirty="0"/>
              <a:t>Security by design improvements</a:t>
            </a:r>
          </a:p>
          <a:p>
            <a:pPr marL="571500" lvl="1" indent="0">
              <a:lnSpc>
                <a:spcPct val="115000"/>
              </a:lnSpc>
              <a:spcBef>
                <a:spcPts val="0"/>
              </a:spcBef>
              <a:buSzPts val="1400"/>
              <a:buNone/>
            </a:pPr>
            <a:endParaRPr lang="en-US" sz="1400" dirty="0"/>
          </a:p>
          <a:p>
            <a:r>
              <a:rPr lang="en-US" sz="1600" dirty="0"/>
              <a:t>CI/CD Improvement with OOM gating</a:t>
            </a:r>
          </a:p>
          <a:p>
            <a:pPr marL="13970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787C37-6873-4181-A1EF-E22758A5B1C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81436447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57"/>
          <p:cNvSpPr txBox="1">
            <a:spLocks noGrp="1"/>
          </p:cNvSpPr>
          <p:nvPr>
            <p:ph type="title"/>
          </p:nvPr>
        </p:nvSpPr>
        <p:spPr>
          <a:xfrm>
            <a:off x="311700" y="717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VVP</a:t>
            </a:r>
            <a:endParaRPr sz="2400"/>
          </a:p>
        </p:txBody>
      </p:sp>
      <p:sp>
        <p:nvSpPr>
          <p:cNvPr id="315" name="Google Shape;315;p57"/>
          <p:cNvSpPr txBox="1">
            <a:spLocks noGrp="1"/>
          </p:cNvSpPr>
          <p:nvPr>
            <p:ph type="body" idx="1"/>
          </p:nvPr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lang="en" sz="2100"/>
              <a:t>S3P</a:t>
            </a:r>
            <a:endParaRPr sz="210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ADEA8AA-C732-4225-BAC6-87BA0E76702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40</a:t>
            </a:fld>
            <a:endParaRPr lang="en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58"/>
          <p:cNvSpPr txBox="1">
            <a:spLocks noGrp="1"/>
          </p:cNvSpPr>
          <p:nvPr>
            <p:ph type="title"/>
          </p:nvPr>
        </p:nvSpPr>
        <p:spPr>
          <a:xfrm>
            <a:off x="311700" y="717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VID</a:t>
            </a:r>
            <a:endParaRPr sz="2400"/>
          </a:p>
        </p:txBody>
      </p:sp>
      <p:sp>
        <p:nvSpPr>
          <p:cNvPr id="321" name="Google Shape;321;p58"/>
          <p:cNvSpPr txBox="1"/>
          <p:nvPr/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lang="en"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Initiate workflows designed in SDC</a:t>
            </a:r>
            <a:endParaRPr sz="1100"/>
          </a:p>
          <a:p>
            <a:pPr marL="457200" marR="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lang="en"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Change Management Dublin Extensions</a:t>
            </a:r>
            <a:endParaRPr sz="1100"/>
          </a:p>
          <a:p>
            <a:pPr marL="914400" marR="0" lvl="1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</a:pPr>
            <a:r>
              <a:rPr lang="en" sz="1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Utilize SO as a repository of workflows, instead of VID's workflows' configuration</a:t>
            </a:r>
            <a:endParaRPr sz="1100"/>
          </a:p>
          <a:p>
            <a:pPr marL="457200" marR="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lang="en"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S3P improvements</a:t>
            </a:r>
            <a:endParaRPr sz="110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FB0DCCE-7234-464B-96BA-8539DECAD30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41</a:t>
            </a:fld>
            <a:endParaRPr lang="en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59"/>
          <p:cNvSpPr txBox="1">
            <a:spLocks noGrp="1"/>
          </p:cNvSpPr>
          <p:nvPr>
            <p:ph type="title"/>
          </p:nvPr>
        </p:nvSpPr>
        <p:spPr>
          <a:xfrm>
            <a:off x="311700" y="812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UUI</a:t>
            </a:r>
            <a:endParaRPr sz="2400"/>
          </a:p>
        </p:txBody>
      </p:sp>
      <p:sp>
        <p:nvSpPr>
          <p:cNvPr id="327" name="Google Shape;327;p59"/>
          <p:cNvSpPr txBox="1"/>
          <p:nvPr/>
        </p:nvSpPr>
        <p:spPr>
          <a:xfrm>
            <a:off x="375775" y="9778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lang="en"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Integration with data lake for VM/VNF monitoring via alarm/perf. data search</a:t>
            </a:r>
            <a:endParaRPr sz="1100"/>
          </a:p>
          <a:p>
            <a:pPr marL="4572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lang="en"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New Customer management UI</a:t>
            </a:r>
            <a:endParaRPr sz="1100"/>
          </a:p>
          <a:p>
            <a:pPr marL="4572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lang="en"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Use Portal I18N/L10N features</a:t>
            </a:r>
            <a:endParaRPr sz="1100"/>
          </a:p>
          <a:p>
            <a:pPr marL="4572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lang="en"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Platform maturity (S3P)</a:t>
            </a:r>
            <a:endParaRPr sz="110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280346-8D2B-4245-BB5F-87F83A4ED29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42</a:t>
            </a:fld>
            <a:endParaRPr lang="en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60"/>
          <p:cNvSpPr txBox="1">
            <a:spLocks noGrp="1"/>
          </p:cNvSpPr>
          <p:nvPr>
            <p:ph type="ctrTitle"/>
          </p:nvPr>
        </p:nvSpPr>
        <p:spPr>
          <a:xfrm>
            <a:off x="274891" y="2117624"/>
            <a:ext cx="8499538" cy="1136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Arial"/>
              <a:buNone/>
            </a:pPr>
            <a:r>
              <a:rPr lang="en" sz="2400"/>
              <a:t>Backups</a:t>
            </a:r>
            <a:endParaRPr sz="2400"/>
          </a:p>
        </p:txBody>
      </p:sp>
    </p:spTree>
  </p:cSld>
  <p:clrMapOvr>
    <a:masterClrMapping/>
  </p:clrMapOvr>
  <p:transition>
    <p:fade thruBlk="1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61"/>
          <p:cNvSpPr txBox="1">
            <a:spLocks noGrp="1"/>
          </p:cNvSpPr>
          <p:nvPr>
            <p:ph type="title"/>
          </p:nvPr>
        </p:nvSpPr>
        <p:spPr>
          <a:xfrm>
            <a:off x="311700" y="674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Project Impact due to Use Cases</a:t>
            </a:r>
            <a:endParaRPr sz="2400"/>
          </a:p>
        </p:txBody>
      </p:sp>
      <p:graphicFrame>
        <p:nvGraphicFramePr>
          <p:cNvPr id="338" name="Google Shape;338;p61"/>
          <p:cNvGraphicFramePr/>
          <p:nvPr/>
        </p:nvGraphicFramePr>
        <p:xfrm>
          <a:off x="952500" y="2381250"/>
          <a:ext cx="7239000" cy="457170"/>
        </p:xfrm>
        <a:graphic>
          <a:graphicData uri="http://schemas.openxmlformats.org/drawingml/2006/table">
            <a:tbl>
              <a:tblPr>
                <a:noFill/>
                <a:tableStyleId>{C45E5B06-41B5-44CD-AB79-5E460D53A173}</a:tableStyleId>
              </a:tblPr>
              <a:tblGrid>
                <a:gridCol w="7239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571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39" name="Google Shape;339;p61"/>
          <p:cNvGraphicFramePr/>
          <p:nvPr/>
        </p:nvGraphicFramePr>
        <p:xfrm>
          <a:off x="268125" y="1704350"/>
          <a:ext cx="8833450" cy="2186940"/>
        </p:xfrm>
        <a:graphic>
          <a:graphicData uri="http://schemas.openxmlformats.org/drawingml/2006/table">
            <a:tbl>
              <a:tblPr>
                <a:noFill/>
                <a:tableStyleId>{C45E5B06-41B5-44CD-AB79-5E460D53A173}</a:tableStyleId>
              </a:tblPr>
              <a:tblGrid>
                <a:gridCol w="886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5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45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95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045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323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045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231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0457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507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323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323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0457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0617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3230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332300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304575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286125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304575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276950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286125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332300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304575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350775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  <a:gridCol w="332300">
                  <a:extLst>
                    <a:ext uri="{9D8B030D-6E8A-4147-A177-3AD203B41FA5}">
                      <a16:colId xmlns:a16="http://schemas.microsoft.com/office/drawing/2014/main" val="20025"/>
                    </a:ext>
                  </a:extLst>
                </a:gridCol>
              </a:tblGrid>
              <a:tr h="3124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Calibri"/>
                        <a:buNone/>
                      </a:pPr>
                      <a:r>
                        <a:rPr lang="en" sz="1000" b="1" i="1" u="none" strike="noStrike" cap="none"/>
                        <a:t>Use case</a:t>
                      </a:r>
                      <a:endParaRPr sz="1000" b="1" i="1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24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SDC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VID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Port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SO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AAI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SDNC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APPC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DCAE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OOF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Policy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CLAMP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DMaaP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AAF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VNFSDK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REQ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Model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OOM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VIM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PNDA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CIA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CLI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Consul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VFC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MCloud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UUI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24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24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Calibri"/>
                        <a:buNone/>
                      </a:pPr>
                      <a:r>
                        <a:rPr lang="en" sz="1000" u="none" strike="noStrike" cap="none"/>
                        <a:t>5G</a:t>
                      </a:r>
                      <a:endParaRPr sz="10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24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Calibri"/>
                        <a:buNone/>
                      </a:pPr>
                      <a:r>
                        <a:rPr lang="en" sz="1000" u="none" strike="noStrike" cap="none"/>
                        <a:t>CCVPN</a:t>
                      </a:r>
                      <a:endParaRPr sz="10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24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Calibri"/>
                        <a:buNone/>
                      </a:pPr>
                      <a:r>
                        <a:rPr lang="en" sz="1000" u="none" strike="noStrike" cap="none"/>
                        <a:t>BBS</a:t>
                      </a:r>
                      <a:endParaRPr sz="10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24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Calibri"/>
                        <a:buNone/>
                      </a:pPr>
                      <a:r>
                        <a:rPr lang="en" sz="1000" u="none" strike="noStrike" cap="none"/>
                        <a:t>OSAM</a:t>
                      </a:r>
                      <a:endParaRPr sz="10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40" name="Google Shape;340;p61"/>
          <p:cNvSpPr txBox="1"/>
          <p:nvPr/>
        </p:nvSpPr>
        <p:spPr>
          <a:xfrm>
            <a:off x="391800" y="4179100"/>
            <a:ext cx="81471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Note: CCVPN functionality is not completed – code not merged in SDC in Dublin so it might not be green</a:t>
            </a:r>
            <a:endParaRPr sz="120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879B266-F68D-4BCC-93C3-A6B051FB89B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44</a:t>
            </a:fld>
            <a:endParaRPr lang="en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62"/>
          <p:cNvSpPr txBox="1">
            <a:spLocks noGrp="1"/>
          </p:cNvSpPr>
          <p:nvPr>
            <p:ph type="title"/>
          </p:nvPr>
        </p:nvSpPr>
        <p:spPr>
          <a:xfrm>
            <a:off x="190950" y="918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Project Impact due to added Functionality</a:t>
            </a:r>
            <a:endParaRPr sz="2400"/>
          </a:p>
        </p:txBody>
      </p:sp>
      <p:graphicFrame>
        <p:nvGraphicFramePr>
          <p:cNvPr id="346" name="Google Shape;346;p62"/>
          <p:cNvGraphicFramePr/>
          <p:nvPr>
            <p:extLst>
              <p:ext uri="{D42A27DB-BD31-4B8C-83A1-F6EECF244321}">
                <p14:modId xmlns:p14="http://schemas.microsoft.com/office/powerpoint/2010/main" val="2719965681"/>
              </p:ext>
            </p:extLst>
          </p:nvPr>
        </p:nvGraphicFramePr>
        <p:xfrm>
          <a:off x="42250" y="832863"/>
          <a:ext cx="9059475" cy="3158320"/>
        </p:xfrm>
        <a:graphic>
          <a:graphicData uri="http://schemas.openxmlformats.org/drawingml/2006/table">
            <a:tbl>
              <a:tblPr>
                <a:noFill/>
                <a:tableStyleId>{C45E5B06-41B5-44CD-AB79-5E460D53A173}</a:tableStyleId>
              </a:tblPr>
              <a:tblGrid>
                <a:gridCol w="924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0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09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09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915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009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291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009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197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0095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291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2917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2917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0095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8557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1977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32917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300950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272750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300950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300950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272750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319775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300950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348000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  <a:gridCol w="319775">
                  <a:extLst>
                    <a:ext uri="{9D8B030D-6E8A-4147-A177-3AD203B41FA5}">
                      <a16:colId xmlns:a16="http://schemas.microsoft.com/office/drawing/2014/main" val="20025"/>
                    </a:ext>
                  </a:extLst>
                </a:gridCol>
                <a:gridCol w="329175">
                  <a:extLst>
                    <a:ext uri="{9D8B030D-6E8A-4147-A177-3AD203B41FA5}">
                      <a16:colId xmlns:a16="http://schemas.microsoft.com/office/drawing/2014/main" val="20026"/>
                    </a:ext>
                  </a:extLst>
                </a:gridCol>
              </a:tblGrid>
              <a:tr h="3080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Calibri"/>
                        <a:buNone/>
                      </a:pPr>
                      <a:r>
                        <a:rPr lang="en" sz="1000" b="1" i="1" u="none" strike="noStrike" cap="none" dirty="0"/>
                        <a:t>Feature</a:t>
                      </a:r>
                      <a:endParaRPr sz="1000" b="1" i="1" u="none" strike="noStrike" cap="none" dirty="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72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SDC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VID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Port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SO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AAI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SDNC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APPC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DCAE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OOF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Policy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CLAMP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DMaaP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AAF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VNFSDK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REQ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Model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OOM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VIM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PNDA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CIA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CLI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Consul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VFC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MCloud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UUI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strike="noStrike" cap="none"/>
                        <a:t>CDS</a:t>
                      </a: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72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81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Calibri"/>
                        <a:buNone/>
                      </a:pPr>
                      <a:r>
                        <a:rPr lang="en" sz="800" u="none" strike="noStrike" cap="none"/>
                        <a:t>k8s based cloud region support</a:t>
                      </a:r>
                      <a:endParaRPr sz="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81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Calibri"/>
                        <a:buNone/>
                      </a:pPr>
                      <a:r>
                        <a:rPr lang="en" sz="800" u="none" strike="noStrike" cap="none"/>
                        <a:t>Control Loop Requirements</a:t>
                      </a:r>
                      <a:endParaRPr sz="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81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Calibri"/>
                        <a:buNone/>
                      </a:pPr>
                      <a:r>
                        <a:rPr lang="en" sz="800" u="none" strike="noStrike" cap="none" dirty="0"/>
                        <a:t>Scaling Enhancements</a:t>
                      </a:r>
                      <a:endParaRPr sz="800" u="none" strike="noStrike" cap="none" dirty="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02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Calibri"/>
                        <a:buNone/>
                      </a:pPr>
                      <a:r>
                        <a:rPr lang="en" sz="800" u="none" strike="noStrike" cap="none"/>
                        <a:t>HPA Enhancements (Continuation)</a:t>
                      </a:r>
                      <a:endParaRPr sz="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884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Calibri"/>
                        <a:buNone/>
                      </a:pPr>
                      <a:r>
                        <a:rPr lang="en" sz="800" u="none" strike="noStrike" cap="none" dirty="0"/>
                        <a:t>Change Management - Extensions</a:t>
                      </a:r>
                      <a:endParaRPr sz="800" u="none" strike="noStrike" cap="none" dirty="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884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Calibri"/>
                        <a:buNone/>
                      </a:pPr>
                      <a:r>
                        <a:rPr lang="en" sz="800" u="none" strike="noStrike" cap="none"/>
                        <a:t>SO-VNFM Plugin</a:t>
                      </a:r>
                      <a:endParaRPr sz="8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 dirty="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endParaRPr sz="600" u="none" strike="noStrike" cap="none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07D5D6D-7D24-4292-8CE5-F9908663A4E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45</a:t>
            </a:fld>
            <a:endParaRPr lang="en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id="{62F83C11-1EF1-4FA4-B011-39A0C6F498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" y="786809"/>
            <a:ext cx="4099560" cy="147732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285750" indent="-285750" fontAlgn="t">
              <a:buClrTx/>
              <a:buFont typeface="Wingdings" panose="05000000000000000000" pitchFamily="2" charset="2"/>
              <a:buChar char="Ø"/>
            </a:pPr>
            <a:r>
              <a:rPr lang="en-US" sz="1200" kern="1200" dirty="0">
                <a:solidFill>
                  <a:schemeClr val="dk1"/>
                </a:solidFill>
                <a:highlight>
                  <a:srgbClr val="FFFF00"/>
                </a:highlight>
              </a:rPr>
              <a:t>ONAP community in Dublin release has evolved Controller Design Studio (CDS) to cloud native microservice’s solution. </a:t>
            </a:r>
          </a:p>
          <a:p>
            <a:pPr marL="285750" indent="-285750" fontAlgn="t">
              <a:buClrTx/>
              <a:buFont typeface="Wingdings" panose="05000000000000000000" pitchFamily="2" charset="2"/>
              <a:buChar char="Ø"/>
            </a:pPr>
            <a:endParaRPr lang="en-US" sz="1200" kern="1200" dirty="0">
              <a:solidFill>
                <a:schemeClr val="dk1"/>
              </a:solidFill>
              <a:highlight>
                <a:srgbClr val="FFFF00"/>
              </a:highlight>
            </a:endParaRPr>
          </a:p>
          <a:p>
            <a:pPr marL="285750" indent="-285750" fontAlgn="t">
              <a:buClrTx/>
              <a:buFont typeface="Wingdings" panose="05000000000000000000" pitchFamily="2" charset="2"/>
              <a:buChar char="Ø"/>
            </a:pPr>
            <a:r>
              <a:rPr lang="en-US" sz="1200" kern="1200" dirty="0">
                <a:solidFill>
                  <a:schemeClr val="dk1"/>
                </a:solidFill>
                <a:highlight>
                  <a:srgbClr val="FFFF00"/>
                </a:highlight>
              </a:rPr>
              <a:t>CDS part of the CCSDK controller framework, is a mean to provide Generic NF Controller functionalities with it's plugin/extensible architecture. </a:t>
            </a:r>
          </a:p>
          <a:p>
            <a:pPr marL="285750" indent="-285750" fontAlgn="t">
              <a:buClrTx/>
              <a:buFont typeface="Wingdings" panose="05000000000000000000" pitchFamily="2" charset="2"/>
              <a:buChar char="Ø"/>
            </a:pPr>
            <a:endParaRPr lang="en-US" altLang="en-US" sz="1200" kern="1200" dirty="0">
              <a:solidFill>
                <a:schemeClr val="dk1"/>
              </a:solidFill>
              <a:highlight>
                <a:srgbClr val="FFFF00"/>
              </a:highlight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2164340-7CA4-4496-A7C8-A018F142B099}"/>
              </a:ext>
            </a:extLst>
          </p:cNvPr>
          <p:cNvSpPr/>
          <p:nvPr/>
        </p:nvSpPr>
        <p:spPr>
          <a:xfrm>
            <a:off x="89735" y="132329"/>
            <a:ext cx="7805342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90000"/>
              </a:lnSpc>
              <a:buClr>
                <a:schemeClr val="lt1"/>
              </a:buClr>
              <a:buSzPts val="2100"/>
            </a:pPr>
            <a:r>
              <a:rPr lang="en-US" sz="2400" dirty="0">
                <a:solidFill>
                  <a:schemeClr val="lt1"/>
                </a:solidFill>
              </a:rPr>
              <a:t>Functional Capability — Controller Design Studio (CDS)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527EDD5-4FF7-4E5A-9835-DE695921C5F3}"/>
              </a:ext>
            </a:extLst>
          </p:cNvPr>
          <p:cNvGrpSpPr/>
          <p:nvPr/>
        </p:nvGrpSpPr>
        <p:grpSpPr>
          <a:xfrm>
            <a:off x="323761" y="2253809"/>
            <a:ext cx="3501480" cy="2417250"/>
            <a:chOff x="5528930" y="1644502"/>
            <a:chExt cx="3560020" cy="2792819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2A442E8A-B42E-456B-A514-DE15F4BB8401}"/>
                </a:ext>
              </a:extLst>
            </p:cNvPr>
            <p:cNvSpPr/>
            <p:nvPr/>
          </p:nvSpPr>
          <p:spPr>
            <a:xfrm>
              <a:off x="5528930" y="1644502"/>
              <a:ext cx="2483131" cy="2792819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50EA0E7-2DA1-4D51-95A5-D94862CAA726}"/>
                </a:ext>
              </a:extLst>
            </p:cNvPr>
            <p:cNvSpPr/>
            <p:nvPr/>
          </p:nvSpPr>
          <p:spPr>
            <a:xfrm>
              <a:off x="5548307" y="2011044"/>
              <a:ext cx="3540643" cy="21812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/>
                <a:t>Instantiation</a:t>
              </a:r>
            </a:p>
            <a:p>
              <a:pPr marL="171450" lvl="1" indent="-171450">
                <a:buFont typeface="Arial" panose="020B0604020202020204" pitchFamily="34" charset="0"/>
                <a:buChar char="•"/>
              </a:pPr>
              <a:r>
                <a:rPr lang="en-US" sz="1200" dirty="0" err="1"/>
                <a:t>vDNS</a:t>
              </a:r>
              <a:endParaRPr lang="en-US" sz="1200" dirty="0"/>
            </a:p>
            <a:p>
              <a:pPr lvl="1"/>
              <a:r>
                <a:rPr lang="en-US" sz="1200" dirty="0"/>
                <a:t>Post-instantiation (VNF)</a:t>
              </a:r>
            </a:p>
            <a:p>
              <a:pPr marL="171450" lvl="2" indent="-171450">
                <a:buFont typeface="Arial" panose="020B0604020202020204" pitchFamily="34" charset="0"/>
                <a:buChar char="•"/>
              </a:pPr>
              <a:r>
                <a:rPr lang="en-US" sz="1200" dirty="0" err="1"/>
                <a:t>vDNS</a:t>
              </a:r>
              <a:endParaRPr lang="en-US" sz="1200" dirty="0"/>
            </a:p>
            <a:p>
              <a:pPr lvl="1"/>
              <a:r>
                <a:rPr lang="en-US" sz="1200" dirty="0"/>
                <a:t>Manual Scale Out</a:t>
              </a:r>
            </a:p>
            <a:p>
              <a:pPr marL="171450" lvl="1" indent="-171450">
                <a:buFont typeface="Arial" panose="020B0604020202020204" pitchFamily="34" charset="0"/>
                <a:buChar char="•"/>
              </a:pPr>
              <a:r>
                <a:rPr lang="en-US" sz="1200" dirty="0" err="1"/>
                <a:t>vDNS</a:t>
              </a:r>
              <a:endParaRPr lang="en-US" sz="1200" dirty="0"/>
            </a:p>
            <a:p>
              <a:pPr lvl="1"/>
              <a:r>
                <a:rPr lang="en-US" sz="1200" dirty="0"/>
                <a:t>Closed Loop Scale Out</a:t>
              </a:r>
            </a:p>
            <a:p>
              <a:pPr marL="171450" lvl="1" indent="-171450">
                <a:buFont typeface="Arial" panose="020B0604020202020204" pitchFamily="34" charset="0"/>
                <a:buChar char="•"/>
              </a:pPr>
              <a:r>
                <a:rPr lang="en-US" sz="1200" dirty="0" err="1"/>
                <a:t>vDNS</a:t>
              </a:r>
              <a:endParaRPr lang="en-US" sz="1200" dirty="0"/>
            </a:p>
            <a:p>
              <a:pPr lvl="1"/>
              <a:r>
                <a:rPr lang="en-US" sz="1200" dirty="0"/>
                <a:t>5G Plug &amp; Play (PNF)</a:t>
              </a:r>
            </a:p>
            <a:p>
              <a:pPr marL="171450" lvl="2" indent="-171450">
                <a:buFont typeface="Arial" panose="020B0604020202020204" pitchFamily="34" charset="0"/>
                <a:buChar char="•"/>
              </a:pPr>
              <a:r>
                <a:rPr lang="en-US" sz="1200" dirty="0"/>
                <a:t>Config Assign &amp; Config Deploy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A9B8162-3161-4C07-9BBE-111FE2FBA9DA}"/>
                </a:ext>
              </a:extLst>
            </p:cNvPr>
            <p:cNvSpPr/>
            <p:nvPr/>
          </p:nvSpPr>
          <p:spPr>
            <a:xfrm>
              <a:off x="5870703" y="1677824"/>
              <a:ext cx="1893441" cy="284476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US" sz="1000" b="1" dirty="0"/>
                <a:t>Dublin Platform Use Cases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683C009-DB84-4C01-905D-2DA032BB53E1}"/>
              </a:ext>
            </a:extLst>
          </p:cNvPr>
          <p:cNvGrpSpPr/>
          <p:nvPr/>
        </p:nvGrpSpPr>
        <p:grpSpPr>
          <a:xfrm>
            <a:off x="4402601" y="1744980"/>
            <a:ext cx="4420777" cy="2872740"/>
            <a:chOff x="5271281" y="1364496"/>
            <a:chExt cx="4420777" cy="4470033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4B63C51-FEB6-4089-9715-A101C3AA38F1}"/>
                </a:ext>
              </a:extLst>
            </p:cNvPr>
            <p:cNvSpPr/>
            <p:nvPr/>
          </p:nvSpPr>
          <p:spPr>
            <a:xfrm>
              <a:off x="5337796" y="1745572"/>
              <a:ext cx="4354262" cy="322449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3" name="Rounded Rectangle 60">
              <a:extLst>
                <a:ext uri="{FF2B5EF4-FFF2-40B4-BE49-F238E27FC236}">
                  <a16:creationId xmlns:a16="http://schemas.microsoft.com/office/drawing/2014/main" id="{A4403C73-45EB-4ED0-AAD0-43D5BDA41F8A}"/>
                </a:ext>
              </a:extLst>
            </p:cNvPr>
            <p:cNvSpPr/>
            <p:nvPr/>
          </p:nvSpPr>
          <p:spPr>
            <a:xfrm>
              <a:off x="5413532" y="3252121"/>
              <a:ext cx="4203708" cy="1568454"/>
            </a:xfrm>
            <a:prstGeom prst="roundRect">
              <a:avLst/>
            </a:prstGeom>
            <a:solidFill>
              <a:schemeClr val="accent1">
                <a:alpha val="47843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en-US" sz="1200" b="1" dirty="0">
                  <a:solidFill>
                    <a:schemeClr val="tx1"/>
                  </a:solidFill>
                </a:rPr>
                <a:t>Component (execution)</a:t>
              </a:r>
            </a:p>
          </p:txBody>
        </p:sp>
        <p:sp>
          <p:nvSpPr>
            <p:cNvPr id="14" name="Rounded Rectangle 5">
              <a:extLst>
                <a:ext uri="{FF2B5EF4-FFF2-40B4-BE49-F238E27FC236}">
                  <a16:creationId xmlns:a16="http://schemas.microsoft.com/office/drawing/2014/main" id="{CBD42AE7-BC68-43F7-9CCC-C5E547AB8454}"/>
                </a:ext>
              </a:extLst>
            </p:cNvPr>
            <p:cNvSpPr/>
            <p:nvPr/>
          </p:nvSpPr>
          <p:spPr>
            <a:xfrm>
              <a:off x="7381737" y="5049771"/>
              <a:ext cx="2284853" cy="784757"/>
            </a:xfrm>
            <a:prstGeom prst="roundRect">
              <a:avLst/>
            </a:prstGeom>
            <a:solidFill>
              <a:schemeClr val="bg1">
                <a:lumMod val="75000"/>
                <a:alpha val="47843"/>
              </a:schemeClr>
            </a:solidFill>
            <a:ln>
              <a:solidFill>
                <a:schemeClr val="bg1"/>
              </a:solidFill>
            </a:ln>
            <a:effectLst>
              <a:softEdge rad="254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200">
                <a:solidFill>
                  <a:schemeClr val="tx1"/>
                </a:solidFill>
              </a:endParaRPr>
            </a:p>
          </p:txBody>
        </p:sp>
        <p:pic>
          <p:nvPicPr>
            <p:cNvPr id="15" name="Picture 4" descr="Related image">
              <a:extLst>
                <a:ext uri="{FF2B5EF4-FFF2-40B4-BE49-F238E27FC236}">
                  <a16:creationId xmlns:a16="http://schemas.microsoft.com/office/drawing/2014/main" id="{781EDBDE-3BCC-43D7-B540-27F6977D4AD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03270" y="5319412"/>
              <a:ext cx="646568" cy="4612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4" descr="Related image">
              <a:extLst>
                <a:ext uri="{FF2B5EF4-FFF2-40B4-BE49-F238E27FC236}">
                  <a16:creationId xmlns:a16="http://schemas.microsoft.com/office/drawing/2014/main" id="{92E38BD8-8307-471B-ADD0-DF8CCFD0EB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27980" y="5320556"/>
              <a:ext cx="646568" cy="4612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4" descr="Related image">
              <a:extLst>
                <a:ext uri="{FF2B5EF4-FFF2-40B4-BE49-F238E27FC236}">
                  <a16:creationId xmlns:a16="http://schemas.microsoft.com/office/drawing/2014/main" id="{5B545F39-7C2C-47FA-81A9-0127303487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23531" y="5320556"/>
              <a:ext cx="646568" cy="4612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8D1DB32-2DC0-453A-879A-7CD9F0BF1A79}"/>
                </a:ext>
              </a:extLst>
            </p:cNvPr>
            <p:cNvSpPr txBox="1"/>
            <p:nvPr/>
          </p:nvSpPr>
          <p:spPr>
            <a:xfrm>
              <a:off x="7770142" y="5106334"/>
              <a:ext cx="1651145" cy="215631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noAutofit/>
            </a:bodyPr>
            <a:lstStyle/>
            <a:p>
              <a:pPr algn="ctr"/>
              <a:r>
                <a:rPr lang="en-US" sz="1200" dirty="0"/>
                <a:t>Networks / </a:t>
              </a:r>
              <a:r>
                <a:rPr lang="en-US" sz="1200" dirty="0" err="1"/>
                <a:t>xNFs</a:t>
              </a:r>
              <a:r>
                <a:rPr lang="en-US" sz="1200" dirty="0"/>
                <a:t> / Devices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0AF8C92-A0FD-4612-B058-39711B65F465}"/>
                </a:ext>
              </a:extLst>
            </p:cNvPr>
            <p:cNvSpPr txBox="1"/>
            <p:nvPr/>
          </p:nvSpPr>
          <p:spPr>
            <a:xfrm>
              <a:off x="5327836" y="1789552"/>
              <a:ext cx="4354263" cy="23814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noAutofit/>
            </a:bodyPr>
            <a:lstStyle/>
            <a:p>
              <a:pPr algn="ctr"/>
              <a:r>
                <a:rPr lang="en-US" sz="1200" b="1" dirty="0">
                  <a:solidFill>
                    <a:schemeClr val="bg2">
                      <a:lumMod val="25000"/>
                    </a:schemeClr>
                  </a:solidFill>
                </a:rPr>
                <a:t>Blueprint Processor</a:t>
              </a:r>
            </a:p>
          </p:txBody>
        </p:sp>
        <p:sp>
          <p:nvSpPr>
            <p:cNvPr id="20" name="Rounded Rectangle 27">
              <a:extLst>
                <a:ext uri="{FF2B5EF4-FFF2-40B4-BE49-F238E27FC236}">
                  <a16:creationId xmlns:a16="http://schemas.microsoft.com/office/drawing/2014/main" id="{6B86DBFF-1E19-4474-A1E2-C0ED8F4D7E22}"/>
                </a:ext>
              </a:extLst>
            </p:cNvPr>
            <p:cNvSpPr/>
            <p:nvPr/>
          </p:nvSpPr>
          <p:spPr>
            <a:xfrm>
              <a:off x="5413532" y="2091531"/>
              <a:ext cx="4203708" cy="663388"/>
            </a:xfrm>
            <a:prstGeom prst="roundRect">
              <a:avLst/>
            </a:prstGeom>
            <a:solidFill>
              <a:schemeClr val="accent1">
                <a:alpha val="47843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en-US" sz="1200" b="1" dirty="0">
                  <a:solidFill>
                    <a:schemeClr val="bg2">
                      <a:lumMod val="25000"/>
                    </a:schemeClr>
                  </a:solidFill>
                </a:rPr>
                <a:t>Self Service API</a:t>
              </a:r>
            </a:p>
          </p:txBody>
        </p:sp>
        <p:sp>
          <p:nvSpPr>
            <p:cNvPr id="21" name="Rounded Rectangle 33">
              <a:extLst>
                <a:ext uri="{FF2B5EF4-FFF2-40B4-BE49-F238E27FC236}">
                  <a16:creationId xmlns:a16="http://schemas.microsoft.com/office/drawing/2014/main" id="{BCCE6B83-37E2-4FE1-BF04-8A55F776A776}"/>
                </a:ext>
              </a:extLst>
            </p:cNvPr>
            <p:cNvSpPr/>
            <p:nvPr/>
          </p:nvSpPr>
          <p:spPr>
            <a:xfrm>
              <a:off x="6420448" y="2845845"/>
              <a:ext cx="2285124" cy="315481"/>
            </a:xfrm>
            <a:prstGeom prst="roundRect">
              <a:avLst/>
            </a:prstGeom>
            <a:solidFill>
              <a:schemeClr val="accent1">
                <a:alpha val="47843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b="1" dirty="0">
                  <a:solidFill>
                    <a:schemeClr val="tx1"/>
                  </a:solidFill>
                </a:rPr>
                <a:t>Workflow Engine</a:t>
              </a:r>
            </a:p>
          </p:txBody>
        </p:sp>
        <p:sp>
          <p:nvSpPr>
            <p:cNvPr id="22" name="Rounded Rectangle 46">
              <a:extLst>
                <a:ext uri="{FF2B5EF4-FFF2-40B4-BE49-F238E27FC236}">
                  <a16:creationId xmlns:a16="http://schemas.microsoft.com/office/drawing/2014/main" id="{68CC783E-1DE5-4241-9037-D521CB05D46B}"/>
                </a:ext>
              </a:extLst>
            </p:cNvPr>
            <p:cNvSpPr/>
            <p:nvPr/>
          </p:nvSpPr>
          <p:spPr>
            <a:xfrm>
              <a:off x="6742808" y="4393232"/>
              <a:ext cx="755110" cy="235322"/>
            </a:xfrm>
            <a:prstGeom prst="roundRect">
              <a:avLst/>
            </a:prstGeom>
            <a:solidFill>
              <a:srgbClr val="00658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Rest</a:t>
              </a:r>
            </a:p>
          </p:txBody>
        </p:sp>
        <p:sp>
          <p:nvSpPr>
            <p:cNvPr id="23" name="Rounded Rectangle 56">
              <a:extLst>
                <a:ext uri="{FF2B5EF4-FFF2-40B4-BE49-F238E27FC236}">
                  <a16:creationId xmlns:a16="http://schemas.microsoft.com/office/drawing/2014/main" id="{03FC85C8-1A6E-4F7C-BEE4-B33FD3F50250}"/>
                </a:ext>
              </a:extLst>
            </p:cNvPr>
            <p:cNvSpPr/>
            <p:nvPr/>
          </p:nvSpPr>
          <p:spPr>
            <a:xfrm>
              <a:off x="7725348" y="4392170"/>
              <a:ext cx="755110" cy="238166"/>
            </a:xfrm>
            <a:prstGeom prst="roundRect">
              <a:avLst/>
            </a:prstGeom>
            <a:solidFill>
              <a:srgbClr val="00658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dirty="0" err="1">
                  <a:solidFill>
                    <a:schemeClr val="bg1"/>
                  </a:solidFill>
                </a:rPr>
                <a:t>Netconf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4" name="Rounded Rectangle 57">
              <a:extLst>
                <a:ext uri="{FF2B5EF4-FFF2-40B4-BE49-F238E27FC236}">
                  <a16:creationId xmlns:a16="http://schemas.microsoft.com/office/drawing/2014/main" id="{0324D26B-B469-477A-909A-FFCFC8F3DAF1}"/>
                </a:ext>
              </a:extLst>
            </p:cNvPr>
            <p:cNvSpPr/>
            <p:nvPr/>
          </p:nvSpPr>
          <p:spPr>
            <a:xfrm>
              <a:off x="8732377" y="4392170"/>
              <a:ext cx="755110" cy="238166"/>
            </a:xfrm>
            <a:prstGeom prst="roundRect">
              <a:avLst/>
            </a:prstGeom>
            <a:solidFill>
              <a:srgbClr val="00658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dirty="0" err="1">
                  <a:solidFill>
                    <a:schemeClr val="bg1"/>
                  </a:solidFill>
                </a:rPr>
                <a:t>Restonf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5" name="Rounded Rectangle 59">
              <a:extLst>
                <a:ext uri="{FF2B5EF4-FFF2-40B4-BE49-F238E27FC236}">
                  <a16:creationId xmlns:a16="http://schemas.microsoft.com/office/drawing/2014/main" id="{C3563079-7FCB-4FA7-8745-66C49B6783E5}"/>
                </a:ext>
              </a:extLst>
            </p:cNvPr>
            <p:cNvSpPr/>
            <p:nvPr/>
          </p:nvSpPr>
          <p:spPr>
            <a:xfrm>
              <a:off x="5513598" y="3631899"/>
              <a:ext cx="1979420" cy="568471"/>
            </a:xfrm>
            <a:prstGeom prst="roundRect">
              <a:avLst/>
            </a:prstGeom>
            <a:solidFill>
              <a:schemeClr val="accent1">
                <a:lumMod val="75000"/>
                <a:alpha val="47843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en-US" sz="1200" b="1" dirty="0">
                  <a:solidFill>
                    <a:schemeClr val="tx1"/>
                  </a:solidFill>
                </a:rPr>
                <a:t>Resource Resolution</a:t>
              </a:r>
            </a:p>
          </p:txBody>
        </p:sp>
        <p:sp>
          <p:nvSpPr>
            <p:cNvPr id="26" name="Rounded Rectangle 65">
              <a:extLst>
                <a:ext uri="{FF2B5EF4-FFF2-40B4-BE49-F238E27FC236}">
                  <a16:creationId xmlns:a16="http://schemas.microsoft.com/office/drawing/2014/main" id="{447BB103-DBBD-47D5-AE41-F497C4A329BE}"/>
                </a:ext>
              </a:extLst>
            </p:cNvPr>
            <p:cNvSpPr/>
            <p:nvPr/>
          </p:nvSpPr>
          <p:spPr>
            <a:xfrm>
              <a:off x="7604296" y="3693981"/>
              <a:ext cx="1735013" cy="315481"/>
            </a:xfrm>
            <a:prstGeom prst="roundRect">
              <a:avLst/>
            </a:prstGeom>
            <a:solidFill>
              <a:schemeClr val="accent1">
                <a:lumMod val="75000"/>
                <a:alpha val="47843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b="1" dirty="0">
                  <a:solidFill>
                    <a:schemeClr val="tx1"/>
                  </a:solidFill>
                </a:rPr>
                <a:t>Scripts</a:t>
              </a: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</a:rPr>
                <a:t> (</a:t>
              </a:r>
              <a:r>
                <a:rPr lang="en-US" sz="1000" dirty="0">
                  <a:solidFill>
                    <a:schemeClr val="bg1"/>
                  </a:solidFill>
                </a:rPr>
                <a:t>Python, </a:t>
              </a:r>
              <a:r>
                <a:rPr lang="en-US" sz="1000" dirty="0" err="1">
                  <a:solidFill>
                    <a:schemeClr val="bg1"/>
                  </a:solidFill>
                </a:rPr>
                <a:t>Kotlin</a:t>
              </a: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</a:rPr>
                <a:t>)</a:t>
              </a:r>
            </a:p>
          </p:txBody>
        </p:sp>
        <p:sp>
          <p:nvSpPr>
            <p:cNvPr id="27" name="Rounded Rectangle 67">
              <a:extLst>
                <a:ext uri="{FF2B5EF4-FFF2-40B4-BE49-F238E27FC236}">
                  <a16:creationId xmlns:a16="http://schemas.microsoft.com/office/drawing/2014/main" id="{77A6390D-344A-4A5A-968D-7916B48E077E}"/>
                </a:ext>
              </a:extLst>
            </p:cNvPr>
            <p:cNvSpPr/>
            <p:nvPr/>
          </p:nvSpPr>
          <p:spPr>
            <a:xfrm>
              <a:off x="5580713" y="3936224"/>
              <a:ext cx="755110" cy="237447"/>
            </a:xfrm>
            <a:prstGeom prst="roundRect">
              <a:avLst/>
            </a:prstGeom>
            <a:solidFill>
              <a:srgbClr val="006F8D">
                <a:alpha val="65098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bg1"/>
                  </a:solidFill>
                </a:rPr>
                <a:t>Velocity</a:t>
              </a:r>
            </a:p>
          </p:txBody>
        </p:sp>
        <p:sp>
          <p:nvSpPr>
            <p:cNvPr id="28" name="Rounded Rectangle 47">
              <a:extLst>
                <a:ext uri="{FF2B5EF4-FFF2-40B4-BE49-F238E27FC236}">
                  <a16:creationId xmlns:a16="http://schemas.microsoft.com/office/drawing/2014/main" id="{4DE79268-EB56-437F-9A03-AA9D381BEC1F}"/>
                </a:ext>
              </a:extLst>
            </p:cNvPr>
            <p:cNvSpPr/>
            <p:nvPr/>
          </p:nvSpPr>
          <p:spPr>
            <a:xfrm>
              <a:off x="5760267" y="4392170"/>
              <a:ext cx="755110" cy="237447"/>
            </a:xfrm>
            <a:prstGeom prst="roundRect">
              <a:avLst/>
            </a:prstGeom>
            <a:solidFill>
              <a:srgbClr val="00658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DB</a:t>
              </a:r>
            </a:p>
          </p:txBody>
        </p:sp>
        <p:sp>
          <p:nvSpPr>
            <p:cNvPr id="29" name="Rounded Rectangle 69">
              <a:extLst>
                <a:ext uri="{FF2B5EF4-FFF2-40B4-BE49-F238E27FC236}">
                  <a16:creationId xmlns:a16="http://schemas.microsoft.com/office/drawing/2014/main" id="{3467CEEE-C48D-4AC3-8A83-17D327614D53}"/>
                </a:ext>
              </a:extLst>
            </p:cNvPr>
            <p:cNvSpPr/>
            <p:nvPr/>
          </p:nvSpPr>
          <p:spPr>
            <a:xfrm>
              <a:off x="5384116" y="5046261"/>
              <a:ext cx="1908078" cy="788268"/>
            </a:xfrm>
            <a:prstGeom prst="roundRect">
              <a:avLst/>
            </a:prstGeom>
            <a:solidFill>
              <a:schemeClr val="bg1">
                <a:lumMod val="75000"/>
                <a:alpha val="47843"/>
              </a:schemeClr>
            </a:solidFill>
            <a:ln>
              <a:solidFill>
                <a:schemeClr val="bg1"/>
              </a:solidFill>
            </a:ln>
            <a:effectLst>
              <a:softEdge rad="254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3BF1B4C-F5AC-49CA-A1D7-A5A038AAF7A2}"/>
                </a:ext>
              </a:extLst>
            </p:cNvPr>
            <p:cNvSpPr txBox="1"/>
            <p:nvPr/>
          </p:nvSpPr>
          <p:spPr>
            <a:xfrm>
              <a:off x="5517854" y="5035194"/>
              <a:ext cx="1651145" cy="215631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noAutofit/>
            </a:bodyPr>
            <a:lstStyle/>
            <a:p>
              <a:pPr algn="ctr"/>
              <a:r>
                <a:rPr lang="en-US" sz="1200" dirty="0"/>
                <a:t>ONAP / 3</a:t>
              </a:r>
              <a:r>
                <a:rPr lang="en-US" sz="1200" baseline="30000" dirty="0"/>
                <a:t>rd</a:t>
              </a:r>
              <a:r>
                <a:rPr lang="en-US" sz="1200" dirty="0"/>
                <a:t> party systems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5FA87314-ADB5-4DFD-9009-DDDB360220B6}"/>
                </a:ext>
              </a:extLst>
            </p:cNvPr>
            <p:cNvSpPr/>
            <p:nvPr/>
          </p:nvSpPr>
          <p:spPr>
            <a:xfrm>
              <a:off x="5476148" y="5321965"/>
              <a:ext cx="438441" cy="336646"/>
            </a:xfrm>
            <a:prstGeom prst="rect">
              <a:avLst/>
            </a:prstGeom>
            <a:solidFill>
              <a:srgbClr val="00658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bg1"/>
                  </a:solidFill>
                </a:rPr>
                <a:t>AAI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BD61D38D-BF2A-4A61-9EFF-E6CD99C13A89}"/>
                </a:ext>
              </a:extLst>
            </p:cNvPr>
            <p:cNvSpPr/>
            <p:nvPr/>
          </p:nvSpPr>
          <p:spPr>
            <a:xfrm>
              <a:off x="6028558" y="5321965"/>
              <a:ext cx="640155" cy="336646"/>
            </a:xfrm>
            <a:prstGeom prst="rect">
              <a:avLst/>
            </a:prstGeom>
            <a:solidFill>
              <a:srgbClr val="00658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err="1">
                  <a:solidFill>
                    <a:schemeClr val="bg1"/>
                  </a:solidFill>
                </a:rPr>
                <a:t>Netbox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E7BA0E9D-130F-48D1-A46E-2D59C3F0C5FA}"/>
                </a:ext>
              </a:extLst>
            </p:cNvPr>
            <p:cNvSpPr/>
            <p:nvPr/>
          </p:nvSpPr>
          <p:spPr>
            <a:xfrm>
              <a:off x="6792675" y="5321965"/>
              <a:ext cx="426592" cy="336646"/>
            </a:xfrm>
            <a:prstGeom prst="rect">
              <a:avLst/>
            </a:prstGeom>
            <a:solidFill>
              <a:srgbClr val="00658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mr-IN" sz="1200" dirty="0">
                  <a:solidFill>
                    <a:schemeClr val="bg1"/>
                  </a:solidFill>
                </a:rPr>
                <a:t>…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4" name="Rounded Rectangle 98">
              <a:extLst>
                <a:ext uri="{FF2B5EF4-FFF2-40B4-BE49-F238E27FC236}">
                  <a16:creationId xmlns:a16="http://schemas.microsoft.com/office/drawing/2014/main" id="{1C1F7E81-DD56-463C-B4B1-DCE2EC9C29E2}"/>
                </a:ext>
              </a:extLst>
            </p:cNvPr>
            <p:cNvSpPr/>
            <p:nvPr/>
          </p:nvSpPr>
          <p:spPr>
            <a:xfrm>
              <a:off x="7292194" y="2374786"/>
              <a:ext cx="590168" cy="275189"/>
            </a:xfrm>
            <a:prstGeom prst="roundRect">
              <a:avLst/>
            </a:prstGeom>
            <a:solidFill>
              <a:schemeClr val="accent1">
                <a:lumMod val="75000"/>
                <a:alpha val="47843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Process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144DC870-333F-49DA-BE6D-34F2D55FB67F}"/>
                </a:ext>
              </a:extLst>
            </p:cNvPr>
            <p:cNvSpPr txBox="1"/>
            <p:nvPr/>
          </p:nvSpPr>
          <p:spPr>
            <a:xfrm>
              <a:off x="5271281" y="1364496"/>
              <a:ext cx="2043919" cy="4041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>
                      <a:lumMod val="50000"/>
                    </a:schemeClr>
                  </a:solidFill>
                </a:rPr>
                <a:t>Runtime Architecture</a:t>
              </a:r>
            </a:p>
          </p:txBody>
        </p:sp>
        <p:sp>
          <p:nvSpPr>
            <p:cNvPr id="36" name="Rounded Rectangle 67">
              <a:extLst>
                <a:ext uri="{FF2B5EF4-FFF2-40B4-BE49-F238E27FC236}">
                  <a16:creationId xmlns:a16="http://schemas.microsoft.com/office/drawing/2014/main" id="{B3DC7F16-71B7-40DA-BBD5-15EB05FABC51}"/>
                </a:ext>
              </a:extLst>
            </p:cNvPr>
            <p:cNvSpPr/>
            <p:nvPr/>
          </p:nvSpPr>
          <p:spPr>
            <a:xfrm>
              <a:off x="6504187" y="3936224"/>
              <a:ext cx="755110" cy="237447"/>
            </a:xfrm>
            <a:prstGeom prst="roundRect">
              <a:avLst/>
            </a:prstGeom>
            <a:solidFill>
              <a:srgbClr val="006F8D">
                <a:alpha val="65098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bg1"/>
                  </a:solidFill>
                </a:rPr>
                <a:t>Jinja</a:t>
              </a:r>
            </a:p>
          </p:txBody>
        </p:sp>
      </p:grpSp>
      <p:sp>
        <p:nvSpPr>
          <p:cNvPr id="38" name="Rounded Rectangle 27">
            <a:extLst>
              <a:ext uri="{FF2B5EF4-FFF2-40B4-BE49-F238E27FC236}">
                <a16:creationId xmlns:a16="http://schemas.microsoft.com/office/drawing/2014/main" id="{56F894E6-3203-4724-9C68-9F1A25A02A30}"/>
              </a:ext>
            </a:extLst>
          </p:cNvPr>
          <p:cNvSpPr/>
          <p:nvPr/>
        </p:nvSpPr>
        <p:spPr>
          <a:xfrm>
            <a:off x="4834412" y="2316481"/>
            <a:ext cx="613888" cy="243839"/>
          </a:xfrm>
          <a:prstGeom prst="roundRect">
            <a:avLst/>
          </a:prstGeom>
          <a:solidFill>
            <a:schemeClr val="accent1">
              <a:lumMod val="75000"/>
              <a:alpha val="47843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en-US" sz="1200" b="1" dirty="0">
                <a:solidFill>
                  <a:schemeClr val="bg2">
                    <a:lumMod val="25000"/>
                  </a:schemeClr>
                </a:solidFill>
              </a:rPr>
              <a:t>GRPC</a:t>
            </a:r>
          </a:p>
        </p:txBody>
      </p:sp>
      <p:sp>
        <p:nvSpPr>
          <p:cNvPr id="39" name="Rounded Rectangle 27">
            <a:extLst>
              <a:ext uri="{FF2B5EF4-FFF2-40B4-BE49-F238E27FC236}">
                <a16:creationId xmlns:a16="http://schemas.microsoft.com/office/drawing/2014/main" id="{E31FD250-5CF2-4A6B-9798-A8B2FB844F9D}"/>
              </a:ext>
            </a:extLst>
          </p:cNvPr>
          <p:cNvSpPr/>
          <p:nvPr/>
        </p:nvSpPr>
        <p:spPr>
          <a:xfrm>
            <a:off x="7600472" y="2308861"/>
            <a:ext cx="613888" cy="243839"/>
          </a:xfrm>
          <a:prstGeom prst="roundRect">
            <a:avLst/>
          </a:prstGeom>
          <a:solidFill>
            <a:schemeClr val="accent1">
              <a:lumMod val="75000"/>
              <a:alpha val="47843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en-US" sz="1200" b="1" dirty="0">
                <a:solidFill>
                  <a:schemeClr val="bg2">
                    <a:lumMod val="25000"/>
                  </a:schemeClr>
                </a:solidFill>
              </a:rPr>
              <a:t>HTTPs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A04D4BF-93E7-430B-9E74-56CBF37D753B}"/>
              </a:ext>
            </a:extLst>
          </p:cNvPr>
          <p:cNvSpPr/>
          <p:nvPr/>
        </p:nvSpPr>
        <p:spPr>
          <a:xfrm>
            <a:off x="4122420" y="758071"/>
            <a:ext cx="490728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fontAlgn="t">
              <a:buClrTx/>
              <a:buFont typeface="Wingdings" panose="05000000000000000000" pitchFamily="2" charset="2"/>
              <a:buChar char="Ø"/>
            </a:pPr>
            <a:r>
              <a:rPr lang="en-US" altLang="en-US" sz="1150" dirty="0">
                <a:solidFill>
                  <a:srgbClr val="172B4D"/>
                </a:solidFill>
                <a:highlight>
                  <a:srgbClr val="FFFF00"/>
                </a:highlight>
              </a:rPr>
              <a:t>The design time </a:t>
            </a:r>
            <a:r>
              <a:rPr lang="en-US" altLang="en-US" sz="1150" b="1" dirty="0">
                <a:solidFill>
                  <a:srgbClr val="172B4D"/>
                </a:solidFill>
                <a:highlight>
                  <a:srgbClr val="FFFF00"/>
                </a:highlight>
              </a:rPr>
              <a:t>content</a:t>
            </a:r>
            <a:r>
              <a:rPr lang="en-US" altLang="en-US" sz="1150" dirty="0">
                <a:solidFill>
                  <a:srgbClr val="172B4D"/>
                </a:solidFill>
                <a:highlight>
                  <a:srgbClr val="FFFF00"/>
                </a:highlight>
              </a:rPr>
              <a:t> of the </a:t>
            </a:r>
            <a:r>
              <a:rPr lang="en-US" altLang="en-US" sz="1150" b="1" dirty="0">
                <a:solidFill>
                  <a:srgbClr val="172B4D"/>
                </a:solidFill>
                <a:highlight>
                  <a:srgbClr val="FFFF00"/>
                </a:highlight>
              </a:rPr>
              <a:t>c</a:t>
            </a:r>
            <a:r>
              <a:rPr lang="en-US" altLang="en-US" sz="1150" dirty="0">
                <a:solidFill>
                  <a:srgbClr val="172B4D"/>
                </a:solidFill>
                <a:highlight>
                  <a:srgbClr val="FFFF00"/>
                </a:highlight>
              </a:rPr>
              <a:t>ontroller </a:t>
            </a:r>
            <a:r>
              <a:rPr lang="en-US" altLang="en-US" sz="1150" b="1" dirty="0">
                <a:solidFill>
                  <a:srgbClr val="172B4D"/>
                </a:solidFill>
                <a:highlight>
                  <a:srgbClr val="FFFF00"/>
                </a:highlight>
              </a:rPr>
              <a:t>b</a:t>
            </a:r>
            <a:r>
              <a:rPr lang="en-US" altLang="en-US" sz="1150" dirty="0">
                <a:solidFill>
                  <a:srgbClr val="172B4D"/>
                </a:solidFill>
                <a:highlight>
                  <a:srgbClr val="FFFF00"/>
                </a:highlight>
              </a:rPr>
              <a:t>lueprint </a:t>
            </a:r>
            <a:r>
              <a:rPr lang="en-US" altLang="en-US" sz="1150" b="1" dirty="0">
                <a:solidFill>
                  <a:srgbClr val="172B4D"/>
                </a:solidFill>
                <a:highlight>
                  <a:srgbClr val="FFFF00"/>
                </a:highlight>
              </a:rPr>
              <a:t>p</a:t>
            </a:r>
            <a:r>
              <a:rPr lang="en-US" altLang="en-US" sz="1150" dirty="0">
                <a:solidFill>
                  <a:srgbClr val="172B4D"/>
                </a:solidFill>
                <a:highlight>
                  <a:srgbClr val="FFFF00"/>
                </a:highlight>
              </a:rPr>
              <a:t>ackage (</a:t>
            </a:r>
            <a:r>
              <a:rPr lang="en-US" altLang="en-US" sz="1150" b="1" dirty="0">
                <a:solidFill>
                  <a:srgbClr val="172B4D"/>
                </a:solidFill>
                <a:highlight>
                  <a:srgbClr val="FFFF00"/>
                </a:highlight>
              </a:rPr>
              <a:t>CBA</a:t>
            </a:r>
            <a:r>
              <a:rPr lang="en-US" altLang="en-US" sz="1150" dirty="0">
                <a:solidFill>
                  <a:srgbClr val="172B4D"/>
                </a:solidFill>
                <a:highlight>
                  <a:srgbClr val="FFFF00"/>
                </a:highlight>
              </a:rPr>
              <a:t>)  is driven from a </a:t>
            </a:r>
            <a:r>
              <a:rPr lang="en-US" altLang="en-US" sz="1150" b="1" dirty="0">
                <a:solidFill>
                  <a:srgbClr val="172B4D"/>
                </a:solidFill>
                <a:highlight>
                  <a:srgbClr val="FFFF00"/>
                </a:highlight>
              </a:rPr>
              <a:t>controller catalog</a:t>
            </a:r>
            <a:r>
              <a:rPr lang="en-US" altLang="en-US" sz="1150" dirty="0">
                <a:solidFill>
                  <a:srgbClr val="172B4D"/>
                </a:solidFill>
                <a:highlight>
                  <a:srgbClr val="FFFF00"/>
                </a:highlight>
              </a:rPr>
              <a:t> of </a:t>
            </a:r>
            <a:r>
              <a:rPr lang="en-US" altLang="en-US" sz="1150" b="1" dirty="0">
                <a:solidFill>
                  <a:srgbClr val="172B4D"/>
                </a:solidFill>
                <a:highlight>
                  <a:srgbClr val="FFFF00"/>
                </a:highlight>
              </a:rPr>
              <a:t>reusable data dictionary</a:t>
            </a:r>
            <a:r>
              <a:rPr lang="en-US" altLang="en-US" sz="1150" dirty="0">
                <a:solidFill>
                  <a:srgbClr val="172B4D"/>
                </a:solidFill>
                <a:highlight>
                  <a:srgbClr val="FFFF00"/>
                </a:highlight>
              </a:rPr>
              <a:t>, </a:t>
            </a:r>
            <a:r>
              <a:rPr lang="en-US" altLang="en-US" sz="1150" b="1" dirty="0">
                <a:solidFill>
                  <a:srgbClr val="172B4D"/>
                </a:solidFill>
                <a:highlight>
                  <a:srgbClr val="FFFF00"/>
                </a:highlight>
              </a:rPr>
              <a:t>component</a:t>
            </a:r>
            <a:r>
              <a:rPr lang="en-US" altLang="en-US" sz="1150" dirty="0">
                <a:solidFill>
                  <a:srgbClr val="172B4D"/>
                </a:solidFill>
                <a:highlight>
                  <a:srgbClr val="FFFF00"/>
                </a:highlight>
              </a:rPr>
              <a:t> and </a:t>
            </a:r>
            <a:r>
              <a:rPr lang="en-US" altLang="en-US" sz="1150" b="1" dirty="0">
                <a:solidFill>
                  <a:srgbClr val="172B4D"/>
                </a:solidFill>
                <a:highlight>
                  <a:srgbClr val="FFFF00"/>
                </a:highlight>
              </a:rPr>
              <a:t>workflow </a:t>
            </a:r>
            <a:r>
              <a:rPr lang="en-US" altLang="en-US" sz="1150" dirty="0">
                <a:solidFill>
                  <a:srgbClr val="172B4D"/>
                </a:solidFill>
                <a:highlight>
                  <a:srgbClr val="FFFF00"/>
                </a:highlight>
              </a:rPr>
              <a:t>enabling the promise of </a:t>
            </a:r>
            <a:r>
              <a:rPr lang="en-US" altLang="en-US" sz="1150" b="1" i="1" dirty="0">
                <a:solidFill>
                  <a:srgbClr val="172B4D"/>
                </a:solidFill>
                <a:highlight>
                  <a:srgbClr val="FFFF00"/>
                </a:highlight>
              </a:rPr>
              <a:t>Zero Touch Declarative Provisioning.</a:t>
            </a:r>
            <a:endParaRPr lang="en-US" sz="1150" dirty="0">
              <a:highlight>
                <a:srgbClr val="FFFF00"/>
              </a:highlight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E1B0AF0-50C2-45AF-8BB8-A094215E623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5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6240052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EE6302-F377-47A8-9CE9-F3EABD28D9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551" y="104784"/>
            <a:ext cx="8520600" cy="572700"/>
          </a:xfrm>
        </p:spPr>
        <p:txBody>
          <a:bodyPr/>
          <a:lstStyle/>
          <a:p>
            <a:r>
              <a:rPr lang="en-US" dirty="0"/>
              <a:t>Dublin Release – ETSI Compliance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E7A622-7A99-49E0-8BC4-C582BA0706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9551" y="863550"/>
            <a:ext cx="8520600" cy="3416400"/>
          </a:xfrm>
        </p:spPr>
        <p:txBody>
          <a:bodyPr/>
          <a:lstStyle/>
          <a:p>
            <a:r>
              <a:rPr lang="en-US" dirty="0"/>
              <a:t>ONAP deepens its collaboration with the ETSI NFV Industry Standard Group (ISG)</a:t>
            </a:r>
          </a:p>
          <a:p>
            <a:pPr lvl="1"/>
            <a:r>
              <a:rPr lang="en-US" dirty="0"/>
              <a:t>SO and VF-C are aligned with ETSI SOL003 interface (RESTful protocol specification between NFVO and VNFM)</a:t>
            </a:r>
          </a:p>
          <a:p>
            <a:pPr lvl="2"/>
            <a:r>
              <a:rPr lang="en-US" dirty="0"/>
              <a:t>Allows operators to plug in SOL003-compliant SVNFMs for VNF LCM</a:t>
            </a:r>
          </a:p>
          <a:p>
            <a:pPr lvl="1"/>
            <a:r>
              <a:rPr lang="en-US" dirty="0"/>
              <a:t>SO and VF-C are aligned with ETSI SOL005 interface (RESTful protocol specification between OSS and NFVO)</a:t>
            </a:r>
          </a:p>
          <a:p>
            <a:pPr lvl="2"/>
            <a:r>
              <a:rPr lang="en-US" dirty="0"/>
              <a:t>Community is working to enhance the SOL005 support to allow operators to plug in SOL005-compliant NFVOs for Network Service LCM. </a:t>
            </a:r>
          </a:p>
          <a:p>
            <a:pPr marL="13970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3A033C-66CF-415F-B642-F0701FA250B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6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5816922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4"/>
          <p:cNvSpPr txBox="1">
            <a:spLocks noGrp="1"/>
          </p:cNvSpPr>
          <p:nvPr>
            <p:ph type="title"/>
          </p:nvPr>
        </p:nvSpPr>
        <p:spPr>
          <a:xfrm>
            <a:off x="125725" y="163750"/>
            <a:ext cx="8520600" cy="572700"/>
          </a:xfrm>
          <a:prstGeom prst="rect">
            <a:avLst/>
          </a:prstGeom>
        </p:spPr>
        <p:txBody>
          <a:bodyPr spcFirstLastPara="1" wrap="square" lIns="68575" tIns="68575" rIns="68575" bIns="68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ONAP Dublin Architecture Block Diagram</a:t>
            </a:r>
            <a:endParaRPr/>
          </a:p>
        </p:txBody>
      </p:sp>
      <p:sp>
        <p:nvSpPr>
          <p:cNvPr id="116" name="Google Shape;116;p2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68575" tIns="68575" rIns="68575" bIns="68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16BB08B-79D1-4820-9FFC-22D2688A0F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700" y="950358"/>
            <a:ext cx="8520600" cy="3820633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45DDE7D-AC97-4215-B79C-77E09819001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7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3944363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5"/>
          <p:cNvSpPr txBox="1">
            <a:spLocks noGrp="1"/>
          </p:cNvSpPr>
          <p:nvPr>
            <p:ph type="title"/>
          </p:nvPr>
        </p:nvSpPr>
        <p:spPr>
          <a:xfrm>
            <a:off x="311700" y="74323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New Use case — BBS</a:t>
            </a:r>
            <a:endParaRPr sz="2400"/>
          </a:p>
        </p:txBody>
      </p:sp>
      <p:sp>
        <p:nvSpPr>
          <p:cNvPr id="123" name="Google Shape;123;p2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 dirty="0"/>
              <a:t>BBS Broadband Service</a:t>
            </a:r>
            <a:endParaRPr dirty="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</a:pPr>
            <a:r>
              <a:rPr lang="en" sz="1400" dirty="0"/>
              <a:t>Multigigabit residential connectivity</a:t>
            </a:r>
            <a:endParaRPr sz="1400" dirty="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</a:pPr>
            <a:r>
              <a:rPr lang="en" sz="1400" dirty="0"/>
              <a:t>Using PON </a:t>
            </a:r>
            <a:endParaRPr sz="1400"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 dirty="0"/>
              <a:t>ONAP integration</a:t>
            </a:r>
            <a:endParaRPr dirty="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</a:pPr>
            <a:r>
              <a:rPr lang="en" sz="1400" dirty="0"/>
              <a:t>Design, provisioning, lifecycle management</a:t>
            </a:r>
            <a:endParaRPr sz="1400" dirty="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</a:pPr>
            <a:r>
              <a:rPr lang="en" sz="1400" dirty="0"/>
              <a:t>Subscriber’s HSIA (</a:t>
            </a:r>
            <a:r>
              <a:rPr lang="en-US" sz="1400" dirty="0"/>
              <a:t>High Speed Internet Access)</a:t>
            </a:r>
            <a:r>
              <a:rPr lang="en" sz="1400" dirty="0"/>
              <a:t> service</a:t>
            </a:r>
            <a:endParaRPr sz="1400" dirty="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</a:pPr>
            <a:r>
              <a:rPr lang="en" sz="1400" dirty="0"/>
              <a:t>Change of location of ONT (nomadic ONT)</a:t>
            </a:r>
            <a:endParaRPr sz="1400" dirty="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</a:pPr>
            <a:r>
              <a:rPr lang="en" sz="1400" dirty="0"/>
              <a:t>HSIA service subscription plan changes &amp; service assurance</a:t>
            </a:r>
            <a:endParaRPr sz="1400" dirty="0"/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None/>
            </a:pPr>
            <a:endParaRPr sz="11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0EA3A61-76E0-41B9-A1FC-967C5DD5BFC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8</a:t>
            </a:fld>
            <a:endParaRPr lang="en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6"/>
          <p:cNvSpPr txBox="1">
            <a:spLocks noGrp="1"/>
          </p:cNvSpPr>
          <p:nvPr>
            <p:ph type="title"/>
          </p:nvPr>
        </p:nvSpPr>
        <p:spPr>
          <a:xfrm>
            <a:off x="311700" y="92857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Use case enhancements — 5G</a:t>
            </a:r>
            <a:endParaRPr sz="2400"/>
          </a:p>
        </p:txBody>
      </p:sp>
      <p:sp>
        <p:nvSpPr>
          <p:cNvPr id="129" name="Google Shape;129;p2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 dirty="0"/>
              <a:t>PNF Support</a:t>
            </a:r>
            <a:endParaRPr dirty="0"/>
          </a:p>
          <a:p>
            <a:pPr marL="914400" marR="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 dirty="0"/>
              <a:t>PNF package pre-onboarding and onboarding (using SDC)</a:t>
            </a:r>
            <a:endParaRPr sz="1400" dirty="0"/>
          </a:p>
          <a:p>
            <a:pPr marL="914400" marR="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 dirty="0"/>
              <a:t>Configuration with NETCONF</a:t>
            </a:r>
            <a:endParaRPr sz="1400" dirty="0"/>
          </a:p>
          <a:p>
            <a:pPr marL="914400" marR="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 dirty="0"/>
              <a:t>PNF plug and play</a:t>
            </a:r>
            <a:endParaRPr sz="1400" dirty="0"/>
          </a:p>
          <a:p>
            <a:pPr marL="914400" marR="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 dirty="0"/>
              <a:t>PNF software upgrade with rollback (using Ansible)</a:t>
            </a:r>
            <a:endParaRPr sz="1400"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dirty="0"/>
              <a:t>Optimization</a:t>
            </a:r>
            <a:endParaRPr dirty="0"/>
          </a:p>
          <a:p>
            <a:pPr marL="914400" marR="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 dirty="0"/>
              <a:t>Bulk performance measurement</a:t>
            </a:r>
            <a:endParaRPr sz="1400" dirty="0"/>
          </a:p>
          <a:p>
            <a:pPr marL="914400" marR="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 dirty="0"/>
              <a:t>OOF &amp; PCI</a:t>
            </a:r>
            <a:endParaRPr sz="1400"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dirty="0"/>
              <a:t>Network Slicing</a:t>
            </a:r>
            <a:endParaRPr dirty="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</a:pPr>
            <a:r>
              <a:rPr lang="en" sz="1400" dirty="0"/>
              <a:t>Modeling to support Network Slicing</a:t>
            </a:r>
            <a:endParaRPr sz="1400" dirty="0"/>
          </a:p>
          <a:p>
            <a:pPr marL="91440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None/>
            </a:pPr>
            <a:endParaRPr sz="11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926AA60-6DA2-4451-A826-B351389588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9</a:t>
            </a:fld>
            <a:endParaRPr lang="en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2086</Words>
  <Application>Microsoft Office PowerPoint</Application>
  <PresentationFormat>On-screen Show (16:9)</PresentationFormat>
  <Paragraphs>440</Paragraphs>
  <Slides>45</Slides>
  <Notes>42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45</vt:i4>
      </vt:variant>
    </vt:vector>
  </HeadingPairs>
  <TitlesOfParts>
    <vt:vector size="52" baseType="lpstr">
      <vt:lpstr>Arial</vt:lpstr>
      <vt:lpstr>Microsoft Yahei</vt:lpstr>
      <vt:lpstr>Roboto</vt:lpstr>
      <vt:lpstr>Wingdings</vt:lpstr>
      <vt:lpstr>Calibri</vt:lpstr>
      <vt:lpstr>Simple Light</vt:lpstr>
      <vt:lpstr>Office Theme</vt:lpstr>
      <vt:lpstr>ONAP Dublin Release Highlights</vt:lpstr>
      <vt:lpstr>Dublin Highlights - Use Cases</vt:lpstr>
      <vt:lpstr>Dublin Highlights – Requirements</vt:lpstr>
      <vt:lpstr>Dublin Release – Non-functional requirements</vt:lpstr>
      <vt:lpstr>PowerPoint Presentation</vt:lpstr>
      <vt:lpstr>Dublin Release – ETSI Compliance</vt:lpstr>
      <vt:lpstr>ONAP Dublin Architecture Block Diagram</vt:lpstr>
      <vt:lpstr>New Use case — BBS</vt:lpstr>
      <vt:lpstr>Use case enhancements — 5G</vt:lpstr>
      <vt:lpstr>Use case enhancements — CCVPN</vt:lpstr>
      <vt:lpstr>Functional Capability — k8s region</vt:lpstr>
      <vt:lpstr>PowerPoint Presentation</vt:lpstr>
      <vt:lpstr>PowerPoint Presentation</vt:lpstr>
      <vt:lpstr>PowerPoint Presentation</vt:lpstr>
      <vt:lpstr>Project by Project Updates</vt:lpstr>
      <vt:lpstr>A&amp;AI</vt:lpstr>
      <vt:lpstr>APPC</vt:lpstr>
      <vt:lpstr>CLAMP</vt:lpstr>
      <vt:lpstr>CLI</vt:lpstr>
      <vt:lpstr>CCSDK</vt:lpstr>
      <vt:lpstr>DCAE</vt:lpstr>
      <vt:lpstr>DMaaP</vt:lpstr>
      <vt:lpstr>External API</vt:lpstr>
      <vt:lpstr>Holmes</vt:lpstr>
      <vt:lpstr>MSB</vt:lpstr>
      <vt:lpstr>Modeling</vt:lpstr>
      <vt:lpstr>MUSIC</vt:lpstr>
      <vt:lpstr>MultiVim / MultiCloud</vt:lpstr>
      <vt:lpstr>OOM</vt:lpstr>
      <vt:lpstr>OOF</vt:lpstr>
      <vt:lpstr>Policy</vt:lpstr>
      <vt:lpstr>Pomba</vt:lpstr>
      <vt:lpstr>Portal</vt:lpstr>
      <vt:lpstr>SDC</vt:lpstr>
      <vt:lpstr>SO</vt:lpstr>
      <vt:lpstr>SDNC</vt:lpstr>
      <vt:lpstr>VF-C</vt:lpstr>
      <vt:lpstr>VNFREQ</vt:lpstr>
      <vt:lpstr>VNFSDK</vt:lpstr>
      <vt:lpstr>VVP</vt:lpstr>
      <vt:lpstr>VID</vt:lpstr>
      <vt:lpstr>UUI</vt:lpstr>
      <vt:lpstr>Backups</vt:lpstr>
      <vt:lpstr>Project Impact due to Use Cases</vt:lpstr>
      <vt:lpstr>Project Impact due to added Functionality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ONAP Dublin Release Highlights</dc:title>
  <dc:creator>Administrator</dc:creator>
  <cp:lastModifiedBy>Sriram Rupanagunta</cp:lastModifiedBy>
  <cp:revision>18</cp:revision>
  <dcterms:modified xsi:type="dcterms:W3CDTF">2019-06-20T09:22:11Z</dcterms:modified>
</cp:coreProperties>
</file>