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4" r:id="rId2"/>
    <p:sldId id="324" r:id="rId3"/>
    <p:sldId id="325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5433433-8E32-44FA-9F70-085991FA6C74}">
          <p14:sldIdLst>
            <p14:sldId id="264"/>
            <p14:sldId id="324"/>
            <p14:sldId id="32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8CCBE2"/>
    <a:srgbClr val="96D3EA"/>
    <a:srgbClr val="99D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7442" autoAdjust="0"/>
  </p:normalViewPr>
  <p:slideViewPr>
    <p:cSldViewPr snapToGrid="0">
      <p:cViewPr varScale="1">
        <p:scale>
          <a:sx n="109" d="100"/>
          <a:sy n="109" d="100"/>
        </p:scale>
        <p:origin x="804" y="108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520A7-51DD-4A15-8606-D3247AE7B0C5}" type="datetimeFigureOut">
              <a:rPr kumimoji="1" lang="ja-JP" altLang="en-US" smtClean="0"/>
              <a:t>2019/4/1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A1D32-998A-4DCE-BFBA-50D414C8B6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14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A1D32-998A-4DCE-BFBA-50D414C8B63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256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A1D32-998A-4DCE-BFBA-50D414C8B63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44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68875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/>
              <a:t>2019/4/1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80726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/>
              <a:t>2019/4/1</a:t>
            </a:fld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683701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241625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804" y="44460"/>
            <a:ext cx="10752667" cy="782639"/>
          </a:xfrm>
          <a:prstGeom prst="rect">
            <a:avLst/>
          </a:prstGeom>
        </p:spPr>
        <p:txBody>
          <a:bodyPr lIns="87850" tIns="43925" rIns="87850" bIns="43925"/>
          <a:lstStyle/>
          <a:p>
            <a:r>
              <a:rPr lang="ja-JP" altLang="en-US" smtClean="0"/>
              <a:t>マスター タイトルの書式設定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7052" y="1052513"/>
            <a:ext cx="10752667" cy="4525963"/>
          </a:xfrm>
          <a:prstGeom prst="rect">
            <a:avLst/>
          </a:prstGeom>
        </p:spPr>
        <p:txBody>
          <a:bodyPr lIns="87850" tIns="43925" rIns="87850" bIns="43925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4656670" y="6256354"/>
            <a:ext cx="1627717" cy="601663"/>
          </a:xfrm>
          <a:prstGeom prst="rect">
            <a:avLst/>
          </a:prstGeom>
          <a:ln/>
        </p:spPr>
        <p:txBody>
          <a:bodyPr lIns="87850" tIns="43925" rIns="87850" bIns="43925"/>
          <a:lstStyle>
            <a:lvl1pPr>
              <a:defRPr/>
            </a:lvl1pPr>
          </a:lstStyle>
          <a:p>
            <a:fld id="{909BF1F1-8681-4731-A8F5-A5CC4091042E}" type="datetimeFigureOut">
              <a:rPr kumimoji="1" lang="ja-JP" altLang="en-US" smtClean="0"/>
              <a:t>2019/4/1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48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09BF1F1-8681-4731-A8F5-A5CC4091042E}" type="datetimeFigureOut">
              <a:rPr kumimoji="1" lang="ja-JP" altLang="en-US" smtClean="0"/>
              <a:t>2019/4/1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651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09BF1F1-8681-4731-A8F5-A5CC4091042E}" type="datetimeFigureOut">
              <a:rPr kumimoji="1" lang="ja-JP" altLang="en-US" smtClean="0"/>
              <a:t>2019/4/1</a:t>
            </a:fld>
            <a:endParaRPr kumimoji="1" lang="ja-JP" alt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80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kumimoji="1"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kumimoji="1"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kumimoji="1"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kumimoji="1"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kumimoji="1"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100" dirty="0" smtClean="0"/>
              <a:t>SDC enhancement - CCVPN</a:t>
            </a:r>
            <a:r>
              <a:rPr lang="en-US" altLang="ja-JP" sz="3100" dirty="0"/>
              <a:t/>
            </a:r>
            <a:br>
              <a:rPr lang="en-US" altLang="ja-JP" sz="3100" dirty="0"/>
            </a:br>
            <a:r>
              <a:rPr lang="en-US" altLang="ja-JP" dirty="0" smtClean="0"/>
              <a:t>Coding work status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48" y="303267"/>
            <a:ext cx="1939592" cy="91221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47472" y="5671226"/>
            <a:ext cx="2037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April 1, </a:t>
            </a:r>
            <a:r>
              <a:rPr lang="en-US" altLang="ja-JP" sz="2800" dirty="0" smtClean="0">
                <a:solidFill>
                  <a:schemeClr val="bg1"/>
                </a:solidFill>
              </a:rPr>
              <a:t>2019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8750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Schedule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>
          <a:xfrm>
            <a:off x="314325" y="992582"/>
            <a:ext cx="11506200" cy="5170487"/>
          </a:xfrm>
        </p:spPr>
        <p:txBody>
          <a:bodyPr/>
          <a:lstStyle/>
          <a:p>
            <a:pPr marL="0" indent="0">
              <a:buNone/>
            </a:pPr>
            <a:endParaRPr lang="en-US" altLang="ja-JP" dirty="0"/>
          </a:p>
          <a:p>
            <a:pPr marL="914400" lvl="1" indent="-457200">
              <a:buFont typeface="+mj-lt"/>
              <a:buAutoNum type="arabicPeriod"/>
            </a:pP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499997"/>
              </p:ext>
            </p:extLst>
          </p:nvPr>
        </p:nvGraphicFramePr>
        <p:xfrm>
          <a:off x="314325" y="1005852"/>
          <a:ext cx="11506194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949"/>
                <a:gridCol w="898216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</a:tblGrid>
              <a:tr h="137529">
                <a:tc rowSpan="2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Coding work item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Status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Mar 18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Mar 25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Apr 1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Apr 8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</a:tr>
              <a:tr h="125026"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27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29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</a:tr>
              <a:tr h="125026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UI/Front-end(Design, Implement, Test)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UI view/Layout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Properties tab, Input tab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In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progress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Declare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List Input dialog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In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progress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Document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review, Code review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In progress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Back-end(Design, Implement, Test)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Defile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internal data(Design)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Define REST parameter(Design)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Create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(Declare List Button)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In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progress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Get(showing properties and inputs)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Delete(trash icon in Input tab)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Generating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CSAR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In progress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Document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review, Code review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In progress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0"/>
                      <a:r>
                        <a:rPr kumimoji="1" lang="en-US" altLang="ja-JP" sz="1100" dirty="0" smtClean="0">
                          <a:latin typeface="+mn-lt"/>
                        </a:rPr>
                        <a:t>TOSCA Parser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Studying and Considering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Support parsing new </a:t>
                      </a:r>
                      <a:r>
                        <a:rPr kumimoji="1" lang="en-US" altLang="ja-JP" sz="1100" dirty="0" err="1" smtClean="0">
                          <a:latin typeface="+mn-lt"/>
                        </a:rPr>
                        <a:t>get_input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In progress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Document,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review, Code review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Submit , SONAR check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ホームベース 7"/>
          <p:cNvSpPr/>
          <p:nvPr/>
        </p:nvSpPr>
        <p:spPr>
          <a:xfrm>
            <a:off x="5259823" y="1938113"/>
            <a:ext cx="718590" cy="121380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ホームベース 8"/>
          <p:cNvSpPr/>
          <p:nvPr/>
        </p:nvSpPr>
        <p:spPr>
          <a:xfrm>
            <a:off x="7818513" y="2169473"/>
            <a:ext cx="1467610" cy="161676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ホームベース 9"/>
          <p:cNvSpPr/>
          <p:nvPr/>
        </p:nvSpPr>
        <p:spPr>
          <a:xfrm>
            <a:off x="7829890" y="2419395"/>
            <a:ext cx="1467610" cy="167736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ホームベース 10"/>
          <p:cNvSpPr/>
          <p:nvPr/>
        </p:nvSpPr>
        <p:spPr>
          <a:xfrm>
            <a:off x="6063378" y="3167537"/>
            <a:ext cx="1015806" cy="211296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ホームベース 11"/>
          <p:cNvSpPr/>
          <p:nvPr/>
        </p:nvSpPr>
        <p:spPr>
          <a:xfrm>
            <a:off x="6063375" y="3268848"/>
            <a:ext cx="1685933" cy="9855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ホームベース 12"/>
          <p:cNvSpPr/>
          <p:nvPr/>
        </p:nvSpPr>
        <p:spPr>
          <a:xfrm>
            <a:off x="7133128" y="3708524"/>
            <a:ext cx="3236815" cy="19848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ホームベース 13"/>
          <p:cNvSpPr/>
          <p:nvPr/>
        </p:nvSpPr>
        <p:spPr>
          <a:xfrm>
            <a:off x="6063378" y="3435831"/>
            <a:ext cx="1015806" cy="210038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ホームベース 14"/>
          <p:cNvSpPr/>
          <p:nvPr/>
        </p:nvSpPr>
        <p:spPr>
          <a:xfrm>
            <a:off x="6063377" y="3538099"/>
            <a:ext cx="1015807" cy="107770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ホームベース 15"/>
          <p:cNvSpPr/>
          <p:nvPr/>
        </p:nvSpPr>
        <p:spPr>
          <a:xfrm>
            <a:off x="9272510" y="3971861"/>
            <a:ext cx="1081761" cy="18687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ホームベース 16"/>
          <p:cNvSpPr/>
          <p:nvPr/>
        </p:nvSpPr>
        <p:spPr>
          <a:xfrm>
            <a:off x="9286123" y="4225126"/>
            <a:ext cx="1068148" cy="18851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ホームベース 17"/>
          <p:cNvSpPr/>
          <p:nvPr/>
        </p:nvSpPr>
        <p:spPr>
          <a:xfrm>
            <a:off x="6746241" y="4481482"/>
            <a:ext cx="3626916" cy="17624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18"/>
          <p:cNvSpPr/>
          <p:nvPr/>
        </p:nvSpPr>
        <p:spPr>
          <a:xfrm rot="10800000">
            <a:off x="7142583" y="766432"/>
            <a:ext cx="517890" cy="22657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/>
          <p:cNvCxnSpPr/>
          <p:nvPr/>
        </p:nvCxnSpPr>
        <p:spPr>
          <a:xfrm>
            <a:off x="7807530" y="1348765"/>
            <a:ext cx="0" cy="463508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ホームベース 21"/>
          <p:cNvSpPr/>
          <p:nvPr/>
        </p:nvSpPr>
        <p:spPr>
          <a:xfrm>
            <a:off x="4228093" y="2694578"/>
            <a:ext cx="289163" cy="160136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/>
          </a:p>
        </p:txBody>
      </p:sp>
      <p:sp>
        <p:nvSpPr>
          <p:cNvPr id="24" name="ホームベース 23"/>
          <p:cNvSpPr/>
          <p:nvPr/>
        </p:nvSpPr>
        <p:spPr>
          <a:xfrm>
            <a:off x="7860322" y="4737318"/>
            <a:ext cx="318541" cy="199934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smtClean="0"/>
              <a:t>Rev</a:t>
            </a:r>
            <a:endParaRPr kumimoji="1" lang="ja-JP" altLang="en-US" sz="600" dirty="0"/>
          </a:p>
        </p:txBody>
      </p:sp>
      <p:sp>
        <p:nvSpPr>
          <p:cNvPr id="29" name="ホームベース 28"/>
          <p:cNvSpPr/>
          <p:nvPr/>
        </p:nvSpPr>
        <p:spPr>
          <a:xfrm>
            <a:off x="9297500" y="2679040"/>
            <a:ext cx="1068148" cy="18851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Code review</a:t>
            </a:r>
            <a:endParaRPr kumimoji="1" lang="ja-JP" altLang="en-US" sz="1100" dirty="0"/>
          </a:p>
        </p:txBody>
      </p:sp>
      <p:sp>
        <p:nvSpPr>
          <p:cNvPr id="30" name="ホームベース 29"/>
          <p:cNvSpPr/>
          <p:nvPr/>
        </p:nvSpPr>
        <p:spPr>
          <a:xfrm>
            <a:off x="9993621" y="4740251"/>
            <a:ext cx="709483" cy="193000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 smtClean="0"/>
              <a:t>Code review</a:t>
            </a:r>
            <a:endParaRPr kumimoji="1" lang="ja-JP" altLang="en-US" dirty="0"/>
          </a:p>
        </p:txBody>
      </p:sp>
      <p:sp>
        <p:nvSpPr>
          <p:cNvPr id="31" name="ホームベース 30"/>
          <p:cNvSpPr/>
          <p:nvPr/>
        </p:nvSpPr>
        <p:spPr>
          <a:xfrm>
            <a:off x="10779029" y="6048559"/>
            <a:ext cx="239565" cy="199934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ホームベース 31"/>
          <p:cNvSpPr/>
          <p:nvPr/>
        </p:nvSpPr>
        <p:spPr>
          <a:xfrm>
            <a:off x="7133128" y="4733317"/>
            <a:ext cx="685385" cy="199934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/>
              <a:t>Doc</a:t>
            </a:r>
            <a:endParaRPr kumimoji="1" lang="ja-JP" altLang="en-US" dirty="0"/>
          </a:p>
        </p:txBody>
      </p:sp>
      <p:sp>
        <p:nvSpPr>
          <p:cNvPr id="36" name="ホームベース 35"/>
          <p:cNvSpPr/>
          <p:nvPr/>
        </p:nvSpPr>
        <p:spPr>
          <a:xfrm>
            <a:off x="6393799" y="5253435"/>
            <a:ext cx="1355510" cy="173897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37" name="ホームベース 36"/>
          <p:cNvSpPr/>
          <p:nvPr/>
        </p:nvSpPr>
        <p:spPr>
          <a:xfrm>
            <a:off x="6400543" y="5334967"/>
            <a:ext cx="1348765" cy="105208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ホームベース 37"/>
          <p:cNvSpPr/>
          <p:nvPr/>
        </p:nvSpPr>
        <p:spPr>
          <a:xfrm>
            <a:off x="7860321" y="5503747"/>
            <a:ext cx="1708551" cy="19143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39" name="ホームベース 38"/>
          <p:cNvSpPr/>
          <p:nvPr/>
        </p:nvSpPr>
        <p:spPr>
          <a:xfrm>
            <a:off x="9657011" y="5762647"/>
            <a:ext cx="318541" cy="199934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smtClean="0"/>
              <a:t>Rev</a:t>
            </a:r>
            <a:endParaRPr kumimoji="1" lang="ja-JP" altLang="en-US" sz="600" dirty="0"/>
          </a:p>
        </p:txBody>
      </p:sp>
      <p:sp>
        <p:nvSpPr>
          <p:cNvPr id="40" name="ホームベース 39"/>
          <p:cNvSpPr/>
          <p:nvPr/>
        </p:nvSpPr>
        <p:spPr>
          <a:xfrm>
            <a:off x="8929817" y="5758646"/>
            <a:ext cx="685385" cy="199934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/>
              <a:t>Doc</a:t>
            </a:r>
            <a:endParaRPr kumimoji="1" lang="ja-JP" altLang="en-US" dirty="0"/>
          </a:p>
        </p:txBody>
      </p:sp>
      <p:sp>
        <p:nvSpPr>
          <p:cNvPr id="41" name="ホームベース 40"/>
          <p:cNvSpPr/>
          <p:nvPr/>
        </p:nvSpPr>
        <p:spPr>
          <a:xfrm>
            <a:off x="10015201" y="5758646"/>
            <a:ext cx="709483" cy="193000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 smtClean="0"/>
              <a:t>Code review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 rot="16200000">
            <a:off x="-632045" y="3743802"/>
            <a:ext cx="1521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Two staffs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-459081" y="5368307"/>
            <a:ext cx="1239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One staff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 rot="16200000">
            <a:off x="-466105" y="2079400"/>
            <a:ext cx="1169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One staff</a:t>
            </a:r>
            <a:endParaRPr kumimoji="1" lang="ja-JP" altLang="en-US" dirty="0"/>
          </a:p>
        </p:txBody>
      </p:sp>
      <p:sp>
        <p:nvSpPr>
          <p:cNvPr id="5" name="左中かっこ 4"/>
          <p:cNvSpPr/>
          <p:nvPr/>
        </p:nvSpPr>
        <p:spPr>
          <a:xfrm>
            <a:off x="389422" y="1886999"/>
            <a:ext cx="133415" cy="888300"/>
          </a:xfrm>
          <a:prstGeom prst="lef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左中かっこ 34"/>
          <p:cNvSpPr/>
          <p:nvPr/>
        </p:nvSpPr>
        <p:spPr>
          <a:xfrm>
            <a:off x="404528" y="3223703"/>
            <a:ext cx="118309" cy="1688608"/>
          </a:xfrm>
          <a:prstGeom prst="lef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左中かっこ 41"/>
          <p:cNvSpPr/>
          <p:nvPr/>
        </p:nvSpPr>
        <p:spPr>
          <a:xfrm>
            <a:off x="430329" y="5253434"/>
            <a:ext cx="66708" cy="767845"/>
          </a:xfrm>
          <a:prstGeom prst="lef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線吹き出し 1 (枠付き) 5"/>
          <p:cNvSpPr/>
          <p:nvPr/>
        </p:nvSpPr>
        <p:spPr>
          <a:xfrm>
            <a:off x="5482894" y="6331571"/>
            <a:ext cx="3985852" cy="341123"/>
          </a:xfrm>
          <a:prstGeom prst="borderCallout1">
            <a:avLst>
              <a:gd name="adj1" fmla="val 29766"/>
              <a:gd name="adj2" fmla="val 101030"/>
              <a:gd name="adj3" fmla="val -23364"/>
              <a:gd name="adj4" fmla="val 132311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M4 code freeze is postponed to April 11</a:t>
            </a:r>
            <a:endParaRPr kumimoji="1" lang="ja-JP" altLang="en-US" dirty="0"/>
          </a:p>
        </p:txBody>
      </p:sp>
      <p:sp>
        <p:nvSpPr>
          <p:cNvPr id="44" name="ホームベース 43"/>
          <p:cNvSpPr/>
          <p:nvPr/>
        </p:nvSpPr>
        <p:spPr>
          <a:xfrm>
            <a:off x="7133122" y="3813506"/>
            <a:ext cx="642651" cy="100445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ホームベース 44"/>
          <p:cNvSpPr/>
          <p:nvPr/>
        </p:nvSpPr>
        <p:spPr>
          <a:xfrm>
            <a:off x="7454446" y="4574818"/>
            <a:ext cx="352311" cy="9574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四角形吹き出し 46"/>
          <p:cNvSpPr/>
          <p:nvPr/>
        </p:nvSpPr>
        <p:spPr>
          <a:xfrm>
            <a:off x="8019592" y="5284423"/>
            <a:ext cx="1491049" cy="167638"/>
          </a:xfrm>
          <a:prstGeom prst="wedgeRectCallout">
            <a:avLst>
              <a:gd name="adj1" fmla="val -49005"/>
              <a:gd name="adj2" fmla="val 9529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coding:0%, test:0</a:t>
            </a:r>
            <a:r>
              <a:rPr lang="en-US" altLang="ja-JP" sz="1050" dirty="0" smtClean="0"/>
              <a:t>%</a:t>
            </a:r>
            <a:endParaRPr lang="ja-JP" altLang="en-US" sz="1050" dirty="0"/>
          </a:p>
        </p:txBody>
      </p:sp>
      <p:sp>
        <p:nvSpPr>
          <p:cNvPr id="48" name="四角形吹き出し 47"/>
          <p:cNvSpPr/>
          <p:nvPr/>
        </p:nvSpPr>
        <p:spPr>
          <a:xfrm>
            <a:off x="8043098" y="1856534"/>
            <a:ext cx="1491049" cy="266330"/>
          </a:xfrm>
          <a:prstGeom prst="wedgeRectCallout">
            <a:avLst>
              <a:gd name="adj1" fmla="val -78191"/>
              <a:gd name="adj2" fmla="val 10497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coding:20%</a:t>
            </a:r>
            <a:endParaRPr lang="ja-JP" altLang="en-US" sz="1050" dirty="0"/>
          </a:p>
        </p:txBody>
      </p:sp>
      <p:sp>
        <p:nvSpPr>
          <p:cNvPr id="49" name="ホームベース 48"/>
          <p:cNvSpPr/>
          <p:nvPr/>
        </p:nvSpPr>
        <p:spPr>
          <a:xfrm>
            <a:off x="7472743" y="2213892"/>
            <a:ext cx="302607" cy="10034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ホームベース 49"/>
          <p:cNvSpPr/>
          <p:nvPr/>
        </p:nvSpPr>
        <p:spPr>
          <a:xfrm>
            <a:off x="7472743" y="2471661"/>
            <a:ext cx="302607" cy="10034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ホームベース 50"/>
          <p:cNvSpPr/>
          <p:nvPr/>
        </p:nvSpPr>
        <p:spPr>
          <a:xfrm>
            <a:off x="7123717" y="4879218"/>
            <a:ext cx="694796" cy="9574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四角形吹き出し 51"/>
          <p:cNvSpPr/>
          <p:nvPr/>
        </p:nvSpPr>
        <p:spPr>
          <a:xfrm>
            <a:off x="8043098" y="1859020"/>
            <a:ext cx="1491049" cy="266330"/>
          </a:xfrm>
          <a:prstGeom prst="wedgeRectCallout">
            <a:avLst>
              <a:gd name="adj1" fmla="val -72294"/>
              <a:gd name="adj2" fmla="val 19410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coding:20%</a:t>
            </a:r>
            <a:endParaRPr lang="ja-JP" altLang="en-US" sz="1050" dirty="0"/>
          </a:p>
        </p:txBody>
      </p:sp>
      <p:sp>
        <p:nvSpPr>
          <p:cNvPr id="53" name="四角形吹き出し 52"/>
          <p:cNvSpPr/>
          <p:nvPr/>
        </p:nvSpPr>
        <p:spPr>
          <a:xfrm>
            <a:off x="7636811" y="3444078"/>
            <a:ext cx="1491049" cy="167638"/>
          </a:xfrm>
          <a:prstGeom prst="wedgeRectCallout">
            <a:avLst>
              <a:gd name="adj1" fmla="val -54902"/>
              <a:gd name="adj2" fmla="val 1739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coding:30</a:t>
            </a:r>
            <a:r>
              <a:rPr lang="en-US" altLang="ja-JP" sz="1050" dirty="0" smtClean="0"/>
              <a:t>%, test:5</a:t>
            </a:r>
            <a:r>
              <a:rPr lang="en-US" altLang="ja-JP" sz="1050" dirty="0" smtClean="0"/>
              <a:t>%</a:t>
            </a:r>
            <a:endParaRPr lang="ja-JP" altLang="en-US" sz="1050" dirty="0"/>
          </a:p>
        </p:txBody>
      </p:sp>
      <p:sp>
        <p:nvSpPr>
          <p:cNvPr id="54" name="四角形吹き出し 53"/>
          <p:cNvSpPr/>
          <p:nvPr/>
        </p:nvSpPr>
        <p:spPr>
          <a:xfrm>
            <a:off x="7607731" y="4257993"/>
            <a:ext cx="1491049" cy="167638"/>
          </a:xfrm>
          <a:prstGeom prst="wedgeRectCallout">
            <a:avLst>
              <a:gd name="adj1" fmla="val -47236"/>
              <a:gd name="adj2" fmla="val 163475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coding:40</a:t>
            </a:r>
            <a:r>
              <a:rPr lang="en-US" altLang="ja-JP" sz="1050" dirty="0" smtClean="0"/>
              <a:t>%, test:10</a:t>
            </a:r>
            <a:r>
              <a:rPr lang="en-US" altLang="ja-JP" sz="1050" dirty="0" smtClean="0"/>
              <a:t>%</a:t>
            </a:r>
            <a:endParaRPr lang="ja-JP" altLang="en-US" sz="1050" dirty="0"/>
          </a:p>
        </p:txBody>
      </p:sp>
      <p:sp>
        <p:nvSpPr>
          <p:cNvPr id="25" name="スライド番号プレースホルダー 2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1430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Status and risk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/>
              <a:t>Status</a:t>
            </a:r>
          </a:p>
          <a:p>
            <a:pPr lvl="1"/>
            <a:r>
              <a:rPr lang="en-US" altLang="ja-JP" sz="2000" dirty="0" smtClean="0"/>
              <a:t>UI: </a:t>
            </a:r>
            <a:br>
              <a:rPr lang="en-US" altLang="ja-JP" sz="2000" dirty="0" smtClean="0"/>
            </a:br>
            <a:r>
              <a:rPr lang="en-US" altLang="ja-JP" sz="2000" dirty="0" smtClean="0"/>
              <a:t>New </a:t>
            </a:r>
            <a:r>
              <a:rPr lang="en-US" altLang="ja-JP" sz="2000" dirty="0" smtClean="0"/>
              <a:t>layout design/implementation of </a:t>
            </a:r>
            <a:r>
              <a:rPr lang="en-US" altLang="ja-JP" sz="2000" dirty="0"/>
              <a:t>SDC </a:t>
            </a:r>
            <a:r>
              <a:rPr lang="en-US" altLang="ja-JP" sz="2000" dirty="0" smtClean="0"/>
              <a:t>GUI is completed</a:t>
            </a:r>
            <a:r>
              <a:rPr lang="en-US" altLang="ja-JP" sz="2000" dirty="0" smtClean="0"/>
              <a:t>. The implementation of property-tab, input-tab and declare is started.</a:t>
            </a:r>
            <a:endParaRPr lang="en-US" altLang="ja-JP" sz="2000" dirty="0" smtClean="0"/>
          </a:p>
          <a:p>
            <a:pPr lvl="1"/>
            <a:r>
              <a:rPr kumimoji="1" lang="en-US" altLang="ja-JP" sz="2000" dirty="0" smtClean="0"/>
              <a:t>Back-end:</a:t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Design </a:t>
            </a:r>
            <a:r>
              <a:rPr kumimoji="1" lang="en-US" altLang="ja-JP" sz="2000" dirty="0" smtClean="0"/>
              <a:t>of internal data of the back-end and design of REST between front-end and back-end are in </a:t>
            </a:r>
            <a:r>
              <a:rPr lang="en-US" altLang="ja-JP" sz="2000" dirty="0" smtClean="0"/>
              <a:t>completed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and start implement</a:t>
            </a:r>
            <a:r>
              <a:rPr lang="en-US" altLang="ja-JP" sz="2000" dirty="0" smtClean="0"/>
              <a:t>.</a:t>
            </a:r>
          </a:p>
          <a:p>
            <a:pPr lvl="1"/>
            <a:r>
              <a:rPr kumimoji="1" lang="en-US" altLang="ja-JP" sz="2000" dirty="0" smtClean="0"/>
              <a:t>TOSCA parser:</a:t>
            </a:r>
            <a:br>
              <a:rPr kumimoji="1" lang="en-US" altLang="ja-JP" sz="2000" dirty="0" smtClean="0"/>
            </a:br>
            <a:r>
              <a:rPr kumimoji="1" lang="en-US" altLang="ja-JP" sz="2000" dirty="0" smtClean="0"/>
              <a:t>Studying and consideration of the changes are done, Coding is just started.</a:t>
            </a:r>
            <a:endParaRPr kumimoji="1" lang="en-US" altLang="ja-JP" sz="2000" dirty="0" smtClean="0"/>
          </a:p>
          <a:p>
            <a:r>
              <a:rPr lang="en-US" altLang="ja-JP" sz="2400" dirty="0" smtClean="0"/>
              <a:t>Risk</a:t>
            </a:r>
            <a:endParaRPr lang="en-US" altLang="ja-JP" sz="2400" dirty="0" smtClean="0"/>
          </a:p>
          <a:p>
            <a:pPr lvl="1"/>
            <a:r>
              <a:rPr lang="en-US" altLang="ja-JP" sz="2000" dirty="0" smtClean="0"/>
              <a:t>The back-end</a:t>
            </a:r>
            <a:r>
              <a:rPr kumimoji="1" lang="en-US" altLang="ja-JP" sz="2000" dirty="0" smtClean="0"/>
              <a:t> change work may </a:t>
            </a:r>
            <a:r>
              <a:rPr kumimoji="1" lang="en-US" altLang="ja-JP" sz="2000" dirty="0" smtClean="0"/>
              <a:t>be delayed </a:t>
            </a:r>
            <a:r>
              <a:rPr lang="en-US" altLang="ja-JP" sz="2000" dirty="0" smtClean="0"/>
              <a:t>because it is </a:t>
            </a:r>
            <a:r>
              <a:rPr lang="en-US" altLang="ja-JP" sz="2000" dirty="0"/>
              <a:t>c</a:t>
            </a:r>
            <a:r>
              <a:rPr lang="en-US" altLang="ja-JP" sz="2000" dirty="0" smtClean="0"/>
              <a:t>omplex and difficult</a:t>
            </a:r>
            <a:r>
              <a:rPr kumimoji="1" lang="en-US" altLang="ja-JP" sz="2000" dirty="0" smtClean="0"/>
              <a:t>.</a:t>
            </a:r>
            <a:endParaRPr kumimoji="1" lang="en-US" altLang="ja-JP" sz="2000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69913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na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" id="{9B78E257-22CD-4D17-8B81-DC14F0F9719C}" vid="{7DAF95C4-B8A7-4443-8836-9C2F1821EE8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1673</TotalTime>
  <Words>189</Words>
  <Application>Microsoft Office PowerPoint</Application>
  <PresentationFormat>ワイド画面</PresentationFormat>
  <Paragraphs>86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5" baseType="lpstr">
      <vt:lpstr>.AppleSystemUIFont</vt:lpstr>
      <vt:lpstr>DengXian</vt:lpstr>
      <vt:lpstr>DengXian Light</vt:lpstr>
      <vt:lpstr>Geneva</vt:lpstr>
      <vt:lpstr>Intel Clear Light</vt:lpstr>
      <vt:lpstr>ＭＳ Ｐゴシック</vt:lpstr>
      <vt:lpstr>Yu Gothic</vt:lpstr>
      <vt:lpstr>Yu Gothic Light</vt:lpstr>
      <vt:lpstr>Arial</vt:lpstr>
      <vt:lpstr>Calibri</vt:lpstr>
      <vt:lpstr>Wingdings</vt:lpstr>
      <vt:lpstr>onap</vt:lpstr>
      <vt:lpstr>SDC enhancement - CCVPN Coding work status</vt:lpstr>
      <vt:lpstr>Schedule</vt:lpstr>
      <vt:lpstr>Status and risk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List type of Inputs</dc:title>
  <dc:creator>Fujii, Satoshi/藤井 理史</dc:creator>
  <cp:lastModifiedBy>Fukuda, Toshimichi/福田 利道</cp:lastModifiedBy>
  <cp:revision>146</cp:revision>
  <dcterms:created xsi:type="dcterms:W3CDTF">2019-03-14T06:44:57Z</dcterms:created>
  <dcterms:modified xsi:type="dcterms:W3CDTF">2019-04-01T09:28:02Z</dcterms:modified>
</cp:coreProperties>
</file>