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67" r:id="rId2"/>
  </p:sldMasterIdLst>
  <p:notesMasterIdLst>
    <p:notesMasterId r:id="rId17"/>
  </p:notesMasterIdLst>
  <p:sldIdLst>
    <p:sldId id="256" r:id="rId3"/>
    <p:sldId id="274" r:id="rId4"/>
    <p:sldId id="263" r:id="rId5"/>
    <p:sldId id="264" r:id="rId6"/>
    <p:sldId id="292" r:id="rId7"/>
    <p:sldId id="268" r:id="rId8"/>
    <p:sldId id="279" r:id="rId9"/>
    <p:sldId id="282" r:id="rId10"/>
    <p:sldId id="290" r:id="rId11"/>
    <p:sldId id="277" r:id="rId12"/>
    <p:sldId id="287" r:id="rId13"/>
    <p:sldId id="276" r:id="rId14"/>
    <p:sldId id="278" r:id="rId15"/>
    <p:sldId id="291" r:id="rId16"/>
  </p:sldIdLst>
  <p:sldSz cx="9144000" cy="5143500" type="screen16x9"/>
  <p:notesSz cx="6858000" cy="9144000"/>
  <p:embeddedFontLst>
    <p:embeddedFont>
      <p:font typeface="Microsoft YaHei" panose="020B0503020204020204" pitchFamily="34" charset="-122"/>
      <p:regular r:id="rId18"/>
      <p:bold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D25836A-3F5D-4FED-AFA5-E7E074653DEB}">
  <a:tblStyle styleId="{ED25836A-3F5D-4FED-AFA5-E7E074653DE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1" autoAdjust="0"/>
    <p:restoredTop sz="95127" autoAdjust="0"/>
  </p:normalViewPr>
  <p:slideViewPr>
    <p:cSldViewPr snapToGrid="0">
      <p:cViewPr>
        <p:scale>
          <a:sx n="75" d="100"/>
          <a:sy n="75" d="100"/>
        </p:scale>
        <p:origin x="624" y="6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14175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759e6d9e3_3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g5759e6d9e3_3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000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-20174" y="-6853"/>
            <a:ext cx="9156182" cy="1398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sz="29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891" y="374417"/>
            <a:ext cx="2811481" cy="58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457200" lvl="0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，文本与内容">
  <p:cSld name="标题，文本与内容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617776" y="256345"/>
            <a:ext cx="813342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0" rIns="0" bIns="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D86"/>
              </a:buClr>
              <a:buSzPts val="4000"/>
              <a:buFont typeface="Microsoft Yahei"/>
              <a:buNone/>
              <a:defRPr sz="4000" b="0">
                <a:solidFill>
                  <a:srgbClr val="004D86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617775" y="4867278"/>
            <a:ext cx="1572406" cy="341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/>
          <p:nvPr/>
        </p:nvSpPr>
        <p:spPr>
          <a:xfrm rot="5400000" flipH="1">
            <a:off x="590846" y="-617876"/>
            <a:ext cx="5150354" cy="6372398"/>
          </a:xfrm>
          <a:prstGeom prst="flowChartManualInpu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 txBox="1">
            <a:spLocks noGrp="1"/>
          </p:cNvSpPr>
          <p:nvPr>
            <p:ph type="ctrTitle"/>
          </p:nvPr>
        </p:nvSpPr>
        <p:spPr>
          <a:xfrm>
            <a:off x="274891" y="2117624"/>
            <a:ext cx="5100066" cy="1136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F8D"/>
              </a:buClr>
              <a:buSzPts val="2900"/>
              <a:buFont typeface="Arial"/>
              <a:buNone/>
              <a:defRPr sz="29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1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6F8D"/>
              </a:buClr>
              <a:buSzPts val="1400"/>
              <a:buNone/>
              <a:defRPr sz="1400" b="0" i="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body" idx="1"/>
          </p:nvPr>
        </p:nvSpPr>
        <p:spPr>
          <a:xfrm>
            <a:off x="308610" y="975893"/>
            <a:ext cx="420624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2"/>
          </p:nvPr>
        </p:nvSpPr>
        <p:spPr>
          <a:xfrm>
            <a:off x="4629150" y="975893"/>
            <a:ext cx="4255770" cy="3612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308610" y="141964"/>
            <a:ext cx="8191612" cy="442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r>
              <a:rPr lang="en" sz="27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 sz="1100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1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/>
          <p:nvPr/>
        </p:nvSpPr>
        <p:spPr>
          <a:xfrm>
            <a:off x="-1" y="796738"/>
            <a:ext cx="4121831" cy="11287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100"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225" y="1067557"/>
            <a:ext cx="2857776" cy="59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15128" y="0"/>
            <a:ext cx="9144000" cy="726141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/>
            </a:stretch>
          </a:blip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" y="4859396"/>
            <a:ext cx="9159128" cy="29722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54722" y="4866993"/>
            <a:ext cx="122924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520641" y="4891382"/>
            <a:ext cx="1121148" cy="23348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1"/>
          </p:nvPr>
        </p:nvSpPr>
        <p:spPr>
          <a:xfrm>
            <a:off x="236221" y="975360"/>
            <a:ext cx="8629650" cy="365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36221" y="4953461"/>
            <a:ext cx="1946699" cy="1160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1546860" y="4891382"/>
            <a:ext cx="55054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5" r:id="rId6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ctrTitle"/>
          </p:nvPr>
        </p:nvSpPr>
        <p:spPr>
          <a:xfrm>
            <a:off x="184920" y="1573823"/>
            <a:ext cx="8560496" cy="2604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sz="2400" dirty="0"/>
              <a:t>5G </a:t>
            </a:r>
            <a:r>
              <a:rPr lang="en-US" sz="2400" dirty="0"/>
              <a:t>Run-Time Data Persistency (</a:t>
            </a:r>
            <a:r>
              <a:rPr lang="en" sz="2400" dirty="0"/>
              <a:t>Config </a:t>
            </a:r>
            <a:r>
              <a:rPr lang="en-US" sz="2400" dirty="0"/>
              <a:t>DB/CM) in </a:t>
            </a:r>
            <a:br>
              <a:rPr lang="en" sz="2400" dirty="0"/>
            </a:br>
            <a:r>
              <a:rPr lang="en" sz="2400" dirty="0"/>
              <a:t>ONAP </a:t>
            </a:r>
            <a:r>
              <a:rPr lang="en-US" sz="2400" dirty="0"/>
              <a:t>Frankfort Release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1800" dirty="0"/>
              <a:t>Joanne Liu-Rudel (jl1325@att.com)</a:t>
            </a:r>
            <a:br>
              <a:rPr lang="en-US" sz="1800" dirty="0"/>
            </a:br>
            <a:r>
              <a:rPr lang="en-US" sz="1800" dirty="0"/>
              <a:t>Ben Cheung (ben.cheung@nokia.com)</a:t>
            </a:r>
            <a:br>
              <a:rPr lang="en-US" sz="1800" dirty="0"/>
            </a:br>
            <a:r>
              <a:rPr lang="en-US" sz="1800" dirty="0"/>
              <a:t>Shankar N K (shankar@research.att.com)</a:t>
            </a:r>
            <a:br>
              <a:rPr lang="en-US" sz="1800" dirty="0"/>
            </a:br>
            <a:endParaRPr sz="1400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04899-1436-402C-B6B1-FB3E640B6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09" y="77766"/>
            <a:ext cx="8520600" cy="572700"/>
          </a:xfrm>
        </p:spPr>
        <p:txBody>
          <a:bodyPr/>
          <a:lstStyle/>
          <a:p>
            <a:r>
              <a:rPr lang="en-US" dirty="0"/>
              <a:t>Sample of Configuration dB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8BA9D-B2C7-4171-B2E3-9A9DEF7691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Configuration data</a:t>
            </a:r>
          </a:p>
          <a:p>
            <a:pPr lvl="1"/>
            <a:r>
              <a:rPr lang="en-US" dirty="0"/>
              <a:t>5G Cell objects – logical object which is not part of (PNF, VNF, VM and VFC) – SON </a:t>
            </a:r>
            <a:r>
              <a:rPr lang="en-US" dirty="0" err="1"/>
              <a:t>usecase</a:t>
            </a:r>
            <a:endParaRPr lang="en-US" dirty="0"/>
          </a:p>
          <a:p>
            <a:pPr lvl="1"/>
            <a:r>
              <a:rPr lang="en-US" dirty="0"/>
              <a:t>Dynamically changing attributes of 5G Cell object: e.g. PCI, </a:t>
            </a:r>
            <a:r>
              <a:rPr lang="en-US" dirty="0" err="1"/>
              <a:t>nbrList</a:t>
            </a:r>
            <a:r>
              <a:rPr lang="en-US" dirty="0"/>
              <a:t>, </a:t>
            </a:r>
            <a:r>
              <a:rPr lang="en-US" dirty="0" err="1"/>
              <a:t>nbrRelation.blacklist</a:t>
            </a:r>
            <a:r>
              <a:rPr lang="en-US" dirty="0"/>
              <a:t> - SON </a:t>
            </a:r>
            <a:r>
              <a:rPr lang="en-US" dirty="0" err="1"/>
              <a:t>usecase</a:t>
            </a:r>
            <a:endParaRPr lang="en-US" dirty="0"/>
          </a:p>
          <a:p>
            <a:pPr lvl="1"/>
            <a:r>
              <a:rPr lang="en-US" dirty="0"/>
              <a:t>Operation status, class services, heartbeat,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423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A505-4DBB-45AF-ABA4-B6879ADFC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742" y="106873"/>
            <a:ext cx="8520600" cy="572700"/>
          </a:xfrm>
        </p:spPr>
        <p:txBody>
          <a:bodyPr/>
          <a:lstStyle/>
          <a:p>
            <a:r>
              <a:rPr lang="en-US" dirty="0"/>
              <a:t>An Example of SON </a:t>
            </a:r>
            <a:r>
              <a:rPr lang="en-US" dirty="0" err="1"/>
              <a:t>usecase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874FC4-FA28-4AA6-88A6-34DF9DB4F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58" y="779370"/>
            <a:ext cx="8632684" cy="358475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61F02-B1F7-45B7-B99F-21D11AC870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272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23FE0-DBED-4ABE-A2C4-3A7023F5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8" y="85261"/>
            <a:ext cx="8520600" cy="572700"/>
          </a:xfrm>
        </p:spPr>
        <p:txBody>
          <a:bodyPr/>
          <a:lstStyle/>
          <a:p>
            <a:r>
              <a:rPr lang="en-US" dirty="0"/>
              <a:t>Config DB (Maria dB)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565D4D-6013-4E3B-BC50-BCB26917C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828" y="1736891"/>
            <a:ext cx="4681814" cy="310411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A054C6-4134-40C8-9BF3-6211E1CA7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76977"/>
            <a:ext cx="8615855" cy="807458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1100" dirty="0">
                <a:solidFill>
                  <a:srgbClr val="44546A"/>
                </a:solidFill>
              </a:rPr>
              <a:t>Implemented to maintain configuration information of objects (e.g. cell) associated with the RAN network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5486400" algn="l"/>
              </a:tabLst>
            </a:pPr>
            <a:r>
              <a:rPr lang="en-US" sz="1100" dirty="0">
                <a:solidFill>
                  <a:srgbClr val="44546A"/>
                </a:solidFill>
              </a:rPr>
              <a:t>CRUD operations supported for the POC (for updating </a:t>
            </a:r>
            <a:r>
              <a:rPr lang="en-US" sz="1100" dirty="0" err="1">
                <a:solidFill>
                  <a:srgbClr val="44546A"/>
                </a:solidFill>
              </a:rPr>
              <a:t>ConfigDB</a:t>
            </a:r>
            <a:r>
              <a:rPr lang="en-US" sz="1100" dirty="0">
                <a:solidFill>
                  <a:srgbClr val="44546A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11" name="CustomShape 3">
            <a:extLst>
              <a:ext uri="{FF2B5EF4-FFF2-40B4-BE49-F238E27FC236}">
                <a16:creationId xmlns:a16="http://schemas.microsoft.com/office/drawing/2014/main" id="{2A831D9D-FF24-47C5-91CC-BA6F11BA342D}"/>
              </a:ext>
            </a:extLst>
          </p:cNvPr>
          <p:cNvSpPr/>
          <p:nvPr/>
        </p:nvSpPr>
        <p:spPr>
          <a:xfrm>
            <a:off x="311701" y="3155738"/>
            <a:ext cx="3807503" cy="1507449"/>
          </a:xfrm>
          <a:prstGeom prst="rect">
            <a:avLst/>
          </a:prstGeom>
          <a:gradFill>
            <a:gsLst>
              <a:gs pos="0">
                <a:srgbClr val="4F81BD">
                  <a:shade val="30000"/>
                  <a:satMod val="115000"/>
                  <a:lumMod val="44000"/>
                  <a:lumOff val="56000"/>
                </a:srgbClr>
              </a:gs>
              <a:gs pos="50000">
                <a:srgbClr val="4F81BD">
                  <a:lumMod val="40000"/>
                  <a:lumOff val="60000"/>
                </a:srgbClr>
              </a:gs>
              <a:gs pos="100000">
                <a:srgbClr val="4F81BD">
                  <a:lumMod val="40000"/>
                  <a:lumOff val="60000"/>
                  <a:shade val="100000"/>
                  <a:satMod val="115000"/>
                </a:srgbClr>
              </a:gs>
            </a:gsLst>
            <a:lin ang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</a:rPr>
              <a:t>REST Interface for READ and BULK UPLOAD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</a:rPr>
              <a:t>(Java, Spring, Hibernate)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4">
            <a:extLst>
              <a:ext uri="{FF2B5EF4-FFF2-40B4-BE49-F238E27FC236}">
                <a16:creationId xmlns:a16="http://schemas.microsoft.com/office/drawing/2014/main" id="{547DAEFE-7413-49DF-B35F-6B5B1C1C64B9}"/>
              </a:ext>
            </a:extLst>
          </p:cNvPr>
          <p:cNvSpPr/>
          <p:nvPr/>
        </p:nvSpPr>
        <p:spPr>
          <a:xfrm>
            <a:off x="1110931" y="1987762"/>
            <a:ext cx="1887804" cy="478904"/>
          </a:xfrm>
          <a:prstGeom prst="rect">
            <a:avLst/>
          </a:prstGeom>
          <a:gradFill>
            <a:gsLst>
              <a:gs pos="0">
                <a:srgbClr val="8064A2">
                  <a:shade val="30000"/>
                  <a:satMod val="115000"/>
                </a:srgbClr>
              </a:gs>
              <a:gs pos="50000">
                <a:srgbClr val="8064A2">
                  <a:shade val="67500"/>
                  <a:satMod val="115000"/>
                </a:srgbClr>
              </a:gs>
              <a:gs pos="100000">
                <a:srgbClr val="8064A2">
                  <a:shade val="100000"/>
                  <a:satMod val="115000"/>
                </a:srgbClr>
              </a:gs>
            </a:gsLst>
            <a:lin ang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Calibri"/>
              </a:rPr>
              <a:t>ONAP Components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CustomShape 6">
            <a:extLst>
              <a:ext uri="{FF2B5EF4-FFF2-40B4-BE49-F238E27FC236}">
                <a16:creationId xmlns:a16="http://schemas.microsoft.com/office/drawing/2014/main" id="{AB3140E1-B4C5-42A6-AFD1-4DE6CFF76752}"/>
              </a:ext>
            </a:extLst>
          </p:cNvPr>
          <p:cNvSpPr/>
          <p:nvPr/>
        </p:nvSpPr>
        <p:spPr>
          <a:xfrm>
            <a:off x="1687026" y="2508166"/>
            <a:ext cx="206767" cy="64757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</p:sp>
      <p:sp>
        <p:nvSpPr>
          <p:cNvPr id="15" name="CustomShape 7">
            <a:extLst>
              <a:ext uri="{FF2B5EF4-FFF2-40B4-BE49-F238E27FC236}">
                <a16:creationId xmlns:a16="http://schemas.microsoft.com/office/drawing/2014/main" id="{C5F45B35-4A00-49AF-90DD-E9F31B20E269}"/>
              </a:ext>
            </a:extLst>
          </p:cNvPr>
          <p:cNvSpPr/>
          <p:nvPr/>
        </p:nvSpPr>
        <p:spPr>
          <a:xfrm>
            <a:off x="2269072" y="2468371"/>
            <a:ext cx="206767" cy="647572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425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93DF4-544F-4C71-B63E-DC032B21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313" y="27225"/>
            <a:ext cx="8520600" cy="572700"/>
          </a:xfrm>
        </p:spPr>
        <p:txBody>
          <a:bodyPr/>
          <a:lstStyle/>
          <a:p>
            <a:r>
              <a:rPr lang="en-US" dirty="0"/>
              <a:t>Example of SON Attributes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AF6A2-E656-4461-B174-BB45F4BD14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90D55BC-B28E-4703-A403-9CF1E852A1D3}"/>
              </a:ext>
            </a:extLst>
          </p:cNvPr>
          <p:cNvGrpSpPr/>
          <p:nvPr/>
        </p:nvGrpSpPr>
        <p:grpSpPr>
          <a:xfrm>
            <a:off x="629587" y="1152475"/>
            <a:ext cx="7787488" cy="3468906"/>
            <a:chOff x="1758960" y="2779283"/>
            <a:chExt cx="7835195" cy="3989045"/>
          </a:xfrm>
        </p:grpSpPr>
        <p:graphicFrame>
          <p:nvGraphicFramePr>
            <p:cNvPr id="5" name="Table 3">
              <a:extLst>
                <a:ext uri="{FF2B5EF4-FFF2-40B4-BE49-F238E27FC236}">
                  <a16:creationId xmlns:a16="http://schemas.microsoft.com/office/drawing/2014/main" id="{9A9F3B17-29C7-4C09-A7C3-55CA14336DA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82908740"/>
                </p:ext>
              </p:extLst>
            </p:nvPr>
          </p:nvGraphicFramePr>
          <p:xfrm>
            <a:off x="1758960" y="3209760"/>
            <a:ext cx="3454715" cy="3558568"/>
          </p:xfrm>
          <a:graphic>
            <a:graphicData uri="http://schemas.openxmlformats.org/drawingml/2006/table">
              <a:tbl>
                <a:tblPr/>
                <a:tblGrid>
                  <a:gridCol w="188244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55124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Attribute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Format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networkId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cellId 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pciValue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uint64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nbrList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list of cellId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4550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lastModifiedTS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timestamp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45360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pnf-id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aphicFrame>
          <p:nvGraphicFramePr>
            <p:cNvPr id="6" name="Table 4">
              <a:extLst>
                <a:ext uri="{FF2B5EF4-FFF2-40B4-BE49-F238E27FC236}">
                  <a16:creationId xmlns:a16="http://schemas.microsoft.com/office/drawing/2014/main" id="{C732A735-4916-4E29-BA2B-FDB5252C49F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59291061"/>
                </p:ext>
              </p:extLst>
            </p:nvPr>
          </p:nvGraphicFramePr>
          <p:xfrm>
            <a:off x="6139440" y="3209760"/>
            <a:ext cx="3454715" cy="1977580"/>
          </p:xfrm>
          <a:graphic>
            <a:graphicData uri="http://schemas.openxmlformats.org/drawingml/2006/table">
              <a:tbl>
                <a:tblPr/>
                <a:tblGrid>
                  <a:gridCol w="158148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8522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Attribute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1" strike="noStrike" spc="-1">
                            <a:solidFill>
                              <a:srgbClr val="FFFFFF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Format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38160">
                        <a:solidFill>
                          <a:srgbClr val="FFFFFF"/>
                        </a:solidFill>
                      </a:lnB>
                      <a:solidFill>
                        <a:srgbClr val="5B9BD5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cellId 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38160" cap="flat" cmpd="sng" algn="ctr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62244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target_cell_id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String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E9EF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57120"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ho</a:t>
                        </a:r>
                        <a:endPara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100000"/>
                          </a:lnSpc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libri"/>
                          </a:rPr>
                          <a:t>BIT(1)</a:t>
                        </a:r>
                        <a:endPara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endParaRPr>
                      </a:p>
                    </a:txBody>
                    <a:tcPr>
                      <a:lnL w="1224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FFFFFF"/>
                        </a:solidFill>
                      </a:lnB>
                      <a:solidFill>
                        <a:srgbClr val="D1DEE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7" name="CustomShape 5">
              <a:extLst>
                <a:ext uri="{FF2B5EF4-FFF2-40B4-BE49-F238E27FC236}">
                  <a16:creationId xmlns:a16="http://schemas.microsoft.com/office/drawing/2014/main" id="{40F76EF1-06B6-4418-8647-1FFA99DEC133}"/>
                </a:ext>
              </a:extLst>
            </p:cNvPr>
            <p:cNvSpPr/>
            <p:nvPr/>
          </p:nvSpPr>
          <p:spPr>
            <a:xfrm>
              <a:off x="1763640" y="2779283"/>
              <a:ext cx="3433320" cy="323629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</a:rPr>
                <a:t>Cell (Object)</a:t>
              </a:r>
              <a:endPara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  <p:sp>
          <p:nvSpPr>
            <p:cNvPr id="8" name="CustomShape 6">
              <a:extLst>
                <a:ext uri="{FF2B5EF4-FFF2-40B4-BE49-F238E27FC236}">
                  <a16:creationId xmlns:a16="http://schemas.microsoft.com/office/drawing/2014/main" id="{10484A2C-F354-455F-B46B-707611B32B4C}"/>
                </a:ext>
              </a:extLst>
            </p:cNvPr>
            <p:cNvSpPr/>
            <p:nvPr/>
          </p:nvSpPr>
          <p:spPr>
            <a:xfrm>
              <a:off x="6148800" y="2792520"/>
              <a:ext cx="3423960" cy="3654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100000"/>
                </a:lnSpc>
              </a:pPr>
              <a:r>
                <a:rPr lang="en-US" sz="1800" b="1" strike="noStrike"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</a:rPr>
                <a:t>Cell_Nbr_Info (Object)</a:t>
              </a:r>
              <a:endPara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5063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72155-B540-4680-8B2A-B396D8E0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5150"/>
            <a:ext cx="8520600" cy="572700"/>
          </a:xfrm>
        </p:spPr>
        <p:txBody>
          <a:bodyPr/>
          <a:lstStyle/>
          <a:p>
            <a:r>
              <a:rPr lang="en-US" dirty="0"/>
              <a:t>SON Dublin Use Case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A9F58-161B-4572-BB8D-9603F2B626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62D807-6D3F-4A03-BE19-92D336416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0" y="1152475"/>
            <a:ext cx="7504826" cy="315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3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835A0-633D-41CE-9D4C-A7A9864D8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09" y="70271"/>
            <a:ext cx="8520600" cy="572700"/>
          </a:xfrm>
        </p:spPr>
        <p:txBody>
          <a:bodyPr/>
          <a:lstStyle/>
          <a:p>
            <a:r>
              <a:rPr lang="en-US" dirty="0"/>
              <a:t>Business Drivers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CB1C9-D68A-4B46-AF52-4B975A6372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r>
              <a:rPr lang="en-US" sz="1800" dirty="0"/>
              <a:t>The ability to configure a RAN network (CU/DU) PNF and VNF with ONAP is a critical business function because configuration management is a core LCM/OAM operation. Config DB contains the instance/presentation of real time 5G network.</a:t>
            </a:r>
            <a:endParaRPr lang="en-US" dirty="0"/>
          </a:p>
          <a:p>
            <a:pPr lvl="1"/>
            <a:r>
              <a:rPr lang="en-US" dirty="0"/>
              <a:t>Support the existing use cases e. g SON &amp; Plug &amp; Play. </a:t>
            </a:r>
          </a:p>
          <a:p>
            <a:pPr lvl="1"/>
            <a:r>
              <a:rPr lang="en-US" dirty="0"/>
              <a:t>Support the 5G network topology</a:t>
            </a:r>
          </a:p>
          <a:p>
            <a:pPr lvl="1"/>
            <a:r>
              <a:rPr lang="en-US" dirty="0"/>
              <a:t>Support 5G Data Migration </a:t>
            </a:r>
          </a:p>
          <a:p>
            <a:pPr lvl="1"/>
            <a:r>
              <a:rPr lang="en-US" dirty="0"/>
              <a:t>Provide operation view for the network provisioning</a:t>
            </a:r>
          </a:p>
        </p:txBody>
      </p:sp>
    </p:spTree>
    <p:extLst>
      <p:ext uri="{BB962C8B-B14F-4D97-AF65-F5344CB8AC3E}">
        <p14:creationId xmlns:p14="http://schemas.microsoft.com/office/powerpoint/2010/main" val="2755876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B1A1F-ECAA-4E87-A8E1-C4719CB0B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73" y="80815"/>
            <a:ext cx="8520600" cy="572700"/>
          </a:xfrm>
        </p:spPr>
        <p:txBody>
          <a:bodyPr/>
          <a:lstStyle/>
          <a:p>
            <a:r>
              <a:rPr lang="en-US" dirty="0"/>
              <a:t>Scope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AC0D98-DA1C-4A40-91E9-BD0072EC6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73" y="999015"/>
            <a:ext cx="8636793" cy="3573539"/>
          </a:xfrm>
        </p:spPr>
        <p:txBody>
          <a:bodyPr/>
          <a:lstStyle/>
          <a:p>
            <a:pPr marL="139700" indent="0">
              <a:buNone/>
            </a:pPr>
            <a:r>
              <a:rPr lang="en-US" sz="2000" dirty="0"/>
              <a:t>Config DB</a:t>
            </a:r>
          </a:p>
          <a:p>
            <a:r>
              <a:rPr lang="en-US" sz="2000" dirty="0"/>
              <a:t>Provide a real time instance/presentation of 5G RAN network for Configuration Database (Config DB)</a:t>
            </a:r>
          </a:p>
          <a:p>
            <a:pPr lvl="1"/>
            <a:r>
              <a:rPr lang="en-US" dirty="0"/>
              <a:t>Contain Configuration data, which includes logical objects, logical/</a:t>
            </a:r>
            <a:r>
              <a:rPr lang="en-US" dirty="0" err="1"/>
              <a:t>physial</a:t>
            </a:r>
            <a:r>
              <a:rPr lang="en-US" dirty="0"/>
              <a:t> connection and </a:t>
            </a:r>
            <a:r>
              <a:rPr lang="en-US" dirty="0" err="1"/>
              <a:t>exo</a:t>
            </a:r>
            <a:r>
              <a:rPr lang="en-US" dirty="0"/>
              <a:t>-inventory data </a:t>
            </a:r>
          </a:p>
          <a:p>
            <a:pPr lvl="1"/>
            <a:r>
              <a:rPr lang="en-US" dirty="0"/>
              <a:t>One Micro Service for </a:t>
            </a:r>
            <a:r>
              <a:rPr lang="en-US" dirty="0" err="1"/>
              <a:t>configDB</a:t>
            </a:r>
            <a:r>
              <a:rPr lang="en-US" dirty="0"/>
              <a:t> and one micro Service PNF inventory</a:t>
            </a:r>
          </a:p>
          <a:p>
            <a:pPr lvl="1"/>
            <a:r>
              <a:rPr lang="en-US" dirty="0"/>
              <a:t>Keep the data consistency </a:t>
            </a:r>
          </a:p>
          <a:p>
            <a:pPr lvl="1"/>
            <a:r>
              <a:rPr lang="en-US" dirty="0"/>
              <a:t>Notes: Config dB is not duplicate A&amp;AI. A&amp;AI contains the virtual objects /virtual services (VNF, VFC/VF module, P-Server). 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868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87E03-CFE4-4719-B953-85C2BDEC8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717" y="73065"/>
            <a:ext cx="8520600" cy="572700"/>
          </a:xfrm>
        </p:spPr>
        <p:txBody>
          <a:bodyPr/>
          <a:lstStyle/>
          <a:p>
            <a:r>
              <a:rPr lang="en-US"/>
              <a:t>Configuration Database (Config DB)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A712E-FB25-49F7-ACEF-6781E5389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805341"/>
            <a:ext cx="8520600" cy="3761169"/>
          </a:xfrm>
        </p:spPr>
        <p:txBody>
          <a:bodyPr/>
          <a:lstStyle/>
          <a:p>
            <a:r>
              <a:rPr lang="en-US" dirty="0"/>
              <a:t>Collect Configuration data in two ways</a:t>
            </a:r>
          </a:p>
          <a:p>
            <a:pPr marL="958850" lvl="1" indent="-342900">
              <a:buAutoNum type="arabicParenBoth"/>
            </a:pPr>
            <a:r>
              <a:rPr lang="en-US" sz="1400" dirty="0"/>
              <a:t>Collect configuration via </a:t>
            </a:r>
            <a:r>
              <a:rPr lang="en-US" sz="1400" dirty="0" err="1"/>
              <a:t>Netconf</a:t>
            </a:r>
            <a:r>
              <a:rPr lang="en-US" sz="1400" dirty="0"/>
              <a:t> with Front Haul M plane and generate </a:t>
            </a:r>
            <a:r>
              <a:rPr lang="en-US" sz="1100" dirty="0"/>
              <a:t>VES CM event notification According to O1 specification</a:t>
            </a:r>
          </a:p>
          <a:p>
            <a:pPr marL="615950" lvl="1" indent="0">
              <a:buNone/>
            </a:pPr>
            <a:r>
              <a:rPr lang="en-US" sz="1400" dirty="0"/>
              <a:t>(2) Collect configuration data via VES collector (DCAE) /JSON interface and VES CM event notification per O1 specification</a:t>
            </a:r>
          </a:p>
          <a:p>
            <a:pPr marL="615950" lvl="1" indent="0">
              <a:buNone/>
            </a:pPr>
            <a:r>
              <a:rPr lang="en-US" sz="1400" dirty="0"/>
              <a:t>(3) Collect configuration via </a:t>
            </a:r>
            <a:r>
              <a:rPr lang="en-US" sz="1400" dirty="0" err="1"/>
              <a:t>Netconf</a:t>
            </a:r>
            <a:r>
              <a:rPr lang="en-US" sz="1400" dirty="0"/>
              <a:t> with front haul Management-Plane interface </a:t>
            </a:r>
          </a:p>
          <a:p>
            <a:pPr marL="615950" lvl="1" indent="0">
              <a:buNone/>
            </a:pPr>
            <a:r>
              <a:rPr lang="en-US" sz="1400" dirty="0"/>
              <a:t>	</a:t>
            </a:r>
            <a:r>
              <a:rPr lang="en-US" sz="1200" dirty="0" err="1"/>
              <a:t>Netconf</a:t>
            </a:r>
            <a:r>
              <a:rPr lang="en-US" sz="1200" dirty="0"/>
              <a:t>  CM notification as an existing capability. </a:t>
            </a:r>
            <a:r>
              <a:rPr lang="en-US" sz="1200" dirty="0" err="1"/>
              <a:t>i.e</a:t>
            </a:r>
            <a:r>
              <a:rPr lang="en-US" sz="1200" dirty="0"/>
              <a:t>  PNF software upgrade </a:t>
            </a:r>
            <a:r>
              <a:rPr lang="en-US" sz="1200" dirty="0" err="1"/>
              <a:t>usecase</a:t>
            </a:r>
            <a:r>
              <a:rPr lang="en-US" sz="1200" dirty="0"/>
              <a:t> uses the </a:t>
            </a:r>
            <a:r>
              <a:rPr lang="en-US" sz="1200" dirty="0" err="1"/>
              <a:t>Netcon</a:t>
            </a:r>
            <a:r>
              <a:rPr lang="en-US" sz="1200" dirty="0"/>
              <a:t> notification. </a:t>
            </a:r>
          </a:p>
          <a:p>
            <a:endParaRPr lang="en-US" dirty="0"/>
          </a:p>
          <a:p>
            <a:r>
              <a:rPr lang="en-US" dirty="0"/>
              <a:t>Construct logical data model for physical and logical connection. </a:t>
            </a:r>
          </a:p>
          <a:p>
            <a:pPr marL="61595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13970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474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63B8A-60D1-4A84-893F-6B474D78B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925"/>
            <a:ext cx="8520600" cy="5727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2BB97-27D2-41F4-9060-8D3DDAAD92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EXO physical inventory </a:t>
            </a:r>
          </a:p>
          <a:p>
            <a:pPr lvl="1"/>
            <a:r>
              <a:rPr lang="en-US" sz="1100" dirty="0"/>
              <a:t>Retrieve physical inventory data from A&amp;AI if existing. </a:t>
            </a:r>
          </a:p>
          <a:p>
            <a:pPr lvl="1"/>
            <a:r>
              <a:rPr lang="en-US" sz="1100" dirty="0"/>
              <a:t>Pull data from network devise if the data is not A&amp;AI.</a:t>
            </a:r>
          </a:p>
          <a:p>
            <a:pPr lvl="1"/>
            <a:r>
              <a:rPr lang="en-US" sz="1100" dirty="0"/>
              <a:t>Data Field will be defined later.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950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E033C-006E-4D2C-9F67-84C0BB015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961" y="80815"/>
            <a:ext cx="8520600" cy="572700"/>
          </a:xfrm>
        </p:spPr>
        <p:txBody>
          <a:bodyPr/>
          <a:lstStyle/>
          <a:p>
            <a:r>
              <a:rPr lang="en-US" dirty="0"/>
              <a:t>System flow (Architecture)</a:t>
            </a:r>
          </a:p>
        </p:txBody>
      </p:sp>
      <p:sp>
        <p:nvSpPr>
          <p:cNvPr id="80" name="Rounded Rectangle 64">
            <a:extLst>
              <a:ext uri="{FF2B5EF4-FFF2-40B4-BE49-F238E27FC236}">
                <a16:creationId xmlns:a16="http://schemas.microsoft.com/office/drawing/2014/main" id="{87C161AF-AF81-41C3-92EA-FEDB08CEA553}"/>
              </a:ext>
            </a:extLst>
          </p:cNvPr>
          <p:cNvSpPr txBox="1">
            <a:spLocks/>
          </p:cNvSpPr>
          <p:nvPr/>
        </p:nvSpPr>
        <p:spPr>
          <a:xfrm>
            <a:off x="5608699" y="3275630"/>
            <a:ext cx="1191348" cy="297585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1050" b="1" dirty="0">
                <a:solidFill>
                  <a:srgbClr val="000000"/>
                </a:solidFill>
                <a:latin typeface="Calibri"/>
              </a:rPr>
              <a:t> (MR) 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ounded Rectangle 64">
            <a:extLst>
              <a:ext uri="{FF2B5EF4-FFF2-40B4-BE49-F238E27FC236}">
                <a16:creationId xmlns:a16="http://schemas.microsoft.com/office/drawing/2014/main" id="{31864627-DF29-4383-BC36-E2D2F398D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3306" y="1645723"/>
            <a:ext cx="1139070" cy="4946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9700" indent="0" algn="ctr" defTabSz="457200"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SDC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FC0DF279-C367-4695-94FF-AECEE8BB1F27}"/>
              </a:ext>
            </a:extLst>
          </p:cNvPr>
          <p:cNvSpPr/>
          <p:nvPr/>
        </p:nvSpPr>
        <p:spPr>
          <a:xfrm>
            <a:off x="2557547" y="3838948"/>
            <a:ext cx="2373328" cy="540461"/>
          </a:xfrm>
          <a:prstGeom prst="cloud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BE776-7D39-4FD3-9195-4F9B0B402962}"/>
              </a:ext>
            </a:extLst>
          </p:cNvPr>
          <p:cNvSpPr txBox="1"/>
          <p:nvPr/>
        </p:nvSpPr>
        <p:spPr>
          <a:xfrm>
            <a:off x="3195513" y="3875085"/>
            <a:ext cx="1425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PNF,VM,VNF</a:t>
            </a:r>
          </a:p>
        </p:txBody>
      </p:sp>
      <p:sp>
        <p:nvSpPr>
          <p:cNvPr id="10" name="Rounded Rectangle 64">
            <a:extLst>
              <a:ext uri="{FF2B5EF4-FFF2-40B4-BE49-F238E27FC236}">
                <a16:creationId xmlns:a16="http://schemas.microsoft.com/office/drawing/2014/main" id="{8E522EBA-E5CE-4806-80E9-8BAB2F1A29E1}"/>
              </a:ext>
            </a:extLst>
          </p:cNvPr>
          <p:cNvSpPr txBox="1">
            <a:spLocks/>
          </p:cNvSpPr>
          <p:nvPr/>
        </p:nvSpPr>
        <p:spPr>
          <a:xfrm>
            <a:off x="2737563" y="2728521"/>
            <a:ext cx="1530811" cy="567273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SDN-R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Rounded Rectangle 64">
            <a:extLst>
              <a:ext uri="{FF2B5EF4-FFF2-40B4-BE49-F238E27FC236}">
                <a16:creationId xmlns:a16="http://schemas.microsoft.com/office/drawing/2014/main" id="{21FFF866-6BE0-44EA-BC09-64DF9A6C05FA}"/>
              </a:ext>
            </a:extLst>
          </p:cNvPr>
          <p:cNvSpPr txBox="1">
            <a:spLocks/>
          </p:cNvSpPr>
          <p:nvPr/>
        </p:nvSpPr>
        <p:spPr>
          <a:xfrm>
            <a:off x="4999824" y="1294188"/>
            <a:ext cx="1241208" cy="456407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A&amp;AI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90FB576C-59A4-4101-A5A8-A13EA634F6D6}"/>
              </a:ext>
            </a:extLst>
          </p:cNvPr>
          <p:cNvSpPr/>
          <p:nvPr/>
        </p:nvSpPr>
        <p:spPr>
          <a:xfrm>
            <a:off x="5051881" y="2318423"/>
            <a:ext cx="1241208" cy="668252"/>
          </a:xfrm>
          <a:prstGeom prst="flowChartMagneticDisk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>
              <a:buClrTx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6357F9-6BD9-43AB-9AAF-029A558C5573}"/>
              </a:ext>
            </a:extLst>
          </p:cNvPr>
          <p:cNvSpPr/>
          <p:nvPr/>
        </p:nvSpPr>
        <p:spPr>
          <a:xfrm>
            <a:off x="7842058" y="5236519"/>
            <a:ext cx="8688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Configure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F667634-29D4-4AD5-A1BF-9DEE92893B05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5614009" y="1750595"/>
            <a:ext cx="6419" cy="563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C16D2BA-CC44-4A66-89BE-7F15BB712882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2635720" y="2045641"/>
            <a:ext cx="867249" cy="6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64">
            <a:extLst>
              <a:ext uri="{FF2B5EF4-FFF2-40B4-BE49-F238E27FC236}">
                <a16:creationId xmlns:a16="http://schemas.microsoft.com/office/drawing/2014/main" id="{8C776590-3BD5-451A-89B1-46B78AA7AB9D}"/>
              </a:ext>
            </a:extLst>
          </p:cNvPr>
          <p:cNvSpPr/>
          <p:nvPr/>
        </p:nvSpPr>
        <p:spPr>
          <a:xfrm>
            <a:off x="417275" y="2387704"/>
            <a:ext cx="1530811" cy="176850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Config data DB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Runtime config data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Realtime logical connection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EXO-Inventory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Netconf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/O 1 CM and VES CM event Change notification </a:t>
            </a:r>
            <a:endParaRPr lang="en-US" sz="800" b="1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dirty="0">
                <a:solidFill>
                  <a:srgbClr val="000000"/>
                </a:solidFill>
                <a:latin typeface="Calibri"/>
              </a:rPr>
              <a:t>VES Collector and VES Config change event notification 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Rounded Rectangle 64">
            <a:extLst>
              <a:ext uri="{FF2B5EF4-FFF2-40B4-BE49-F238E27FC236}">
                <a16:creationId xmlns:a16="http://schemas.microsoft.com/office/drawing/2014/main" id="{FE33F20C-0BFD-4A69-9D06-4B850EACDD99}"/>
              </a:ext>
            </a:extLst>
          </p:cNvPr>
          <p:cNvSpPr/>
          <p:nvPr/>
        </p:nvSpPr>
        <p:spPr>
          <a:xfrm>
            <a:off x="6844670" y="2279865"/>
            <a:ext cx="2141388" cy="14627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defTabSz="457200">
              <a:buClrTx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	CM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Notificaiton</a:t>
            </a: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Device can send a notification event to DCAE Collector</a:t>
            </a: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DCAE Collector receives notification and publish the event to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MR</a:t>
            </a:r>
          </a:p>
          <a:p>
            <a:pPr marL="228600" indent="-228600" defTabSz="457200">
              <a:buClrTx/>
              <a:buFont typeface="+mj-lt"/>
              <a:buAutoNum type="arabicPeriod"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Config DB shall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subcribe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 this event for config data and store Config DB based on Scheme in Config DBSDC posts Onboard Yang model to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800" b="1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Rounded Rectangle 64">
            <a:extLst>
              <a:ext uri="{FF2B5EF4-FFF2-40B4-BE49-F238E27FC236}">
                <a16:creationId xmlns:a16="http://schemas.microsoft.com/office/drawing/2014/main" id="{A2D38D62-56AE-4840-893B-7FA8BE79EC17}"/>
              </a:ext>
            </a:extLst>
          </p:cNvPr>
          <p:cNvSpPr txBox="1">
            <a:spLocks/>
          </p:cNvSpPr>
          <p:nvPr/>
        </p:nvSpPr>
        <p:spPr>
          <a:xfrm>
            <a:off x="6299378" y="3909582"/>
            <a:ext cx="1623501" cy="462207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>
                <a:solidFill>
                  <a:srgbClr val="000000"/>
                </a:solidFill>
                <a:latin typeface="Calibri"/>
              </a:rPr>
              <a:t>DCAE/VES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B513393-9A1C-47FE-9C81-68434E481774}"/>
              </a:ext>
            </a:extLst>
          </p:cNvPr>
          <p:cNvSpPr txBox="1"/>
          <p:nvPr/>
        </p:nvSpPr>
        <p:spPr>
          <a:xfrm>
            <a:off x="2960744" y="3401878"/>
            <a:ext cx="9927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Netconf</a:t>
            </a:r>
            <a:r>
              <a:rPr lang="en-US" sz="1000" dirty="0"/>
              <a:t> 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8687A69-BD61-41FE-A8B1-418046AD2113}"/>
              </a:ext>
            </a:extLst>
          </p:cNvPr>
          <p:cNvSpPr txBox="1"/>
          <p:nvPr/>
        </p:nvSpPr>
        <p:spPr>
          <a:xfrm rot="5400000">
            <a:off x="3524571" y="3565481"/>
            <a:ext cx="733096" cy="254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O1 CM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7325C88-7E2C-44EB-9605-F69DEF3A3A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1424" y="4115148"/>
            <a:ext cx="536122" cy="227540"/>
          </a:xfrm>
          <a:prstGeom prst="rect">
            <a:avLst/>
          </a:prstGeom>
        </p:spPr>
      </p:pic>
      <p:pic>
        <p:nvPicPr>
          <p:cNvPr id="38" name="Picture 2" descr="C:\Users\cheung\AppData\Local\Temp\SNAGHTML105560.PNG">
            <a:extLst>
              <a:ext uri="{FF2B5EF4-FFF2-40B4-BE49-F238E27FC236}">
                <a16:creationId xmlns:a16="http://schemas.microsoft.com/office/drawing/2014/main" id="{6E9B01BA-92EC-4311-BF6B-6E56209A2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053" y="4037134"/>
            <a:ext cx="247706" cy="27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A09E06B-A49B-4980-8EC4-D341B3252C96}"/>
              </a:ext>
            </a:extLst>
          </p:cNvPr>
          <p:cNvSpPr txBox="1"/>
          <p:nvPr/>
        </p:nvSpPr>
        <p:spPr>
          <a:xfrm>
            <a:off x="3523840" y="4123381"/>
            <a:ext cx="376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CU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9DFA9B-798B-4B32-816C-697EA23CE6A9}"/>
              </a:ext>
            </a:extLst>
          </p:cNvPr>
          <p:cNvSpPr txBox="1"/>
          <p:nvPr/>
        </p:nvSpPr>
        <p:spPr>
          <a:xfrm>
            <a:off x="4415870" y="3976731"/>
            <a:ext cx="376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DU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BB46F13-4C13-4755-88AF-4E9DF2FF2F50}"/>
              </a:ext>
            </a:extLst>
          </p:cNvPr>
          <p:cNvSpPr txBox="1"/>
          <p:nvPr/>
        </p:nvSpPr>
        <p:spPr>
          <a:xfrm>
            <a:off x="4930827" y="1866476"/>
            <a:ext cx="959649" cy="381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Restful API</a:t>
            </a:r>
            <a:endParaRPr lang="en-US" sz="900" kern="1200" dirty="0">
              <a:solidFill>
                <a:srgbClr val="009FDB"/>
              </a:solidFill>
              <a:latin typeface="Calibri"/>
            </a:endParaRPr>
          </a:p>
          <a:p>
            <a:endParaRPr lang="en-US" sz="9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27E46A83-6242-4644-9D92-A5C3AEAC35D1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4268374" y="3012158"/>
            <a:ext cx="2063987" cy="10203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9FDF0E5-A56D-44E7-A076-6723C7BEFF52}"/>
              </a:ext>
            </a:extLst>
          </p:cNvPr>
          <p:cNvSpPr txBox="1"/>
          <p:nvPr/>
        </p:nvSpPr>
        <p:spPr>
          <a:xfrm>
            <a:off x="5084833" y="4012713"/>
            <a:ext cx="7657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O1 Notify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5A76BAFA-63C9-466E-8A0F-71729A334F47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3502969" y="3295794"/>
            <a:ext cx="19696" cy="576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22FD5DF-BC9F-4884-9B91-E762649066D0}"/>
              </a:ext>
            </a:extLst>
          </p:cNvPr>
          <p:cNvCxnSpPr>
            <a:cxnSpLocks/>
          </p:cNvCxnSpPr>
          <p:nvPr/>
        </p:nvCxnSpPr>
        <p:spPr>
          <a:xfrm flipV="1">
            <a:off x="5953394" y="2935775"/>
            <a:ext cx="0" cy="3503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2661FC60-CAF7-4DFB-A332-75FE275CB860}"/>
              </a:ext>
            </a:extLst>
          </p:cNvPr>
          <p:cNvSpPr txBox="1"/>
          <p:nvPr/>
        </p:nvSpPr>
        <p:spPr>
          <a:xfrm rot="1464768">
            <a:off x="4786743" y="3278717"/>
            <a:ext cx="5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Json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85D7EE6-E4FE-402B-9F66-C5BE1F52404B}"/>
              </a:ext>
            </a:extLst>
          </p:cNvPr>
          <p:cNvSpPr txBox="1"/>
          <p:nvPr/>
        </p:nvSpPr>
        <p:spPr>
          <a:xfrm>
            <a:off x="6347648" y="3674455"/>
            <a:ext cx="5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Json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DCF7AEB-4079-405C-AC3A-1BD6206C857D}"/>
              </a:ext>
            </a:extLst>
          </p:cNvPr>
          <p:cNvSpPr txBox="1"/>
          <p:nvPr/>
        </p:nvSpPr>
        <p:spPr>
          <a:xfrm>
            <a:off x="5172191" y="4198346"/>
            <a:ext cx="562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Json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9BC532-BD6E-4F27-8379-C9226A9524EE}"/>
              </a:ext>
            </a:extLst>
          </p:cNvPr>
          <p:cNvSpPr txBox="1"/>
          <p:nvPr/>
        </p:nvSpPr>
        <p:spPr>
          <a:xfrm>
            <a:off x="317574" y="4500287"/>
            <a:ext cx="29883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Courtesy to valuable inputs from David Kinsey &amp; Alok Gupta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2A9920E-4788-4C3E-BD9F-42CA40783DCB}"/>
              </a:ext>
            </a:extLst>
          </p:cNvPr>
          <p:cNvCxnSpPr>
            <a:cxnSpLocks/>
          </p:cNvCxnSpPr>
          <p:nvPr/>
        </p:nvCxnSpPr>
        <p:spPr>
          <a:xfrm>
            <a:off x="3797285" y="3295794"/>
            <a:ext cx="14669" cy="57929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68C6D03-DD2E-45C4-96BE-B07119721BCE}"/>
              </a:ext>
            </a:extLst>
          </p:cNvPr>
          <p:cNvCxnSpPr>
            <a:cxnSpLocks/>
            <a:stCxn id="8" idx="0"/>
            <a:endCxn id="84" idx="1"/>
          </p:cNvCxnSpPr>
          <p:nvPr/>
        </p:nvCxnSpPr>
        <p:spPr>
          <a:xfrm>
            <a:off x="4928897" y="4109179"/>
            <a:ext cx="1370481" cy="3150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445F037-133B-41B4-99BC-A02B87DCE429}"/>
              </a:ext>
            </a:extLst>
          </p:cNvPr>
          <p:cNvCxnSpPr>
            <a:cxnSpLocks/>
          </p:cNvCxnSpPr>
          <p:nvPr/>
        </p:nvCxnSpPr>
        <p:spPr>
          <a:xfrm flipV="1">
            <a:off x="6383804" y="3556068"/>
            <a:ext cx="0" cy="43678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D5CE326-D85C-48CD-B84D-D58B0BF3A9E0}"/>
              </a:ext>
            </a:extLst>
          </p:cNvPr>
          <p:cNvCxnSpPr>
            <a:cxnSpLocks/>
          </p:cNvCxnSpPr>
          <p:nvPr/>
        </p:nvCxnSpPr>
        <p:spPr>
          <a:xfrm flipV="1">
            <a:off x="4238469" y="2843064"/>
            <a:ext cx="828545" cy="11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2F6F6D3-308D-4807-A3A9-9360287B1130}"/>
              </a:ext>
            </a:extLst>
          </p:cNvPr>
          <p:cNvCxnSpPr>
            <a:cxnSpLocks/>
            <a:endCxn id="12" idx="2"/>
          </p:cNvCxnSpPr>
          <p:nvPr/>
        </p:nvCxnSpPr>
        <p:spPr>
          <a:xfrm>
            <a:off x="2542690" y="1882685"/>
            <a:ext cx="2509191" cy="769864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EE33464-F2F2-4947-92E0-21D5070DAD29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2595146" y="1522392"/>
            <a:ext cx="2404678" cy="32790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5B6BFA8-E601-49C8-A23B-CD7C233102F7}"/>
              </a:ext>
            </a:extLst>
          </p:cNvPr>
          <p:cNvSpPr txBox="1">
            <a:spLocks/>
          </p:cNvSpPr>
          <p:nvPr/>
        </p:nvSpPr>
        <p:spPr>
          <a:xfrm>
            <a:off x="5601878" y="3278106"/>
            <a:ext cx="1191348" cy="297585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1050" b="1" dirty="0">
                <a:solidFill>
                  <a:srgbClr val="000000"/>
                </a:solidFill>
                <a:latin typeface="Calibri"/>
              </a:rPr>
              <a:t> (MR) 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Rounded Rectangle 64">
            <a:extLst>
              <a:ext uri="{FF2B5EF4-FFF2-40B4-BE49-F238E27FC236}">
                <a16:creationId xmlns:a16="http://schemas.microsoft.com/office/drawing/2014/main" id="{4159B8DB-9215-404D-A232-7674EE18BC6B}"/>
              </a:ext>
            </a:extLst>
          </p:cNvPr>
          <p:cNvSpPr txBox="1">
            <a:spLocks/>
          </p:cNvSpPr>
          <p:nvPr/>
        </p:nvSpPr>
        <p:spPr>
          <a:xfrm rot="16200000">
            <a:off x="1888969" y="1744257"/>
            <a:ext cx="1319294" cy="297585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lIns="68575" tIns="68575" rIns="68575" bIns="68575" rtlCol="0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■"/>
              <a:defRPr sz="1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845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845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139700" indent="0" algn="ctr" defTabSz="457200">
              <a:buFont typeface="Arial"/>
              <a:buNone/>
            </a:pPr>
            <a:r>
              <a:rPr lang="en-US" sz="1050" b="1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1050" b="1" dirty="0">
                <a:solidFill>
                  <a:srgbClr val="000000"/>
                </a:solidFill>
                <a:latin typeface="Calibri"/>
              </a:rPr>
              <a:t> (MR) </a:t>
            </a: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50" b="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DC62B33-AD39-4403-A1B6-CA56AB3F77B7}"/>
              </a:ext>
            </a:extLst>
          </p:cNvPr>
          <p:cNvCxnSpPr>
            <a:cxnSpLocks/>
            <a:stCxn id="5" idx="3"/>
            <a:endCxn id="67" idx="0"/>
          </p:cNvCxnSpPr>
          <p:nvPr/>
        </p:nvCxnSpPr>
        <p:spPr>
          <a:xfrm flipV="1">
            <a:off x="1652376" y="1893050"/>
            <a:ext cx="747448" cy="1"/>
          </a:xfrm>
          <a:prstGeom prst="straightConnector1">
            <a:avLst/>
          </a:prstGeom>
          <a:ln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D40FDAC4-BA70-4DCE-9D95-998A606F0C0E}"/>
              </a:ext>
            </a:extLst>
          </p:cNvPr>
          <p:cNvSpPr txBox="1"/>
          <p:nvPr/>
        </p:nvSpPr>
        <p:spPr>
          <a:xfrm>
            <a:off x="5794686" y="2031488"/>
            <a:ext cx="1028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mS PNF Inventory</a:t>
            </a:r>
          </a:p>
          <a:p>
            <a:r>
              <a:rPr lang="en-US" sz="800" dirty="0"/>
              <a:t>mS Config DB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D162FF-3ED6-4D75-971C-C3A76D47D46C}"/>
              </a:ext>
            </a:extLst>
          </p:cNvPr>
          <p:cNvSpPr txBox="1"/>
          <p:nvPr/>
        </p:nvSpPr>
        <p:spPr>
          <a:xfrm>
            <a:off x="5317465" y="2579195"/>
            <a:ext cx="8341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Config DB</a:t>
            </a:r>
          </a:p>
        </p:txBody>
      </p:sp>
      <p:sp>
        <p:nvSpPr>
          <p:cNvPr id="46" name="Rounded Rectangle 64">
            <a:extLst>
              <a:ext uri="{FF2B5EF4-FFF2-40B4-BE49-F238E27FC236}">
                <a16:creationId xmlns:a16="http://schemas.microsoft.com/office/drawing/2014/main" id="{0EE46001-4A94-4814-B45E-10E5729A49B1}"/>
              </a:ext>
            </a:extLst>
          </p:cNvPr>
          <p:cNvSpPr/>
          <p:nvPr/>
        </p:nvSpPr>
        <p:spPr>
          <a:xfrm>
            <a:off x="6787339" y="851669"/>
            <a:ext cx="2256049" cy="131929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SDC posts Onboard Yang model to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Config DB retrieves Yang model  from </a:t>
            </a:r>
            <a:r>
              <a:rPr lang="en-US" sz="800" b="1" kern="1200" dirty="0" err="1">
                <a:solidFill>
                  <a:srgbClr val="000000"/>
                </a:solidFill>
                <a:latin typeface="Calibri"/>
              </a:rPr>
              <a:t>DMaaP</a:t>
            </a: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. 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Config DB pulls run time Yang model and config information from SDN-R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800" b="1" kern="1200" dirty="0">
                <a:solidFill>
                  <a:srgbClr val="000000"/>
                </a:solidFill>
                <a:latin typeface="Calibri"/>
              </a:rPr>
              <a:t>Config DB builds the logical model 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800" b="1" kern="1200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800" b="1" dirty="0">
              <a:solidFill>
                <a:srgbClr val="000000"/>
              </a:solidFill>
              <a:latin typeface="Calibri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050" b="1" dirty="0">
              <a:solidFill>
                <a:srgbClr val="000000"/>
              </a:solidFill>
              <a:latin typeface="Calibri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29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333E2-0082-43AD-BF60-36D572A17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03" y="85261"/>
            <a:ext cx="8520600" cy="572700"/>
          </a:xfrm>
        </p:spPr>
        <p:txBody>
          <a:bodyPr/>
          <a:lstStyle/>
          <a:p>
            <a:r>
              <a:rPr lang="en-US" dirty="0"/>
              <a:t>Application Impacts and Requirements (HL)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E9BEE-9ED9-48CE-9C75-32E7EC3DF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26826"/>
            <a:ext cx="8520600" cy="3542049"/>
          </a:xfrm>
        </p:spPr>
        <p:txBody>
          <a:bodyPr/>
          <a:lstStyle/>
          <a:p>
            <a:r>
              <a:rPr lang="en-US" sz="1600" dirty="0"/>
              <a:t>SDN-R: (Code)</a:t>
            </a:r>
          </a:p>
          <a:p>
            <a:pPr lvl="1"/>
            <a:r>
              <a:rPr lang="en-US" sz="1200" dirty="0"/>
              <a:t>Get configuration data from Network devise via </a:t>
            </a:r>
            <a:r>
              <a:rPr lang="en-US" sz="1200" dirty="0" err="1"/>
              <a:t>Netconf</a:t>
            </a:r>
            <a:r>
              <a:rPr lang="en-US" sz="1200" dirty="0"/>
              <a:t>/ Yang and O1 interface</a:t>
            </a:r>
          </a:p>
          <a:p>
            <a:pPr lvl="1"/>
            <a:r>
              <a:rPr lang="en-US" sz="1200" dirty="0"/>
              <a:t>Support all vendor specific Configuration Information Model ( CIM) </a:t>
            </a:r>
          </a:p>
          <a:p>
            <a:pPr lvl="1"/>
            <a:r>
              <a:rPr lang="en-US" sz="1200" dirty="0"/>
              <a:t>Dynamic adaptation to changes in CIM </a:t>
            </a:r>
          </a:p>
          <a:p>
            <a:pPr lvl="1"/>
            <a:r>
              <a:rPr lang="en-US" sz="1200" dirty="0"/>
              <a:t>Configuration changes on single NF Entity and multiple network elements</a:t>
            </a:r>
          </a:p>
          <a:p>
            <a:endParaRPr lang="en-US" sz="1600" dirty="0"/>
          </a:p>
          <a:p>
            <a:r>
              <a:rPr lang="en-US" sz="1600" dirty="0"/>
              <a:t>DCAE: (Code)</a:t>
            </a:r>
          </a:p>
          <a:p>
            <a:pPr lvl="1"/>
            <a:r>
              <a:rPr lang="en-US" sz="1200" dirty="0"/>
              <a:t>DCAE Collector shall create a </a:t>
            </a:r>
            <a:r>
              <a:rPr lang="en-US" sz="1200" dirty="0" err="1"/>
              <a:t>DMaaP</a:t>
            </a:r>
            <a:r>
              <a:rPr lang="en-US" sz="1200" dirty="0"/>
              <a:t> topic for configuration </a:t>
            </a:r>
          </a:p>
          <a:p>
            <a:pPr lvl="1"/>
            <a:r>
              <a:rPr lang="en-US" sz="1200" dirty="0"/>
              <a:t>Support VES config event notification </a:t>
            </a:r>
          </a:p>
          <a:p>
            <a:pPr lvl="1"/>
            <a:r>
              <a:rPr lang="en-US" sz="1200" dirty="0"/>
              <a:t>Publish data to </a:t>
            </a:r>
            <a:r>
              <a:rPr lang="en-US" sz="1200" dirty="0" err="1"/>
              <a:t>DMaaP</a:t>
            </a:r>
            <a:r>
              <a:rPr lang="en-US" sz="1200" dirty="0"/>
              <a:t> (MR)</a:t>
            </a:r>
          </a:p>
          <a:p>
            <a:pPr marL="596900" lvl="2" indent="0">
              <a:spcBef>
                <a:spcPts val="0"/>
              </a:spcBef>
              <a:buSzPts val="1400"/>
              <a:buNone/>
            </a:pPr>
            <a:endParaRPr lang="en-US" sz="1300" dirty="0"/>
          </a:p>
          <a:p>
            <a:pPr marL="139700" lvl="1" indent="0">
              <a:spcBef>
                <a:spcPts val="0"/>
              </a:spcBef>
              <a:buSzPts val="1400"/>
              <a:buNone/>
            </a:pPr>
            <a:endParaRPr lang="en-US" sz="1600" dirty="0"/>
          </a:p>
          <a:p>
            <a:pPr lvl="1"/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744724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4CC08-61E2-489D-A66A-9337CE744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80" y="61567"/>
            <a:ext cx="8520600" cy="5727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AEC65-9DDE-47CA-9AA5-ED35DB0B2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820615"/>
            <a:ext cx="8520600" cy="3748260"/>
          </a:xfrm>
        </p:spPr>
        <p:txBody>
          <a:bodyPr/>
          <a:lstStyle/>
          <a:p>
            <a:r>
              <a:rPr lang="en-US" sz="1600" dirty="0"/>
              <a:t>Config DB: (Code)</a:t>
            </a:r>
          </a:p>
          <a:p>
            <a:pPr lvl="1"/>
            <a:r>
              <a:rPr lang="en-US" sz="1300" dirty="0"/>
              <a:t>Leverage Maria DB to support the logical data model/Resource</a:t>
            </a:r>
            <a:r>
              <a:rPr lang="en-US" sz="1300"/>
              <a:t>/devise model. </a:t>
            </a:r>
            <a:endParaRPr lang="en-US" sz="1300" dirty="0"/>
          </a:p>
          <a:p>
            <a:pPr lvl="1"/>
            <a:r>
              <a:rPr lang="en-US" sz="1300" dirty="0"/>
              <a:t>Build the data model for real time presentation of 5G network and store the data to the database</a:t>
            </a:r>
          </a:p>
          <a:p>
            <a:pPr lvl="1"/>
            <a:r>
              <a:rPr lang="en-US" sz="1200" dirty="0"/>
              <a:t>Get physical devise  inventory information from A&amp;AI</a:t>
            </a:r>
            <a:endParaRPr lang="en-US" sz="1300" dirty="0"/>
          </a:p>
          <a:p>
            <a:pPr lvl="1"/>
            <a:r>
              <a:rPr lang="en-US" sz="1300" dirty="0"/>
              <a:t>Provide config information to OOF and other applications if needed. </a:t>
            </a:r>
          </a:p>
          <a:p>
            <a:pPr lvl="1"/>
            <a:r>
              <a:rPr lang="en-US" sz="1300" dirty="0"/>
              <a:t>Receive Config information from SDN-R via </a:t>
            </a:r>
            <a:r>
              <a:rPr lang="en-US" sz="1300" dirty="0" err="1"/>
              <a:t>Nectconf</a:t>
            </a:r>
            <a:r>
              <a:rPr lang="en-US" sz="1300" dirty="0"/>
              <a:t> and VES notification. </a:t>
            </a:r>
          </a:p>
          <a:p>
            <a:pPr lvl="1"/>
            <a:r>
              <a:rPr lang="en-US" sz="1200" dirty="0"/>
              <a:t>Modify all configurable parameters as defined in data model. </a:t>
            </a:r>
          </a:p>
          <a:p>
            <a:pPr lvl="1"/>
            <a:r>
              <a:rPr lang="en-US" sz="1200" dirty="0"/>
              <a:t>Support all vendor specific Configuration Information Model ( CIM) </a:t>
            </a:r>
          </a:p>
          <a:p>
            <a:pPr lvl="1"/>
            <a:r>
              <a:rPr lang="en-US" sz="1200" dirty="0"/>
              <a:t>Dynamic adaptation to changes in CIM </a:t>
            </a:r>
          </a:p>
          <a:p>
            <a:pPr lvl="1"/>
            <a:r>
              <a:rPr lang="en-US" sz="1200" dirty="0"/>
              <a:t>Configuration changes on single NF Entity and multiple network elements</a:t>
            </a:r>
          </a:p>
          <a:p>
            <a:pPr lvl="1"/>
            <a:endParaRPr lang="en-US" sz="1200" dirty="0"/>
          </a:p>
          <a:p>
            <a:pPr marL="914400" lvl="2" indent="-317500">
              <a:spcBef>
                <a:spcPts val="0"/>
              </a:spcBef>
              <a:buSzPts val="1400"/>
              <a:buFont typeface="Arial"/>
              <a:buChar char="●"/>
            </a:pPr>
            <a:endParaRPr lang="en-US" sz="1300" dirty="0"/>
          </a:p>
          <a:p>
            <a:pPr lvl="1"/>
            <a:endParaRPr lang="en-US" sz="2100" dirty="0"/>
          </a:p>
          <a:p>
            <a:pPr lvl="1"/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019221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4469D-A69B-43A9-9ACD-DB64A231B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9" y="1925"/>
            <a:ext cx="8520600" cy="5727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F8AD6-F359-428C-BE1A-EB7C5516B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-317500">
              <a:spcBef>
                <a:spcPts val="0"/>
              </a:spcBef>
              <a:buSzPts val="1400"/>
              <a:buFont typeface="Arial"/>
              <a:buChar char="●"/>
            </a:pPr>
            <a:r>
              <a:rPr lang="en-US" sz="1600" dirty="0"/>
              <a:t>A&amp;AI: (Code )</a:t>
            </a:r>
          </a:p>
          <a:p>
            <a:pPr lvl="1"/>
            <a:r>
              <a:rPr lang="en-US" sz="1600" dirty="0"/>
              <a:t>Provide 5G physical inventory information to Config dB if data is existing in A&amp;AI. </a:t>
            </a:r>
          </a:p>
          <a:p>
            <a:pPr marL="139700" lvl="1" indent="0">
              <a:spcBef>
                <a:spcPts val="0"/>
              </a:spcBef>
              <a:buSzPts val="1400"/>
              <a:buNone/>
            </a:pPr>
            <a:endParaRPr lang="en-US" sz="2000" dirty="0"/>
          </a:p>
          <a:p>
            <a:pPr marL="457200" lvl="1" indent="-317500">
              <a:spcBef>
                <a:spcPts val="0"/>
              </a:spcBef>
              <a:buSzPts val="1400"/>
              <a:buFont typeface="Arial"/>
              <a:buChar char="●"/>
            </a:pPr>
            <a:r>
              <a:rPr lang="en-US" sz="1600" dirty="0" err="1"/>
              <a:t>DMaaP</a:t>
            </a:r>
            <a:r>
              <a:rPr lang="en-US" sz="1600" dirty="0"/>
              <a:t> (MR) (Test)</a:t>
            </a:r>
          </a:p>
          <a:p>
            <a:pPr marL="139700" lvl="1" indent="0">
              <a:spcBef>
                <a:spcPts val="0"/>
              </a:spcBef>
              <a:buSzPts val="1400"/>
              <a:buNone/>
            </a:pPr>
            <a:endParaRPr lang="en-US" sz="2000" dirty="0"/>
          </a:p>
          <a:p>
            <a:pPr marL="914400" lvl="2" indent="-317500">
              <a:spcBef>
                <a:spcPts val="0"/>
              </a:spcBef>
              <a:buSzPts val="1400"/>
              <a:buFont typeface="Arial"/>
              <a:buChar char="●"/>
            </a:pPr>
            <a:r>
              <a:rPr lang="en-US" sz="1300" dirty="0"/>
              <a:t>Subscribe the VES Config event notification and then publish Config Data to Config DB.  </a:t>
            </a:r>
          </a:p>
          <a:p>
            <a:pPr marL="596900" lvl="2" indent="0">
              <a:spcBef>
                <a:spcPts val="0"/>
              </a:spcBef>
              <a:buSzPts val="1400"/>
              <a:buNone/>
            </a:pPr>
            <a:endParaRPr lang="en-US" sz="1300" dirty="0"/>
          </a:p>
          <a:p>
            <a:r>
              <a:rPr lang="en-US" sz="1600" dirty="0"/>
              <a:t>SDC (Code)</a:t>
            </a:r>
          </a:p>
          <a:p>
            <a:pPr marL="914400" lvl="2" indent="-317500">
              <a:spcBef>
                <a:spcPts val="0"/>
              </a:spcBef>
              <a:buSzPts val="1400"/>
              <a:buFont typeface="Arial"/>
              <a:buChar char="●"/>
            </a:pPr>
            <a:r>
              <a:rPr lang="en-US" sz="1300" dirty="0"/>
              <a:t>Enhance  VES (CM) model work. </a:t>
            </a:r>
          </a:p>
        </p:txBody>
      </p:sp>
    </p:spTree>
    <p:extLst>
      <p:ext uri="{BB962C8B-B14F-4D97-AF65-F5344CB8AC3E}">
        <p14:creationId xmlns:p14="http://schemas.microsoft.com/office/powerpoint/2010/main" val="393742705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15014</TotalTime>
  <Words>808</Words>
  <Application>Microsoft Office PowerPoint</Application>
  <PresentationFormat>On-screen Show (16:9)</PresentationFormat>
  <Paragraphs>167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Microsoft YaHei</vt:lpstr>
      <vt:lpstr>Arial</vt:lpstr>
      <vt:lpstr>Simple Light</vt:lpstr>
      <vt:lpstr>Office Theme</vt:lpstr>
      <vt:lpstr>5G Run-Time Data Persistency (Config DB/CM) in  ONAP Frankfort Release   Joanne Liu-Rudel (jl1325@att.com) Ben Cheung (ben.cheung@nokia.com) Shankar N K (shankar@research.att.com) </vt:lpstr>
      <vt:lpstr>Business Drivers  </vt:lpstr>
      <vt:lpstr>Scope</vt:lpstr>
      <vt:lpstr>Configuration Database (Config DB)</vt:lpstr>
      <vt:lpstr>PowerPoint Presentation</vt:lpstr>
      <vt:lpstr>System flow (Architecture)</vt:lpstr>
      <vt:lpstr>Application Impacts and Requirements (HL) </vt:lpstr>
      <vt:lpstr>PowerPoint Presentation</vt:lpstr>
      <vt:lpstr>PowerPoint Presentation</vt:lpstr>
      <vt:lpstr>Sample of Configuration dB</vt:lpstr>
      <vt:lpstr>An Example of SON usecase</vt:lpstr>
      <vt:lpstr>Config DB (Maria dB)</vt:lpstr>
      <vt:lpstr>Example of SON Attributes</vt:lpstr>
      <vt:lpstr>SON Dublin Use Case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Frankfort Release   5G Use case Network topology  Configuration DB (Maria DB) Network Auditing Vendor Standard.</dc:title>
  <dc:creator>LIU-RUDEL, JOANNE</dc:creator>
  <cp:lastModifiedBy>Cheung, Ben (Nokia - US/Murray Hill)</cp:lastModifiedBy>
  <cp:revision>203</cp:revision>
  <dcterms:created xsi:type="dcterms:W3CDTF">2019-07-30T18:36:44Z</dcterms:created>
  <dcterms:modified xsi:type="dcterms:W3CDTF">2019-09-04T15:06:01Z</dcterms:modified>
</cp:coreProperties>
</file>