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6" r:id="rId1"/>
    <p:sldMasterId id="2147483667" r:id="rId2"/>
  </p:sldMasterIdLst>
  <p:notesMasterIdLst>
    <p:notesMasterId r:id="rId18"/>
  </p:notesMasterIdLst>
  <p:sldIdLst>
    <p:sldId id="256" r:id="rId3"/>
    <p:sldId id="274" r:id="rId4"/>
    <p:sldId id="263" r:id="rId5"/>
    <p:sldId id="264" r:id="rId6"/>
    <p:sldId id="292" r:id="rId7"/>
    <p:sldId id="268" r:id="rId8"/>
    <p:sldId id="295" r:id="rId9"/>
    <p:sldId id="279" r:id="rId10"/>
    <p:sldId id="282" r:id="rId11"/>
    <p:sldId id="290" r:id="rId12"/>
    <p:sldId id="277" r:id="rId13"/>
    <p:sldId id="287" r:id="rId14"/>
    <p:sldId id="276" r:id="rId15"/>
    <p:sldId id="278" r:id="rId16"/>
    <p:sldId id="291" r:id="rId17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Microsoft Yahei" panose="020B0503020204020204" pitchFamily="34" charset="-122"/>
      <p:regular r:id="rId23"/>
      <p:bold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D25836A-3F5D-4FED-AFA5-E7E074653DEB}">
  <a:tblStyle styleId="{ED25836A-3F5D-4FED-AFA5-E7E074653DE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86033" autoAdjust="0"/>
  </p:normalViewPr>
  <p:slideViewPr>
    <p:cSldViewPr snapToGrid="0">
      <p:cViewPr varScale="1">
        <p:scale>
          <a:sx n="114" d="100"/>
          <a:sy n="114" d="100"/>
        </p:scale>
        <p:origin x="590" y="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font" Target="fonts/font3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6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5.fntdata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1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4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714175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5759e6d9e3_3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" name="Google Shape;96;g5759e6d9e3_3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90002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20174" y="-6853"/>
            <a:ext cx="9148777" cy="5150353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4"/>
          <p:cNvSpPr/>
          <p:nvPr/>
        </p:nvSpPr>
        <p:spPr>
          <a:xfrm>
            <a:off x="-20174" y="-6853"/>
            <a:ext cx="9156182" cy="13986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63;p14"/>
          <p:cNvSpPr txBox="1">
            <a:spLocks noGrp="1"/>
          </p:cNvSpPr>
          <p:nvPr>
            <p:ph type="ctrTitle"/>
          </p:nvPr>
        </p:nvSpPr>
        <p:spPr>
          <a:xfrm>
            <a:off x="274891" y="2117624"/>
            <a:ext cx="8499538" cy="1136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Arial"/>
              <a:buNone/>
              <a:defRPr sz="2900" b="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subTitle" idx="1"/>
          </p:nvPr>
        </p:nvSpPr>
        <p:spPr>
          <a:xfrm>
            <a:off x="274891" y="3415636"/>
            <a:ext cx="3006591" cy="4006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lv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 b="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4891" y="374417"/>
            <a:ext cx="2811481" cy="5855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457200" lvl="0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/>
            </a:lvl1pPr>
            <a:lvl2pPr marL="914400" lvl="1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/>
            </a:lvl2pPr>
            <a:lvl3pPr marL="1371600" lvl="2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Char char="■"/>
              <a:defRPr/>
            </a:lvl3pPr>
            <a:lvl4pPr marL="1828800" lvl="3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/>
            </a:lvl4pPr>
            <a:lvl5pPr marL="2286000" lvl="4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/>
            </a:lvl5pPr>
            <a:lvl6pPr marL="2743200" lvl="5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■"/>
              <a:defRPr/>
            </a:lvl6pPr>
            <a:lvl7pPr marL="3200400" lvl="6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  <a:defRPr/>
            </a:lvl7pPr>
            <a:lvl8pPr marL="3657600" lvl="7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/>
            </a:lvl8pPr>
            <a:lvl9pPr marL="4114800" lvl="8" indent="-298450" algn="l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9" name="Google Shape;69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>
            <a:lvl1pPr marL="0" marR="0" lvl="0" indent="0" algn="r"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标题，文本与内容">
  <p:cSld name="标题，文本与内容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 txBox="1">
            <a:spLocks noGrp="1"/>
          </p:cNvSpPr>
          <p:nvPr>
            <p:ph type="title"/>
          </p:nvPr>
        </p:nvSpPr>
        <p:spPr>
          <a:xfrm>
            <a:off x="617776" y="256345"/>
            <a:ext cx="813342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0" rIns="0" bIns="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D86"/>
              </a:buClr>
              <a:buSzPts val="4000"/>
              <a:buFont typeface="Microsoft Yahei"/>
              <a:buNone/>
              <a:defRPr sz="4000" b="0">
                <a:solidFill>
                  <a:srgbClr val="004D86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6"/>
          <p:cNvSpPr/>
          <p:nvPr/>
        </p:nvSpPr>
        <p:spPr>
          <a:xfrm>
            <a:off x="617775" y="4867278"/>
            <a:ext cx="1572406" cy="341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20174" y="-6853"/>
            <a:ext cx="9148777" cy="5150353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7"/>
          <p:cNvSpPr/>
          <p:nvPr/>
        </p:nvSpPr>
        <p:spPr>
          <a:xfrm rot="5400000" flipH="1">
            <a:off x="590846" y="-617876"/>
            <a:ext cx="5150354" cy="6372398"/>
          </a:xfrm>
          <a:prstGeom prst="flowChartManualInpu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" name="Google Shape;76;p17"/>
          <p:cNvSpPr txBox="1">
            <a:spLocks noGrp="1"/>
          </p:cNvSpPr>
          <p:nvPr>
            <p:ph type="ctrTitle"/>
          </p:nvPr>
        </p:nvSpPr>
        <p:spPr>
          <a:xfrm>
            <a:off x="274891" y="2117624"/>
            <a:ext cx="5100066" cy="1136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6F8D"/>
              </a:buClr>
              <a:buSzPts val="2900"/>
              <a:buFont typeface="Arial"/>
              <a:buNone/>
              <a:defRPr sz="2900" b="0" i="0">
                <a:solidFill>
                  <a:srgbClr val="006F8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subTitle" idx="1"/>
          </p:nvPr>
        </p:nvSpPr>
        <p:spPr>
          <a:xfrm>
            <a:off x="274891" y="3415636"/>
            <a:ext cx="3006591" cy="4006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lv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6F8D"/>
              </a:buClr>
              <a:buSzPts val="1400"/>
              <a:buNone/>
              <a:defRPr sz="1400" b="0" i="0">
                <a:solidFill>
                  <a:srgbClr val="006F8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9"/>
          <p:cNvSpPr txBox="1">
            <a:spLocks noGrp="1"/>
          </p:cNvSpPr>
          <p:nvPr>
            <p:ph type="body" idx="1"/>
          </p:nvPr>
        </p:nvSpPr>
        <p:spPr>
          <a:xfrm>
            <a:off x="308610" y="975893"/>
            <a:ext cx="4206240" cy="3612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1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Char char="-"/>
              <a:defRPr b="0" i="0">
                <a:latin typeface="Arial"/>
                <a:ea typeface="Arial"/>
                <a:cs typeface="Arial"/>
                <a:sym typeface="Arial"/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5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19"/>
          <p:cNvSpPr txBox="1">
            <a:spLocks noGrp="1"/>
          </p:cNvSpPr>
          <p:nvPr>
            <p:ph type="body" idx="2"/>
          </p:nvPr>
        </p:nvSpPr>
        <p:spPr>
          <a:xfrm>
            <a:off x="4629150" y="975893"/>
            <a:ext cx="4255770" cy="3612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1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Char char="-"/>
              <a:defRPr b="0" i="0">
                <a:latin typeface="Arial"/>
                <a:ea typeface="Arial"/>
                <a:cs typeface="Arial"/>
                <a:sym typeface="Arial"/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5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19"/>
          <p:cNvSpPr txBox="1">
            <a:spLocks noGrp="1"/>
          </p:cNvSpPr>
          <p:nvPr>
            <p:ph type="dt" idx="10"/>
          </p:nvPr>
        </p:nvSpPr>
        <p:spPr>
          <a:xfrm>
            <a:off x="54722" y="4866993"/>
            <a:ext cx="2701178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9"/>
          <p:cNvSpPr txBox="1">
            <a:spLocks noGrp="1"/>
          </p:cNvSpPr>
          <p:nvPr>
            <p:ph type="sldNum" idx="12"/>
          </p:nvPr>
        </p:nvSpPr>
        <p:spPr>
          <a:xfrm>
            <a:off x="8676528" y="4878144"/>
            <a:ext cx="455518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9" name="Google Shape;89;p19"/>
          <p:cNvSpPr txBox="1"/>
          <p:nvPr/>
        </p:nvSpPr>
        <p:spPr>
          <a:xfrm>
            <a:off x="308610" y="141964"/>
            <a:ext cx="8191612" cy="442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Arial"/>
              <a:buNone/>
            </a:pPr>
            <a:r>
              <a:rPr lang="en" sz="2700" b="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Click to edit Master title style</a:t>
            </a:r>
            <a:endParaRPr sz="1100"/>
          </a:p>
        </p:txBody>
      </p:sp>
    </p:spTree>
  </p:cSld>
  <p:clrMapOvr>
    <a:masterClrMapping/>
  </p:clrMapOvr>
  <p:transition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01" y="-6853"/>
            <a:ext cx="9148777" cy="5150353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20"/>
          <p:cNvSpPr/>
          <p:nvPr/>
        </p:nvSpPr>
        <p:spPr>
          <a:xfrm>
            <a:off x="-1" y="796738"/>
            <a:ext cx="4121831" cy="112871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</a:t>
            </a:r>
            <a:endParaRPr sz="1100"/>
          </a:p>
        </p:txBody>
      </p:sp>
      <p:pic>
        <p:nvPicPr>
          <p:cNvPr id="93" name="Google Shape;93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7225" y="1067557"/>
            <a:ext cx="2857776" cy="5951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>
            <a:off x="-15128" y="0"/>
            <a:ext cx="9144000" cy="726141"/>
          </a:xfrm>
          <a:prstGeom prst="rect">
            <a:avLst/>
          </a:prstGeom>
          <a:blipFill rotWithShape="1">
            <a:blip r:embed="rId8">
              <a:alphaModFix/>
            </a:blip>
            <a:stretch>
              <a:fillRect/>
            </a:stretch>
          </a:blip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Google Shape;52;p13"/>
          <p:cNvSpPr/>
          <p:nvPr/>
        </p:nvSpPr>
        <p:spPr>
          <a:xfrm>
            <a:off x="1" y="4859396"/>
            <a:ext cx="9159128" cy="297222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100"/>
          </a:p>
        </p:txBody>
      </p:sp>
      <p:sp>
        <p:nvSpPr>
          <p:cNvPr id="53" name="Google Shape;53;p13"/>
          <p:cNvSpPr txBox="1">
            <a:spLocks noGrp="1"/>
          </p:cNvSpPr>
          <p:nvPr>
            <p:ph type="dt" idx="10"/>
          </p:nvPr>
        </p:nvSpPr>
        <p:spPr>
          <a:xfrm>
            <a:off x="54722" y="4866993"/>
            <a:ext cx="1229248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sldNum" idx="12"/>
          </p:nvPr>
        </p:nvSpPr>
        <p:spPr>
          <a:xfrm>
            <a:off x="8676528" y="4878144"/>
            <a:ext cx="455518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5" name="Google Shape;55;p13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7520641" y="4891382"/>
            <a:ext cx="1121148" cy="23348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>
            <a:spLocks noGrp="1"/>
          </p:cNvSpPr>
          <p:nvPr>
            <p:ph type="title"/>
          </p:nvPr>
        </p:nvSpPr>
        <p:spPr>
          <a:xfrm>
            <a:off x="236221" y="148373"/>
            <a:ext cx="8629650" cy="4040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Arial"/>
              <a:buNone/>
              <a:defRPr sz="27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body" idx="1"/>
          </p:nvPr>
        </p:nvSpPr>
        <p:spPr>
          <a:xfrm>
            <a:off x="236221" y="975360"/>
            <a:ext cx="8629650" cy="3657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-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58" name="Google Shape;58;p13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236221" y="4953461"/>
            <a:ext cx="1946699" cy="116099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>
            <a:spLocks noGrp="1"/>
          </p:cNvSpPr>
          <p:nvPr>
            <p:ph type="ftr" idx="11"/>
          </p:nvPr>
        </p:nvSpPr>
        <p:spPr>
          <a:xfrm>
            <a:off x="1546860" y="4891382"/>
            <a:ext cx="550545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4" r:id="rId5"/>
    <p:sldLayoutId id="2147483665" r:id="rId6"/>
  </p:sldLayoutIdLst>
  <p:transition>
    <p:fade thruBlk="1"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1"/>
          <p:cNvSpPr txBox="1">
            <a:spLocks noGrp="1"/>
          </p:cNvSpPr>
          <p:nvPr>
            <p:ph type="ctrTitle"/>
          </p:nvPr>
        </p:nvSpPr>
        <p:spPr>
          <a:xfrm>
            <a:off x="184919" y="1443038"/>
            <a:ext cx="8637611" cy="5715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br>
              <a:rPr lang="en-US" sz="2400" dirty="0"/>
            </a:br>
            <a:br>
              <a:rPr lang="en-US" sz="2400" dirty="0"/>
            </a:br>
            <a:br>
              <a:rPr lang="en-US" sz="2400" dirty="0"/>
            </a:br>
            <a:r>
              <a:rPr lang="en" sz="2400" dirty="0"/>
              <a:t>5G </a:t>
            </a:r>
            <a:r>
              <a:rPr lang="en-US" sz="2400" dirty="0"/>
              <a:t>Run-Time Data Persistency (Runtime Config DB)  </a:t>
            </a:r>
            <a:br>
              <a:rPr lang="en" sz="2400" dirty="0"/>
            </a:br>
            <a:r>
              <a:rPr lang="en" sz="2400" dirty="0"/>
              <a:t>ONAP </a:t>
            </a:r>
            <a:r>
              <a:rPr lang="en-US" sz="2400" dirty="0"/>
              <a:t>Frankfort Release</a:t>
            </a:r>
            <a:br>
              <a:rPr lang="en-US" sz="2400" dirty="0"/>
            </a:br>
            <a:br>
              <a:rPr lang="en-US" sz="2400" dirty="0"/>
            </a:br>
            <a:br>
              <a:rPr lang="en-US" sz="2400" dirty="0"/>
            </a:br>
            <a:r>
              <a:rPr lang="en-US" sz="1400" dirty="0"/>
              <a:t>Joanne Liu-Rudel (jl1325@att.com)</a:t>
            </a:r>
            <a:br>
              <a:rPr lang="en-US" sz="1400" dirty="0"/>
            </a:br>
            <a:r>
              <a:rPr lang="en-US" sz="1400" dirty="0"/>
              <a:t>Ben Cheung (ben.cheung@nokia.com)</a:t>
            </a:r>
            <a:br>
              <a:rPr lang="en-US" sz="1400" dirty="0"/>
            </a:br>
            <a:r>
              <a:rPr lang="en-US" sz="1400" dirty="0"/>
              <a:t>Shankar N K (shankar@research.att.com)</a:t>
            </a:r>
            <a:br>
              <a:rPr lang="en-US" sz="2400" dirty="0"/>
            </a:br>
            <a:br>
              <a:rPr lang="en-US" sz="1800" dirty="0"/>
            </a:br>
            <a:br>
              <a:rPr lang="en-US" sz="1800" dirty="0"/>
            </a:br>
            <a:br>
              <a:rPr lang="en-US" sz="2400" dirty="0"/>
            </a:br>
            <a:br>
              <a:rPr lang="en-US" sz="2400" dirty="0"/>
            </a:br>
            <a:br>
              <a:rPr lang="en-US" sz="2400" dirty="0"/>
            </a:br>
            <a:br>
              <a:rPr lang="en-US" sz="2400" dirty="0"/>
            </a:br>
            <a:br>
              <a:rPr lang="en-US" sz="2400" dirty="0"/>
            </a:br>
            <a:br>
              <a:rPr lang="en-US" sz="2400" dirty="0"/>
            </a:br>
            <a:br>
              <a:rPr lang="en-US" sz="2400" dirty="0"/>
            </a:br>
            <a:br>
              <a:rPr lang="en-US" sz="2400" dirty="0"/>
            </a:br>
            <a:endParaRPr sz="1400" dirty="0"/>
          </a:p>
        </p:txBody>
      </p:sp>
    </p:spTree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4469D-A69B-43A9-9ACD-DB64A231B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69" y="1925"/>
            <a:ext cx="8520600" cy="5727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FF8AD6-F359-428C-BE1A-EB7C5516BB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-317500">
              <a:spcBef>
                <a:spcPts val="0"/>
              </a:spcBef>
              <a:buSzPts val="1400"/>
              <a:buFont typeface="Arial"/>
              <a:buChar char="●"/>
            </a:pPr>
            <a:r>
              <a:rPr lang="en-US" sz="1600" dirty="0"/>
              <a:t>A&amp;AI: (Test Only)</a:t>
            </a:r>
          </a:p>
          <a:p>
            <a:pPr lvl="1"/>
            <a:r>
              <a:rPr lang="en-US" sz="1600" dirty="0"/>
              <a:t>A&amp;AI shall provide all PNF objects to Runtime Config DB (initial loading) if data is existing in A&amp;AI. </a:t>
            </a:r>
          </a:p>
          <a:p>
            <a:pPr lvl="1"/>
            <a:r>
              <a:rPr lang="en-US" sz="1600" dirty="0"/>
              <a:t>A&amp;AI shall add </a:t>
            </a:r>
            <a:r>
              <a:rPr lang="en-US" sz="1600" dirty="0" err="1"/>
              <a:t>RunTime</a:t>
            </a:r>
            <a:r>
              <a:rPr lang="en-US" sz="1600" dirty="0"/>
              <a:t> Config DB '</a:t>
            </a:r>
            <a:r>
              <a:rPr lang="en-US" sz="1600" dirty="0" err="1"/>
              <a:t>mechID</a:t>
            </a:r>
            <a:r>
              <a:rPr lang="en-US" sz="1600" dirty="0"/>
              <a:t> to A&amp;AI topic subscriber Role in AAF instances.  </a:t>
            </a:r>
          </a:p>
          <a:p>
            <a:pPr marL="596900" lvl="2" indent="0">
              <a:spcBef>
                <a:spcPts val="0"/>
              </a:spcBef>
              <a:buSzPts val="1400"/>
              <a:buNone/>
            </a:pPr>
            <a:endParaRPr lang="en-US" sz="1300" dirty="0"/>
          </a:p>
          <a:p>
            <a:r>
              <a:rPr lang="en-US" sz="1600" dirty="0"/>
              <a:t>SDC (Test Only)</a:t>
            </a:r>
          </a:p>
          <a:p>
            <a:pPr lvl="1"/>
            <a:r>
              <a:rPr lang="en-US" sz="1400" dirty="0"/>
              <a:t>SDC shall provide the CSAR file and post it to </a:t>
            </a:r>
            <a:r>
              <a:rPr lang="en-US" sz="1400" dirty="0" err="1"/>
              <a:t>DMaaP</a:t>
            </a:r>
            <a:r>
              <a:rPr lang="en-US" sz="1400" dirty="0"/>
              <a:t> as BAU. </a:t>
            </a:r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39374270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704899-1436-402C-B6B1-FB3E640B6D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809" y="77766"/>
            <a:ext cx="8520600" cy="572700"/>
          </a:xfrm>
        </p:spPr>
        <p:txBody>
          <a:bodyPr/>
          <a:lstStyle/>
          <a:p>
            <a:r>
              <a:rPr lang="en-US"/>
              <a:t>A </a:t>
            </a:r>
            <a:r>
              <a:rPr lang="en-US" dirty="0"/>
              <a:t>s</a:t>
            </a:r>
            <a:r>
              <a:rPr lang="en-US"/>
              <a:t>ample </a:t>
            </a:r>
            <a:r>
              <a:rPr lang="en-US" dirty="0"/>
              <a:t>of Configuration dB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98BA9D-B2C7-4171-B2E3-9A9DEF7691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Configuration data</a:t>
            </a:r>
          </a:p>
          <a:p>
            <a:pPr lvl="1"/>
            <a:r>
              <a:rPr lang="en-US" dirty="0"/>
              <a:t>5G Cell objects – logical object which is not part of (PNF, VNF, VM and VFC) – SON </a:t>
            </a:r>
            <a:r>
              <a:rPr lang="en-US" dirty="0" err="1"/>
              <a:t>usecase</a:t>
            </a:r>
            <a:endParaRPr lang="en-US" dirty="0"/>
          </a:p>
          <a:p>
            <a:pPr lvl="1"/>
            <a:r>
              <a:rPr lang="en-US" dirty="0"/>
              <a:t>Dynamically changing attributes of 5G Cell object: e.g. PCI, </a:t>
            </a:r>
            <a:r>
              <a:rPr lang="en-US" dirty="0" err="1"/>
              <a:t>nbrList</a:t>
            </a:r>
            <a:r>
              <a:rPr lang="en-US" dirty="0"/>
              <a:t>, </a:t>
            </a:r>
            <a:r>
              <a:rPr lang="en-US" dirty="0" err="1"/>
              <a:t>nbrRelation.blacklist</a:t>
            </a:r>
            <a:r>
              <a:rPr lang="en-US" dirty="0"/>
              <a:t> - SON </a:t>
            </a:r>
            <a:r>
              <a:rPr lang="en-US" dirty="0" err="1"/>
              <a:t>usecase</a:t>
            </a:r>
            <a:endParaRPr lang="en-US" dirty="0"/>
          </a:p>
          <a:p>
            <a:pPr lvl="1"/>
            <a:r>
              <a:rPr lang="en-US" dirty="0"/>
              <a:t>Operation status, class services, heartbeat, 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4230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73A505-4DBB-45AF-ABA4-B6879ADFC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7742" y="106873"/>
            <a:ext cx="8520600" cy="572700"/>
          </a:xfrm>
        </p:spPr>
        <p:txBody>
          <a:bodyPr/>
          <a:lstStyle/>
          <a:p>
            <a:r>
              <a:rPr lang="en-US" dirty="0"/>
              <a:t>An Example of SON </a:t>
            </a:r>
            <a:r>
              <a:rPr lang="en-US" dirty="0" err="1"/>
              <a:t>usecase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874FC4-FA28-4AA6-88A6-34DF9DB4F5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658" y="779370"/>
            <a:ext cx="8632684" cy="3584759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961F02-B1F7-45B7-B99F-21D11AC870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72723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23FE0-DBED-4ABE-A2C4-3A7023F5B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798" y="85261"/>
            <a:ext cx="8520600" cy="572700"/>
          </a:xfrm>
        </p:spPr>
        <p:txBody>
          <a:bodyPr/>
          <a:lstStyle/>
          <a:p>
            <a:r>
              <a:rPr lang="en-US" dirty="0"/>
              <a:t>Config DB (Maria dB)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6565D4D-6013-4E3B-BC50-BCB26917C4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2828" y="1736891"/>
            <a:ext cx="4681814" cy="310411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A054C6-4134-40C8-9BF3-6211E1CA7D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776977"/>
            <a:ext cx="8615855" cy="807458"/>
          </a:xfrm>
        </p:spPr>
        <p:txBody>
          <a:bodyPr/>
          <a:lstStyle/>
          <a:p>
            <a:pPr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5486400" algn="l"/>
              </a:tabLst>
            </a:pPr>
            <a:r>
              <a:rPr lang="en-US" sz="1100" dirty="0">
                <a:solidFill>
                  <a:srgbClr val="44546A"/>
                </a:solidFill>
              </a:rPr>
              <a:t>Implemented to maintain configuration information of objects (e.g. cell) associated with the RAN network</a:t>
            </a:r>
          </a:p>
          <a:p>
            <a:pPr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5486400" algn="l"/>
              </a:tabLst>
            </a:pPr>
            <a:r>
              <a:rPr lang="en-US" sz="1100" dirty="0">
                <a:solidFill>
                  <a:srgbClr val="44546A"/>
                </a:solidFill>
              </a:rPr>
              <a:t>CRUD operations supported for the POC (for updating </a:t>
            </a:r>
            <a:r>
              <a:rPr lang="en-US" sz="1100" dirty="0" err="1">
                <a:solidFill>
                  <a:srgbClr val="44546A"/>
                </a:solidFill>
              </a:rPr>
              <a:t>ConfigDB</a:t>
            </a:r>
            <a:r>
              <a:rPr lang="en-US" sz="1100" dirty="0">
                <a:solidFill>
                  <a:srgbClr val="44546A"/>
                </a:solidFill>
              </a:rPr>
              <a:t>)</a:t>
            </a:r>
          </a:p>
          <a:p>
            <a:endParaRPr lang="en-US" dirty="0"/>
          </a:p>
        </p:txBody>
      </p:sp>
      <p:sp>
        <p:nvSpPr>
          <p:cNvPr id="11" name="CustomShape 3">
            <a:extLst>
              <a:ext uri="{FF2B5EF4-FFF2-40B4-BE49-F238E27FC236}">
                <a16:creationId xmlns:a16="http://schemas.microsoft.com/office/drawing/2014/main" id="{2A831D9D-FF24-47C5-91CC-BA6F11BA342D}"/>
              </a:ext>
            </a:extLst>
          </p:cNvPr>
          <p:cNvSpPr/>
          <p:nvPr/>
        </p:nvSpPr>
        <p:spPr>
          <a:xfrm>
            <a:off x="311701" y="3155738"/>
            <a:ext cx="3807503" cy="1507449"/>
          </a:xfrm>
          <a:prstGeom prst="rect">
            <a:avLst/>
          </a:prstGeom>
          <a:gradFill>
            <a:gsLst>
              <a:gs pos="0">
                <a:srgbClr val="4F81BD">
                  <a:shade val="30000"/>
                  <a:satMod val="115000"/>
                  <a:lumMod val="44000"/>
                  <a:lumOff val="56000"/>
                </a:srgbClr>
              </a:gs>
              <a:gs pos="50000">
                <a:srgbClr val="4F81BD">
                  <a:lumMod val="40000"/>
                  <a:lumOff val="60000"/>
                </a:srgbClr>
              </a:gs>
              <a:gs pos="100000">
                <a:srgbClr val="4F81BD">
                  <a:lumMod val="40000"/>
                  <a:lumOff val="60000"/>
                  <a:shade val="100000"/>
                  <a:satMod val="115000"/>
                </a:srgbClr>
              </a:gs>
            </a:gsLst>
            <a:lin ang="0"/>
          </a:gra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1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Calibri"/>
              </a:rPr>
              <a:t>REST Interface for READ and BULK UPLOAD</a:t>
            </a:r>
            <a:endParaRPr kumimoji="0" lang="en-US" sz="1200" b="0" i="0" u="none" strike="noStrike" kern="1200" cap="none" spc="-1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1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Calibri"/>
              </a:rPr>
              <a:t>(Java, Spring, Hibernate)</a:t>
            </a:r>
            <a:endParaRPr kumimoji="0" lang="en-US" sz="1200" b="0" i="0" u="none" strike="noStrike" kern="1200" cap="none" spc="-1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CustomShape 4">
            <a:extLst>
              <a:ext uri="{FF2B5EF4-FFF2-40B4-BE49-F238E27FC236}">
                <a16:creationId xmlns:a16="http://schemas.microsoft.com/office/drawing/2014/main" id="{547DAEFE-7413-49DF-B35F-6B5B1C1C64B9}"/>
              </a:ext>
            </a:extLst>
          </p:cNvPr>
          <p:cNvSpPr/>
          <p:nvPr/>
        </p:nvSpPr>
        <p:spPr>
          <a:xfrm>
            <a:off x="1110931" y="1987762"/>
            <a:ext cx="1887804" cy="478904"/>
          </a:xfrm>
          <a:prstGeom prst="rect">
            <a:avLst/>
          </a:prstGeom>
          <a:gradFill>
            <a:gsLst>
              <a:gs pos="0">
                <a:srgbClr val="8064A2">
                  <a:shade val="30000"/>
                  <a:satMod val="115000"/>
                </a:srgbClr>
              </a:gs>
              <a:gs pos="50000">
                <a:srgbClr val="8064A2">
                  <a:shade val="67500"/>
                  <a:satMod val="115000"/>
                </a:srgbClr>
              </a:gs>
              <a:gs pos="100000">
                <a:srgbClr val="8064A2">
                  <a:shade val="100000"/>
                  <a:satMod val="115000"/>
                </a:srgbClr>
              </a:gs>
            </a:gsLst>
            <a:lin ang="0"/>
          </a:gra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1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Calibri"/>
              </a:rPr>
              <a:t>ONAP Components</a:t>
            </a:r>
            <a:endParaRPr kumimoji="0" lang="en-US" sz="1200" b="0" i="0" u="none" strike="noStrike" kern="1200" cap="none" spc="-1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CustomShape 6">
            <a:extLst>
              <a:ext uri="{FF2B5EF4-FFF2-40B4-BE49-F238E27FC236}">
                <a16:creationId xmlns:a16="http://schemas.microsoft.com/office/drawing/2014/main" id="{AB3140E1-B4C5-42A6-AFD1-4DE6CFF76752}"/>
              </a:ext>
            </a:extLst>
          </p:cNvPr>
          <p:cNvSpPr/>
          <p:nvPr/>
        </p:nvSpPr>
        <p:spPr>
          <a:xfrm>
            <a:off x="1687026" y="2508166"/>
            <a:ext cx="206767" cy="647572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</p:sp>
      <p:sp>
        <p:nvSpPr>
          <p:cNvPr id="15" name="CustomShape 7">
            <a:extLst>
              <a:ext uri="{FF2B5EF4-FFF2-40B4-BE49-F238E27FC236}">
                <a16:creationId xmlns:a16="http://schemas.microsoft.com/office/drawing/2014/main" id="{C5F45B35-4A00-49AF-90DD-E9F31B20E269}"/>
              </a:ext>
            </a:extLst>
          </p:cNvPr>
          <p:cNvSpPr/>
          <p:nvPr/>
        </p:nvSpPr>
        <p:spPr>
          <a:xfrm>
            <a:off x="2269072" y="2468371"/>
            <a:ext cx="206767" cy="647572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94259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393DF4-544F-4C71-B63E-DC032B216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313" y="27225"/>
            <a:ext cx="8520600" cy="572700"/>
          </a:xfrm>
        </p:spPr>
        <p:txBody>
          <a:bodyPr/>
          <a:lstStyle/>
          <a:p>
            <a:r>
              <a:rPr lang="en-US" dirty="0"/>
              <a:t>Example of SON Attributes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DAF6A2-E656-4461-B174-BB45F4BD14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90D55BC-B28E-4703-A403-9CF1E852A1D3}"/>
              </a:ext>
            </a:extLst>
          </p:cNvPr>
          <p:cNvGrpSpPr/>
          <p:nvPr/>
        </p:nvGrpSpPr>
        <p:grpSpPr>
          <a:xfrm>
            <a:off x="629587" y="1152475"/>
            <a:ext cx="7787488" cy="3468906"/>
            <a:chOff x="1758960" y="2779283"/>
            <a:chExt cx="7835195" cy="3989045"/>
          </a:xfrm>
        </p:grpSpPr>
        <p:graphicFrame>
          <p:nvGraphicFramePr>
            <p:cNvPr id="5" name="Table 3">
              <a:extLst>
                <a:ext uri="{FF2B5EF4-FFF2-40B4-BE49-F238E27FC236}">
                  <a16:creationId xmlns:a16="http://schemas.microsoft.com/office/drawing/2014/main" id="{9A9F3B17-29C7-4C09-A7C3-55CA14336DAF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282908740"/>
                </p:ext>
              </p:extLst>
            </p:nvPr>
          </p:nvGraphicFramePr>
          <p:xfrm>
            <a:off x="1758960" y="3209760"/>
            <a:ext cx="3454715" cy="3558568"/>
          </p:xfrm>
          <a:graphic>
            <a:graphicData uri="http://schemas.openxmlformats.org/drawingml/2006/table">
              <a:tbl>
                <a:tblPr/>
                <a:tblGrid>
                  <a:gridCol w="1882440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1551240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5712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en-US" sz="1800" b="1" strike="noStrike" spc="-1">
                            <a:solidFill>
                              <a:srgbClr val="FFFFFF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libri"/>
                          </a:rPr>
                          <a:t>Attribute</a:t>
                        </a:r>
                        <a:endPara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endParaRPr>
                      </a:p>
                    </a:txBody>
                    <a:tcPr>
                      <a:lnL w="1224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FFFFFF"/>
                        </a:solidFill>
                      </a:lnR>
                      <a:lnT w="12240">
                        <a:solidFill>
                          <a:srgbClr val="FFFFFF"/>
                        </a:solidFill>
                      </a:lnT>
                      <a:lnB w="38160">
                        <a:solidFill>
                          <a:srgbClr val="FFFFFF"/>
                        </a:solidFill>
                      </a:lnB>
                      <a:solidFill>
                        <a:srgbClr val="5B9BD5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en-US" sz="1800" b="1" strike="noStrike" spc="-1">
                            <a:solidFill>
                              <a:srgbClr val="FFFFFF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libri"/>
                          </a:rPr>
                          <a:t>Format</a:t>
                        </a:r>
                        <a:endPara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endParaRPr>
                      </a:p>
                    </a:txBody>
                    <a:tcPr>
                      <a:lnL w="1224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FFFFFF"/>
                        </a:solidFill>
                      </a:lnR>
                      <a:lnT w="12240">
                        <a:solidFill>
                          <a:srgbClr val="FFFFFF"/>
                        </a:solidFill>
                      </a:lnT>
                      <a:lnB w="38160">
                        <a:solidFill>
                          <a:srgbClr val="FFFFFF"/>
                        </a:solidFill>
                      </a:lnB>
                      <a:solidFill>
                        <a:srgbClr val="5B9BD5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45504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en-US" sz="1800" b="0" strike="noStrike" spc="-1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libri"/>
                          </a:rPr>
                          <a:t>networkId</a:t>
                        </a:r>
                        <a:endPara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endParaRPr>
                      </a:p>
                    </a:txBody>
                    <a:tcPr>
                      <a:lnL w="1224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FFFFFF"/>
                        </a:solidFill>
                      </a:lnR>
                      <a:lnT w="38160" cap="flat" cmpd="sng" algn="ctr">
                        <a:solidFill>
                          <a:srgbClr val="FFFFFF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240">
                        <a:solidFill>
                          <a:srgbClr val="FFFFFF"/>
                        </a:solidFill>
                      </a:lnB>
                      <a:solidFill>
                        <a:srgbClr val="D1DEEF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en-US" sz="1800" b="0" strike="noStrike" spc="-1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libri"/>
                          </a:rPr>
                          <a:t>string</a:t>
                        </a:r>
                        <a:endPara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endParaRPr>
                      </a:p>
                    </a:txBody>
                    <a:tcPr>
                      <a:lnL w="1224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FFFFFF"/>
                        </a:solidFill>
                      </a:lnR>
                      <a:lnT w="38160" cap="flat" cmpd="sng" algn="ctr">
                        <a:solidFill>
                          <a:srgbClr val="FFFFFF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240">
                        <a:solidFill>
                          <a:srgbClr val="FFFFFF"/>
                        </a:solidFill>
                      </a:lnB>
                      <a:solidFill>
                        <a:srgbClr val="D1DEE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45504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en-US" sz="1800" b="0" strike="noStrike" spc="-1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libri"/>
                          </a:rPr>
                          <a:t>cellId </a:t>
                        </a:r>
                        <a:endPara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endParaRPr>
                      </a:p>
                    </a:txBody>
                    <a:tcPr>
                      <a:lnL w="1224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FFFFFF"/>
                        </a:solidFill>
                      </a:lnR>
                      <a:lnT w="12240">
                        <a:solidFill>
                          <a:srgbClr val="FFFFFF"/>
                        </a:solidFill>
                      </a:lnT>
                      <a:lnB w="12240">
                        <a:solidFill>
                          <a:srgbClr val="FFFFFF"/>
                        </a:solidFill>
                      </a:lnB>
                      <a:solidFill>
                        <a:srgbClr val="E9EFF7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en-US" sz="1800" b="0" strike="noStrike" spc="-1" dirty="0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libri"/>
                          </a:rPr>
                          <a:t>string</a:t>
                        </a:r>
                        <a:endParaRPr lang="en-US" sz="1800" b="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endParaRPr>
                      </a:p>
                    </a:txBody>
                    <a:tcPr>
                      <a:lnL w="1224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FFFFFF"/>
                        </a:solidFill>
                      </a:lnR>
                      <a:lnT w="12240">
                        <a:solidFill>
                          <a:srgbClr val="FFFFFF"/>
                        </a:solidFill>
                      </a:lnT>
                      <a:lnB w="12240">
                        <a:solidFill>
                          <a:srgbClr val="FFFFFF"/>
                        </a:solidFill>
                      </a:lnB>
                      <a:solidFill>
                        <a:srgbClr val="E9EFF7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45504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en-US" sz="1800" b="0" strike="noStrike" spc="-1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libri"/>
                          </a:rPr>
                          <a:t>pciValue</a:t>
                        </a:r>
                        <a:endPara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endParaRPr>
                      </a:p>
                    </a:txBody>
                    <a:tcPr>
                      <a:lnL w="1224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FFFFFF"/>
                        </a:solidFill>
                      </a:lnR>
                      <a:lnT w="12240">
                        <a:solidFill>
                          <a:srgbClr val="FFFFFF"/>
                        </a:solidFill>
                      </a:lnT>
                      <a:lnB w="12240">
                        <a:solidFill>
                          <a:srgbClr val="FFFFFF"/>
                        </a:solidFill>
                      </a:lnB>
                      <a:solidFill>
                        <a:srgbClr val="D1DEEF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en-US" sz="1800" b="0" strike="noStrike" spc="-1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libri"/>
                          </a:rPr>
                          <a:t>uint64</a:t>
                        </a:r>
                        <a:endPara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endParaRPr>
                      </a:p>
                    </a:txBody>
                    <a:tcPr>
                      <a:lnL w="1224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FFFFFF"/>
                        </a:solidFill>
                      </a:lnR>
                      <a:lnT w="12240">
                        <a:solidFill>
                          <a:srgbClr val="FFFFFF"/>
                        </a:solidFill>
                      </a:lnT>
                      <a:lnB w="12240">
                        <a:solidFill>
                          <a:srgbClr val="FFFFFF"/>
                        </a:solidFill>
                      </a:lnB>
                      <a:solidFill>
                        <a:srgbClr val="D1DEE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  <a:tr h="45504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en-US" sz="1800" b="0" strike="noStrike" spc="-1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libri"/>
                          </a:rPr>
                          <a:t>nbrList</a:t>
                        </a:r>
                        <a:endPara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endParaRPr>
                      </a:p>
                    </a:txBody>
                    <a:tcPr>
                      <a:lnL w="1224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FFFFFF"/>
                        </a:solidFill>
                      </a:lnR>
                      <a:lnT w="12240">
                        <a:solidFill>
                          <a:srgbClr val="FFFFFF"/>
                        </a:solidFill>
                      </a:lnT>
                      <a:lnB w="12240">
                        <a:solidFill>
                          <a:srgbClr val="FFFFFF"/>
                        </a:solidFill>
                      </a:lnB>
                      <a:solidFill>
                        <a:srgbClr val="E9EFF7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en-US" sz="1800" b="0" strike="noStrike" spc="-1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libri"/>
                          </a:rPr>
                          <a:t>list of cellId</a:t>
                        </a:r>
                        <a:endPara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endParaRPr>
                      </a:p>
                    </a:txBody>
                    <a:tcPr>
                      <a:lnL w="1224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FFFFFF"/>
                        </a:solidFill>
                      </a:lnR>
                      <a:lnT w="12240">
                        <a:solidFill>
                          <a:srgbClr val="FFFFFF"/>
                        </a:solidFill>
                      </a:lnT>
                      <a:lnB w="12240">
                        <a:solidFill>
                          <a:srgbClr val="FFFFFF"/>
                        </a:solidFill>
                      </a:lnB>
                      <a:solidFill>
                        <a:srgbClr val="E9EFF7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4"/>
                    </a:ext>
                  </a:extLst>
                </a:tr>
                <a:tr h="45504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en-US" sz="1800" b="0" strike="noStrike" spc="-1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libri"/>
                          </a:rPr>
                          <a:t>lastModifiedTS</a:t>
                        </a:r>
                        <a:endPara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endParaRPr>
                      </a:p>
                    </a:txBody>
                    <a:tcPr>
                      <a:lnL w="1224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FFFFFF"/>
                        </a:solidFill>
                      </a:lnR>
                      <a:lnT w="12240">
                        <a:solidFill>
                          <a:srgbClr val="FFFFFF"/>
                        </a:solidFill>
                      </a:lnT>
                      <a:lnB w="12240">
                        <a:solidFill>
                          <a:srgbClr val="FFFFFF"/>
                        </a:solidFill>
                      </a:lnB>
                      <a:solidFill>
                        <a:srgbClr val="D1DEEF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en-US" sz="1800" b="0" strike="noStrike" spc="-1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libri"/>
                          </a:rPr>
                          <a:t>timestamp</a:t>
                        </a:r>
                        <a:endPara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endParaRPr>
                      </a:p>
                    </a:txBody>
                    <a:tcPr>
                      <a:lnL w="1224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FFFFFF"/>
                        </a:solidFill>
                      </a:lnR>
                      <a:lnT w="12240">
                        <a:solidFill>
                          <a:srgbClr val="FFFFFF"/>
                        </a:solidFill>
                      </a:lnT>
                      <a:lnB w="12240">
                        <a:solidFill>
                          <a:srgbClr val="FFFFFF"/>
                        </a:solidFill>
                      </a:lnB>
                      <a:solidFill>
                        <a:srgbClr val="D1DEE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5"/>
                    </a:ext>
                  </a:extLst>
                </a:tr>
                <a:tr h="45360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en-US" sz="1800" b="0" strike="noStrike" spc="-1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libri"/>
                          </a:rPr>
                          <a:t>pnf-id</a:t>
                        </a:r>
                        <a:endPara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endParaRPr>
                      </a:p>
                    </a:txBody>
                    <a:tcPr>
                      <a:lnL w="1224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FFFFFF"/>
                        </a:solidFill>
                      </a:lnR>
                      <a:lnT w="12240">
                        <a:solidFill>
                          <a:srgbClr val="FFFFFF"/>
                        </a:solidFill>
                      </a:lnT>
                      <a:lnB w="12240">
                        <a:solidFill>
                          <a:srgbClr val="FFFFFF"/>
                        </a:solidFill>
                      </a:lnB>
                      <a:solidFill>
                        <a:srgbClr val="E9EFF7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en-US" sz="1800" b="0" strike="noStrike" spc="-1" dirty="0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libri"/>
                          </a:rPr>
                          <a:t>string</a:t>
                        </a:r>
                        <a:endParaRPr lang="en-US" sz="1800" b="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endParaRPr>
                      </a:p>
                    </a:txBody>
                    <a:tcPr>
                      <a:lnL w="1224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FFFFFF"/>
                        </a:solidFill>
                      </a:lnR>
                      <a:lnT w="12240">
                        <a:solidFill>
                          <a:srgbClr val="FFFFFF"/>
                        </a:solidFill>
                      </a:lnT>
                      <a:lnB w="12240">
                        <a:solidFill>
                          <a:srgbClr val="FFFFFF"/>
                        </a:solidFill>
                      </a:lnB>
                      <a:solidFill>
                        <a:srgbClr val="E9EFF7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6"/>
                    </a:ext>
                  </a:extLst>
                </a:tr>
              </a:tbl>
            </a:graphicData>
          </a:graphic>
        </p:graphicFrame>
        <p:graphicFrame>
          <p:nvGraphicFramePr>
            <p:cNvPr id="6" name="Table 4">
              <a:extLst>
                <a:ext uri="{FF2B5EF4-FFF2-40B4-BE49-F238E27FC236}">
                  <a16:creationId xmlns:a16="http://schemas.microsoft.com/office/drawing/2014/main" id="{C732A735-4916-4E29-BA2B-FDB5252C49F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859291061"/>
                </p:ext>
              </p:extLst>
            </p:nvPr>
          </p:nvGraphicFramePr>
          <p:xfrm>
            <a:off x="6139440" y="3209760"/>
            <a:ext cx="3454715" cy="1977580"/>
          </p:xfrm>
          <a:graphic>
            <a:graphicData uri="http://schemas.openxmlformats.org/drawingml/2006/table">
              <a:tbl>
                <a:tblPr/>
                <a:tblGrid>
                  <a:gridCol w="1581480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1852200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5712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en-US" sz="1800" b="1" strike="noStrike" spc="-1">
                            <a:solidFill>
                              <a:srgbClr val="FFFFFF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libri"/>
                          </a:rPr>
                          <a:t>Attribute</a:t>
                        </a:r>
                        <a:endPara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endParaRPr>
                      </a:p>
                    </a:txBody>
                    <a:tcPr>
                      <a:lnL w="1224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FFFFFF"/>
                        </a:solidFill>
                      </a:lnR>
                      <a:lnT w="12240">
                        <a:solidFill>
                          <a:srgbClr val="FFFFFF"/>
                        </a:solidFill>
                      </a:lnT>
                      <a:lnB w="38160">
                        <a:solidFill>
                          <a:srgbClr val="FFFFFF"/>
                        </a:solidFill>
                      </a:lnB>
                      <a:solidFill>
                        <a:srgbClr val="5B9BD5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en-US" sz="1800" b="1" strike="noStrike" spc="-1">
                            <a:solidFill>
                              <a:srgbClr val="FFFFFF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libri"/>
                          </a:rPr>
                          <a:t>Format</a:t>
                        </a:r>
                        <a:endPara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endParaRPr>
                      </a:p>
                    </a:txBody>
                    <a:tcPr>
                      <a:lnL w="1224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FFFFFF"/>
                        </a:solidFill>
                      </a:lnR>
                      <a:lnT w="12240">
                        <a:solidFill>
                          <a:srgbClr val="FFFFFF"/>
                        </a:solidFill>
                      </a:lnT>
                      <a:lnB w="38160">
                        <a:solidFill>
                          <a:srgbClr val="FFFFFF"/>
                        </a:solidFill>
                      </a:lnB>
                      <a:solidFill>
                        <a:srgbClr val="5B9BD5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5712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en-US" sz="1800" b="0" strike="noStrike" spc="-1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libri"/>
                          </a:rPr>
                          <a:t>cellId </a:t>
                        </a:r>
                        <a:endPara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endParaRPr>
                      </a:p>
                    </a:txBody>
                    <a:tcPr>
                      <a:lnL w="1224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FFFFFF"/>
                        </a:solidFill>
                      </a:lnR>
                      <a:lnT w="38160" cap="flat" cmpd="sng" algn="ctr">
                        <a:solidFill>
                          <a:srgbClr val="FFFFFF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240">
                        <a:solidFill>
                          <a:srgbClr val="FFFFFF"/>
                        </a:solidFill>
                      </a:lnB>
                      <a:solidFill>
                        <a:srgbClr val="D1DEEF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en-US" sz="1800" b="0" strike="noStrike" spc="-1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libri"/>
                          </a:rPr>
                          <a:t>String</a:t>
                        </a:r>
                        <a:endPara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endParaRPr>
                      </a:p>
                    </a:txBody>
                    <a:tcPr>
                      <a:lnL w="1224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FFFFFF"/>
                        </a:solidFill>
                      </a:lnR>
                      <a:lnT w="38160" cap="flat" cmpd="sng" algn="ctr">
                        <a:solidFill>
                          <a:srgbClr val="FFFFFF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240">
                        <a:solidFill>
                          <a:srgbClr val="FFFFFF"/>
                        </a:solidFill>
                      </a:lnB>
                      <a:solidFill>
                        <a:srgbClr val="D1DEE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62244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en-US" sz="1800" b="0" strike="noStrike" spc="-1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libri"/>
                          </a:rPr>
                          <a:t>target_cell_id</a:t>
                        </a:r>
                        <a:endPara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endParaRPr>
                      </a:p>
                    </a:txBody>
                    <a:tcPr>
                      <a:lnL w="1224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FFFFFF"/>
                        </a:solidFill>
                      </a:lnR>
                      <a:lnT w="12240">
                        <a:solidFill>
                          <a:srgbClr val="FFFFFF"/>
                        </a:solidFill>
                      </a:lnT>
                      <a:lnB w="12240">
                        <a:solidFill>
                          <a:srgbClr val="FFFFFF"/>
                        </a:solidFill>
                      </a:lnB>
                      <a:solidFill>
                        <a:srgbClr val="E9EFF7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en-US" sz="1800" b="0" strike="noStrike" spc="-1" dirty="0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libri"/>
                          </a:rPr>
                          <a:t>String</a:t>
                        </a:r>
                        <a:endParaRPr lang="en-US" sz="1800" b="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endParaRPr>
                      </a:p>
                    </a:txBody>
                    <a:tcPr>
                      <a:lnL w="1224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FFFFFF"/>
                        </a:solidFill>
                      </a:lnR>
                      <a:lnT w="12240">
                        <a:solidFill>
                          <a:srgbClr val="FFFFFF"/>
                        </a:solidFill>
                      </a:lnT>
                      <a:lnB w="12240">
                        <a:solidFill>
                          <a:srgbClr val="FFFFFF"/>
                        </a:solidFill>
                      </a:lnB>
                      <a:solidFill>
                        <a:srgbClr val="E9EFF7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35712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en-US" sz="1800" b="0" strike="noStrike" spc="-1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libri"/>
                          </a:rPr>
                          <a:t>ho</a:t>
                        </a:r>
                        <a:endPara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endParaRPr>
                      </a:p>
                    </a:txBody>
                    <a:tcPr>
                      <a:lnL w="1224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FFFFFF"/>
                        </a:solidFill>
                      </a:lnR>
                      <a:lnT w="12240">
                        <a:solidFill>
                          <a:srgbClr val="FFFFFF"/>
                        </a:solidFill>
                      </a:lnT>
                      <a:lnB w="12240">
                        <a:solidFill>
                          <a:srgbClr val="FFFFFF"/>
                        </a:solidFill>
                      </a:lnB>
                      <a:solidFill>
                        <a:srgbClr val="D1DEEF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en-US" sz="1800" b="0" strike="noStrike" spc="-1" dirty="0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libri"/>
                          </a:rPr>
                          <a:t>BIT(1)</a:t>
                        </a:r>
                        <a:endParaRPr lang="en-US" sz="1800" b="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endParaRPr>
                      </a:p>
                    </a:txBody>
                    <a:tcPr>
                      <a:lnL w="1224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FFFFFF"/>
                        </a:solidFill>
                      </a:lnR>
                      <a:lnT w="12240">
                        <a:solidFill>
                          <a:srgbClr val="FFFFFF"/>
                        </a:solidFill>
                      </a:lnT>
                      <a:lnB w="12240">
                        <a:solidFill>
                          <a:srgbClr val="FFFFFF"/>
                        </a:solidFill>
                      </a:lnB>
                      <a:solidFill>
                        <a:srgbClr val="D1DEE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</a:tbl>
            </a:graphicData>
          </a:graphic>
        </p:graphicFrame>
        <p:sp>
          <p:nvSpPr>
            <p:cNvPr id="7" name="CustomShape 5">
              <a:extLst>
                <a:ext uri="{FF2B5EF4-FFF2-40B4-BE49-F238E27FC236}">
                  <a16:creationId xmlns:a16="http://schemas.microsoft.com/office/drawing/2014/main" id="{40F76EF1-06B6-4418-8647-1FFA99DEC133}"/>
                </a:ext>
              </a:extLst>
            </p:cNvPr>
            <p:cNvSpPr/>
            <p:nvPr/>
          </p:nvSpPr>
          <p:spPr>
            <a:xfrm>
              <a:off x="1763640" y="2779283"/>
              <a:ext cx="3433320" cy="323629"/>
            </a:xfrm>
            <a:prstGeom prst="rect">
              <a:avLst/>
            </a:prstGeom>
            <a:solidFill>
              <a:srgbClr val="92D05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/>
            <a:lstStyle/>
            <a:p>
              <a:pPr>
                <a:lnSpc>
                  <a:spcPct val="100000"/>
                </a:lnSpc>
              </a:pPr>
              <a:r>
                <a:rPr lang="en-US" sz="1800" b="1" strike="noStrike" spc="-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</a:rPr>
                <a:t>Cell (Object)</a:t>
              </a:r>
              <a:endPara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8" name="CustomShape 6">
              <a:extLst>
                <a:ext uri="{FF2B5EF4-FFF2-40B4-BE49-F238E27FC236}">
                  <a16:creationId xmlns:a16="http://schemas.microsoft.com/office/drawing/2014/main" id="{10484A2C-F354-455F-B46B-707611B32B4C}"/>
                </a:ext>
              </a:extLst>
            </p:cNvPr>
            <p:cNvSpPr/>
            <p:nvPr/>
          </p:nvSpPr>
          <p:spPr>
            <a:xfrm>
              <a:off x="6148800" y="2792520"/>
              <a:ext cx="3423960" cy="365400"/>
            </a:xfrm>
            <a:prstGeom prst="rect">
              <a:avLst/>
            </a:prstGeom>
            <a:solidFill>
              <a:srgbClr val="92D05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/>
            <a:lstStyle/>
            <a:p>
              <a:pPr>
                <a:lnSpc>
                  <a:spcPct val="100000"/>
                </a:lnSpc>
              </a:pPr>
              <a:r>
                <a:rPr lang="en-US" sz="1800" b="1" strike="noStrike" spc="-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</a:rPr>
                <a:t>Cell_Nbr_Info (Object)</a:t>
              </a:r>
              <a:endPara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50633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72155-B540-4680-8B2A-B396D8E00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15150"/>
            <a:ext cx="8520600" cy="572700"/>
          </a:xfrm>
        </p:spPr>
        <p:txBody>
          <a:bodyPr/>
          <a:lstStyle/>
          <a:p>
            <a:r>
              <a:rPr lang="en-US" dirty="0"/>
              <a:t>SON Dublin Use Case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0A9F58-161B-4572-BB8D-9603F2B626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D62D807-6D3F-4A03-BE19-92D3364169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400" y="1152475"/>
            <a:ext cx="7504826" cy="315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6329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D835A0-633D-41CE-9D4C-A7A9864D8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809" y="70271"/>
            <a:ext cx="8520600" cy="572700"/>
          </a:xfrm>
        </p:spPr>
        <p:txBody>
          <a:bodyPr/>
          <a:lstStyle/>
          <a:p>
            <a:r>
              <a:rPr lang="en-US" dirty="0"/>
              <a:t>Business Drivers 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7CB1C9-D68A-4B46-AF52-4B975A6372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39700" indent="0">
              <a:buNone/>
            </a:pPr>
            <a:r>
              <a:rPr lang="en-US" sz="1800" dirty="0" err="1"/>
              <a:t>RunTime</a:t>
            </a:r>
            <a:r>
              <a:rPr lang="en-US" sz="1800" dirty="0"/>
              <a:t> Config DB  contains the instance/presentation of real time 5G network and store information to Runtime Config DB. Runtime Config DB is not duplicated from A&amp;AI. </a:t>
            </a:r>
          </a:p>
          <a:p>
            <a:pPr marL="139700" indent="0">
              <a:buNone/>
            </a:pPr>
            <a:endParaRPr lang="en-US" dirty="0"/>
          </a:p>
          <a:p>
            <a:pPr lvl="1"/>
            <a:r>
              <a:rPr lang="en-US" dirty="0"/>
              <a:t>Support the existing use cases e. g  OOF/PCI/SON, Network Slicing, ORAN (3GPP) &amp; ONAP Harmonization. </a:t>
            </a:r>
          </a:p>
          <a:p>
            <a:pPr lvl="1"/>
            <a:r>
              <a:rPr lang="en-US" dirty="0"/>
              <a:t>Provide operation view for the network provisioning</a:t>
            </a:r>
          </a:p>
          <a:p>
            <a:pPr lvl="1"/>
            <a:r>
              <a:rPr lang="en-US" dirty="0"/>
              <a:t>Support the 5G network topology</a:t>
            </a:r>
          </a:p>
          <a:p>
            <a:pPr lvl="1"/>
            <a:r>
              <a:rPr lang="en-US" dirty="0"/>
              <a:t>Support 5G Change Management </a:t>
            </a:r>
          </a:p>
        </p:txBody>
      </p:sp>
    </p:spTree>
    <p:extLst>
      <p:ext uri="{BB962C8B-B14F-4D97-AF65-F5344CB8AC3E}">
        <p14:creationId xmlns:p14="http://schemas.microsoft.com/office/powerpoint/2010/main" val="2755876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B1A1F-ECAA-4E87-A8E1-C4719CB0BC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73" y="80815"/>
            <a:ext cx="8520600" cy="572700"/>
          </a:xfrm>
        </p:spPr>
        <p:txBody>
          <a:bodyPr/>
          <a:lstStyle/>
          <a:p>
            <a:r>
              <a:rPr lang="en-US" dirty="0"/>
              <a:t>Scope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AC0D98-DA1C-4A40-91E9-BD0072EC61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2473" y="999015"/>
            <a:ext cx="8636793" cy="3573539"/>
          </a:xfrm>
        </p:spPr>
        <p:txBody>
          <a:bodyPr/>
          <a:lstStyle/>
          <a:p>
            <a:pPr marL="139700" indent="0">
              <a:buNone/>
            </a:pPr>
            <a:r>
              <a:rPr lang="en-US" sz="2000" dirty="0"/>
              <a:t>Runtime Config DB </a:t>
            </a:r>
          </a:p>
          <a:p>
            <a:r>
              <a:rPr lang="en-US" sz="2000" dirty="0"/>
              <a:t>Provide a real time instance/presentation of 5G RAN network for Configuration Database </a:t>
            </a:r>
          </a:p>
          <a:p>
            <a:endParaRPr lang="en-US" sz="2000" dirty="0"/>
          </a:p>
          <a:p>
            <a:r>
              <a:rPr lang="en-US" dirty="0"/>
              <a:t>Contain Configuration data, which includes logical objects, logical/</a:t>
            </a:r>
            <a:r>
              <a:rPr lang="en-US" dirty="0" err="1"/>
              <a:t>physial</a:t>
            </a:r>
            <a:r>
              <a:rPr lang="en-US" dirty="0"/>
              <a:t> connection and </a:t>
            </a:r>
            <a:r>
              <a:rPr lang="en-US" dirty="0" err="1"/>
              <a:t>exo</a:t>
            </a:r>
            <a:r>
              <a:rPr lang="en-US" dirty="0"/>
              <a:t>-inventory data </a:t>
            </a:r>
          </a:p>
          <a:p>
            <a:pPr lvl="1"/>
            <a:r>
              <a:rPr lang="en-US" dirty="0"/>
              <a:t>Micro Services for </a:t>
            </a:r>
            <a:r>
              <a:rPr lang="en-US" dirty="0" err="1"/>
              <a:t>configDB</a:t>
            </a:r>
            <a:endParaRPr lang="en-US" dirty="0"/>
          </a:p>
          <a:p>
            <a:pPr lvl="1"/>
            <a:r>
              <a:rPr lang="en-US" dirty="0"/>
              <a:t>Keep the data consistency </a:t>
            </a:r>
          </a:p>
          <a:p>
            <a:pPr lvl="1"/>
            <a:r>
              <a:rPr lang="en-US" dirty="0"/>
              <a:t>Notes: Config dB is not duplicate A&amp;AI. A&amp;AI contains the virtual objects /virtual services (VNF, VFC/VF module, P-Server). 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868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287E03-CFE4-4719-B953-85C2BDEC8F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717" y="73065"/>
            <a:ext cx="8520600" cy="572700"/>
          </a:xfrm>
        </p:spPr>
        <p:txBody>
          <a:bodyPr/>
          <a:lstStyle/>
          <a:p>
            <a:r>
              <a:rPr lang="en-US"/>
              <a:t>Configuration Database (Config DB)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4A712E-FB25-49F7-ACEF-6781E5389A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805341"/>
            <a:ext cx="8520600" cy="3761169"/>
          </a:xfrm>
        </p:spPr>
        <p:txBody>
          <a:bodyPr/>
          <a:lstStyle/>
          <a:p>
            <a:r>
              <a:rPr lang="en-US" dirty="0"/>
              <a:t>Collect Configuration data with notification</a:t>
            </a:r>
          </a:p>
          <a:p>
            <a:pPr marL="615950" lvl="1" indent="0">
              <a:buNone/>
            </a:pPr>
            <a:r>
              <a:rPr lang="en-US" sz="1400" dirty="0"/>
              <a:t>(1) Collect configuration data via VES collector (DCAE) /JSON interface and VES CM event notification per O1 specification (Targeted direction)</a:t>
            </a:r>
          </a:p>
          <a:p>
            <a:pPr marL="615950" lvl="1" indent="0">
              <a:buNone/>
            </a:pPr>
            <a:r>
              <a:rPr lang="en-US" sz="1400" dirty="0"/>
              <a:t>(2) Collect configuration via </a:t>
            </a:r>
            <a:r>
              <a:rPr lang="en-US" sz="1400" dirty="0" err="1"/>
              <a:t>Netconf</a:t>
            </a:r>
            <a:r>
              <a:rPr lang="en-US" sz="1400" dirty="0"/>
              <a:t> with front haul Management-Plane interface (Temporary Solution)</a:t>
            </a:r>
          </a:p>
          <a:p>
            <a:pPr marL="615950" lvl="1" indent="0">
              <a:buNone/>
            </a:pPr>
            <a:r>
              <a:rPr lang="en-US" sz="1400" dirty="0"/>
              <a:t>	Notes: </a:t>
            </a:r>
            <a:r>
              <a:rPr lang="en-US" sz="1200" dirty="0" err="1"/>
              <a:t>Netconf</a:t>
            </a:r>
            <a:r>
              <a:rPr lang="en-US" sz="1200" dirty="0"/>
              <a:t>  CM notification as an existing capability. </a:t>
            </a:r>
            <a:r>
              <a:rPr lang="en-US" sz="1200" dirty="0" err="1"/>
              <a:t>i.e</a:t>
            </a:r>
            <a:r>
              <a:rPr lang="en-US" sz="1200" dirty="0"/>
              <a:t>  PNF software upgrade </a:t>
            </a:r>
            <a:r>
              <a:rPr lang="en-US" sz="1200" dirty="0" err="1"/>
              <a:t>usecase</a:t>
            </a:r>
            <a:r>
              <a:rPr lang="en-US" sz="1200" dirty="0"/>
              <a:t> uses the </a:t>
            </a:r>
            <a:r>
              <a:rPr lang="en-US" sz="1200" dirty="0" err="1"/>
              <a:t>Netcon</a:t>
            </a:r>
            <a:r>
              <a:rPr lang="en-US" sz="1200" dirty="0"/>
              <a:t> notification. </a:t>
            </a:r>
          </a:p>
          <a:p>
            <a:endParaRPr lang="en-US" dirty="0"/>
          </a:p>
          <a:p>
            <a:r>
              <a:rPr lang="en-US" dirty="0"/>
              <a:t>Construct logical data model for physical and logical connection. </a:t>
            </a:r>
          </a:p>
          <a:p>
            <a:pPr marL="61595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marL="139700" indent="0">
              <a:buNone/>
            </a:pPr>
            <a:r>
              <a:rPr lang="en-US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44742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163B8A-60D1-4A84-893F-6B474D78B8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1925"/>
            <a:ext cx="8520600" cy="5727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62BB97-27D2-41F4-9060-8D3DDAAD92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EXO physical inventory </a:t>
            </a:r>
          </a:p>
          <a:p>
            <a:pPr lvl="1"/>
            <a:r>
              <a:rPr lang="en-US" sz="1100" dirty="0"/>
              <a:t>Retrieve physical inventory data from A&amp;AI if existing. </a:t>
            </a:r>
          </a:p>
          <a:p>
            <a:pPr lvl="1"/>
            <a:r>
              <a:rPr lang="en-US" sz="1100" dirty="0"/>
              <a:t>Pull  network element data from network devise if the data is not A&amp;AI.</a:t>
            </a:r>
          </a:p>
          <a:p>
            <a:pPr marL="1397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9505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AE033C-006E-4D2C-9F67-84C0BB015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961" y="80815"/>
            <a:ext cx="8520600" cy="572700"/>
          </a:xfrm>
        </p:spPr>
        <p:txBody>
          <a:bodyPr/>
          <a:lstStyle/>
          <a:p>
            <a:r>
              <a:rPr lang="en-US" dirty="0" err="1"/>
              <a:t>RunTime</a:t>
            </a:r>
            <a:r>
              <a:rPr lang="en-US" dirty="0"/>
              <a:t> DB System flow (Architecture)</a:t>
            </a:r>
          </a:p>
        </p:txBody>
      </p:sp>
      <p:sp>
        <p:nvSpPr>
          <p:cNvPr id="5" name="Rounded Rectangle 64">
            <a:extLst>
              <a:ext uri="{FF2B5EF4-FFF2-40B4-BE49-F238E27FC236}">
                <a16:creationId xmlns:a16="http://schemas.microsoft.com/office/drawing/2014/main" id="{31864627-DF29-4383-BC36-E2D2F398D1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3306" y="1645723"/>
            <a:ext cx="1139070" cy="4946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39700" indent="0" algn="ctr" defTabSz="457200">
              <a:buNone/>
            </a:pPr>
            <a:r>
              <a:rPr lang="en-US" sz="1050" b="1" dirty="0">
                <a:solidFill>
                  <a:srgbClr val="000000"/>
                </a:solidFill>
                <a:latin typeface="Calibri"/>
              </a:rPr>
              <a:t>SDC</a:t>
            </a:r>
          </a:p>
          <a:p>
            <a:pPr algn="ctr" defTabSz="457200"/>
            <a:endParaRPr lang="en-US" sz="1050" b="1" dirty="0">
              <a:solidFill>
                <a:srgbClr val="000000"/>
              </a:solidFill>
              <a:latin typeface="Calibri"/>
            </a:endParaRPr>
          </a:p>
          <a:p>
            <a:pPr algn="ctr" defTabSz="457200"/>
            <a:endParaRPr lang="en-US" sz="105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Cloud 7">
            <a:extLst>
              <a:ext uri="{FF2B5EF4-FFF2-40B4-BE49-F238E27FC236}">
                <a16:creationId xmlns:a16="http://schemas.microsoft.com/office/drawing/2014/main" id="{FC0DF279-C367-4695-94FF-AECEE8BB1F27}"/>
              </a:ext>
            </a:extLst>
          </p:cNvPr>
          <p:cNvSpPr/>
          <p:nvPr/>
        </p:nvSpPr>
        <p:spPr>
          <a:xfrm>
            <a:off x="2557547" y="3838948"/>
            <a:ext cx="2373328" cy="540461"/>
          </a:xfrm>
          <a:prstGeom prst="cloud">
            <a:avLst/>
          </a:prstGeom>
          <a:noFill/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F2BE776-7D39-4FD3-9195-4F9B0B402962}"/>
              </a:ext>
            </a:extLst>
          </p:cNvPr>
          <p:cNvSpPr txBox="1"/>
          <p:nvPr/>
        </p:nvSpPr>
        <p:spPr>
          <a:xfrm>
            <a:off x="3195513" y="3875085"/>
            <a:ext cx="14258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PNF,VM,VNF</a:t>
            </a:r>
          </a:p>
        </p:txBody>
      </p:sp>
      <p:sp>
        <p:nvSpPr>
          <p:cNvPr id="10" name="Rounded Rectangle 64">
            <a:extLst>
              <a:ext uri="{FF2B5EF4-FFF2-40B4-BE49-F238E27FC236}">
                <a16:creationId xmlns:a16="http://schemas.microsoft.com/office/drawing/2014/main" id="{8E522EBA-E5CE-4806-80E9-8BAB2F1A29E1}"/>
              </a:ext>
            </a:extLst>
          </p:cNvPr>
          <p:cNvSpPr txBox="1">
            <a:spLocks/>
          </p:cNvSpPr>
          <p:nvPr/>
        </p:nvSpPr>
        <p:spPr>
          <a:xfrm>
            <a:off x="2748901" y="2810403"/>
            <a:ext cx="1266950" cy="495825"/>
          </a:xfrm>
          <a:prstGeom prst="roundRect">
            <a:avLst>
              <a:gd name="adj" fmla="val 50000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1" wrap="square" lIns="68575" tIns="68575" rIns="68575" bIns="68575" rtlCol="0" anchor="ctr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sz="1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98450" algn="l" rtl="0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139700" indent="0" algn="ctr" defTabSz="457200">
              <a:buFont typeface="Arial"/>
              <a:buNone/>
            </a:pPr>
            <a:endParaRPr lang="en-US" sz="1050" b="1" dirty="0">
              <a:solidFill>
                <a:srgbClr val="000000"/>
              </a:solidFill>
              <a:latin typeface="Calibri"/>
            </a:endParaRPr>
          </a:p>
          <a:p>
            <a:pPr marL="139700" indent="0" algn="ctr" defTabSz="457200">
              <a:buFont typeface="Arial"/>
              <a:buNone/>
            </a:pPr>
            <a:endParaRPr lang="en-US" sz="1050" b="1" dirty="0">
              <a:solidFill>
                <a:srgbClr val="000000"/>
              </a:solidFill>
              <a:latin typeface="Calibri"/>
            </a:endParaRPr>
          </a:p>
          <a:p>
            <a:pPr marL="139700" indent="0" algn="ctr" defTabSz="457200">
              <a:buFont typeface="Arial"/>
              <a:buNone/>
            </a:pPr>
            <a:r>
              <a:rPr lang="en-US" sz="1050" b="1" dirty="0">
                <a:solidFill>
                  <a:srgbClr val="000000"/>
                </a:solidFill>
                <a:latin typeface="Calibri"/>
              </a:rPr>
              <a:t>SDN-C/R</a:t>
            </a:r>
          </a:p>
          <a:p>
            <a:pPr algn="ctr" defTabSz="457200"/>
            <a:endParaRPr lang="en-US" sz="1050" b="1" dirty="0">
              <a:solidFill>
                <a:srgbClr val="000000"/>
              </a:solidFill>
              <a:latin typeface="Calibri"/>
            </a:endParaRPr>
          </a:p>
          <a:p>
            <a:pPr algn="ctr" defTabSz="457200"/>
            <a:endParaRPr lang="en-US" sz="105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Rounded Rectangle 64">
            <a:extLst>
              <a:ext uri="{FF2B5EF4-FFF2-40B4-BE49-F238E27FC236}">
                <a16:creationId xmlns:a16="http://schemas.microsoft.com/office/drawing/2014/main" id="{21FFF866-6BE0-44EA-BC09-64DF9A6C05FA}"/>
              </a:ext>
            </a:extLst>
          </p:cNvPr>
          <p:cNvSpPr txBox="1">
            <a:spLocks/>
          </p:cNvSpPr>
          <p:nvPr/>
        </p:nvSpPr>
        <p:spPr>
          <a:xfrm>
            <a:off x="4464229" y="1211781"/>
            <a:ext cx="1241208" cy="456407"/>
          </a:xfrm>
          <a:prstGeom prst="roundRect">
            <a:avLst>
              <a:gd name="adj" fmla="val 50000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1" wrap="square" lIns="68575" tIns="68575" rIns="68575" bIns="68575" rtlCol="0" anchor="ctr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sz="1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98450" algn="l" rtl="0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139700" indent="0" algn="ctr" defTabSz="457200">
              <a:buFont typeface="Arial"/>
              <a:buNone/>
            </a:pPr>
            <a:endParaRPr lang="en-US" sz="1050" b="1" dirty="0">
              <a:solidFill>
                <a:srgbClr val="000000"/>
              </a:solidFill>
              <a:latin typeface="Calibri"/>
            </a:endParaRPr>
          </a:p>
          <a:p>
            <a:pPr marL="139700" indent="0" algn="ctr" defTabSz="457200">
              <a:buFont typeface="Arial"/>
              <a:buNone/>
            </a:pPr>
            <a:endParaRPr lang="en-US" sz="1050" b="1" dirty="0">
              <a:solidFill>
                <a:srgbClr val="000000"/>
              </a:solidFill>
              <a:latin typeface="Calibri"/>
            </a:endParaRPr>
          </a:p>
          <a:p>
            <a:pPr marL="139700" indent="0" algn="ctr" defTabSz="457200">
              <a:buFont typeface="Arial"/>
              <a:buNone/>
            </a:pPr>
            <a:r>
              <a:rPr lang="en-US" sz="1050" b="1" dirty="0">
                <a:solidFill>
                  <a:srgbClr val="000000"/>
                </a:solidFill>
                <a:latin typeface="Calibri"/>
              </a:rPr>
              <a:t>A&amp;AI</a:t>
            </a:r>
          </a:p>
          <a:p>
            <a:pPr algn="ctr" defTabSz="457200"/>
            <a:endParaRPr lang="en-US" sz="1050" b="1" dirty="0">
              <a:solidFill>
                <a:srgbClr val="000000"/>
              </a:solidFill>
              <a:latin typeface="Calibri"/>
            </a:endParaRPr>
          </a:p>
          <a:p>
            <a:pPr algn="ctr" defTabSz="457200"/>
            <a:endParaRPr lang="en-US" sz="105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Flowchart: Magnetic Disk 11">
            <a:extLst>
              <a:ext uri="{FF2B5EF4-FFF2-40B4-BE49-F238E27FC236}">
                <a16:creationId xmlns:a16="http://schemas.microsoft.com/office/drawing/2014/main" id="{90FB576C-59A4-4101-A5A8-A13EA634F6D6}"/>
              </a:ext>
            </a:extLst>
          </p:cNvPr>
          <p:cNvSpPr/>
          <p:nvPr/>
        </p:nvSpPr>
        <p:spPr>
          <a:xfrm>
            <a:off x="5155182" y="2435057"/>
            <a:ext cx="1241208" cy="567314"/>
          </a:xfrm>
          <a:prstGeom prst="flowChartMagneticDisk">
            <a:avLst/>
          </a:prstGeom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buClrTx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9FD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86357F9-6BD9-43AB-9AAF-029A558C5573}"/>
              </a:ext>
            </a:extLst>
          </p:cNvPr>
          <p:cNvSpPr/>
          <p:nvPr/>
        </p:nvSpPr>
        <p:spPr>
          <a:xfrm>
            <a:off x="7842058" y="5236519"/>
            <a:ext cx="86887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Configure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F667634-29D4-4AD5-A1BF-9DEE92893B05}"/>
              </a:ext>
            </a:extLst>
          </p:cNvPr>
          <p:cNvCxnSpPr>
            <a:cxnSpLocks/>
            <a:stCxn id="12" idx="1"/>
            <a:endCxn id="50" idx="2"/>
          </p:cNvCxnSpPr>
          <p:nvPr/>
        </p:nvCxnSpPr>
        <p:spPr>
          <a:xfrm flipH="1" flipV="1">
            <a:off x="5084833" y="2226221"/>
            <a:ext cx="690953" cy="20883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FC16D2BA-CC44-4A66-89BE-7F15BB712882}"/>
              </a:ext>
            </a:extLst>
          </p:cNvPr>
          <p:cNvCxnSpPr>
            <a:cxnSpLocks/>
            <a:endCxn id="10" idx="0"/>
          </p:cNvCxnSpPr>
          <p:nvPr/>
        </p:nvCxnSpPr>
        <p:spPr>
          <a:xfrm>
            <a:off x="2383197" y="2056075"/>
            <a:ext cx="999179" cy="7543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ounded Rectangle 64">
            <a:extLst>
              <a:ext uri="{FF2B5EF4-FFF2-40B4-BE49-F238E27FC236}">
                <a16:creationId xmlns:a16="http://schemas.microsoft.com/office/drawing/2014/main" id="{8C776590-3BD5-451A-89B1-46B78AA7AB9D}"/>
              </a:ext>
            </a:extLst>
          </p:cNvPr>
          <p:cNvSpPr/>
          <p:nvPr/>
        </p:nvSpPr>
        <p:spPr>
          <a:xfrm>
            <a:off x="6642488" y="834532"/>
            <a:ext cx="2321897" cy="142488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 err="1">
                <a:solidFill>
                  <a:srgbClr val="000000"/>
                </a:solidFill>
                <a:latin typeface="Calibri"/>
              </a:rPr>
              <a:t>RunTime</a:t>
            </a:r>
            <a:r>
              <a:rPr lang="en-US" sz="800" b="1" kern="1200" dirty="0">
                <a:solidFill>
                  <a:srgbClr val="000000"/>
                </a:solidFill>
                <a:latin typeface="Calibri"/>
              </a:rPr>
              <a:t> DB( Config DB)</a:t>
            </a: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800" b="1" kern="1200" dirty="0">
              <a:solidFill>
                <a:srgbClr val="000000"/>
              </a:solidFill>
              <a:latin typeface="Calibri"/>
            </a:endParaRP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800" b="1" kern="1200" dirty="0">
                <a:solidFill>
                  <a:srgbClr val="000000"/>
                </a:solidFill>
                <a:latin typeface="Calibri"/>
              </a:rPr>
              <a:t>Real time config data</a:t>
            </a: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800" b="1" kern="1200" dirty="0">
                <a:solidFill>
                  <a:srgbClr val="000000"/>
                </a:solidFill>
                <a:latin typeface="Calibri"/>
              </a:rPr>
              <a:t>Realtime logical connection</a:t>
            </a: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800" b="1" kern="1200" dirty="0">
                <a:solidFill>
                  <a:srgbClr val="000000"/>
                </a:solidFill>
                <a:latin typeface="Calibri"/>
              </a:rPr>
              <a:t>EXO-Inventory</a:t>
            </a: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800" b="1" kern="1200" dirty="0" err="1">
                <a:solidFill>
                  <a:srgbClr val="000000"/>
                </a:solidFill>
                <a:latin typeface="Calibri"/>
              </a:rPr>
              <a:t>Netconf</a:t>
            </a:r>
            <a:r>
              <a:rPr lang="en-US" sz="800" b="1" kern="1200" dirty="0">
                <a:solidFill>
                  <a:srgbClr val="000000"/>
                </a:solidFill>
                <a:latin typeface="Calibri"/>
              </a:rPr>
              <a:t>/O 1 CM and VES CM event Change notification </a:t>
            </a:r>
            <a:endParaRPr lang="en-US" sz="800" b="1" dirty="0">
              <a:solidFill>
                <a:srgbClr val="000000"/>
              </a:solidFill>
              <a:latin typeface="Calibri"/>
            </a:endParaRP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800" b="1" dirty="0">
                <a:solidFill>
                  <a:srgbClr val="000000"/>
                </a:solidFill>
                <a:latin typeface="Calibri"/>
              </a:rPr>
              <a:t>VES Collector and VES Config change event notification </a:t>
            </a: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6" name="Rounded Rectangle 64">
            <a:extLst>
              <a:ext uri="{FF2B5EF4-FFF2-40B4-BE49-F238E27FC236}">
                <a16:creationId xmlns:a16="http://schemas.microsoft.com/office/drawing/2014/main" id="{FE33F20C-0BFD-4A69-9D06-4B850EACDD99}"/>
              </a:ext>
            </a:extLst>
          </p:cNvPr>
          <p:cNvSpPr/>
          <p:nvPr/>
        </p:nvSpPr>
        <p:spPr>
          <a:xfrm>
            <a:off x="6729374" y="2439625"/>
            <a:ext cx="2201365" cy="130084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800" b="1" kern="1200" dirty="0">
              <a:solidFill>
                <a:srgbClr val="000000"/>
              </a:solidFill>
              <a:latin typeface="Calibri"/>
            </a:endParaRPr>
          </a:p>
          <a:p>
            <a:pPr marL="228600" indent="-228600" defTabSz="457200">
              <a:buClrTx/>
              <a:buFont typeface="+mj-lt"/>
              <a:buAutoNum type="arabicPeriod"/>
              <a:defRPr/>
            </a:pPr>
            <a:endParaRPr lang="en-US" sz="800" b="1" kern="1200" dirty="0">
              <a:solidFill>
                <a:srgbClr val="000000"/>
              </a:solidFill>
              <a:latin typeface="Calibri"/>
            </a:endParaRPr>
          </a:p>
          <a:p>
            <a:pPr defTabSz="457200">
              <a:buClrTx/>
              <a:defRPr/>
            </a:pPr>
            <a:r>
              <a:rPr lang="en-US" sz="800" b="1" kern="1200" dirty="0">
                <a:solidFill>
                  <a:srgbClr val="000000"/>
                </a:solidFill>
                <a:latin typeface="Calibri"/>
              </a:rPr>
              <a:t>	CM </a:t>
            </a:r>
            <a:r>
              <a:rPr lang="en-US" sz="800" b="1" kern="1200" dirty="0" err="1">
                <a:solidFill>
                  <a:srgbClr val="000000"/>
                </a:solidFill>
                <a:latin typeface="Calibri"/>
              </a:rPr>
              <a:t>Notificaiton</a:t>
            </a:r>
            <a:endParaRPr lang="en-US" sz="800" b="1" kern="1200" dirty="0">
              <a:solidFill>
                <a:srgbClr val="000000"/>
              </a:solidFill>
              <a:latin typeface="Calibri"/>
            </a:endParaRPr>
          </a:p>
          <a:p>
            <a:pPr marL="228600" indent="-228600" defTabSz="457200">
              <a:buClrTx/>
              <a:buFont typeface="+mj-lt"/>
              <a:buAutoNum type="arabicPeriod"/>
              <a:defRPr/>
            </a:pPr>
            <a:r>
              <a:rPr lang="en-US" sz="800" b="1" kern="1200" dirty="0">
                <a:solidFill>
                  <a:srgbClr val="000000"/>
                </a:solidFill>
                <a:latin typeface="Calibri"/>
              </a:rPr>
              <a:t>Device can send a CM notify event to DCAE VES Collector</a:t>
            </a:r>
          </a:p>
          <a:p>
            <a:pPr marL="228600" indent="-228600" defTabSz="457200">
              <a:buClrTx/>
              <a:buFont typeface="+mj-lt"/>
              <a:buAutoNum type="arabicPeriod"/>
              <a:defRPr/>
            </a:pPr>
            <a:r>
              <a:rPr lang="en-US" sz="800" b="1" kern="1200" dirty="0">
                <a:solidFill>
                  <a:srgbClr val="000000"/>
                </a:solidFill>
                <a:latin typeface="Calibri"/>
              </a:rPr>
              <a:t>DCAE VES Collector receives CM notification and publish the CM event to </a:t>
            </a:r>
            <a:r>
              <a:rPr lang="en-US" sz="800" b="1" kern="1200" dirty="0" err="1">
                <a:solidFill>
                  <a:srgbClr val="000000"/>
                </a:solidFill>
                <a:latin typeface="Calibri"/>
              </a:rPr>
              <a:t>Dmaap</a:t>
            </a:r>
            <a:r>
              <a:rPr lang="en-US" sz="800" b="1" kern="1200" dirty="0">
                <a:solidFill>
                  <a:srgbClr val="000000"/>
                </a:solidFill>
                <a:latin typeface="Calibri"/>
              </a:rPr>
              <a:t> MR</a:t>
            </a:r>
          </a:p>
          <a:p>
            <a:pPr marL="228600" indent="-228600" defTabSz="457200">
              <a:buClrTx/>
              <a:buFont typeface="+mj-lt"/>
              <a:buAutoNum type="arabicPeriod"/>
              <a:defRPr/>
            </a:pPr>
            <a:r>
              <a:rPr lang="en-US" sz="800" b="1" kern="1200" dirty="0" err="1">
                <a:solidFill>
                  <a:srgbClr val="000000"/>
                </a:solidFill>
                <a:latin typeface="Calibri"/>
              </a:rPr>
              <a:t>RumTime</a:t>
            </a:r>
            <a:r>
              <a:rPr lang="en-US" sz="800" b="1" kern="1200" dirty="0">
                <a:solidFill>
                  <a:srgbClr val="000000"/>
                </a:solidFill>
                <a:latin typeface="Calibri"/>
              </a:rPr>
              <a:t> DB shall subscribe this event for config data and store Config DB based on Scheme in Config DB.</a:t>
            </a: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800" b="1" kern="1200" dirty="0">
              <a:solidFill>
                <a:srgbClr val="000000"/>
              </a:solidFill>
              <a:latin typeface="Calibri"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800" b="1" dirty="0">
              <a:solidFill>
                <a:srgbClr val="000000"/>
              </a:solidFill>
              <a:latin typeface="Calibri"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1050" b="1" dirty="0">
              <a:solidFill>
                <a:srgbClr val="000000"/>
              </a:solidFill>
              <a:latin typeface="Calibri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4" name="Rounded Rectangle 64">
            <a:extLst>
              <a:ext uri="{FF2B5EF4-FFF2-40B4-BE49-F238E27FC236}">
                <a16:creationId xmlns:a16="http://schemas.microsoft.com/office/drawing/2014/main" id="{A2D38D62-56AE-4840-893B-7FA8BE79EC17}"/>
              </a:ext>
            </a:extLst>
          </p:cNvPr>
          <p:cNvSpPr txBox="1">
            <a:spLocks/>
          </p:cNvSpPr>
          <p:nvPr/>
        </p:nvSpPr>
        <p:spPr>
          <a:xfrm>
            <a:off x="5723776" y="4058247"/>
            <a:ext cx="947593" cy="304708"/>
          </a:xfrm>
          <a:prstGeom prst="roundRect">
            <a:avLst>
              <a:gd name="adj" fmla="val 50000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1" wrap="square" lIns="68575" tIns="68575" rIns="68575" bIns="68575" rtlCol="0" anchor="ctr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sz="1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98450" algn="l" rtl="0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139700" indent="0" algn="ctr" defTabSz="457200">
              <a:buFont typeface="Arial"/>
              <a:buNone/>
            </a:pPr>
            <a:endParaRPr lang="en-US" sz="1050" b="1" dirty="0">
              <a:solidFill>
                <a:srgbClr val="000000"/>
              </a:solidFill>
              <a:latin typeface="Calibri"/>
            </a:endParaRPr>
          </a:p>
          <a:p>
            <a:pPr marL="139700" indent="0" algn="ctr" defTabSz="457200">
              <a:buFont typeface="Arial"/>
              <a:buNone/>
            </a:pPr>
            <a:endParaRPr lang="en-US" sz="1050" b="1" dirty="0">
              <a:solidFill>
                <a:srgbClr val="000000"/>
              </a:solidFill>
              <a:latin typeface="Calibri"/>
            </a:endParaRPr>
          </a:p>
          <a:p>
            <a:pPr marL="139700" indent="0" algn="ctr" defTabSz="457200">
              <a:buFont typeface="Arial"/>
              <a:buNone/>
            </a:pPr>
            <a:r>
              <a:rPr lang="en-US" sz="1050" b="1" dirty="0">
                <a:solidFill>
                  <a:srgbClr val="000000"/>
                </a:solidFill>
                <a:latin typeface="Calibri"/>
              </a:rPr>
              <a:t>DCAE/VES</a:t>
            </a:r>
          </a:p>
          <a:p>
            <a:pPr algn="ctr" defTabSz="457200"/>
            <a:endParaRPr lang="en-US" sz="1050" b="1" dirty="0">
              <a:solidFill>
                <a:srgbClr val="000000"/>
              </a:solidFill>
              <a:latin typeface="Calibri"/>
            </a:endParaRPr>
          </a:p>
          <a:p>
            <a:pPr algn="ctr" defTabSz="457200"/>
            <a:endParaRPr lang="en-US" sz="105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FB513393-9A1C-47FE-9C81-68434E481774}"/>
              </a:ext>
            </a:extLst>
          </p:cNvPr>
          <p:cNvSpPr txBox="1"/>
          <p:nvPr/>
        </p:nvSpPr>
        <p:spPr>
          <a:xfrm>
            <a:off x="2960744" y="3401878"/>
            <a:ext cx="9927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/>
              <a:t>Netconf</a:t>
            </a:r>
            <a:r>
              <a:rPr lang="en-US" sz="1000" dirty="0"/>
              <a:t> 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A8687A69-BD61-41FE-A8B1-418046AD2113}"/>
              </a:ext>
            </a:extLst>
          </p:cNvPr>
          <p:cNvSpPr txBox="1"/>
          <p:nvPr/>
        </p:nvSpPr>
        <p:spPr>
          <a:xfrm rot="5400000">
            <a:off x="3524571" y="3565481"/>
            <a:ext cx="733096" cy="254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O1 CM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37325C88-7E2C-44EB-9605-F69DEF3A3A8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1424" y="4115148"/>
            <a:ext cx="536122" cy="227540"/>
          </a:xfrm>
          <a:prstGeom prst="rect">
            <a:avLst/>
          </a:prstGeom>
        </p:spPr>
      </p:pic>
      <p:pic>
        <p:nvPicPr>
          <p:cNvPr id="38" name="Picture 2" descr="C:\Users\cheung\AppData\Local\Temp\SNAGHTML105560.PNG">
            <a:extLst>
              <a:ext uri="{FF2B5EF4-FFF2-40B4-BE49-F238E27FC236}">
                <a16:creationId xmlns:a16="http://schemas.microsoft.com/office/drawing/2014/main" id="{6E9B01BA-92EC-4311-BF6B-6E56209A2C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053" y="4037134"/>
            <a:ext cx="247706" cy="272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A09E06B-A49B-4980-8EC4-D341B3252C96}"/>
              </a:ext>
            </a:extLst>
          </p:cNvPr>
          <p:cNvSpPr txBox="1"/>
          <p:nvPr/>
        </p:nvSpPr>
        <p:spPr>
          <a:xfrm>
            <a:off x="3523840" y="4123381"/>
            <a:ext cx="3760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CU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79DFA9B-798B-4B32-816C-697EA23CE6A9}"/>
              </a:ext>
            </a:extLst>
          </p:cNvPr>
          <p:cNvSpPr txBox="1"/>
          <p:nvPr/>
        </p:nvSpPr>
        <p:spPr>
          <a:xfrm>
            <a:off x="4415870" y="3976731"/>
            <a:ext cx="3760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DU</a:t>
            </a: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27E46A83-6242-4644-9D92-A5C3AEAC35D1}"/>
              </a:ext>
            </a:extLst>
          </p:cNvPr>
          <p:cNvCxnSpPr>
            <a:cxnSpLocks/>
            <a:stCxn id="65" idx="1"/>
            <a:endCxn id="10" idx="3"/>
          </p:cNvCxnSpPr>
          <p:nvPr/>
        </p:nvCxnSpPr>
        <p:spPr>
          <a:xfrm flipH="1" flipV="1">
            <a:off x="4015851" y="3058316"/>
            <a:ext cx="1295457" cy="35885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E9FDF0E5-A56D-44E7-A076-6723C7BEFF52}"/>
              </a:ext>
            </a:extLst>
          </p:cNvPr>
          <p:cNvSpPr txBox="1"/>
          <p:nvPr/>
        </p:nvSpPr>
        <p:spPr>
          <a:xfrm>
            <a:off x="5084833" y="4012713"/>
            <a:ext cx="7657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O1 Notify</a:t>
            </a: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5A76BAFA-63C9-466E-8A0F-71729A334F47}"/>
              </a:ext>
            </a:extLst>
          </p:cNvPr>
          <p:cNvCxnSpPr>
            <a:cxnSpLocks/>
            <a:endCxn id="10" idx="2"/>
          </p:cNvCxnSpPr>
          <p:nvPr/>
        </p:nvCxnSpPr>
        <p:spPr>
          <a:xfrm flipH="1" flipV="1">
            <a:off x="3382376" y="3306228"/>
            <a:ext cx="16222" cy="5760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522FD5DF-BC9F-4884-9B91-E762649066D0}"/>
              </a:ext>
            </a:extLst>
          </p:cNvPr>
          <p:cNvCxnSpPr>
            <a:cxnSpLocks/>
            <a:stCxn id="65" idx="0"/>
          </p:cNvCxnSpPr>
          <p:nvPr/>
        </p:nvCxnSpPr>
        <p:spPr>
          <a:xfrm flipH="1" flipV="1">
            <a:off x="5750504" y="3010451"/>
            <a:ext cx="156478" cy="28094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5DCF7AEB-4079-405C-AC3A-1BD6206C857D}"/>
              </a:ext>
            </a:extLst>
          </p:cNvPr>
          <p:cNvSpPr txBox="1"/>
          <p:nvPr/>
        </p:nvSpPr>
        <p:spPr>
          <a:xfrm>
            <a:off x="5172191" y="4198346"/>
            <a:ext cx="562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Json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02A9920E-4788-4C3E-BD9F-42CA40783DCB}"/>
              </a:ext>
            </a:extLst>
          </p:cNvPr>
          <p:cNvCxnSpPr>
            <a:cxnSpLocks/>
          </p:cNvCxnSpPr>
          <p:nvPr/>
        </p:nvCxnSpPr>
        <p:spPr>
          <a:xfrm>
            <a:off x="3797285" y="3295794"/>
            <a:ext cx="14669" cy="57929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468C6D03-DD2E-45C4-96BE-B07119721BCE}"/>
              </a:ext>
            </a:extLst>
          </p:cNvPr>
          <p:cNvCxnSpPr>
            <a:cxnSpLocks/>
          </p:cNvCxnSpPr>
          <p:nvPr/>
        </p:nvCxnSpPr>
        <p:spPr>
          <a:xfrm flipV="1">
            <a:off x="4623857" y="4183412"/>
            <a:ext cx="1099919" cy="4550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7445F037-133B-41B4-99BC-A02B87DCE429}"/>
              </a:ext>
            </a:extLst>
          </p:cNvPr>
          <p:cNvCxnSpPr>
            <a:cxnSpLocks/>
            <a:stCxn id="84" idx="0"/>
          </p:cNvCxnSpPr>
          <p:nvPr/>
        </p:nvCxnSpPr>
        <p:spPr>
          <a:xfrm flipH="1" flipV="1">
            <a:off x="5922261" y="3532163"/>
            <a:ext cx="275312" cy="526084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0D5CE326-D85C-48CD-B84D-D58B0BF3A9E0}"/>
              </a:ext>
            </a:extLst>
          </p:cNvPr>
          <p:cNvCxnSpPr>
            <a:cxnSpLocks/>
          </p:cNvCxnSpPr>
          <p:nvPr/>
        </p:nvCxnSpPr>
        <p:spPr>
          <a:xfrm flipV="1">
            <a:off x="3988819" y="2893637"/>
            <a:ext cx="1183372" cy="371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72F6F6D3-308D-4807-A3A9-9360287B1130}"/>
              </a:ext>
            </a:extLst>
          </p:cNvPr>
          <p:cNvCxnSpPr>
            <a:cxnSpLocks/>
          </p:cNvCxnSpPr>
          <p:nvPr/>
        </p:nvCxnSpPr>
        <p:spPr>
          <a:xfrm>
            <a:off x="2708665" y="1930607"/>
            <a:ext cx="2435998" cy="700272"/>
          </a:xfrm>
          <a:prstGeom prst="straightConnector1">
            <a:avLst/>
          </a:prstGeom>
          <a:ln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FEE33464-F2F2-4947-92E0-21D5070DAD29}"/>
              </a:ext>
            </a:extLst>
          </p:cNvPr>
          <p:cNvCxnSpPr>
            <a:cxnSpLocks/>
            <a:endCxn id="11" idx="1"/>
          </p:cNvCxnSpPr>
          <p:nvPr/>
        </p:nvCxnSpPr>
        <p:spPr>
          <a:xfrm>
            <a:off x="2635720" y="1379764"/>
            <a:ext cx="1828509" cy="60221"/>
          </a:xfrm>
          <a:prstGeom prst="straightConnector1">
            <a:avLst/>
          </a:prstGeom>
          <a:ln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B5B6BFA8-E601-49C8-A23B-CD7C233102F7}"/>
              </a:ext>
            </a:extLst>
          </p:cNvPr>
          <p:cNvSpPr txBox="1">
            <a:spLocks/>
          </p:cNvSpPr>
          <p:nvPr/>
        </p:nvSpPr>
        <p:spPr>
          <a:xfrm>
            <a:off x="5311308" y="3291397"/>
            <a:ext cx="1191348" cy="251552"/>
          </a:xfrm>
          <a:prstGeom prst="roundRect">
            <a:avLst>
              <a:gd name="adj" fmla="val 50000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1" wrap="square" lIns="68575" tIns="68575" rIns="68575" bIns="68575" rtlCol="0" anchor="ctr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sz="1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98450" algn="l" rtl="0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139700" indent="0" algn="ctr" defTabSz="457200">
              <a:buFont typeface="Arial"/>
              <a:buNone/>
            </a:pPr>
            <a:endParaRPr lang="en-US" sz="1050" b="1" dirty="0">
              <a:solidFill>
                <a:srgbClr val="000000"/>
              </a:solidFill>
              <a:latin typeface="Calibri"/>
            </a:endParaRPr>
          </a:p>
          <a:p>
            <a:pPr marL="139700" indent="0" algn="ctr" defTabSz="457200">
              <a:buFont typeface="Arial"/>
              <a:buNone/>
            </a:pPr>
            <a:endParaRPr lang="en-US" sz="1050" b="1" dirty="0">
              <a:solidFill>
                <a:srgbClr val="000000"/>
              </a:solidFill>
              <a:latin typeface="Calibri"/>
            </a:endParaRPr>
          </a:p>
          <a:p>
            <a:pPr marL="139700" indent="0" algn="ctr" defTabSz="457200">
              <a:buFont typeface="Arial"/>
              <a:buNone/>
            </a:pPr>
            <a:r>
              <a:rPr lang="en-US" sz="1050" b="1" dirty="0" err="1">
                <a:solidFill>
                  <a:srgbClr val="000000"/>
                </a:solidFill>
                <a:latin typeface="Calibri"/>
              </a:rPr>
              <a:t>DMaaP</a:t>
            </a:r>
            <a:r>
              <a:rPr lang="en-US" sz="1050" b="1" dirty="0">
                <a:solidFill>
                  <a:srgbClr val="000000"/>
                </a:solidFill>
                <a:latin typeface="Calibri"/>
              </a:rPr>
              <a:t> (MR) </a:t>
            </a:r>
          </a:p>
          <a:p>
            <a:pPr algn="ctr" defTabSz="457200"/>
            <a:endParaRPr lang="en-US" sz="1050" b="1" dirty="0">
              <a:solidFill>
                <a:srgbClr val="000000"/>
              </a:solidFill>
              <a:latin typeface="Calibri"/>
            </a:endParaRPr>
          </a:p>
          <a:p>
            <a:pPr algn="ctr" defTabSz="457200"/>
            <a:endParaRPr lang="en-US" sz="1050" b="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7" name="Rounded Rectangle 64">
            <a:extLst>
              <a:ext uri="{FF2B5EF4-FFF2-40B4-BE49-F238E27FC236}">
                <a16:creationId xmlns:a16="http://schemas.microsoft.com/office/drawing/2014/main" id="{4159B8DB-9215-404D-A232-7674EE18BC6B}"/>
              </a:ext>
            </a:extLst>
          </p:cNvPr>
          <p:cNvSpPr txBox="1">
            <a:spLocks/>
          </p:cNvSpPr>
          <p:nvPr/>
        </p:nvSpPr>
        <p:spPr>
          <a:xfrm rot="16200000">
            <a:off x="1888969" y="1744257"/>
            <a:ext cx="1319294" cy="297585"/>
          </a:xfrm>
          <a:prstGeom prst="roundRect">
            <a:avLst>
              <a:gd name="adj" fmla="val 50000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1" wrap="square" lIns="68575" tIns="68575" rIns="68575" bIns="68575" rtlCol="0" anchor="ctr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sz="1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98450" algn="l" rtl="0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139700" indent="0" algn="ctr" defTabSz="457200">
              <a:buFont typeface="Arial"/>
              <a:buNone/>
            </a:pPr>
            <a:endParaRPr lang="en-US" sz="1050" b="1" dirty="0">
              <a:solidFill>
                <a:srgbClr val="000000"/>
              </a:solidFill>
              <a:latin typeface="Calibri"/>
            </a:endParaRPr>
          </a:p>
          <a:p>
            <a:pPr marL="139700" indent="0" algn="ctr" defTabSz="457200">
              <a:buFont typeface="Arial"/>
              <a:buNone/>
            </a:pPr>
            <a:endParaRPr lang="en-US" sz="1050" b="1" dirty="0">
              <a:solidFill>
                <a:srgbClr val="000000"/>
              </a:solidFill>
              <a:latin typeface="Calibri"/>
            </a:endParaRPr>
          </a:p>
          <a:p>
            <a:pPr marL="139700" indent="0" algn="ctr" defTabSz="457200">
              <a:buFont typeface="Arial"/>
              <a:buNone/>
            </a:pPr>
            <a:r>
              <a:rPr lang="en-US" sz="1050" b="1" dirty="0" err="1">
                <a:solidFill>
                  <a:srgbClr val="000000"/>
                </a:solidFill>
                <a:latin typeface="Calibri"/>
              </a:rPr>
              <a:t>DMaaP</a:t>
            </a:r>
            <a:r>
              <a:rPr lang="en-US" sz="1050" b="1" dirty="0">
                <a:solidFill>
                  <a:srgbClr val="000000"/>
                </a:solidFill>
                <a:latin typeface="Calibri"/>
              </a:rPr>
              <a:t> (MR) </a:t>
            </a:r>
          </a:p>
          <a:p>
            <a:pPr algn="ctr" defTabSz="457200"/>
            <a:endParaRPr lang="en-US" sz="1050" b="1" dirty="0">
              <a:solidFill>
                <a:srgbClr val="000000"/>
              </a:solidFill>
              <a:latin typeface="Calibri"/>
            </a:endParaRPr>
          </a:p>
          <a:p>
            <a:pPr algn="ctr" defTabSz="457200"/>
            <a:endParaRPr lang="en-US" sz="1050" b="1" dirty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4DC62B33-AD39-4403-A1B6-CA56AB3F77B7}"/>
              </a:ext>
            </a:extLst>
          </p:cNvPr>
          <p:cNvCxnSpPr>
            <a:cxnSpLocks/>
            <a:stCxn id="5" idx="3"/>
            <a:endCxn id="67" idx="0"/>
          </p:cNvCxnSpPr>
          <p:nvPr/>
        </p:nvCxnSpPr>
        <p:spPr>
          <a:xfrm flipV="1">
            <a:off x="1652376" y="1893050"/>
            <a:ext cx="747448" cy="1"/>
          </a:xfrm>
          <a:prstGeom prst="straightConnector1">
            <a:avLst/>
          </a:prstGeom>
          <a:ln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D40FDAC4-BA70-4DCE-9D95-998A606F0C0E}"/>
              </a:ext>
            </a:extLst>
          </p:cNvPr>
          <p:cNvSpPr txBox="1"/>
          <p:nvPr/>
        </p:nvSpPr>
        <p:spPr>
          <a:xfrm>
            <a:off x="5494530" y="2429748"/>
            <a:ext cx="10282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mS Config DB</a:t>
            </a:r>
          </a:p>
          <a:p>
            <a:endParaRPr lang="en-US" sz="800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52D162FF-3ED6-4D75-971C-C3A76D47D46C}"/>
              </a:ext>
            </a:extLst>
          </p:cNvPr>
          <p:cNvSpPr txBox="1"/>
          <p:nvPr/>
        </p:nvSpPr>
        <p:spPr>
          <a:xfrm>
            <a:off x="5184414" y="2635905"/>
            <a:ext cx="9235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/>
              <a:t>RunTime</a:t>
            </a:r>
            <a:r>
              <a:rPr lang="en-US" sz="1000" dirty="0"/>
              <a:t> DB</a:t>
            </a:r>
          </a:p>
        </p:txBody>
      </p:sp>
      <p:sp>
        <p:nvSpPr>
          <p:cNvPr id="46" name="Rounded Rectangle 64">
            <a:extLst>
              <a:ext uri="{FF2B5EF4-FFF2-40B4-BE49-F238E27FC236}">
                <a16:creationId xmlns:a16="http://schemas.microsoft.com/office/drawing/2014/main" id="{0EE46001-4A94-4814-B45E-10E5729A49B1}"/>
              </a:ext>
            </a:extLst>
          </p:cNvPr>
          <p:cNvSpPr/>
          <p:nvPr/>
        </p:nvSpPr>
        <p:spPr>
          <a:xfrm>
            <a:off x="255212" y="2657436"/>
            <a:ext cx="2256049" cy="131929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800" b="1" kern="1200" dirty="0">
              <a:solidFill>
                <a:srgbClr val="000000"/>
              </a:solidFill>
              <a:latin typeface="Calibri"/>
            </a:endParaRP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800" b="1" kern="1200" dirty="0">
                <a:solidFill>
                  <a:srgbClr val="000000"/>
                </a:solidFill>
                <a:latin typeface="Calibri"/>
              </a:rPr>
              <a:t>SDC posts Onboard CSAR/Yang model to </a:t>
            </a:r>
            <a:r>
              <a:rPr lang="en-US" sz="800" b="1" kern="1200" dirty="0" err="1">
                <a:solidFill>
                  <a:srgbClr val="000000"/>
                </a:solidFill>
                <a:latin typeface="Calibri"/>
              </a:rPr>
              <a:t>DMaaP</a:t>
            </a:r>
            <a:r>
              <a:rPr lang="en-US" sz="800" b="1" kern="1200" dirty="0">
                <a:solidFill>
                  <a:srgbClr val="000000"/>
                </a:solidFill>
                <a:latin typeface="Calibri"/>
              </a:rPr>
              <a:t>.</a:t>
            </a: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800" b="1" kern="1200" dirty="0" err="1">
                <a:solidFill>
                  <a:srgbClr val="000000"/>
                </a:solidFill>
                <a:latin typeface="Calibri"/>
              </a:rPr>
              <a:t>RunTime</a:t>
            </a:r>
            <a:r>
              <a:rPr lang="en-US" sz="800" b="1" kern="1200" dirty="0">
                <a:solidFill>
                  <a:srgbClr val="000000"/>
                </a:solidFill>
                <a:latin typeface="Calibri"/>
              </a:rPr>
              <a:t> DB retrieves CSAR/Yang model  from </a:t>
            </a:r>
            <a:r>
              <a:rPr lang="en-US" sz="800" b="1" kern="1200" dirty="0" err="1">
                <a:solidFill>
                  <a:srgbClr val="000000"/>
                </a:solidFill>
                <a:latin typeface="Calibri"/>
              </a:rPr>
              <a:t>DMaaP</a:t>
            </a:r>
            <a:r>
              <a:rPr lang="en-US" sz="800" b="1" kern="1200" dirty="0">
                <a:solidFill>
                  <a:srgbClr val="000000"/>
                </a:solidFill>
                <a:latin typeface="Calibri"/>
              </a:rPr>
              <a:t>. </a:t>
            </a: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800" b="1" kern="1200" dirty="0" err="1">
                <a:solidFill>
                  <a:srgbClr val="000000"/>
                </a:solidFill>
                <a:latin typeface="Calibri"/>
              </a:rPr>
              <a:t>RunTime</a:t>
            </a:r>
            <a:r>
              <a:rPr lang="en-US" sz="800" b="1" kern="1200" dirty="0">
                <a:solidFill>
                  <a:srgbClr val="000000"/>
                </a:solidFill>
                <a:latin typeface="Calibri"/>
              </a:rPr>
              <a:t> DB pulls run time Yang model and config information from SDN-C/R</a:t>
            </a: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800" b="1" kern="1200" dirty="0" err="1">
                <a:solidFill>
                  <a:srgbClr val="000000"/>
                </a:solidFill>
                <a:latin typeface="Calibri"/>
              </a:rPr>
              <a:t>RunTime</a:t>
            </a:r>
            <a:r>
              <a:rPr lang="en-US" sz="800" b="1" kern="1200" dirty="0">
                <a:solidFill>
                  <a:srgbClr val="000000"/>
                </a:solidFill>
                <a:latin typeface="Calibri"/>
              </a:rPr>
              <a:t> DB builds the logical model </a:t>
            </a: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800" b="1" kern="1200" dirty="0">
              <a:solidFill>
                <a:srgbClr val="000000"/>
              </a:solidFill>
              <a:latin typeface="Calibri"/>
            </a:endParaRP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800" b="1" kern="1200" dirty="0">
              <a:solidFill>
                <a:srgbClr val="000000"/>
              </a:solidFill>
              <a:latin typeface="Calibri"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800" b="1" dirty="0">
              <a:solidFill>
                <a:srgbClr val="000000"/>
              </a:solidFill>
              <a:latin typeface="Calibri"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1050" b="1" dirty="0">
              <a:solidFill>
                <a:srgbClr val="000000"/>
              </a:solidFill>
              <a:latin typeface="Calibri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0" name="Rounded Rectangle 64">
            <a:extLst>
              <a:ext uri="{FF2B5EF4-FFF2-40B4-BE49-F238E27FC236}">
                <a16:creationId xmlns:a16="http://schemas.microsoft.com/office/drawing/2014/main" id="{C268944C-FFC7-4BDC-BE82-498AF0FCCAB9}"/>
              </a:ext>
            </a:extLst>
          </p:cNvPr>
          <p:cNvSpPr txBox="1">
            <a:spLocks/>
          </p:cNvSpPr>
          <p:nvPr/>
        </p:nvSpPr>
        <p:spPr>
          <a:xfrm>
            <a:off x="4500754" y="2004464"/>
            <a:ext cx="1168157" cy="221757"/>
          </a:xfrm>
          <a:prstGeom prst="roundRect">
            <a:avLst>
              <a:gd name="adj" fmla="val 50000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1" wrap="square" lIns="68575" tIns="68575" rIns="68575" bIns="68575" rtlCol="0" anchor="ctr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sz="1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98450" algn="l" rtl="0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139700" indent="0" algn="ctr" defTabSz="457200">
              <a:buFont typeface="Arial"/>
              <a:buNone/>
            </a:pPr>
            <a:endParaRPr lang="en-US" sz="1050" b="1" dirty="0">
              <a:solidFill>
                <a:srgbClr val="000000"/>
              </a:solidFill>
              <a:latin typeface="Calibri"/>
            </a:endParaRPr>
          </a:p>
          <a:p>
            <a:pPr marL="139700" indent="0" algn="ctr" defTabSz="457200">
              <a:buFont typeface="Arial"/>
              <a:buNone/>
            </a:pPr>
            <a:endParaRPr lang="en-US" sz="1050" b="1" dirty="0">
              <a:solidFill>
                <a:srgbClr val="000000"/>
              </a:solidFill>
              <a:latin typeface="Calibri"/>
            </a:endParaRPr>
          </a:p>
          <a:p>
            <a:pPr marL="139700" indent="0" algn="ctr" defTabSz="457200">
              <a:buFont typeface="Arial"/>
              <a:buNone/>
            </a:pPr>
            <a:r>
              <a:rPr lang="en-US" sz="1050" b="1" dirty="0" err="1">
                <a:solidFill>
                  <a:srgbClr val="000000"/>
                </a:solidFill>
                <a:latin typeface="Calibri"/>
              </a:rPr>
              <a:t>DMaaP</a:t>
            </a:r>
            <a:r>
              <a:rPr lang="en-US" sz="1050" b="1" dirty="0">
                <a:solidFill>
                  <a:srgbClr val="000000"/>
                </a:solidFill>
                <a:latin typeface="Calibri"/>
              </a:rPr>
              <a:t>  </a:t>
            </a:r>
          </a:p>
          <a:p>
            <a:pPr algn="ctr" defTabSz="457200"/>
            <a:endParaRPr lang="en-US" sz="1050" b="1" dirty="0">
              <a:solidFill>
                <a:srgbClr val="000000"/>
              </a:solidFill>
              <a:latin typeface="Calibri"/>
            </a:endParaRPr>
          </a:p>
          <a:p>
            <a:pPr algn="ctr" defTabSz="457200"/>
            <a:endParaRPr lang="en-US" sz="1050" b="1" dirty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8AA746DE-C125-4AE5-B795-EDDDD29D265F}"/>
              </a:ext>
            </a:extLst>
          </p:cNvPr>
          <p:cNvCxnSpPr>
            <a:cxnSpLocks/>
          </p:cNvCxnSpPr>
          <p:nvPr/>
        </p:nvCxnSpPr>
        <p:spPr>
          <a:xfrm flipV="1">
            <a:off x="1652375" y="1893049"/>
            <a:ext cx="747448" cy="1"/>
          </a:xfrm>
          <a:prstGeom prst="straightConnector1">
            <a:avLst/>
          </a:prstGeom>
          <a:ln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603EFD34-ACF4-4D5F-8C96-CAB0EB7A77D7}"/>
              </a:ext>
            </a:extLst>
          </p:cNvPr>
          <p:cNvCxnSpPr>
            <a:cxnSpLocks/>
            <a:stCxn id="11" idx="2"/>
            <a:endCxn id="50" idx="0"/>
          </p:cNvCxnSpPr>
          <p:nvPr/>
        </p:nvCxnSpPr>
        <p:spPr>
          <a:xfrm>
            <a:off x="5084833" y="1668188"/>
            <a:ext cx="0" cy="3362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22939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148233-A9DF-4091-B944-7D79C88D69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776" y="188258"/>
            <a:ext cx="8133422" cy="396689"/>
          </a:xfrm>
        </p:spPr>
        <p:txBody>
          <a:bodyPr/>
          <a:lstStyle/>
          <a:p>
            <a:pPr>
              <a:buClr>
                <a:schemeClr val="lt1"/>
              </a:buClr>
              <a:buSzPts val="2100"/>
            </a:pPr>
            <a:r>
              <a:rPr lang="en-US" sz="2700" dirty="0">
                <a:solidFill>
                  <a:schemeClr val="lt1"/>
                </a:solidFill>
                <a:latin typeface="Arial"/>
                <a:cs typeface="Arial"/>
                <a:sym typeface="Arial"/>
              </a:rPr>
              <a:t>Data Flow for </a:t>
            </a:r>
            <a:r>
              <a:rPr lang="en-US" sz="2700" dirty="0" err="1">
                <a:solidFill>
                  <a:schemeClr val="lt1"/>
                </a:solidFill>
                <a:latin typeface="Arial"/>
                <a:cs typeface="Arial"/>
                <a:sym typeface="Arial"/>
              </a:rPr>
              <a:t>RunTime</a:t>
            </a:r>
            <a:r>
              <a:rPr lang="en-US" sz="2700" dirty="0">
                <a:solidFill>
                  <a:schemeClr val="lt1"/>
                </a:solidFill>
                <a:latin typeface="Arial"/>
                <a:cs typeface="Arial"/>
                <a:sym typeface="Arial"/>
              </a:rPr>
              <a:t> Config DB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D08684C-63D9-4D71-B730-10BEF72DC3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3988" y="820800"/>
            <a:ext cx="5936877" cy="3986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9296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4333E2-0082-43AD-BF60-36D572A17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303" y="85261"/>
            <a:ext cx="8520600" cy="572700"/>
          </a:xfrm>
        </p:spPr>
        <p:txBody>
          <a:bodyPr/>
          <a:lstStyle/>
          <a:p>
            <a:r>
              <a:rPr lang="en-US" dirty="0"/>
              <a:t>Application Impacts and Requirements (HL)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5E9BEE-9ED9-48CE-9C75-32E7EC3DFD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026826"/>
            <a:ext cx="8520600" cy="3542049"/>
          </a:xfrm>
        </p:spPr>
        <p:txBody>
          <a:bodyPr/>
          <a:lstStyle/>
          <a:p>
            <a:r>
              <a:rPr lang="en-US" sz="1600" dirty="0"/>
              <a:t>SDN-R: (Code)</a:t>
            </a:r>
          </a:p>
          <a:p>
            <a:pPr lvl="1"/>
            <a:r>
              <a:rPr lang="en-US" sz="1300" dirty="0"/>
              <a:t>SND-R shall get CM Event fortification from </a:t>
            </a:r>
            <a:r>
              <a:rPr lang="en-US" sz="1300" dirty="0" err="1"/>
              <a:t>DMaaP</a:t>
            </a:r>
            <a:r>
              <a:rPr lang="en-US" sz="1300" dirty="0"/>
              <a:t> when VES collector posts the CM event to </a:t>
            </a:r>
            <a:r>
              <a:rPr lang="en-US" sz="1300" dirty="0" err="1"/>
              <a:t>DMaap</a:t>
            </a:r>
            <a:r>
              <a:rPr lang="en-US" sz="1300" dirty="0"/>
              <a:t> </a:t>
            </a:r>
          </a:p>
          <a:p>
            <a:pPr lvl="1"/>
            <a:r>
              <a:rPr lang="en-US" sz="1300" dirty="0"/>
              <a:t>SDN-R shall get configuration and Yang model from the network device via </a:t>
            </a:r>
            <a:r>
              <a:rPr lang="en-US" sz="1300" dirty="0" err="1"/>
              <a:t>Netconf</a:t>
            </a:r>
            <a:r>
              <a:rPr lang="en-US" sz="1300" dirty="0"/>
              <a:t>. </a:t>
            </a:r>
          </a:p>
          <a:p>
            <a:pPr lvl="1"/>
            <a:r>
              <a:rPr lang="en-US" sz="1300" dirty="0"/>
              <a:t>SDN-R shall update </a:t>
            </a:r>
            <a:r>
              <a:rPr lang="en-US" sz="1300" dirty="0" err="1"/>
              <a:t>RunTime</a:t>
            </a:r>
            <a:r>
              <a:rPr lang="en-US" sz="1300" dirty="0"/>
              <a:t> DB with configuration data change via an existing rest interface. </a:t>
            </a:r>
          </a:p>
          <a:p>
            <a:pPr lvl="1"/>
            <a:endParaRPr lang="en-US" sz="1300" dirty="0"/>
          </a:p>
          <a:p>
            <a:r>
              <a:rPr lang="en-US" sz="1600" dirty="0"/>
              <a:t>DCAE: (Code)</a:t>
            </a:r>
          </a:p>
          <a:p>
            <a:pPr marL="596900" lvl="2" indent="0">
              <a:spcBef>
                <a:spcPts val="0"/>
              </a:spcBef>
              <a:buSzPts val="1400"/>
              <a:buNone/>
            </a:pPr>
            <a:endParaRPr lang="en-US" sz="1300" dirty="0"/>
          </a:p>
          <a:p>
            <a:pPr lvl="1"/>
            <a:r>
              <a:rPr lang="en-US" sz="1200" dirty="0"/>
              <a:t>VES Collector shall add new CM notify event (new CM domain) to VES collector. </a:t>
            </a:r>
          </a:p>
          <a:p>
            <a:pPr lvl="1"/>
            <a:r>
              <a:rPr lang="en-US" sz="1200" dirty="0"/>
              <a:t>VES collector shall receive CM </a:t>
            </a:r>
            <a:r>
              <a:rPr lang="en-US" sz="1200" dirty="0" err="1"/>
              <a:t>notificaiton</a:t>
            </a:r>
            <a:r>
              <a:rPr lang="en-US" sz="1200" dirty="0"/>
              <a:t> via O1 notify (Jason interface)</a:t>
            </a:r>
          </a:p>
          <a:p>
            <a:pPr lvl="1"/>
            <a:r>
              <a:rPr lang="en-US" sz="1200" dirty="0"/>
              <a:t>VES Collector shall post a new CM event to </a:t>
            </a:r>
            <a:r>
              <a:rPr lang="en-US" sz="1200" dirty="0" err="1"/>
              <a:t>DMaaP</a:t>
            </a:r>
            <a:r>
              <a:rPr lang="en-US" sz="1200" dirty="0"/>
              <a:t> </a:t>
            </a:r>
          </a:p>
          <a:p>
            <a:pPr marL="596900" lvl="2" indent="0">
              <a:spcBef>
                <a:spcPts val="0"/>
              </a:spcBef>
              <a:buSzPts val="1400"/>
              <a:buNone/>
            </a:pPr>
            <a:endParaRPr lang="en-US" sz="1300" dirty="0"/>
          </a:p>
          <a:p>
            <a:pPr marL="139700" lvl="1" indent="0">
              <a:spcBef>
                <a:spcPts val="0"/>
              </a:spcBef>
              <a:buSzPts val="1400"/>
              <a:buNone/>
            </a:pPr>
            <a:endParaRPr lang="en-US" sz="1600" dirty="0"/>
          </a:p>
          <a:p>
            <a:pPr lvl="1"/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7447244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4CC08-61E2-489D-A66A-9337CE7441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080" y="61567"/>
            <a:ext cx="8520600" cy="5727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9AEC65-9DDE-47CA-9AA5-ED35DB0B21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820615"/>
            <a:ext cx="8520600" cy="3748260"/>
          </a:xfrm>
        </p:spPr>
        <p:txBody>
          <a:bodyPr/>
          <a:lstStyle/>
          <a:p>
            <a:r>
              <a:rPr lang="en-US" sz="1600" dirty="0" err="1"/>
              <a:t>RunTime</a:t>
            </a:r>
            <a:r>
              <a:rPr lang="en-US" sz="1600" dirty="0"/>
              <a:t> Config DB: (Code)</a:t>
            </a:r>
          </a:p>
          <a:p>
            <a:pPr lvl="1"/>
            <a:r>
              <a:rPr lang="en-US" sz="1300" dirty="0"/>
              <a:t>Leverage Maria DB as mS </a:t>
            </a:r>
            <a:r>
              <a:rPr lang="en-US" sz="1300" dirty="0" err="1"/>
              <a:t>RunTime</a:t>
            </a:r>
            <a:r>
              <a:rPr lang="en-US" sz="1300" dirty="0"/>
              <a:t> Config DB to support the logical data model/devise model. </a:t>
            </a:r>
          </a:p>
          <a:p>
            <a:pPr lvl="1"/>
            <a:r>
              <a:rPr lang="en-US" sz="1300" dirty="0"/>
              <a:t>Build the data model for real time presentation of 5G network and store the data to the database</a:t>
            </a:r>
          </a:p>
          <a:p>
            <a:pPr lvl="1"/>
            <a:r>
              <a:rPr lang="en-US" sz="1200" dirty="0"/>
              <a:t>Get All PNF objects from A&amp;AI</a:t>
            </a:r>
            <a:endParaRPr lang="en-US" sz="1300" dirty="0"/>
          </a:p>
          <a:p>
            <a:pPr lvl="1"/>
            <a:r>
              <a:rPr lang="en-US" sz="1300" dirty="0"/>
              <a:t>Receive Config information from SDN-R via </a:t>
            </a:r>
            <a:r>
              <a:rPr lang="en-US" sz="1300" dirty="0" err="1"/>
              <a:t>Nectconf</a:t>
            </a:r>
            <a:r>
              <a:rPr lang="en-US" sz="1300" dirty="0"/>
              <a:t> and with VES notification. </a:t>
            </a:r>
          </a:p>
          <a:p>
            <a:pPr lvl="1"/>
            <a:r>
              <a:rPr lang="en-US" sz="1200" dirty="0"/>
              <a:t>Support all vendor specific Configuration Information Model ( CIM/Yang) </a:t>
            </a:r>
          </a:p>
          <a:p>
            <a:pPr lvl="1"/>
            <a:endParaRPr lang="en-US" sz="1200" dirty="0"/>
          </a:p>
          <a:p>
            <a:pPr marL="914400" lvl="2" indent="-317500">
              <a:spcBef>
                <a:spcPts val="0"/>
              </a:spcBef>
              <a:buSzPts val="1400"/>
              <a:buFont typeface="Arial"/>
              <a:buChar char="●"/>
            </a:pPr>
            <a:endParaRPr lang="en-US" sz="1300" dirty="0"/>
          </a:p>
          <a:p>
            <a:pPr lvl="1"/>
            <a:endParaRPr lang="en-US" sz="2100" dirty="0"/>
          </a:p>
          <a:p>
            <a:pPr lvl="1"/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2019221280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26427</TotalTime>
  <Words>684</Words>
  <Application>Microsoft Office PowerPoint</Application>
  <PresentationFormat>On-screen Show (16:9)</PresentationFormat>
  <Paragraphs>156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Calibri</vt:lpstr>
      <vt:lpstr>Microsoft Yahei</vt:lpstr>
      <vt:lpstr>Arial</vt:lpstr>
      <vt:lpstr>Simple Light</vt:lpstr>
      <vt:lpstr>Office Theme</vt:lpstr>
      <vt:lpstr>   5G Run-Time Data Persistency (Runtime Config DB)   ONAP Frankfort Release   Joanne Liu-Rudel (jl1325@att.com) Ben Cheung (ben.cheung@nokia.com) Shankar N K (shankar@research.att.com)           </vt:lpstr>
      <vt:lpstr>Business Drivers  </vt:lpstr>
      <vt:lpstr>Scope</vt:lpstr>
      <vt:lpstr>Configuration Database (Config DB)</vt:lpstr>
      <vt:lpstr>PowerPoint Presentation</vt:lpstr>
      <vt:lpstr>RunTime DB System flow (Architecture)</vt:lpstr>
      <vt:lpstr>Data Flow for RunTime Config DB</vt:lpstr>
      <vt:lpstr>Application Impacts and Requirements (HL) </vt:lpstr>
      <vt:lpstr>PowerPoint Presentation</vt:lpstr>
      <vt:lpstr>PowerPoint Presentation</vt:lpstr>
      <vt:lpstr>A sample of Configuration dB</vt:lpstr>
      <vt:lpstr>An Example of SON usecase</vt:lpstr>
      <vt:lpstr>Config DB (Maria dB)</vt:lpstr>
      <vt:lpstr>Example of SON Attributes</vt:lpstr>
      <vt:lpstr>SON Dublin Use Case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Frankfort Release   5G Use case Network topology  Configuration DB (Maria DB) Network Auditing Vendor Standard.</dc:title>
  <dc:creator>LIU-RUDEL, JOANNE</dc:creator>
  <cp:lastModifiedBy>LIU-RUDEL, JOANNE</cp:lastModifiedBy>
  <cp:revision>240</cp:revision>
  <dcterms:created xsi:type="dcterms:W3CDTF">2019-07-30T18:36:44Z</dcterms:created>
  <dcterms:modified xsi:type="dcterms:W3CDTF">2019-10-17T20:39:56Z</dcterms:modified>
</cp:coreProperties>
</file>