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306" r:id="rId2"/>
    <p:sldId id="391" r:id="rId3"/>
    <p:sldId id="392" r:id="rId4"/>
    <p:sldId id="409" r:id="rId5"/>
    <p:sldId id="411" r:id="rId6"/>
    <p:sldId id="410" r:id="rId7"/>
    <p:sldId id="399" r:id="rId8"/>
    <p:sldId id="398" r:id="rId9"/>
    <p:sldId id="393" r:id="rId10"/>
    <p:sldId id="406" r:id="rId11"/>
    <p:sldId id="408" r:id="rId12"/>
    <p:sldId id="400" r:id="rId13"/>
    <p:sldId id="401" r:id="rId14"/>
    <p:sldId id="403" r:id="rId15"/>
    <p:sldId id="402" r:id="rId16"/>
    <p:sldId id="404" r:id="rId17"/>
    <p:sldId id="40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Platania" initials="MP" lastIdx="3" clrIdx="0">
    <p:extLst>
      <p:ext uri="{19B8F6BF-5375-455C-9EA6-DF929625EA0E}">
        <p15:presenceInfo xmlns:p15="http://schemas.microsoft.com/office/powerpoint/2012/main" userId="383709d682df8d8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D5"/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2" autoAdjust="0"/>
    <p:restoredTop sz="77052"/>
  </p:normalViewPr>
  <p:slideViewPr>
    <p:cSldViewPr snapToGrid="0" snapToObjects="1">
      <p:cViewPr varScale="1">
        <p:scale>
          <a:sx n="105" d="100"/>
          <a:sy n="105" d="100"/>
        </p:scale>
        <p:origin x="216" y="7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6T09:01:02.312" idx="1">
    <p:pos x="5307" y="1620"/>
    <p:text>The issue here is that SO works at service, VNF, and VF module levels, while APPC also supports (to some extent) VNF-C and vServers. This makes it hard for ONAP to work at a level below VF-modules, as APPC won't get specific VNF-C or vServer info from SO.</p:text>
    <p:extLst>
      <p:ext uri="{C676402C-5697-4E1C-873F-D02D1690AC5C}">
        <p15:threadingInfo xmlns:p15="http://schemas.microsoft.com/office/powerpoint/2012/main" timeZoneBias="300"/>
      </p:ext>
    </p:extLst>
  </p:cm>
  <p:cm authorId="1" dt="2019-12-06T09:11:10.029" idx="2">
    <p:pos x="6643" y="3602"/>
    <p:text>For generality purposes, I would say that VNF modeling should be used to determine how to resolve parameters. CDS can be the one implementing it.</p:text>
    <p:extLst>
      <p:ext uri="{C676402C-5697-4E1C-873F-D02D1690AC5C}">
        <p15:threadingInfo xmlns:p15="http://schemas.microsoft.com/office/powerpoint/2012/main" timeZoneBias="30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6T09:14:39.994" idx="3">
    <p:pos x="5192" y="737"/>
    <p:text>In the "dynamic" case Policy or OOF should determine which element needs to be targeted, either based on policies or some optimization.</p:text>
    <p:extLst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12/6/19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967" y="452966"/>
            <a:ext cx="11294533" cy="831852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2700"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966" y="1739900"/>
            <a:ext cx="5420785" cy="4220632"/>
          </a:xfrm>
        </p:spPr>
        <p:txBody>
          <a:bodyPr/>
          <a:lstStyle>
            <a:lvl1pPr>
              <a:lnSpc>
                <a:spcPct val="90000"/>
              </a:lnSpc>
              <a:spcAft>
                <a:spcPts val="1067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318252" y="1739900"/>
            <a:ext cx="5420785" cy="4220632"/>
          </a:xfrm>
        </p:spPr>
        <p:txBody>
          <a:bodyPr/>
          <a:lstStyle>
            <a:lvl1pPr>
              <a:lnSpc>
                <a:spcPct val="90000"/>
              </a:lnSpc>
              <a:spcAft>
                <a:spcPts val="1067"/>
              </a:spcAft>
              <a:defRPr>
                <a:solidFill>
                  <a:srgbClr val="FF6600"/>
                </a:solidFill>
                <a:latin typeface="Helvetica 75 Bold" panose="020B0804020202020204" pitchFamily="34" charset="0"/>
              </a:defRPr>
            </a:lvl1pPr>
            <a:lvl2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2pPr>
            <a:lvl3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3pPr>
            <a:lvl4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4pPr>
            <a:lvl5pPr>
              <a:lnSpc>
                <a:spcPct val="90000"/>
              </a:lnSpc>
              <a:spcAft>
                <a:spcPts val="1067"/>
              </a:spcAft>
              <a:defRPr>
                <a:latin typeface="Helvetica 75 Bold" panose="020B0804020202020204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65841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VNFC </a:t>
            </a:r>
            <a:r>
              <a:rPr lang="pl-PL" dirty="0" err="1"/>
              <a:t>Support</a:t>
            </a:r>
            <a:r>
              <a:rPr lang="pl-PL" dirty="0"/>
              <a:t> in ONAP on APPC </a:t>
            </a:r>
            <a:r>
              <a:rPr lang="pl-PL" dirty="0" err="1"/>
              <a:t>Example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6522" y="4693026"/>
            <a:ext cx="3771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Łukasz Rajewski (Orange)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239375" y="5981700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05.12.2019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 err="1"/>
              <a:t>Options</a:t>
            </a:r>
            <a:endParaRPr lang="en-US" sz="3100" dirty="0"/>
          </a:p>
        </p:txBody>
      </p:sp>
      <p:sp>
        <p:nvSpPr>
          <p:cNvPr id="10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521969" y="1286614"/>
            <a:ext cx="7725919" cy="49770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On next slides different options for template creation in CDT will be presented</a:t>
            </a:r>
          </a:p>
          <a:p>
            <a:r>
              <a:rPr lang="en-US" dirty="0"/>
              <a:t>Depending on request parameters and template formulation different use cases will be supported</a:t>
            </a:r>
          </a:p>
          <a:p>
            <a:r>
              <a:rPr lang="en-US" dirty="0"/>
              <a:t>Some options consider modifications in APPC</a:t>
            </a:r>
          </a:p>
          <a:p>
            <a:r>
              <a:rPr lang="en-US" dirty="0"/>
              <a:t>All options can be applied for </a:t>
            </a:r>
            <a:r>
              <a:rPr lang="en-US" dirty="0" err="1"/>
              <a:t>Ansible</a:t>
            </a:r>
            <a:r>
              <a:rPr lang="en-US" dirty="0"/>
              <a:t> or </a:t>
            </a:r>
            <a:r>
              <a:rPr lang="en-US" dirty="0" err="1"/>
              <a:t>NetConf</a:t>
            </a:r>
            <a:r>
              <a:rPr lang="en-US" dirty="0"/>
              <a:t> because they consider how configuration parameters are delivered for merging with template</a:t>
            </a:r>
          </a:p>
          <a:p>
            <a:r>
              <a:rPr lang="en-US" dirty="0"/>
              <a:t>The assumption is to support all 4 use cases</a:t>
            </a:r>
            <a:endParaRPr lang="pl-PL" dirty="0"/>
          </a:p>
          <a:p>
            <a:r>
              <a:rPr lang="pl-PL" dirty="0" err="1"/>
              <a:t>Configuration-parameters</a:t>
            </a:r>
            <a:r>
              <a:rPr lang="pl-PL" dirty="0"/>
              <a:t> </a:t>
            </a:r>
            <a:r>
              <a:rPr lang="pl-PL" dirty="0" err="1"/>
              <a:t>should</a:t>
            </a:r>
            <a:r>
              <a:rPr lang="pl-PL" dirty="0"/>
              <a:t> be </a:t>
            </a:r>
            <a:r>
              <a:rPr lang="pl-PL" dirty="0" err="1"/>
              <a:t>used</a:t>
            </a:r>
            <a:r>
              <a:rPr lang="pl-PL" dirty="0"/>
              <a:t> </a:t>
            </a:r>
            <a:r>
              <a:rPr lang="pl-PL" dirty="0" err="1"/>
              <a:t>only</a:t>
            </a:r>
            <a:r>
              <a:rPr lang="pl-PL" dirty="0"/>
              <a:t> for </a:t>
            </a:r>
            <a:r>
              <a:rPr lang="pl-PL" dirty="0" err="1"/>
              <a:t>action</a:t>
            </a:r>
            <a:r>
              <a:rPr lang="pl-PL" dirty="0"/>
              <a:t> </a:t>
            </a:r>
            <a:r>
              <a:rPr lang="pl-PL" dirty="0" err="1"/>
              <a:t>specific</a:t>
            </a:r>
            <a:r>
              <a:rPr lang="pl-PL" dirty="0"/>
              <a:t> </a:t>
            </a:r>
            <a:r>
              <a:rPr lang="pl-PL" dirty="0" err="1"/>
              <a:t>configuration</a:t>
            </a:r>
            <a:endParaRPr lang="en-US" dirty="0"/>
          </a:p>
          <a:p>
            <a:r>
              <a:rPr lang="en-US" dirty="0"/>
              <a:t>The same approach could be applied for CDS instead od CDT</a:t>
            </a:r>
          </a:p>
        </p:txBody>
      </p:sp>
    </p:spTree>
    <p:extLst>
      <p:ext uri="{BB962C8B-B14F-4D97-AF65-F5344CB8AC3E}">
        <p14:creationId xmlns:p14="http://schemas.microsoft.com/office/powerpoint/2010/main" val="69496909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APPC – Integration with AAI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pl-PL" dirty="0"/>
              <a:t>2019-11-20T14:18:05,498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Final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     </a:t>
            </a:r>
          </a:p>
          <a:p>
            <a:pPr marL="0" indent="0">
              <a:buNone/>
            </a:pPr>
            <a:r>
              <a:rPr lang="pl-PL" dirty="0"/>
              <a:t>2019-11-20T14:18:05,499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vnfc-count</a:t>
            </a:r>
            <a:r>
              <a:rPr lang="pl-PL" dirty="0"/>
              <a:t> Value = 1 </a:t>
            </a:r>
          </a:p>
          <a:p>
            <a:pPr marL="0" indent="0">
              <a:buNone/>
            </a:pPr>
            <a:r>
              <a:rPr lang="pl-PL" dirty="0"/>
              <a:t>2019-11-20T14:18:05,499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vnfc-name</a:t>
            </a:r>
            <a:r>
              <a:rPr lang="pl-PL" dirty="0"/>
              <a:t> Value = vfwl01pgne22a       </a:t>
            </a:r>
          </a:p>
          <a:p>
            <a:pPr marL="0" indent="0">
              <a:buNone/>
            </a:pPr>
            <a:r>
              <a:rPr lang="pl-PL" dirty="0"/>
              <a:t>2019-11-20T14:18:05,499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cloud</a:t>
            </a:r>
            <a:r>
              <a:rPr lang="pl-PL" dirty="0"/>
              <a:t>-region-id Value = </a:t>
            </a:r>
            <a:r>
              <a:rPr lang="pl-PL" dirty="0" err="1"/>
              <a:t>RegionOne</a:t>
            </a:r>
            <a:r>
              <a:rPr lang="pl-PL" dirty="0"/>
              <a:t>     </a:t>
            </a:r>
          </a:p>
          <a:p>
            <a:pPr marL="0" indent="0">
              <a:buNone/>
            </a:pPr>
            <a:r>
              <a:rPr lang="pl-PL" dirty="0"/>
              <a:t>2019-11-20T14:18:05,499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vserver-selflink</a:t>
            </a:r>
            <a:r>
              <a:rPr lang="pl-PL" dirty="0"/>
              <a:t> Value = http://192.168.186.11:8774/v2.1/1f6284684eb44ae79a0a5677e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tenant</a:t>
            </a:r>
            <a:r>
              <a:rPr lang="pl-PL" dirty="0"/>
              <a:t>-id Value = 1f6284684eb44ae79a0a5677e12da7eb     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group-notation</a:t>
            </a:r>
            <a:r>
              <a:rPr lang="pl-PL" dirty="0"/>
              <a:t> Value = </a:t>
            </a:r>
            <a:r>
              <a:rPr lang="pl-PL" dirty="0" err="1"/>
              <a:t>null</a:t>
            </a:r>
            <a:r>
              <a:rPr lang="pl-PL" dirty="0"/>
              <a:t>           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cloud-owner</a:t>
            </a:r>
            <a:r>
              <a:rPr lang="pl-PL" dirty="0"/>
              <a:t> Value = </a:t>
            </a:r>
            <a:r>
              <a:rPr lang="pl-PL" dirty="0" err="1"/>
              <a:t>CloudOwner</a:t>
            </a:r>
            <a:r>
              <a:rPr lang="pl-PL" dirty="0"/>
              <a:t>        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vserver-name</a:t>
            </a:r>
            <a:r>
              <a:rPr lang="pl-PL" dirty="0"/>
              <a:t> Value = vfwl01pgne22a    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tmp.vnfInfo.vm[0].vnfc-ipaddress-v4-oam-vip Value = </a:t>
            </a:r>
            <a:r>
              <a:rPr lang="pl-PL" dirty="0" err="1"/>
              <a:t>null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vf</a:t>
            </a:r>
            <a:r>
              <a:rPr lang="pl-PL" dirty="0"/>
              <a:t>-module-id Value = b8c1d740-164d-4ca4-9314-a7406041cde9               </a:t>
            </a:r>
          </a:p>
          <a:p>
            <a:pPr marL="0" indent="0">
              <a:buNone/>
            </a:pPr>
            <a:r>
              <a:rPr lang="pl-PL" dirty="0"/>
              <a:t>2019-11-20T14:18:05,500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vnfc-type</a:t>
            </a:r>
            <a:r>
              <a:rPr lang="pl-PL" dirty="0"/>
              <a:t> Value = </a:t>
            </a:r>
            <a:r>
              <a:rPr lang="pl-PL" dirty="0" err="1"/>
              <a:t>vFWDTvPKG</a:t>
            </a:r>
            <a:r>
              <a:rPr lang="pl-PL" dirty="0"/>
              <a:t>           </a:t>
            </a:r>
          </a:p>
          <a:p>
            <a:pPr marL="0" indent="0">
              <a:buNone/>
            </a:pPr>
            <a:r>
              <a:rPr lang="pl-PL" dirty="0"/>
              <a:t>2019-11-20T14:18:05,501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vnfc-function-code</a:t>
            </a:r>
            <a:r>
              <a:rPr lang="pl-PL" dirty="0"/>
              <a:t> Value = </a:t>
            </a:r>
            <a:r>
              <a:rPr lang="pl-PL" dirty="0" err="1"/>
              <a:t>vFWDTvPKG</a:t>
            </a:r>
            <a:r>
              <a:rPr lang="pl-PL" dirty="0"/>
              <a:t>  </a:t>
            </a:r>
          </a:p>
          <a:p>
            <a:pPr marL="0" indent="0">
              <a:buNone/>
            </a:pPr>
            <a:r>
              <a:rPr lang="pl-PL" dirty="0"/>
              <a:t>2019-11-20T14:18:05,501 | </a:t>
            </a:r>
            <a:r>
              <a:rPr lang="pl-PL" dirty="0" err="1"/>
              <a:t>AAIResourceNode</a:t>
            </a:r>
            <a:r>
              <a:rPr lang="pl-PL" dirty="0"/>
              <a:t> | </a:t>
            </a:r>
            <a:r>
              <a:rPr lang="pl-PL" dirty="0" err="1"/>
              <a:t>Populating</a:t>
            </a:r>
            <a:r>
              <a:rPr lang="pl-PL" dirty="0"/>
              <a:t> </a:t>
            </a:r>
            <a:r>
              <a:rPr lang="pl-PL" dirty="0" err="1"/>
              <a:t>Context</a:t>
            </a:r>
            <a:r>
              <a:rPr lang="pl-PL" dirty="0"/>
              <a:t> </a:t>
            </a:r>
            <a:r>
              <a:rPr lang="pl-PL" dirty="0" err="1"/>
              <a:t>Key</a:t>
            </a:r>
            <a:r>
              <a:rPr lang="pl-PL" dirty="0"/>
              <a:t> = tmp.vnfInfo.vm[0].</a:t>
            </a:r>
            <a:r>
              <a:rPr lang="pl-PL" dirty="0" err="1"/>
              <a:t>vserver</a:t>
            </a:r>
            <a:r>
              <a:rPr lang="pl-PL" dirty="0"/>
              <a:t>-id Value = 8ed45a28-ae08-4f75-824c-d8db78af1c2c</a:t>
            </a:r>
          </a:p>
          <a:p>
            <a:pPr marL="0" indent="0">
              <a:buNone/>
            </a:pPr>
            <a:r>
              <a:rPr lang="pl-PL" dirty="0"/>
              <a:t>2019-11-20T14:18:05,501 | </a:t>
            </a:r>
            <a:r>
              <a:rPr lang="pl-PL" dirty="0" err="1"/>
              <a:t>AAIResourceNode</a:t>
            </a:r>
            <a:r>
              <a:rPr lang="pl-PL" dirty="0"/>
              <a:t> | VNFCNAME 0vfwl01pgne22a       </a:t>
            </a:r>
          </a:p>
          <a:p>
            <a:pPr marL="0" indent="0">
              <a:buNone/>
            </a:pPr>
            <a:r>
              <a:rPr lang="pl-PL" dirty="0"/>
              <a:t>2019-11-20T14:18:05,501 | </a:t>
            </a:r>
            <a:r>
              <a:rPr lang="pl-PL" dirty="0" err="1"/>
              <a:t>AAIResourceNode</a:t>
            </a:r>
            <a:r>
              <a:rPr lang="pl-PL" dirty="0"/>
              <a:t> | VMCOUNT IN GETALLVSERVERS 1   </a:t>
            </a:r>
          </a:p>
          <a:p>
            <a:pPr marL="0" indent="0">
              <a:buNone/>
            </a:pPr>
            <a:r>
              <a:rPr lang="pl-PL" dirty="0"/>
              <a:t>2019-11-20T14:18:05,501 | </a:t>
            </a:r>
            <a:r>
              <a:rPr lang="pl-PL" dirty="0" err="1"/>
              <a:t>AAIResourceNode</a:t>
            </a:r>
            <a:r>
              <a:rPr lang="pl-PL" dirty="0"/>
              <a:t> | VMSWITHNOVNFCSCOUNT IN GETALLVSERVERS 0        </a:t>
            </a:r>
          </a:p>
          <a:p>
            <a:pPr marL="0" indent="0">
              <a:buNone/>
            </a:pPr>
            <a:r>
              <a:rPr lang="pl-PL" dirty="0"/>
              <a:t>2019-11-20T14:18:05,502 | </a:t>
            </a:r>
            <a:r>
              <a:rPr lang="pl-PL" dirty="0" err="1"/>
              <a:t>AAIResourceNode</a:t>
            </a:r>
            <a:r>
              <a:rPr lang="pl-PL" dirty="0"/>
              <a:t> | VMSWITHNOVNFCSCOUNTFOR VFMODULE IN GETALLVSERVERS 0             </a:t>
            </a:r>
          </a:p>
          <a:p>
            <a:pPr marL="0" indent="0">
              <a:buNone/>
            </a:pPr>
            <a:r>
              <a:rPr lang="pl-PL" dirty="0"/>
              <a:t>2019-11-20T14:18:05,502 | </a:t>
            </a:r>
            <a:r>
              <a:rPr lang="pl-PL" dirty="0" err="1"/>
              <a:t>AAIResourceNode</a:t>
            </a:r>
            <a:r>
              <a:rPr lang="pl-PL" dirty="0"/>
              <a:t> | VMCOUNT FOR VFMODULE IN GETALLVSERVERS 0 </a:t>
            </a:r>
          </a:p>
        </p:txBody>
      </p:sp>
    </p:spTree>
    <p:extLst>
      <p:ext uri="{BB962C8B-B14F-4D97-AF65-F5344CB8AC3E}">
        <p14:creationId xmlns:p14="http://schemas.microsoft.com/office/powerpoint/2010/main" val="932814284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/>
              <a:t>Option</a:t>
            </a:r>
            <a:r>
              <a:rPr lang="en-US" sz="3100" dirty="0"/>
              <a:t> </a:t>
            </a:r>
            <a:r>
              <a:rPr lang="pl-PL" sz="3100" dirty="0"/>
              <a:t>1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7774133" y="2097203"/>
            <a:ext cx="4285153" cy="3768494"/>
          </a:xfrm>
        </p:spPr>
        <p:txBody>
          <a:bodyPr>
            <a:normAutofit lnSpcReduction="10000"/>
          </a:bodyPr>
          <a:lstStyle/>
          <a:p>
            <a:r>
              <a:rPr lang="en-US" sz="2000" dirty="0" err="1"/>
              <a:t>ne_id</a:t>
            </a:r>
            <a:r>
              <a:rPr lang="en-US" sz="2000" dirty="0"/>
              <a:t> – fixed value</a:t>
            </a:r>
          </a:p>
          <a:p>
            <a:r>
              <a:rPr lang="en-US" sz="2000" dirty="0" err="1"/>
              <a:t>fixed_ip_address</a:t>
            </a:r>
            <a:r>
              <a:rPr lang="en-US" sz="2000" dirty="0"/>
              <a:t> – APPC resolves from AAI -&gt; generic-VNF -&gt; ipv4-oam-address</a:t>
            </a:r>
          </a:p>
          <a:p>
            <a:r>
              <a:rPr lang="pl-PL" sz="2000" dirty="0" err="1"/>
              <a:t>action-identifiers</a:t>
            </a:r>
            <a:r>
              <a:rPr lang="en-US" sz="2000" dirty="0"/>
              <a:t>: </a:t>
            </a:r>
            <a:r>
              <a:rPr lang="en-US" sz="2000" dirty="0" err="1"/>
              <a:t>vnf</a:t>
            </a:r>
            <a:r>
              <a:rPr lang="en-US" sz="2000" dirty="0"/>
              <a:t>-id</a:t>
            </a:r>
          </a:p>
          <a:p>
            <a:r>
              <a:rPr lang="en-US" sz="1800" dirty="0"/>
              <a:t>Can be applied </a:t>
            </a:r>
            <a:r>
              <a:rPr lang="pl-PL" sz="1800" dirty="0"/>
              <a:t>for</a:t>
            </a:r>
            <a:r>
              <a:rPr lang="en-US" sz="1800" dirty="0"/>
              <a:t>:</a:t>
            </a:r>
          </a:p>
          <a:p>
            <a:pPr lvl="1"/>
            <a:r>
              <a:rPr lang="en-US" sz="1400" dirty="0"/>
              <a:t>UC #1</a:t>
            </a:r>
          </a:p>
          <a:p>
            <a:pPr lvl="1"/>
            <a:r>
              <a:rPr lang="en-US" sz="1400" dirty="0"/>
              <a:t>UC #2 when only one VNFC can be reconfigurable</a:t>
            </a:r>
          </a:p>
          <a:p>
            <a:pPr lvl="1"/>
            <a:r>
              <a:rPr lang="en-US" sz="1400" dirty="0"/>
              <a:t>UC #2, 3, 4 when one VNFC acts a role of VNFC controller in VNF – </a:t>
            </a:r>
            <a:r>
              <a:rPr lang="en-US" sz="1400" dirty="0" err="1"/>
              <a:t>ne_id</a:t>
            </a:r>
            <a:r>
              <a:rPr lang="en-US" sz="1400" dirty="0"/>
              <a:t> ipv4-oam-address must point this controller</a:t>
            </a:r>
          </a:p>
          <a:p>
            <a:pPr lvl="1"/>
            <a:r>
              <a:rPr lang="en-US" sz="1400" dirty="0"/>
              <a:t>UC #2, 3, 4 when VNF has external VNFC controller (VNF Manager) – </a:t>
            </a:r>
            <a:r>
              <a:rPr lang="en-US" sz="1400" dirty="0" err="1"/>
              <a:t>ne_id</a:t>
            </a:r>
            <a:r>
              <a:rPr lang="en-US" sz="1400" dirty="0"/>
              <a:t> ipv4-oam-address must point this controller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endParaRPr lang="en-US" sz="2000" dirty="0"/>
          </a:p>
        </p:txBody>
      </p:sp>
      <p:grpSp>
        <p:nvGrpSpPr>
          <p:cNvPr id="7" name="Grupa 6"/>
          <p:cNvGrpSpPr/>
          <p:nvPr/>
        </p:nvGrpSpPr>
        <p:grpSpPr>
          <a:xfrm>
            <a:off x="-8889" y="1323666"/>
            <a:ext cx="7859222" cy="4420217"/>
            <a:chOff x="314961" y="1323666"/>
            <a:chExt cx="7859222" cy="4420217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61" y="1323666"/>
              <a:ext cx="7859222" cy="4420217"/>
            </a:xfrm>
            <a:prstGeom prst="rect">
              <a:avLst/>
            </a:prstGeom>
          </p:spPr>
        </p:pic>
        <p:sp>
          <p:nvSpPr>
            <p:cNvPr id="6" name="Prostokąt 5"/>
            <p:cNvSpPr/>
            <p:nvPr/>
          </p:nvSpPr>
          <p:spPr>
            <a:xfrm>
              <a:off x="4162425" y="2419350"/>
              <a:ext cx="1714500" cy="619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3" t="54897" r="38748" b="18780"/>
          <a:stretch/>
        </p:blipFill>
        <p:spPr>
          <a:xfrm>
            <a:off x="2819400" y="3924300"/>
            <a:ext cx="448627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404448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/>
              <a:t>Option</a:t>
            </a:r>
            <a:r>
              <a:rPr lang="en-US" sz="3100" dirty="0"/>
              <a:t> </a:t>
            </a:r>
            <a:r>
              <a:rPr lang="pl-PL" sz="3100" dirty="0"/>
              <a:t>2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7774133" y="2091869"/>
            <a:ext cx="4285153" cy="3768494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Requires </a:t>
            </a:r>
            <a:r>
              <a:rPr lang="en-US" sz="2000" dirty="0" err="1"/>
              <a:t>vnfc</a:t>
            </a:r>
            <a:r>
              <a:rPr lang="en-US" sz="2000" dirty="0"/>
              <a:t> info in AAI</a:t>
            </a:r>
          </a:p>
          <a:p>
            <a:r>
              <a:rPr lang="en-US" sz="2000" dirty="0" err="1"/>
              <a:t>ne_id</a:t>
            </a:r>
            <a:r>
              <a:rPr lang="en-US" sz="2000" dirty="0"/>
              <a:t> – APPC resolves from AAI -&gt; VNFC -&gt; </a:t>
            </a:r>
            <a:r>
              <a:rPr lang="en-US" sz="2000" dirty="0" err="1"/>
              <a:t>vnfc</a:t>
            </a:r>
            <a:r>
              <a:rPr lang="en-US" sz="2000" dirty="0"/>
              <a:t>-name</a:t>
            </a:r>
          </a:p>
          <a:p>
            <a:r>
              <a:rPr lang="en-US" sz="2000" dirty="0" err="1"/>
              <a:t>fixed_ip_address</a:t>
            </a:r>
            <a:r>
              <a:rPr lang="en-US" sz="2000" dirty="0"/>
              <a:t> – APPC resolves from AAI -&gt; VNFC -&gt; vnfc-ipaddress-v4-oam-vip</a:t>
            </a:r>
          </a:p>
          <a:p>
            <a:r>
              <a:rPr lang="en-US" sz="2000" dirty="0"/>
              <a:t>action-identifiers: </a:t>
            </a:r>
            <a:r>
              <a:rPr lang="en-US" sz="2000" dirty="0" err="1"/>
              <a:t>vnf</a:t>
            </a:r>
            <a:r>
              <a:rPr lang="en-US" sz="2000" dirty="0"/>
              <a:t>-id</a:t>
            </a:r>
          </a:p>
          <a:p>
            <a:r>
              <a:rPr lang="en-US" sz="2000" dirty="0"/>
              <a:t>VNFC type selected by </a:t>
            </a:r>
            <a:r>
              <a:rPr lang="en-US" sz="2000" dirty="0" err="1"/>
              <a:t>nfc</a:t>
            </a:r>
            <a:r>
              <a:rPr lang="en-US" sz="2000" dirty="0"/>
              <a:t>-function type</a:t>
            </a:r>
          </a:p>
          <a:p>
            <a:r>
              <a:rPr lang="en-US" sz="1800" dirty="0"/>
              <a:t>Can be applied for:</a:t>
            </a:r>
          </a:p>
          <a:p>
            <a:pPr lvl="1"/>
            <a:r>
              <a:rPr lang="en-US" sz="1400" dirty="0"/>
              <a:t>UC #1</a:t>
            </a:r>
          </a:p>
          <a:p>
            <a:pPr lvl="1"/>
            <a:r>
              <a:rPr lang="en-US" sz="1400" dirty="0"/>
              <a:t>UC #2 – when each action type executed on different </a:t>
            </a:r>
            <a:r>
              <a:rPr lang="en-US" sz="1400" dirty="0" err="1"/>
              <a:t>vnfc</a:t>
            </a:r>
            <a:r>
              <a:rPr lang="en-US" sz="1400" dirty="0"/>
              <a:t>-type</a:t>
            </a:r>
          </a:p>
          <a:p>
            <a:pPr lvl="1"/>
            <a:r>
              <a:rPr lang="en-US" sz="1400" dirty="0"/>
              <a:t>UC #4 like UC #2 + only one instance of VNFC type in VNF</a:t>
            </a:r>
            <a:endParaRPr lang="en-US" sz="2000" dirty="0"/>
          </a:p>
        </p:txBody>
      </p:sp>
      <p:grpSp>
        <p:nvGrpSpPr>
          <p:cNvPr id="7" name="Grupa 6"/>
          <p:cNvGrpSpPr/>
          <p:nvPr/>
        </p:nvGrpSpPr>
        <p:grpSpPr>
          <a:xfrm>
            <a:off x="-8889" y="1323666"/>
            <a:ext cx="7859222" cy="4420217"/>
            <a:chOff x="314961" y="1323666"/>
            <a:chExt cx="7859222" cy="4420217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961" y="1323666"/>
              <a:ext cx="7859222" cy="4420217"/>
            </a:xfrm>
            <a:prstGeom prst="rect">
              <a:avLst/>
            </a:prstGeom>
          </p:spPr>
        </p:pic>
        <p:sp>
          <p:nvSpPr>
            <p:cNvPr id="6" name="Prostokąt 5"/>
            <p:cNvSpPr/>
            <p:nvPr/>
          </p:nvSpPr>
          <p:spPr>
            <a:xfrm>
              <a:off x="4162425" y="2419350"/>
              <a:ext cx="1714500" cy="619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4" t="58620" r="19309" b="11213"/>
          <a:stretch/>
        </p:blipFill>
        <p:spPr>
          <a:xfrm>
            <a:off x="2733674" y="3876675"/>
            <a:ext cx="4572001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4551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/>
              <a:t>Option</a:t>
            </a:r>
            <a:r>
              <a:rPr lang="en-US" sz="3100" dirty="0"/>
              <a:t> </a:t>
            </a:r>
            <a:r>
              <a:rPr lang="pl-PL" sz="3100" dirty="0"/>
              <a:t>3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7774133" y="2018717"/>
            <a:ext cx="4285153" cy="3768494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Requires </a:t>
            </a:r>
            <a:r>
              <a:rPr lang="en-US" sz="2000" dirty="0" err="1"/>
              <a:t>vnfc</a:t>
            </a:r>
            <a:r>
              <a:rPr lang="en-US" sz="2000" dirty="0"/>
              <a:t> info in AAI</a:t>
            </a:r>
          </a:p>
          <a:p>
            <a:r>
              <a:rPr lang="en-US" sz="2000" dirty="0" err="1"/>
              <a:t>ne_id</a:t>
            </a:r>
            <a:r>
              <a:rPr lang="en-US" sz="2000" dirty="0"/>
              <a:t> – APPC resolves from AAI -&gt; VNFC -&gt; </a:t>
            </a:r>
            <a:r>
              <a:rPr lang="en-US" sz="2000" dirty="0" err="1"/>
              <a:t>vnfc</a:t>
            </a:r>
            <a:r>
              <a:rPr lang="en-US" sz="2000" dirty="0"/>
              <a:t>-name</a:t>
            </a:r>
          </a:p>
          <a:p>
            <a:r>
              <a:rPr lang="en-US" sz="2000" dirty="0" err="1"/>
              <a:t>fixed_ip_address</a:t>
            </a:r>
            <a:r>
              <a:rPr lang="en-US" sz="2000" dirty="0"/>
              <a:t> – APPC resolves from AAI -&gt; VNFC -&gt; vnfc-ipaddress-v4-oam-vip</a:t>
            </a:r>
          </a:p>
          <a:p>
            <a:r>
              <a:rPr lang="pl-PL" sz="2000" dirty="0" err="1"/>
              <a:t>action-identifiers</a:t>
            </a:r>
            <a:r>
              <a:rPr lang="en-US" sz="2000" dirty="0"/>
              <a:t>: </a:t>
            </a:r>
            <a:r>
              <a:rPr lang="en-US" sz="2000" dirty="0" err="1"/>
              <a:t>vnf</a:t>
            </a:r>
            <a:r>
              <a:rPr lang="en-US" sz="2000" dirty="0"/>
              <a:t>-id</a:t>
            </a:r>
          </a:p>
          <a:p>
            <a:r>
              <a:rPr lang="en-US" sz="2000" dirty="0"/>
              <a:t>VNFC type selected by </a:t>
            </a:r>
            <a:r>
              <a:rPr lang="en-US" sz="2000" dirty="0" err="1"/>
              <a:t>nfc</a:t>
            </a:r>
            <a:r>
              <a:rPr lang="en-US" sz="2000" dirty="0"/>
              <a:t>-function type</a:t>
            </a:r>
          </a:p>
          <a:p>
            <a:r>
              <a:rPr lang="en-US" sz="2000" dirty="0"/>
              <a:t>Requires APPC would have many templates for one VNF selected by </a:t>
            </a:r>
            <a:r>
              <a:rPr lang="en-US" sz="2000" dirty="0" err="1"/>
              <a:t>vnfc</a:t>
            </a:r>
            <a:r>
              <a:rPr lang="en-US" sz="2000" dirty="0"/>
              <a:t> type</a:t>
            </a:r>
          </a:p>
          <a:p>
            <a:r>
              <a:rPr lang="en-US" sz="1800" dirty="0"/>
              <a:t>Can be applied for:</a:t>
            </a:r>
          </a:p>
          <a:p>
            <a:pPr lvl="1"/>
            <a:r>
              <a:rPr lang="en-US" sz="1400" dirty="0"/>
              <a:t>UC #1</a:t>
            </a:r>
          </a:p>
          <a:p>
            <a:pPr lvl="1"/>
            <a:r>
              <a:rPr lang="en-US" sz="1400" dirty="0"/>
              <a:t>UC #2 </a:t>
            </a:r>
          </a:p>
          <a:p>
            <a:pPr lvl="1"/>
            <a:r>
              <a:rPr lang="en-US" sz="1400" dirty="0"/>
              <a:t>UC #4 only one instance of VNFC type in VNF</a:t>
            </a:r>
          </a:p>
          <a:p>
            <a:pPr lvl="1"/>
            <a:endParaRPr lang="en-US" sz="1400" dirty="0"/>
          </a:p>
          <a:p>
            <a:pPr marL="0" indent="0">
              <a:buNone/>
            </a:pPr>
            <a:endParaRPr lang="en-US" sz="1600" dirty="0"/>
          </a:p>
          <a:p>
            <a:endParaRPr lang="en-US" sz="20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9" y="1323666"/>
            <a:ext cx="7859222" cy="442021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4" t="58620" r="19309" b="11213"/>
          <a:stretch/>
        </p:blipFill>
        <p:spPr>
          <a:xfrm>
            <a:off x="2733674" y="3876675"/>
            <a:ext cx="4572001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79491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/>
              <a:t>Option</a:t>
            </a:r>
            <a:r>
              <a:rPr lang="en-US" sz="3100" dirty="0"/>
              <a:t> </a:t>
            </a:r>
            <a:r>
              <a:rPr lang="pl-PL" sz="3100" dirty="0"/>
              <a:t>4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7774133" y="2174165"/>
            <a:ext cx="4285153" cy="3768494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/>
              <a:t>Requires </a:t>
            </a:r>
            <a:r>
              <a:rPr lang="en-US" sz="2000" dirty="0" err="1"/>
              <a:t>vnfc</a:t>
            </a:r>
            <a:r>
              <a:rPr lang="en-US" sz="2000" dirty="0"/>
              <a:t> info in AAI</a:t>
            </a:r>
          </a:p>
          <a:p>
            <a:r>
              <a:rPr lang="en-US" sz="2000" dirty="0" err="1"/>
              <a:t>ne_id</a:t>
            </a:r>
            <a:r>
              <a:rPr lang="en-US" sz="2000" dirty="0"/>
              <a:t> – APPC resolves from AAI -&gt; VNFC -&gt; </a:t>
            </a:r>
            <a:r>
              <a:rPr lang="en-US" sz="2000" dirty="0" err="1"/>
              <a:t>vnfc</a:t>
            </a:r>
            <a:r>
              <a:rPr lang="en-US" sz="2000" dirty="0"/>
              <a:t>-name</a:t>
            </a:r>
          </a:p>
          <a:p>
            <a:r>
              <a:rPr lang="en-US" sz="2000" dirty="0" err="1"/>
              <a:t>fixed_ip_address</a:t>
            </a:r>
            <a:r>
              <a:rPr lang="en-US" sz="2000" dirty="0"/>
              <a:t> – APPC resolves from AAI -&gt; VNFC -&gt; vnfc-ipaddress-v4-oam-vip</a:t>
            </a:r>
          </a:p>
          <a:p>
            <a:r>
              <a:rPr lang="en-US" sz="2000" dirty="0"/>
              <a:t>action-identifiers: </a:t>
            </a:r>
            <a:r>
              <a:rPr lang="en-US" sz="2000" dirty="0" err="1"/>
              <a:t>vnf</a:t>
            </a:r>
            <a:r>
              <a:rPr lang="en-US" sz="2000" dirty="0"/>
              <a:t>-id, </a:t>
            </a:r>
            <a:r>
              <a:rPr lang="en-US" sz="2000" dirty="0" err="1"/>
              <a:t>vnfc</a:t>
            </a:r>
            <a:r>
              <a:rPr lang="en-US" sz="2000" dirty="0"/>
              <a:t>-name</a:t>
            </a:r>
          </a:p>
          <a:p>
            <a:r>
              <a:rPr lang="en-US" sz="2000" dirty="0"/>
              <a:t>VNFC type selected by </a:t>
            </a:r>
            <a:r>
              <a:rPr lang="en-US" sz="2000" dirty="0" err="1"/>
              <a:t>nfc</a:t>
            </a:r>
            <a:r>
              <a:rPr lang="en-US" sz="2000" dirty="0"/>
              <a:t>-function type</a:t>
            </a:r>
          </a:p>
          <a:p>
            <a:r>
              <a:rPr lang="en-US" sz="2000" dirty="0"/>
              <a:t>Requires VNFC support enabled in APPC</a:t>
            </a:r>
          </a:p>
          <a:p>
            <a:r>
              <a:rPr lang="en-US" sz="2000" dirty="0"/>
              <a:t>SO finds VNFC instance (</a:t>
            </a:r>
            <a:r>
              <a:rPr lang="en-US" sz="2000" dirty="0" err="1"/>
              <a:t>vnfc</a:t>
            </a:r>
            <a:r>
              <a:rPr lang="en-US" sz="2000" dirty="0"/>
              <a:t>-name)</a:t>
            </a:r>
          </a:p>
          <a:p>
            <a:r>
              <a:rPr lang="en-US" sz="1800" dirty="0"/>
              <a:t>Can be applied for:</a:t>
            </a:r>
          </a:p>
          <a:p>
            <a:pPr lvl="1"/>
            <a:r>
              <a:rPr lang="en-US" sz="1400" dirty="0"/>
              <a:t>UC #1</a:t>
            </a:r>
          </a:p>
          <a:p>
            <a:pPr lvl="1"/>
            <a:r>
              <a:rPr lang="en-US" sz="1400" dirty="0"/>
              <a:t>UC #2 </a:t>
            </a:r>
          </a:p>
          <a:p>
            <a:pPr lvl="1"/>
            <a:r>
              <a:rPr lang="en-US" sz="1400" dirty="0"/>
              <a:t>UC #3</a:t>
            </a:r>
          </a:p>
          <a:p>
            <a:pPr lvl="1"/>
            <a:r>
              <a:rPr lang="en-US" sz="1400" dirty="0"/>
              <a:t>UC #4</a:t>
            </a:r>
            <a:endParaRPr lang="en-US" sz="20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9" y="1323666"/>
            <a:ext cx="7859222" cy="442021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4" t="58620" r="19309" b="11213"/>
          <a:stretch/>
        </p:blipFill>
        <p:spPr>
          <a:xfrm>
            <a:off x="2733674" y="3876675"/>
            <a:ext cx="4572001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6337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CDT Template Definition </a:t>
            </a:r>
            <a:r>
              <a:rPr lang="pl-PL" sz="3100" dirty="0"/>
              <a:t>for VNFC </a:t>
            </a:r>
            <a:r>
              <a:rPr lang="en-US" sz="3100" dirty="0"/>
              <a:t>- </a:t>
            </a:r>
            <a:r>
              <a:rPr lang="pl-PL" sz="3100" dirty="0"/>
              <a:t>Option</a:t>
            </a:r>
            <a:r>
              <a:rPr lang="en-US" sz="3100" dirty="0"/>
              <a:t> </a:t>
            </a:r>
            <a:r>
              <a:rPr lang="pl-PL" sz="3100" dirty="0"/>
              <a:t>5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7774133" y="2146733"/>
            <a:ext cx="4285153" cy="3768494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/>
              <a:t>Requires </a:t>
            </a:r>
            <a:r>
              <a:rPr lang="en-US" sz="2000" dirty="0" err="1"/>
              <a:t>vnfc</a:t>
            </a:r>
            <a:r>
              <a:rPr lang="en-US" sz="2000" dirty="0"/>
              <a:t> info in AAI</a:t>
            </a:r>
          </a:p>
          <a:p>
            <a:r>
              <a:rPr lang="en-US" sz="2000" dirty="0" err="1"/>
              <a:t>ne_id</a:t>
            </a:r>
            <a:r>
              <a:rPr lang="en-US" sz="2000" dirty="0"/>
              <a:t> – APPC resolves from AAI -&gt; VNFC -&gt; </a:t>
            </a:r>
            <a:r>
              <a:rPr lang="en-US" sz="2000" dirty="0" err="1"/>
              <a:t>vnfc</a:t>
            </a:r>
            <a:r>
              <a:rPr lang="en-US" sz="2000" dirty="0"/>
              <a:t>-name</a:t>
            </a:r>
          </a:p>
          <a:p>
            <a:r>
              <a:rPr lang="en-US" sz="2000" dirty="0" err="1"/>
              <a:t>fixed_ip_address</a:t>
            </a:r>
            <a:r>
              <a:rPr lang="en-US" sz="2000" dirty="0"/>
              <a:t> – APPC resolves from AAI -&gt; VNFC -&gt; vnfc-ipaddress-v4-oam-vip</a:t>
            </a:r>
          </a:p>
          <a:p>
            <a:r>
              <a:rPr lang="en-US" sz="2000" dirty="0"/>
              <a:t>action-identifiers: </a:t>
            </a:r>
            <a:r>
              <a:rPr lang="en-US" sz="2000" dirty="0" err="1"/>
              <a:t>vnf</a:t>
            </a:r>
            <a:r>
              <a:rPr lang="en-US" sz="2000" dirty="0"/>
              <a:t>-id</a:t>
            </a:r>
          </a:p>
          <a:p>
            <a:r>
              <a:rPr lang="en-US" sz="2000" dirty="0"/>
              <a:t>filtering by request-parameters: </a:t>
            </a:r>
            <a:r>
              <a:rPr lang="en-US" sz="2000" dirty="0" err="1"/>
              <a:t>vf</a:t>
            </a:r>
            <a:r>
              <a:rPr lang="en-US" sz="2000" dirty="0"/>
              <a:t>-module-id, </a:t>
            </a:r>
            <a:r>
              <a:rPr lang="en-US" sz="2000" dirty="0" err="1"/>
              <a:t>vnfc</a:t>
            </a:r>
            <a:r>
              <a:rPr lang="en-US" sz="2000" dirty="0"/>
              <a:t>-type. </a:t>
            </a:r>
          </a:p>
          <a:p>
            <a:r>
              <a:rPr lang="en-US" sz="2000" dirty="0"/>
              <a:t>SO determines </a:t>
            </a:r>
            <a:r>
              <a:rPr lang="en-US" sz="2000" dirty="0" err="1"/>
              <a:t>vf</a:t>
            </a:r>
            <a:r>
              <a:rPr lang="en-US" sz="2000" dirty="0"/>
              <a:t>-module-id and </a:t>
            </a:r>
            <a:r>
              <a:rPr lang="en-US" sz="2000" dirty="0" err="1"/>
              <a:t>vnfc</a:t>
            </a:r>
            <a:r>
              <a:rPr lang="en-US" sz="2000" dirty="0"/>
              <a:t>-type. Most likely </a:t>
            </a:r>
            <a:r>
              <a:rPr lang="en-US" sz="2000" dirty="0" err="1"/>
              <a:t>vnf</a:t>
            </a:r>
            <a:r>
              <a:rPr lang="en-US" sz="2000" dirty="0"/>
              <a:t>-type can come from input</a:t>
            </a:r>
          </a:p>
          <a:p>
            <a:r>
              <a:rPr lang="en-US" sz="1800" dirty="0"/>
              <a:t>Can be applied for:</a:t>
            </a:r>
          </a:p>
          <a:p>
            <a:pPr lvl="1"/>
            <a:r>
              <a:rPr lang="en-US" sz="1400" dirty="0"/>
              <a:t>UC #1</a:t>
            </a:r>
          </a:p>
          <a:p>
            <a:pPr lvl="1"/>
            <a:r>
              <a:rPr lang="en-US" sz="1400" dirty="0"/>
              <a:t>UC #2 </a:t>
            </a:r>
          </a:p>
          <a:p>
            <a:pPr lvl="1"/>
            <a:r>
              <a:rPr lang="en-US" sz="1400" dirty="0"/>
              <a:t>UC #3</a:t>
            </a:r>
          </a:p>
          <a:p>
            <a:pPr lvl="1"/>
            <a:r>
              <a:rPr lang="en-US" sz="1400" dirty="0"/>
              <a:t>UC #4</a:t>
            </a:r>
            <a:endParaRPr lang="en-US" sz="20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89" y="1323666"/>
            <a:ext cx="7859222" cy="442021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4" t="58620" r="19309" b="11213"/>
          <a:stretch/>
        </p:blipFill>
        <p:spPr>
          <a:xfrm>
            <a:off x="2733674" y="3876675"/>
            <a:ext cx="4572001" cy="1238250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3858809" y="2257425"/>
            <a:ext cx="1579966" cy="885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5114925" y="3982581"/>
            <a:ext cx="642937" cy="19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4969667" y="397067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8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pl-PL" sz="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-para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6030509" y="3833812"/>
            <a:ext cx="1139911" cy="1004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rostokąt 11"/>
          <p:cNvSpPr/>
          <p:nvPr/>
        </p:nvSpPr>
        <p:spPr>
          <a:xfrm>
            <a:off x="5107305" y="4432161"/>
            <a:ext cx="642937" cy="19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ole tekstowe 12"/>
          <p:cNvSpPr txBox="1"/>
          <p:nvPr/>
        </p:nvSpPr>
        <p:spPr>
          <a:xfrm>
            <a:off x="4962047" y="4420255"/>
            <a:ext cx="857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800" b="1" dirty="0" err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</a:t>
            </a:r>
            <a:r>
              <a:rPr lang="pl-PL" sz="800" b="1" dirty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-para</a:t>
            </a:r>
          </a:p>
        </p:txBody>
      </p:sp>
    </p:spTree>
    <p:extLst>
      <p:ext uri="{BB962C8B-B14F-4D97-AF65-F5344CB8AC3E}">
        <p14:creationId xmlns:p14="http://schemas.microsoft.com/office/powerpoint/2010/main" val="1018451400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– How to determine </a:t>
            </a:r>
            <a:r>
              <a:rPr lang="en-US" dirty="0" err="1"/>
              <a:t>vf</a:t>
            </a:r>
            <a:r>
              <a:rPr lang="en-US" dirty="0"/>
              <a:t>-module-id dynamically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4989195" cy="5170487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Can come from the SO request input as well as </a:t>
            </a:r>
            <a:r>
              <a:rPr lang="en-US" dirty="0" err="1"/>
              <a:t>vnfc</a:t>
            </a:r>
            <a:r>
              <a:rPr lang="en-US" dirty="0"/>
              <a:t>-type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Can be determined by OOF</a:t>
            </a:r>
          </a:p>
          <a:p>
            <a:pPr lvl="1"/>
            <a:r>
              <a:rPr lang="en-US" sz="2000" dirty="0"/>
              <a:t>OOF HAS (Homing, Allocation, Selection) since Dublin can resolve </a:t>
            </a:r>
            <a:r>
              <a:rPr lang="en-US" sz="2000" dirty="0" err="1"/>
              <a:t>vf</a:t>
            </a:r>
            <a:r>
              <a:rPr lang="en-US" sz="2000" dirty="0"/>
              <a:t>-module-id</a:t>
            </a:r>
          </a:p>
          <a:p>
            <a:pPr lvl="1"/>
            <a:r>
              <a:rPr lang="en-US" sz="2000" dirty="0"/>
              <a:t>Determined by standard HAS policies which in our case could be service, </a:t>
            </a:r>
            <a:r>
              <a:rPr lang="en-US" sz="2000" dirty="0" err="1"/>
              <a:t>vnf</a:t>
            </a:r>
            <a:r>
              <a:rPr lang="en-US" sz="2000" dirty="0"/>
              <a:t>, </a:t>
            </a:r>
            <a:r>
              <a:rPr lang="en-US" sz="2000" dirty="0" err="1"/>
              <a:t>vnfc</a:t>
            </a:r>
            <a:r>
              <a:rPr lang="en-US" sz="2000" dirty="0"/>
              <a:t>-type or action specific.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OOF not needed when</a:t>
            </a:r>
          </a:p>
          <a:p>
            <a:pPr lvl="1"/>
            <a:r>
              <a:rPr lang="en-US" sz="2100" dirty="0"/>
              <a:t>Only one </a:t>
            </a:r>
            <a:r>
              <a:rPr lang="en-US" sz="2100" dirty="0" err="1"/>
              <a:t>vf</a:t>
            </a:r>
            <a:r>
              <a:rPr lang="en-US" sz="2100" dirty="0"/>
              <a:t>-module with specified </a:t>
            </a:r>
            <a:r>
              <a:rPr lang="en-US" sz="2100" dirty="0" err="1"/>
              <a:t>vnfc-typ</a:t>
            </a:r>
            <a:r>
              <a:rPr lang="pl-PL" sz="2100" dirty="0"/>
              <a:t>e</a:t>
            </a:r>
            <a:r>
              <a:rPr lang="en-US" sz="2100" dirty="0"/>
              <a:t> in VNF</a:t>
            </a:r>
          </a:p>
          <a:p>
            <a:pPr lvl="1"/>
            <a:r>
              <a:rPr lang="en-US" sz="2100" dirty="0" err="1"/>
              <a:t>Vf</a:t>
            </a:r>
            <a:r>
              <a:rPr lang="en-US" sz="2100" dirty="0"/>
              <a:t>-module comes from workflow input or is determined by workflow (i.e. as a result of </a:t>
            </a:r>
            <a:r>
              <a:rPr lang="en-US" sz="2100" dirty="0" err="1"/>
              <a:t>ScaleOut</a:t>
            </a:r>
            <a:r>
              <a:rPr lang="en-US" sz="2100" dirty="0"/>
              <a:t> operation)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760" y="1047564"/>
            <a:ext cx="3989388" cy="545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22601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upa 96"/>
          <p:cNvGrpSpPr/>
          <p:nvPr/>
        </p:nvGrpSpPr>
        <p:grpSpPr>
          <a:xfrm>
            <a:off x="8450088" y="1009007"/>
            <a:ext cx="3294236" cy="2665119"/>
            <a:chOff x="6475785" y="1073539"/>
            <a:chExt cx="3294236" cy="2665119"/>
          </a:xfrm>
        </p:grpSpPr>
        <p:grpSp>
          <p:nvGrpSpPr>
            <p:cNvPr id="98" name="Grupa 97"/>
            <p:cNvGrpSpPr/>
            <p:nvPr/>
          </p:nvGrpSpPr>
          <p:grpSpPr>
            <a:xfrm>
              <a:off x="6475785" y="1073539"/>
              <a:ext cx="2466340" cy="2665119"/>
              <a:chOff x="6475785" y="1073539"/>
              <a:chExt cx="2466340" cy="2665119"/>
            </a:xfrm>
          </p:grpSpPr>
          <p:sp>
            <p:nvSpPr>
              <p:cNvPr id="100" name="Elipsa 99"/>
              <p:cNvSpPr/>
              <p:nvPr/>
            </p:nvSpPr>
            <p:spPr>
              <a:xfrm>
                <a:off x="6475785" y="1073539"/>
                <a:ext cx="2466340" cy="2439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01" name="Elipsa 100"/>
              <p:cNvSpPr/>
              <p:nvPr/>
            </p:nvSpPr>
            <p:spPr>
              <a:xfrm>
                <a:off x="6878312" y="1513049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02" name="Elipsa 101"/>
              <p:cNvSpPr/>
              <p:nvPr/>
            </p:nvSpPr>
            <p:spPr>
              <a:xfrm>
                <a:off x="7132084" y="1839620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pole tekstowe 102"/>
              <p:cNvSpPr txBox="1"/>
              <p:nvPr/>
            </p:nvSpPr>
            <p:spPr>
              <a:xfrm>
                <a:off x="7074933" y="231314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104" name="pole tekstowe 103"/>
              <p:cNvSpPr txBox="1"/>
              <p:nvPr/>
            </p:nvSpPr>
            <p:spPr>
              <a:xfrm>
                <a:off x="7134126" y="1956642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VNFC1</a:t>
                </a:r>
              </a:p>
            </p:txBody>
          </p:sp>
          <p:sp>
            <p:nvSpPr>
              <p:cNvPr id="105" name="pole tekstowe 104"/>
              <p:cNvSpPr txBox="1"/>
              <p:nvPr/>
            </p:nvSpPr>
            <p:spPr>
              <a:xfrm>
                <a:off x="7259312" y="3084674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106" name="pole tekstowe 105"/>
              <p:cNvSpPr txBox="1"/>
              <p:nvPr/>
            </p:nvSpPr>
            <p:spPr>
              <a:xfrm>
                <a:off x="7526691" y="3492437"/>
                <a:ext cx="5980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vnf</a:t>
                </a:r>
                <a:r>
                  <a:rPr lang="pl-PL" sz="1000" dirty="0"/>
                  <a:t>-id</a:t>
                </a:r>
              </a:p>
            </p:txBody>
          </p:sp>
          <p:sp>
            <p:nvSpPr>
              <p:cNvPr id="107" name="Elipsa 106"/>
              <p:cNvSpPr/>
              <p:nvPr/>
            </p:nvSpPr>
            <p:spPr>
              <a:xfrm>
                <a:off x="7808359" y="1953920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pole tekstowe 107"/>
              <p:cNvSpPr txBox="1"/>
              <p:nvPr/>
            </p:nvSpPr>
            <p:spPr>
              <a:xfrm>
                <a:off x="7751208" y="242744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109" name="pole tekstowe 108"/>
              <p:cNvSpPr txBox="1"/>
              <p:nvPr/>
            </p:nvSpPr>
            <p:spPr>
              <a:xfrm>
                <a:off x="7800876" y="2070942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VNFC2</a:t>
                </a:r>
              </a:p>
            </p:txBody>
          </p:sp>
        </p:grpSp>
        <p:sp>
          <p:nvSpPr>
            <p:cNvPr id="99" name="pole tekstowe 98"/>
            <p:cNvSpPr txBox="1"/>
            <p:nvPr/>
          </p:nvSpPr>
          <p:spPr>
            <a:xfrm>
              <a:off x="8919670" y="1227299"/>
              <a:ext cx="8503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/>
                <a:t>UC #2’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>
          <a:xfrm>
            <a:off x="11568704" y="66946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Different types of VNF models in ONAP</a:t>
            </a:r>
          </a:p>
        </p:txBody>
      </p:sp>
      <p:grpSp>
        <p:nvGrpSpPr>
          <p:cNvPr id="72" name="Grupa 71"/>
          <p:cNvGrpSpPr/>
          <p:nvPr/>
        </p:nvGrpSpPr>
        <p:grpSpPr>
          <a:xfrm>
            <a:off x="1680902" y="1073539"/>
            <a:ext cx="2466340" cy="2665119"/>
            <a:chOff x="2773187" y="1073539"/>
            <a:chExt cx="2466340" cy="2665119"/>
          </a:xfrm>
        </p:grpSpPr>
        <p:sp>
          <p:nvSpPr>
            <p:cNvPr id="6" name="Elipsa 5"/>
            <p:cNvSpPr/>
            <p:nvPr/>
          </p:nvSpPr>
          <p:spPr>
            <a:xfrm>
              <a:off x="2773187" y="1073539"/>
              <a:ext cx="2466340" cy="243976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7" name="Elipsa 6"/>
            <p:cNvSpPr/>
            <p:nvPr/>
          </p:nvSpPr>
          <p:spPr>
            <a:xfrm>
              <a:off x="3175714" y="1513049"/>
              <a:ext cx="1636940" cy="16002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" name="Elipsa 7"/>
            <p:cNvSpPr/>
            <p:nvPr/>
          </p:nvSpPr>
          <p:spPr>
            <a:xfrm>
              <a:off x="3705711" y="1972970"/>
              <a:ext cx="560615" cy="517072"/>
            </a:xfrm>
            <a:prstGeom prst="ellipse">
              <a:avLst/>
            </a:prstGeom>
            <a:solidFill>
              <a:srgbClr val="00989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pole tekstowe 8"/>
            <p:cNvSpPr txBox="1"/>
            <p:nvPr/>
          </p:nvSpPr>
          <p:spPr>
            <a:xfrm>
              <a:off x="3648560" y="2446499"/>
              <a:ext cx="8688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00" dirty="0" err="1"/>
                <a:t>vserver</a:t>
              </a:r>
              <a:r>
                <a:rPr lang="pl-PL" sz="1000" dirty="0"/>
                <a:t>-id</a:t>
              </a:r>
            </a:p>
            <a:p>
              <a:r>
                <a:rPr lang="pl-PL" sz="1000" dirty="0" err="1"/>
                <a:t>vnfc-name</a:t>
              </a:r>
              <a:endParaRPr lang="pl-PL" sz="1000" dirty="0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3707753" y="2089992"/>
              <a:ext cx="5980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200" dirty="0"/>
                <a:t>VNFC1</a:t>
              </a:r>
            </a:p>
          </p:txBody>
        </p:sp>
        <p:sp>
          <p:nvSpPr>
            <p:cNvPr id="11" name="pole tekstowe 10"/>
            <p:cNvSpPr txBox="1"/>
            <p:nvPr/>
          </p:nvSpPr>
          <p:spPr>
            <a:xfrm>
              <a:off x="3556714" y="3084674"/>
              <a:ext cx="1139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00" dirty="0" err="1"/>
                <a:t>vf</a:t>
              </a:r>
              <a:r>
                <a:rPr lang="pl-PL" sz="1000" dirty="0"/>
                <a:t>-module-id</a:t>
              </a:r>
            </a:p>
          </p:txBody>
        </p:sp>
        <p:sp>
          <p:nvSpPr>
            <p:cNvPr id="12" name="pole tekstowe 11"/>
            <p:cNvSpPr txBox="1"/>
            <p:nvPr/>
          </p:nvSpPr>
          <p:spPr>
            <a:xfrm>
              <a:off x="3824093" y="3492437"/>
              <a:ext cx="5980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000" dirty="0" err="1"/>
                <a:t>vnf</a:t>
              </a:r>
              <a:r>
                <a:rPr lang="pl-PL" sz="1000" dirty="0"/>
                <a:t>-id</a:t>
              </a:r>
            </a:p>
          </p:txBody>
        </p:sp>
      </p:grpSp>
      <p:sp>
        <p:nvSpPr>
          <p:cNvPr id="76" name="pole tekstowe 75"/>
          <p:cNvSpPr txBox="1"/>
          <p:nvPr/>
        </p:nvSpPr>
        <p:spPr>
          <a:xfrm>
            <a:off x="829043" y="1227299"/>
            <a:ext cx="750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UC #1</a:t>
            </a:r>
          </a:p>
        </p:txBody>
      </p:sp>
      <p:grpSp>
        <p:nvGrpSpPr>
          <p:cNvPr id="82" name="Grupa 81"/>
          <p:cNvGrpSpPr/>
          <p:nvPr/>
        </p:nvGrpSpPr>
        <p:grpSpPr>
          <a:xfrm>
            <a:off x="801414" y="3733541"/>
            <a:ext cx="4729265" cy="2819319"/>
            <a:chOff x="801414" y="3733541"/>
            <a:chExt cx="4729265" cy="2819319"/>
          </a:xfrm>
        </p:grpSpPr>
        <p:grpSp>
          <p:nvGrpSpPr>
            <p:cNvPr id="74" name="Grupa 73"/>
            <p:cNvGrpSpPr/>
            <p:nvPr/>
          </p:nvGrpSpPr>
          <p:grpSpPr>
            <a:xfrm>
              <a:off x="1150928" y="3842644"/>
              <a:ext cx="4379751" cy="2710216"/>
              <a:chOff x="1150928" y="3842644"/>
              <a:chExt cx="4379751" cy="2710216"/>
            </a:xfrm>
          </p:grpSpPr>
          <p:sp>
            <p:nvSpPr>
              <p:cNvPr id="18" name="Elipsa 17"/>
              <p:cNvSpPr/>
              <p:nvPr/>
            </p:nvSpPr>
            <p:spPr>
              <a:xfrm>
                <a:off x="1150928" y="3842644"/>
                <a:ext cx="4379751" cy="2439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19" name="Elipsa 18"/>
              <p:cNvSpPr/>
              <p:nvPr/>
            </p:nvSpPr>
            <p:spPr>
              <a:xfrm>
                <a:off x="1606768" y="4282154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20" name="Elipsa 19"/>
              <p:cNvSpPr/>
              <p:nvPr/>
            </p:nvSpPr>
            <p:spPr>
              <a:xfrm>
                <a:off x="1860540" y="4608725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pole tekstowe 20"/>
              <p:cNvSpPr txBox="1"/>
              <p:nvPr/>
            </p:nvSpPr>
            <p:spPr>
              <a:xfrm>
                <a:off x="1803389" y="5082254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22" name="pole tekstowe 21"/>
              <p:cNvSpPr txBox="1"/>
              <p:nvPr/>
            </p:nvSpPr>
            <p:spPr>
              <a:xfrm>
                <a:off x="1862582" y="4725747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VNFC1</a:t>
                </a:r>
              </a:p>
            </p:txBody>
          </p:sp>
          <p:sp>
            <p:nvSpPr>
              <p:cNvPr id="23" name="pole tekstowe 22"/>
              <p:cNvSpPr txBox="1"/>
              <p:nvPr/>
            </p:nvSpPr>
            <p:spPr>
              <a:xfrm>
                <a:off x="1987768" y="5853779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24" name="pole tekstowe 23"/>
              <p:cNvSpPr txBox="1"/>
              <p:nvPr/>
            </p:nvSpPr>
            <p:spPr>
              <a:xfrm>
                <a:off x="3056160" y="6306639"/>
                <a:ext cx="5980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vnf</a:t>
                </a:r>
                <a:r>
                  <a:rPr lang="pl-PL" sz="1000" dirty="0"/>
                  <a:t>-id</a:t>
                </a:r>
              </a:p>
            </p:txBody>
          </p:sp>
          <p:sp>
            <p:nvSpPr>
              <p:cNvPr id="25" name="Elipsa 24"/>
              <p:cNvSpPr/>
              <p:nvPr/>
            </p:nvSpPr>
            <p:spPr>
              <a:xfrm>
                <a:off x="2536815" y="4723025"/>
                <a:ext cx="560615" cy="51707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pole tekstowe 25"/>
              <p:cNvSpPr txBox="1"/>
              <p:nvPr/>
            </p:nvSpPr>
            <p:spPr>
              <a:xfrm>
                <a:off x="2479664" y="5196554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27" name="pole tekstowe 26"/>
              <p:cNvSpPr txBox="1"/>
              <p:nvPr/>
            </p:nvSpPr>
            <p:spPr>
              <a:xfrm>
                <a:off x="2529332" y="4840047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VNFC2</a:t>
                </a:r>
              </a:p>
            </p:txBody>
          </p:sp>
          <p:sp>
            <p:nvSpPr>
              <p:cNvPr id="36" name="Elipsa 35"/>
              <p:cNvSpPr/>
              <p:nvPr/>
            </p:nvSpPr>
            <p:spPr>
              <a:xfrm>
                <a:off x="3442585" y="4272689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37" name="Elipsa 36"/>
              <p:cNvSpPr/>
              <p:nvPr/>
            </p:nvSpPr>
            <p:spPr>
              <a:xfrm>
                <a:off x="3696357" y="4599260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pole tekstowe 37"/>
              <p:cNvSpPr txBox="1"/>
              <p:nvPr/>
            </p:nvSpPr>
            <p:spPr>
              <a:xfrm>
                <a:off x="3639206" y="507278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39" name="pole tekstowe 38"/>
              <p:cNvSpPr txBox="1"/>
              <p:nvPr/>
            </p:nvSpPr>
            <p:spPr>
              <a:xfrm>
                <a:off x="3698399" y="4716282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VNFC1</a:t>
                </a:r>
              </a:p>
            </p:txBody>
          </p:sp>
          <p:sp>
            <p:nvSpPr>
              <p:cNvPr id="40" name="pole tekstowe 39"/>
              <p:cNvSpPr txBox="1"/>
              <p:nvPr/>
            </p:nvSpPr>
            <p:spPr>
              <a:xfrm>
                <a:off x="3823585" y="5844314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41" name="Elipsa 40"/>
              <p:cNvSpPr/>
              <p:nvPr/>
            </p:nvSpPr>
            <p:spPr>
              <a:xfrm>
                <a:off x="4372632" y="4713560"/>
                <a:ext cx="560615" cy="51707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pole tekstowe 41"/>
              <p:cNvSpPr txBox="1"/>
              <p:nvPr/>
            </p:nvSpPr>
            <p:spPr>
              <a:xfrm>
                <a:off x="4315481" y="518708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43" name="pole tekstowe 42"/>
              <p:cNvSpPr txBox="1"/>
              <p:nvPr/>
            </p:nvSpPr>
            <p:spPr>
              <a:xfrm>
                <a:off x="4365149" y="4830582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VNFC2</a:t>
                </a:r>
              </a:p>
            </p:txBody>
          </p:sp>
        </p:grpSp>
        <p:sp>
          <p:nvSpPr>
            <p:cNvPr id="78" name="pole tekstowe 77"/>
            <p:cNvSpPr txBox="1"/>
            <p:nvPr/>
          </p:nvSpPr>
          <p:spPr>
            <a:xfrm>
              <a:off x="801414" y="3733541"/>
              <a:ext cx="750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/>
                <a:t>UC #3</a:t>
              </a:r>
            </a:p>
          </p:txBody>
        </p:sp>
      </p:grpSp>
      <p:grpSp>
        <p:nvGrpSpPr>
          <p:cNvPr id="81" name="Grupa 80"/>
          <p:cNvGrpSpPr/>
          <p:nvPr/>
        </p:nvGrpSpPr>
        <p:grpSpPr>
          <a:xfrm>
            <a:off x="6270148" y="3805632"/>
            <a:ext cx="4778569" cy="2729266"/>
            <a:chOff x="6270148" y="3805632"/>
            <a:chExt cx="4778569" cy="2729266"/>
          </a:xfrm>
        </p:grpSpPr>
        <p:grpSp>
          <p:nvGrpSpPr>
            <p:cNvPr id="75" name="Grupa 74"/>
            <p:cNvGrpSpPr/>
            <p:nvPr/>
          </p:nvGrpSpPr>
          <p:grpSpPr>
            <a:xfrm>
              <a:off x="6270148" y="3805632"/>
              <a:ext cx="4365931" cy="2729266"/>
              <a:chOff x="5812948" y="3805632"/>
              <a:chExt cx="4365931" cy="2729266"/>
            </a:xfrm>
          </p:grpSpPr>
          <p:sp>
            <p:nvSpPr>
              <p:cNvPr id="44" name="Elipsa 43"/>
              <p:cNvSpPr/>
              <p:nvPr/>
            </p:nvSpPr>
            <p:spPr>
              <a:xfrm>
                <a:off x="5812948" y="3805632"/>
                <a:ext cx="4365931" cy="2439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5" name="Elipsa 44"/>
              <p:cNvSpPr/>
              <p:nvPr/>
            </p:nvSpPr>
            <p:spPr>
              <a:xfrm>
                <a:off x="6287838" y="4245142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46" name="Elipsa 45"/>
              <p:cNvSpPr/>
              <p:nvPr/>
            </p:nvSpPr>
            <p:spPr>
              <a:xfrm>
                <a:off x="6541610" y="4571713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pole tekstowe 46"/>
              <p:cNvSpPr txBox="1"/>
              <p:nvPr/>
            </p:nvSpPr>
            <p:spPr>
              <a:xfrm>
                <a:off x="6484459" y="5045242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48" name="pole tekstowe 47"/>
              <p:cNvSpPr txBox="1"/>
              <p:nvPr/>
            </p:nvSpPr>
            <p:spPr>
              <a:xfrm>
                <a:off x="6543652" y="4688735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VNFC1</a:t>
                </a:r>
              </a:p>
            </p:txBody>
          </p:sp>
          <p:sp>
            <p:nvSpPr>
              <p:cNvPr id="49" name="pole tekstowe 48"/>
              <p:cNvSpPr txBox="1"/>
              <p:nvPr/>
            </p:nvSpPr>
            <p:spPr>
              <a:xfrm>
                <a:off x="6668838" y="5816767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50" name="pole tekstowe 49"/>
              <p:cNvSpPr txBox="1"/>
              <p:nvPr/>
            </p:nvSpPr>
            <p:spPr>
              <a:xfrm>
                <a:off x="7880105" y="6288677"/>
                <a:ext cx="5980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vnf</a:t>
                </a:r>
                <a:r>
                  <a:rPr lang="pl-PL" sz="1000" dirty="0"/>
                  <a:t>-id</a:t>
                </a:r>
              </a:p>
            </p:txBody>
          </p:sp>
          <p:sp>
            <p:nvSpPr>
              <p:cNvPr id="51" name="Elipsa 50"/>
              <p:cNvSpPr/>
              <p:nvPr/>
            </p:nvSpPr>
            <p:spPr>
              <a:xfrm>
                <a:off x="7217885" y="4686013"/>
                <a:ext cx="560615" cy="51707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pole tekstowe 51"/>
              <p:cNvSpPr txBox="1"/>
              <p:nvPr/>
            </p:nvSpPr>
            <p:spPr>
              <a:xfrm>
                <a:off x="7160734" y="5159542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53" name="pole tekstowe 52"/>
              <p:cNvSpPr txBox="1"/>
              <p:nvPr/>
            </p:nvSpPr>
            <p:spPr>
              <a:xfrm>
                <a:off x="7210402" y="4803035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VNFC2</a:t>
                </a:r>
              </a:p>
            </p:txBody>
          </p:sp>
          <p:sp>
            <p:nvSpPr>
              <p:cNvPr id="54" name="Elipsa 53"/>
              <p:cNvSpPr/>
              <p:nvPr/>
            </p:nvSpPr>
            <p:spPr>
              <a:xfrm>
                <a:off x="8123655" y="4235677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55" name="Elipsa 54"/>
              <p:cNvSpPr/>
              <p:nvPr/>
            </p:nvSpPr>
            <p:spPr>
              <a:xfrm>
                <a:off x="8377427" y="4562248"/>
                <a:ext cx="560615" cy="517072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pole tekstowe 55"/>
              <p:cNvSpPr txBox="1"/>
              <p:nvPr/>
            </p:nvSpPr>
            <p:spPr>
              <a:xfrm>
                <a:off x="8320276" y="5035777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57" name="pole tekstowe 56"/>
              <p:cNvSpPr txBox="1"/>
              <p:nvPr/>
            </p:nvSpPr>
            <p:spPr>
              <a:xfrm>
                <a:off x="8379469" y="4679270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VNFC3</a:t>
                </a:r>
              </a:p>
            </p:txBody>
          </p:sp>
          <p:sp>
            <p:nvSpPr>
              <p:cNvPr id="58" name="pole tekstowe 57"/>
              <p:cNvSpPr txBox="1"/>
              <p:nvPr/>
            </p:nvSpPr>
            <p:spPr>
              <a:xfrm>
                <a:off x="8504655" y="5807302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59" name="Elipsa 58"/>
              <p:cNvSpPr/>
              <p:nvPr/>
            </p:nvSpPr>
            <p:spPr>
              <a:xfrm>
                <a:off x="9053702" y="4676548"/>
                <a:ext cx="560615" cy="517072"/>
              </a:xfrm>
              <a:prstGeom prst="ellipse">
                <a:avLst/>
              </a:prstGeom>
              <a:solidFill>
                <a:srgbClr val="FFD5D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pole tekstowe 59"/>
              <p:cNvSpPr txBox="1"/>
              <p:nvPr/>
            </p:nvSpPr>
            <p:spPr>
              <a:xfrm>
                <a:off x="8996551" y="5150077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61" name="pole tekstowe 60"/>
              <p:cNvSpPr txBox="1"/>
              <p:nvPr/>
            </p:nvSpPr>
            <p:spPr>
              <a:xfrm>
                <a:off x="9046219" y="4793570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VNFC4</a:t>
                </a:r>
              </a:p>
            </p:txBody>
          </p:sp>
        </p:grpSp>
        <p:sp>
          <p:nvSpPr>
            <p:cNvPr id="79" name="pole tekstowe 78"/>
            <p:cNvSpPr txBox="1"/>
            <p:nvPr/>
          </p:nvSpPr>
          <p:spPr>
            <a:xfrm>
              <a:off x="10297839" y="3842644"/>
              <a:ext cx="750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/>
                <a:t>UC #4</a:t>
              </a:r>
            </a:p>
          </p:txBody>
        </p:sp>
      </p:grpSp>
      <p:grpSp>
        <p:nvGrpSpPr>
          <p:cNvPr id="83" name="Grupa 82"/>
          <p:cNvGrpSpPr/>
          <p:nvPr/>
        </p:nvGrpSpPr>
        <p:grpSpPr>
          <a:xfrm>
            <a:off x="4948858" y="1102828"/>
            <a:ext cx="3194764" cy="2665119"/>
            <a:chOff x="6475785" y="1073539"/>
            <a:chExt cx="3194764" cy="2665119"/>
          </a:xfrm>
        </p:grpSpPr>
        <p:grpSp>
          <p:nvGrpSpPr>
            <p:cNvPr id="84" name="Grupa 83"/>
            <p:cNvGrpSpPr/>
            <p:nvPr/>
          </p:nvGrpSpPr>
          <p:grpSpPr>
            <a:xfrm>
              <a:off x="6475785" y="1073539"/>
              <a:ext cx="2466340" cy="2665119"/>
              <a:chOff x="6475785" y="1073539"/>
              <a:chExt cx="2466340" cy="2665119"/>
            </a:xfrm>
          </p:grpSpPr>
          <p:sp>
            <p:nvSpPr>
              <p:cNvPr id="86" name="Elipsa 85"/>
              <p:cNvSpPr/>
              <p:nvPr/>
            </p:nvSpPr>
            <p:spPr>
              <a:xfrm>
                <a:off x="6475785" y="1073539"/>
                <a:ext cx="2466340" cy="2439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7" name="Elipsa 86"/>
              <p:cNvSpPr/>
              <p:nvPr/>
            </p:nvSpPr>
            <p:spPr>
              <a:xfrm>
                <a:off x="6878312" y="1513049"/>
                <a:ext cx="1636940" cy="16002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/>
              </a:p>
            </p:txBody>
          </p:sp>
          <p:sp>
            <p:nvSpPr>
              <p:cNvPr id="88" name="Elipsa 87"/>
              <p:cNvSpPr/>
              <p:nvPr/>
            </p:nvSpPr>
            <p:spPr>
              <a:xfrm>
                <a:off x="7132084" y="1839620"/>
                <a:ext cx="560615" cy="517072"/>
              </a:xfrm>
              <a:prstGeom prst="ellipse">
                <a:avLst/>
              </a:prstGeom>
              <a:solidFill>
                <a:srgbClr val="00989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pole tekstowe 88"/>
              <p:cNvSpPr txBox="1"/>
              <p:nvPr/>
            </p:nvSpPr>
            <p:spPr>
              <a:xfrm>
                <a:off x="7074933" y="231314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90" name="pole tekstowe 89"/>
              <p:cNvSpPr txBox="1"/>
              <p:nvPr/>
            </p:nvSpPr>
            <p:spPr>
              <a:xfrm>
                <a:off x="7134126" y="1956642"/>
                <a:ext cx="59803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VNFC1</a:t>
                </a:r>
              </a:p>
            </p:txBody>
          </p:sp>
          <p:sp>
            <p:nvSpPr>
              <p:cNvPr id="91" name="pole tekstowe 90"/>
              <p:cNvSpPr txBox="1"/>
              <p:nvPr/>
            </p:nvSpPr>
            <p:spPr>
              <a:xfrm>
                <a:off x="7259312" y="3084674"/>
                <a:ext cx="11395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vf</a:t>
                </a:r>
                <a:r>
                  <a:rPr lang="pl-PL" sz="1000" dirty="0"/>
                  <a:t>-module-id</a:t>
                </a:r>
              </a:p>
            </p:txBody>
          </p:sp>
          <p:sp>
            <p:nvSpPr>
              <p:cNvPr id="92" name="pole tekstowe 91"/>
              <p:cNvSpPr txBox="1"/>
              <p:nvPr/>
            </p:nvSpPr>
            <p:spPr>
              <a:xfrm>
                <a:off x="7526691" y="3492437"/>
                <a:ext cx="5980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vnf</a:t>
                </a:r>
                <a:r>
                  <a:rPr lang="pl-PL" sz="1000" dirty="0"/>
                  <a:t>-id</a:t>
                </a:r>
              </a:p>
            </p:txBody>
          </p:sp>
          <p:sp>
            <p:nvSpPr>
              <p:cNvPr id="93" name="Elipsa 92"/>
              <p:cNvSpPr/>
              <p:nvPr/>
            </p:nvSpPr>
            <p:spPr>
              <a:xfrm>
                <a:off x="7808359" y="1953920"/>
                <a:ext cx="560615" cy="517072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 sz="9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pole tekstowe 93"/>
              <p:cNvSpPr txBox="1"/>
              <p:nvPr/>
            </p:nvSpPr>
            <p:spPr>
              <a:xfrm>
                <a:off x="7751208" y="2427449"/>
                <a:ext cx="86881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000" dirty="0" err="1"/>
                  <a:t>vserver</a:t>
                </a:r>
                <a:r>
                  <a:rPr lang="pl-PL" sz="1000" dirty="0"/>
                  <a:t>-id</a:t>
                </a:r>
              </a:p>
              <a:p>
                <a:r>
                  <a:rPr lang="pl-PL" sz="1000" dirty="0" err="1"/>
                  <a:t>vnfc-name</a:t>
                </a:r>
                <a:endParaRPr lang="pl-PL" sz="1000" dirty="0"/>
              </a:p>
            </p:txBody>
          </p:sp>
          <p:sp>
            <p:nvSpPr>
              <p:cNvPr id="95" name="pole tekstowe 94"/>
              <p:cNvSpPr txBox="1"/>
              <p:nvPr/>
            </p:nvSpPr>
            <p:spPr>
              <a:xfrm>
                <a:off x="7800876" y="2070942"/>
                <a:ext cx="66675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sz="1200" dirty="0"/>
                  <a:t>VNFC2</a:t>
                </a:r>
              </a:p>
            </p:txBody>
          </p:sp>
        </p:grpSp>
        <p:sp>
          <p:nvSpPr>
            <p:cNvPr id="85" name="pole tekstowe 84"/>
            <p:cNvSpPr txBox="1"/>
            <p:nvPr/>
          </p:nvSpPr>
          <p:spPr>
            <a:xfrm>
              <a:off x="8919671" y="1227299"/>
              <a:ext cx="750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b="1" dirty="0"/>
                <a:t>UC #2</a:t>
              </a:r>
            </a:p>
          </p:txBody>
        </p:sp>
      </p:grpSp>
      <p:grpSp>
        <p:nvGrpSpPr>
          <p:cNvPr id="29" name="Grupa 28"/>
          <p:cNvGrpSpPr/>
          <p:nvPr/>
        </p:nvGrpSpPr>
        <p:grpSpPr>
          <a:xfrm>
            <a:off x="8625078" y="1256589"/>
            <a:ext cx="2157222" cy="2074306"/>
            <a:chOff x="8625078" y="1256589"/>
            <a:chExt cx="2157222" cy="2074306"/>
          </a:xfrm>
        </p:grpSpPr>
        <p:cxnSp>
          <p:nvCxnSpPr>
            <p:cNvPr id="5" name="Łącznik prostoliniowy 4"/>
            <p:cNvCxnSpPr/>
            <p:nvPr/>
          </p:nvCxnSpPr>
          <p:spPr>
            <a:xfrm flipH="1" flipV="1">
              <a:off x="8625078" y="1294690"/>
              <a:ext cx="2157222" cy="2036205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Łącznik prostoliniowy 95"/>
            <p:cNvCxnSpPr/>
            <p:nvPr/>
          </p:nvCxnSpPr>
          <p:spPr>
            <a:xfrm flipV="1">
              <a:off x="8777476" y="1256589"/>
              <a:ext cx="1819877" cy="207430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0382719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LCM </a:t>
            </a:r>
            <a:r>
              <a:rPr lang="pl-PL" dirty="0" err="1"/>
              <a:t>Execution</a:t>
            </a:r>
            <a:r>
              <a:rPr lang="pl-PL" dirty="0"/>
              <a:t> on APPC </a:t>
            </a:r>
            <a:r>
              <a:rPr lang="pl-PL" dirty="0" err="1"/>
              <a:t>Example</a:t>
            </a:r>
            <a:r>
              <a:rPr lang="pl-PL" dirty="0"/>
              <a:t> </a:t>
            </a:r>
            <a:r>
              <a:rPr lang="pl-PL" dirty="0" err="1"/>
              <a:t>Today</a:t>
            </a:r>
            <a:endParaRPr lang="pl-P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23938"/>
            <a:ext cx="4187948" cy="439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5977529" y="1042989"/>
            <a:ext cx="5591175" cy="4462462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action</a:t>
            </a:r>
            <a:r>
              <a:rPr lang="en-US" dirty="0"/>
              <a:t> – LCM action to execute</a:t>
            </a:r>
          </a:p>
          <a:p>
            <a:r>
              <a:rPr lang="en-US" b="1" dirty="0"/>
              <a:t>action-identifiers</a:t>
            </a:r>
            <a:r>
              <a:rPr lang="en-US" dirty="0"/>
              <a:t> – identifies object to be modified – </a:t>
            </a:r>
            <a:r>
              <a:rPr lang="en-US" dirty="0">
                <a:solidFill>
                  <a:srgbClr val="FF0000"/>
                </a:solidFill>
              </a:rPr>
              <a:t>Today only </a:t>
            </a:r>
            <a:r>
              <a:rPr lang="en-US" dirty="0" err="1">
                <a:solidFill>
                  <a:srgbClr val="FF0000"/>
                </a:solidFill>
              </a:rPr>
              <a:t>vnf</a:t>
            </a:r>
            <a:r>
              <a:rPr lang="en-US" dirty="0">
                <a:solidFill>
                  <a:srgbClr val="FF0000"/>
                </a:solidFill>
              </a:rPr>
              <a:t>-id is accepted</a:t>
            </a:r>
          </a:p>
          <a:p>
            <a:r>
              <a:rPr lang="en-US" b="1" dirty="0"/>
              <a:t>request-parameters</a:t>
            </a:r>
            <a:r>
              <a:rPr lang="en-US" dirty="0"/>
              <a:t> [Optional] – request specific parameters i.e. like </a:t>
            </a:r>
            <a:r>
              <a:rPr lang="en-US" dirty="0" err="1"/>
              <a:t>vf</a:t>
            </a:r>
            <a:r>
              <a:rPr lang="en-US" dirty="0"/>
              <a:t>-module-id in </a:t>
            </a:r>
            <a:r>
              <a:rPr lang="en-US" dirty="0" err="1"/>
              <a:t>ConfigScaleOut</a:t>
            </a:r>
            <a:r>
              <a:rPr lang="en-US" dirty="0"/>
              <a:t> – interpreted by APPC</a:t>
            </a:r>
          </a:p>
          <a:p>
            <a:r>
              <a:rPr lang="en-US" b="1" dirty="0"/>
              <a:t>configuration-parameters</a:t>
            </a:r>
            <a:r>
              <a:rPr lang="en-US" dirty="0"/>
              <a:t> [Optional] – action specific parameters – merged with CDT template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200150" y="5593891"/>
            <a:ext cx="10153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We always want to execute LCM operation of concrete device(s) – VMs/PNFs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Determination how to access the device should be internal to the controller</a:t>
            </a:r>
          </a:p>
        </p:txBody>
      </p:sp>
      <p:sp>
        <p:nvSpPr>
          <p:cNvPr id="7" name="Prostokąt 6"/>
          <p:cNvSpPr/>
          <p:nvPr/>
        </p:nvSpPr>
        <p:spPr>
          <a:xfrm>
            <a:off x="1419224" y="3838575"/>
            <a:ext cx="2390775" cy="428625"/>
          </a:xfrm>
          <a:prstGeom prst="rect">
            <a:avLst/>
          </a:prstGeom>
          <a:solidFill>
            <a:schemeClr val="bg1">
              <a:lumMod val="6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357716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LCM </a:t>
            </a:r>
            <a:r>
              <a:rPr lang="pl-PL" dirty="0" err="1"/>
              <a:t>Execution</a:t>
            </a:r>
            <a:r>
              <a:rPr lang="pl-PL" dirty="0"/>
              <a:t> on VNFC Level – How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should</a:t>
            </a:r>
            <a:r>
              <a:rPr lang="pl-PL" dirty="0"/>
              <a:t> be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Orchestrator should not be responsible for determination of the parameters for communication with the device like IP address, port, device name – it should be internal to the controller</a:t>
            </a:r>
          </a:p>
          <a:p>
            <a:r>
              <a:rPr lang="en-US" dirty="0"/>
              <a:t>SO should only determine well known common identifiers of the device like </a:t>
            </a:r>
            <a:r>
              <a:rPr lang="en-US" dirty="0" err="1"/>
              <a:t>vnf</a:t>
            </a:r>
            <a:r>
              <a:rPr lang="en-US" dirty="0"/>
              <a:t>-id, </a:t>
            </a:r>
            <a:r>
              <a:rPr lang="en-US" dirty="0" err="1"/>
              <a:t>vf</a:t>
            </a:r>
            <a:r>
              <a:rPr lang="en-US" dirty="0"/>
              <a:t>-module-id, </a:t>
            </a:r>
            <a:r>
              <a:rPr lang="en-US" dirty="0" err="1"/>
              <a:t>vserver</a:t>
            </a:r>
            <a:r>
              <a:rPr lang="en-US" dirty="0"/>
              <a:t>-id, </a:t>
            </a:r>
            <a:r>
              <a:rPr lang="en-US" dirty="0" err="1"/>
              <a:t>vnfc</a:t>
            </a:r>
            <a:r>
              <a:rPr lang="en-US" dirty="0"/>
              <a:t>-name, </a:t>
            </a:r>
            <a:r>
              <a:rPr lang="en-US" dirty="0" err="1"/>
              <a:t>vnfc</a:t>
            </a:r>
            <a:r>
              <a:rPr lang="en-US" dirty="0"/>
              <a:t>-type</a:t>
            </a:r>
          </a:p>
          <a:p>
            <a:r>
              <a:rPr lang="en-US" dirty="0"/>
              <a:t>SO should determine only action specific parameters which are resolved in workflow’s context (or come from the input)</a:t>
            </a:r>
          </a:p>
          <a:p>
            <a:r>
              <a:rPr lang="en-US" dirty="0"/>
              <a:t>Device communication parameters should be common and should not be model specific – it simplifies controller – the best source of this data is AAI i.e. for IP addresses</a:t>
            </a:r>
          </a:p>
          <a:p>
            <a:pPr lvl="1"/>
            <a:r>
              <a:rPr lang="en-US" dirty="0"/>
              <a:t>ipv4-oam-address – VNF level</a:t>
            </a:r>
          </a:p>
          <a:p>
            <a:pPr lvl="1"/>
            <a:r>
              <a:rPr lang="en-US" dirty="0"/>
              <a:t>ipaddress-v4-oam – PNF level</a:t>
            </a:r>
          </a:p>
          <a:p>
            <a:pPr lvl="1"/>
            <a:r>
              <a:rPr lang="en-US" b="1" dirty="0"/>
              <a:t>ipaddress-v4-oam-vip - VNFC level – the best source for VNFC OAM</a:t>
            </a:r>
          </a:p>
          <a:p>
            <a:pPr lvl="1"/>
            <a:r>
              <a:rPr lang="en-US" b="1" dirty="0"/>
              <a:t>CDS can assure proper setup of this parameters delivering their values</a:t>
            </a:r>
          </a:p>
        </p:txBody>
      </p:sp>
    </p:spTree>
    <p:extLst>
      <p:ext uri="{BB962C8B-B14F-4D97-AF65-F5344CB8AC3E}">
        <p14:creationId xmlns:p14="http://schemas.microsoft.com/office/powerpoint/2010/main" val="221513344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LCM </a:t>
            </a:r>
            <a:r>
              <a:rPr lang="pl-PL" dirty="0" err="1"/>
              <a:t>Execution</a:t>
            </a:r>
            <a:r>
              <a:rPr lang="pl-PL" dirty="0"/>
              <a:t> on VNFC Level – How </a:t>
            </a:r>
            <a:r>
              <a:rPr lang="pl-PL" dirty="0" err="1"/>
              <a:t>it</a:t>
            </a:r>
            <a:r>
              <a:rPr lang="pl-PL" dirty="0"/>
              <a:t> </a:t>
            </a:r>
            <a:r>
              <a:rPr lang="pl-PL" dirty="0" err="1"/>
              <a:t>should</a:t>
            </a:r>
            <a:r>
              <a:rPr lang="pl-PL" dirty="0"/>
              <a:t> be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How SO should determine the </a:t>
            </a:r>
            <a:r>
              <a:rPr lang="en-US" b="1" dirty="0" err="1"/>
              <a:t>vf</a:t>
            </a:r>
            <a:r>
              <a:rPr lang="en-US" b="1" dirty="0"/>
              <a:t>-module-id?</a:t>
            </a:r>
          </a:p>
          <a:p>
            <a:pPr lvl="1"/>
            <a:r>
              <a:rPr lang="en-US" dirty="0"/>
              <a:t>Well known from the context in the instantiation time</a:t>
            </a:r>
          </a:p>
          <a:p>
            <a:pPr lvl="1"/>
            <a:r>
              <a:rPr lang="en-US" dirty="0"/>
              <a:t>Well known from the context in the </a:t>
            </a:r>
            <a:r>
              <a:rPr lang="en-US" dirty="0" err="1"/>
              <a:t>ScaleOut</a:t>
            </a:r>
            <a:r>
              <a:rPr lang="en-US" dirty="0"/>
              <a:t> time</a:t>
            </a:r>
          </a:p>
          <a:p>
            <a:pPr lvl="1"/>
            <a:r>
              <a:rPr lang="en-US" dirty="0"/>
              <a:t>There are situations when it should be resolved in a dynamic way</a:t>
            </a:r>
          </a:p>
          <a:p>
            <a:pPr lvl="2"/>
            <a:r>
              <a:rPr lang="en-US" dirty="0"/>
              <a:t>For </a:t>
            </a:r>
            <a:r>
              <a:rPr lang="en-US" dirty="0" err="1"/>
              <a:t>ScaleIn</a:t>
            </a:r>
            <a:r>
              <a:rPr lang="en-US" dirty="0"/>
              <a:t> (analysis of resources consumed, FIFO, FILO, etc..)</a:t>
            </a:r>
          </a:p>
          <a:p>
            <a:pPr lvl="2"/>
            <a:r>
              <a:rPr lang="en-US" dirty="0"/>
              <a:t>For Traffic Distribution – proportional distribution among modules, equal, only selected modules</a:t>
            </a:r>
          </a:p>
          <a:p>
            <a:r>
              <a:rPr lang="en-US" b="1" dirty="0"/>
              <a:t>HOW SO should determine VNFC type in </a:t>
            </a:r>
            <a:r>
              <a:rPr lang="en-US" b="1" dirty="0" err="1"/>
              <a:t>vf</a:t>
            </a:r>
            <a:r>
              <a:rPr lang="en-US" b="1" dirty="0"/>
              <a:t>-module for LCM operation</a:t>
            </a:r>
          </a:p>
          <a:p>
            <a:pPr lvl="1"/>
            <a:r>
              <a:rPr lang="en-US" dirty="0"/>
              <a:t>No problem when there is only one VNFC type in </a:t>
            </a:r>
            <a:r>
              <a:rPr lang="en-US" dirty="0" err="1"/>
              <a:t>vf</a:t>
            </a:r>
            <a:r>
              <a:rPr lang="en-US" dirty="0"/>
              <a:t>-module</a:t>
            </a:r>
          </a:p>
          <a:p>
            <a:pPr lvl="1"/>
            <a:r>
              <a:rPr lang="en-US" dirty="0"/>
              <a:t>When there is more than one:</a:t>
            </a:r>
          </a:p>
          <a:p>
            <a:pPr lvl="2"/>
            <a:r>
              <a:rPr lang="en-US" dirty="0"/>
              <a:t>From the workflow input?</a:t>
            </a:r>
          </a:p>
          <a:p>
            <a:pPr lvl="2"/>
            <a:r>
              <a:rPr lang="en-US" dirty="0"/>
              <a:t>Base on the policies?</a:t>
            </a:r>
          </a:p>
          <a:p>
            <a:pPr lvl="2"/>
            <a:r>
              <a:rPr lang="en-US" dirty="0"/>
              <a:t>Custom decision policy/mechanism coming from the CDS service model</a:t>
            </a:r>
          </a:p>
        </p:txBody>
      </p:sp>
    </p:spTree>
    <p:extLst>
      <p:ext uri="{BB962C8B-B14F-4D97-AF65-F5344CB8AC3E}">
        <p14:creationId xmlns:p14="http://schemas.microsoft.com/office/powerpoint/2010/main" val="342369173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pl-PL" sz="4000" dirty="0"/>
          </a:p>
          <a:p>
            <a:pPr marL="0" indent="0" algn="ctr">
              <a:buNone/>
            </a:pPr>
            <a:endParaRPr lang="pl-PL" sz="4000" dirty="0"/>
          </a:p>
          <a:p>
            <a:pPr marL="0" indent="0" algn="ctr">
              <a:buNone/>
            </a:pPr>
            <a:endParaRPr lang="pl-PL" sz="4000" dirty="0"/>
          </a:p>
          <a:p>
            <a:pPr marL="0" indent="0" algn="ctr">
              <a:buNone/>
            </a:pPr>
            <a:r>
              <a:rPr lang="pl-PL" sz="4000" dirty="0" err="1"/>
              <a:t>Examples</a:t>
            </a:r>
            <a:r>
              <a:rPr lang="pl-PL" sz="4000" dirty="0"/>
              <a:t> of VNFC </a:t>
            </a:r>
            <a:r>
              <a:rPr lang="pl-PL" sz="4000" dirty="0" err="1"/>
              <a:t>support</a:t>
            </a:r>
            <a:r>
              <a:rPr lang="pl-PL" sz="4000" dirty="0"/>
              <a:t> for APPC and CDS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32926993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100" dirty="0"/>
              <a:t>CDT </a:t>
            </a:r>
            <a:r>
              <a:rPr lang="pl-PL" sz="3100" dirty="0" err="1"/>
              <a:t>Template</a:t>
            </a:r>
            <a:r>
              <a:rPr lang="pl-PL" sz="3100" dirty="0"/>
              <a:t> Definition - </a:t>
            </a:r>
            <a:r>
              <a:rPr lang="en-US" sz="3100" dirty="0" err="1"/>
              <a:t>Distribut</a:t>
            </a:r>
            <a:r>
              <a:rPr lang="pl-PL" sz="3100" dirty="0" err="1"/>
              <a:t>eTraffic</a:t>
            </a:r>
            <a:r>
              <a:rPr lang="en-US" sz="3100" dirty="0"/>
              <a:t> </a:t>
            </a:r>
            <a:r>
              <a:rPr lang="pl-PL" sz="3100" dirty="0" err="1"/>
              <a:t>Ansible</a:t>
            </a:r>
            <a:r>
              <a:rPr lang="pl-PL" sz="3100" dirty="0"/>
              <a:t> </a:t>
            </a:r>
            <a:r>
              <a:rPr lang="en-US" sz="3100" dirty="0"/>
              <a:t>Action </a:t>
            </a:r>
            <a:r>
              <a:rPr lang="pl-PL" sz="3100" dirty="0"/>
              <a:t>(1)</a:t>
            </a:r>
            <a:endParaRPr lang="en-US" sz="3100" dirty="0"/>
          </a:p>
        </p:txBody>
      </p:sp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6191249" y="1908407"/>
            <a:ext cx="5091705" cy="3768494"/>
          </a:xfrm>
        </p:spPr>
        <p:txBody>
          <a:bodyPr>
            <a:normAutofit/>
          </a:bodyPr>
          <a:lstStyle/>
          <a:p>
            <a:r>
              <a:rPr lang="en-US" sz="2000" dirty="0" err="1"/>
              <a:t>book_name</a:t>
            </a:r>
            <a:r>
              <a:rPr lang="en-US" sz="2000" dirty="0"/>
              <a:t> – name of </a:t>
            </a:r>
            <a:r>
              <a:rPr lang="en-US" sz="2000" dirty="0" err="1"/>
              <a:t>Ansible</a:t>
            </a:r>
            <a:r>
              <a:rPr lang="en-US" sz="2000" dirty="0"/>
              <a:t> playbook – may be a fixed value</a:t>
            </a:r>
          </a:p>
          <a:p>
            <a:r>
              <a:rPr lang="en-US" sz="2000" dirty="0" err="1"/>
              <a:t>vnf_instance</a:t>
            </a:r>
            <a:r>
              <a:rPr lang="en-US" sz="2000" dirty="0"/>
              <a:t> – should be a name of </a:t>
            </a:r>
            <a:r>
              <a:rPr lang="en-US" sz="2000" dirty="0" err="1"/>
              <a:t>vnf</a:t>
            </a:r>
            <a:r>
              <a:rPr lang="en-US" sz="2000" dirty="0"/>
              <a:t> instance</a:t>
            </a:r>
          </a:p>
          <a:p>
            <a:r>
              <a:rPr lang="en-US" sz="2000" dirty="0" err="1"/>
              <a:t>NodeList</a:t>
            </a:r>
            <a:r>
              <a:rPr lang="en-US" sz="2000" dirty="0"/>
              <a:t> – list of VM on which </a:t>
            </a:r>
            <a:r>
              <a:rPr lang="en-US" sz="2000" dirty="0" err="1"/>
              <a:t>ansible</a:t>
            </a:r>
            <a:r>
              <a:rPr lang="en-US" sz="2000" dirty="0"/>
              <a:t> playbook will be executed</a:t>
            </a:r>
          </a:p>
          <a:p>
            <a:pPr lvl="1"/>
            <a:r>
              <a:rPr lang="en-US" sz="1800" dirty="0" err="1">
                <a:solidFill>
                  <a:srgbClr val="FF0000"/>
                </a:solidFill>
              </a:rPr>
              <a:t>ne_id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– host name of VM – must be configured before in </a:t>
            </a:r>
            <a:r>
              <a:rPr lang="en-US" sz="1800" dirty="0" err="1"/>
              <a:t>Ansible</a:t>
            </a:r>
            <a:r>
              <a:rPr lang="en-US" sz="1800" dirty="0"/>
              <a:t> inventory file</a:t>
            </a:r>
          </a:p>
          <a:p>
            <a:pPr lvl="1"/>
            <a:r>
              <a:rPr lang="en-US" sz="1800" dirty="0" err="1">
                <a:solidFill>
                  <a:srgbClr val="FF0000"/>
                </a:solidFill>
              </a:rPr>
              <a:t>fixed_ip_address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– IP Address of VM – should be ONAP OAM address because </a:t>
            </a:r>
            <a:r>
              <a:rPr lang="en-US" sz="1800" dirty="0" err="1"/>
              <a:t>Ansible</a:t>
            </a:r>
            <a:r>
              <a:rPr lang="en-US" sz="1800" dirty="0"/>
              <a:t> must be able to reach this IP</a:t>
            </a:r>
          </a:p>
          <a:p>
            <a:pPr marL="0" indent="0">
              <a:buNone/>
            </a:pPr>
            <a:endParaRPr lang="en-US" sz="1600" dirty="0"/>
          </a:p>
          <a:p>
            <a:endParaRPr lang="en-US" sz="2000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49" y="1222606"/>
            <a:ext cx="5677889" cy="514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9763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/>
              <a:t>LCM Execution Example - </a:t>
            </a:r>
            <a:r>
              <a:rPr lang="en-US" sz="3100" dirty="0" err="1"/>
              <a:t>DistributeTraffic</a:t>
            </a:r>
            <a:r>
              <a:rPr lang="en-US" sz="3100" dirty="0"/>
              <a:t> </a:t>
            </a:r>
            <a:r>
              <a:rPr lang="en-US" sz="3100" dirty="0" err="1"/>
              <a:t>Ansible</a:t>
            </a:r>
            <a:r>
              <a:rPr lang="en-US" sz="3100" dirty="0"/>
              <a:t> Action (</a:t>
            </a:r>
            <a:r>
              <a:rPr lang="pl-PL" sz="3100" dirty="0"/>
              <a:t>2</a:t>
            </a:r>
            <a:r>
              <a:rPr lang="en-US" sz="3100" dirty="0"/>
              <a:t>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526" r="27316"/>
          <a:stretch/>
        </p:blipFill>
        <p:spPr bwMode="auto">
          <a:xfrm>
            <a:off x="174626" y="1343025"/>
            <a:ext cx="593090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6415679" y="1504952"/>
            <a:ext cx="5591175" cy="4462462"/>
          </a:xfrm>
        </p:spPr>
        <p:txBody>
          <a:bodyPr>
            <a:normAutofit/>
          </a:bodyPr>
          <a:lstStyle/>
          <a:p>
            <a:r>
              <a:rPr lang="en-US" sz="2000" dirty="0"/>
              <a:t>Concrete device is being identified by </a:t>
            </a:r>
            <a:r>
              <a:rPr lang="en-US" sz="2000" dirty="0" err="1"/>
              <a:t>vnf</a:t>
            </a:r>
            <a:r>
              <a:rPr lang="en-US" sz="2000" dirty="0"/>
              <a:t>-id + configuration-parameters</a:t>
            </a:r>
          </a:p>
          <a:p>
            <a:r>
              <a:rPr lang="en-US" sz="2000" dirty="0"/>
              <a:t>SO needs to find IP address, Hostname or receives this information from </a:t>
            </a:r>
            <a:r>
              <a:rPr lang="pl-PL" sz="2000" dirty="0" err="1"/>
              <a:t>workflow</a:t>
            </a:r>
            <a:r>
              <a:rPr lang="pl-PL" sz="2000" dirty="0"/>
              <a:t> </a:t>
            </a:r>
            <a:r>
              <a:rPr lang="en-US" sz="2000" dirty="0"/>
              <a:t>input parameters</a:t>
            </a:r>
          </a:p>
          <a:p>
            <a:r>
              <a:rPr lang="en-US" sz="2000" dirty="0"/>
              <a:t>Above requires to identify concrete </a:t>
            </a:r>
            <a:r>
              <a:rPr lang="en-US" sz="2000" dirty="0" err="1"/>
              <a:t>vf</a:t>
            </a:r>
            <a:r>
              <a:rPr lang="en-US" sz="2000" dirty="0"/>
              <a:t>-module and </a:t>
            </a:r>
            <a:r>
              <a:rPr lang="en-US" sz="2000" dirty="0" err="1"/>
              <a:t>vnfc</a:t>
            </a:r>
            <a:r>
              <a:rPr lang="en-US" sz="2000" dirty="0"/>
              <a:t>-instance if there is more than one VM in VNF</a:t>
            </a:r>
          </a:p>
          <a:p>
            <a:r>
              <a:rPr lang="en-US" sz="2000" dirty="0"/>
              <a:t>Identification may be much simpler if VNF would have its own VNFC controller</a:t>
            </a:r>
          </a:p>
          <a:p>
            <a:pPr marL="685800" lvl="2">
              <a:spcBef>
                <a:spcPts val="1000"/>
              </a:spcBef>
            </a:pPr>
            <a:r>
              <a:rPr lang="en-US" sz="1200" dirty="0">
                <a:solidFill>
                  <a:srgbClr val="FF0000"/>
                </a:solidFill>
              </a:rPr>
              <a:t>None of ONAP use cases (</a:t>
            </a:r>
            <a:r>
              <a:rPr lang="en-US" sz="1200" dirty="0" err="1">
                <a:solidFill>
                  <a:srgbClr val="FF0000"/>
                </a:solidFill>
              </a:rPr>
              <a:t>vLB</a:t>
            </a:r>
            <a:r>
              <a:rPr lang="en-US" sz="1200" dirty="0">
                <a:solidFill>
                  <a:srgbClr val="FF0000"/>
                </a:solidFill>
              </a:rPr>
              <a:t>/DNS, </a:t>
            </a:r>
            <a:r>
              <a:rPr lang="en-US" sz="1200" dirty="0" err="1">
                <a:solidFill>
                  <a:srgbClr val="FF0000"/>
                </a:solidFill>
              </a:rPr>
              <a:t>vFW</a:t>
            </a:r>
            <a:r>
              <a:rPr lang="en-US" sz="1200" dirty="0">
                <a:solidFill>
                  <a:srgbClr val="FF0000"/>
                </a:solidFill>
              </a:rPr>
              <a:t>) has it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552379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2"/>
          <p:cNvSpPr txBox="1">
            <a:spLocks/>
          </p:cNvSpPr>
          <p:nvPr/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sz="2700" b="0" i="0" kern="1200">
                <a:solidFill>
                  <a:srgbClr val="FF6600"/>
                </a:solidFill>
                <a:latin typeface="Helvetica 75 Bold" panose="020B08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</a:rPr>
              <a:t>LCM Execution Example - </a:t>
            </a:r>
            <a:r>
              <a:rPr lang="en-US" sz="3200" dirty="0" err="1">
                <a:solidFill>
                  <a:schemeClr val="bg1"/>
                </a:solidFill>
                <a:latin typeface="Arial" panose="020B0604020202020204" pitchFamily="34" charset="0"/>
              </a:rPr>
              <a:t>DistributeTraffic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3200" dirty="0" err="1">
                <a:solidFill>
                  <a:schemeClr val="bg1"/>
                </a:solidFill>
                <a:latin typeface="Arial" panose="020B0604020202020204" pitchFamily="34" charset="0"/>
              </a:rPr>
              <a:t>Ansible</a:t>
            </a: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</a:rPr>
              <a:t> Action (3)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236" y="1920634"/>
            <a:ext cx="5616727" cy="3413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rostokąt 2"/>
          <p:cNvSpPr/>
          <p:nvPr/>
        </p:nvSpPr>
        <p:spPr>
          <a:xfrm>
            <a:off x="6325236" y="1449787"/>
            <a:ext cx="578555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>
              <a:buClr>
                <a:schemeClr val="tx2"/>
              </a:buClr>
            </a:pPr>
            <a:r>
              <a:rPr lang="en-US" sz="2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Request </a:t>
            </a:r>
            <a:r>
              <a:rPr lang="en-US" sz="2100" dirty="0">
                <a:solidFill>
                  <a:srgbClr val="FF0000"/>
                </a:solidFill>
                <a:latin typeface="Arial" panose="020B0604020202020204" pitchFamily="34" charset="0"/>
              </a:rPr>
              <a:t>merged with configuration-parameters</a:t>
            </a:r>
          </a:p>
        </p:txBody>
      </p:sp>
      <p:sp>
        <p:nvSpPr>
          <p:cNvPr id="9" name="Prostokąt 8"/>
          <p:cNvSpPr/>
          <p:nvPr/>
        </p:nvSpPr>
        <p:spPr>
          <a:xfrm>
            <a:off x="210186" y="1432352"/>
            <a:ext cx="4213526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3">
              <a:buClr>
                <a:schemeClr val="tx2"/>
              </a:buClr>
            </a:pPr>
            <a:r>
              <a:rPr lang="en-US" sz="210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Ansible</a:t>
            </a:r>
            <a:r>
              <a:rPr lang="en-US" sz="21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Request Template in CDT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6" y="1892059"/>
            <a:ext cx="5897563" cy="307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78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70071</TotalTime>
  <Words>1583</Words>
  <Application>Microsoft Macintosh PowerPoint</Application>
  <PresentationFormat>Widescreen</PresentationFormat>
  <Paragraphs>219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.AppleSystemUIFont</vt:lpstr>
      <vt:lpstr>Arial</vt:lpstr>
      <vt:lpstr>Calibri</vt:lpstr>
      <vt:lpstr>Helvetica 75 Bold</vt:lpstr>
      <vt:lpstr>Office Theme</vt:lpstr>
      <vt:lpstr>VNFC Support in ONAP on APPC Example</vt:lpstr>
      <vt:lpstr>Different types of VNF models in ONAP</vt:lpstr>
      <vt:lpstr>LCM Execution on APPC Example Today</vt:lpstr>
      <vt:lpstr>LCM Execution on VNFC Level – How it should be</vt:lpstr>
      <vt:lpstr>LCM Execution on VNFC Level – How it should be</vt:lpstr>
      <vt:lpstr>PowerPoint Presentation</vt:lpstr>
      <vt:lpstr>CDT Template Definition - DistributeTraffic Ansible Action (1)</vt:lpstr>
      <vt:lpstr>LCM Execution Example - DistributeTraffic Ansible Action (2)</vt:lpstr>
      <vt:lpstr>PowerPoint Presentation</vt:lpstr>
      <vt:lpstr>CDT Template Definition for VNFC - Options</vt:lpstr>
      <vt:lpstr>APPC – Integration with AAI</vt:lpstr>
      <vt:lpstr>CDT Template Definition for VNFC - Option 1</vt:lpstr>
      <vt:lpstr>CDT Template Definition for VNFC - Option 2</vt:lpstr>
      <vt:lpstr>CDT Template Definition for VNFC - Option 3</vt:lpstr>
      <vt:lpstr>CDT Template Definition for VNFC - Option 4</vt:lpstr>
      <vt:lpstr>CDT Template Definition for VNFC - Option 5</vt:lpstr>
      <vt:lpstr>SO – How to determine vf-module-id dynamically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Marco Platania</cp:lastModifiedBy>
  <cp:revision>919</cp:revision>
  <dcterms:created xsi:type="dcterms:W3CDTF">2017-02-27T16:23:08Z</dcterms:created>
  <dcterms:modified xsi:type="dcterms:W3CDTF">2019-12-06T14:21:01Z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(3)Q7/iN0OuXf+jQ8ilPyNn4p+DHOm6XtAqWfksBPTRQL/RpctMsoBmvk7r68b0SeiK++6P3yEH
Ydh0tUgATEUgdzevCTiaBTT9s7ViHA3qqP3o01wO8LolWlNBSskySBHFtBOoBt5O3b6VCrjT
rvBNZS669u289vGhmZ07YCA4lkJamREbXct+vyf7vyec8D/AHqlnX32nwHpR8OTP2Ybyh4Xo
kZ175/W0vF/ADY68LK</vt:lpwstr>
  </property>
  <property fmtid="{D5CDD505-2E9C-101B-9397-08002B2CF9AE}" pid="3" name="_2015_ms_pID_7253431">
    <vt:lpwstr>jxmuKg8zu+qf2GGJMe2CNgqJe1NkpUt0GKtFrZdxjHgZb0wN/mopA2
GonxcxTWKlVvd7V0QQkQ1Zc/iTHHXsY/99gnt2/7adyuki+lKgcCMtcex4k4HCZv1WuO3ZPj
H3nUFpRL3HNMr+M1zVnYRXBVDkV+y1D84ID0L772y8Jkj9ed2+5kiMqOohpEU9yAmk3sbPQw
NUr18vxEGJvKemDA9P8DgzLhgBhuAMNui/Ru</vt:lpwstr>
  </property>
  <property fmtid="{D5CDD505-2E9C-101B-9397-08002B2CF9AE}" pid="4" name="_2015_ms_pID_7253432">
    <vt:lpwstr>QQ==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1523854906</vt:lpwstr>
  </property>
</Properties>
</file>