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sldIdLst>
    <p:sldId id="1112" r:id="rId5"/>
    <p:sldId id="5179" r:id="rId6"/>
    <p:sldId id="5171" r:id="rId7"/>
    <p:sldId id="5162" r:id="rId8"/>
    <p:sldId id="5168" r:id="rId9"/>
    <p:sldId id="1114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B9F0FF"/>
    <a:srgbClr val="FF9900"/>
    <a:srgbClr val="92D050"/>
    <a:srgbClr val="E7E6E6"/>
    <a:srgbClr val="080808"/>
    <a:srgbClr val="005E27"/>
    <a:srgbClr val="006F8D"/>
    <a:srgbClr val="009893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6416" autoAdjust="0"/>
  </p:normalViewPr>
  <p:slideViewPr>
    <p:cSldViewPr snapToGrid="0">
      <p:cViewPr varScale="1">
        <p:scale>
          <a:sx n="115" d="100"/>
          <a:sy n="115" d="100"/>
        </p:scale>
        <p:origin x="341" y="72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31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Netconf</a:t>
            </a:r>
            <a:r>
              <a:rPr lang="en-US" dirty="0"/>
              <a:t> connection setup (how to setup over TLS)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2019-05-12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78C950-3554-4C8D-94AF-74F0F63EF9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PNF Software Upgrade for El Alto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584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Netconf</a:t>
            </a:r>
            <a:r>
              <a:rPr lang="en-US" dirty="0"/>
              <a:t> connection setup (how to setup over TLS)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2019-05-12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78C950-3554-4C8D-94AF-74F0F63EF9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PNF Software Upgrade for El Alto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345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9054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6829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  <p:sldLayoutId id="2147483662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gitweb?p=sdc.git;a=blob_plain;f=catalog-be/src/main/resources/import/tosca/heat-types/Generic_PNF/Generic_PNF.yml;hb=refs/heads/master" TargetMode="External"/><Relationship Id="rId13" Type="http://schemas.openxmlformats.org/officeDocument/2006/relationships/hyperlink" Target="https://wiki.onap.org/display/DW/TOSCA+node+types+of+PNFD" TargetMode="External"/><Relationship Id="rId3" Type="http://schemas.openxmlformats.org/officeDocument/2006/relationships/hyperlink" Target="https://www.etsi.org/deliver/etsi_gs/NFV-SOL/001_099/001/02.06.01_60/gs_NFV-SOL001v020601p.pdf" TargetMode="External"/><Relationship Id="rId7" Type="http://schemas.openxmlformats.org/officeDocument/2006/relationships/hyperlink" Target="https://wiki.onap.org/pages/viewpage.action?pageId=40206496" TargetMode="External"/><Relationship Id="rId12" Type="http://schemas.openxmlformats.org/officeDocument/2006/relationships/hyperlink" Target="https://wiki.onap.org/display/DW/Agreed+PNFD+Mode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pages/viewpage.action?pageId=45303641" TargetMode="External"/><Relationship Id="rId11" Type="http://schemas.openxmlformats.org/officeDocument/2006/relationships/hyperlink" Target="https://gerrit.onap.org/r/gitweb?p=aai/schema-service.git;a=blob;f=aai-schema/src/main/resources/onap/aai_schema/aai_schema_v16.xsd;h=7fe422389c0bfc845eb10d6e2eb1fc4ba207b530;hb=d4f97e683cb971ceb7107beaaca628926156a4f6" TargetMode="External"/><Relationship Id="rId5" Type="http://schemas.openxmlformats.org/officeDocument/2006/relationships/hyperlink" Target="https://wiki.onap.org/pages/viewpage.action?pageId=40206485" TargetMode="External"/><Relationship Id="rId10" Type="http://schemas.openxmlformats.org/officeDocument/2006/relationships/hyperlink" Target="https://wiki.onap.org/pages/viewpage.action?pageId=63996660&amp;src=breadcrumbs-parent" TargetMode="External"/><Relationship Id="rId4" Type="http://schemas.openxmlformats.org/officeDocument/2006/relationships/hyperlink" Target="https://www.etsi.org/deliver/etsi_gs/NFV-IFA/001_099/014/03.02.01_60/gs_NFV-IFA014v030201p.pdf" TargetMode="External"/><Relationship Id="rId9" Type="http://schemas.openxmlformats.org/officeDocument/2006/relationships/hyperlink" Target="https://wiki.onap.org/display/DW/VES+7.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SW version intro in ONAP PNF package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Ericsson</a:t>
            </a:r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80502" y="1017176"/>
            <a:ext cx="10919409" cy="5145880"/>
          </a:xfrm>
        </p:spPr>
        <p:txBody>
          <a:bodyPr>
            <a:normAutofit/>
          </a:bodyPr>
          <a:lstStyle/>
          <a:p>
            <a:pPr marL="557213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PNFD is introduced in ETSI </a:t>
            </a:r>
            <a:r>
              <a:rPr lang="en-US" sz="1600" dirty="0">
                <a:hlinkClick r:id="rId3"/>
              </a:rPr>
              <a:t>SOL001</a:t>
            </a:r>
            <a:r>
              <a:rPr lang="en-US" sz="1600" dirty="0"/>
              <a:t>/</a:t>
            </a:r>
            <a:r>
              <a:rPr lang="en-US" sz="1600" dirty="0">
                <a:hlinkClick r:id="rId4"/>
              </a:rPr>
              <a:t>IFA014</a:t>
            </a:r>
            <a:r>
              <a:rPr lang="en-US" sz="1600" dirty="0"/>
              <a:t> </a:t>
            </a:r>
          </a:p>
          <a:p>
            <a:pPr marL="557213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ONAP continue to develop 5G UCs </a:t>
            </a:r>
            <a:r>
              <a:rPr lang="en-US" sz="1600" dirty="0">
                <a:hlinkClick r:id="rId5"/>
              </a:rPr>
              <a:t>PNF PnP </a:t>
            </a:r>
            <a:r>
              <a:rPr lang="en-US" sz="1600" dirty="0"/>
              <a:t>and </a:t>
            </a:r>
            <a:r>
              <a:rPr lang="en-US" sz="1600" dirty="0">
                <a:hlinkClick r:id="rId6"/>
              </a:rPr>
              <a:t>PNF on-boarding package </a:t>
            </a:r>
            <a:r>
              <a:rPr lang="en-US" sz="1600" dirty="0"/>
              <a:t>and </a:t>
            </a:r>
            <a:r>
              <a:rPr lang="en-US" sz="1600" dirty="0">
                <a:hlinkClick r:id="rId7"/>
              </a:rPr>
              <a:t>PNF SW UP</a:t>
            </a:r>
            <a:r>
              <a:rPr lang="en-US" sz="1600" dirty="0"/>
              <a:t> on Dublin and forward</a:t>
            </a:r>
          </a:p>
          <a:p>
            <a:pPr marL="557213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In current Dublin status, existed </a:t>
            </a:r>
            <a:r>
              <a:rPr lang="en-US" sz="1600" dirty="0" err="1"/>
              <a:t>software_version</a:t>
            </a:r>
            <a:r>
              <a:rPr lang="en-US" sz="1600" dirty="0"/>
              <a:t>(SW) (used or un-used) in below ONAP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3" y="232808"/>
            <a:ext cx="11220489" cy="494034"/>
          </a:xfrm>
        </p:spPr>
        <p:txBody>
          <a:bodyPr/>
          <a:lstStyle/>
          <a:p>
            <a:r>
              <a:rPr lang="en-US" sz="3600" dirty="0"/>
              <a:t>Background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A455ADD-8845-4AC2-9EBA-DB0822225DC1}"/>
              </a:ext>
            </a:extLst>
          </p:cNvPr>
          <p:cNvGrpSpPr/>
          <p:nvPr/>
        </p:nvGrpSpPr>
        <p:grpSpPr>
          <a:xfrm>
            <a:off x="3751815" y="3429000"/>
            <a:ext cx="5125598" cy="2579914"/>
            <a:chOff x="8420035" y="2684707"/>
            <a:chExt cx="3343339" cy="292932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8E9162F-39E5-45B8-9E01-4EE7484A4BAA}"/>
                </a:ext>
              </a:extLst>
            </p:cNvPr>
            <p:cNvGrpSpPr/>
            <p:nvPr/>
          </p:nvGrpSpPr>
          <p:grpSpPr>
            <a:xfrm>
              <a:off x="8420035" y="2684707"/>
              <a:ext cx="3343339" cy="2929320"/>
              <a:chOff x="8420035" y="2684707"/>
              <a:chExt cx="3343339" cy="2929320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C95DC82-BB3B-4FA2-9A3D-53F4B18B4454}"/>
                  </a:ext>
                </a:extLst>
              </p:cNvPr>
              <p:cNvSpPr/>
              <p:nvPr/>
            </p:nvSpPr>
            <p:spPr>
              <a:xfrm>
                <a:off x="8420035" y="3168414"/>
                <a:ext cx="1062180" cy="169949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50A4F15-3737-477B-B953-D8CE049F0CF5}"/>
                  </a:ext>
                </a:extLst>
              </p:cNvPr>
              <p:cNvSpPr/>
              <p:nvPr/>
            </p:nvSpPr>
            <p:spPr>
              <a:xfrm>
                <a:off x="9482215" y="3168414"/>
                <a:ext cx="2281159" cy="1699491"/>
              </a:xfrm>
              <a:prstGeom prst="rect">
                <a:avLst/>
              </a:prstGeom>
              <a:solidFill>
                <a:srgbClr val="B9F0FF"/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EFE04F1A-F0AE-4019-B508-8A7D90B55EA6}"/>
                  </a:ext>
                </a:extLst>
              </p:cNvPr>
              <p:cNvSpPr/>
              <p:nvPr/>
            </p:nvSpPr>
            <p:spPr>
              <a:xfrm>
                <a:off x="8554848" y="2684707"/>
                <a:ext cx="7548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Portal</a:t>
                </a:r>
              </a:p>
            </p:txBody>
          </p:sp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F445FB3F-DCBA-48F1-9D73-011DEE0D0DC5}"/>
                  </a:ext>
                </a:extLst>
              </p:cNvPr>
              <p:cNvSpPr/>
              <p:nvPr/>
            </p:nvSpPr>
            <p:spPr>
              <a:xfrm>
                <a:off x="10418855" y="2709012"/>
                <a:ext cx="5120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VID</a:t>
                </a:r>
              </a:p>
            </p:txBody>
          </p:sp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1DE32B2A-41B9-41C3-939D-B0DAD9A39C35}"/>
                  </a:ext>
                </a:extLst>
              </p:cNvPr>
              <p:cNvSpPr/>
              <p:nvPr/>
            </p:nvSpPr>
            <p:spPr>
              <a:xfrm>
                <a:off x="8586817" y="3324973"/>
                <a:ext cx="696681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SDC</a:t>
                </a:r>
              </a:p>
            </p:txBody>
          </p:sp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D3256AC3-511A-4C46-BE71-DE8259C4281E}"/>
                  </a:ext>
                </a:extLst>
              </p:cNvPr>
              <p:cNvSpPr/>
              <p:nvPr/>
            </p:nvSpPr>
            <p:spPr>
              <a:xfrm>
                <a:off x="10418005" y="3324972"/>
                <a:ext cx="513799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</a:t>
                </a:r>
              </a:p>
            </p:txBody>
          </p:sp>
          <p:sp>
            <p:nvSpPr>
              <p:cNvPr id="91" name="Rectangle: Rounded Corners 90">
                <a:extLst>
                  <a:ext uri="{FF2B5EF4-FFF2-40B4-BE49-F238E27FC236}">
                    <a16:creationId xmlns:a16="http://schemas.microsoft.com/office/drawing/2014/main" id="{AC6E2EDC-1FAA-4F71-AD59-EC88C542FE0C}"/>
                  </a:ext>
                </a:extLst>
              </p:cNvPr>
              <p:cNvSpPr/>
              <p:nvPr/>
            </p:nvSpPr>
            <p:spPr>
              <a:xfrm>
                <a:off x="9796639" y="4052364"/>
                <a:ext cx="1756532" cy="646986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ONAP Controller</a:t>
                </a:r>
                <a:b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(SDNC/APPC)</a:t>
                </a:r>
              </a:p>
            </p:txBody>
          </p: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A8E4B5C-53AD-4ECB-992E-D233FC1D00A0}"/>
                  </a:ext>
                </a:extLst>
              </p:cNvPr>
              <p:cNvCxnSpPr>
                <a:cxnSpLocks/>
                <a:stCxn id="87" idx="2"/>
                <a:endCxn id="89" idx="0"/>
              </p:cNvCxnSpPr>
              <p:nvPr/>
            </p:nvCxnSpPr>
            <p:spPr>
              <a:xfrm>
                <a:off x="8932292" y="3059278"/>
                <a:ext cx="2866" cy="2656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1EE35D76-854B-4ADC-BC3C-0412DEF794FC}"/>
                  </a:ext>
                </a:extLst>
              </p:cNvPr>
              <p:cNvCxnSpPr>
                <a:cxnSpLocks/>
                <a:stCxn id="88" idx="2"/>
                <a:endCxn id="90" idx="0"/>
              </p:cNvCxnSpPr>
              <p:nvPr/>
            </p:nvCxnSpPr>
            <p:spPr>
              <a:xfrm>
                <a:off x="10674899" y="3083583"/>
                <a:ext cx="6" cy="2413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F67D0043-C13D-4AB1-8D77-463617E14E04}"/>
                  </a:ext>
                </a:extLst>
              </p:cNvPr>
              <p:cNvCxnSpPr>
                <a:cxnSpLocks/>
                <a:stCxn id="90" idx="2"/>
                <a:endCxn id="91" idx="0"/>
              </p:cNvCxnSpPr>
              <p:nvPr/>
            </p:nvCxnSpPr>
            <p:spPr>
              <a:xfrm>
                <a:off x="10674905" y="3699543"/>
                <a:ext cx="0" cy="3528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F2449D67-1583-4105-B6B7-B1297EC78210}"/>
                  </a:ext>
                </a:extLst>
              </p:cNvPr>
              <p:cNvCxnSpPr>
                <a:cxnSpLocks/>
                <a:stCxn id="91" idx="2"/>
                <a:endCxn id="96" idx="0"/>
              </p:cNvCxnSpPr>
              <p:nvPr/>
            </p:nvCxnSpPr>
            <p:spPr>
              <a:xfrm flipH="1">
                <a:off x="10674904" y="4699350"/>
                <a:ext cx="1" cy="54010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80F0CD76-C8B8-4AE6-86B6-CB666026B7F7}"/>
                  </a:ext>
                </a:extLst>
              </p:cNvPr>
              <p:cNvSpPr/>
              <p:nvPr/>
            </p:nvSpPr>
            <p:spPr>
              <a:xfrm>
                <a:off x="10360971" y="5239456"/>
                <a:ext cx="627866" cy="374571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PNF</a:t>
                </a:r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E8568E3E-25FC-4BC5-8AE7-5EE880CB1D2F}"/>
                  </a:ext>
                </a:extLst>
              </p:cNvPr>
              <p:cNvSpPr/>
              <p:nvPr/>
            </p:nvSpPr>
            <p:spPr>
              <a:xfrm>
                <a:off x="11175556" y="3245249"/>
                <a:ext cx="549741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AAI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6613D74A-6A66-4BF6-9A47-C9E1956320AA}"/>
                  </a:ext>
                </a:extLst>
              </p:cNvPr>
              <p:cNvCxnSpPr>
                <a:cxnSpLocks/>
                <a:stCxn id="90" idx="3"/>
                <a:endCxn id="103" idx="1"/>
              </p:cNvCxnSpPr>
              <p:nvPr/>
            </p:nvCxnSpPr>
            <p:spPr>
              <a:xfrm flipV="1">
                <a:off x="10931804" y="3432535"/>
                <a:ext cx="243752" cy="79723"/>
              </a:xfrm>
              <a:prstGeom prst="straightConnector1">
                <a:avLst/>
              </a:prstGeom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C5FEF466-8D3A-4F81-9E66-31089B788156}"/>
                  </a:ext>
                </a:extLst>
              </p:cNvPr>
              <p:cNvSpPr/>
              <p:nvPr/>
            </p:nvSpPr>
            <p:spPr>
              <a:xfrm>
                <a:off x="8580250" y="3737877"/>
                <a:ext cx="691762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CDS</a:t>
                </a:r>
              </a:p>
            </p:txBody>
          </p:sp>
        </p:grp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D01D785B-D42C-42DD-8BFA-8FB91E8FF7C5}"/>
                </a:ext>
              </a:extLst>
            </p:cNvPr>
            <p:cNvSpPr/>
            <p:nvPr/>
          </p:nvSpPr>
          <p:spPr>
            <a:xfrm>
              <a:off x="9348421" y="3376897"/>
              <a:ext cx="701101" cy="521570"/>
            </a:xfrm>
            <a:prstGeom prst="rightArrow">
              <a:avLst>
                <a:gd name="adj1" fmla="val 83132"/>
                <a:gd name="adj2" fmla="val 39787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distribution</a:t>
              </a:r>
            </a:p>
          </p:txBody>
        </p:sp>
      </p:grpSp>
      <p:sp>
        <p:nvSpPr>
          <p:cNvPr id="116" name="Speech Bubble: Rectangle 115">
            <a:extLst>
              <a:ext uri="{FF2B5EF4-FFF2-40B4-BE49-F238E27FC236}">
                <a16:creationId xmlns:a16="http://schemas.microsoft.com/office/drawing/2014/main" id="{95E3B392-B195-4EE2-8015-25EB6E9058A0}"/>
              </a:ext>
            </a:extLst>
          </p:cNvPr>
          <p:cNvSpPr/>
          <p:nvPr/>
        </p:nvSpPr>
        <p:spPr bwMode="auto">
          <a:xfrm>
            <a:off x="482387" y="2324101"/>
            <a:ext cx="3055904" cy="1653636"/>
          </a:xfrm>
          <a:prstGeom prst="wedgeRectCallout">
            <a:avLst>
              <a:gd name="adj1" fmla="val 69679"/>
              <a:gd name="adj2" fmla="val 5706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SDC Resource Composition  and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AID DM in SDC internal 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</a:rPr>
              <a:t>datamodel</a:t>
            </a:r>
            <a:endParaRPr lang="en-US" sz="1100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000" b="1" dirty="0">
                <a:hlinkClick r:id="rId8" tooltip="catalog-be/src/main/resources/import/tosca/heat-types/Generic_PNF/Generic_PNF.yml"/>
              </a:rPr>
              <a:t>Generic_PNF.yml</a:t>
            </a:r>
            <a:endParaRPr lang="sv-SE" sz="1000" b="1" dirty="0"/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node_types: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org.openecomp.resource.abstract.nodes.PNF: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derived_from: tosca.nodes.Root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properties: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software_versions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  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type: list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119" name="Speech Bubble: Rectangle 118">
            <a:extLst>
              <a:ext uri="{FF2B5EF4-FFF2-40B4-BE49-F238E27FC236}">
                <a16:creationId xmlns:a16="http://schemas.microsoft.com/office/drawing/2014/main" id="{6517571B-988F-49FC-A5D7-AB46380BE6E1}"/>
              </a:ext>
            </a:extLst>
          </p:cNvPr>
          <p:cNvSpPr/>
          <p:nvPr/>
        </p:nvSpPr>
        <p:spPr bwMode="auto">
          <a:xfrm>
            <a:off x="9085625" y="5381880"/>
            <a:ext cx="2748153" cy="764288"/>
          </a:xfrm>
          <a:prstGeom prst="wedgeRectCallout">
            <a:avLst>
              <a:gd name="adj1" fmla="val -118579"/>
              <a:gd name="adj2" fmla="val -42689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VES specification: 5G PnP 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Registration Event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(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  <a:hlinkClick r:id="rId9"/>
              </a:rPr>
              <a:t>PnfRegistration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) on </a:t>
            </a:r>
            <a:r>
              <a:rPr lang="en-US" sz="1000" dirty="0">
                <a:hlinkClick r:id="rId10"/>
              </a:rPr>
              <a:t>ONAP R5+ Common IM Clean</a:t>
            </a:r>
            <a:endParaRPr lang="en-US" sz="1100" b="1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100" b="1" dirty="0">
                <a:solidFill>
                  <a:srgbClr val="58585A"/>
                </a:solidFill>
                <a:latin typeface="Arial" charset="0"/>
              </a:rPr>
              <a:t>Attribute:</a:t>
            </a:r>
            <a:r>
              <a:rPr lang="sv-SE" b="1" dirty="0"/>
              <a:t> </a:t>
            </a:r>
            <a:r>
              <a:rPr lang="en-US" sz="1100" dirty="0" err="1">
                <a:solidFill>
                  <a:srgbClr val="3366FF"/>
                </a:solidFill>
              </a:rPr>
              <a:t>softwareVersion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 </a:t>
            </a:r>
            <a:r>
              <a:rPr lang="en-US" sz="1100" dirty="0">
                <a:solidFill>
                  <a:srgbClr val="58585A"/>
                </a:solidFill>
                <a:latin typeface="Arial" charset="0"/>
                <a:sym typeface="Wingdings" panose="05000000000000000000" pitchFamily="2" charset="2"/>
              </a:rPr>
              <a:t> active SW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1" name="Speech Bubble: Rectangle 120">
            <a:extLst>
              <a:ext uri="{FF2B5EF4-FFF2-40B4-BE49-F238E27FC236}">
                <a16:creationId xmlns:a16="http://schemas.microsoft.com/office/drawing/2014/main" id="{C2BCF07C-20A0-4F6B-807F-BBAD259238CC}"/>
              </a:ext>
            </a:extLst>
          </p:cNvPr>
          <p:cNvSpPr/>
          <p:nvPr/>
        </p:nvSpPr>
        <p:spPr bwMode="auto">
          <a:xfrm>
            <a:off x="9090937" y="3898118"/>
            <a:ext cx="2632341" cy="656128"/>
          </a:xfrm>
          <a:prstGeom prst="wedgeRectCallout">
            <a:avLst>
              <a:gd name="adj1" fmla="val -62732"/>
              <a:gd name="adj2" fmla="val -1471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  <a:hlinkClick r:id="rId11"/>
              </a:rPr>
              <a:t>A&amp;AI, PNF DataStructure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: two attributes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software-version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sw-version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"</a:t>
            </a:r>
          </a:p>
        </p:txBody>
      </p:sp>
      <p:cxnSp>
        <p:nvCxnSpPr>
          <p:cNvPr id="123" name="Connector: Curved 122">
            <a:extLst>
              <a:ext uri="{FF2B5EF4-FFF2-40B4-BE49-F238E27FC236}">
                <a16:creationId xmlns:a16="http://schemas.microsoft.com/office/drawing/2014/main" id="{226EDFC5-C352-4ED4-8065-46B10418281B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0551129" y="4750701"/>
            <a:ext cx="1110861" cy="389431"/>
          </a:xfrm>
          <a:prstGeom prst="curvedConnector3">
            <a:avLst>
              <a:gd name="adj1" fmla="val 1026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24" name="Speech Bubble: Rectangle with Corners Rounded 123">
            <a:extLst>
              <a:ext uri="{FF2B5EF4-FFF2-40B4-BE49-F238E27FC236}">
                <a16:creationId xmlns:a16="http://schemas.microsoft.com/office/drawing/2014/main" id="{0FCDC050-3235-4A3C-86EA-784DAF1ADA74}"/>
              </a:ext>
            </a:extLst>
          </p:cNvPr>
          <p:cNvSpPr/>
          <p:nvPr/>
        </p:nvSpPr>
        <p:spPr bwMode="auto">
          <a:xfrm>
            <a:off x="9758700" y="3119049"/>
            <a:ext cx="2075078" cy="464165"/>
          </a:xfrm>
          <a:prstGeom prst="wedgeRoundRectCallout">
            <a:avLst>
              <a:gd name="adj1" fmla="val 2753"/>
              <a:gd name="adj2" fmla="val 174934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-- Reserved for PNF SW UP UC, no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    components use it in Dublin</a:t>
            </a:r>
            <a:endParaRPr lang="en-US" sz="1000" dirty="0">
              <a:solidFill>
                <a:srgbClr val="181818"/>
              </a:solidFill>
            </a:endParaRPr>
          </a:p>
        </p:txBody>
      </p:sp>
      <p:sp>
        <p:nvSpPr>
          <p:cNvPr id="125" name="Speech Bubble: Rectangle with Corners Rounded 124">
            <a:extLst>
              <a:ext uri="{FF2B5EF4-FFF2-40B4-BE49-F238E27FC236}">
                <a16:creationId xmlns:a16="http://schemas.microsoft.com/office/drawing/2014/main" id="{479A38EF-4028-4FFE-A988-1708D826F4E6}"/>
              </a:ext>
            </a:extLst>
          </p:cNvPr>
          <p:cNvSpPr/>
          <p:nvPr/>
        </p:nvSpPr>
        <p:spPr bwMode="auto">
          <a:xfrm>
            <a:off x="151307" y="5746948"/>
            <a:ext cx="3541810" cy="591859"/>
          </a:xfrm>
          <a:prstGeom prst="wedgeRoundRectCallout">
            <a:avLst>
              <a:gd name="adj1" fmla="val -11046"/>
              <a:gd name="adj2" fmla="val -67918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00" dirty="0">
                <a:solidFill>
                  <a:srgbClr val="0082F0"/>
                </a:solidFill>
                <a:latin typeface="Ericsson Hilda"/>
              </a:rPr>
              <a:t>-- For on-bording PNF package, no software_versions escriptor because it is fully complied with ETSI(no software_versions in PNFD in ETSI).</a:t>
            </a:r>
          </a:p>
        </p:txBody>
      </p:sp>
      <p:sp>
        <p:nvSpPr>
          <p:cNvPr id="29" name="Speech Bubble: Rectangle 28">
            <a:extLst>
              <a:ext uri="{FF2B5EF4-FFF2-40B4-BE49-F238E27FC236}">
                <a16:creationId xmlns:a16="http://schemas.microsoft.com/office/drawing/2014/main" id="{CE025C74-9B6A-4B84-8ADF-22B569F12690}"/>
              </a:ext>
            </a:extLst>
          </p:cNvPr>
          <p:cNvSpPr/>
          <p:nvPr/>
        </p:nvSpPr>
        <p:spPr bwMode="auto">
          <a:xfrm>
            <a:off x="468722" y="4246327"/>
            <a:ext cx="2724581" cy="284078"/>
          </a:xfrm>
          <a:prstGeom prst="wedgeRectCallout">
            <a:avLst>
              <a:gd name="adj1" fmla="val 81177"/>
              <a:gd name="adj2" fmla="val -15245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PNF Common IM (</a:t>
            </a:r>
            <a:r>
              <a:rPr lang="sv-SE" sz="1100" dirty="0">
                <a:hlinkClick r:id="rId12"/>
              </a:rPr>
              <a:t>Agreed PNFD Model</a:t>
            </a:r>
            <a:r>
              <a:rPr lang="sv-SE" sz="1100" dirty="0"/>
              <a:t> 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) 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id="{9BCC924F-5C9C-41B3-8F0C-C425F4DE5874}"/>
              </a:ext>
            </a:extLst>
          </p:cNvPr>
          <p:cNvSpPr/>
          <p:nvPr/>
        </p:nvSpPr>
        <p:spPr bwMode="auto">
          <a:xfrm>
            <a:off x="170138" y="5368490"/>
            <a:ext cx="3406640" cy="264714"/>
          </a:xfrm>
          <a:prstGeom prst="wedgeRectCallout">
            <a:avLst>
              <a:gd name="adj1" fmla="val 63250"/>
              <a:gd name="adj2" fmla="val -466707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PNF on-boarding DM(</a:t>
            </a:r>
            <a:r>
              <a:rPr lang="sv-SE" sz="1100" dirty="0">
                <a:hlinkClick r:id="rId13"/>
              </a:rPr>
              <a:t>TOSCA node types of PNFD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)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3B2D1546-9DFC-4C1E-9D5B-B26D67DFAA0B}"/>
              </a:ext>
            </a:extLst>
          </p:cNvPr>
          <p:cNvSpPr/>
          <p:nvPr/>
        </p:nvSpPr>
        <p:spPr bwMode="auto">
          <a:xfrm>
            <a:off x="4167015" y="2115354"/>
            <a:ext cx="3809228" cy="591859"/>
          </a:xfrm>
          <a:prstGeom prst="wedgeRoundRectCallout">
            <a:avLst>
              <a:gd name="adj1" fmla="val -108221"/>
              <a:gd name="adj2" fmla="val 92472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00" dirty="0">
                <a:solidFill>
                  <a:srgbClr val="0082F0"/>
                </a:solidFill>
                <a:latin typeface="Ericsson Hilda"/>
              </a:rPr>
              <a:t>-- SDC GUI (Resource composition GUI) allow operator manually to define the list of software versions by using SDC GUI. But no ONAP compoments use it today</a:t>
            </a:r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994A19A8-E23A-4CAE-930A-2A3195569555}"/>
              </a:ext>
            </a:extLst>
          </p:cNvPr>
          <p:cNvSpPr/>
          <p:nvPr/>
        </p:nvSpPr>
        <p:spPr bwMode="auto">
          <a:xfrm>
            <a:off x="468723" y="4664777"/>
            <a:ext cx="2164750" cy="421600"/>
          </a:xfrm>
          <a:prstGeom prst="wedgeRoundRectCallout">
            <a:avLst>
              <a:gd name="adj1" fmla="val 34328"/>
              <a:gd name="adj2" fmla="val -96169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00" dirty="0">
                <a:solidFill>
                  <a:srgbClr val="0082F0"/>
                </a:solidFill>
                <a:latin typeface="Ericsson Hilda"/>
              </a:rPr>
              <a:t>-- </a:t>
            </a:r>
            <a:r>
              <a:rPr lang="en-US" sz="1000" dirty="0">
                <a:solidFill>
                  <a:srgbClr val="0082F0"/>
                </a:solidFill>
                <a:latin typeface="Ericsson Hilda"/>
              </a:rPr>
              <a:t>PNF Common IM does</a:t>
            </a:r>
            <a:r>
              <a:rPr lang="sv-SE" sz="1000" dirty="0">
                <a:solidFill>
                  <a:srgbClr val="0082F0"/>
                </a:solidFill>
                <a:latin typeface="Ericsson Hilda"/>
              </a:rPr>
              <a:t> </a:t>
            </a:r>
            <a:r>
              <a:rPr lang="en-US" sz="1000" dirty="0">
                <a:solidFill>
                  <a:srgbClr val="0082F0"/>
                </a:solidFill>
                <a:latin typeface="Ericsson Hilda"/>
              </a:rPr>
              <a:t>not include </a:t>
            </a:r>
          </a:p>
          <a:p>
            <a:r>
              <a:rPr lang="en-US" sz="1000" dirty="0">
                <a:solidFill>
                  <a:srgbClr val="0082F0"/>
                </a:solidFill>
                <a:latin typeface="Ericsson Hilda"/>
              </a:rPr>
              <a:t>   the </a:t>
            </a:r>
            <a:r>
              <a:rPr lang="en-US" sz="1000" dirty="0" err="1">
                <a:solidFill>
                  <a:srgbClr val="0082F0"/>
                </a:solidFill>
                <a:latin typeface="Ericsson Hilda"/>
              </a:rPr>
              <a:t>sw</a:t>
            </a:r>
            <a:r>
              <a:rPr lang="en-US" sz="1000" dirty="0">
                <a:solidFill>
                  <a:srgbClr val="0082F0"/>
                </a:solidFill>
                <a:latin typeface="Ericsson Hilda"/>
              </a:rPr>
              <a:t> version today.</a:t>
            </a:r>
            <a:endParaRPr lang="sv-SE" sz="1000" dirty="0">
              <a:solidFill>
                <a:srgbClr val="0082F0"/>
              </a:solidFill>
              <a:latin typeface="Ericsson Hilda"/>
            </a:endParaRPr>
          </a:p>
        </p:txBody>
      </p:sp>
    </p:spTree>
    <p:extLst>
      <p:ext uri="{BB962C8B-B14F-4D97-AF65-F5344CB8AC3E}">
        <p14:creationId xmlns:p14="http://schemas.microsoft.com/office/powerpoint/2010/main" val="195992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2135" y="1126904"/>
            <a:ext cx="8096910" cy="5145880"/>
          </a:xfrm>
        </p:spPr>
        <p:txBody>
          <a:bodyPr>
            <a:normAutofit fontScale="85000" lnSpcReduction="10000"/>
          </a:bodyPr>
          <a:lstStyle/>
          <a:p>
            <a:pPr marL="385763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An </a:t>
            </a:r>
            <a:r>
              <a:rPr lang="en-US" sz="1800" b="1" dirty="0">
                <a:solidFill>
                  <a:schemeClr val="tx1"/>
                </a:solidFill>
              </a:rPr>
              <a:t>unique identifier </a:t>
            </a:r>
            <a:r>
              <a:rPr lang="en-US" sz="1800" dirty="0">
                <a:solidFill>
                  <a:schemeClr val="tx1"/>
                </a:solidFill>
              </a:rPr>
              <a:t>is needed in multiple steps during the </a:t>
            </a:r>
            <a:r>
              <a:rPr lang="en-US" sz="1800" dirty="0" err="1">
                <a:solidFill>
                  <a:schemeClr val="tx1"/>
                </a:solidFill>
              </a:rPr>
              <a:t>Sw</a:t>
            </a:r>
            <a:r>
              <a:rPr lang="en-US" sz="1800" dirty="0">
                <a:solidFill>
                  <a:schemeClr val="tx1"/>
                </a:solidFill>
              </a:rPr>
              <a:t> Upgrade</a:t>
            </a:r>
            <a:endParaRPr lang="en-US" sz="1800" b="1" dirty="0">
              <a:solidFill>
                <a:schemeClr val="tx1"/>
              </a:solidFill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If </a:t>
            </a:r>
            <a:r>
              <a:rPr lang="en-US" sz="1400" dirty="0">
                <a:solidFill>
                  <a:schemeClr val="tx1"/>
                </a:solidFill>
              </a:rPr>
              <a:t>PNF needs download Software image, it needs </a:t>
            </a:r>
            <a:r>
              <a:rPr lang="en-US" sz="1400" b="1" dirty="0">
                <a:solidFill>
                  <a:schemeClr val="tx1"/>
                </a:solidFill>
              </a:rPr>
              <a:t>identifier</a:t>
            </a:r>
            <a:r>
              <a:rPr lang="en-US" sz="1400" dirty="0">
                <a:solidFill>
                  <a:schemeClr val="tx1"/>
                </a:solidFill>
              </a:rPr>
              <a:t> to find out correct image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Package deliver using </a:t>
            </a:r>
            <a:r>
              <a:rPr lang="en-US" sz="1400" b="1" dirty="0">
                <a:solidFill>
                  <a:schemeClr val="tx1"/>
                </a:solidFill>
              </a:rPr>
              <a:t>a unique identifier </a:t>
            </a:r>
            <a:r>
              <a:rPr lang="en-US" sz="1400" dirty="0">
                <a:solidFill>
                  <a:schemeClr val="tx1"/>
                </a:solidFill>
              </a:rPr>
              <a:t>to identify the delivered function/product 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Upgrade GUI: </a:t>
            </a:r>
            <a:r>
              <a:rPr lang="en-US" sz="1400" b="1" dirty="0">
                <a:solidFill>
                  <a:schemeClr val="tx1"/>
                </a:solidFill>
              </a:rPr>
              <a:t>unique identifier </a:t>
            </a:r>
            <a:r>
              <a:rPr lang="en-US" sz="1400" dirty="0">
                <a:solidFill>
                  <a:schemeClr val="tx1"/>
                </a:solidFill>
              </a:rPr>
              <a:t>is needed to identify source software version and target software version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PNF registration: report a </a:t>
            </a:r>
            <a:r>
              <a:rPr lang="en-US" sz="1400" b="1" dirty="0">
                <a:solidFill>
                  <a:schemeClr val="tx1"/>
                </a:solidFill>
              </a:rPr>
              <a:t>unique identifier </a:t>
            </a:r>
            <a:r>
              <a:rPr lang="en-US" sz="1400" dirty="0">
                <a:solidFill>
                  <a:schemeClr val="tx1"/>
                </a:solidFill>
              </a:rPr>
              <a:t>to indicate which function is enabled in the box. 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Schema/artifact update </a:t>
            </a:r>
            <a:r>
              <a:rPr lang="en-US" sz="1400" dirty="0">
                <a:solidFill>
                  <a:schemeClr val="tx1"/>
                </a:solidFill>
              </a:rPr>
              <a:t>in different PNF </a:t>
            </a:r>
            <a:r>
              <a:rPr lang="en-US" sz="1400" dirty="0" err="1">
                <a:solidFill>
                  <a:schemeClr val="tx1"/>
                </a:solidFill>
              </a:rPr>
              <a:t>sw</a:t>
            </a:r>
            <a:r>
              <a:rPr lang="en-US" sz="1400" dirty="0">
                <a:solidFill>
                  <a:schemeClr val="tx1"/>
                </a:solidFill>
              </a:rPr>
              <a:t> versions, needs distinguishing target package and included artifacts/schema to be updated to support new upgraded box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v-SE" sz="1800" dirty="0">
                <a:solidFill>
                  <a:schemeClr val="tx1"/>
                </a:solidFill>
              </a:rPr>
              <a:t>More useful for vendor/operator to get running software version from OSS for troubleshooting, auto-upgrade informaction collecting at so on.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Current related </a:t>
            </a:r>
            <a:r>
              <a:rPr lang="en-US" sz="1800" b="1" dirty="0">
                <a:solidFill>
                  <a:schemeClr val="tx1"/>
                </a:solidFill>
              </a:rPr>
              <a:t>identifier</a:t>
            </a:r>
            <a:r>
              <a:rPr lang="en-US" sz="1800" dirty="0">
                <a:solidFill>
                  <a:schemeClr val="tx1"/>
                </a:solidFill>
              </a:rPr>
              <a:t> for PNFD in ETSI and ONAP. In both ETSI and ONAP, no human readable identifier for PNF box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ETSI</a:t>
            </a:r>
          </a:p>
          <a:p>
            <a:pPr marL="1273175" lvl="2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descriptor_id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indescriptor_invariant_id</a:t>
            </a:r>
            <a:r>
              <a:rPr lang="en-US" sz="1400" dirty="0">
                <a:solidFill>
                  <a:schemeClr val="tx1"/>
                </a:solidFill>
              </a:rPr>
              <a:t>, version(for descriptor) in ETSI PNFD, not identifier of PNF</a:t>
            </a:r>
          </a:p>
          <a:p>
            <a:pPr marL="1273175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tx1"/>
                </a:solidFill>
              </a:rPr>
              <a:t>functionDescription</a:t>
            </a:r>
            <a:r>
              <a:rPr lang="en-GB" sz="1400" dirty="0">
                <a:solidFill>
                  <a:schemeClr val="tx1"/>
                </a:solidFill>
              </a:rPr>
              <a:t> property in ETSI PNFD is description/string, but not an identifier/integer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ONAP</a:t>
            </a:r>
          </a:p>
          <a:p>
            <a:pPr marL="1273175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Descriptor ID, resource UUID / </a:t>
            </a:r>
            <a:r>
              <a:rPr lang="en-US" sz="1400" dirty="0" err="1">
                <a:solidFill>
                  <a:schemeClr val="tx1"/>
                </a:solidFill>
              </a:rPr>
              <a:t>invariantUUID</a:t>
            </a:r>
            <a:r>
              <a:rPr lang="en-US" sz="1400" dirty="0">
                <a:solidFill>
                  <a:schemeClr val="tx1"/>
                </a:solidFill>
              </a:rPr>
              <a:t> in ONAP are all unique. However it is meaningless for human who initiating a LCM procedure. Besides, there is no way to find it’s identifier in the PNF box.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1400" b="1" dirty="0">
                <a:solidFill>
                  <a:schemeClr val="tx1"/>
                </a:solidFill>
              </a:rPr>
              <a:t>Note: Unique Identifier </a:t>
            </a:r>
            <a:r>
              <a:rPr lang="sv-SE" sz="1400" dirty="0">
                <a:solidFill>
                  <a:schemeClr val="tx1"/>
                </a:solidFill>
              </a:rPr>
              <a:t>either Sw_version or product_version ? It really does not matter.</a:t>
            </a:r>
          </a:p>
          <a:p>
            <a:pPr marL="55721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3" y="232808"/>
            <a:ext cx="11220489" cy="494034"/>
          </a:xfrm>
        </p:spPr>
        <p:txBody>
          <a:bodyPr/>
          <a:lstStyle/>
          <a:p>
            <a:r>
              <a:rPr lang="en-US" sz="3600" dirty="0"/>
              <a:t>NEED OF PNF Software version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2C91CE-F336-4270-8586-6FBFDBC0F2A8}"/>
              </a:ext>
            </a:extLst>
          </p:cNvPr>
          <p:cNvGrpSpPr/>
          <p:nvPr/>
        </p:nvGrpSpPr>
        <p:grpSpPr>
          <a:xfrm>
            <a:off x="8439912" y="1102857"/>
            <a:ext cx="3592471" cy="4412497"/>
            <a:chOff x="8420035" y="1432249"/>
            <a:chExt cx="3343339" cy="441249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3B9BEC0-6AFB-4BCA-B3BC-27388DC3442E}"/>
                </a:ext>
              </a:extLst>
            </p:cNvPr>
            <p:cNvGrpSpPr/>
            <p:nvPr/>
          </p:nvGrpSpPr>
          <p:grpSpPr>
            <a:xfrm>
              <a:off x="8420035" y="1432249"/>
              <a:ext cx="3343339" cy="4412497"/>
              <a:chOff x="8420035" y="1432249"/>
              <a:chExt cx="3343339" cy="4412497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CD35BBDE-7FFE-4DE9-B89A-341A779075CA}"/>
                  </a:ext>
                </a:extLst>
              </p:cNvPr>
              <p:cNvGrpSpPr/>
              <p:nvPr/>
            </p:nvGrpSpPr>
            <p:grpSpPr>
              <a:xfrm>
                <a:off x="8420035" y="1432249"/>
                <a:ext cx="3343339" cy="4412497"/>
                <a:chOff x="8420035" y="1432249"/>
                <a:chExt cx="3343339" cy="4412497"/>
              </a:xfrm>
            </p:grpSpPr>
            <p:sp>
              <p:nvSpPr>
                <p:cNvPr id="48" name="Rectangle: Rounded Corners 47">
                  <a:extLst>
                    <a:ext uri="{FF2B5EF4-FFF2-40B4-BE49-F238E27FC236}">
                      <a16:creationId xmlns:a16="http://schemas.microsoft.com/office/drawing/2014/main" id="{CA4A6709-DD5D-4FD4-B6EE-BF3D2DE0ECA1}"/>
                    </a:ext>
                  </a:extLst>
                </p:cNvPr>
                <p:cNvSpPr/>
                <p:nvPr/>
              </p:nvSpPr>
              <p:spPr>
                <a:xfrm>
                  <a:off x="9339367" y="2135336"/>
                  <a:ext cx="979228" cy="374571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Operator</a:t>
                  </a:r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4E0D086A-3273-45CE-90F5-92BD6DF61EB4}"/>
                    </a:ext>
                  </a:extLst>
                </p:cNvPr>
                <p:cNvSpPr/>
                <p:nvPr/>
              </p:nvSpPr>
              <p:spPr>
                <a:xfrm>
                  <a:off x="8420035" y="3168414"/>
                  <a:ext cx="1062180" cy="1699491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5E3B7CD-4E19-459D-89E1-AD5E21A57566}"/>
                    </a:ext>
                  </a:extLst>
                </p:cNvPr>
                <p:cNvSpPr/>
                <p:nvPr/>
              </p:nvSpPr>
              <p:spPr>
                <a:xfrm>
                  <a:off x="9482215" y="3168414"/>
                  <a:ext cx="2281159" cy="1699491"/>
                </a:xfrm>
                <a:prstGeom prst="rect">
                  <a:avLst/>
                </a:prstGeom>
                <a:solidFill>
                  <a:srgbClr val="B9F0FF"/>
                </a:solidFill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939C1792-06EE-48B0-BC63-140D0FC342FB}"/>
                    </a:ext>
                  </a:extLst>
                </p:cNvPr>
                <p:cNvSpPr/>
                <p:nvPr/>
              </p:nvSpPr>
              <p:spPr>
                <a:xfrm>
                  <a:off x="8554848" y="2684707"/>
                  <a:ext cx="754888" cy="374571"/>
                </a:xfrm>
                <a:prstGeom prst="round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8585A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Portal</a:t>
                  </a:r>
                </a:p>
              </p:txBody>
            </p:sp>
            <p:sp>
              <p:nvSpPr>
                <p:cNvPr id="52" name="Rectangle: Rounded Corners 51">
                  <a:extLst>
                    <a:ext uri="{FF2B5EF4-FFF2-40B4-BE49-F238E27FC236}">
                      <a16:creationId xmlns:a16="http://schemas.microsoft.com/office/drawing/2014/main" id="{87DCD932-9F03-4EF4-B1A9-D0CACCD1F106}"/>
                    </a:ext>
                  </a:extLst>
                </p:cNvPr>
                <p:cNvSpPr/>
                <p:nvPr/>
              </p:nvSpPr>
              <p:spPr>
                <a:xfrm>
                  <a:off x="10418855" y="2709012"/>
                  <a:ext cx="512088" cy="374571"/>
                </a:xfrm>
                <a:prstGeom prst="round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8585A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VID</a:t>
                  </a:r>
                </a:p>
              </p:txBody>
            </p:sp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90D22978-298F-43BE-A3F6-3E3E87FBC9D3}"/>
                    </a:ext>
                  </a:extLst>
                </p:cNvPr>
                <p:cNvSpPr/>
                <p:nvPr/>
              </p:nvSpPr>
              <p:spPr>
                <a:xfrm>
                  <a:off x="8586817" y="3324973"/>
                  <a:ext cx="696681" cy="374571"/>
                </a:xfrm>
                <a:prstGeom prst="round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SDC</a:t>
                  </a:r>
                </a:p>
              </p:txBody>
            </p:sp>
            <p:sp>
              <p:nvSpPr>
                <p:cNvPr id="54" name="Rectangle: Rounded Corners 53">
                  <a:extLst>
                    <a:ext uri="{FF2B5EF4-FFF2-40B4-BE49-F238E27FC236}">
                      <a16:creationId xmlns:a16="http://schemas.microsoft.com/office/drawing/2014/main" id="{45691289-CCB5-454A-A5D1-07D05F7E31B7}"/>
                    </a:ext>
                  </a:extLst>
                </p:cNvPr>
                <p:cNvSpPr/>
                <p:nvPr/>
              </p:nvSpPr>
              <p:spPr>
                <a:xfrm>
                  <a:off x="10418005" y="3324972"/>
                  <a:ext cx="513799" cy="37457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SO</a:t>
                  </a:r>
                </a:p>
              </p:txBody>
            </p:sp>
            <p:sp>
              <p:nvSpPr>
                <p:cNvPr id="55" name="Rectangle: Rounded Corners 54">
                  <a:extLst>
                    <a:ext uri="{FF2B5EF4-FFF2-40B4-BE49-F238E27FC236}">
                      <a16:creationId xmlns:a16="http://schemas.microsoft.com/office/drawing/2014/main" id="{1F85302C-7F55-4921-A122-D6FA2646055C}"/>
                    </a:ext>
                  </a:extLst>
                </p:cNvPr>
                <p:cNvSpPr/>
                <p:nvPr/>
              </p:nvSpPr>
              <p:spPr>
                <a:xfrm>
                  <a:off x="9857546" y="4052364"/>
                  <a:ext cx="1634719" cy="646986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ONAP Controller</a:t>
                  </a:r>
                  <a:b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</a:b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(SDNC)</a:t>
                  </a:r>
                </a:p>
              </p:txBody>
            </p: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DF028A77-86C5-435B-B3A9-EC12C0346406}"/>
                    </a:ext>
                  </a:extLst>
                </p:cNvPr>
                <p:cNvCxnSpPr>
                  <a:cxnSpLocks/>
                  <a:stCxn id="51" idx="2"/>
                  <a:endCxn id="53" idx="0"/>
                </p:cNvCxnSpPr>
                <p:nvPr/>
              </p:nvCxnSpPr>
              <p:spPr>
                <a:xfrm>
                  <a:off x="8932292" y="3059278"/>
                  <a:ext cx="2866" cy="26569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CBCE4F98-4A1F-4E8A-93CD-F682DCEBC7D2}"/>
                    </a:ext>
                  </a:extLst>
                </p:cNvPr>
                <p:cNvCxnSpPr>
                  <a:cxnSpLocks/>
                  <a:stCxn id="52" idx="2"/>
                  <a:endCxn id="54" idx="0"/>
                </p:cNvCxnSpPr>
                <p:nvPr/>
              </p:nvCxnSpPr>
              <p:spPr>
                <a:xfrm>
                  <a:off x="10674899" y="3083583"/>
                  <a:ext cx="6" cy="24138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674CE85-8EDE-4E3E-9AB4-71B11EF865C5}"/>
                    </a:ext>
                  </a:extLst>
                </p:cNvPr>
                <p:cNvCxnSpPr>
                  <a:cxnSpLocks/>
                  <a:stCxn id="54" idx="2"/>
                  <a:endCxn id="55" idx="0"/>
                </p:cNvCxnSpPr>
                <p:nvPr/>
              </p:nvCxnSpPr>
              <p:spPr>
                <a:xfrm>
                  <a:off x="10674905" y="3699543"/>
                  <a:ext cx="0" cy="3528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50D12033-E8FC-46FF-84B5-CE36ED78B7D0}"/>
                    </a:ext>
                  </a:extLst>
                </p:cNvPr>
                <p:cNvCxnSpPr>
                  <a:cxnSpLocks/>
                  <a:stCxn id="55" idx="2"/>
                  <a:endCxn id="60" idx="0"/>
                </p:cNvCxnSpPr>
                <p:nvPr/>
              </p:nvCxnSpPr>
              <p:spPr>
                <a:xfrm flipH="1">
                  <a:off x="10674904" y="4699350"/>
                  <a:ext cx="1" cy="770825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0" name="Rectangle: Rounded Corners 59">
                  <a:extLst>
                    <a:ext uri="{FF2B5EF4-FFF2-40B4-BE49-F238E27FC236}">
                      <a16:creationId xmlns:a16="http://schemas.microsoft.com/office/drawing/2014/main" id="{DFE5A1E5-660D-4A9D-A822-49C26B107AEE}"/>
                    </a:ext>
                  </a:extLst>
                </p:cNvPr>
                <p:cNvSpPr/>
                <p:nvPr/>
              </p:nvSpPr>
              <p:spPr>
                <a:xfrm>
                  <a:off x="10360971" y="5470175"/>
                  <a:ext cx="627866" cy="374571"/>
                </a:xfrm>
                <a:prstGeom prst="round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PNF</a:t>
                  </a: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4498EFB1-2D4F-440A-88BE-5D39C8A9077E}"/>
                    </a:ext>
                  </a:extLst>
                </p:cNvPr>
                <p:cNvSpPr/>
                <p:nvPr/>
              </p:nvSpPr>
              <p:spPr bwMode="auto">
                <a:xfrm>
                  <a:off x="8885385" y="1821457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2 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7D122B5B-8D9B-4151-8DEC-F20EEECD3B3A}"/>
                    </a:ext>
                  </a:extLst>
                </p:cNvPr>
                <p:cNvSpPr/>
                <p:nvPr/>
              </p:nvSpPr>
              <p:spPr bwMode="auto">
                <a:xfrm>
                  <a:off x="9304403" y="2937072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3 </a:t>
                  </a: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91BE3F95-BF72-45FC-ACED-A1CBED9610BC}"/>
                    </a:ext>
                  </a:extLst>
                </p:cNvPr>
                <p:cNvSpPr/>
                <p:nvPr/>
              </p:nvSpPr>
              <p:spPr bwMode="auto">
                <a:xfrm>
                  <a:off x="10144251" y="2892933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4 </a:t>
                  </a:r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A390BD6F-E6B3-455C-9845-E7B6467D52E4}"/>
                    </a:ext>
                  </a:extLst>
                </p:cNvPr>
                <p:cNvSpPr/>
                <p:nvPr/>
              </p:nvSpPr>
              <p:spPr bwMode="auto">
                <a:xfrm>
                  <a:off x="10698538" y="3676906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5 </a:t>
                  </a:r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EEB35554-2439-481A-A025-60D8C11C49A7}"/>
                    </a:ext>
                  </a:extLst>
                </p:cNvPr>
                <p:cNvSpPr/>
                <p:nvPr/>
              </p:nvSpPr>
              <p:spPr bwMode="auto">
                <a:xfrm>
                  <a:off x="10391707" y="4762511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6 </a:t>
                  </a: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BC0E1E6B-B9A3-40C8-986E-005191BA6001}"/>
                    </a:ext>
                  </a:extLst>
                </p:cNvPr>
                <p:cNvSpPr/>
                <p:nvPr/>
              </p:nvSpPr>
              <p:spPr bwMode="auto">
                <a:xfrm>
                  <a:off x="10873622" y="3145690"/>
                  <a:ext cx="209634" cy="22721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vert="horz" wrap="none" lIns="0" tIns="0" rIns="0" bIns="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 7 </a:t>
                  </a:r>
                </a:p>
              </p:txBody>
            </p:sp>
            <p:sp>
              <p:nvSpPr>
                <p:cNvPr id="67" name="Rectangle: Rounded Corners 66">
                  <a:extLst>
                    <a:ext uri="{FF2B5EF4-FFF2-40B4-BE49-F238E27FC236}">
                      <a16:creationId xmlns:a16="http://schemas.microsoft.com/office/drawing/2014/main" id="{FE2C2D63-621C-495B-82F0-DA3B441F9972}"/>
                    </a:ext>
                  </a:extLst>
                </p:cNvPr>
                <p:cNvSpPr/>
                <p:nvPr/>
              </p:nvSpPr>
              <p:spPr>
                <a:xfrm>
                  <a:off x="11175556" y="3245249"/>
                  <a:ext cx="549741" cy="37457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AAI</a:t>
                  </a:r>
                </a:p>
              </p:txBody>
            </p: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5D84D965-EB77-401C-8C14-C38F4F3F6ECD}"/>
                    </a:ext>
                  </a:extLst>
                </p:cNvPr>
                <p:cNvCxnSpPr>
                  <a:cxnSpLocks/>
                  <a:stCxn id="54" idx="3"/>
                  <a:endCxn id="67" idx="1"/>
                </p:cNvCxnSpPr>
                <p:nvPr/>
              </p:nvCxnSpPr>
              <p:spPr>
                <a:xfrm flipV="1">
                  <a:off x="10931804" y="3432535"/>
                  <a:ext cx="243752" cy="79723"/>
                </a:xfrm>
                <a:prstGeom prst="straightConnector1">
                  <a:avLst/>
                </a:prstGeom>
                <a:ln w="9525" cap="flat" cmpd="sng" algn="ctr">
                  <a:solidFill>
                    <a:schemeClr val="accent4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69" name="Rectangle: Rounded Corners 68">
                  <a:extLst>
                    <a:ext uri="{FF2B5EF4-FFF2-40B4-BE49-F238E27FC236}">
                      <a16:creationId xmlns:a16="http://schemas.microsoft.com/office/drawing/2014/main" id="{3BF122AA-DA5A-41DE-85CA-46BA88170121}"/>
                    </a:ext>
                  </a:extLst>
                </p:cNvPr>
                <p:cNvSpPr/>
                <p:nvPr/>
              </p:nvSpPr>
              <p:spPr>
                <a:xfrm>
                  <a:off x="8649331" y="1432249"/>
                  <a:ext cx="820585" cy="374571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Vendor</a:t>
                  </a:r>
                </a:p>
              </p:txBody>
            </p:sp>
            <p:sp>
              <p:nvSpPr>
                <p:cNvPr id="70" name="Rectangle: Rounded Corners 69">
                  <a:extLst>
                    <a:ext uri="{FF2B5EF4-FFF2-40B4-BE49-F238E27FC236}">
                      <a16:creationId xmlns:a16="http://schemas.microsoft.com/office/drawing/2014/main" id="{AE5B479F-BF7B-476C-8C11-6F03088F3684}"/>
                    </a:ext>
                  </a:extLst>
                </p:cNvPr>
                <p:cNvSpPr/>
                <p:nvPr/>
              </p:nvSpPr>
              <p:spPr>
                <a:xfrm>
                  <a:off x="8434086" y="5173752"/>
                  <a:ext cx="1251075" cy="30646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v-SE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SFTP Server</a:t>
                  </a: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71" name="Straight Arrow Connector 33">
                  <a:extLst>
                    <a:ext uri="{FF2B5EF4-FFF2-40B4-BE49-F238E27FC236}">
                      <a16:creationId xmlns:a16="http://schemas.microsoft.com/office/drawing/2014/main" id="{20263166-AA38-4EA2-BFFA-D69E20BF142F}"/>
                    </a:ext>
                  </a:extLst>
                </p:cNvPr>
                <p:cNvCxnSpPr>
                  <a:cxnSpLocks/>
                  <a:stCxn id="69" idx="1"/>
                  <a:endCxn id="70" idx="1"/>
                </p:cNvCxnSpPr>
                <p:nvPr/>
              </p:nvCxnSpPr>
              <p:spPr>
                <a:xfrm rot="10800000" flipV="1">
                  <a:off x="8434086" y="1619534"/>
                  <a:ext cx="215245" cy="3707451"/>
                </a:xfrm>
                <a:prstGeom prst="curvedConnector3">
                  <a:avLst>
                    <a:gd name="adj1" fmla="val 198840"/>
                  </a:avLst>
                </a:prstGeom>
                <a:ln w="9525" cap="flat" cmpd="sng" algn="ctr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Arrow Connector 33">
                  <a:extLst>
                    <a:ext uri="{FF2B5EF4-FFF2-40B4-BE49-F238E27FC236}">
                      <a16:creationId xmlns:a16="http://schemas.microsoft.com/office/drawing/2014/main" id="{63F142DD-C737-4DA2-91DC-82B91B9171EC}"/>
                    </a:ext>
                  </a:extLst>
                </p:cNvPr>
                <p:cNvCxnSpPr>
                  <a:cxnSpLocks/>
                  <a:stCxn id="69" idx="2"/>
                  <a:endCxn id="48" idx="0"/>
                </p:cNvCxnSpPr>
                <p:nvPr/>
              </p:nvCxnSpPr>
              <p:spPr>
                <a:xfrm rot="16200000" flipH="1">
                  <a:off x="9280044" y="1586399"/>
                  <a:ext cx="328516" cy="769357"/>
                </a:xfrm>
                <a:prstGeom prst="curvedConnector3">
                  <a:avLst>
                    <a:gd name="adj1" fmla="val 50000"/>
                  </a:avLst>
                </a:prstGeom>
                <a:ln w="9525" cap="flat" cmpd="sng" algn="ctr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33">
                  <a:extLst>
                    <a:ext uri="{FF2B5EF4-FFF2-40B4-BE49-F238E27FC236}">
                      <a16:creationId xmlns:a16="http://schemas.microsoft.com/office/drawing/2014/main" id="{9BF9EC04-AD9D-4FC3-BD78-8DE71F305BC1}"/>
                    </a:ext>
                  </a:extLst>
                </p:cNvPr>
                <p:cNvCxnSpPr>
                  <a:cxnSpLocks/>
                  <a:stCxn id="60" idx="1"/>
                  <a:endCxn id="70" idx="3"/>
                </p:cNvCxnSpPr>
                <p:nvPr/>
              </p:nvCxnSpPr>
              <p:spPr>
                <a:xfrm rot="10800000">
                  <a:off x="9685162" y="5326987"/>
                  <a:ext cx="675810" cy="330475"/>
                </a:xfrm>
                <a:prstGeom prst="curvedConnector3">
                  <a:avLst>
                    <a:gd name="adj1" fmla="val 50000"/>
                  </a:avLst>
                </a:prstGeom>
                <a:ln w="9525" cap="flat" cmpd="sng" algn="ctr">
                  <a:solidFill>
                    <a:schemeClr val="accent4"/>
                  </a:solidFill>
                  <a:prstDash val="solid"/>
                  <a:round/>
                  <a:headEnd type="arrow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33">
                  <a:extLst>
                    <a:ext uri="{FF2B5EF4-FFF2-40B4-BE49-F238E27FC236}">
                      <a16:creationId xmlns:a16="http://schemas.microsoft.com/office/drawing/2014/main" id="{88306AB4-BA07-450C-8E32-C00A357FE17A}"/>
                    </a:ext>
                  </a:extLst>
                </p:cNvPr>
                <p:cNvCxnSpPr>
                  <a:cxnSpLocks/>
                  <a:stCxn id="48" idx="2"/>
                  <a:endCxn id="51" idx="0"/>
                </p:cNvCxnSpPr>
                <p:nvPr/>
              </p:nvCxnSpPr>
              <p:spPr>
                <a:xfrm rot="5400000">
                  <a:off x="9293237" y="2148963"/>
                  <a:ext cx="174800" cy="896689"/>
                </a:xfrm>
                <a:prstGeom prst="curvedConnector3">
                  <a:avLst>
                    <a:gd name="adj1" fmla="val 50000"/>
                  </a:avLst>
                </a:prstGeom>
                <a:ln w="9525" cap="flat" cmpd="sng" algn="ctr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33">
                  <a:extLst>
                    <a:ext uri="{FF2B5EF4-FFF2-40B4-BE49-F238E27FC236}">
                      <a16:creationId xmlns:a16="http://schemas.microsoft.com/office/drawing/2014/main" id="{4F24AD4F-FE7C-4864-9DDB-FBF79044B83F}"/>
                    </a:ext>
                  </a:extLst>
                </p:cNvPr>
                <p:cNvCxnSpPr>
                  <a:cxnSpLocks/>
                  <a:stCxn id="48" idx="2"/>
                  <a:endCxn id="52" idx="0"/>
                </p:cNvCxnSpPr>
                <p:nvPr/>
              </p:nvCxnSpPr>
              <p:spPr>
                <a:xfrm rot="16200000" flipH="1">
                  <a:off x="10152388" y="2186500"/>
                  <a:ext cx="199105" cy="845918"/>
                </a:xfrm>
                <a:prstGeom prst="curvedConnector3">
                  <a:avLst>
                    <a:gd name="adj1" fmla="val 50000"/>
                  </a:avLst>
                </a:prstGeom>
                <a:ln w="9525" cap="flat" cmpd="sng" algn="ctr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114" name="Rectangle: Rounded Corners 113">
                  <a:extLst>
                    <a:ext uri="{FF2B5EF4-FFF2-40B4-BE49-F238E27FC236}">
                      <a16:creationId xmlns:a16="http://schemas.microsoft.com/office/drawing/2014/main" id="{5E95CE3D-76EF-4199-8CEF-8CA56FBEA179}"/>
                    </a:ext>
                  </a:extLst>
                </p:cNvPr>
                <p:cNvSpPr/>
                <p:nvPr/>
              </p:nvSpPr>
              <p:spPr>
                <a:xfrm>
                  <a:off x="8580250" y="3737877"/>
                  <a:ext cx="691762" cy="374571"/>
                </a:xfrm>
                <a:prstGeom prst="round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CDS</a:t>
                  </a:r>
                </a:p>
              </p:txBody>
            </p:sp>
          </p:grpSp>
          <p:sp>
            <p:nvSpPr>
              <p:cNvPr id="47" name="Arrow: Right 46">
                <a:extLst>
                  <a:ext uri="{FF2B5EF4-FFF2-40B4-BE49-F238E27FC236}">
                    <a16:creationId xmlns:a16="http://schemas.microsoft.com/office/drawing/2014/main" id="{FC6BAFEA-0F67-4B7A-90EA-2EAB87EFCF06}"/>
                  </a:ext>
                </a:extLst>
              </p:cNvPr>
              <p:cNvSpPr/>
              <p:nvPr/>
            </p:nvSpPr>
            <p:spPr>
              <a:xfrm>
                <a:off x="9348421" y="3376897"/>
                <a:ext cx="701101" cy="521570"/>
              </a:xfrm>
              <a:prstGeom prst="rightArrow">
                <a:avLst>
                  <a:gd name="adj1" fmla="val 83132"/>
                  <a:gd name="adj2" fmla="val 39787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distribution</a:t>
                </a:r>
              </a:p>
            </p:txBody>
          </p:sp>
        </p:grpSp>
        <p:pic>
          <p:nvPicPr>
            <p:cNvPr id="44" name="Picture Placeholder 38">
              <a:extLst>
                <a:ext uri="{FF2B5EF4-FFF2-40B4-BE49-F238E27FC236}">
                  <a16:creationId xmlns:a16="http://schemas.microsoft.com/office/drawing/2014/main" id="{60FFAFE0-961C-4D5E-A02E-CA18AAFBA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110" b="110"/>
            <a:stretch>
              <a:fillRect/>
            </a:stretch>
          </p:blipFill>
          <p:spPr>
            <a:xfrm>
              <a:off x="10391707" y="2097025"/>
              <a:ext cx="341934" cy="341934"/>
            </a:xfrm>
            <a:prstGeom prst="rect">
              <a:avLst/>
            </a:prstGeom>
          </p:spPr>
        </p:pic>
        <p:pic>
          <p:nvPicPr>
            <p:cNvPr id="45" name="Picture Placeholder 38">
              <a:extLst>
                <a:ext uri="{FF2B5EF4-FFF2-40B4-BE49-F238E27FC236}">
                  <a16:creationId xmlns:a16="http://schemas.microsoft.com/office/drawing/2014/main" id="{973011C4-26B1-4743-90FD-1F61287FD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110" b="110"/>
            <a:stretch>
              <a:fillRect/>
            </a:stretch>
          </p:blipFill>
          <p:spPr>
            <a:xfrm>
              <a:off x="9564399" y="1454682"/>
              <a:ext cx="341934" cy="341934"/>
            </a:xfrm>
            <a:prstGeom prst="rect">
              <a:avLst/>
            </a:prstGeom>
          </p:spPr>
        </p:pic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F3B89E01-542E-4E39-B2F7-0DBE03A2D327}"/>
              </a:ext>
            </a:extLst>
          </p:cNvPr>
          <p:cNvSpPr/>
          <p:nvPr/>
        </p:nvSpPr>
        <p:spPr bwMode="auto">
          <a:xfrm>
            <a:off x="7318370" y="1618792"/>
            <a:ext cx="288883" cy="27466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200" dirty="0">
                <a:latin typeface="Arial" charset="0"/>
              </a:rPr>
              <a:t>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09519F3-B7FC-4F79-8526-470D6D1903B3}"/>
              </a:ext>
            </a:extLst>
          </p:cNvPr>
          <p:cNvSpPr/>
          <p:nvPr/>
        </p:nvSpPr>
        <p:spPr bwMode="auto">
          <a:xfrm>
            <a:off x="2388947" y="2109567"/>
            <a:ext cx="288883" cy="27466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200" dirty="0">
                <a:latin typeface="Arial" charset="0"/>
              </a:rPr>
              <a:t>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46FC1C2-C0FF-4C33-9A85-66D5AF9CF3ED}"/>
              </a:ext>
            </a:extLst>
          </p:cNvPr>
          <p:cNvSpPr/>
          <p:nvPr/>
        </p:nvSpPr>
        <p:spPr bwMode="auto">
          <a:xfrm>
            <a:off x="7812859" y="2372323"/>
            <a:ext cx="288883" cy="27466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124DFA8-CB12-45FA-8CAE-51FDBE1D0104}"/>
              </a:ext>
            </a:extLst>
          </p:cNvPr>
          <p:cNvSpPr/>
          <p:nvPr/>
        </p:nvSpPr>
        <p:spPr bwMode="auto">
          <a:xfrm>
            <a:off x="9792481" y="5224093"/>
            <a:ext cx="209634" cy="227216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050" dirty="0">
                <a:solidFill>
                  <a:srgbClr val="C00000"/>
                </a:solidFill>
                <a:latin typeface="Arial" charset="0"/>
              </a:rPr>
              <a:t>1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4C668F8-ABDD-4358-9D54-085B0CB6115B}"/>
              </a:ext>
            </a:extLst>
          </p:cNvPr>
          <p:cNvSpPr/>
          <p:nvPr/>
        </p:nvSpPr>
        <p:spPr bwMode="auto">
          <a:xfrm>
            <a:off x="7363644" y="1305152"/>
            <a:ext cx="288882" cy="227216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050" dirty="0">
                <a:solidFill>
                  <a:srgbClr val="C00000"/>
                </a:solidFill>
                <a:latin typeface="Arial" charset="0"/>
              </a:rPr>
              <a:t>1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8434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2D3A9-12CB-4035-A575-5C12A07CC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480" y="578687"/>
            <a:ext cx="10694753" cy="417748"/>
          </a:xfrm>
        </p:spPr>
        <p:txBody>
          <a:bodyPr>
            <a:noAutofit/>
          </a:bodyPr>
          <a:lstStyle/>
          <a:p>
            <a:r>
              <a:rPr lang="en-US" sz="3600" dirty="0"/>
              <a:t>Introduction of PNF </a:t>
            </a:r>
            <a:r>
              <a:rPr lang="en-US" sz="3600" dirty="0" err="1"/>
              <a:t>sw</a:t>
            </a:r>
            <a:r>
              <a:rPr lang="en-US" sz="3600" dirty="0"/>
              <a:t> version in the onboarded package: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96EC08-84CE-4371-BAA1-A38CF9E35A97}"/>
              </a:ext>
            </a:extLst>
          </p:cNvPr>
          <p:cNvSpPr txBox="1"/>
          <p:nvPr/>
        </p:nvSpPr>
        <p:spPr bwMode="auto">
          <a:xfrm>
            <a:off x="6162679" y="1299012"/>
            <a:ext cx="3220996" cy="4809180"/>
          </a:xfrm>
          <a:prstGeom prst="rect">
            <a:avLst/>
          </a:prstGeom>
          <a:solidFill>
            <a:srgbClr val="8BC5FF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58585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08A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Onboarding CSAR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9A7455-B37F-4137-811F-D478BF8D9B77}"/>
              </a:ext>
            </a:extLst>
          </p:cNvPr>
          <p:cNvGrpSpPr/>
          <p:nvPr/>
        </p:nvGrpSpPr>
        <p:grpSpPr>
          <a:xfrm>
            <a:off x="6436957" y="1772027"/>
            <a:ext cx="962986" cy="329152"/>
            <a:chOff x="5181601" y="3935961"/>
            <a:chExt cx="962986" cy="329152"/>
          </a:xfrm>
        </p:grpSpPr>
        <p:pic>
          <p:nvPicPr>
            <p:cNvPr id="5" name="Graphic 4" descr="Open Folder">
              <a:extLst>
                <a:ext uri="{FF2B5EF4-FFF2-40B4-BE49-F238E27FC236}">
                  <a16:creationId xmlns:a16="http://schemas.microsoft.com/office/drawing/2014/main" id="{6E914759-5FD7-4DCA-87DE-60E4268AE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78FDA69-D6CA-48D9-940F-EBB9C4BC1223}"/>
                </a:ext>
              </a:extLst>
            </p:cNvPr>
            <p:cNvSpPr/>
            <p:nvPr/>
          </p:nvSpPr>
          <p:spPr bwMode="auto">
            <a:xfrm>
              <a:off x="5489865" y="3975098"/>
              <a:ext cx="654722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Artifacts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AC9A435-95C3-4959-92C1-EBCED76F6045}"/>
              </a:ext>
            </a:extLst>
          </p:cNvPr>
          <p:cNvGrpSpPr/>
          <p:nvPr/>
        </p:nvGrpSpPr>
        <p:grpSpPr>
          <a:xfrm>
            <a:off x="6756896" y="3199748"/>
            <a:ext cx="1169773" cy="474059"/>
            <a:chOff x="5181601" y="3935961"/>
            <a:chExt cx="1169773" cy="474059"/>
          </a:xfrm>
        </p:grpSpPr>
        <p:pic>
          <p:nvPicPr>
            <p:cNvPr id="8" name="Graphic 7" descr="Open Folder">
              <a:extLst>
                <a:ext uri="{FF2B5EF4-FFF2-40B4-BE49-F238E27FC236}">
                  <a16:creationId xmlns:a16="http://schemas.microsoft.com/office/drawing/2014/main" id="{9F0779CC-A9F2-4394-9BB6-B631ADF2C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3EC1711-04D4-4E32-AD10-A73834D050C0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43492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Info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Changlog.txt</a:t>
              </a:r>
            </a:p>
          </p:txBody>
        </p:sp>
      </p:grpSp>
      <p:cxnSp>
        <p:nvCxnSpPr>
          <p:cNvPr id="14" name="Straight Connector 104">
            <a:extLst>
              <a:ext uri="{FF2B5EF4-FFF2-40B4-BE49-F238E27FC236}">
                <a16:creationId xmlns:a16="http://schemas.microsoft.com/office/drawing/2014/main" id="{E10F661E-3D48-44DE-B088-743F40B2D323}"/>
              </a:ext>
            </a:extLst>
          </p:cNvPr>
          <p:cNvCxnSpPr>
            <a:cxnSpLocks/>
            <a:stCxn id="5" idx="2"/>
            <a:endCxn id="8" idx="1"/>
          </p:cNvCxnSpPr>
          <p:nvPr/>
        </p:nvCxnSpPr>
        <p:spPr bwMode="auto">
          <a:xfrm rot="16200000" flipH="1">
            <a:off x="6047642" y="2655069"/>
            <a:ext cx="1263145" cy="1553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C80181-D161-41D5-9764-69BAAB4B37EC}"/>
              </a:ext>
            </a:extLst>
          </p:cNvPr>
          <p:cNvGrpSpPr/>
          <p:nvPr/>
        </p:nvGrpSpPr>
        <p:grpSpPr>
          <a:xfrm>
            <a:off x="6756896" y="2020413"/>
            <a:ext cx="1894330" cy="512531"/>
            <a:chOff x="5181601" y="3935961"/>
            <a:chExt cx="1894330" cy="512531"/>
          </a:xfrm>
        </p:grpSpPr>
        <p:pic>
          <p:nvPicPr>
            <p:cNvPr id="16" name="Graphic 15" descr="Open Folder">
              <a:extLst>
                <a:ext uri="{FF2B5EF4-FFF2-40B4-BE49-F238E27FC236}">
                  <a16:creationId xmlns:a16="http://schemas.microsoft.com/office/drawing/2014/main" id="{285D4F5E-3554-472D-B7E1-5E1E30E7C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8112A93-E890-4FC4-A93F-4252FC02F6A4}"/>
                </a:ext>
              </a:extLst>
            </p:cNvPr>
            <p:cNvSpPr/>
            <p:nvPr/>
          </p:nvSpPr>
          <p:spPr bwMode="auto">
            <a:xfrm>
              <a:off x="5489865" y="3975098"/>
              <a:ext cx="1586066" cy="4733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Events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VES_registration.yaml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04F110F-A0AA-46C5-A09B-86F4FD003946}"/>
              </a:ext>
            </a:extLst>
          </p:cNvPr>
          <p:cNvGrpSpPr/>
          <p:nvPr/>
        </p:nvGrpSpPr>
        <p:grpSpPr>
          <a:xfrm>
            <a:off x="6756896" y="2412160"/>
            <a:ext cx="1734030" cy="512531"/>
            <a:chOff x="5181601" y="3935961"/>
            <a:chExt cx="1734030" cy="512531"/>
          </a:xfrm>
        </p:grpSpPr>
        <p:pic>
          <p:nvPicPr>
            <p:cNvPr id="19" name="Graphic 18" descr="Open Folder">
              <a:extLst>
                <a:ext uri="{FF2B5EF4-FFF2-40B4-BE49-F238E27FC236}">
                  <a16:creationId xmlns:a16="http://schemas.microsoft.com/office/drawing/2014/main" id="{11E24401-060A-40D0-9B3D-B48E27ABF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F94E63-9CF0-4530-8AD1-E0DF84707B6B}"/>
                </a:ext>
              </a:extLst>
            </p:cNvPr>
            <p:cNvSpPr/>
            <p:nvPr/>
          </p:nvSpPr>
          <p:spPr bwMode="auto">
            <a:xfrm>
              <a:off x="5489865" y="3975098"/>
              <a:ext cx="1425766" cy="4733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Measurements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PM_Dictionary.yaml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6F81DC-2B68-4F6C-8964-B815682093CF}"/>
              </a:ext>
            </a:extLst>
          </p:cNvPr>
          <p:cNvGrpSpPr/>
          <p:nvPr/>
        </p:nvGrpSpPr>
        <p:grpSpPr>
          <a:xfrm>
            <a:off x="6771857" y="2767494"/>
            <a:ext cx="1629835" cy="512531"/>
            <a:chOff x="5181601" y="3935961"/>
            <a:chExt cx="1629835" cy="512531"/>
          </a:xfrm>
        </p:grpSpPr>
        <p:pic>
          <p:nvPicPr>
            <p:cNvPr id="22" name="Graphic 21" descr="Open Folder">
              <a:extLst>
                <a:ext uri="{FF2B5EF4-FFF2-40B4-BE49-F238E27FC236}">
                  <a16:creationId xmlns:a16="http://schemas.microsoft.com/office/drawing/2014/main" id="{633902DD-CEB5-4A87-8B01-206E8CCAD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A2A8953-7E39-419C-905D-625EDD97E98C}"/>
                </a:ext>
              </a:extLst>
            </p:cNvPr>
            <p:cNvSpPr/>
            <p:nvPr/>
          </p:nvSpPr>
          <p:spPr bwMode="auto">
            <a:xfrm>
              <a:off x="5489865" y="3975098"/>
              <a:ext cx="1321571" cy="4733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Yang_module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yang_modile.yang</a:t>
              </a:r>
            </a:p>
          </p:txBody>
        </p:sp>
      </p:grp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37835093-EBD5-440E-BCBA-9EAC787BF8EC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 bwMode="auto">
          <a:xfrm rot="16200000" flipH="1">
            <a:off x="6637309" y="2065402"/>
            <a:ext cx="83810" cy="1553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83B8ECD6-D8F8-4ED5-BD2D-EDDAEBCD10D7}"/>
              </a:ext>
            </a:extLst>
          </p:cNvPr>
          <p:cNvCxnSpPr>
            <a:cxnSpLocks/>
            <a:stCxn id="5" idx="2"/>
            <a:endCxn id="19" idx="1"/>
          </p:cNvCxnSpPr>
          <p:nvPr/>
        </p:nvCxnSpPr>
        <p:spPr bwMode="auto">
          <a:xfrm rot="16200000" flipH="1">
            <a:off x="6441436" y="2261275"/>
            <a:ext cx="475557" cy="1553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FF7EA2B-D057-46C8-BC42-9015761AE6A9}"/>
              </a:ext>
            </a:extLst>
          </p:cNvPr>
          <p:cNvGrpSpPr/>
          <p:nvPr/>
        </p:nvGrpSpPr>
        <p:grpSpPr>
          <a:xfrm>
            <a:off x="6190240" y="1265192"/>
            <a:ext cx="752992" cy="329152"/>
            <a:chOff x="5181601" y="3935961"/>
            <a:chExt cx="752992" cy="329152"/>
          </a:xfrm>
        </p:grpSpPr>
        <p:pic>
          <p:nvPicPr>
            <p:cNvPr id="40" name="Graphic 39" descr="Open Folder">
              <a:extLst>
                <a:ext uri="{FF2B5EF4-FFF2-40B4-BE49-F238E27FC236}">
                  <a16:creationId xmlns:a16="http://schemas.microsoft.com/office/drawing/2014/main" id="{D70ACD4D-F974-4F2C-B5A3-8B41DE718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0E5F72D-CC2A-4FD5-88B8-72AC8D56EA67}"/>
                </a:ext>
              </a:extLst>
            </p:cNvPr>
            <p:cNvSpPr/>
            <p:nvPr/>
          </p:nvSpPr>
          <p:spPr bwMode="auto">
            <a:xfrm>
              <a:off x="5489865" y="3975098"/>
              <a:ext cx="444728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Root</a:t>
              </a:r>
            </a:p>
          </p:txBody>
        </p:sp>
      </p:grp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9A8A3E96-05E4-4781-9BD7-0CE303B364CE}"/>
              </a:ext>
            </a:extLst>
          </p:cNvPr>
          <p:cNvCxnSpPr>
            <a:cxnSpLocks/>
            <a:stCxn id="40" idx="2"/>
            <a:endCxn id="5" idx="1"/>
          </p:cNvCxnSpPr>
          <p:nvPr/>
        </p:nvCxnSpPr>
        <p:spPr bwMode="auto">
          <a:xfrm rot="16200000" flipH="1">
            <a:off x="6224757" y="1724402"/>
            <a:ext cx="342259" cy="8214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403121-0CA0-4718-94BD-428540D5884C}"/>
              </a:ext>
            </a:extLst>
          </p:cNvPr>
          <p:cNvGrpSpPr/>
          <p:nvPr/>
        </p:nvGrpSpPr>
        <p:grpSpPr>
          <a:xfrm>
            <a:off x="6447030" y="4414211"/>
            <a:ext cx="1575333" cy="558251"/>
            <a:chOff x="5181601" y="3935961"/>
            <a:chExt cx="1575333" cy="558251"/>
          </a:xfrm>
        </p:grpSpPr>
        <p:pic>
          <p:nvPicPr>
            <p:cNvPr id="47" name="Graphic 46" descr="Open Folder">
              <a:extLst>
                <a:ext uri="{FF2B5EF4-FFF2-40B4-BE49-F238E27FC236}">
                  <a16:creationId xmlns:a16="http://schemas.microsoft.com/office/drawing/2014/main" id="{FFA4A883-B444-43FB-B2DF-B5AB9A7B9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C4FCF7F-3F83-49F2-81F2-C9AC55644AF2}"/>
                </a:ext>
              </a:extLst>
            </p:cNvPr>
            <p:cNvSpPr/>
            <p:nvPr/>
          </p:nvSpPr>
          <p:spPr bwMode="auto">
            <a:xfrm>
              <a:off x="5489865" y="4020818"/>
              <a:ext cx="1267069" cy="4733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TOSCA-Metadata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TOSCA.meta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46189822-3557-43F6-9C04-092CA2770D18}"/>
              </a:ext>
            </a:extLst>
          </p:cNvPr>
          <p:cNvCxnSpPr>
            <a:cxnSpLocks/>
            <a:stCxn id="40" idx="2"/>
            <a:endCxn id="47" idx="1"/>
          </p:cNvCxnSpPr>
          <p:nvPr/>
        </p:nvCxnSpPr>
        <p:spPr bwMode="auto">
          <a:xfrm rot="16200000" flipH="1">
            <a:off x="4908702" y="3040458"/>
            <a:ext cx="2984443" cy="922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8ABEDE01-7455-4128-B6B0-BDD1216AB79D}"/>
              </a:ext>
            </a:extLst>
          </p:cNvPr>
          <p:cNvCxnSpPr>
            <a:cxnSpLocks/>
            <a:stCxn id="40" idx="2"/>
            <a:endCxn id="63" idx="1"/>
          </p:cNvCxnSpPr>
          <p:nvPr/>
        </p:nvCxnSpPr>
        <p:spPr bwMode="auto">
          <a:xfrm rot="16200000" flipH="1">
            <a:off x="6378697" y="1570462"/>
            <a:ext cx="49818" cy="975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D6ADD6DB-FBAA-4A3F-B1F4-99733A348AC5}"/>
              </a:ext>
            </a:extLst>
          </p:cNvPr>
          <p:cNvCxnSpPr>
            <a:cxnSpLocks/>
            <a:stCxn id="40" idx="2"/>
            <a:endCxn id="70" idx="1"/>
          </p:cNvCxnSpPr>
          <p:nvPr/>
        </p:nvCxnSpPr>
        <p:spPr bwMode="auto">
          <a:xfrm rot="16200000" flipH="1">
            <a:off x="4660571" y="3288589"/>
            <a:ext cx="3482299" cy="9380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2CFFF8C-D24E-4E12-AC12-368B16A236C6}"/>
              </a:ext>
            </a:extLst>
          </p:cNvPr>
          <p:cNvGrpSpPr/>
          <p:nvPr/>
        </p:nvGrpSpPr>
        <p:grpSpPr>
          <a:xfrm>
            <a:off x="6452397" y="1499797"/>
            <a:ext cx="1972322" cy="288729"/>
            <a:chOff x="1349947" y="4082743"/>
            <a:chExt cx="2337264" cy="329153"/>
          </a:xfrm>
        </p:grpSpPr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0065D860-1181-4950-8DBC-5B1964AC1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B3457EF-946C-4B31-BDF9-B12DB9DE675B}"/>
                </a:ext>
              </a:extLst>
            </p:cNvPr>
            <p:cNvSpPr/>
            <p:nvPr/>
          </p:nvSpPr>
          <p:spPr bwMode="auto">
            <a:xfrm>
              <a:off x="1665201" y="4118343"/>
              <a:ext cx="2022010" cy="27652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MainServiceTemplate.mf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4B4D47-7BAA-4DF4-BD81-FB261B363D58}"/>
              </a:ext>
            </a:extLst>
          </p:cNvPr>
          <p:cNvGrpSpPr/>
          <p:nvPr/>
        </p:nvGrpSpPr>
        <p:grpSpPr>
          <a:xfrm>
            <a:off x="6448624" y="4912067"/>
            <a:ext cx="2832087" cy="974196"/>
            <a:chOff x="5181601" y="3935961"/>
            <a:chExt cx="2832087" cy="974196"/>
          </a:xfrm>
        </p:grpSpPr>
        <p:pic>
          <p:nvPicPr>
            <p:cNvPr id="70" name="Graphic 69" descr="Open Folder">
              <a:extLst>
                <a:ext uri="{FF2B5EF4-FFF2-40B4-BE49-F238E27FC236}">
                  <a16:creationId xmlns:a16="http://schemas.microsoft.com/office/drawing/2014/main" id="{A1D11122-6BAA-4FC1-AA27-AD55B143C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E17A1F3-6D60-4787-9F89-952501721BA1}"/>
                </a:ext>
              </a:extLst>
            </p:cNvPr>
            <p:cNvSpPr/>
            <p:nvPr/>
          </p:nvSpPr>
          <p:spPr bwMode="auto">
            <a:xfrm>
              <a:off x="5489865" y="3975098"/>
              <a:ext cx="2523823" cy="93505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Definitions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etsi_nfv_sol004_pnfd_2_5_1_types.yml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etsi_nfv_sol004_vnfd_2_5_1_types.yml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ManiServiceTemplate.yaml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9D761CE-E6F5-4035-AF92-69E0BF2A82E0}"/>
              </a:ext>
            </a:extLst>
          </p:cNvPr>
          <p:cNvGrpSpPr/>
          <p:nvPr/>
        </p:nvGrpSpPr>
        <p:grpSpPr>
          <a:xfrm>
            <a:off x="6735305" y="3795382"/>
            <a:ext cx="1934406" cy="524073"/>
            <a:chOff x="5181601" y="3935961"/>
            <a:chExt cx="1934406" cy="524073"/>
          </a:xfrm>
        </p:grpSpPr>
        <p:pic>
          <p:nvPicPr>
            <p:cNvPr id="73" name="Graphic 72" descr="Open Folder">
              <a:extLst>
                <a:ext uri="{FF2B5EF4-FFF2-40B4-BE49-F238E27FC236}">
                  <a16:creationId xmlns:a16="http://schemas.microsoft.com/office/drawing/2014/main" id="{1487441F-B6D8-43D3-8DA1-E56FA98F4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784A9E47-5EA0-4786-B15D-E7CF785785B3}"/>
                </a:ext>
              </a:extLst>
            </p:cNvPr>
            <p:cNvSpPr/>
            <p:nvPr/>
          </p:nvSpPr>
          <p:spPr bwMode="auto">
            <a:xfrm>
              <a:off x="5489865" y="3975098"/>
              <a:ext cx="1626142" cy="48493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 err="1">
                  <a:solidFill>
                    <a:srgbClr val="0082F0"/>
                  </a:solidFill>
                  <a:latin typeface="Ericsson Hilda"/>
                </a:rPr>
                <a:t>pnf_sw_information</a:t>
              </a:r>
              <a:endParaRPr lang="en-US" sz="1100" dirty="0">
                <a:solidFill>
                  <a:srgbClr val="0082F0"/>
                </a:solidFill>
                <a:latin typeface="Ericsson Hilda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dirty="0" err="1">
                  <a:solidFill>
                    <a:srgbClr val="0082F0"/>
                  </a:solidFill>
                  <a:latin typeface="Ericsson Hilda"/>
                </a:rPr>
                <a:t>pnf_sw_information.yaml</a:t>
              </a:r>
              <a:endParaRPr lang="en-US" sz="1050" dirty="0">
                <a:solidFill>
                  <a:srgbClr val="0082F0"/>
                </a:solidFill>
                <a:latin typeface="Ericsson Hilda"/>
              </a:endParaRPr>
            </a:p>
          </p:txBody>
        </p:sp>
      </p:grp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7B7E55E4-E868-4D13-81D5-1B7FD923AA01}"/>
              </a:ext>
            </a:extLst>
          </p:cNvPr>
          <p:cNvCxnSpPr>
            <a:cxnSpLocks/>
            <a:stCxn id="5" idx="2"/>
            <a:endCxn id="73" idx="1"/>
          </p:cNvCxnSpPr>
          <p:nvPr/>
        </p:nvCxnSpPr>
        <p:spPr bwMode="auto">
          <a:xfrm rot="16200000" flipH="1">
            <a:off x="5739030" y="2963682"/>
            <a:ext cx="1858779" cy="13377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11F8CFC0-BA5C-4EC7-9077-5260B484CDD5}"/>
              </a:ext>
            </a:extLst>
          </p:cNvPr>
          <p:cNvCxnSpPr>
            <a:cxnSpLocks/>
            <a:stCxn id="5" idx="2"/>
            <a:endCxn id="22" idx="1"/>
          </p:cNvCxnSpPr>
          <p:nvPr/>
        </p:nvCxnSpPr>
        <p:spPr bwMode="auto">
          <a:xfrm rot="16200000" flipH="1">
            <a:off x="6271250" y="2431462"/>
            <a:ext cx="830891" cy="1703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88" name="Speech Bubble: Rectangle 87">
            <a:extLst>
              <a:ext uri="{FF2B5EF4-FFF2-40B4-BE49-F238E27FC236}">
                <a16:creationId xmlns:a16="http://schemas.microsoft.com/office/drawing/2014/main" id="{296D788C-C9DA-4D41-B1FB-BAAB4093E767}"/>
              </a:ext>
            </a:extLst>
          </p:cNvPr>
          <p:cNvSpPr/>
          <p:nvPr/>
        </p:nvSpPr>
        <p:spPr bwMode="auto">
          <a:xfrm>
            <a:off x="3120157" y="5270600"/>
            <a:ext cx="2939558" cy="1111149"/>
          </a:xfrm>
          <a:prstGeom prst="wedgeRectCallout">
            <a:avLst>
              <a:gd name="adj1" fmla="val 90342"/>
              <a:gd name="adj2" fmla="val -14683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Option 1: additional non-mano artifact introduced in the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xNF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package 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containing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the PNF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sw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version parameter </a:t>
            </a:r>
            <a:r>
              <a:rPr lang="en-US" sz="1100" kern="0" dirty="0" err="1">
                <a:solidFill>
                  <a:srgbClr val="58585A"/>
                </a:solidFill>
              </a:rPr>
              <a:t>onap</a:t>
            </a:r>
            <a:r>
              <a:rPr lang="en-US" sz="1000" kern="0" dirty="0" err="1">
                <a:solidFill>
                  <a:srgbClr val="58585A"/>
                </a:solidFill>
              </a:rPr>
              <a:t>_pnf_sw_information</a:t>
            </a:r>
            <a:endParaRPr lang="en-US" sz="1000" kern="0" dirty="0">
              <a:solidFill>
                <a:srgbClr val="58585A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B6ACDCC-EC06-453F-B479-F6170A8F26C7}"/>
              </a:ext>
            </a:extLst>
          </p:cNvPr>
          <p:cNvGrpSpPr/>
          <p:nvPr/>
        </p:nvGrpSpPr>
        <p:grpSpPr>
          <a:xfrm>
            <a:off x="9635397" y="4679091"/>
            <a:ext cx="2385384" cy="1140279"/>
            <a:chOff x="3317449" y="4756998"/>
            <a:chExt cx="3699194" cy="678060"/>
          </a:xfrm>
        </p:grpSpPr>
        <p:sp>
          <p:nvSpPr>
            <p:cNvPr id="91" name="Speech Bubble: Rectangle 90">
              <a:extLst>
                <a:ext uri="{FF2B5EF4-FFF2-40B4-BE49-F238E27FC236}">
                  <a16:creationId xmlns:a16="http://schemas.microsoft.com/office/drawing/2014/main" id="{17206F3A-808E-4A54-86EA-FB35D0D1C223}"/>
                </a:ext>
              </a:extLst>
            </p:cNvPr>
            <p:cNvSpPr/>
            <p:nvPr/>
          </p:nvSpPr>
          <p:spPr bwMode="auto">
            <a:xfrm>
              <a:off x="3317449" y="4756998"/>
              <a:ext cx="3699194" cy="678060"/>
            </a:xfrm>
            <a:prstGeom prst="wedgeRectCallout">
              <a:avLst>
                <a:gd name="adj1" fmla="val -69238"/>
                <a:gd name="adj2" fmla="val 6985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Option 2: additional properties in ETSI PNFD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BA941CF-EACF-4C96-9FD7-FB7D809C0E62}"/>
                </a:ext>
              </a:extLst>
            </p:cNvPr>
            <p:cNvSpPr/>
            <p:nvPr/>
          </p:nvSpPr>
          <p:spPr bwMode="auto">
            <a:xfrm>
              <a:off x="3384102" y="5010370"/>
              <a:ext cx="3556057" cy="315471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0" rIns="73152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6767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Properties: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6767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lang="en-US" sz="1050" dirty="0" err="1">
                  <a:solidFill>
                    <a:srgbClr val="0082F0"/>
                  </a:solidFill>
                  <a:latin typeface="Ericsson Hilda"/>
                </a:rPr>
                <a:t>software</a:t>
              </a:r>
              <a:r>
                <a:rPr kumimoji="0" lang="en-US" sz="9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76767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_</a:t>
              </a:r>
              <a:r>
                <a:rPr lang="en-US" sz="1050" dirty="0" err="1">
                  <a:solidFill>
                    <a:srgbClr val="0082F0"/>
                  </a:solidFill>
                  <a:latin typeface="Ericsson Hilda"/>
                </a:rPr>
                <a:t>version</a:t>
              </a: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6767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 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6767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5gDUv18.05.201</a:t>
              </a:r>
              <a:endPara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8" name="Speech Bubble: Rectangle with Corners Rounded 77">
            <a:extLst>
              <a:ext uri="{FF2B5EF4-FFF2-40B4-BE49-F238E27FC236}">
                <a16:creationId xmlns:a16="http://schemas.microsoft.com/office/drawing/2014/main" id="{E2EB426E-C7F3-4045-BCE8-EC14D04FAB3F}"/>
              </a:ext>
            </a:extLst>
          </p:cNvPr>
          <p:cNvSpPr/>
          <p:nvPr/>
        </p:nvSpPr>
        <p:spPr bwMode="auto">
          <a:xfrm>
            <a:off x="0" y="5013885"/>
            <a:ext cx="3070837" cy="1383565"/>
          </a:xfrm>
          <a:prstGeom prst="wedgeRoundRectCallout">
            <a:avLst>
              <a:gd name="adj1" fmla="val 86265"/>
              <a:gd name="adj2" fmla="val -60616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lvl="2" indent="0">
              <a:spcBef>
                <a:spcPts val="0"/>
              </a:spcBef>
              <a:buClr>
                <a:srgbClr val="00A9D4"/>
              </a:buClr>
              <a:buNone/>
              <a:defRPr/>
            </a:pP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pnf_s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w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_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information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.</a:t>
            </a: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yaml</a:t>
            </a:r>
            <a:endParaRPr lang="en-US" sz="1050" dirty="0">
              <a:solidFill>
                <a:srgbClr val="0082F0"/>
              </a:solidFill>
              <a:latin typeface="Ericsson Hilda"/>
            </a:endParaRPr>
          </a:p>
          <a:p>
            <a:r>
              <a:rPr lang="sv-SE" altLang="sv-SE" sz="1100" dirty="0"/>
              <a:t>description: "pnf software information"</a:t>
            </a:r>
          </a:p>
          <a:p>
            <a:r>
              <a:rPr lang="sv-SE" altLang="sv-SE" sz="1100" dirty="0"/>
              <a:t>provider: Ericsson</a:t>
            </a:r>
          </a:p>
          <a:p>
            <a:r>
              <a:rPr lang="sv-SE" altLang="sv-SE" sz="1100" dirty="0"/>
              <a:t>version: "1.0"</a:t>
            </a:r>
          </a:p>
          <a:p>
            <a:r>
              <a:rPr lang="sv-SE" altLang="sv-SE" sz="11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100" dirty="0"/>
              <a:t>: </a:t>
            </a:r>
          </a:p>
          <a:p>
            <a:r>
              <a:rPr lang="sv-SE" altLang="sv-SE" sz="1100" dirty="0"/>
              <a:t>  </a:t>
            </a:r>
            <a:r>
              <a:rPr lang="sv-SE" altLang="sv-SE" sz="1100" dirty="0">
                <a:solidFill>
                  <a:srgbClr val="FF0000"/>
                </a:solidFill>
              </a:rPr>
              <a:t>-  </a:t>
            </a:r>
            <a:r>
              <a:rPr lang="sv-SE" altLang="sv-SE" sz="1100" dirty="0"/>
              <a:t>description: "</a:t>
            </a:r>
            <a:r>
              <a:rPr lang="sv-SE" altLang="sv-SE" sz="1050" dirty="0"/>
              <a:t>software</a:t>
            </a:r>
            <a:r>
              <a:rPr lang="sv-SE" altLang="sv-SE" sz="1100" dirty="0"/>
              <a:t> version of PNF"</a:t>
            </a:r>
          </a:p>
          <a:p>
            <a:r>
              <a:rPr lang="sv-SE" altLang="sv-SE" sz="1050" dirty="0"/>
              <a:t>     </a:t>
            </a:r>
            <a:r>
              <a:rPr lang="sv-SE" altLang="sv-SE" sz="1050" dirty="0">
                <a:solidFill>
                  <a:srgbClr val="FF0000"/>
                </a:solidFill>
              </a:rPr>
              <a:t>pnf_software_version</a:t>
            </a:r>
            <a:r>
              <a:rPr lang="sv-SE" altLang="sv-SE" sz="1050" dirty="0"/>
              <a:t>: </a:t>
            </a:r>
            <a:r>
              <a:rPr lang="sv-SE" sz="1050" dirty="0"/>
              <a:t> ”5gDUv18.05.201”</a:t>
            </a:r>
          </a:p>
        </p:txBody>
      </p:sp>
      <p:sp>
        <p:nvSpPr>
          <p:cNvPr id="50" name="Speech Bubble: Rectangle 49">
            <a:extLst>
              <a:ext uri="{FF2B5EF4-FFF2-40B4-BE49-F238E27FC236}">
                <a16:creationId xmlns:a16="http://schemas.microsoft.com/office/drawing/2014/main" id="{1AF93790-751B-4E28-83AB-E116231B5B28}"/>
              </a:ext>
            </a:extLst>
          </p:cNvPr>
          <p:cNvSpPr/>
          <p:nvPr/>
        </p:nvSpPr>
        <p:spPr bwMode="auto">
          <a:xfrm>
            <a:off x="963275" y="1292889"/>
            <a:ext cx="4899270" cy="3619178"/>
          </a:xfrm>
          <a:prstGeom prst="wedgeRectCallout">
            <a:avLst>
              <a:gd name="adj1" fmla="val 91864"/>
              <a:gd name="adj2" fmla="val -39986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0" rIns="73152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metadata:                                                  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pnfd_name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gNB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pnfd_provider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Ericsson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pnfd_archive_version:1.0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pnfd_release_date_time:2018-12-03T08:44:00-05:00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Definitions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MainServiceTemplate.yaml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   </a:t>
            </a:r>
            <a:endParaRPr kumimoji="0" lang="en-US" sz="9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Definitions/etsi_nfv_sol001_vnfd_2_5_1_types.yaml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Definitions/etsi_nfv_sol001_pnfd_2_5_1_types.yaml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>
              <a:ln>
                <a:noFill/>
              </a:ln>
              <a:solidFill>
                <a:srgbClr val="FF3232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non_mano_artifact_sets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	</a:t>
            </a:r>
            <a:endParaRPr kumimoji="0" lang="en-US" sz="9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onap_ves_events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Artifacts/Events/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VES_registration.yaml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onap_pm_dictionary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Artifacts/Measurements/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PM_Dictionary.yaml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onap_yang_module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Yang_module.yaml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onap_ansible_playbooks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Artifacts/Playbooks/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playbook.yml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onap_others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Artifacts/scripts/install.sh</a:t>
            </a:r>
          </a:p>
          <a:p>
            <a:pPr lvl="0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</a:t>
            </a:r>
            <a:r>
              <a:rPr lang="en-US" sz="900" dirty="0" err="1">
                <a:solidFill>
                  <a:srgbClr val="181818"/>
                </a:solidFill>
                <a:latin typeface="Ericsson Hilda"/>
              </a:rPr>
              <a:t>sou</a:t>
            </a:r>
            <a:r>
              <a:rPr lang="en-US" sz="900" dirty="0">
                <a:solidFill>
                  <a:srgbClr val="181818"/>
                </a:solidFill>
                <a:latin typeface="Ericsson Hilda"/>
              </a:rPr>
              <a:t>source: Artifacts/Informational/user_guide.txt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Artifacts/Other/installation_guide.txt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Artifacts/Other/review_log.txt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900" dirty="0" err="1">
                <a:solidFill>
                  <a:srgbClr val="0082F0"/>
                </a:solidFill>
                <a:latin typeface="Ericsson Hilda"/>
              </a:rPr>
              <a:t>onap_pnf_sw_information</a:t>
            </a:r>
            <a:r>
              <a:rPr lang="en-US" sz="900" dirty="0">
                <a:solidFill>
                  <a:srgbClr val="0082F0"/>
                </a:solidFill>
                <a:latin typeface="Ericsson Hilda"/>
              </a:rPr>
              <a:t>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900" dirty="0">
                <a:solidFill>
                  <a:srgbClr val="0082F0"/>
                </a:solidFill>
                <a:latin typeface="Ericsson Hilda"/>
              </a:rPr>
              <a:t>	</a:t>
            </a:r>
            <a:r>
              <a:rPr lang="en-US" sz="900" dirty="0" err="1">
                <a:solidFill>
                  <a:srgbClr val="0082F0"/>
                </a:solidFill>
                <a:latin typeface="Ericsson Hilda"/>
              </a:rPr>
              <a:t>source:Artifacts</a:t>
            </a:r>
            <a:r>
              <a:rPr lang="en-US" sz="900" dirty="0">
                <a:solidFill>
                  <a:srgbClr val="0082F0"/>
                </a:solidFill>
                <a:latin typeface="Ericsson Hilda"/>
              </a:rPr>
              <a:t>/</a:t>
            </a:r>
            <a:r>
              <a:rPr lang="en-US" sz="900" dirty="0" err="1">
                <a:solidFill>
                  <a:srgbClr val="0082F0"/>
                </a:solidFill>
                <a:latin typeface="Ericsson Hilda"/>
              </a:rPr>
              <a:t>pnf_sw_information</a:t>
            </a:r>
            <a:r>
              <a:rPr lang="en-US" sz="900" dirty="0">
                <a:solidFill>
                  <a:srgbClr val="0082F0"/>
                </a:solidFill>
                <a:latin typeface="Ericsson Hilda"/>
              </a:rPr>
              <a:t>/</a:t>
            </a:r>
            <a:r>
              <a:rPr lang="en-US" sz="900" dirty="0" err="1">
                <a:solidFill>
                  <a:srgbClr val="0082F0"/>
                </a:solidFill>
                <a:latin typeface="Ericsson Hilda"/>
              </a:rPr>
              <a:t>pnf_sw_information.yaml</a:t>
            </a:r>
            <a:endParaRPr lang="en-US" sz="900" dirty="0">
              <a:solidFill>
                <a:srgbClr val="0082F0"/>
              </a:solidFill>
              <a:latin typeface="Ericsson Hilda"/>
            </a:endParaRPr>
          </a:p>
          <a:p>
            <a:pPr lvl="0"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5347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07A45AD-8858-4578-8755-9C18D84514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78663115"/>
              </p:ext>
            </p:extLst>
          </p:nvPr>
        </p:nvGraphicFramePr>
        <p:xfrm>
          <a:off x="270387" y="1583032"/>
          <a:ext cx="11651225" cy="2780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7735">
                  <a:extLst>
                    <a:ext uri="{9D8B030D-6E8A-4147-A177-3AD203B41FA5}">
                      <a16:colId xmlns:a16="http://schemas.microsoft.com/office/drawing/2014/main" val="1016236327"/>
                    </a:ext>
                  </a:extLst>
                </a:gridCol>
                <a:gridCol w="1948086">
                  <a:extLst>
                    <a:ext uri="{9D8B030D-6E8A-4147-A177-3AD203B41FA5}">
                      <a16:colId xmlns:a16="http://schemas.microsoft.com/office/drawing/2014/main" val="3635237105"/>
                    </a:ext>
                  </a:extLst>
                </a:gridCol>
                <a:gridCol w="3197474">
                  <a:extLst>
                    <a:ext uri="{9D8B030D-6E8A-4147-A177-3AD203B41FA5}">
                      <a16:colId xmlns:a16="http://schemas.microsoft.com/office/drawing/2014/main" val="3289589797"/>
                    </a:ext>
                  </a:extLst>
                </a:gridCol>
                <a:gridCol w="2487930">
                  <a:extLst>
                    <a:ext uri="{9D8B030D-6E8A-4147-A177-3AD203B41FA5}">
                      <a16:colId xmlns:a16="http://schemas.microsoft.com/office/drawing/2014/main" val="1693461759"/>
                    </a:ext>
                  </a:extLst>
                </a:gridCol>
              </a:tblGrid>
              <a:tr h="677443"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OPTIONs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ETSI impacts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ONAP impacts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/>
                        <a:t>Comments</a:t>
                      </a:r>
                      <a:r>
                        <a:rPr lang="en-US" dirty="0"/>
                        <a:t>/Preferred options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659860"/>
                  </a:ext>
                </a:extLst>
              </a:tr>
              <a:tr h="689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Option 1: additional non-mano artifact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No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SDC </a:t>
                      </a:r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on-boarding with new artifact</a:t>
                      </a:r>
                    </a:p>
                    <a:p>
                      <a:r>
                        <a:rPr lang="sv-SE" sz="1400" dirty="0"/>
                        <a:t>SDC mapping to AID model</a:t>
                      </a:r>
                    </a:p>
                    <a:p>
                      <a:r>
                        <a:rPr lang="en-US" sz="1400" dirty="0"/>
                        <a:t>(SO , AAI, Portal, VID as part of the PNF </a:t>
                      </a:r>
                      <a:r>
                        <a:rPr lang="en-US" sz="1400" dirty="0" err="1"/>
                        <a:t>sw</a:t>
                      </a:r>
                      <a:r>
                        <a:rPr lang="en-US" sz="1400" dirty="0"/>
                        <a:t> upgrade)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First preferred option</a:t>
                      </a:r>
                    </a:p>
                    <a:p>
                      <a:r>
                        <a:rPr lang="sv-SE" sz="1000" dirty="0"/>
                        <a:t>ONAP can extend it in the future for other purpose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083043"/>
                  </a:ext>
                </a:extLst>
              </a:tr>
              <a:tr h="6890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Option 2: additional property in ETSI PNFD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Yes, new property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SDC </a:t>
                      </a:r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on-boarding with new PNFD</a:t>
                      </a:r>
                    </a:p>
                    <a:p>
                      <a:r>
                        <a:rPr lang="sv-SE" sz="1400" dirty="0"/>
                        <a:t>SDC mapping to AID model</a:t>
                      </a:r>
                    </a:p>
                    <a:p>
                      <a:r>
                        <a:rPr lang="en-US" sz="1400" dirty="0"/>
                        <a:t>(SO , AAI, Portal, VID as part of the PNF </a:t>
                      </a:r>
                      <a:r>
                        <a:rPr lang="en-US" sz="1400" dirty="0" err="1"/>
                        <a:t>sw</a:t>
                      </a:r>
                      <a:r>
                        <a:rPr lang="en-US" sz="1400" dirty="0"/>
                        <a:t> upgrade)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Alternative in case more companies can sustain this option in ETSI</a:t>
                      </a:r>
                    </a:p>
                    <a:p>
                      <a:r>
                        <a:rPr lang="sv-SE" sz="1100" dirty="0"/>
                        <a:t>Pros:  ETSI extension, alignment to VNFD, various Usecases...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74102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1384443-4EDB-4353-8757-14E55447E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8353426" cy="593598"/>
          </a:xfrm>
        </p:spPr>
        <p:txBody>
          <a:bodyPr/>
          <a:lstStyle/>
          <a:p>
            <a:r>
              <a:rPr lang="sv-SE" dirty="0"/>
              <a:t>OPTIONs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11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6" ma:contentTypeDescription="Create a new document." ma:contentTypeScope="" ma:versionID="bd8355cc3914f9768d2501542445068f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4bc7ce7e37c06ce7953f2cf98926cfa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56D5BC-4D6C-40DA-8EDF-D97D225751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623615-6F94-47B2-B108-E787C956BB4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763aa34c-cc81-4119-9cda-68682073e04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25086</TotalTime>
  <Words>847</Words>
  <Application>Microsoft Office PowerPoint</Application>
  <PresentationFormat>Widescreen</PresentationFormat>
  <Paragraphs>163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Arial</vt:lpstr>
      <vt:lpstr>Calibri</vt:lpstr>
      <vt:lpstr>Ericsson Hilda</vt:lpstr>
      <vt:lpstr>Wingdings</vt:lpstr>
      <vt:lpstr>Office Theme</vt:lpstr>
      <vt:lpstr>SW version intro in ONAP PNF package</vt:lpstr>
      <vt:lpstr>Background</vt:lpstr>
      <vt:lpstr>NEED OF PNF Software version</vt:lpstr>
      <vt:lpstr>Introduction of PNF sw version in the onboarded package:</vt:lpstr>
      <vt:lpstr>OPTIONs COMPARISON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 Software Upgrade</dc:title>
  <dc:creator>zu.qiang@ericsson.com</dc:creator>
  <cp:keywords>PNF</cp:keywords>
  <cp:lastModifiedBy>Fei Zhang</cp:lastModifiedBy>
  <cp:revision>296</cp:revision>
  <cp:lastPrinted>2017-12-06T19:47:24Z</cp:lastPrinted>
  <dcterms:created xsi:type="dcterms:W3CDTF">2017-02-27T16:23:08Z</dcterms:created>
  <dcterms:modified xsi:type="dcterms:W3CDTF">2019-10-01T04:34:38Z</dcterms:modified>
  <cp:category>PNF software upgrade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