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399" r:id="rId2"/>
    <p:sldId id="1725" r:id="rId3"/>
    <p:sldId id="1744" r:id="rId4"/>
    <p:sldId id="1743" r:id="rId5"/>
    <p:sldId id="1726" r:id="rId6"/>
    <p:sldId id="1746" r:id="rId7"/>
    <p:sldId id="1742" r:id="rId8"/>
    <p:sldId id="1715" r:id="rId9"/>
    <p:sldId id="1738" r:id="rId10"/>
    <p:sldId id="1752" r:id="rId11"/>
    <p:sldId id="1759" r:id="rId12"/>
    <p:sldId id="1754" r:id="rId13"/>
    <p:sldId id="1758" r:id="rId14"/>
    <p:sldId id="1731" r:id="rId15"/>
    <p:sldId id="1747" r:id="rId16"/>
    <p:sldId id="1733" r:id="rId17"/>
    <p:sldId id="1753" r:id="rId18"/>
    <p:sldId id="1756" r:id="rId19"/>
    <p:sldId id="1748" r:id="rId20"/>
    <p:sldId id="1749" r:id="rId21"/>
    <p:sldId id="1750" r:id="rId22"/>
    <p:sldId id="1732" r:id="rId23"/>
    <p:sldId id="1745" r:id="rId24"/>
    <p:sldId id="260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9D9D9"/>
    <a:srgbClr val="7F7F7F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15"/>
    <p:restoredTop sz="93005"/>
  </p:normalViewPr>
  <p:slideViewPr>
    <p:cSldViewPr snapToGrid="0" snapToObjects="1">
      <p:cViewPr varScale="1">
        <p:scale>
          <a:sx n="136" d="100"/>
          <a:sy n="136" d="100"/>
        </p:scale>
        <p:origin x="173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9B8249-E98D-4643-89A6-C95F93621C34}" type="doc">
      <dgm:prSet loTypeId="urn:microsoft.com/office/officeart/2008/layout/VerticalCurvedList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CAC1311-BD60-0D46-8611-BD0CA74E89F1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/>
            <a:t>SOL003 Adapter Requirements</a:t>
          </a:r>
        </a:p>
      </dgm:t>
    </dgm:pt>
    <dgm:pt modelId="{3BFB7D9F-A3DE-F248-9E3A-02A320861639}" type="parTrans" cxnId="{8B75819F-F92E-594C-8F65-8125F8CC4DF2}">
      <dgm:prSet/>
      <dgm:spPr/>
      <dgm:t>
        <a:bodyPr/>
        <a:lstStyle/>
        <a:p>
          <a:endParaRPr lang="en-US"/>
        </a:p>
      </dgm:t>
    </dgm:pt>
    <dgm:pt modelId="{683E43AA-BC35-354C-A821-D24EA2DD68CC}" type="sibTrans" cxnId="{8B75819F-F92E-594C-8F65-8125F8CC4DF2}">
      <dgm:prSet/>
      <dgm:spPr/>
      <dgm:t>
        <a:bodyPr/>
        <a:lstStyle/>
        <a:p>
          <a:endParaRPr lang="en-US"/>
        </a:p>
      </dgm:t>
    </dgm:pt>
    <dgm:pt modelId="{FD5F7A8E-320B-6541-ACC5-E5C869C5654A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/>
            <a:t>SO VNFM Adapter Architecture in Dublin</a:t>
          </a:r>
        </a:p>
      </dgm:t>
    </dgm:pt>
    <dgm:pt modelId="{5DCEC526-9BBF-1040-9E31-94F8CCE13499}" type="parTrans" cxnId="{F7FB5B9F-267C-0342-A93F-E7E8B4AC48C4}">
      <dgm:prSet/>
      <dgm:spPr/>
      <dgm:t>
        <a:bodyPr/>
        <a:lstStyle/>
        <a:p>
          <a:endParaRPr lang="en-US"/>
        </a:p>
      </dgm:t>
    </dgm:pt>
    <dgm:pt modelId="{6FCF83BC-B52E-2E49-B934-AC173818558B}" type="sibTrans" cxnId="{F7FB5B9F-267C-0342-A93F-E7E8B4AC48C4}">
      <dgm:prSet/>
      <dgm:spPr/>
      <dgm:t>
        <a:bodyPr/>
        <a:lstStyle/>
        <a:p>
          <a:endParaRPr lang="en-US"/>
        </a:p>
      </dgm:t>
    </dgm:pt>
    <dgm:pt modelId="{177AC121-DF3A-4044-A798-7E58D148D393}">
      <dgm:prSet phldrT="[Text]"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/>
            <a:t>SO VNFM Adapter Features and Candidates (Dublin, El Alto, Frankfurt)</a:t>
          </a:r>
        </a:p>
      </dgm:t>
    </dgm:pt>
    <dgm:pt modelId="{15299D7C-E17E-464E-8898-1A8280A70E58}" type="parTrans" cxnId="{AF49A216-7081-F943-BF1E-2C4A2C480BC4}">
      <dgm:prSet/>
      <dgm:spPr/>
      <dgm:t>
        <a:bodyPr/>
        <a:lstStyle/>
        <a:p>
          <a:endParaRPr lang="en-US"/>
        </a:p>
      </dgm:t>
    </dgm:pt>
    <dgm:pt modelId="{95DB4CE1-1FB2-1840-8DD5-4FB3AF04F48F}" type="sibTrans" cxnId="{AF49A216-7081-F943-BF1E-2C4A2C480BC4}">
      <dgm:prSet/>
      <dgm:spPr/>
      <dgm:t>
        <a:bodyPr/>
        <a:lstStyle/>
        <a:p>
          <a:endParaRPr lang="en-US"/>
        </a:p>
      </dgm:t>
    </dgm:pt>
    <dgm:pt modelId="{F602C8A8-B04A-AC4B-BFAE-52236DED678D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/>
            <a:t>SO VNFM Adapter Components and Testing &amp; Sequence Diagrams</a:t>
          </a:r>
        </a:p>
      </dgm:t>
    </dgm:pt>
    <dgm:pt modelId="{664EFD45-9715-2041-8CAD-4B35117DD4A0}" type="parTrans" cxnId="{9E2F888E-6B64-A34D-90B6-9C28B4746C1F}">
      <dgm:prSet/>
      <dgm:spPr/>
      <dgm:t>
        <a:bodyPr/>
        <a:lstStyle/>
        <a:p>
          <a:endParaRPr lang="en-US"/>
        </a:p>
      </dgm:t>
    </dgm:pt>
    <dgm:pt modelId="{CFA6F139-7838-A944-876E-96AFC4C71694}" type="sibTrans" cxnId="{9E2F888E-6B64-A34D-90B6-9C28B4746C1F}">
      <dgm:prSet/>
      <dgm:spPr/>
      <dgm:t>
        <a:bodyPr/>
        <a:lstStyle/>
        <a:p>
          <a:endParaRPr lang="en-US"/>
        </a:p>
      </dgm:t>
    </dgm:pt>
    <dgm:pt modelId="{91A2E32E-575D-3D4B-8C93-476062772F24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/>
            <a:t>SO VNFM Adapter Architecture Technical Debt in Dublin</a:t>
          </a:r>
        </a:p>
      </dgm:t>
    </dgm:pt>
    <dgm:pt modelId="{55DCCF67-F01F-6D45-B210-10047FF72B0C}" type="parTrans" cxnId="{05660514-789F-FE4A-9907-65D58AD3C3E5}">
      <dgm:prSet/>
      <dgm:spPr/>
      <dgm:t>
        <a:bodyPr/>
        <a:lstStyle/>
        <a:p>
          <a:endParaRPr lang="en-US"/>
        </a:p>
      </dgm:t>
    </dgm:pt>
    <dgm:pt modelId="{43AFE8BC-C710-BC4A-BDB0-32E1C29CF0D5}" type="sibTrans" cxnId="{05660514-789F-FE4A-9907-65D58AD3C3E5}">
      <dgm:prSet/>
      <dgm:spPr/>
      <dgm:t>
        <a:bodyPr/>
        <a:lstStyle/>
        <a:p>
          <a:endParaRPr lang="en-US"/>
        </a:p>
      </dgm:t>
    </dgm:pt>
    <dgm:pt modelId="{3B5253A1-23BF-7147-86AC-2D258CE151F6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en-US" sz="1800" dirty="0"/>
            <a:t>VNFM Adapter –Refactoring for Frankfurt</a:t>
          </a:r>
        </a:p>
      </dgm:t>
    </dgm:pt>
    <dgm:pt modelId="{2FA1AD40-D11C-D24C-BD8E-7BEE4B1E3A66}" type="parTrans" cxnId="{21319B60-C2ED-094E-B425-9AC46A585752}">
      <dgm:prSet/>
      <dgm:spPr/>
      <dgm:t>
        <a:bodyPr/>
        <a:lstStyle/>
        <a:p>
          <a:endParaRPr lang="en-US"/>
        </a:p>
      </dgm:t>
    </dgm:pt>
    <dgm:pt modelId="{B33549FC-6201-024F-BE74-70A9BFC4D317}" type="sibTrans" cxnId="{21319B60-C2ED-094E-B425-9AC46A585752}">
      <dgm:prSet/>
      <dgm:spPr/>
      <dgm:t>
        <a:bodyPr/>
        <a:lstStyle/>
        <a:p>
          <a:endParaRPr lang="en-US"/>
        </a:p>
      </dgm:t>
    </dgm:pt>
    <dgm:pt modelId="{1550CA7D-D5DE-E648-9155-8ED8A7C8A709}">
      <dgm:prSet custT="1"/>
      <dgm:spPr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>
            <a:spcAft>
              <a:spcPts val="0"/>
            </a:spcAft>
          </a:pPr>
          <a:r>
            <a:rPr lang="en-US" sz="2000" dirty="0"/>
            <a:t>Roadmap Proposals and Discussions </a:t>
          </a:r>
        </a:p>
        <a:p>
          <a:pPr>
            <a:spcAft>
              <a:spcPts val="0"/>
            </a:spcAft>
          </a:pPr>
          <a:r>
            <a:rPr lang="en-US" sz="1600" dirty="0"/>
            <a:t>(Package Management, ETSI Catalog, SOL003 Adapter Placement)</a:t>
          </a:r>
        </a:p>
      </dgm:t>
    </dgm:pt>
    <dgm:pt modelId="{E9C1B485-25F8-6C4A-AE5D-B7CCCC5234A1}" type="sibTrans" cxnId="{9564C38A-3789-D04B-B066-B8EF8D5F39E1}">
      <dgm:prSet/>
      <dgm:spPr/>
      <dgm:t>
        <a:bodyPr/>
        <a:lstStyle/>
        <a:p>
          <a:endParaRPr lang="en-US"/>
        </a:p>
      </dgm:t>
    </dgm:pt>
    <dgm:pt modelId="{E61800CF-8BB8-1340-A6CA-130A9A1A0B2E}" type="parTrans" cxnId="{9564C38A-3789-D04B-B066-B8EF8D5F39E1}">
      <dgm:prSet/>
      <dgm:spPr/>
      <dgm:t>
        <a:bodyPr/>
        <a:lstStyle/>
        <a:p>
          <a:endParaRPr lang="en-US"/>
        </a:p>
      </dgm:t>
    </dgm:pt>
    <dgm:pt modelId="{E18FE247-1869-0044-9475-BD1CC3623C77}" type="pres">
      <dgm:prSet presAssocID="{699B8249-E98D-4643-89A6-C95F93621C34}" presName="Name0" presStyleCnt="0">
        <dgm:presLayoutVars>
          <dgm:chMax val="7"/>
          <dgm:chPref val="7"/>
          <dgm:dir/>
        </dgm:presLayoutVars>
      </dgm:prSet>
      <dgm:spPr/>
    </dgm:pt>
    <dgm:pt modelId="{F8D39FC0-7781-1940-B6D2-84D82EFF0FDE}" type="pres">
      <dgm:prSet presAssocID="{699B8249-E98D-4643-89A6-C95F93621C34}" presName="Name1" presStyleCnt="0"/>
      <dgm:spPr/>
    </dgm:pt>
    <dgm:pt modelId="{3576B850-3A35-C74F-831D-A48C9BDB08B6}" type="pres">
      <dgm:prSet presAssocID="{699B8249-E98D-4643-89A6-C95F93621C34}" presName="cycle" presStyleCnt="0"/>
      <dgm:spPr/>
    </dgm:pt>
    <dgm:pt modelId="{8C6517ED-B75E-BB4B-9566-2247D33B38CB}" type="pres">
      <dgm:prSet presAssocID="{699B8249-E98D-4643-89A6-C95F93621C34}" presName="srcNode" presStyleLbl="node1" presStyleIdx="0" presStyleCnt="7"/>
      <dgm:spPr/>
    </dgm:pt>
    <dgm:pt modelId="{F750BD13-1AFE-874E-8D63-8B2BEFFEA469}" type="pres">
      <dgm:prSet presAssocID="{699B8249-E98D-4643-89A6-C95F93621C34}" presName="conn" presStyleLbl="parChTrans1D2" presStyleIdx="0" presStyleCnt="1"/>
      <dgm:spPr/>
    </dgm:pt>
    <dgm:pt modelId="{658CB5DC-CA73-7143-9B2E-FA75684778B7}" type="pres">
      <dgm:prSet presAssocID="{699B8249-E98D-4643-89A6-C95F93621C34}" presName="extraNode" presStyleLbl="node1" presStyleIdx="0" presStyleCnt="7"/>
      <dgm:spPr/>
    </dgm:pt>
    <dgm:pt modelId="{22730D54-674C-5A4A-BDD0-CB56E8250390}" type="pres">
      <dgm:prSet presAssocID="{699B8249-E98D-4643-89A6-C95F93621C34}" presName="dstNode" presStyleLbl="node1" presStyleIdx="0" presStyleCnt="7"/>
      <dgm:spPr/>
    </dgm:pt>
    <dgm:pt modelId="{E064E9E3-C828-4042-BAC3-75C733377EBE}" type="pres">
      <dgm:prSet presAssocID="{3CAC1311-BD60-0D46-8611-BD0CA74E89F1}" presName="text_1" presStyleLbl="node1" presStyleIdx="0" presStyleCnt="7">
        <dgm:presLayoutVars>
          <dgm:bulletEnabled val="1"/>
        </dgm:presLayoutVars>
      </dgm:prSet>
      <dgm:spPr/>
    </dgm:pt>
    <dgm:pt modelId="{A3D0544C-185A-844A-83BF-2E2ADCB6EB4C}" type="pres">
      <dgm:prSet presAssocID="{3CAC1311-BD60-0D46-8611-BD0CA74E89F1}" presName="accent_1" presStyleCnt="0"/>
      <dgm:spPr/>
    </dgm:pt>
    <dgm:pt modelId="{67759908-FDC7-3842-A9E8-84E24213911A}" type="pres">
      <dgm:prSet presAssocID="{3CAC1311-BD60-0D46-8611-BD0CA74E89F1}" presName="accentRepeatNode" presStyleLbl="solidFgAcc1" presStyleIdx="0" presStyleCnt="7"/>
      <dgm:spPr/>
    </dgm:pt>
    <dgm:pt modelId="{BEFD76D0-1618-B848-9726-EB0391F0BB62}" type="pres">
      <dgm:prSet presAssocID="{FD5F7A8E-320B-6541-ACC5-E5C869C5654A}" presName="text_2" presStyleLbl="node1" presStyleIdx="1" presStyleCnt="7" custLinFactNeighborY="-1769">
        <dgm:presLayoutVars>
          <dgm:bulletEnabled val="1"/>
        </dgm:presLayoutVars>
      </dgm:prSet>
      <dgm:spPr/>
    </dgm:pt>
    <dgm:pt modelId="{03E7FAE0-9F2E-FA43-80F2-D6D2487823BD}" type="pres">
      <dgm:prSet presAssocID="{FD5F7A8E-320B-6541-ACC5-E5C869C5654A}" presName="accent_2" presStyleCnt="0"/>
      <dgm:spPr/>
    </dgm:pt>
    <dgm:pt modelId="{B4C7C90A-4C39-5C4C-AA26-77CF543864D9}" type="pres">
      <dgm:prSet presAssocID="{FD5F7A8E-320B-6541-ACC5-E5C869C5654A}" presName="accentRepeatNode" presStyleLbl="solidFgAcc1" presStyleIdx="1" presStyleCnt="7" custLinFactNeighborY="1415"/>
      <dgm:spPr/>
    </dgm:pt>
    <dgm:pt modelId="{5D9D6BED-F0BC-5E4A-9284-765601C7CB6B}" type="pres">
      <dgm:prSet presAssocID="{177AC121-DF3A-4044-A798-7E58D148D393}" presName="text_3" presStyleLbl="node1" presStyleIdx="2" presStyleCnt="7" custLinFactNeighborX="-112" custLinFactNeighborY="-5307">
        <dgm:presLayoutVars>
          <dgm:bulletEnabled val="1"/>
        </dgm:presLayoutVars>
      </dgm:prSet>
      <dgm:spPr/>
    </dgm:pt>
    <dgm:pt modelId="{54D9BC5F-DE80-3C4C-91BE-DF2837FC2B42}" type="pres">
      <dgm:prSet presAssocID="{177AC121-DF3A-4044-A798-7E58D148D393}" presName="accent_3" presStyleCnt="0"/>
      <dgm:spPr/>
    </dgm:pt>
    <dgm:pt modelId="{1409A750-C582-1240-AE33-A0E2EF1740DC}" type="pres">
      <dgm:prSet presAssocID="{177AC121-DF3A-4044-A798-7E58D148D393}" presName="accentRepeatNode" presStyleLbl="solidFgAcc1" presStyleIdx="2" presStyleCnt="7" custLinFactNeighborY="-2830"/>
      <dgm:spPr/>
    </dgm:pt>
    <dgm:pt modelId="{60DC4641-E8D9-424D-ACEB-CD902B449570}" type="pres">
      <dgm:prSet presAssocID="{F602C8A8-B04A-AC4B-BFAE-52236DED678D}" presName="text_4" presStyleLbl="node1" presStyleIdx="3" presStyleCnt="7" custLinFactNeighborX="-40" custLinFactNeighborY="-321">
        <dgm:presLayoutVars>
          <dgm:bulletEnabled val="1"/>
        </dgm:presLayoutVars>
      </dgm:prSet>
      <dgm:spPr/>
    </dgm:pt>
    <dgm:pt modelId="{70E6CF0D-CF18-B747-9BBC-A147112667B5}" type="pres">
      <dgm:prSet presAssocID="{F602C8A8-B04A-AC4B-BFAE-52236DED678D}" presName="accent_4" presStyleCnt="0"/>
      <dgm:spPr/>
    </dgm:pt>
    <dgm:pt modelId="{0AD902DA-C1A6-E244-80FF-838FD38E83F0}" type="pres">
      <dgm:prSet presAssocID="{F602C8A8-B04A-AC4B-BFAE-52236DED678D}" presName="accentRepeatNode" presStyleLbl="solidFgAcc1" presStyleIdx="3" presStyleCnt="7"/>
      <dgm:spPr/>
    </dgm:pt>
    <dgm:pt modelId="{96476721-7DEE-3747-AC27-598E40C86740}" type="pres">
      <dgm:prSet presAssocID="{91A2E32E-575D-3D4B-8C93-476062772F24}" presName="text_5" presStyleLbl="node1" presStyleIdx="4" presStyleCnt="7">
        <dgm:presLayoutVars>
          <dgm:bulletEnabled val="1"/>
        </dgm:presLayoutVars>
      </dgm:prSet>
      <dgm:spPr/>
    </dgm:pt>
    <dgm:pt modelId="{E9C12B44-5FBC-3848-999F-B8085B0578D3}" type="pres">
      <dgm:prSet presAssocID="{91A2E32E-575D-3D4B-8C93-476062772F24}" presName="accent_5" presStyleCnt="0"/>
      <dgm:spPr/>
    </dgm:pt>
    <dgm:pt modelId="{EFB2AC47-B4DD-9A4F-BD11-E79B80B80D64}" type="pres">
      <dgm:prSet presAssocID="{91A2E32E-575D-3D4B-8C93-476062772F24}" presName="accentRepeatNode" presStyleLbl="solidFgAcc1" presStyleIdx="4" presStyleCnt="7"/>
      <dgm:spPr/>
    </dgm:pt>
    <dgm:pt modelId="{7837FB7A-F309-7E45-8428-D15AA66B53CA}" type="pres">
      <dgm:prSet presAssocID="{3B5253A1-23BF-7147-86AC-2D258CE151F6}" presName="text_6" presStyleLbl="node1" presStyleIdx="5" presStyleCnt="7">
        <dgm:presLayoutVars>
          <dgm:bulletEnabled val="1"/>
        </dgm:presLayoutVars>
      </dgm:prSet>
      <dgm:spPr/>
    </dgm:pt>
    <dgm:pt modelId="{89F816C2-651F-6144-B954-A0AC3EF44D70}" type="pres">
      <dgm:prSet presAssocID="{3B5253A1-23BF-7147-86AC-2D258CE151F6}" presName="accent_6" presStyleCnt="0"/>
      <dgm:spPr/>
    </dgm:pt>
    <dgm:pt modelId="{9C05664E-C8D6-0D43-925F-D4805D659122}" type="pres">
      <dgm:prSet presAssocID="{3B5253A1-23BF-7147-86AC-2D258CE151F6}" presName="accentRepeatNode" presStyleLbl="solidFgAcc1" presStyleIdx="5" presStyleCnt="7"/>
      <dgm:spPr/>
    </dgm:pt>
    <dgm:pt modelId="{87D2CBF4-9FF8-3C43-A3F8-3FEEB2128D66}" type="pres">
      <dgm:prSet presAssocID="{1550CA7D-D5DE-E648-9155-8ED8A7C8A709}" presName="text_7" presStyleLbl="node1" presStyleIdx="6" presStyleCnt="7" custScaleY="123801">
        <dgm:presLayoutVars>
          <dgm:bulletEnabled val="1"/>
        </dgm:presLayoutVars>
      </dgm:prSet>
      <dgm:spPr/>
    </dgm:pt>
    <dgm:pt modelId="{B5AA81DB-0908-EC4F-8DB2-A7A0272E119B}" type="pres">
      <dgm:prSet presAssocID="{1550CA7D-D5DE-E648-9155-8ED8A7C8A709}" presName="accent_7" presStyleCnt="0"/>
      <dgm:spPr/>
    </dgm:pt>
    <dgm:pt modelId="{042F032E-CC0B-F043-8B2D-C16BDB2785F1}" type="pres">
      <dgm:prSet presAssocID="{1550CA7D-D5DE-E648-9155-8ED8A7C8A709}" presName="accentRepeatNode" presStyleLbl="solidFgAcc1" presStyleIdx="6" presStyleCnt="7"/>
      <dgm:spPr/>
    </dgm:pt>
  </dgm:ptLst>
  <dgm:cxnLst>
    <dgm:cxn modelId="{05660514-789F-FE4A-9907-65D58AD3C3E5}" srcId="{699B8249-E98D-4643-89A6-C95F93621C34}" destId="{91A2E32E-575D-3D4B-8C93-476062772F24}" srcOrd="4" destOrd="0" parTransId="{55DCCF67-F01F-6D45-B210-10047FF72B0C}" sibTransId="{43AFE8BC-C710-BC4A-BDB0-32E1C29CF0D5}"/>
    <dgm:cxn modelId="{AF49A216-7081-F943-BF1E-2C4A2C480BC4}" srcId="{699B8249-E98D-4643-89A6-C95F93621C34}" destId="{177AC121-DF3A-4044-A798-7E58D148D393}" srcOrd="2" destOrd="0" parTransId="{15299D7C-E17E-464E-8898-1A8280A70E58}" sibTransId="{95DB4CE1-1FB2-1840-8DD5-4FB3AF04F48F}"/>
    <dgm:cxn modelId="{8CC4801B-87EB-964D-B8F1-139AB5043195}" type="presOf" srcId="{1550CA7D-D5DE-E648-9155-8ED8A7C8A709}" destId="{87D2CBF4-9FF8-3C43-A3F8-3FEEB2128D66}" srcOrd="0" destOrd="0" presId="urn:microsoft.com/office/officeart/2008/layout/VerticalCurvedList"/>
    <dgm:cxn modelId="{0C06F224-B889-1140-ABFB-08BA194FCBE1}" type="presOf" srcId="{F602C8A8-B04A-AC4B-BFAE-52236DED678D}" destId="{60DC4641-E8D9-424D-ACEB-CD902B449570}" srcOrd="0" destOrd="0" presId="urn:microsoft.com/office/officeart/2008/layout/VerticalCurvedList"/>
    <dgm:cxn modelId="{67083159-8748-CB41-B32B-3C300D77A2C9}" type="presOf" srcId="{3B5253A1-23BF-7147-86AC-2D258CE151F6}" destId="{7837FB7A-F309-7E45-8428-D15AA66B53CA}" srcOrd="0" destOrd="0" presId="urn:microsoft.com/office/officeart/2008/layout/VerticalCurvedList"/>
    <dgm:cxn modelId="{85B42E5E-FBB0-CD4C-94FA-73152F301460}" type="presOf" srcId="{FD5F7A8E-320B-6541-ACC5-E5C869C5654A}" destId="{BEFD76D0-1618-B848-9726-EB0391F0BB62}" srcOrd="0" destOrd="0" presId="urn:microsoft.com/office/officeart/2008/layout/VerticalCurvedList"/>
    <dgm:cxn modelId="{21319B60-C2ED-094E-B425-9AC46A585752}" srcId="{699B8249-E98D-4643-89A6-C95F93621C34}" destId="{3B5253A1-23BF-7147-86AC-2D258CE151F6}" srcOrd="5" destOrd="0" parTransId="{2FA1AD40-D11C-D24C-BD8E-7BEE4B1E3A66}" sibTransId="{B33549FC-6201-024F-BE74-70A9BFC4D317}"/>
    <dgm:cxn modelId="{9564C38A-3789-D04B-B066-B8EF8D5F39E1}" srcId="{699B8249-E98D-4643-89A6-C95F93621C34}" destId="{1550CA7D-D5DE-E648-9155-8ED8A7C8A709}" srcOrd="6" destOrd="0" parTransId="{E61800CF-8BB8-1340-A6CA-130A9A1A0B2E}" sibTransId="{E9C1B485-25F8-6C4A-AE5D-B7CCCC5234A1}"/>
    <dgm:cxn modelId="{9E2F888E-6B64-A34D-90B6-9C28B4746C1F}" srcId="{699B8249-E98D-4643-89A6-C95F93621C34}" destId="{F602C8A8-B04A-AC4B-BFAE-52236DED678D}" srcOrd="3" destOrd="0" parTransId="{664EFD45-9715-2041-8CAD-4B35117DD4A0}" sibTransId="{CFA6F139-7838-A944-876E-96AFC4C71694}"/>
    <dgm:cxn modelId="{E32F938E-3C62-6A46-8B9E-5D37588A737F}" type="presOf" srcId="{177AC121-DF3A-4044-A798-7E58D148D393}" destId="{5D9D6BED-F0BC-5E4A-9284-765601C7CB6B}" srcOrd="0" destOrd="0" presId="urn:microsoft.com/office/officeart/2008/layout/VerticalCurvedList"/>
    <dgm:cxn modelId="{DE4C9C98-6B33-8648-9023-DE3B7B7EE4E0}" type="presOf" srcId="{91A2E32E-575D-3D4B-8C93-476062772F24}" destId="{96476721-7DEE-3747-AC27-598E40C86740}" srcOrd="0" destOrd="0" presId="urn:microsoft.com/office/officeart/2008/layout/VerticalCurvedList"/>
    <dgm:cxn modelId="{F7FB5B9F-267C-0342-A93F-E7E8B4AC48C4}" srcId="{699B8249-E98D-4643-89A6-C95F93621C34}" destId="{FD5F7A8E-320B-6541-ACC5-E5C869C5654A}" srcOrd="1" destOrd="0" parTransId="{5DCEC526-9BBF-1040-9E31-94F8CCE13499}" sibTransId="{6FCF83BC-B52E-2E49-B934-AC173818558B}"/>
    <dgm:cxn modelId="{8B75819F-F92E-594C-8F65-8125F8CC4DF2}" srcId="{699B8249-E98D-4643-89A6-C95F93621C34}" destId="{3CAC1311-BD60-0D46-8611-BD0CA74E89F1}" srcOrd="0" destOrd="0" parTransId="{3BFB7D9F-A3DE-F248-9E3A-02A320861639}" sibTransId="{683E43AA-BC35-354C-A821-D24EA2DD68CC}"/>
    <dgm:cxn modelId="{2F4C68E7-36FA-494C-84FB-B1B92689F828}" type="presOf" srcId="{699B8249-E98D-4643-89A6-C95F93621C34}" destId="{E18FE247-1869-0044-9475-BD1CC3623C77}" srcOrd="0" destOrd="0" presId="urn:microsoft.com/office/officeart/2008/layout/VerticalCurvedList"/>
    <dgm:cxn modelId="{FA720EF2-F27F-3745-8BFD-6B25F7E15652}" type="presOf" srcId="{3CAC1311-BD60-0D46-8611-BD0CA74E89F1}" destId="{E064E9E3-C828-4042-BAC3-75C733377EBE}" srcOrd="0" destOrd="0" presId="urn:microsoft.com/office/officeart/2008/layout/VerticalCurvedList"/>
    <dgm:cxn modelId="{AB21ABF2-F8F5-E646-8ADC-3B3CFF7B69C3}" type="presOf" srcId="{683E43AA-BC35-354C-A821-D24EA2DD68CC}" destId="{F750BD13-1AFE-874E-8D63-8B2BEFFEA469}" srcOrd="0" destOrd="0" presId="urn:microsoft.com/office/officeart/2008/layout/VerticalCurvedList"/>
    <dgm:cxn modelId="{5312E017-90B6-5246-86A4-16F070D48950}" type="presParOf" srcId="{E18FE247-1869-0044-9475-BD1CC3623C77}" destId="{F8D39FC0-7781-1940-B6D2-84D82EFF0FDE}" srcOrd="0" destOrd="0" presId="urn:microsoft.com/office/officeart/2008/layout/VerticalCurvedList"/>
    <dgm:cxn modelId="{F7CA18C6-4307-7E44-A7B9-7A165BC8EFAC}" type="presParOf" srcId="{F8D39FC0-7781-1940-B6D2-84D82EFF0FDE}" destId="{3576B850-3A35-C74F-831D-A48C9BDB08B6}" srcOrd="0" destOrd="0" presId="urn:microsoft.com/office/officeart/2008/layout/VerticalCurvedList"/>
    <dgm:cxn modelId="{497DCA16-BB27-0341-899B-4CC510E0B462}" type="presParOf" srcId="{3576B850-3A35-C74F-831D-A48C9BDB08B6}" destId="{8C6517ED-B75E-BB4B-9566-2247D33B38CB}" srcOrd="0" destOrd="0" presId="urn:microsoft.com/office/officeart/2008/layout/VerticalCurvedList"/>
    <dgm:cxn modelId="{A5875472-D43F-134C-92B8-6A3837450300}" type="presParOf" srcId="{3576B850-3A35-C74F-831D-A48C9BDB08B6}" destId="{F750BD13-1AFE-874E-8D63-8B2BEFFEA469}" srcOrd="1" destOrd="0" presId="urn:microsoft.com/office/officeart/2008/layout/VerticalCurvedList"/>
    <dgm:cxn modelId="{0FD502D2-0C80-2F4F-8EAF-59B2FA6EF06F}" type="presParOf" srcId="{3576B850-3A35-C74F-831D-A48C9BDB08B6}" destId="{658CB5DC-CA73-7143-9B2E-FA75684778B7}" srcOrd="2" destOrd="0" presId="urn:microsoft.com/office/officeart/2008/layout/VerticalCurvedList"/>
    <dgm:cxn modelId="{D2812E88-4F1E-5C4A-8571-52B770F2691C}" type="presParOf" srcId="{3576B850-3A35-C74F-831D-A48C9BDB08B6}" destId="{22730D54-674C-5A4A-BDD0-CB56E8250390}" srcOrd="3" destOrd="0" presId="urn:microsoft.com/office/officeart/2008/layout/VerticalCurvedList"/>
    <dgm:cxn modelId="{12CD2F1E-B50C-8846-A1BE-93618C7436A5}" type="presParOf" srcId="{F8D39FC0-7781-1940-B6D2-84D82EFF0FDE}" destId="{E064E9E3-C828-4042-BAC3-75C733377EBE}" srcOrd="1" destOrd="0" presId="urn:microsoft.com/office/officeart/2008/layout/VerticalCurvedList"/>
    <dgm:cxn modelId="{A47C0B0D-A1CE-6B45-88F5-950816BA6811}" type="presParOf" srcId="{F8D39FC0-7781-1940-B6D2-84D82EFF0FDE}" destId="{A3D0544C-185A-844A-83BF-2E2ADCB6EB4C}" srcOrd="2" destOrd="0" presId="urn:microsoft.com/office/officeart/2008/layout/VerticalCurvedList"/>
    <dgm:cxn modelId="{4B3F7069-7A92-564A-8B2F-57193FBB95EA}" type="presParOf" srcId="{A3D0544C-185A-844A-83BF-2E2ADCB6EB4C}" destId="{67759908-FDC7-3842-A9E8-84E24213911A}" srcOrd="0" destOrd="0" presId="urn:microsoft.com/office/officeart/2008/layout/VerticalCurvedList"/>
    <dgm:cxn modelId="{F1B873C3-6285-B046-937C-AE1A9686B4DE}" type="presParOf" srcId="{F8D39FC0-7781-1940-B6D2-84D82EFF0FDE}" destId="{BEFD76D0-1618-B848-9726-EB0391F0BB62}" srcOrd="3" destOrd="0" presId="urn:microsoft.com/office/officeart/2008/layout/VerticalCurvedList"/>
    <dgm:cxn modelId="{35302004-F134-E247-B1D2-3994643C6AE6}" type="presParOf" srcId="{F8D39FC0-7781-1940-B6D2-84D82EFF0FDE}" destId="{03E7FAE0-9F2E-FA43-80F2-D6D2487823BD}" srcOrd="4" destOrd="0" presId="urn:microsoft.com/office/officeart/2008/layout/VerticalCurvedList"/>
    <dgm:cxn modelId="{E2B42002-EE04-1444-8BF0-E9E0E6E2593F}" type="presParOf" srcId="{03E7FAE0-9F2E-FA43-80F2-D6D2487823BD}" destId="{B4C7C90A-4C39-5C4C-AA26-77CF543864D9}" srcOrd="0" destOrd="0" presId="urn:microsoft.com/office/officeart/2008/layout/VerticalCurvedList"/>
    <dgm:cxn modelId="{314E5E45-8802-D94B-87D4-B66DE97EBEC7}" type="presParOf" srcId="{F8D39FC0-7781-1940-B6D2-84D82EFF0FDE}" destId="{5D9D6BED-F0BC-5E4A-9284-765601C7CB6B}" srcOrd="5" destOrd="0" presId="urn:microsoft.com/office/officeart/2008/layout/VerticalCurvedList"/>
    <dgm:cxn modelId="{A088B3C6-F259-A64F-B643-E35CC34D2CFE}" type="presParOf" srcId="{F8D39FC0-7781-1940-B6D2-84D82EFF0FDE}" destId="{54D9BC5F-DE80-3C4C-91BE-DF2837FC2B42}" srcOrd="6" destOrd="0" presId="urn:microsoft.com/office/officeart/2008/layout/VerticalCurvedList"/>
    <dgm:cxn modelId="{B4562501-7B49-6343-8FBA-554CF6DD668C}" type="presParOf" srcId="{54D9BC5F-DE80-3C4C-91BE-DF2837FC2B42}" destId="{1409A750-C582-1240-AE33-A0E2EF1740DC}" srcOrd="0" destOrd="0" presId="urn:microsoft.com/office/officeart/2008/layout/VerticalCurvedList"/>
    <dgm:cxn modelId="{E3AA1DA9-45AB-1C4A-B5B7-4712877377CE}" type="presParOf" srcId="{F8D39FC0-7781-1940-B6D2-84D82EFF0FDE}" destId="{60DC4641-E8D9-424D-ACEB-CD902B449570}" srcOrd="7" destOrd="0" presId="urn:microsoft.com/office/officeart/2008/layout/VerticalCurvedList"/>
    <dgm:cxn modelId="{1D44D800-BF98-0F42-AEBD-176709D5F5D6}" type="presParOf" srcId="{F8D39FC0-7781-1940-B6D2-84D82EFF0FDE}" destId="{70E6CF0D-CF18-B747-9BBC-A147112667B5}" srcOrd="8" destOrd="0" presId="urn:microsoft.com/office/officeart/2008/layout/VerticalCurvedList"/>
    <dgm:cxn modelId="{29595A57-CF28-3D4D-824C-FAA0DF45E325}" type="presParOf" srcId="{70E6CF0D-CF18-B747-9BBC-A147112667B5}" destId="{0AD902DA-C1A6-E244-80FF-838FD38E83F0}" srcOrd="0" destOrd="0" presId="urn:microsoft.com/office/officeart/2008/layout/VerticalCurvedList"/>
    <dgm:cxn modelId="{DCB28732-82E2-0C44-9733-AB319B4D57DD}" type="presParOf" srcId="{F8D39FC0-7781-1940-B6D2-84D82EFF0FDE}" destId="{96476721-7DEE-3747-AC27-598E40C86740}" srcOrd="9" destOrd="0" presId="urn:microsoft.com/office/officeart/2008/layout/VerticalCurvedList"/>
    <dgm:cxn modelId="{4B8882A5-BDE8-684A-B6CD-F139E0E7C309}" type="presParOf" srcId="{F8D39FC0-7781-1940-B6D2-84D82EFF0FDE}" destId="{E9C12B44-5FBC-3848-999F-B8085B0578D3}" srcOrd="10" destOrd="0" presId="urn:microsoft.com/office/officeart/2008/layout/VerticalCurvedList"/>
    <dgm:cxn modelId="{9243A7F9-2D7C-3544-A0A1-9D131F34B184}" type="presParOf" srcId="{E9C12B44-5FBC-3848-999F-B8085B0578D3}" destId="{EFB2AC47-B4DD-9A4F-BD11-E79B80B80D64}" srcOrd="0" destOrd="0" presId="urn:microsoft.com/office/officeart/2008/layout/VerticalCurvedList"/>
    <dgm:cxn modelId="{8E50AEC2-608D-8345-98B1-B1DB9A5D362F}" type="presParOf" srcId="{F8D39FC0-7781-1940-B6D2-84D82EFF0FDE}" destId="{7837FB7A-F309-7E45-8428-D15AA66B53CA}" srcOrd="11" destOrd="0" presId="urn:microsoft.com/office/officeart/2008/layout/VerticalCurvedList"/>
    <dgm:cxn modelId="{8D0A8DE6-CDB6-E548-9400-01D685A3361D}" type="presParOf" srcId="{F8D39FC0-7781-1940-B6D2-84D82EFF0FDE}" destId="{89F816C2-651F-6144-B954-A0AC3EF44D70}" srcOrd="12" destOrd="0" presId="urn:microsoft.com/office/officeart/2008/layout/VerticalCurvedList"/>
    <dgm:cxn modelId="{949E44DD-B55A-944F-B8BE-C9D409032F4B}" type="presParOf" srcId="{89F816C2-651F-6144-B954-A0AC3EF44D70}" destId="{9C05664E-C8D6-0D43-925F-D4805D659122}" srcOrd="0" destOrd="0" presId="urn:microsoft.com/office/officeart/2008/layout/VerticalCurvedList"/>
    <dgm:cxn modelId="{788D2462-1AC5-A64D-B2F2-09CEBAAF789B}" type="presParOf" srcId="{F8D39FC0-7781-1940-B6D2-84D82EFF0FDE}" destId="{87D2CBF4-9FF8-3C43-A3F8-3FEEB2128D66}" srcOrd="13" destOrd="0" presId="urn:microsoft.com/office/officeart/2008/layout/VerticalCurvedList"/>
    <dgm:cxn modelId="{6928256C-DCAF-5F47-B1BF-270188C41C84}" type="presParOf" srcId="{F8D39FC0-7781-1940-B6D2-84D82EFF0FDE}" destId="{B5AA81DB-0908-EC4F-8DB2-A7A0272E119B}" srcOrd="14" destOrd="0" presId="urn:microsoft.com/office/officeart/2008/layout/VerticalCurvedList"/>
    <dgm:cxn modelId="{653D4E9F-9CFB-E74F-B45D-E33DB1B617BD}" type="presParOf" srcId="{B5AA81DB-0908-EC4F-8DB2-A7A0272E119B}" destId="{042F032E-CC0B-F043-8B2D-C16BDB2785F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750BD13-1AFE-874E-8D63-8B2BEFFEA469}">
      <dsp:nvSpPr>
        <dsp:cNvPr id="0" name=""/>
        <dsp:cNvSpPr/>
      </dsp:nvSpPr>
      <dsp:spPr>
        <a:xfrm>
          <a:off x="-6122738" y="-937410"/>
          <a:ext cx="7293488" cy="7293488"/>
        </a:xfrm>
        <a:prstGeom prst="blockArc">
          <a:avLst>
            <a:gd name="adj1" fmla="val 18900000"/>
            <a:gd name="adj2" fmla="val 2700000"/>
            <a:gd name="adj3" fmla="val 296"/>
          </a:avLst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64E9E3-C828-4042-BAC3-75C733377EBE}">
      <dsp:nvSpPr>
        <dsp:cNvPr id="0" name=""/>
        <dsp:cNvSpPr/>
      </dsp:nvSpPr>
      <dsp:spPr>
        <a:xfrm>
          <a:off x="380119" y="246332"/>
          <a:ext cx="8456713" cy="492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SOL003 Adapter Requirements</a:t>
          </a:r>
        </a:p>
      </dsp:txBody>
      <dsp:txXfrm>
        <a:off x="380119" y="246332"/>
        <a:ext cx="8456713" cy="492448"/>
      </dsp:txXfrm>
    </dsp:sp>
    <dsp:sp modelId="{67759908-FDC7-3842-A9E8-84E24213911A}">
      <dsp:nvSpPr>
        <dsp:cNvPr id="0" name=""/>
        <dsp:cNvSpPr/>
      </dsp:nvSpPr>
      <dsp:spPr>
        <a:xfrm>
          <a:off x="72339" y="184776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EFD76D0-1618-B848-9726-EB0391F0BB62}">
      <dsp:nvSpPr>
        <dsp:cNvPr id="0" name=""/>
        <dsp:cNvSpPr/>
      </dsp:nvSpPr>
      <dsp:spPr>
        <a:xfrm>
          <a:off x="826075" y="976727"/>
          <a:ext cx="8010757" cy="492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 VNFM Adapter Architecture in Dublin</a:t>
          </a:r>
        </a:p>
      </dsp:txBody>
      <dsp:txXfrm>
        <a:off x="826075" y="976727"/>
        <a:ext cx="8010757" cy="492448"/>
      </dsp:txXfrm>
    </dsp:sp>
    <dsp:sp modelId="{B4C7C90A-4C39-5C4C-AA26-77CF543864D9}">
      <dsp:nvSpPr>
        <dsp:cNvPr id="0" name=""/>
        <dsp:cNvSpPr/>
      </dsp:nvSpPr>
      <dsp:spPr>
        <a:xfrm>
          <a:off x="518295" y="932592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D9D6BED-F0BC-5E4A-9284-765601C7CB6B}">
      <dsp:nvSpPr>
        <dsp:cNvPr id="0" name=""/>
        <dsp:cNvSpPr/>
      </dsp:nvSpPr>
      <dsp:spPr>
        <a:xfrm>
          <a:off x="1061759" y="1697868"/>
          <a:ext cx="7766375" cy="492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 VNFM Adapter Features and Candidates (Dublin, El Alto, Frankfurt)</a:t>
          </a:r>
        </a:p>
      </dsp:txBody>
      <dsp:txXfrm>
        <a:off x="1061759" y="1697868"/>
        <a:ext cx="7766375" cy="492448"/>
      </dsp:txXfrm>
    </dsp:sp>
    <dsp:sp modelId="{1409A750-C582-1240-AE33-A0E2EF1740DC}">
      <dsp:nvSpPr>
        <dsp:cNvPr id="0" name=""/>
        <dsp:cNvSpPr/>
      </dsp:nvSpPr>
      <dsp:spPr>
        <a:xfrm>
          <a:off x="762677" y="1645026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DC4641-E8D9-424D-ACEB-CD902B449570}">
      <dsp:nvSpPr>
        <dsp:cNvPr id="0" name=""/>
        <dsp:cNvSpPr/>
      </dsp:nvSpPr>
      <dsp:spPr>
        <a:xfrm>
          <a:off x="1145411" y="2461528"/>
          <a:ext cx="7688346" cy="492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 VNFM Adapter Components and Testing &amp; Sequence Diagrams</a:t>
          </a:r>
        </a:p>
      </dsp:txBody>
      <dsp:txXfrm>
        <a:off x="1145411" y="2461528"/>
        <a:ext cx="7688346" cy="492448"/>
      </dsp:txXfrm>
    </dsp:sp>
    <dsp:sp modelId="{0AD902DA-C1A6-E244-80FF-838FD38E83F0}">
      <dsp:nvSpPr>
        <dsp:cNvPr id="0" name=""/>
        <dsp:cNvSpPr/>
      </dsp:nvSpPr>
      <dsp:spPr>
        <a:xfrm>
          <a:off x="840706" y="2401553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6476721-7DEE-3747-AC27-598E40C86740}">
      <dsp:nvSpPr>
        <dsp:cNvPr id="0" name=""/>
        <dsp:cNvSpPr/>
      </dsp:nvSpPr>
      <dsp:spPr>
        <a:xfrm>
          <a:off x="1070457" y="3202215"/>
          <a:ext cx="7766375" cy="492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SO VNFM Adapter Architecture Technical Debt in Dublin</a:t>
          </a:r>
        </a:p>
      </dsp:txBody>
      <dsp:txXfrm>
        <a:off x="1070457" y="3202215"/>
        <a:ext cx="7766375" cy="492448"/>
      </dsp:txXfrm>
    </dsp:sp>
    <dsp:sp modelId="{EFB2AC47-B4DD-9A4F-BD11-E79B80B80D64}">
      <dsp:nvSpPr>
        <dsp:cNvPr id="0" name=""/>
        <dsp:cNvSpPr/>
      </dsp:nvSpPr>
      <dsp:spPr>
        <a:xfrm>
          <a:off x="762677" y="3140659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37FB7A-F309-7E45-8428-D15AA66B53CA}">
      <dsp:nvSpPr>
        <dsp:cNvPr id="0" name=""/>
        <dsp:cNvSpPr/>
      </dsp:nvSpPr>
      <dsp:spPr>
        <a:xfrm>
          <a:off x="826075" y="3940779"/>
          <a:ext cx="8010757" cy="49244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45720" rIns="45720" bIns="45720" numCol="1" spcCol="1270" anchor="ctr" anchorCtr="0">
          <a:noAutofit/>
        </a:bodyPr>
        <a:lstStyle/>
        <a:p>
          <a:pPr marL="0" lvl="0" indent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VNFM Adapter –Refactoring for Frankfurt</a:t>
          </a:r>
        </a:p>
      </dsp:txBody>
      <dsp:txXfrm>
        <a:off x="826075" y="3940779"/>
        <a:ext cx="8010757" cy="492448"/>
      </dsp:txXfrm>
    </dsp:sp>
    <dsp:sp modelId="{9C05664E-C8D6-0D43-925F-D4805D659122}">
      <dsp:nvSpPr>
        <dsp:cNvPr id="0" name=""/>
        <dsp:cNvSpPr/>
      </dsp:nvSpPr>
      <dsp:spPr>
        <a:xfrm>
          <a:off x="518295" y="3879223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7D2CBF4-9FF8-3C43-A3F8-3FEEB2128D66}">
      <dsp:nvSpPr>
        <dsp:cNvPr id="0" name=""/>
        <dsp:cNvSpPr/>
      </dsp:nvSpPr>
      <dsp:spPr>
        <a:xfrm>
          <a:off x="380119" y="4621282"/>
          <a:ext cx="8456713" cy="60965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90881" tIns="50800" rIns="50800" bIns="5080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000" kern="1200" dirty="0"/>
            <a:t>Roadmap Proposals and Discussions 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1600" kern="1200" dirty="0"/>
            <a:t>(Package Management, ETSI Catalog, SOL003 Adapter Placement)</a:t>
          </a:r>
        </a:p>
      </dsp:txBody>
      <dsp:txXfrm>
        <a:off x="380119" y="4621282"/>
        <a:ext cx="8456713" cy="609656"/>
      </dsp:txXfrm>
    </dsp:sp>
    <dsp:sp modelId="{042F032E-CC0B-F043-8B2D-C16BDB2785F1}">
      <dsp:nvSpPr>
        <dsp:cNvPr id="0" name=""/>
        <dsp:cNvSpPr/>
      </dsp:nvSpPr>
      <dsp:spPr>
        <a:xfrm>
          <a:off x="72339" y="4618329"/>
          <a:ext cx="615560" cy="61556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C03F49-3E40-EC4B-8E91-170300885BB3}" type="datetimeFigureOut">
              <a:rPr lang="en-US" smtClean="0"/>
              <a:t>7/9/19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AB9AD5-88A7-7945-83AC-3D3911749F0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0007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63660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83945093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28048727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3832562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60882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ransition>
    <p:wipe dir="r"/>
  </p:transition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hyperlink" Target="https://wiki.onap.org/pages/viewpage.action?pageId=45303641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SOL005+and+SOL003+Package+Management" TargetMode="External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sv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63996543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hyperlink" Target="https://docs.onap.org/en/latest/_downloads/0fea611e8b07fb4042e1a66ce202898c/CATALOG_API_Specification_v1.json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10.sv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png"/><Relationship Id="rId4" Type="http://schemas.openxmlformats.org/officeDocument/2006/relationships/image" Target="../media/image10.sv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iki.onap.org/pages/viewpage.action?pageId=50202249&amp;preview=%2F50202249%2F63998229%2FVerizon+RBAC+Requirements+for+ONAP+-+042619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10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18" Type="http://schemas.openxmlformats.org/officeDocument/2006/relationships/image" Target="../media/image16.svg"/><Relationship Id="rId3" Type="http://schemas.openxmlformats.org/officeDocument/2006/relationships/diagramLayout" Target="../diagrams/layout1.xml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17" Type="http://schemas.openxmlformats.org/officeDocument/2006/relationships/image" Target="../media/image15.png"/><Relationship Id="rId2" Type="http://schemas.openxmlformats.org/officeDocument/2006/relationships/diagramData" Target="../diagrams/data1.xml"/><Relationship Id="rId16" Type="http://schemas.openxmlformats.org/officeDocument/2006/relationships/image" Target="../media/image14.svg"/><Relationship Id="rId20" Type="http://schemas.openxmlformats.org/officeDocument/2006/relationships/image" Target="../media/image18.svg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11" Type="http://schemas.openxmlformats.org/officeDocument/2006/relationships/image" Target="../media/image9.png"/><Relationship Id="rId5" Type="http://schemas.openxmlformats.org/officeDocument/2006/relationships/diagramColors" Target="../diagrams/colors1.xml"/><Relationship Id="rId15" Type="http://schemas.openxmlformats.org/officeDocument/2006/relationships/image" Target="../media/image13.png"/><Relationship Id="rId10" Type="http://schemas.openxmlformats.org/officeDocument/2006/relationships/image" Target="../media/image8.svg"/><Relationship Id="rId19" Type="http://schemas.openxmlformats.org/officeDocument/2006/relationships/image" Target="../media/image17.png"/><Relationship Id="rId4" Type="http://schemas.openxmlformats.org/officeDocument/2006/relationships/diagramQuickStyle" Target="../diagrams/quickStyle1.xml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7" Type="http://schemas.openxmlformats.org/officeDocument/2006/relationships/image" Target="../media/image36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SO+VNFM+Adapter+APIs" TargetMode="External"/><Relationship Id="rId2" Type="http://schemas.openxmlformats.org/officeDocument/2006/relationships/hyperlink" Target="https://wiki.onap.org/pages/viewpage.action?pageId=48529911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iki.onap.org/pages/viewpage.action?pageId=63996543" TargetMode="External"/><Relationship Id="rId5" Type="http://schemas.openxmlformats.org/officeDocument/2006/relationships/hyperlink" Target="https://wiki.onap.org/display/DW/SO+VNFM+Adapter+Feature+Candidates+for+Frankfurt" TargetMode="External"/><Relationship Id="rId4" Type="http://schemas.openxmlformats.org/officeDocument/2006/relationships/hyperlink" Target="https://wiki.onap.org/display/DW/SO+VNFM+Adapter+Test+Case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48529911" TargetMode="External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sv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/>
          </p:cNvSpPr>
          <p:nvPr>
            <p:ph type="ctrTitle"/>
          </p:nvPr>
        </p:nvSpPr>
        <p:spPr>
          <a:xfrm>
            <a:off x="366522" y="2352527"/>
            <a:ext cx="9749751" cy="1076473"/>
          </a:xfrm>
          <a:prstGeom prst="rect">
            <a:avLst/>
          </a:prstGeom>
        </p:spPr>
        <p:txBody>
          <a:bodyPr>
            <a:noAutofit/>
          </a:bodyPr>
          <a:lstStyle/>
          <a:p>
            <a:br>
              <a:rPr lang="en-US" sz="3200" b="1" dirty="0">
                <a:solidFill>
                  <a:schemeClr val="tx1"/>
                </a:solidFill>
              </a:rPr>
            </a:br>
            <a:r>
              <a:rPr lang="en-US" sz="3200" b="1" dirty="0"/>
              <a:t>SOL003 Adapter Architecture, Technical Debt and Roadmap</a:t>
            </a:r>
            <a:br>
              <a:rPr lang="en-US" sz="3200" b="1" dirty="0"/>
            </a:br>
            <a:br>
              <a:rPr lang="en-US" sz="3200" b="1" dirty="0"/>
            </a:br>
            <a:endParaRPr lang="en-US" sz="1050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082EAC4-BD30-4E5F-9854-B494D3F376DF}"/>
              </a:ext>
            </a:extLst>
          </p:cNvPr>
          <p:cNvSpPr/>
          <p:nvPr/>
        </p:nvSpPr>
        <p:spPr>
          <a:xfrm>
            <a:off x="491420" y="5304488"/>
            <a:ext cx="6730753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Kista</a:t>
            </a:r>
            <a:r>
              <a:rPr lang="en-US" dirty="0">
                <a:solidFill>
                  <a:schemeClr val="bg1"/>
                </a:solidFill>
              </a:rPr>
              <a:t>, 11-14 June, 2019</a:t>
            </a:r>
          </a:p>
          <a:p>
            <a:r>
              <a:rPr lang="en-US" dirty="0">
                <a:solidFill>
                  <a:schemeClr val="bg1"/>
                </a:solidFill>
              </a:rPr>
              <a:t>Byung-Woo Jun, Michael Morris, Gareth Roper, Waqas Ikram, Ericsson</a:t>
            </a:r>
          </a:p>
          <a:p>
            <a:r>
              <a:rPr lang="en-US" dirty="0" err="1">
                <a:solidFill>
                  <a:schemeClr val="bg1"/>
                </a:solidFill>
              </a:rPr>
              <a:t>Seshu</a:t>
            </a:r>
            <a:r>
              <a:rPr lang="en-US" dirty="0">
                <a:solidFill>
                  <a:schemeClr val="bg1"/>
                </a:solidFill>
              </a:rPr>
              <a:t> Kumar, Huawei</a:t>
            </a:r>
          </a:p>
          <a:p>
            <a:r>
              <a:rPr lang="en-US" dirty="0">
                <a:solidFill>
                  <a:schemeClr val="bg1"/>
                </a:solidFill>
              </a:rPr>
              <a:t>Yan Yang, CMCC</a:t>
            </a:r>
          </a:p>
        </p:txBody>
      </p:sp>
    </p:spTree>
    <p:extLst>
      <p:ext uri="{BB962C8B-B14F-4D97-AF65-F5344CB8AC3E}">
        <p14:creationId xmlns:p14="http://schemas.microsoft.com/office/powerpoint/2010/main" val="4278711540"/>
      </p:ext>
    </p:extLst>
  </p:cSld>
  <p:clrMapOvr>
    <a:masterClrMapping/>
  </p:clrMapOvr>
  <p:transition>
    <p:wipe dir="r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Discussion Agenda – July 8</a:t>
            </a:r>
            <a:r>
              <a:rPr lang="en-US" baseline="30000" dirty="0"/>
              <a:t>th</a:t>
            </a:r>
            <a:r>
              <a:rPr lang="en-US" dirty="0"/>
              <a:t>, 2019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270" name="Text Placeholder 3">
            <a:extLst>
              <a:ext uri="{FF2B5EF4-FFF2-40B4-BE49-F238E27FC236}">
                <a16:creationId xmlns:a16="http://schemas.microsoft.com/office/drawing/2014/main" id="{15C35458-11C4-6F45-9AF4-DBEA8A292B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2280891" cy="3549135"/>
          </a:xfrm>
          <a:effectLst/>
        </p:spPr>
        <p:txBody>
          <a:bodyPr>
            <a:noAutofit/>
          </a:bodyPr>
          <a:lstStyle/>
          <a:p>
            <a:pPr lvl="1"/>
            <a:endParaRPr lang="en-US" sz="1000" dirty="0"/>
          </a:p>
          <a:p>
            <a:pPr marL="457200" lvl="1" indent="0">
              <a:buNone/>
            </a:pPr>
            <a:endParaRPr lang="en-US" sz="1400" dirty="0"/>
          </a:p>
        </p:txBody>
      </p:sp>
      <p:sp>
        <p:nvSpPr>
          <p:cNvPr id="274" name="Text Placeholder 3">
            <a:extLst>
              <a:ext uri="{FF2B5EF4-FFF2-40B4-BE49-F238E27FC236}">
                <a16:creationId xmlns:a16="http://schemas.microsoft.com/office/drawing/2014/main" id="{047A0851-CBD9-EE42-A0FE-6E8CB73156F7}"/>
              </a:ext>
            </a:extLst>
          </p:cNvPr>
          <p:cNvSpPr txBox="1">
            <a:spLocks/>
          </p:cNvSpPr>
          <p:nvPr/>
        </p:nvSpPr>
        <p:spPr>
          <a:xfrm>
            <a:off x="79132" y="1034980"/>
            <a:ext cx="8507519" cy="4660426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sz="1600" dirty="0"/>
              <a:t>SDC SOL004 VNF support</a:t>
            </a:r>
          </a:p>
          <a:p>
            <a:pPr lvl="0"/>
            <a:r>
              <a:rPr lang="en-US" sz="1600" dirty="0"/>
              <a:t>SDC – ONAP SDC Controller</a:t>
            </a:r>
          </a:p>
          <a:p>
            <a:pPr lvl="0"/>
            <a:r>
              <a:rPr lang="en-US" sz="1600" dirty="0"/>
              <a:t>ONAP SDC Controller – ONAP SO Catalog DB (for service and non-ETSI Catalog)</a:t>
            </a:r>
          </a:p>
          <a:p>
            <a:pPr lvl="0"/>
            <a:r>
              <a:rPr lang="en-US" sz="1600" dirty="0"/>
              <a:t>ONAP SDC Controller – ONAP ETSI Catalog Manager (storing contents such as the vendor original package and APIs)</a:t>
            </a:r>
          </a:p>
          <a:p>
            <a:pPr lvl="0"/>
            <a:r>
              <a:rPr lang="en-US" sz="1600" dirty="0"/>
              <a:t>SOL003 VNFM Adapter – ETSI Catalog Manager (package and other APIs)</a:t>
            </a:r>
          </a:p>
          <a:p>
            <a:pPr lvl="0"/>
            <a:r>
              <a:rPr lang="en-US" sz="1600" dirty="0"/>
              <a:t>VF-C VNF package handling </a:t>
            </a:r>
          </a:p>
          <a:p>
            <a:pPr lvl="0"/>
            <a:r>
              <a:rPr lang="en-US" sz="1600" dirty="0"/>
              <a:t>ETSI Catalog Manager APIs and DB enhancement</a:t>
            </a:r>
          </a:p>
          <a:p>
            <a:pPr lvl="0"/>
            <a:r>
              <a:rPr lang="en-US" sz="1600" dirty="0"/>
              <a:t>Others</a:t>
            </a:r>
          </a:p>
          <a:p>
            <a:endParaRPr lang="en-US" sz="1600" dirty="0"/>
          </a:p>
          <a:p>
            <a:pPr marL="457200" lvl="1" indent="0">
              <a:buFont typeface=".AppleSystemUIFont" charset="-120"/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73607864"/>
      </p:ext>
    </p:extLst>
  </p:cSld>
  <p:clrMapOvr>
    <a:masterClrMapping/>
  </p:clrMapOvr>
  <p:transition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ONAP Onboarding procedure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270" name="Text Placeholder 3">
            <a:extLst>
              <a:ext uri="{FF2B5EF4-FFF2-40B4-BE49-F238E27FC236}">
                <a16:creationId xmlns:a16="http://schemas.microsoft.com/office/drawing/2014/main" id="{15C35458-11C4-6F45-9AF4-DBEA8A292B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2280891" cy="3549135"/>
          </a:xfrm>
          <a:effectLst/>
        </p:spPr>
        <p:txBody>
          <a:bodyPr>
            <a:noAutofit/>
          </a:bodyPr>
          <a:lstStyle/>
          <a:p>
            <a:pPr lvl="1"/>
            <a:endParaRPr lang="en-US" sz="1000" dirty="0"/>
          </a:p>
          <a:p>
            <a:pPr marL="457200" lvl="1" indent="0">
              <a:buNone/>
            </a:pPr>
            <a:endParaRPr lang="en-US" sz="1400" dirty="0"/>
          </a:p>
        </p:txBody>
      </p:sp>
      <p:sp>
        <p:nvSpPr>
          <p:cNvPr id="274" name="Text Placeholder 3">
            <a:extLst>
              <a:ext uri="{FF2B5EF4-FFF2-40B4-BE49-F238E27FC236}">
                <a16:creationId xmlns:a16="http://schemas.microsoft.com/office/drawing/2014/main" id="{047A0851-CBD9-EE42-A0FE-6E8CB73156F7}"/>
              </a:ext>
            </a:extLst>
          </p:cNvPr>
          <p:cNvSpPr txBox="1">
            <a:spLocks/>
          </p:cNvSpPr>
          <p:nvPr/>
        </p:nvSpPr>
        <p:spPr>
          <a:xfrm>
            <a:off x="79132" y="1252322"/>
            <a:ext cx="3305091" cy="397955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SDC takes the vendor provided package and adds some files or changes files and meta data according to SDC procedure.</a:t>
            </a:r>
          </a:p>
          <a:p>
            <a:r>
              <a:rPr lang="en-US" sz="1200" dirty="0"/>
              <a:t>The diagram depicts SDC Onboarding procedure. </a:t>
            </a:r>
          </a:p>
          <a:p>
            <a:r>
              <a:rPr lang="en-US" sz="1200" dirty="0"/>
              <a:t>For more details, </a:t>
            </a:r>
            <a:r>
              <a:rPr lang="en-US" sz="1200" dirty="0">
                <a:hlinkClick r:id="rId4"/>
              </a:rPr>
              <a:t>https://wiki.onap.org/pages/viewpage.action?pageId=45303641</a:t>
            </a:r>
            <a:endParaRPr lang="en-US" sz="1200" dirty="0"/>
          </a:p>
          <a:p>
            <a:endParaRPr lang="en-US" sz="1000" dirty="0"/>
          </a:p>
          <a:p>
            <a:pPr marL="457200" lvl="1" indent="0">
              <a:buFont typeface=".AppleSystemUIFont" charset="-120"/>
              <a:buNone/>
            </a:pPr>
            <a:endParaRPr lang="en-US" sz="1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668A2D6-98EB-2C40-A97D-DAEEA33D0DF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11706" y="1252323"/>
            <a:ext cx="8801162" cy="3778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614307"/>
      </p:ext>
    </p:extLst>
  </p:cSld>
  <p:clrMapOvr>
    <a:masterClrMapping/>
  </p:clrMapOvr>
  <p:transition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VNF/PNF Onboarding Flow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270" name="Text Placeholder 3">
            <a:extLst>
              <a:ext uri="{FF2B5EF4-FFF2-40B4-BE49-F238E27FC236}">
                <a16:creationId xmlns:a16="http://schemas.microsoft.com/office/drawing/2014/main" id="{15C35458-11C4-6F45-9AF4-DBEA8A292B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20537" y="1289504"/>
            <a:ext cx="10535449" cy="3273069"/>
          </a:xfrm>
          <a:effectLst/>
        </p:spPr>
        <p:txBody>
          <a:bodyPr>
            <a:noAutofit/>
          </a:bodyPr>
          <a:lstStyle/>
          <a:p>
            <a:r>
              <a:rPr lang="en-US" sz="1200" dirty="0"/>
              <a:t>SDC supports VNF/PNF onboarding with .zip and .</a:t>
            </a:r>
            <a:r>
              <a:rPr lang="en-US" sz="1200" dirty="0" err="1"/>
              <a:t>csar</a:t>
            </a:r>
            <a:r>
              <a:rPr lang="en-US" sz="1200" dirty="0"/>
              <a:t> file extensions</a:t>
            </a:r>
          </a:p>
          <a:p>
            <a:r>
              <a:rPr lang="en-US" sz="1200" dirty="0"/>
              <a:t>During the onboarding process, SDC checks an onboarding file extension. 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If the file has .</a:t>
            </a:r>
            <a:r>
              <a:rPr lang="en-US" sz="1200" dirty="0" err="1"/>
              <a:t>csar</a:t>
            </a:r>
            <a:r>
              <a:rPr lang="en-US" sz="1200" dirty="0"/>
              <a:t> extension, SDC considers it as non-SOL004 </a:t>
            </a:r>
            <a:r>
              <a:rPr lang="en-US" sz="1200" dirty="0" err="1"/>
              <a:t>csar</a:t>
            </a:r>
            <a:r>
              <a:rPr lang="en-US" sz="1200" dirty="0"/>
              <a:t> and processes the existing VNF TOSCA CSAR onboarding procedure.</a:t>
            </a:r>
          </a:p>
          <a:p>
            <a:pPr lvl="1">
              <a:buFont typeface="+mj-lt"/>
              <a:buAutoNum type="arabicPeriod"/>
            </a:pPr>
            <a:r>
              <a:rPr lang="en-US" sz="1200" dirty="0"/>
              <a:t>If the file has .zip extension, SDC unzips it and checks if it contains .cert and .</a:t>
            </a:r>
            <a:r>
              <a:rPr lang="en-US" sz="1200" dirty="0" err="1"/>
              <a:t>cms</a:t>
            </a:r>
            <a:r>
              <a:rPr lang="en-US" sz="1200" dirty="0"/>
              <a:t>. </a:t>
            </a:r>
          </a:p>
          <a:p>
            <a:pPr lvl="2">
              <a:buFont typeface="+mj-lt"/>
              <a:buAutoNum type="alphaUcPeriod"/>
            </a:pPr>
            <a:r>
              <a:rPr lang="en-US" sz="1200" dirty="0"/>
              <a:t>If not, SDC processes the existing Heat template onboarding procedure</a:t>
            </a:r>
          </a:p>
          <a:p>
            <a:pPr lvl="2">
              <a:buFont typeface="+mj-lt"/>
              <a:buAutoNum type="alphaUcPeriod"/>
            </a:pPr>
            <a:r>
              <a:rPr lang="en-US" sz="1200" dirty="0"/>
              <a:t>If yes, SDC retrieves root certificate and validates security.</a:t>
            </a:r>
          </a:p>
          <a:p>
            <a:pPr lvl="3">
              <a:buFont typeface="+mj-lt"/>
              <a:buAutoNum type="alphaUcPeriod"/>
            </a:pPr>
            <a:r>
              <a:rPr lang="en-US" sz="1200" dirty="0"/>
              <a:t>If the security validation is OK, SDC</a:t>
            </a:r>
          </a:p>
          <a:p>
            <a:pPr marL="2114550" lvl="4" indent="-285750">
              <a:buFont typeface="+mj-lt"/>
              <a:buAutoNum type="romanUcPeriod"/>
            </a:pPr>
            <a:r>
              <a:rPr lang="en-US" sz="1200" dirty="0"/>
              <a:t>validates packages, </a:t>
            </a:r>
          </a:p>
          <a:p>
            <a:pPr marL="2114550" lvl="4" indent="-285750">
              <a:buFont typeface="+mj-lt"/>
              <a:buAutoNum type="romanUcPeriod"/>
            </a:pPr>
            <a:r>
              <a:rPr lang="en-US" sz="1200" dirty="0"/>
              <a:t>maps SOL001 VNFD into SDC AID DM </a:t>
            </a:r>
          </a:p>
          <a:p>
            <a:pPr marL="2114550" lvl="4" indent="-285750">
              <a:buFont typeface="+mj-lt"/>
              <a:buAutoNum type="romanUcPeriod"/>
            </a:pPr>
            <a:r>
              <a:rPr lang="en-US" sz="1200" dirty="0"/>
              <a:t>adds the original CSAR as onboarding package artifacts.</a:t>
            </a:r>
          </a:p>
          <a:p>
            <a:endParaRPr lang="en-US" sz="1200" dirty="0"/>
          </a:p>
          <a:p>
            <a:r>
              <a:rPr lang="en-US" sz="1200" dirty="0"/>
              <a:t>Question: Vendor VNF package certificate and signature need to be sorted out.</a:t>
            </a:r>
          </a:p>
          <a:p>
            <a:r>
              <a:rPr lang="en-US" sz="1200" dirty="0"/>
              <a:t>Note: currently, VF-C supports CSAR-format without certificate or signature</a:t>
            </a:r>
          </a:p>
          <a:p>
            <a:endParaRPr lang="en-US" sz="1200" dirty="0"/>
          </a:p>
          <a:p>
            <a:endParaRPr lang="en-US" sz="1200" dirty="0"/>
          </a:p>
          <a:p>
            <a:pPr marL="457200" lvl="1" indent="0">
              <a:buNone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190733550"/>
      </p:ext>
    </p:extLst>
  </p:cSld>
  <p:clrMapOvr>
    <a:masterClrMapping/>
  </p:clrMapOvr>
  <p:transition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Package Transformation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270" name="Text Placeholder 3">
            <a:extLst>
              <a:ext uri="{FF2B5EF4-FFF2-40B4-BE49-F238E27FC236}">
                <a16:creationId xmlns:a16="http://schemas.microsoft.com/office/drawing/2014/main" id="{15C35458-11C4-6F45-9AF4-DBEA8A292BC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3248530" cy="3549135"/>
          </a:xfrm>
          <a:effectLst/>
        </p:spPr>
        <p:txBody>
          <a:bodyPr>
            <a:noAutofit/>
          </a:bodyPr>
          <a:lstStyle/>
          <a:p>
            <a:r>
              <a:rPr lang="en-US" sz="1200" dirty="0"/>
              <a:t>From the Ericsson package transform slide deck for PNF</a:t>
            </a:r>
          </a:p>
          <a:p>
            <a:pPr lvl="1"/>
            <a:r>
              <a:rPr lang="en-US" sz="1200" dirty="0"/>
              <a:t>Applicable to VNF packages</a:t>
            </a:r>
          </a:p>
          <a:p>
            <a:r>
              <a:rPr lang="en-US" sz="1200" dirty="0"/>
              <a:t>SDC VSP and Resource </a:t>
            </a:r>
            <a:r>
              <a:rPr lang="en-US" sz="1200" dirty="0" err="1"/>
              <a:t>csar</a:t>
            </a:r>
            <a:r>
              <a:rPr lang="en-US" sz="1200" dirty="0"/>
              <a:t> files have the ONBOARDING_PACKAGE, which contains the original vendor VNF package</a:t>
            </a:r>
          </a:p>
          <a:p>
            <a:r>
              <a:rPr lang="en-US" sz="1200" dirty="0"/>
              <a:t>SOL001 VNFD mapping to SDC AID DM needs to be defined</a:t>
            </a:r>
          </a:p>
          <a:p>
            <a:r>
              <a:rPr lang="en-US" sz="1200" dirty="0"/>
              <a:t>The VNFM and external NFVO use the original vendor VNF/NS packages.</a:t>
            </a:r>
          </a:p>
          <a:p>
            <a:pPr lvl="1"/>
            <a:endParaRPr lang="en-US" sz="1200" dirty="0"/>
          </a:p>
          <a:p>
            <a:pPr marL="457200" lvl="1" indent="0">
              <a:buNone/>
            </a:pPr>
            <a:endParaRPr lang="en-US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3AA79DB-87D3-D240-AEEE-94DDAC7FE498}"/>
              </a:ext>
            </a:extLst>
          </p:cNvPr>
          <p:cNvSpPr txBox="1"/>
          <p:nvPr/>
        </p:nvSpPr>
        <p:spPr>
          <a:xfrm>
            <a:off x="4985726" y="944088"/>
            <a:ext cx="37402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0070C0"/>
                </a:solidFill>
              </a:rPr>
              <a:t>Source: the Ericsson package transform slide deck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969DE3-E5BD-AE45-8405-C9007FF6E0EB}"/>
              </a:ext>
            </a:extLst>
          </p:cNvPr>
          <p:cNvGrpSpPr/>
          <p:nvPr/>
        </p:nvGrpSpPr>
        <p:grpSpPr>
          <a:xfrm>
            <a:off x="3515419" y="1213816"/>
            <a:ext cx="8456570" cy="2124455"/>
            <a:chOff x="3364591" y="1213816"/>
            <a:chExt cx="8456570" cy="212445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5C8C46F3-869A-B240-847D-B4EBB581514F}"/>
                </a:ext>
              </a:extLst>
            </p:cNvPr>
            <p:cNvGrpSpPr/>
            <p:nvPr/>
          </p:nvGrpSpPr>
          <p:grpSpPr>
            <a:xfrm>
              <a:off x="3364591" y="1490815"/>
              <a:ext cx="8456570" cy="1847456"/>
              <a:chOff x="3364591" y="1339983"/>
              <a:chExt cx="8456570" cy="1847456"/>
            </a:xfrm>
          </p:grpSpPr>
          <p:pic>
            <p:nvPicPr>
              <p:cNvPr id="4" name="Picture 3">
                <a:extLst>
                  <a:ext uri="{FF2B5EF4-FFF2-40B4-BE49-F238E27FC236}">
                    <a16:creationId xmlns:a16="http://schemas.microsoft.com/office/drawing/2014/main" id="{07F9A392-328F-A34E-B3B9-ACF40BDB41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364591" y="1339983"/>
                <a:ext cx="8341543" cy="1847456"/>
              </a:xfrm>
              <a:prstGeom prst="rect">
                <a:avLst/>
              </a:prstGeom>
            </p:spPr>
          </p:pic>
          <p:sp>
            <p:nvSpPr>
              <p:cNvPr id="5" name="Oval 4">
                <a:extLst>
                  <a:ext uri="{FF2B5EF4-FFF2-40B4-BE49-F238E27FC236}">
                    <a16:creationId xmlns:a16="http://schemas.microsoft.com/office/drawing/2014/main" id="{8178382B-4AD5-4449-96D6-8BBF955B15EF}"/>
                  </a:ext>
                </a:extLst>
              </p:cNvPr>
              <p:cNvSpPr/>
              <p:nvPr/>
            </p:nvSpPr>
            <p:spPr>
              <a:xfrm>
                <a:off x="6495068" y="1428574"/>
                <a:ext cx="2356701" cy="315386"/>
              </a:xfrm>
              <a:prstGeom prst="ellipse">
                <a:avLst/>
              </a:prstGeom>
              <a:no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FFFF00"/>
                  </a:highlight>
                </a:endParaRPr>
              </a:p>
            </p:txBody>
          </p:sp>
          <p:sp>
            <p:nvSpPr>
              <p:cNvPr id="10" name="Oval 9">
                <a:extLst>
                  <a:ext uri="{FF2B5EF4-FFF2-40B4-BE49-F238E27FC236}">
                    <a16:creationId xmlns:a16="http://schemas.microsoft.com/office/drawing/2014/main" id="{6099FD10-180D-9C41-BBEE-8242D23D6ECC}"/>
                  </a:ext>
                </a:extLst>
              </p:cNvPr>
              <p:cNvSpPr/>
              <p:nvPr/>
            </p:nvSpPr>
            <p:spPr>
              <a:xfrm>
                <a:off x="9464460" y="2000213"/>
                <a:ext cx="2356701" cy="315386"/>
              </a:xfrm>
              <a:prstGeom prst="ellipse">
                <a:avLst/>
              </a:prstGeom>
              <a:noFill/>
              <a:ln w="28575">
                <a:solidFill>
                  <a:srgbClr val="7030A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highlight>
                    <a:srgbClr val="FFFF00"/>
                  </a:highlight>
                </a:endParaRPr>
              </a:p>
            </p:txBody>
          </p:sp>
        </p:grp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2D569586-F01A-684A-B75C-AEB762E11C82}"/>
                </a:ext>
              </a:extLst>
            </p:cNvPr>
            <p:cNvSpPr txBox="1"/>
            <p:nvPr/>
          </p:nvSpPr>
          <p:spPr>
            <a:xfrm>
              <a:off x="7180585" y="1217452"/>
              <a:ext cx="7095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VSP </a:t>
              </a:r>
              <a:r>
                <a:rPr lang="en-US" sz="1200" dirty="0" err="1"/>
                <a:t>csar</a:t>
              </a:r>
              <a:endParaRPr lang="en-US" sz="1200" dirty="0"/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A6420F2-189B-0548-A940-13E0F63F8289}"/>
                </a:ext>
              </a:extLst>
            </p:cNvPr>
            <p:cNvSpPr txBox="1"/>
            <p:nvPr/>
          </p:nvSpPr>
          <p:spPr>
            <a:xfrm>
              <a:off x="10208357" y="1213816"/>
              <a:ext cx="104695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Resource </a:t>
              </a:r>
              <a:r>
                <a:rPr lang="en-US" sz="1200" dirty="0" err="1"/>
                <a:t>csar</a:t>
              </a:r>
              <a:endParaRPr lang="en-US" sz="1200" dirty="0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9CB7B31-E0FB-694C-9F2D-0F2436D14B23}"/>
                </a:ext>
              </a:extLst>
            </p:cNvPr>
            <p:cNvSpPr txBox="1"/>
            <p:nvPr/>
          </p:nvSpPr>
          <p:spPr>
            <a:xfrm>
              <a:off x="3686018" y="1221087"/>
              <a:ext cx="16846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/>
                <a:t>Onboarding vendor </a:t>
              </a:r>
              <a:r>
                <a:rPr lang="en-US" sz="1200" dirty="0" err="1"/>
                <a:t>csar</a:t>
              </a:r>
              <a:endParaRPr lang="en-US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335922910"/>
      </p:ext>
    </p:extLst>
  </p:cSld>
  <p:clrMapOvr>
    <a:masterClrMapping/>
  </p:clrMapOvr>
  <p:transition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3B04EBDF-FAAB-C542-9970-8D3CF776747A}"/>
              </a:ext>
            </a:extLst>
          </p:cNvPr>
          <p:cNvSpPr/>
          <p:nvPr/>
        </p:nvSpPr>
        <p:spPr>
          <a:xfrm>
            <a:off x="6233746" y="5815492"/>
            <a:ext cx="5542865" cy="57071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C7FB8C2-F419-3044-AF85-36CF152B56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484" y="1349829"/>
            <a:ext cx="6955810" cy="4186283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Package Management based on SOL005 and SOL003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4068" y="1097280"/>
            <a:ext cx="4889452" cy="52068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/>
              <a:t>The diagram depicts a possible package management architecture. It is posted in ONAP Wiki, </a:t>
            </a:r>
            <a:r>
              <a:rPr lang="en-US" sz="1200" dirty="0">
                <a:hlinkClick r:id="rId3"/>
              </a:rPr>
              <a:t>https://wiki.onap.org/display/DW/SOL005+and+SOL003+Package+Management</a:t>
            </a:r>
            <a:endParaRPr lang="en-US" sz="1200" dirty="0"/>
          </a:p>
          <a:p>
            <a:pPr>
              <a:buFont typeface="+mj-lt"/>
              <a:buAutoNum type="arabicPeriod"/>
            </a:pPr>
            <a:r>
              <a:rPr lang="en-US" sz="1200" dirty="0"/>
              <a:t>SDC supports SOL004 VNF/PNF package onboarding, and stores the original vendor VNF/PNF package inside the SDC package – Ericsson contribution in Dublin</a:t>
            </a:r>
          </a:p>
          <a:p>
            <a:pPr lvl="1">
              <a:buFont typeface="+mj-lt"/>
              <a:buAutoNum type="alphaUcPeriod"/>
            </a:pPr>
            <a:r>
              <a:rPr lang="en-US" sz="1200" dirty="0"/>
              <a:t>PNF onboarding was tested</a:t>
            </a:r>
          </a:p>
          <a:p>
            <a:pPr lvl="1">
              <a:buFont typeface="+mj-lt"/>
              <a:buAutoNum type="alphaUcPeriod"/>
            </a:pPr>
            <a:r>
              <a:rPr lang="en-US" sz="1200" dirty="0"/>
              <a:t>VNF onboarding is being tested in El Alto / Frankfurt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SDC support VNF/PNF package onboarding and/or accepts VNF/PNF package management interfaces from OSS/BSS via SOL005 Package Management APIs (Create…)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ONAP Runtime components store SOL004 Packages as needed</a:t>
            </a:r>
          </a:p>
          <a:p>
            <a:pPr lvl="1">
              <a:buFont typeface="+mj-lt"/>
              <a:buAutoNum type="alphaUcPeriod"/>
            </a:pPr>
            <a:r>
              <a:rPr lang="en-US" sz="1200" dirty="0"/>
              <a:t>For the SO case, see the subsequent page, SO ETSI Catalog DB Support for NS, VNF and PNF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SOL003 VNFM Adapter provides VNFMs Query/Fetch VNF packages/contents/artifacts, Reading VNFD and subscription/notification services – see the following page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SOL005 Adapter provides NSD/PNFD management and SOL005 VNF package management – see the following page</a:t>
            </a:r>
          </a:p>
          <a:p>
            <a:pPr marL="0" indent="0">
              <a:buNone/>
            </a:pPr>
            <a:r>
              <a:rPr lang="en-US" sz="1200" dirty="0">
                <a:solidFill>
                  <a:srgbClr val="7030A0"/>
                </a:solidFill>
              </a:rPr>
              <a:t>Note: </a:t>
            </a:r>
          </a:p>
          <a:p>
            <a:pPr marL="285750" indent="-285750">
              <a:buFont typeface="+mj-lt"/>
              <a:buAutoNum type="romanUcPeriod"/>
            </a:pPr>
            <a:r>
              <a:rPr lang="en-US" sz="1200" dirty="0">
                <a:solidFill>
                  <a:srgbClr val="7030A0"/>
                </a:solidFill>
              </a:rPr>
              <a:t>SOL007 (NS package) support is under discussion.</a:t>
            </a:r>
          </a:p>
          <a:p>
            <a:pPr marL="285750" indent="-285750">
              <a:buFont typeface="+mj-lt"/>
              <a:buAutoNum type="romanUcPeriod"/>
            </a:pPr>
            <a:r>
              <a:rPr lang="en-US" sz="1200" dirty="0">
                <a:solidFill>
                  <a:srgbClr val="7030A0"/>
                </a:solidFill>
              </a:rPr>
              <a:t>Location of SOL003 and SOL005 Adapters are under discussion, and where/how the adapters get packages is under discussion</a:t>
            </a: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lvl="1"/>
            <a:endParaRPr lang="en-US" sz="1200" dirty="0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AF0B432F-12DF-794D-844B-B3F41BDD53FF}"/>
              </a:ext>
            </a:extLst>
          </p:cNvPr>
          <p:cNvSpPr/>
          <p:nvPr/>
        </p:nvSpPr>
        <p:spPr>
          <a:xfrm>
            <a:off x="9521236" y="2565200"/>
            <a:ext cx="2087288" cy="2076468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3645B4EA-28D1-D348-8D3A-308BE1D6AF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9" name="Oval 8">
            <a:extLst>
              <a:ext uri="{FF2B5EF4-FFF2-40B4-BE49-F238E27FC236}">
                <a16:creationId xmlns:a16="http://schemas.microsoft.com/office/drawing/2014/main" id="{AA0975A7-C952-E044-9D4E-0B39FA87DF62}"/>
              </a:ext>
            </a:extLst>
          </p:cNvPr>
          <p:cNvSpPr/>
          <p:nvPr/>
        </p:nvSpPr>
        <p:spPr>
          <a:xfrm>
            <a:off x="7390964" y="3429000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62D6E8-35CF-1D49-89D2-8BDFFCFA97A1}"/>
              </a:ext>
            </a:extLst>
          </p:cNvPr>
          <p:cNvSpPr/>
          <p:nvPr/>
        </p:nvSpPr>
        <p:spPr>
          <a:xfrm>
            <a:off x="6479495" y="2851638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41D1BB-C9C7-0247-837A-D0B2951ED838}"/>
              </a:ext>
            </a:extLst>
          </p:cNvPr>
          <p:cNvSpPr/>
          <p:nvPr/>
        </p:nvSpPr>
        <p:spPr>
          <a:xfrm>
            <a:off x="9187525" y="3428999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58AE3F4-FF74-8549-AC1A-8422EE6EA35C}"/>
              </a:ext>
            </a:extLst>
          </p:cNvPr>
          <p:cNvSpPr/>
          <p:nvPr/>
        </p:nvSpPr>
        <p:spPr>
          <a:xfrm>
            <a:off x="9989103" y="2640622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4DA871C9-A8A9-B04F-8BC9-56BCEDC0486C}"/>
              </a:ext>
            </a:extLst>
          </p:cNvPr>
          <p:cNvSpPr/>
          <p:nvPr/>
        </p:nvSpPr>
        <p:spPr>
          <a:xfrm>
            <a:off x="9989103" y="3988778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5" name="Rounded Rectangle 4">
            <a:extLst>
              <a:ext uri="{FF2B5EF4-FFF2-40B4-BE49-F238E27FC236}">
                <a16:creationId xmlns:a16="http://schemas.microsoft.com/office/drawing/2014/main" id="{0C2620D2-0703-8344-9AA2-8685E5432D23}"/>
              </a:ext>
            </a:extLst>
          </p:cNvPr>
          <p:cNvSpPr/>
          <p:nvPr/>
        </p:nvSpPr>
        <p:spPr>
          <a:xfrm>
            <a:off x="7335720" y="5918731"/>
            <a:ext cx="659423" cy="2022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OSS/BSS</a:t>
            </a:r>
          </a:p>
        </p:txBody>
      </p:sp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90562F96-B269-164B-BF98-5360F8EAA6E3}"/>
              </a:ext>
            </a:extLst>
          </p:cNvPr>
          <p:cNvSpPr/>
          <p:nvPr/>
        </p:nvSpPr>
        <p:spPr>
          <a:xfrm>
            <a:off x="8558190" y="5918731"/>
            <a:ext cx="659423" cy="2022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NFVO</a:t>
            </a: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35B3965-17C6-9643-AC8D-F253485C93D6}"/>
              </a:ext>
            </a:extLst>
          </p:cNvPr>
          <p:cNvCxnSpPr>
            <a:stCxn id="5" idx="3"/>
            <a:endCxn id="14" idx="1"/>
          </p:cNvCxnSpPr>
          <p:nvPr/>
        </p:nvCxnSpPr>
        <p:spPr>
          <a:xfrm>
            <a:off x="7995143" y="6019843"/>
            <a:ext cx="5630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83D73340-F26B-CD4B-ADDB-636B440DD6AC}"/>
              </a:ext>
            </a:extLst>
          </p:cNvPr>
          <p:cNvSpPr txBox="1"/>
          <p:nvPr/>
        </p:nvSpPr>
        <p:spPr>
          <a:xfrm>
            <a:off x="7995143" y="5815493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SOL005</a:t>
            </a:r>
          </a:p>
        </p:txBody>
      </p:sp>
      <p:sp>
        <p:nvSpPr>
          <p:cNvPr id="18" name="Rounded Rectangle 17">
            <a:extLst>
              <a:ext uri="{FF2B5EF4-FFF2-40B4-BE49-F238E27FC236}">
                <a16:creationId xmlns:a16="http://schemas.microsoft.com/office/drawing/2014/main" id="{E1A27539-FA15-DC40-B986-171FE1383192}"/>
              </a:ext>
            </a:extLst>
          </p:cNvPr>
          <p:cNvSpPr/>
          <p:nvPr/>
        </p:nvSpPr>
        <p:spPr>
          <a:xfrm>
            <a:off x="9615159" y="5924381"/>
            <a:ext cx="659423" cy="2022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NFVO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FB5C6D6A-E27F-CE42-AC88-519A0FF03A62}"/>
              </a:ext>
            </a:extLst>
          </p:cNvPr>
          <p:cNvSpPr/>
          <p:nvPr/>
        </p:nvSpPr>
        <p:spPr>
          <a:xfrm>
            <a:off x="10837629" y="5924381"/>
            <a:ext cx="659423" cy="202223"/>
          </a:xfrm>
          <a:prstGeom prst="roundRect">
            <a:avLst/>
          </a:prstGeom>
          <a:solidFill>
            <a:schemeClr val="accent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000" dirty="0"/>
              <a:t>VNFM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4CAAC781-FB7D-1C46-AC2F-20436175E0B4}"/>
              </a:ext>
            </a:extLst>
          </p:cNvPr>
          <p:cNvCxnSpPr>
            <a:stCxn id="18" idx="3"/>
            <a:endCxn id="19" idx="1"/>
          </p:cNvCxnSpPr>
          <p:nvPr/>
        </p:nvCxnSpPr>
        <p:spPr>
          <a:xfrm>
            <a:off x="10274582" y="6025493"/>
            <a:ext cx="563047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FCF4D373-9386-CC48-AD3A-4BB2D4E68FE3}"/>
              </a:ext>
            </a:extLst>
          </p:cNvPr>
          <p:cNvSpPr txBox="1"/>
          <p:nvPr/>
        </p:nvSpPr>
        <p:spPr>
          <a:xfrm>
            <a:off x="10274582" y="5821143"/>
            <a:ext cx="58060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accent5"/>
                </a:solidFill>
              </a:rPr>
              <a:t>SOL003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EF7364D-3D8E-284B-8911-5525FFA94DB7}"/>
              </a:ext>
            </a:extLst>
          </p:cNvPr>
          <p:cNvSpPr txBox="1"/>
          <p:nvPr/>
        </p:nvSpPr>
        <p:spPr>
          <a:xfrm>
            <a:off x="7482348" y="6150202"/>
            <a:ext cx="15840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{SDC, SO, SOL005 Adapter}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3E7ABD4-8F16-3A47-B06E-5FFE2A5928EA}"/>
              </a:ext>
            </a:extLst>
          </p:cNvPr>
          <p:cNvSpPr txBox="1"/>
          <p:nvPr/>
        </p:nvSpPr>
        <p:spPr>
          <a:xfrm>
            <a:off x="9846978" y="6150202"/>
            <a:ext cx="15840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{SDC, SO, SOL003 Adapter}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3D718AF5-3BAC-9E4D-8677-F4B6066AE2E7}"/>
              </a:ext>
            </a:extLst>
          </p:cNvPr>
          <p:cNvCxnSpPr>
            <a:cxnSpLocks/>
            <a:stCxn id="23" idx="0"/>
            <a:endCxn id="17" idx="2"/>
          </p:cNvCxnSpPr>
          <p:nvPr/>
        </p:nvCxnSpPr>
        <p:spPr>
          <a:xfrm flipV="1">
            <a:off x="8274392" y="6061714"/>
            <a:ext cx="11055" cy="88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F48876FD-A955-624A-97E2-DC66EAE57FBF}"/>
              </a:ext>
            </a:extLst>
          </p:cNvPr>
          <p:cNvCxnSpPr>
            <a:cxnSpLocks/>
          </p:cNvCxnSpPr>
          <p:nvPr/>
        </p:nvCxnSpPr>
        <p:spPr>
          <a:xfrm flipV="1">
            <a:off x="10540728" y="6086298"/>
            <a:ext cx="11055" cy="884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F2DB59DB-34C5-9641-986A-49E5232591D2}"/>
              </a:ext>
            </a:extLst>
          </p:cNvPr>
          <p:cNvSpPr txBox="1"/>
          <p:nvPr/>
        </p:nvSpPr>
        <p:spPr>
          <a:xfrm>
            <a:off x="6182776" y="5884037"/>
            <a:ext cx="68640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ETSI View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6743092-7AC9-854D-A52F-19D4A7C51523}"/>
              </a:ext>
            </a:extLst>
          </p:cNvPr>
          <p:cNvSpPr txBox="1"/>
          <p:nvPr/>
        </p:nvSpPr>
        <p:spPr>
          <a:xfrm>
            <a:off x="6183133" y="6139986"/>
            <a:ext cx="106792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solidFill>
                  <a:schemeClr val="tx2"/>
                </a:solidFill>
              </a:rPr>
              <a:t>ONAP realization</a:t>
            </a:r>
          </a:p>
        </p:txBody>
      </p:sp>
    </p:spTree>
    <p:extLst>
      <p:ext uri="{BB962C8B-B14F-4D97-AF65-F5344CB8AC3E}">
        <p14:creationId xmlns:p14="http://schemas.microsoft.com/office/powerpoint/2010/main" val="2589896647"/>
      </p:ext>
    </p:extLst>
  </p:cSld>
  <p:clrMapOvr>
    <a:masterClrMapping/>
  </p:clrMapOvr>
  <p:transition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Picture 24">
            <a:extLst>
              <a:ext uri="{FF2B5EF4-FFF2-40B4-BE49-F238E27FC236}">
                <a16:creationId xmlns:a16="http://schemas.microsoft.com/office/drawing/2014/main" id="{16C03D09-D80D-CB40-813A-74038F6AB1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65711" y="1555423"/>
            <a:ext cx="7397938" cy="4180784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Package Security on SOL005 and SOL003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97963" y="1097280"/>
            <a:ext cx="4637988" cy="5294093"/>
          </a:xfrm>
        </p:spPr>
        <p:txBody>
          <a:bodyPr>
            <a:noAutofit/>
          </a:bodyPr>
          <a:lstStyle/>
          <a:p>
            <a:r>
              <a:rPr lang="en-US" sz="1200" dirty="0"/>
              <a:t>Requirement: External NFVO and SVNFM need to validate incoming ETSI package</a:t>
            </a:r>
          </a:p>
          <a:p>
            <a:r>
              <a:rPr lang="en-US" sz="1200" dirty="0"/>
              <a:t>Vendor SOL004 VNF Package with certificate and signature is onboarded into SDC</a:t>
            </a:r>
          </a:p>
          <a:p>
            <a:pPr lvl="1"/>
            <a:r>
              <a:rPr lang="en-US" sz="1200" dirty="0"/>
              <a:t>ZIP-format VNF package includes CSAR, Signature and Certificate </a:t>
            </a:r>
          </a:p>
          <a:p>
            <a:r>
              <a:rPr lang="en-US" sz="1200" dirty="0"/>
              <a:t>SDC validates VNF package based on the certificate and signature</a:t>
            </a:r>
          </a:p>
          <a:p>
            <a:r>
              <a:rPr lang="en-US" sz="1200" dirty="0"/>
              <a:t>SDC generates SDC internal model plus the vendor SOL004 package CSAR and ZIP (with certificate and signature) – the supported format is TBD based on the security requirement</a:t>
            </a:r>
          </a:p>
          <a:p>
            <a:r>
              <a:rPr lang="en-US" sz="1200" dirty="0"/>
              <a:t>SO queries the package thru SDC</a:t>
            </a:r>
          </a:p>
          <a:p>
            <a:r>
              <a:rPr lang="en-US" sz="1200" dirty="0"/>
              <a:t>SO stores Service + Non ETSI model</a:t>
            </a:r>
          </a:p>
          <a:p>
            <a:pPr lvl="1"/>
            <a:r>
              <a:rPr lang="en-US" sz="1200" dirty="0"/>
              <a:t>Not all VNFD needs to be transformed to the SDC AID DM - TBD</a:t>
            </a:r>
          </a:p>
          <a:p>
            <a:r>
              <a:rPr lang="en-US" sz="1200" dirty="0"/>
              <a:t>SO stores ETSI / vendor VNF package CSAR or ZIP – the supported format is TBD based on the security requirement</a:t>
            </a:r>
          </a:p>
          <a:p>
            <a:r>
              <a:rPr lang="en-US" sz="1200" dirty="0"/>
              <a:t>SOL003 Adapter provides VNF package management APIs</a:t>
            </a:r>
          </a:p>
          <a:p>
            <a:r>
              <a:rPr lang="en-US" sz="1200" dirty="0"/>
              <a:t>SOL005 Adapter provides NS package management APIs</a:t>
            </a:r>
          </a:p>
          <a:p>
            <a:r>
              <a:rPr lang="en-US" sz="1200" dirty="0"/>
              <a:t>If CAR-format is chosen, NFVO/SVFNM trusts integrity (</a:t>
            </a:r>
            <a:r>
              <a:rPr lang="en-US" sz="1200" dirty="0" err="1"/>
              <a:t>authN</a:t>
            </a:r>
            <a:r>
              <a:rPr lang="en-US" sz="1200" dirty="0"/>
              <a:t> and </a:t>
            </a:r>
            <a:r>
              <a:rPr lang="en-US" sz="1200" dirty="0" err="1"/>
              <a:t>authZ</a:t>
            </a:r>
            <a:r>
              <a:rPr lang="en-US" sz="1200" dirty="0"/>
              <a:t>) between the Adapters and NFVO/SVNFM.</a:t>
            </a:r>
          </a:p>
          <a:p>
            <a:r>
              <a:rPr lang="en-US" sz="1200" dirty="0"/>
              <a:t>For certificate validation, we need to resolve Certificate Authority placement.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3645B4EA-28D1-D348-8D3A-308BE1D6AF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27" name="Rounded Rectangle 26">
            <a:extLst>
              <a:ext uri="{FF2B5EF4-FFF2-40B4-BE49-F238E27FC236}">
                <a16:creationId xmlns:a16="http://schemas.microsoft.com/office/drawing/2014/main" id="{BAFE57D1-5981-C245-BD34-7A479C416B70}"/>
              </a:ext>
            </a:extLst>
          </p:cNvPr>
          <p:cNvSpPr/>
          <p:nvPr/>
        </p:nvSpPr>
        <p:spPr>
          <a:xfrm>
            <a:off x="10086680" y="1206631"/>
            <a:ext cx="829559" cy="429419"/>
          </a:xfrm>
          <a:prstGeom prst="roundRect">
            <a:avLst/>
          </a:prstGeom>
          <a:solidFill>
            <a:schemeClr val="bg1">
              <a:lumMod val="85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0E1FEB80-01A7-2B4F-A469-81204E69D648}"/>
              </a:ext>
            </a:extLst>
          </p:cNvPr>
          <p:cNvSpPr txBox="1"/>
          <p:nvPr/>
        </p:nvSpPr>
        <p:spPr>
          <a:xfrm>
            <a:off x="10088320" y="1194744"/>
            <a:ext cx="8279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Certificate</a:t>
            </a:r>
          </a:p>
          <a:p>
            <a:r>
              <a:rPr lang="en-US" sz="1200" dirty="0"/>
              <a:t>Authority</a:t>
            </a:r>
          </a:p>
        </p:txBody>
      </p:sp>
    </p:spTree>
    <p:extLst>
      <p:ext uri="{BB962C8B-B14F-4D97-AF65-F5344CB8AC3E}">
        <p14:creationId xmlns:p14="http://schemas.microsoft.com/office/powerpoint/2010/main" val="2659812154"/>
      </p:ext>
    </p:extLst>
  </p:cSld>
  <p:clrMapOvr>
    <a:masterClrMapping/>
  </p:clrMapOvr>
  <p:transition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FEBFD451-F899-5F42-8BBF-0C1907AC458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368" y="1018091"/>
            <a:ext cx="5490500" cy="36739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 ETSI Catalog DB Support for NS, VNF and PNF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6646984" cy="3549135"/>
          </a:xfrm>
          <a:effectLst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100" dirty="0"/>
              <a:t>Instead of building ETSI Catalog management in SO, leverage the existing ETSI Catalog Manager function – Working with CMCC and plan to discuss with CMCC sometime next week</a:t>
            </a:r>
          </a:p>
          <a:p>
            <a:r>
              <a:rPr lang="en-US" sz="1000" dirty="0"/>
              <a:t>Consideration of leveraging VF-C Catalog Microservices for the NS, VNF and PNF catalog support, </a:t>
            </a:r>
            <a:r>
              <a:rPr lang="en-US" sz="1000" dirty="0">
                <a:hlinkClick r:id="rId3"/>
              </a:rPr>
              <a:t>https://wiki.onap.org/pages/viewpage.action?pageId=63996543</a:t>
            </a:r>
            <a:endParaRPr lang="en-US" sz="1000" dirty="0"/>
          </a:p>
          <a:p>
            <a:pPr lvl="1"/>
            <a:r>
              <a:rPr lang="en-US" sz="1000" dirty="0"/>
              <a:t>VFC Catalog Manager function consists of two microservices: VF-C DB and VF-C Catalog. Deployment of these microservices is independent of VF-C, and the microservices have no dependency with other VF-C components – a good stepping stone towards common ETSI Catalog management</a:t>
            </a:r>
            <a:endParaRPr lang="en-US" sz="1000" u="sng" dirty="0"/>
          </a:p>
          <a:p>
            <a:pPr lvl="1">
              <a:buFont typeface="+mj-lt"/>
              <a:buAutoNum type="arabicPeriod"/>
            </a:pPr>
            <a:r>
              <a:rPr lang="en-US" sz="1000" dirty="0"/>
              <a:t>VF-C Catalog DB Microservice</a:t>
            </a:r>
          </a:p>
          <a:p>
            <a:pPr lvl="2"/>
            <a:r>
              <a:rPr lang="en-US" sz="1000" dirty="0"/>
              <a:t>Database: </a:t>
            </a:r>
            <a:r>
              <a:rPr lang="en-US" sz="1000" dirty="0" err="1"/>
              <a:t>nfvocatalog</a:t>
            </a:r>
            <a:r>
              <a:rPr lang="en-US" sz="1000" dirty="0"/>
              <a:t> (vfc-</a:t>
            </a:r>
            <a:r>
              <a:rPr lang="en-US" sz="1000" dirty="0" err="1"/>
              <a:t>nfvo</a:t>
            </a:r>
            <a:r>
              <a:rPr lang="en-US" sz="1000" dirty="0"/>
              <a:t>-catalog-</a:t>
            </a:r>
            <a:r>
              <a:rPr lang="en-US" sz="1000" dirty="0" err="1"/>
              <a:t>createdb.sql</a:t>
            </a:r>
            <a:r>
              <a:rPr lang="en-US" sz="1000" dirty="0"/>
              <a:t>   // create </a:t>
            </a:r>
            <a:r>
              <a:rPr lang="en-US" sz="1000" dirty="0" err="1"/>
              <a:t>db</a:t>
            </a:r>
            <a:r>
              <a:rPr lang="en-US" sz="1000" dirty="0"/>
              <a:t> scripts)</a:t>
            </a:r>
          </a:p>
          <a:p>
            <a:pPr lvl="2"/>
            <a:r>
              <a:rPr lang="en-US" sz="1000" dirty="0"/>
              <a:t>Database Table (vfc-</a:t>
            </a:r>
            <a:r>
              <a:rPr lang="en-US" sz="1000" dirty="0" err="1"/>
              <a:t>nfvo</a:t>
            </a:r>
            <a:r>
              <a:rPr lang="en-US" sz="1000" dirty="0"/>
              <a:t>-catalog-</a:t>
            </a:r>
            <a:r>
              <a:rPr lang="en-US" sz="1000" dirty="0" err="1"/>
              <a:t>createobj.sql</a:t>
            </a:r>
            <a:r>
              <a:rPr lang="en-US" sz="1000" dirty="0"/>
              <a:t>             // create tables scripts)</a:t>
            </a:r>
          </a:p>
          <a:p>
            <a:pPr lvl="3"/>
            <a:r>
              <a:rPr lang="en-US" sz="1000" dirty="0" err="1"/>
              <a:t>Catalog_NSPackage</a:t>
            </a:r>
            <a:endParaRPr lang="en-US" sz="1000" dirty="0"/>
          </a:p>
          <a:p>
            <a:pPr lvl="3"/>
            <a:r>
              <a:rPr lang="en-US" sz="1000" dirty="0"/>
              <a:t>Catalog_VNFPackage</a:t>
            </a:r>
          </a:p>
          <a:p>
            <a:pPr lvl="3"/>
            <a:r>
              <a:rPr lang="en-US" sz="1000" dirty="0"/>
              <a:t>Catalog_PNFPackage</a:t>
            </a:r>
          </a:p>
          <a:p>
            <a:pPr lvl="3"/>
            <a:r>
              <a:rPr lang="en-US" sz="1000" dirty="0"/>
              <a:t>Catalog_SoftwareImageModel</a:t>
            </a:r>
          </a:p>
          <a:p>
            <a:pPr lvl="1">
              <a:buFont typeface="+mj-lt"/>
              <a:buAutoNum type="arabicPeriod"/>
            </a:pPr>
            <a:r>
              <a:rPr lang="en-US" sz="1000" dirty="0"/>
              <a:t>VF-C Catalog (API) Microservice</a:t>
            </a:r>
          </a:p>
          <a:p>
            <a:pPr lvl="2"/>
            <a:r>
              <a:rPr lang="en-US" sz="1000" dirty="0"/>
              <a:t>vfc-catalog docker</a:t>
            </a:r>
          </a:p>
          <a:p>
            <a:pPr lvl="1"/>
            <a:r>
              <a:rPr lang="en-US" sz="1000" dirty="0"/>
              <a:t>VFC Catalog REST APIs (following is part of Swagger REST APIs),  </a:t>
            </a:r>
            <a:r>
              <a:rPr lang="en-US" sz="1000" u="sng" dirty="0">
                <a:hlinkClick r:id="rId4" tooltip="https://docs.onap.org/en/latest/_downloads/0fea611e8b07fb4042e1a66ce202898c/CATALOG_API_Specification_v1.json"/>
              </a:rPr>
              <a:t>https://docs.onap.org/en/latest/_downloads/0fea611e8b07fb4042e1a66ce202898c/CATALOG_API_Specification_v1.json</a:t>
            </a:r>
            <a:endParaRPr lang="en-US" sz="1000" dirty="0"/>
          </a:p>
          <a:p>
            <a:pPr lvl="2"/>
            <a:endParaRPr lang="en-US" sz="1000" dirty="0"/>
          </a:p>
          <a:p>
            <a:pPr lvl="1"/>
            <a:endParaRPr lang="en-US" sz="800" dirty="0"/>
          </a:p>
          <a:p>
            <a:pPr marL="457200" lvl="1" indent="0">
              <a:buNone/>
            </a:pPr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E878CC7-F9EF-EC4A-A263-3250DECB42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931112"/>
              </p:ext>
            </p:extLst>
          </p:nvPr>
        </p:nvGraphicFramePr>
        <p:xfrm>
          <a:off x="644526" y="4648978"/>
          <a:ext cx="10924178" cy="190500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3957413">
                  <a:extLst>
                    <a:ext uri="{9D8B030D-6E8A-4147-A177-3AD203B41FA5}">
                      <a16:colId xmlns:a16="http://schemas.microsoft.com/office/drawing/2014/main" val="2210490904"/>
                    </a:ext>
                  </a:extLst>
                </a:gridCol>
                <a:gridCol w="3680362">
                  <a:extLst>
                    <a:ext uri="{9D8B030D-6E8A-4147-A177-3AD203B41FA5}">
                      <a16:colId xmlns:a16="http://schemas.microsoft.com/office/drawing/2014/main" val="3097056833"/>
                    </a:ext>
                  </a:extLst>
                </a:gridCol>
                <a:gridCol w="3286403">
                  <a:extLst>
                    <a:ext uri="{9D8B030D-6E8A-4147-A177-3AD203B41FA5}">
                      <a16:colId xmlns:a16="http://schemas.microsoft.com/office/drawing/2014/main" val="2175701889"/>
                    </a:ext>
                  </a:extLst>
                </a:gridCol>
              </a:tblGrid>
              <a:tr h="226021">
                <a:tc>
                  <a:txBody>
                    <a:bodyPr/>
                    <a:lstStyle/>
                    <a:p>
                      <a:r>
                        <a:rPr lang="en-US" sz="1000" b="0" dirty="0"/>
                        <a:t>NS Package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/>
                        <a:t>VNF Package Management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b="0" dirty="0"/>
                        <a:t>PNF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43133271"/>
                  </a:ext>
                </a:extLst>
              </a:tr>
              <a:tr h="678064">
                <a:tc>
                  <a:txBody>
                    <a:bodyPr/>
                    <a:lstStyle/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nspackages</a:t>
                      </a:r>
                      <a:r>
                        <a:rPr lang="en-US" sz="900" dirty="0"/>
                        <a:t>                             // query NS package info</a:t>
                      </a:r>
                    </a:p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nspackages</a:t>
                      </a:r>
                      <a:r>
                        <a:rPr lang="en-US" sz="900" dirty="0"/>
                        <a:t>                           // NS package distribute / create</a:t>
                      </a:r>
                    </a:p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nspackages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              // query NS package info</a:t>
                      </a:r>
                    </a:p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DELETE /</a:t>
                      </a:r>
                      <a:r>
                        <a:rPr lang="en-US" sz="900" dirty="0" err="1"/>
                        <a:t>nspackages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        // delete NS package</a:t>
                      </a:r>
                    </a:p>
                  </a:txBody>
                  <a:tcPr marR="0" marT="91440" marB="9144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                        //query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 info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                      //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 distribute / create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         // query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 info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DELETE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   // delete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PUT /</a:t>
                      </a:r>
                      <a:r>
                        <a:rPr lang="en-US" sz="900" dirty="0" err="1"/>
                        <a:t>vnfpackages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csarId</a:t>
                      </a:r>
                      <a:r>
                        <a:rPr lang="en-US" sz="900" dirty="0"/>
                        <a:t>}.        // create/upload </a:t>
                      </a:r>
                      <a:r>
                        <a:rPr lang="en-US" sz="900" dirty="0" err="1"/>
                        <a:t>vnf</a:t>
                      </a:r>
                      <a:r>
                        <a:rPr lang="en-US" sz="900" dirty="0"/>
                        <a:t> package</a:t>
                      </a:r>
                    </a:p>
                  </a:txBody>
                  <a:tcPr marR="0" marT="91440" marB="9144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pnf_descriptors</a:t>
                      </a:r>
                      <a:endParaRPr lang="en-US" sz="9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pnf_descriptors</a:t>
                      </a:r>
                      <a:endParaRPr lang="en-US" sz="900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</a:t>
                      </a:r>
                      <a:r>
                        <a:rPr lang="en-US" sz="900" dirty="0" err="1"/>
                        <a:t>pnf_descriptors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pnfdInfoId</a:t>
                      </a:r>
                      <a:r>
                        <a:rPr lang="en-US" sz="900" dirty="0"/>
                        <a:t>}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DELETE /</a:t>
                      </a:r>
                      <a:r>
                        <a:rPr lang="en-US" sz="900" dirty="0" err="1"/>
                        <a:t>pnf_descriptors</a:t>
                      </a:r>
                      <a:r>
                        <a:rPr lang="en-US" sz="900" dirty="0"/>
                        <a:t>/{</a:t>
                      </a:r>
                      <a:r>
                        <a:rPr lang="en-US" sz="900" dirty="0" err="1"/>
                        <a:t>pnfdInfoId</a:t>
                      </a:r>
                      <a:r>
                        <a:rPr lang="en-US" sz="900" dirty="0"/>
                        <a:t>}</a:t>
                      </a:r>
                    </a:p>
                  </a:txBody>
                  <a:tcPr marR="0" marT="91440" marB="91440"/>
                </a:tc>
                <a:extLst>
                  <a:ext uri="{0D108BD9-81ED-4DB2-BD59-A6C34878D82A}">
                    <a16:rowId xmlns:a16="http://schemas.microsoft.com/office/drawing/2014/main" val="698617481"/>
                  </a:ext>
                </a:extLst>
              </a:tr>
              <a:tr h="310779">
                <a:tc>
                  <a:txBody>
                    <a:bodyPr/>
                    <a:lstStyle/>
                    <a:p>
                      <a:pPr marL="114300" lvl="2" indent="0" algn="l">
                        <a:buFont typeface="Arial" panose="020B0604020202020204" pitchFamily="34" charset="0"/>
                        <a:buNone/>
                        <a:tabLst/>
                      </a:pPr>
                      <a:r>
                        <a:rPr lang="en-US" sz="1000" b="0" dirty="0">
                          <a:solidFill>
                            <a:schemeClr val="bg1"/>
                          </a:solidFill>
                        </a:rPr>
                        <a:t>Model Parsing</a:t>
                      </a:r>
                    </a:p>
                  </a:txBody>
                  <a:tcPr marR="0" marT="91440" marB="9144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00" b="0" dirty="0">
                          <a:solidFill>
                            <a:schemeClr val="bg1"/>
                          </a:solidFill>
                        </a:rPr>
                        <a:t>Job Management (used for async LCM)</a:t>
                      </a:r>
                    </a:p>
                  </a:txBody>
                  <a:tcPr marR="0" marT="91440" marB="9144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en-US" sz="1000" b="1" dirty="0">
                          <a:solidFill>
                            <a:schemeClr val="bg1"/>
                          </a:solidFill>
                        </a:rPr>
                        <a:t>More…</a:t>
                      </a:r>
                    </a:p>
                  </a:txBody>
                  <a:tcPr marR="0" marT="91440" marB="91440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8121126"/>
                  </a:ext>
                </a:extLst>
              </a:tr>
              <a:tr h="423790">
                <a:tc>
                  <a:txBody>
                    <a:bodyPr/>
                    <a:lstStyle/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parsernsd</a:t>
                      </a:r>
                      <a:r>
                        <a:rPr lang="en-US" sz="900" dirty="0"/>
                        <a:t>                             // NS package model</a:t>
                      </a:r>
                    </a:p>
                    <a:p>
                      <a:pPr marL="285750" lvl="2" indent="-171450" algn="l">
                        <a:buFont typeface="Arial" panose="020B0604020202020204" pitchFamily="34" charset="0"/>
                        <a:buChar char="•"/>
                        <a:tabLst/>
                      </a:pPr>
                      <a:r>
                        <a:rPr lang="en-US" sz="900" dirty="0"/>
                        <a:t>POST /</a:t>
                      </a:r>
                      <a:r>
                        <a:rPr lang="en-US" sz="900" dirty="0" err="1"/>
                        <a:t>parservnfd</a:t>
                      </a:r>
                      <a:r>
                        <a:rPr lang="en-US" sz="900" dirty="0"/>
                        <a:t>                            // VNF package model</a:t>
                      </a:r>
                    </a:p>
                  </a:txBody>
                  <a:tcPr marR="0" marT="91440" marB="9144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GET /jobs/{</a:t>
                      </a:r>
                      <a:r>
                        <a:rPr lang="en-US" sz="900" dirty="0" err="1"/>
                        <a:t>jobId</a:t>
                      </a:r>
                      <a:r>
                        <a:rPr lang="en-US" sz="900" dirty="0"/>
                        <a:t>}                         // Job Status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900" dirty="0"/>
                        <a:t>POST /jobs/{</a:t>
                      </a:r>
                      <a:r>
                        <a:rPr lang="en-US" sz="900" dirty="0" err="1"/>
                        <a:t>jobId</a:t>
                      </a:r>
                      <a:r>
                        <a:rPr lang="en-US" sz="900" dirty="0"/>
                        <a:t>}                       // Update Job Status</a:t>
                      </a:r>
                    </a:p>
                  </a:txBody>
                  <a:tcPr marR="0" marT="91440" marB="91440"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en-US" sz="900" dirty="0"/>
                    </a:p>
                  </a:txBody>
                  <a:tcPr marR="0" marT="91440" marB="91440"/>
                </a:tc>
                <a:extLst>
                  <a:ext uri="{0D108BD9-81ED-4DB2-BD59-A6C34878D82A}">
                    <a16:rowId xmlns:a16="http://schemas.microsoft.com/office/drawing/2014/main" val="3067243653"/>
                  </a:ext>
                </a:extLst>
              </a:tr>
            </a:tbl>
          </a:graphicData>
        </a:graphic>
      </p:graphicFrame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CC75DA1-7F3F-A44E-8936-321224831B03}"/>
              </a:ext>
            </a:extLst>
          </p:cNvPr>
          <p:cNvSpPr/>
          <p:nvPr/>
        </p:nvSpPr>
        <p:spPr>
          <a:xfrm>
            <a:off x="8387862" y="3305908"/>
            <a:ext cx="2162907" cy="1404259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FF55B3B2-3B0E-2F49-8DE0-1E0989F2EA04}"/>
              </a:ext>
            </a:extLst>
          </p:cNvPr>
          <p:cNvSpPr/>
          <p:nvPr/>
        </p:nvSpPr>
        <p:spPr>
          <a:xfrm>
            <a:off x="9015473" y="4278961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640DC8BD-E6B9-1547-BA20-24F22C899E35}"/>
              </a:ext>
            </a:extLst>
          </p:cNvPr>
          <p:cNvSpPr/>
          <p:nvPr/>
        </p:nvSpPr>
        <p:spPr>
          <a:xfrm>
            <a:off x="8771633" y="3851644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885122841"/>
      </p:ext>
    </p:extLst>
  </p:cSld>
  <p:clrMapOvr>
    <a:masterClrMapping/>
  </p:clrMapOvr>
  <p:transition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3B57BB7A-258E-974B-BCA2-F268B4440F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368" y="1018091"/>
            <a:ext cx="5490500" cy="36739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SDC – SO SDC Controller – ETSI Catalog Manager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1" y="1034980"/>
            <a:ext cx="6679887" cy="5167857"/>
          </a:xfrm>
          <a:effectLst/>
        </p:spPr>
        <p:txBody>
          <a:bodyPr>
            <a:noAutofit/>
          </a:bodyPr>
          <a:lstStyle/>
          <a:p>
            <a:r>
              <a:rPr lang="en-US" sz="1200" dirty="0"/>
              <a:t>SO </a:t>
            </a:r>
            <a:r>
              <a:rPr lang="en-US" sz="1200" dirty="0" err="1"/>
              <a:t>ASDCController</a:t>
            </a:r>
            <a:r>
              <a:rPr lang="en-US" sz="1200" dirty="0"/>
              <a:t> and </a:t>
            </a:r>
            <a:r>
              <a:rPr lang="en-US" sz="1200" dirty="0" err="1"/>
              <a:t>ToscaResourceInatall</a:t>
            </a:r>
            <a:r>
              <a:rPr lang="en-US" sz="1200" dirty="0"/>
              <a:t> code needs to be updated for handling SOL004 packages including SOL001 VNFD and PNFD.</a:t>
            </a:r>
          </a:p>
          <a:p>
            <a:r>
              <a:rPr lang="en-US" sz="1200" dirty="0"/>
              <a:t>Service-level catalog and other non-ETSI catalog (SDC AID DM) will be stored in SO Catalog DB.</a:t>
            </a:r>
          </a:p>
          <a:p>
            <a:r>
              <a:rPr lang="en-US" sz="1200" dirty="0"/>
              <a:t>VNF/PNF/NS-level catalog handling would be simplified:</a:t>
            </a:r>
          </a:p>
          <a:p>
            <a:pPr lvl="1"/>
            <a:r>
              <a:rPr lang="en-US" sz="1200" dirty="0"/>
              <a:t>By using the ETSI Catalog Manager.</a:t>
            </a:r>
          </a:p>
          <a:p>
            <a:pPr lvl="1"/>
            <a:r>
              <a:rPr lang="en-US" sz="1200" dirty="0"/>
              <a:t>ETSI VNF/PNF/NS-level catalogs (i.e., original vendor packages) will be stored in ETSI Catalog DB</a:t>
            </a:r>
          </a:p>
          <a:p>
            <a:pPr lvl="1"/>
            <a:r>
              <a:rPr lang="en-US" sz="1200" dirty="0"/>
              <a:t>SO itself does not need to manage VNF LCM (delegates the LCM to VNFM through the SOL003 VNFM Adapter)</a:t>
            </a:r>
          </a:p>
          <a:p>
            <a:r>
              <a:rPr lang="en-US" sz="1200" dirty="0"/>
              <a:t>In Frankfurt, VNF package management is the first focus.</a:t>
            </a:r>
          </a:p>
          <a:p>
            <a:r>
              <a:rPr lang="en-US" sz="1200" dirty="0"/>
              <a:t>ETSI Catalog Manager POST API will be used to store the VNF packages</a:t>
            </a:r>
          </a:p>
          <a:p>
            <a:pPr lvl="1"/>
            <a:r>
              <a:rPr lang="en-US" sz="1200" dirty="0">
                <a:solidFill>
                  <a:srgbClr val="FF0000"/>
                </a:solidFill>
              </a:rPr>
              <a:t>POST /</a:t>
            </a:r>
            <a:r>
              <a:rPr lang="en-US" sz="1200" dirty="0" err="1">
                <a:solidFill>
                  <a:srgbClr val="FF0000"/>
                </a:solidFill>
              </a:rPr>
              <a:t>api</a:t>
            </a:r>
            <a:r>
              <a:rPr lang="en-US" sz="1200" dirty="0">
                <a:solidFill>
                  <a:srgbClr val="FF0000"/>
                </a:solidFill>
              </a:rPr>
              <a:t>/catalog/v1/</a:t>
            </a:r>
            <a:r>
              <a:rPr lang="en-US" sz="1200" dirty="0" err="1">
                <a:solidFill>
                  <a:srgbClr val="FF0000"/>
                </a:solidFill>
              </a:rPr>
              <a:t>vnfpackages</a:t>
            </a:r>
            <a:r>
              <a:rPr lang="en-US" sz="1200" dirty="0">
                <a:solidFill>
                  <a:srgbClr val="FF0000"/>
                </a:solidFill>
              </a:rPr>
              <a:t> // passing </a:t>
            </a:r>
            <a:r>
              <a:rPr lang="en-US" sz="1200" dirty="0" err="1">
                <a:solidFill>
                  <a:srgbClr val="FF0000"/>
                </a:solidFill>
              </a:rPr>
              <a:t>csarId</a:t>
            </a:r>
            <a:r>
              <a:rPr lang="en-US" sz="1200" dirty="0">
                <a:solidFill>
                  <a:srgbClr val="FF0000"/>
                </a:solidFill>
              </a:rPr>
              <a:t>, </a:t>
            </a:r>
            <a:r>
              <a:rPr lang="en-US" sz="1200" dirty="0" err="1">
                <a:solidFill>
                  <a:srgbClr val="FF0000"/>
                </a:solidFill>
              </a:rPr>
              <a:t>vimIds</a:t>
            </a:r>
            <a:r>
              <a:rPr lang="en-US" sz="1200" dirty="0">
                <a:solidFill>
                  <a:srgbClr val="FF0000"/>
                </a:solidFill>
              </a:rPr>
              <a:t> and </a:t>
            </a:r>
            <a:r>
              <a:rPr lang="en-US" sz="1200" dirty="0" err="1">
                <a:solidFill>
                  <a:srgbClr val="FF0000"/>
                </a:solidFill>
              </a:rPr>
              <a:t>labVimId</a:t>
            </a:r>
            <a:endParaRPr lang="en-US" sz="1200" dirty="0">
              <a:solidFill>
                <a:srgbClr val="FF0000"/>
              </a:solidFill>
            </a:endParaRPr>
          </a:p>
          <a:p>
            <a:r>
              <a:rPr lang="en-US" sz="1200" dirty="0"/>
              <a:t>Question: </a:t>
            </a:r>
          </a:p>
          <a:p>
            <a:pPr lvl="1"/>
            <a:r>
              <a:rPr lang="en-US" sz="1200" dirty="0"/>
              <a:t>How does VFC handle VNF packages from SDC? Does use SDC AID DM? Does use VF-Modules?</a:t>
            </a:r>
          </a:p>
          <a:p>
            <a:pPr lvl="2"/>
            <a:r>
              <a:rPr lang="en-US" sz="1200" dirty="0"/>
              <a:t>Currently, there is NO VF-Module support from VF-C and SOL003 VNFM Adapter</a:t>
            </a:r>
          </a:p>
          <a:p>
            <a:pPr lvl="1"/>
            <a:r>
              <a:rPr lang="en-US" sz="1200" dirty="0"/>
              <a:t>VF-Module mapping and handling need to be sorted out.</a:t>
            </a:r>
          </a:p>
          <a:p>
            <a:pPr lvl="1"/>
            <a:endParaRPr lang="en-US" sz="1200" dirty="0"/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CC75DA1-7F3F-A44E-8936-321224831B03}"/>
              </a:ext>
            </a:extLst>
          </p:cNvPr>
          <p:cNvSpPr/>
          <p:nvPr/>
        </p:nvSpPr>
        <p:spPr>
          <a:xfrm>
            <a:off x="7001692" y="1828800"/>
            <a:ext cx="3641170" cy="3161591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DD49E41-D023-284E-90BA-0B68AB053C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40699" y="4973500"/>
            <a:ext cx="2958467" cy="147181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028789A7-C130-B240-BB8A-13A09516B6F5}"/>
              </a:ext>
            </a:extLst>
          </p:cNvPr>
          <p:cNvCxnSpPr>
            <a:cxnSpLocks/>
          </p:cNvCxnSpPr>
          <p:nvPr/>
        </p:nvCxnSpPr>
        <p:spPr>
          <a:xfrm rot="10800000">
            <a:off x="5957744" y="3921553"/>
            <a:ext cx="1389247" cy="1068837"/>
          </a:xfrm>
          <a:prstGeom prst="curvedConnector3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303999"/>
      </p:ext>
    </p:extLst>
  </p:cSld>
  <p:clrMapOvr>
    <a:masterClrMapping/>
  </p:clrMapOvr>
  <p:transition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F2384CE-98D6-6E4A-ADFE-84071968E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2368" y="1018091"/>
            <a:ext cx="5490500" cy="3673919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 Catalog Manager – SOL003/SOL005 Adapter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6646984" cy="3549135"/>
          </a:xfrm>
          <a:effectLst/>
        </p:spPr>
        <p:txBody>
          <a:bodyPr>
            <a:noAutofit/>
          </a:bodyPr>
          <a:lstStyle/>
          <a:p>
            <a:r>
              <a:rPr lang="en-US" sz="1200" dirty="0"/>
              <a:t>ETSI Catalog Manager consists of two microservices:</a:t>
            </a:r>
          </a:p>
          <a:p>
            <a:pPr lvl="1"/>
            <a:r>
              <a:rPr lang="en-US" sz="1200" dirty="0"/>
              <a:t>ETSI Catalog API</a:t>
            </a:r>
          </a:p>
          <a:p>
            <a:pPr lvl="1"/>
            <a:r>
              <a:rPr lang="en-US" sz="1200" dirty="0"/>
              <a:t>ETSI Catalog DB</a:t>
            </a:r>
          </a:p>
          <a:p>
            <a:r>
              <a:rPr lang="en-US" sz="1200" dirty="0"/>
              <a:t>ETSI Catalog Manager provides RESTful services: </a:t>
            </a:r>
          </a:p>
          <a:p>
            <a:pPr lvl="1"/>
            <a:r>
              <a:rPr lang="en-US" sz="1200" dirty="0"/>
              <a:t>ETSI package management for the Adapters.</a:t>
            </a:r>
          </a:p>
          <a:p>
            <a:pPr lvl="2"/>
            <a:r>
              <a:rPr lang="en-US" sz="1200" dirty="0"/>
              <a:t>GET /</a:t>
            </a:r>
            <a:r>
              <a:rPr lang="en-US" sz="1200" dirty="0" err="1"/>
              <a:t>api</a:t>
            </a:r>
            <a:r>
              <a:rPr lang="en-US" sz="1200" dirty="0"/>
              <a:t>/catalog/v1/</a:t>
            </a:r>
            <a:r>
              <a:rPr lang="en-US" sz="1200" dirty="0" err="1"/>
              <a:t>vnfpackages</a:t>
            </a:r>
            <a:r>
              <a:rPr lang="en-US" sz="1200" dirty="0"/>
              <a:t>/{</a:t>
            </a:r>
            <a:r>
              <a:rPr lang="en-US" sz="1200" dirty="0" err="1"/>
              <a:t>csarId</a:t>
            </a:r>
            <a:r>
              <a:rPr lang="en-US" sz="1200" dirty="0"/>
              <a:t>}</a:t>
            </a:r>
          </a:p>
          <a:p>
            <a:pPr lvl="2"/>
            <a:r>
              <a:rPr lang="en-US" sz="1200" dirty="0"/>
              <a:t>Get the original vendor VNF package </a:t>
            </a:r>
          </a:p>
          <a:p>
            <a:pPr lvl="3"/>
            <a:r>
              <a:rPr lang="en-US" sz="1200" dirty="0"/>
              <a:t>ETSI Catalog APIs will be enhanced to extract the original vendor VNF package from the ONBOARDING_PACKAGE directory</a:t>
            </a:r>
          </a:p>
          <a:p>
            <a:pPr lvl="1"/>
            <a:r>
              <a:rPr lang="en-US" sz="1200" dirty="0"/>
              <a:t>Retrieving VNFD for SOL003 Adapter</a:t>
            </a:r>
          </a:p>
          <a:p>
            <a:pPr lvl="1"/>
            <a:r>
              <a:rPr lang="en-US" sz="1200" dirty="0"/>
              <a:t>Retrieving NSD/VNFD for SOL005 Adapter</a:t>
            </a:r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endParaRPr lang="en-US" sz="1200" dirty="0"/>
          </a:p>
          <a:p>
            <a:pPr lvl="2"/>
            <a:endParaRPr lang="en-US" sz="1200" dirty="0"/>
          </a:p>
          <a:p>
            <a:pPr lvl="1"/>
            <a:endParaRPr lang="en-US" sz="1200" dirty="0"/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5CC75DA1-7F3F-A44E-8936-321224831B03}"/>
              </a:ext>
            </a:extLst>
          </p:cNvPr>
          <p:cNvSpPr/>
          <p:nvPr/>
        </p:nvSpPr>
        <p:spPr>
          <a:xfrm>
            <a:off x="8307976" y="2194560"/>
            <a:ext cx="2751909" cy="2752444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66D553-42F1-4442-9CCD-89B468DC491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4961" y="3767760"/>
            <a:ext cx="4152404" cy="2510495"/>
          </a:xfrm>
          <a:prstGeom prst="rect">
            <a:avLst/>
          </a:prstGeom>
        </p:spPr>
      </p:pic>
      <p:cxnSp>
        <p:nvCxnSpPr>
          <p:cNvPr id="12" name="Curved Connector 11">
            <a:extLst>
              <a:ext uri="{FF2B5EF4-FFF2-40B4-BE49-F238E27FC236}">
                <a16:creationId xmlns:a16="http://schemas.microsoft.com/office/drawing/2014/main" id="{13B94016-AC10-F249-B267-325F364D891F}"/>
              </a:ext>
            </a:extLst>
          </p:cNvPr>
          <p:cNvCxnSpPr/>
          <p:nvPr/>
        </p:nvCxnSpPr>
        <p:spPr>
          <a:xfrm rot="5400000" flipH="1" flipV="1">
            <a:off x="6194" y="2727579"/>
            <a:ext cx="1420486" cy="659876"/>
          </a:xfrm>
          <a:prstGeom prst="curvedConnector3">
            <a:avLst>
              <a:gd name="adj1" fmla="val 100436"/>
            </a:avLst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8060028"/>
      </p:ext>
    </p:extLst>
  </p:cSld>
  <p:clrMapOvr>
    <a:masterClrMapping/>
  </p:clrMapOvr>
  <p:transition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Authentication and Authorization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6144538" cy="5365820"/>
          </a:xfrm>
          <a:effectLst/>
        </p:spPr>
        <p:txBody>
          <a:bodyPr>
            <a:noAutofit/>
          </a:bodyPr>
          <a:lstStyle/>
          <a:p>
            <a:r>
              <a:rPr lang="en-US" sz="1200" dirty="0"/>
              <a:t>Leverage AAF for authentication and authorization to secure communications among ONAP component and SVNFM and external NFVO. The following is input from Steve </a:t>
            </a:r>
            <a:r>
              <a:rPr lang="en-US" sz="1200" dirty="0" err="1"/>
              <a:t>Smokowski</a:t>
            </a:r>
            <a:r>
              <a:rPr lang="en-US" sz="1200" dirty="0"/>
              <a:t>.</a:t>
            </a:r>
          </a:p>
          <a:p>
            <a:pPr lvl="1"/>
            <a:r>
              <a:rPr lang="en-US" sz="1200" dirty="0"/>
              <a:t>OAuth2 is not yet used in ONAP. Start with HTTP Basic Authentication with HTTPS</a:t>
            </a:r>
          </a:p>
          <a:p>
            <a:pPr lvl="1"/>
            <a:r>
              <a:rPr lang="en-US" sz="1200" dirty="0"/>
              <a:t>Update an application pom file and add properties; i.e., no application code changes?</a:t>
            </a:r>
          </a:p>
          <a:p>
            <a:pPr lvl="2"/>
            <a:r>
              <a:rPr lang="en-US" sz="1200" dirty="0"/>
              <a:t>Remove Spring Security as well, as we cannot have both in place</a:t>
            </a:r>
          </a:p>
          <a:p>
            <a:pPr lvl="1"/>
            <a:r>
              <a:rPr lang="en-US" sz="1200" dirty="0"/>
              <a:t>There is no need to use the CADI Rest Client at all</a:t>
            </a:r>
          </a:p>
          <a:p>
            <a:pPr lvl="1"/>
            <a:r>
              <a:rPr lang="en-US" sz="1200" dirty="0"/>
              <a:t>The CADI filter can be configured to handle authorization, that is the method AT&amp;T use, or the application can enforce the authorization. It supports basic URI matching semantics</a:t>
            </a:r>
          </a:p>
          <a:p>
            <a:pPr lvl="1"/>
            <a:r>
              <a:rPr lang="en-US" sz="1200" dirty="0"/>
              <a:t>Generate certificates by AAF for HTTPS is the current gap.</a:t>
            </a:r>
          </a:p>
          <a:p>
            <a:pPr lvl="2"/>
            <a:r>
              <a:rPr lang="en-US" sz="1200" dirty="0"/>
              <a:t>We plan to resume the discussion with Elena, Steve and others sometime next week to learn AT&amp;T implementation for this.</a:t>
            </a:r>
          </a:p>
          <a:p>
            <a:r>
              <a:rPr lang="en-US" sz="1200" dirty="0"/>
              <a:t>Authentication and Authorization on SOL003 and SOL005 APIs need to be supported.</a:t>
            </a:r>
          </a:p>
          <a:p>
            <a:r>
              <a:rPr lang="en-US" sz="1200" dirty="0"/>
              <a:t>How does ONAP support vendor-specific SVNFM security?</a:t>
            </a:r>
          </a:p>
          <a:p>
            <a:r>
              <a:rPr lang="en-US" sz="1200" dirty="0"/>
              <a:t>Verizon (John </a:t>
            </a:r>
            <a:r>
              <a:rPr lang="en-US" sz="1200" dirty="0" err="1"/>
              <a:t>D’Elia</a:t>
            </a:r>
            <a:r>
              <a:rPr lang="en-US" sz="1200" dirty="0"/>
              <a:t>) input, </a:t>
            </a:r>
            <a:r>
              <a:rPr lang="en-US" sz="1200" dirty="0">
                <a:hlinkClick r:id="rId2"/>
              </a:rPr>
              <a:t>https://wiki.onap.org/pages/viewpage.action?pageId=50202249&amp;preview=%2F50202249%2F63998229%2FVerizon+RBAC+Requirements+for+ONAP+-+042619.pptx</a:t>
            </a:r>
            <a:endParaRPr lang="en-US" sz="1200" dirty="0"/>
          </a:p>
          <a:p>
            <a:pPr lvl="1"/>
            <a:r>
              <a:rPr lang="en-US" sz="1000" dirty="0"/>
              <a:t>Roles - One or more roles are assigned to each user (managed in external </a:t>
            </a:r>
            <a:r>
              <a:rPr lang="en-US" sz="1000" dirty="0" err="1"/>
              <a:t>IdP</a:t>
            </a:r>
            <a:r>
              <a:rPr lang="en-US" sz="1000" dirty="0"/>
              <a:t>)</a:t>
            </a:r>
          </a:p>
          <a:p>
            <a:pPr lvl="1"/>
            <a:r>
              <a:rPr lang="en-US" sz="1000" dirty="0"/>
              <a:t>A role maps to a set of ONAP-specific permission groups</a:t>
            </a:r>
          </a:p>
          <a:p>
            <a:pPr lvl="1"/>
            <a:r>
              <a:rPr lang="en-US" sz="1000" dirty="0"/>
              <a:t>Each permission group maps to a set of permissions</a:t>
            </a:r>
          </a:p>
          <a:p>
            <a:pPr lvl="1"/>
            <a:r>
              <a:rPr lang="en-US" sz="1000" dirty="0"/>
              <a:t>ONAP applications guard access based on permissions</a:t>
            </a:r>
          </a:p>
          <a:p>
            <a:pPr lvl="1"/>
            <a:r>
              <a:rPr lang="en-US" sz="1000" dirty="0"/>
              <a:t>Permissions are triplets of the form: </a:t>
            </a:r>
            <a:r>
              <a:rPr lang="en-US" sz="1000" dirty="0" err="1"/>
              <a:t>basename|resource|actions</a:t>
            </a:r>
            <a:endParaRPr lang="en-US" sz="1000" dirty="0"/>
          </a:p>
          <a:p>
            <a:endParaRPr lang="en-US" sz="16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1"/>
            <a:endParaRPr lang="en-US" sz="1200" dirty="0"/>
          </a:p>
          <a:p>
            <a:pPr lvl="2"/>
            <a:endParaRPr lang="en-US" sz="1200" dirty="0"/>
          </a:p>
          <a:p>
            <a:pPr lvl="1"/>
            <a:endParaRPr lang="en-US" sz="1200" dirty="0"/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F5D7E5C-1C4B-BD46-8488-2D9913E482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23670" y="1305959"/>
            <a:ext cx="5889198" cy="4409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3884315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Agenda</a:t>
            </a:r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FAF74BAD-80EB-1046-9731-615E8BF505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70624777"/>
              </p:ext>
            </p:extLst>
          </p:nvPr>
        </p:nvGraphicFramePr>
        <p:xfrm>
          <a:off x="661548" y="1026309"/>
          <a:ext cx="8909172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24" name="Graphic 23" descr="Gears">
            <a:extLst>
              <a:ext uri="{FF2B5EF4-FFF2-40B4-BE49-F238E27FC236}">
                <a16:creationId xmlns:a16="http://schemas.microsoft.com/office/drawing/2014/main" id="{64001366-9744-0D46-9699-CE90F79C109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1272989" y="4984376"/>
            <a:ext cx="440098" cy="440098"/>
          </a:xfrm>
          <a:prstGeom prst="rect">
            <a:avLst/>
          </a:prstGeom>
        </p:spPr>
      </p:pic>
      <p:pic>
        <p:nvPicPr>
          <p:cNvPr id="26" name="Graphic 25" descr="Research">
            <a:extLst>
              <a:ext uri="{FF2B5EF4-FFF2-40B4-BE49-F238E27FC236}">
                <a16:creationId xmlns:a16="http://schemas.microsoft.com/office/drawing/2014/main" id="{A4AAAF69-E4E6-C145-AF41-249BE40D65D4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>
          <a:xfrm>
            <a:off x="846018" y="1314922"/>
            <a:ext cx="426971" cy="426971"/>
          </a:xfrm>
          <a:prstGeom prst="rect">
            <a:avLst/>
          </a:prstGeom>
        </p:spPr>
      </p:pic>
      <p:pic>
        <p:nvPicPr>
          <p:cNvPr id="28" name="Graphic 27" descr="Playbook">
            <a:extLst>
              <a:ext uri="{FF2B5EF4-FFF2-40B4-BE49-F238E27FC236}">
                <a16:creationId xmlns:a16="http://schemas.microsoft.com/office/drawing/2014/main" id="{0FE8D868-BD3C-E74D-9FF8-C5EB71523B71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805995" y="5718475"/>
            <a:ext cx="466994" cy="466994"/>
          </a:xfrm>
          <a:prstGeom prst="rect">
            <a:avLst/>
          </a:prstGeom>
        </p:spPr>
      </p:pic>
      <p:pic>
        <p:nvPicPr>
          <p:cNvPr id="30" name="Graphic 29" descr="Lightbulb">
            <a:extLst>
              <a:ext uri="{FF2B5EF4-FFF2-40B4-BE49-F238E27FC236}">
                <a16:creationId xmlns:a16="http://schemas.microsoft.com/office/drawing/2014/main" id="{26A664D8-DE8E-0D41-8494-941A17510C0E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255887" y="2039215"/>
            <a:ext cx="457200" cy="457200"/>
          </a:xfrm>
          <a:prstGeom prst="rect">
            <a:avLst/>
          </a:prstGeom>
        </p:spPr>
      </p:pic>
      <p:pic>
        <p:nvPicPr>
          <p:cNvPr id="32" name="Graphic 31" descr="Presentation with checklist">
            <a:extLst>
              <a:ext uri="{FF2B5EF4-FFF2-40B4-BE49-F238E27FC236}">
                <a16:creationId xmlns:a16="http://schemas.microsoft.com/office/drawing/2014/main" id="{2DF09BF7-6111-894A-AD94-C71D436FEF13}"/>
              </a:ext>
            </a:extLst>
          </p:cNvPr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493038" y="2758899"/>
            <a:ext cx="457200" cy="457200"/>
          </a:xfrm>
          <a:prstGeom prst="rect">
            <a:avLst/>
          </a:prstGeom>
        </p:spPr>
      </p:pic>
      <p:pic>
        <p:nvPicPr>
          <p:cNvPr id="34" name="Graphic 33" descr="Hierarchy">
            <a:extLst>
              <a:ext uri="{FF2B5EF4-FFF2-40B4-BE49-F238E27FC236}">
                <a16:creationId xmlns:a16="http://schemas.microsoft.com/office/drawing/2014/main" id="{2375915C-2B72-0B41-A4A9-90ACF27021C2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595718" y="3483021"/>
            <a:ext cx="457200" cy="457200"/>
          </a:xfrm>
          <a:prstGeom prst="rect">
            <a:avLst/>
          </a:prstGeom>
        </p:spPr>
      </p:pic>
      <p:pic>
        <p:nvPicPr>
          <p:cNvPr id="36" name="Graphic 35" descr="Coins">
            <a:extLst>
              <a:ext uri="{FF2B5EF4-FFF2-40B4-BE49-F238E27FC236}">
                <a16:creationId xmlns:a16="http://schemas.microsoft.com/office/drawing/2014/main" id="{656B16BB-940C-954D-9F73-CA2693B7F108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0"/>
              </a:ext>
            </a:extLst>
          </a:blip>
          <a:stretch>
            <a:fillRect/>
          </a:stretch>
        </p:blipFill>
        <p:spPr>
          <a:xfrm>
            <a:off x="1493038" y="4257296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5221244"/>
      </p:ext>
    </p:extLst>
  </p:cSld>
  <p:clrMapOvr>
    <a:masterClrMapping/>
  </p:clrMapOvr>
  <p:transition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CSIT for ETSI Alignment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9132" y="1034980"/>
            <a:ext cx="5699499" cy="4913333"/>
          </a:xfrm>
          <a:effectLst/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200" dirty="0"/>
              <a:t>Task list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Simulate Request for SDC  in catalog DB</a:t>
            </a:r>
          </a:p>
          <a:p>
            <a:pPr lvl="1"/>
            <a:r>
              <a:rPr lang="en-US" sz="1200" dirty="0"/>
              <a:t>CSIT does not have DMAAP and real SDC, so it will update service information manually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Compose a curl command mimicking the data sent from VID to SO and send it to the running SO container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Create entries in Database as needed according to the request from the user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Simulate A&amp;AI, SDNC and enable interactions in A&amp;AI &amp; SDNC to communicate with SO-BPMN: A&amp;AI and SDNC simulators must have a URL matching every call that is required in the BPMN flow being invoked.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Update BPMN to point to the simulated A&amp;AI and SDNC : Update curl request to point to Simulators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Setup the VNFM Simulator for SOL003 operations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Create SDC simulator to respond to a request with a CSAR file.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Evaluate on what is considered as an acceptance criteria test cases 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Spike: Expose REST interface for SO to give it notification instead of polling.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>
                <a:solidFill>
                  <a:srgbClr val="0070C0"/>
                </a:solidFill>
              </a:rPr>
              <a:t>Note: detailed design needs to be settled.</a:t>
            </a:r>
          </a:p>
          <a:p>
            <a:pPr marL="457200" lvl="1" indent="0">
              <a:buNone/>
            </a:pPr>
            <a:endParaRPr lang="en-US" sz="1400" dirty="0"/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C97E2F4-45E3-DE43-8087-8C6DE5F58DC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4363" y="1473442"/>
            <a:ext cx="6271291" cy="4293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6477991"/>
      </p:ext>
    </p:extLst>
  </p:cSld>
  <p:clrMapOvr>
    <a:masterClrMapping/>
  </p:clrMapOvr>
  <p:transition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ETSI VNF Package and VNFD</a:t>
            </a:r>
          </a:p>
        </p:txBody>
      </p:sp>
      <p:pic>
        <p:nvPicPr>
          <p:cNvPr id="8" name="Graphic 7" descr="Playbook">
            <a:extLst>
              <a:ext uri="{FF2B5EF4-FFF2-40B4-BE49-F238E27FC236}">
                <a16:creationId xmlns:a16="http://schemas.microsoft.com/office/drawing/2014/main" id="{D094BD48-511B-4149-930E-003B01079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40DD62-30D1-D347-B92A-82AF22E6E4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0159" y="1078717"/>
            <a:ext cx="4487179" cy="285601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59A8882-3E7F-534F-98A7-F85D038EBC7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6777" y="1078717"/>
            <a:ext cx="4516622" cy="285601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3033AAF-EE30-AD4E-9A6C-C6AA02E393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66174" y="3813773"/>
            <a:ext cx="4487179" cy="279788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4D53730-AFCB-3948-9F86-7502A4009A1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532792" y="3813773"/>
            <a:ext cx="2089150" cy="2463800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430674837"/>
      </p:ext>
    </p:extLst>
  </p:cSld>
  <p:clrMapOvr>
    <a:masterClrMapping/>
  </p:clrMapOvr>
  <p:transition>
    <p:wipe dir="r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ETSI SOL003 Adapter, Possible Placement Options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101590" y="1077476"/>
            <a:ext cx="5868732" cy="3230731"/>
          </a:xfrm>
        </p:spPr>
        <p:txBody>
          <a:bodyPr>
            <a:noAutofit/>
          </a:bodyPr>
          <a:lstStyle/>
          <a:p>
            <a:r>
              <a:rPr lang="en-US" sz="1200" dirty="0"/>
              <a:t>One SOL003 Adapter or Two SOL003 Adapters?</a:t>
            </a:r>
          </a:p>
          <a:p>
            <a:pPr lvl="1"/>
            <a:r>
              <a:rPr lang="en-US" sz="1200" b="1" dirty="0">
                <a:solidFill>
                  <a:srgbClr val="7030A0"/>
                </a:solidFill>
              </a:rPr>
              <a:t>Case #1: One SOL003 Adapter</a:t>
            </a:r>
            <a:r>
              <a:rPr lang="en-US" sz="1200" dirty="0"/>
              <a:t>: a proposal for GNFC has an external SOL003 Adapter, which supports create/instantiate/terminate/scale/heal VNF and LCN, and also configurations.</a:t>
            </a:r>
          </a:p>
          <a:p>
            <a:pPr lvl="2"/>
            <a:r>
              <a:rPr lang="en-US" sz="1200" dirty="0"/>
              <a:t>For this, the current SO VNFM Adapter needs to be decoupled from SO</a:t>
            </a:r>
          </a:p>
          <a:p>
            <a:pPr lvl="2"/>
            <a:r>
              <a:rPr lang="en-US" sz="1200" dirty="0"/>
              <a:t>The SOL003 Adapter supports all the SOL003 operations including configuration</a:t>
            </a:r>
          </a:p>
          <a:p>
            <a:pPr lvl="1"/>
            <a:r>
              <a:rPr lang="en-US" sz="1200" b="1" dirty="0">
                <a:solidFill>
                  <a:srgbClr val="7030A0"/>
                </a:solidFill>
              </a:rPr>
              <a:t>Case #2: Two SOL003 Adapters</a:t>
            </a:r>
            <a:r>
              <a:rPr lang="en-US" sz="1200" dirty="0"/>
              <a:t>: a proposal that one SOL003 adapter which is attached to SO handles VNF LCM and LCN; another SOL003 adapter in the GNFC handles configurations - allowing separate evolutions of LCM and Configurations</a:t>
            </a:r>
          </a:p>
          <a:p>
            <a:r>
              <a:rPr lang="en-US" sz="1200" dirty="0"/>
              <a:t>For the GNFC use case, </a:t>
            </a:r>
          </a:p>
          <a:p>
            <a:pPr lvl="1"/>
            <a:r>
              <a:rPr lang="en-US" sz="1200" dirty="0"/>
              <a:t>CE-2 NBI needs to be enhanced to support VNF LCM</a:t>
            </a:r>
          </a:p>
          <a:p>
            <a:pPr lvl="1"/>
            <a:r>
              <a:rPr lang="en-US" sz="1200" dirty="0"/>
              <a:t>Connections/Paths between CE-2 and CI-06 need to be defined/designed</a:t>
            </a:r>
          </a:p>
          <a:p>
            <a:pPr lvl="1"/>
            <a:r>
              <a:rPr lang="en-US" sz="1200" dirty="0"/>
              <a:t>SOL003 Adapter NBI needs to be adjusted, based on CI-6</a:t>
            </a:r>
          </a:p>
          <a:p>
            <a:pPr lvl="1"/>
            <a:endParaRPr lang="en-US" sz="1200" dirty="0"/>
          </a:p>
          <a:p>
            <a:pPr lvl="1"/>
            <a:endParaRPr lang="en-US" sz="1400" dirty="0"/>
          </a:p>
          <a:p>
            <a:endParaRPr lang="en-US" sz="1400" dirty="0"/>
          </a:p>
          <a:p>
            <a:pPr marL="457200" lvl="1" indent="0">
              <a:buNone/>
            </a:pPr>
            <a:endParaRPr lang="en-US" sz="1400" dirty="0"/>
          </a:p>
        </p:txBody>
      </p: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CB868974-7077-C245-BEEA-9DD81B3FB844}"/>
              </a:ext>
            </a:extLst>
          </p:cNvPr>
          <p:cNvGrpSpPr/>
          <p:nvPr/>
        </p:nvGrpSpPr>
        <p:grpSpPr>
          <a:xfrm>
            <a:off x="6051349" y="1031836"/>
            <a:ext cx="5892991" cy="5145102"/>
            <a:chOff x="6051349" y="1031836"/>
            <a:chExt cx="5892991" cy="5145102"/>
          </a:xfrm>
        </p:grpSpPr>
        <p:grpSp>
          <p:nvGrpSpPr>
            <p:cNvPr id="128" name="Group 127">
              <a:extLst>
                <a:ext uri="{FF2B5EF4-FFF2-40B4-BE49-F238E27FC236}">
                  <a16:creationId xmlns:a16="http://schemas.microsoft.com/office/drawing/2014/main" id="{1B136BE6-766A-1C40-963A-A35AF7301BFC}"/>
                </a:ext>
              </a:extLst>
            </p:cNvPr>
            <p:cNvGrpSpPr/>
            <p:nvPr/>
          </p:nvGrpSpPr>
          <p:grpSpPr>
            <a:xfrm>
              <a:off x="10322360" y="1031836"/>
              <a:ext cx="1603129" cy="767839"/>
              <a:chOff x="10284479" y="-31238"/>
              <a:chExt cx="1603129" cy="767839"/>
            </a:xfrm>
          </p:grpSpPr>
          <p:sp>
            <p:nvSpPr>
              <p:cNvPr id="6" name="Rectangle 5">
                <a:extLst>
                  <a:ext uri="{FF2B5EF4-FFF2-40B4-BE49-F238E27FC236}">
                    <a16:creationId xmlns:a16="http://schemas.microsoft.com/office/drawing/2014/main" id="{678FCD29-1FA4-204A-9DB2-894F2DC8B226}"/>
                  </a:ext>
                </a:extLst>
              </p:cNvPr>
              <p:cNvSpPr/>
              <p:nvPr/>
            </p:nvSpPr>
            <p:spPr>
              <a:xfrm>
                <a:off x="10284479" y="155270"/>
                <a:ext cx="1603129" cy="581331"/>
              </a:xfrm>
              <a:prstGeom prst="rect">
                <a:avLst/>
              </a:prstGeom>
              <a:solidFill>
                <a:schemeClr val="bg1"/>
              </a:solidFill>
              <a:ln w="76200" cap="flat">
                <a:solidFill>
                  <a:schemeClr val="tx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  <a:sym typeface="Calibri"/>
                </a:endParaRP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DF9B4E19-E376-A847-A3A4-09FE6782C525}"/>
                  </a:ext>
                </a:extLst>
              </p:cNvPr>
              <p:cNvSpPr txBox="1"/>
              <p:nvPr/>
            </p:nvSpPr>
            <p:spPr>
              <a:xfrm>
                <a:off x="10903322" y="-31238"/>
                <a:ext cx="378440" cy="301541"/>
              </a:xfrm>
              <a:prstGeom prst="rect">
                <a:avLst/>
              </a:prstGeom>
              <a:solidFill>
                <a:schemeClr val="tx1"/>
              </a:solidFill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none" lIns="45719" tIns="45719" rIns="45719" bIns="45719" numCol="1" spcCol="38100" rtlCol="0" anchor="t">
                <a:spAutoFit/>
              </a:bodyPr>
              <a:lstStyle/>
              <a:p>
                <a:pPr marL="0" marR="0" lvl="0" indent="0" algn="l" defTabSz="457200" rtl="0" eaLnBrk="1" fontAlgn="auto" latinLnBrk="0" hangingPunct="0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  <a:sym typeface="Calibri"/>
                  </a:rPr>
                  <a:t>Key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0E80060D-2DAB-EB46-9534-DA4C4035ED6A}"/>
                  </a:ext>
                </a:extLst>
              </p:cNvPr>
              <p:cNvGrpSpPr/>
              <p:nvPr/>
            </p:nvGrpSpPr>
            <p:grpSpPr>
              <a:xfrm>
                <a:off x="10359732" y="296808"/>
                <a:ext cx="1501163" cy="356619"/>
                <a:chOff x="5236557" y="1068009"/>
                <a:chExt cx="1714288" cy="436790"/>
              </a:xfrm>
            </p:grpSpPr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C173226-6403-7B4B-9828-CD4A563AE86B}"/>
                    </a:ext>
                  </a:extLst>
                </p:cNvPr>
                <p:cNvSpPr txBox="1"/>
                <p:nvPr/>
              </p:nvSpPr>
              <p:spPr>
                <a:xfrm>
                  <a:off x="5236557" y="1068009"/>
                  <a:ext cx="481258" cy="215331"/>
                </a:xfrm>
                <a:prstGeom prst="rect">
                  <a:avLst/>
                </a:prstGeom>
                <a:solidFill>
                  <a:schemeClr val="accent2">
                    <a:alpha val="74902"/>
                  </a:schemeClr>
                </a:solidFill>
              </p:spPr>
              <p:txBody>
                <a:bodyPr wrap="square" lIns="0" tIns="45664" rIns="0" bIns="45664" rtlCol="0" anchor="ctr" anchorCtr="0">
                  <a:noAutofit/>
                </a:bodyPr>
                <a:lstStyle>
                  <a:defPPr>
                    <a:defRPr lang="en-US"/>
                  </a:defPPr>
                  <a:lvl1pPr algn="ctr" defTabSz="913364">
                    <a:defRPr sz="800" b="1" i="1" kern="0">
                      <a:solidFill>
                        <a:prstClr val="black"/>
                      </a:solidFill>
                      <a:latin typeface="Arial"/>
                    </a:defRPr>
                  </a:lvl1pPr>
                </a:lstStyle>
                <a:p>
                  <a:pPr marL="0" marR="0" lvl="0" indent="0" algn="ctr" defTabSz="913364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CE-x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6DC52D99-5BE9-1046-B205-0EAD64D07FBA}"/>
                    </a:ext>
                  </a:extLst>
                </p:cNvPr>
                <p:cNvSpPr txBox="1"/>
                <p:nvPr/>
              </p:nvSpPr>
              <p:spPr>
                <a:xfrm>
                  <a:off x="5236557" y="1289468"/>
                  <a:ext cx="481258" cy="215331"/>
                </a:xfrm>
                <a:prstGeom prst="rect">
                  <a:avLst/>
                </a:prstGeom>
                <a:solidFill>
                  <a:srgbClr val="00B0F0">
                    <a:alpha val="74902"/>
                  </a:srgbClr>
                </a:solidFill>
              </p:spPr>
              <p:txBody>
                <a:bodyPr wrap="square" lIns="0" tIns="45664" rIns="0" bIns="45664" rtlCol="0" anchor="ctr" anchorCtr="0">
                  <a:noAutofit/>
                </a:bodyPr>
                <a:lstStyle>
                  <a:defPPr>
                    <a:defRPr lang="en-US"/>
                  </a:defPPr>
                  <a:lvl1pPr algn="ctr" defTabSz="913364">
                    <a:defRPr sz="800" b="1" i="1" kern="0">
                      <a:solidFill>
                        <a:prstClr val="black"/>
                      </a:solidFill>
                      <a:latin typeface="Arial"/>
                    </a:defRPr>
                  </a:lvl1pPr>
                </a:lstStyle>
                <a:p>
                  <a:pPr marL="0" marR="0" lvl="0" indent="0" algn="ctr" defTabSz="913364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CI-x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682CC1DA-6A6F-DA42-BC53-1044009F24C2}"/>
                    </a:ext>
                  </a:extLst>
                </p:cNvPr>
                <p:cNvSpPr txBox="1"/>
                <p:nvPr/>
              </p:nvSpPr>
              <p:spPr>
                <a:xfrm>
                  <a:off x="5717815" y="1071230"/>
                  <a:ext cx="1233030" cy="215444"/>
                </a:xfrm>
                <a:prstGeom prst="rect">
                  <a:avLst/>
                </a:prstGeom>
                <a:noFill/>
              </p:spPr>
              <p:txBody>
                <a:bodyPr wrap="square" lIns="0" tIns="45664" rIns="0" bIns="45664" rtlCol="0" anchor="ctr" anchorCtr="0">
                  <a:noAutofit/>
                </a:bodyPr>
                <a:lstStyle>
                  <a:defPPr>
                    <a:defRPr lang="en-US"/>
                  </a:defPPr>
                  <a:lvl1pPr algn="ctr" defTabSz="913364">
                    <a:defRPr sz="800" b="1" i="1" kern="0">
                      <a:solidFill>
                        <a:prstClr val="black"/>
                      </a:solidFill>
                      <a:latin typeface="Arial"/>
                    </a:defRPr>
                  </a:lvl1pPr>
                </a:lstStyle>
                <a:p>
                  <a:pPr marL="0" marR="0" lvl="0" indent="0" algn="ctr" defTabSz="913364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Controller External API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66F2C180-3E14-7649-B88A-B36D2AF4C3CD}"/>
                    </a:ext>
                  </a:extLst>
                </p:cNvPr>
                <p:cNvSpPr txBox="1"/>
                <p:nvPr/>
              </p:nvSpPr>
              <p:spPr>
                <a:xfrm>
                  <a:off x="5725221" y="1283340"/>
                  <a:ext cx="1199367" cy="215444"/>
                </a:xfrm>
                <a:prstGeom prst="rect">
                  <a:avLst/>
                </a:prstGeom>
                <a:noFill/>
              </p:spPr>
              <p:txBody>
                <a:bodyPr wrap="square" lIns="0" tIns="45664" rIns="0" bIns="45664" rtlCol="0" anchor="ctr" anchorCtr="0">
                  <a:noAutofit/>
                </a:bodyPr>
                <a:lstStyle>
                  <a:defPPr>
                    <a:defRPr lang="en-US"/>
                  </a:defPPr>
                  <a:lvl1pPr algn="ctr" defTabSz="913364">
                    <a:defRPr sz="800" b="1" i="1" kern="0">
                      <a:solidFill>
                        <a:prstClr val="black"/>
                      </a:solidFill>
                      <a:latin typeface="Arial"/>
                    </a:defRPr>
                  </a:lvl1pPr>
                </a:lstStyle>
                <a:p>
                  <a:pPr marL="0" marR="0" lvl="0" indent="0" algn="ctr" defTabSz="913364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800" b="1" i="1" u="none" strike="noStrike" kern="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/>
                      <a:ea typeface="+mn-ea"/>
                      <a:cs typeface="+mn-cs"/>
                    </a:rPr>
                    <a:t>Controller Internal API</a:t>
                  </a:r>
                </a:p>
              </p:txBody>
            </p:sp>
          </p:grpSp>
        </p:grpSp>
        <p:sp>
          <p:nvSpPr>
            <p:cNvPr id="14" name="Magnetic Disk 13">
              <a:extLst>
                <a:ext uri="{FF2B5EF4-FFF2-40B4-BE49-F238E27FC236}">
                  <a16:creationId xmlns:a16="http://schemas.microsoft.com/office/drawing/2014/main" id="{3182B296-A8EC-794B-A56A-DBF8DFBE8D57}"/>
                </a:ext>
              </a:extLst>
            </p:cNvPr>
            <p:cNvSpPr/>
            <p:nvPr/>
          </p:nvSpPr>
          <p:spPr>
            <a:xfrm>
              <a:off x="6483393" y="2149097"/>
              <a:ext cx="487883" cy="313410"/>
            </a:xfrm>
            <a:prstGeom prst="flowChartMagneticDisk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algn="ctr" defTabSz="913364"/>
              <a:r>
                <a:rPr lang="en-US" sz="1000" kern="0" dirty="0">
                  <a:solidFill>
                    <a:srgbClr val="70AD47">
                      <a:lumMod val="20000"/>
                      <a:lumOff val="80000"/>
                    </a:srgbClr>
                  </a:solidFill>
                  <a:latin typeface="Calibri"/>
                </a:rPr>
                <a:t>Run time catalog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21B7E10-99A4-4D4A-A1B3-43E68C25436F}"/>
                </a:ext>
              </a:extLst>
            </p:cNvPr>
            <p:cNvSpPr/>
            <p:nvPr/>
          </p:nvSpPr>
          <p:spPr>
            <a:xfrm>
              <a:off x="8259288" y="2047140"/>
              <a:ext cx="925884" cy="276538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OOF (for queries)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F64BE94-9B17-1041-8D9B-711B85778415}"/>
                </a:ext>
              </a:extLst>
            </p:cNvPr>
            <p:cNvSpPr/>
            <p:nvPr/>
          </p:nvSpPr>
          <p:spPr>
            <a:xfrm>
              <a:off x="9345532" y="2056529"/>
              <a:ext cx="1027010" cy="276538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t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Policy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42B70106-0FDA-AA40-9177-45BE38F881D4}"/>
                </a:ext>
              </a:extLst>
            </p:cNvPr>
            <p:cNvSpPr/>
            <p:nvPr/>
          </p:nvSpPr>
          <p:spPr>
            <a:xfrm>
              <a:off x="6277322" y="2775581"/>
              <a:ext cx="5667018" cy="2772850"/>
            </a:xfrm>
            <a:prstGeom prst="rect">
              <a:avLst/>
            </a:prstGeom>
            <a:solidFill>
              <a:schemeClr val="bg2">
                <a:lumMod val="60000"/>
                <a:lumOff val="40000"/>
              </a:schemeClr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lIns="91440" tIns="91440" rIns="91440" bIns="91440" rtlCol="0" anchor="t" anchorCtr="0"/>
            <a:lstStyle/>
            <a:p>
              <a:pPr marL="0" marR="0" lvl="0" indent="0" algn="l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Generic NF </a:t>
              </a:r>
            </a:p>
            <a:p>
              <a:pPr marL="0" marR="0" lvl="0" indent="0" algn="l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Controller</a:t>
              </a:r>
            </a:p>
          </p:txBody>
        </p:sp>
        <p:sp>
          <p:nvSpPr>
            <p:cNvPr id="18" name="Rounded Rectangle 81">
              <a:extLst>
                <a:ext uri="{FF2B5EF4-FFF2-40B4-BE49-F238E27FC236}">
                  <a16:creationId xmlns:a16="http://schemas.microsoft.com/office/drawing/2014/main" id="{8A8437A4-D304-B948-B598-A978200E95FE}"/>
                </a:ext>
              </a:extLst>
            </p:cNvPr>
            <p:cNvSpPr/>
            <p:nvPr/>
          </p:nvSpPr>
          <p:spPr>
            <a:xfrm>
              <a:off x="6342299" y="4741748"/>
              <a:ext cx="5536269" cy="745508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18" tIns="0" rIns="91318" bIns="45659" rtlCol="0" anchor="t" anchorCtr="0"/>
            <a:lstStyle/>
            <a:p>
              <a:pPr marL="0" marR="0" lvl="0" indent="0" algn="ctr" defTabSz="913220" rtl="0" eaLnBrk="1" fontAlgn="auto" latinLnBrk="0" hangingPunct="1">
                <a:lnSpc>
                  <a:spcPts val="1199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9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Adapters </a:t>
              </a:r>
            </a:p>
          </p:txBody>
        </p:sp>
        <p:sp>
          <p:nvSpPr>
            <p:cNvPr id="19" name="Rounded Rectangle 44">
              <a:extLst>
                <a:ext uri="{FF2B5EF4-FFF2-40B4-BE49-F238E27FC236}">
                  <a16:creationId xmlns:a16="http://schemas.microsoft.com/office/drawing/2014/main" id="{803AEFFD-EB6E-2147-B012-03C5D5FFBEEB}"/>
                </a:ext>
              </a:extLst>
            </p:cNvPr>
            <p:cNvSpPr/>
            <p:nvPr/>
          </p:nvSpPr>
          <p:spPr>
            <a:xfrm>
              <a:off x="8030208" y="3694930"/>
              <a:ext cx="2642710" cy="765636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18" tIns="0" rIns="91318" bIns="45659" rtlCol="0" anchor="t" anchorCtr="0"/>
            <a:lstStyle/>
            <a:p>
              <a:pPr marL="0" marR="0" lvl="0" indent="0" algn="l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9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 Logic Processing </a:t>
              </a:r>
            </a:p>
          </p:txBody>
        </p:sp>
        <p:sp>
          <p:nvSpPr>
            <p:cNvPr id="20" name="Rounded Rectangle 46">
              <a:extLst>
                <a:ext uri="{FF2B5EF4-FFF2-40B4-BE49-F238E27FC236}">
                  <a16:creationId xmlns:a16="http://schemas.microsoft.com/office/drawing/2014/main" id="{7EA2800E-EA04-5E46-895A-AA31AA5472F0}"/>
                </a:ext>
              </a:extLst>
            </p:cNvPr>
            <p:cNvSpPr/>
            <p:nvPr/>
          </p:nvSpPr>
          <p:spPr>
            <a:xfrm>
              <a:off x="6493453" y="3425173"/>
              <a:ext cx="1291371" cy="993587"/>
            </a:xfrm>
            <a:prstGeom prst="roundRect">
              <a:avLst>
                <a:gd name="adj" fmla="val 9710"/>
              </a:avLst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91318" tIns="0" rIns="91318" bIns="45659" rtlCol="0" anchor="t" anchorCtr="0"/>
            <a:lstStyle/>
            <a:p>
              <a:pPr marL="0" marR="0" lvl="0" indent="0" algn="l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Calibri" panose="020F0502020204030204" pitchFamily="34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FDC81BE4-0585-CC4F-B757-1BBCB7EDAF66}"/>
                </a:ext>
              </a:extLst>
            </p:cNvPr>
            <p:cNvSpPr/>
            <p:nvPr/>
          </p:nvSpPr>
          <p:spPr>
            <a:xfrm>
              <a:off x="8313158" y="5030109"/>
              <a:ext cx="582854" cy="298315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Chef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BE8DC88A-43A6-444E-8529-7FAF1722BB41}"/>
                </a:ext>
              </a:extLst>
            </p:cNvPr>
            <p:cNvSpPr/>
            <p:nvPr/>
          </p:nvSpPr>
          <p:spPr>
            <a:xfrm>
              <a:off x="10424038" y="3737900"/>
              <a:ext cx="216196" cy="244668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5823AA7-E010-E641-803C-18CC21CE09AE}"/>
                </a:ext>
              </a:extLst>
            </p:cNvPr>
            <p:cNvCxnSpPr/>
            <p:nvPr/>
          </p:nvCxnSpPr>
          <p:spPr>
            <a:xfrm>
              <a:off x="9375217" y="4438165"/>
              <a:ext cx="1536" cy="31681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0F4CF2D-6660-704D-85A3-881B22F6F48F}"/>
                </a:ext>
              </a:extLst>
            </p:cNvPr>
            <p:cNvSpPr/>
            <p:nvPr/>
          </p:nvSpPr>
          <p:spPr>
            <a:xfrm>
              <a:off x="6661511" y="3231545"/>
              <a:ext cx="123878" cy="971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D3DBAE24-C10F-7849-9E1F-A2F21673F976}"/>
                </a:ext>
              </a:extLst>
            </p:cNvPr>
            <p:cNvSpPr/>
            <p:nvPr/>
          </p:nvSpPr>
          <p:spPr>
            <a:xfrm>
              <a:off x="7211435" y="3231545"/>
              <a:ext cx="123878" cy="971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6A23333-B9F5-E64D-BB7E-0C8A2FF1F19A}"/>
                </a:ext>
              </a:extLst>
            </p:cNvPr>
            <p:cNvSpPr/>
            <p:nvPr/>
          </p:nvSpPr>
          <p:spPr>
            <a:xfrm>
              <a:off x="10236365" y="4358026"/>
              <a:ext cx="123878" cy="97160"/>
            </a:xfrm>
            <a:prstGeom prst="rect">
              <a:avLst/>
            </a:prstGeom>
            <a:noFill/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199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9E21CAA-14C5-4C4C-9F68-5BF2B60B81E4}"/>
                </a:ext>
              </a:extLst>
            </p:cNvPr>
            <p:cNvCxnSpPr/>
            <p:nvPr/>
          </p:nvCxnSpPr>
          <p:spPr>
            <a:xfrm>
              <a:off x="7774329" y="3890613"/>
              <a:ext cx="263663" cy="3362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213FAE5D-2D07-F644-944B-4E012677F2F5}"/>
                </a:ext>
              </a:extLst>
            </p:cNvPr>
            <p:cNvCxnSpPr>
              <a:cxnSpLocks/>
              <a:stCxn id="19" idx="0"/>
            </p:cNvCxnSpPr>
            <p:nvPr/>
          </p:nvCxnSpPr>
          <p:spPr>
            <a:xfrm flipV="1">
              <a:off x="9351563" y="3052804"/>
              <a:ext cx="7653" cy="642126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A4B64ACE-6C8F-574C-BAF8-5B45B2023B7C}"/>
                </a:ext>
              </a:extLst>
            </p:cNvPr>
            <p:cNvCxnSpPr/>
            <p:nvPr/>
          </p:nvCxnSpPr>
          <p:spPr>
            <a:xfrm flipH="1" flipV="1">
              <a:off x="7677825" y="3063061"/>
              <a:ext cx="1524" cy="362113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30" name="Rounded Rectangle 65">
              <a:extLst>
                <a:ext uri="{FF2B5EF4-FFF2-40B4-BE49-F238E27FC236}">
                  <a16:creationId xmlns:a16="http://schemas.microsoft.com/office/drawing/2014/main" id="{904BE79E-81D8-0D47-8810-F8715CFCE636}"/>
                </a:ext>
              </a:extLst>
            </p:cNvPr>
            <p:cNvSpPr/>
            <p:nvPr/>
          </p:nvSpPr>
          <p:spPr>
            <a:xfrm>
              <a:off x="10926621" y="3824099"/>
              <a:ext cx="968040" cy="609411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Assigned Resources Inventory: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Service*  Topology &amp; VNF/PNF State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45F521F-43D4-C24F-B4D5-1ADD70468926}"/>
                </a:ext>
              </a:extLst>
            </p:cNvPr>
            <p:cNvSpPr/>
            <p:nvPr/>
          </p:nvSpPr>
          <p:spPr>
            <a:xfrm>
              <a:off x="7605424" y="5030109"/>
              <a:ext cx="641566" cy="298315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Netconf</a:t>
              </a:r>
              <a:endPara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32" name="Rounded Rectangle 45">
              <a:extLst>
                <a:ext uri="{FF2B5EF4-FFF2-40B4-BE49-F238E27FC236}">
                  <a16:creationId xmlns:a16="http://schemas.microsoft.com/office/drawing/2014/main" id="{7F5050BB-1B9F-BA4F-9300-E5C99AA87C6C}"/>
                </a:ext>
              </a:extLst>
            </p:cNvPr>
            <p:cNvSpPr/>
            <p:nvPr/>
          </p:nvSpPr>
          <p:spPr>
            <a:xfrm>
              <a:off x="7514906" y="2846988"/>
              <a:ext cx="2962476" cy="205815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ctr" anchorCtr="0"/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99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API Handler 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A1B7320-2956-284E-BAD8-EF55007014D2}"/>
                </a:ext>
              </a:extLst>
            </p:cNvPr>
            <p:cNvSpPr/>
            <p:nvPr/>
          </p:nvSpPr>
          <p:spPr>
            <a:xfrm>
              <a:off x="10429388" y="2195047"/>
              <a:ext cx="957334" cy="257411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Active &amp; Available Inventory 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DBDA48F4-E2CD-0B40-A8B7-4B3E5A5BEA5E}"/>
                </a:ext>
              </a:extLst>
            </p:cNvPr>
            <p:cNvSpPr/>
            <p:nvPr/>
          </p:nvSpPr>
          <p:spPr>
            <a:xfrm>
              <a:off x="7099301" y="2071688"/>
              <a:ext cx="666286" cy="370537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b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Service Design &amp; Creation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7683657B-3FFC-9342-8E4B-8567D9541710}"/>
                </a:ext>
              </a:extLst>
            </p:cNvPr>
            <p:cNvSpPr/>
            <p:nvPr/>
          </p:nvSpPr>
          <p:spPr>
            <a:xfrm>
              <a:off x="8962181" y="5030109"/>
              <a:ext cx="582854" cy="298315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Ansible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577C8203-AADE-6D43-914E-CFDA41DEC998}"/>
                </a:ext>
              </a:extLst>
            </p:cNvPr>
            <p:cNvSpPr/>
            <p:nvPr/>
          </p:nvSpPr>
          <p:spPr>
            <a:xfrm>
              <a:off x="9742961" y="5030048"/>
              <a:ext cx="582854" cy="298376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Others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2C173855-52D2-C642-A5FF-5816BFE1102F}"/>
                </a:ext>
              </a:extLst>
            </p:cNvPr>
            <p:cNvSpPr txBox="1"/>
            <p:nvPr/>
          </p:nvSpPr>
          <p:spPr>
            <a:xfrm>
              <a:off x="9485691" y="4960814"/>
              <a:ext cx="300676" cy="301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…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F813A2B-7305-5142-881E-744854676750}"/>
                </a:ext>
              </a:extLst>
            </p:cNvPr>
            <p:cNvSpPr/>
            <p:nvPr/>
          </p:nvSpPr>
          <p:spPr>
            <a:xfrm>
              <a:off x="8219642" y="2176220"/>
              <a:ext cx="850554" cy="271030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Orchestration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AD9DDAB6-0F91-5843-A511-BA1C65E60192}"/>
                </a:ext>
              </a:extLst>
            </p:cNvPr>
            <p:cNvSpPr/>
            <p:nvPr/>
          </p:nvSpPr>
          <p:spPr>
            <a:xfrm>
              <a:off x="9270593" y="2174728"/>
              <a:ext cx="1027010" cy="276538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Data Collection, Analytics &amp; Events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8CF6A13F-696D-4244-B046-98817B1833FF}"/>
                </a:ext>
              </a:extLst>
            </p:cNvPr>
            <p:cNvSpPr txBox="1"/>
            <p:nvPr/>
          </p:nvSpPr>
          <p:spPr>
            <a:xfrm>
              <a:off x="9261132" y="1851867"/>
              <a:ext cx="1061229" cy="188259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Closed Loop Actions</a:t>
              </a:r>
            </a:p>
          </p:txBody>
        </p:sp>
        <p:sp>
          <p:nvSpPr>
            <p:cNvPr id="41" name="TextBox 40">
              <a:extLst>
                <a:ext uri="{FF2B5EF4-FFF2-40B4-BE49-F238E27FC236}">
                  <a16:creationId xmlns:a16="http://schemas.microsoft.com/office/drawing/2014/main" id="{5D0AF85D-D74C-6C4D-8B48-30680C6FCF3B}"/>
                </a:ext>
              </a:extLst>
            </p:cNvPr>
            <p:cNvSpPr txBox="1"/>
            <p:nvPr/>
          </p:nvSpPr>
          <p:spPr>
            <a:xfrm>
              <a:off x="10513985" y="1893192"/>
              <a:ext cx="817888" cy="30123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Inventory 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Updates</a:t>
              </a:r>
            </a:p>
          </p:txBody>
        </p:sp>
        <p:sp>
          <p:nvSpPr>
            <p:cNvPr id="42" name="TextBox 41">
              <a:extLst>
                <a:ext uri="{FF2B5EF4-FFF2-40B4-BE49-F238E27FC236}">
                  <a16:creationId xmlns:a16="http://schemas.microsoft.com/office/drawing/2014/main" id="{151B1238-ECFF-D943-92C3-6E0AA3FEE612}"/>
                </a:ext>
              </a:extLst>
            </p:cNvPr>
            <p:cNvSpPr txBox="1"/>
            <p:nvPr/>
          </p:nvSpPr>
          <p:spPr>
            <a:xfrm>
              <a:off x="8168723" y="1897818"/>
              <a:ext cx="817888" cy="188259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Orchestration</a:t>
              </a: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0DECE28-6DF1-F74E-9DF5-61A4748BB05C}"/>
                </a:ext>
              </a:extLst>
            </p:cNvPr>
            <p:cNvSpPr txBox="1"/>
            <p:nvPr/>
          </p:nvSpPr>
          <p:spPr>
            <a:xfrm>
              <a:off x="8761672" y="3975851"/>
              <a:ext cx="1878561" cy="420691"/>
            </a:xfrm>
            <a:prstGeom prst="rect">
              <a:avLst/>
            </a:prstGeom>
            <a:noFill/>
          </p:spPr>
          <p:txBody>
            <a:bodyPr wrap="square" numCol="2" rtlCol="0">
              <a:noAutofit/>
            </a:bodyPr>
            <a:lstStyle/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Configure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en-US" sz="800" b="1" dirty="0">
                  <a:latin typeface="Calibri"/>
                </a:rPr>
                <a:t>Audit 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SW upgrade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en-US" sz="800" b="1" dirty="0">
                  <a:latin typeface="Calibri"/>
                </a:rPr>
                <a:t>Scale in/out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Stop/start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lang="en-US" sz="800" b="1" dirty="0">
                  <a:latin typeface="Calibri"/>
                </a:rPr>
                <a:t>Health check</a:t>
              </a: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r>
                <a:rPr kumimoji="0" lang="en-US" sz="800" b="1" i="0" u="none" strike="noStrike" kern="1200" cap="none" spc="0" normalizeH="0" baseline="0" noProof="0" dirty="0">
                  <a:ln>
                    <a:noFill/>
                  </a:ln>
                  <a:effectLst/>
                  <a:uLnTx/>
                  <a:uFillTx/>
                  <a:latin typeface="Calibri"/>
                  <a:ea typeface="+mn-ea"/>
                  <a:cs typeface="+mn-cs"/>
                </a:rPr>
                <a:t>L4-7 Service Create</a:t>
              </a:r>
            </a:p>
            <a:p>
              <a:pPr marL="57150" marR="0" lvl="0" indent="-57150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Char char="•"/>
                <a:defRPr/>
              </a:pPr>
              <a:endParaRPr kumimoji="0" lang="en-US" sz="8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594B8EB-4C21-6E40-84E3-D4CB70984612}"/>
                </a:ext>
              </a:extLst>
            </p:cNvPr>
            <p:cNvSpPr txBox="1"/>
            <p:nvPr/>
          </p:nvSpPr>
          <p:spPr>
            <a:xfrm>
              <a:off x="8753621" y="3861039"/>
              <a:ext cx="1842886" cy="188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sng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Supports Model-Driven Lifecycle Mgmt.</a:t>
              </a:r>
            </a:p>
          </p:txBody>
        </p: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922F6AEE-A147-584D-AB8E-EFCFB357E3D6}"/>
                </a:ext>
              </a:extLst>
            </p:cNvPr>
            <p:cNvGrpSpPr/>
            <p:nvPr/>
          </p:nvGrpSpPr>
          <p:grpSpPr>
            <a:xfrm>
              <a:off x="8116779" y="3912824"/>
              <a:ext cx="623281" cy="599309"/>
              <a:chOff x="7710947" y="3583165"/>
              <a:chExt cx="711770" cy="734040"/>
            </a:xfrm>
          </p:grpSpPr>
          <p:grpSp>
            <p:nvGrpSpPr>
              <p:cNvPr id="97" name="Group 96">
                <a:extLst>
                  <a:ext uri="{FF2B5EF4-FFF2-40B4-BE49-F238E27FC236}">
                    <a16:creationId xmlns:a16="http://schemas.microsoft.com/office/drawing/2014/main" id="{B2AC6562-4D47-1A4E-BF09-40EFBA65E69F}"/>
                  </a:ext>
                </a:extLst>
              </p:cNvPr>
              <p:cNvGrpSpPr/>
              <p:nvPr/>
            </p:nvGrpSpPr>
            <p:grpSpPr>
              <a:xfrm>
                <a:off x="7710947" y="3583165"/>
                <a:ext cx="589926" cy="281695"/>
                <a:chOff x="11464311" y="3343274"/>
                <a:chExt cx="708649" cy="338386"/>
              </a:xfrm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9" name="Rounded Rectangle 118">
                  <a:extLst>
                    <a:ext uri="{FF2B5EF4-FFF2-40B4-BE49-F238E27FC236}">
                      <a16:creationId xmlns:a16="http://schemas.microsoft.com/office/drawing/2014/main" id="{C4AA99FC-403A-2C48-9796-B9996A325271}"/>
                    </a:ext>
                  </a:extLst>
                </p:cNvPr>
                <p:cNvSpPr/>
                <p:nvPr/>
              </p:nvSpPr>
              <p:spPr>
                <a:xfrm>
                  <a:off x="11477247" y="3343274"/>
                  <a:ext cx="695713" cy="338386"/>
                </a:xfrm>
                <a:prstGeom prst="roundRect">
                  <a:avLst/>
                </a:prstGeom>
                <a:solidFill>
                  <a:schemeClr val="accent6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0" name="Oval 119">
                  <a:extLst>
                    <a:ext uri="{FF2B5EF4-FFF2-40B4-BE49-F238E27FC236}">
                      <a16:creationId xmlns:a16="http://schemas.microsoft.com/office/drawing/2014/main" id="{8FDF5A09-1CA4-1147-95B1-F43FC33C38DD}"/>
                    </a:ext>
                  </a:extLst>
                </p:cNvPr>
                <p:cNvSpPr/>
                <p:nvPr/>
              </p:nvSpPr>
              <p:spPr>
                <a:xfrm>
                  <a:off x="12004951" y="336681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1" name="Oval 120">
                  <a:extLst>
                    <a:ext uri="{FF2B5EF4-FFF2-40B4-BE49-F238E27FC236}">
                      <a16:creationId xmlns:a16="http://schemas.microsoft.com/office/drawing/2014/main" id="{3E510EDF-1004-BF42-B91C-9834814856AA}"/>
                    </a:ext>
                  </a:extLst>
                </p:cNvPr>
                <p:cNvSpPr/>
                <p:nvPr/>
              </p:nvSpPr>
              <p:spPr>
                <a:xfrm>
                  <a:off x="11901213" y="348382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2" name="Oval 121">
                  <a:extLst>
                    <a:ext uri="{FF2B5EF4-FFF2-40B4-BE49-F238E27FC236}">
                      <a16:creationId xmlns:a16="http://schemas.microsoft.com/office/drawing/2014/main" id="{B43F9273-25E2-5244-B707-13D6EE2813AC}"/>
                    </a:ext>
                  </a:extLst>
                </p:cNvPr>
                <p:cNvSpPr/>
                <p:nvPr/>
              </p:nvSpPr>
              <p:spPr>
                <a:xfrm>
                  <a:off x="12035921" y="3569063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23" name="Oval 122">
                  <a:extLst>
                    <a:ext uri="{FF2B5EF4-FFF2-40B4-BE49-F238E27FC236}">
                      <a16:creationId xmlns:a16="http://schemas.microsoft.com/office/drawing/2014/main" id="{D7518D15-AFE5-CB4A-814C-E3E2F780AF00}"/>
                    </a:ext>
                  </a:extLst>
                </p:cNvPr>
                <p:cNvSpPr/>
                <p:nvPr/>
              </p:nvSpPr>
              <p:spPr>
                <a:xfrm>
                  <a:off x="11808456" y="3595258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E03AE182-B823-3049-9814-7133A64F73DB}"/>
                    </a:ext>
                  </a:extLst>
                </p:cNvPr>
                <p:cNvCxnSpPr>
                  <a:cxnSpLocks/>
                  <a:stCxn id="120" idx="3"/>
                  <a:endCxn id="121" idx="7"/>
                </p:cNvCxnSpPr>
                <p:nvPr/>
              </p:nvCxnSpPr>
              <p:spPr>
                <a:xfrm flipH="1">
                  <a:off x="11967065" y="3425874"/>
                  <a:ext cx="49185" cy="68083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2ACF2C32-FF62-A248-ABB6-9F8A17527CD7}"/>
                    </a:ext>
                  </a:extLst>
                </p:cNvPr>
                <p:cNvCxnSpPr>
                  <a:cxnSpLocks/>
                  <a:stCxn id="121" idx="5"/>
                  <a:endCxn id="122" idx="1"/>
                </p:cNvCxnSpPr>
                <p:nvPr/>
              </p:nvCxnSpPr>
              <p:spPr>
                <a:xfrm>
                  <a:off x="11967065" y="3542884"/>
                  <a:ext cx="80155" cy="36312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EF3FF061-6195-2844-BFA2-AED9121292D6}"/>
                    </a:ext>
                  </a:extLst>
                </p:cNvPr>
                <p:cNvCxnSpPr>
                  <a:cxnSpLocks/>
                  <a:stCxn id="121" idx="3"/>
                  <a:endCxn id="123" idx="7"/>
                </p:cNvCxnSpPr>
                <p:nvPr/>
              </p:nvCxnSpPr>
              <p:spPr>
                <a:xfrm flipH="1">
                  <a:off x="11874308" y="3542884"/>
                  <a:ext cx="38204" cy="62507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27" name="TextBox 126">
                  <a:extLst>
                    <a:ext uri="{FF2B5EF4-FFF2-40B4-BE49-F238E27FC236}">
                      <a16:creationId xmlns:a16="http://schemas.microsoft.com/office/drawing/2014/main" id="{33B46BD5-83B5-0D41-9CED-A2AD8630E9DE}"/>
                    </a:ext>
                  </a:extLst>
                </p:cNvPr>
                <p:cNvSpPr txBox="1"/>
                <p:nvPr/>
              </p:nvSpPr>
              <p:spPr>
                <a:xfrm>
                  <a:off x="11464311" y="3358476"/>
                  <a:ext cx="491056" cy="2461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66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 Logic</a:t>
                  </a:r>
                </a:p>
              </p:txBody>
            </p:sp>
          </p:grpSp>
          <p:grpSp>
            <p:nvGrpSpPr>
              <p:cNvPr id="98" name="Group 97">
                <a:extLst>
                  <a:ext uri="{FF2B5EF4-FFF2-40B4-BE49-F238E27FC236}">
                    <a16:creationId xmlns:a16="http://schemas.microsoft.com/office/drawing/2014/main" id="{3ABAF600-14A0-7549-AD9C-FFA92BD55B41}"/>
                  </a:ext>
                </a:extLst>
              </p:cNvPr>
              <p:cNvGrpSpPr/>
              <p:nvPr/>
            </p:nvGrpSpPr>
            <p:grpSpPr>
              <a:xfrm>
                <a:off x="7770529" y="3702871"/>
                <a:ext cx="589932" cy="281695"/>
                <a:chOff x="11464303" y="3343275"/>
                <a:chExt cx="708656" cy="338386"/>
              </a:xfrm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10" name="Rounded Rectangle 136">
                  <a:extLst>
                    <a:ext uri="{FF2B5EF4-FFF2-40B4-BE49-F238E27FC236}">
                      <a16:creationId xmlns:a16="http://schemas.microsoft.com/office/drawing/2014/main" id="{B140709C-23A2-7448-A118-4F459C8A2D05}"/>
                    </a:ext>
                  </a:extLst>
                </p:cNvPr>
                <p:cNvSpPr/>
                <p:nvPr/>
              </p:nvSpPr>
              <p:spPr>
                <a:xfrm>
                  <a:off x="11477246" y="3343275"/>
                  <a:ext cx="695713" cy="338386"/>
                </a:xfrm>
                <a:prstGeom prst="roundRect">
                  <a:avLst/>
                </a:prstGeom>
                <a:solidFill>
                  <a:schemeClr val="accent6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1" name="Oval 110">
                  <a:extLst>
                    <a:ext uri="{FF2B5EF4-FFF2-40B4-BE49-F238E27FC236}">
                      <a16:creationId xmlns:a16="http://schemas.microsoft.com/office/drawing/2014/main" id="{C2CF8108-7B68-A547-AD69-5B6A8CC49AEC}"/>
                    </a:ext>
                  </a:extLst>
                </p:cNvPr>
                <p:cNvSpPr/>
                <p:nvPr/>
              </p:nvSpPr>
              <p:spPr>
                <a:xfrm>
                  <a:off x="12004951" y="336681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2" name="Oval 111">
                  <a:extLst>
                    <a:ext uri="{FF2B5EF4-FFF2-40B4-BE49-F238E27FC236}">
                      <a16:creationId xmlns:a16="http://schemas.microsoft.com/office/drawing/2014/main" id="{CEEE25C2-4427-524C-B028-4F9D77A287DD}"/>
                    </a:ext>
                  </a:extLst>
                </p:cNvPr>
                <p:cNvSpPr/>
                <p:nvPr/>
              </p:nvSpPr>
              <p:spPr>
                <a:xfrm>
                  <a:off x="11901213" y="348382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3" name="Oval 112">
                  <a:extLst>
                    <a:ext uri="{FF2B5EF4-FFF2-40B4-BE49-F238E27FC236}">
                      <a16:creationId xmlns:a16="http://schemas.microsoft.com/office/drawing/2014/main" id="{BF2064B8-192B-D340-AF91-16A5DCC54F32}"/>
                    </a:ext>
                  </a:extLst>
                </p:cNvPr>
                <p:cNvSpPr/>
                <p:nvPr/>
              </p:nvSpPr>
              <p:spPr>
                <a:xfrm>
                  <a:off x="12035921" y="3569063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14" name="Oval 113">
                  <a:extLst>
                    <a:ext uri="{FF2B5EF4-FFF2-40B4-BE49-F238E27FC236}">
                      <a16:creationId xmlns:a16="http://schemas.microsoft.com/office/drawing/2014/main" id="{736968EC-4E14-B047-AA48-B297B98CCF12}"/>
                    </a:ext>
                  </a:extLst>
                </p:cNvPr>
                <p:cNvSpPr/>
                <p:nvPr/>
              </p:nvSpPr>
              <p:spPr>
                <a:xfrm>
                  <a:off x="11808456" y="3595258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15" name="Straight Connector 114">
                  <a:extLst>
                    <a:ext uri="{FF2B5EF4-FFF2-40B4-BE49-F238E27FC236}">
                      <a16:creationId xmlns:a16="http://schemas.microsoft.com/office/drawing/2014/main" id="{6B96D1CE-D836-EA48-BBDC-7D4205602DE5}"/>
                    </a:ext>
                  </a:extLst>
                </p:cNvPr>
                <p:cNvCxnSpPr>
                  <a:stCxn id="111" idx="3"/>
                  <a:endCxn id="112" idx="7"/>
                </p:cNvCxnSpPr>
                <p:nvPr/>
              </p:nvCxnSpPr>
              <p:spPr>
                <a:xfrm flipH="1">
                  <a:off x="11967065" y="3425874"/>
                  <a:ext cx="49185" cy="68083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6" name="Straight Connector 115">
                  <a:extLst>
                    <a:ext uri="{FF2B5EF4-FFF2-40B4-BE49-F238E27FC236}">
                      <a16:creationId xmlns:a16="http://schemas.microsoft.com/office/drawing/2014/main" id="{F54B1209-6E43-CD48-920C-915745CF2E4E}"/>
                    </a:ext>
                  </a:extLst>
                </p:cNvPr>
                <p:cNvCxnSpPr>
                  <a:stCxn id="112" idx="5"/>
                  <a:endCxn id="113" idx="1"/>
                </p:cNvCxnSpPr>
                <p:nvPr/>
              </p:nvCxnSpPr>
              <p:spPr>
                <a:xfrm>
                  <a:off x="11967065" y="3542884"/>
                  <a:ext cx="80155" cy="36312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7" name="Straight Connector 116">
                  <a:extLst>
                    <a:ext uri="{FF2B5EF4-FFF2-40B4-BE49-F238E27FC236}">
                      <a16:creationId xmlns:a16="http://schemas.microsoft.com/office/drawing/2014/main" id="{11FE13E6-8F91-5D47-B906-B9DFF0D616DC}"/>
                    </a:ext>
                  </a:extLst>
                </p:cNvPr>
                <p:cNvCxnSpPr>
                  <a:stCxn id="112" idx="3"/>
                  <a:endCxn id="114" idx="7"/>
                </p:cNvCxnSpPr>
                <p:nvPr/>
              </p:nvCxnSpPr>
              <p:spPr>
                <a:xfrm flipH="1">
                  <a:off x="11874308" y="3542884"/>
                  <a:ext cx="38204" cy="62507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8" name="TextBox 117">
                  <a:extLst>
                    <a:ext uri="{FF2B5EF4-FFF2-40B4-BE49-F238E27FC236}">
                      <a16:creationId xmlns:a16="http://schemas.microsoft.com/office/drawing/2014/main" id="{9FF666F4-C3EE-AD42-9E6A-B78D45A74A9D}"/>
                    </a:ext>
                  </a:extLst>
                </p:cNvPr>
                <p:cNvSpPr txBox="1"/>
                <p:nvPr/>
              </p:nvSpPr>
              <p:spPr>
                <a:xfrm>
                  <a:off x="11464303" y="3358476"/>
                  <a:ext cx="491056" cy="2461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66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 Logic</a:t>
                  </a:r>
                </a:p>
              </p:txBody>
            </p:sp>
          </p:grpSp>
          <p:grpSp>
            <p:nvGrpSpPr>
              <p:cNvPr id="99" name="Group 98">
                <a:extLst>
                  <a:ext uri="{FF2B5EF4-FFF2-40B4-BE49-F238E27FC236}">
                    <a16:creationId xmlns:a16="http://schemas.microsoft.com/office/drawing/2014/main" id="{CCFFBB05-4B16-E741-99F5-890257011A87}"/>
                  </a:ext>
                </a:extLst>
              </p:cNvPr>
              <p:cNvGrpSpPr/>
              <p:nvPr/>
            </p:nvGrpSpPr>
            <p:grpSpPr>
              <a:xfrm>
                <a:off x="7832774" y="3830936"/>
                <a:ext cx="589943" cy="281695"/>
                <a:chOff x="11464303" y="3343274"/>
                <a:chExt cx="708671" cy="338386"/>
              </a:xfrm>
              <a:solidFill>
                <a:schemeClr val="accent6">
                  <a:lumMod val="75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101" name="Rounded Rectangle 150">
                  <a:extLst>
                    <a:ext uri="{FF2B5EF4-FFF2-40B4-BE49-F238E27FC236}">
                      <a16:creationId xmlns:a16="http://schemas.microsoft.com/office/drawing/2014/main" id="{456E0C0C-A12D-B243-B849-C86046C3B61C}"/>
                    </a:ext>
                  </a:extLst>
                </p:cNvPr>
                <p:cNvSpPr/>
                <p:nvPr/>
              </p:nvSpPr>
              <p:spPr>
                <a:xfrm>
                  <a:off x="11477261" y="3343274"/>
                  <a:ext cx="695713" cy="338386"/>
                </a:xfrm>
                <a:prstGeom prst="roundRect">
                  <a:avLst/>
                </a:prstGeom>
                <a:solidFill>
                  <a:schemeClr val="accent6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2" name="Oval 101">
                  <a:extLst>
                    <a:ext uri="{FF2B5EF4-FFF2-40B4-BE49-F238E27FC236}">
                      <a16:creationId xmlns:a16="http://schemas.microsoft.com/office/drawing/2014/main" id="{827C4625-1194-F54E-AC29-17D1BA2A6C3A}"/>
                    </a:ext>
                  </a:extLst>
                </p:cNvPr>
                <p:cNvSpPr/>
                <p:nvPr/>
              </p:nvSpPr>
              <p:spPr>
                <a:xfrm>
                  <a:off x="12004951" y="336681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3" name="Oval 102">
                  <a:extLst>
                    <a:ext uri="{FF2B5EF4-FFF2-40B4-BE49-F238E27FC236}">
                      <a16:creationId xmlns:a16="http://schemas.microsoft.com/office/drawing/2014/main" id="{54400985-A543-3642-B23E-5F93722B6E46}"/>
                    </a:ext>
                  </a:extLst>
                </p:cNvPr>
                <p:cNvSpPr/>
                <p:nvPr/>
              </p:nvSpPr>
              <p:spPr>
                <a:xfrm>
                  <a:off x="11901213" y="3483824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4" name="Oval 103">
                  <a:extLst>
                    <a:ext uri="{FF2B5EF4-FFF2-40B4-BE49-F238E27FC236}">
                      <a16:creationId xmlns:a16="http://schemas.microsoft.com/office/drawing/2014/main" id="{459DE2BC-9427-E64F-BF7D-4FCAB6BA0EAC}"/>
                    </a:ext>
                  </a:extLst>
                </p:cNvPr>
                <p:cNvSpPr/>
                <p:nvPr/>
              </p:nvSpPr>
              <p:spPr>
                <a:xfrm>
                  <a:off x="12035921" y="3569063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sp>
              <p:nvSpPr>
                <p:cNvPr id="105" name="Oval 104">
                  <a:extLst>
                    <a:ext uri="{FF2B5EF4-FFF2-40B4-BE49-F238E27FC236}">
                      <a16:creationId xmlns:a16="http://schemas.microsoft.com/office/drawing/2014/main" id="{D7AD0B61-E0A6-A94F-8B79-EEAF9AA09989}"/>
                    </a:ext>
                  </a:extLst>
                </p:cNvPr>
                <p:cNvSpPr/>
                <p:nvPr/>
              </p:nvSpPr>
              <p:spPr>
                <a:xfrm>
                  <a:off x="11808456" y="3595258"/>
                  <a:ext cx="77151" cy="69193"/>
                </a:xfrm>
                <a:prstGeom prst="ellips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999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endParaRPr>
                </a:p>
              </p:txBody>
            </p:sp>
            <p:cxnSp>
              <p:nvCxnSpPr>
                <p:cNvPr id="106" name="Straight Connector 105">
                  <a:extLst>
                    <a:ext uri="{FF2B5EF4-FFF2-40B4-BE49-F238E27FC236}">
                      <a16:creationId xmlns:a16="http://schemas.microsoft.com/office/drawing/2014/main" id="{6D178EA5-56DD-2448-B46B-F971017B1660}"/>
                    </a:ext>
                  </a:extLst>
                </p:cNvPr>
                <p:cNvCxnSpPr>
                  <a:stCxn id="102" idx="3"/>
                  <a:endCxn id="103" idx="7"/>
                </p:cNvCxnSpPr>
                <p:nvPr/>
              </p:nvCxnSpPr>
              <p:spPr>
                <a:xfrm flipH="1">
                  <a:off x="11967065" y="3425874"/>
                  <a:ext cx="49185" cy="68083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7" name="Straight Connector 106">
                  <a:extLst>
                    <a:ext uri="{FF2B5EF4-FFF2-40B4-BE49-F238E27FC236}">
                      <a16:creationId xmlns:a16="http://schemas.microsoft.com/office/drawing/2014/main" id="{DF6AF2BB-5CDE-E443-B251-6A87C65D1534}"/>
                    </a:ext>
                  </a:extLst>
                </p:cNvPr>
                <p:cNvCxnSpPr>
                  <a:stCxn id="103" idx="5"/>
                  <a:endCxn id="104" idx="1"/>
                </p:cNvCxnSpPr>
                <p:nvPr/>
              </p:nvCxnSpPr>
              <p:spPr>
                <a:xfrm>
                  <a:off x="11967065" y="3542884"/>
                  <a:ext cx="80155" cy="36312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8" name="Straight Connector 107">
                  <a:extLst>
                    <a:ext uri="{FF2B5EF4-FFF2-40B4-BE49-F238E27FC236}">
                      <a16:creationId xmlns:a16="http://schemas.microsoft.com/office/drawing/2014/main" id="{12E784FC-82C0-994B-AFB2-B02CC547C58E}"/>
                    </a:ext>
                  </a:extLst>
                </p:cNvPr>
                <p:cNvCxnSpPr>
                  <a:stCxn id="103" idx="3"/>
                  <a:endCxn id="105" idx="7"/>
                </p:cNvCxnSpPr>
                <p:nvPr/>
              </p:nvCxnSpPr>
              <p:spPr>
                <a:xfrm flipH="1">
                  <a:off x="11874308" y="3542884"/>
                  <a:ext cx="38204" cy="62507"/>
                </a:xfrm>
                <a:prstGeom prst="line">
                  <a:avLst/>
                </a:prstGeom>
                <a:grpFill/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9" name="TextBox 108">
                  <a:extLst>
                    <a:ext uri="{FF2B5EF4-FFF2-40B4-BE49-F238E27FC236}">
                      <a16:creationId xmlns:a16="http://schemas.microsoft.com/office/drawing/2014/main" id="{218B75AB-33DE-9A41-9499-D6AECA6E8AAC}"/>
                    </a:ext>
                  </a:extLst>
                </p:cNvPr>
                <p:cNvSpPr txBox="1"/>
                <p:nvPr/>
              </p:nvSpPr>
              <p:spPr>
                <a:xfrm>
                  <a:off x="11464303" y="3358476"/>
                  <a:ext cx="491056" cy="2461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1">
                  <a:spAutoFit/>
                </a:bodyPr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66" b="0" i="1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/>
                      <a:ea typeface="+mn-ea"/>
                      <a:cs typeface="+mn-cs"/>
                    </a:rPr>
                    <a:t>Service Logic</a:t>
                  </a:r>
                </a:p>
              </p:txBody>
            </p:sp>
          </p:grpSp>
          <p:sp>
            <p:nvSpPr>
              <p:cNvPr id="100" name="TextBox 99">
                <a:extLst>
                  <a:ext uri="{FF2B5EF4-FFF2-40B4-BE49-F238E27FC236}">
                    <a16:creationId xmlns:a16="http://schemas.microsoft.com/office/drawing/2014/main" id="{C0D76ABB-3A47-5A4D-9D5B-DFA8D47F0646}"/>
                  </a:ext>
                </a:extLst>
              </p:cNvPr>
              <p:cNvSpPr txBox="1"/>
              <p:nvPr/>
            </p:nvSpPr>
            <p:spPr>
              <a:xfrm>
                <a:off x="7989329" y="3947873"/>
                <a:ext cx="3433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…</a:t>
                </a:r>
              </a:p>
            </p:txBody>
          </p:sp>
        </p:grpSp>
        <p:sp>
          <p:nvSpPr>
            <p:cNvPr id="46" name="TextBox 45">
              <a:extLst>
                <a:ext uri="{FF2B5EF4-FFF2-40B4-BE49-F238E27FC236}">
                  <a16:creationId xmlns:a16="http://schemas.microsoft.com/office/drawing/2014/main" id="{55552495-4501-FA4C-9276-E87BDF752B58}"/>
                </a:ext>
              </a:extLst>
            </p:cNvPr>
            <p:cNvSpPr txBox="1"/>
            <p:nvPr/>
          </p:nvSpPr>
          <p:spPr>
            <a:xfrm>
              <a:off x="7023500" y="1724580"/>
              <a:ext cx="817888" cy="30123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Artifact Distribution</a:t>
              </a:r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5A6F51C8-3DA6-7D41-8B4B-804127C6C8F0}"/>
                </a:ext>
              </a:extLst>
            </p:cNvPr>
            <p:cNvSpPr txBox="1"/>
            <p:nvPr/>
          </p:nvSpPr>
          <p:spPr>
            <a:xfrm>
              <a:off x="6271017" y="4364216"/>
              <a:ext cx="2212727" cy="507323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0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*Not E2E service view.  The “Service” view in the Generic NF Controller is limited in its scope of control</a:t>
              </a:r>
            </a:p>
          </p:txBody>
        </p:sp>
        <p:sp>
          <p:nvSpPr>
            <p:cNvPr id="48" name="Down Arrow 47">
              <a:extLst>
                <a:ext uri="{FF2B5EF4-FFF2-40B4-BE49-F238E27FC236}">
                  <a16:creationId xmlns:a16="http://schemas.microsoft.com/office/drawing/2014/main" id="{66738B36-8AAA-994A-B254-3B62EB8E1331}"/>
                </a:ext>
              </a:extLst>
            </p:cNvPr>
            <p:cNvSpPr/>
            <p:nvPr/>
          </p:nvSpPr>
          <p:spPr>
            <a:xfrm>
              <a:off x="8814160" y="5623045"/>
              <a:ext cx="244858" cy="219782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F3346E92-7C84-384B-997F-F5C789C1F613}"/>
                </a:ext>
              </a:extLst>
            </p:cNvPr>
            <p:cNvSpPr txBox="1"/>
            <p:nvPr/>
          </p:nvSpPr>
          <p:spPr>
            <a:xfrm>
              <a:off x="8527644" y="5762732"/>
              <a:ext cx="817888" cy="414206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Applications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VNFs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PNFs</a:t>
              </a:r>
            </a:p>
          </p:txBody>
        </p:sp>
        <p:sp>
          <p:nvSpPr>
            <p:cNvPr id="50" name="Left Brace 49">
              <a:extLst>
                <a:ext uri="{FF2B5EF4-FFF2-40B4-BE49-F238E27FC236}">
                  <a16:creationId xmlns:a16="http://schemas.microsoft.com/office/drawing/2014/main" id="{C0E023BA-A980-8E43-AF27-CF42B5C9AA2D}"/>
                </a:ext>
              </a:extLst>
            </p:cNvPr>
            <p:cNvSpPr/>
            <p:nvPr/>
          </p:nvSpPr>
          <p:spPr>
            <a:xfrm rot="16200000">
              <a:off x="8809176" y="4058903"/>
              <a:ext cx="218913" cy="2807455"/>
            </a:xfrm>
            <a:prstGeom prst="leftBrace">
              <a:avLst>
                <a:gd name="adj1" fmla="val 49923"/>
                <a:gd name="adj2" fmla="val 50000"/>
              </a:avLst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3F1FAC90-92E6-B244-AF67-08E820621FB6}"/>
                </a:ext>
              </a:extLst>
            </p:cNvPr>
            <p:cNvSpPr/>
            <p:nvPr/>
          </p:nvSpPr>
          <p:spPr>
            <a:xfrm>
              <a:off x="6466898" y="5043297"/>
              <a:ext cx="685834" cy="298315"/>
            </a:xfrm>
            <a:prstGeom prst="rect">
              <a:avLst/>
            </a:prstGeom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lIns="91362" tIns="45679" rIns="91362" bIns="45679" rtlCol="0" anchor="ctr"/>
            <a:lstStyle/>
            <a:p>
              <a:pPr marL="0" marR="0" lvl="0" indent="0" algn="ctr" defTabSz="912717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Multi-Cloud Adapter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9D0E73B-0502-A341-A826-B599605CB9DC}"/>
                </a:ext>
              </a:extLst>
            </p:cNvPr>
            <p:cNvSpPr/>
            <p:nvPr/>
          </p:nvSpPr>
          <p:spPr>
            <a:xfrm>
              <a:off x="6334027" y="5917067"/>
              <a:ext cx="944203" cy="158308"/>
            </a:xfrm>
            <a:prstGeom prst="rect">
              <a:avLst/>
            </a:prstGeom>
            <a:ln/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wrap="square" lIns="0" tIns="0" rIns="0" bIns="0" rtlCol="0" anchor="ctr" anchorCtr="1"/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srgbClr val="70AD47">
                      <a:lumMod val="20000"/>
                      <a:lumOff val="80000"/>
                    </a:srgbClr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Multi-VIM/Cloud</a:t>
              </a:r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65327F0E-1F5E-C445-B4CB-9B97E9EC1937}"/>
                </a:ext>
              </a:extLst>
            </p:cNvPr>
            <p:cNvGrpSpPr/>
            <p:nvPr/>
          </p:nvGrpSpPr>
          <p:grpSpPr>
            <a:xfrm>
              <a:off x="6051349" y="2534944"/>
              <a:ext cx="5664652" cy="3270894"/>
              <a:chOff x="5961882" y="1965375"/>
              <a:chExt cx="6468879" cy="4006222"/>
            </a:xfrm>
          </p:grpSpPr>
          <p:sp>
            <p:nvSpPr>
              <p:cNvPr id="92" name="Rectangle 91">
                <a:extLst>
                  <a:ext uri="{FF2B5EF4-FFF2-40B4-BE49-F238E27FC236}">
                    <a16:creationId xmlns:a16="http://schemas.microsoft.com/office/drawing/2014/main" id="{736CE1C1-1E41-B84C-8EA9-E5E99E947AFB}"/>
                  </a:ext>
                </a:extLst>
              </p:cNvPr>
              <p:cNvSpPr/>
              <p:nvPr/>
            </p:nvSpPr>
            <p:spPr>
              <a:xfrm>
                <a:off x="5961888" y="5786953"/>
                <a:ext cx="1793273" cy="173693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MSB/Data Movement</a:t>
                </a:r>
              </a:p>
            </p:txBody>
          </p:sp>
          <p:sp>
            <p:nvSpPr>
              <p:cNvPr id="93" name="Rectangle 92">
                <a:extLst>
                  <a:ext uri="{FF2B5EF4-FFF2-40B4-BE49-F238E27FC236}">
                    <a16:creationId xmlns:a16="http://schemas.microsoft.com/office/drawing/2014/main" id="{14072687-5567-3348-8B02-605660064759}"/>
                  </a:ext>
                </a:extLst>
              </p:cNvPr>
              <p:cNvSpPr/>
              <p:nvPr/>
            </p:nvSpPr>
            <p:spPr>
              <a:xfrm>
                <a:off x="5961888" y="1965375"/>
                <a:ext cx="6468873" cy="180670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9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MSB/Data Movement</a:t>
                </a:r>
              </a:p>
            </p:txBody>
          </p:sp>
          <p:sp>
            <p:nvSpPr>
              <p:cNvPr id="94" name="Rectangle 93">
                <a:extLst>
                  <a:ext uri="{FF2B5EF4-FFF2-40B4-BE49-F238E27FC236}">
                    <a16:creationId xmlns:a16="http://schemas.microsoft.com/office/drawing/2014/main" id="{042F02C9-580D-2241-BA2F-C1BB6055A042}"/>
                  </a:ext>
                </a:extLst>
              </p:cNvPr>
              <p:cNvSpPr/>
              <p:nvPr/>
            </p:nvSpPr>
            <p:spPr>
              <a:xfrm rot="16200000">
                <a:off x="4050802" y="3876455"/>
                <a:ext cx="4006222" cy="184062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solidFill>
                  <a:schemeClr val="tx1"/>
                </a:solidFill>
                <a:prstDash val="dash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5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MSB/Data Movement</a:t>
                </a:r>
                <a:endParaRPr kumimoji="0" lang="en-US" sz="105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5" name="Rectangle 94">
                <a:extLst>
                  <a:ext uri="{FF2B5EF4-FFF2-40B4-BE49-F238E27FC236}">
                    <a16:creationId xmlns:a16="http://schemas.microsoft.com/office/drawing/2014/main" id="{24F55ABE-225B-4E43-95CC-B6CCD02B3106}"/>
                  </a:ext>
                </a:extLst>
              </p:cNvPr>
              <p:cNvSpPr/>
              <p:nvPr/>
            </p:nvSpPr>
            <p:spPr>
              <a:xfrm>
                <a:off x="6097746" y="2002862"/>
                <a:ext cx="99089" cy="119505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96" name="Rectangle 95">
                <a:extLst>
                  <a:ext uri="{FF2B5EF4-FFF2-40B4-BE49-F238E27FC236}">
                    <a16:creationId xmlns:a16="http://schemas.microsoft.com/office/drawing/2014/main" id="{390F225D-5351-4349-8826-71857E879754}"/>
                  </a:ext>
                </a:extLst>
              </p:cNvPr>
              <p:cNvSpPr/>
              <p:nvPr/>
            </p:nvSpPr>
            <p:spPr>
              <a:xfrm>
                <a:off x="6112733" y="5795735"/>
                <a:ext cx="86805" cy="164911"/>
              </a:xfrm>
              <a:prstGeom prst="rect">
                <a:avLst/>
              </a:prstGeom>
              <a:solidFill>
                <a:schemeClr val="accent6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</p:grp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DEDF01BD-C5EE-F244-AB2C-C6B44C2F676B}"/>
                </a:ext>
              </a:extLst>
            </p:cNvPr>
            <p:cNvCxnSpPr>
              <a:cxnSpLocks/>
            </p:cNvCxnSpPr>
            <p:nvPr/>
          </p:nvCxnSpPr>
          <p:spPr>
            <a:xfrm>
              <a:off x="8340840" y="2447250"/>
              <a:ext cx="0" cy="399738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F0DDEC46-69CB-0E42-A9D2-9EB707EA03DE}"/>
                </a:ext>
              </a:extLst>
            </p:cNvPr>
            <p:cNvCxnSpPr/>
            <p:nvPr/>
          </p:nvCxnSpPr>
          <p:spPr>
            <a:xfrm flipH="1">
              <a:off x="9781411" y="2442225"/>
              <a:ext cx="4782" cy="425561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4EE6AD94-668D-2342-A286-C02739101C75}"/>
                </a:ext>
              </a:extLst>
            </p:cNvPr>
            <p:cNvCxnSpPr>
              <a:cxnSpLocks/>
              <a:stCxn id="34" idx="2"/>
            </p:cNvCxnSpPr>
            <p:nvPr/>
          </p:nvCxnSpPr>
          <p:spPr>
            <a:xfrm>
              <a:off x="7432444" y="2442225"/>
              <a:ext cx="5733" cy="995678"/>
            </a:xfrm>
            <a:prstGeom prst="straightConnector1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BABA1563-467A-3747-B58D-CC6FFB11FBFE}"/>
                </a:ext>
              </a:extLst>
            </p:cNvPr>
            <p:cNvCxnSpPr>
              <a:stCxn id="51" idx="2"/>
              <a:endCxn id="52" idx="0"/>
            </p:cNvCxnSpPr>
            <p:nvPr/>
          </p:nvCxnSpPr>
          <p:spPr>
            <a:xfrm flipH="1">
              <a:off x="6806129" y="5341611"/>
              <a:ext cx="3687" cy="575456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5F351F6B-CDFB-D245-96DE-1E296C4528FE}"/>
                </a:ext>
              </a:extLst>
            </p:cNvPr>
            <p:cNvSpPr txBox="1"/>
            <p:nvPr/>
          </p:nvSpPr>
          <p:spPr>
            <a:xfrm>
              <a:off x="8038006" y="2653176"/>
              <a:ext cx="421427" cy="122707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CE-2</a:t>
              </a:r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8D0C0E7F-E2C6-C147-B109-7A66CF87955C}"/>
                </a:ext>
              </a:extLst>
            </p:cNvPr>
            <p:cNvSpPr txBox="1"/>
            <p:nvPr/>
          </p:nvSpPr>
          <p:spPr>
            <a:xfrm>
              <a:off x="9522965" y="2652465"/>
              <a:ext cx="421427" cy="122707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CE-3</a:t>
              </a:r>
            </a:p>
          </p:txBody>
        </p: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0742DD7E-E82B-2D44-8F27-62ECDFAB12DF}"/>
                </a:ext>
              </a:extLst>
            </p:cNvPr>
            <p:cNvSpPr txBox="1"/>
            <p:nvPr/>
          </p:nvSpPr>
          <p:spPr>
            <a:xfrm>
              <a:off x="6587861" y="5467346"/>
              <a:ext cx="421427" cy="122707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CE-5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F0EEA04C-5C85-1849-8C98-B22BD33035D6}"/>
                </a:ext>
              </a:extLst>
            </p:cNvPr>
            <p:cNvSpPr/>
            <p:nvPr/>
          </p:nvSpPr>
          <p:spPr>
            <a:xfrm>
              <a:off x="10394414" y="5039619"/>
              <a:ext cx="782029" cy="298315"/>
            </a:xfrm>
            <a:prstGeom prst="rect">
              <a:avLst/>
            </a:prstGeom>
            <a:solidFill>
              <a:srgbClr val="006F8D"/>
            </a:solidFill>
            <a:ln/>
          </p:spPr>
          <p:style>
            <a:lnRef idx="0">
              <a:schemeClr val="dk1"/>
            </a:lnRef>
            <a:fillRef idx="3">
              <a:schemeClr val="dk1"/>
            </a:fillRef>
            <a:effectRef idx="3">
              <a:schemeClr val="dk1"/>
            </a:effectRef>
            <a:fontRef idx="minor">
              <a:schemeClr val="lt1"/>
            </a:fontRef>
          </p:style>
          <p:txBody>
            <a:bodyPr wrap="square" rtlCol="0" anchor="ctr"/>
            <a:lstStyle/>
            <a:p>
              <a:pPr marL="0" marR="0" lvl="0" indent="0" algn="ctr" defTabSz="913486" rtl="0" eaLnBrk="1" fontAlgn="auto" latinLnBrk="0" hangingPunct="1">
                <a:lnSpc>
                  <a:spcPts val="75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External </a:t>
              </a:r>
              <a:r>
                <a:rPr lang="en-US" sz="900" b="1" kern="0" dirty="0">
                  <a:solidFill>
                    <a:prstClr val="white"/>
                  </a:solidFill>
                  <a:latin typeface="Calibri"/>
                </a:rPr>
                <a:t>SOL003</a:t>
              </a:r>
              <a:r>
                <a:rPr kumimoji="0" lang="en-US" sz="90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Adapter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6445EBF-AEE9-0B46-BE35-5589EDCD045D}"/>
                </a:ext>
              </a:extLst>
            </p:cNvPr>
            <p:cNvSpPr txBox="1"/>
            <p:nvPr/>
          </p:nvSpPr>
          <p:spPr>
            <a:xfrm>
              <a:off x="10258552" y="5829613"/>
              <a:ext cx="1045020" cy="301232"/>
            </a:xfrm>
            <a:prstGeom prst="rect">
              <a:avLst/>
            </a:prstGeom>
            <a:noFill/>
          </p:spPr>
          <p:txBody>
            <a:bodyPr wrap="square" lIns="0" tIns="45659" rIns="0" bIns="45659" rtlCol="0" anchor="ctr" anchorCtr="0">
              <a:spAutoFit/>
            </a:bodyPr>
            <a:lstStyle/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External </a:t>
              </a:r>
            </a:p>
            <a:p>
              <a:pPr marL="0" marR="0" lvl="0" indent="0" algn="ctr" defTabSz="91322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99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Specific VNF Managers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81A31EC7-A23B-D74F-A031-471EFD2BE37E}"/>
                </a:ext>
              </a:extLst>
            </p:cNvPr>
            <p:cNvSpPr txBox="1"/>
            <p:nvPr/>
          </p:nvSpPr>
          <p:spPr>
            <a:xfrm>
              <a:off x="9110433" y="3169957"/>
              <a:ext cx="421427" cy="122707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CI-2</a:t>
              </a:r>
            </a:p>
          </p:txBody>
        </p: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2AC40F5B-95AB-544B-91CF-CA5E0CD9BDD9}"/>
                </a:ext>
              </a:extLst>
            </p:cNvPr>
            <p:cNvSpPr txBox="1"/>
            <p:nvPr/>
          </p:nvSpPr>
          <p:spPr>
            <a:xfrm>
              <a:off x="7460339" y="3168923"/>
              <a:ext cx="421427" cy="122707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CI-1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D0EFAE88-7A8A-C340-8D6D-8FEC8F929391}"/>
                </a:ext>
              </a:extLst>
            </p:cNvPr>
            <p:cNvSpPr txBox="1"/>
            <p:nvPr/>
          </p:nvSpPr>
          <p:spPr>
            <a:xfrm>
              <a:off x="7685219" y="3737900"/>
              <a:ext cx="421427" cy="122707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CI-4</a:t>
              </a:r>
            </a:p>
          </p:txBody>
        </p:sp>
        <p:grpSp>
          <p:nvGrpSpPr>
            <p:cNvPr id="66" name="Group 65">
              <a:extLst>
                <a:ext uri="{FF2B5EF4-FFF2-40B4-BE49-F238E27FC236}">
                  <a16:creationId xmlns:a16="http://schemas.microsoft.com/office/drawing/2014/main" id="{FF95B322-9C38-FA47-B7F4-02853148B093}"/>
                </a:ext>
              </a:extLst>
            </p:cNvPr>
            <p:cNvGrpSpPr/>
            <p:nvPr/>
          </p:nvGrpSpPr>
          <p:grpSpPr>
            <a:xfrm>
              <a:off x="6655284" y="3401512"/>
              <a:ext cx="984652" cy="982683"/>
              <a:chOff x="6006876" y="3231187"/>
              <a:chExt cx="1124446" cy="1203600"/>
            </a:xfrm>
          </p:grpSpPr>
          <p:sp>
            <p:nvSpPr>
              <p:cNvPr id="85" name="Can 111">
                <a:extLst>
                  <a:ext uri="{FF2B5EF4-FFF2-40B4-BE49-F238E27FC236}">
                    <a16:creationId xmlns:a16="http://schemas.microsoft.com/office/drawing/2014/main" id="{25E23CFB-F99C-8F4C-AC08-C7E06F955203}"/>
                  </a:ext>
                </a:extLst>
              </p:cNvPr>
              <p:cNvSpPr/>
              <p:nvPr/>
            </p:nvSpPr>
            <p:spPr bwMode="auto">
              <a:xfrm>
                <a:off x="6006876" y="3298923"/>
                <a:ext cx="1124446" cy="1135864"/>
              </a:xfrm>
              <a:prstGeom prst="can">
                <a:avLst>
                  <a:gd name="adj" fmla="val 1529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rgbClr val="00206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0" tIns="0" rIns="0" bIns="91345" numCol="1" rtlCol="0" anchor="t" anchorCtr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348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1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endParaRPr>
              </a:p>
            </p:txBody>
          </p:sp>
          <p:sp>
            <p:nvSpPr>
              <p:cNvPr id="86" name="Rectangle 85">
                <a:extLst>
                  <a:ext uri="{FF2B5EF4-FFF2-40B4-BE49-F238E27FC236}">
                    <a16:creationId xmlns:a16="http://schemas.microsoft.com/office/drawing/2014/main" id="{EFAA0ABD-7BBC-BF44-BF7D-E3E9DD2B9232}"/>
                  </a:ext>
                </a:extLst>
              </p:cNvPr>
              <p:cNvSpPr/>
              <p:nvPr/>
            </p:nvSpPr>
            <p:spPr>
              <a:xfrm>
                <a:off x="6049071" y="3716430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VNF Descriptors</a:t>
                </a:r>
              </a:p>
            </p:txBody>
          </p:sp>
          <p:sp>
            <p:nvSpPr>
              <p:cNvPr id="87" name="Rectangle 86">
                <a:extLst>
                  <a:ext uri="{FF2B5EF4-FFF2-40B4-BE49-F238E27FC236}">
                    <a16:creationId xmlns:a16="http://schemas.microsoft.com/office/drawing/2014/main" id="{18814D02-498A-6447-8534-E2C49BE625B0}"/>
                  </a:ext>
                </a:extLst>
              </p:cNvPr>
              <p:cNvSpPr/>
              <p:nvPr/>
            </p:nvSpPr>
            <p:spPr>
              <a:xfrm>
                <a:off x="6141327" y="3231187"/>
                <a:ext cx="869895" cy="30157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marL="0" marR="0" lvl="0" indent="0" algn="ctr" defTabSz="913486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+mn-ea"/>
                    <a:cs typeface="+mn-cs"/>
                  </a:rPr>
                  <a:t>Repository</a:t>
                </a:r>
              </a:p>
            </p:txBody>
          </p:sp>
          <p:sp>
            <p:nvSpPr>
              <p:cNvPr id="88" name="Rectangle 87">
                <a:extLst>
                  <a:ext uri="{FF2B5EF4-FFF2-40B4-BE49-F238E27FC236}">
                    <a16:creationId xmlns:a16="http://schemas.microsoft.com/office/drawing/2014/main" id="{4644ACE9-9800-6647-AF0A-238C4AE7C910}"/>
                  </a:ext>
                </a:extLst>
              </p:cNvPr>
              <p:cNvSpPr/>
              <p:nvPr/>
            </p:nvSpPr>
            <p:spPr>
              <a:xfrm>
                <a:off x="6045581" y="3891414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Config</a:t>
                </a: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 Templates</a:t>
                </a:r>
              </a:p>
            </p:txBody>
          </p:sp>
          <p:sp>
            <p:nvSpPr>
              <p:cNvPr id="89" name="Rectangle 88">
                <a:extLst>
                  <a:ext uri="{FF2B5EF4-FFF2-40B4-BE49-F238E27FC236}">
                    <a16:creationId xmlns:a16="http://schemas.microsoft.com/office/drawing/2014/main" id="{99268646-24B3-4F4D-9967-DAC997787CC6}"/>
                  </a:ext>
                </a:extLst>
              </p:cNvPr>
              <p:cNvSpPr/>
              <p:nvPr/>
            </p:nvSpPr>
            <p:spPr>
              <a:xfrm>
                <a:off x="6045581" y="4068187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Engineering Rules</a:t>
                </a:r>
              </a:p>
            </p:txBody>
          </p:sp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1606C8BE-227F-9E46-AAAD-64C516A1068C}"/>
                  </a:ext>
                </a:extLst>
              </p:cNvPr>
              <p:cNvSpPr/>
              <p:nvPr/>
            </p:nvSpPr>
            <p:spPr>
              <a:xfrm>
                <a:off x="6045581" y="3538154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Service Logic</a:t>
                </a:r>
              </a:p>
            </p:txBody>
          </p:sp>
          <p:sp>
            <p:nvSpPr>
              <p:cNvPr id="91" name="Rectangle 90">
                <a:extLst>
                  <a:ext uri="{FF2B5EF4-FFF2-40B4-BE49-F238E27FC236}">
                    <a16:creationId xmlns:a16="http://schemas.microsoft.com/office/drawing/2014/main" id="{7FCB9C25-E3FC-2D48-9CB5-3861444791AB}"/>
                  </a:ext>
                </a:extLst>
              </p:cNvPr>
              <p:cNvSpPr/>
              <p:nvPr/>
            </p:nvSpPr>
            <p:spPr>
              <a:xfrm>
                <a:off x="6045910" y="4243669"/>
                <a:ext cx="1043090" cy="15630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p:spPr>
            <p:txBody>
              <a:bodyPr wrap="square" lIns="0" tIns="34290" rIns="0" rtlCol="0" anchor="t" anchorCtr="0"/>
              <a:lstStyle/>
              <a:p>
                <a:pPr marL="0" marR="0" lvl="0" indent="0" algn="ctr" defTabSz="913486" rtl="0" eaLnBrk="1" fontAlgn="auto" latinLnBrk="0" hangingPunct="1">
                  <a:lnSpc>
                    <a:spcPts val="75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7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Policy Cache/Event </a:t>
                </a:r>
                <a:r>
                  <a:rPr kumimoji="0" lang="en-US" sz="7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/>
                    <a:ea typeface="ＭＳ Ｐゴシック" charset="0"/>
                    <a:cs typeface="ＭＳ Ｐゴシック" charset="0"/>
                  </a:rPr>
                  <a:t>Match</a:t>
                </a:r>
              </a:p>
            </p:txBody>
          </p:sp>
        </p:grpSp>
        <p:sp>
          <p:nvSpPr>
            <p:cNvPr id="67" name="Rounded Rectangle 166">
              <a:extLst>
                <a:ext uri="{FF2B5EF4-FFF2-40B4-BE49-F238E27FC236}">
                  <a16:creationId xmlns:a16="http://schemas.microsoft.com/office/drawing/2014/main" id="{CC22A044-EFB9-E545-815D-3A899660743C}"/>
                </a:ext>
              </a:extLst>
            </p:cNvPr>
            <p:cNvSpPr/>
            <p:nvPr/>
          </p:nvSpPr>
          <p:spPr>
            <a:xfrm>
              <a:off x="9790665" y="3296966"/>
              <a:ext cx="1066050" cy="223467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ctr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Operational Tree/</a:t>
              </a:r>
              <a:r>
                <a:rPr kumimoji="0" lang="en-US" sz="9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Config</a:t>
              </a:r>
              <a:r>
                <a:rPr kumimoji="0" lang="en-US" sz="9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 Tree (Service Model)</a:t>
              </a:r>
            </a:p>
          </p:txBody>
        </p:sp>
        <p:cxnSp>
          <p:nvCxnSpPr>
            <p:cNvPr id="68" name="Elbow Connector 67">
              <a:extLst>
                <a:ext uri="{FF2B5EF4-FFF2-40B4-BE49-F238E27FC236}">
                  <a16:creationId xmlns:a16="http://schemas.microsoft.com/office/drawing/2014/main" id="{D6D6B230-6A0E-C146-A07D-2C6418229922}"/>
                </a:ext>
              </a:extLst>
            </p:cNvPr>
            <p:cNvCxnSpPr>
              <a:stCxn id="33" idx="2"/>
              <a:endCxn id="30" idx="0"/>
            </p:cNvCxnSpPr>
            <p:nvPr/>
          </p:nvCxnSpPr>
          <p:spPr>
            <a:xfrm rot="16200000" flipH="1">
              <a:off x="10473528" y="2886985"/>
              <a:ext cx="1371642" cy="502586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44A28EF8-6953-A649-B2DD-A3ADCF8DAF3F}"/>
                </a:ext>
              </a:extLst>
            </p:cNvPr>
            <p:cNvCxnSpPr/>
            <p:nvPr/>
          </p:nvCxnSpPr>
          <p:spPr>
            <a:xfrm flipV="1">
              <a:off x="10654386" y="4194957"/>
              <a:ext cx="264456" cy="925"/>
            </a:xfrm>
            <a:prstGeom prst="straightConnector1">
              <a:avLst/>
            </a:prstGeom>
            <a:ln w="19050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080962F7-586A-AF4E-A9B2-539414735474}"/>
                </a:ext>
              </a:extLst>
            </p:cNvPr>
            <p:cNvSpPr txBox="1"/>
            <p:nvPr/>
          </p:nvSpPr>
          <p:spPr>
            <a:xfrm>
              <a:off x="10640233" y="4219471"/>
              <a:ext cx="295848" cy="127901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CI-7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CFCE891B-179A-9C4D-8619-48E26D1AEEB0}"/>
                </a:ext>
              </a:extLst>
            </p:cNvPr>
            <p:cNvSpPr txBox="1"/>
            <p:nvPr/>
          </p:nvSpPr>
          <p:spPr>
            <a:xfrm>
              <a:off x="9173658" y="4525946"/>
              <a:ext cx="390746" cy="128721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CI-6</a:t>
              </a:r>
            </a:p>
          </p:txBody>
        </p:sp>
        <p:cxnSp>
          <p:nvCxnSpPr>
            <p:cNvPr id="72" name="Straight Arrow Connector 71">
              <a:extLst>
                <a:ext uri="{FF2B5EF4-FFF2-40B4-BE49-F238E27FC236}">
                  <a16:creationId xmlns:a16="http://schemas.microsoft.com/office/drawing/2014/main" id="{063C7AC8-FF04-204C-B528-ED5C5D2AFE5F}"/>
                </a:ext>
              </a:extLst>
            </p:cNvPr>
            <p:cNvCxnSpPr/>
            <p:nvPr/>
          </p:nvCxnSpPr>
          <p:spPr>
            <a:xfrm flipV="1">
              <a:off x="10192220" y="3049555"/>
              <a:ext cx="0" cy="263171"/>
            </a:xfrm>
            <a:prstGeom prst="straightConnector1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0CD81B97-ACEA-5C49-9209-780E545A0D0F}"/>
                </a:ext>
              </a:extLst>
            </p:cNvPr>
            <p:cNvSpPr txBox="1"/>
            <p:nvPr/>
          </p:nvSpPr>
          <p:spPr>
            <a:xfrm>
              <a:off x="9902886" y="3163353"/>
              <a:ext cx="274772" cy="125325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CI-3</a:t>
              </a:r>
            </a:p>
          </p:txBody>
        </p:sp>
        <p:cxnSp>
          <p:nvCxnSpPr>
            <p:cNvPr id="74" name="Elbow Connector 73">
              <a:extLst>
                <a:ext uri="{FF2B5EF4-FFF2-40B4-BE49-F238E27FC236}">
                  <a16:creationId xmlns:a16="http://schemas.microsoft.com/office/drawing/2014/main" id="{C12A0F9E-6CE1-6F44-A6E4-363556C87AED}"/>
                </a:ext>
              </a:extLst>
            </p:cNvPr>
            <p:cNvCxnSpPr>
              <a:cxnSpLocks/>
              <a:stCxn id="67" idx="2"/>
            </p:cNvCxnSpPr>
            <p:nvPr/>
          </p:nvCxnSpPr>
          <p:spPr>
            <a:xfrm rot="5400000">
              <a:off x="10217757" y="3625039"/>
              <a:ext cx="210540" cy="1327"/>
            </a:xfrm>
            <a:prstGeom prst="bentConnector3">
              <a:avLst>
                <a:gd name="adj1" fmla="val 50000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cxnSp>
          <p:nvCxnSpPr>
            <p:cNvPr id="75" name="Straight Arrow Connector 74">
              <a:extLst>
                <a:ext uri="{FF2B5EF4-FFF2-40B4-BE49-F238E27FC236}">
                  <a16:creationId xmlns:a16="http://schemas.microsoft.com/office/drawing/2014/main" id="{A8E81113-262A-1848-9EDD-FCC9AE6E57DE}"/>
                </a:ext>
              </a:extLst>
            </p:cNvPr>
            <p:cNvCxnSpPr>
              <a:stCxn id="61" idx="2"/>
              <a:endCxn id="62" idx="0"/>
            </p:cNvCxnSpPr>
            <p:nvPr/>
          </p:nvCxnSpPr>
          <p:spPr>
            <a:xfrm flipH="1">
              <a:off x="10781062" y="5337934"/>
              <a:ext cx="4367" cy="491679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F513CFF-BAE0-054E-B3B2-B93EB3086531}"/>
                </a:ext>
              </a:extLst>
            </p:cNvPr>
            <p:cNvSpPr txBox="1"/>
            <p:nvPr/>
          </p:nvSpPr>
          <p:spPr>
            <a:xfrm>
              <a:off x="10812972" y="5482330"/>
              <a:ext cx="421427" cy="122707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CE-6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B503498E-33A3-0C49-989E-B46F0318F83E}"/>
                </a:ext>
              </a:extLst>
            </p:cNvPr>
            <p:cNvSpPr txBox="1"/>
            <p:nvPr/>
          </p:nvSpPr>
          <p:spPr>
            <a:xfrm>
              <a:off x="10354408" y="3540812"/>
              <a:ext cx="235983" cy="127132"/>
            </a:xfrm>
            <a:prstGeom prst="rect">
              <a:avLst/>
            </a:prstGeom>
            <a:solidFill>
              <a:srgbClr val="00B0F0">
                <a:alpha val="74902"/>
              </a:srgb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CI-5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6D6977E5-0C3F-7F4E-9666-F2CCFC96C2EF}"/>
                </a:ext>
              </a:extLst>
            </p:cNvPr>
            <p:cNvSpPr/>
            <p:nvPr/>
          </p:nvSpPr>
          <p:spPr>
            <a:xfrm>
              <a:off x="10297603" y="2849296"/>
              <a:ext cx="143595" cy="5030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79" name="Elbow Connector 78">
              <a:extLst>
                <a:ext uri="{FF2B5EF4-FFF2-40B4-BE49-F238E27FC236}">
                  <a16:creationId xmlns:a16="http://schemas.microsoft.com/office/drawing/2014/main" id="{3C5A5ECE-5CE8-6B45-81BB-B620BB87B0D9}"/>
                </a:ext>
              </a:extLst>
            </p:cNvPr>
            <p:cNvCxnSpPr>
              <a:cxnSpLocks/>
              <a:stCxn id="33" idx="2"/>
              <a:endCxn id="22" idx="3"/>
            </p:cNvCxnSpPr>
            <p:nvPr/>
          </p:nvCxnSpPr>
          <p:spPr>
            <a:xfrm rot="5400000">
              <a:off x="10070257" y="3022435"/>
              <a:ext cx="1407777" cy="267822"/>
            </a:xfrm>
            <a:prstGeom prst="bentConnector2">
              <a:avLst/>
            </a:prstGeom>
            <a:noFill/>
            <a:ln w="19050" cap="flat" cmpd="sng" algn="ctr">
              <a:solidFill>
                <a:sysClr val="windowText" lastClr="000000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945D5AD7-3B78-BA45-ACDF-8555EF3F0DF2}"/>
                </a:ext>
              </a:extLst>
            </p:cNvPr>
            <p:cNvSpPr txBox="1"/>
            <p:nvPr/>
          </p:nvSpPr>
          <p:spPr>
            <a:xfrm>
              <a:off x="10658314" y="2653643"/>
              <a:ext cx="421427" cy="122707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CE-4</a:t>
              </a:r>
            </a:p>
          </p:txBody>
        </p: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4B851204-3A29-044C-AAD2-EC7A18CCA2C5}"/>
                </a:ext>
              </a:extLst>
            </p:cNvPr>
            <p:cNvSpPr txBox="1"/>
            <p:nvPr/>
          </p:nvSpPr>
          <p:spPr>
            <a:xfrm>
              <a:off x="9871535" y="4163565"/>
              <a:ext cx="300676" cy="3015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…</a:t>
              </a:r>
            </a:p>
          </p:txBody>
        </p:sp>
        <p:cxnSp>
          <p:nvCxnSpPr>
            <p:cNvPr id="82" name="Elbow Connector 81">
              <a:extLst>
                <a:ext uri="{FF2B5EF4-FFF2-40B4-BE49-F238E27FC236}">
                  <a16:creationId xmlns:a16="http://schemas.microsoft.com/office/drawing/2014/main" id="{E591430A-D349-B14A-8A82-99DBBEE22E2E}"/>
                </a:ext>
              </a:extLst>
            </p:cNvPr>
            <p:cNvCxnSpPr>
              <a:cxnSpLocks/>
              <a:stCxn id="14" idx="3"/>
            </p:cNvCxnSpPr>
            <p:nvPr/>
          </p:nvCxnSpPr>
          <p:spPr>
            <a:xfrm rot="16200000" flipH="1">
              <a:off x="6569021" y="2620822"/>
              <a:ext cx="973443" cy="656814"/>
            </a:xfrm>
            <a:prstGeom prst="bentConnector3">
              <a:avLst>
                <a:gd name="adj1" fmla="val 12139"/>
              </a:avLst>
            </a:prstGeom>
            <a:ln w="28575">
              <a:solidFill>
                <a:srgbClr val="000000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EA82CFD-D909-4948-A2ED-7F461ABD771B}"/>
                </a:ext>
              </a:extLst>
            </p:cNvPr>
            <p:cNvSpPr txBox="1"/>
            <p:nvPr/>
          </p:nvSpPr>
          <p:spPr>
            <a:xfrm>
              <a:off x="7210539" y="2652874"/>
              <a:ext cx="421427" cy="122707"/>
            </a:xfrm>
            <a:prstGeom prst="rect">
              <a:avLst/>
            </a:prstGeom>
            <a:solidFill>
              <a:schemeClr val="accent2">
                <a:alpha val="74902"/>
              </a:schemeClr>
            </a:solidFill>
          </p:spPr>
          <p:txBody>
            <a:bodyPr wrap="square" lIns="0" tIns="45664" rIns="0" bIns="45664" rtlCol="0" anchor="ctr" anchorCtr="0">
              <a:noAutofit/>
            </a:bodyPr>
            <a:lstStyle/>
            <a:p>
              <a:pPr marL="0" marR="0" lvl="0" indent="0" algn="ctr" defTabSz="913364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CE-1</a:t>
              </a:r>
            </a:p>
          </p:txBody>
        </p:sp>
        <p:sp>
          <p:nvSpPr>
            <p:cNvPr id="84" name="Rounded Rectangle 83">
              <a:extLst>
                <a:ext uri="{FF2B5EF4-FFF2-40B4-BE49-F238E27FC236}">
                  <a16:creationId xmlns:a16="http://schemas.microsoft.com/office/drawing/2014/main" id="{D6954981-8E1B-D840-A7AC-1EE1EF89AEF5}"/>
                </a:ext>
              </a:extLst>
            </p:cNvPr>
            <p:cNvSpPr/>
            <p:nvPr/>
          </p:nvSpPr>
          <p:spPr>
            <a:xfrm>
              <a:off x="7352848" y="2071687"/>
              <a:ext cx="700899" cy="209004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79646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lIns="0" tIns="0" rIns="0" bIns="0" rtlCol="0" anchor="t" anchorCtr="0"/>
            <a:lstStyle/>
            <a:p>
              <a:pPr algn="ctr" defTabSz="913220"/>
              <a:r>
                <a:rPr lang="en-US" sz="800" kern="0" dirty="0">
                  <a:solidFill>
                    <a:prstClr val="black"/>
                  </a:solidFill>
                  <a:latin typeface="Calibri"/>
                </a:rPr>
                <a:t>Controller  Design Extensions**</a:t>
              </a:r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A76CDE1A-FE24-ED46-BB5D-68CA4155CFD6}"/>
              </a:ext>
            </a:extLst>
          </p:cNvPr>
          <p:cNvGrpSpPr/>
          <p:nvPr/>
        </p:nvGrpSpPr>
        <p:grpSpPr>
          <a:xfrm>
            <a:off x="369836" y="4345108"/>
            <a:ext cx="5141381" cy="2263443"/>
            <a:chOff x="1466600" y="935311"/>
            <a:chExt cx="5297965" cy="2559623"/>
          </a:xfrm>
        </p:grpSpPr>
        <p:cxnSp>
          <p:nvCxnSpPr>
            <p:cNvPr id="212" name="Elbow Connector 184">
              <a:extLst>
                <a:ext uri="{FF2B5EF4-FFF2-40B4-BE49-F238E27FC236}">
                  <a16:creationId xmlns:a16="http://schemas.microsoft.com/office/drawing/2014/main" id="{A8686A35-6635-6F44-9EAA-FC8A7E0798C9}"/>
                </a:ext>
              </a:extLst>
            </p:cNvPr>
            <p:cNvCxnSpPr>
              <a:cxnSpLocks/>
              <a:endCxn id="252" idx="0"/>
            </p:cNvCxnSpPr>
            <p:nvPr/>
          </p:nvCxnSpPr>
          <p:spPr>
            <a:xfrm>
              <a:off x="1466600" y="2355479"/>
              <a:ext cx="399757" cy="7089"/>
            </a:xfrm>
            <a:prstGeom prst="straightConnector1">
              <a:avLst/>
            </a:prstGeom>
            <a:ln w="63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3" name="Group 212">
              <a:extLst>
                <a:ext uri="{FF2B5EF4-FFF2-40B4-BE49-F238E27FC236}">
                  <a16:creationId xmlns:a16="http://schemas.microsoft.com/office/drawing/2014/main" id="{C9540D30-4535-0D44-93CC-53D025F0E675}"/>
                </a:ext>
              </a:extLst>
            </p:cNvPr>
            <p:cNvGrpSpPr/>
            <p:nvPr/>
          </p:nvGrpSpPr>
          <p:grpSpPr>
            <a:xfrm>
              <a:off x="1866357" y="1279621"/>
              <a:ext cx="4898208" cy="1920778"/>
              <a:chOff x="136075" y="1615046"/>
              <a:chExt cx="8915402" cy="3299544"/>
            </a:xfrm>
          </p:grpSpPr>
          <p:sp>
            <p:nvSpPr>
              <p:cNvPr id="248" name="圆角矩形 28">
                <a:extLst>
                  <a:ext uri="{FF2B5EF4-FFF2-40B4-BE49-F238E27FC236}">
                    <a16:creationId xmlns:a16="http://schemas.microsoft.com/office/drawing/2014/main" id="{B70AC56E-A349-5449-A770-210F109CDF32}"/>
                  </a:ext>
                </a:extLst>
              </p:cNvPr>
              <p:cNvSpPr/>
              <p:nvPr/>
            </p:nvSpPr>
            <p:spPr>
              <a:xfrm>
                <a:off x="427350" y="2029560"/>
                <a:ext cx="1980470" cy="2837084"/>
              </a:xfrm>
              <a:prstGeom prst="roundRect">
                <a:avLst>
                  <a:gd name="adj" fmla="val 6026"/>
                </a:avLst>
              </a:prstGeom>
              <a:solidFill>
                <a:srgbClr val="1C2754"/>
              </a:solidFill>
              <a:ln w="19050" cap="flat" cmpd="sng" algn="ctr">
                <a:solidFill>
                  <a:srgbClr val="00647F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endParaRPr lang="en-US" altLang="zh-CN" sz="600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49" name="矩形 192">
                <a:extLst>
                  <a:ext uri="{FF2B5EF4-FFF2-40B4-BE49-F238E27FC236}">
                    <a16:creationId xmlns:a16="http://schemas.microsoft.com/office/drawing/2014/main" id="{8C780AA5-B917-2545-92D5-C30DE8FC844B}"/>
                  </a:ext>
                </a:extLst>
              </p:cNvPr>
              <p:cNvSpPr/>
              <p:nvPr/>
            </p:nvSpPr>
            <p:spPr bwMode="auto">
              <a:xfrm>
                <a:off x="841770" y="2035584"/>
                <a:ext cx="1163013" cy="2870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srgbClr val="FF0000"/>
                    </a:solidFill>
                    <a:ea typeface="微软雅黑" panose="020B0503020204020204" pitchFamily="34" charset="-122"/>
                  </a:rPr>
                  <a:t>DESIGN-TIME</a:t>
                </a:r>
              </a:p>
            </p:txBody>
          </p:sp>
          <p:sp>
            <p:nvSpPr>
              <p:cNvPr id="250" name="圆角矩形 25">
                <a:extLst>
                  <a:ext uri="{FF2B5EF4-FFF2-40B4-BE49-F238E27FC236}">
                    <a16:creationId xmlns:a16="http://schemas.microsoft.com/office/drawing/2014/main" id="{1842FCCF-A362-3E49-AD21-D64EEE82A9BE}"/>
                  </a:ext>
                </a:extLst>
              </p:cNvPr>
              <p:cNvSpPr/>
              <p:nvPr/>
            </p:nvSpPr>
            <p:spPr>
              <a:xfrm>
                <a:off x="468796" y="2900540"/>
                <a:ext cx="1885950" cy="22631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0" tIns="34290" rIns="0" bIns="3429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black"/>
                    </a:solidFill>
                    <a:latin typeface="Calibri"/>
                    <a:ea typeface="微软雅黑" panose="020B0503020204020204" pitchFamily="34" charset="-122"/>
                  </a:rPr>
                  <a:t>Policy Creation &amp; Validation</a:t>
                </a:r>
              </a:p>
            </p:txBody>
          </p:sp>
          <p:sp>
            <p:nvSpPr>
              <p:cNvPr id="251" name="圆角矩形 26">
                <a:extLst>
                  <a:ext uri="{FF2B5EF4-FFF2-40B4-BE49-F238E27FC236}">
                    <a16:creationId xmlns:a16="http://schemas.microsoft.com/office/drawing/2014/main" id="{3DD59B57-BA1C-A145-8EB2-CEDCA1086B13}"/>
                  </a:ext>
                </a:extLst>
              </p:cNvPr>
              <p:cNvSpPr/>
              <p:nvPr/>
            </p:nvSpPr>
            <p:spPr>
              <a:xfrm>
                <a:off x="468796" y="3162467"/>
                <a:ext cx="1885950" cy="22631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600" b="1" dirty="0">
                    <a:solidFill>
                      <a:srgbClr val="000000"/>
                    </a:solidFill>
                    <a:latin typeface="Calibri"/>
                    <a:ea typeface="微软雅黑" panose="020B0503020204020204" pitchFamily="34" charset="-122"/>
                  </a:rPr>
                  <a:t>Analytic Application Design</a:t>
                </a:r>
              </a:p>
            </p:txBody>
          </p:sp>
          <p:sp>
            <p:nvSpPr>
              <p:cNvPr id="252" name="圆角矩形 29">
                <a:extLst>
                  <a:ext uri="{FF2B5EF4-FFF2-40B4-BE49-F238E27FC236}">
                    <a16:creationId xmlns:a16="http://schemas.microsoft.com/office/drawing/2014/main" id="{9F1CEB1C-FFB3-EE42-BA32-43924A043B21}"/>
                  </a:ext>
                </a:extLst>
              </p:cNvPr>
              <p:cNvSpPr/>
              <p:nvPr/>
            </p:nvSpPr>
            <p:spPr>
              <a:xfrm rot="16200000">
                <a:off x="-1180813" y="3352997"/>
                <a:ext cx="2878481" cy="244706"/>
              </a:xfrm>
              <a:prstGeom prst="roundRect">
                <a:avLst/>
              </a:prstGeom>
              <a:solidFill>
                <a:srgbClr val="009788"/>
              </a:solidFill>
              <a:ln>
                <a:noFill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white"/>
                    </a:solidFill>
                    <a:ea typeface="微软雅黑" panose="020B0503020204020204" pitchFamily="34" charset="-122"/>
                  </a:rPr>
                  <a:t>VNF / PNF Onboarding</a:t>
                </a:r>
              </a:p>
            </p:txBody>
          </p:sp>
          <p:sp>
            <p:nvSpPr>
              <p:cNvPr id="253" name="圆角矩形 25">
                <a:extLst>
                  <a:ext uri="{FF2B5EF4-FFF2-40B4-BE49-F238E27FC236}">
                    <a16:creationId xmlns:a16="http://schemas.microsoft.com/office/drawing/2014/main" id="{CC2A8593-6768-8C4E-85FF-14FB0A249852}"/>
                  </a:ext>
                </a:extLst>
              </p:cNvPr>
              <p:cNvSpPr/>
              <p:nvPr/>
            </p:nvSpPr>
            <p:spPr>
              <a:xfrm>
                <a:off x="468796" y="2376688"/>
                <a:ext cx="1885950" cy="22631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Resource Onboarding</a:t>
                </a:r>
              </a:p>
            </p:txBody>
          </p:sp>
          <p:sp>
            <p:nvSpPr>
              <p:cNvPr id="254" name="圆角矩形 20">
                <a:extLst>
                  <a:ext uri="{FF2B5EF4-FFF2-40B4-BE49-F238E27FC236}">
                    <a16:creationId xmlns:a16="http://schemas.microsoft.com/office/drawing/2014/main" id="{CD135416-DBE4-FC4E-9323-22F6AC3C2EFC}"/>
                  </a:ext>
                </a:extLst>
              </p:cNvPr>
              <p:cNvSpPr/>
              <p:nvPr/>
            </p:nvSpPr>
            <p:spPr>
              <a:xfrm>
                <a:off x="468796" y="2638614"/>
                <a:ext cx="1885950" cy="22631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Service  Design</a:t>
                </a:r>
                <a:endParaRPr lang="zh-CN" altLang="en-US" sz="600" b="1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5" name="Flowchart: Magnetic Disk 2">
                <a:extLst>
                  <a:ext uri="{FF2B5EF4-FFF2-40B4-BE49-F238E27FC236}">
                    <a16:creationId xmlns:a16="http://schemas.microsoft.com/office/drawing/2014/main" id="{A7930DEB-7E0C-9249-B368-9ED7572A9D95}"/>
                  </a:ext>
                </a:extLst>
              </p:cNvPr>
              <p:cNvSpPr/>
              <p:nvPr/>
            </p:nvSpPr>
            <p:spPr>
              <a:xfrm>
                <a:off x="480082" y="4186668"/>
                <a:ext cx="1865479" cy="656060"/>
              </a:xfrm>
              <a:prstGeom prst="flowChartMagneticDisk">
                <a:avLst/>
              </a:prstGeom>
              <a:solidFill>
                <a:srgbClr val="FFFFFF"/>
              </a:solidFill>
              <a:ln w="9525" cap="flat">
                <a:solidFill>
                  <a:schemeClr val="accent1"/>
                </a:solidFill>
                <a:prstDash val="solid"/>
                <a:round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4289" tIns="34289" rIns="34289" bIns="34289" numCol="1" spcCol="38100" rtlCol="0" anchor="ctr">
                <a:noAutofit/>
              </a:bodyPr>
              <a:lstStyle/>
              <a:p>
                <a:pPr defTabSz="342900" hangingPunct="0"/>
                <a:endParaRPr lang="en-US" sz="600">
                  <a:solidFill>
                    <a:srgbClr val="000000"/>
                  </a:solidFill>
                  <a:sym typeface="Calibri"/>
                </a:endParaRPr>
              </a:p>
            </p:txBody>
          </p:sp>
          <p:sp>
            <p:nvSpPr>
              <p:cNvPr id="256" name="Rectangle 255">
                <a:extLst>
                  <a:ext uri="{FF2B5EF4-FFF2-40B4-BE49-F238E27FC236}">
                    <a16:creationId xmlns:a16="http://schemas.microsoft.com/office/drawing/2014/main" id="{243977C1-3495-B04E-A073-BF8CC8F4E187}"/>
                  </a:ext>
                </a:extLst>
              </p:cNvPr>
              <p:cNvSpPr/>
              <p:nvPr/>
            </p:nvSpPr>
            <p:spPr>
              <a:xfrm>
                <a:off x="468797" y="4465254"/>
                <a:ext cx="1876763" cy="28704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defRPr/>
                </a:pPr>
                <a:r>
                  <a:rPr lang="en-US" altLang="zh-CN" sz="600" b="1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Catalog</a:t>
                </a:r>
                <a:endParaRPr lang="zh-CN" altLang="en-US" sz="600" b="1" dirty="0">
                  <a:solidFill>
                    <a:prstClr val="black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57" name="圆角矩形 55">
                <a:extLst>
                  <a:ext uri="{FF2B5EF4-FFF2-40B4-BE49-F238E27FC236}">
                    <a16:creationId xmlns:a16="http://schemas.microsoft.com/office/drawing/2014/main" id="{16ED63C9-1018-A342-9A56-05FD57E8DD7F}"/>
                  </a:ext>
                </a:extLst>
              </p:cNvPr>
              <p:cNvSpPr/>
              <p:nvPr/>
            </p:nvSpPr>
            <p:spPr>
              <a:xfrm rot="16200000">
                <a:off x="7907429" y="2872001"/>
                <a:ext cx="1986075" cy="302018"/>
              </a:xfrm>
              <a:prstGeom prst="roundRect">
                <a:avLst>
                  <a:gd name="adj" fmla="val 16483"/>
                </a:avLst>
              </a:prstGeom>
              <a:solidFill>
                <a:srgbClr val="009788"/>
              </a:solidFill>
              <a:ln>
                <a:noFill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ea typeface="微软雅黑" panose="020B0503020204020204" pitchFamily="34" charset="-122"/>
                  </a:rPr>
                  <a:t>ONAP Operations Manager </a:t>
                </a:r>
              </a:p>
            </p:txBody>
          </p:sp>
          <p:sp>
            <p:nvSpPr>
              <p:cNvPr id="258" name="矩形 54">
                <a:extLst>
                  <a:ext uri="{FF2B5EF4-FFF2-40B4-BE49-F238E27FC236}">
                    <a16:creationId xmlns:a16="http://schemas.microsoft.com/office/drawing/2014/main" id="{7674A0D2-ED48-854B-A82D-015BE5C85826}"/>
                  </a:ext>
                </a:extLst>
              </p:cNvPr>
              <p:cNvSpPr/>
              <p:nvPr/>
            </p:nvSpPr>
            <p:spPr bwMode="auto">
              <a:xfrm>
                <a:off x="2495699" y="2021417"/>
                <a:ext cx="6226543" cy="2570794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 w="9525" cap="flat" cmpd="sng" algn="ctr">
                <a:solidFill>
                  <a:srgbClr val="00B0F0"/>
                </a:solidFill>
                <a:prstDash val="dash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68580" tIns="34290" rIns="68580" bIns="34290" numCol="1" rtlCol="0" anchor="t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marL="1371600" indent="-166688" algn="r">
                  <a:buClr>
                    <a:srgbClr val="CC9900"/>
                  </a:buClr>
                  <a:defRPr/>
                </a:pPr>
                <a:r>
                  <a:rPr lang="en-US" altLang="zh-CN" sz="600" i="1" dirty="0">
                    <a:solidFill>
                      <a:srgbClr val="000000"/>
                    </a:solidFill>
                    <a:latin typeface="Calibri"/>
                    <a:ea typeface="微软雅黑" panose="020B0503020204020204" pitchFamily="34" charset="-122"/>
                  </a:rPr>
                  <a:t>         </a:t>
                </a:r>
                <a:endParaRPr lang="en-US" altLang="zh-CN" sz="600" b="1" i="1" dirty="0">
                  <a:solidFill>
                    <a:srgbClr val="FF0000"/>
                  </a:solidFill>
                  <a:latin typeface="Calibri"/>
                  <a:ea typeface="微软雅黑" panose="020B0503020204020204" pitchFamily="34" charset="-122"/>
                </a:endParaRPr>
              </a:p>
            </p:txBody>
          </p:sp>
          <p:sp>
            <p:nvSpPr>
              <p:cNvPr id="259" name="圆角矩形 30">
                <a:extLst>
                  <a:ext uri="{FF2B5EF4-FFF2-40B4-BE49-F238E27FC236}">
                    <a16:creationId xmlns:a16="http://schemas.microsoft.com/office/drawing/2014/main" id="{D7950692-977F-B54A-B57C-E1A93C7316C6}"/>
                  </a:ext>
                </a:extLst>
              </p:cNvPr>
              <p:cNvSpPr/>
              <p:nvPr/>
            </p:nvSpPr>
            <p:spPr>
              <a:xfrm>
                <a:off x="2637279" y="2036112"/>
                <a:ext cx="1440402" cy="242373"/>
              </a:xfrm>
              <a:prstGeom prst="roundRect">
                <a:avLst>
                  <a:gd name="adj" fmla="val 9045"/>
                </a:avLst>
              </a:prstGeom>
              <a:solidFill>
                <a:srgbClr val="00647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0" tIns="34290" rIns="0" bIns="34290" numCol="1" rtlCol="0" anchor="ctr" anchorCtr="0" compatLnSpc="1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white"/>
                    </a:solidFill>
                    <a:ea typeface="微软雅黑" panose="020B0503020204020204" pitchFamily="34" charset="-122"/>
                  </a:rPr>
                  <a:t>Dashboard OA&amp;M</a:t>
                </a:r>
              </a:p>
            </p:txBody>
          </p:sp>
          <p:sp>
            <p:nvSpPr>
              <p:cNvPr id="260" name="圆角矩形 31">
                <a:extLst>
                  <a:ext uri="{FF2B5EF4-FFF2-40B4-BE49-F238E27FC236}">
                    <a16:creationId xmlns:a16="http://schemas.microsoft.com/office/drawing/2014/main" id="{49A0C6B0-6F07-E841-96FD-AA6D4B1ED4C4}"/>
                  </a:ext>
                </a:extLst>
              </p:cNvPr>
              <p:cNvSpPr/>
              <p:nvPr/>
            </p:nvSpPr>
            <p:spPr>
              <a:xfrm>
                <a:off x="6483133" y="2333939"/>
                <a:ext cx="1206605" cy="722645"/>
              </a:xfrm>
              <a:prstGeom prst="roundRect">
                <a:avLst/>
              </a:prstGeom>
              <a:solidFill>
                <a:srgbClr val="009788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defTabSz="342900" hangingPunct="0"/>
                <a:endParaRPr lang="en-US" altLang="zh-CN" sz="60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61" name="圆角矩形 47">
                <a:extLst>
                  <a:ext uri="{FF2B5EF4-FFF2-40B4-BE49-F238E27FC236}">
                    <a16:creationId xmlns:a16="http://schemas.microsoft.com/office/drawing/2014/main" id="{B58E56C6-63D9-4E4B-94F4-2380F5947DDB}"/>
                  </a:ext>
                </a:extLst>
              </p:cNvPr>
              <p:cNvSpPr/>
              <p:nvPr/>
            </p:nvSpPr>
            <p:spPr>
              <a:xfrm>
                <a:off x="427351" y="1829925"/>
                <a:ext cx="8294891" cy="181805"/>
              </a:xfrm>
              <a:prstGeom prst="roundRect">
                <a:avLst/>
              </a:prstGeom>
              <a:solidFill>
                <a:srgbClr val="009788"/>
              </a:solidFill>
              <a:ln w="9525" cap="flat" cmpd="sng" algn="ctr">
                <a:noFill/>
                <a:prstDash val="sysDash"/>
                <a:round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white"/>
                    </a:solidFill>
                    <a:ea typeface="微软雅黑" panose="020B0503020204020204" pitchFamily="34" charset="-122"/>
                  </a:rPr>
                  <a:t>ONAP External APIs </a:t>
                </a:r>
              </a:p>
            </p:txBody>
          </p:sp>
          <p:sp>
            <p:nvSpPr>
              <p:cNvPr id="262" name="圆角矩形 48">
                <a:extLst>
                  <a:ext uri="{FF2B5EF4-FFF2-40B4-BE49-F238E27FC236}">
                    <a16:creationId xmlns:a16="http://schemas.microsoft.com/office/drawing/2014/main" id="{B07586D5-2924-BF41-B2B1-DA9443AFD6F5}"/>
                  </a:ext>
                </a:extLst>
              </p:cNvPr>
              <p:cNvSpPr/>
              <p:nvPr/>
            </p:nvSpPr>
            <p:spPr>
              <a:xfrm>
                <a:off x="7724199" y="2322235"/>
                <a:ext cx="962914" cy="2208874"/>
              </a:xfrm>
              <a:prstGeom prst="roundRect">
                <a:avLst/>
              </a:prstGeom>
              <a:solidFill>
                <a:srgbClr val="009788"/>
              </a:solidFill>
              <a:ln w="9525" cap="flat" cmpd="sng" algn="ctr">
                <a:noFill/>
                <a:prstDash val="sysDash"/>
                <a:round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white"/>
                    </a:solidFill>
                    <a:ea typeface="微软雅黑" panose="020B0503020204020204" pitchFamily="34" charset="-122"/>
                  </a:rPr>
                  <a:t>Common</a:t>
                </a:r>
              </a:p>
              <a:p>
                <a:pPr algn="ctr" fontAlgn="base">
                  <a:lnSpc>
                    <a:spcPct val="80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white"/>
                    </a:solidFill>
                    <a:ea typeface="微软雅黑" panose="020B0503020204020204" pitchFamily="34" charset="-122"/>
                  </a:rPr>
                  <a:t> Services</a:t>
                </a:r>
                <a:endParaRPr lang="zh-CN" altLang="en-US" sz="600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63" name="圆角矩形 51">
                <a:extLst>
                  <a:ext uri="{FF2B5EF4-FFF2-40B4-BE49-F238E27FC236}">
                    <a16:creationId xmlns:a16="http://schemas.microsoft.com/office/drawing/2014/main" id="{07624561-CECC-CD4F-B4E3-D6A441063AAD}"/>
                  </a:ext>
                </a:extLst>
              </p:cNvPr>
              <p:cNvSpPr/>
              <p:nvPr/>
            </p:nvSpPr>
            <p:spPr>
              <a:xfrm>
                <a:off x="7732825" y="2778951"/>
                <a:ext cx="925830" cy="499864"/>
              </a:xfrm>
              <a:prstGeom prst="round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0" tIns="0" rIns="0" bIns="0" numCol="1" rtlCol="0" anchor="ctr" anchorCtr="0" compatLnSpc="1">
                <a:norm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500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Application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500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Authorization</a:t>
                </a:r>
              </a:p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500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Framework</a:t>
                </a:r>
              </a:p>
            </p:txBody>
          </p:sp>
          <p:sp>
            <p:nvSpPr>
              <p:cNvPr id="264" name="圆角矩形 31">
                <a:extLst>
                  <a:ext uri="{FF2B5EF4-FFF2-40B4-BE49-F238E27FC236}">
                    <a16:creationId xmlns:a16="http://schemas.microsoft.com/office/drawing/2014/main" id="{E7C50072-DAB0-2248-B285-0983E642ACE3}"/>
                  </a:ext>
                </a:extLst>
              </p:cNvPr>
              <p:cNvSpPr/>
              <p:nvPr/>
            </p:nvSpPr>
            <p:spPr>
              <a:xfrm>
                <a:off x="3878898" y="2309769"/>
                <a:ext cx="1241910" cy="770558"/>
              </a:xfrm>
              <a:prstGeom prst="roundRect">
                <a:avLst/>
              </a:prstGeom>
              <a:solidFill>
                <a:srgbClr val="00647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endParaRPr lang="en-US" altLang="zh-CN" sz="600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65" name="圆角矩形 51">
                <a:extLst>
                  <a:ext uri="{FF2B5EF4-FFF2-40B4-BE49-F238E27FC236}">
                    <a16:creationId xmlns:a16="http://schemas.microsoft.com/office/drawing/2014/main" id="{0070A1D8-767C-214F-A94B-324376B66297}"/>
                  </a:ext>
                </a:extLst>
              </p:cNvPr>
              <p:cNvSpPr/>
              <p:nvPr/>
            </p:nvSpPr>
            <p:spPr>
              <a:xfrm>
                <a:off x="7742741" y="3682944"/>
                <a:ext cx="925830" cy="308343"/>
              </a:xfrm>
              <a:prstGeom prst="round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Logging</a:t>
                </a:r>
              </a:p>
            </p:txBody>
          </p:sp>
          <p:sp>
            <p:nvSpPr>
              <p:cNvPr id="266" name="圆角矩形 31">
                <a:extLst>
                  <a:ext uri="{FF2B5EF4-FFF2-40B4-BE49-F238E27FC236}">
                    <a16:creationId xmlns:a16="http://schemas.microsoft.com/office/drawing/2014/main" id="{FCD64A59-261E-5E4B-A60E-208523D85F13}"/>
                  </a:ext>
                </a:extLst>
              </p:cNvPr>
              <p:cNvSpPr/>
              <p:nvPr/>
            </p:nvSpPr>
            <p:spPr>
              <a:xfrm>
                <a:off x="2710999" y="2335498"/>
                <a:ext cx="1028123" cy="748298"/>
              </a:xfrm>
              <a:prstGeom prst="roundRect">
                <a:avLst/>
              </a:prstGeom>
              <a:solidFill>
                <a:srgbClr val="1C2754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defTabSz="342900" hangingPunct="0"/>
                <a:endParaRPr lang="en-US" altLang="zh-CN" sz="600" b="1" dirty="0">
                  <a:solidFill>
                    <a:prstClr val="white"/>
                  </a:solidFill>
                  <a:ea typeface="宋体" panose="02010600030101010101" pitchFamily="2" charset="-122"/>
                </a:endParaRPr>
              </a:p>
            </p:txBody>
          </p:sp>
          <p:sp>
            <p:nvSpPr>
              <p:cNvPr id="267" name="TextBox 266">
                <a:extLst>
                  <a:ext uri="{FF2B5EF4-FFF2-40B4-BE49-F238E27FC236}">
                    <a16:creationId xmlns:a16="http://schemas.microsoft.com/office/drawing/2014/main" id="{605A5B39-ED47-DA41-ABDD-5424E7FB2063}"/>
                  </a:ext>
                </a:extLst>
              </p:cNvPr>
              <p:cNvSpPr txBox="1"/>
              <p:nvPr/>
            </p:nvSpPr>
            <p:spPr>
              <a:xfrm flipH="1">
                <a:off x="2772040" y="2461046"/>
                <a:ext cx="942155" cy="39468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4289" tIns="34289" rIns="34289" bIns="34289" numCol="1" spcCol="38100" rtlCol="0" anchor="t">
                <a:spAutoFit/>
              </a:bodyPr>
              <a:lstStyle/>
              <a:p>
                <a:pPr algn="ctr" defTabSz="342900" hangingPunct="0"/>
                <a:r>
                  <a:rPr lang="en-US" sz="600" b="1" dirty="0">
                    <a:solidFill>
                      <a:srgbClr val="FFFFFF"/>
                    </a:solidFill>
                    <a:sym typeface="Calibri"/>
                  </a:rPr>
                  <a:t>Policy Framework</a:t>
                </a:r>
              </a:p>
            </p:txBody>
          </p:sp>
          <p:sp>
            <p:nvSpPr>
              <p:cNvPr id="268" name="TextBox 267">
                <a:extLst>
                  <a:ext uri="{FF2B5EF4-FFF2-40B4-BE49-F238E27FC236}">
                    <a16:creationId xmlns:a16="http://schemas.microsoft.com/office/drawing/2014/main" id="{1339E3B6-9610-0049-82D3-36BB4BEAF3F9}"/>
                  </a:ext>
                </a:extLst>
              </p:cNvPr>
              <p:cNvSpPr txBox="1"/>
              <p:nvPr/>
            </p:nvSpPr>
            <p:spPr>
              <a:xfrm flipH="1">
                <a:off x="6481764" y="2415859"/>
                <a:ext cx="1218546" cy="69788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0" rIns="0" bIns="0" numCol="1" spcCol="38100" rtlCol="0" anchor="t">
                <a:spAutoFit/>
              </a:bodyPr>
              <a:lstStyle/>
              <a:p>
                <a:pPr algn="ctr" defTabSz="342900" hangingPunct="0"/>
                <a:r>
                  <a:rPr lang="en-US" sz="600" dirty="0">
                    <a:solidFill>
                      <a:srgbClr val="FFFFFF"/>
                    </a:solidFill>
                    <a:sym typeface="Calibri"/>
                  </a:rPr>
                  <a:t> </a:t>
                </a:r>
                <a:r>
                  <a:rPr lang="en-US" sz="600" b="1" dirty="0">
                    <a:solidFill>
                      <a:srgbClr val="FFFFFF"/>
                    </a:solidFill>
                    <a:sym typeface="Calibri"/>
                  </a:rPr>
                  <a:t>Active &amp; Available Inventory</a:t>
                </a:r>
              </a:p>
              <a:p>
                <a:pPr algn="ctr" defTabSz="342900" hangingPunct="0"/>
                <a:r>
                  <a:rPr lang="en-US" sz="600" b="1" dirty="0">
                    <a:solidFill>
                      <a:srgbClr val="FFFFFF"/>
                    </a:solidFill>
                    <a:sym typeface="Calibri"/>
                  </a:rPr>
                  <a:t>External Registry</a:t>
                </a:r>
              </a:p>
            </p:txBody>
          </p:sp>
          <p:sp>
            <p:nvSpPr>
              <p:cNvPr id="269" name="圆角矩形 32">
                <a:extLst>
                  <a:ext uri="{FF2B5EF4-FFF2-40B4-BE49-F238E27FC236}">
                    <a16:creationId xmlns:a16="http://schemas.microsoft.com/office/drawing/2014/main" id="{ED00BFCB-5E51-D041-8AB6-B42485837AF2}"/>
                  </a:ext>
                </a:extLst>
              </p:cNvPr>
              <p:cNvSpPr/>
              <p:nvPr/>
            </p:nvSpPr>
            <p:spPr>
              <a:xfrm>
                <a:off x="2532306" y="3587458"/>
                <a:ext cx="1421624" cy="927325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34289" tIns="34289" rIns="34289" bIns="34289" numCol="1" spcCol="38100" rtlCol="0" anchor="t">
                <a:noAutofit/>
              </a:bodyPr>
              <a:lstStyle/>
              <a:p>
                <a:endParaRPr lang="en-US" altLang="zh-CN" sz="600" b="1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270" name="TextBox 269">
                <a:extLst>
                  <a:ext uri="{FF2B5EF4-FFF2-40B4-BE49-F238E27FC236}">
                    <a16:creationId xmlns:a16="http://schemas.microsoft.com/office/drawing/2014/main" id="{B6163AC0-A709-DC44-A0D5-C570D781E9A7}"/>
                  </a:ext>
                </a:extLst>
              </p:cNvPr>
              <p:cNvSpPr txBox="1"/>
              <p:nvPr/>
            </p:nvSpPr>
            <p:spPr>
              <a:xfrm flipH="1">
                <a:off x="3887199" y="2328625"/>
                <a:ext cx="1247750" cy="7534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0" tIns="34289" rIns="0" bIns="34289" numCol="1" spcCol="38100" rtlCol="0" anchor="t">
                <a:spAutoFit/>
              </a:bodyPr>
              <a:lstStyle/>
              <a:p>
                <a:pPr algn="ctr" defTabSz="342900" hangingPunct="0"/>
                <a:r>
                  <a:rPr lang="en-US" sz="600" b="1" dirty="0">
                    <a:solidFill>
                      <a:srgbClr val="FFFFFF"/>
                    </a:solidFill>
                    <a:sym typeface="Calibri"/>
                  </a:rPr>
                  <a:t>Data Collection, Analytics, and Events</a:t>
                </a:r>
              </a:p>
              <a:p>
                <a:pPr algn="ctr" defTabSz="342900" hangingPunct="0"/>
                <a:r>
                  <a:rPr lang="en-US" sz="600" b="1" dirty="0">
                    <a:solidFill>
                      <a:srgbClr val="FFFFFF"/>
                    </a:solidFill>
                    <a:sym typeface="Calibri"/>
                  </a:rPr>
                  <a:t>Correlation </a:t>
                </a:r>
              </a:p>
            </p:txBody>
          </p:sp>
          <p:sp>
            <p:nvSpPr>
              <p:cNvPr id="271" name="圆角矩形 51">
                <a:extLst>
                  <a:ext uri="{FF2B5EF4-FFF2-40B4-BE49-F238E27FC236}">
                    <a16:creationId xmlns:a16="http://schemas.microsoft.com/office/drawing/2014/main" id="{DE5F8409-D9D0-0946-9741-885CAA5A10AF}"/>
                  </a:ext>
                </a:extLst>
              </p:cNvPr>
              <p:cNvSpPr/>
              <p:nvPr/>
            </p:nvSpPr>
            <p:spPr>
              <a:xfrm>
                <a:off x="7732826" y="3276279"/>
                <a:ext cx="925830" cy="354669"/>
              </a:xfrm>
              <a:prstGeom prst="round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0" tIns="0" rIns="0" bIns="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500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ONAP Optimization Framework</a:t>
                </a:r>
              </a:p>
            </p:txBody>
          </p:sp>
          <p:sp>
            <p:nvSpPr>
              <p:cNvPr id="272" name="TextBox 271">
                <a:extLst>
                  <a:ext uri="{FF2B5EF4-FFF2-40B4-BE49-F238E27FC236}">
                    <a16:creationId xmlns:a16="http://schemas.microsoft.com/office/drawing/2014/main" id="{1D1523AA-3793-0F41-9785-AB71E70D542C}"/>
                  </a:ext>
                </a:extLst>
              </p:cNvPr>
              <p:cNvSpPr txBox="1"/>
              <p:nvPr/>
            </p:nvSpPr>
            <p:spPr>
              <a:xfrm flipH="1">
                <a:off x="4106813" y="3889547"/>
                <a:ext cx="787056" cy="436178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4289" tIns="34289" rIns="34289" bIns="34289" numCol="1" spcCol="38100" rtlCol="0" anchor="t">
                <a:spAutoFit/>
              </a:bodyPr>
              <a:lstStyle/>
              <a:p>
                <a:pPr algn="ctr" defTabSz="342900" hangingPunct="0"/>
                <a:r>
                  <a:rPr lang="en-US" sz="600" b="1" dirty="0">
                    <a:solidFill>
                      <a:prstClr val="black"/>
                    </a:solidFill>
                    <a:sym typeface="Calibri"/>
                  </a:rPr>
                  <a:t>SDN </a:t>
                </a:r>
              </a:p>
              <a:p>
                <a:pPr algn="ctr" defTabSz="342900" hangingPunct="0"/>
                <a:r>
                  <a:rPr lang="en-US" sz="600" b="1" dirty="0">
                    <a:solidFill>
                      <a:prstClr val="black"/>
                    </a:solidFill>
                    <a:sym typeface="Calibri"/>
                  </a:rPr>
                  <a:t>Controller</a:t>
                </a:r>
              </a:p>
            </p:txBody>
          </p:sp>
          <p:sp>
            <p:nvSpPr>
              <p:cNvPr id="273" name="圆角矩形 31">
                <a:extLst>
                  <a:ext uri="{FF2B5EF4-FFF2-40B4-BE49-F238E27FC236}">
                    <a16:creationId xmlns:a16="http://schemas.microsoft.com/office/drawing/2014/main" id="{C56AC6F8-5E69-764A-9853-F5BBB31C6E20}"/>
                  </a:ext>
                </a:extLst>
              </p:cNvPr>
              <p:cNvSpPr/>
              <p:nvPr/>
            </p:nvSpPr>
            <p:spPr>
              <a:xfrm>
                <a:off x="5245468" y="2303172"/>
                <a:ext cx="1163183" cy="775171"/>
              </a:xfrm>
              <a:prstGeom prst="roundRect">
                <a:avLst/>
              </a:prstGeom>
              <a:solidFill>
                <a:srgbClr val="00647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>
                <a:outerShdw blurRad="44450" dist="27940" dir="5400000" algn="ctr">
                  <a:srgbClr val="000000">
                    <a:alpha val="32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balanced" dir="t">
                  <a:rot lat="0" lon="0" rev="8700000"/>
                </a:lightRig>
              </a:scene3d>
              <a:sp3d>
                <a:bevelT w="190500" h="38100"/>
              </a:sp3d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endParaRPr lang="en-US" altLang="zh-CN" sz="600" b="1" dirty="0">
                  <a:solidFill>
                    <a:prstClr val="white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74" name="TextBox 273">
                <a:extLst>
                  <a:ext uri="{FF2B5EF4-FFF2-40B4-BE49-F238E27FC236}">
                    <a16:creationId xmlns:a16="http://schemas.microsoft.com/office/drawing/2014/main" id="{960322AB-64DE-C042-BBD4-ED9A6DE26835}"/>
                  </a:ext>
                </a:extLst>
              </p:cNvPr>
              <p:cNvSpPr txBox="1"/>
              <p:nvPr/>
            </p:nvSpPr>
            <p:spPr>
              <a:xfrm>
                <a:off x="5259609" y="2524051"/>
                <a:ext cx="1176749" cy="475833"/>
              </a:xfrm>
              <a:prstGeom prst="rect">
                <a:avLst/>
              </a:prstGeom>
              <a:noFill/>
            </p:spPr>
            <p:txBody>
              <a:bodyPr wrap="square" lIns="0" rIns="0" rtlCol="0">
                <a:spAutoFit/>
              </a:bodyPr>
              <a:lstStyle/>
              <a:p>
                <a:pPr algn="ctr"/>
                <a:r>
                  <a:rPr lang="en-US" sz="600" b="1" dirty="0">
                    <a:solidFill>
                      <a:srgbClr val="FFFFFF"/>
                    </a:solidFill>
                  </a:rPr>
                  <a:t>Service Orchestration</a:t>
                </a:r>
              </a:p>
            </p:txBody>
          </p:sp>
          <p:sp>
            <p:nvSpPr>
              <p:cNvPr id="275" name="圆角矩形 47">
                <a:extLst>
                  <a:ext uri="{FF2B5EF4-FFF2-40B4-BE49-F238E27FC236}">
                    <a16:creationId xmlns:a16="http://schemas.microsoft.com/office/drawing/2014/main" id="{DDF79270-2042-4142-B2AC-724222CBE08C}"/>
                  </a:ext>
                </a:extLst>
              </p:cNvPr>
              <p:cNvSpPr/>
              <p:nvPr/>
            </p:nvSpPr>
            <p:spPr>
              <a:xfrm>
                <a:off x="2602489" y="3192378"/>
                <a:ext cx="4994543" cy="305834"/>
              </a:xfrm>
              <a:prstGeom prst="roundRect">
                <a:avLst/>
              </a:prstGeom>
              <a:solidFill>
                <a:srgbClr val="009788">
                  <a:alpha val="25000"/>
                </a:srgbClr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srgbClr val="000000"/>
                    </a:solidFill>
                    <a:ea typeface="微软雅黑" panose="020B0503020204020204" pitchFamily="34" charset="-122"/>
                    <a:cs typeface="Arial" panose="020B0604020202020204" pitchFamily="34" charset="0"/>
                  </a:rPr>
                  <a:t>Micro Services Bus / Data Movement</a:t>
                </a:r>
              </a:p>
            </p:txBody>
          </p:sp>
          <p:cxnSp>
            <p:nvCxnSpPr>
              <p:cNvPr id="276" name="Straight Connector 275">
                <a:extLst>
                  <a:ext uri="{FF2B5EF4-FFF2-40B4-BE49-F238E27FC236}">
                    <a16:creationId xmlns:a16="http://schemas.microsoft.com/office/drawing/2014/main" id="{2EAB9835-9B0E-4847-81DB-CE59ACA91B38}"/>
                  </a:ext>
                </a:extLst>
              </p:cNvPr>
              <p:cNvCxnSpPr/>
              <p:nvPr/>
            </p:nvCxnSpPr>
            <p:spPr>
              <a:xfrm>
                <a:off x="3255014" y="3056583"/>
                <a:ext cx="0" cy="135795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7" name="Straight Connector 276">
                <a:extLst>
                  <a:ext uri="{FF2B5EF4-FFF2-40B4-BE49-F238E27FC236}">
                    <a16:creationId xmlns:a16="http://schemas.microsoft.com/office/drawing/2014/main" id="{A6141BFD-1298-3C4F-B1BD-FD852AFD204C}"/>
                  </a:ext>
                </a:extLst>
              </p:cNvPr>
              <p:cNvCxnSpPr/>
              <p:nvPr/>
            </p:nvCxnSpPr>
            <p:spPr>
              <a:xfrm>
                <a:off x="4478267" y="3062052"/>
                <a:ext cx="0" cy="135795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Straight Connector 277">
                <a:extLst>
                  <a:ext uri="{FF2B5EF4-FFF2-40B4-BE49-F238E27FC236}">
                    <a16:creationId xmlns:a16="http://schemas.microsoft.com/office/drawing/2014/main" id="{D45143D4-C167-5B49-875E-6EF9F700413D}"/>
                  </a:ext>
                </a:extLst>
              </p:cNvPr>
              <p:cNvCxnSpPr/>
              <p:nvPr/>
            </p:nvCxnSpPr>
            <p:spPr>
              <a:xfrm>
                <a:off x="5900937" y="3069409"/>
                <a:ext cx="0" cy="135795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Connector 278">
                <a:extLst>
                  <a:ext uri="{FF2B5EF4-FFF2-40B4-BE49-F238E27FC236}">
                    <a16:creationId xmlns:a16="http://schemas.microsoft.com/office/drawing/2014/main" id="{45F8DE19-7A4A-354B-9543-E90F8771898F}"/>
                  </a:ext>
                </a:extLst>
              </p:cNvPr>
              <p:cNvCxnSpPr/>
              <p:nvPr/>
            </p:nvCxnSpPr>
            <p:spPr>
              <a:xfrm>
                <a:off x="7064519" y="3069409"/>
                <a:ext cx="0" cy="135795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Connector 279">
                <a:extLst>
                  <a:ext uri="{FF2B5EF4-FFF2-40B4-BE49-F238E27FC236}">
                    <a16:creationId xmlns:a16="http://schemas.microsoft.com/office/drawing/2014/main" id="{677DF59E-EB4A-F146-8900-51ACD36BB48E}"/>
                  </a:ext>
                </a:extLst>
              </p:cNvPr>
              <p:cNvCxnSpPr/>
              <p:nvPr/>
            </p:nvCxnSpPr>
            <p:spPr>
              <a:xfrm>
                <a:off x="3248700" y="3482075"/>
                <a:ext cx="0" cy="135795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1" name="Straight Connector 280">
                <a:extLst>
                  <a:ext uri="{FF2B5EF4-FFF2-40B4-BE49-F238E27FC236}">
                    <a16:creationId xmlns:a16="http://schemas.microsoft.com/office/drawing/2014/main" id="{BA12F56B-F3FE-5F42-B2C6-133DBD22B959}"/>
                  </a:ext>
                </a:extLst>
              </p:cNvPr>
              <p:cNvCxnSpPr/>
              <p:nvPr/>
            </p:nvCxnSpPr>
            <p:spPr>
              <a:xfrm>
                <a:off x="4587703" y="3495153"/>
                <a:ext cx="0" cy="135795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2" name="Straight Connector 281">
                <a:extLst>
                  <a:ext uri="{FF2B5EF4-FFF2-40B4-BE49-F238E27FC236}">
                    <a16:creationId xmlns:a16="http://schemas.microsoft.com/office/drawing/2014/main" id="{4F62F904-AD73-344E-88B3-65F7643B443E}"/>
                  </a:ext>
                </a:extLst>
              </p:cNvPr>
              <p:cNvCxnSpPr/>
              <p:nvPr/>
            </p:nvCxnSpPr>
            <p:spPr>
              <a:xfrm>
                <a:off x="6734857" y="3493260"/>
                <a:ext cx="0" cy="135795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3" name="Straight Connector 282">
                <a:extLst>
                  <a:ext uri="{FF2B5EF4-FFF2-40B4-BE49-F238E27FC236}">
                    <a16:creationId xmlns:a16="http://schemas.microsoft.com/office/drawing/2014/main" id="{E43BAB1A-C537-2B46-A3B5-07BA5203CAE6}"/>
                  </a:ext>
                </a:extLst>
              </p:cNvPr>
              <p:cNvCxnSpPr/>
              <p:nvPr/>
            </p:nvCxnSpPr>
            <p:spPr>
              <a:xfrm rot="5400000">
                <a:off x="7664928" y="3280743"/>
                <a:ext cx="0" cy="135795"/>
              </a:xfrm>
              <a:prstGeom prst="line">
                <a:avLst/>
              </a:prstGeom>
              <a:ln w="19050">
                <a:solidFill>
                  <a:schemeClr val="accent6">
                    <a:lumMod val="75000"/>
                  </a:scheme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84" name="圆角矩形 26">
                <a:extLst>
                  <a:ext uri="{FF2B5EF4-FFF2-40B4-BE49-F238E27FC236}">
                    <a16:creationId xmlns:a16="http://schemas.microsoft.com/office/drawing/2014/main" id="{82A2754E-972E-4B4E-B1EE-4B539AC99F77}"/>
                  </a:ext>
                </a:extLst>
              </p:cNvPr>
              <p:cNvSpPr/>
              <p:nvPr/>
            </p:nvSpPr>
            <p:spPr>
              <a:xfrm>
                <a:off x="468796" y="3424393"/>
                <a:ext cx="1885950" cy="22631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600" b="1" dirty="0">
                    <a:solidFill>
                      <a:srgbClr val="000000"/>
                    </a:solidFill>
                    <a:latin typeface="Calibri"/>
                    <a:ea typeface="微软雅黑" panose="020B0503020204020204" pitchFamily="34" charset="-122"/>
                  </a:rPr>
                  <a:t>Closed Loop Design</a:t>
                </a:r>
              </a:p>
            </p:txBody>
          </p:sp>
          <p:sp>
            <p:nvSpPr>
              <p:cNvPr id="285" name="圆角矩形 26">
                <a:extLst>
                  <a:ext uri="{FF2B5EF4-FFF2-40B4-BE49-F238E27FC236}">
                    <a16:creationId xmlns:a16="http://schemas.microsoft.com/office/drawing/2014/main" id="{43A7FBBB-C1EC-0B44-8576-7F07DA592FA3}"/>
                  </a:ext>
                </a:extLst>
              </p:cNvPr>
              <p:cNvSpPr/>
              <p:nvPr/>
            </p:nvSpPr>
            <p:spPr>
              <a:xfrm>
                <a:off x="468796" y="3686319"/>
                <a:ext cx="1885950" cy="22631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0" tIns="34290" rIns="0" bIns="3429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600" b="1" dirty="0">
                    <a:solidFill>
                      <a:srgbClr val="000000"/>
                    </a:solidFill>
                    <a:latin typeface="Calibri"/>
                    <a:ea typeface="微软雅黑" panose="020B0503020204020204" pitchFamily="34" charset="-122"/>
                  </a:rPr>
                  <a:t>Change Management Design</a:t>
                </a:r>
              </a:p>
            </p:txBody>
          </p:sp>
          <p:sp>
            <p:nvSpPr>
              <p:cNvPr id="286" name="圆角矩形 26">
                <a:extLst>
                  <a:ext uri="{FF2B5EF4-FFF2-40B4-BE49-F238E27FC236}">
                    <a16:creationId xmlns:a16="http://schemas.microsoft.com/office/drawing/2014/main" id="{FEA725C1-AD98-D14E-95D2-EC5266705A82}"/>
                  </a:ext>
                </a:extLst>
              </p:cNvPr>
              <p:cNvSpPr/>
              <p:nvPr/>
            </p:nvSpPr>
            <p:spPr>
              <a:xfrm>
                <a:off x="468796" y="3948248"/>
                <a:ext cx="1885950" cy="226314"/>
              </a:xfrm>
              <a:prstGeom prst="roundRect">
                <a:avLst/>
              </a:prstGeom>
              <a:solidFill>
                <a:schemeClr val="bg1">
                  <a:lumMod val="95000"/>
                </a:schemeClr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>
                <a:defPPr>
                  <a:defRPr lang="zh-CN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  <a:cs typeface="+mn-cs"/>
                  </a:defRPr>
                </a:lvl9pPr>
              </a:lstStyle>
              <a:p>
                <a:pPr algn="ctr">
                  <a:buClr>
                    <a:srgbClr val="CC9900"/>
                  </a:buClr>
                  <a:defRPr/>
                </a:pPr>
                <a:r>
                  <a:rPr lang="en-US" altLang="zh-CN" sz="600" b="1" dirty="0">
                    <a:solidFill>
                      <a:srgbClr val="000000"/>
                    </a:solidFill>
                    <a:latin typeface="Calibri"/>
                    <a:ea typeface="微软雅黑" panose="020B0503020204020204" pitchFamily="34" charset="-122"/>
                  </a:rPr>
                  <a:t>Design Test &amp; Certification</a:t>
                </a:r>
              </a:p>
            </p:txBody>
          </p:sp>
          <p:sp>
            <p:nvSpPr>
              <p:cNvPr id="287" name="Rectangle 286">
                <a:extLst>
                  <a:ext uri="{FF2B5EF4-FFF2-40B4-BE49-F238E27FC236}">
                    <a16:creationId xmlns:a16="http://schemas.microsoft.com/office/drawing/2014/main" id="{F84337BC-0503-0640-BFBD-1EF46B823E5F}"/>
                  </a:ext>
                </a:extLst>
              </p:cNvPr>
              <p:cNvSpPr/>
              <p:nvPr/>
            </p:nvSpPr>
            <p:spPr>
              <a:xfrm>
                <a:off x="3905610" y="1624122"/>
                <a:ext cx="919692" cy="188460"/>
              </a:xfrm>
              <a:prstGeom prst="rect">
                <a:avLst/>
              </a:prstGeom>
              <a:solidFill>
                <a:srgbClr val="00647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sz="600" b="1" dirty="0">
                    <a:solidFill>
                      <a:prstClr val="white"/>
                    </a:solidFill>
                    <a:ea typeface="微软雅黑" panose="020B0503020204020204" pitchFamily="34" charset="-122"/>
                  </a:rPr>
                  <a:t>CLI</a:t>
                </a:r>
              </a:p>
            </p:txBody>
          </p:sp>
          <p:sp>
            <p:nvSpPr>
              <p:cNvPr id="288" name="Rectangle 287">
                <a:extLst>
                  <a:ext uri="{FF2B5EF4-FFF2-40B4-BE49-F238E27FC236}">
                    <a16:creationId xmlns:a16="http://schemas.microsoft.com/office/drawing/2014/main" id="{05242E00-0022-5D4C-A3FD-A5F4F7E78DB6}"/>
                  </a:ext>
                </a:extLst>
              </p:cNvPr>
              <p:cNvSpPr/>
              <p:nvPr/>
            </p:nvSpPr>
            <p:spPr>
              <a:xfrm>
                <a:off x="6615239" y="1615046"/>
                <a:ext cx="2107002" cy="188460"/>
              </a:xfrm>
              <a:prstGeom prst="rect">
                <a:avLst/>
              </a:prstGeom>
              <a:solidFill>
                <a:srgbClr val="00647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sz="600" b="1" dirty="0">
                    <a:solidFill>
                      <a:prstClr val="white"/>
                    </a:solidFill>
                    <a:ea typeface="微软雅黑" panose="020B0503020204020204" pitchFamily="34" charset="-122"/>
                  </a:rPr>
                  <a:t>ONAP Portal</a:t>
                </a:r>
              </a:p>
            </p:txBody>
          </p:sp>
          <p:sp>
            <p:nvSpPr>
              <p:cNvPr id="289" name="Rectangle 288">
                <a:extLst>
                  <a:ext uri="{FF2B5EF4-FFF2-40B4-BE49-F238E27FC236}">
                    <a16:creationId xmlns:a16="http://schemas.microsoft.com/office/drawing/2014/main" id="{6F821A62-9B31-584B-B0C5-629FA73325C3}"/>
                  </a:ext>
                </a:extLst>
              </p:cNvPr>
              <p:cNvSpPr/>
              <p:nvPr/>
            </p:nvSpPr>
            <p:spPr>
              <a:xfrm>
                <a:off x="5279861" y="2009146"/>
                <a:ext cx="948945" cy="28704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  <a:defRPr/>
                </a:pPr>
                <a:r>
                  <a:rPr lang="en-US" altLang="zh-CN" sz="600" b="1" dirty="0">
                    <a:solidFill>
                      <a:srgbClr val="FF0000"/>
                    </a:solidFill>
                    <a:ea typeface="微软雅黑" panose="020B0503020204020204" pitchFamily="34" charset="-122"/>
                  </a:rPr>
                  <a:t>RUN-TIME</a:t>
                </a:r>
              </a:p>
            </p:txBody>
          </p:sp>
          <p:sp>
            <p:nvSpPr>
              <p:cNvPr id="290" name="TextBox 289">
                <a:extLst>
                  <a:ext uri="{FF2B5EF4-FFF2-40B4-BE49-F238E27FC236}">
                    <a16:creationId xmlns:a16="http://schemas.microsoft.com/office/drawing/2014/main" id="{58A1632D-2B4D-A144-BD46-40EE7E3E67F9}"/>
                  </a:ext>
                </a:extLst>
              </p:cNvPr>
              <p:cNvSpPr txBox="1"/>
              <p:nvPr/>
            </p:nvSpPr>
            <p:spPr>
              <a:xfrm>
                <a:off x="7689069" y="2384765"/>
                <a:ext cx="949025" cy="4305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600" b="1" dirty="0">
                    <a:solidFill>
                      <a:prstClr val="white"/>
                    </a:solidFill>
                  </a:rPr>
                  <a:t>Common Services </a:t>
                </a:r>
              </a:p>
            </p:txBody>
          </p:sp>
          <p:sp>
            <p:nvSpPr>
              <p:cNvPr id="291" name="TextBox 290">
                <a:extLst>
                  <a:ext uri="{FF2B5EF4-FFF2-40B4-BE49-F238E27FC236}">
                    <a16:creationId xmlns:a16="http://schemas.microsoft.com/office/drawing/2014/main" id="{A42E76C0-1BCB-AE43-9A56-CCC84D14EEDF}"/>
                  </a:ext>
                </a:extLst>
              </p:cNvPr>
              <p:cNvSpPr txBox="1"/>
              <p:nvPr/>
            </p:nvSpPr>
            <p:spPr>
              <a:xfrm flipH="1">
                <a:off x="2629135" y="3844522"/>
                <a:ext cx="1235557" cy="68173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4289" tIns="34289" rIns="34289" bIns="34289" numCol="1" spcCol="38100" rtlCol="0" anchor="t">
                <a:spAutoFit/>
              </a:bodyPr>
              <a:lstStyle/>
              <a:p>
                <a:pPr algn="ctr" defTabSz="342900" hangingPunct="0"/>
                <a:r>
                  <a:rPr lang="en-US" sz="600" b="1" dirty="0">
                    <a:solidFill>
                      <a:prstClr val="black"/>
                    </a:solidFill>
                    <a:sym typeface="Calibri"/>
                  </a:rPr>
                  <a:t>Multi-Cloud</a:t>
                </a:r>
              </a:p>
              <a:p>
                <a:pPr algn="ctr" defTabSz="342900" hangingPunct="0"/>
                <a:r>
                  <a:rPr lang="en-US" sz="600" b="1" dirty="0">
                    <a:solidFill>
                      <a:prstClr val="black"/>
                    </a:solidFill>
                    <a:sym typeface="Calibri"/>
                  </a:rPr>
                  <a:t>Adaptation</a:t>
                </a:r>
              </a:p>
              <a:p>
                <a:pPr algn="ctr" defTabSz="342900" hangingPunct="0"/>
                <a:endParaRPr lang="en-US" sz="600" b="1" dirty="0">
                  <a:solidFill>
                    <a:prstClr val="black"/>
                  </a:solidFill>
                  <a:sym typeface="Calibri"/>
                </a:endParaRPr>
              </a:p>
              <a:p>
                <a:pPr algn="ctr" defTabSz="342900" hangingPunct="0"/>
                <a:endParaRPr lang="en-US" sz="600" b="1" dirty="0">
                  <a:solidFill>
                    <a:prstClr val="black"/>
                  </a:solidFill>
                  <a:sym typeface="Calibri"/>
                </a:endParaRPr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A902E6C5-F713-E642-AFBA-EBF3CD3886F4}"/>
                  </a:ext>
                </a:extLst>
              </p:cNvPr>
              <p:cNvSpPr/>
              <p:nvPr/>
            </p:nvSpPr>
            <p:spPr>
              <a:xfrm>
                <a:off x="5044135" y="1616570"/>
                <a:ext cx="1352270" cy="188460"/>
              </a:xfrm>
              <a:prstGeom prst="rect">
                <a:avLst/>
              </a:prstGeom>
              <a:solidFill>
                <a:srgbClr val="00647F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sz="600" b="1" dirty="0">
                    <a:solidFill>
                      <a:prstClr val="white"/>
                    </a:solidFill>
                    <a:ea typeface="微软雅黑" panose="020B0503020204020204" pitchFamily="34" charset="-122"/>
                  </a:rPr>
                  <a:t>U-UI</a:t>
                </a:r>
              </a:p>
            </p:txBody>
          </p:sp>
          <p:sp>
            <p:nvSpPr>
              <p:cNvPr id="293" name="圆角矩形 51">
                <a:extLst>
                  <a:ext uri="{FF2B5EF4-FFF2-40B4-BE49-F238E27FC236}">
                    <a16:creationId xmlns:a16="http://schemas.microsoft.com/office/drawing/2014/main" id="{EF004A88-4EAE-5942-A2A6-71C04B5FBF0F}"/>
                  </a:ext>
                </a:extLst>
              </p:cNvPr>
              <p:cNvSpPr/>
              <p:nvPr/>
            </p:nvSpPr>
            <p:spPr>
              <a:xfrm>
                <a:off x="7746242" y="4096537"/>
                <a:ext cx="925830" cy="288659"/>
              </a:xfrm>
              <a:prstGeom prst="roundRect">
                <a:avLst/>
              </a:prstGeom>
              <a:solidFill>
                <a:srgbClr val="FFFFFF"/>
              </a:solidFill>
              <a:ln w="9525" cap="flat" cmpd="sng" algn="ctr">
                <a:solidFill>
                  <a:srgbClr val="00B0F0"/>
                </a:solidFill>
                <a:prstDash val="solid"/>
                <a:round/>
                <a:headEnd type="none" w="med" len="med"/>
                <a:tailEnd type="none" w="med" len="med"/>
              </a:ln>
            </p:spPr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600" b="1" dirty="0">
                    <a:solidFill>
                      <a:prstClr val="black"/>
                    </a:solidFill>
                    <a:ea typeface="微软雅黑" panose="020B0503020204020204" pitchFamily="34" charset="-122"/>
                  </a:rPr>
                  <a:t>Others</a:t>
                </a:r>
              </a:p>
            </p:txBody>
          </p:sp>
          <p:sp>
            <p:nvSpPr>
              <p:cNvPr id="294" name="圆角矩形 29">
                <a:extLst>
                  <a:ext uri="{FF2B5EF4-FFF2-40B4-BE49-F238E27FC236}">
                    <a16:creationId xmlns:a16="http://schemas.microsoft.com/office/drawing/2014/main" id="{A07BE4D1-3054-2641-A407-4EDE94EFA306}"/>
                  </a:ext>
                </a:extLst>
              </p:cNvPr>
              <p:cNvSpPr/>
              <p:nvPr/>
            </p:nvSpPr>
            <p:spPr>
              <a:xfrm rot="16200000">
                <a:off x="8629922" y="4170655"/>
                <a:ext cx="541092" cy="302018"/>
              </a:xfrm>
              <a:prstGeom prst="roundRect">
                <a:avLst/>
              </a:prstGeom>
              <a:solidFill>
                <a:srgbClr val="009788"/>
              </a:solidFill>
              <a:ln>
                <a:noFill/>
                <a:headEnd type="none" w="med" len="med"/>
                <a:tailEnd type="none" w="med" len="med"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vert="horz" wrap="square" lIns="68580" tIns="34290" rIns="68580" bIns="34290" numCol="1" rtlCol="0" anchor="ctr" anchorCtr="0" compatLnSpc="1"/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  <a:buClr>
                    <a:srgbClr val="CC9900"/>
                  </a:buClr>
                </a:pPr>
                <a:r>
                  <a:rPr lang="en-US" altLang="zh-CN" sz="500" b="1" dirty="0">
                    <a:solidFill>
                      <a:schemeClr val="tx1"/>
                    </a:solidFill>
                    <a:ea typeface="微软雅黑" panose="020B0503020204020204" pitchFamily="34" charset="-122"/>
                  </a:rPr>
                  <a:t>CCSDK</a:t>
                </a:r>
                <a:endParaRPr lang="en-US" altLang="zh-CN" sz="600" b="1" dirty="0">
                  <a:solidFill>
                    <a:schemeClr val="tx1"/>
                  </a:solidFill>
                  <a:ea typeface="微软雅黑" panose="020B0503020204020204" pitchFamily="34" charset="-122"/>
                </a:endParaRPr>
              </a:p>
            </p:txBody>
          </p:sp>
          <p:sp>
            <p:nvSpPr>
              <p:cNvPr id="295" name="圆角矩形 32">
                <a:extLst>
                  <a:ext uri="{FF2B5EF4-FFF2-40B4-BE49-F238E27FC236}">
                    <a16:creationId xmlns:a16="http://schemas.microsoft.com/office/drawing/2014/main" id="{7129411C-B36C-5F44-A8FD-42A3BCF879BD}"/>
                  </a:ext>
                </a:extLst>
              </p:cNvPr>
              <p:cNvSpPr/>
              <p:nvPr/>
            </p:nvSpPr>
            <p:spPr>
              <a:xfrm>
                <a:off x="6267329" y="3616986"/>
                <a:ext cx="1367631" cy="927324"/>
              </a:xfrm>
              <a:prstGeom prst="roundRect">
                <a:avLst/>
              </a:prstGeom>
              <a:solidFill>
                <a:schemeClr val="bg2">
                  <a:lumMod val="90000"/>
                </a:schemeClr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1" vertOverflow="overflow" horzOverflow="overflow" vert="horz" wrap="square" lIns="34289" tIns="34289" rIns="34289" bIns="34289" numCol="1" spcCol="38100" rtlCol="0" anchor="t">
                <a:noAutofit/>
              </a:bodyPr>
              <a:lstStyle/>
              <a:p>
                <a:r>
                  <a:rPr lang="en-US" sz="600" b="1" dirty="0">
                    <a:solidFill>
                      <a:srgbClr val="000000"/>
                    </a:solidFill>
                    <a:sym typeface="Calibri"/>
                  </a:rPr>
                  <a:t>Generic NF Controllers</a:t>
                </a:r>
                <a:endParaRPr lang="en-US" altLang="zh-CN" sz="600" b="1" dirty="0">
                  <a:solidFill>
                    <a:prstClr val="black"/>
                  </a:solidFill>
                </a:endParaRPr>
              </a:p>
            </p:txBody>
          </p:sp>
          <p:sp>
            <p:nvSpPr>
              <p:cNvPr id="296" name="TextBox 295">
                <a:extLst>
                  <a:ext uri="{FF2B5EF4-FFF2-40B4-BE49-F238E27FC236}">
                    <a16:creationId xmlns:a16="http://schemas.microsoft.com/office/drawing/2014/main" id="{7AC37CAB-5E81-0D42-A482-E4C10D3B4E25}"/>
                  </a:ext>
                </a:extLst>
              </p:cNvPr>
              <p:cNvSpPr txBox="1"/>
              <p:nvPr/>
            </p:nvSpPr>
            <p:spPr>
              <a:xfrm>
                <a:off x="6217684" y="4145933"/>
                <a:ext cx="1525857" cy="3134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34289" tIns="34289" rIns="34289" bIns="34289" numCol="1" spcCol="38100" rtlCol="0" anchor="ctr">
                <a:noAutofit/>
              </a:bodyPr>
              <a:lstStyle/>
              <a:p>
                <a:pPr algn="ctr" defTabSz="342900" hangingPunct="0"/>
                <a:r>
                  <a:rPr lang="en-US" sz="600" b="1" dirty="0">
                    <a:solidFill>
                      <a:srgbClr val="000000"/>
                    </a:solidFill>
                    <a:sym typeface="Calibri"/>
                  </a:rPr>
                  <a:t>Configuration</a:t>
                </a:r>
              </a:p>
            </p:txBody>
          </p:sp>
        </p:grpSp>
        <p:sp>
          <p:nvSpPr>
            <p:cNvPr id="214" name="圆角矩形 32">
              <a:extLst>
                <a:ext uri="{FF2B5EF4-FFF2-40B4-BE49-F238E27FC236}">
                  <a16:creationId xmlns:a16="http://schemas.microsoft.com/office/drawing/2014/main" id="{B0A990BB-3A10-0E43-90C1-73F4FB808D6B}"/>
                </a:ext>
              </a:extLst>
            </p:cNvPr>
            <p:cNvSpPr/>
            <p:nvPr/>
          </p:nvSpPr>
          <p:spPr>
            <a:xfrm>
              <a:off x="4058763" y="2433741"/>
              <a:ext cx="478193" cy="53805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34289" tIns="34289" rIns="34289" bIns="34289" numCol="1" spcCol="38100" rtlCol="0" anchor="t">
              <a:noAutofit/>
            </a:bodyPr>
            <a:lstStyle/>
            <a:p>
              <a:endParaRPr lang="en-US" altLang="zh-CN" sz="600" b="1" dirty="0">
                <a:solidFill>
                  <a:prstClr val="white"/>
                </a:solidFill>
              </a:endParaRPr>
            </a:p>
          </p:txBody>
        </p:sp>
        <p:sp>
          <p:nvSpPr>
            <p:cNvPr id="215" name="TextBox 214">
              <a:extLst>
                <a:ext uri="{FF2B5EF4-FFF2-40B4-BE49-F238E27FC236}">
                  <a16:creationId xmlns:a16="http://schemas.microsoft.com/office/drawing/2014/main" id="{8E085523-F661-DC41-B77F-1F0943EC03AE}"/>
                </a:ext>
              </a:extLst>
            </p:cNvPr>
            <p:cNvSpPr txBox="1"/>
            <p:nvPr/>
          </p:nvSpPr>
          <p:spPr>
            <a:xfrm flipH="1">
              <a:off x="4104540" y="2603937"/>
              <a:ext cx="432416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4289" tIns="34289" rIns="34289" bIns="34289" numCol="1" spcCol="38100" rtlCol="0" anchor="t">
              <a:spAutoFit/>
            </a:bodyPr>
            <a:lstStyle/>
            <a:p>
              <a:pPr algn="ctr" defTabSz="342900" hangingPunct="0"/>
              <a:r>
                <a:rPr lang="en-US" sz="600" b="1" dirty="0">
                  <a:solidFill>
                    <a:prstClr val="black"/>
                  </a:solidFill>
                  <a:sym typeface="Calibri"/>
                </a:rPr>
                <a:t>SDN </a:t>
              </a:r>
            </a:p>
            <a:p>
              <a:pPr algn="ctr" defTabSz="342900" hangingPunct="0"/>
              <a:r>
                <a:rPr lang="en-US" sz="600" b="1" dirty="0">
                  <a:solidFill>
                    <a:prstClr val="black"/>
                  </a:solidFill>
                  <a:sym typeface="Calibri"/>
                </a:rPr>
                <a:t>Controller</a:t>
              </a:r>
            </a:p>
          </p:txBody>
        </p:sp>
        <p:sp>
          <p:nvSpPr>
            <p:cNvPr id="216" name="Rectangle 215">
              <a:extLst>
                <a:ext uri="{FF2B5EF4-FFF2-40B4-BE49-F238E27FC236}">
                  <a16:creationId xmlns:a16="http://schemas.microsoft.com/office/drawing/2014/main" id="{7E46A441-B1DD-3342-B095-58C237CB3D1D}"/>
                </a:ext>
              </a:extLst>
            </p:cNvPr>
            <p:cNvSpPr/>
            <p:nvPr/>
          </p:nvSpPr>
          <p:spPr>
            <a:xfrm>
              <a:off x="1777151" y="935311"/>
              <a:ext cx="2139340" cy="240399"/>
            </a:xfrm>
            <a:prstGeom prst="rect">
              <a:avLst/>
            </a:prstGeom>
            <a:solidFill>
              <a:schemeClr val="bg2">
                <a:lumMod val="50000"/>
              </a:schemeClr>
            </a:solidFill>
            <a:ln w="9525" cap="flat" cmpd="sng" algn="ctr">
              <a:noFill/>
              <a:prstDash val="sysDash"/>
              <a:round/>
              <a:headEnd type="none" w="med" len="med"/>
              <a:tailEnd type="none" w="med" len="med"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68580" tIns="34290" rIns="68580" bIns="34290" numCol="1" rtlCol="0" anchor="ctr" anchorCtr="0" compatLnSpc="1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buClr>
                  <a:srgbClr val="CC9900"/>
                </a:buClr>
              </a:pPr>
              <a:r>
                <a:rPr lang="en-US" sz="600" b="1" dirty="0">
                  <a:solidFill>
                    <a:prstClr val="white"/>
                  </a:solidFill>
                  <a:ea typeface="微软雅黑" panose="020B0503020204020204" pitchFamily="34" charset="-122"/>
                </a:rPr>
                <a:t>OSS / BSS</a:t>
              </a:r>
            </a:p>
          </p:txBody>
        </p:sp>
        <p:sp>
          <p:nvSpPr>
            <p:cNvPr id="217" name="TextBox 216">
              <a:extLst>
                <a:ext uri="{FF2B5EF4-FFF2-40B4-BE49-F238E27FC236}">
                  <a16:creationId xmlns:a16="http://schemas.microsoft.com/office/drawing/2014/main" id="{22CCF87B-5C0F-4942-ADBC-90275B0D12DC}"/>
                </a:ext>
              </a:extLst>
            </p:cNvPr>
            <p:cNvSpPr txBox="1"/>
            <p:nvPr/>
          </p:nvSpPr>
          <p:spPr>
            <a:xfrm>
              <a:off x="2383147" y="1143436"/>
              <a:ext cx="587019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dirty="0"/>
                <a:t>SOL005</a:t>
              </a:r>
            </a:p>
            <a:p>
              <a:pPr algn="ctr"/>
              <a:r>
                <a:rPr lang="en-US" sz="600" dirty="0" err="1"/>
                <a:t>Os</a:t>
              </a:r>
              <a:r>
                <a:rPr lang="en-US" sz="600" dirty="0"/>
                <a:t>-Ma-</a:t>
              </a:r>
              <a:r>
                <a:rPr lang="en-US" sz="600" dirty="0" err="1"/>
                <a:t>nfvo</a:t>
              </a:r>
              <a:endParaRPr lang="en-US" sz="600" dirty="0"/>
            </a:p>
          </p:txBody>
        </p:sp>
        <p:grpSp>
          <p:nvGrpSpPr>
            <p:cNvPr id="218" name="Group 217">
              <a:extLst>
                <a:ext uri="{FF2B5EF4-FFF2-40B4-BE49-F238E27FC236}">
                  <a16:creationId xmlns:a16="http://schemas.microsoft.com/office/drawing/2014/main" id="{02D0BBA0-8AA6-9945-AFE3-5B0041FCC102}"/>
                </a:ext>
              </a:extLst>
            </p:cNvPr>
            <p:cNvGrpSpPr/>
            <p:nvPr/>
          </p:nvGrpSpPr>
          <p:grpSpPr>
            <a:xfrm>
              <a:off x="1528459" y="2029331"/>
              <a:ext cx="276038" cy="276999"/>
              <a:chOff x="8401672" y="3339929"/>
              <a:chExt cx="276038" cy="276999"/>
            </a:xfrm>
          </p:grpSpPr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F0E41C83-7270-3345-9E6C-3EF3FB546254}"/>
                  </a:ext>
                </a:extLst>
              </p:cNvPr>
              <p:cNvSpPr/>
              <p:nvPr/>
            </p:nvSpPr>
            <p:spPr>
              <a:xfrm>
                <a:off x="8436428" y="3380443"/>
                <a:ext cx="228600" cy="2286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7" name="TextBox 103">
                <a:extLst>
                  <a:ext uri="{FF2B5EF4-FFF2-40B4-BE49-F238E27FC236}">
                    <a16:creationId xmlns:a16="http://schemas.microsoft.com/office/drawing/2014/main" id="{791F4FC8-EC53-1840-91A1-3F210A845C3B}"/>
                  </a:ext>
                </a:extLst>
              </p:cNvPr>
              <p:cNvSpPr txBox="1"/>
              <p:nvPr/>
            </p:nvSpPr>
            <p:spPr>
              <a:xfrm>
                <a:off x="8401672" y="3339929"/>
                <a:ext cx="276038" cy="276999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</a:t>
                </a:r>
              </a:p>
            </p:txBody>
          </p:sp>
        </p:grpSp>
        <p:grpSp>
          <p:nvGrpSpPr>
            <p:cNvPr id="219" name="Group 218">
              <a:extLst>
                <a:ext uri="{FF2B5EF4-FFF2-40B4-BE49-F238E27FC236}">
                  <a16:creationId xmlns:a16="http://schemas.microsoft.com/office/drawing/2014/main" id="{7C34268E-A0DC-3141-B199-7FE91A12FC59}"/>
                </a:ext>
              </a:extLst>
            </p:cNvPr>
            <p:cNvGrpSpPr/>
            <p:nvPr/>
          </p:nvGrpSpPr>
          <p:grpSpPr>
            <a:xfrm>
              <a:off x="2370853" y="2850557"/>
              <a:ext cx="276038" cy="276999"/>
              <a:chOff x="8401672" y="3339929"/>
              <a:chExt cx="276038" cy="276999"/>
            </a:xfrm>
          </p:grpSpPr>
          <p:sp>
            <p:nvSpPr>
              <p:cNvPr id="244" name="Oval 243">
                <a:extLst>
                  <a:ext uri="{FF2B5EF4-FFF2-40B4-BE49-F238E27FC236}">
                    <a16:creationId xmlns:a16="http://schemas.microsoft.com/office/drawing/2014/main" id="{B3D107F7-7488-1B4C-824B-C58008445F44}"/>
                  </a:ext>
                </a:extLst>
              </p:cNvPr>
              <p:cNvSpPr/>
              <p:nvPr/>
            </p:nvSpPr>
            <p:spPr>
              <a:xfrm>
                <a:off x="8436428" y="3380443"/>
                <a:ext cx="228600" cy="228600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5" name="TextBox 103">
                <a:extLst>
                  <a:ext uri="{FF2B5EF4-FFF2-40B4-BE49-F238E27FC236}">
                    <a16:creationId xmlns:a16="http://schemas.microsoft.com/office/drawing/2014/main" id="{C47F7144-B398-4F4E-ACC6-B9355A0010EE}"/>
                  </a:ext>
                </a:extLst>
              </p:cNvPr>
              <p:cNvSpPr txBox="1"/>
              <p:nvPr/>
            </p:nvSpPr>
            <p:spPr>
              <a:xfrm>
                <a:off x="8401672" y="3339929"/>
                <a:ext cx="276038" cy="276999"/>
              </a:xfrm>
              <a:prstGeom prst="rect">
                <a:avLst/>
              </a:prstGeom>
              <a:noFill/>
            </p:spPr>
            <p:txBody>
              <a:bodyPr wrap="square" rtlCol="0" anchor="ctr" anchorCtr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</a:t>
                </a:r>
              </a:p>
            </p:txBody>
          </p:sp>
        </p:grpSp>
        <p:grpSp>
          <p:nvGrpSpPr>
            <p:cNvPr id="220" name="Group 219">
              <a:extLst>
                <a:ext uri="{FF2B5EF4-FFF2-40B4-BE49-F238E27FC236}">
                  <a16:creationId xmlns:a16="http://schemas.microsoft.com/office/drawing/2014/main" id="{EADF55A6-6D0A-464B-8ADB-932C2474682C}"/>
                </a:ext>
              </a:extLst>
            </p:cNvPr>
            <p:cNvGrpSpPr/>
            <p:nvPr/>
          </p:nvGrpSpPr>
          <p:grpSpPr>
            <a:xfrm>
              <a:off x="5864892" y="1130290"/>
              <a:ext cx="138019" cy="184666"/>
              <a:chOff x="9774808" y="5688323"/>
              <a:chExt cx="138019" cy="184666"/>
            </a:xfrm>
          </p:grpSpPr>
          <p:sp>
            <p:nvSpPr>
              <p:cNvPr id="242" name="Oval 241">
                <a:extLst>
                  <a:ext uri="{FF2B5EF4-FFF2-40B4-BE49-F238E27FC236}">
                    <a16:creationId xmlns:a16="http://schemas.microsoft.com/office/drawing/2014/main" id="{94DEE8F8-C821-044A-A524-D50608E98EA9}"/>
                  </a:ext>
                </a:extLst>
              </p:cNvPr>
              <p:cNvSpPr/>
              <p:nvPr/>
            </p:nvSpPr>
            <p:spPr>
              <a:xfrm>
                <a:off x="9774808" y="5707373"/>
                <a:ext cx="138019" cy="137160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3" name="TextBox 242">
                <a:extLst>
                  <a:ext uri="{FF2B5EF4-FFF2-40B4-BE49-F238E27FC236}">
                    <a16:creationId xmlns:a16="http://schemas.microsoft.com/office/drawing/2014/main" id="{2E1B7A47-9CB6-D743-A082-164735E42800}"/>
                  </a:ext>
                </a:extLst>
              </p:cNvPr>
              <p:cNvSpPr txBox="1"/>
              <p:nvPr/>
            </p:nvSpPr>
            <p:spPr>
              <a:xfrm>
                <a:off x="9805323" y="5688323"/>
                <a:ext cx="7854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1</a:t>
                </a:r>
              </a:p>
            </p:txBody>
          </p:sp>
        </p:grpSp>
        <p:grpSp>
          <p:nvGrpSpPr>
            <p:cNvPr id="221" name="Group 220">
              <a:extLst>
                <a:ext uri="{FF2B5EF4-FFF2-40B4-BE49-F238E27FC236}">
                  <a16:creationId xmlns:a16="http://schemas.microsoft.com/office/drawing/2014/main" id="{0DEEB50B-FFC9-074A-BAF5-2BDB87EFBC4C}"/>
                </a:ext>
              </a:extLst>
            </p:cNvPr>
            <p:cNvGrpSpPr/>
            <p:nvPr/>
          </p:nvGrpSpPr>
          <p:grpSpPr>
            <a:xfrm>
              <a:off x="4906593" y="1697274"/>
              <a:ext cx="138019" cy="184666"/>
              <a:chOff x="9774808" y="5688323"/>
              <a:chExt cx="138019" cy="184666"/>
            </a:xfrm>
          </p:grpSpPr>
          <p:sp>
            <p:nvSpPr>
              <p:cNvPr id="240" name="Oval 239">
                <a:extLst>
                  <a:ext uri="{FF2B5EF4-FFF2-40B4-BE49-F238E27FC236}">
                    <a16:creationId xmlns:a16="http://schemas.microsoft.com/office/drawing/2014/main" id="{ADFCB773-49B5-FA4B-BF16-DE72483AF11B}"/>
                  </a:ext>
                </a:extLst>
              </p:cNvPr>
              <p:cNvSpPr/>
              <p:nvPr/>
            </p:nvSpPr>
            <p:spPr>
              <a:xfrm>
                <a:off x="9774808" y="5707373"/>
                <a:ext cx="138019" cy="137160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1" name="TextBox 240">
                <a:extLst>
                  <a:ext uri="{FF2B5EF4-FFF2-40B4-BE49-F238E27FC236}">
                    <a16:creationId xmlns:a16="http://schemas.microsoft.com/office/drawing/2014/main" id="{1376FAF0-5A19-A142-9A26-6DE51F51FECD}"/>
                  </a:ext>
                </a:extLst>
              </p:cNvPr>
              <p:cNvSpPr txBox="1"/>
              <p:nvPr/>
            </p:nvSpPr>
            <p:spPr>
              <a:xfrm>
                <a:off x="9805323" y="5688323"/>
                <a:ext cx="7854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prstClr val="white"/>
                    </a:solidFill>
                    <a:latin typeface="Calibri" panose="020F0502020204030204"/>
                  </a:rPr>
                  <a:t>2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22" name="Group 221">
              <a:extLst>
                <a:ext uri="{FF2B5EF4-FFF2-40B4-BE49-F238E27FC236}">
                  <a16:creationId xmlns:a16="http://schemas.microsoft.com/office/drawing/2014/main" id="{34076222-A579-F04D-81D0-3BE4842B905D}"/>
                </a:ext>
              </a:extLst>
            </p:cNvPr>
            <p:cNvGrpSpPr/>
            <p:nvPr/>
          </p:nvGrpSpPr>
          <p:grpSpPr>
            <a:xfrm>
              <a:off x="5982918" y="2259249"/>
              <a:ext cx="138019" cy="184666"/>
              <a:chOff x="9774808" y="5688323"/>
              <a:chExt cx="138019" cy="184666"/>
            </a:xfrm>
          </p:grpSpPr>
          <p:sp>
            <p:nvSpPr>
              <p:cNvPr id="238" name="Oval 237">
                <a:extLst>
                  <a:ext uri="{FF2B5EF4-FFF2-40B4-BE49-F238E27FC236}">
                    <a16:creationId xmlns:a16="http://schemas.microsoft.com/office/drawing/2014/main" id="{277A0CC9-30DB-E444-8D6D-686B76922AEE}"/>
                  </a:ext>
                </a:extLst>
              </p:cNvPr>
              <p:cNvSpPr/>
              <p:nvPr/>
            </p:nvSpPr>
            <p:spPr>
              <a:xfrm>
                <a:off x="9774808" y="5707373"/>
                <a:ext cx="138019" cy="137160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9" name="TextBox 238">
                <a:extLst>
                  <a:ext uri="{FF2B5EF4-FFF2-40B4-BE49-F238E27FC236}">
                    <a16:creationId xmlns:a16="http://schemas.microsoft.com/office/drawing/2014/main" id="{B9F6AB93-1AFD-B74D-A4B0-41D5966E3413}"/>
                  </a:ext>
                </a:extLst>
              </p:cNvPr>
              <p:cNvSpPr txBox="1"/>
              <p:nvPr/>
            </p:nvSpPr>
            <p:spPr>
              <a:xfrm>
                <a:off x="9805323" y="5688323"/>
                <a:ext cx="7854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2</a:t>
                </a:r>
              </a:p>
            </p:txBody>
          </p:sp>
        </p:grpSp>
        <p:grpSp>
          <p:nvGrpSpPr>
            <p:cNvPr id="223" name="Group 222">
              <a:extLst>
                <a:ext uri="{FF2B5EF4-FFF2-40B4-BE49-F238E27FC236}">
                  <a16:creationId xmlns:a16="http://schemas.microsoft.com/office/drawing/2014/main" id="{D54EDB84-B556-2A4C-856C-C37F44705FFC}"/>
                </a:ext>
              </a:extLst>
            </p:cNvPr>
            <p:cNvGrpSpPr/>
            <p:nvPr/>
          </p:nvGrpSpPr>
          <p:grpSpPr>
            <a:xfrm>
              <a:off x="4230318" y="2468799"/>
              <a:ext cx="138019" cy="184666"/>
              <a:chOff x="9774808" y="5688323"/>
              <a:chExt cx="138019" cy="184666"/>
            </a:xfrm>
          </p:grpSpPr>
          <p:sp>
            <p:nvSpPr>
              <p:cNvPr id="236" name="Oval 235">
                <a:extLst>
                  <a:ext uri="{FF2B5EF4-FFF2-40B4-BE49-F238E27FC236}">
                    <a16:creationId xmlns:a16="http://schemas.microsoft.com/office/drawing/2014/main" id="{D86B6E50-E66D-8D41-8123-E1C39E34206D}"/>
                  </a:ext>
                </a:extLst>
              </p:cNvPr>
              <p:cNvSpPr/>
              <p:nvPr/>
            </p:nvSpPr>
            <p:spPr>
              <a:xfrm>
                <a:off x="9774808" y="5707373"/>
                <a:ext cx="138019" cy="137160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563981E1-D01E-C44E-B5C2-9ABE0F909E6A}"/>
                  </a:ext>
                </a:extLst>
              </p:cNvPr>
              <p:cNvSpPr txBox="1"/>
              <p:nvPr/>
            </p:nvSpPr>
            <p:spPr>
              <a:xfrm>
                <a:off x="9805323" y="5688323"/>
                <a:ext cx="7854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prstClr val="white"/>
                    </a:solidFill>
                    <a:latin typeface="Calibri" panose="020F0502020204030204"/>
                  </a:rPr>
                  <a:t>4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B67067CC-4BB7-3A43-907E-6D32E6730DD3}"/>
                </a:ext>
              </a:extLst>
            </p:cNvPr>
            <p:cNvGrpSpPr/>
            <p:nvPr/>
          </p:nvGrpSpPr>
          <p:grpSpPr>
            <a:xfrm>
              <a:off x="4344618" y="3154599"/>
              <a:ext cx="138019" cy="184666"/>
              <a:chOff x="9774808" y="5688323"/>
              <a:chExt cx="138019" cy="184666"/>
            </a:xfrm>
          </p:grpSpPr>
          <p:sp>
            <p:nvSpPr>
              <p:cNvPr id="234" name="Oval 233">
                <a:extLst>
                  <a:ext uri="{FF2B5EF4-FFF2-40B4-BE49-F238E27FC236}">
                    <a16:creationId xmlns:a16="http://schemas.microsoft.com/office/drawing/2014/main" id="{4DC58E24-1D2C-AE45-92AD-C1E297C96B21}"/>
                  </a:ext>
                </a:extLst>
              </p:cNvPr>
              <p:cNvSpPr/>
              <p:nvPr/>
            </p:nvSpPr>
            <p:spPr>
              <a:xfrm>
                <a:off x="9774808" y="5707373"/>
                <a:ext cx="138019" cy="137160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ABE1D7B2-9743-6741-AAD2-EA31360E332D}"/>
                  </a:ext>
                </a:extLst>
              </p:cNvPr>
              <p:cNvSpPr txBox="1"/>
              <p:nvPr/>
            </p:nvSpPr>
            <p:spPr>
              <a:xfrm>
                <a:off x="9805323" y="5688323"/>
                <a:ext cx="7854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prstClr val="white"/>
                    </a:solidFill>
                    <a:latin typeface="Calibri" panose="020F0502020204030204"/>
                  </a:rPr>
                  <a:t>5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25" name="Group 224">
              <a:extLst>
                <a:ext uri="{FF2B5EF4-FFF2-40B4-BE49-F238E27FC236}">
                  <a16:creationId xmlns:a16="http://schemas.microsoft.com/office/drawing/2014/main" id="{FA9A320D-9686-E143-87D3-DB565248AE2B}"/>
                </a:ext>
              </a:extLst>
            </p:cNvPr>
            <p:cNvGrpSpPr/>
            <p:nvPr/>
          </p:nvGrpSpPr>
          <p:grpSpPr>
            <a:xfrm>
              <a:off x="4406323" y="3310268"/>
              <a:ext cx="138019" cy="184666"/>
              <a:chOff x="9774808" y="5688323"/>
              <a:chExt cx="138019" cy="184666"/>
            </a:xfrm>
          </p:grpSpPr>
          <p:sp>
            <p:nvSpPr>
              <p:cNvPr id="232" name="Oval 231">
                <a:extLst>
                  <a:ext uri="{FF2B5EF4-FFF2-40B4-BE49-F238E27FC236}">
                    <a16:creationId xmlns:a16="http://schemas.microsoft.com/office/drawing/2014/main" id="{E453BD6E-BD0B-A342-8040-5778EEFCDC99}"/>
                  </a:ext>
                </a:extLst>
              </p:cNvPr>
              <p:cNvSpPr/>
              <p:nvPr/>
            </p:nvSpPr>
            <p:spPr>
              <a:xfrm>
                <a:off x="9774808" y="5707373"/>
                <a:ext cx="138019" cy="137160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3" name="TextBox 232">
                <a:extLst>
                  <a:ext uri="{FF2B5EF4-FFF2-40B4-BE49-F238E27FC236}">
                    <a16:creationId xmlns:a16="http://schemas.microsoft.com/office/drawing/2014/main" id="{94983F0E-AA82-CF4C-9092-2F0B17F7A908}"/>
                  </a:ext>
                </a:extLst>
              </p:cNvPr>
              <p:cNvSpPr txBox="1"/>
              <p:nvPr/>
            </p:nvSpPr>
            <p:spPr>
              <a:xfrm>
                <a:off x="9805323" y="5688323"/>
                <a:ext cx="7854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1200" dirty="0">
                    <a:solidFill>
                      <a:prstClr val="white"/>
                    </a:solidFill>
                    <a:latin typeface="Calibri" panose="020F0502020204030204"/>
                  </a:rPr>
                  <a:t>6</a:t>
                </a:r>
                <a:endParaRPr kumimoji="0" lang="en-US" sz="12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226" name="圆角矩形 32">
              <a:extLst>
                <a:ext uri="{FF2B5EF4-FFF2-40B4-BE49-F238E27FC236}">
                  <a16:creationId xmlns:a16="http://schemas.microsoft.com/office/drawing/2014/main" id="{E87A571F-9CB4-494C-88E9-AC52ADF03633}"/>
                </a:ext>
              </a:extLst>
            </p:cNvPr>
            <p:cNvSpPr/>
            <p:nvPr/>
          </p:nvSpPr>
          <p:spPr>
            <a:xfrm>
              <a:off x="4591487" y="2433741"/>
              <a:ext cx="478193" cy="538059"/>
            </a:xfrm>
            <a:prstGeom prst="roundRect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1" vertOverflow="overflow" horzOverflow="overflow" vert="horz" wrap="square" lIns="34289" tIns="34289" rIns="34289" bIns="34289" numCol="1" spcCol="38100" rtlCol="0" anchor="t">
              <a:noAutofit/>
            </a:bodyPr>
            <a:lstStyle/>
            <a:p>
              <a:endParaRPr lang="en-US" altLang="zh-CN" sz="600" b="1" dirty="0">
                <a:solidFill>
                  <a:prstClr val="white"/>
                </a:solidFill>
              </a:endParaRPr>
            </a:p>
          </p:txBody>
        </p:sp>
        <p:sp>
          <p:nvSpPr>
            <p:cNvPr id="227" name="TextBox 226">
              <a:extLst>
                <a:ext uri="{FF2B5EF4-FFF2-40B4-BE49-F238E27FC236}">
                  <a16:creationId xmlns:a16="http://schemas.microsoft.com/office/drawing/2014/main" id="{88A22344-4E60-9A49-826A-E4E872466110}"/>
                </a:ext>
              </a:extLst>
            </p:cNvPr>
            <p:cNvSpPr txBox="1"/>
            <p:nvPr/>
          </p:nvSpPr>
          <p:spPr>
            <a:xfrm flipH="1">
              <a:off x="4620514" y="2576704"/>
              <a:ext cx="432416" cy="25391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none"/>
          </p:style>
          <p:txBody>
            <a:bodyPr rot="0" spcFirstLastPara="1" vertOverflow="overflow" horzOverflow="overflow" vert="horz" wrap="square" lIns="34289" tIns="34289" rIns="34289" bIns="34289" numCol="1" spcCol="38100" rtlCol="0" anchor="t">
              <a:spAutoFit/>
            </a:bodyPr>
            <a:lstStyle/>
            <a:p>
              <a:pPr algn="ctr" defTabSz="342900" hangingPunct="0"/>
              <a:r>
                <a:rPr lang="en-US" sz="600" b="1" dirty="0">
                  <a:solidFill>
                    <a:prstClr val="black"/>
                  </a:solidFill>
                  <a:sym typeface="Calibri"/>
                </a:rPr>
                <a:t>SOL003 </a:t>
              </a:r>
            </a:p>
            <a:p>
              <a:pPr algn="ctr" defTabSz="342900" hangingPunct="0"/>
              <a:r>
                <a:rPr lang="en-US" sz="600" b="1" dirty="0">
                  <a:solidFill>
                    <a:prstClr val="black"/>
                  </a:solidFill>
                  <a:sym typeface="Calibri"/>
                </a:rPr>
                <a:t>Adapter</a:t>
              </a:r>
            </a:p>
          </p:txBody>
        </p:sp>
        <p:cxnSp>
          <p:nvCxnSpPr>
            <p:cNvPr id="228" name="Straight Connector 227">
              <a:extLst>
                <a:ext uri="{FF2B5EF4-FFF2-40B4-BE49-F238E27FC236}">
                  <a16:creationId xmlns:a16="http://schemas.microsoft.com/office/drawing/2014/main" id="{2F3E5F5B-34D2-C342-9BEE-3C987E4A4786}"/>
                </a:ext>
              </a:extLst>
            </p:cNvPr>
            <p:cNvCxnSpPr/>
            <p:nvPr/>
          </p:nvCxnSpPr>
          <p:spPr>
            <a:xfrm>
              <a:off x="4815252" y="2357395"/>
              <a:ext cx="0" cy="79051"/>
            </a:xfrm>
            <a:prstGeom prst="line">
              <a:avLst/>
            </a:prstGeom>
            <a:ln w="19050">
              <a:solidFill>
                <a:schemeClr val="accent6">
                  <a:lumMod val="75000"/>
                </a:schemeClr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9" name="Group 228">
              <a:extLst>
                <a:ext uri="{FF2B5EF4-FFF2-40B4-BE49-F238E27FC236}">
                  <a16:creationId xmlns:a16="http://schemas.microsoft.com/office/drawing/2014/main" id="{AA6B7123-D71A-7A4B-B5BD-DF47C9286FC0}"/>
                </a:ext>
              </a:extLst>
            </p:cNvPr>
            <p:cNvGrpSpPr/>
            <p:nvPr/>
          </p:nvGrpSpPr>
          <p:grpSpPr>
            <a:xfrm>
              <a:off x="5240749" y="1994899"/>
              <a:ext cx="138019" cy="184666"/>
              <a:chOff x="9774808" y="5688323"/>
              <a:chExt cx="138019" cy="184666"/>
            </a:xfrm>
          </p:grpSpPr>
          <p:sp>
            <p:nvSpPr>
              <p:cNvPr id="230" name="Oval 229">
                <a:extLst>
                  <a:ext uri="{FF2B5EF4-FFF2-40B4-BE49-F238E27FC236}">
                    <a16:creationId xmlns:a16="http://schemas.microsoft.com/office/drawing/2014/main" id="{AD80E6BF-6E3E-AE43-A309-0A835CA20A92}"/>
                  </a:ext>
                </a:extLst>
              </p:cNvPr>
              <p:cNvSpPr/>
              <p:nvPr/>
            </p:nvSpPr>
            <p:spPr>
              <a:xfrm>
                <a:off x="9774808" y="5707373"/>
                <a:ext cx="138019" cy="137160"/>
              </a:xfrm>
              <a:prstGeom prst="ellipse">
                <a:avLst/>
              </a:prstGeom>
              <a:solidFill>
                <a:srgbClr val="7030A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1" name="TextBox 230">
                <a:extLst>
                  <a:ext uri="{FF2B5EF4-FFF2-40B4-BE49-F238E27FC236}">
                    <a16:creationId xmlns:a16="http://schemas.microsoft.com/office/drawing/2014/main" id="{AA5ED198-016C-5346-B748-79CDF11CA15C}"/>
                  </a:ext>
                </a:extLst>
              </p:cNvPr>
              <p:cNvSpPr txBox="1"/>
              <p:nvPr/>
            </p:nvSpPr>
            <p:spPr>
              <a:xfrm>
                <a:off x="9805323" y="5688323"/>
                <a:ext cx="7854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3</a:t>
                </a:r>
              </a:p>
            </p:txBody>
          </p:sp>
        </p:grpSp>
      </p:grpSp>
      <p:sp>
        <p:nvSpPr>
          <p:cNvPr id="297" name="Oval 296">
            <a:extLst>
              <a:ext uri="{FF2B5EF4-FFF2-40B4-BE49-F238E27FC236}">
                <a16:creationId xmlns:a16="http://schemas.microsoft.com/office/drawing/2014/main" id="{F0F75E53-261A-A54E-9CF6-32AB16FBD1DA}"/>
              </a:ext>
            </a:extLst>
          </p:cNvPr>
          <p:cNvSpPr/>
          <p:nvPr/>
        </p:nvSpPr>
        <p:spPr>
          <a:xfrm>
            <a:off x="3210573" y="5520615"/>
            <a:ext cx="817888" cy="763271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8" name="Oval 297">
            <a:extLst>
              <a:ext uri="{FF2B5EF4-FFF2-40B4-BE49-F238E27FC236}">
                <a16:creationId xmlns:a16="http://schemas.microsoft.com/office/drawing/2014/main" id="{4D7324D2-FF28-0040-BA27-108707512156}"/>
              </a:ext>
            </a:extLst>
          </p:cNvPr>
          <p:cNvSpPr/>
          <p:nvPr/>
        </p:nvSpPr>
        <p:spPr>
          <a:xfrm>
            <a:off x="8034094" y="2394738"/>
            <a:ext cx="588766" cy="554006"/>
          </a:xfrm>
          <a:prstGeom prst="ellipse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9" name="Oval 298">
            <a:extLst>
              <a:ext uri="{FF2B5EF4-FFF2-40B4-BE49-F238E27FC236}">
                <a16:creationId xmlns:a16="http://schemas.microsoft.com/office/drawing/2014/main" id="{2D8AE880-93CC-A245-8898-83DC3EE1D7A8}"/>
              </a:ext>
            </a:extLst>
          </p:cNvPr>
          <p:cNvSpPr/>
          <p:nvPr/>
        </p:nvSpPr>
        <p:spPr>
          <a:xfrm>
            <a:off x="9071045" y="4308208"/>
            <a:ext cx="588766" cy="554006"/>
          </a:xfrm>
          <a:prstGeom prst="ellipse">
            <a:avLst/>
          </a:prstGeom>
          <a:noFill/>
          <a:ln w="317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Curved Connector 12">
            <a:extLst>
              <a:ext uri="{FF2B5EF4-FFF2-40B4-BE49-F238E27FC236}">
                <a16:creationId xmlns:a16="http://schemas.microsoft.com/office/drawing/2014/main" id="{89C003BF-0E6F-1F4F-9824-7A012C466C27}"/>
              </a:ext>
            </a:extLst>
          </p:cNvPr>
          <p:cNvCxnSpPr>
            <a:stCxn id="299" idx="6"/>
            <a:endCxn id="130" idx="1"/>
          </p:cNvCxnSpPr>
          <p:nvPr/>
        </p:nvCxnSpPr>
        <p:spPr>
          <a:xfrm>
            <a:off x="9659811" y="4585211"/>
            <a:ext cx="505870" cy="404002"/>
          </a:xfrm>
          <a:prstGeom prst="curvedConnector2">
            <a:avLst/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0" name="Curved Connector 299">
            <a:extLst>
              <a:ext uri="{FF2B5EF4-FFF2-40B4-BE49-F238E27FC236}">
                <a16:creationId xmlns:a16="http://schemas.microsoft.com/office/drawing/2014/main" id="{23A9D5FD-8430-4947-A4A5-9551A378C63A}"/>
              </a:ext>
            </a:extLst>
          </p:cNvPr>
          <p:cNvCxnSpPr>
            <a:cxnSpLocks/>
            <a:stCxn id="298" idx="4"/>
            <a:endCxn id="299" idx="0"/>
          </p:cNvCxnSpPr>
          <p:nvPr/>
        </p:nvCxnSpPr>
        <p:spPr>
          <a:xfrm rot="16200000" flipH="1">
            <a:off x="8167220" y="3110000"/>
            <a:ext cx="1359464" cy="1036951"/>
          </a:xfrm>
          <a:prstGeom prst="curvedConnector3">
            <a:avLst>
              <a:gd name="adj1" fmla="val 50000"/>
            </a:avLst>
          </a:prstGeom>
          <a:ln w="28575">
            <a:solidFill>
              <a:srgbClr val="7030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Rectangle 300">
            <a:extLst>
              <a:ext uri="{FF2B5EF4-FFF2-40B4-BE49-F238E27FC236}">
                <a16:creationId xmlns:a16="http://schemas.microsoft.com/office/drawing/2014/main" id="{5D980B85-D8EB-6644-8615-BF65401A7448}"/>
              </a:ext>
            </a:extLst>
          </p:cNvPr>
          <p:cNvSpPr/>
          <p:nvPr/>
        </p:nvSpPr>
        <p:spPr>
          <a:xfrm>
            <a:off x="11201035" y="5041756"/>
            <a:ext cx="653132" cy="298315"/>
          </a:xfrm>
          <a:prstGeom prst="rect">
            <a:avLst/>
          </a:prstGeom>
          <a:solidFill>
            <a:srgbClr val="006F8D"/>
          </a:solidFill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wrap="square" rtlCol="0" anchor="ctr"/>
          <a:lstStyle/>
          <a:p>
            <a:pPr marL="0" marR="0" lvl="0" indent="0" algn="ctr" defTabSz="913486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External </a:t>
            </a:r>
            <a:r>
              <a:rPr lang="en-US" sz="900" b="1" kern="0" dirty="0">
                <a:solidFill>
                  <a:prstClr val="white"/>
                </a:solidFill>
                <a:latin typeface="Calibri"/>
              </a:rPr>
              <a:t>SOL002</a:t>
            </a:r>
          </a:p>
          <a:p>
            <a:pPr marL="0" marR="0" lvl="0" indent="0" algn="ctr" defTabSz="913486" rtl="0" eaLnBrk="1" fontAlgn="auto" latinLnBrk="0" hangingPunct="1">
              <a:lnSpc>
                <a:spcPts val="75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Adapter</a:t>
            </a:r>
          </a:p>
        </p:txBody>
      </p:sp>
      <p:sp>
        <p:nvSpPr>
          <p:cNvPr id="130" name="Oval 129">
            <a:extLst>
              <a:ext uri="{FF2B5EF4-FFF2-40B4-BE49-F238E27FC236}">
                <a16:creationId xmlns:a16="http://schemas.microsoft.com/office/drawing/2014/main" id="{F8175AF8-527D-BF48-B2A0-7A36153CD721}"/>
              </a:ext>
            </a:extLst>
          </p:cNvPr>
          <p:cNvSpPr/>
          <p:nvPr/>
        </p:nvSpPr>
        <p:spPr>
          <a:xfrm>
            <a:off x="9953934" y="4767082"/>
            <a:ext cx="1445896" cy="1516804"/>
          </a:xfrm>
          <a:prstGeom prst="ellipse">
            <a:avLst/>
          </a:prstGeom>
          <a:noFill/>
          <a:ln w="2857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2" name="TextBox 301">
            <a:extLst>
              <a:ext uri="{FF2B5EF4-FFF2-40B4-BE49-F238E27FC236}">
                <a16:creationId xmlns:a16="http://schemas.microsoft.com/office/drawing/2014/main" id="{98E01CA6-85E5-C342-BF79-FFB14D2F11C1}"/>
              </a:ext>
            </a:extLst>
          </p:cNvPr>
          <p:cNvSpPr txBox="1"/>
          <p:nvPr/>
        </p:nvSpPr>
        <p:spPr>
          <a:xfrm>
            <a:off x="11515001" y="5487256"/>
            <a:ext cx="421427" cy="122707"/>
          </a:xfrm>
          <a:prstGeom prst="rect">
            <a:avLst/>
          </a:prstGeom>
          <a:solidFill>
            <a:schemeClr val="accent2">
              <a:alpha val="74902"/>
            </a:schemeClr>
          </a:solidFill>
        </p:spPr>
        <p:txBody>
          <a:bodyPr wrap="square" lIns="0" tIns="45664" rIns="0" bIns="45664" rtlCol="0" anchor="ctr" anchorCtr="0">
            <a:noAutofit/>
          </a:bodyPr>
          <a:lstStyle/>
          <a:p>
            <a:pPr marL="0" marR="0" lvl="0" indent="0" algn="ctr" defTabSz="9133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CE-7</a:t>
            </a:r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13F87B32-FDE4-9E4B-8CDA-EBC8F5CCA520}"/>
              </a:ext>
            </a:extLst>
          </p:cNvPr>
          <p:cNvSpPr txBox="1"/>
          <p:nvPr/>
        </p:nvSpPr>
        <p:spPr>
          <a:xfrm>
            <a:off x="11005091" y="5743204"/>
            <a:ext cx="1045020" cy="507323"/>
          </a:xfrm>
          <a:prstGeom prst="rect">
            <a:avLst/>
          </a:prstGeom>
          <a:noFill/>
        </p:spPr>
        <p:txBody>
          <a:bodyPr wrap="square" lIns="0" tIns="45659" rIns="0" bIns="45659" rtlCol="0" anchor="ctr" anchorCtr="0">
            <a:spAutoFit/>
          </a:bodyPr>
          <a:lstStyle/>
          <a:p>
            <a:pPr marL="0" marR="0" lvl="0" indent="0" algn="ctr" defTabSz="913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99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VNF or </a:t>
            </a:r>
          </a:p>
          <a:p>
            <a:pPr marL="0" marR="0" lvl="0" indent="0" algn="ctr" defTabSz="913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899" b="1" i="1" kern="0" dirty="0">
                <a:solidFill>
                  <a:prstClr val="black"/>
                </a:solidFill>
                <a:latin typeface="Calibri"/>
              </a:rPr>
              <a:t>External </a:t>
            </a:r>
          </a:p>
          <a:p>
            <a:pPr marL="0" marR="0" lvl="0" indent="0" algn="ctr" defTabSz="91322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99" b="1" i="1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EMS</a:t>
            </a:r>
          </a:p>
        </p:txBody>
      </p:sp>
      <p:cxnSp>
        <p:nvCxnSpPr>
          <p:cNvPr id="305" name="Straight Arrow Connector 304">
            <a:extLst>
              <a:ext uri="{FF2B5EF4-FFF2-40B4-BE49-F238E27FC236}">
                <a16:creationId xmlns:a16="http://schemas.microsoft.com/office/drawing/2014/main" id="{443E542F-664B-C541-A215-36D01B62C52A}"/>
              </a:ext>
            </a:extLst>
          </p:cNvPr>
          <p:cNvCxnSpPr/>
          <p:nvPr/>
        </p:nvCxnSpPr>
        <p:spPr>
          <a:xfrm flipH="1">
            <a:off x="11472637" y="5351148"/>
            <a:ext cx="4367" cy="491679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2A930CE8-335C-024E-B2D2-CA2EF43243E3}"/>
              </a:ext>
            </a:extLst>
          </p:cNvPr>
          <p:cNvSpPr txBox="1"/>
          <p:nvPr/>
        </p:nvSpPr>
        <p:spPr>
          <a:xfrm>
            <a:off x="101017" y="4613193"/>
            <a:ext cx="750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Case #1</a:t>
            </a:r>
            <a:endParaRPr lang="en-US" sz="1400" dirty="0"/>
          </a:p>
        </p:txBody>
      </p:sp>
      <p:sp>
        <p:nvSpPr>
          <p:cNvPr id="306" name="TextBox 305">
            <a:extLst>
              <a:ext uri="{FF2B5EF4-FFF2-40B4-BE49-F238E27FC236}">
                <a16:creationId xmlns:a16="http://schemas.microsoft.com/office/drawing/2014/main" id="{9CAC3125-0215-E045-BD91-3CE396CF35AB}"/>
              </a:ext>
            </a:extLst>
          </p:cNvPr>
          <p:cNvSpPr txBox="1"/>
          <p:nvPr/>
        </p:nvSpPr>
        <p:spPr>
          <a:xfrm>
            <a:off x="6430865" y="1439115"/>
            <a:ext cx="7505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7030A0"/>
                </a:solidFill>
              </a:rPr>
              <a:t>Case #2</a:t>
            </a:r>
            <a:endParaRPr lang="en-US" sz="1400" dirty="0"/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1595D96B-5D45-0045-963A-3FC07D9B81B2}"/>
              </a:ext>
            </a:extLst>
          </p:cNvPr>
          <p:cNvSpPr/>
          <p:nvPr/>
        </p:nvSpPr>
        <p:spPr>
          <a:xfrm>
            <a:off x="3979991" y="5532747"/>
            <a:ext cx="817888" cy="763271"/>
          </a:xfrm>
          <a:prstGeom prst="ellipse">
            <a:avLst/>
          </a:prstGeom>
          <a:noFill/>
          <a:ln w="254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8" name="Graphic 307" descr="Playbook">
            <a:extLst>
              <a:ext uri="{FF2B5EF4-FFF2-40B4-BE49-F238E27FC236}">
                <a16:creationId xmlns:a16="http://schemas.microsoft.com/office/drawing/2014/main" id="{7494DE19-2147-234F-815F-0BF7D314FF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39140" y="190229"/>
            <a:ext cx="466994" cy="466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2638167"/>
      </p:ext>
    </p:extLst>
  </p:cSld>
  <p:clrMapOvr>
    <a:masterClrMapping/>
  </p:clrMapOvr>
  <p:transition>
    <p:wipe dir="r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References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14961" y="1377942"/>
            <a:ext cx="9856650" cy="4186835"/>
          </a:xfrm>
        </p:spPr>
        <p:txBody>
          <a:bodyPr>
            <a:noAutofit/>
          </a:bodyPr>
          <a:lstStyle/>
          <a:p>
            <a:endParaRPr lang="en-US" sz="1400" dirty="0"/>
          </a:p>
          <a:p>
            <a:r>
              <a:rPr lang="en-US" sz="1200" dirty="0"/>
              <a:t>SO Plug-in Support for VNFM (SO VNFM Adapter), </a:t>
            </a:r>
            <a:r>
              <a:rPr lang="en-US" sz="1200" dirty="0">
                <a:hlinkClick r:id="rId2"/>
              </a:rPr>
              <a:t>https://wiki.onap.org/pages/viewpage.action?pageId=48529911</a:t>
            </a:r>
            <a:endParaRPr lang="en-US" sz="1200" dirty="0"/>
          </a:p>
          <a:p>
            <a:r>
              <a:rPr lang="en-US" sz="1200" dirty="0"/>
              <a:t>SO VNFM Adapter APIs, </a:t>
            </a:r>
            <a:r>
              <a:rPr lang="en-US" sz="1200" dirty="0">
                <a:hlinkClick r:id="rId3"/>
              </a:rPr>
              <a:t>https://wiki.onap.org/display/DW/SO+VNFM+Adapter+APIs</a:t>
            </a:r>
            <a:endParaRPr lang="en-US" sz="1200" dirty="0"/>
          </a:p>
          <a:p>
            <a:r>
              <a:rPr lang="en-US" sz="1200" dirty="0"/>
              <a:t>SO VNFM Adapter Test Case, </a:t>
            </a:r>
            <a:r>
              <a:rPr lang="en-US" sz="1200" dirty="0">
                <a:hlinkClick r:id="rId4"/>
              </a:rPr>
              <a:t>https://wiki.onap.org/display/DW/SO+VNFM+Adapter+Test+Case</a:t>
            </a:r>
            <a:endParaRPr lang="en-US" sz="1200" dirty="0"/>
          </a:p>
          <a:p>
            <a:r>
              <a:rPr lang="en-US" sz="1200" dirty="0"/>
              <a:t>SO VNFM Adapter Feature Candidates for Frankfurt, </a:t>
            </a:r>
            <a:r>
              <a:rPr lang="en-US" sz="1200" dirty="0">
                <a:hlinkClick r:id="rId5"/>
              </a:rPr>
              <a:t>https://wiki.onap.org/display/DW/SO+VNFM+Adapter+Feature+Candidates+for+Frankfurt</a:t>
            </a:r>
            <a:endParaRPr lang="en-US" sz="1200" dirty="0"/>
          </a:p>
          <a:p>
            <a:r>
              <a:rPr lang="en-US" sz="1200" dirty="0"/>
              <a:t>SO ETSI Catalog DB handling for NS and VNF/PNF packages, </a:t>
            </a:r>
            <a:r>
              <a:rPr lang="en-US" sz="1200" dirty="0">
                <a:hlinkClick r:id="rId6"/>
              </a:rPr>
              <a:t>https://wiki.onap.org/pages/viewpage.action?pageId=63996543</a:t>
            </a:r>
            <a:endParaRPr lang="en-US" sz="1200" dirty="0"/>
          </a:p>
          <a:p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023307101"/>
      </p:ext>
    </p:extLst>
  </p:cSld>
  <p:clrMapOvr>
    <a:masterClrMapping/>
  </p:clrMapOvr>
  <p:transition>
    <p:wipe dir="r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5B1834B-E19A-E047-BF31-D3D067F7DEFC}"/>
              </a:ext>
            </a:extLst>
          </p:cNvPr>
          <p:cNvSpPr txBox="1"/>
          <p:nvPr/>
        </p:nvSpPr>
        <p:spPr>
          <a:xfrm>
            <a:off x="5001768" y="3685032"/>
            <a:ext cx="204094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2417371306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SOL003 Adapter Requirements</a:t>
            </a:r>
          </a:p>
        </p:txBody>
      </p:sp>
      <p:pic>
        <p:nvPicPr>
          <p:cNvPr id="5" name="Graphic 4" descr="Research">
            <a:extLst>
              <a:ext uri="{FF2B5EF4-FFF2-40B4-BE49-F238E27FC236}">
                <a16:creationId xmlns:a16="http://schemas.microsoft.com/office/drawing/2014/main" id="{B06A301B-5919-A64A-9D8F-9AF1729E19E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261861" y="293936"/>
            <a:ext cx="426971" cy="426971"/>
          </a:xfrm>
          <a:prstGeom prst="rect">
            <a:avLst/>
          </a:prstGeom>
        </p:spPr>
      </p:pic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2FD5EEE8-A19B-E94B-8A9B-7DA7663BCB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6331726"/>
              </p:ext>
            </p:extLst>
          </p:nvPr>
        </p:nvGraphicFramePr>
        <p:xfrm>
          <a:off x="309032" y="1391681"/>
          <a:ext cx="10576682" cy="372896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0576682">
                  <a:extLst>
                    <a:ext uri="{9D8B030D-6E8A-4147-A177-3AD203B41FA5}">
                      <a16:colId xmlns:a16="http://schemas.microsoft.com/office/drawing/2014/main" val="627288175"/>
                    </a:ext>
                  </a:extLst>
                </a:gridCol>
              </a:tblGrid>
              <a:tr h="4241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 VNFM Adapter supports the following requirements: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5604780"/>
                  </a:ext>
                </a:extLst>
              </a:tr>
              <a:tr h="43003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ONAPARC-310: SO Adapter which uses SOL003 to connect to S/G VNFM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87680721"/>
                  </a:ext>
                </a:extLst>
              </a:tr>
              <a:tr h="43003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ONAPARC-315: ONAP interfaces with an external VNF Manager using ETSI NFV SOL003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0610454"/>
                  </a:ext>
                </a:extLst>
              </a:tr>
              <a:tr h="430038"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ONAPARC-390: ONAP tracking of VNF dependency on an external ETSI compliant VNF Manager (VNFM)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36796524"/>
                  </a:ext>
                </a:extLst>
              </a:tr>
              <a:tr h="201469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SO-1508: ETSI Alignment – SO SOL003 plugin support to connect to external VNFMs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Leverage ETSI standards for VNF LCM 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Generic VNFM Adapter, supporting SOL003-compliant SVNFMs</a:t>
                      </a:r>
                    </a:p>
                    <a:p>
                      <a:pPr marL="742950" lvl="1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Support SOL003 APIs for VNF LCM 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Create/Instantiate/Terminate/Delete (including Granting/Subscription/Notification) in Dublin </a:t>
                      </a:r>
                    </a:p>
                    <a:p>
                      <a:pPr marL="1200150" lvl="2" indent="-285750">
                        <a:buFont typeface="Arial" panose="020B0604020202020204" pitchFamily="34" charset="0"/>
                        <a:buChar char="•"/>
                      </a:pPr>
                      <a:r>
                        <a:rPr lang="en-US" sz="1600" dirty="0">
                          <a:solidFill>
                            <a:schemeClr val="tx2"/>
                          </a:solidFill>
                        </a:rPr>
                        <a:t>More APIs to support in El Alto &amp; Frankfurt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66431026"/>
                  </a:ext>
                </a:extLst>
              </a:tr>
            </a:tbl>
          </a:graphicData>
        </a:graphic>
      </p:graphicFrame>
      <p:sp>
        <p:nvSpPr>
          <p:cNvPr id="4" name="TextBox 3">
            <a:extLst>
              <a:ext uri="{FF2B5EF4-FFF2-40B4-BE49-F238E27FC236}">
                <a16:creationId xmlns:a16="http://schemas.microsoft.com/office/drawing/2014/main" id="{8485DAEF-298D-FA44-BBF1-FDC0F0CE3667}"/>
              </a:ext>
            </a:extLst>
          </p:cNvPr>
          <p:cNvSpPr txBox="1"/>
          <p:nvPr/>
        </p:nvSpPr>
        <p:spPr>
          <a:xfrm>
            <a:off x="5018685" y="5691928"/>
            <a:ext cx="49485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chemeClr val="tx2"/>
                </a:solidFill>
              </a:rPr>
              <a:t>Note: it is one of the VNF provisioning options (option #4)</a:t>
            </a:r>
          </a:p>
          <a:p>
            <a:r>
              <a:rPr lang="en-US" sz="1600" dirty="0">
                <a:solidFill>
                  <a:schemeClr val="tx2"/>
                </a:solidFill>
              </a:rPr>
              <a:t>	</a:t>
            </a:r>
            <a:r>
              <a:rPr lang="en-US" sz="1200" dirty="0">
                <a:solidFill>
                  <a:schemeClr val="tx2"/>
                </a:solidFill>
              </a:rPr>
              <a:t>- source: VNF Management in ONAP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A0C090-057E-9340-BC9E-160DBC13D2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19141" y="3934280"/>
            <a:ext cx="1866404" cy="2505889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4C1E81DD-5F55-7841-BF22-EC712BC202E3}"/>
              </a:ext>
            </a:extLst>
          </p:cNvPr>
          <p:cNvSpPr/>
          <p:nvPr/>
        </p:nvSpPr>
        <p:spPr>
          <a:xfrm>
            <a:off x="9891253" y="4552335"/>
            <a:ext cx="1866404" cy="1425678"/>
          </a:xfrm>
          <a:prstGeom prst="ellipse">
            <a:avLst/>
          </a:prstGeom>
          <a:noFill/>
          <a:ln w="22225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42458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>
            <a:extLst>
              <a:ext uri="{FF2B5EF4-FFF2-40B4-BE49-F238E27FC236}">
                <a16:creationId xmlns:a16="http://schemas.microsoft.com/office/drawing/2014/main" id="{FEE67455-80D0-3748-94C7-E76A8DD8CD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26536" y="1341293"/>
            <a:ext cx="8158921" cy="475034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 VNFM Adapter Architecture in Dublin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" y="1132114"/>
            <a:ext cx="3858727" cy="5294812"/>
          </a:xfrm>
        </p:spPr>
        <p:txBody>
          <a:bodyPr>
            <a:no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200" dirty="0"/>
              <a:t>VNFM Adapter is an SO Microservice component, running in a container (minor coupling with SO, &amp; its relocation is under discussion)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SO gets CSAR including SOL001 VNFD and the original vendor VNF package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SO stores CSAR to Catalog DB, and VNFM Adapter retrieves CSAR from Catalog DB (it did not happen in Dublin and design will be updated)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Network Assignment is handled to/from SDNC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Interfaces between SO BPMN Infra (VNF-level) and VNFM Adapter are SO-specific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VNFM Adapter gets VNFDs from SDC directly (Dublin restriction; SOL004 Package Management /Distribution is under discussion – see proposals)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Operator registers VNFMs into A&amp;AI ESR, and VNFM Adapter locates a proper VNFM based on VNF NF Type – see technical debt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Associations between VNFM and VNF instances are made in A&amp;AI.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Interfaces between VNFM Adapter and SVNFM are SOL003-based (2.5.1)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200" dirty="0"/>
              <a:t>For integration testing, VNFM Simulator is used (currently, it is an SO microservice component)</a:t>
            </a:r>
          </a:p>
          <a:p>
            <a:endParaRPr lang="en-US" sz="1400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292CBEDA-963A-1441-962B-FA68598B5743}"/>
              </a:ext>
            </a:extLst>
          </p:cNvPr>
          <p:cNvSpPr/>
          <p:nvPr/>
        </p:nvSpPr>
        <p:spPr>
          <a:xfrm>
            <a:off x="7123612" y="2610107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FC0AEA4-DAA2-8440-A651-1F042AC04ECA}"/>
              </a:ext>
            </a:extLst>
          </p:cNvPr>
          <p:cNvSpPr/>
          <p:nvPr/>
        </p:nvSpPr>
        <p:spPr>
          <a:xfrm>
            <a:off x="6770917" y="1908500"/>
            <a:ext cx="243840" cy="25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3EB55492-4EF6-D340-950C-28C66E8496B9}"/>
              </a:ext>
            </a:extLst>
          </p:cNvPr>
          <p:cNvSpPr/>
          <p:nvPr/>
        </p:nvSpPr>
        <p:spPr>
          <a:xfrm>
            <a:off x="8786962" y="3864836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9</a:t>
            </a: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D9E5920-4D05-734B-9353-F27FAB264D3C}"/>
              </a:ext>
            </a:extLst>
          </p:cNvPr>
          <p:cNvSpPr/>
          <p:nvPr/>
        </p:nvSpPr>
        <p:spPr>
          <a:xfrm>
            <a:off x="8786962" y="1307658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7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A9A05C3-3A91-464E-8B9A-4414881B61BD}"/>
              </a:ext>
            </a:extLst>
          </p:cNvPr>
          <p:cNvSpPr/>
          <p:nvPr/>
        </p:nvSpPr>
        <p:spPr>
          <a:xfrm>
            <a:off x="5813812" y="5529555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FA1746E-94A8-BA46-9842-3E312F5F9261}"/>
              </a:ext>
            </a:extLst>
          </p:cNvPr>
          <p:cNvSpPr/>
          <p:nvPr/>
        </p:nvSpPr>
        <p:spPr>
          <a:xfrm>
            <a:off x="6527077" y="3874268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4491B608-DA59-F441-8D37-496071377218}"/>
              </a:ext>
            </a:extLst>
          </p:cNvPr>
          <p:cNvSpPr/>
          <p:nvPr/>
        </p:nvSpPr>
        <p:spPr>
          <a:xfrm>
            <a:off x="4484939" y="3653720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EE6B5902-EFE6-3D4F-9E5D-2272E5CF5981}"/>
              </a:ext>
            </a:extLst>
          </p:cNvPr>
          <p:cNvSpPr/>
          <p:nvPr/>
        </p:nvSpPr>
        <p:spPr>
          <a:xfrm>
            <a:off x="5935732" y="4419371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E3FDCBD-012D-1D49-87F5-485488358E1D}"/>
              </a:ext>
            </a:extLst>
          </p:cNvPr>
          <p:cNvSpPr/>
          <p:nvPr/>
        </p:nvSpPr>
        <p:spPr>
          <a:xfrm>
            <a:off x="8786962" y="1997943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8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4FFF3F2-D0BD-9845-B30B-4F01E4214E25}"/>
              </a:ext>
            </a:extLst>
          </p:cNvPr>
          <p:cNvGrpSpPr/>
          <p:nvPr/>
        </p:nvGrpSpPr>
        <p:grpSpPr>
          <a:xfrm>
            <a:off x="8123809" y="4998959"/>
            <a:ext cx="316112" cy="255277"/>
            <a:chOff x="8506986" y="5138296"/>
            <a:chExt cx="316112" cy="255277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06D7238-1E7E-6F44-9E90-C2C45D4313B5}"/>
                </a:ext>
              </a:extLst>
            </p:cNvPr>
            <p:cNvSpPr/>
            <p:nvPr/>
          </p:nvSpPr>
          <p:spPr>
            <a:xfrm>
              <a:off x="8543122" y="5138296"/>
              <a:ext cx="243840" cy="25159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 dirty="0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9F2B08CD-E0C4-F24F-AB9E-615156A60381}"/>
                </a:ext>
              </a:extLst>
            </p:cNvPr>
            <p:cNvSpPr txBox="1"/>
            <p:nvPr/>
          </p:nvSpPr>
          <p:spPr>
            <a:xfrm>
              <a:off x="8506986" y="5147352"/>
              <a:ext cx="3161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dirty="0">
                  <a:solidFill>
                    <a:schemeClr val="bg1"/>
                  </a:solidFill>
                </a:rPr>
                <a:t>10</a:t>
              </a:r>
            </a:p>
          </p:txBody>
        </p: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CED74F17-FE70-C647-9940-3DB0BAFBD18B}"/>
              </a:ext>
            </a:extLst>
          </p:cNvPr>
          <p:cNvSpPr txBox="1"/>
          <p:nvPr/>
        </p:nvSpPr>
        <p:spPr>
          <a:xfrm>
            <a:off x="4464029" y="6071363"/>
            <a:ext cx="72953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 more architecture and design details: </a:t>
            </a:r>
            <a:r>
              <a:rPr lang="en-US" sz="1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https://wiki.onap.org/pages/viewpage.action?pageId=48529911</a:t>
            </a:r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Graphic 18" descr="Lightbulb">
            <a:extLst>
              <a:ext uri="{FF2B5EF4-FFF2-40B4-BE49-F238E27FC236}">
                <a16:creationId xmlns:a16="http://schemas.microsoft.com/office/drawing/2014/main" id="{005BD15D-CFC2-D14F-9789-234FA60BF93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31632" y="238037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26492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 VNFM Adapter Components and Testing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342899" y="1411356"/>
            <a:ext cx="4035091" cy="4909931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200" dirty="0"/>
              <a:t>VID sends Ala Carte-based VNF requests to SO over GR-API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SO Workflow Building Blocks support 1) Create and Delete VNF and 2) Monitor VNF LCM.</a:t>
            </a:r>
          </a:p>
          <a:p>
            <a:pPr lvl="1">
              <a:buFont typeface="+mj-lt"/>
              <a:buAutoNum type="alphaUcPeriod"/>
            </a:pPr>
            <a:r>
              <a:rPr lang="en-US" sz="1200" dirty="0"/>
              <a:t>SO </a:t>
            </a:r>
            <a:r>
              <a:rPr lang="en-US" sz="1200" dirty="0" err="1"/>
              <a:t>CreateVNF</a:t>
            </a:r>
            <a:r>
              <a:rPr lang="en-US" sz="1200" dirty="0"/>
              <a:t> Workflow handles both Create and Instantiate VNF operations in the VNFM Adapter</a:t>
            </a:r>
          </a:p>
          <a:p>
            <a:pPr lvl="1">
              <a:buFont typeface="+mj-lt"/>
              <a:buAutoNum type="alphaUcPeriod"/>
            </a:pPr>
            <a:r>
              <a:rPr lang="en-US" sz="1200" dirty="0"/>
              <a:t>SO </a:t>
            </a:r>
            <a:r>
              <a:rPr lang="en-US" sz="1200" dirty="0" err="1"/>
              <a:t>DeleteVNF</a:t>
            </a:r>
            <a:r>
              <a:rPr lang="en-US" sz="1200" dirty="0"/>
              <a:t> Workflow handles both Terminate and Delete VNF operation in the VNFM Adapter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retrieves VNFD directly from SDC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locates VNFM, based on A&amp;AI ESR VNFM registration.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 Package is onboarded to the vendor VNFM directly because the the SOL004 package distribution is broken (Frankfurt enhancement point) – Dublin restriction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vendors test VNF LCM with their SVNFMs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ONAP integration testing tests VNF LCM by using the VNFM Simulator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9D31E22-4270-5649-B53F-2C1B45C293E2}"/>
              </a:ext>
            </a:extLst>
          </p:cNvPr>
          <p:cNvGrpSpPr/>
          <p:nvPr/>
        </p:nvGrpSpPr>
        <p:grpSpPr>
          <a:xfrm>
            <a:off x="4377990" y="1620456"/>
            <a:ext cx="7273793" cy="4719861"/>
            <a:chOff x="4377990" y="1620456"/>
            <a:chExt cx="7273793" cy="4719861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835CC18-861D-3E4A-876A-F25692A6C7E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377990" y="1706878"/>
              <a:ext cx="7273793" cy="4454434"/>
            </a:xfrm>
            <a:prstGeom prst="rect">
              <a:avLst/>
            </a:prstGeom>
          </p:spPr>
        </p:pic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B07D565B-DAB9-6845-90C4-36D4AEFA190E}"/>
                </a:ext>
              </a:extLst>
            </p:cNvPr>
            <p:cNvSpPr/>
            <p:nvPr/>
          </p:nvSpPr>
          <p:spPr>
            <a:xfrm>
              <a:off x="9433701" y="3135086"/>
              <a:ext cx="2051115" cy="124668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44C301C2-7C0A-C14B-9BCB-46057F6CED29}"/>
                </a:ext>
              </a:extLst>
            </p:cNvPr>
            <p:cNvSpPr/>
            <p:nvPr/>
          </p:nvSpPr>
          <p:spPr>
            <a:xfrm>
              <a:off x="9433700" y="4597084"/>
              <a:ext cx="2051115" cy="124668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Line Callout 2 13">
              <a:extLst>
                <a:ext uri="{FF2B5EF4-FFF2-40B4-BE49-F238E27FC236}">
                  <a16:creationId xmlns:a16="http://schemas.microsoft.com/office/drawing/2014/main" id="{F5ADD74E-18FE-B94B-B3BA-8ACFE2D3B94D}"/>
                </a:ext>
              </a:extLst>
            </p:cNvPr>
            <p:cNvSpPr/>
            <p:nvPr/>
          </p:nvSpPr>
          <p:spPr>
            <a:xfrm>
              <a:off x="7072133" y="1620456"/>
              <a:ext cx="1805650" cy="370390"/>
            </a:xfrm>
            <a:prstGeom prst="borderCallout2">
              <a:avLst>
                <a:gd name="adj1" fmla="val 50000"/>
                <a:gd name="adj2" fmla="val 99360"/>
                <a:gd name="adj3" fmla="val 50000"/>
                <a:gd name="adj4" fmla="val 121795"/>
                <a:gd name="adj5" fmla="val 426131"/>
                <a:gd name="adj6" fmla="val 161189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Vendor Internal Testing</a:t>
              </a:r>
            </a:p>
          </p:txBody>
        </p:sp>
        <p:sp>
          <p:nvSpPr>
            <p:cNvPr id="15" name="Line Callout 2 14">
              <a:extLst>
                <a:ext uri="{FF2B5EF4-FFF2-40B4-BE49-F238E27FC236}">
                  <a16:creationId xmlns:a16="http://schemas.microsoft.com/office/drawing/2014/main" id="{44EE9387-16A4-9041-9941-08EFB67EC68C}"/>
                </a:ext>
              </a:extLst>
            </p:cNvPr>
            <p:cNvSpPr/>
            <p:nvPr/>
          </p:nvSpPr>
          <p:spPr>
            <a:xfrm>
              <a:off x="7523545" y="5969927"/>
              <a:ext cx="1805650" cy="370390"/>
            </a:xfrm>
            <a:prstGeom prst="borderCallout2">
              <a:avLst>
                <a:gd name="adj1" fmla="val 50000"/>
                <a:gd name="adj2" fmla="val 99360"/>
                <a:gd name="adj3" fmla="val 50000"/>
                <a:gd name="adj4" fmla="val 129487"/>
                <a:gd name="adj5" fmla="val -39907"/>
                <a:gd name="adj6" fmla="val 145212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/>
                <a:t>ONAP Integration Testing</a:t>
              </a:r>
            </a:p>
          </p:txBody>
        </p:sp>
      </p:grpSp>
      <p:pic>
        <p:nvPicPr>
          <p:cNvPr id="11" name="Graphic 10" descr="Hierarchy">
            <a:extLst>
              <a:ext uri="{FF2B5EF4-FFF2-40B4-BE49-F238E27FC236}">
                <a16:creationId xmlns:a16="http://schemas.microsoft.com/office/drawing/2014/main" id="{55FA64E6-9729-1C4E-BF2A-224FADDA630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11504" y="239488"/>
            <a:ext cx="457200" cy="457200"/>
          </a:xfrm>
          <a:prstGeom prst="rect">
            <a:avLst/>
          </a:prstGeom>
        </p:spPr>
      </p:pic>
      <p:sp>
        <p:nvSpPr>
          <p:cNvPr id="16" name="Oval 15">
            <a:extLst>
              <a:ext uri="{FF2B5EF4-FFF2-40B4-BE49-F238E27FC236}">
                <a16:creationId xmlns:a16="http://schemas.microsoft.com/office/drawing/2014/main" id="{F8181C6F-88DA-3840-8555-998E1412ED13}"/>
              </a:ext>
            </a:extLst>
          </p:cNvPr>
          <p:cNvSpPr/>
          <p:nvPr/>
        </p:nvSpPr>
        <p:spPr>
          <a:xfrm>
            <a:off x="5201679" y="3682496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4C4495A-04A1-924E-96E4-624176AC76CE}"/>
              </a:ext>
            </a:extLst>
          </p:cNvPr>
          <p:cNvSpPr/>
          <p:nvPr/>
        </p:nvSpPr>
        <p:spPr>
          <a:xfrm>
            <a:off x="6783925" y="2868637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D533070C-C876-314E-8C79-AA718A86B11F}"/>
              </a:ext>
            </a:extLst>
          </p:cNvPr>
          <p:cNvSpPr/>
          <p:nvPr/>
        </p:nvSpPr>
        <p:spPr>
          <a:xfrm>
            <a:off x="6744058" y="5585777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C531428-ED05-CE4E-9071-53E930672A14}"/>
              </a:ext>
            </a:extLst>
          </p:cNvPr>
          <p:cNvSpPr/>
          <p:nvPr/>
        </p:nvSpPr>
        <p:spPr>
          <a:xfrm>
            <a:off x="9402300" y="2830281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1B10DA9D-F538-3649-ACA9-502F555BE8DB}"/>
              </a:ext>
            </a:extLst>
          </p:cNvPr>
          <p:cNvSpPr/>
          <p:nvPr/>
        </p:nvSpPr>
        <p:spPr>
          <a:xfrm>
            <a:off x="11276530" y="2691744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7083A1FE-E890-4A4C-84E2-E6C02DCE17A5}"/>
              </a:ext>
            </a:extLst>
          </p:cNvPr>
          <p:cNvSpPr/>
          <p:nvPr/>
        </p:nvSpPr>
        <p:spPr>
          <a:xfrm>
            <a:off x="10459257" y="3556709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A2374BF0-91B0-1740-B32D-FC8027967682}"/>
              </a:ext>
            </a:extLst>
          </p:cNvPr>
          <p:cNvSpPr/>
          <p:nvPr/>
        </p:nvSpPr>
        <p:spPr>
          <a:xfrm>
            <a:off x="10581177" y="5177438"/>
            <a:ext cx="243840" cy="251599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926955311"/>
      </p:ext>
    </p:extLst>
  </p:cSld>
  <p:clrMapOvr>
    <a:masterClrMapping/>
  </p:clrMapOvr>
  <p:transition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 VNFM Adapter Run-Time Sequence Diagram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1494" y="1123123"/>
            <a:ext cx="11725154" cy="5234134"/>
          </a:xfrm>
        </p:spPr>
        <p:txBody>
          <a:bodyPr>
            <a:noAutofit/>
          </a:bodyPr>
          <a:lstStyle/>
          <a:p>
            <a:endParaRPr lang="en-US" sz="12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440AE932-C15D-A645-ADF5-6E423F350BCC}"/>
              </a:ext>
            </a:extLst>
          </p:cNvPr>
          <p:cNvSpPr txBox="1">
            <a:spLocks/>
          </p:cNvSpPr>
          <p:nvPr/>
        </p:nvSpPr>
        <p:spPr>
          <a:xfrm>
            <a:off x="342899" y="1411356"/>
            <a:ext cx="3545451" cy="490993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/>
              <a:t>The diagram depicts VNF Creation and Instantiation run-time sequences.</a:t>
            </a:r>
          </a:p>
          <a:p>
            <a:endParaRPr lang="en-US" sz="14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77E06D-4EAD-9D41-B517-9CCD76082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2608" y="1011115"/>
            <a:ext cx="6450046" cy="540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0491581"/>
      </p:ext>
    </p:extLst>
  </p:cSld>
  <p:clrMapOvr>
    <a:masterClrMapping/>
  </p:clrMapOvr>
  <p:transition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Picture 39">
            <a:extLst>
              <a:ext uri="{FF2B5EF4-FFF2-40B4-BE49-F238E27FC236}">
                <a16:creationId xmlns:a16="http://schemas.microsoft.com/office/drawing/2014/main" id="{2A27DC48-2ADF-A646-8E29-FE0C89C266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4589" y="1341293"/>
            <a:ext cx="8158921" cy="4750342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632" y="238037"/>
            <a:ext cx="11506200" cy="538770"/>
          </a:xfrm>
        </p:spPr>
        <p:txBody>
          <a:bodyPr>
            <a:normAutofit fontScale="90000"/>
          </a:bodyPr>
          <a:lstStyle/>
          <a:p>
            <a:r>
              <a:rPr lang="en-US" dirty="0"/>
              <a:t>SO VNFM Adapter Architecture Technical Debt in Dublin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4767" y="1010194"/>
            <a:ext cx="4053096" cy="5493998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200" dirty="0"/>
              <a:t>SOL004 and SOL001 VNF distribution is only partially supported due to SDC limitations</a:t>
            </a:r>
          </a:p>
          <a:p>
            <a:pPr lvl="1">
              <a:buFont typeface="+mj-lt"/>
              <a:buAutoNum type="alphaUcPeriod"/>
            </a:pPr>
            <a:r>
              <a:rPr lang="en-US" sz="1000" dirty="0"/>
              <a:t>Only PNF onboarding was tested in Dublin</a:t>
            </a:r>
          </a:p>
          <a:p>
            <a:pPr lvl="1">
              <a:buFont typeface="+mj-lt"/>
              <a:buAutoNum type="alphaUcPeriod"/>
            </a:pPr>
            <a:r>
              <a:rPr lang="en-US" sz="1000" dirty="0"/>
              <a:t>No proper SOL001 mapping to/from SDC AID DM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by default looks for the “</a:t>
            </a:r>
            <a:r>
              <a:rPr lang="en-US" sz="1200" dirty="0" err="1"/>
              <a:t>TOSCA.meta</a:t>
            </a:r>
            <a:r>
              <a:rPr lang="en-US" sz="1200" dirty="0"/>
              <a:t>” file in the TOSCA-metadata directory (as per Sol004), however this can be configured to look for the file in a different directory in order to support SDC Package Structure. 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SO does not support ETSI Catalog - needs proper ETSI package management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gets VNFDs directly from SDC 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MSB could be used for locating VNFM Adapter in the future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Selecting a VNFM is based on VNF NF Type (this can be enhanced with </a:t>
            </a:r>
            <a:r>
              <a:rPr lang="en-US" sz="1200" dirty="0" err="1"/>
              <a:t>vnfm</a:t>
            </a:r>
            <a:r>
              <a:rPr lang="en-US" sz="1200" dirty="0"/>
              <a:t> </a:t>
            </a:r>
            <a:r>
              <a:rPr lang="en-US" sz="1200" dirty="0" err="1"/>
              <a:t>info:type</a:t>
            </a:r>
            <a:r>
              <a:rPr lang="en-US" sz="1200" dirty="0"/>
              <a:t>, Cloud Region, FM &amp; PM data and others)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Authentication between the VNFM Adapter and the VNFM is needed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Only Ala Carte-based requests are supported by SO over GR-API; End-to-End use cases were not tested</a:t>
            </a:r>
            <a:endParaRPr lang="en-US" sz="1400" dirty="0"/>
          </a:p>
        </p:txBody>
      </p:sp>
      <p:sp>
        <p:nvSpPr>
          <p:cNvPr id="9" name="Triangle 8">
            <a:extLst>
              <a:ext uri="{FF2B5EF4-FFF2-40B4-BE49-F238E27FC236}">
                <a16:creationId xmlns:a16="http://schemas.microsoft.com/office/drawing/2014/main" id="{CF834E56-CB4E-B744-8B5A-BC6AF3ABD757}"/>
              </a:ext>
            </a:extLst>
          </p:cNvPr>
          <p:cNvSpPr/>
          <p:nvPr/>
        </p:nvSpPr>
        <p:spPr>
          <a:xfrm>
            <a:off x="4330654" y="3651010"/>
            <a:ext cx="201863" cy="181387"/>
          </a:xfrm>
          <a:prstGeom prst="triangle">
            <a:avLst/>
          </a:prstGeom>
          <a:noFill/>
          <a:ln w="666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ight Arrow 12">
            <a:extLst>
              <a:ext uri="{FF2B5EF4-FFF2-40B4-BE49-F238E27FC236}">
                <a16:creationId xmlns:a16="http://schemas.microsoft.com/office/drawing/2014/main" id="{0FCF4B89-3DE7-B14C-9FE7-578A1C93FAEC}"/>
              </a:ext>
            </a:extLst>
          </p:cNvPr>
          <p:cNvSpPr/>
          <p:nvPr/>
        </p:nvSpPr>
        <p:spPr>
          <a:xfrm>
            <a:off x="4008963" y="6035183"/>
            <a:ext cx="7923714" cy="365126"/>
          </a:xfrm>
          <a:prstGeom prst="rightArrow">
            <a:avLst/>
          </a:prstGeom>
          <a:ln>
            <a:prstDash val="soli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90CB494-2A2C-0444-82A6-C0D230DFE412}"/>
              </a:ext>
            </a:extLst>
          </p:cNvPr>
          <p:cNvSpPr txBox="1"/>
          <p:nvPr/>
        </p:nvSpPr>
        <p:spPr>
          <a:xfrm>
            <a:off x="6451674" y="6067707"/>
            <a:ext cx="274158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Package distribution path is broken</a:t>
            </a:r>
          </a:p>
        </p:txBody>
      </p:sp>
      <p:sp>
        <p:nvSpPr>
          <p:cNvPr id="26" name="&quot;No&quot; Symbol 25">
            <a:extLst>
              <a:ext uri="{FF2B5EF4-FFF2-40B4-BE49-F238E27FC236}">
                <a16:creationId xmlns:a16="http://schemas.microsoft.com/office/drawing/2014/main" id="{B0CD2E9A-754B-4A40-A958-E748ED5057FD}"/>
              </a:ext>
            </a:extLst>
          </p:cNvPr>
          <p:cNvSpPr/>
          <p:nvPr/>
        </p:nvSpPr>
        <p:spPr>
          <a:xfrm>
            <a:off x="5595951" y="6062748"/>
            <a:ext cx="287269" cy="318274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BCA67C3-4B7F-A64A-9515-C60790A31120}"/>
              </a:ext>
            </a:extLst>
          </p:cNvPr>
          <p:cNvSpPr/>
          <p:nvPr/>
        </p:nvSpPr>
        <p:spPr>
          <a:xfrm>
            <a:off x="4590523" y="3651010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724E2ACB-0D72-774A-8F9A-0AB1AFDA8439}"/>
              </a:ext>
            </a:extLst>
          </p:cNvPr>
          <p:cNvSpPr/>
          <p:nvPr/>
        </p:nvSpPr>
        <p:spPr>
          <a:xfrm>
            <a:off x="7626399" y="3256866"/>
            <a:ext cx="243840" cy="251599"/>
          </a:xfrm>
          <a:prstGeom prst="ellipse">
            <a:avLst/>
          </a:prstGeom>
          <a:solidFill>
            <a:srgbClr val="7030A0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7E4478B3-796C-9F43-9E6F-7C266309BE26}"/>
              </a:ext>
            </a:extLst>
          </p:cNvPr>
          <p:cNvSpPr/>
          <p:nvPr/>
        </p:nvSpPr>
        <p:spPr>
          <a:xfrm>
            <a:off x="6081158" y="4415927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31" name="&quot;No&quot; Symbol 30">
            <a:extLst>
              <a:ext uri="{FF2B5EF4-FFF2-40B4-BE49-F238E27FC236}">
                <a16:creationId xmlns:a16="http://schemas.microsoft.com/office/drawing/2014/main" id="{268F89EF-BAC5-B943-A4FD-B577450386FF}"/>
              </a:ext>
            </a:extLst>
          </p:cNvPr>
          <p:cNvSpPr/>
          <p:nvPr/>
        </p:nvSpPr>
        <p:spPr>
          <a:xfrm>
            <a:off x="5147463" y="4710720"/>
            <a:ext cx="173478" cy="24338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2" name="&quot;No&quot; Symbol 31">
            <a:extLst>
              <a:ext uri="{FF2B5EF4-FFF2-40B4-BE49-F238E27FC236}">
                <a16:creationId xmlns:a16="http://schemas.microsoft.com/office/drawing/2014/main" id="{369D82EA-C37D-6848-8FF0-0C359CA58699}"/>
              </a:ext>
            </a:extLst>
          </p:cNvPr>
          <p:cNvSpPr/>
          <p:nvPr/>
        </p:nvSpPr>
        <p:spPr>
          <a:xfrm>
            <a:off x="6849996" y="4732487"/>
            <a:ext cx="173478" cy="243382"/>
          </a:xfrm>
          <a:prstGeom prst="noSmoking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12BB0500-229F-D645-A02D-9B122647BAD6}"/>
              </a:ext>
            </a:extLst>
          </p:cNvPr>
          <p:cNvSpPr/>
          <p:nvPr/>
        </p:nvSpPr>
        <p:spPr>
          <a:xfrm>
            <a:off x="5896809" y="5619996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67E9AEF-C788-D840-8691-BF0B5F5129B1}"/>
              </a:ext>
            </a:extLst>
          </p:cNvPr>
          <p:cNvSpPr/>
          <p:nvPr/>
        </p:nvSpPr>
        <p:spPr>
          <a:xfrm>
            <a:off x="5796142" y="2035875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8</a:t>
            </a: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B7416E4-5AE9-2147-9DA9-F8D9957C9679}"/>
              </a:ext>
            </a:extLst>
          </p:cNvPr>
          <p:cNvSpPr/>
          <p:nvPr/>
        </p:nvSpPr>
        <p:spPr>
          <a:xfrm>
            <a:off x="6556182" y="3782325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C99B2085-007D-F746-808B-74AFAB27B2E6}"/>
              </a:ext>
            </a:extLst>
          </p:cNvPr>
          <p:cNvSpPr/>
          <p:nvPr/>
        </p:nvSpPr>
        <p:spPr>
          <a:xfrm>
            <a:off x="8956620" y="3838224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7</a:t>
            </a: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4143FBD1-F0A8-C141-BE67-65AA4FE20D10}"/>
              </a:ext>
            </a:extLst>
          </p:cNvPr>
          <p:cNvSpPr/>
          <p:nvPr/>
        </p:nvSpPr>
        <p:spPr>
          <a:xfrm>
            <a:off x="8902268" y="1300386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</a:p>
        </p:txBody>
      </p:sp>
      <p:pic>
        <p:nvPicPr>
          <p:cNvPr id="21" name="Graphic 20" descr="Coins">
            <a:extLst>
              <a:ext uri="{FF2B5EF4-FFF2-40B4-BE49-F238E27FC236}">
                <a16:creationId xmlns:a16="http://schemas.microsoft.com/office/drawing/2014/main" id="{6DEF620D-CB42-AE49-82D2-AC43CB59FA6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31632" y="232932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6578030"/>
      </p:ext>
    </p:extLst>
  </p:cSld>
  <p:clrMapOvr>
    <a:masterClrMapping/>
  </p:clrMapOvr>
  <p:transition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SO VNFM Adapter Features and Candidates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4BFE0EC-86A7-41A9-A37D-CBD96BD7E95B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1494" y="1123123"/>
            <a:ext cx="11725154" cy="5234134"/>
          </a:xfrm>
        </p:spPr>
        <p:txBody>
          <a:bodyPr>
            <a:noAutofit/>
          </a:bodyPr>
          <a:lstStyle/>
          <a:p>
            <a:endParaRPr lang="en-US" sz="1200" dirty="0"/>
          </a:p>
          <a:p>
            <a:pPr lvl="1"/>
            <a:endParaRPr lang="en-US" sz="1400" dirty="0"/>
          </a:p>
          <a:p>
            <a:pPr lvl="1"/>
            <a:endParaRPr lang="en-US" sz="14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E5554F6-30ED-D844-B35E-5FD5CBC5BF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37263958"/>
              </p:ext>
            </p:extLst>
          </p:nvPr>
        </p:nvGraphicFramePr>
        <p:xfrm>
          <a:off x="314961" y="1123123"/>
          <a:ext cx="10796543" cy="521819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0796543">
                  <a:extLst>
                    <a:ext uri="{9D8B030D-6E8A-4147-A177-3AD203B41FA5}">
                      <a16:colId xmlns:a16="http://schemas.microsoft.com/office/drawing/2014/main" val="4278787574"/>
                    </a:ext>
                  </a:extLst>
                </a:gridCol>
              </a:tblGrid>
              <a:tr h="380902">
                <a:tc>
                  <a:txBody>
                    <a:bodyPr/>
                    <a:lstStyle/>
                    <a:p>
                      <a:r>
                        <a:rPr lang="en-US" sz="1200" b="0" dirty="0"/>
                        <a:t>List of Features and Candidates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6517737"/>
                  </a:ext>
                </a:extLst>
              </a:tr>
              <a:tr h="1128428">
                <a:tc>
                  <a:txBody>
                    <a:bodyPr/>
                    <a:lstStyle/>
                    <a:p>
                      <a:r>
                        <a:rPr lang="en-US" sz="1400" b="0" dirty="0"/>
                        <a:t>Features included in Dublin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/>
                        <a:t>Create VNF, Instantiate VNF, Terminate VNF and Delete VNF, including Granting, Subscription and Lifecycle Notifications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/>
                        <a:t>Tracking capability: which VNFM instance has handled which VNF instance.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/>
                        <a:t>BPMN Building Block Workflows and Java-based recipes for Create (</a:t>
                      </a:r>
                      <a:r>
                        <a:rPr lang="en-US" sz="1200" b="0" dirty="0" err="1"/>
                        <a:t>Create+Instantiate</a:t>
                      </a:r>
                      <a:r>
                        <a:rPr lang="en-US" sz="1200" b="0" dirty="0"/>
                        <a:t>) and Delete (</a:t>
                      </a:r>
                      <a:r>
                        <a:rPr lang="en-US" sz="1200" b="0" dirty="0" err="1"/>
                        <a:t>Terminate+Delete</a:t>
                      </a:r>
                      <a:r>
                        <a:rPr lang="en-US" sz="1200" b="0" dirty="0"/>
                        <a:t>) VNF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dirty="0"/>
                        <a:t>VNFM Simulator, which is used for Integration Testing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7559154"/>
                  </a:ext>
                </a:extLst>
              </a:tr>
              <a:tr h="1128428">
                <a:tc>
                  <a:txBody>
                    <a:bodyPr/>
                    <a:lstStyle/>
                    <a:p>
                      <a:r>
                        <a:rPr lang="en-US" sz="1400" dirty="0"/>
                        <a:t>Feature Candidates for El Alto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Authentication between the VNFM Adapter and the VNFM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VNFM Simulator enhancement and refactoring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CSIT of SOL003 ETSI Alignment (SDC → SO → SOL003 VNFM Adapter → VNFM)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SO-Monitoring HTTPs Support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Preload using </a:t>
                      </a:r>
                      <a:r>
                        <a:rPr lang="en-US" sz="1200" b="0" i="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user_param</a:t>
                      </a: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(without UI changes)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b="0" i="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 support of Query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19762231"/>
                  </a:ext>
                </a:extLst>
              </a:tr>
              <a:tr h="1636221">
                <a:tc>
                  <a:txBody>
                    <a:bodyPr/>
                    <a:lstStyle/>
                    <a:p>
                      <a:r>
                        <a:rPr lang="en-US" sz="1400" dirty="0"/>
                        <a:t>Feature candidates for Frankfurt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VNFM Adapter exposes its NBI to any VNFM Adapter client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Package Management of SOL004 including SOL001, based on SOL005 and SOL003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Mapping between </a:t>
                      </a:r>
                      <a:r>
                        <a:rPr lang="en-US" sz="1200" dirty="0" err="1"/>
                        <a:t>ScalingAspect+Delta</a:t>
                      </a:r>
                      <a:r>
                        <a:rPr lang="en-US" sz="1200" dirty="0"/>
                        <a:t> and VF-Module for Scaling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Policy-based Scaling (with VNF Indicator &amp; VES event handling)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SO ETSI Catalog DB handling for NS and VNF packages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Addition of ETSI SOL003 operations (Modify-Scale-Operation Status, FM, PM, Heal, VNF Indicator, Grant enhancement, &amp; retry, rollback, failing, cancelling, Resource Quota Available Notification – to be determined for operation selections and priorities)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177312"/>
                  </a:ext>
                </a:extLst>
              </a:tr>
              <a:tr h="620636">
                <a:tc>
                  <a:txBody>
                    <a:bodyPr/>
                    <a:lstStyle/>
                    <a:p>
                      <a:r>
                        <a:rPr lang="en-US" sz="1400" dirty="0"/>
                        <a:t>Other Related Feature Requests (SDC Enhancement Requests) for El Alto or Frankfurt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SOL004 VNF onboarding and distribution support (SDC-2072, SDC-2282)</a:t>
                      </a:r>
                    </a:p>
                    <a:p>
                      <a:pPr marL="628650" lvl="1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sz="1200" dirty="0"/>
                        <a:t>Mapping between SOL001 VNFD to SDC AID DM, including </a:t>
                      </a:r>
                      <a:r>
                        <a:rPr lang="en-US" sz="1200" dirty="0" err="1"/>
                        <a:t>ScalingAspect+Delta</a:t>
                      </a:r>
                      <a:r>
                        <a:rPr lang="en-US" sz="1200" dirty="0"/>
                        <a:t> and VF-Module - Not all VNFD needs to be transformed to the SDC AID DM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86567971"/>
                  </a:ext>
                </a:extLst>
              </a:tr>
            </a:tbl>
          </a:graphicData>
        </a:graphic>
      </p:graphicFrame>
      <p:pic>
        <p:nvPicPr>
          <p:cNvPr id="6" name="Graphic 5" descr="Presentation with checklist">
            <a:extLst>
              <a:ext uri="{FF2B5EF4-FFF2-40B4-BE49-F238E27FC236}">
                <a16:creationId xmlns:a16="http://schemas.microsoft.com/office/drawing/2014/main" id="{F6317458-C87B-404A-9957-88354F0EA7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111504" y="197831"/>
            <a:ext cx="457200" cy="457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8152103"/>
      </p:ext>
    </p:extLst>
  </p:cSld>
  <p:clrMapOvr>
    <a:masterClrMapping/>
  </p:clrMapOvr>
  <p:transition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596EC09-179B-5540-A0DD-DEF5CCF7C5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3491" y="1371217"/>
            <a:ext cx="8282298" cy="4949341"/>
          </a:xfrm>
          <a:prstGeom prst="rect">
            <a:avLst/>
          </a:prstGeom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9E36A03-CDD2-4A8B-9943-A594A40C1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C9CD605-947A-3C4E-98CB-B055F943FEBA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alpha val="50000"/>
                  </a:prst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alpha val="50000"/>
                </a:prstClr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CC853B-AB60-4164-AE18-035F9827A0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VNFM Adapter Enhancements For Frankfurt</a:t>
            </a:r>
          </a:p>
        </p:txBody>
      </p:sp>
      <p:pic>
        <p:nvPicPr>
          <p:cNvPr id="17" name="Graphic 16" descr="Gears">
            <a:extLst>
              <a:ext uri="{FF2B5EF4-FFF2-40B4-BE49-F238E27FC236}">
                <a16:creationId xmlns:a16="http://schemas.microsoft.com/office/drawing/2014/main" id="{7A791956-F74F-1E45-84E3-4C5A0687D40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281639" y="197831"/>
            <a:ext cx="440098" cy="440098"/>
          </a:xfrm>
          <a:prstGeom prst="rect">
            <a:avLst/>
          </a:prstGeom>
        </p:spPr>
      </p:pic>
      <p:sp>
        <p:nvSpPr>
          <p:cNvPr id="22" name="Text Placeholder 3">
            <a:extLst>
              <a:ext uri="{FF2B5EF4-FFF2-40B4-BE49-F238E27FC236}">
                <a16:creationId xmlns:a16="http://schemas.microsoft.com/office/drawing/2014/main" id="{65F44250-CF50-B04F-85E2-A054F0492BB5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414068" y="1172696"/>
            <a:ext cx="3573470" cy="5206805"/>
          </a:xfrm>
        </p:spPr>
        <p:txBody>
          <a:bodyPr>
            <a:noAutofit/>
          </a:bodyPr>
          <a:lstStyle/>
          <a:p>
            <a:pPr>
              <a:buFont typeface="+mj-lt"/>
              <a:buAutoNum type="arabicPeriod"/>
            </a:pPr>
            <a:r>
              <a:rPr lang="en-US" sz="1200" dirty="0"/>
              <a:t>VNFM Adapter exposes its NBI to any VNFM Adapter client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Interfaces are refactored to be generic (accessed by other ONAP/External components) - TBD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SDC CSAR including the SDC internal model and the vendor original SOL004 package is supported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SO leverages ETSI Catalog </a:t>
            </a:r>
            <a:r>
              <a:rPr lang="en-US" sz="1200" dirty="0" err="1"/>
              <a:t>Microserve</a:t>
            </a:r>
            <a:r>
              <a:rPr lang="en-US" sz="1200" dirty="0"/>
              <a:t> for ETSI-based NS, VNF and PNF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retrieves VNF package from Catalog Manager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Client uses MSB to locate the VNFM Adapter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locates a VNFM based on a better VNFM locating mechanism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and SVNFM support additional SOL003 operations, possibly including modification for configuration</a:t>
            </a:r>
          </a:p>
          <a:p>
            <a:pPr>
              <a:buFont typeface="+mj-lt"/>
              <a:buAutoNum type="arabicPeriod"/>
            </a:pPr>
            <a:r>
              <a:rPr lang="en-US" sz="1200" dirty="0"/>
              <a:t>VNFM Adapter and SVNFM support authentication and authorization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200" dirty="0"/>
              <a:t>AAF will be used for authentication and authorization</a:t>
            </a:r>
          </a:p>
          <a:p>
            <a:pPr>
              <a:buFont typeface="+mj-lt"/>
              <a:buAutoNum type="arabicPeriod"/>
            </a:pPr>
            <a:endParaRPr lang="en-US" sz="1200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5425890-BCAE-BA44-A45B-309F827D46E0}"/>
              </a:ext>
            </a:extLst>
          </p:cNvPr>
          <p:cNvSpPr/>
          <p:nvPr/>
        </p:nvSpPr>
        <p:spPr>
          <a:xfrm>
            <a:off x="7472067" y="2856780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1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6E295A2-26D2-8346-9542-0C48453B41C5}"/>
              </a:ext>
            </a:extLst>
          </p:cNvPr>
          <p:cNvSpPr/>
          <p:nvPr/>
        </p:nvSpPr>
        <p:spPr>
          <a:xfrm>
            <a:off x="4327655" y="3402733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3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7FEF864-9C7B-1C43-8958-008A9C78A1FD}"/>
              </a:ext>
            </a:extLst>
          </p:cNvPr>
          <p:cNvSpPr/>
          <p:nvPr/>
        </p:nvSpPr>
        <p:spPr>
          <a:xfrm>
            <a:off x="4449575" y="5116772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3B6FBD16-BD14-5949-AF6C-E22F4301E343}"/>
              </a:ext>
            </a:extLst>
          </p:cNvPr>
          <p:cNvSpPr/>
          <p:nvPr/>
        </p:nvSpPr>
        <p:spPr>
          <a:xfrm>
            <a:off x="6315355" y="1356691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6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420029D4-43E9-9D44-9C3D-BE9E95063C2D}"/>
              </a:ext>
            </a:extLst>
          </p:cNvPr>
          <p:cNvSpPr/>
          <p:nvPr/>
        </p:nvSpPr>
        <p:spPr>
          <a:xfrm>
            <a:off x="7067702" y="4953609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5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4524001-C03F-F24A-885A-4C31397E004A}"/>
              </a:ext>
            </a:extLst>
          </p:cNvPr>
          <p:cNvSpPr/>
          <p:nvPr/>
        </p:nvSpPr>
        <p:spPr>
          <a:xfrm>
            <a:off x="7205041" y="3395769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2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0329E42D-D6C1-B847-B9B1-B394BDE1A1D3}"/>
              </a:ext>
            </a:extLst>
          </p:cNvPr>
          <p:cNvSpPr/>
          <p:nvPr/>
        </p:nvSpPr>
        <p:spPr>
          <a:xfrm>
            <a:off x="8171944" y="1314519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7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3F7AB4FD-B061-4445-B378-3CD02F5F9990}"/>
              </a:ext>
            </a:extLst>
          </p:cNvPr>
          <p:cNvSpPr/>
          <p:nvPr/>
        </p:nvSpPr>
        <p:spPr>
          <a:xfrm>
            <a:off x="8958613" y="3063885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8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8B2C088-61A4-DD45-BFEE-921D375F2F1A}"/>
              </a:ext>
            </a:extLst>
          </p:cNvPr>
          <p:cNvSpPr/>
          <p:nvPr/>
        </p:nvSpPr>
        <p:spPr>
          <a:xfrm>
            <a:off x="8958613" y="3642734"/>
            <a:ext cx="243840" cy="251599"/>
          </a:xfrm>
          <a:prstGeom prst="ellips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/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4277072247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83247</TotalTime>
  <Words>3480</Words>
  <Application>Microsoft Macintosh PowerPoint</Application>
  <PresentationFormat>Widescreen</PresentationFormat>
  <Paragraphs>507</Paragraphs>
  <Slides>24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.AppleSystemUIFont</vt:lpstr>
      <vt:lpstr>Arial</vt:lpstr>
      <vt:lpstr>Calibri</vt:lpstr>
      <vt:lpstr>1_Office Theme</vt:lpstr>
      <vt:lpstr> SOL003 Adapter Architecture, Technical Debt and Roadmap  </vt:lpstr>
      <vt:lpstr>Agenda</vt:lpstr>
      <vt:lpstr>SOL003 Adapter Requirements</vt:lpstr>
      <vt:lpstr>SO VNFM Adapter Architecture in Dublin</vt:lpstr>
      <vt:lpstr>SO VNFM Adapter Components and Testing</vt:lpstr>
      <vt:lpstr>SO VNFM Adapter Run-Time Sequence Diagram</vt:lpstr>
      <vt:lpstr>SO VNFM Adapter Architecture Technical Debt in Dublin</vt:lpstr>
      <vt:lpstr>SO VNFM Adapter Features and Candidates</vt:lpstr>
      <vt:lpstr>VNFM Adapter Enhancements For Frankfurt</vt:lpstr>
      <vt:lpstr>Discussion Agenda – July 8th, 2019</vt:lpstr>
      <vt:lpstr>ONAP Onboarding procedure</vt:lpstr>
      <vt:lpstr>SDC VNF/PNF Onboarding Flow</vt:lpstr>
      <vt:lpstr>SDC Package Transformation</vt:lpstr>
      <vt:lpstr>Package Management based on SOL005 and SOL003</vt:lpstr>
      <vt:lpstr>Package Security on SOL005 and SOL003</vt:lpstr>
      <vt:lpstr>SO ETSI Catalog DB Support for NS, VNF and PNF</vt:lpstr>
      <vt:lpstr>SDC – SO SDC Controller – ETSI Catalog Manager</vt:lpstr>
      <vt:lpstr>ETSI Catalog Manager – SOL003/SOL005 Adapter</vt:lpstr>
      <vt:lpstr>Authentication and Authorization</vt:lpstr>
      <vt:lpstr>CSIT for ETSI Alignment</vt:lpstr>
      <vt:lpstr>ETSI VNF Package and VNFD</vt:lpstr>
      <vt:lpstr>ETSI SOL003 Adapter, Possible Placement Options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Generic NF Controller (L4-7) Architecture w SOL003</dc:title>
  <dc:creator>NG, JOHN;Oliveira, Fred</dc:creator>
  <cp:lastModifiedBy>Byung-Woo Jun</cp:lastModifiedBy>
  <cp:revision>544</cp:revision>
  <cp:lastPrinted>2019-07-03T14:15:43Z</cp:lastPrinted>
  <dcterms:created xsi:type="dcterms:W3CDTF">2018-01-31T16:09:36Z</dcterms:created>
  <dcterms:modified xsi:type="dcterms:W3CDTF">2019-07-11T01:59:57Z</dcterms:modified>
</cp:coreProperties>
</file>