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79" r:id="rId3"/>
    <p:sldId id="331" r:id="rId4"/>
    <p:sldId id="332" r:id="rId5"/>
    <p:sldId id="333" r:id="rId6"/>
    <p:sldId id="334" r:id="rId7"/>
    <p:sldId id="28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30" autoAdjust="0"/>
    <p:restoredTop sz="86477" autoAdjust="0"/>
  </p:normalViewPr>
  <p:slideViewPr>
    <p:cSldViewPr snapToGrid="0" snapToObjects="1">
      <p:cViewPr varScale="1">
        <p:scale>
          <a:sx n="99" d="100"/>
          <a:sy n="99" d="100"/>
        </p:scale>
        <p:origin x="852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24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6/19/2019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sz="4900" noProof="0" dirty="0"/>
              <a:t>ONAP Vulnerability Management for </a:t>
            </a:r>
            <a:r>
              <a:rPr lang="pl-PL" sz="4900" noProof="0" dirty="0"/>
              <a:t>Ela </a:t>
            </a:r>
            <a:r>
              <a:rPr lang="pl-PL" sz="4900" noProof="0" dirty="0" err="1"/>
              <a:t>Alto</a:t>
            </a:r>
            <a:r>
              <a:rPr lang="pl-PL" sz="4900" noProof="0" dirty="0"/>
              <a:t> </a:t>
            </a:r>
            <a:r>
              <a:rPr lang="en-GB" sz="4900" noProof="0" dirty="0"/>
              <a:t>release</a:t>
            </a:r>
            <a:r>
              <a:rPr lang="pl-PL" sz="4900" noProof="0" dirty="0"/>
              <a:t> – </a:t>
            </a:r>
            <a:r>
              <a:rPr lang="pl-PL" sz="4900" noProof="0" dirty="0" err="1"/>
              <a:t>components</a:t>
            </a:r>
            <a:r>
              <a:rPr lang="pl-PL" sz="4900" noProof="0" dirty="0"/>
              <a:t> </a:t>
            </a:r>
            <a:r>
              <a:rPr lang="pl-PL" sz="4900" noProof="0" dirty="0" err="1"/>
              <a:t>upgrades</a:t>
            </a:r>
            <a:r>
              <a:rPr lang="pl-PL" sz="4900" noProof="0" dirty="0"/>
              <a:t> </a:t>
            </a:r>
            <a:r>
              <a:rPr lang="pl-PL" sz="4900" noProof="0" dirty="0" err="1"/>
              <a:t>proposals</a:t>
            </a:r>
            <a:br>
              <a:rPr lang="en-GB" sz="6000" noProof="0" dirty="0"/>
            </a:br>
            <a:br>
              <a:rPr lang="en-GB" noProof="0" dirty="0"/>
            </a:br>
            <a:r>
              <a:rPr lang="en-GB" noProof="0" dirty="0"/>
              <a:t>Pawel Pawlak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7472727" y="5526154"/>
            <a:ext cx="4008788" cy="534185"/>
          </a:xfrm>
        </p:spPr>
        <p:txBody>
          <a:bodyPr/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Helvetica Neue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pl-PL" dirty="0"/>
              <a:t>May</a:t>
            </a:r>
            <a:r>
              <a:rPr lang="en-GB" noProof="0" dirty="0"/>
              <a:t> </a:t>
            </a:r>
            <a:r>
              <a:rPr lang="pl-PL" dirty="0"/>
              <a:t>30</a:t>
            </a:r>
            <a:r>
              <a:rPr lang="pl-PL" noProof="0" dirty="0"/>
              <a:t>th</a:t>
            </a:r>
            <a:r>
              <a:rPr lang="en-GB" noProof="0" dirty="0"/>
              <a:t>, 2019</a:t>
            </a:r>
          </a:p>
        </p:txBody>
      </p:sp>
    </p:spTree>
    <p:extLst>
      <p:ext uri="{BB962C8B-B14F-4D97-AF65-F5344CB8AC3E}">
        <p14:creationId xmlns:p14="http://schemas.microsoft.com/office/powerpoint/2010/main" val="1808266298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73B9E4-706F-4AD6-9921-6A8B823B0E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2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D3AA863-CA05-4AE7-B449-A5570B804E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I</a:t>
            </a:r>
            <a:r>
              <a:rPr lang="pl-PL" noProof="0" dirty="0" err="1"/>
              <a:t>ntroduction</a:t>
            </a:r>
            <a:endParaRPr lang="en-GB" noProof="0" dirty="0">
              <a:solidFill>
                <a:srgbClr val="000000"/>
              </a:solidFill>
            </a:endParaRP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E9DE2E28-2E36-47DA-B8B9-89C243FA7BB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1017467"/>
            <a:ext cx="11506200" cy="5840533"/>
          </a:xfrm>
        </p:spPr>
        <p:txBody>
          <a:bodyPr>
            <a:noAutofit/>
          </a:bodyPr>
          <a:lstStyle/>
          <a:p>
            <a:r>
              <a:rPr lang="pl-PL" sz="2400" dirty="0" err="1">
                <a:solidFill>
                  <a:srgbClr val="000000"/>
                </a:solidFill>
              </a:rPr>
              <a:t>Known</a:t>
            </a:r>
            <a:r>
              <a:rPr lang="pl-PL" sz="2400" dirty="0">
                <a:solidFill>
                  <a:srgbClr val="000000"/>
                </a:solidFill>
              </a:rPr>
              <a:t> </a:t>
            </a:r>
            <a:r>
              <a:rPr lang="pl-PL" sz="2400" dirty="0" err="1">
                <a:solidFill>
                  <a:srgbClr val="000000"/>
                </a:solidFill>
              </a:rPr>
              <a:t>vulnerabilities</a:t>
            </a:r>
            <a:r>
              <a:rPr lang="pl-PL" sz="2400" dirty="0">
                <a:solidFill>
                  <a:srgbClr val="000000"/>
                </a:solidFill>
              </a:rPr>
              <a:t> management </a:t>
            </a:r>
            <a:r>
              <a:rPr lang="pl-PL" sz="2400" dirty="0" err="1">
                <a:solidFill>
                  <a:srgbClr val="000000"/>
                </a:solidFill>
              </a:rPr>
              <a:t>process</a:t>
            </a:r>
            <a:r>
              <a:rPr lang="pl-PL" sz="2400" dirty="0">
                <a:solidFill>
                  <a:srgbClr val="000000"/>
                </a:solidFill>
              </a:rPr>
              <a:t> </a:t>
            </a:r>
            <a:r>
              <a:rPr lang="pl-PL" sz="2400" dirty="0" err="1">
                <a:solidFill>
                  <a:srgbClr val="000000"/>
                </a:solidFill>
              </a:rPr>
              <a:t>deployed</a:t>
            </a:r>
            <a:r>
              <a:rPr lang="pl-PL" sz="2400" dirty="0">
                <a:solidFill>
                  <a:srgbClr val="000000"/>
                </a:solidFill>
              </a:rPr>
              <a:t> </a:t>
            </a:r>
            <a:r>
              <a:rPr lang="pl-PL" sz="2400" dirty="0" err="1">
                <a:solidFill>
                  <a:srgbClr val="000000"/>
                </a:solidFill>
              </a:rPr>
              <a:t>since</a:t>
            </a:r>
            <a:r>
              <a:rPr lang="pl-PL" sz="2400" dirty="0">
                <a:solidFill>
                  <a:srgbClr val="000000"/>
                </a:solidFill>
              </a:rPr>
              <a:t> Beijing </a:t>
            </a:r>
            <a:r>
              <a:rPr lang="pl-PL" sz="2400" dirty="0" err="1">
                <a:solidFill>
                  <a:srgbClr val="000000"/>
                </a:solidFill>
              </a:rPr>
              <a:t>release</a:t>
            </a:r>
            <a:r>
              <a:rPr lang="pl-PL" sz="2400" dirty="0">
                <a:solidFill>
                  <a:srgbClr val="000000"/>
                </a:solidFill>
              </a:rPr>
              <a:t> with </a:t>
            </a:r>
            <a:r>
              <a:rPr lang="pl-PL" sz="2400" dirty="0" err="1">
                <a:solidFill>
                  <a:srgbClr val="000000"/>
                </a:solidFill>
              </a:rPr>
              <a:t>Nexus</a:t>
            </a:r>
            <a:r>
              <a:rPr lang="pl-PL" sz="2400" dirty="0">
                <a:solidFill>
                  <a:srgbClr val="000000"/>
                </a:solidFill>
              </a:rPr>
              <a:t>-IQ.</a:t>
            </a:r>
          </a:p>
          <a:p>
            <a:r>
              <a:rPr lang="pl-PL" sz="2400" dirty="0" err="1">
                <a:solidFill>
                  <a:srgbClr val="000000"/>
                </a:solidFill>
              </a:rPr>
              <a:t>Projects</a:t>
            </a:r>
            <a:r>
              <a:rPr lang="pl-PL" sz="2400" dirty="0">
                <a:solidFill>
                  <a:srgbClr val="000000"/>
                </a:solidFill>
              </a:rPr>
              <a:t> </a:t>
            </a:r>
            <a:r>
              <a:rPr lang="pl-PL" sz="2400" dirty="0" err="1">
                <a:solidFill>
                  <a:srgbClr val="000000"/>
                </a:solidFill>
              </a:rPr>
              <a:t>usually</a:t>
            </a:r>
            <a:r>
              <a:rPr lang="pl-PL" sz="2400" dirty="0">
                <a:solidFill>
                  <a:srgbClr val="000000"/>
                </a:solidFill>
              </a:rPr>
              <a:t> do not </a:t>
            </a:r>
            <a:r>
              <a:rPr lang="pl-PL" sz="2400" dirty="0" err="1">
                <a:solidFill>
                  <a:srgbClr val="000000"/>
                </a:solidFill>
              </a:rPr>
              <a:t>put</a:t>
            </a:r>
            <a:r>
              <a:rPr lang="pl-PL" sz="2400" dirty="0">
                <a:solidFill>
                  <a:srgbClr val="000000"/>
                </a:solidFill>
              </a:rPr>
              <a:t> </a:t>
            </a:r>
            <a:r>
              <a:rPr lang="pl-PL" sz="2400" dirty="0" err="1">
                <a:solidFill>
                  <a:srgbClr val="000000"/>
                </a:solidFill>
              </a:rPr>
              <a:t>effort</a:t>
            </a:r>
            <a:r>
              <a:rPr lang="pl-PL" sz="2400" dirty="0">
                <a:solidFill>
                  <a:srgbClr val="000000"/>
                </a:solidFill>
              </a:rPr>
              <a:t> on </a:t>
            </a:r>
            <a:r>
              <a:rPr lang="pl-PL" sz="2400" dirty="0" err="1">
                <a:solidFill>
                  <a:srgbClr val="000000"/>
                </a:solidFill>
              </a:rPr>
              <a:t>repositories</a:t>
            </a:r>
            <a:r>
              <a:rPr lang="pl-PL" sz="2400" dirty="0">
                <a:solidFill>
                  <a:srgbClr val="000000"/>
                </a:solidFill>
              </a:rPr>
              <a:t> </a:t>
            </a:r>
            <a:r>
              <a:rPr lang="pl-PL" sz="2400" dirty="0" err="1">
                <a:solidFill>
                  <a:srgbClr val="000000"/>
                </a:solidFill>
              </a:rPr>
              <a:t>upgrades</a:t>
            </a:r>
            <a:r>
              <a:rPr lang="pl-PL" sz="2400" dirty="0">
                <a:solidFill>
                  <a:srgbClr val="000000"/>
                </a:solidFill>
              </a:rPr>
              <a:t> </a:t>
            </a:r>
            <a:r>
              <a:rPr lang="pl-PL" sz="2400" dirty="0" err="1">
                <a:solidFill>
                  <a:srgbClr val="000000"/>
                </a:solidFill>
              </a:rPr>
              <a:t>or</a:t>
            </a:r>
            <a:r>
              <a:rPr lang="pl-PL" sz="2400" dirty="0">
                <a:solidFill>
                  <a:srgbClr val="000000"/>
                </a:solidFill>
              </a:rPr>
              <a:t> </a:t>
            </a:r>
            <a:r>
              <a:rPr lang="pl-PL" sz="2400" dirty="0" err="1">
                <a:solidFill>
                  <a:srgbClr val="000000"/>
                </a:solidFill>
              </a:rPr>
              <a:t>replacement</a:t>
            </a:r>
            <a:r>
              <a:rPr lang="pl-PL" sz="2400" dirty="0">
                <a:solidFill>
                  <a:srgbClr val="000000"/>
                </a:solidFill>
              </a:rPr>
              <a:t> </a:t>
            </a:r>
            <a:r>
              <a:rPr lang="pl-PL" sz="2400" dirty="0" err="1">
                <a:solidFill>
                  <a:srgbClr val="000000"/>
                </a:solidFill>
              </a:rPr>
              <a:t>alternatives</a:t>
            </a:r>
            <a:r>
              <a:rPr lang="pl-PL" sz="2400" dirty="0">
                <a:solidFill>
                  <a:srgbClr val="000000"/>
                </a:solidFill>
              </a:rPr>
              <a:t>, but </a:t>
            </a:r>
            <a:r>
              <a:rPr lang="pl-PL" sz="2400" dirty="0" err="1">
                <a:solidFill>
                  <a:srgbClr val="000000"/>
                </a:solidFill>
              </a:rPr>
              <a:t>some</a:t>
            </a:r>
            <a:r>
              <a:rPr lang="pl-PL" sz="2400" dirty="0">
                <a:solidFill>
                  <a:srgbClr val="000000"/>
                </a:solidFill>
              </a:rPr>
              <a:t> </a:t>
            </a:r>
            <a:r>
              <a:rPr lang="pl-PL" sz="2400" dirty="0" err="1">
                <a:solidFill>
                  <a:srgbClr val="000000"/>
                </a:solidFill>
              </a:rPr>
              <a:t>good</a:t>
            </a:r>
            <a:r>
              <a:rPr lang="pl-PL" sz="2400" dirty="0">
                <a:solidFill>
                  <a:srgbClr val="000000"/>
                </a:solidFill>
              </a:rPr>
              <a:t> </a:t>
            </a:r>
            <a:r>
              <a:rPr lang="pl-PL" sz="2400" dirty="0" err="1">
                <a:solidFill>
                  <a:srgbClr val="000000"/>
                </a:solidFill>
              </a:rPr>
              <a:t>examples</a:t>
            </a:r>
            <a:r>
              <a:rPr lang="pl-PL" sz="2400" dirty="0">
                <a:solidFill>
                  <a:srgbClr val="000000"/>
                </a:solidFill>
              </a:rPr>
              <a:t> </a:t>
            </a:r>
            <a:r>
              <a:rPr lang="pl-PL" sz="2400" dirty="0" err="1">
                <a:solidFill>
                  <a:srgbClr val="000000"/>
                </a:solidFill>
              </a:rPr>
              <a:t>exist</a:t>
            </a:r>
            <a:r>
              <a:rPr lang="pl-PL" sz="2400" dirty="0">
                <a:solidFill>
                  <a:srgbClr val="000000"/>
                </a:solidFill>
              </a:rPr>
              <a:t> </a:t>
            </a:r>
            <a:r>
              <a:rPr lang="pl-PL" sz="2400" dirty="0" err="1">
                <a:solidFill>
                  <a:srgbClr val="000000"/>
                </a:solidFill>
              </a:rPr>
              <a:t>e.g</a:t>
            </a:r>
            <a:r>
              <a:rPr lang="pl-PL" sz="2400" dirty="0">
                <a:solidFill>
                  <a:srgbClr val="000000"/>
                </a:solidFill>
              </a:rPr>
              <a:t>. CLAMP and </a:t>
            </a:r>
            <a:r>
              <a:rPr lang="pl-PL" sz="2400" dirty="0" err="1">
                <a:solidFill>
                  <a:srgbClr val="000000"/>
                </a:solidFill>
              </a:rPr>
              <a:t>json</a:t>
            </a:r>
            <a:r>
              <a:rPr lang="pl-PL" sz="2400" dirty="0">
                <a:solidFill>
                  <a:srgbClr val="000000"/>
                </a:solidFill>
              </a:rPr>
              <a:t> </a:t>
            </a:r>
            <a:r>
              <a:rPr lang="pl-PL" sz="2400" dirty="0" err="1">
                <a:solidFill>
                  <a:srgbClr val="000000"/>
                </a:solidFill>
              </a:rPr>
              <a:t>replacement</a:t>
            </a:r>
            <a:r>
              <a:rPr lang="pl-PL" sz="2400" dirty="0">
                <a:solidFill>
                  <a:srgbClr val="000000"/>
                </a:solidFill>
              </a:rPr>
              <a:t> with </a:t>
            </a:r>
            <a:r>
              <a:rPr lang="pl-PL" sz="2400" dirty="0" err="1">
                <a:solidFill>
                  <a:srgbClr val="000000"/>
                </a:solidFill>
              </a:rPr>
              <a:t>gson</a:t>
            </a:r>
            <a:r>
              <a:rPr lang="pl-PL" sz="2400" dirty="0">
                <a:solidFill>
                  <a:srgbClr val="000000"/>
                </a:solidFill>
              </a:rPr>
              <a:t>.</a:t>
            </a:r>
          </a:p>
          <a:p>
            <a:r>
              <a:rPr lang="pl-PL" sz="2400" dirty="0" err="1">
                <a:solidFill>
                  <a:srgbClr val="000000"/>
                </a:solidFill>
              </a:rPr>
              <a:t>Following</a:t>
            </a:r>
            <a:r>
              <a:rPr lang="pl-PL" sz="2400" dirty="0">
                <a:solidFill>
                  <a:srgbClr val="000000"/>
                </a:solidFill>
              </a:rPr>
              <a:t> 4th </a:t>
            </a:r>
            <a:r>
              <a:rPr lang="pl-PL" sz="2400" dirty="0" err="1">
                <a:solidFill>
                  <a:srgbClr val="000000"/>
                </a:solidFill>
              </a:rPr>
              <a:t>iteration</a:t>
            </a:r>
            <a:r>
              <a:rPr lang="pl-PL" sz="2400" dirty="0">
                <a:solidFill>
                  <a:srgbClr val="000000"/>
                </a:solidFill>
              </a:rPr>
              <a:t> of </a:t>
            </a:r>
            <a:r>
              <a:rPr lang="pl-PL" sz="2400" dirty="0" err="1">
                <a:solidFill>
                  <a:srgbClr val="000000"/>
                </a:solidFill>
              </a:rPr>
              <a:t>known</a:t>
            </a:r>
            <a:r>
              <a:rPr lang="pl-PL" sz="2400" dirty="0">
                <a:solidFill>
                  <a:srgbClr val="000000"/>
                </a:solidFill>
              </a:rPr>
              <a:t> </a:t>
            </a:r>
            <a:r>
              <a:rPr lang="pl-PL" sz="2400" dirty="0" err="1">
                <a:solidFill>
                  <a:srgbClr val="000000"/>
                </a:solidFill>
              </a:rPr>
              <a:t>vulnerabilities</a:t>
            </a:r>
            <a:r>
              <a:rPr lang="pl-PL" sz="2400" dirty="0">
                <a:solidFill>
                  <a:srgbClr val="000000"/>
                </a:solidFill>
              </a:rPr>
              <a:t> </a:t>
            </a:r>
            <a:r>
              <a:rPr lang="pl-PL" sz="2400" dirty="0" err="1">
                <a:solidFill>
                  <a:srgbClr val="000000"/>
                </a:solidFill>
              </a:rPr>
              <a:t>analysis</a:t>
            </a:r>
            <a:r>
              <a:rPr lang="pl-PL" sz="2400" dirty="0">
                <a:solidFill>
                  <a:srgbClr val="000000"/>
                </a:solidFill>
              </a:rPr>
              <a:t> we </a:t>
            </a:r>
            <a:r>
              <a:rPr lang="pl-PL" sz="2400" dirty="0" err="1">
                <a:solidFill>
                  <a:srgbClr val="000000"/>
                </a:solidFill>
              </a:rPr>
              <a:t>would</a:t>
            </a:r>
            <a:r>
              <a:rPr lang="pl-PL" sz="2400" dirty="0">
                <a:solidFill>
                  <a:srgbClr val="000000"/>
                </a:solidFill>
              </a:rPr>
              <a:t> </a:t>
            </a:r>
            <a:r>
              <a:rPr lang="pl-PL" sz="2400" dirty="0" err="1">
                <a:solidFill>
                  <a:srgbClr val="000000"/>
                </a:solidFill>
              </a:rPr>
              <a:t>liek</a:t>
            </a:r>
            <a:r>
              <a:rPr lang="pl-PL" sz="2400" dirty="0">
                <a:solidFill>
                  <a:srgbClr val="000000"/>
                </a:solidFill>
              </a:rPr>
              <a:t> to </a:t>
            </a:r>
            <a:r>
              <a:rPr lang="pl-PL" sz="2400" dirty="0" err="1">
                <a:solidFill>
                  <a:srgbClr val="000000"/>
                </a:solidFill>
              </a:rPr>
              <a:t>propose</a:t>
            </a:r>
            <a:r>
              <a:rPr lang="pl-PL" sz="2400" dirty="0">
                <a:solidFill>
                  <a:srgbClr val="000000"/>
                </a:solidFill>
              </a:rPr>
              <a:t> to ONAP </a:t>
            </a:r>
            <a:r>
              <a:rPr lang="pl-PL" sz="2400" dirty="0" err="1">
                <a:solidFill>
                  <a:srgbClr val="000000"/>
                </a:solidFill>
              </a:rPr>
              <a:t>community</a:t>
            </a:r>
            <a:r>
              <a:rPr lang="pl-PL" sz="2400" dirty="0">
                <a:solidFill>
                  <a:srgbClr val="000000"/>
                </a:solidFill>
              </a:rPr>
              <a:t> </a:t>
            </a:r>
            <a:r>
              <a:rPr lang="pl-PL" sz="2400" dirty="0" err="1">
                <a:solidFill>
                  <a:srgbClr val="000000"/>
                </a:solidFill>
              </a:rPr>
              <a:t>following</a:t>
            </a:r>
            <a:r>
              <a:rPr lang="pl-PL" sz="2400" dirty="0">
                <a:solidFill>
                  <a:srgbClr val="000000"/>
                </a:solidFill>
              </a:rPr>
              <a:t> </a:t>
            </a:r>
            <a:r>
              <a:rPr lang="pl-PL" sz="2400" dirty="0" err="1">
                <a:solidFill>
                  <a:srgbClr val="000000"/>
                </a:solidFill>
              </a:rPr>
              <a:t>upgrades</a:t>
            </a:r>
            <a:r>
              <a:rPr lang="pl-PL" sz="2400" dirty="0">
                <a:solidFill>
                  <a:srgbClr val="000000"/>
                </a:solidFill>
              </a:rPr>
              <a:t> for El </a:t>
            </a:r>
            <a:r>
              <a:rPr lang="pl-PL" sz="2400" dirty="0" err="1">
                <a:solidFill>
                  <a:srgbClr val="000000"/>
                </a:solidFill>
              </a:rPr>
              <a:t>Alto</a:t>
            </a:r>
            <a:r>
              <a:rPr lang="pl-PL" sz="2400" dirty="0">
                <a:solidFill>
                  <a:srgbClr val="000000"/>
                </a:solidFill>
              </a:rPr>
              <a:t> </a:t>
            </a:r>
            <a:r>
              <a:rPr lang="pl-PL" sz="2400" dirty="0" err="1">
                <a:solidFill>
                  <a:srgbClr val="000000"/>
                </a:solidFill>
              </a:rPr>
              <a:t>release</a:t>
            </a:r>
            <a:r>
              <a:rPr lang="pl-PL" sz="2400" dirty="0">
                <a:solidFill>
                  <a:srgbClr val="000000"/>
                </a:solidFill>
              </a:rPr>
              <a:t> – </a:t>
            </a:r>
            <a:r>
              <a:rPr lang="pl-PL" sz="2400" dirty="0" err="1">
                <a:solidFill>
                  <a:srgbClr val="000000"/>
                </a:solidFill>
              </a:rPr>
              <a:t>preferable</a:t>
            </a:r>
            <a:r>
              <a:rPr lang="pl-PL" sz="2400" dirty="0">
                <a:solidFill>
                  <a:srgbClr val="000000"/>
                </a:solidFill>
              </a:rPr>
              <a:t> </a:t>
            </a:r>
            <a:r>
              <a:rPr lang="pl-PL" sz="2400" dirty="0" err="1">
                <a:solidFill>
                  <a:srgbClr val="000000"/>
                </a:solidFill>
              </a:rPr>
              <a:t>at</a:t>
            </a:r>
            <a:r>
              <a:rPr lang="pl-PL" sz="2400" dirty="0">
                <a:solidFill>
                  <a:srgbClr val="000000"/>
                </a:solidFill>
              </a:rPr>
              <a:t> M0 o M1 </a:t>
            </a:r>
            <a:r>
              <a:rPr lang="pl-PL" sz="2400" dirty="0" err="1">
                <a:solidFill>
                  <a:srgbClr val="000000"/>
                </a:solidFill>
              </a:rPr>
              <a:t>gate</a:t>
            </a:r>
            <a:r>
              <a:rPr lang="pl-PL" sz="2400" dirty="0">
                <a:solidFill>
                  <a:srgbClr val="000000"/>
                </a:solidFill>
              </a:rPr>
              <a:t>.</a:t>
            </a:r>
          </a:p>
          <a:p>
            <a:r>
              <a:rPr lang="pl-PL" sz="2400" dirty="0">
                <a:solidFill>
                  <a:srgbClr val="000000"/>
                </a:solidFill>
              </a:rPr>
              <a:t>Direct/indirect interdependencies to be further investigated with projects.</a:t>
            </a:r>
            <a:endParaRPr lang="en-US" sz="2400" dirty="0">
              <a:solidFill>
                <a:srgbClr val="000000"/>
              </a:solidFill>
            </a:endParaRPr>
          </a:p>
          <a:p>
            <a:endParaRPr lang="en-US" sz="2400" dirty="0">
              <a:solidFill>
                <a:srgbClr val="000000"/>
              </a:solidFill>
            </a:endParaRPr>
          </a:p>
          <a:p>
            <a:r>
              <a:rPr lang="en-US" sz="2400" dirty="0">
                <a:solidFill>
                  <a:srgbClr val="000000"/>
                </a:solidFill>
              </a:rPr>
              <a:t>Priorities:</a:t>
            </a:r>
          </a:p>
          <a:p>
            <a:pPr lvl="1"/>
            <a:r>
              <a:rPr lang="en-US" sz="2000" dirty="0">
                <a:solidFill>
                  <a:srgbClr val="000000"/>
                </a:solidFill>
              </a:rPr>
              <a:t>1: most important to fix; affects at least 7 projects</a:t>
            </a:r>
          </a:p>
          <a:p>
            <a:pPr lvl="1"/>
            <a:r>
              <a:rPr lang="en-US" sz="2000" dirty="0">
                <a:solidFill>
                  <a:srgbClr val="000000"/>
                </a:solidFill>
              </a:rPr>
              <a:t>2: second group to fix; affects 4-6 projects</a:t>
            </a:r>
          </a:p>
          <a:p>
            <a:pPr lvl="1"/>
            <a:r>
              <a:rPr lang="en-US" sz="2000" dirty="0">
                <a:solidFill>
                  <a:srgbClr val="000000"/>
                </a:solidFill>
              </a:rPr>
              <a:t>3: third group to fix; affects 1-3 projects</a:t>
            </a:r>
            <a:endParaRPr lang="pl-PL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257461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73B9E4-706F-4AD6-9921-6A8B823B0E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3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D3AA863-CA05-4AE7-B449-A5570B804E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noProof="0" dirty="0" err="1"/>
              <a:t>Conclusions</a:t>
            </a:r>
            <a:r>
              <a:rPr lang="pl-PL" noProof="0" dirty="0"/>
              <a:t> and </a:t>
            </a:r>
            <a:r>
              <a:rPr lang="pl-PL" noProof="0" dirty="0" err="1"/>
              <a:t>proposals</a:t>
            </a:r>
            <a:r>
              <a:rPr lang="pl-PL" noProof="0" dirty="0"/>
              <a:t> 1/4</a:t>
            </a:r>
            <a:endParaRPr lang="en-GB" noProof="0" dirty="0">
              <a:solidFill>
                <a:srgbClr val="000000"/>
              </a:solidFill>
            </a:endParaRPr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8036620"/>
              </p:ext>
            </p:extLst>
          </p:nvPr>
        </p:nvGraphicFramePr>
        <p:xfrm>
          <a:off x="314961" y="913474"/>
          <a:ext cx="11506200" cy="65439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08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026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540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611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975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59684">
                <a:tc>
                  <a:txBody>
                    <a:bodyPr/>
                    <a:lstStyle/>
                    <a:p>
                      <a:r>
                        <a:rPr lang="pl-PL" dirty="0"/>
                        <a:t>L. p.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Component </a:t>
                      </a:r>
                      <a:r>
                        <a:rPr lang="pl-PL" dirty="0" err="1"/>
                        <a:t>name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Recommended</a:t>
                      </a:r>
                      <a:r>
                        <a:rPr lang="pl-PL" dirty="0"/>
                        <a:t> version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Impacted</a:t>
                      </a:r>
                      <a:r>
                        <a:rPr lang="pl-PL" dirty="0"/>
                        <a:t> </a:t>
                      </a:r>
                      <a:r>
                        <a:rPr lang="pl-PL" dirty="0" err="1"/>
                        <a:t>projects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Priority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dirty="0"/>
                        <a:t>dom4j 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2.1.1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VID, UUI, SO, SDNC, SDC, Portal, Policy, </a:t>
                      </a:r>
                      <a:r>
                        <a:rPr lang="pl-PL" dirty="0" err="1"/>
                        <a:t>Logging</a:t>
                      </a:r>
                      <a:r>
                        <a:rPr lang="pl-PL" dirty="0"/>
                        <a:t> , </a:t>
                      </a:r>
                      <a:r>
                        <a:rPr lang="pl-PL" dirty="0">
                          <a:highlight>
                            <a:srgbClr val="FFFF00"/>
                          </a:highlight>
                        </a:rPr>
                        <a:t>DCAE</a:t>
                      </a:r>
                      <a:r>
                        <a:rPr lang="pl-PL" dirty="0"/>
                        <a:t>, CCSDK, APPC, </a:t>
                      </a:r>
                      <a:r>
                        <a:rPr lang="pl-PL" dirty="0" err="1"/>
                        <a:t>DMaaP</a:t>
                      </a:r>
                      <a:r>
                        <a:rPr lang="pl-PL" baseline="0" dirty="0"/>
                        <a:t> 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bootstrap.min.js</a:t>
                      </a:r>
                      <a:r>
                        <a:rPr lang="pl-PL" sz="1800" dirty="0"/>
                        <a:t> 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4.3.1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dirty="0" err="1"/>
                        <a:t>bootstrap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4.1.2</a:t>
                      </a:r>
                      <a:r>
                        <a:rPr lang="en-US" dirty="0"/>
                        <a:t> (maybe</a:t>
                      </a:r>
                      <a:r>
                        <a:rPr lang="en-US" baseline="0" dirty="0"/>
                        <a:t> 4.3.1)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SDNC, Policy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dirty="0" err="1"/>
                        <a:t>tomcat-embed-core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8.5.32</a:t>
                      </a:r>
                      <a:r>
                        <a:rPr lang="en-US" dirty="0"/>
                        <a:t>  (8.5.41, 9.0.20 most recent versions)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SO, SDNC, </a:t>
                      </a:r>
                      <a:r>
                        <a:rPr lang="pl-PL" dirty="0" err="1"/>
                        <a:t>Logging</a:t>
                      </a:r>
                      <a:r>
                        <a:rPr lang="pl-PL" dirty="0"/>
                        <a:t>, CCSDK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dirty="0"/>
                        <a:t>spring-</a:t>
                      </a:r>
                      <a:r>
                        <a:rPr lang="pl-PL" sz="1800" dirty="0" err="1"/>
                        <a:t>core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4.3.18</a:t>
                      </a:r>
                      <a:r>
                        <a:rPr lang="en-US" dirty="0"/>
                        <a:t> (from spring</a:t>
                      </a:r>
                      <a:r>
                        <a:rPr lang="en-US" baseline="0" dirty="0"/>
                        <a:t> framework website: </a:t>
                      </a:r>
                      <a:r>
                        <a:rPr lang="en-US" dirty="0"/>
                        <a:t>5.1.x is the latest and recommended line, supported until the end of 2019 (to be superseded by the longer-lived 5.2.x in July 2019); 4.3.24 is latest version of the 4.3</a:t>
                      </a:r>
                      <a:r>
                        <a:rPr lang="en-US" baseline="0" dirty="0"/>
                        <a:t> line</a:t>
                      </a:r>
                      <a:r>
                        <a:rPr lang="en-US" dirty="0"/>
                        <a:t>).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/>
                        <a:t>SDNC, CCSDK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dirty="0"/>
                        <a:t>spring-</a:t>
                      </a:r>
                      <a:r>
                        <a:rPr lang="pl-PL" sz="1800" dirty="0" err="1"/>
                        <a:t>expression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4.3.18</a:t>
                      </a:r>
                      <a:r>
                        <a:rPr lang="en-US" dirty="0"/>
                        <a:t> (latest</a:t>
                      </a:r>
                      <a:r>
                        <a:rPr lang="en-US" baseline="0" dirty="0"/>
                        <a:t> versions: 4.3.24, 5.0.14, 5.1.7)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/>
                        <a:t>SDNC, CCSDK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dirty="0"/>
                        <a:t>spring-web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4.3.18 (latest version </a:t>
                      </a:r>
                      <a:r>
                        <a:rPr lang="en-US" baseline="0" dirty="0"/>
                        <a:t>4.3.24, 5.0.14, </a:t>
                      </a:r>
                      <a:r>
                        <a:rPr lang="pl-PL" dirty="0"/>
                        <a:t>5.1.7)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SO, SDC, </a:t>
                      </a:r>
                      <a:r>
                        <a:rPr lang="pl-PL" dirty="0" err="1"/>
                        <a:t>DMaaP</a:t>
                      </a:r>
                      <a:r>
                        <a:rPr lang="pl-PL" dirty="0"/>
                        <a:t>,</a:t>
                      </a:r>
                      <a:r>
                        <a:rPr lang="pl-PL" baseline="0" dirty="0"/>
                        <a:t> </a:t>
                      </a:r>
                      <a:r>
                        <a:rPr lang="pl-PL" baseline="0" dirty="0">
                          <a:highlight>
                            <a:srgbClr val="FFFF00"/>
                          </a:highlight>
                        </a:rPr>
                        <a:t>DCAE</a:t>
                      </a:r>
                      <a:r>
                        <a:rPr lang="pl-PL" baseline="0" dirty="0"/>
                        <a:t>, </a:t>
                      </a:r>
                      <a:r>
                        <a:rPr lang="pl-PL" dirty="0"/>
                        <a:t>SDNC, CCSDK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dirty="0"/>
                        <a:t>spring-</a:t>
                      </a:r>
                      <a:r>
                        <a:rPr lang="pl-PL" sz="1800" dirty="0" err="1"/>
                        <a:t>webmvc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dirty="0"/>
                        <a:t>4.3.18 (latest version </a:t>
                      </a:r>
                      <a:r>
                        <a:rPr lang="en-US" baseline="0" dirty="0"/>
                        <a:t>4.3.24, 5.0.14, </a:t>
                      </a:r>
                      <a:r>
                        <a:rPr lang="pl-PL" sz="1800" dirty="0"/>
                        <a:t>5.1.7)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SDNC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dirty="0"/>
                        <a:t>spring-data-</a:t>
                      </a:r>
                      <a:r>
                        <a:rPr lang="pl-PL" sz="1800" dirty="0" err="1"/>
                        <a:t>commons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dirty="0"/>
                        <a:t>1.13.12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SDNC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dirty="0"/>
                        <a:t>spring-data-</a:t>
                      </a:r>
                      <a:r>
                        <a:rPr lang="pl-PL" sz="1800" dirty="0" err="1"/>
                        <a:t>jpa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dirty="0"/>
                        <a:t>2.1.5</a:t>
                      </a:r>
                      <a:r>
                        <a:rPr lang="en-US" sz="1800" dirty="0"/>
                        <a:t> (maybe 2.1.8)</a:t>
                      </a:r>
                      <a:endParaRPr lang="pl-PL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SDNC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dirty="0"/>
                        <a:t>spring-</a:t>
                      </a:r>
                      <a:r>
                        <a:rPr lang="pl-PL" sz="1800" dirty="0" err="1"/>
                        <a:t>security</a:t>
                      </a:r>
                      <a:r>
                        <a:rPr lang="pl-PL" sz="1800" dirty="0"/>
                        <a:t>-</a:t>
                      </a:r>
                      <a:r>
                        <a:rPr lang="pl-PL" sz="1800" dirty="0" err="1"/>
                        <a:t>core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5.1.5</a:t>
                      </a:r>
                      <a:r>
                        <a:rPr lang="en-US" dirty="0"/>
                        <a:t> 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DMaaP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1381987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73B9E4-706F-4AD6-9921-6A8B823B0E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4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D3AA863-CA05-4AE7-B449-A5570B804E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noProof="0" dirty="0" err="1"/>
              <a:t>Conclusions</a:t>
            </a:r>
            <a:r>
              <a:rPr lang="pl-PL" noProof="0" dirty="0"/>
              <a:t> and </a:t>
            </a:r>
            <a:r>
              <a:rPr lang="pl-PL" noProof="0" dirty="0" err="1"/>
              <a:t>proposals</a:t>
            </a:r>
            <a:r>
              <a:rPr lang="pl-PL" noProof="0" dirty="0"/>
              <a:t> 2/4</a:t>
            </a:r>
            <a:endParaRPr lang="en-GB" noProof="0" dirty="0">
              <a:solidFill>
                <a:srgbClr val="000000"/>
              </a:solidFill>
            </a:endParaRPr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0551114"/>
              </p:ext>
            </p:extLst>
          </p:nvPr>
        </p:nvGraphicFramePr>
        <p:xfrm>
          <a:off x="758949" y="1091698"/>
          <a:ext cx="10809754" cy="43341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69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516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972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452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786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59684">
                <a:tc>
                  <a:txBody>
                    <a:bodyPr/>
                    <a:lstStyle/>
                    <a:p>
                      <a:r>
                        <a:rPr lang="pl-PL" dirty="0"/>
                        <a:t>L. p.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Component </a:t>
                      </a:r>
                      <a:r>
                        <a:rPr lang="pl-PL" dirty="0" err="1"/>
                        <a:t>name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Recommended</a:t>
                      </a:r>
                      <a:r>
                        <a:rPr lang="pl-PL" dirty="0"/>
                        <a:t> version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Impacted</a:t>
                      </a:r>
                      <a:r>
                        <a:rPr lang="pl-PL" dirty="0"/>
                        <a:t> </a:t>
                      </a:r>
                      <a:r>
                        <a:rPr lang="pl-PL" dirty="0" err="1"/>
                        <a:t>projects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Priority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dirty="0"/>
                        <a:t>spring-</a:t>
                      </a:r>
                      <a:r>
                        <a:rPr lang="pl-PL" sz="1800" dirty="0" err="1"/>
                        <a:t>security</a:t>
                      </a:r>
                      <a:r>
                        <a:rPr lang="pl-PL" sz="1800" dirty="0"/>
                        <a:t>-web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4.2.9/5.1.0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DMaaP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dirty="0"/>
                        <a:t>spring-</a:t>
                      </a:r>
                      <a:r>
                        <a:rPr lang="pl-PL" sz="1800" dirty="0" err="1"/>
                        <a:t>boot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2.1.3</a:t>
                      </a:r>
                      <a:r>
                        <a:rPr lang="en-US" dirty="0"/>
                        <a:t> (maybe 2.1.5)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spring-security-oauth2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2.3.5</a:t>
                      </a:r>
                      <a:r>
                        <a:rPr lang="en-US" dirty="0"/>
                        <a:t> (maybe 2.3.6)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dirty="0" err="1"/>
                        <a:t>jQuery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3.0.0</a:t>
                      </a:r>
                      <a:r>
                        <a:rPr lang="en-US" dirty="0"/>
                        <a:t> (maybe 3.4.1, there is a </a:t>
                      </a:r>
                      <a:r>
                        <a:rPr lang="en-US" dirty="0" err="1"/>
                        <a:t>jquery</a:t>
                      </a:r>
                      <a:r>
                        <a:rPr lang="en-US" dirty="0"/>
                        <a:t> migrate plugin)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SDNC, CCSDK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dirty="0" err="1"/>
                        <a:t>guava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23.6.1</a:t>
                      </a:r>
                      <a:r>
                        <a:rPr lang="en-US" dirty="0"/>
                        <a:t> (maybe</a:t>
                      </a:r>
                      <a:r>
                        <a:rPr lang="en-US" baseline="0" dirty="0"/>
                        <a:t> 27.1)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>
                          <a:highlight>
                            <a:srgbClr val="FFFF00"/>
                          </a:highlight>
                        </a:rPr>
                        <a:t>DCAE</a:t>
                      </a:r>
                      <a:r>
                        <a:rPr lang="pl-PL" dirty="0"/>
                        <a:t>, APPC, AAI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jetty</a:t>
                      </a:r>
                      <a:r>
                        <a:rPr lang="pl-PL" dirty="0"/>
                        <a:t>-http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9.4.12</a:t>
                      </a:r>
                      <a:r>
                        <a:rPr lang="en-US" dirty="0"/>
                        <a:t> (maybe</a:t>
                      </a:r>
                      <a:r>
                        <a:rPr lang="en-US" baseline="0" dirty="0"/>
                        <a:t> 9.4.18)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VNFSDK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jetty-server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9.4.16.v20190411</a:t>
                      </a:r>
                      <a:endParaRPr lang="en-US" dirty="0"/>
                    </a:p>
                    <a:p>
                      <a:r>
                        <a:rPr lang="en-US" dirty="0"/>
                        <a:t>(maybe 9.4.18v20190429)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SDNC, </a:t>
                      </a:r>
                      <a:r>
                        <a:rPr lang="pl-PL" dirty="0" err="1"/>
                        <a:t>Multicloud</a:t>
                      </a:r>
                      <a:r>
                        <a:rPr lang="pl-PL" dirty="0"/>
                        <a:t>, </a:t>
                      </a:r>
                      <a:r>
                        <a:rPr lang="pl-PL" dirty="0" err="1"/>
                        <a:t>Logging</a:t>
                      </a:r>
                      <a:r>
                        <a:rPr lang="pl-PL" dirty="0"/>
                        <a:t>, </a:t>
                      </a:r>
                      <a:r>
                        <a:rPr lang="pl-PL" dirty="0">
                          <a:highlight>
                            <a:srgbClr val="FFFF00"/>
                          </a:highlight>
                        </a:rPr>
                        <a:t>DCAE</a:t>
                      </a:r>
                      <a:r>
                        <a:rPr lang="pl-PL" dirty="0"/>
                        <a:t>,</a:t>
                      </a:r>
                      <a:r>
                        <a:rPr lang="pl-PL" baseline="0" dirty="0"/>
                        <a:t> AAF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jetty-util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9.4.17.v20190418</a:t>
                      </a:r>
                      <a:endParaRPr lang="en-US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(maybe 9.4.18v20190429)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/>
                        <a:t>SDNC, </a:t>
                      </a:r>
                      <a:r>
                        <a:rPr lang="pl-PL" dirty="0" err="1"/>
                        <a:t>Multicloud</a:t>
                      </a:r>
                      <a:r>
                        <a:rPr lang="pl-PL" dirty="0"/>
                        <a:t>, </a:t>
                      </a:r>
                      <a:r>
                        <a:rPr lang="pl-PL" dirty="0" err="1"/>
                        <a:t>Logging</a:t>
                      </a:r>
                      <a:r>
                        <a:rPr lang="pl-PL" dirty="0"/>
                        <a:t>, </a:t>
                      </a:r>
                      <a:r>
                        <a:rPr lang="pl-PL" dirty="0">
                          <a:highlight>
                            <a:srgbClr val="FFFF00"/>
                          </a:highlight>
                        </a:rPr>
                        <a:t>DCAE</a:t>
                      </a:r>
                      <a:r>
                        <a:rPr lang="pl-PL" dirty="0"/>
                        <a:t>,</a:t>
                      </a:r>
                      <a:r>
                        <a:rPr lang="pl-PL" baseline="0" dirty="0"/>
                        <a:t> AAF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9658644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73B9E4-706F-4AD6-9921-6A8B823B0E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5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D3AA863-CA05-4AE7-B449-A5570B804E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noProof="0" dirty="0" err="1"/>
              <a:t>Conclusions</a:t>
            </a:r>
            <a:r>
              <a:rPr lang="pl-PL" noProof="0" dirty="0"/>
              <a:t> and </a:t>
            </a:r>
            <a:r>
              <a:rPr lang="pl-PL" noProof="0" dirty="0" err="1"/>
              <a:t>proposals</a:t>
            </a:r>
            <a:r>
              <a:rPr lang="pl-PL" noProof="0" dirty="0"/>
              <a:t> 3/4</a:t>
            </a:r>
            <a:endParaRPr lang="en-GB" noProof="0" dirty="0">
              <a:solidFill>
                <a:srgbClr val="000000"/>
              </a:solidFill>
            </a:endParaRPr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6084505"/>
              </p:ext>
            </p:extLst>
          </p:nvPr>
        </p:nvGraphicFramePr>
        <p:xfrm>
          <a:off x="758949" y="1091698"/>
          <a:ext cx="10809754" cy="4942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69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869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619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452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786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59684">
                <a:tc>
                  <a:txBody>
                    <a:bodyPr/>
                    <a:lstStyle/>
                    <a:p>
                      <a:r>
                        <a:rPr lang="pl-PL" dirty="0"/>
                        <a:t>L. p.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Component </a:t>
                      </a:r>
                      <a:r>
                        <a:rPr lang="pl-PL" dirty="0" err="1"/>
                        <a:t>name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Recommended</a:t>
                      </a:r>
                      <a:r>
                        <a:rPr lang="pl-PL" dirty="0"/>
                        <a:t> version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Impacted</a:t>
                      </a:r>
                      <a:r>
                        <a:rPr lang="pl-PL" dirty="0"/>
                        <a:t> </a:t>
                      </a:r>
                      <a:r>
                        <a:rPr lang="pl-PL" dirty="0" err="1"/>
                        <a:t>projects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Priority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dirty="0" err="1"/>
                        <a:t>commons-codec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1.13</a:t>
                      </a:r>
                      <a:endParaRPr lang="en-US" dirty="0"/>
                    </a:p>
                    <a:p>
                      <a:r>
                        <a:rPr lang="en-US" dirty="0"/>
                        <a:t>(latest version on</a:t>
                      </a:r>
                      <a:r>
                        <a:rPr lang="en-US" baseline="0" dirty="0"/>
                        <a:t> the commons-codec repo is 1.12)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VID, VFC, UUI, SO, SDC, Portal, Multicloud, Logging, HOLMES, DMaaP,</a:t>
                      </a:r>
                      <a:r>
                        <a:rPr lang="pl-PL" baseline="0" dirty="0"/>
                        <a:t> </a:t>
                      </a:r>
                      <a:r>
                        <a:rPr lang="pl-PL" baseline="0" dirty="0">
                          <a:highlight>
                            <a:srgbClr val="FFFF00"/>
                          </a:highlight>
                        </a:rPr>
                        <a:t>DCAE</a:t>
                      </a:r>
                      <a:r>
                        <a:rPr lang="pl-PL" baseline="0" dirty="0"/>
                        <a:t>, CCSDK, APPC, AAI, AAF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dirty="0" err="1"/>
                        <a:t>commons-fileupload</a:t>
                      </a:r>
                      <a:r>
                        <a:rPr lang="pl-PL" sz="1800" dirty="0"/>
                        <a:t> 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1.4</a:t>
                      </a:r>
                      <a:endParaRPr lang="en-US" dirty="0"/>
                    </a:p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VID, SO, SDC, Portal, Policy, </a:t>
                      </a:r>
                      <a:r>
                        <a:rPr lang="pl-PL" dirty="0" err="1"/>
                        <a:t>DMaaP</a:t>
                      </a:r>
                      <a:r>
                        <a:rPr lang="pl-PL" dirty="0"/>
                        <a:t>, CCSDK, AAI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commons-beanutils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1.9.3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VFC, MSB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commons-collections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3.2.2</a:t>
                      </a:r>
                      <a:endParaRPr lang="en-US" dirty="0"/>
                    </a:p>
                    <a:p>
                      <a:r>
                        <a:rPr lang="en-US" dirty="0"/>
                        <a:t>(maybe</a:t>
                      </a:r>
                      <a:r>
                        <a:rPr lang="en-US" baseline="0" dirty="0"/>
                        <a:t> 4.3)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VFC, SO, SDC, MSB, CCSDK, </a:t>
                      </a:r>
                      <a:r>
                        <a:rPr lang="pl-PL" dirty="0" err="1"/>
                        <a:t>DMaaP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Javax.servlet-api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VNFSDK, VID, VFC, UUI, SO, SDNC, SDC, Portal, Policy, Music,  MSB, </a:t>
                      </a:r>
                      <a:r>
                        <a:rPr lang="pl-PL" dirty="0" err="1"/>
                        <a:t>Logging</a:t>
                      </a:r>
                      <a:r>
                        <a:rPr lang="pl-PL" dirty="0"/>
                        <a:t>, , Holmes, </a:t>
                      </a:r>
                      <a:r>
                        <a:rPr lang="pl-PL" dirty="0" err="1"/>
                        <a:t>DMaaP</a:t>
                      </a:r>
                      <a:r>
                        <a:rPr lang="pl-PL" dirty="0"/>
                        <a:t>, </a:t>
                      </a:r>
                      <a:r>
                        <a:rPr lang="pl-PL" dirty="0">
                          <a:highlight>
                            <a:srgbClr val="FFFF00"/>
                          </a:highlight>
                        </a:rPr>
                        <a:t>DCAE</a:t>
                      </a:r>
                      <a:r>
                        <a:rPr lang="pl-PL" dirty="0"/>
                        <a:t>, CCSDK, APPC, AAI,</a:t>
                      </a:r>
                      <a:r>
                        <a:rPr lang="pl-PL" baseline="0" dirty="0"/>
                        <a:t> AAF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5755125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73B9E4-706F-4AD6-9921-6A8B823B0E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6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D3AA863-CA05-4AE7-B449-A5570B804E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noProof="0" dirty="0" err="1"/>
              <a:t>Conclusions</a:t>
            </a:r>
            <a:r>
              <a:rPr lang="pl-PL" noProof="0" dirty="0"/>
              <a:t> and </a:t>
            </a:r>
            <a:r>
              <a:rPr lang="pl-PL" noProof="0" dirty="0" err="1"/>
              <a:t>proposals</a:t>
            </a:r>
            <a:r>
              <a:rPr lang="pl-PL" noProof="0" dirty="0"/>
              <a:t> </a:t>
            </a:r>
            <a:r>
              <a:rPr lang="pl-PL" dirty="0"/>
              <a:t>4</a:t>
            </a:r>
            <a:r>
              <a:rPr lang="pl-PL" noProof="0" dirty="0"/>
              <a:t>/4</a:t>
            </a:r>
            <a:endParaRPr lang="en-GB" noProof="0" dirty="0">
              <a:solidFill>
                <a:srgbClr val="000000"/>
              </a:solidFill>
            </a:endParaRPr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6606543"/>
              </p:ext>
            </p:extLst>
          </p:nvPr>
        </p:nvGraphicFramePr>
        <p:xfrm>
          <a:off x="758949" y="1091698"/>
          <a:ext cx="10809754" cy="562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69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869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619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452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786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59684">
                <a:tc>
                  <a:txBody>
                    <a:bodyPr/>
                    <a:lstStyle/>
                    <a:p>
                      <a:r>
                        <a:rPr lang="pl-PL" dirty="0"/>
                        <a:t>L. p.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Component </a:t>
                      </a:r>
                      <a:r>
                        <a:rPr lang="pl-PL" dirty="0" err="1"/>
                        <a:t>name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Recommended</a:t>
                      </a:r>
                      <a:r>
                        <a:rPr lang="pl-PL" dirty="0"/>
                        <a:t> version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Impacted</a:t>
                      </a:r>
                      <a:r>
                        <a:rPr lang="pl-PL" dirty="0"/>
                        <a:t> </a:t>
                      </a:r>
                      <a:r>
                        <a:rPr lang="pl-PL" dirty="0" err="1"/>
                        <a:t>projects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Priority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handlebars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4.0.14/4.1.2?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SDC, SDNC, MUSIC, </a:t>
                      </a:r>
                      <a:r>
                        <a:rPr lang="pl-PL" dirty="0" err="1"/>
                        <a:t>Logging</a:t>
                      </a:r>
                      <a:r>
                        <a:rPr lang="pl-PL" dirty="0"/>
                        <a:t>, CCSDK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logback-classic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1.3.x</a:t>
                      </a:r>
                      <a:r>
                        <a:rPr lang="en-US" baseline="0" dirty="0"/>
                        <a:t> are all alpha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VFC, SDNC, SDC, </a:t>
                      </a:r>
                      <a:r>
                        <a:rPr lang="pl-PL" dirty="0" err="1"/>
                        <a:t>Logging</a:t>
                      </a:r>
                      <a:r>
                        <a:rPr lang="pl-PL" dirty="0"/>
                        <a:t>, CCSDK, AAI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jackson-databind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No</a:t>
                      </a:r>
                      <a:r>
                        <a:rPr lang="en-US" dirty="0"/>
                        <a:t>ne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SDNC, </a:t>
                      </a:r>
                      <a:r>
                        <a:rPr lang="pl-PL" dirty="0" err="1"/>
                        <a:t>Logging</a:t>
                      </a:r>
                      <a:r>
                        <a:rPr lang="pl-PL" dirty="0"/>
                        <a:t>, CCSDK, APPC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jackson-datatype-jsr310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apache.karaf.jaas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SDNC, CCSDK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jackson-mapper-asl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No</a:t>
                      </a:r>
                      <a:r>
                        <a:rPr lang="en-US" dirty="0"/>
                        <a:t>ne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apache.karaf.util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/>
                        <a:t>SDNC, CCSDK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apache.karaf.shell.core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/>
                        <a:t>SDNC, CCSDK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swagger-ui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2.1.4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SDC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9702776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6000" noProof="0" dirty="0"/>
              <a:t>Thank you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004386010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-Template" id="{43EA69F7-453A-544F-AAC6-5C4BE9D7F264}" vid="{53DAD054-6B9E-F24B-964C-1D889E41E4F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ONAP-Template</Template>
  <TotalTime>12571</TotalTime>
  <Words>703</Words>
  <Application>Microsoft Office PowerPoint</Application>
  <PresentationFormat>Widescreen</PresentationFormat>
  <Paragraphs>195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.AppleSystemUIFont</vt:lpstr>
      <vt:lpstr>Arial</vt:lpstr>
      <vt:lpstr>Calibri</vt:lpstr>
      <vt:lpstr>Helvetica Neue Light</vt:lpstr>
      <vt:lpstr>Office Theme</vt:lpstr>
      <vt:lpstr>ONAP Vulnerability Management for Ela Alto release – components upgrades proposals  Pawel Pawlak</vt:lpstr>
      <vt:lpstr>Introduction</vt:lpstr>
      <vt:lpstr>Conclusions and proposals 1/4</vt:lpstr>
      <vt:lpstr>Conclusions and proposals 2/4</vt:lpstr>
      <vt:lpstr>Conclusions and proposals 3/4</vt:lpstr>
      <vt:lpstr>Conclusions and proposals 4/4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DCAE operational perspective</dc:title>
  <dc:creator>Microsoft Office User</dc:creator>
  <cp:lastModifiedBy>VENKATESH KUMAR, VIJAY</cp:lastModifiedBy>
  <cp:revision>266</cp:revision>
  <dcterms:created xsi:type="dcterms:W3CDTF">2018-04-03T17:55:38Z</dcterms:created>
  <dcterms:modified xsi:type="dcterms:W3CDTF">2019-06-20T14:01:23Z</dcterms:modified>
</cp:coreProperties>
</file>