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71" r:id="rId2"/>
    <p:sldId id="283" r:id="rId3"/>
    <p:sldId id="306" r:id="rId4"/>
    <p:sldId id="30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94" d="100"/>
          <a:sy n="94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C977E67-F35F-4C3D-8F87-5FC115E9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CBBC-15FD-4AE6-8D8D-A078F2D2E40B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3873B13-7395-4F4B-8976-0136EADE8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E3C94F6-1A60-46CE-A17A-7192C6377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3708-C2B6-40CE-B375-15F2F3766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55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SDC Role </a:t>
            </a:r>
            <a:r>
              <a:rPr lang="en-US" dirty="0"/>
              <a:t>Consolidation Into Single </a:t>
            </a:r>
            <a:r>
              <a:rPr lang="en-US" dirty="0" smtClean="0"/>
              <a:t>Role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7262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SDC Roles </a:t>
            </a:r>
            <a:r>
              <a:rPr lang="en-US" dirty="0"/>
              <a:t>Consolidation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B35670C-D667-4707-A793-A0C56DC36B58}"/>
              </a:ext>
            </a:extLst>
          </p:cNvPr>
          <p:cNvSpPr txBox="1"/>
          <p:nvPr/>
        </p:nvSpPr>
        <p:spPr>
          <a:xfrm>
            <a:off x="6480822" y="2978583"/>
            <a:ext cx="1654541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dirty="0"/>
              <a:t>Tester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9E1C752-7E5F-46C2-A86D-B0AA384C28CA}"/>
              </a:ext>
            </a:extLst>
          </p:cNvPr>
          <p:cNvSpPr txBox="1"/>
          <p:nvPr/>
        </p:nvSpPr>
        <p:spPr>
          <a:xfrm>
            <a:off x="6480821" y="3946962"/>
            <a:ext cx="1654541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dirty="0"/>
              <a:t>Governor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512D79BA-83AC-48BE-BAB2-792AC94B47A2}"/>
              </a:ext>
            </a:extLst>
          </p:cNvPr>
          <p:cNvSpPr txBox="1"/>
          <p:nvPr/>
        </p:nvSpPr>
        <p:spPr>
          <a:xfrm>
            <a:off x="6480822" y="4915341"/>
            <a:ext cx="1654541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dirty="0"/>
              <a:t>OPS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FB8BADC-5B6E-4FD9-AA1F-7CCC988B73F9}"/>
              </a:ext>
            </a:extLst>
          </p:cNvPr>
          <p:cNvSpPr txBox="1"/>
          <p:nvPr/>
        </p:nvSpPr>
        <p:spPr>
          <a:xfrm>
            <a:off x="9670953" y="3855488"/>
            <a:ext cx="1654541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dirty="0" smtClean="0"/>
              <a:t>Designer</a:t>
            </a:r>
            <a:endParaRPr lang="en-US" sz="2800" dirty="0"/>
          </a:p>
        </p:txBody>
      </p:sp>
      <p:sp>
        <p:nvSpPr>
          <p:cNvPr id="25" name="Right Brace 24">
            <a:extLst>
              <a:ext uri="{FF2B5EF4-FFF2-40B4-BE49-F238E27FC236}">
                <a16:creationId xmlns="" xmlns:a16="http://schemas.microsoft.com/office/drawing/2014/main" id="{0B4326E8-89B9-4952-AFE7-2CD36122B56F}"/>
              </a:ext>
            </a:extLst>
          </p:cNvPr>
          <p:cNvSpPr/>
          <p:nvPr/>
        </p:nvSpPr>
        <p:spPr>
          <a:xfrm>
            <a:off x="8016413" y="2032987"/>
            <a:ext cx="765313" cy="3546799"/>
          </a:xfrm>
          <a:prstGeom prst="rightBrace">
            <a:avLst>
              <a:gd name="adj1" fmla="val 57684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1AB2CC03-3EB1-4900-A419-B9A4C5CEC9F4}"/>
              </a:ext>
            </a:extLst>
          </p:cNvPr>
          <p:cNvCxnSpPr>
            <a:cxnSpLocks/>
          </p:cNvCxnSpPr>
          <p:nvPr/>
        </p:nvCxnSpPr>
        <p:spPr>
          <a:xfrm>
            <a:off x="8965816" y="3806386"/>
            <a:ext cx="682464" cy="3222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B35670C-D667-4707-A793-A0C56DC36B58}"/>
              </a:ext>
            </a:extLst>
          </p:cNvPr>
          <p:cNvSpPr txBox="1"/>
          <p:nvPr/>
        </p:nvSpPr>
        <p:spPr>
          <a:xfrm>
            <a:off x="6480821" y="2127602"/>
            <a:ext cx="1654541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dirty="0" smtClean="0"/>
              <a:t>Designer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73761" y="1765888"/>
            <a:ext cx="38657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 SDC </a:t>
            </a:r>
            <a:r>
              <a:rPr lang="en-US" dirty="0"/>
              <a:t>has 4 roles defined for service model life cycle distribution (Designer, Tester, Governor, Ops</a:t>
            </a:r>
            <a:r>
              <a:rPr lang="en-US" dirty="0" smtClean="0"/>
              <a:t>).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What actually </a:t>
            </a:r>
            <a:r>
              <a:rPr lang="en-US" dirty="0" smtClean="0">
                <a:solidFill>
                  <a:srgbClr val="0070C0"/>
                </a:solidFill>
              </a:rPr>
              <a:t>happens </a:t>
            </a:r>
            <a:r>
              <a:rPr lang="en-US" dirty="0">
                <a:solidFill>
                  <a:srgbClr val="0070C0"/>
                </a:solidFill>
              </a:rPr>
              <a:t>is that the same user must go </a:t>
            </a:r>
            <a:r>
              <a:rPr lang="en-US" dirty="0">
                <a:solidFill>
                  <a:srgbClr val="0070C0"/>
                </a:solidFill>
              </a:rPr>
              <a:t>thru </a:t>
            </a:r>
            <a:r>
              <a:rPr lang="en-US" dirty="0">
                <a:solidFill>
                  <a:srgbClr val="0070C0"/>
                </a:solidFill>
              </a:rPr>
              <a:t>all these screens </a:t>
            </a:r>
            <a:r>
              <a:rPr lang="en-US" dirty="0">
                <a:solidFill>
                  <a:srgbClr val="0070C0"/>
                </a:solidFill>
              </a:rPr>
              <a:t>with no value </a:t>
            </a:r>
            <a:r>
              <a:rPr lang="en-US" dirty="0" smtClean="0">
                <a:solidFill>
                  <a:srgbClr val="0070C0"/>
                </a:solidFill>
              </a:rPr>
              <a:t>added.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2010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D588B443-D272-4A84-B764-D45F73548120}"/>
              </a:ext>
            </a:extLst>
          </p:cNvPr>
          <p:cNvSpPr txBox="1"/>
          <p:nvPr/>
        </p:nvSpPr>
        <p:spPr>
          <a:xfrm>
            <a:off x="1209991" y="1737714"/>
            <a:ext cx="1873770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 Testing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66E5F13-F0C1-48EE-AEC6-743D232EA91B}"/>
              </a:ext>
            </a:extLst>
          </p:cNvPr>
          <p:cNvSpPr txBox="1"/>
          <p:nvPr/>
        </p:nvSpPr>
        <p:spPr>
          <a:xfrm>
            <a:off x="4942813" y="850801"/>
            <a:ext cx="187377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In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2A8D552-030E-4274-AD5C-52EA46F6263C}"/>
              </a:ext>
            </a:extLst>
          </p:cNvPr>
          <p:cNvSpPr txBox="1"/>
          <p:nvPr/>
        </p:nvSpPr>
        <p:spPr>
          <a:xfrm>
            <a:off x="4919703" y="2367307"/>
            <a:ext cx="187377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Certified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7DA8C3F-62EF-4C49-A9AF-92E2C6961765}"/>
              </a:ext>
            </a:extLst>
          </p:cNvPr>
          <p:cNvSpPr txBox="1"/>
          <p:nvPr/>
        </p:nvSpPr>
        <p:spPr>
          <a:xfrm>
            <a:off x="4919703" y="3883813"/>
            <a:ext cx="187377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Distributed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5796430-F3FA-4DD6-B963-3A19D7570032}"/>
              </a:ext>
            </a:extLst>
          </p:cNvPr>
          <p:cNvSpPr txBox="1"/>
          <p:nvPr/>
        </p:nvSpPr>
        <p:spPr>
          <a:xfrm>
            <a:off x="4942813" y="5400319"/>
            <a:ext cx="187377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Distributed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B67F4A8F-8FBE-41CD-8F51-35D42C211C9A}"/>
              </a:ext>
            </a:extLst>
          </p:cNvPr>
          <p:cNvCxnSpPr>
            <a:cxnSpLocks/>
          </p:cNvCxnSpPr>
          <p:nvPr/>
        </p:nvCxnSpPr>
        <p:spPr>
          <a:xfrm>
            <a:off x="5879698" y="1400013"/>
            <a:ext cx="0" cy="7903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5322922E-5B51-4892-A292-801A55C9834A}"/>
              </a:ext>
            </a:extLst>
          </p:cNvPr>
          <p:cNvCxnSpPr>
            <a:cxnSpLocks/>
          </p:cNvCxnSpPr>
          <p:nvPr/>
        </p:nvCxnSpPr>
        <p:spPr>
          <a:xfrm>
            <a:off x="5856588" y="2915061"/>
            <a:ext cx="0" cy="7903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A0A09BC8-AF8D-4784-AC70-470138A4F075}"/>
              </a:ext>
            </a:extLst>
          </p:cNvPr>
          <p:cNvCxnSpPr>
            <a:cxnSpLocks/>
          </p:cNvCxnSpPr>
          <p:nvPr/>
        </p:nvCxnSpPr>
        <p:spPr>
          <a:xfrm>
            <a:off x="5819736" y="4431567"/>
            <a:ext cx="0" cy="7903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5135BDA1-B133-4FBA-8BDB-1342288B7E23}"/>
              </a:ext>
            </a:extLst>
          </p:cNvPr>
          <p:cNvSpPr txBox="1"/>
          <p:nvPr/>
        </p:nvSpPr>
        <p:spPr>
          <a:xfrm>
            <a:off x="5126468" y="391529"/>
            <a:ext cx="1506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 Status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BA06037-E013-4489-BD4B-D1D3A090AA49}"/>
              </a:ext>
            </a:extLst>
          </p:cNvPr>
          <p:cNvSpPr txBox="1"/>
          <p:nvPr/>
        </p:nvSpPr>
        <p:spPr>
          <a:xfrm>
            <a:off x="1125444" y="3853293"/>
            <a:ext cx="2456015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Approve for Distribution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A7676397-3B87-4CA8-B86E-F2D08DCC9743}"/>
              </a:ext>
            </a:extLst>
          </p:cNvPr>
          <p:cNvSpPr/>
          <p:nvPr/>
        </p:nvSpPr>
        <p:spPr>
          <a:xfrm rot="19225191">
            <a:off x="1459829" y="3737408"/>
            <a:ext cx="13740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Skipped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F0F5CEAD-9C9F-4835-B91D-3939EB005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514" t="75768" r="2083" b="2722"/>
          <a:stretch/>
        </p:blipFill>
        <p:spPr>
          <a:xfrm>
            <a:off x="19135" y="6327"/>
            <a:ext cx="638182" cy="64137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3E276AB-E10E-4EFE-A003-15D44ACE2FF0}"/>
              </a:ext>
            </a:extLst>
          </p:cNvPr>
          <p:cNvSpPr txBox="1"/>
          <p:nvPr/>
        </p:nvSpPr>
        <p:spPr>
          <a:xfrm>
            <a:off x="657317" y="93018"/>
            <a:ext cx="2858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Designer</a:t>
            </a:r>
            <a:endParaRPr lang="en-GB" sz="2400" dirty="0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D588B443-D272-4A84-B764-D45F73548120}"/>
              </a:ext>
            </a:extLst>
          </p:cNvPr>
          <p:cNvSpPr txBox="1"/>
          <p:nvPr/>
        </p:nvSpPr>
        <p:spPr>
          <a:xfrm>
            <a:off x="1209991" y="1006830"/>
            <a:ext cx="1873770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Submit for Testing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EE7EE7C7-D125-41DF-B78D-CDD99B0CDDF7}"/>
              </a:ext>
            </a:extLst>
          </p:cNvPr>
          <p:cNvSpPr/>
          <p:nvPr/>
        </p:nvSpPr>
        <p:spPr>
          <a:xfrm rot="19225191">
            <a:off x="1336743" y="1264559"/>
            <a:ext cx="13740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Skipped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FD902957-7BC0-4817-847F-515307E3EB61}"/>
              </a:ext>
            </a:extLst>
          </p:cNvPr>
          <p:cNvSpPr txBox="1"/>
          <p:nvPr/>
        </p:nvSpPr>
        <p:spPr>
          <a:xfrm>
            <a:off x="8675636" y="1596068"/>
            <a:ext cx="115518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Certify</a:t>
            </a:r>
            <a:endParaRPr lang="en-US" dirty="0"/>
          </a:p>
        </p:txBody>
      </p:sp>
      <p:sp>
        <p:nvSpPr>
          <p:cNvPr id="24" name="Notched Right Arrow 23"/>
          <p:cNvSpPr/>
          <p:nvPr/>
        </p:nvSpPr>
        <p:spPr>
          <a:xfrm>
            <a:off x="7436014" y="1639088"/>
            <a:ext cx="1043609" cy="283292"/>
          </a:xfrm>
          <a:prstGeom prst="notched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FD902957-7BC0-4817-847F-515307E3EB61}"/>
              </a:ext>
            </a:extLst>
          </p:cNvPr>
          <p:cNvSpPr txBox="1"/>
          <p:nvPr/>
        </p:nvSpPr>
        <p:spPr>
          <a:xfrm>
            <a:off x="8675636" y="3060433"/>
            <a:ext cx="115518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Distribute</a:t>
            </a:r>
            <a:endParaRPr lang="en-US" dirty="0"/>
          </a:p>
        </p:txBody>
      </p:sp>
      <p:sp>
        <p:nvSpPr>
          <p:cNvPr id="48" name="Notched Right Arrow 47"/>
          <p:cNvSpPr/>
          <p:nvPr/>
        </p:nvSpPr>
        <p:spPr>
          <a:xfrm>
            <a:off x="7436014" y="3103453"/>
            <a:ext cx="1043609" cy="283292"/>
          </a:xfrm>
          <a:prstGeom prst="notched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FD902957-7BC0-4817-847F-515307E3EB61}"/>
              </a:ext>
            </a:extLst>
          </p:cNvPr>
          <p:cNvSpPr txBox="1"/>
          <p:nvPr/>
        </p:nvSpPr>
        <p:spPr>
          <a:xfrm>
            <a:off x="8675636" y="4638407"/>
            <a:ext cx="157315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Redistribute</a:t>
            </a:r>
            <a:endParaRPr lang="en-US" dirty="0"/>
          </a:p>
        </p:txBody>
      </p:sp>
      <p:sp>
        <p:nvSpPr>
          <p:cNvPr id="50" name="Notched Right Arrow 49"/>
          <p:cNvSpPr/>
          <p:nvPr/>
        </p:nvSpPr>
        <p:spPr>
          <a:xfrm>
            <a:off x="7436014" y="4681427"/>
            <a:ext cx="1043609" cy="283292"/>
          </a:xfrm>
          <a:prstGeom prst="notched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836" y="6226450"/>
            <a:ext cx="8433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Note</a:t>
            </a:r>
            <a:r>
              <a:rPr lang="en-US" dirty="0" smtClean="0">
                <a:solidFill>
                  <a:srgbClr val="0070C0"/>
                </a:solidFill>
              </a:rPr>
              <a:t>: Once the service is Checked-in, regardless the state, user shall be able to do Check-Out. Checked-out will create new version and will turn the state to be in Design.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6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12" grpId="0" animBg="1"/>
      <p:bldP spid="29" grpId="0" animBg="1"/>
      <p:bldP spid="30" grpId="0"/>
      <p:bldP spid="40" grpId="0" animBg="1"/>
      <p:bldP spid="42" grpId="0"/>
      <p:bldP spid="46" grpId="0" animBg="1"/>
      <p:bldP spid="47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752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2653</TotalTime>
  <Words>115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SDC Role Consolidation Into Single Role</vt:lpstr>
      <vt:lpstr>SDC Roles Consolidation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Sonsino, Ofir</cp:lastModifiedBy>
  <cp:revision>134</cp:revision>
  <dcterms:created xsi:type="dcterms:W3CDTF">2017-02-27T16:23:08Z</dcterms:created>
  <dcterms:modified xsi:type="dcterms:W3CDTF">2019-07-17T08:25:10Z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