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371" r:id="rId4"/>
    <p:sldId id="373" r:id="rId5"/>
    <p:sldId id="375" r:id="rId6"/>
    <p:sldId id="374" r:id="rId7"/>
    <p:sldId id="376" r:id="rId8"/>
    <p:sldId id="378" r:id="rId9"/>
    <p:sldId id="379" r:id="rId10"/>
    <p:sldId id="377" r:id="rId11"/>
    <p:sldId id="380" r:id="rId12"/>
    <p:sldId id="381" r:id="rId13"/>
    <p:sldId id="38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bi, Abdel, Vodafone Group" initials="RAVG" lastIdx="1" clrIdx="0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546A"/>
    <a:srgbClr val="BCC2CA"/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49" autoAdjust="0"/>
    <p:restoredTop sz="95097" autoAdjust="0"/>
  </p:normalViewPr>
  <p:slideViewPr>
    <p:cSldViewPr snapToGrid="0" snapToObjects="1">
      <p:cViewPr varScale="1">
        <p:scale>
          <a:sx n="79" d="100"/>
          <a:sy n="79" d="100"/>
        </p:scale>
        <p:origin x="38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o not delete"/>
          <p:cNvSpPr/>
          <p:nvPr userDrawn="1"/>
        </p:nvSpPr>
        <p:spPr>
          <a:xfrm>
            <a:off x="173256" y="4302495"/>
            <a:ext cx="6747309" cy="17806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9563" y="420905"/>
            <a:ext cx="10515600" cy="373949"/>
          </a:xfrm>
        </p:spPr>
        <p:txBody>
          <a:bodyPr/>
          <a:lstStyle>
            <a:lvl1pPr>
              <a:defRPr sz="27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00007" y="6405895"/>
            <a:ext cx="438768" cy="18466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fld id="{23331C8C-FA04-451E-8E18-09B309337E5D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  <p:custDataLst>
              <p:tags r:id="rId1"/>
            </p:custDataLst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131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5" name="MSIPCMContentMarking" descr="{&quot;HashCode&quot;:-1699574231,&quot;Placement&quot;:&quot;Footer&quot;}"/>
          <p:cNvSpPr txBox="1"/>
          <p:nvPr userDrawn="1"/>
        </p:nvSpPr>
        <p:spPr>
          <a:xfrm>
            <a:off x="0" y="6646927"/>
            <a:ext cx="619703" cy="21107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GB" sz="700" smtClean="0">
                <a:solidFill>
                  <a:srgbClr val="000000"/>
                </a:solidFill>
                <a:latin typeface="Calibri" panose="020F0502020204030204" pitchFamily="34" charset="0"/>
              </a:rPr>
              <a:t>C2 General</a:t>
            </a:r>
            <a:endParaRPr lang="en-GB" sz="7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6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VSP Compliance 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Vodafone Group</a:t>
            </a:r>
            <a:br>
              <a:rPr lang="en-US" dirty="0" smtClean="0"/>
            </a:br>
            <a:r>
              <a:rPr lang="en-US" dirty="0" err="1" smtClean="0"/>
              <a:t>iconectiv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 smtClean="0"/>
              <a:t>Date: 04 December,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61" y="979096"/>
            <a:ext cx="11449455" cy="547836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546715" y="2996119"/>
            <a:ext cx="4114800" cy="651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Sprint </a:t>
            </a:r>
            <a:r>
              <a:rPr lang="en-GB" b="1" dirty="0" smtClean="0"/>
              <a:t>1 </a:t>
            </a:r>
            <a:r>
              <a:rPr lang="en-GB" dirty="0" smtClean="0"/>
              <a:t>| </a:t>
            </a:r>
            <a:r>
              <a:rPr lang="en-GB" dirty="0"/>
              <a:t>Certifications </a:t>
            </a:r>
            <a:r>
              <a:rPr lang="en-GB" dirty="0" smtClean="0"/>
              <a:t>Query – User GUI </a:t>
            </a:r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2086421" y="2831291"/>
            <a:ext cx="5049094" cy="3626172"/>
            <a:chOff x="431693" y="1941850"/>
            <a:chExt cx="5049094" cy="3626172"/>
          </a:xfrm>
        </p:grpSpPr>
        <p:grpSp>
          <p:nvGrpSpPr>
            <p:cNvPr id="15" name="Group 14"/>
            <p:cNvGrpSpPr/>
            <p:nvPr/>
          </p:nvGrpSpPr>
          <p:grpSpPr>
            <a:xfrm>
              <a:off x="431693" y="1941850"/>
              <a:ext cx="5049094" cy="3626172"/>
              <a:chOff x="495673" y="1863648"/>
              <a:chExt cx="5049094" cy="3626172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495673" y="1863648"/>
                <a:ext cx="5049094" cy="3626172"/>
                <a:chOff x="525293" y="2383277"/>
                <a:chExt cx="6293795" cy="3626172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525293" y="2383277"/>
                  <a:ext cx="6293795" cy="3447274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60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680936" y="2531574"/>
                  <a:ext cx="5865779" cy="34778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Wingdings" panose="05000000000000000000" pitchFamily="2" charset="2"/>
                    <a:buChar char="q"/>
                  </a:pPr>
                  <a:r>
                    <a:rPr lang="en-GB" sz="2000" dirty="0"/>
                    <a:t>-</a:t>
                  </a:r>
                  <a:r>
                    <a:rPr lang="en-GB" sz="2000" dirty="0" smtClean="0"/>
                    <a:t> All</a:t>
                  </a:r>
                </a:p>
                <a:p>
                  <a:pPr marL="742950" lvl="1" indent="-285750">
                    <a:buFont typeface="Wingdings" panose="05000000000000000000" pitchFamily="2" charset="2"/>
                    <a:buChar char="q"/>
                  </a:pPr>
                  <a:r>
                    <a:rPr lang="en-GB" sz="2000" dirty="0" smtClean="0"/>
                    <a:t>- Compliance Tests</a:t>
                  </a:r>
                </a:p>
                <a:p>
                  <a:pPr marL="1200150" lvl="2" indent="-285750">
                    <a:buFont typeface="Wingdings" panose="05000000000000000000" pitchFamily="2" charset="2"/>
                    <a:buChar char="q"/>
                  </a:pPr>
                  <a:r>
                    <a:rPr lang="en-GB" sz="2000" dirty="0" smtClean="0"/>
                    <a:t>Heat Tests.</a:t>
                  </a:r>
                </a:p>
                <a:p>
                  <a:pPr marL="1200150" lvl="2" indent="-285750">
                    <a:buFont typeface="Wingdings" panose="05000000000000000000" pitchFamily="2" charset="2"/>
                    <a:buChar char="q"/>
                  </a:pPr>
                  <a:r>
                    <a:rPr lang="en-GB" sz="2000" dirty="0" smtClean="0"/>
                    <a:t>Tosca Tests.</a:t>
                  </a:r>
                </a:p>
                <a:p>
                  <a:pPr marL="1200150" lvl="2" indent="-285750">
                    <a:buFont typeface="Wingdings" panose="05000000000000000000" pitchFamily="2" charset="2"/>
                    <a:buChar char="q"/>
                  </a:pPr>
                  <a:r>
                    <a:rPr lang="en-GB" sz="2000" dirty="0" smtClean="0"/>
                    <a:t>Compute Flavours test.</a:t>
                  </a:r>
                </a:p>
                <a:p>
                  <a:pPr marL="1200150" lvl="2" indent="-285750">
                    <a:buFont typeface="Wingdings" panose="05000000000000000000" pitchFamily="2" charset="2"/>
                    <a:buChar char="q"/>
                  </a:pPr>
                  <a:r>
                    <a:rPr lang="en-GB" sz="2000" dirty="0" smtClean="0"/>
                    <a:t>SR-IOV test.</a:t>
                  </a:r>
                </a:p>
                <a:p>
                  <a:pPr marL="742950" lvl="1" indent="-285750">
                    <a:buFont typeface="Wingdings" panose="05000000000000000000" pitchFamily="2" charset="2"/>
                    <a:buChar char="q"/>
                  </a:pPr>
                  <a:r>
                    <a:rPr lang="en-GB" sz="2000" dirty="0" smtClean="0"/>
                    <a:t>- Validation Tests</a:t>
                  </a:r>
                </a:p>
                <a:p>
                  <a:pPr marL="1200150" lvl="2" indent="-285750">
                    <a:buFont typeface="Wingdings" panose="05000000000000000000" pitchFamily="2" charset="2"/>
                    <a:buChar char="q"/>
                  </a:pPr>
                  <a:r>
                    <a:rPr lang="en-GB" sz="2000" dirty="0" smtClean="0"/>
                    <a:t>Future Tests here.</a:t>
                  </a:r>
                </a:p>
                <a:p>
                  <a:pPr marL="742950" lvl="1" indent="-285750">
                    <a:buFont typeface="Wingdings" panose="05000000000000000000" pitchFamily="2" charset="2"/>
                    <a:buChar char="q"/>
                  </a:pPr>
                  <a:r>
                    <a:rPr lang="en-GB" sz="2000" dirty="0" smtClean="0"/>
                    <a:t>- Performance Tests.</a:t>
                  </a:r>
                </a:p>
                <a:p>
                  <a:pPr marL="1200150" lvl="2" indent="-285750">
                    <a:buFont typeface="Wingdings" panose="05000000000000000000" pitchFamily="2" charset="2"/>
                    <a:buChar char="q"/>
                  </a:pPr>
                  <a:r>
                    <a:rPr lang="en-GB" sz="2000" dirty="0" smtClean="0"/>
                    <a:t>Future Tests here.</a:t>
                  </a:r>
                </a:p>
                <a:p>
                  <a:pPr marL="285750" indent="-285750">
                    <a:buFont typeface="Wingdings" panose="05000000000000000000" pitchFamily="2" charset="2"/>
                    <a:buChar char="q"/>
                  </a:pPr>
                  <a:endParaRPr lang="en-GB" sz="2000" dirty="0"/>
                </a:p>
              </p:txBody>
            </p:sp>
          </p:grpSp>
          <p:sp>
            <p:nvSpPr>
              <p:cNvPr id="19" name="TextBox 18"/>
              <p:cNvSpPr txBox="1"/>
              <p:nvPr/>
            </p:nvSpPr>
            <p:spPr>
              <a:xfrm>
                <a:off x="1137258" y="2350174"/>
                <a:ext cx="30008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 smtClean="0"/>
                  <a:t>√</a:t>
                </a:r>
                <a:endParaRPr lang="en-GB" sz="1400" b="1" dirty="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527520" y="3347963"/>
              <a:ext cx="3000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√</a:t>
              </a:r>
              <a:endParaRPr lang="en-GB" sz="14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527520" y="3650148"/>
              <a:ext cx="3000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√</a:t>
              </a:r>
              <a:endParaRPr lang="en-GB" sz="1400" b="1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7184155" y="2831291"/>
            <a:ext cx="4080476" cy="30442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987585" y="2338681"/>
            <a:ext cx="4080476" cy="445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1987585" y="2371556"/>
            <a:ext cx="1645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Available Tests: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14764191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9857248" cy="534185"/>
          </a:xfrm>
        </p:spPr>
        <p:txBody>
          <a:bodyPr>
            <a:noAutofit/>
          </a:bodyPr>
          <a:lstStyle/>
          <a:p>
            <a:r>
              <a:rPr lang="en-GB" sz="2400" b="1" dirty="0"/>
              <a:t>Sprint </a:t>
            </a:r>
            <a:r>
              <a:rPr lang="en-GB" sz="2400" b="1" dirty="0" smtClean="0"/>
              <a:t>3</a:t>
            </a:r>
            <a:r>
              <a:rPr lang="en-GB" sz="2400" dirty="0" smtClean="0"/>
              <a:t>:</a:t>
            </a:r>
            <a:endParaRPr lang="en-GB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361918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9857248" cy="534185"/>
          </a:xfrm>
        </p:spPr>
        <p:txBody>
          <a:bodyPr>
            <a:noAutofit/>
          </a:bodyPr>
          <a:lstStyle/>
          <a:p>
            <a:r>
              <a:rPr lang="en-GB" sz="2400" b="1" dirty="0"/>
              <a:t>Sprint </a:t>
            </a:r>
            <a:r>
              <a:rPr lang="en-GB" sz="2400" b="1" dirty="0" smtClean="0"/>
              <a:t>4</a:t>
            </a:r>
            <a:r>
              <a:rPr lang="en-GB" sz="2400" dirty="0" smtClean="0"/>
              <a:t>:</a:t>
            </a:r>
            <a:endParaRPr lang="en-GB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24354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9857248" cy="534185"/>
          </a:xfrm>
        </p:spPr>
        <p:txBody>
          <a:bodyPr>
            <a:noAutofit/>
          </a:bodyPr>
          <a:lstStyle/>
          <a:p>
            <a:r>
              <a:rPr lang="en-GB" sz="2400" b="1" dirty="0"/>
              <a:t>Sprint </a:t>
            </a:r>
            <a:r>
              <a:rPr lang="en-GB" sz="2400" b="1" dirty="0" smtClean="0"/>
              <a:t>5</a:t>
            </a:r>
            <a:r>
              <a:rPr lang="en-GB" sz="2400" dirty="0" smtClean="0"/>
              <a:t>:</a:t>
            </a:r>
            <a:endParaRPr lang="en-GB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67106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Sprints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>
              <a:lnSpc>
                <a:spcPct val="300000"/>
              </a:lnSpc>
            </a:pPr>
            <a:r>
              <a:rPr lang="en-US" sz="1800" b="1" dirty="0" smtClean="0">
                <a:solidFill>
                  <a:srgbClr val="000000"/>
                </a:solidFill>
              </a:rPr>
              <a:t>Sprint </a:t>
            </a:r>
            <a:r>
              <a:rPr lang="en-US" sz="1800" b="1" dirty="0">
                <a:solidFill>
                  <a:srgbClr val="000000"/>
                </a:solidFill>
              </a:rPr>
              <a:t>1</a:t>
            </a:r>
            <a:r>
              <a:rPr lang="en-US" sz="1800" dirty="0">
                <a:solidFill>
                  <a:srgbClr val="000000"/>
                </a:solidFill>
              </a:rPr>
              <a:t>: Certifications </a:t>
            </a:r>
            <a:r>
              <a:rPr lang="en-US" sz="1800" dirty="0" smtClean="0">
                <a:solidFill>
                  <a:srgbClr val="000000"/>
                </a:solidFill>
              </a:rPr>
              <a:t>Query.</a:t>
            </a:r>
          </a:p>
          <a:p>
            <a:pPr>
              <a:lnSpc>
                <a:spcPct val="300000"/>
              </a:lnSpc>
            </a:pPr>
            <a:r>
              <a:rPr lang="en-US" sz="1800" b="1" dirty="0">
                <a:solidFill>
                  <a:srgbClr val="000000"/>
                </a:solidFill>
              </a:rPr>
              <a:t>Sprint </a:t>
            </a:r>
            <a:r>
              <a:rPr lang="en-US" sz="1800" b="1" dirty="0" smtClean="0">
                <a:solidFill>
                  <a:srgbClr val="000000"/>
                </a:solidFill>
              </a:rPr>
              <a:t>2</a:t>
            </a:r>
            <a:r>
              <a:rPr lang="en-US" sz="1800" dirty="0" smtClean="0">
                <a:solidFill>
                  <a:srgbClr val="000000"/>
                </a:solidFill>
              </a:rPr>
              <a:t>: </a:t>
            </a:r>
            <a:r>
              <a:rPr lang="en-GB" sz="1800" dirty="0">
                <a:solidFill>
                  <a:srgbClr val="000000"/>
                </a:solidFill>
              </a:rPr>
              <a:t>Compliance Check: </a:t>
            </a:r>
            <a:r>
              <a:rPr lang="en-GB" sz="1800" dirty="0" smtClean="0">
                <a:solidFill>
                  <a:srgbClr val="000000"/>
                </a:solidFill>
              </a:rPr>
              <a:t>Test </a:t>
            </a:r>
            <a:r>
              <a:rPr lang="en-GB" sz="1800" dirty="0">
                <a:solidFill>
                  <a:srgbClr val="000000"/>
                </a:solidFill>
              </a:rPr>
              <a:t>cases list request</a:t>
            </a:r>
            <a:r>
              <a:rPr lang="en-US" sz="1800" dirty="0" smtClean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300000"/>
              </a:lnSpc>
            </a:pPr>
            <a:r>
              <a:rPr lang="en-US" sz="1800" b="1" dirty="0">
                <a:solidFill>
                  <a:srgbClr val="000000"/>
                </a:solidFill>
              </a:rPr>
              <a:t>Sprint </a:t>
            </a:r>
            <a:r>
              <a:rPr lang="en-US" sz="1800" b="1" dirty="0" smtClean="0">
                <a:solidFill>
                  <a:srgbClr val="000000"/>
                </a:solidFill>
              </a:rPr>
              <a:t>3</a:t>
            </a:r>
            <a:r>
              <a:rPr lang="en-US" sz="1800" dirty="0" smtClean="0">
                <a:solidFill>
                  <a:srgbClr val="000000"/>
                </a:solidFill>
              </a:rPr>
              <a:t>: </a:t>
            </a:r>
            <a:r>
              <a:rPr lang="en-GB" sz="1800" dirty="0">
                <a:solidFill>
                  <a:srgbClr val="000000"/>
                </a:solidFill>
              </a:rPr>
              <a:t>Compliance Check: input parameters request</a:t>
            </a:r>
            <a:r>
              <a:rPr lang="en-US" sz="1800" dirty="0" smtClean="0">
                <a:solidFill>
                  <a:srgbClr val="000000"/>
                </a:solidFill>
              </a:rPr>
              <a:t>.</a:t>
            </a:r>
            <a:endParaRPr lang="en-US" sz="1800" dirty="0">
              <a:solidFill>
                <a:srgbClr val="000000"/>
              </a:solidFill>
            </a:endParaRPr>
          </a:p>
          <a:p>
            <a:pPr>
              <a:lnSpc>
                <a:spcPct val="300000"/>
              </a:lnSpc>
            </a:pPr>
            <a:r>
              <a:rPr lang="en-US" sz="1800" b="1" dirty="0">
                <a:solidFill>
                  <a:srgbClr val="000000"/>
                </a:solidFill>
              </a:rPr>
              <a:t>Sprint </a:t>
            </a:r>
            <a:r>
              <a:rPr lang="en-US" sz="1800" b="1" dirty="0" smtClean="0">
                <a:solidFill>
                  <a:srgbClr val="000000"/>
                </a:solidFill>
              </a:rPr>
              <a:t>4</a:t>
            </a:r>
            <a:r>
              <a:rPr lang="en-US" sz="1800" dirty="0" smtClean="0">
                <a:solidFill>
                  <a:srgbClr val="000000"/>
                </a:solidFill>
              </a:rPr>
              <a:t>: </a:t>
            </a:r>
            <a:r>
              <a:rPr lang="en-GB" sz="1800" dirty="0">
                <a:solidFill>
                  <a:srgbClr val="000000"/>
                </a:solidFill>
              </a:rPr>
              <a:t>Compliance Check: SR-IOV </a:t>
            </a:r>
            <a:r>
              <a:rPr lang="en-GB" sz="1800" dirty="0" smtClean="0">
                <a:solidFill>
                  <a:srgbClr val="000000"/>
                </a:solidFill>
              </a:rPr>
              <a:t>Check test </a:t>
            </a:r>
            <a:r>
              <a:rPr lang="en-GB" sz="1800" dirty="0">
                <a:solidFill>
                  <a:srgbClr val="000000"/>
                </a:solidFill>
              </a:rPr>
              <a:t>case</a:t>
            </a:r>
            <a:r>
              <a:rPr lang="en-US" sz="1800" dirty="0" smtClean="0">
                <a:solidFill>
                  <a:srgbClr val="000000"/>
                </a:solidFill>
              </a:rPr>
              <a:t>.</a:t>
            </a:r>
            <a:endParaRPr lang="en-US" sz="1800" dirty="0">
              <a:solidFill>
                <a:srgbClr val="000000"/>
              </a:solidFill>
            </a:endParaRPr>
          </a:p>
          <a:p>
            <a:pPr>
              <a:lnSpc>
                <a:spcPct val="300000"/>
              </a:lnSpc>
            </a:pPr>
            <a:r>
              <a:rPr lang="en-US" sz="1800" b="1" dirty="0">
                <a:solidFill>
                  <a:srgbClr val="000000"/>
                </a:solidFill>
              </a:rPr>
              <a:t>Sprint </a:t>
            </a:r>
            <a:r>
              <a:rPr lang="en-US" sz="1800" b="1" dirty="0" smtClean="0">
                <a:solidFill>
                  <a:srgbClr val="000000"/>
                </a:solidFill>
              </a:rPr>
              <a:t>5</a:t>
            </a:r>
            <a:r>
              <a:rPr lang="en-US" sz="1800" dirty="0" smtClean="0">
                <a:solidFill>
                  <a:srgbClr val="000000"/>
                </a:solidFill>
              </a:rPr>
              <a:t>: </a:t>
            </a:r>
            <a:r>
              <a:rPr lang="en-GB" sz="1800" dirty="0">
                <a:solidFill>
                  <a:srgbClr val="000000"/>
                </a:solidFill>
              </a:rPr>
              <a:t> Compliance Check: </a:t>
            </a:r>
            <a:r>
              <a:rPr lang="en-GB" sz="1800" dirty="0" smtClean="0">
                <a:solidFill>
                  <a:srgbClr val="000000"/>
                </a:solidFill>
              </a:rPr>
              <a:t>Compute </a:t>
            </a:r>
            <a:r>
              <a:rPr lang="en-GB" sz="1800" dirty="0" err="1" smtClean="0">
                <a:solidFill>
                  <a:srgbClr val="000000"/>
                </a:solidFill>
              </a:rPr>
              <a:t>Flavor</a:t>
            </a:r>
            <a:r>
              <a:rPr lang="en-GB" sz="1800" dirty="0" smtClean="0">
                <a:solidFill>
                  <a:srgbClr val="000000"/>
                </a:solidFill>
              </a:rPr>
              <a:t> Check </a:t>
            </a:r>
            <a:r>
              <a:rPr lang="en-GB" sz="1800" dirty="0">
                <a:solidFill>
                  <a:srgbClr val="000000"/>
                </a:solidFill>
              </a:rPr>
              <a:t>test case</a:t>
            </a:r>
            <a:r>
              <a:rPr lang="en-US" sz="1800" dirty="0" smtClean="0">
                <a:solidFill>
                  <a:srgbClr val="000000"/>
                </a:solidFill>
              </a:rPr>
              <a:t>.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256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5411708" cy="534185"/>
          </a:xfrm>
        </p:spPr>
        <p:txBody>
          <a:bodyPr>
            <a:noAutofit/>
          </a:bodyPr>
          <a:lstStyle/>
          <a:p>
            <a:r>
              <a:rPr lang="en-GB" sz="2400" b="1" dirty="0"/>
              <a:t>Sprint 1</a:t>
            </a:r>
            <a:r>
              <a:rPr lang="en-GB" sz="2400" dirty="0"/>
              <a:t>: Certifications Query.</a:t>
            </a:r>
          </a:p>
          <a:p>
            <a:endParaRPr lang="en-GB" sz="2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57879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032147" y="1900760"/>
            <a:ext cx="1287625" cy="537028"/>
          </a:xfrm>
          <a:prstGeom prst="rect">
            <a:avLst/>
          </a:prstGeom>
          <a:solidFill>
            <a:srgbClr val="C1EFFF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SDC </a:t>
            </a:r>
          </a:p>
          <a:p>
            <a:pPr algn="ctr"/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plug-in</a:t>
            </a:r>
            <a:r>
              <a:rPr lang="en-US" dirty="0">
                <a:solidFill>
                  <a:srgbClr val="667175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BE</a:t>
            </a:r>
            <a:endParaRPr lang="en-US" dirty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075862" y="1556747"/>
            <a:ext cx="1103086" cy="918013"/>
          </a:xfrm>
          <a:prstGeom prst="rect">
            <a:avLst/>
          </a:prstGeom>
          <a:solidFill>
            <a:srgbClr val="C1EFFF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667175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1200" dirty="0" smtClean="0">
                <a:solidFill>
                  <a:srgbClr val="667175"/>
                </a:solidFill>
                <a:latin typeface="Calibri" panose="020F0502020204030204" pitchFamily="34" charset="0"/>
              </a:rPr>
              <a:t>Repository</a:t>
            </a:r>
            <a:endParaRPr lang="en-US" sz="1200" dirty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cxnSp>
        <p:nvCxnSpPr>
          <p:cNvPr id="7" name="Straight Connector 6"/>
          <p:cNvCxnSpPr>
            <a:stCxn id="5" idx="2"/>
          </p:cNvCxnSpPr>
          <p:nvPr/>
        </p:nvCxnSpPr>
        <p:spPr>
          <a:xfrm flipH="1">
            <a:off x="6665490" y="2437788"/>
            <a:ext cx="10470" cy="3743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6" idx="2"/>
          </p:cNvCxnSpPr>
          <p:nvPr/>
        </p:nvCxnSpPr>
        <p:spPr>
          <a:xfrm flipH="1">
            <a:off x="9615039" y="2474760"/>
            <a:ext cx="12366" cy="36358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6707963" y="3817476"/>
            <a:ext cx="2907076" cy="15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675959" y="3253146"/>
            <a:ext cx="2939080" cy="11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n 10"/>
          <p:cNvSpPr/>
          <p:nvPr/>
        </p:nvSpPr>
        <p:spPr>
          <a:xfrm>
            <a:off x="9460676" y="1686377"/>
            <a:ext cx="365273" cy="307777"/>
          </a:xfrm>
          <a:prstGeom prst="can">
            <a:avLst/>
          </a:prstGeom>
          <a:solidFill>
            <a:srgbClr val="C1EFFF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121360" y="2474760"/>
            <a:ext cx="8512" cy="36358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rved Left Arrow 12"/>
          <p:cNvSpPr/>
          <p:nvPr/>
        </p:nvSpPr>
        <p:spPr>
          <a:xfrm>
            <a:off x="9643312" y="3417419"/>
            <a:ext cx="731520" cy="32059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745534" y="2977850"/>
            <a:ext cx="1701107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285750" indent="-285750"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667175"/>
                </a:solidFill>
                <a:latin typeface="Calibri" panose="020F0502020204030204" pitchFamily="34" charset="0"/>
              </a:rPr>
              <a:t>f</a:t>
            </a:r>
            <a:r>
              <a:rPr lang="en-US" sz="1400" b="0" i="0" u="none" baseline="0" dirty="0" smtClean="0">
                <a:solidFill>
                  <a:srgbClr val="667175"/>
                </a:solidFill>
                <a:latin typeface="Calibri" panose="020F0502020204030204" pitchFamily="34" charset="0"/>
              </a:rPr>
              <a:t>etch </a:t>
            </a:r>
            <a:r>
              <a:rPr lang="en-US" sz="1400" b="0" i="0" u="none" baseline="0" dirty="0" smtClean="0">
                <a:solidFill>
                  <a:srgbClr val="667175"/>
                </a:solidFill>
                <a:latin typeface="Calibri" panose="020F0502020204030204" pitchFamily="34" charset="0"/>
              </a:rPr>
              <a:t>section list</a:t>
            </a:r>
            <a:endParaRPr lang="en-US" sz="1400" b="0" i="0" u="none" baseline="0" dirty="0" smtClean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19765" y="1930954"/>
            <a:ext cx="1403183" cy="537028"/>
          </a:xfrm>
          <a:prstGeom prst="rect">
            <a:avLst/>
          </a:prstGeom>
          <a:solidFill>
            <a:srgbClr val="C1EFFF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SDC </a:t>
            </a:r>
          </a:p>
          <a:p>
            <a:pPr algn="ctr"/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plug-in</a:t>
            </a:r>
            <a:r>
              <a:rPr lang="en-US" dirty="0">
                <a:solidFill>
                  <a:srgbClr val="667175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FE</a:t>
            </a:r>
            <a:endParaRPr lang="en-US" dirty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133434" y="2888286"/>
            <a:ext cx="35490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303632" y="2582506"/>
            <a:ext cx="31880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request </a:t>
            </a:r>
            <a:r>
              <a:rPr lang="en-US" sz="1400" dirty="0" smtClean="0"/>
              <a:t>available sections (Hierarchy)</a:t>
            </a:r>
            <a:endParaRPr lang="en-US" sz="14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3669049" y="4319360"/>
            <a:ext cx="2651151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</a:t>
            </a:r>
            <a:r>
              <a:rPr lang="en-US" sz="1400" dirty="0" smtClean="0"/>
              <a:t>equest </a:t>
            </a:r>
            <a:r>
              <a:rPr lang="en-US" sz="1400" dirty="0" smtClean="0"/>
              <a:t>certification for selected sections (</a:t>
            </a:r>
            <a:r>
              <a:rPr lang="en-US" sz="1400" dirty="0" err="1" smtClean="0"/>
              <a:t>VSPid</a:t>
            </a:r>
            <a:r>
              <a:rPr lang="en-US" sz="1400" dirty="0" smtClean="0"/>
              <a:t>, user-selected </a:t>
            </a:r>
            <a:r>
              <a:rPr lang="en-US" sz="1400" dirty="0" smtClean="0"/>
              <a:t>sections)</a:t>
            </a:r>
            <a:endParaRPr lang="en-US" sz="1400" dirty="0" smtClean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8060107" y="1427762"/>
            <a:ext cx="31558" cy="4664515"/>
          </a:xfrm>
          <a:prstGeom prst="line">
            <a:avLst/>
          </a:prstGeom>
          <a:ln w="28575">
            <a:solidFill>
              <a:schemeClr val="tx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081730" y="1076997"/>
            <a:ext cx="2766270" cy="369332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vert="horz" wrap="none" rtlCol="0">
            <a:spAutoFit/>
          </a:bodyPr>
          <a:lstStyle/>
          <a:p>
            <a:pPr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baseline="0" dirty="0" smtClean="0">
                <a:solidFill>
                  <a:srgbClr val="667175"/>
                </a:solidFill>
                <a:latin typeface="Calibri" panose="020F0502020204030204" pitchFamily="34" charset="0"/>
              </a:rPr>
              <a:t>Mimic VTP </a:t>
            </a:r>
            <a:r>
              <a:rPr lang="en-US" sz="1800" b="0" i="0" u="none" baseline="0" dirty="0" smtClean="0">
                <a:solidFill>
                  <a:srgbClr val="667175"/>
                </a:solidFill>
                <a:latin typeface="Calibri" panose="020F0502020204030204" pitchFamily="34" charset="0"/>
              </a:rPr>
              <a:t>API specification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707963" y="2927421"/>
            <a:ext cx="332922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request for </a:t>
            </a:r>
            <a:r>
              <a:rPr lang="en-US" sz="1400" dirty="0"/>
              <a:t>available sections (Hierarchy)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155116" y="3480713"/>
            <a:ext cx="198076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response </a:t>
            </a:r>
            <a:r>
              <a:rPr lang="en-US" sz="1400" dirty="0" smtClean="0"/>
              <a:t>(JSON File)</a:t>
            </a:r>
            <a:endParaRPr lang="en-US" sz="1400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3133434" y="4091338"/>
            <a:ext cx="3542525" cy="9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944389" y="3738017"/>
            <a:ext cx="198076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response </a:t>
            </a:r>
            <a:r>
              <a:rPr lang="en-US" sz="1400" dirty="0" smtClean="0"/>
              <a:t>(JSON)</a:t>
            </a:r>
            <a:endParaRPr lang="en-US" sz="1400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707963" y="5742217"/>
            <a:ext cx="2907076" cy="15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6675959" y="5177887"/>
            <a:ext cx="2939080" cy="11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rved Left Arrow 26"/>
          <p:cNvSpPr/>
          <p:nvPr/>
        </p:nvSpPr>
        <p:spPr>
          <a:xfrm>
            <a:off x="9656810" y="5282989"/>
            <a:ext cx="731520" cy="32059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675247" y="4753348"/>
            <a:ext cx="2260234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285750" indent="-285750"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667175"/>
                </a:solidFill>
                <a:latin typeface="Calibri" panose="020F0502020204030204" pitchFamily="34" charset="0"/>
              </a:rPr>
              <a:t>f</a:t>
            </a:r>
            <a:r>
              <a:rPr lang="en-US" sz="1400" b="0" i="0" u="none" baseline="0" dirty="0" smtClean="0">
                <a:solidFill>
                  <a:srgbClr val="667175"/>
                </a:solidFill>
                <a:latin typeface="Calibri" panose="020F0502020204030204" pitchFamily="34" charset="0"/>
              </a:rPr>
              <a:t>etch </a:t>
            </a:r>
            <a:r>
              <a:rPr lang="en-US" sz="1400" b="0" i="0" u="none" baseline="0" dirty="0" smtClean="0">
                <a:solidFill>
                  <a:srgbClr val="667175"/>
                </a:solidFill>
                <a:latin typeface="Calibri" panose="020F0502020204030204" pitchFamily="34" charset="0"/>
              </a:rPr>
              <a:t>certification report</a:t>
            </a:r>
            <a:endParaRPr lang="en-US" sz="1400" b="0" i="0" u="none" baseline="0" dirty="0" smtClean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133434" y="4813027"/>
            <a:ext cx="35490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155115" y="5405454"/>
            <a:ext cx="231816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response </a:t>
            </a:r>
            <a:r>
              <a:rPr lang="en-US" sz="1400" dirty="0" smtClean="0"/>
              <a:t>(certification report JSON)</a:t>
            </a:r>
            <a:endParaRPr lang="en-US" sz="1400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3133434" y="6016079"/>
            <a:ext cx="3542525" cy="9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873867" y="4424730"/>
            <a:ext cx="2651151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request certification for selected sections (</a:t>
            </a:r>
            <a:r>
              <a:rPr lang="en-US" sz="1400" dirty="0" err="1"/>
              <a:t>VSPid</a:t>
            </a:r>
            <a:r>
              <a:rPr lang="en-US" sz="1400" dirty="0"/>
              <a:t>, user-selected sections)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671253" y="5447940"/>
            <a:ext cx="2318165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response </a:t>
            </a:r>
            <a:r>
              <a:rPr lang="en-US" sz="1400" dirty="0" smtClean="0"/>
              <a:t>(certification report JSON)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15040040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961" y="979096"/>
            <a:ext cx="11449455" cy="5478367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6283630" y="3718279"/>
            <a:ext cx="5049094" cy="2087289"/>
            <a:chOff x="495673" y="1863648"/>
            <a:chExt cx="5049094" cy="2087289"/>
          </a:xfrm>
        </p:grpSpPr>
        <p:grpSp>
          <p:nvGrpSpPr>
            <p:cNvPr id="7" name="Group 6"/>
            <p:cNvGrpSpPr/>
            <p:nvPr/>
          </p:nvGrpSpPr>
          <p:grpSpPr>
            <a:xfrm>
              <a:off x="495673" y="1863648"/>
              <a:ext cx="5049094" cy="2087289"/>
              <a:chOff x="525293" y="2383277"/>
              <a:chExt cx="6293795" cy="2087289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525293" y="2383277"/>
                <a:ext cx="6293795" cy="208728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80936" y="2531574"/>
                <a:ext cx="5865779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q"/>
                </a:pPr>
                <a:r>
                  <a:rPr lang="en-GB" sz="2400" dirty="0"/>
                  <a:t>-</a:t>
                </a:r>
                <a:r>
                  <a:rPr lang="en-GB" sz="2400" dirty="0" smtClean="0"/>
                  <a:t> All</a:t>
                </a:r>
              </a:p>
              <a:p>
                <a:pPr marL="742950" lvl="1" indent="-285750">
                  <a:buFont typeface="Wingdings" panose="05000000000000000000" pitchFamily="2" charset="2"/>
                  <a:buChar char="q"/>
                </a:pPr>
                <a:r>
                  <a:rPr lang="en-GB" sz="2400" dirty="0" smtClean="0"/>
                  <a:t>Compliance Certifications</a:t>
                </a:r>
              </a:p>
              <a:p>
                <a:pPr marL="742950" lvl="1" indent="-285750">
                  <a:buFont typeface="Wingdings" panose="05000000000000000000" pitchFamily="2" charset="2"/>
                  <a:buChar char="q"/>
                </a:pPr>
                <a:r>
                  <a:rPr lang="en-GB" sz="2400" dirty="0" smtClean="0"/>
                  <a:t>Validation Certifications</a:t>
                </a:r>
              </a:p>
              <a:p>
                <a:pPr marL="742950" lvl="1" indent="-285750">
                  <a:buFont typeface="Wingdings" panose="05000000000000000000" pitchFamily="2" charset="2"/>
                  <a:buChar char="q"/>
                </a:pPr>
                <a:r>
                  <a:rPr lang="en-GB" sz="2400" dirty="0" smtClean="0"/>
                  <a:t>Performance Certifications</a:t>
                </a:r>
              </a:p>
              <a:p>
                <a:pPr marL="285750" indent="-285750">
                  <a:buFont typeface="Wingdings" panose="05000000000000000000" pitchFamily="2" charset="2"/>
                  <a:buChar char="q"/>
                </a:pPr>
                <a:endParaRPr lang="en-GB" sz="2400" dirty="0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166442" y="2435967"/>
              <a:ext cx="3000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√</a:t>
              </a:r>
              <a:endParaRPr lang="en-GB" sz="1400" b="1" dirty="0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6546715" y="2996119"/>
            <a:ext cx="4114800" cy="6517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166898" y="3191331"/>
            <a:ext cx="5020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Select certification section(s) you are interested in:</a:t>
            </a:r>
            <a:endParaRPr lang="en-GB" b="1" dirty="0"/>
          </a:p>
        </p:txBody>
      </p:sp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Sprint </a:t>
            </a:r>
            <a:r>
              <a:rPr lang="en-GB" b="1" dirty="0" smtClean="0"/>
              <a:t>1 </a:t>
            </a:r>
            <a:r>
              <a:rPr lang="en-GB" dirty="0" smtClean="0"/>
              <a:t>| </a:t>
            </a:r>
            <a:r>
              <a:rPr lang="en-GB" dirty="0"/>
              <a:t>Certifications </a:t>
            </a:r>
            <a:r>
              <a:rPr lang="en-GB" dirty="0" smtClean="0"/>
              <a:t>Query – User GUI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4997453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Sprint </a:t>
            </a:r>
            <a:r>
              <a:rPr lang="en-GB" b="1" dirty="0" smtClean="0"/>
              <a:t>1 </a:t>
            </a:r>
            <a:r>
              <a:rPr lang="en-GB" dirty="0" smtClean="0"/>
              <a:t>| </a:t>
            </a:r>
            <a:r>
              <a:rPr lang="en-GB" dirty="0"/>
              <a:t>Certifications </a:t>
            </a:r>
            <a:r>
              <a:rPr lang="en-GB" dirty="0" smtClean="0"/>
              <a:t>Query – User GUI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49914" y="1349082"/>
            <a:ext cx="6862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Content of Certification Query result will contain information like this:</a:t>
            </a:r>
            <a:endParaRPr lang="en-GB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17123" y="2101173"/>
            <a:ext cx="6361890" cy="286232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Compliance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+ Heat                          </a:t>
            </a:r>
            <a:r>
              <a:rPr lang="en-GB" b="1" dirty="0" smtClean="0">
                <a:solidFill>
                  <a:srgbClr val="00B050"/>
                </a:solidFill>
              </a:rPr>
              <a:t>Pass</a:t>
            </a:r>
            <a:r>
              <a:rPr lang="en-GB" dirty="0" smtClean="0"/>
              <a:t> (230, Notes)     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+ Tosca                         </a:t>
            </a:r>
            <a:r>
              <a:rPr lang="en-GB" b="1" dirty="0" smtClean="0">
                <a:solidFill>
                  <a:srgbClr val="00B050"/>
                </a:solidFill>
              </a:rPr>
              <a:t>Pass</a:t>
            </a:r>
            <a:r>
              <a:rPr lang="en-GB" dirty="0" smtClean="0"/>
              <a:t> (50, Notes)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Validation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+ OpenStack               </a:t>
            </a:r>
            <a:r>
              <a:rPr lang="en-GB" b="1" dirty="0" smtClean="0">
                <a:solidFill>
                  <a:srgbClr val="00B050"/>
                </a:solidFill>
              </a:rPr>
              <a:t>Pass</a:t>
            </a:r>
            <a:r>
              <a:rPr lang="en-GB" dirty="0" smtClean="0"/>
              <a:t> (70, </a:t>
            </a:r>
            <a:r>
              <a:rPr lang="en-GB" dirty="0"/>
              <a:t>Notes)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+ </a:t>
            </a:r>
            <a:r>
              <a:rPr lang="en-GB" dirty="0" err="1" smtClean="0"/>
              <a:t>Vmware</a:t>
            </a:r>
            <a:r>
              <a:rPr lang="en-GB" dirty="0" smtClean="0"/>
              <a:t>                   </a:t>
            </a:r>
            <a:r>
              <a:rPr lang="en-GB" b="1" dirty="0" smtClean="0">
                <a:solidFill>
                  <a:srgbClr val="FF0000"/>
                </a:solidFill>
              </a:rPr>
              <a:t>Fail</a:t>
            </a:r>
            <a:r>
              <a:rPr lang="en-GB" dirty="0" smtClean="0"/>
              <a:t> (12, </a:t>
            </a:r>
            <a:r>
              <a:rPr lang="en-GB" dirty="0"/>
              <a:t>Notes)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+ </a:t>
            </a:r>
            <a:r>
              <a:rPr lang="en-GB" dirty="0" err="1" smtClean="0"/>
              <a:t>Kubernettes</a:t>
            </a:r>
            <a:r>
              <a:rPr lang="en-GB" dirty="0" smtClean="0"/>
              <a:t>            </a:t>
            </a:r>
            <a:r>
              <a:rPr lang="en-GB" b="1" dirty="0" smtClean="0">
                <a:solidFill>
                  <a:srgbClr val="FF0000"/>
                </a:solidFill>
              </a:rPr>
              <a:t>Fail</a:t>
            </a:r>
            <a:r>
              <a:rPr lang="en-GB" dirty="0" smtClean="0"/>
              <a:t> (4, </a:t>
            </a:r>
            <a:r>
              <a:rPr lang="en-GB" dirty="0"/>
              <a:t>Notes)</a:t>
            </a:r>
            <a:endParaRPr lang="en-GB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smtClean="0"/>
              <a:t>Performance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+ Max Throughput    </a:t>
            </a:r>
            <a:r>
              <a:rPr lang="en-GB" b="1" dirty="0" smtClean="0">
                <a:solidFill>
                  <a:srgbClr val="00B050"/>
                </a:solidFill>
              </a:rPr>
              <a:t>Pass</a:t>
            </a:r>
            <a:r>
              <a:rPr lang="en-GB" dirty="0" smtClean="0"/>
              <a:t> (120, </a:t>
            </a:r>
            <a:r>
              <a:rPr lang="en-GB" dirty="0"/>
              <a:t>Notes)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+ Latency                    </a:t>
            </a:r>
            <a:r>
              <a:rPr lang="en-GB" b="1" dirty="0" smtClean="0">
                <a:solidFill>
                  <a:srgbClr val="FF0000"/>
                </a:solidFill>
              </a:rPr>
              <a:t>Fail</a:t>
            </a:r>
            <a:r>
              <a:rPr lang="en-GB" dirty="0" smtClean="0"/>
              <a:t> (30, </a:t>
            </a:r>
            <a:r>
              <a:rPr lang="en-GB" dirty="0"/>
              <a:t>Notes)</a:t>
            </a:r>
          </a:p>
        </p:txBody>
      </p:sp>
    </p:spTree>
    <p:extLst>
      <p:ext uri="{BB962C8B-B14F-4D97-AF65-F5344CB8AC3E}">
        <p14:creationId xmlns:p14="http://schemas.microsoft.com/office/powerpoint/2010/main" val="1883723857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9857248" cy="534185"/>
          </a:xfrm>
        </p:spPr>
        <p:txBody>
          <a:bodyPr>
            <a:noAutofit/>
          </a:bodyPr>
          <a:lstStyle/>
          <a:p>
            <a:r>
              <a:rPr lang="en-GB" sz="2400" b="1" dirty="0"/>
              <a:t>Sprint </a:t>
            </a:r>
            <a:r>
              <a:rPr lang="en-GB" sz="2400" b="1" dirty="0" smtClean="0"/>
              <a:t>2</a:t>
            </a:r>
            <a:r>
              <a:rPr lang="en-GB" sz="2400" dirty="0"/>
              <a:t>: Compliance Check: Test cases list request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79146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2621912" y="5967356"/>
            <a:ext cx="438768" cy="184666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6032147" y="1900760"/>
            <a:ext cx="1287625" cy="537028"/>
          </a:xfrm>
          <a:prstGeom prst="rect">
            <a:avLst/>
          </a:prstGeom>
          <a:solidFill>
            <a:srgbClr val="C1EFFF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SDC </a:t>
            </a:r>
          </a:p>
          <a:p>
            <a:pPr algn="ctr"/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plug-in</a:t>
            </a:r>
            <a:r>
              <a:rPr lang="en-US" dirty="0">
                <a:solidFill>
                  <a:srgbClr val="667175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BE</a:t>
            </a:r>
            <a:endParaRPr lang="en-US" dirty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75862" y="1556747"/>
            <a:ext cx="1103086" cy="918013"/>
          </a:xfrm>
          <a:prstGeom prst="rect">
            <a:avLst/>
          </a:prstGeom>
          <a:solidFill>
            <a:srgbClr val="C1EFFF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667175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1200" dirty="0" smtClean="0">
                <a:solidFill>
                  <a:srgbClr val="667175"/>
                </a:solidFill>
                <a:latin typeface="Calibri" panose="020F0502020204030204" pitchFamily="34" charset="0"/>
              </a:rPr>
              <a:t>VTP/Registry</a:t>
            </a:r>
            <a:endParaRPr lang="en-US" sz="1200" dirty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cxnSp>
        <p:nvCxnSpPr>
          <p:cNvPr id="10" name="Straight Connector 9"/>
          <p:cNvCxnSpPr>
            <a:stCxn id="6" idx="2"/>
          </p:cNvCxnSpPr>
          <p:nvPr/>
        </p:nvCxnSpPr>
        <p:spPr>
          <a:xfrm flipH="1">
            <a:off x="6665490" y="2437788"/>
            <a:ext cx="10470" cy="3743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2"/>
          </p:cNvCxnSpPr>
          <p:nvPr/>
        </p:nvCxnSpPr>
        <p:spPr>
          <a:xfrm flipH="1">
            <a:off x="9615039" y="2474760"/>
            <a:ext cx="12366" cy="36358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6707963" y="3817476"/>
            <a:ext cx="2907076" cy="15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6675959" y="3253146"/>
            <a:ext cx="2939080" cy="11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n 35"/>
          <p:cNvSpPr/>
          <p:nvPr/>
        </p:nvSpPr>
        <p:spPr>
          <a:xfrm>
            <a:off x="9460676" y="1686377"/>
            <a:ext cx="365273" cy="307777"/>
          </a:xfrm>
          <a:prstGeom prst="can">
            <a:avLst/>
          </a:prstGeom>
          <a:solidFill>
            <a:srgbClr val="C1EFFF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121360" y="2474760"/>
            <a:ext cx="8512" cy="36358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89563" y="441679"/>
            <a:ext cx="11010444" cy="332399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Design Time Flow (part 1)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4" name="Curved Left Arrow 13"/>
          <p:cNvSpPr/>
          <p:nvPr/>
        </p:nvSpPr>
        <p:spPr>
          <a:xfrm>
            <a:off x="9643312" y="3417419"/>
            <a:ext cx="731520" cy="32059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45534" y="2977850"/>
            <a:ext cx="1843197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285750" indent="-285750"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667175"/>
                </a:solidFill>
                <a:latin typeface="Calibri" panose="020F0502020204030204" pitchFamily="34" charset="0"/>
              </a:rPr>
              <a:t>f</a:t>
            </a:r>
            <a:r>
              <a:rPr lang="en-US" sz="1400" b="0" i="0" u="none" baseline="0" dirty="0" smtClean="0">
                <a:solidFill>
                  <a:srgbClr val="667175"/>
                </a:solidFill>
                <a:latin typeface="Calibri" panose="020F0502020204030204" pitchFamily="34" charset="0"/>
              </a:rPr>
              <a:t>etch test cases list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419765" y="1930954"/>
            <a:ext cx="1403183" cy="537028"/>
          </a:xfrm>
          <a:prstGeom prst="rect">
            <a:avLst/>
          </a:prstGeom>
          <a:solidFill>
            <a:srgbClr val="C1EFFF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SDC </a:t>
            </a:r>
          </a:p>
          <a:p>
            <a:pPr algn="ctr"/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plug-in</a:t>
            </a:r>
            <a:r>
              <a:rPr lang="en-US" dirty="0">
                <a:solidFill>
                  <a:srgbClr val="667175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FE</a:t>
            </a:r>
            <a:endParaRPr lang="en-US" dirty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133434" y="2888286"/>
            <a:ext cx="35490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532732" y="2582506"/>
            <a:ext cx="26235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request for test cases list (VSPid)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669049" y="4319360"/>
            <a:ext cx="265115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</a:t>
            </a:r>
            <a:r>
              <a:rPr lang="en-US" sz="1400" dirty="0" smtClean="0"/>
              <a:t>equest for input parameters (VSPid, user-selected test cases)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8060107" y="1427762"/>
            <a:ext cx="31558" cy="4664515"/>
          </a:xfrm>
          <a:prstGeom prst="line">
            <a:avLst/>
          </a:prstGeom>
          <a:ln w="28575">
            <a:solidFill>
              <a:schemeClr val="tx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081730" y="1076997"/>
            <a:ext cx="3286028" cy="369332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vert="horz" wrap="none" rtlCol="0">
            <a:spAutoFit/>
          </a:bodyPr>
          <a:lstStyle/>
          <a:p>
            <a:pPr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baseline="0" dirty="0" smtClean="0">
                <a:solidFill>
                  <a:srgbClr val="667175"/>
                </a:solidFill>
                <a:latin typeface="Calibri" panose="020F0502020204030204" pitchFamily="34" charset="0"/>
              </a:rPr>
              <a:t>use existing VTP API specification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849720" y="2927421"/>
            <a:ext cx="262356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request for test cases list (VSPid)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155116" y="3480713"/>
            <a:ext cx="198076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response (test cases list)</a:t>
            </a:r>
            <a:endParaRPr lang="en-US" sz="1400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3133434" y="4091338"/>
            <a:ext cx="3542525" cy="9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944389" y="3738017"/>
            <a:ext cx="198076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response (test cases list)</a:t>
            </a:r>
            <a:endParaRPr lang="en-US" sz="1400" dirty="0"/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6707963" y="5742217"/>
            <a:ext cx="2907076" cy="15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6675959" y="5177887"/>
            <a:ext cx="2939080" cy="11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urved Left Arrow 48"/>
          <p:cNvSpPr/>
          <p:nvPr/>
        </p:nvSpPr>
        <p:spPr>
          <a:xfrm>
            <a:off x="9656810" y="5282989"/>
            <a:ext cx="731520" cy="32059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675247" y="4753348"/>
            <a:ext cx="2436886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285750" indent="-285750"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667175"/>
                </a:solidFill>
                <a:latin typeface="Calibri" panose="020F0502020204030204" pitchFamily="34" charset="0"/>
              </a:rPr>
              <a:t>f</a:t>
            </a:r>
            <a:r>
              <a:rPr lang="en-US" sz="1400" b="0" i="0" u="none" baseline="0" dirty="0" smtClean="0">
                <a:solidFill>
                  <a:srgbClr val="667175"/>
                </a:solidFill>
                <a:latin typeface="Calibri" panose="020F0502020204030204" pitchFamily="34" charset="0"/>
              </a:rPr>
              <a:t>etch input parameters list </a:t>
            </a:r>
          </a:p>
          <a:p>
            <a:pPr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667175"/>
                </a:solidFill>
                <a:latin typeface="Calibri" panose="020F0502020204030204" pitchFamily="34" charset="0"/>
              </a:rPr>
              <a:t> </a:t>
            </a:r>
            <a:r>
              <a:rPr lang="en-US" sz="1400" dirty="0" smtClean="0">
                <a:solidFill>
                  <a:srgbClr val="667175"/>
                </a:solidFill>
                <a:latin typeface="Calibri" panose="020F0502020204030204" pitchFamily="34" charset="0"/>
              </a:rPr>
              <a:t>      </a:t>
            </a:r>
            <a:r>
              <a:rPr lang="en-US" sz="1400" b="0" i="0" u="none" baseline="0" dirty="0" smtClean="0">
                <a:solidFill>
                  <a:srgbClr val="667175"/>
                </a:solidFill>
                <a:latin typeface="Calibri" panose="020F0502020204030204" pitchFamily="34" charset="0"/>
              </a:rPr>
              <a:t>for selected test cases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3133434" y="4813027"/>
            <a:ext cx="35490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155115" y="5405454"/>
            <a:ext cx="231816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response (input parameters)</a:t>
            </a:r>
            <a:endParaRPr lang="en-US" sz="1400" dirty="0"/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3133434" y="6016079"/>
            <a:ext cx="3542525" cy="9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953543" y="4624595"/>
            <a:ext cx="265115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</a:t>
            </a:r>
            <a:r>
              <a:rPr lang="en-US" sz="1400" dirty="0" smtClean="0"/>
              <a:t>equest for input parameters (user-selected test cases)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742131" y="5688951"/>
            <a:ext cx="231816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response (input parameters)</a:t>
            </a:r>
            <a:endParaRPr lang="en-US" sz="1400" dirty="0"/>
          </a:p>
        </p:txBody>
      </p:sp>
      <p:sp>
        <p:nvSpPr>
          <p:cNvPr id="40" name="Content Placeholder 3"/>
          <p:cNvSpPr>
            <a:spLocks noGrp="1"/>
          </p:cNvSpPr>
          <p:nvPr>
            <p:ph idx="1"/>
          </p:nvPr>
        </p:nvSpPr>
        <p:spPr>
          <a:xfrm>
            <a:off x="149718" y="2039753"/>
            <a:ext cx="2739202" cy="414161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Example test cases:</a:t>
            </a:r>
          </a:p>
          <a:p>
            <a:pPr marL="0" indent="0">
              <a:buNone/>
            </a:pPr>
            <a:r>
              <a:rPr lang="en-US" dirty="0" smtClean="0"/>
              <a:t>- </a:t>
            </a:r>
            <a:r>
              <a:rPr lang="en-US" sz="2100" dirty="0" smtClean="0"/>
              <a:t>Compute </a:t>
            </a:r>
            <a:r>
              <a:rPr lang="en-US" sz="2100" dirty="0"/>
              <a:t>flavor check as to whether it is supported by underlying </a:t>
            </a:r>
            <a:r>
              <a:rPr lang="en-US" sz="2100" dirty="0" smtClean="0"/>
              <a:t>NFVI … NFVIid would be an input parameter</a:t>
            </a:r>
            <a:endParaRPr lang="en-US" sz="2100" dirty="0"/>
          </a:p>
          <a:p>
            <a:pPr marL="0" indent="0">
              <a:buNone/>
            </a:pPr>
            <a:endParaRPr lang="en-US" sz="2100" dirty="0"/>
          </a:p>
          <a:p>
            <a:pPr marL="0" indent="0">
              <a:buNone/>
            </a:pPr>
            <a:r>
              <a:rPr lang="en-US" sz="2100" dirty="0" smtClean="0"/>
              <a:t>- SR-IOV </a:t>
            </a:r>
            <a:r>
              <a:rPr lang="en-US" sz="2100" dirty="0"/>
              <a:t>PCIe Pass </a:t>
            </a:r>
            <a:r>
              <a:rPr lang="en-US" sz="2100" dirty="0" smtClean="0"/>
              <a:t>Through </a:t>
            </a:r>
            <a:r>
              <a:rPr lang="en-US" sz="2100" dirty="0"/>
              <a:t>to a specific Network Interface Card as to whether that is available in the underlying </a:t>
            </a:r>
            <a:r>
              <a:rPr lang="en-US" sz="2100" dirty="0" smtClean="0"/>
              <a:t>NFVI</a:t>
            </a:r>
            <a:endParaRPr lang="en-US" sz="21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541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753232" y="5967356"/>
            <a:ext cx="438768" cy="184666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908188" y="1887692"/>
            <a:ext cx="1287625" cy="537028"/>
          </a:xfrm>
          <a:prstGeom prst="rect">
            <a:avLst/>
          </a:prstGeom>
          <a:solidFill>
            <a:srgbClr val="C1EFFF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SDC </a:t>
            </a:r>
          </a:p>
          <a:p>
            <a:pPr algn="ctr"/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plug-in</a:t>
            </a:r>
            <a:r>
              <a:rPr lang="en-US" dirty="0">
                <a:solidFill>
                  <a:srgbClr val="667175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BE</a:t>
            </a:r>
            <a:endParaRPr lang="en-US" dirty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51903" y="1543679"/>
            <a:ext cx="1103086" cy="918013"/>
          </a:xfrm>
          <a:prstGeom prst="rect">
            <a:avLst/>
          </a:prstGeom>
          <a:solidFill>
            <a:srgbClr val="C1EFFF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rgbClr val="667175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1200" dirty="0" smtClean="0">
                <a:solidFill>
                  <a:srgbClr val="667175"/>
                </a:solidFill>
                <a:latin typeface="Calibri" panose="020F0502020204030204" pitchFamily="34" charset="0"/>
              </a:rPr>
              <a:t>VTP/Registry</a:t>
            </a:r>
            <a:endParaRPr lang="en-US" sz="1200" dirty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cxnSp>
        <p:nvCxnSpPr>
          <p:cNvPr id="10" name="Straight Connector 9"/>
          <p:cNvCxnSpPr>
            <a:stCxn id="6" idx="2"/>
          </p:cNvCxnSpPr>
          <p:nvPr/>
        </p:nvCxnSpPr>
        <p:spPr>
          <a:xfrm flipH="1">
            <a:off x="4541531" y="2424720"/>
            <a:ext cx="10470" cy="3743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2"/>
          </p:cNvCxnSpPr>
          <p:nvPr/>
        </p:nvCxnSpPr>
        <p:spPr>
          <a:xfrm flipH="1">
            <a:off x="7491080" y="2461692"/>
            <a:ext cx="12366" cy="36358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n 35"/>
          <p:cNvSpPr/>
          <p:nvPr/>
        </p:nvSpPr>
        <p:spPr>
          <a:xfrm>
            <a:off x="7336717" y="1673309"/>
            <a:ext cx="365273" cy="307777"/>
          </a:xfrm>
          <a:prstGeom prst="can">
            <a:avLst/>
          </a:prstGeom>
          <a:solidFill>
            <a:srgbClr val="C1EFFF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997401" y="2461692"/>
            <a:ext cx="8512" cy="36358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389563" y="441679"/>
            <a:ext cx="11010444" cy="332399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Design Time Flow (part 2)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95806" y="1917886"/>
            <a:ext cx="1403183" cy="537028"/>
          </a:xfrm>
          <a:prstGeom prst="rect">
            <a:avLst/>
          </a:prstGeom>
          <a:solidFill>
            <a:srgbClr val="C1EFFF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SDC </a:t>
            </a:r>
          </a:p>
          <a:p>
            <a:pPr algn="ctr"/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plug-in</a:t>
            </a:r>
            <a:r>
              <a:rPr lang="en-US" dirty="0">
                <a:solidFill>
                  <a:srgbClr val="667175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FE</a:t>
            </a:r>
            <a:endParaRPr lang="en-US" dirty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Content Placeholder 3"/>
          <p:cNvSpPr>
            <a:spLocks noGrp="1"/>
          </p:cNvSpPr>
          <p:nvPr>
            <p:ph idx="1"/>
          </p:nvPr>
        </p:nvSpPr>
        <p:spPr>
          <a:xfrm>
            <a:off x="8291391" y="4226926"/>
            <a:ext cx="3859102" cy="222221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Example test cases:</a:t>
            </a:r>
          </a:p>
          <a:p>
            <a:pPr lvl="1">
              <a:buFont typeface="Courier New" panose="02070309020205020404" pitchFamily="49" charset="0"/>
              <a:buChar char="-"/>
            </a:pPr>
            <a:r>
              <a:rPr lang="en-US" dirty="0"/>
              <a:t>Compute flavor check as to whether it is supported by underlying </a:t>
            </a:r>
            <a:r>
              <a:rPr lang="en-US" dirty="0" smtClean="0"/>
              <a:t>NFVI … NFVIid would be an input parameter</a:t>
            </a:r>
            <a:endParaRPr lang="en-US" dirty="0"/>
          </a:p>
          <a:p>
            <a:pPr lvl="1">
              <a:buFont typeface="Courier New" panose="02070309020205020404" pitchFamily="49" charset="0"/>
              <a:buChar char="-"/>
            </a:pPr>
            <a:r>
              <a:rPr lang="en-US" dirty="0"/>
              <a:t>SR-IOV PCIe Pass </a:t>
            </a:r>
            <a:r>
              <a:rPr lang="en-US" dirty="0" smtClean="0"/>
              <a:t>Through </a:t>
            </a:r>
            <a:r>
              <a:rPr lang="en-US" dirty="0"/>
              <a:t>to a specific Network Interface Card as to whether that is available in the underlying </a:t>
            </a:r>
            <a:r>
              <a:rPr lang="en-US" dirty="0" smtClean="0"/>
              <a:t>NFVI</a:t>
            </a:r>
            <a:endParaRPr lang="en-US" dirty="0"/>
          </a:p>
          <a:p>
            <a:endParaRPr lang="en-US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5936148" y="1414694"/>
            <a:ext cx="31558" cy="4664515"/>
          </a:xfrm>
          <a:prstGeom prst="line">
            <a:avLst/>
          </a:prstGeom>
          <a:ln w="28575">
            <a:solidFill>
              <a:schemeClr val="tx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957771" y="1063929"/>
            <a:ext cx="3286028" cy="369332"/>
          </a:xfrm>
          <a:prstGeom prst="rect">
            <a:avLst/>
          </a:prstGeom>
          <a:noFill/>
          <a:ln>
            <a:solidFill>
              <a:schemeClr val="tx1">
                <a:lumMod val="50000"/>
              </a:schemeClr>
            </a:solidFill>
          </a:ln>
        </p:spPr>
        <p:txBody>
          <a:bodyPr vert="horz" wrap="none" rtlCol="0">
            <a:spAutoFit/>
          </a:bodyPr>
          <a:lstStyle/>
          <a:p>
            <a:pPr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baseline="0" dirty="0" smtClean="0">
                <a:solidFill>
                  <a:srgbClr val="667175"/>
                </a:solidFill>
                <a:latin typeface="Calibri" panose="020F0502020204030204" pitchFamily="34" charset="0"/>
              </a:rPr>
              <a:t>use existing VTP API specification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flipH="1">
            <a:off x="4571930" y="4463176"/>
            <a:ext cx="2907076" cy="15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4539926" y="4010933"/>
            <a:ext cx="2939080" cy="11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urved Left Arrow 48"/>
          <p:cNvSpPr/>
          <p:nvPr/>
        </p:nvSpPr>
        <p:spPr>
          <a:xfrm>
            <a:off x="7520777" y="4003948"/>
            <a:ext cx="731520" cy="45922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1005913" y="3238891"/>
            <a:ext cx="35490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5019082" y="4097621"/>
            <a:ext cx="231816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response (pass/fail results)</a:t>
            </a:r>
            <a:endParaRPr lang="en-US" sz="1400" dirty="0"/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997401" y="4737038"/>
            <a:ext cx="3542525" cy="9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080941" y="2500227"/>
            <a:ext cx="28567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</a:t>
            </a:r>
            <a:r>
              <a:rPr lang="en-US" sz="1400" dirty="0" smtClean="0"/>
              <a:t>equest for compliance check </a:t>
            </a:r>
          </a:p>
          <a:p>
            <a:r>
              <a:rPr lang="en-US" sz="1400" dirty="0" smtClean="0"/>
              <a:t>(VSPid, </a:t>
            </a:r>
            <a:r>
              <a:rPr lang="en-US" sz="1400" dirty="0"/>
              <a:t>user-selected test </a:t>
            </a:r>
            <a:r>
              <a:rPr lang="en-US" sz="1400" dirty="0" smtClean="0"/>
              <a:t>cases, input parameters)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737441" y="3247580"/>
            <a:ext cx="2664794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/>
              <a:t>r</a:t>
            </a:r>
            <a:r>
              <a:rPr lang="en-US" sz="1400" dirty="0" smtClean="0"/>
              <a:t>equest for compliance check (VSPid, </a:t>
            </a:r>
            <a:r>
              <a:rPr lang="en-US" sz="1400" dirty="0"/>
              <a:t>user-selected test </a:t>
            </a:r>
            <a:r>
              <a:rPr lang="en-US" sz="1400" dirty="0" smtClean="0"/>
              <a:t>cases, input parameters, VNF Template)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200300" y="4427021"/>
            <a:ext cx="330612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response (pass/fail results) for user action</a:t>
            </a:r>
            <a:endParaRPr lang="en-US" sz="1400" dirty="0"/>
          </a:p>
        </p:txBody>
      </p:sp>
      <p:sp>
        <p:nvSpPr>
          <p:cNvPr id="40" name="TextBox 39"/>
          <p:cNvSpPr txBox="1"/>
          <p:nvPr/>
        </p:nvSpPr>
        <p:spPr>
          <a:xfrm>
            <a:off x="7708615" y="3039321"/>
            <a:ext cx="4110164" cy="116955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342900" indent="-342900"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>
                <a:solidFill>
                  <a:srgbClr val="667175"/>
                </a:solidFill>
                <a:latin typeface="Calibri" panose="020F0502020204030204" pitchFamily="34" charset="0"/>
              </a:rPr>
              <a:t>p</a:t>
            </a:r>
            <a:r>
              <a:rPr lang="en-US" sz="1400" b="0" i="0" u="none" baseline="0" dirty="0" smtClean="0">
                <a:solidFill>
                  <a:srgbClr val="667175"/>
                </a:solidFill>
                <a:latin typeface="Calibri" panose="020F0502020204030204" pitchFamily="34" charset="0"/>
              </a:rPr>
              <a:t>arse VNF template </a:t>
            </a:r>
            <a:r>
              <a:rPr lang="en-US" sz="1400" dirty="0" smtClean="0">
                <a:solidFill>
                  <a:srgbClr val="667175"/>
                </a:solidFill>
                <a:latin typeface="Calibri" panose="020F0502020204030204" pitchFamily="34" charset="0"/>
              </a:rPr>
              <a:t>and extract </a:t>
            </a:r>
            <a:r>
              <a:rPr lang="en-US" sz="1400" b="0" i="0" u="none" baseline="0" dirty="0" smtClean="0">
                <a:solidFill>
                  <a:srgbClr val="667175"/>
                </a:solidFill>
                <a:latin typeface="Calibri" panose="020F0502020204030204" pitchFamily="34" charset="0"/>
              </a:rPr>
              <a:t>VNF metadata </a:t>
            </a:r>
          </a:p>
          <a:p>
            <a:pPr marL="342900" indent="-342900"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>
                <a:solidFill>
                  <a:srgbClr val="667175"/>
                </a:solidFill>
                <a:latin typeface="Calibri" panose="020F0502020204030204" pitchFamily="34" charset="0"/>
              </a:rPr>
              <a:t>c</a:t>
            </a:r>
            <a:r>
              <a:rPr lang="en-US" sz="1400" dirty="0" smtClean="0">
                <a:solidFill>
                  <a:srgbClr val="667175"/>
                </a:solidFill>
                <a:latin typeface="Calibri" panose="020F0502020204030204" pitchFamily="34" charset="0"/>
              </a:rPr>
              <a:t>heck VNF metadata against </a:t>
            </a:r>
            <a:r>
              <a:rPr lang="en-US" sz="1400" b="0" i="0" u="none" baseline="0" dirty="0" smtClean="0">
                <a:solidFill>
                  <a:srgbClr val="667175"/>
                </a:solidFill>
                <a:latin typeface="Calibri" panose="020F0502020204030204" pitchFamily="34" charset="0"/>
              </a:rPr>
              <a:t>registry metadata</a:t>
            </a:r>
          </a:p>
          <a:p>
            <a:pPr marL="342900" indent="-342900"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>
                <a:solidFill>
                  <a:srgbClr val="667175"/>
                </a:solidFill>
                <a:latin typeface="Calibri" panose="020F0502020204030204" pitchFamily="34" charset="0"/>
              </a:rPr>
              <a:t>s</a:t>
            </a:r>
            <a:r>
              <a:rPr lang="en-US" sz="1400" dirty="0" smtClean="0">
                <a:solidFill>
                  <a:srgbClr val="667175"/>
                </a:solidFill>
                <a:latin typeface="Calibri" panose="020F0502020204030204" pitchFamily="34" charset="0"/>
              </a:rPr>
              <a:t>tore pass/fail results for certifications queries</a:t>
            </a:r>
          </a:p>
          <a:p>
            <a:pPr marL="342900" indent="-342900"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400" dirty="0" smtClean="0">
                <a:solidFill>
                  <a:srgbClr val="667175"/>
                </a:solidFill>
                <a:latin typeface="Calibri" panose="020F0502020204030204" pitchFamily="34" charset="0"/>
              </a:rPr>
              <a:t>return pass/fail results</a:t>
            </a:r>
          </a:p>
          <a:p>
            <a:pPr marL="342900" indent="-342900"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400" b="0" i="0" u="none" baseline="0" dirty="0" smtClean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4571930" y="5734942"/>
            <a:ext cx="2907076" cy="15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019082" y="5398179"/>
            <a:ext cx="231816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response (pass/fail results)</a:t>
            </a:r>
            <a:endParaRPr lang="en-US" sz="1400" dirty="0"/>
          </a:p>
        </p:txBody>
      </p:sp>
      <p:cxnSp>
        <p:nvCxnSpPr>
          <p:cNvPr id="55" name="Straight Arrow Connector 54"/>
          <p:cNvCxnSpPr/>
          <p:nvPr/>
        </p:nvCxnSpPr>
        <p:spPr>
          <a:xfrm flipH="1">
            <a:off x="997401" y="6008804"/>
            <a:ext cx="3542525" cy="9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1200300" y="5698787"/>
            <a:ext cx="330612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response (pass/fail results) for user action</a:t>
            </a:r>
            <a:endParaRPr lang="en-US" sz="1400" dirty="0"/>
          </a:p>
        </p:txBody>
      </p:sp>
      <p:cxnSp>
        <p:nvCxnSpPr>
          <p:cNvPr id="59" name="Straight Arrow Connector 58"/>
          <p:cNvCxnSpPr/>
          <p:nvPr/>
        </p:nvCxnSpPr>
        <p:spPr>
          <a:xfrm flipH="1">
            <a:off x="4576622" y="5211712"/>
            <a:ext cx="2907076" cy="159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5023774" y="4874949"/>
            <a:ext cx="231816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response (no content)</a:t>
            </a:r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86528" y="5154383"/>
            <a:ext cx="704680" cy="646331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0" i="0" u="none" baseline="0" dirty="0" smtClean="0">
                <a:solidFill>
                  <a:srgbClr val="667175"/>
                </a:solidFill>
                <a:latin typeface="Calibri" panose="020F0502020204030204" pitchFamily="34" charset="0"/>
              </a:rPr>
              <a:t>or</a:t>
            </a:r>
          </a:p>
          <a:p>
            <a:pPr algn="l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667175"/>
                </a:solidFill>
                <a:latin typeface="Calibri" panose="020F0502020204030204" pitchFamily="34" charset="0"/>
              </a:rPr>
              <a:t>async</a:t>
            </a:r>
            <a:endParaRPr lang="en-US" sz="1800" b="0" i="0" u="none" baseline="0" dirty="0" smtClean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851837" y="4912703"/>
            <a:ext cx="6774245" cy="12309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1800" b="0" i="0" u="none" baseline="0" dirty="0" smtClean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2568392" y="3694830"/>
            <a:ext cx="1978374" cy="123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2474562" y="3880991"/>
            <a:ext cx="2065364" cy="259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n 41"/>
          <p:cNvSpPr/>
          <p:nvPr/>
        </p:nvSpPr>
        <p:spPr>
          <a:xfrm>
            <a:off x="2210803" y="3550954"/>
            <a:ext cx="365273" cy="545905"/>
          </a:xfrm>
          <a:prstGeom prst="can">
            <a:avLst/>
          </a:prstGeom>
          <a:solidFill>
            <a:srgbClr val="C1EFFF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667175"/>
              </a:solidFill>
              <a:latin typeface="Calibri" panose="020F050202020403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626980" y="3382931"/>
            <a:ext cx="187789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request VNF Template</a:t>
            </a:r>
            <a:endParaRPr lang="en-US" sz="1400" dirty="0"/>
          </a:p>
        </p:txBody>
      </p:sp>
      <p:cxnSp>
        <p:nvCxnSpPr>
          <p:cNvPr id="50" name="Straight Arrow Connector 49"/>
          <p:cNvCxnSpPr/>
          <p:nvPr/>
        </p:nvCxnSpPr>
        <p:spPr>
          <a:xfrm flipH="1">
            <a:off x="1013295" y="5370967"/>
            <a:ext cx="3533471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086842" y="5034204"/>
            <a:ext cx="231816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response (no content)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19833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MPOWERBULLET" val="EMPOWERBULLET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0</TotalTime>
  <Words>539</Words>
  <Application>Microsoft Office PowerPoint</Application>
  <PresentationFormat>Widescreen</PresentationFormat>
  <Paragraphs>126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.AppleSystemUIFont</vt:lpstr>
      <vt:lpstr>Arial</vt:lpstr>
      <vt:lpstr>Calibri</vt:lpstr>
      <vt:lpstr>Courier New</vt:lpstr>
      <vt:lpstr>Helvetica Neue Light</vt:lpstr>
      <vt:lpstr>Wingdings</vt:lpstr>
      <vt:lpstr>Office Theme</vt:lpstr>
      <vt:lpstr>VSP Compliance    Vodafone Group iconectiv </vt:lpstr>
      <vt:lpstr>Sprints</vt:lpstr>
      <vt:lpstr>PowerPoint Presentation</vt:lpstr>
      <vt:lpstr>PowerPoint Presentation</vt:lpstr>
      <vt:lpstr>Sprint 1 | Certifications Query – User GUI </vt:lpstr>
      <vt:lpstr>Sprint 1 | Certifications Query – User GUI </vt:lpstr>
      <vt:lpstr>PowerPoint Presentation</vt:lpstr>
      <vt:lpstr>Design Time Flow (part 1)</vt:lpstr>
      <vt:lpstr>Design Time Flow (part 2)</vt:lpstr>
      <vt:lpstr>Sprint 1 | Certifications Query – User GUI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Rabi, Abdel, Vodafone Group</cp:lastModifiedBy>
  <cp:revision>456</cp:revision>
  <dcterms:created xsi:type="dcterms:W3CDTF">2017-02-27T16:23:08Z</dcterms:created>
  <dcterms:modified xsi:type="dcterms:W3CDTF">2019-01-15T16:48:53Z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59f705-2ba0-454b-9cfc-6ce5bcaac040_Enabled">
    <vt:lpwstr>True</vt:lpwstr>
  </property>
  <property fmtid="{D5CDD505-2E9C-101B-9397-08002B2CF9AE}" pid="3" name="MSIP_Label_0359f705-2ba0-454b-9cfc-6ce5bcaac040_SiteId">
    <vt:lpwstr>68283f3b-8487-4c86-adb3-a5228f18b893</vt:lpwstr>
  </property>
  <property fmtid="{D5CDD505-2E9C-101B-9397-08002B2CF9AE}" pid="4" name="MSIP_Label_0359f705-2ba0-454b-9cfc-6ce5bcaac040_Owner">
    <vt:lpwstr>atul.purohit1@vodafone.com</vt:lpwstr>
  </property>
  <property fmtid="{D5CDD505-2E9C-101B-9397-08002B2CF9AE}" pid="5" name="MSIP_Label_0359f705-2ba0-454b-9cfc-6ce5bcaac040_SetDate">
    <vt:lpwstr>2019-01-08T06:13:18.5808855Z</vt:lpwstr>
  </property>
  <property fmtid="{D5CDD505-2E9C-101B-9397-08002B2CF9AE}" pid="6" name="MSIP_Label_0359f705-2ba0-454b-9cfc-6ce5bcaac040_Name">
    <vt:lpwstr>C2 General</vt:lpwstr>
  </property>
  <property fmtid="{D5CDD505-2E9C-101B-9397-08002B2CF9AE}" pid="7" name="MSIP_Label_0359f705-2ba0-454b-9cfc-6ce5bcaac040_Application">
    <vt:lpwstr>Microsoft Azure Information Protection</vt:lpwstr>
  </property>
  <property fmtid="{D5CDD505-2E9C-101B-9397-08002B2CF9AE}" pid="8" name="MSIP_Label_0359f705-2ba0-454b-9cfc-6ce5bcaac040_Extended_MSFT_Method">
    <vt:lpwstr>Automatic</vt:lpwstr>
  </property>
  <property fmtid="{D5CDD505-2E9C-101B-9397-08002B2CF9AE}" pid="9" name="Sensitivity">
    <vt:lpwstr>C2 General</vt:lpwstr>
  </property>
</Properties>
</file>