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81" r:id="rId3"/>
    <p:sldId id="282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Skorupski" initials="MS" lastIdx="1" clrIdx="0">
    <p:extLst>
      <p:ext uri="{19B8F6BF-5375-455C-9EA6-DF929625EA0E}">
        <p15:presenceInfo xmlns:p15="http://schemas.microsoft.com/office/powerpoint/2012/main" userId="678099db4e5bd5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BCE4FC"/>
    <a:srgbClr val="FFFFFF"/>
    <a:srgbClr val="009893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7" autoAdjust="0"/>
    <p:restoredTop sz="81691" autoAdjust="0"/>
  </p:normalViewPr>
  <p:slideViewPr>
    <p:cSldViewPr snapToGrid="0" snapToObjects="1">
      <p:cViewPr varScale="1">
        <p:scale>
          <a:sx n="94" d="100"/>
          <a:sy n="94" d="100"/>
        </p:scale>
        <p:origin x="5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9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28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Ähnliches Foto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-1524003" y="0"/>
            <a:ext cx="13716000" cy="6858000"/>
          </a:xfrm>
          <a:prstGeom prst="rect">
            <a:avLst/>
          </a:prstGeom>
          <a:noFill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 bwMode="auto">
          <a:xfrm>
            <a:off x="720000" y="216000"/>
            <a:ext cx="8861322" cy="720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pic>
        <p:nvPicPr>
          <p:cNvPr id="7" name="Shape 72"/>
          <p:cNvPicPr/>
          <p:nvPr userDrawn="1"/>
        </p:nvPicPr>
        <p:blipFill>
          <a:blip r:embed="rId3"/>
          <a:stretch/>
        </p:blipFill>
        <p:spPr bwMode="auto"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87804" y="6488355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C348FFA-2627-4A5F-895F-F989BC954082}" type="slidenum">
              <a:rPr lang="en-US"/>
              <a:t>‹Nr.›</a:t>
            </a:fld>
            <a:endParaRPr lang="en-US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F4A2F8A-FBA7-4B49-90F4-9847E41EB7DE}" type="datetime1">
              <a:rPr lang="en-US"/>
              <a:t>8/8/2019</a:t>
            </a:fld>
            <a:endParaRPr lang="en-US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4FC2E535-7A55-4CFC-8C1F-534CB80028C2}"/>
              </a:ext>
            </a:extLst>
          </p:cNvPr>
          <p:cNvSpPr/>
          <p:nvPr userDrawn="1"/>
        </p:nvSpPr>
        <p:spPr>
          <a:xfrm>
            <a:off x="6696226" y="485984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B29A42EC-277C-4CD3-B544-EF1530D3A5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528" y="522094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992664"/>
      </p:ext>
    </p:extLst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ghstreet-technologies.com/" TargetMode="External"/><Relationship Id="rId2" Type="http://schemas.openxmlformats.org/officeDocument/2006/relationships/hyperlink" Target="mailto:martin.skorupski@highstreet-technologies.com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767492"/>
            <a:ext cx="11332718" cy="151482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4000" dirty="0"/>
              <a:t>model-driven </a:t>
            </a:r>
            <a:r>
              <a:rPr lang="en-US" sz="4000" dirty="0" err="1"/>
              <a:t>DMaaP</a:t>
            </a:r>
            <a:r>
              <a:rPr lang="en-US" sz="4000" dirty="0"/>
              <a:t> Agent</a:t>
            </a:r>
            <a:br>
              <a:rPr lang="en-US" dirty="0"/>
            </a:br>
            <a:br>
              <a:rPr lang="en-US" dirty="0"/>
            </a:br>
            <a:br>
              <a:rPr lang="en-US" sz="4000" dirty="0"/>
            </a:b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963424FF-C741-43A8-96C2-41FC2CA960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2"/>
            <a:ext cx="4008788" cy="11281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by SDN-R team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2019 August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platzhalter 3">
            <a:extLst>
              <a:ext uri="{FF2B5EF4-FFF2-40B4-BE49-F238E27FC236}">
                <a16:creationId xmlns:a16="http://schemas.microsoft.com/office/drawing/2014/main" id="{28B680A2-D6C4-4BDE-A990-E1C6430F15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7914689" cy="5170487"/>
          </a:xfrm>
        </p:spPr>
        <p:txBody>
          <a:bodyPr>
            <a:normAutofit/>
          </a:bodyPr>
          <a:lstStyle/>
          <a:p>
            <a:r>
              <a:rPr lang="en-US" sz="1600" dirty="0"/>
              <a:t>In the current architecture each µService can use the on-the-fly autogenerated </a:t>
            </a:r>
            <a:r>
              <a:rPr lang="en-US" sz="1600" dirty="0" err="1"/>
              <a:t>RestConf</a:t>
            </a:r>
            <a:r>
              <a:rPr lang="en-US" sz="1600" dirty="0"/>
              <a:t> interfaces of ODL to communicate with NetConf controlled devices. </a:t>
            </a:r>
          </a:p>
          <a:p>
            <a:pPr marL="0" indent="0">
              <a:buNone/>
            </a:pPr>
            <a:r>
              <a:rPr lang="en-US" sz="1600" dirty="0"/>
              <a:t>Perfect!!! ;)</a:t>
            </a:r>
          </a:p>
          <a:p>
            <a:pPr marL="0" indent="0">
              <a:buNone/>
            </a:pPr>
            <a:r>
              <a:rPr lang="en-US" sz="1600" dirty="0"/>
              <a:t>… but,</a:t>
            </a:r>
          </a:p>
          <a:p>
            <a:r>
              <a:rPr lang="en-US" sz="1600" dirty="0"/>
              <a:t>Experience showed that the independent µServices are not aligned (and should not be aligned), which leads to repeated GET requests to the devices. </a:t>
            </a:r>
          </a:p>
          <a:p>
            <a:r>
              <a:rPr lang="en-US" sz="1600" dirty="0"/>
              <a:t>It also happened the concurrent configurations by the µServices lead to errors and misbehavior (e.g. Device is locked, …)</a:t>
            </a:r>
          </a:p>
          <a:p>
            <a:r>
              <a:rPr lang="en-US" sz="1600" dirty="0"/>
              <a:t>µServices needs to know which SDN-C instance is “responsible” for a certain NetConf session to the device.  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Idea:</a:t>
            </a:r>
          </a:p>
          <a:p>
            <a:r>
              <a:rPr lang="en-US" sz="1600" dirty="0"/>
              <a:t>ONAP components usually communication via the message bus </a:t>
            </a:r>
            <a:r>
              <a:rPr lang="en-US" sz="1600" dirty="0" err="1"/>
              <a:t>DMaaP</a:t>
            </a:r>
            <a:r>
              <a:rPr lang="en-US" sz="1600" dirty="0"/>
              <a:t>.</a:t>
            </a:r>
          </a:p>
          <a:p>
            <a:r>
              <a:rPr lang="en-US" sz="1600" dirty="0"/>
              <a:t>How to use </a:t>
            </a:r>
            <a:r>
              <a:rPr lang="en-US" sz="1600" dirty="0" err="1"/>
              <a:t>DMaaP</a:t>
            </a:r>
            <a:r>
              <a:rPr lang="en-US" sz="1600" dirty="0"/>
              <a:t> in this scenario?</a:t>
            </a:r>
          </a:p>
          <a:p>
            <a:endParaRPr lang="en-US" sz="16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AD48F8E-0C53-40EE-9F81-3B49A8EA97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6D8A6C-1336-4C67-8CD2-98BE43519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µService communication to NetConf device – Summer 2019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3A0B8EE9-D40C-4C53-AD72-8E65DC0C5E81}"/>
              </a:ext>
            </a:extLst>
          </p:cNvPr>
          <p:cNvGrpSpPr/>
          <p:nvPr/>
        </p:nvGrpSpPr>
        <p:grpSpPr>
          <a:xfrm>
            <a:off x="8380812" y="1138238"/>
            <a:ext cx="3360067" cy="3346404"/>
            <a:chOff x="2600960" y="1720850"/>
            <a:chExt cx="3360067" cy="334640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24218ED2-C212-4D32-BE6E-57E8AC21F099}"/>
                </a:ext>
              </a:extLst>
            </p:cNvPr>
            <p:cNvSpPr/>
            <p:nvPr/>
          </p:nvSpPr>
          <p:spPr>
            <a:xfrm>
              <a:off x="2600960" y="1720850"/>
              <a:ext cx="1080000" cy="43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400" dirty="0"/>
                <a:t>µService #1</a:t>
              </a:r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E52EE0FD-3642-43BE-9F8F-17A341266430}"/>
                </a:ext>
              </a:extLst>
            </p:cNvPr>
            <p:cNvSpPr/>
            <p:nvPr/>
          </p:nvSpPr>
          <p:spPr>
            <a:xfrm>
              <a:off x="2600960" y="3188396"/>
              <a:ext cx="3352034" cy="576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US" sz="1400" dirty="0"/>
                <a:t>ODL/CCSDK/SDN-C</a:t>
              </a:r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CDF21D51-08B1-4789-9177-08F7E6A78F7A}"/>
                </a:ext>
              </a:extLst>
            </p:cNvPr>
            <p:cNvSpPr/>
            <p:nvPr/>
          </p:nvSpPr>
          <p:spPr>
            <a:xfrm>
              <a:off x="3736977" y="1720850"/>
              <a:ext cx="1080000" cy="43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400" dirty="0"/>
                <a:t>µService #2</a:t>
              </a: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59C7415E-9833-4DD8-91A4-36D7510454FC}"/>
                </a:ext>
              </a:extLst>
            </p:cNvPr>
            <p:cNvSpPr/>
            <p:nvPr/>
          </p:nvSpPr>
          <p:spPr>
            <a:xfrm>
              <a:off x="4872994" y="1720850"/>
              <a:ext cx="1080000" cy="43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400" dirty="0"/>
                <a:t>µService #3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68E305B7-012F-4CC9-B775-987F5ED7EA0F}"/>
                </a:ext>
              </a:extLst>
            </p:cNvPr>
            <p:cNvSpPr/>
            <p:nvPr/>
          </p:nvSpPr>
          <p:spPr>
            <a:xfrm>
              <a:off x="3581400" y="4491254"/>
              <a:ext cx="1436914" cy="576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400" dirty="0"/>
                <a:t>NetConf device</a:t>
              </a: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240E1213-3758-4889-8D4E-E86CF616D3D3}"/>
                </a:ext>
              </a:extLst>
            </p:cNvPr>
            <p:cNvSpPr/>
            <p:nvPr/>
          </p:nvSpPr>
          <p:spPr>
            <a:xfrm rot="-60000">
              <a:off x="3769062" y="4364623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NetConf Server</a:t>
              </a:r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AB4F9BEA-D4D8-498A-878E-685CDE6E636D}"/>
                </a:ext>
              </a:extLst>
            </p:cNvPr>
            <p:cNvSpPr/>
            <p:nvPr/>
          </p:nvSpPr>
          <p:spPr>
            <a:xfrm rot="-60000">
              <a:off x="3758065" y="3608065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NetConf Client</a:t>
              </a: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70113C8D-381B-4E56-8C15-AA5358B70A5B}"/>
                </a:ext>
              </a:extLst>
            </p:cNvPr>
            <p:cNvSpPr/>
            <p:nvPr/>
          </p:nvSpPr>
          <p:spPr>
            <a:xfrm rot="-60000">
              <a:off x="3753816" y="3037392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RestConf</a:t>
              </a:r>
              <a:r>
                <a:rPr lang="en-US" sz="1000" dirty="0"/>
                <a:t> Server</a:t>
              </a:r>
            </a:p>
          </p:txBody>
        </p:sp>
        <p:sp>
          <p:nvSpPr>
            <p:cNvPr id="13" name="Rechteck: abgerundete Ecken 12">
              <a:extLst>
                <a:ext uri="{FF2B5EF4-FFF2-40B4-BE49-F238E27FC236}">
                  <a16:creationId xmlns:a16="http://schemas.microsoft.com/office/drawing/2014/main" id="{283B5775-827D-40D2-B835-FA4FE6AAD827}"/>
                </a:ext>
              </a:extLst>
            </p:cNvPr>
            <p:cNvSpPr/>
            <p:nvPr/>
          </p:nvSpPr>
          <p:spPr>
            <a:xfrm rot="-60000">
              <a:off x="2600960" y="2065474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RestConf</a:t>
              </a:r>
              <a:r>
                <a:rPr lang="en-US" sz="1000" dirty="0"/>
                <a:t> Client</a:t>
              </a: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080684C0-059E-4FF3-8037-980D682D2280}"/>
                </a:ext>
              </a:extLst>
            </p:cNvPr>
            <p:cNvSpPr/>
            <p:nvPr/>
          </p:nvSpPr>
          <p:spPr>
            <a:xfrm rot="-60000">
              <a:off x="3739407" y="2065475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RestConf</a:t>
              </a:r>
              <a:r>
                <a:rPr lang="en-US" sz="1000" dirty="0"/>
                <a:t> Client</a:t>
              </a: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D35038F1-5D51-4471-89CA-5F462316B91A}"/>
                </a:ext>
              </a:extLst>
            </p:cNvPr>
            <p:cNvSpPr/>
            <p:nvPr/>
          </p:nvSpPr>
          <p:spPr>
            <a:xfrm rot="-60000">
              <a:off x="4881027" y="2065476"/>
              <a:ext cx="1080000" cy="288000"/>
            </a:xfrm>
            <a:prstGeom prst="roundRect">
              <a:avLst/>
            </a:prstGeom>
            <a:solidFill>
              <a:srgbClr val="006F8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RestConf</a:t>
              </a:r>
              <a:r>
                <a:rPr lang="en-US" sz="1000" dirty="0"/>
                <a:t> Client</a:t>
              </a:r>
            </a:p>
          </p:txBody>
        </p:sp>
        <p:cxnSp>
          <p:nvCxnSpPr>
            <p:cNvPr id="17" name="Verbinder: gekrümmt 16">
              <a:extLst>
                <a:ext uri="{FF2B5EF4-FFF2-40B4-BE49-F238E27FC236}">
                  <a16:creationId xmlns:a16="http://schemas.microsoft.com/office/drawing/2014/main" id="{9AE7846A-7948-49D8-9F7E-DD363BF14CEE}"/>
                </a:ext>
              </a:extLst>
            </p:cNvPr>
            <p:cNvCxnSpPr>
              <a:stCxn id="13" idx="2"/>
              <a:endCxn id="12" idx="0"/>
            </p:cNvCxnSpPr>
            <p:nvPr/>
          </p:nvCxnSpPr>
          <p:spPr>
            <a:xfrm rot="16200000" flipH="1">
              <a:off x="3375407" y="2121518"/>
              <a:ext cx="683962" cy="1147830"/>
            </a:xfrm>
            <a:prstGeom prst="curvedConnector3">
              <a:avLst/>
            </a:prstGeom>
            <a:ln w="25400">
              <a:solidFill>
                <a:srgbClr val="006F8D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Verbinder: gekrümmt 17">
              <a:extLst>
                <a:ext uri="{FF2B5EF4-FFF2-40B4-BE49-F238E27FC236}">
                  <a16:creationId xmlns:a16="http://schemas.microsoft.com/office/drawing/2014/main" id="{B6255AD8-261D-4617-A71F-9C94368F2A17}"/>
                </a:ext>
              </a:extLst>
            </p:cNvPr>
            <p:cNvCxnSpPr>
              <a:cxnSpLocks/>
              <a:stCxn id="14" idx="2"/>
              <a:endCxn id="12" idx="0"/>
            </p:cNvCxnSpPr>
            <p:nvPr/>
          </p:nvCxnSpPr>
          <p:spPr>
            <a:xfrm rot="16200000" flipH="1">
              <a:off x="3944631" y="2690741"/>
              <a:ext cx="683961" cy="9383"/>
            </a:xfrm>
            <a:prstGeom prst="curvedConnector3">
              <a:avLst/>
            </a:prstGeom>
            <a:ln w="25400">
              <a:solidFill>
                <a:srgbClr val="006F8D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Verbinder: gekrümmt 24">
              <a:extLst>
                <a:ext uri="{FF2B5EF4-FFF2-40B4-BE49-F238E27FC236}">
                  <a16:creationId xmlns:a16="http://schemas.microsoft.com/office/drawing/2014/main" id="{9CECF797-5D7C-461F-94C5-8055E49D4C8C}"/>
                </a:ext>
              </a:extLst>
            </p:cNvPr>
            <p:cNvCxnSpPr>
              <a:cxnSpLocks/>
              <a:stCxn id="15" idx="2"/>
              <a:endCxn id="12" idx="0"/>
            </p:cNvCxnSpPr>
            <p:nvPr/>
          </p:nvCxnSpPr>
          <p:spPr>
            <a:xfrm rot="5400000">
              <a:off x="4515442" y="2129316"/>
              <a:ext cx="683960" cy="1132237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rgbClr val="006F8D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Verbinder: gekrümmt 27">
              <a:extLst>
                <a:ext uri="{FF2B5EF4-FFF2-40B4-BE49-F238E27FC236}">
                  <a16:creationId xmlns:a16="http://schemas.microsoft.com/office/drawing/2014/main" id="{8674B2CD-B2AC-4C88-B952-5F9585B5F3AC}"/>
                </a:ext>
              </a:extLst>
            </p:cNvPr>
            <p:cNvCxnSpPr>
              <a:cxnSpLocks/>
              <a:stCxn id="10" idx="0"/>
              <a:endCxn id="11" idx="2"/>
            </p:cNvCxnSpPr>
            <p:nvPr/>
          </p:nvCxnSpPr>
          <p:spPr>
            <a:xfrm rot="16200000" flipV="1">
              <a:off x="4069263" y="4127358"/>
              <a:ext cx="468602" cy="5971"/>
            </a:xfrm>
            <a:prstGeom prst="curvedConnector3">
              <a:avLst/>
            </a:prstGeom>
            <a:ln w="25400">
              <a:solidFill>
                <a:srgbClr val="006F8D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BBA86E18-3C93-40E4-AC0A-72240F2AC466}"/>
              </a:ext>
            </a:extLst>
          </p:cNvPr>
          <p:cNvSpPr txBox="1"/>
          <p:nvPr/>
        </p:nvSpPr>
        <p:spPr>
          <a:xfrm>
            <a:off x="8378381" y="3412701"/>
            <a:ext cx="183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NetConf/</a:t>
            </a:r>
            <a:r>
              <a:rPr lang="en-US" sz="1600" dirty="0">
                <a:solidFill>
                  <a:srgbClr val="006F8D"/>
                </a:solidFill>
              </a:rPr>
              <a:t>Yang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DDB27FF-FFC0-4760-B069-EC4473034B51}"/>
              </a:ext>
            </a:extLst>
          </p:cNvPr>
          <p:cNvSpPr txBox="1"/>
          <p:nvPr/>
        </p:nvSpPr>
        <p:spPr>
          <a:xfrm>
            <a:off x="8378381" y="2088563"/>
            <a:ext cx="183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RestConf</a:t>
            </a:r>
            <a:r>
              <a:rPr lang="en-US" sz="1600" dirty="0"/>
              <a:t>/</a:t>
            </a:r>
            <a:r>
              <a:rPr lang="en-US" sz="1600" dirty="0">
                <a:solidFill>
                  <a:srgbClr val="006F8D"/>
                </a:solidFill>
              </a:rPr>
              <a:t>Yang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A4D76946-4364-4586-8A94-8A714030C805}"/>
              </a:ext>
            </a:extLst>
          </p:cNvPr>
          <p:cNvCxnSpPr>
            <a:cxnSpLocks/>
          </p:cNvCxnSpPr>
          <p:nvPr/>
        </p:nvCxnSpPr>
        <p:spPr>
          <a:xfrm flipH="1">
            <a:off x="9141228" y="2348593"/>
            <a:ext cx="356012" cy="2622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A9521A4A-1F93-48C0-A2C5-BB3E6636563A}"/>
              </a:ext>
            </a:extLst>
          </p:cNvPr>
          <p:cNvSpPr txBox="1"/>
          <p:nvPr/>
        </p:nvSpPr>
        <p:spPr>
          <a:xfrm>
            <a:off x="8378381" y="4970724"/>
            <a:ext cx="3354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Controller NBIs and SBIs are defined by the same YANG modules.</a:t>
            </a:r>
            <a:br>
              <a:rPr lang="en-US" sz="1600" dirty="0"/>
            </a:br>
            <a:r>
              <a:rPr lang="en-US" sz="1600" dirty="0"/>
              <a:t>ODL automatically provides </a:t>
            </a:r>
            <a:r>
              <a:rPr lang="en-US" sz="1600" dirty="0" err="1"/>
              <a:t>RestConf</a:t>
            </a:r>
            <a:r>
              <a:rPr lang="en-US" sz="1600" dirty="0"/>
              <a:t> and NetConf interfaces based on exposed YANG modules by devices. </a:t>
            </a:r>
          </a:p>
        </p:txBody>
      </p:sp>
    </p:spTree>
    <p:extLst>
      <p:ext uri="{BB962C8B-B14F-4D97-AF65-F5344CB8AC3E}">
        <p14:creationId xmlns:p14="http://schemas.microsoft.com/office/powerpoint/2010/main" val="243062776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4D88B59-5134-4E34-AC4F-A233C8875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E64CAFB-0380-4282-9F4A-AC8D4DE18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µService communication to NetConf device – 2020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15AC86-D9B2-4FA1-814C-74A18CD171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829" y="1175315"/>
            <a:ext cx="4146661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Using a message bus  by µServices gives the advantages, that the communication to a certain NetConf device can be done</a:t>
            </a:r>
          </a:p>
          <a:p>
            <a:r>
              <a:rPr lang="en-US" sz="1800" dirty="0"/>
              <a:t>avoiding that data is requested from the devices twice (in a short time period – e.g. re-connect), µService x can subscribe for responses of µService y.</a:t>
            </a:r>
          </a:p>
          <a:p>
            <a:r>
              <a:rPr lang="en-US" sz="1800" dirty="0"/>
              <a:t>without knowing the master controller of the NetConf connection for this device. </a:t>
            </a:r>
          </a:p>
          <a:p>
            <a:pPr marL="0" indent="0">
              <a:buNone/>
            </a:pPr>
            <a:r>
              <a:rPr lang="en-US" sz="1800" dirty="0"/>
              <a:t>The previous </a:t>
            </a:r>
            <a:r>
              <a:rPr lang="en-US" sz="1800" dirty="0" err="1"/>
              <a:t>RestConf</a:t>
            </a:r>
            <a:r>
              <a:rPr lang="en-US" sz="1800" dirty="0"/>
              <a:t> commination is not affected.</a:t>
            </a:r>
          </a:p>
          <a:p>
            <a:pPr marL="0" indent="0">
              <a:buNone/>
            </a:pPr>
            <a:r>
              <a:rPr lang="en-US" sz="1800" dirty="0"/>
              <a:t>All NetConf/</a:t>
            </a:r>
            <a:r>
              <a:rPr lang="en-US" sz="1800" dirty="0" err="1"/>
              <a:t>RestConf</a:t>
            </a:r>
            <a:r>
              <a:rPr lang="en-US" sz="1800" dirty="0"/>
              <a:t> operations should be supported. 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B7A009A-C77C-4E8D-AADB-BCFC05B81B36}"/>
              </a:ext>
            </a:extLst>
          </p:cNvPr>
          <p:cNvSpPr/>
          <p:nvPr/>
        </p:nvSpPr>
        <p:spPr>
          <a:xfrm>
            <a:off x="8380812" y="3472559"/>
            <a:ext cx="3352034" cy="5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/>
              <a:t>ODL/CCSDK/SDN-C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406F610-A79C-4493-9B39-A261CA47F0CB}"/>
              </a:ext>
            </a:extLst>
          </p:cNvPr>
          <p:cNvSpPr/>
          <p:nvPr/>
        </p:nvSpPr>
        <p:spPr>
          <a:xfrm>
            <a:off x="9361252" y="4775417"/>
            <a:ext cx="1436914" cy="5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/>
              <a:t>NetConf </a:t>
            </a:r>
            <a:r>
              <a:rPr lang="en-US" sz="1400" dirty="0" err="1"/>
              <a:t>device#A</a:t>
            </a:r>
            <a:endParaRPr lang="en-US" sz="1400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CED5509-6108-49A2-B713-379115C71025}"/>
              </a:ext>
            </a:extLst>
          </p:cNvPr>
          <p:cNvSpPr/>
          <p:nvPr/>
        </p:nvSpPr>
        <p:spPr>
          <a:xfrm rot="21540000">
            <a:off x="9548914" y="4648786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NetConf Server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12A1D668-6A26-402E-8269-7C7D0F2DE720}"/>
              </a:ext>
            </a:extLst>
          </p:cNvPr>
          <p:cNvSpPr/>
          <p:nvPr/>
        </p:nvSpPr>
        <p:spPr>
          <a:xfrm rot="21540000">
            <a:off x="9537917" y="3892228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NetConf Client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E4E0B6F-E58E-43A8-9E9C-06CC6A318D25}"/>
              </a:ext>
            </a:extLst>
          </p:cNvPr>
          <p:cNvSpPr/>
          <p:nvPr/>
        </p:nvSpPr>
        <p:spPr>
          <a:xfrm rot="21540000">
            <a:off x="8400193" y="3321555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RestConf</a:t>
            </a:r>
            <a:r>
              <a:rPr lang="en-US" sz="1000" dirty="0"/>
              <a:t> Server</a:t>
            </a:r>
          </a:p>
        </p:txBody>
      </p: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ECAD5FE3-9693-4EB0-829A-2912554BB285}"/>
              </a:ext>
            </a:extLst>
          </p:cNvPr>
          <p:cNvCxnSpPr>
            <a:cxnSpLocks/>
            <a:stCxn id="11" idx="0"/>
            <a:endCxn id="12" idx="2"/>
          </p:cNvCxnSpPr>
          <p:nvPr/>
        </p:nvCxnSpPr>
        <p:spPr>
          <a:xfrm rot="16200000" flipV="1">
            <a:off x="9849115" y="4411521"/>
            <a:ext cx="468602" cy="5971"/>
          </a:xfrm>
          <a:prstGeom prst="curvedConnector3">
            <a:avLst/>
          </a:prstGeom>
          <a:ln w="25400">
            <a:solidFill>
              <a:srgbClr val="006F8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DA756DDB-8D4B-450E-9C70-95B51CA2BA4A}"/>
              </a:ext>
            </a:extLst>
          </p:cNvPr>
          <p:cNvSpPr txBox="1"/>
          <p:nvPr/>
        </p:nvSpPr>
        <p:spPr>
          <a:xfrm>
            <a:off x="8378381" y="4279476"/>
            <a:ext cx="183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NetConf/</a:t>
            </a:r>
            <a:r>
              <a:rPr lang="en-US" sz="1600" dirty="0">
                <a:solidFill>
                  <a:srgbClr val="006F8D"/>
                </a:solidFill>
              </a:rPr>
              <a:t>Yang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EF37EC75-85B0-455E-9BDB-F28425B45124}"/>
              </a:ext>
            </a:extLst>
          </p:cNvPr>
          <p:cNvSpPr/>
          <p:nvPr/>
        </p:nvSpPr>
        <p:spPr>
          <a:xfrm rot="21540000">
            <a:off x="10050339" y="3303295"/>
            <a:ext cx="1080000" cy="288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md-</a:t>
            </a:r>
            <a:r>
              <a:rPr lang="en-US" sz="1000" dirty="0" err="1"/>
              <a:t>DMaaP</a:t>
            </a:r>
            <a:endParaRPr lang="en-US" sz="1000" dirty="0"/>
          </a:p>
        </p:txBody>
      </p:sp>
      <p:cxnSp>
        <p:nvCxnSpPr>
          <p:cNvPr id="30" name="Verbinder: gekrümmt 29">
            <a:extLst>
              <a:ext uri="{FF2B5EF4-FFF2-40B4-BE49-F238E27FC236}">
                <a16:creationId xmlns:a16="http://schemas.microsoft.com/office/drawing/2014/main" id="{D332CE09-18A9-460A-9695-FA3B60907006}"/>
              </a:ext>
            </a:extLst>
          </p:cNvPr>
          <p:cNvCxnSpPr>
            <a:cxnSpLocks/>
            <a:stCxn id="12" idx="0"/>
            <a:endCxn id="13" idx="2"/>
          </p:cNvCxnSpPr>
          <p:nvPr/>
        </p:nvCxnSpPr>
        <p:spPr>
          <a:xfrm rot="16200000" flipV="1">
            <a:off x="9367697" y="3184543"/>
            <a:ext cx="282717" cy="1132698"/>
          </a:xfrm>
          <a:prstGeom prst="curvedConnector3">
            <a:avLst/>
          </a:prstGeom>
          <a:ln w="25400">
            <a:solidFill>
              <a:srgbClr val="006F8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Verbinder: gekrümmt 32">
            <a:extLst>
              <a:ext uri="{FF2B5EF4-FFF2-40B4-BE49-F238E27FC236}">
                <a16:creationId xmlns:a16="http://schemas.microsoft.com/office/drawing/2014/main" id="{45C2FA45-568C-4F34-B08C-C7E3F7B367CA}"/>
              </a:ext>
            </a:extLst>
          </p:cNvPr>
          <p:cNvCxnSpPr>
            <a:cxnSpLocks/>
            <a:stCxn id="12" idx="0"/>
            <a:endCxn id="27" idx="2"/>
          </p:cNvCxnSpPr>
          <p:nvPr/>
        </p:nvCxnSpPr>
        <p:spPr>
          <a:xfrm rot="5400000" flipH="1" flipV="1">
            <a:off x="10183640" y="3483038"/>
            <a:ext cx="300977" cy="517448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krümmt 38">
            <a:extLst>
              <a:ext uri="{FF2B5EF4-FFF2-40B4-BE49-F238E27FC236}">
                <a16:creationId xmlns:a16="http://schemas.microsoft.com/office/drawing/2014/main" id="{F1E30084-1B7D-446F-9160-0FC67EC196C6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06509" y="3022001"/>
            <a:ext cx="562634" cy="1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AF7EB6D1-B693-4054-AF86-8E65682EE74C}"/>
              </a:ext>
            </a:extLst>
          </p:cNvPr>
          <p:cNvSpPr/>
          <p:nvPr/>
        </p:nvSpPr>
        <p:spPr>
          <a:xfrm>
            <a:off x="4656537" y="1138238"/>
            <a:ext cx="1080000" cy="43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/>
              <a:t>µService #1</a:t>
            </a: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A5D7703D-AA4F-4FBE-9819-E86DFFC7436E}"/>
              </a:ext>
            </a:extLst>
          </p:cNvPr>
          <p:cNvSpPr/>
          <p:nvPr/>
        </p:nvSpPr>
        <p:spPr>
          <a:xfrm>
            <a:off x="4656537" y="3472559"/>
            <a:ext cx="3352034" cy="5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/>
              <a:t>ODL/CCSDK/SDN-C</a:t>
            </a:r>
          </a:p>
        </p:txBody>
      </p: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E9B61F2A-19CD-4822-86B7-DCC9DF1AE535}"/>
              </a:ext>
            </a:extLst>
          </p:cNvPr>
          <p:cNvSpPr/>
          <p:nvPr/>
        </p:nvSpPr>
        <p:spPr>
          <a:xfrm>
            <a:off x="7507054" y="1138238"/>
            <a:ext cx="1080000" cy="43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/>
              <a:t>µService #2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C953D88B-0CE8-43B5-A888-E26462EBB0FA}"/>
              </a:ext>
            </a:extLst>
          </p:cNvPr>
          <p:cNvSpPr/>
          <p:nvPr/>
        </p:nvSpPr>
        <p:spPr>
          <a:xfrm>
            <a:off x="8643071" y="1138238"/>
            <a:ext cx="1080000" cy="43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/>
              <a:t>µService #3</a:t>
            </a: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A432EF49-E14D-46ED-A154-024A92C538D9}"/>
              </a:ext>
            </a:extLst>
          </p:cNvPr>
          <p:cNvSpPr/>
          <p:nvPr/>
        </p:nvSpPr>
        <p:spPr>
          <a:xfrm>
            <a:off x="5636977" y="4775417"/>
            <a:ext cx="1436914" cy="57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400" dirty="0"/>
              <a:t>NetConf device#1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05305FC4-743E-4B46-8472-666CB2DCF85B}"/>
              </a:ext>
            </a:extLst>
          </p:cNvPr>
          <p:cNvSpPr/>
          <p:nvPr/>
        </p:nvSpPr>
        <p:spPr>
          <a:xfrm rot="21540000">
            <a:off x="5824639" y="4648786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NetConf Server</a:t>
            </a:r>
          </a:p>
        </p:txBody>
      </p:sp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299369B9-62B4-4813-8740-4F73E3516852}"/>
              </a:ext>
            </a:extLst>
          </p:cNvPr>
          <p:cNvSpPr/>
          <p:nvPr/>
        </p:nvSpPr>
        <p:spPr>
          <a:xfrm rot="21540000">
            <a:off x="5813642" y="3892228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NetConf Client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58B2F2A1-1660-404B-AA9A-1C498A561733}"/>
              </a:ext>
            </a:extLst>
          </p:cNvPr>
          <p:cNvSpPr/>
          <p:nvPr/>
        </p:nvSpPr>
        <p:spPr>
          <a:xfrm rot="21540000">
            <a:off x="4675918" y="3321555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RestConf</a:t>
            </a:r>
            <a:r>
              <a:rPr lang="en-US" sz="1000" dirty="0"/>
              <a:t> Server</a:t>
            </a: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87F5C5CB-CF2D-4C7B-9C88-57ED7C6DBB90}"/>
              </a:ext>
            </a:extLst>
          </p:cNvPr>
          <p:cNvSpPr/>
          <p:nvPr/>
        </p:nvSpPr>
        <p:spPr>
          <a:xfrm rot="21540000">
            <a:off x="4656537" y="1482862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RestConf</a:t>
            </a:r>
            <a:r>
              <a:rPr lang="en-US" sz="1000" dirty="0"/>
              <a:t> Client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527845EA-5B31-48D7-B609-4E3CC94B076E}"/>
              </a:ext>
            </a:extLst>
          </p:cNvPr>
          <p:cNvSpPr/>
          <p:nvPr/>
        </p:nvSpPr>
        <p:spPr>
          <a:xfrm rot="21540000">
            <a:off x="7509484" y="1482863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DMaaP</a:t>
            </a:r>
            <a:r>
              <a:rPr lang="en-US" sz="1000" dirty="0"/>
              <a:t> Agent</a:t>
            </a:r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CEA0A463-7FDE-4EAC-B280-362A9BAC995E}"/>
              </a:ext>
            </a:extLst>
          </p:cNvPr>
          <p:cNvSpPr/>
          <p:nvPr/>
        </p:nvSpPr>
        <p:spPr>
          <a:xfrm rot="21540000">
            <a:off x="8651104" y="1482864"/>
            <a:ext cx="1080000" cy="288000"/>
          </a:xfrm>
          <a:prstGeom prst="roundRect">
            <a:avLst/>
          </a:prstGeom>
          <a:solidFill>
            <a:srgbClr val="006F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DMaaP</a:t>
            </a:r>
            <a:r>
              <a:rPr lang="en-US" sz="1000" dirty="0"/>
              <a:t> Agent</a:t>
            </a:r>
          </a:p>
        </p:txBody>
      </p:sp>
      <p:cxnSp>
        <p:nvCxnSpPr>
          <p:cNvPr id="67" name="Verbinder: gekrümmt 66">
            <a:extLst>
              <a:ext uri="{FF2B5EF4-FFF2-40B4-BE49-F238E27FC236}">
                <a16:creationId xmlns:a16="http://schemas.microsoft.com/office/drawing/2014/main" id="{F2F019E1-F5CC-4555-97A7-4883E1A8BFC3}"/>
              </a:ext>
            </a:extLst>
          </p:cNvPr>
          <p:cNvCxnSpPr>
            <a:stCxn id="64" idx="2"/>
            <a:endCxn id="63" idx="0"/>
          </p:cNvCxnSpPr>
          <p:nvPr/>
        </p:nvCxnSpPr>
        <p:spPr>
          <a:xfrm rot="16200000" flipH="1">
            <a:off x="4430859" y="2539030"/>
            <a:ext cx="1550737" cy="14355"/>
          </a:xfrm>
          <a:prstGeom prst="curvedConnector3">
            <a:avLst/>
          </a:prstGeom>
          <a:ln w="25400">
            <a:solidFill>
              <a:srgbClr val="006F8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Verbinder: gekrümmt 67">
            <a:extLst>
              <a:ext uri="{FF2B5EF4-FFF2-40B4-BE49-F238E27FC236}">
                <a16:creationId xmlns:a16="http://schemas.microsoft.com/office/drawing/2014/main" id="{BAE8017B-6673-4868-B310-16323C9712F0}"/>
              </a:ext>
            </a:extLst>
          </p:cNvPr>
          <p:cNvCxnSpPr>
            <a:cxnSpLocks/>
          </p:cNvCxnSpPr>
          <p:nvPr/>
        </p:nvCxnSpPr>
        <p:spPr>
          <a:xfrm rot="5400000">
            <a:off x="7723861" y="2098982"/>
            <a:ext cx="656275" cy="12700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Verbinder: gekrümmt 68">
            <a:extLst>
              <a:ext uri="{FF2B5EF4-FFF2-40B4-BE49-F238E27FC236}">
                <a16:creationId xmlns:a16="http://schemas.microsoft.com/office/drawing/2014/main" id="{341FD21A-99D0-476D-BA44-1440ECFAEAE9}"/>
              </a:ext>
            </a:extLst>
          </p:cNvPr>
          <p:cNvCxnSpPr>
            <a:cxnSpLocks/>
          </p:cNvCxnSpPr>
          <p:nvPr/>
        </p:nvCxnSpPr>
        <p:spPr>
          <a:xfrm rot="5400000">
            <a:off x="8860207" y="2093707"/>
            <a:ext cx="656275" cy="10546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Verbinder: gekrümmt 69">
            <a:extLst>
              <a:ext uri="{FF2B5EF4-FFF2-40B4-BE49-F238E27FC236}">
                <a16:creationId xmlns:a16="http://schemas.microsoft.com/office/drawing/2014/main" id="{FE60566B-DE7B-45DC-909D-52608A791110}"/>
              </a:ext>
            </a:extLst>
          </p:cNvPr>
          <p:cNvCxnSpPr>
            <a:cxnSpLocks/>
            <a:stCxn id="61" idx="0"/>
            <a:endCxn id="62" idx="2"/>
          </p:cNvCxnSpPr>
          <p:nvPr/>
        </p:nvCxnSpPr>
        <p:spPr>
          <a:xfrm rot="16200000" flipV="1">
            <a:off x="6124840" y="4411521"/>
            <a:ext cx="468602" cy="5971"/>
          </a:xfrm>
          <a:prstGeom prst="curvedConnector3">
            <a:avLst/>
          </a:prstGeom>
          <a:ln w="25400">
            <a:solidFill>
              <a:srgbClr val="006F8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D24BF4DB-C6D1-4B88-B772-C20626102641}"/>
              </a:ext>
            </a:extLst>
          </p:cNvPr>
          <p:cNvSpPr txBox="1"/>
          <p:nvPr/>
        </p:nvSpPr>
        <p:spPr>
          <a:xfrm>
            <a:off x="4654106" y="4279476"/>
            <a:ext cx="183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NetConf/</a:t>
            </a:r>
            <a:r>
              <a:rPr lang="en-US" sz="1600" dirty="0">
                <a:solidFill>
                  <a:srgbClr val="006F8D"/>
                </a:solidFill>
              </a:rPr>
              <a:t>Yang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417012D-2E46-4DC9-9F10-B56ADBC08AEB}"/>
              </a:ext>
            </a:extLst>
          </p:cNvPr>
          <p:cNvSpPr txBox="1"/>
          <p:nvPr/>
        </p:nvSpPr>
        <p:spPr>
          <a:xfrm>
            <a:off x="4654106" y="2088563"/>
            <a:ext cx="183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RestConf</a:t>
            </a:r>
            <a:r>
              <a:rPr lang="en-US" sz="1600" dirty="0"/>
              <a:t>/</a:t>
            </a:r>
            <a:r>
              <a:rPr lang="en-US" sz="1600" dirty="0">
                <a:solidFill>
                  <a:srgbClr val="006F8D"/>
                </a:solidFill>
              </a:rPr>
              <a:t>Yang</a:t>
            </a:r>
          </a:p>
        </p:txBody>
      </p:sp>
      <p:sp>
        <p:nvSpPr>
          <p:cNvPr id="73" name="Rechteck: abgerundete Ecken 72">
            <a:extLst>
              <a:ext uri="{FF2B5EF4-FFF2-40B4-BE49-F238E27FC236}">
                <a16:creationId xmlns:a16="http://schemas.microsoft.com/office/drawing/2014/main" id="{F7B6EC08-E4E2-4E50-9227-4742CBE1B02B}"/>
              </a:ext>
            </a:extLst>
          </p:cNvPr>
          <p:cNvSpPr/>
          <p:nvPr/>
        </p:nvSpPr>
        <p:spPr>
          <a:xfrm rot="21540000">
            <a:off x="6326064" y="3303295"/>
            <a:ext cx="1080000" cy="288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md-</a:t>
            </a:r>
            <a:r>
              <a:rPr lang="en-US" sz="1000" dirty="0" err="1"/>
              <a:t>DMaaP</a:t>
            </a:r>
            <a:endParaRPr lang="en-US" sz="1000" dirty="0"/>
          </a:p>
        </p:txBody>
      </p:sp>
      <p:sp>
        <p:nvSpPr>
          <p:cNvPr id="74" name="Rechteck: abgerundete Ecken 73">
            <a:extLst>
              <a:ext uri="{FF2B5EF4-FFF2-40B4-BE49-F238E27FC236}">
                <a16:creationId xmlns:a16="http://schemas.microsoft.com/office/drawing/2014/main" id="{A02FB7AE-27F3-4028-805D-EB764BB98A02}"/>
              </a:ext>
            </a:extLst>
          </p:cNvPr>
          <p:cNvSpPr/>
          <p:nvPr/>
        </p:nvSpPr>
        <p:spPr>
          <a:xfrm rot="21540000">
            <a:off x="5792930" y="2471079"/>
            <a:ext cx="5931242" cy="288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DMaaP</a:t>
            </a:r>
            <a:endParaRPr lang="en-US" sz="1000" dirty="0"/>
          </a:p>
        </p:txBody>
      </p:sp>
      <p:cxnSp>
        <p:nvCxnSpPr>
          <p:cNvPr id="75" name="Verbinder: gekrümmt 74">
            <a:extLst>
              <a:ext uri="{FF2B5EF4-FFF2-40B4-BE49-F238E27FC236}">
                <a16:creationId xmlns:a16="http://schemas.microsoft.com/office/drawing/2014/main" id="{7D21C148-DE7A-4A81-B302-CD7F4E498437}"/>
              </a:ext>
            </a:extLst>
          </p:cNvPr>
          <p:cNvCxnSpPr>
            <a:cxnSpLocks/>
            <a:stCxn id="62" idx="0"/>
            <a:endCxn id="63" idx="2"/>
          </p:cNvCxnSpPr>
          <p:nvPr/>
        </p:nvCxnSpPr>
        <p:spPr>
          <a:xfrm rot="16200000" flipV="1">
            <a:off x="5643422" y="3184543"/>
            <a:ext cx="282717" cy="1132698"/>
          </a:xfrm>
          <a:prstGeom prst="curvedConnector3">
            <a:avLst/>
          </a:prstGeom>
          <a:ln w="25400">
            <a:solidFill>
              <a:srgbClr val="006F8D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krümmt 75">
            <a:extLst>
              <a:ext uri="{FF2B5EF4-FFF2-40B4-BE49-F238E27FC236}">
                <a16:creationId xmlns:a16="http://schemas.microsoft.com/office/drawing/2014/main" id="{573CE3E3-D3B5-4822-B123-076F4EA2E0E1}"/>
              </a:ext>
            </a:extLst>
          </p:cNvPr>
          <p:cNvCxnSpPr>
            <a:cxnSpLocks/>
            <a:stCxn id="62" idx="0"/>
            <a:endCxn id="73" idx="2"/>
          </p:cNvCxnSpPr>
          <p:nvPr/>
        </p:nvCxnSpPr>
        <p:spPr>
          <a:xfrm rot="5400000" flipH="1" flipV="1">
            <a:off x="6459365" y="3483038"/>
            <a:ext cx="300977" cy="517448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Verbinder: gekrümmt 76">
            <a:extLst>
              <a:ext uri="{FF2B5EF4-FFF2-40B4-BE49-F238E27FC236}">
                <a16:creationId xmlns:a16="http://schemas.microsoft.com/office/drawing/2014/main" id="{DEF2CEC1-52A0-4A8F-B362-B0BD8E15EDC0}"/>
              </a:ext>
            </a:extLst>
          </p:cNvPr>
          <p:cNvCxnSpPr>
            <a:cxnSpLocks/>
          </p:cNvCxnSpPr>
          <p:nvPr/>
        </p:nvCxnSpPr>
        <p:spPr>
          <a:xfrm rot="5400000">
            <a:off x="6597566" y="3037333"/>
            <a:ext cx="531974" cy="1"/>
          </a:xfrm>
          <a:prstGeom prst="curvedConnector3">
            <a:avLst>
              <a:gd name="adj1" fmla="val 50000"/>
            </a:avLst>
          </a:prstGeom>
          <a:ln w="25400">
            <a:solidFill>
              <a:schemeClr val="accent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309616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idx="4294967295"/>
          </p:nvPr>
        </p:nvSpPr>
        <p:spPr bwMode="auto">
          <a:xfrm>
            <a:off x="522513" y="1331913"/>
            <a:ext cx="6004895" cy="5012616"/>
          </a:xfrm>
          <a:prstGeom prst="rect">
            <a:avLst/>
          </a:prstGeom>
          <a:gradFill>
            <a:gsLst>
              <a:gs pos="0">
                <a:srgbClr val="010738">
                  <a:alpha val="0"/>
                </a:srgbClr>
              </a:gs>
              <a:gs pos="10000">
                <a:srgbClr val="010738">
                  <a:alpha val="70000"/>
                </a:srgbClr>
              </a:gs>
              <a:gs pos="100000">
                <a:srgbClr val="010738">
                  <a:alpha val="0"/>
                </a:srgbClr>
              </a:gs>
            </a:gsLst>
            <a:lin ang="0" scaled="1"/>
          </a:gradFill>
        </p:spPr>
        <p:txBody>
          <a:bodyPr lIns="360000" tIns="360000" rIns="360000" bIns="360000" anchor="b">
            <a:normAutofit/>
          </a:bodyPr>
          <a:lstStyle/>
          <a:p>
            <a:pPr marL="0" indent="0">
              <a:lnSpc>
                <a:spcPct val="95000"/>
              </a:lnSpc>
              <a:buNone/>
              <a:defRPr/>
            </a:pP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Martin Skorupski</a:t>
            </a:r>
            <a:endParaRPr sz="1200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highstreet technologies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System Architect</a:t>
            </a:r>
            <a:endParaRPr sz="12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 </a:t>
            </a:r>
            <a:endParaRPr sz="12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200" b="1" dirty="0">
                <a:solidFill>
                  <a:schemeClr val="bg1"/>
                </a:solidFill>
              </a:rPr>
              <a:t>ONAP: 	https://wiki.onap.org/display/~demx8as6</a:t>
            </a:r>
            <a:endParaRPr sz="12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200" b="1" dirty="0">
                <a:solidFill>
                  <a:schemeClr val="bg1"/>
                </a:solidFill>
              </a:rPr>
              <a:t>Skype: 	martin.skorupski</a:t>
            </a: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200" b="1" dirty="0">
                <a:solidFill>
                  <a:schemeClr val="bg1"/>
                </a:solidFill>
              </a:rPr>
              <a:t>WhatsApp:	 +49 172 317 04 88</a:t>
            </a: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200" b="1" dirty="0">
                <a:solidFill>
                  <a:schemeClr val="bg1"/>
                </a:solidFill>
              </a:rPr>
              <a:t>E-Mail: 	</a:t>
            </a:r>
            <a:r>
              <a:rPr lang="de-DE" sz="1200" b="1" u="sng" dirty="0">
                <a:solidFill>
                  <a:schemeClr val="bg1"/>
                </a:solidFill>
                <a:hlinkClick r:id="rId2"/>
              </a:rPr>
              <a:t>martin.skorupski@highstreet-technologies.com</a:t>
            </a:r>
            <a:endParaRPr lang="en-US" sz="1200" b="1" dirty="0">
              <a:solidFill>
                <a:schemeClr val="bg1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200" b="1" dirty="0">
                <a:solidFill>
                  <a:schemeClr val="bg1"/>
                </a:solidFill>
              </a:rPr>
              <a:t>Web: 	</a:t>
            </a:r>
            <a:r>
              <a:rPr lang="de-DE" sz="1200" b="1" u="sng" dirty="0">
                <a:solidFill>
                  <a:schemeClr val="bg1"/>
                </a:solidFill>
                <a:hlinkClick r:id="rId3"/>
              </a:rPr>
              <a:t>https://www.highstreet-technologies.com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" name="Titel 9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gradFill>
            <a:gsLst>
              <a:gs pos="0">
                <a:srgbClr val="010738">
                  <a:alpha val="0"/>
                </a:srgbClr>
              </a:gs>
              <a:gs pos="10000">
                <a:srgbClr val="010738">
                  <a:alpha val="70000"/>
                </a:srgbClr>
              </a:gs>
              <a:gs pos="100000">
                <a:srgbClr val="010738">
                  <a:alpha val="0"/>
                </a:srgbClr>
              </a:gs>
            </a:gsLst>
            <a:lin ang="0" scaled="1"/>
          </a:gradFill>
        </p:spPr>
        <p:txBody>
          <a:bodyPr/>
          <a:lstStyle/>
          <a:p>
            <a:pPr>
              <a:defRPr/>
            </a:pPr>
            <a:r>
              <a:rPr lang="en-US"/>
              <a:t>Thank you very much!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1471275" y="6480174"/>
            <a:ext cx="720724" cy="287338"/>
          </a:xfrm>
        </p:spPr>
        <p:txBody>
          <a:bodyPr/>
          <a:lstStyle/>
          <a:p>
            <a:pPr>
              <a:defRPr/>
            </a:pPr>
            <a:fld id="{9C348FFA-2627-4A5F-895F-F989BC954082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262</Words>
  <Application>Microsoft Office PowerPoint</Application>
  <PresentationFormat>Breitbild</PresentationFormat>
  <Paragraphs>72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model-driven DMaaP Agent   </vt:lpstr>
      <vt:lpstr>µService communication to NetConf device – Summer 2019</vt:lpstr>
      <vt:lpstr>µService communication to NetConf device – 2020</vt:lpstr>
      <vt:lpstr>Thank you very much!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Martin Skorupski</cp:lastModifiedBy>
  <cp:revision>140</cp:revision>
  <dcterms:created xsi:type="dcterms:W3CDTF">2017-02-27T16:23:08Z</dcterms:created>
  <dcterms:modified xsi:type="dcterms:W3CDTF">2019-08-08T11:49:18Z</dcterms:modified>
</cp:coreProperties>
</file>