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75" r:id="rId2"/>
    <p:sldId id="276" r:id="rId3"/>
    <p:sldId id="292" r:id="rId4"/>
    <p:sldId id="277" r:id="rId5"/>
    <p:sldId id="278" r:id="rId6"/>
    <p:sldId id="290" r:id="rId7"/>
    <p:sldId id="303" r:id="rId8"/>
    <p:sldId id="30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92D050"/>
    <a:srgbClr val="FF9900"/>
    <a:srgbClr val="005E27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057" autoAdjust="0"/>
    <p:restoredTop sz="96252" autoAdjust="0"/>
  </p:normalViewPr>
  <p:slideViewPr>
    <p:cSldViewPr snapToGrid="0" snapToObjects="1">
      <p:cViewPr varScale="1">
        <p:scale>
          <a:sx n="102" d="100"/>
          <a:sy n="102" d="100"/>
        </p:scale>
        <p:origin x="63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12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71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95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21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4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4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ONAP Rolling Upgrade using Helm hooks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91606" y="4554181"/>
            <a:ext cx="4008788" cy="119101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Mahendra Raghuwanshi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Objective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8449F2D2-31FA-430A-91FF-26E0B2F60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0364"/>
            <a:ext cx="10972800" cy="5021262"/>
          </a:xfrm>
        </p:spPr>
        <p:txBody>
          <a:bodyPr/>
          <a:lstStyle/>
          <a:p>
            <a:r>
              <a:rPr lang="en-US" dirty="0"/>
              <a:t>Seamless automatic upgrade from Casablanca to Dublin.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Application Upgrades</a:t>
            </a:r>
          </a:p>
          <a:p>
            <a:pPr lvl="2"/>
            <a:r>
              <a:rPr lang="en-US" dirty="0"/>
              <a:t>DB Upgrades</a:t>
            </a:r>
          </a:p>
          <a:p>
            <a:pPr marL="342900" lvl="2" indent="0">
              <a:buNone/>
            </a:pPr>
            <a:endParaRPr lang="en-US" dirty="0"/>
          </a:p>
          <a:p>
            <a:r>
              <a:rPr lang="en-US" dirty="0"/>
              <a:t>Provide a uniform framework for application teams to use.</a:t>
            </a:r>
          </a:p>
          <a:p>
            <a:r>
              <a:rPr lang="en-US" dirty="0"/>
              <a:t>In-place and multi-site upgrade capabilities.</a:t>
            </a:r>
          </a:p>
          <a:p>
            <a:r>
              <a:rPr lang="en-US" dirty="0"/>
              <a:t>Explore the Helm hooks.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86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120296" cy="50212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Helm provides hooks for different stages of release life cycle.</a:t>
            </a:r>
          </a:p>
          <a:p>
            <a:r>
              <a:rPr lang="en-US" dirty="0"/>
              <a:t>The following hooks are defined by helm:</a:t>
            </a:r>
          </a:p>
          <a:p>
            <a:pPr marL="0" indent="0">
              <a:buNone/>
            </a:pPr>
            <a:endParaRPr lang="en-US" dirty="0"/>
          </a:p>
          <a:p>
            <a:pPr lvl="2"/>
            <a:r>
              <a:rPr lang="en-US" sz="1800" b="1" dirty="0"/>
              <a:t>pre-install:</a:t>
            </a:r>
            <a:r>
              <a:rPr lang="en-US" sz="1800" dirty="0"/>
              <a:t> Executes after templates are rendered, but before any resources are created in Kubernetes.</a:t>
            </a:r>
          </a:p>
          <a:p>
            <a:pPr lvl="2"/>
            <a:r>
              <a:rPr lang="en-US" sz="1800" b="1" dirty="0"/>
              <a:t>post-install:</a:t>
            </a:r>
            <a:r>
              <a:rPr lang="en-US" sz="1800" dirty="0"/>
              <a:t> Executes after all resources are loaded into Kubernetes</a:t>
            </a:r>
          </a:p>
          <a:p>
            <a:pPr lvl="2"/>
            <a:r>
              <a:rPr lang="en-US" sz="1800" b="1" dirty="0"/>
              <a:t>pre-delete:</a:t>
            </a:r>
            <a:r>
              <a:rPr lang="en-US" sz="1800" dirty="0"/>
              <a:t> Executes on a deletion request before any resources are deleted from Kubernetes.</a:t>
            </a:r>
          </a:p>
          <a:p>
            <a:pPr lvl="2"/>
            <a:r>
              <a:rPr lang="en-US" sz="1800" b="1" dirty="0"/>
              <a:t>post-delete:</a:t>
            </a:r>
            <a:r>
              <a:rPr lang="en-US" sz="1800" dirty="0"/>
              <a:t> Executes on a deletion request after all of the release's resources have been deleted.</a:t>
            </a:r>
          </a:p>
          <a:p>
            <a:pPr lvl="2"/>
            <a:r>
              <a:rPr lang="en-US" sz="1800" b="1" dirty="0"/>
              <a:t>pre-upgrade:</a:t>
            </a:r>
            <a:r>
              <a:rPr lang="en-US" sz="1800" dirty="0"/>
              <a:t> Executes on an upgrade request after templates are rendered, but before any resources are loaded into Kubernetes (e.g. before a Kubernetes apply operation).</a:t>
            </a:r>
          </a:p>
          <a:p>
            <a:pPr lvl="2"/>
            <a:r>
              <a:rPr lang="en-US" sz="1800" b="1" dirty="0"/>
              <a:t>post-upgrade:</a:t>
            </a:r>
            <a:r>
              <a:rPr lang="en-US" sz="1800" dirty="0"/>
              <a:t> Executes on an upgrade after all resources have been upgraded.</a:t>
            </a:r>
          </a:p>
          <a:p>
            <a:pPr lvl="2"/>
            <a:r>
              <a:rPr lang="en-US" sz="1800" b="1" dirty="0"/>
              <a:t>pre-rollback:</a:t>
            </a:r>
            <a:r>
              <a:rPr lang="en-US" sz="1800" dirty="0"/>
              <a:t> Executes on a rollback request after templates are rendered, but before any resources have been rolled back.</a:t>
            </a:r>
          </a:p>
          <a:p>
            <a:pPr lvl="2"/>
            <a:r>
              <a:rPr lang="en-US" sz="1800" b="1" dirty="0"/>
              <a:t>post-rollback:</a:t>
            </a:r>
            <a:r>
              <a:rPr lang="en-US" sz="1800" dirty="0"/>
              <a:t> Executes on a rollback request after all resources have been modified.</a:t>
            </a:r>
          </a:p>
          <a:p>
            <a:pPr lvl="2"/>
            <a:r>
              <a:rPr lang="en-US" sz="1800" b="1" dirty="0" err="1"/>
              <a:t>crd</a:t>
            </a:r>
            <a:r>
              <a:rPr lang="en-US" sz="1800" b="1" dirty="0"/>
              <a:t>-install:</a:t>
            </a:r>
            <a:r>
              <a:rPr lang="en-US" sz="1800" dirty="0"/>
              <a:t> Adds CRD resources before any other checks are run. This is used only on CRD definitions that are used by other manifests in the chart.</a:t>
            </a:r>
            <a:endParaRPr lang="en-US" sz="14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Helm hooks</a:t>
            </a:r>
          </a:p>
        </p:txBody>
      </p:sp>
    </p:spTree>
    <p:extLst>
      <p:ext uri="{BB962C8B-B14F-4D97-AF65-F5344CB8AC3E}">
        <p14:creationId xmlns:p14="http://schemas.microsoft.com/office/powerpoint/2010/main" val="3916166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Usage of Hooks</a:t>
            </a:r>
          </a:p>
        </p:txBody>
      </p:sp>
      <p:sp>
        <p:nvSpPr>
          <p:cNvPr id="7" name="Rectangle 6"/>
          <p:cNvSpPr/>
          <p:nvPr/>
        </p:nvSpPr>
        <p:spPr>
          <a:xfrm>
            <a:off x="637122" y="1447930"/>
            <a:ext cx="10574103" cy="83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Run a job to take the backup of DB before any other resources are created/upgraded in the Kubernetes</a:t>
            </a:r>
          </a:p>
        </p:txBody>
      </p:sp>
      <p:sp>
        <p:nvSpPr>
          <p:cNvPr id="8" name="Rectangle 7"/>
          <p:cNvSpPr/>
          <p:nvPr/>
        </p:nvSpPr>
        <p:spPr>
          <a:xfrm>
            <a:off x="595220" y="2656359"/>
            <a:ext cx="10574102" cy="83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Run a job to restore the backed up DB and perform the migrations on the data after install/upgrade of the release</a:t>
            </a:r>
          </a:p>
        </p:txBody>
      </p:sp>
      <p:sp>
        <p:nvSpPr>
          <p:cNvPr id="9" name="Rectangle 8"/>
          <p:cNvSpPr/>
          <p:nvPr/>
        </p:nvSpPr>
        <p:spPr>
          <a:xfrm>
            <a:off x="595219" y="3864788"/>
            <a:ext cx="10574103" cy="83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Take the applications out of rotation gracefully before any upgrades</a:t>
            </a:r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457605" y="1283156"/>
            <a:ext cx="365760" cy="36576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26720" y="2511508"/>
            <a:ext cx="365760" cy="36576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412340" y="3631272"/>
            <a:ext cx="365760" cy="36576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3B3442-128B-44D3-9753-A5EE5A519AEB}"/>
              </a:ext>
            </a:extLst>
          </p:cNvPr>
          <p:cNvSpPr/>
          <p:nvPr/>
        </p:nvSpPr>
        <p:spPr>
          <a:xfrm>
            <a:off x="595218" y="5073217"/>
            <a:ext cx="10574103" cy="83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Create resources which may be required to support the upgrade like </a:t>
            </a:r>
            <a:r>
              <a:rPr lang="en-US" sz="2400" dirty="0" err="1"/>
              <a:t>ConfigMaps</a:t>
            </a:r>
            <a:r>
              <a:rPr lang="en-US" sz="2400" dirty="0"/>
              <a:t>/Secrets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06C06C0-D1B0-4D98-9268-E4C10582DCE8}"/>
              </a:ext>
            </a:extLst>
          </p:cNvPr>
          <p:cNvSpPr>
            <a:spLocks noChangeAspect="1"/>
          </p:cNvSpPr>
          <p:nvPr/>
        </p:nvSpPr>
        <p:spPr>
          <a:xfrm>
            <a:off x="381860" y="4890337"/>
            <a:ext cx="365760" cy="36576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93298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404182"/>
            <a:ext cx="5235019" cy="4242474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en-US" sz="4800" dirty="0" err="1"/>
              <a:t>apiVersion</a:t>
            </a:r>
            <a:r>
              <a:rPr lang="en-US" sz="4800" dirty="0"/>
              <a:t>: batch/v1</a:t>
            </a:r>
          </a:p>
          <a:p>
            <a:pPr marL="0" lvl="0" indent="0">
              <a:buNone/>
            </a:pPr>
            <a:r>
              <a:rPr lang="en-US" sz="4800" dirty="0"/>
              <a:t>kind: Job</a:t>
            </a:r>
          </a:p>
          <a:p>
            <a:pPr marL="0" lvl="0" indent="0">
              <a:buNone/>
            </a:pPr>
            <a:r>
              <a:rPr lang="en-US" sz="4800" dirty="0"/>
              <a:t>metadata:</a:t>
            </a:r>
          </a:p>
          <a:p>
            <a:pPr marL="0" lvl="0" indent="0">
              <a:buNone/>
            </a:pPr>
            <a:r>
              <a:rPr lang="en-US" sz="4800" dirty="0"/>
              <a:t>  name: {{ include "</a:t>
            </a:r>
            <a:r>
              <a:rPr lang="en-US" sz="4800" dirty="0" err="1"/>
              <a:t>common.fullname</a:t>
            </a:r>
            <a:r>
              <a:rPr lang="en-US" sz="4800" dirty="0"/>
              <a:t>" . }}-</a:t>
            </a:r>
            <a:r>
              <a:rPr lang="en-US" sz="4800" dirty="0" err="1"/>
              <a:t>db</a:t>
            </a:r>
            <a:r>
              <a:rPr lang="en-US" sz="4800" dirty="0"/>
              <a:t>-backup-job</a:t>
            </a:r>
          </a:p>
          <a:p>
            <a:pPr marL="0" lvl="0" indent="0">
              <a:buNone/>
            </a:pPr>
            <a:r>
              <a:rPr lang="en-US" sz="4800" dirty="0"/>
              <a:t>  namespace: {{ include "</a:t>
            </a:r>
            <a:r>
              <a:rPr lang="en-US" sz="4800" dirty="0" err="1"/>
              <a:t>common.namespace</a:t>
            </a:r>
            <a:r>
              <a:rPr lang="en-US" sz="4800" dirty="0"/>
              <a:t>" . }}</a:t>
            </a:r>
          </a:p>
          <a:p>
            <a:pPr marL="0" lvl="0" indent="0">
              <a:buNone/>
            </a:pPr>
            <a:r>
              <a:rPr lang="en-US" sz="4800" dirty="0"/>
              <a:t>  labels:</a:t>
            </a:r>
          </a:p>
          <a:p>
            <a:pPr marL="0" lvl="0" indent="0">
              <a:buNone/>
            </a:pPr>
            <a:r>
              <a:rPr lang="en-US" sz="4800" dirty="0"/>
              <a:t>    app: {{ include "common.name" . }}-</a:t>
            </a:r>
            <a:r>
              <a:rPr lang="en-US" sz="4800" dirty="0" err="1"/>
              <a:t>db</a:t>
            </a:r>
            <a:r>
              <a:rPr lang="en-US" sz="4800" dirty="0"/>
              <a:t>-backup-job</a:t>
            </a:r>
          </a:p>
          <a:p>
            <a:pPr marL="0" lvl="0" indent="0">
              <a:buNone/>
            </a:pPr>
            <a:r>
              <a:rPr lang="en-US" sz="4800" dirty="0"/>
              <a:t>    release: {{ .</a:t>
            </a:r>
            <a:r>
              <a:rPr lang="en-US" sz="4800" dirty="0" err="1"/>
              <a:t>Release.Name</a:t>
            </a:r>
            <a:r>
              <a:rPr lang="en-US" sz="4800" dirty="0"/>
              <a:t> }}</a:t>
            </a:r>
          </a:p>
          <a:p>
            <a:pPr marL="0" lvl="0" indent="0">
              <a:buNone/>
            </a:pPr>
            <a:r>
              <a:rPr lang="en-US" sz="4800" dirty="0"/>
              <a:t>    heritage: {{ .</a:t>
            </a:r>
            <a:r>
              <a:rPr lang="en-US" sz="4800" dirty="0" err="1"/>
              <a:t>Release.Service</a:t>
            </a:r>
            <a:r>
              <a:rPr lang="en-US" sz="4800" dirty="0"/>
              <a:t> }}</a:t>
            </a:r>
          </a:p>
          <a:p>
            <a:pPr marL="0" lvl="0" indent="0">
              <a:buNone/>
            </a:pPr>
            <a:r>
              <a:rPr lang="en-US" sz="4800" dirty="0"/>
              <a:t>    chart: {{ .</a:t>
            </a:r>
            <a:r>
              <a:rPr lang="en-US" sz="4800" dirty="0" err="1"/>
              <a:t>Chart.Name</a:t>
            </a:r>
            <a:r>
              <a:rPr lang="en-US" sz="4800" dirty="0"/>
              <a:t> }}-{{ .</a:t>
            </a:r>
            <a:r>
              <a:rPr lang="en-US" sz="4800" dirty="0" err="1"/>
              <a:t>Chart.Version</a:t>
            </a:r>
            <a:r>
              <a:rPr lang="en-US" sz="4800" dirty="0"/>
              <a:t> | replace "+" "_" }}</a:t>
            </a:r>
          </a:p>
          <a:p>
            <a:pPr marL="0" lvl="0" indent="0">
              <a:buNone/>
            </a:pPr>
            <a:r>
              <a:rPr lang="en-US" sz="4800" b="1" dirty="0">
                <a:highlight>
                  <a:srgbClr val="FFFF00"/>
                </a:highlight>
              </a:rPr>
              <a:t>  annotations:</a:t>
            </a:r>
          </a:p>
          <a:p>
            <a:pPr marL="0" lvl="0" indent="0">
              <a:buNone/>
            </a:pPr>
            <a:r>
              <a:rPr lang="en-US" sz="4800" b="1" dirty="0">
                <a:highlight>
                  <a:srgbClr val="FFFF00"/>
                </a:highlight>
              </a:rPr>
              <a:t>    "helm.sh/hook": pre-upgrade</a:t>
            </a:r>
          </a:p>
          <a:p>
            <a:pPr marL="0" lvl="0" indent="0">
              <a:buNone/>
            </a:pPr>
            <a:r>
              <a:rPr lang="en-US" sz="4800" b="1" dirty="0">
                <a:highlight>
                  <a:srgbClr val="FFFF00"/>
                </a:highlight>
              </a:rPr>
              <a:t>    "helm.sh/hook-weight": "2"</a:t>
            </a:r>
          </a:p>
          <a:p>
            <a:pPr marL="0" lvl="0" indent="0">
              <a:buNone/>
            </a:pPr>
            <a:r>
              <a:rPr lang="en-US" sz="4800" b="1" dirty="0">
                <a:highlight>
                  <a:srgbClr val="FFFF00"/>
                </a:highlight>
              </a:rPr>
              <a:t>    "helm.sh/hook-delete-policy": before-hook-creation</a:t>
            </a:r>
          </a:p>
          <a:p>
            <a:pPr lv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Define Hooks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E1541108-7D47-464A-94D7-FD3FF00FB272}"/>
              </a:ext>
            </a:extLst>
          </p:cNvPr>
          <p:cNvSpPr txBox="1">
            <a:spLocks/>
          </p:cNvSpPr>
          <p:nvPr/>
        </p:nvSpPr>
        <p:spPr>
          <a:xfrm>
            <a:off x="6785728" y="1404182"/>
            <a:ext cx="5235019" cy="4242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29DADE85-29B0-4F82-A775-BAD22D90FE7F}"/>
              </a:ext>
            </a:extLst>
          </p:cNvPr>
          <p:cNvSpPr txBox="1">
            <a:spLocks/>
          </p:cNvSpPr>
          <p:nvPr/>
        </p:nvSpPr>
        <p:spPr>
          <a:xfrm>
            <a:off x="5406273" y="1404182"/>
            <a:ext cx="6378804" cy="5021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B050"/>
                </a:solidFill>
              </a:rPr>
              <a:t>Same resource can be used as hook for multiple release stages.</a:t>
            </a:r>
          </a:p>
          <a:p>
            <a:r>
              <a:rPr lang="en-US" sz="1600" dirty="0">
                <a:solidFill>
                  <a:srgbClr val="00B050"/>
                </a:solidFill>
              </a:rPr>
              <a:t>Multiple resources can be used as hooks for a release stage.</a:t>
            </a:r>
          </a:p>
          <a:p>
            <a:r>
              <a:rPr lang="en-US" sz="1600" dirty="0">
                <a:solidFill>
                  <a:srgbClr val="00B050"/>
                </a:solidFill>
              </a:rPr>
              <a:t>Hook resources are not managed with corresponding releases.</a:t>
            </a:r>
          </a:p>
          <a:p>
            <a:r>
              <a:rPr lang="en-US" sz="1600" dirty="0">
                <a:solidFill>
                  <a:srgbClr val="00B050"/>
                </a:solidFill>
              </a:rPr>
              <a:t>Hooks can be deleted after the successful execution or before next execution.</a:t>
            </a:r>
          </a:p>
          <a:p>
            <a:r>
              <a:rPr lang="en-US" sz="1600" dirty="0">
                <a:solidFill>
                  <a:srgbClr val="00B050"/>
                </a:solidFill>
              </a:rPr>
              <a:t>Sub charts can also have hooks. Helm executes them all.</a:t>
            </a:r>
          </a:p>
          <a:p>
            <a:r>
              <a:rPr lang="en-US" sz="1600" dirty="0">
                <a:solidFill>
                  <a:srgbClr val="00B050"/>
                </a:solidFill>
              </a:rPr>
              <a:t>Hooks are executed in the ascending order of weights at a given release stage.</a:t>
            </a:r>
          </a:p>
          <a:p>
            <a:r>
              <a:rPr lang="en-US" sz="1600" dirty="0">
                <a:solidFill>
                  <a:srgbClr val="00B050"/>
                </a:solidFill>
              </a:rPr>
              <a:t>Hooks with same weight are executed in the ascending order of names.</a:t>
            </a:r>
          </a:p>
          <a:p>
            <a:r>
              <a:rPr lang="en-US" sz="1600" dirty="0">
                <a:solidFill>
                  <a:srgbClr val="00B050"/>
                </a:solidFill>
              </a:rPr>
              <a:t>Helm has to wait till all the hooks have completed before declaring a release as installed/upgraded.</a:t>
            </a:r>
          </a:p>
          <a:p>
            <a:r>
              <a:rPr lang="en-US" sz="1600" dirty="0">
                <a:solidFill>
                  <a:srgbClr val="00B050"/>
                </a:solidFill>
              </a:rPr>
              <a:t>Helm always executes the hooks from the target release charts.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Challenges in ONAP Rolling Upgrade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C6C4D0-5065-4C10-8EB1-BD5376CC3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00108"/>
            <a:ext cx="10972800" cy="50212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Statefulsets using </a:t>
            </a:r>
            <a:r>
              <a:rPr lang="en-US" b="1" dirty="0"/>
              <a:t>VolumeClaimTemplates</a:t>
            </a:r>
            <a:r>
              <a:rPr lang="en-US" dirty="0"/>
              <a:t> have the Chart versions which fails the rolling upgrade.</a:t>
            </a:r>
          </a:p>
          <a:p>
            <a:r>
              <a:rPr lang="en-US" dirty="0"/>
              <a:t>Some Charts in Casablanca have defined the UpgradeStrategy as </a:t>
            </a:r>
            <a:r>
              <a:rPr lang="en-US" b="1" dirty="0"/>
              <a:t>OnDelete</a:t>
            </a:r>
            <a:r>
              <a:rPr lang="en-US" dirty="0"/>
              <a:t> instead of </a:t>
            </a:r>
            <a:r>
              <a:rPr lang="en-US" b="1" dirty="0"/>
              <a:t>RollingUpgrade</a:t>
            </a:r>
            <a:r>
              <a:rPr lang="en-US" dirty="0"/>
              <a:t>.</a:t>
            </a:r>
          </a:p>
          <a:p>
            <a:r>
              <a:rPr lang="en-US" dirty="0"/>
              <a:t>Rollback to Casablanca is not possible as no hooks are present in case of in-place upgrades.</a:t>
            </a:r>
          </a:p>
          <a:p>
            <a:r>
              <a:rPr lang="en-US" dirty="0"/>
              <a:t>Jobs must be converted to the hooks otherwise rolling upgrade will fail for them.</a:t>
            </a:r>
          </a:p>
          <a:p>
            <a:r>
              <a:rPr lang="en-US" dirty="0"/>
              <a:t>Rolling upgrade would be disruptive as downtime required in first phase.</a:t>
            </a:r>
          </a:p>
          <a:p>
            <a:r>
              <a:rPr lang="en-US" dirty="0"/>
              <a:t>Generic Templates may not be possible as each application has different requirements for upgrades.</a:t>
            </a:r>
          </a:p>
          <a:p>
            <a:r>
              <a:rPr lang="en-US" dirty="0"/>
              <a:t>Applications might need to support the upgrades of DB by providing tools/utilities to OOM to decide the need for upgrades/migrations.</a:t>
            </a:r>
          </a:p>
          <a:p>
            <a:r>
              <a:rPr lang="en-US" dirty="0"/>
              <a:t>Applications may have to use Container Lifecycle hooks for graceful shutdowns before upgrades.</a:t>
            </a:r>
          </a:p>
          <a:p>
            <a:r>
              <a:rPr lang="en-US" dirty="0"/>
              <a:t>Common Instances of DB in Dublin have to be considered as backups are to be taken from individual applications’ DBs to the common DB instance.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385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1604" y="231620"/>
            <a:ext cx="11920396" cy="640080"/>
          </a:xfrm>
        </p:spPr>
        <p:txBody>
          <a:bodyPr>
            <a:normAutofit/>
          </a:bodyPr>
          <a:lstStyle/>
          <a:p>
            <a:r>
              <a:rPr lang="en-US" dirty="0"/>
              <a:t>AAI POC</a:t>
            </a: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CA90B5B8-2DDA-470C-BA29-3B41DA6BD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00108"/>
            <a:ext cx="10972800" cy="50212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Using the GraphAdmin utilities to backup/restore/migrate the Cassandra DB.</a:t>
            </a:r>
          </a:p>
          <a:p>
            <a:r>
              <a:rPr lang="en-US" dirty="0"/>
              <a:t>Created PV and PVC as Pre-Upgrade hooks to store the DB backups.</a:t>
            </a:r>
          </a:p>
          <a:p>
            <a:r>
              <a:rPr lang="en-US" dirty="0"/>
              <a:t>One Job created (GraphAdmin based) as Pre-Upgrade/Pre-Rollback hook to take the snapshot of the Cassandra DB (installed release) using the GraphAdmin dataSnapshot utility.</a:t>
            </a:r>
          </a:p>
          <a:p>
            <a:r>
              <a:rPr lang="en-US" dirty="0"/>
              <a:t>Another Job created (Again GraphAdmin based) as Post-Install/Post-Upgrade/Post-Rollback hook to create the DB schema and restore the snapshot from PV and run migrations(only if upgraded/rollbacked).</a:t>
            </a:r>
          </a:p>
          <a:p>
            <a:endParaRPr lang="en-US" dirty="0"/>
          </a:p>
          <a:p>
            <a:pPr lvl="2"/>
            <a:r>
              <a:rPr lang="en-US" dirty="0"/>
              <a:t>This hook waits for the Cassandra DB to be installed/upgraded/rollbacked completely.</a:t>
            </a:r>
          </a:p>
          <a:p>
            <a:pPr lvl="2"/>
            <a:r>
              <a:rPr lang="en-US" dirty="0"/>
              <a:t>Written a new python script to check for deployment completion for all the replicas.</a:t>
            </a:r>
          </a:p>
          <a:p>
            <a:pPr marL="342900" lvl="2" indent="0">
              <a:buNone/>
            </a:pPr>
            <a:endParaRPr lang="en-US" dirty="0"/>
          </a:p>
          <a:p>
            <a:r>
              <a:rPr lang="en-US" dirty="0"/>
              <a:t>All the application PODs are recreated by Kubernetes (If there is need to) as part of install/upgrade/rollback.</a:t>
            </a:r>
          </a:p>
          <a:p>
            <a:pPr lvl="2"/>
            <a:r>
              <a:rPr lang="en-US" dirty="0"/>
              <a:t>The Cassandra being StatefulSet is upgraded in the reverse cardinal order one POD at a time.</a:t>
            </a:r>
          </a:p>
          <a:p>
            <a:pPr marL="342900" lvl="2" indent="0">
              <a:buNone/>
            </a:pPr>
            <a:endParaRPr lang="en-US" dirty="0"/>
          </a:p>
          <a:p>
            <a:r>
              <a:rPr lang="en-US" dirty="0"/>
              <a:t>Application PODs which are dependent on Cassandra DB wait for hook to complete. So they always work on the upgraded DB.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935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7358</TotalTime>
  <Words>897</Words>
  <Application>Microsoft Office PowerPoint</Application>
  <PresentationFormat>Widescreen</PresentationFormat>
  <Paragraphs>89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DengXian</vt:lpstr>
      <vt:lpstr>.AppleSystemUIFont</vt:lpstr>
      <vt:lpstr>Arial</vt:lpstr>
      <vt:lpstr>Calibri</vt:lpstr>
      <vt:lpstr>Geneva</vt:lpstr>
      <vt:lpstr>Intel Clear Light</vt:lpstr>
      <vt:lpstr>Wingdings</vt:lpstr>
      <vt:lpstr>Office Theme</vt:lpstr>
      <vt:lpstr>ONAP Rolling Upgrade using Helm hooks</vt:lpstr>
      <vt:lpstr>Objective</vt:lpstr>
      <vt:lpstr>Helm hooks</vt:lpstr>
      <vt:lpstr>Usage of Hooks</vt:lpstr>
      <vt:lpstr>Define Hooks</vt:lpstr>
      <vt:lpstr>Challenges in ONAP Rolling Upgrade</vt:lpstr>
      <vt:lpstr>AAI POC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Mahendra Raghuwanshi</cp:lastModifiedBy>
  <cp:revision>309</cp:revision>
  <cp:lastPrinted>2017-09-21T21:17:08Z</cp:lastPrinted>
  <dcterms:created xsi:type="dcterms:W3CDTF">2017-02-27T16:23:08Z</dcterms:created>
  <dcterms:modified xsi:type="dcterms:W3CDTF">2019-02-14T14:55:23Z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</Properties>
</file>