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399" r:id="rId2"/>
    <p:sldId id="1772" r:id="rId3"/>
    <p:sldId id="1790" r:id="rId4"/>
    <p:sldId id="1779" r:id="rId5"/>
    <p:sldId id="1793" r:id="rId6"/>
    <p:sldId id="1798" r:id="rId7"/>
    <p:sldId id="1799" r:id="rId8"/>
    <p:sldId id="1791" r:id="rId9"/>
    <p:sldId id="1795" r:id="rId10"/>
    <p:sldId id="1796" r:id="rId11"/>
    <p:sldId id="1797" r:id="rId12"/>
    <p:sldId id="1757" r:id="rId13"/>
    <p:sldId id="260" r:id="rId14"/>
    <p:sldId id="176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ernando Oliveira" initials="FO" lastIdx="7" clrIdx="0">
    <p:extLst>
      <p:ext uri="{19B8F6BF-5375-455C-9EA6-DF929625EA0E}">
        <p15:presenceInfo xmlns:p15="http://schemas.microsoft.com/office/powerpoint/2012/main" userId="ab7373eca62d75da" providerId="Windows Live"/>
      </p:ext>
    </p:extLst>
  </p:cmAuthor>
  <p:cmAuthor id="2" name="Byung-Woo Jun" initials="BJ" lastIdx="12" clrIdx="1">
    <p:extLst>
      <p:ext uri="{19B8F6BF-5375-455C-9EA6-DF929625EA0E}">
        <p15:presenceInfo xmlns:p15="http://schemas.microsoft.com/office/powerpoint/2012/main" userId="S::byung-woo.jun@est.tech::07c77be3-af9c-4ab0-996e-eb8cfc6bb5a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D9D9D9"/>
    <a:srgbClr val="7F7F7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405" autoAdjust="0"/>
    <p:restoredTop sz="93005"/>
  </p:normalViewPr>
  <p:slideViewPr>
    <p:cSldViewPr snapToGrid="0" snapToObjects="1">
      <p:cViewPr varScale="1">
        <p:scale>
          <a:sx n="144" d="100"/>
          <a:sy n="144" d="100"/>
        </p:scale>
        <p:origin x="504" y="192"/>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C03F49-3E40-EC4B-8E91-170300885BB3}" type="datetimeFigureOut">
              <a:rPr lang="en-US" smtClean="0"/>
              <a:t>6/9/20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B9AD5-88A7-7945-83AC-3D3911749F0C}" type="slidenum">
              <a:rPr lang="en-US" smtClean="0"/>
              <a:t>‹#›</a:t>
            </a:fld>
            <a:endParaRPr lang="en-US"/>
          </a:p>
        </p:txBody>
      </p:sp>
    </p:spTree>
    <p:extLst>
      <p:ext uri="{BB962C8B-B14F-4D97-AF65-F5344CB8AC3E}">
        <p14:creationId xmlns:p14="http://schemas.microsoft.com/office/powerpoint/2010/main" val="20450007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859636604"/>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83945093"/>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262804872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773832562"/>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7360882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ki.onap.org/display/DW/ETSI+Alignment+Support" TargetMode="External"/><Relationship Id="rId2" Type="http://schemas.openxmlformats.org/officeDocument/2006/relationships/hyperlink" Target="https://zoom.us/j/722438866" TargetMode="External"/><Relationship Id="rId1" Type="http://schemas.openxmlformats.org/officeDocument/2006/relationships/slideLayout" Target="../slideLayouts/slideLayout1.xml"/><Relationship Id="rId4" Type="http://schemas.openxmlformats.org/officeDocument/2006/relationships/hyperlink" Target="https://wiki.onap.org/display/DW/ETSI-Alignment+Support+for+Guilin"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iki.onap.org/display/DW/Etsicatalog+Documentation" TargetMode="External"/><Relationship Id="rId3" Type="http://schemas.openxmlformats.org/officeDocument/2006/relationships/hyperlink" Target="https://wiki.onap.org/display/DW/ETSI+Package+Management+%28SDC+Enhancements%29-+Guilin" TargetMode="External"/><Relationship Id="rId7" Type="http://schemas.openxmlformats.org/officeDocument/2006/relationships/hyperlink" Target="https://wiki.onap.org/display/DW/SOL002+Adapter+-+Guilin" TargetMode="External"/><Relationship Id="rId2" Type="http://schemas.openxmlformats.org/officeDocument/2006/relationships/hyperlink" Target="https://wiki.onap.org/display/DW/ETSI-Alignment+Support+for+Guilin" TargetMode="External"/><Relationship Id="rId1" Type="http://schemas.openxmlformats.org/officeDocument/2006/relationships/slideLayout" Target="../slideLayouts/slideLayout2.xml"/><Relationship Id="rId6" Type="http://schemas.openxmlformats.org/officeDocument/2006/relationships/hyperlink" Target="https://wiki.onap.org/display/DW/SOL005+Adapter+-+Guilin" TargetMode="External"/><Relationship Id="rId5" Type="http://schemas.openxmlformats.org/officeDocument/2006/relationships/hyperlink" Target="https://wiki.onap.org/display/DW/SOL003+Adapter+-+Guilin" TargetMode="External"/><Relationship Id="rId10" Type="http://schemas.openxmlformats.org/officeDocument/2006/relationships/hyperlink" Target="https://zoom.us/j/722438866" TargetMode="External"/><Relationship Id="rId4" Type="http://schemas.openxmlformats.org/officeDocument/2006/relationships/hyperlink" Target="https://wiki.onap.org/display/DW/ETSI+Catalog+Management+%28ETSI+Catalog+Manger%29-+Guilin" TargetMode="External"/><Relationship Id="rId9" Type="http://schemas.openxmlformats.org/officeDocument/2006/relationships/hyperlink" Target="https://wiki.onap.org/display/DW/ONAP+SO+ETSI-Aligned+Hierarchical+Orchestra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iki.onap.org/display/DW/ONAP+SO+ETSI-Aligned+Hierarchical+Orchestrati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forge.etsi.org/"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366522" y="2004647"/>
            <a:ext cx="11102667" cy="1424354"/>
          </a:xfrm>
          <a:prstGeom prst="rect">
            <a:avLst/>
          </a:prstGeom>
        </p:spPr>
        <p:txBody>
          <a:bodyPr>
            <a:noAutofit/>
          </a:bodyPr>
          <a:lstStyle/>
          <a:p>
            <a:pPr algn="ctr"/>
            <a:br>
              <a:rPr lang="en-US" sz="3200" b="1" dirty="0">
                <a:solidFill>
                  <a:schemeClr val="tx1"/>
                </a:solidFill>
              </a:rPr>
            </a:br>
            <a:r>
              <a:rPr lang="en-US" sz="3200" b="1" dirty="0"/>
              <a:t>ONAP ETSI SO NFVO Architecture</a:t>
            </a:r>
            <a:endParaRPr lang="en-US" sz="1050" b="1" dirty="0"/>
          </a:p>
        </p:txBody>
      </p:sp>
      <p:sp>
        <p:nvSpPr>
          <p:cNvPr id="2" name="Rectangle 1">
            <a:extLst>
              <a:ext uri="{FF2B5EF4-FFF2-40B4-BE49-F238E27FC236}">
                <a16:creationId xmlns:a16="http://schemas.microsoft.com/office/drawing/2014/main" id="{B082EAC4-BD30-4E5F-9854-B494D3F376DF}"/>
              </a:ext>
            </a:extLst>
          </p:cNvPr>
          <p:cNvSpPr/>
          <p:nvPr/>
        </p:nvSpPr>
        <p:spPr>
          <a:xfrm>
            <a:off x="240459" y="3510400"/>
            <a:ext cx="5026134" cy="1200329"/>
          </a:xfrm>
          <a:prstGeom prst="rect">
            <a:avLst/>
          </a:prstGeom>
        </p:spPr>
        <p:txBody>
          <a:bodyPr wrap="square">
            <a:spAutoFit/>
          </a:bodyPr>
          <a:lstStyle/>
          <a:p>
            <a:r>
              <a:rPr lang="en-US" dirty="0">
                <a:solidFill>
                  <a:schemeClr val="bg1"/>
                </a:solidFill>
              </a:rPr>
              <a:t>June 16th, 2020</a:t>
            </a:r>
          </a:p>
          <a:p>
            <a:r>
              <a:rPr lang="en-US" dirty="0">
                <a:solidFill>
                  <a:schemeClr val="bg1"/>
                </a:solidFill>
              </a:rPr>
              <a:t>Presented by: 	Byung-Woo Jun (Ericsson)</a:t>
            </a:r>
          </a:p>
          <a:p>
            <a:r>
              <a:rPr lang="en-US" dirty="0">
                <a:solidFill>
                  <a:schemeClr val="bg1"/>
                </a:solidFill>
              </a:rPr>
              <a:t>		Fred Oliveira (Verizon)</a:t>
            </a:r>
          </a:p>
          <a:p>
            <a:endParaRPr lang="en-US" dirty="0">
              <a:solidFill>
                <a:schemeClr val="bg1"/>
              </a:solidFill>
            </a:endParaRPr>
          </a:p>
        </p:txBody>
      </p:sp>
      <p:sp>
        <p:nvSpPr>
          <p:cNvPr id="3" name="Rectangle 2">
            <a:extLst>
              <a:ext uri="{FF2B5EF4-FFF2-40B4-BE49-F238E27FC236}">
                <a16:creationId xmlns:a16="http://schemas.microsoft.com/office/drawing/2014/main" id="{6128547E-1DB4-5847-994B-E63E88936212}"/>
              </a:ext>
            </a:extLst>
          </p:cNvPr>
          <p:cNvSpPr/>
          <p:nvPr/>
        </p:nvSpPr>
        <p:spPr>
          <a:xfrm>
            <a:off x="5366558" y="5451262"/>
            <a:ext cx="6636471" cy="1200329"/>
          </a:xfrm>
          <a:prstGeom prst="rect">
            <a:avLst/>
          </a:prstGeom>
        </p:spPr>
        <p:txBody>
          <a:bodyPr wrap="square">
            <a:spAutoFit/>
          </a:bodyPr>
          <a:lstStyle/>
          <a:p>
            <a:r>
              <a:rPr lang="en-US" sz="1200" dirty="0">
                <a:solidFill>
                  <a:schemeClr val="bg1"/>
                </a:solidFill>
              </a:rPr>
              <a:t>ONAP Orchestration Scenarios (a.k.a. ETSI-Alignment) Task Force weekly meeting, </a:t>
            </a:r>
          </a:p>
          <a:p>
            <a:r>
              <a:rPr lang="en-US" sz="1200" dirty="0">
                <a:solidFill>
                  <a:schemeClr val="bg1"/>
                </a:solidFill>
              </a:rPr>
              <a:t>Weekly meeting: Mondays at 12PM UTC, 5AM PT, 8AM ET, 2PM CET, 5:30PM India, 8PM China. </a:t>
            </a:r>
            <a:r>
              <a:rPr lang="en-US" sz="1200" dirty="0">
                <a:solidFill>
                  <a:schemeClr val="bg1"/>
                </a:solidFill>
                <a:hlinkClick r:id="rId2">
                  <a:extLst>
                    <a:ext uri="{A12FA001-AC4F-418D-AE19-62706E023703}">
                      <ahyp:hlinkClr xmlns:ahyp="http://schemas.microsoft.com/office/drawing/2018/hyperlinkcolor" val="tx"/>
                    </a:ext>
                  </a:extLst>
                </a:hlinkClick>
              </a:rPr>
              <a:t>https://zoom.us/j/722438866</a:t>
            </a:r>
            <a:endParaRPr lang="en-US" sz="1200" dirty="0">
              <a:solidFill>
                <a:schemeClr val="bg1"/>
              </a:solidFill>
            </a:endParaRPr>
          </a:p>
          <a:p>
            <a:r>
              <a:rPr lang="en-US" sz="1200" dirty="0">
                <a:solidFill>
                  <a:schemeClr val="bg1"/>
                </a:solidFill>
              </a:rPr>
              <a:t>Dial In: +16699006833,,722438866#  US (San Jose)            +16465588656,,722438866# US (New York)</a:t>
            </a:r>
          </a:p>
          <a:p>
            <a:r>
              <a:rPr lang="en-US" sz="1200" dirty="0">
                <a:solidFill>
                  <a:schemeClr val="bg1"/>
                </a:solidFill>
              </a:rPr>
              <a:t>ETSI Alignment Support, </a:t>
            </a:r>
            <a:r>
              <a:rPr lang="en-US" sz="1200" dirty="0">
                <a:solidFill>
                  <a:schemeClr val="bg1"/>
                </a:solidFill>
                <a:hlinkClick r:id="rId3">
                  <a:extLst>
                    <a:ext uri="{A12FA001-AC4F-418D-AE19-62706E023703}">
                      <ahyp:hlinkClr xmlns:ahyp="http://schemas.microsoft.com/office/drawing/2018/hyperlinkcolor" val="tx"/>
                    </a:ext>
                  </a:extLst>
                </a:hlinkClick>
              </a:rPr>
              <a:t>https://wiki.onap.org/display/DW/ETSI+Alignment+Support</a:t>
            </a:r>
            <a:r>
              <a:rPr lang="en-US" sz="1200" dirty="0">
                <a:solidFill>
                  <a:schemeClr val="bg1"/>
                </a:solidFill>
              </a:rPr>
              <a:t> (Frankfurt release)</a:t>
            </a:r>
          </a:p>
          <a:p>
            <a:r>
              <a:rPr lang="en-US" sz="1200" dirty="0">
                <a:solidFill>
                  <a:schemeClr val="bg1"/>
                </a:solidFill>
              </a:rPr>
              <a:t>	</a:t>
            </a:r>
            <a:r>
              <a:rPr lang="en-US" sz="1200" dirty="0">
                <a:solidFill>
                  <a:schemeClr val="bg1"/>
                </a:solidFill>
                <a:hlinkClick r:id="rId4">
                  <a:extLst>
                    <a:ext uri="{A12FA001-AC4F-418D-AE19-62706E023703}">
                      <ahyp:hlinkClr xmlns:ahyp="http://schemas.microsoft.com/office/drawing/2018/hyperlinkcolor" val="tx"/>
                    </a:ext>
                  </a:extLst>
                </a:hlinkClick>
              </a:rPr>
              <a:t>https://wiki.onap.org/display/DW/ETSI-Alignment+Support+for+Guilin</a:t>
            </a:r>
            <a:r>
              <a:rPr lang="en-US" sz="1200" dirty="0">
                <a:solidFill>
                  <a:schemeClr val="bg1"/>
                </a:solidFill>
              </a:rPr>
              <a:t> (Guilin release)</a:t>
            </a:r>
          </a:p>
        </p:txBody>
      </p:sp>
    </p:spTree>
    <p:extLst>
      <p:ext uri="{BB962C8B-B14F-4D97-AF65-F5344CB8AC3E}">
        <p14:creationId xmlns:p14="http://schemas.microsoft.com/office/powerpoint/2010/main" val="4278711540"/>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10</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6376"/>
            <a:ext cx="11506200" cy="931985"/>
          </a:xfrm>
        </p:spPr>
        <p:txBody>
          <a:bodyPr>
            <a:normAutofit fontScale="90000"/>
          </a:bodyPr>
          <a:lstStyle/>
          <a:p>
            <a:r>
              <a:rPr lang="en-US" dirty="0"/>
              <a:t>ONAP SO NFVO Sequence Diagram 1/2</a:t>
            </a:r>
            <a:br>
              <a:rPr lang="en-US" dirty="0"/>
            </a:br>
            <a:r>
              <a:rPr lang="en-US" dirty="0"/>
              <a:t>- Create NS and Instantiate NS</a:t>
            </a:r>
            <a:endParaRPr lang="en-US" sz="2700" dirty="0"/>
          </a:p>
        </p:txBody>
      </p:sp>
      <p:sp>
        <p:nvSpPr>
          <p:cNvPr id="9" name="Text Placeholder 3">
            <a:extLst>
              <a:ext uri="{FF2B5EF4-FFF2-40B4-BE49-F238E27FC236}">
                <a16:creationId xmlns:a16="http://schemas.microsoft.com/office/drawing/2014/main" id="{870DC71C-3B75-0043-9E45-76C1D3A7181C}"/>
              </a:ext>
            </a:extLst>
          </p:cNvPr>
          <p:cNvSpPr>
            <a:spLocks noGrp="1"/>
          </p:cNvSpPr>
          <p:nvPr>
            <p:ph type="body" sz="quarter" idx="10"/>
          </p:nvPr>
        </p:nvSpPr>
        <p:spPr>
          <a:xfrm>
            <a:off x="44074" y="1063135"/>
            <a:ext cx="3508018" cy="2427409"/>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solidFill>
                  <a:schemeClr val="tx1"/>
                </a:solidFill>
                <a:latin typeface="+mn-lt"/>
              </a:rPr>
              <a:t>Create NS and Instantiate NS Sequences</a:t>
            </a:r>
          </a:p>
          <a:p>
            <a:r>
              <a:rPr lang="en-US" sz="1200" dirty="0">
                <a:solidFill>
                  <a:schemeClr val="tx1"/>
                </a:solidFill>
                <a:latin typeface="+mn-lt"/>
              </a:rPr>
              <a:t>Note: the diagram will be modified as needed.</a:t>
            </a:r>
          </a:p>
          <a:p>
            <a:pPr marL="6350"/>
            <a:endParaRPr lang="en-US" sz="1200" dirty="0">
              <a:latin typeface="+mn-lt"/>
            </a:endParaRPr>
          </a:p>
        </p:txBody>
      </p:sp>
      <p:pic>
        <p:nvPicPr>
          <p:cNvPr id="10" name="Picture 9">
            <a:extLst>
              <a:ext uri="{FF2B5EF4-FFF2-40B4-BE49-F238E27FC236}">
                <a16:creationId xmlns:a16="http://schemas.microsoft.com/office/drawing/2014/main" id="{631ED555-CDEA-D04B-9591-56C4726C136D}"/>
              </a:ext>
            </a:extLst>
          </p:cNvPr>
          <p:cNvPicPr>
            <a:picLocks noChangeAspect="1"/>
          </p:cNvPicPr>
          <p:nvPr/>
        </p:nvPicPr>
        <p:blipFill>
          <a:blip r:embed="rId2"/>
          <a:stretch>
            <a:fillRect/>
          </a:stretch>
        </p:blipFill>
        <p:spPr>
          <a:xfrm>
            <a:off x="3701563" y="1065392"/>
            <a:ext cx="8306212" cy="5414938"/>
          </a:xfrm>
          <a:prstGeom prst="rect">
            <a:avLst/>
          </a:prstGeom>
        </p:spPr>
      </p:pic>
    </p:spTree>
    <p:extLst>
      <p:ext uri="{BB962C8B-B14F-4D97-AF65-F5344CB8AC3E}">
        <p14:creationId xmlns:p14="http://schemas.microsoft.com/office/powerpoint/2010/main" val="238985503"/>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1FA3497-ABBC-4F45-AFBC-6EDF30DC4598}"/>
              </a:ext>
            </a:extLst>
          </p:cNvPr>
          <p:cNvPicPr>
            <a:picLocks noChangeAspect="1"/>
          </p:cNvPicPr>
          <p:nvPr/>
        </p:nvPicPr>
        <p:blipFill>
          <a:blip r:embed="rId2"/>
          <a:stretch>
            <a:fillRect/>
          </a:stretch>
        </p:blipFill>
        <p:spPr>
          <a:xfrm>
            <a:off x="2637001" y="1019910"/>
            <a:ext cx="9513967" cy="5348196"/>
          </a:xfrm>
          <a:prstGeom prst="rect">
            <a:avLst/>
          </a:prstGeom>
        </p:spPr>
      </p:pic>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11</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6376"/>
            <a:ext cx="11506200" cy="931985"/>
          </a:xfrm>
        </p:spPr>
        <p:txBody>
          <a:bodyPr>
            <a:normAutofit fontScale="90000"/>
          </a:bodyPr>
          <a:lstStyle/>
          <a:p>
            <a:r>
              <a:rPr lang="en-US" dirty="0"/>
              <a:t>ONAP SO NFVO Sequence Diagram 2/2</a:t>
            </a:r>
            <a:br>
              <a:rPr lang="en-US" dirty="0"/>
            </a:br>
            <a:r>
              <a:rPr lang="en-US" dirty="0"/>
              <a:t>- Terminate NS and Delete NS</a:t>
            </a:r>
            <a:endParaRPr lang="en-US" sz="2700" dirty="0"/>
          </a:p>
        </p:txBody>
      </p:sp>
      <p:sp>
        <p:nvSpPr>
          <p:cNvPr id="9" name="Text Placeholder 3">
            <a:extLst>
              <a:ext uri="{FF2B5EF4-FFF2-40B4-BE49-F238E27FC236}">
                <a16:creationId xmlns:a16="http://schemas.microsoft.com/office/drawing/2014/main" id="{870DC71C-3B75-0043-9E45-76C1D3A7181C}"/>
              </a:ext>
            </a:extLst>
          </p:cNvPr>
          <p:cNvSpPr>
            <a:spLocks noGrp="1"/>
          </p:cNvSpPr>
          <p:nvPr>
            <p:ph type="body" sz="quarter" idx="10"/>
          </p:nvPr>
        </p:nvSpPr>
        <p:spPr>
          <a:xfrm>
            <a:off x="44075" y="1001591"/>
            <a:ext cx="2523280" cy="2427409"/>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solidFill>
                  <a:schemeClr val="tx1"/>
                </a:solidFill>
                <a:latin typeface="+mn-lt"/>
              </a:rPr>
              <a:t>Terminate NS and Delete NS Sequences</a:t>
            </a:r>
          </a:p>
          <a:p>
            <a:r>
              <a:rPr lang="en-US" sz="1200" dirty="0">
                <a:solidFill>
                  <a:schemeClr val="tx1"/>
                </a:solidFill>
                <a:latin typeface="+mn-lt"/>
              </a:rPr>
              <a:t>Note: the diagram will be modified as needed.</a:t>
            </a:r>
          </a:p>
          <a:p>
            <a:pPr marL="0" indent="0">
              <a:buNone/>
            </a:pPr>
            <a:endParaRPr lang="en-US" sz="1200" dirty="0">
              <a:solidFill>
                <a:schemeClr val="tx1"/>
              </a:solidFill>
              <a:latin typeface="+mn-lt"/>
            </a:endParaRPr>
          </a:p>
          <a:p>
            <a:pPr marL="6350"/>
            <a:endParaRPr lang="en-US" sz="1200" dirty="0">
              <a:latin typeface="+mn-lt"/>
            </a:endParaRPr>
          </a:p>
        </p:txBody>
      </p:sp>
    </p:spTree>
    <p:extLst>
      <p:ext uri="{BB962C8B-B14F-4D97-AF65-F5344CB8AC3E}">
        <p14:creationId xmlns:p14="http://schemas.microsoft.com/office/powerpoint/2010/main" val="4067918776"/>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12</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p:txBody>
          <a:bodyPr>
            <a:normAutofit fontScale="90000"/>
          </a:bodyPr>
          <a:lstStyle/>
          <a:p>
            <a:r>
              <a:rPr lang="en-US" dirty="0"/>
              <a:t>References</a:t>
            </a:r>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314961" y="1099128"/>
            <a:ext cx="9856650" cy="4996873"/>
          </a:xfrm>
        </p:spPr>
        <p:txBody>
          <a:bodyPr>
            <a:noAutofit/>
          </a:bodyPr>
          <a:lstStyle/>
          <a:p>
            <a:endParaRPr lang="en-US" sz="1400" dirty="0"/>
          </a:p>
          <a:p>
            <a:r>
              <a:rPr lang="en-US" sz="1200" dirty="0">
                <a:latin typeface="+mn-lt"/>
              </a:rPr>
              <a:t>ETSI Alignment Support, </a:t>
            </a:r>
            <a:r>
              <a:rPr lang="en-US" sz="1200" dirty="0">
                <a:latin typeface="+mn-lt"/>
                <a:hlinkClick r:id="rId2"/>
              </a:rPr>
              <a:t>https://wiki.onap.org/display/DW/ETSI-Alignment+Support+for+Guilin</a:t>
            </a:r>
            <a:endParaRPr lang="en-US" sz="1200" dirty="0">
              <a:latin typeface="+mn-lt"/>
            </a:endParaRPr>
          </a:p>
          <a:p>
            <a:r>
              <a:rPr lang="en-US" sz="1200" dirty="0">
                <a:latin typeface="+mn-lt"/>
              </a:rPr>
              <a:t>ETSI Package Management, </a:t>
            </a:r>
            <a:r>
              <a:rPr lang="en-US" sz="1200" dirty="0">
                <a:latin typeface="+mn-lt"/>
                <a:hlinkClick r:id="rId3"/>
              </a:rPr>
              <a:t>https://wiki.onap.org/display/DW/ETSI+Package+Management+%28SDC+Enhancements%29-+Guilin</a:t>
            </a:r>
            <a:endParaRPr lang="en-US" sz="1200" dirty="0">
              <a:latin typeface="+mn-lt"/>
            </a:endParaRPr>
          </a:p>
          <a:p>
            <a:r>
              <a:rPr lang="en-US" sz="1200" dirty="0">
                <a:latin typeface="+mn-lt"/>
              </a:rPr>
              <a:t>ETSI Catalog Management, </a:t>
            </a:r>
            <a:r>
              <a:rPr lang="en-US" sz="1200" dirty="0">
                <a:latin typeface="+mn-lt"/>
                <a:hlinkClick r:id="rId4"/>
              </a:rPr>
              <a:t>https://wiki.onap.org/display/DW/ETSI+Catalog+Management+%28ETSI+Catalog+Manger%29-+Guilin</a:t>
            </a:r>
            <a:endParaRPr lang="en-US" sz="1200" dirty="0">
              <a:latin typeface="+mn-lt"/>
            </a:endParaRPr>
          </a:p>
          <a:p>
            <a:r>
              <a:rPr lang="en-US" sz="1200" dirty="0">
                <a:latin typeface="+mn-lt"/>
              </a:rPr>
              <a:t>Communication Security, </a:t>
            </a:r>
            <a:r>
              <a:rPr lang="en-US" sz="1200" dirty="0">
                <a:latin typeface="+mn-lt"/>
                <a:hlinkClick r:id="rId4"/>
              </a:rPr>
              <a:t>https://wiki.onap.org/display/DW/ETSI+Catalog+Management+%28ETSI+Catalog+Manger%29-+Guilin</a:t>
            </a:r>
            <a:endParaRPr lang="en-US" sz="1200" dirty="0">
              <a:latin typeface="+mn-lt"/>
            </a:endParaRPr>
          </a:p>
          <a:p>
            <a:r>
              <a:rPr lang="en-US" sz="1200" dirty="0">
                <a:latin typeface="+mn-lt"/>
              </a:rPr>
              <a:t>SOL003 Adapter, </a:t>
            </a:r>
            <a:r>
              <a:rPr lang="en-US" sz="1200" dirty="0">
                <a:latin typeface="+mn-lt"/>
                <a:hlinkClick r:id="rId5"/>
              </a:rPr>
              <a:t>https://wiki.onap.org/display/DW/SOL003+Adapter+-+Guilin</a:t>
            </a:r>
            <a:endParaRPr lang="en-US" sz="1200" dirty="0">
              <a:latin typeface="+mn-lt"/>
            </a:endParaRPr>
          </a:p>
          <a:p>
            <a:r>
              <a:rPr lang="en-US" sz="1200" dirty="0">
                <a:latin typeface="+mn-lt"/>
              </a:rPr>
              <a:t>SOL005 Adapter, </a:t>
            </a:r>
            <a:r>
              <a:rPr lang="en-US" sz="1200" dirty="0">
                <a:latin typeface="+mn-lt"/>
                <a:hlinkClick r:id="rId6"/>
              </a:rPr>
              <a:t>https://wiki.onap.org/display/DW/SOL005+Adapter+-+Guilin</a:t>
            </a:r>
            <a:endParaRPr lang="en-US" sz="1200" dirty="0">
              <a:latin typeface="+mn-lt"/>
            </a:endParaRPr>
          </a:p>
          <a:p>
            <a:r>
              <a:rPr lang="en-US" sz="1200" dirty="0">
                <a:latin typeface="+mn-lt"/>
              </a:rPr>
              <a:t>SOL002 Adapter, </a:t>
            </a:r>
            <a:r>
              <a:rPr lang="en-US" sz="1200" dirty="0">
                <a:latin typeface="+mn-lt"/>
                <a:hlinkClick r:id="rId7"/>
              </a:rPr>
              <a:t>https://wiki.onap.org/display/DW/SOL002+Adapter+-+Guilin</a:t>
            </a:r>
            <a:endParaRPr lang="en-US" sz="1200" dirty="0">
              <a:latin typeface="+mn-lt"/>
            </a:endParaRPr>
          </a:p>
          <a:p>
            <a:r>
              <a:rPr lang="en-US" sz="1200" dirty="0">
                <a:latin typeface="+mn-lt"/>
              </a:rPr>
              <a:t>ETSI Catalog Manager, </a:t>
            </a:r>
            <a:r>
              <a:rPr lang="en-US" sz="1200" dirty="0">
                <a:latin typeface="+mn-lt"/>
                <a:hlinkClick r:id="rId8"/>
              </a:rPr>
              <a:t>https://wiki.onap.org/display/DW/Etsicatalog+Documentation</a:t>
            </a:r>
            <a:endParaRPr lang="en-US" sz="1200" dirty="0">
              <a:latin typeface="+mn-lt"/>
            </a:endParaRPr>
          </a:p>
          <a:p>
            <a:r>
              <a:rPr lang="en-US" sz="1200" dirty="0">
                <a:latin typeface="+mn-lt"/>
              </a:rPr>
              <a:t>ONAP SO NFVO, </a:t>
            </a:r>
            <a:r>
              <a:rPr lang="en-US" sz="1200" dirty="0">
                <a:hlinkClick r:id="rId9"/>
              </a:rPr>
              <a:t>https://wiki.onap.org/display/DW/ONAP+SO+ETSI-Aligned+Hierarchical+Orchestration</a:t>
            </a:r>
            <a:endParaRPr lang="en-US" sz="1200" dirty="0">
              <a:latin typeface="+mn-lt"/>
            </a:endParaRPr>
          </a:p>
          <a:p>
            <a:r>
              <a:rPr lang="en-US" sz="1200" dirty="0">
                <a:latin typeface="+mn-lt"/>
              </a:rPr>
              <a:t>Orchestration Scenarios (a.k.a. ETSI-Alignment) Task Force weekly meeting, </a:t>
            </a:r>
          </a:p>
          <a:p>
            <a:pPr lvl="1"/>
            <a:r>
              <a:rPr lang="en-US" sz="1200" dirty="0">
                <a:latin typeface="+mn-lt"/>
              </a:rPr>
              <a:t>Weekly meeting: Mondays at 12PM UTC, 5AM PT, 8AM ET, 2PM CET, 5:30PM India, 8PM China.</a:t>
            </a:r>
          </a:p>
          <a:p>
            <a:pPr lvl="1"/>
            <a:r>
              <a:rPr lang="en-US" sz="1200" dirty="0">
                <a:latin typeface="+mn-lt"/>
                <a:hlinkClick r:id="rId10"/>
              </a:rPr>
              <a:t>https://zoom.us/j/722438866</a:t>
            </a:r>
            <a:endParaRPr lang="en-US" sz="1200" dirty="0">
              <a:latin typeface="+mn-lt"/>
            </a:endParaRPr>
          </a:p>
          <a:p>
            <a:pPr lvl="1"/>
            <a:r>
              <a:rPr lang="en-US" sz="1200" dirty="0">
                <a:latin typeface="+mn-lt"/>
              </a:rPr>
              <a:t>One tap mobile: +16699006833,,722438866#  US (San Jose)            +16465588656,,722438866# US (New York)</a:t>
            </a:r>
          </a:p>
          <a:p>
            <a:pPr lvl="1"/>
            <a:endParaRPr lang="en-US" sz="800" dirty="0"/>
          </a:p>
        </p:txBody>
      </p:sp>
    </p:spTree>
    <p:extLst>
      <p:ext uri="{BB962C8B-B14F-4D97-AF65-F5344CB8AC3E}">
        <p14:creationId xmlns:p14="http://schemas.microsoft.com/office/powerpoint/2010/main" val="4067672422"/>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B1834B-E19A-E047-BF31-D3D067F7DEFC}"/>
              </a:ext>
            </a:extLst>
          </p:cNvPr>
          <p:cNvSpPr txBox="1"/>
          <p:nvPr/>
        </p:nvSpPr>
        <p:spPr>
          <a:xfrm>
            <a:off x="5001768" y="3685032"/>
            <a:ext cx="2040943" cy="584775"/>
          </a:xfrm>
          <a:prstGeom prst="rect">
            <a:avLst/>
          </a:prstGeom>
          <a:noFill/>
        </p:spPr>
        <p:txBody>
          <a:bodyPr wrap="none" rtlCol="0">
            <a:spAutoFit/>
          </a:bodyPr>
          <a:lstStyle/>
          <a:p>
            <a:r>
              <a:rPr lang="en-US" sz="3200" dirty="0">
                <a:solidFill>
                  <a:schemeClr val="bg1"/>
                </a:solidFill>
              </a:rPr>
              <a:t>Thank you!</a:t>
            </a:r>
          </a:p>
        </p:txBody>
      </p:sp>
    </p:spTree>
    <p:extLst>
      <p:ext uri="{BB962C8B-B14F-4D97-AF65-F5344CB8AC3E}">
        <p14:creationId xmlns:p14="http://schemas.microsoft.com/office/powerpoint/2010/main" val="2417371306"/>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14</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p:txBody>
          <a:bodyPr>
            <a:normAutofit fontScale="90000"/>
          </a:bodyPr>
          <a:lstStyle/>
          <a:p>
            <a:r>
              <a:rPr lang="en-US" dirty="0"/>
              <a:t>ONAP ETSI-Alignment Roadmaps</a:t>
            </a:r>
          </a:p>
        </p:txBody>
      </p:sp>
      <p:graphicFrame>
        <p:nvGraphicFramePr>
          <p:cNvPr id="8" name="Table 7">
            <a:extLst>
              <a:ext uri="{FF2B5EF4-FFF2-40B4-BE49-F238E27FC236}">
                <a16:creationId xmlns:a16="http://schemas.microsoft.com/office/drawing/2014/main" id="{AC5256B2-3F92-DE44-81C0-502107B73258}"/>
              </a:ext>
            </a:extLst>
          </p:cNvPr>
          <p:cNvGraphicFramePr>
            <a:graphicFrameLocks noGrp="1"/>
          </p:cNvGraphicFramePr>
          <p:nvPr>
            <p:extLst>
              <p:ext uri="{D42A27DB-BD31-4B8C-83A1-F6EECF244321}">
                <p14:modId xmlns:p14="http://schemas.microsoft.com/office/powerpoint/2010/main" val="3643208822"/>
              </p:ext>
            </p:extLst>
          </p:nvPr>
        </p:nvGraphicFramePr>
        <p:xfrm>
          <a:off x="101601" y="1062448"/>
          <a:ext cx="11988799" cy="49834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1441872">
                  <a:extLst>
                    <a:ext uri="{9D8B030D-6E8A-4147-A177-3AD203B41FA5}">
                      <a16:colId xmlns:a16="http://schemas.microsoft.com/office/drawing/2014/main" val="4064923176"/>
                    </a:ext>
                  </a:extLst>
                </a:gridCol>
                <a:gridCol w="1671467">
                  <a:extLst>
                    <a:ext uri="{9D8B030D-6E8A-4147-A177-3AD203B41FA5}">
                      <a16:colId xmlns:a16="http://schemas.microsoft.com/office/drawing/2014/main" val="3147326067"/>
                    </a:ext>
                  </a:extLst>
                </a:gridCol>
                <a:gridCol w="2243751">
                  <a:extLst>
                    <a:ext uri="{9D8B030D-6E8A-4147-A177-3AD203B41FA5}">
                      <a16:colId xmlns:a16="http://schemas.microsoft.com/office/drawing/2014/main" val="745815132"/>
                    </a:ext>
                  </a:extLst>
                </a:gridCol>
                <a:gridCol w="4037001">
                  <a:extLst>
                    <a:ext uri="{9D8B030D-6E8A-4147-A177-3AD203B41FA5}">
                      <a16:colId xmlns:a16="http://schemas.microsoft.com/office/drawing/2014/main" val="3638499604"/>
                    </a:ext>
                  </a:extLst>
                </a:gridCol>
                <a:gridCol w="2594708">
                  <a:extLst>
                    <a:ext uri="{9D8B030D-6E8A-4147-A177-3AD203B41FA5}">
                      <a16:colId xmlns:a16="http://schemas.microsoft.com/office/drawing/2014/main" val="2857583118"/>
                    </a:ext>
                  </a:extLst>
                </a:gridCol>
              </a:tblGrid>
              <a:tr h="327558">
                <a:tc>
                  <a:txBody>
                    <a:bodyPr/>
                    <a:lstStyle/>
                    <a:p>
                      <a:r>
                        <a:rPr lang="en-US" dirty="0"/>
                        <a:t>Dublin</a:t>
                      </a:r>
                    </a:p>
                  </a:txBody>
                  <a:tcPr/>
                </a:tc>
                <a:tc>
                  <a:txBody>
                    <a:bodyPr/>
                    <a:lstStyle/>
                    <a:p>
                      <a:r>
                        <a:rPr lang="en-US" dirty="0"/>
                        <a:t>El Alto</a:t>
                      </a:r>
                    </a:p>
                  </a:txBody>
                  <a:tcPr/>
                </a:tc>
                <a:tc>
                  <a:txBody>
                    <a:bodyPr/>
                    <a:lstStyle/>
                    <a:p>
                      <a:r>
                        <a:rPr lang="en-US" dirty="0"/>
                        <a:t>Frankfurt Support</a:t>
                      </a:r>
                    </a:p>
                  </a:txBody>
                  <a:tcPr/>
                </a:tc>
                <a:tc>
                  <a:txBody>
                    <a:bodyPr/>
                    <a:lstStyle/>
                    <a:p>
                      <a:r>
                        <a:rPr lang="en-US" dirty="0"/>
                        <a:t>Guilin Proposals</a:t>
                      </a:r>
                    </a:p>
                  </a:txBody>
                  <a:tcPr/>
                </a:tc>
                <a:tc>
                  <a:txBody>
                    <a:bodyPr/>
                    <a:lstStyle/>
                    <a:p>
                      <a:r>
                        <a:rPr lang="en-US" dirty="0"/>
                        <a:t>Future Topics</a:t>
                      </a:r>
                    </a:p>
                  </a:txBody>
                  <a:tcPr/>
                </a:tc>
                <a:extLst>
                  <a:ext uri="{0D108BD9-81ED-4DB2-BD59-A6C34878D82A}">
                    <a16:rowId xmlns:a16="http://schemas.microsoft.com/office/drawing/2014/main" val="3676518007"/>
                  </a:ext>
                </a:extLst>
              </a:tr>
              <a:tr h="4227024">
                <a:tc>
                  <a:txBody>
                    <a:bodyPr/>
                    <a:lstStyle/>
                    <a:p>
                      <a:pPr marL="171450" indent="-171450">
                        <a:buFont typeface="Arial" panose="020B0604020202020204" pitchFamily="34" charset="0"/>
                        <a:buChar char="•"/>
                      </a:pPr>
                      <a:r>
                        <a:rPr lang="en-US" sz="1100" dirty="0"/>
                        <a:t>ETSI SOL 2.5.1 support</a:t>
                      </a:r>
                    </a:p>
                    <a:p>
                      <a:pPr marL="171450" indent="-171450">
                        <a:buFont typeface="Arial" panose="020B0604020202020204" pitchFamily="34" charset="0"/>
                        <a:buChar char="•"/>
                      </a:pPr>
                      <a:r>
                        <a:rPr lang="en-US" sz="1100" dirty="0"/>
                        <a:t>SOL003 Adapter</a:t>
                      </a:r>
                    </a:p>
                    <a:p>
                      <a:pPr marL="344488" lvl="1" indent="-173038">
                        <a:buFont typeface="Arial" panose="020B0604020202020204" pitchFamily="34" charset="0"/>
                        <a:buChar char="•"/>
                        <a:tabLst/>
                      </a:pPr>
                      <a:r>
                        <a:rPr lang="en-US" sz="1100" dirty="0"/>
                        <a:t>Create VNF</a:t>
                      </a:r>
                    </a:p>
                    <a:p>
                      <a:pPr marL="344488" lvl="1" indent="-173038">
                        <a:buFont typeface="Arial" panose="020B0604020202020204" pitchFamily="34" charset="0"/>
                        <a:buChar char="•"/>
                        <a:tabLst/>
                      </a:pPr>
                      <a:r>
                        <a:rPr lang="en-US" sz="1100" dirty="0"/>
                        <a:t>Instantiate VNF</a:t>
                      </a:r>
                    </a:p>
                    <a:p>
                      <a:pPr marL="344488" lvl="1" indent="-173038">
                        <a:buFont typeface="Arial" panose="020B0604020202020204" pitchFamily="34" charset="0"/>
                        <a:buChar char="•"/>
                        <a:tabLst/>
                      </a:pPr>
                      <a:r>
                        <a:rPr lang="en-US" sz="1100" dirty="0"/>
                        <a:t>Terminate VNF</a:t>
                      </a:r>
                    </a:p>
                    <a:p>
                      <a:pPr marL="344488" lvl="1" indent="-173038">
                        <a:buFont typeface="Arial" panose="020B0604020202020204" pitchFamily="34" charset="0"/>
                        <a:buChar char="•"/>
                        <a:tabLst/>
                      </a:pPr>
                      <a:r>
                        <a:rPr lang="en-US" sz="1100" dirty="0"/>
                        <a:t>Delete VNF</a:t>
                      </a:r>
                    </a:p>
                    <a:p>
                      <a:pPr marL="344488" lvl="1" indent="-173038">
                        <a:buFont typeface="Arial" panose="020B0604020202020204" pitchFamily="34" charset="0"/>
                        <a:buChar char="•"/>
                        <a:tabLst/>
                      </a:pPr>
                      <a:r>
                        <a:rPr lang="en-US" sz="1100" dirty="0"/>
                        <a:t>Subscription</a:t>
                      </a:r>
                    </a:p>
                    <a:p>
                      <a:pPr marL="344488" lvl="1" indent="-173038">
                        <a:buFont typeface="Arial" panose="020B0604020202020204" pitchFamily="34" charset="0"/>
                        <a:buChar char="•"/>
                        <a:tabLst/>
                      </a:pPr>
                      <a:r>
                        <a:rPr lang="en-US" sz="1100" dirty="0"/>
                        <a:t>Notification</a:t>
                      </a:r>
                    </a:p>
                    <a:p>
                      <a:pPr marL="344488" lvl="1" indent="-173038">
                        <a:buFont typeface="Arial" panose="020B0604020202020204" pitchFamily="34" charset="0"/>
                        <a:buChar char="•"/>
                        <a:tabLst/>
                      </a:pPr>
                      <a:r>
                        <a:rPr lang="en-US" sz="1100" dirty="0"/>
                        <a:t>Granting</a:t>
                      </a:r>
                    </a:p>
                    <a:p>
                      <a:pPr marL="171450" lvl="0" indent="-171450">
                        <a:buFont typeface="Arial" panose="020B0604020202020204" pitchFamily="34" charset="0"/>
                        <a:buChar char="•"/>
                        <a:tabLst/>
                      </a:pPr>
                      <a:r>
                        <a:rPr lang="en-US" sz="1100" dirty="0"/>
                        <a:t>SO ETSI VNF BB Workflows</a:t>
                      </a:r>
                    </a:p>
                    <a:p>
                      <a:pPr marL="171450" lvl="0" indent="-171450">
                        <a:buFont typeface="Arial" panose="020B0604020202020204" pitchFamily="34" charset="0"/>
                        <a:buChar char="•"/>
                        <a:tabLst/>
                      </a:pPr>
                      <a:r>
                        <a:rPr lang="en-US" sz="1100" dirty="0"/>
                        <a:t>VNFM Simulator in the SO project</a:t>
                      </a:r>
                    </a:p>
                    <a:p>
                      <a:pPr marL="171450" lvl="0" indent="-171450">
                        <a:buFont typeface="Arial" panose="020B0604020202020204" pitchFamily="34" charset="0"/>
                        <a:buChar char="•"/>
                        <a:tabLst/>
                      </a:pPr>
                      <a:r>
                        <a:rPr lang="en-US" sz="1100" dirty="0"/>
                        <a:t>SDC SOL004 PNF onboarding</a:t>
                      </a:r>
                    </a:p>
                    <a:p>
                      <a:pPr marL="171450" indent="-171450">
                        <a:buFont typeface="Arial" panose="020B0604020202020204" pitchFamily="34" charset="0"/>
                        <a:buChar char="•"/>
                      </a:pPr>
                      <a:endParaRPr lang="en-US" sz="1000" dirty="0"/>
                    </a:p>
                  </a:txBody>
                  <a:tcPr/>
                </a:tc>
                <a:tc>
                  <a:txBody>
                    <a:bodyPr/>
                    <a:lstStyle/>
                    <a:p>
                      <a:pPr marL="171450" indent="-171450">
                        <a:buFont typeface="Arial" panose="020B0604020202020204" pitchFamily="34" charset="0"/>
                        <a:buChar char="•"/>
                      </a:pPr>
                      <a:r>
                        <a:rPr lang="en-US" sz="1100" dirty="0"/>
                        <a:t>ETSI SOL 2.5.1 support</a:t>
                      </a:r>
                    </a:p>
                    <a:p>
                      <a:pPr marL="171450" indent="-171450">
                        <a:buFont typeface="Arial" panose="020B0604020202020204" pitchFamily="34" charset="0"/>
                        <a:buChar char="•"/>
                      </a:pPr>
                      <a:r>
                        <a:rPr lang="en-US" sz="1100" dirty="0"/>
                        <a:t>CSIT (test automation) for SOL003 Adapter</a:t>
                      </a:r>
                    </a:p>
                    <a:p>
                      <a:pPr marL="171450" indent="-171450">
                        <a:buFont typeface="Arial" panose="020B0604020202020204" pitchFamily="34" charset="0"/>
                        <a:buChar char="•"/>
                      </a:pPr>
                      <a:r>
                        <a:rPr lang="en-US" sz="1100" dirty="0"/>
                        <a:t>SOL003 Adapter Bug fixes</a:t>
                      </a:r>
                    </a:p>
                    <a:p>
                      <a:pPr marL="171450" indent="-171450">
                        <a:buFont typeface="Arial" panose="020B0604020202020204" pitchFamily="34" charset="0"/>
                        <a:buChar char="•"/>
                      </a:pPr>
                      <a:r>
                        <a:rPr lang="en-US" sz="1100" dirty="0"/>
                        <a:t>Communication security between SOL003 Adapter and SVNFM</a:t>
                      </a:r>
                    </a:p>
                    <a:p>
                      <a:pPr marL="404813" lvl="1" indent="-233363">
                        <a:buFont typeface="Arial" panose="020B0604020202020204" pitchFamily="34" charset="0"/>
                        <a:buChar char="•"/>
                        <a:tabLst/>
                      </a:pPr>
                      <a:r>
                        <a:rPr lang="en-US" sz="1100" dirty="0"/>
                        <a:t>HTTPS support</a:t>
                      </a:r>
                    </a:p>
                    <a:p>
                      <a:pPr marL="404813" lvl="1" indent="-233363">
                        <a:buFont typeface="Arial" panose="020B0604020202020204" pitchFamily="34" charset="0"/>
                        <a:buChar char="•"/>
                        <a:tabLst/>
                      </a:pPr>
                      <a:r>
                        <a:rPr lang="en-US" sz="1100" dirty="0" err="1"/>
                        <a:t>SpringBoot</a:t>
                      </a:r>
                      <a:r>
                        <a:rPr lang="en-US" sz="1100" dirty="0"/>
                        <a:t>-based authentication</a:t>
                      </a:r>
                    </a:p>
                    <a:p>
                      <a:pPr marL="173038" lvl="0" indent="-173038">
                        <a:buFont typeface="Arial" panose="020B0604020202020204" pitchFamily="34" charset="0"/>
                        <a:buChar char="•"/>
                        <a:tabLst/>
                      </a:pPr>
                      <a:r>
                        <a:rPr lang="en-US" sz="1100" dirty="0"/>
                        <a:t>VNFM Simulator migration to the Integration Test project</a:t>
                      </a:r>
                    </a:p>
                    <a:p>
                      <a:pPr marL="173038" lvl="0" indent="-173038">
                        <a:buFont typeface="Arial" panose="020B0604020202020204" pitchFamily="34" charset="0"/>
                        <a:buChar char="•"/>
                        <a:tabLst/>
                      </a:pPr>
                      <a:r>
                        <a:rPr lang="en-US" sz="1100" dirty="0"/>
                        <a:t>SDC SOL004 VNF and PNF onboarding </a:t>
                      </a:r>
                    </a:p>
                  </a:txBody>
                  <a:tcPr/>
                </a:tc>
                <a:tc>
                  <a:txBody>
                    <a:bodyPr/>
                    <a:lstStyle/>
                    <a:p>
                      <a:pPr marL="171450" indent="-171450">
                        <a:buFont typeface="Arial" panose="020B0604020202020204" pitchFamily="34" charset="0"/>
                        <a:buChar char="•"/>
                      </a:pPr>
                      <a:r>
                        <a:rPr lang="en-US" sz="1100" dirty="0"/>
                        <a:t>ETSI SOL 2.5.1 support</a:t>
                      </a:r>
                    </a:p>
                    <a:p>
                      <a:pPr marL="171450" indent="-171450">
                        <a:buFont typeface="Arial" panose="020B0604020202020204" pitchFamily="34" charset="0"/>
                        <a:buChar char="•"/>
                      </a:pPr>
                      <a:r>
                        <a:rPr lang="en-US" sz="1100" dirty="0"/>
                        <a:t>SO &amp; SOL003 Adapter enhancements  (Ericsson)</a:t>
                      </a:r>
                    </a:p>
                    <a:p>
                      <a:pPr marL="344488" lvl="1" indent="-173038">
                        <a:buFont typeface="Arial" panose="020B0604020202020204" pitchFamily="34" charset="0"/>
                        <a:buChar char="•"/>
                        <a:tabLst/>
                      </a:pPr>
                      <a:r>
                        <a:rPr lang="en-US" sz="1100" dirty="0"/>
                        <a:t>SO SOL004 and SOL001 package storage/retrieval support leveraging ETSI Catalog Manager</a:t>
                      </a:r>
                    </a:p>
                    <a:p>
                      <a:pPr marL="344488" lvl="1" indent="-173038">
                        <a:buFont typeface="Arial" panose="020B0604020202020204" pitchFamily="34" charset="0"/>
                        <a:buChar char="•"/>
                        <a:tabLst/>
                      </a:pPr>
                      <a:r>
                        <a:rPr lang="en-US" sz="1100" dirty="0"/>
                        <a:t>SOL003-based package management API support</a:t>
                      </a:r>
                    </a:p>
                    <a:p>
                      <a:pPr marL="344488" lvl="1" indent="-173038">
                        <a:buFont typeface="Arial" panose="020B0604020202020204" pitchFamily="34" charset="0"/>
                        <a:buChar char="•"/>
                        <a:tabLst/>
                      </a:pPr>
                      <a:r>
                        <a:rPr lang="en-US" sz="1100" dirty="0"/>
                        <a:t>SOL003 VNF LCM Operations</a:t>
                      </a:r>
                    </a:p>
                    <a:p>
                      <a:pPr marL="171450" lvl="0" indent="-171450">
                        <a:buFont typeface="Arial" panose="020B0604020202020204" pitchFamily="34" charset="0"/>
                        <a:buChar char="•"/>
                        <a:tabLst/>
                      </a:pPr>
                      <a:r>
                        <a:rPr lang="en-US" sz="1100" dirty="0"/>
                        <a:t>ETSI Catalog Manager (CMCC/ZTE)</a:t>
                      </a:r>
                    </a:p>
                    <a:p>
                      <a:pPr marL="344488" lvl="1" indent="-173038">
                        <a:buFont typeface="Arial" panose="020B0604020202020204" pitchFamily="34" charset="0"/>
                        <a:buChar char="•"/>
                        <a:tabLst/>
                      </a:pPr>
                      <a:r>
                        <a:rPr lang="en-US" sz="1100" dirty="0"/>
                        <a:t>Storing vendor ETSI packages</a:t>
                      </a:r>
                    </a:p>
                    <a:p>
                      <a:pPr marL="344488" lvl="1" indent="-173038">
                        <a:buFont typeface="Arial" panose="020B0604020202020204" pitchFamily="34" charset="0"/>
                        <a:buChar char="•"/>
                        <a:tabLst/>
                      </a:pPr>
                      <a:r>
                        <a:rPr lang="en-US" sz="1100" dirty="0"/>
                        <a:t>Providing ETSI package APIs to the SOL003/SOL005 Adapters</a:t>
                      </a:r>
                    </a:p>
                    <a:p>
                      <a:pPr marL="344488" lvl="1" indent="-173038">
                        <a:buFont typeface="Arial" panose="020B0604020202020204" pitchFamily="34" charset="0"/>
                        <a:buChar char="•"/>
                        <a:tabLst/>
                      </a:pPr>
                      <a:r>
                        <a:rPr lang="en-US" sz="1100" dirty="0"/>
                        <a:t>Software Image delivery</a:t>
                      </a:r>
                    </a:p>
                    <a:p>
                      <a:pPr marL="171450" lvl="0" indent="-171450">
                        <a:buFont typeface="Arial" panose="020B0604020202020204" pitchFamily="34" charset="0"/>
                        <a:buChar char="•"/>
                        <a:tabLst/>
                      </a:pPr>
                      <a:r>
                        <a:rPr lang="en-US" sz="1100" dirty="0"/>
                        <a:t>SOL005 Adapter (Verizon)</a:t>
                      </a:r>
                    </a:p>
                    <a:p>
                      <a:pPr marL="344488" lvl="1" indent="-173038">
                        <a:buFont typeface="Arial" panose="020B0604020202020204" pitchFamily="34" charset="0"/>
                        <a:buChar char="•"/>
                        <a:tabLst/>
                      </a:pPr>
                      <a:r>
                        <a:rPr lang="en-US" sz="1100" dirty="0"/>
                        <a:t>Create NS</a:t>
                      </a:r>
                    </a:p>
                    <a:p>
                      <a:pPr marL="344488" lvl="1" indent="-173038">
                        <a:buFont typeface="Arial" panose="020B0604020202020204" pitchFamily="34" charset="0"/>
                        <a:buChar char="•"/>
                        <a:tabLst/>
                      </a:pPr>
                      <a:r>
                        <a:rPr lang="en-US" sz="1100" dirty="0"/>
                        <a:t>Instantiate NS</a:t>
                      </a:r>
                    </a:p>
                    <a:p>
                      <a:pPr marL="344488" lvl="1" indent="-173038">
                        <a:buFont typeface="Arial" panose="020B0604020202020204" pitchFamily="34" charset="0"/>
                        <a:buChar char="•"/>
                        <a:tabLst/>
                      </a:pPr>
                      <a:r>
                        <a:rPr lang="en-US" sz="1100" dirty="0"/>
                        <a:t>Terminate NS</a:t>
                      </a:r>
                    </a:p>
                    <a:p>
                      <a:pPr marL="344488" lvl="1" indent="-173038">
                        <a:buFont typeface="Arial" panose="020B0604020202020204" pitchFamily="34" charset="0"/>
                        <a:buChar char="•"/>
                        <a:tabLst/>
                      </a:pPr>
                      <a:r>
                        <a:rPr lang="en-US" sz="1100" dirty="0"/>
                        <a:t>Delete NS</a:t>
                      </a:r>
                    </a:p>
                    <a:p>
                      <a:pPr marL="171450" lvl="0" indent="-171450">
                        <a:buFont typeface="Arial" panose="020B0604020202020204" pitchFamily="34" charset="0"/>
                        <a:buChar char="•"/>
                        <a:tabLst/>
                      </a:pPr>
                      <a:r>
                        <a:rPr lang="en-US" sz="1100" dirty="0"/>
                        <a:t>SOL002 Adapter (Samsung)</a:t>
                      </a:r>
                    </a:p>
                    <a:p>
                      <a:pPr marL="344488" lvl="2" indent="-173038">
                        <a:buFont typeface="Arial" panose="020B0604020202020204" pitchFamily="34" charset="0"/>
                        <a:buChar char="•"/>
                        <a:tabLst/>
                      </a:pPr>
                      <a:r>
                        <a:rPr lang="en-US" sz="1100" dirty="0"/>
                        <a:t>VNF LCM notification</a:t>
                      </a:r>
                    </a:p>
                    <a:p>
                      <a:pPr marL="171450" lvl="1" indent="-171450">
                        <a:buFont typeface="Arial" panose="020B0604020202020204" pitchFamily="34" charset="0"/>
                        <a:buChar char="•"/>
                        <a:tabLst>
                          <a:tab pos="163513" algn="l"/>
                        </a:tabLst>
                      </a:pPr>
                      <a:r>
                        <a:rPr lang="en-US" sz="1100" dirty="0"/>
                        <a:t>AAF-based HTTPS and Authentication – partial OAuth2 support</a:t>
                      </a:r>
                    </a:p>
                  </a:txBody>
                  <a:tcPr/>
                </a:tc>
                <a:tc>
                  <a:txBody>
                    <a:bodyPr/>
                    <a:lstStyle/>
                    <a:p>
                      <a:pPr marL="171450" indent="-171450">
                        <a:buFont typeface="Arial" panose="020B0604020202020204" pitchFamily="34" charset="0"/>
                        <a:buChar char="•"/>
                      </a:pPr>
                      <a:r>
                        <a:rPr lang="en-US" sz="1100" dirty="0"/>
                        <a:t>ETSI SOL 2.7.1 support (Ericsson, Verizon)</a:t>
                      </a:r>
                    </a:p>
                    <a:p>
                      <a:pPr marL="171450" indent="-171450">
                        <a:buFont typeface="Arial" panose="020B0604020202020204" pitchFamily="34" charset="0"/>
                        <a:buChar char="•"/>
                      </a:pPr>
                      <a:r>
                        <a:rPr lang="en-US" sz="1100" dirty="0"/>
                        <a:t>SDC enhancements (Ericsson, Verizon, Modelling)</a:t>
                      </a:r>
                    </a:p>
                    <a:p>
                      <a:pPr marL="344488" lvl="1" indent="-173038">
                        <a:buFont typeface="Arial" panose="020B0604020202020204" pitchFamily="34" charset="0"/>
                        <a:buChar char="•"/>
                        <a:tabLst/>
                      </a:pPr>
                      <a:r>
                        <a:rPr lang="en-US" sz="1100" dirty="0"/>
                        <a:t>SOL007 NS package onboarding and design</a:t>
                      </a:r>
                    </a:p>
                    <a:p>
                      <a:pPr marL="344488" lvl="1" indent="-173038">
                        <a:buFont typeface="Arial" panose="020B0604020202020204" pitchFamily="34" charset="0"/>
                        <a:buChar char="•"/>
                        <a:tabLst/>
                      </a:pPr>
                      <a:r>
                        <a:rPr lang="en-US" sz="1100" dirty="0"/>
                        <a:t>SOL004 VNF/PNF package onboarding</a:t>
                      </a:r>
                    </a:p>
                    <a:p>
                      <a:pPr marL="344488" lvl="1" indent="-173038">
                        <a:buFont typeface="Arial" panose="020B0604020202020204" pitchFamily="34" charset="0"/>
                        <a:buChar char="•"/>
                        <a:tabLst/>
                      </a:pPr>
                      <a:r>
                        <a:rPr lang="en-US" sz="1100" dirty="0"/>
                        <a:t>SOL001 NSD and VNFD mapping to SDC AID DM</a:t>
                      </a:r>
                    </a:p>
                    <a:p>
                      <a:pPr marL="171450" indent="-171450">
                        <a:buFont typeface="Arial" panose="020B0604020202020204" pitchFamily="34" charset="0"/>
                        <a:buChar char="•"/>
                      </a:pPr>
                      <a:r>
                        <a:rPr lang="en-US" sz="1100" dirty="0"/>
                        <a:t>SOL003 Adapter enhancements  for SO NFVO (Ericsson)</a:t>
                      </a:r>
                    </a:p>
                    <a:p>
                      <a:pPr marL="171450" lvl="0" indent="-163513">
                        <a:buFont typeface="Arial" panose="020B0604020202020204" pitchFamily="34" charset="0"/>
                        <a:buChar char="•"/>
                        <a:tabLst/>
                      </a:pPr>
                      <a:r>
                        <a:rPr lang="en-US" sz="1100" dirty="0"/>
                        <a:t>NFVO SOL005 Northbound Interface support (Ericsson, Verizon)</a:t>
                      </a:r>
                    </a:p>
                    <a:p>
                      <a:pPr marL="171450" lvl="0" indent="-163513">
                        <a:buFont typeface="Arial" panose="020B0604020202020204" pitchFamily="34" charset="0"/>
                        <a:buChar char="•"/>
                        <a:tabLst/>
                      </a:pPr>
                      <a:r>
                        <a:rPr lang="en-US" sz="1100" dirty="0"/>
                        <a:t>SOL005 Adapter enhancements (Verizon)</a:t>
                      </a:r>
                    </a:p>
                    <a:p>
                      <a:pPr marL="344488" lvl="1" indent="-173038">
                        <a:buFont typeface="Arial" panose="020B0604020202020204" pitchFamily="34" charset="0"/>
                        <a:buChar char="•"/>
                        <a:tabLst/>
                      </a:pPr>
                      <a:r>
                        <a:rPr lang="en-US" sz="1100" dirty="0"/>
                        <a:t>ETSI Package Management</a:t>
                      </a:r>
                    </a:p>
                    <a:p>
                      <a:pPr marL="344488" lvl="1" indent="-173038">
                        <a:buFont typeface="Arial" panose="020B0604020202020204" pitchFamily="34" charset="0"/>
                        <a:buChar char="•"/>
                        <a:tabLst/>
                      </a:pPr>
                      <a:r>
                        <a:rPr lang="en-US" sz="1100" dirty="0"/>
                        <a:t>Add ONAP SO NFVO selection</a:t>
                      </a:r>
                    </a:p>
                    <a:p>
                      <a:pPr marL="171450" lvl="0" indent="-163513">
                        <a:buFont typeface="Arial" panose="020B0604020202020204" pitchFamily="34" charset="0"/>
                        <a:buChar char="•"/>
                        <a:tabLst/>
                      </a:pPr>
                      <a:r>
                        <a:rPr lang="en-US" sz="1100" dirty="0"/>
                        <a:t>ETSI Catalog Manager enhancements (CMCC/ZTE)</a:t>
                      </a:r>
                    </a:p>
                    <a:p>
                      <a:pPr marL="171450" lvl="0" indent="-163513">
                        <a:buFont typeface="Arial" panose="020B0604020202020204" pitchFamily="34" charset="0"/>
                        <a:buChar char="•"/>
                        <a:tabLst/>
                      </a:pPr>
                      <a:r>
                        <a:rPr lang="en-US" sz="1100" dirty="0"/>
                        <a:t>OAuth2-based authentication support between  SOL002/SOL003/SOL005 Adapters and SVNFM/NFVO</a:t>
                      </a:r>
                    </a:p>
                    <a:p>
                      <a:pPr marL="171450" lvl="0" indent="-163513">
                        <a:buFont typeface="Arial" panose="020B0604020202020204" pitchFamily="34" charset="0"/>
                        <a:buChar char="•"/>
                        <a:tabLst/>
                      </a:pPr>
                      <a:r>
                        <a:rPr lang="en-US" sz="1100" strike="noStrike" dirty="0">
                          <a:solidFill>
                            <a:schemeClr val="tx1"/>
                          </a:solidFill>
                        </a:rPr>
                        <a:t>ONAP SO embedded NFVO for hierarchical orchestration, as one of the NFVO options – see the hierarchical orchestration section (Ericsson)</a:t>
                      </a:r>
                    </a:p>
                    <a:p>
                      <a:pPr marL="344488" lvl="0" indent="-173038">
                        <a:buFont typeface="Arial" panose="020B0604020202020204" pitchFamily="34" charset="0"/>
                        <a:buChar char="•"/>
                        <a:tabLst/>
                      </a:pPr>
                      <a:r>
                        <a:rPr lang="en-US" sz="1100" strike="noStrike" dirty="0">
                          <a:solidFill>
                            <a:schemeClr val="tx1"/>
                          </a:solidFill>
                        </a:rPr>
                        <a:t>Move package management, Granting,  Software-Image handling from SOL003 Adapter to NFVO</a:t>
                      </a:r>
                    </a:p>
                    <a:p>
                      <a:pPr marL="344488" lvl="0" indent="-173038">
                        <a:buFont typeface="Arial" panose="020B0604020202020204" pitchFamily="34" charset="0"/>
                        <a:buChar char="•"/>
                        <a:tabLst/>
                      </a:pPr>
                      <a:r>
                        <a:rPr lang="en-US" sz="1100" strike="noStrike" dirty="0">
                          <a:solidFill>
                            <a:schemeClr val="tx1"/>
                          </a:solidFill>
                        </a:rPr>
                        <a:t>NS LCM orchestration support</a:t>
                      </a:r>
                    </a:p>
                    <a:p>
                      <a:pPr marL="171450" lvl="0" indent="-171450">
                        <a:buFont typeface="Arial" panose="020B0604020202020204" pitchFamily="34" charset="0"/>
                        <a:buChar char="•"/>
                        <a:tabLst/>
                      </a:pPr>
                      <a:r>
                        <a:rPr lang="en-US" sz="1100" dirty="0"/>
                        <a:t>SOL002 Adapter enhancements (Samsung)</a:t>
                      </a:r>
                    </a:p>
                    <a:p>
                      <a:pPr marL="344488" lvl="2" indent="-173038">
                        <a:buFont typeface="Arial" panose="020B0604020202020204" pitchFamily="34" charset="0"/>
                        <a:buChar char="•"/>
                        <a:tabLst/>
                      </a:pPr>
                      <a:r>
                        <a:rPr lang="en-US" sz="1100" dirty="0"/>
                        <a:t>VNF LCM notification extensions</a:t>
                      </a:r>
                    </a:p>
                    <a:p>
                      <a:pPr marL="344488" lvl="0" indent="-173038">
                        <a:buFont typeface="Arial" panose="020B0604020202020204" pitchFamily="34" charset="0"/>
                        <a:buChar char="•"/>
                        <a:tabLst/>
                      </a:pPr>
                      <a:endParaRPr lang="en-US" sz="1100" strike="noStrike" dirty="0"/>
                    </a:p>
                  </a:txBody>
                  <a:tcPr/>
                </a:tc>
                <a:tc>
                  <a:txBody>
                    <a:bodyPr/>
                    <a:lstStyle/>
                    <a:p>
                      <a:pPr marL="171450" lvl="0" indent="-163513">
                        <a:buFont typeface="Arial" panose="020B0604020202020204" pitchFamily="34" charset="0"/>
                        <a:buChar char="•"/>
                        <a:tabLst/>
                      </a:pPr>
                      <a:r>
                        <a:rPr lang="en-US" sz="1100" dirty="0"/>
                        <a:t>ETSI-based VNF software upgrade</a:t>
                      </a:r>
                    </a:p>
                    <a:p>
                      <a:pPr marL="171450" lvl="0" indent="-163513">
                        <a:buFont typeface="Arial" panose="020B0604020202020204" pitchFamily="34" charset="0"/>
                        <a:buChar char="•"/>
                        <a:tabLst/>
                      </a:pPr>
                      <a:r>
                        <a:rPr lang="en-US" sz="1100" strike="noStrike" dirty="0"/>
                        <a:t>SOL011 Or-Or interface to support multi-domain orchestration.</a:t>
                      </a:r>
                    </a:p>
                    <a:p>
                      <a:pPr marL="174625" lvl="1" indent="-166688">
                        <a:buFont typeface="Arial" panose="020B0604020202020204" pitchFamily="34" charset="0"/>
                        <a:buChar char="•"/>
                        <a:tabLst/>
                      </a:pPr>
                      <a:r>
                        <a:rPr lang="en-US" sz="1100" dirty="0"/>
                        <a:t>Policy-based Scaling (VNF-level and/or VF-Module-level)</a:t>
                      </a:r>
                    </a:p>
                    <a:p>
                      <a:pPr marL="174625" lvl="1" indent="-166688">
                        <a:buFont typeface="Arial" panose="020B0604020202020204" pitchFamily="34" charset="0"/>
                        <a:buChar char="•"/>
                        <a:tabLst/>
                      </a:pPr>
                      <a:r>
                        <a:rPr lang="en-US" sz="1100" dirty="0"/>
                        <a:t>SOL003 LCN and translation into DCAE events (FM/PM)</a:t>
                      </a:r>
                    </a:p>
                    <a:p>
                      <a:pPr marL="174625" lvl="1" indent="-166688">
                        <a:buFont typeface="Arial" panose="020B0604020202020204" pitchFamily="34" charset="0"/>
                        <a:buChar char="•"/>
                        <a:tabLst/>
                      </a:pPr>
                      <a:r>
                        <a:rPr lang="en-US" sz="1100" dirty="0"/>
                        <a:t>SOL003 Adapter </a:t>
                      </a:r>
                    </a:p>
                    <a:p>
                      <a:pPr marL="347663" lvl="2" indent="-174625">
                        <a:buFont typeface="Arial" panose="020B0604020202020204" pitchFamily="34" charset="0"/>
                        <a:buChar char="•"/>
                        <a:tabLst/>
                      </a:pPr>
                      <a:r>
                        <a:rPr lang="en-US" sz="1100" dirty="0"/>
                        <a:t>VNF Modify (</a:t>
                      </a:r>
                      <a:r>
                        <a:rPr lang="en-US" sz="1100" dirty="0" err="1"/>
                        <a:t>ModifyVnfInfo</a:t>
                      </a:r>
                      <a:r>
                        <a:rPr lang="en-US" sz="1100" dirty="0"/>
                        <a:t>)</a:t>
                      </a:r>
                    </a:p>
                    <a:p>
                      <a:pPr marL="347663" lvl="2" indent="-174625">
                        <a:buFont typeface="Arial" panose="020B0604020202020204" pitchFamily="34" charset="0"/>
                        <a:buChar char="•"/>
                        <a:tabLst/>
                      </a:pPr>
                      <a:r>
                        <a:rPr lang="en-US" sz="1100" dirty="0"/>
                        <a:t>VNF Heal </a:t>
                      </a:r>
                    </a:p>
                    <a:p>
                      <a:pPr marL="347663" lvl="2" indent="-174625">
                        <a:buFont typeface="Arial" panose="020B0604020202020204" pitchFamily="34" charset="0"/>
                        <a:buChar char="•"/>
                        <a:tabLst/>
                      </a:pPr>
                      <a:r>
                        <a:rPr lang="en-US" sz="1100" dirty="0"/>
                        <a:t>VNF Scaling</a:t>
                      </a:r>
                    </a:p>
                    <a:p>
                      <a:pPr marL="347663" lvl="2" indent="-174625">
                        <a:buFont typeface="Arial" panose="020B0604020202020204" pitchFamily="34" charset="0"/>
                        <a:buChar char="•"/>
                        <a:tabLst/>
                      </a:pPr>
                      <a:r>
                        <a:rPr lang="en-US" sz="1100" dirty="0"/>
                        <a:t>VNF Query</a:t>
                      </a:r>
                    </a:p>
                    <a:p>
                      <a:pPr marL="347663" lvl="2" indent="-174625">
                        <a:buFont typeface="Arial" panose="020B0604020202020204" pitchFamily="34" charset="0"/>
                        <a:buChar char="•"/>
                        <a:tabLst/>
                      </a:pPr>
                      <a:r>
                        <a:rPr lang="en-US" sz="1100" dirty="0"/>
                        <a:t>SOL003 NBI enhancements for GNFC ready</a:t>
                      </a:r>
                    </a:p>
                    <a:p>
                      <a:pPr marL="347663" marR="0" lvl="2" indent="-1746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t>Granting with HPA via OOF</a:t>
                      </a:r>
                    </a:p>
                    <a:p>
                      <a:pPr marL="174625" marR="0" lvl="0" indent="-1666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t>High Availability and Fault-Tolerant</a:t>
                      </a:r>
                    </a:p>
                    <a:p>
                      <a:pPr marL="174625" marR="0" lvl="0" indent="-1666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dirty="0"/>
                        <a:t>CNF support</a:t>
                      </a:r>
                    </a:p>
                    <a:p>
                      <a:pPr marL="174625" marR="0" lvl="0" indent="-1666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b="0" dirty="0"/>
                        <a:t>SOL005/SOL003 Adapter enhancements</a:t>
                      </a:r>
                    </a:p>
                    <a:p>
                      <a:pPr marL="347663" marR="0" lvl="1" indent="-17462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100" dirty="0"/>
                        <a:t>FM/PM</a:t>
                      </a:r>
                    </a:p>
                    <a:p>
                      <a:pPr marL="344488" lvl="1" indent="-173038">
                        <a:buFont typeface="Arial" panose="020B0604020202020204" pitchFamily="34" charset="0"/>
                        <a:buChar char="•"/>
                        <a:tabLst/>
                      </a:pPr>
                      <a:r>
                        <a:rPr lang="en-US" sz="1100" dirty="0"/>
                        <a:t>Additional NS LCM</a:t>
                      </a:r>
                    </a:p>
                    <a:p>
                      <a:pPr marL="344488" lvl="1" indent="-173038">
                        <a:buFont typeface="Arial" panose="020B0604020202020204" pitchFamily="34" charset="0"/>
                        <a:buChar char="•"/>
                        <a:tabLst/>
                      </a:pPr>
                      <a:r>
                        <a:rPr lang="en-US" sz="1100" dirty="0"/>
                        <a:t>Configuration</a:t>
                      </a:r>
                    </a:p>
                    <a:p>
                      <a:pPr marL="174625" marR="0" lvl="0" indent="-1666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b="0" dirty="0"/>
                    </a:p>
                    <a:p>
                      <a:pPr marL="174625" marR="0" lvl="0" indent="-16668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100" dirty="0"/>
                    </a:p>
                    <a:p>
                      <a:pPr marL="344488" lvl="0" indent="-173038">
                        <a:buFont typeface="Arial" panose="020B0604020202020204" pitchFamily="34" charset="0"/>
                        <a:buChar char="•"/>
                        <a:tabLst/>
                      </a:pPr>
                      <a:endParaRPr lang="en-US" sz="1100" strike="noStrike" dirty="0"/>
                    </a:p>
                    <a:p>
                      <a:pPr marL="344488" lvl="0" indent="-173038">
                        <a:buFont typeface="Arial" panose="020B0604020202020204" pitchFamily="34" charset="0"/>
                        <a:buChar char="•"/>
                        <a:tabLst/>
                      </a:pPr>
                      <a:endParaRPr lang="en-US" sz="1000" strike="noStrike" dirty="0"/>
                    </a:p>
                    <a:p>
                      <a:pPr marL="344488" lvl="0" indent="-173038">
                        <a:buFont typeface="Arial" panose="020B0604020202020204" pitchFamily="34" charset="0"/>
                        <a:buChar char="•"/>
                        <a:tabLst/>
                      </a:pPr>
                      <a:endParaRPr lang="en-US" sz="1000" strike="noStrike" dirty="0"/>
                    </a:p>
                  </a:txBody>
                  <a:tcPr/>
                </a:tc>
                <a:extLst>
                  <a:ext uri="{0D108BD9-81ED-4DB2-BD59-A6C34878D82A}">
                    <a16:rowId xmlns:a16="http://schemas.microsoft.com/office/drawing/2014/main" val="3846599243"/>
                  </a:ext>
                </a:extLst>
              </a:tr>
            </a:tbl>
          </a:graphicData>
        </a:graphic>
      </p:graphicFrame>
      <p:sp>
        <p:nvSpPr>
          <p:cNvPr id="4" name="Rectangle 3">
            <a:extLst>
              <a:ext uri="{FF2B5EF4-FFF2-40B4-BE49-F238E27FC236}">
                <a16:creationId xmlns:a16="http://schemas.microsoft.com/office/drawing/2014/main" id="{84E12CB4-1A94-7D47-B566-3CD5D7640165}"/>
              </a:ext>
            </a:extLst>
          </p:cNvPr>
          <p:cNvSpPr/>
          <p:nvPr/>
        </p:nvSpPr>
        <p:spPr>
          <a:xfrm>
            <a:off x="1164334" y="1064716"/>
            <a:ext cx="415498" cy="369332"/>
          </a:xfrm>
          <a:prstGeom prst="rect">
            <a:avLst/>
          </a:prstGeom>
        </p:spPr>
        <p:txBody>
          <a:bodyPr wrap="none">
            <a:spAutoFit/>
          </a:bodyPr>
          <a:lstStyle/>
          <a:p>
            <a:r>
              <a:rPr lang="en-US" dirty="0">
                <a:solidFill>
                  <a:srgbClr val="7030A0"/>
                </a:solidFill>
              </a:rPr>
              <a:t>✔</a:t>
            </a:r>
          </a:p>
        </p:txBody>
      </p:sp>
      <p:sp>
        <p:nvSpPr>
          <p:cNvPr id="9" name="Rectangle 8">
            <a:extLst>
              <a:ext uri="{FF2B5EF4-FFF2-40B4-BE49-F238E27FC236}">
                <a16:creationId xmlns:a16="http://schemas.microsoft.com/office/drawing/2014/main" id="{61BA0CE0-11CB-EC43-87B4-C4D51479E8C3}"/>
              </a:ext>
            </a:extLst>
          </p:cNvPr>
          <p:cNvSpPr/>
          <p:nvPr/>
        </p:nvSpPr>
        <p:spPr>
          <a:xfrm>
            <a:off x="2585464" y="1068526"/>
            <a:ext cx="415498" cy="369332"/>
          </a:xfrm>
          <a:prstGeom prst="rect">
            <a:avLst/>
          </a:prstGeom>
        </p:spPr>
        <p:txBody>
          <a:bodyPr wrap="none">
            <a:spAutoFit/>
          </a:bodyPr>
          <a:lstStyle/>
          <a:p>
            <a:r>
              <a:rPr lang="en-US" dirty="0">
                <a:solidFill>
                  <a:srgbClr val="FFFFFF"/>
                </a:solidFill>
              </a:rPr>
              <a:t>✔</a:t>
            </a:r>
          </a:p>
        </p:txBody>
      </p:sp>
      <p:sp>
        <p:nvSpPr>
          <p:cNvPr id="7" name="Rectangle 6">
            <a:extLst>
              <a:ext uri="{FF2B5EF4-FFF2-40B4-BE49-F238E27FC236}">
                <a16:creationId xmlns:a16="http://schemas.microsoft.com/office/drawing/2014/main" id="{A906D88C-55ED-DE46-B218-188C94CAD46F}"/>
              </a:ext>
            </a:extLst>
          </p:cNvPr>
          <p:cNvSpPr/>
          <p:nvPr/>
        </p:nvSpPr>
        <p:spPr>
          <a:xfrm>
            <a:off x="4973064" y="1073150"/>
            <a:ext cx="415498" cy="369332"/>
          </a:xfrm>
          <a:prstGeom prst="rect">
            <a:avLst/>
          </a:prstGeom>
        </p:spPr>
        <p:txBody>
          <a:bodyPr wrap="none">
            <a:spAutoFit/>
          </a:bodyPr>
          <a:lstStyle/>
          <a:p>
            <a:r>
              <a:rPr lang="en-US" dirty="0">
                <a:solidFill>
                  <a:srgbClr val="FFFFFF"/>
                </a:solidFill>
              </a:rPr>
              <a:t>✔</a:t>
            </a:r>
          </a:p>
        </p:txBody>
      </p:sp>
    </p:spTree>
    <p:extLst>
      <p:ext uri="{BB962C8B-B14F-4D97-AF65-F5344CB8AC3E}">
        <p14:creationId xmlns:p14="http://schemas.microsoft.com/office/powerpoint/2010/main" val="2284834010"/>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2</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419143" y="238037"/>
            <a:ext cx="10289887" cy="538770"/>
          </a:xfrm>
        </p:spPr>
        <p:txBody>
          <a:bodyPr>
            <a:normAutofit fontScale="90000"/>
          </a:bodyPr>
          <a:lstStyle/>
          <a:p>
            <a:r>
              <a:rPr lang="en-US" dirty="0"/>
              <a:t>Agenda &amp; ONAP SO NFVO Requirements</a:t>
            </a:r>
          </a:p>
        </p:txBody>
      </p:sp>
      <p:graphicFrame>
        <p:nvGraphicFramePr>
          <p:cNvPr id="8" name="Table 7">
            <a:extLst>
              <a:ext uri="{FF2B5EF4-FFF2-40B4-BE49-F238E27FC236}">
                <a16:creationId xmlns:a16="http://schemas.microsoft.com/office/drawing/2014/main" id="{C2DB8AE6-3285-F34A-937C-96BB3DD69651}"/>
              </a:ext>
            </a:extLst>
          </p:cNvPr>
          <p:cNvGraphicFramePr>
            <a:graphicFrameLocks noGrp="1"/>
          </p:cNvGraphicFramePr>
          <p:nvPr>
            <p:extLst>
              <p:ext uri="{D42A27DB-BD31-4B8C-83A1-F6EECF244321}">
                <p14:modId xmlns:p14="http://schemas.microsoft.com/office/powerpoint/2010/main" val="561905229"/>
              </p:ext>
            </p:extLst>
          </p:nvPr>
        </p:nvGraphicFramePr>
        <p:xfrm>
          <a:off x="419142" y="1177123"/>
          <a:ext cx="4880827" cy="1524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4464">
                  <a:extLst>
                    <a:ext uri="{9D8B030D-6E8A-4147-A177-3AD203B41FA5}">
                      <a16:colId xmlns:a16="http://schemas.microsoft.com/office/drawing/2014/main" val="2323170820"/>
                    </a:ext>
                  </a:extLst>
                </a:gridCol>
                <a:gridCol w="4506363">
                  <a:extLst>
                    <a:ext uri="{9D8B030D-6E8A-4147-A177-3AD203B41FA5}">
                      <a16:colId xmlns:a16="http://schemas.microsoft.com/office/drawing/2014/main" val="397916272"/>
                    </a:ext>
                  </a:extLst>
                </a:gridCol>
              </a:tblGrid>
              <a:tr h="267535">
                <a:tc>
                  <a:txBody>
                    <a:bodyPr/>
                    <a:lstStyle/>
                    <a:p>
                      <a:pPr algn="ctr"/>
                      <a:r>
                        <a:rPr lang="en-US" sz="1400" b="0" dirty="0">
                          <a:solidFill>
                            <a:schemeClr val="tx1"/>
                          </a:solidFill>
                        </a:rPr>
                        <a:t>1</a:t>
                      </a:r>
                    </a:p>
                  </a:txBody>
                  <a:tcPr anchor="c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ONAP Hierarchical ETSI-based Orchestration &amp; SO NFVO</a:t>
                      </a:r>
                    </a:p>
                  </a:txBody>
                  <a:tcPr anchor="ctr">
                    <a:solidFill>
                      <a:schemeClr val="accent1">
                        <a:lumMod val="40000"/>
                        <a:lumOff val="60000"/>
                      </a:schemeClr>
                    </a:solidFill>
                  </a:tcPr>
                </a:tc>
                <a:extLst>
                  <a:ext uri="{0D108BD9-81ED-4DB2-BD59-A6C34878D82A}">
                    <a16:rowId xmlns:a16="http://schemas.microsoft.com/office/drawing/2014/main" val="1288640982"/>
                  </a:ext>
                </a:extLst>
              </a:tr>
              <a:tr h="147373">
                <a:tc>
                  <a:txBody>
                    <a:bodyPr/>
                    <a:lstStyle/>
                    <a:p>
                      <a:pPr algn="ctr"/>
                      <a:r>
                        <a:rPr lang="en-US" sz="1400" dirty="0"/>
                        <a:t>2</a:t>
                      </a:r>
                    </a:p>
                  </a:txBody>
                  <a:tcPr anchor="ctr">
                    <a:solidFill>
                      <a:schemeClr val="accent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ONAP SO NFVO Target Component Architecture</a:t>
                      </a:r>
                      <a:endParaRPr lang="en-US" sz="1400" b="0" dirty="0">
                        <a:solidFill>
                          <a:schemeClr val="tx1"/>
                        </a:solidFill>
                      </a:endParaRPr>
                    </a:p>
                  </a:txBody>
                  <a:tcPr anchor="ctr">
                    <a:solidFill>
                      <a:schemeClr val="accent1">
                        <a:lumMod val="40000"/>
                        <a:lumOff val="60000"/>
                      </a:schemeClr>
                    </a:solidFill>
                  </a:tcPr>
                </a:tc>
                <a:extLst>
                  <a:ext uri="{0D108BD9-81ED-4DB2-BD59-A6C34878D82A}">
                    <a16:rowId xmlns:a16="http://schemas.microsoft.com/office/drawing/2014/main" val="1317196558"/>
                  </a:ext>
                </a:extLst>
              </a:tr>
              <a:tr h="0">
                <a:tc>
                  <a:txBody>
                    <a:bodyPr/>
                    <a:lstStyle/>
                    <a:p>
                      <a:pPr algn="ctr"/>
                      <a:r>
                        <a:rPr lang="en-US" sz="1400" dirty="0"/>
                        <a:t>3</a:t>
                      </a:r>
                    </a:p>
                  </a:txBody>
                  <a:tcPr anchor="ctr">
                    <a:solidFill>
                      <a:schemeClr val="accent1"/>
                    </a:solidFill>
                  </a:tcPr>
                </a:tc>
                <a:tc>
                  <a:txBody>
                    <a:bodyPr/>
                    <a:lstStyle/>
                    <a:p>
                      <a:r>
                        <a:rPr lang="en-US" sz="1400" dirty="0"/>
                        <a:t>ONAP SO NFVO Component Architecture for Guilin</a:t>
                      </a:r>
                    </a:p>
                  </a:txBody>
                  <a:tcPr anchor="ctr">
                    <a:solidFill>
                      <a:schemeClr val="accent1">
                        <a:lumMod val="40000"/>
                        <a:lumOff val="60000"/>
                      </a:schemeClr>
                    </a:solidFill>
                  </a:tcPr>
                </a:tc>
                <a:extLst>
                  <a:ext uri="{0D108BD9-81ED-4DB2-BD59-A6C34878D82A}">
                    <a16:rowId xmlns:a16="http://schemas.microsoft.com/office/drawing/2014/main" val="1167526794"/>
                  </a:ext>
                </a:extLst>
              </a:tr>
              <a:tr h="144443">
                <a:tc>
                  <a:txBody>
                    <a:bodyPr/>
                    <a:lstStyle/>
                    <a:p>
                      <a:pPr algn="ctr"/>
                      <a:r>
                        <a:rPr lang="en-US" sz="1400" dirty="0"/>
                        <a:t>4</a:t>
                      </a:r>
                    </a:p>
                  </a:txBody>
                  <a:tcPr anchor="ctr">
                    <a:solidFill>
                      <a:schemeClr val="accent1"/>
                    </a:solidFill>
                  </a:tcPr>
                </a:tc>
                <a:tc>
                  <a:txBody>
                    <a:bodyPr/>
                    <a:lstStyle/>
                    <a:p>
                      <a:r>
                        <a:rPr lang="en-US" sz="1400" dirty="0"/>
                        <a:t>ONAP SO NFVO Component Interfaces</a:t>
                      </a:r>
                    </a:p>
                  </a:txBody>
                  <a:tcPr anchor="ctr">
                    <a:solidFill>
                      <a:schemeClr val="accent1">
                        <a:lumMod val="40000"/>
                        <a:lumOff val="60000"/>
                      </a:schemeClr>
                    </a:solidFill>
                  </a:tcPr>
                </a:tc>
                <a:extLst>
                  <a:ext uri="{0D108BD9-81ED-4DB2-BD59-A6C34878D82A}">
                    <a16:rowId xmlns:a16="http://schemas.microsoft.com/office/drawing/2014/main" val="2266519987"/>
                  </a:ext>
                </a:extLst>
              </a:tr>
              <a:tr h="0">
                <a:tc>
                  <a:txBody>
                    <a:bodyPr/>
                    <a:lstStyle/>
                    <a:p>
                      <a:pPr algn="ctr"/>
                      <a:r>
                        <a:rPr lang="en-US" sz="1400" dirty="0"/>
                        <a:t>5</a:t>
                      </a:r>
                    </a:p>
                  </a:txBody>
                  <a:tcPr anchor="ctr">
                    <a:solidFill>
                      <a:schemeClr val="accent1"/>
                    </a:solidFill>
                  </a:tcPr>
                </a:tc>
                <a:tc>
                  <a:txBody>
                    <a:bodyPr/>
                    <a:lstStyle/>
                    <a:p>
                      <a:r>
                        <a:rPr lang="en-US" sz="1400" dirty="0"/>
                        <a:t>ONAP SO NFVO Deployment Plan</a:t>
                      </a:r>
                    </a:p>
                  </a:txBody>
                  <a:tcPr anchor="ctr">
                    <a:solidFill>
                      <a:schemeClr val="accent1">
                        <a:lumMod val="40000"/>
                        <a:lumOff val="60000"/>
                      </a:schemeClr>
                    </a:solidFill>
                  </a:tcPr>
                </a:tc>
                <a:extLst>
                  <a:ext uri="{0D108BD9-81ED-4DB2-BD59-A6C34878D82A}">
                    <a16:rowId xmlns:a16="http://schemas.microsoft.com/office/drawing/2014/main" val="2006829612"/>
                  </a:ext>
                </a:extLst>
              </a:tr>
            </a:tbl>
          </a:graphicData>
        </a:graphic>
      </p:graphicFrame>
      <p:sp>
        <p:nvSpPr>
          <p:cNvPr id="6" name="Rectangle 5">
            <a:extLst>
              <a:ext uri="{FF2B5EF4-FFF2-40B4-BE49-F238E27FC236}">
                <a16:creationId xmlns:a16="http://schemas.microsoft.com/office/drawing/2014/main" id="{9E911B62-2016-9846-A7ED-E04DC1E835C3}"/>
              </a:ext>
            </a:extLst>
          </p:cNvPr>
          <p:cNvSpPr/>
          <p:nvPr/>
        </p:nvSpPr>
        <p:spPr>
          <a:xfrm>
            <a:off x="419143" y="3272674"/>
            <a:ext cx="8443503" cy="1231106"/>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a:spAutoFit/>
          </a:bodyPr>
          <a:lstStyle/>
          <a:p>
            <a:pPr marL="1146175" indent="-1146175"/>
            <a:r>
              <a:rPr lang="en-US" sz="1400" b="1" dirty="0"/>
              <a:t>Requirements: </a:t>
            </a:r>
          </a:p>
          <a:p>
            <a:pPr marL="1146175" indent="-911225"/>
            <a:r>
              <a:rPr lang="en-US" sz="1200" dirty="0"/>
              <a:t>Support for ETSI NFV NFVO  Orchestrator in ONAP SO (</a:t>
            </a:r>
            <a:r>
              <a:rPr lang="en-US" sz="1200" dirty="0">
                <a:hlinkClick r:id="rId2"/>
              </a:rPr>
              <a:t>ONAP SO ETSI-Aligned Hierarchical Orchestration</a:t>
            </a:r>
            <a:r>
              <a:rPr lang="en-US" sz="1200" dirty="0"/>
              <a:t>)</a:t>
            </a:r>
          </a:p>
          <a:p>
            <a:pPr marL="401638" lvl="1" indent="-166688">
              <a:buFont typeface="Arial" panose="020B0604020202020204" pitchFamily="34" charset="0"/>
              <a:buChar char="•"/>
            </a:pPr>
            <a:r>
              <a:rPr lang="en-US" sz="1200" dirty="0"/>
              <a:t>Enable E2E workflows by orchestrating ETSI NFV compliant Network Services and VNFs. </a:t>
            </a:r>
          </a:p>
          <a:p>
            <a:pPr marL="401638" lvl="1" indent="-166688">
              <a:buFont typeface="Arial" panose="020B0604020202020204" pitchFamily="34" charset="0"/>
              <a:buChar char="•"/>
            </a:pPr>
            <a:r>
              <a:rPr lang="en-US" sz="1200" dirty="0"/>
              <a:t>This NFVO should provide an ETSI NFV SOL005 v2.7.1 NBI which can onboard ETSI NFV SOL004 and ETSI NFV  SOL007 v2.7.1 compliant packages which then can be Life Cycle Managed and monitored. </a:t>
            </a:r>
          </a:p>
          <a:p>
            <a:pPr marL="401638" lvl="1" indent="-166688">
              <a:buFont typeface="Arial" panose="020B0604020202020204" pitchFamily="34" charset="0"/>
              <a:buChar char="•"/>
            </a:pPr>
            <a:r>
              <a:rPr lang="en-US" sz="1200" dirty="0"/>
              <a:t>This NFVO should use an ETSI SOL003 v2.7.1 SBI to invoke an external VNF Manager. </a:t>
            </a:r>
            <a:endParaRPr lang="en-US" sz="1200" dirty="0">
              <a:solidFill>
                <a:schemeClr val="accent5"/>
              </a:solidFill>
            </a:endParaRPr>
          </a:p>
        </p:txBody>
      </p:sp>
      <p:sp>
        <p:nvSpPr>
          <p:cNvPr id="7" name="Rectangle 6">
            <a:extLst>
              <a:ext uri="{FF2B5EF4-FFF2-40B4-BE49-F238E27FC236}">
                <a16:creationId xmlns:a16="http://schemas.microsoft.com/office/drawing/2014/main" id="{7A5377AF-D1DF-7C41-ABA6-088C7582C4F3}"/>
              </a:ext>
            </a:extLst>
          </p:cNvPr>
          <p:cNvSpPr/>
          <p:nvPr/>
        </p:nvSpPr>
        <p:spPr>
          <a:xfrm>
            <a:off x="419143" y="4647202"/>
            <a:ext cx="8443503" cy="1415772"/>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a:spAutoFit/>
          </a:bodyPr>
          <a:lstStyle/>
          <a:p>
            <a:r>
              <a:rPr lang="en-US" sz="1400" b="1" dirty="0"/>
              <a:t>Rationale:</a:t>
            </a:r>
            <a:endParaRPr lang="en-US" sz="1400" dirty="0"/>
          </a:p>
          <a:p>
            <a:pPr marL="403225" lvl="1" indent="-171450">
              <a:buFont typeface="Arial" panose="020B0604020202020204" pitchFamily="34" charset="0"/>
              <a:buChar char="•"/>
            </a:pPr>
            <a:r>
              <a:rPr lang="en-US" sz="1200" dirty="0"/>
              <a:t>Many operators have their own ETSI-compliant NFVOs, and there is a strong desire for ONAP to have </a:t>
            </a:r>
            <a:r>
              <a:rPr lang="en-US" sz="1200" u="sng" dirty="0"/>
              <a:t>both ETSI- and ONAP-compliant NFVO, which is modular and extensible.</a:t>
            </a:r>
            <a:endParaRPr lang="en-US" sz="1200" dirty="0"/>
          </a:p>
          <a:p>
            <a:pPr marL="403225" lvl="1" indent="-171450">
              <a:buFont typeface="Arial" panose="020B0604020202020204" pitchFamily="34" charset="0"/>
              <a:buChar char="•"/>
            </a:pPr>
            <a:r>
              <a:rPr lang="en-US" sz="1200" dirty="0"/>
              <a:t>ONAP SO NFVO "platform” is based on ONAP, conforms to ETSI and leverages modular and extensible plugin-based microservice API management. </a:t>
            </a:r>
          </a:p>
          <a:p>
            <a:pPr marL="403225" lvl="1" indent="-171450">
              <a:buFont typeface="Arial" panose="020B0604020202020204" pitchFamily="34" charset="0"/>
              <a:buChar char="•"/>
            </a:pPr>
            <a:r>
              <a:rPr lang="en-US" sz="1200" dirty="0"/>
              <a:t>For the NFVO platform modular and extensible capabilities in ONAP, operators can focus on the proprietary development of truly differentiating </a:t>
            </a:r>
            <a:r>
              <a:rPr lang="en-US" sz="1200" u="sng" dirty="0"/>
              <a:t>value-added capabilities on top of the NFVO</a:t>
            </a:r>
            <a:r>
              <a:rPr lang="en-US" sz="1200" dirty="0"/>
              <a:t> platform. </a:t>
            </a:r>
          </a:p>
        </p:txBody>
      </p:sp>
      <p:graphicFrame>
        <p:nvGraphicFramePr>
          <p:cNvPr id="9" name="Table 8">
            <a:extLst>
              <a:ext uri="{FF2B5EF4-FFF2-40B4-BE49-F238E27FC236}">
                <a16:creationId xmlns:a16="http://schemas.microsoft.com/office/drawing/2014/main" id="{38DF720D-677C-4F4A-B598-BACD4C4C9626}"/>
              </a:ext>
            </a:extLst>
          </p:cNvPr>
          <p:cNvGraphicFramePr>
            <a:graphicFrameLocks noGrp="1"/>
          </p:cNvGraphicFramePr>
          <p:nvPr>
            <p:extLst>
              <p:ext uri="{D42A27DB-BD31-4B8C-83A1-F6EECF244321}">
                <p14:modId xmlns:p14="http://schemas.microsoft.com/office/powerpoint/2010/main" val="1038600524"/>
              </p:ext>
            </p:extLst>
          </p:nvPr>
        </p:nvGraphicFramePr>
        <p:xfrm>
          <a:off x="5375442" y="1183797"/>
          <a:ext cx="4880827" cy="1523999"/>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374464">
                  <a:extLst>
                    <a:ext uri="{9D8B030D-6E8A-4147-A177-3AD203B41FA5}">
                      <a16:colId xmlns:a16="http://schemas.microsoft.com/office/drawing/2014/main" val="2323170820"/>
                    </a:ext>
                  </a:extLst>
                </a:gridCol>
                <a:gridCol w="4506363">
                  <a:extLst>
                    <a:ext uri="{9D8B030D-6E8A-4147-A177-3AD203B41FA5}">
                      <a16:colId xmlns:a16="http://schemas.microsoft.com/office/drawing/2014/main" val="397916272"/>
                    </a:ext>
                  </a:extLst>
                </a:gridCol>
              </a:tblGrid>
              <a:tr h="324255">
                <a:tc>
                  <a:txBody>
                    <a:bodyPr/>
                    <a:lstStyle/>
                    <a:p>
                      <a:pPr algn="ctr"/>
                      <a:r>
                        <a:rPr lang="en-US" sz="1400" b="0" dirty="0">
                          <a:solidFill>
                            <a:schemeClr val="tx1"/>
                          </a:solidFill>
                        </a:rPr>
                        <a:t>6</a:t>
                      </a:r>
                    </a:p>
                  </a:txBody>
                  <a:tcPr anchor="ctr">
                    <a:solidFill>
                      <a:schemeClr val="accent1"/>
                    </a:solidFill>
                  </a:tcPr>
                </a:tc>
                <a:tc>
                  <a:txBody>
                    <a:bodyPr/>
                    <a:lstStyle/>
                    <a:p>
                      <a:r>
                        <a:rPr lang="en-US" sz="1400" b="0" dirty="0">
                          <a:solidFill>
                            <a:schemeClr val="tx1"/>
                          </a:solidFill>
                        </a:rPr>
                        <a:t>ONAP SO NFVO Default Workflows</a:t>
                      </a:r>
                    </a:p>
                  </a:txBody>
                  <a:tcPr anchor="ctr">
                    <a:solidFill>
                      <a:schemeClr val="accent1">
                        <a:lumMod val="40000"/>
                        <a:lumOff val="60000"/>
                      </a:schemeClr>
                    </a:solidFill>
                  </a:tcPr>
                </a:tc>
                <a:extLst>
                  <a:ext uri="{0D108BD9-81ED-4DB2-BD59-A6C34878D82A}">
                    <a16:rowId xmlns:a16="http://schemas.microsoft.com/office/drawing/2014/main" val="2266519987"/>
                  </a:ext>
                </a:extLst>
              </a:tr>
              <a:tr h="324255">
                <a:tc>
                  <a:txBody>
                    <a:bodyPr/>
                    <a:lstStyle/>
                    <a:p>
                      <a:pPr algn="ctr"/>
                      <a:r>
                        <a:rPr lang="en-US" sz="1400" dirty="0"/>
                        <a:t>7</a:t>
                      </a:r>
                    </a:p>
                  </a:txBody>
                  <a:tcPr anchor="ctr">
                    <a:solidFill>
                      <a:schemeClr val="accent1"/>
                    </a:solidFill>
                  </a:tcPr>
                </a:tc>
                <a:tc>
                  <a:txBody>
                    <a:bodyPr/>
                    <a:lstStyle/>
                    <a:p>
                      <a:r>
                        <a:rPr lang="en-US" sz="1400" dirty="0"/>
                        <a:t>ONAP SO NFVO Invocation</a:t>
                      </a:r>
                    </a:p>
                  </a:txBody>
                  <a:tcPr anchor="ctr">
                    <a:solidFill>
                      <a:schemeClr val="accent1">
                        <a:lumMod val="40000"/>
                        <a:lumOff val="60000"/>
                      </a:schemeClr>
                    </a:solidFill>
                  </a:tcPr>
                </a:tc>
                <a:extLst>
                  <a:ext uri="{0D108BD9-81ED-4DB2-BD59-A6C34878D82A}">
                    <a16:rowId xmlns:a16="http://schemas.microsoft.com/office/drawing/2014/main" val="2006829612"/>
                  </a:ext>
                </a:extLst>
              </a:tr>
              <a:tr h="551234">
                <a:tc>
                  <a:txBody>
                    <a:bodyPr/>
                    <a:lstStyle/>
                    <a:p>
                      <a:pPr algn="ctr"/>
                      <a:r>
                        <a:rPr lang="en-US" sz="1400" dirty="0"/>
                        <a:t>8</a:t>
                      </a:r>
                    </a:p>
                  </a:txBody>
                  <a:tcPr anchor="ctr">
                    <a:solidFill>
                      <a:schemeClr val="accent1"/>
                    </a:solidFill>
                  </a:tcPr>
                </a:tc>
                <a:tc>
                  <a:txBody>
                    <a:bodyPr/>
                    <a:lstStyle/>
                    <a:p>
                      <a:r>
                        <a:rPr lang="en-US" sz="1400" dirty="0"/>
                        <a:t>ONAP SO NFVO Sequence Diagrams (Create/Instantiate/Terminate/Delete NS) </a:t>
                      </a:r>
                    </a:p>
                  </a:txBody>
                  <a:tcPr anchor="ctr">
                    <a:solidFill>
                      <a:schemeClr val="accent1">
                        <a:lumMod val="40000"/>
                        <a:lumOff val="60000"/>
                      </a:schemeClr>
                    </a:solidFill>
                  </a:tcPr>
                </a:tc>
                <a:extLst>
                  <a:ext uri="{0D108BD9-81ED-4DB2-BD59-A6C34878D82A}">
                    <a16:rowId xmlns:a16="http://schemas.microsoft.com/office/drawing/2014/main" val="790370550"/>
                  </a:ext>
                </a:extLst>
              </a:tr>
              <a:tr h="324255">
                <a:tc>
                  <a:txBody>
                    <a:bodyPr/>
                    <a:lstStyle/>
                    <a:p>
                      <a:pPr algn="ctr"/>
                      <a:r>
                        <a:rPr lang="en-US" sz="1400" dirty="0"/>
                        <a:t>9</a:t>
                      </a:r>
                    </a:p>
                  </a:txBody>
                  <a:tcPr anchor="ctr">
                    <a:solidFill>
                      <a:schemeClr val="accent1"/>
                    </a:solidFill>
                  </a:tcPr>
                </a:tc>
                <a:tc>
                  <a:txBody>
                    <a:bodyPr/>
                    <a:lstStyle/>
                    <a:p>
                      <a:r>
                        <a:rPr lang="en-US" sz="1400" dirty="0"/>
                        <a:t>References</a:t>
                      </a:r>
                    </a:p>
                  </a:txBody>
                  <a:tcPr anchor="ctr">
                    <a:solidFill>
                      <a:schemeClr val="accent1">
                        <a:lumMod val="40000"/>
                        <a:lumOff val="60000"/>
                      </a:schemeClr>
                    </a:solidFill>
                  </a:tcPr>
                </a:tc>
                <a:extLst>
                  <a:ext uri="{0D108BD9-81ED-4DB2-BD59-A6C34878D82A}">
                    <a16:rowId xmlns:a16="http://schemas.microsoft.com/office/drawing/2014/main" val="393702628"/>
                  </a:ext>
                </a:extLst>
              </a:tr>
            </a:tbl>
          </a:graphicData>
        </a:graphic>
      </p:graphicFrame>
    </p:spTree>
    <p:extLst>
      <p:ext uri="{BB962C8B-B14F-4D97-AF65-F5344CB8AC3E}">
        <p14:creationId xmlns:p14="http://schemas.microsoft.com/office/powerpoint/2010/main" val="25025577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DC881E-5B0B-F04C-ABC7-2185D718CD60}"/>
              </a:ext>
            </a:extLst>
          </p:cNvPr>
          <p:cNvPicPr>
            <a:picLocks noChangeAspect="1"/>
          </p:cNvPicPr>
          <p:nvPr/>
        </p:nvPicPr>
        <p:blipFill>
          <a:blip r:embed="rId2"/>
          <a:stretch>
            <a:fillRect/>
          </a:stretch>
        </p:blipFill>
        <p:spPr>
          <a:xfrm>
            <a:off x="3446582" y="984896"/>
            <a:ext cx="8710583" cy="5461771"/>
          </a:xfrm>
          <a:prstGeom prst="rect">
            <a:avLst/>
          </a:prstGeom>
        </p:spPr>
      </p:pic>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3</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Hierarchical ETSI-based Orchestration &amp; SO NFVO</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44074" y="1001591"/>
            <a:ext cx="3302979" cy="544574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b="1" dirty="0">
                <a:latin typeface="+mn-lt"/>
              </a:rPr>
              <a:t>ONAP ETSI-based hierarchical resource orchestration facilitates ONAP orchestration adoption by operators who have their own NFVOs and/or VNFMs and look for </a:t>
            </a:r>
            <a:r>
              <a:rPr lang="en-US" sz="1200" b="1" u="sng" dirty="0">
                <a:latin typeface="+mn-lt"/>
              </a:rPr>
              <a:t>ONAP-compliant NFVO base platform</a:t>
            </a:r>
          </a:p>
          <a:p>
            <a:pPr marL="463550" lvl="1"/>
            <a:r>
              <a:rPr lang="en-US" sz="1200" dirty="0">
                <a:latin typeface="+mn-lt"/>
              </a:rPr>
              <a:t>Make ONAP SO support hierarchical orchestration, conforming to ETSI standards, covering E2E, NS, VNF and CNF orchestration (in the future)</a:t>
            </a:r>
          </a:p>
          <a:p>
            <a:pPr marL="690563" lvl="2" indent="-227013"/>
            <a:r>
              <a:rPr lang="en-US" sz="1200" dirty="0">
                <a:latin typeface="+mn-lt"/>
              </a:rPr>
              <a:t>Delegate NS and VNF/CNF operations to the NFVO and VNFM</a:t>
            </a:r>
          </a:p>
          <a:p>
            <a:pPr marL="463550" lvl="1"/>
            <a:r>
              <a:rPr lang="en-US" sz="1200" dirty="0">
                <a:latin typeface="+mn-lt"/>
              </a:rPr>
              <a:t>Position SO NFVO to bridge E2E and VNF Orchestration, by providing NS orchestration</a:t>
            </a:r>
          </a:p>
          <a:p>
            <a:pPr marL="463550" lvl="1"/>
            <a:r>
              <a:rPr lang="en-US" sz="1200" dirty="0">
                <a:latin typeface="+mn-lt"/>
              </a:rPr>
              <a:t>Possibly, support of interface with other peer NFVOs (Or-Or) in the future</a:t>
            </a:r>
          </a:p>
          <a:p>
            <a:r>
              <a:rPr lang="en-US" sz="1200" b="1" dirty="0">
                <a:latin typeface="+mn-lt"/>
              </a:rPr>
              <a:t>SO NFVO Supports</a:t>
            </a:r>
          </a:p>
          <a:p>
            <a:pPr marL="458788" lvl="1" indent="-230188"/>
            <a:r>
              <a:rPr lang="en-US" sz="1200" dirty="0">
                <a:latin typeface="+mn-lt"/>
              </a:rPr>
              <a:t>A Modular and Extensible NFVO platform</a:t>
            </a:r>
          </a:p>
          <a:p>
            <a:pPr marL="458788" lvl="1" indent="-230188"/>
            <a:r>
              <a:rPr lang="en-US" sz="1200" dirty="0">
                <a:latin typeface="+mn-lt"/>
              </a:rPr>
              <a:t>SOL005 NBI</a:t>
            </a:r>
          </a:p>
          <a:p>
            <a:pPr marL="458788" lvl="1" indent="-230188"/>
            <a:r>
              <a:rPr lang="en-US" sz="1200" dirty="0">
                <a:latin typeface="+mn-lt"/>
              </a:rPr>
              <a:t>NS LCM Orchestration for NS</a:t>
            </a:r>
          </a:p>
          <a:p>
            <a:pPr marL="458788" lvl="1" indent="-230188"/>
            <a:r>
              <a:rPr lang="en-US" sz="1200" dirty="0">
                <a:latin typeface="+mn-lt"/>
              </a:rPr>
              <a:t>SOL003 SBI, invoking VNFMs for VNF</a:t>
            </a:r>
          </a:p>
          <a:p>
            <a:pPr marL="458788" lvl="1" indent="-230188"/>
            <a:r>
              <a:rPr lang="en-US" sz="1200" dirty="0">
                <a:latin typeface="+mn-lt"/>
              </a:rPr>
              <a:t>SOL003 Granting Resources</a:t>
            </a:r>
          </a:p>
          <a:p>
            <a:pPr marL="458788" lvl="1" indent="-230188"/>
            <a:r>
              <a:rPr lang="en-US" sz="1200" dirty="0">
                <a:latin typeface="+mn-lt"/>
              </a:rPr>
              <a:t>Package Management for NS/VNF/PNF</a:t>
            </a:r>
          </a:p>
          <a:p>
            <a:pPr marL="458788" lvl="1" indent="-230188"/>
            <a:r>
              <a:rPr lang="en-US" sz="1200" dirty="0">
                <a:latin typeface="+mn-lt"/>
              </a:rPr>
              <a:t>ETSI Or-Vi Interfaces for Virtualized Resource Managements </a:t>
            </a:r>
          </a:p>
          <a:p>
            <a:pPr marL="458788" lvl="1" indent="-230188"/>
            <a:r>
              <a:rPr lang="en-US" sz="1200" dirty="0">
                <a:latin typeface="+mn-lt"/>
              </a:rPr>
              <a:t>A steppingstone for CNF orchestration</a:t>
            </a:r>
          </a:p>
          <a:p>
            <a:pPr marL="458788" lvl="1" indent="-230188"/>
            <a:r>
              <a:rPr lang="en-US" sz="1200" dirty="0">
                <a:latin typeface="+mn-lt"/>
              </a:rPr>
              <a:t>Leverage VFC Database and Business Logic</a:t>
            </a:r>
          </a:p>
        </p:txBody>
      </p:sp>
      <p:sp>
        <p:nvSpPr>
          <p:cNvPr id="7" name="Rounded Rectangle 6">
            <a:extLst>
              <a:ext uri="{FF2B5EF4-FFF2-40B4-BE49-F238E27FC236}">
                <a16:creationId xmlns:a16="http://schemas.microsoft.com/office/drawing/2014/main" id="{AC9ABFFC-A9D1-724B-9A0E-DAA4ABFD9ADF}"/>
              </a:ext>
            </a:extLst>
          </p:cNvPr>
          <p:cNvSpPr/>
          <p:nvPr/>
        </p:nvSpPr>
        <p:spPr>
          <a:xfrm>
            <a:off x="10575165" y="746165"/>
            <a:ext cx="781396" cy="422998"/>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SOL007, SOL004, </a:t>
            </a:r>
          </a:p>
          <a:p>
            <a:pPr algn="ctr"/>
            <a:r>
              <a:rPr lang="en-US" sz="900" dirty="0"/>
              <a:t>SOL001</a:t>
            </a:r>
          </a:p>
        </p:txBody>
      </p:sp>
      <p:sp>
        <p:nvSpPr>
          <p:cNvPr id="8" name="Rounded Rectangle 7">
            <a:extLst>
              <a:ext uri="{FF2B5EF4-FFF2-40B4-BE49-F238E27FC236}">
                <a16:creationId xmlns:a16="http://schemas.microsoft.com/office/drawing/2014/main" id="{5032D06E-5675-3744-A711-82E4D4460363}"/>
              </a:ext>
            </a:extLst>
          </p:cNvPr>
          <p:cNvSpPr/>
          <p:nvPr/>
        </p:nvSpPr>
        <p:spPr>
          <a:xfrm>
            <a:off x="5693742" y="4453239"/>
            <a:ext cx="625880" cy="272442"/>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SOL003</a:t>
            </a:r>
          </a:p>
        </p:txBody>
      </p:sp>
      <p:sp>
        <p:nvSpPr>
          <p:cNvPr id="12" name="Rounded Rectangle 11">
            <a:extLst>
              <a:ext uri="{FF2B5EF4-FFF2-40B4-BE49-F238E27FC236}">
                <a16:creationId xmlns:a16="http://schemas.microsoft.com/office/drawing/2014/main" id="{6F12C9A8-57DC-874E-A6B8-EA84C2E7EA0C}"/>
              </a:ext>
            </a:extLst>
          </p:cNvPr>
          <p:cNvSpPr/>
          <p:nvPr/>
        </p:nvSpPr>
        <p:spPr>
          <a:xfrm>
            <a:off x="7517917" y="3137215"/>
            <a:ext cx="781396" cy="394869"/>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SOL007, SOL004,</a:t>
            </a:r>
          </a:p>
          <a:p>
            <a:pPr algn="ctr"/>
            <a:r>
              <a:rPr lang="en-US" sz="900" dirty="0"/>
              <a:t>SOL001</a:t>
            </a:r>
          </a:p>
        </p:txBody>
      </p:sp>
      <p:sp>
        <p:nvSpPr>
          <p:cNvPr id="13" name="Rounded Rectangle 12">
            <a:extLst>
              <a:ext uri="{FF2B5EF4-FFF2-40B4-BE49-F238E27FC236}">
                <a16:creationId xmlns:a16="http://schemas.microsoft.com/office/drawing/2014/main" id="{CBA45EAF-CD26-9941-8346-3846F5D6C1B1}"/>
              </a:ext>
            </a:extLst>
          </p:cNvPr>
          <p:cNvSpPr/>
          <p:nvPr/>
        </p:nvSpPr>
        <p:spPr>
          <a:xfrm>
            <a:off x="11205762" y="2571490"/>
            <a:ext cx="781396" cy="422998"/>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SOL007, SOL004, </a:t>
            </a:r>
          </a:p>
          <a:p>
            <a:pPr algn="ctr"/>
            <a:r>
              <a:rPr lang="en-US" sz="900" dirty="0"/>
              <a:t>SOL001</a:t>
            </a:r>
          </a:p>
        </p:txBody>
      </p:sp>
      <p:sp>
        <p:nvSpPr>
          <p:cNvPr id="14" name="Rounded Rectangle 13">
            <a:extLst>
              <a:ext uri="{FF2B5EF4-FFF2-40B4-BE49-F238E27FC236}">
                <a16:creationId xmlns:a16="http://schemas.microsoft.com/office/drawing/2014/main" id="{DAE5D096-8FDD-0341-B36E-9A3883A2633E}"/>
              </a:ext>
            </a:extLst>
          </p:cNvPr>
          <p:cNvSpPr/>
          <p:nvPr/>
        </p:nvSpPr>
        <p:spPr>
          <a:xfrm>
            <a:off x="3474885" y="4352954"/>
            <a:ext cx="625880"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SOL003</a:t>
            </a:r>
          </a:p>
        </p:txBody>
      </p:sp>
      <p:sp>
        <p:nvSpPr>
          <p:cNvPr id="15" name="Rounded Rectangle 14">
            <a:extLst>
              <a:ext uri="{FF2B5EF4-FFF2-40B4-BE49-F238E27FC236}">
                <a16:creationId xmlns:a16="http://schemas.microsoft.com/office/drawing/2014/main" id="{E1A55433-6E2A-0646-BCF1-627595890491}"/>
              </a:ext>
            </a:extLst>
          </p:cNvPr>
          <p:cNvSpPr/>
          <p:nvPr/>
        </p:nvSpPr>
        <p:spPr>
          <a:xfrm>
            <a:off x="4141009" y="4348343"/>
            <a:ext cx="625880"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SOL003</a:t>
            </a:r>
          </a:p>
        </p:txBody>
      </p:sp>
      <p:sp>
        <p:nvSpPr>
          <p:cNvPr id="16" name="Rounded Rectangle 15">
            <a:extLst>
              <a:ext uri="{FF2B5EF4-FFF2-40B4-BE49-F238E27FC236}">
                <a16:creationId xmlns:a16="http://schemas.microsoft.com/office/drawing/2014/main" id="{7B207EC8-1A30-2343-8B50-25B56DB41A7C}"/>
              </a:ext>
            </a:extLst>
          </p:cNvPr>
          <p:cNvSpPr/>
          <p:nvPr/>
        </p:nvSpPr>
        <p:spPr>
          <a:xfrm>
            <a:off x="4141070" y="3309318"/>
            <a:ext cx="625880"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SOL005</a:t>
            </a:r>
          </a:p>
        </p:txBody>
      </p:sp>
      <p:sp>
        <p:nvSpPr>
          <p:cNvPr id="17" name="Rounded Rectangle 16">
            <a:extLst>
              <a:ext uri="{FF2B5EF4-FFF2-40B4-BE49-F238E27FC236}">
                <a16:creationId xmlns:a16="http://schemas.microsoft.com/office/drawing/2014/main" id="{463D7A6F-C1BE-1940-99E9-C643F3C93BD4}"/>
              </a:ext>
            </a:extLst>
          </p:cNvPr>
          <p:cNvSpPr/>
          <p:nvPr/>
        </p:nvSpPr>
        <p:spPr>
          <a:xfrm>
            <a:off x="3466591" y="3314514"/>
            <a:ext cx="625880"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SOL005</a:t>
            </a:r>
          </a:p>
        </p:txBody>
      </p:sp>
      <p:sp>
        <p:nvSpPr>
          <p:cNvPr id="18" name="Rounded Rectangle 17">
            <a:extLst>
              <a:ext uri="{FF2B5EF4-FFF2-40B4-BE49-F238E27FC236}">
                <a16:creationId xmlns:a16="http://schemas.microsoft.com/office/drawing/2014/main" id="{F8EDF67F-33D3-AC42-AFF3-C82C9794396E}"/>
              </a:ext>
            </a:extLst>
          </p:cNvPr>
          <p:cNvSpPr/>
          <p:nvPr/>
        </p:nvSpPr>
        <p:spPr>
          <a:xfrm>
            <a:off x="7627263" y="5033784"/>
            <a:ext cx="625880" cy="272442"/>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SOL002</a:t>
            </a:r>
          </a:p>
        </p:txBody>
      </p:sp>
      <p:sp>
        <p:nvSpPr>
          <p:cNvPr id="19" name="Rounded Rectangle 18">
            <a:extLst>
              <a:ext uri="{FF2B5EF4-FFF2-40B4-BE49-F238E27FC236}">
                <a16:creationId xmlns:a16="http://schemas.microsoft.com/office/drawing/2014/main" id="{CD39DE32-343B-1543-863F-0F066959E21A}"/>
              </a:ext>
            </a:extLst>
          </p:cNvPr>
          <p:cNvSpPr/>
          <p:nvPr/>
        </p:nvSpPr>
        <p:spPr>
          <a:xfrm>
            <a:off x="5164883" y="2642262"/>
            <a:ext cx="625880"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SOL005</a:t>
            </a:r>
          </a:p>
        </p:txBody>
      </p:sp>
      <p:sp>
        <p:nvSpPr>
          <p:cNvPr id="20" name="Rounded Rectangle 19">
            <a:extLst>
              <a:ext uri="{FF2B5EF4-FFF2-40B4-BE49-F238E27FC236}">
                <a16:creationId xmlns:a16="http://schemas.microsoft.com/office/drawing/2014/main" id="{AC888462-4237-BC47-9715-93EF3BA66C02}"/>
              </a:ext>
            </a:extLst>
          </p:cNvPr>
          <p:cNvSpPr/>
          <p:nvPr/>
        </p:nvSpPr>
        <p:spPr>
          <a:xfrm>
            <a:off x="5689690" y="3167659"/>
            <a:ext cx="561636" cy="223753"/>
          </a:xfrm>
          <a:prstGeom prst="roundRect">
            <a:avLst/>
          </a:prstGeom>
          <a:solidFill>
            <a:schemeClr val="accent1">
              <a:alpha val="7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SOL005</a:t>
            </a:r>
          </a:p>
        </p:txBody>
      </p:sp>
    </p:spTree>
    <p:extLst>
      <p:ext uri="{BB962C8B-B14F-4D97-AF65-F5344CB8AC3E}">
        <p14:creationId xmlns:p14="http://schemas.microsoft.com/office/powerpoint/2010/main" val="220062462"/>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B67DACA-96E4-FF46-B85A-7F284A35E90C}"/>
              </a:ext>
            </a:extLst>
          </p:cNvPr>
          <p:cNvPicPr>
            <a:picLocks noChangeAspect="1"/>
          </p:cNvPicPr>
          <p:nvPr/>
        </p:nvPicPr>
        <p:blipFill>
          <a:blip r:embed="rId2"/>
          <a:stretch>
            <a:fillRect/>
          </a:stretch>
        </p:blipFill>
        <p:spPr>
          <a:xfrm>
            <a:off x="3535681" y="1001591"/>
            <a:ext cx="8634169" cy="4062778"/>
          </a:xfrm>
          <a:prstGeom prst="rect">
            <a:avLst/>
          </a:prstGeom>
        </p:spPr>
      </p:pic>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4</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Target Component Architecture</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35283" y="1019175"/>
            <a:ext cx="3491606" cy="5390416"/>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b="1" dirty="0">
                <a:latin typeface="+mn-lt"/>
              </a:rPr>
              <a:t>ONAP SO NFVO is a sub-component of SO and provides ETSI NFV-compliant NFVO functions:</a:t>
            </a:r>
          </a:p>
          <a:p>
            <a:pPr marL="457200" lvl="1" indent="-225425"/>
            <a:r>
              <a:rPr lang="en-US" sz="1200" dirty="0">
                <a:latin typeface="+mn-lt"/>
              </a:rPr>
              <a:t>SOL007 &amp; SOL004 Packages and SOL001 Modeling (thru ETSI Catalog Manager)</a:t>
            </a:r>
          </a:p>
          <a:p>
            <a:pPr marL="457200" lvl="1" indent="-225425"/>
            <a:r>
              <a:rPr lang="en-US" sz="1200" dirty="0">
                <a:latin typeface="+mn-lt"/>
              </a:rPr>
              <a:t>SOL005-compliant NBI</a:t>
            </a:r>
          </a:p>
          <a:p>
            <a:pPr marL="457200" lvl="1" indent="-225425"/>
            <a:r>
              <a:rPr lang="en-US" sz="1200" dirty="0">
                <a:latin typeface="+mn-lt"/>
              </a:rPr>
              <a:t>NS LCM (BPMN-based)</a:t>
            </a:r>
          </a:p>
          <a:p>
            <a:pPr marL="457200" lvl="1" indent="-225425"/>
            <a:r>
              <a:rPr lang="en-US" sz="1200" dirty="0">
                <a:latin typeface="+mn-lt"/>
              </a:rPr>
              <a:t>SOL003-compliant SBI for VNFM invocation</a:t>
            </a:r>
          </a:p>
          <a:p>
            <a:r>
              <a:rPr lang="en-US" sz="1200" b="1" dirty="0">
                <a:latin typeface="+mn-lt"/>
              </a:rPr>
              <a:t>ONAP SO NFVO Platform:</a:t>
            </a:r>
          </a:p>
          <a:p>
            <a:pPr marL="457200" lvl="1" indent="-225425"/>
            <a:r>
              <a:rPr lang="en-US" sz="1200" dirty="0">
                <a:latin typeface="+mn-lt"/>
              </a:rPr>
              <a:t>Is Microservice API management engine</a:t>
            </a:r>
            <a:r>
              <a:rPr lang="en-US" sz="1200" baseline="30000" dirty="0">
                <a:latin typeface="+mn-lt"/>
              </a:rPr>
              <a:t>1</a:t>
            </a:r>
            <a:r>
              <a:rPr lang="en-US" sz="1200" dirty="0">
                <a:latin typeface="+mn-lt"/>
              </a:rPr>
              <a:t> + NFVO microservice components +  configuration</a:t>
            </a:r>
          </a:p>
          <a:p>
            <a:pPr marL="457200" lvl="1" indent="-225425"/>
            <a:r>
              <a:rPr lang="en-US" sz="1200" dirty="0">
                <a:latin typeface="+mn-lt"/>
              </a:rPr>
              <a:t>Embeds default base NFVO functionalities, which are substitutable and/or extensible</a:t>
            </a:r>
          </a:p>
          <a:p>
            <a:pPr marL="457200" lvl="1" indent="-225425"/>
            <a:r>
              <a:rPr lang="en-US" sz="1200" dirty="0">
                <a:latin typeface="+mn-lt"/>
              </a:rPr>
              <a:t>Allows Operators to add their value-added feature microservices by configuration</a:t>
            </a:r>
          </a:p>
          <a:p>
            <a:pPr marL="457200" lvl="1" indent="-225425"/>
            <a:r>
              <a:rPr lang="en-US" sz="1200" dirty="0">
                <a:latin typeface="+mn-lt"/>
              </a:rPr>
              <a:t>Leverages Microservice API Management (NFVO Microservice Plugin Platform) for microservice registration, discovery, versioning and routing</a:t>
            </a:r>
          </a:p>
          <a:p>
            <a:pPr marL="457200" lvl="1" indent="-225425"/>
            <a:r>
              <a:rPr lang="en-US" sz="1200" dirty="0">
                <a:latin typeface="+mn-lt"/>
              </a:rPr>
              <a:t>Contains SO NFVO Microservice Configurator (possibly UI) which enables microservice function plugins</a:t>
            </a:r>
            <a:r>
              <a:rPr lang="en-US" sz="1200" baseline="30000" dirty="0">
                <a:latin typeface="+mn-lt"/>
              </a:rPr>
              <a:t>2</a:t>
            </a:r>
          </a:p>
          <a:p>
            <a:pPr marL="457200" lvl="1" indent="-225425"/>
            <a:r>
              <a:rPr lang="en-US" sz="1200" dirty="0">
                <a:latin typeface="+mn-lt"/>
              </a:rPr>
              <a:t>Uses </a:t>
            </a:r>
            <a:r>
              <a:rPr lang="en-US" sz="1200" dirty="0" err="1">
                <a:latin typeface="+mn-lt"/>
              </a:rPr>
              <a:t>Camunda</a:t>
            </a:r>
            <a:r>
              <a:rPr lang="en-US" sz="1200" dirty="0">
                <a:latin typeface="+mn-lt"/>
              </a:rPr>
              <a:t>-based BPMN as the default NS orchestration workflow, but it could be substituted</a:t>
            </a:r>
          </a:p>
          <a:p>
            <a:pPr marL="457200" lvl="1" indent="-225425"/>
            <a:r>
              <a:rPr lang="en-US" sz="1200" dirty="0">
                <a:latin typeface="+mn-lt"/>
              </a:rPr>
              <a:t>Supports Custom BPMN workflow packages, which can be hot-deployed</a:t>
            </a:r>
            <a:r>
              <a:rPr lang="en-US" sz="1200" baseline="30000" dirty="0">
                <a:latin typeface="+mn-lt"/>
              </a:rPr>
              <a:t>3</a:t>
            </a:r>
          </a:p>
        </p:txBody>
      </p:sp>
      <p:sp>
        <p:nvSpPr>
          <p:cNvPr id="8" name="TextBox 7">
            <a:extLst>
              <a:ext uri="{FF2B5EF4-FFF2-40B4-BE49-F238E27FC236}">
                <a16:creationId xmlns:a16="http://schemas.microsoft.com/office/drawing/2014/main" id="{A1FA10D6-CD59-764D-8F42-7D147A4FDCE7}"/>
              </a:ext>
            </a:extLst>
          </p:cNvPr>
          <p:cNvSpPr txBox="1"/>
          <p:nvPr/>
        </p:nvSpPr>
        <p:spPr>
          <a:xfrm>
            <a:off x="3789484" y="5086937"/>
            <a:ext cx="8141677" cy="830997"/>
          </a:xfrm>
          <a:prstGeom prst="rect">
            <a:avLst/>
          </a:prstGeom>
          <a:noFill/>
        </p:spPr>
        <p:txBody>
          <a:bodyPr wrap="square" rtlCol="0">
            <a:spAutoFit/>
          </a:bodyPr>
          <a:lstStyle/>
          <a:p>
            <a:pPr marL="228600" indent="-228600">
              <a:buAutoNum type="arabicPeriod"/>
            </a:pPr>
            <a:r>
              <a:rPr lang="en-US" sz="1200" dirty="0">
                <a:solidFill>
                  <a:schemeClr val="accent5"/>
                </a:solidFill>
              </a:rPr>
              <a:t>we are not building the Microservice service registration, aggregation, discovery and routing engine itself, but we are leveraging the engine's capability to offer configuration of NFVO Microservice components</a:t>
            </a:r>
          </a:p>
          <a:p>
            <a:pPr marL="228600" indent="-228600">
              <a:buAutoNum type="arabicPeriod"/>
            </a:pPr>
            <a:r>
              <a:rPr lang="en-US" sz="1200" dirty="0">
                <a:solidFill>
                  <a:schemeClr val="accent5"/>
                </a:solidFill>
              </a:rPr>
              <a:t>For Guilin, it could be simple text-based configuration, instead of UI</a:t>
            </a:r>
          </a:p>
          <a:p>
            <a:pPr marL="228600" indent="-228600">
              <a:buAutoNum type="arabicPeriod"/>
            </a:pPr>
            <a:r>
              <a:rPr lang="en-US" sz="1200" dirty="0">
                <a:solidFill>
                  <a:schemeClr val="accent5"/>
                </a:solidFill>
              </a:rPr>
              <a:t>It depends on the upcoming ONAP SO Custom Workflow capabilities</a:t>
            </a:r>
          </a:p>
        </p:txBody>
      </p:sp>
      <p:sp>
        <p:nvSpPr>
          <p:cNvPr id="9" name="TextBox 8">
            <a:extLst>
              <a:ext uri="{FF2B5EF4-FFF2-40B4-BE49-F238E27FC236}">
                <a16:creationId xmlns:a16="http://schemas.microsoft.com/office/drawing/2014/main" id="{C119E5D6-93CA-7547-A290-527CC08F1F07}"/>
              </a:ext>
            </a:extLst>
          </p:cNvPr>
          <p:cNvSpPr txBox="1"/>
          <p:nvPr/>
        </p:nvSpPr>
        <p:spPr>
          <a:xfrm>
            <a:off x="3789484" y="5940502"/>
            <a:ext cx="8141677" cy="461665"/>
          </a:xfrm>
          <a:prstGeom prst="rect">
            <a:avLst/>
          </a:prstGeom>
          <a:noFill/>
        </p:spPr>
        <p:txBody>
          <a:bodyPr wrap="square" rtlCol="0">
            <a:spAutoFit/>
          </a:bodyPr>
          <a:lstStyle/>
          <a:p>
            <a:pPr marL="401638" indent="-401638"/>
            <a:r>
              <a:rPr lang="en-US" sz="1200" dirty="0">
                <a:solidFill>
                  <a:schemeClr val="accent5"/>
                </a:solidFill>
              </a:rPr>
              <a:t>Note: NS LCM DB Manager persists NS LCM operation data, such as status, job ids, subscription, etc. A&amp;AI stores NS, VNF and VL instances. </a:t>
            </a:r>
          </a:p>
        </p:txBody>
      </p:sp>
    </p:spTree>
    <p:extLst>
      <p:ext uri="{BB962C8B-B14F-4D97-AF65-F5344CB8AC3E}">
        <p14:creationId xmlns:p14="http://schemas.microsoft.com/office/powerpoint/2010/main" val="427893949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B3F979A-8BDE-3B48-86F2-6F85AD131275}"/>
              </a:ext>
            </a:extLst>
          </p:cNvPr>
          <p:cNvPicPr>
            <a:picLocks noChangeAspect="1"/>
          </p:cNvPicPr>
          <p:nvPr/>
        </p:nvPicPr>
        <p:blipFill>
          <a:blip r:embed="rId2"/>
          <a:stretch>
            <a:fillRect/>
          </a:stretch>
        </p:blipFill>
        <p:spPr>
          <a:xfrm>
            <a:off x="4144265" y="1152514"/>
            <a:ext cx="8003661" cy="4369453"/>
          </a:xfrm>
          <a:prstGeom prst="rect">
            <a:avLst/>
          </a:prstGeom>
        </p:spPr>
      </p:pic>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5</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Component Architecture for Guilin</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44074" y="1001591"/>
            <a:ext cx="4027138" cy="544574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b="1" dirty="0">
                <a:latin typeface="+mn-lt"/>
              </a:rPr>
              <a:t>ONAP SO NFVO is a sub-component of SO and provides ETSI NFV-compliant NFVO functions:</a:t>
            </a:r>
          </a:p>
          <a:p>
            <a:pPr marL="457200" lvl="1" indent="-225425"/>
            <a:r>
              <a:rPr lang="en-US" sz="1200" dirty="0">
                <a:latin typeface="+mn-lt"/>
              </a:rPr>
              <a:t>SOL007 &amp; SOL004 Packages and SOL001 Modeling</a:t>
            </a:r>
          </a:p>
          <a:p>
            <a:pPr marL="690563" lvl="2" indent="-227013"/>
            <a:r>
              <a:rPr lang="en-US" sz="1200" dirty="0">
                <a:latin typeface="+mn-lt"/>
              </a:rPr>
              <a:t>Interfaces with ETSI Catalog Manager for query</a:t>
            </a:r>
          </a:p>
          <a:p>
            <a:pPr marL="690563" lvl="2" indent="-227013"/>
            <a:r>
              <a:rPr lang="en-US" sz="1200" dirty="0" err="1">
                <a:latin typeface="+mn-lt"/>
              </a:rPr>
              <a:t>EtsiCatalogMgr</a:t>
            </a:r>
            <a:r>
              <a:rPr lang="en-US" sz="1200" dirty="0">
                <a:latin typeface="+mn-lt"/>
              </a:rPr>
              <a:t> swagger for NS, VNF and PNF</a:t>
            </a:r>
          </a:p>
          <a:p>
            <a:pPr marL="457200" lvl="1" indent="-225425"/>
            <a:r>
              <a:rPr lang="en-US" sz="1200" dirty="0">
                <a:latin typeface="+mn-lt"/>
              </a:rPr>
              <a:t>SOL005-compliant NBI</a:t>
            </a:r>
          </a:p>
          <a:p>
            <a:pPr marL="690563" lvl="2" indent="-227013"/>
            <a:r>
              <a:rPr lang="en-US" sz="1200" dirty="0">
                <a:latin typeface="+mn-lt"/>
              </a:rPr>
              <a:t>Supports Create/Instantiate/Terminate/Delete, with Subscription and Notification</a:t>
            </a:r>
          </a:p>
          <a:p>
            <a:pPr marL="690563" lvl="2" indent="-227013"/>
            <a:r>
              <a:rPr lang="en-US" sz="1200" dirty="0">
                <a:latin typeface="+mn-lt"/>
              </a:rPr>
              <a:t>Interfaces based on </a:t>
            </a:r>
            <a:r>
              <a:rPr lang="en-US" sz="1200" dirty="0">
                <a:latin typeface="+mn-lt"/>
                <a:hlinkClick r:id="rId3"/>
              </a:rPr>
              <a:t>forge.etsi.org</a:t>
            </a:r>
            <a:r>
              <a:rPr lang="en-US" sz="1200" dirty="0">
                <a:latin typeface="+mn-lt"/>
              </a:rPr>
              <a:t> SOL005 swagger</a:t>
            </a:r>
          </a:p>
          <a:p>
            <a:pPr marL="457200" lvl="1" indent="-225425"/>
            <a:r>
              <a:rPr lang="en-US" sz="1200" dirty="0">
                <a:latin typeface="+mn-lt"/>
              </a:rPr>
              <a:t>NS LCM (Create/Instantiate/Terminate/Delete) with Subscription and Notification</a:t>
            </a:r>
          </a:p>
          <a:p>
            <a:pPr marL="690563" lvl="2" indent="-227013"/>
            <a:r>
              <a:rPr lang="en-US" sz="1200" dirty="0">
                <a:latin typeface="+mn-lt"/>
              </a:rPr>
              <a:t>Supports NS, VNFs, VLs orchestration</a:t>
            </a:r>
          </a:p>
          <a:p>
            <a:pPr marL="690563" lvl="2" indent="-227013"/>
            <a:r>
              <a:rPr lang="en-US" sz="1200" dirty="0" err="1">
                <a:latin typeface="+mn-lt"/>
              </a:rPr>
              <a:t>Camunda</a:t>
            </a:r>
            <a:r>
              <a:rPr lang="en-US" sz="1200" dirty="0">
                <a:latin typeface="+mn-lt"/>
              </a:rPr>
              <a:t> BPMN workflows are defined</a:t>
            </a:r>
          </a:p>
          <a:p>
            <a:pPr marL="457200" lvl="1" indent="-225425"/>
            <a:r>
              <a:rPr lang="en-US" sz="1200" dirty="0">
                <a:latin typeface="+mn-lt"/>
              </a:rPr>
              <a:t>SOL003-compliant SBI for VNFM invocation</a:t>
            </a:r>
          </a:p>
          <a:p>
            <a:pPr marL="690563" lvl="2" indent="-227013"/>
            <a:r>
              <a:rPr lang="en-US" sz="1200" dirty="0">
                <a:latin typeface="+mn-lt"/>
              </a:rPr>
              <a:t>Uses the existing SO SOL003 Adapter</a:t>
            </a:r>
          </a:p>
          <a:p>
            <a:pPr marL="690563" lvl="2" indent="-227013"/>
            <a:r>
              <a:rPr lang="en-US" sz="1200" dirty="0">
                <a:latin typeface="+mn-lt"/>
              </a:rPr>
              <a:t>Interfaces based on </a:t>
            </a:r>
            <a:r>
              <a:rPr lang="en-US" sz="1200" dirty="0">
                <a:latin typeface="+mn-lt"/>
                <a:hlinkClick r:id="rId3"/>
              </a:rPr>
              <a:t>forge.etsi.org</a:t>
            </a:r>
            <a:r>
              <a:rPr lang="en-US" sz="1200" dirty="0">
                <a:latin typeface="+mn-lt"/>
              </a:rPr>
              <a:t> SOL003 swagger</a:t>
            </a:r>
          </a:p>
          <a:p>
            <a:pPr marL="463550" lvl="1"/>
            <a:r>
              <a:rPr lang="en-US" sz="1200" dirty="0">
                <a:latin typeface="+mn-lt"/>
              </a:rPr>
              <a:t>Interfaces with MultiCloud for VLs</a:t>
            </a:r>
          </a:p>
          <a:p>
            <a:pPr marL="463550" lvl="1"/>
            <a:r>
              <a:rPr lang="en-US" sz="1200" dirty="0">
                <a:latin typeface="+mn-lt"/>
              </a:rPr>
              <a:t>Interfaces with A&amp;AI for NS and VNF inventory</a:t>
            </a:r>
          </a:p>
          <a:p>
            <a:pPr marL="463550" lvl="1"/>
            <a:r>
              <a:rPr lang="en-US" sz="1200" dirty="0">
                <a:latin typeface="+mn-lt"/>
              </a:rPr>
              <a:t>Embeds </a:t>
            </a:r>
            <a:r>
              <a:rPr lang="en-US" sz="1200" dirty="0" err="1">
                <a:latin typeface="+mn-lt"/>
              </a:rPr>
              <a:t>Camunda</a:t>
            </a:r>
            <a:r>
              <a:rPr lang="en-US" sz="1200" dirty="0">
                <a:latin typeface="+mn-lt"/>
              </a:rPr>
              <a:t> engine into the NS Workflows microservice if ONAP SO Custom Workflow deployment is NOT ready for Guilin</a:t>
            </a:r>
          </a:p>
          <a:p>
            <a:pPr marL="463550" lvl="1"/>
            <a:r>
              <a:rPr lang="en-US" sz="1200" dirty="0">
                <a:latin typeface="+mn-lt"/>
              </a:rPr>
              <a:t>Uses MSB for the NFVO Microservice Plugin Platform engine</a:t>
            </a:r>
          </a:p>
          <a:p>
            <a:pPr marL="463550" lvl="1"/>
            <a:r>
              <a:rPr lang="en-US" sz="1200" dirty="0">
                <a:latin typeface="+mn-lt"/>
              </a:rPr>
              <a:t>Uses SO NFVO Microservice Configurator for plug-ins</a:t>
            </a:r>
          </a:p>
          <a:p>
            <a:pPr marL="463550" lvl="1"/>
            <a:r>
              <a:rPr lang="en-US" sz="1200" dirty="0">
                <a:latin typeface="+mn-lt"/>
              </a:rPr>
              <a:t>Leverages VFC NS Instance DB and VFC NS LCM business logic</a:t>
            </a:r>
          </a:p>
        </p:txBody>
      </p:sp>
    </p:spTree>
    <p:extLst>
      <p:ext uri="{BB962C8B-B14F-4D97-AF65-F5344CB8AC3E}">
        <p14:creationId xmlns:p14="http://schemas.microsoft.com/office/powerpoint/2010/main" val="241474845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6</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Component Interfaces</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44074" y="1001591"/>
            <a:ext cx="4027138" cy="3961026"/>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b="1" dirty="0">
                <a:latin typeface="+mn-lt"/>
              </a:rPr>
              <a:t>ONAP SO NFVO Interfaces are:</a:t>
            </a:r>
          </a:p>
          <a:p>
            <a:pPr marL="457200" lvl="1"/>
            <a:r>
              <a:rPr lang="en-US" sz="1200" b="1" dirty="0">
                <a:latin typeface="+mn-lt"/>
              </a:rPr>
              <a:t>NFVO inner interfaces (Blue lines)</a:t>
            </a:r>
          </a:p>
          <a:p>
            <a:pPr marL="457200" lvl="1"/>
            <a:r>
              <a:rPr lang="en-US" sz="1200" b="1" dirty="0">
                <a:latin typeface="+mn-lt"/>
              </a:rPr>
              <a:t>Inter ONAP component interfaces (Black lines)</a:t>
            </a:r>
            <a:endParaRPr lang="en-US" sz="1200" dirty="0">
              <a:latin typeface="+mn-lt"/>
            </a:endParaRPr>
          </a:p>
        </p:txBody>
      </p:sp>
      <p:pic>
        <p:nvPicPr>
          <p:cNvPr id="5" name="Picture 4">
            <a:extLst>
              <a:ext uri="{FF2B5EF4-FFF2-40B4-BE49-F238E27FC236}">
                <a16:creationId xmlns:a16="http://schemas.microsoft.com/office/drawing/2014/main" id="{AD33B2B6-7DA2-D04F-9965-213859150FF5}"/>
              </a:ext>
            </a:extLst>
          </p:cNvPr>
          <p:cNvPicPr>
            <a:picLocks noChangeAspect="1"/>
          </p:cNvPicPr>
          <p:nvPr/>
        </p:nvPicPr>
        <p:blipFill>
          <a:blip r:embed="rId2"/>
          <a:stretch>
            <a:fillRect/>
          </a:stretch>
        </p:blipFill>
        <p:spPr>
          <a:xfrm>
            <a:off x="4810223" y="1001591"/>
            <a:ext cx="7023714" cy="5474070"/>
          </a:xfrm>
          <a:prstGeom prst="rect">
            <a:avLst/>
          </a:prstGeom>
        </p:spPr>
      </p:pic>
    </p:spTree>
    <p:extLst>
      <p:ext uri="{BB962C8B-B14F-4D97-AF65-F5344CB8AC3E}">
        <p14:creationId xmlns:p14="http://schemas.microsoft.com/office/powerpoint/2010/main" val="3501241797"/>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7</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Deployment Plan</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70707" y="1081493"/>
            <a:ext cx="11212811" cy="1066906"/>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b="1" dirty="0">
                <a:latin typeface="+mn-lt"/>
              </a:rPr>
              <a:t>ONAP SO NFVO Deployment Plans</a:t>
            </a:r>
          </a:p>
          <a:p>
            <a:pPr marL="457200" lvl="1"/>
            <a:r>
              <a:rPr lang="en-US" sz="1200" dirty="0">
                <a:latin typeface="+mn-lt"/>
              </a:rPr>
              <a:t>SO NFVO is an aggregation of NFVO functional microservices.</a:t>
            </a:r>
          </a:p>
          <a:p>
            <a:pPr marL="457200" lvl="1"/>
            <a:r>
              <a:rPr lang="en-US" sz="1200" dirty="0">
                <a:latin typeface="+mn-lt"/>
              </a:rPr>
              <a:t>There are a couple of candidates as shown, and we will choose one of them.</a:t>
            </a:r>
          </a:p>
          <a:p>
            <a:pPr marL="457200" lvl="1"/>
            <a:r>
              <a:rPr lang="en-US" sz="1200" dirty="0">
                <a:latin typeface="+mn-lt"/>
              </a:rPr>
              <a:t>It depends on the ONAP SO Custom Workflow project in Guilin. So, the deployment plan could be changed.</a:t>
            </a:r>
          </a:p>
        </p:txBody>
      </p:sp>
      <p:pic>
        <p:nvPicPr>
          <p:cNvPr id="6" name="Picture 5">
            <a:extLst>
              <a:ext uri="{FF2B5EF4-FFF2-40B4-BE49-F238E27FC236}">
                <a16:creationId xmlns:a16="http://schemas.microsoft.com/office/drawing/2014/main" id="{B82A257B-B44C-DB48-87FA-F494B5FA6C0B}"/>
              </a:ext>
            </a:extLst>
          </p:cNvPr>
          <p:cNvPicPr>
            <a:picLocks noChangeAspect="1"/>
          </p:cNvPicPr>
          <p:nvPr/>
        </p:nvPicPr>
        <p:blipFill>
          <a:blip r:embed="rId2"/>
          <a:stretch>
            <a:fillRect/>
          </a:stretch>
        </p:blipFill>
        <p:spPr>
          <a:xfrm>
            <a:off x="44074" y="2293282"/>
            <a:ext cx="6117030" cy="3632478"/>
          </a:xfrm>
          <a:prstGeom prst="rect">
            <a:avLst/>
          </a:prstGeom>
          <a:ln>
            <a:solidFill>
              <a:schemeClr val="tx1"/>
            </a:solidFill>
          </a:ln>
          <a:effectLst>
            <a:outerShdw blurRad="50800" dist="38100" dir="2700000" algn="tl" rotWithShape="0">
              <a:prstClr val="black">
                <a:alpha val="40000"/>
              </a:prstClr>
            </a:outerShdw>
          </a:effectLst>
        </p:spPr>
      </p:pic>
      <p:pic>
        <p:nvPicPr>
          <p:cNvPr id="7" name="Picture 6">
            <a:extLst>
              <a:ext uri="{FF2B5EF4-FFF2-40B4-BE49-F238E27FC236}">
                <a16:creationId xmlns:a16="http://schemas.microsoft.com/office/drawing/2014/main" id="{976A2C7B-B7E5-6E4B-990D-8682BBC120C5}"/>
              </a:ext>
            </a:extLst>
          </p:cNvPr>
          <p:cNvPicPr>
            <a:picLocks noChangeAspect="1"/>
          </p:cNvPicPr>
          <p:nvPr/>
        </p:nvPicPr>
        <p:blipFill>
          <a:blip r:embed="rId3"/>
          <a:stretch>
            <a:fillRect/>
          </a:stretch>
        </p:blipFill>
        <p:spPr>
          <a:xfrm>
            <a:off x="6294181" y="2293280"/>
            <a:ext cx="5853746" cy="363067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7626184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8</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Default Workflows</a:t>
            </a:r>
            <a:endParaRPr lang="en-US" sz="2700" dirty="0"/>
          </a:p>
        </p:txBody>
      </p:sp>
      <p:pic>
        <p:nvPicPr>
          <p:cNvPr id="7" name="Picture 6">
            <a:extLst>
              <a:ext uri="{FF2B5EF4-FFF2-40B4-BE49-F238E27FC236}">
                <a16:creationId xmlns:a16="http://schemas.microsoft.com/office/drawing/2014/main" id="{9D097671-C38F-DF46-8C5D-4AD0A4BBE47D}"/>
              </a:ext>
            </a:extLst>
          </p:cNvPr>
          <p:cNvPicPr>
            <a:picLocks noChangeAspect="1"/>
          </p:cNvPicPr>
          <p:nvPr/>
        </p:nvPicPr>
        <p:blipFill>
          <a:blip r:embed="rId2"/>
          <a:stretch>
            <a:fillRect/>
          </a:stretch>
        </p:blipFill>
        <p:spPr>
          <a:xfrm>
            <a:off x="182632" y="3293510"/>
            <a:ext cx="5512552" cy="3122761"/>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CA5EA346-4F18-0D4E-83BB-132B8FB7B8A2}"/>
              </a:ext>
            </a:extLst>
          </p:cNvPr>
          <p:cNvPicPr>
            <a:picLocks noChangeAspect="1"/>
          </p:cNvPicPr>
          <p:nvPr/>
        </p:nvPicPr>
        <p:blipFill>
          <a:blip r:embed="rId3"/>
          <a:stretch>
            <a:fillRect/>
          </a:stretch>
        </p:blipFill>
        <p:spPr>
          <a:xfrm>
            <a:off x="5778297" y="1010851"/>
            <a:ext cx="5997910" cy="2696991"/>
          </a:xfrm>
          <a:prstGeom prst="rect">
            <a:avLst/>
          </a:prstGeom>
          <a:ln>
            <a:solidFill>
              <a:schemeClr val="tx1"/>
            </a:solidFill>
          </a:ln>
          <a:effectLst>
            <a:outerShdw blurRad="50800" dist="38100" dir="2700000" algn="tl" rotWithShape="0">
              <a:prstClr val="black">
                <a:alpha val="40000"/>
              </a:prstClr>
            </a:outerShdw>
          </a:effectLst>
        </p:spPr>
      </p:pic>
      <p:sp>
        <p:nvSpPr>
          <p:cNvPr id="10" name="TextBox 9">
            <a:extLst>
              <a:ext uri="{FF2B5EF4-FFF2-40B4-BE49-F238E27FC236}">
                <a16:creationId xmlns:a16="http://schemas.microsoft.com/office/drawing/2014/main" id="{D3706850-9FF1-F247-87D5-0B4A6E2F4B30}"/>
              </a:ext>
            </a:extLst>
          </p:cNvPr>
          <p:cNvSpPr txBox="1"/>
          <p:nvPr/>
        </p:nvSpPr>
        <p:spPr>
          <a:xfrm>
            <a:off x="10271403" y="3975749"/>
            <a:ext cx="1806715" cy="2123658"/>
          </a:xfrm>
          <a:prstGeom prst="rect">
            <a:avLst/>
          </a:prstGeom>
          <a:solidFill>
            <a:schemeClr val="accent4">
              <a:lumMod val="20000"/>
              <a:lumOff val="80000"/>
            </a:schemeClr>
          </a:solidFill>
          <a:effectLst>
            <a:outerShdw blurRad="50800" dist="38100" dir="2700000" algn="tl" rotWithShape="0">
              <a:prstClr val="black">
                <a:alpha val="40000"/>
              </a:prstClr>
            </a:outerShdw>
          </a:effectLst>
        </p:spPr>
        <p:txBody>
          <a:bodyPr wrap="square" rtlCol="0">
            <a:spAutoFit/>
          </a:bodyPr>
          <a:lstStyle/>
          <a:p>
            <a:pPr marL="171450" indent="-171450">
              <a:buFont typeface="Arial" panose="020B0604020202020204" pitchFamily="34" charset="0"/>
              <a:buChar char="•"/>
            </a:pPr>
            <a:r>
              <a:rPr lang="en-US" sz="1200" dirty="0"/>
              <a:t>These workflows are initial design, and they can be changed as needed</a:t>
            </a:r>
          </a:p>
          <a:p>
            <a:pPr marL="171450" indent="-171450">
              <a:buFont typeface="Arial" panose="020B0604020202020204" pitchFamily="34" charset="0"/>
              <a:buChar char="•"/>
            </a:pPr>
            <a:r>
              <a:rPr lang="en-US" sz="1200" dirty="0"/>
              <a:t>Service Tasks use Java-based business logic, as other ONAP SO workflows</a:t>
            </a:r>
          </a:p>
          <a:p>
            <a:pPr marL="171450" indent="-171450">
              <a:buFont typeface="Arial" panose="020B0604020202020204" pitchFamily="34" charset="0"/>
              <a:buChar char="•"/>
            </a:pPr>
            <a:r>
              <a:rPr lang="en-US" sz="1200" dirty="0"/>
              <a:t>Additional workflows are defined for status, subscription, etc.</a:t>
            </a:r>
          </a:p>
        </p:txBody>
      </p:sp>
      <p:pic>
        <p:nvPicPr>
          <p:cNvPr id="12" name="Picture 11">
            <a:extLst>
              <a:ext uri="{FF2B5EF4-FFF2-40B4-BE49-F238E27FC236}">
                <a16:creationId xmlns:a16="http://schemas.microsoft.com/office/drawing/2014/main" id="{5CA4BDDD-8A82-DC43-BB1C-6466943461CF}"/>
              </a:ext>
            </a:extLst>
          </p:cNvPr>
          <p:cNvPicPr>
            <a:picLocks noChangeAspect="1"/>
          </p:cNvPicPr>
          <p:nvPr/>
        </p:nvPicPr>
        <p:blipFill>
          <a:blip r:embed="rId4"/>
          <a:stretch>
            <a:fillRect/>
          </a:stretch>
        </p:blipFill>
        <p:spPr>
          <a:xfrm>
            <a:off x="182631" y="1014610"/>
            <a:ext cx="5512551" cy="2220228"/>
          </a:xfrm>
          <a:prstGeom prst="rect">
            <a:avLst/>
          </a:prstGeom>
          <a:ln>
            <a:solidFill>
              <a:schemeClr val="tx1"/>
            </a:solidFill>
          </a:ln>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AEDFD3E4-FEC4-D648-A7E1-9E9D7FADD105}"/>
              </a:ext>
            </a:extLst>
          </p:cNvPr>
          <p:cNvPicPr>
            <a:picLocks noChangeAspect="1"/>
          </p:cNvPicPr>
          <p:nvPr/>
        </p:nvPicPr>
        <p:blipFill>
          <a:blip r:embed="rId5"/>
          <a:stretch>
            <a:fillRect/>
          </a:stretch>
        </p:blipFill>
        <p:spPr>
          <a:xfrm>
            <a:off x="5778297" y="3806446"/>
            <a:ext cx="4400683" cy="2391498"/>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13055314"/>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E36A03-CDD2-4A8B-9943-A594A40C1BE5}"/>
              </a:ext>
            </a:extLst>
          </p:cNvPr>
          <p:cNvSpPr>
            <a:spLocks noGrp="1"/>
          </p:cNvSpPr>
          <p:nvPr>
            <p:ph type="sldNum" sz="quarter" idx="4"/>
          </p:nvPr>
        </p:nvSpPr>
        <p:spPr/>
        <p:txBody>
          <a:bodyPr/>
          <a:lstStyle/>
          <a:p>
            <a:fld id="{6C9CD605-947A-3C4E-98CB-B055F943FEBA}" type="slidenum">
              <a:rPr lang="en-US" smtClean="0"/>
              <a:pPr/>
              <a:t>9</a:t>
            </a:fld>
            <a:endParaRPr lang="en-US"/>
          </a:p>
        </p:txBody>
      </p:sp>
      <p:sp>
        <p:nvSpPr>
          <p:cNvPr id="3" name="Title 2">
            <a:extLst>
              <a:ext uri="{FF2B5EF4-FFF2-40B4-BE49-F238E27FC236}">
                <a16:creationId xmlns:a16="http://schemas.microsoft.com/office/drawing/2014/main" id="{20CC853B-AB60-4164-AE18-035F9827A056}"/>
              </a:ext>
            </a:extLst>
          </p:cNvPr>
          <p:cNvSpPr>
            <a:spLocks noGrp="1"/>
          </p:cNvSpPr>
          <p:nvPr>
            <p:ph type="title"/>
          </p:nvPr>
        </p:nvSpPr>
        <p:spPr>
          <a:xfrm>
            <a:off x="182632" y="238037"/>
            <a:ext cx="11506200" cy="538770"/>
          </a:xfrm>
        </p:spPr>
        <p:txBody>
          <a:bodyPr>
            <a:normAutofit fontScale="90000"/>
          </a:bodyPr>
          <a:lstStyle/>
          <a:p>
            <a:r>
              <a:rPr lang="en-US" dirty="0"/>
              <a:t>ONAP SO NFVO Invocation</a:t>
            </a:r>
            <a:endParaRPr lang="en-US" sz="2700" dirty="0"/>
          </a:p>
        </p:txBody>
      </p:sp>
      <p:sp>
        <p:nvSpPr>
          <p:cNvPr id="4" name="Text Placeholder 3">
            <a:extLst>
              <a:ext uri="{FF2B5EF4-FFF2-40B4-BE49-F238E27FC236}">
                <a16:creationId xmlns:a16="http://schemas.microsoft.com/office/drawing/2014/main" id="{94BFE0EC-86A7-41A9-A37D-CBD96BD7E95B}"/>
              </a:ext>
            </a:extLst>
          </p:cNvPr>
          <p:cNvSpPr>
            <a:spLocks noGrp="1"/>
          </p:cNvSpPr>
          <p:nvPr>
            <p:ph type="body" sz="quarter" idx="10"/>
          </p:nvPr>
        </p:nvSpPr>
        <p:spPr>
          <a:xfrm>
            <a:off x="44074" y="1001591"/>
            <a:ext cx="4027138" cy="5416794"/>
          </a:xfrm>
          <a:solidFill>
            <a:schemeClr val="accent4">
              <a:lumMod val="20000"/>
              <a:lumOff val="80000"/>
            </a:schemeClr>
          </a:solidFill>
          <a:ln>
            <a:noFill/>
          </a:ln>
          <a:effectLst>
            <a:outerShdw blurRad="50800" dist="38100" dir="2700000" algn="tl" rotWithShape="0">
              <a:prstClr val="black">
                <a:alpha val="40000"/>
              </a:prstClr>
            </a:outerShdw>
          </a:effectLst>
        </p:spPr>
        <p:txBody>
          <a:bodyPr numCol="1">
            <a:noAutofit/>
          </a:bodyPr>
          <a:lstStyle/>
          <a:p>
            <a:r>
              <a:rPr lang="en-US" sz="1200" dirty="0">
                <a:latin typeface="+mn-lt"/>
              </a:rPr>
              <a:t>ETSI Catalog Manager receives NS and VNF packages from SDC and stores them into its database</a:t>
            </a:r>
          </a:p>
          <a:p>
            <a:r>
              <a:rPr lang="en-US" sz="1200" dirty="0">
                <a:latin typeface="+mn-lt"/>
              </a:rPr>
              <a:t>ONAP SO NFVO is invoked by ONAP SO SOL005 Adapter.</a:t>
            </a:r>
          </a:p>
          <a:p>
            <a:pPr marL="463550" lvl="1">
              <a:tabLst>
                <a:tab pos="227013" algn="l"/>
              </a:tabLst>
            </a:pPr>
            <a:r>
              <a:rPr lang="en-US" sz="1200" dirty="0">
                <a:latin typeface="+mn-lt"/>
              </a:rPr>
              <a:t>NFVO is registered to AAI through ESR</a:t>
            </a:r>
          </a:p>
          <a:p>
            <a:pPr marL="463550" lvl="1">
              <a:tabLst>
                <a:tab pos="227013" algn="l"/>
              </a:tabLst>
            </a:pPr>
            <a:r>
              <a:rPr lang="en-US" sz="1200" dirty="0">
                <a:latin typeface="+mn-lt"/>
              </a:rPr>
              <a:t>UUI gets a registered NFVO list from AAI</a:t>
            </a:r>
          </a:p>
          <a:p>
            <a:pPr marL="463550" lvl="1">
              <a:tabLst>
                <a:tab pos="227013" algn="l"/>
              </a:tabLst>
            </a:pPr>
            <a:r>
              <a:rPr lang="en-US" sz="1200" dirty="0">
                <a:latin typeface="+mn-lt"/>
              </a:rPr>
              <a:t>Operator chooses a proper NFVO for an NS request</a:t>
            </a:r>
          </a:p>
          <a:p>
            <a:pPr marL="234950" indent="-227013">
              <a:tabLst>
                <a:tab pos="227013" algn="l"/>
              </a:tabLst>
            </a:pPr>
            <a:r>
              <a:rPr lang="en-US" sz="1200" dirty="0">
                <a:latin typeface="+mn-lt"/>
              </a:rPr>
              <a:t>SOL005 Adapter supports NS and package management through ETSI Catalog Manager as needed for parameters – Guilin enhancement</a:t>
            </a:r>
          </a:p>
          <a:p>
            <a:r>
              <a:rPr lang="en-US" sz="1200" dirty="0">
                <a:latin typeface="+mn-lt"/>
              </a:rPr>
              <a:t>SOL005 Adapter chooses which NFVO for NS requests</a:t>
            </a:r>
          </a:p>
          <a:p>
            <a:pPr marL="463550" lvl="1"/>
            <a:r>
              <a:rPr lang="en-US" sz="1200" dirty="0">
                <a:latin typeface="+mn-lt"/>
              </a:rPr>
              <a:t>ONAP SO NFVO (Guilin enhancement)</a:t>
            </a:r>
          </a:p>
          <a:p>
            <a:pPr marL="463550" lvl="1"/>
            <a:r>
              <a:rPr lang="en-US" sz="1200" dirty="0">
                <a:latin typeface="+mn-lt"/>
              </a:rPr>
              <a:t>VFC</a:t>
            </a:r>
          </a:p>
          <a:p>
            <a:pPr marL="463550" lvl="1"/>
            <a:r>
              <a:rPr lang="en-US" sz="1200" dirty="0">
                <a:latin typeface="+mn-lt"/>
              </a:rPr>
              <a:t>External NFVO</a:t>
            </a:r>
          </a:p>
          <a:p>
            <a:pPr marL="234950" indent="-227013"/>
            <a:r>
              <a:rPr lang="en-US" sz="1200" dirty="0">
                <a:latin typeface="+mn-lt"/>
              </a:rPr>
              <a:t>ONAP SO NFVO supports SOL005 NBI and provides NS orchestration</a:t>
            </a:r>
          </a:p>
          <a:p>
            <a:pPr marL="463550" lvl="1"/>
            <a:r>
              <a:rPr lang="en-US" sz="1200" dirty="0">
                <a:latin typeface="+mn-lt"/>
              </a:rPr>
              <a:t>It invokes NS workflows (BPMN-based)</a:t>
            </a:r>
          </a:p>
          <a:p>
            <a:pPr marL="463550" lvl="1"/>
            <a:r>
              <a:rPr lang="en-US" sz="1200" dirty="0">
                <a:latin typeface="+mn-lt"/>
              </a:rPr>
              <a:t>For each VNF that is defined in NSD, it invokes VNFM through SOL003 Adapter</a:t>
            </a:r>
          </a:p>
          <a:p>
            <a:pPr marL="463550" lvl="1"/>
            <a:r>
              <a:rPr lang="en-US" sz="1200" dirty="0">
                <a:latin typeface="+mn-lt"/>
              </a:rPr>
              <a:t>For each VL that is defined in NSD, it invokes MultiCloud through MultiCloud Adapter</a:t>
            </a:r>
          </a:p>
          <a:p>
            <a:pPr marL="463550" lvl="1"/>
            <a:r>
              <a:rPr lang="en-US" sz="1200" dirty="0">
                <a:latin typeface="+mn-lt"/>
              </a:rPr>
              <a:t>It queries and/or updates A&amp;AI inventory through Inventory Adapter </a:t>
            </a:r>
          </a:p>
          <a:p>
            <a:pPr marL="6350"/>
            <a:endParaRPr lang="en-US" sz="1200" dirty="0">
              <a:latin typeface="+mn-lt"/>
            </a:endParaRPr>
          </a:p>
        </p:txBody>
      </p:sp>
      <p:pic>
        <p:nvPicPr>
          <p:cNvPr id="5" name="Picture 4">
            <a:extLst>
              <a:ext uri="{FF2B5EF4-FFF2-40B4-BE49-F238E27FC236}">
                <a16:creationId xmlns:a16="http://schemas.microsoft.com/office/drawing/2014/main" id="{E37ABE02-85CD-EE44-8063-01ADB0F3267C}"/>
              </a:ext>
            </a:extLst>
          </p:cNvPr>
          <p:cNvPicPr>
            <a:picLocks noChangeAspect="1"/>
          </p:cNvPicPr>
          <p:nvPr/>
        </p:nvPicPr>
        <p:blipFill>
          <a:blip r:embed="rId2"/>
          <a:stretch>
            <a:fillRect/>
          </a:stretch>
        </p:blipFill>
        <p:spPr>
          <a:xfrm>
            <a:off x="4177995" y="1001591"/>
            <a:ext cx="7956121" cy="4546355"/>
          </a:xfrm>
          <a:prstGeom prst="rect">
            <a:avLst/>
          </a:prstGeom>
        </p:spPr>
      </p:pic>
      <p:sp>
        <p:nvSpPr>
          <p:cNvPr id="9" name="TextBox 8">
            <a:extLst>
              <a:ext uri="{FF2B5EF4-FFF2-40B4-BE49-F238E27FC236}">
                <a16:creationId xmlns:a16="http://schemas.microsoft.com/office/drawing/2014/main" id="{A8BE4AC5-B71E-9443-83A9-8479D22F28AD}"/>
              </a:ext>
            </a:extLst>
          </p:cNvPr>
          <p:cNvSpPr txBox="1"/>
          <p:nvPr/>
        </p:nvSpPr>
        <p:spPr>
          <a:xfrm>
            <a:off x="4290645" y="5653454"/>
            <a:ext cx="7640517" cy="461665"/>
          </a:xfrm>
          <a:prstGeom prst="rect">
            <a:avLst/>
          </a:prstGeom>
          <a:noFill/>
        </p:spPr>
        <p:txBody>
          <a:bodyPr wrap="square" rtlCol="0">
            <a:spAutoFit/>
          </a:bodyPr>
          <a:lstStyle/>
          <a:p>
            <a:r>
              <a:rPr lang="en-US" sz="1200" dirty="0">
                <a:solidFill>
                  <a:schemeClr val="accent5"/>
                </a:solidFill>
              </a:rPr>
              <a:t>Note: ONAP SO NFVO and VFC are ONAP NFVO components, different from External NFVO. Use of ESR for their registration may be not proper. It is under discussion.</a:t>
            </a:r>
          </a:p>
        </p:txBody>
      </p:sp>
    </p:spTree>
    <p:extLst>
      <p:ext uri="{BB962C8B-B14F-4D97-AF65-F5344CB8AC3E}">
        <p14:creationId xmlns:p14="http://schemas.microsoft.com/office/powerpoint/2010/main" val="1181724474"/>
      </p:ext>
    </p:extLst>
  </p:cSld>
  <p:clrMapOvr>
    <a:masterClrMapping/>
  </p:clrMapOvr>
  <p:transition>
    <p:wipe dir="r"/>
  </p:transition>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191174</TotalTime>
  <Words>2036</Words>
  <Application>Microsoft Macintosh PowerPoint</Application>
  <PresentationFormat>Widescreen</PresentationFormat>
  <Paragraphs>252</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.AppleSystemUIFont</vt:lpstr>
      <vt:lpstr>Arial</vt:lpstr>
      <vt:lpstr>Calibri</vt:lpstr>
      <vt:lpstr>1_Office Theme</vt:lpstr>
      <vt:lpstr> ONAP ETSI SO NFVO Architecture</vt:lpstr>
      <vt:lpstr>Agenda &amp; ONAP SO NFVO Requirements</vt:lpstr>
      <vt:lpstr>ONAP Hierarchical ETSI-based Orchestration &amp; SO NFVO</vt:lpstr>
      <vt:lpstr>ONAP SO NFVO Target Component Architecture</vt:lpstr>
      <vt:lpstr>ONAP SO NFVO Component Architecture for Guilin</vt:lpstr>
      <vt:lpstr>ONAP SO NFVO Component Interfaces</vt:lpstr>
      <vt:lpstr>ONAP SO NFVO Deployment Plan</vt:lpstr>
      <vt:lpstr>ONAP SO NFVO Default Workflows</vt:lpstr>
      <vt:lpstr>ONAP SO NFVO Invocation</vt:lpstr>
      <vt:lpstr>ONAP SO NFVO Sequence Diagram 1/2 - Create NS and Instantiate NS</vt:lpstr>
      <vt:lpstr>ONAP SO NFVO Sequence Diagram 2/2 - Terminate NS and Delete NS</vt:lpstr>
      <vt:lpstr>References</vt:lpstr>
      <vt:lpstr>PowerPoint Presentation</vt:lpstr>
      <vt:lpstr>ONAP ETSI-Alignment Roadmaps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ETSI SO NFVO Architecture</dc:title>
  <dc:subject/>
  <dc:creator>Byung-Woo Jun</dc:creator>
  <cp:keywords/>
  <dc:description/>
  <cp:lastModifiedBy>Byung-Woo Jun</cp:lastModifiedBy>
  <cp:revision>1368</cp:revision>
  <dcterms:created xsi:type="dcterms:W3CDTF">2018-01-31T16:09:36Z</dcterms:created>
  <dcterms:modified xsi:type="dcterms:W3CDTF">2020-06-17T19:29:52Z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SCPROP">
    <vt:lpwstr>NSCCustomProperty</vt:lpwstr>
  </property>
  <property fmtid="{D5CDD505-2E9C-101B-9397-08002B2CF9AE}" pid="3" name="NSCPROP_SA">
    <vt:lpwstr>C:\Users\k.kazak\AppData\Local\Microsoft\Windows\INetCache\Content.Outlook\RR52GJ8P\ETSI-Alignment Task Force Update-2019-10-08.pptx</vt:lpwstr>
  </property>
</Properties>
</file>