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</p:sldMasterIdLst>
  <p:notesMasterIdLst>
    <p:notesMasterId r:id="rId16"/>
  </p:notesMasterIdLst>
  <p:sldIdLst>
    <p:sldId id="256" r:id="rId7"/>
    <p:sldId id="378" r:id="rId8"/>
    <p:sldId id="380" r:id="rId9"/>
    <p:sldId id="379" r:id="rId10"/>
    <p:sldId id="373" r:id="rId11"/>
    <p:sldId id="374" r:id="rId12"/>
    <p:sldId id="375" r:id="rId13"/>
    <p:sldId id="377" r:id="rId14"/>
    <p:sldId id="3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FF7C80"/>
    <a:srgbClr val="FF9900"/>
    <a:srgbClr val="005E27"/>
    <a:srgbClr val="006F8D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5" autoAdjust="0"/>
    <p:restoredTop sz="96144" autoAdjust="0"/>
  </p:normalViewPr>
  <p:slideViewPr>
    <p:cSldViewPr snapToGrid="0">
      <p:cViewPr varScale="1">
        <p:scale>
          <a:sx n="108" d="100"/>
          <a:sy n="108" d="100"/>
        </p:scale>
        <p:origin x="192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0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1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86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3772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786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373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205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17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1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28045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24163"/>
            <a:ext cx="11333163" cy="359741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ONAP/3GPP &amp; ORAN Alignment use case</a:t>
            </a:r>
            <a:br>
              <a:rPr lang="en-US" sz="2400" dirty="0">
                <a:latin typeface="Calibri" panose="020F0502020204030204" pitchFamily="34" charset="0"/>
              </a:rPr>
            </a:br>
            <a:br>
              <a:rPr lang="en-US" sz="1800" dirty="0">
                <a:latin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</a:rPr>
              <a:t>August 19, 2019 Marge Hillis, Vimal </a:t>
            </a:r>
            <a:r>
              <a:rPr lang="en-US" sz="2800" dirty="0" err="1">
                <a:latin typeface="Calibri" panose="020F0502020204030204" pitchFamily="34" charset="0"/>
              </a:rPr>
              <a:t>Begwani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674D92-000B-43AD-87F2-13B0BC18D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B3CBC6-9C7F-4E5A-9882-AD73C24A0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O-RAN Target Architecture for Disaggregated Radio Network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03F77F-8571-433B-8E84-2499D2F94873}"/>
              </a:ext>
            </a:extLst>
          </p:cNvPr>
          <p:cNvGrpSpPr/>
          <p:nvPr/>
        </p:nvGrpSpPr>
        <p:grpSpPr>
          <a:xfrm>
            <a:off x="854775" y="1037588"/>
            <a:ext cx="10426572" cy="5165617"/>
            <a:chOff x="1037571" y="786329"/>
            <a:chExt cx="10254849" cy="5625461"/>
          </a:xfrm>
        </p:grpSpPr>
        <p:cxnSp>
          <p:nvCxnSpPr>
            <p:cNvPr id="6" name="Straight Connector 14">
              <a:extLst>
                <a:ext uri="{FF2B5EF4-FFF2-40B4-BE49-F238E27FC236}">
                  <a16:creationId xmlns:a16="http://schemas.microsoft.com/office/drawing/2014/main" id="{2EE594F2-7BD4-4FCF-B5AA-3389078B7AA0}"/>
                </a:ext>
              </a:extLst>
            </p:cNvPr>
            <p:cNvCxnSpPr>
              <a:cxnSpLocks/>
            </p:cNvCxnSpPr>
            <p:nvPr/>
          </p:nvCxnSpPr>
          <p:spPr>
            <a:xfrm>
              <a:off x="4238625" y="4962525"/>
              <a:ext cx="2100" cy="1021273"/>
            </a:xfrm>
            <a:prstGeom prst="line">
              <a:avLst/>
            </a:prstGeom>
            <a:noFill/>
            <a:ln w="38100" cap="flat" cmpd="sng" algn="ctr">
              <a:solidFill>
                <a:srgbClr val="F79646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C85693-DECA-4547-929B-5084BCE4054B}"/>
                </a:ext>
              </a:extLst>
            </p:cNvPr>
            <p:cNvGrpSpPr/>
            <p:nvPr/>
          </p:nvGrpSpPr>
          <p:grpSpPr>
            <a:xfrm>
              <a:off x="2422720" y="5159791"/>
              <a:ext cx="7679800" cy="421631"/>
              <a:chOff x="2422720" y="5207416"/>
              <a:chExt cx="7433803" cy="421631"/>
            </a:xfrm>
          </p:grpSpPr>
          <p:sp>
            <p:nvSpPr>
              <p:cNvPr id="83" name="Rounded Rectangle 27">
                <a:extLst>
                  <a:ext uri="{FF2B5EF4-FFF2-40B4-BE49-F238E27FC236}">
                    <a16:creationId xmlns:a16="http://schemas.microsoft.com/office/drawing/2014/main" id="{F56D31AE-8381-455C-9423-0B6C46615AEA}"/>
                  </a:ext>
                </a:extLst>
              </p:cNvPr>
              <p:cNvSpPr/>
              <p:nvPr/>
            </p:nvSpPr>
            <p:spPr>
              <a:xfrm>
                <a:off x="2422720" y="5207416"/>
                <a:ext cx="7433803" cy="421631"/>
              </a:xfrm>
              <a:prstGeom prst="roundRect">
                <a:avLst>
                  <a:gd name="adj" fmla="val 17270"/>
                </a:avLst>
              </a:prstGeom>
              <a:pattFill prst="ltUpDiag">
                <a:fgClr>
                  <a:srgbClr val="4BACC6">
                    <a:lumMod val="75000"/>
                  </a:srgbClr>
                </a:fgClr>
                <a:bgClr>
                  <a:sysClr val="window" lastClr="FFFFFF"/>
                </a:bgClr>
              </a:pattFill>
              <a:ln w="254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4" name="文本框 25">
                <a:extLst>
                  <a:ext uri="{FF2B5EF4-FFF2-40B4-BE49-F238E27FC236}">
                    <a16:creationId xmlns:a16="http://schemas.microsoft.com/office/drawing/2014/main" id="{E3B1BBB5-69F1-41DB-944D-7F9602676052}"/>
                  </a:ext>
                </a:extLst>
              </p:cNvPr>
              <p:cNvSpPr txBox="1"/>
              <p:nvPr/>
            </p:nvSpPr>
            <p:spPr>
              <a:xfrm>
                <a:off x="4818147" y="5227388"/>
                <a:ext cx="492166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黑体" panose="02010609060101010101" pitchFamily="49" charset="-122"/>
                  </a:rPr>
                  <a:t>NFVI Platform: Virtualization layer and COTS platform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39852B-68F7-445A-A57D-771B96494D69}"/>
                </a:ext>
              </a:extLst>
            </p:cNvPr>
            <p:cNvSpPr txBox="1"/>
            <p:nvPr/>
          </p:nvSpPr>
          <p:spPr>
            <a:xfrm>
              <a:off x="3638463" y="2590296"/>
              <a:ext cx="4681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E2</a:t>
              </a:r>
              <a:endParaRPr kumimoji="0" lang="en-US" sz="1051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9" name="Rounded Rectangle 23">
              <a:extLst>
                <a:ext uri="{FF2B5EF4-FFF2-40B4-BE49-F238E27FC236}">
                  <a16:creationId xmlns:a16="http://schemas.microsoft.com/office/drawing/2014/main" id="{438A0CC7-7812-4DD1-A918-F400CAC6C72A}"/>
                </a:ext>
              </a:extLst>
            </p:cNvPr>
            <p:cNvSpPr/>
            <p:nvPr/>
          </p:nvSpPr>
          <p:spPr>
            <a:xfrm>
              <a:off x="2501237" y="4251463"/>
              <a:ext cx="7417305" cy="730507"/>
            </a:xfrm>
            <a:prstGeom prst="roundRect">
              <a:avLst>
                <a:gd name="adj" fmla="val 26824"/>
              </a:avLst>
            </a:prstGeom>
            <a:solidFill>
              <a:srgbClr val="4BACC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ounded Rectangle 119">
              <a:extLst>
                <a:ext uri="{FF2B5EF4-FFF2-40B4-BE49-F238E27FC236}">
                  <a16:creationId xmlns:a16="http://schemas.microsoft.com/office/drawing/2014/main" id="{A208B5A2-9F1C-47F5-87A6-106C87213288}"/>
                </a:ext>
              </a:extLst>
            </p:cNvPr>
            <p:cNvSpPr/>
            <p:nvPr/>
          </p:nvSpPr>
          <p:spPr>
            <a:xfrm>
              <a:off x="4754242" y="4296826"/>
              <a:ext cx="1223240" cy="583283"/>
            </a:xfrm>
            <a:prstGeom prst="roundRect">
              <a:avLst>
                <a:gd name="adj" fmla="val 13406"/>
              </a:avLst>
            </a:prstGeom>
            <a:solidFill>
              <a:srgbClr val="4BACC6">
                <a:lumMod val="40000"/>
                <a:lumOff val="60000"/>
              </a:srgb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F93358CC-A5DB-441E-AA70-4C2B43E640A7}"/>
                </a:ext>
              </a:extLst>
            </p:cNvPr>
            <p:cNvSpPr/>
            <p:nvPr/>
          </p:nvSpPr>
          <p:spPr>
            <a:xfrm>
              <a:off x="2460230" y="2310907"/>
              <a:ext cx="7458311" cy="1530535"/>
            </a:xfrm>
            <a:prstGeom prst="roundRect">
              <a:avLst>
                <a:gd name="adj" fmla="val 833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20F27B7-CBD1-464B-8ADA-645FFB170684}"/>
                </a:ext>
              </a:extLst>
            </p:cNvPr>
            <p:cNvSpPr txBox="1"/>
            <p:nvPr/>
          </p:nvSpPr>
          <p:spPr>
            <a:xfrm>
              <a:off x="7852109" y="1837900"/>
              <a:ext cx="4459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Arial"/>
                </a:rPr>
                <a:t>A1</a:t>
              </a:r>
              <a:endPara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9B79B99-C601-48C9-AAA5-9D9415ADB269}"/>
                </a:ext>
              </a:extLst>
            </p:cNvPr>
            <p:cNvSpPr txBox="1"/>
            <p:nvPr/>
          </p:nvSpPr>
          <p:spPr>
            <a:xfrm>
              <a:off x="5792004" y="3862785"/>
              <a:ext cx="434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E2</a:t>
              </a:r>
              <a:endPara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" name="Rounded Rectangle 44">
              <a:extLst>
                <a:ext uri="{FF2B5EF4-FFF2-40B4-BE49-F238E27FC236}">
                  <a16:creationId xmlns:a16="http://schemas.microsoft.com/office/drawing/2014/main" id="{AFEC5AB7-A415-4D0E-B19D-FF652CD40F01}"/>
                </a:ext>
              </a:extLst>
            </p:cNvPr>
            <p:cNvSpPr/>
            <p:nvPr/>
          </p:nvSpPr>
          <p:spPr>
            <a:xfrm>
              <a:off x="3180872" y="2617228"/>
              <a:ext cx="5952744" cy="767559"/>
            </a:xfrm>
            <a:prstGeom prst="roundRect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t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11">
              <a:extLst>
                <a:ext uri="{FF2B5EF4-FFF2-40B4-BE49-F238E27FC236}">
                  <a16:creationId xmlns:a16="http://schemas.microsoft.com/office/drawing/2014/main" id="{D06A469C-F01C-453B-AE24-505497CB0028}"/>
                </a:ext>
              </a:extLst>
            </p:cNvPr>
            <p:cNvSpPr/>
            <p:nvPr/>
          </p:nvSpPr>
          <p:spPr>
            <a:xfrm>
              <a:off x="7674482" y="4296826"/>
              <a:ext cx="1223240" cy="580211"/>
            </a:xfrm>
            <a:prstGeom prst="roundRect">
              <a:avLst>
                <a:gd name="adj" fmla="val 13406"/>
              </a:avLst>
            </a:prstGeom>
            <a:solidFill>
              <a:srgbClr val="4BACC6">
                <a:lumMod val="40000"/>
                <a:lumOff val="60000"/>
              </a:srgb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7615CD-BFA9-4936-B094-DEB1D48D07EB}"/>
                </a:ext>
              </a:extLst>
            </p:cNvPr>
            <p:cNvSpPr txBox="1"/>
            <p:nvPr/>
          </p:nvSpPr>
          <p:spPr>
            <a:xfrm>
              <a:off x="8009532" y="4234238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4BACC6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CU-UP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D865AC-3BF0-4B4E-B91A-DFB5CEFACDF1}"/>
                </a:ext>
              </a:extLst>
            </p:cNvPr>
            <p:cNvSpPr txBox="1"/>
            <p:nvPr/>
          </p:nvSpPr>
          <p:spPr>
            <a:xfrm>
              <a:off x="5077510" y="4240440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4BACC6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CU-CP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8" name="Rounded Rectangle 27">
              <a:extLst>
                <a:ext uri="{FF2B5EF4-FFF2-40B4-BE49-F238E27FC236}">
                  <a16:creationId xmlns:a16="http://schemas.microsoft.com/office/drawing/2014/main" id="{3213A195-9546-4864-90A1-1CE6270262CD}"/>
                </a:ext>
              </a:extLst>
            </p:cNvPr>
            <p:cNvSpPr/>
            <p:nvPr/>
          </p:nvSpPr>
          <p:spPr>
            <a:xfrm>
              <a:off x="2246055" y="5974798"/>
              <a:ext cx="7717899" cy="436992"/>
            </a:xfrm>
            <a:prstGeom prst="roundRect">
              <a:avLst>
                <a:gd name="adj" fmla="val 17270"/>
              </a:avLst>
            </a:prstGeom>
            <a:solidFill>
              <a:srgbClr val="F7964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ounded Rectangle 40">
              <a:extLst>
                <a:ext uri="{FF2B5EF4-FFF2-40B4-BE49-F238E27FC236}">
                  <a16:creationId xmlns:a16="http://schemas.microsoft.com/office/drawing/2014/main" id="{3B670834-62AD-4FBD-9C52-CCD5F74C5258}"/>
                </a:ext>
              </a:extLst>
            </p:cNvPr>
            <p:cNvSpPr/>
            <p:nvPr/>
          </p:nvSpPr>
          <p:spPr>
            <a:xfrm>
              <a:off x="6926115" y="6046933"/>
              <a:ext cx="2217575" cy="295203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F72B254-C10B-4D71-8F44-528AB0B9C10C}"/>
                </a:ext>
              </a:extLst>
            </p:cNvPr>
            <p:cNvSpPr txBox="1"/>
            <p:nvPr/>
          </p:nvSpPr>
          <p:spPr>
            <a:xfrm>
              <a:off x="7016798" y="6039024"/>
              <a:ext cx="21288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RAN RRU: PHY-low/RF</a:t>
              </a:r>
            </a:p>
          </p:txBody>
        </p:sp>
        <p:sp>
          <p:nvSpPr>
            <p:cNvPr id="21" name="Flowchart: Magnetic Disk 20">
              <a:extLst>
                <a:ext uri="{FF2B5EF4-FFF2-40B4-BE49-F238E27FC236}">
                  <a16:creationId xmlns:a16="http://schemas.microsoft.com/office/drawing/2014/main" id="{F5DF8902-D383-40A8-B831-9A0C9E886482}"/>
                </a:ext>
              </a:extLst>
            </p:cNvPr>
            <p:cNvSpPr/>
            <p:nvPr/>
          </p:nvSpPr>
          <p:spPr>
            <a:xfrm>
              <a:off x="4626118" y="3398800"/>
              <a:ext cx="2741167" cy="386825"/>
            </a:xfrm>
            <a:prstGeom prst="flowChartMagneticDisk">
              <a:avLst/>
            </a:prstGeom>
            <a:solidFill>
              <a:srgbClr val="EEECE1">
                <a:lumMod val="7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682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1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Radio-Network Information Base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5B8C6F-6CA7-406B-BE6B-FA012473745A}"/>
                </a:ext>
              </a:extLst>
            </p:cNvPr>
            <p:cNvSpPr txBox="1"/>
            <p:nvPr/>
          </p:nvSpPr>
          <p:spPr>
            <a:xfrm>
              <a:off x="3240904" y="2617228"/>
              <a:ext cx="1436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Applications Layer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sp>
          <p:nvSpPr>
            <p:cNvPr id="23" name="Rounded Rectangle 46">
              <a:extLst>
                <a:ext uri="{FF2B5EF4-FFF2-40B4-BE49-F238E27FC236}">
                  <a16:creationId xmlns:a16="http://schemas.microsoft.com/office/drawing/2014/main" id="{98F9AFA2-F7DA-4C47-BBD5-282941369273}"/>
                </a:ext>
              </a:extLst>
            </p:cNvPr>
            <p:cNvSpPr/>
            <p:nvPr/>
          </p:nvSpPr>
          <p:spPr>
            <a:xfrm>
              <a:off x="2252428" y="2193195"/>
              <a:ext cx="7850092" cy="2889519"/>
            </a:xfrm>
            <a:prstGeom prst="roundRect">
              <a:avLst>
                <a:gd name="adj" fmla="val 4572"/>
              </a:avLst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Rounded Rectangle 11">
              <a:extLst>
                <a:ext uri="{FF2B5EF4-FFF2-40B4-BE49-F238E27FC236}">
                  <a16:creationId xmlns:a16="http://schemas.microsoft.com/office/drawing/2014/main" id="{FA48B13C-5972-4D61-9FA8-173F1603B144}"/>
                </a:ext>
              </a:extLst>
            </p:cNvPr>
            <p:cNvSpPr/>
            <p:nvPr/>
          </p:nvSpPr>
          <p:spPr>
            <a:xfrm>
              <a:off x="7798626" y="4459084"/>
              <a:ext cx="974955" cy="177955"/>
            </a:xfrm>
            <a:prstGeom prst="roundRect">
              <a:avLst>
                <a:gd name="adj" fmla="val 13406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  <a:cs typeface="+mn-cs"/>
                </a:rPr>
                <a:t>SDAP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Rounded Rectangle 11">
              <a:extLst>
                <a:ext uri="{FF2B5EF4-FFF2-40B4-BE49-F238E27FC236}">
                  <a16:creationId xmlns:a16="http://schemas.microsoft.com/office/drawing/2014/main" id="{83F24219-43A9-4901-8E99-31A721ED83F4}"/>
                </a:ext>
              </a:extLst>
            </p:cNvPr>
            <p:cNvSpPr/>
            <p:nvPr/>
          </p:nvSpPr>
          <p:spPr>
            <a:xfrm>
              <a:off x="7798624" y="4658574"/>
              <a:ext cx="974955" cy="177955"/>
            </a:xfrm>
            <a:prstGeom prst="roundRect">
              <a:avLst>
                <a:gd name="adj" fmla="val 13406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  <a:cs typeface="+mn-cs"/>
                </a:rPr>
                <a:t>PDCP-U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ounded Rectangle 11">
              <a:extLst>
                <a:ext uri="{FF2B5EF4-FFF2-40B4-BE49-F238E27FC236}">
                  <a16:creationId xmlns:a16="http://schemas.microsoft.com/office/drawing/2014/main" id="{176A9EBD-7285-46DE-8BD0-EEF0FCC132C3}"/>
                </a:ext>
              </a:extLst>
            </p:cNvPr>
            <p:cNvSpPr/>
            <p:nvPr/>
          </p:nvSpPr>
          <p:spPr>
            <a:xfrm>
              <a:off x="4878384" y="4471989"/>
              <a:ext cx="974955" cy="177955"/>
            </a:xfrm>
            <a:prstGeom prst="roundRect">
              <a:avLst>
                <a:gd name="adj" fmla="val 13406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RRC</a:t>
              </a:r>
            </a:p>
          </p:txBody>
        </p:sp>
        <p:sp>
          <p:nvSpPr>
            <p:cNvPr id="27" name="Rounded Rectangle 11">
              <a:extLst>
                <a:ext uri="{FF2B5EF4-FFF2-40B4-BE49-F238E27FC236}">
                  <a16:creationId xmlns:a16="http://schemas.microsoft.com/office/drawing/2014/main" id="{F1E41041-9F40-4736-A2E9-C8AEBA2445AD}"/>
                </a:ext>
              </a:extLst>
            </p:cNvPr>
            <p:cNvSpPr/>
            <p:nvPr/>
          </p:nvSpPr>
          <p:spPr>
            <a:xfrm>
              <a:off x="4878384" y="4671478"/>
              <a:ext cx="974955" cy="177955"/>
            </a:xfrm>
            <a:prstGeom prst="roundRect">
              <a:avLst>
                <a:gd name="adj" fmla="val 13406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  <a:cs typeface="+mn-cs"/>
                </a:rPr>
                <a:t>PDCP-C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8" name="Straight Connector 14">
              <a:extLst>
                <a:ext uri="{FF2B5EF4-FFF2-40B4-BE49-F238E27FC236}">
                  <a16:creationId xmlns:a16="http://schemas.microsoft.com/office/drawing/2014/main" id="{3255B045-D6D3-4E4B-B96E-405D63D3872F}"/>
                </a:ext>
              </a:extLst>
            </p:cNvPr>
            <p:cNvCxnSpPr>
              <a:stCxn id="15" idx="1"/>
              <a:endCxn id="10" idx="3"/>
            </p:cNvCxnSpPr>
            <p:nvPr/>
          </p:nvCxnSpPr>
          <p:spPr>
            <a:xfrm flipH="1">
              <a:off x="5977482" y="4586932"/>
              <a:ext cx="1697000" cy="1536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F757960-2100-4799-A6C9-BB076D4E6812}"/>
                </a:ext>
              </a:extLst>
            </p:cNvPr>
            <p:cNvSpPr txBox="1"/>
            <p:nvPr/>
          </p:nvSpPr>
          <p:spPr>
            <a:xfrm>
              <a:off x="6375004" y="4321776"/>
              <a:ext cx="9299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3GPP E1</a:t>
              </a:r>
            </a:p>
          </p:txBody>
        </p:sp>
        <p:grpSp>
          <p:nvGrpSpPr>
            <p:cNvPr id="30" name="组合 8">
              <a:extLst>
                <a:ext uri="{FF2B5EF4-FFF2-40B4-BE49-F238E27FC236}">
                  <a16:creationId xmlns:a16="http://schemas.microsoft.com/office/drawing/2014/main" id="{F536BB5F-49B5-48C1-8FFD-EFC2383B1BFB}"/>
                </a:ext>
              </a:extLst>
            </p:cNvPr>
            <p:cNvGrpSpPr/>
            <p:nvPr/>
          </p:nvGrpSpPr>
          <p:grpSpPr>
            <a:xfrm>
              <a:off x="1037571" y="1143639"/>
              <a:ext cx="1075936" cy="5162813"/>
              <a:chOff x="13888" y="1108046"/>
              <a:chExt cx="1973479" cy="4901203"/>
            </a:xfrm>
          </p:grpSpPr>
          <p:sp>
            <p:nvSpPr>
              <p:cNvPr id="73" name="Rounded Rectangle 24">
                <a:extLst>
                  <a:ext uri="{FF2B5EF4-FFF2-40B4-BE49-F238E27FC236}">
                    <a16:creationId xmlns:a16="http://schemas.microsoft.com/office/drawing/2014/main" id="{1E6CAD35-C817-4DB2-BC1A-18C9E44233D9}"/>
                  </a:ext>
                </a:extLst>
              </p:cNvPr>
              <p:cNvSpPr/>
              <p:nvPr/>
            </p:nvSpPr>
            <p:spPr>
              <a:xfrm>
                <a:off x="54479" y="1108046"/>
                <a:ext cx="1824244" cy="4901203"/>
              </a:xfrm>
              <a:prstGeom prst="roundRect">
                <a:avLst>
                  <a:gd name="adj" fmla="val 17270"/>
                </a:avLst>
              </a:prstGeom>
              <a:solidFill>
                <a:srgbClr val="8064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74" name="组合 7">
                <a:extLst>
                  <a:ext uri="{FF2B5EF4-FFF2-40B4-BE49-F238E27FC236}">
                    <a16:creationId xmlns:a16="http://schemas.microsoft.com/office/drawing/2014/main" id="{D7B974F2-1A8B-42D7-9C1C-3452BD53F58E}"/>
                  </a:ext>
                </a:extLst>
              </p:cNvPr>
              <p:cNvGrpSpPr/>
              <p:nvPr/>
            </p:nvGrpSpPr>
            <p:grpSpPr>
              <a:xfrm>
                <a:off x="13888" y="1313994"/>
                <a:ext cx="1973479" cy="502920"/>
                <a:chOff x="7409626" y="1195400"/>
                <a:chExt cx="1973479" cy="502920"/>
              </a:xfrm>
            </p:grpSpPr>
            <p:sp>
              <p:nvSpPr>
                <p:cNvPr id="81" name="Rounded Rectangle 53">
                  <a:extLst>
                    <a:ext uri="{FF2B5EF4-FFF2-40B4-BE49-F238E27FC236}">
                      <a16:creationId xmlns:a16="http://schemas.microsoft.com/office/drawing/2014/main" id="{26C8B0F2-5CD3-4BD8-ACA9-BAD786A83A23}"/>
                    </a:ext>
                  </a:extLst>
                </p:cNvPr>
                <p:cNvSpPr/>
                <p:nvPr/>
              </p:nvSpPr>
              <p:spPr>
                <a:xfrm>
                  <a:off x="7567992" y="1195400"/>
                  <a:ext cx="1612951" cy="502920"/>
                </a:xfrm>
                <a:prstGeom prst="round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45B69166-02F2-4CFD-B425-C481E4DDEFAB}"/>
                    </a:ext>
                  </a:extLst>
                </p:cNvPr>
                <p:cNvSpPr txBox="1"/>
                <p:nvPr/>
              </p:nvSpPr>
              <p:spPr>
                <a:xfrm>
                  <a:off x="7409626" y="1296329"/>
                  <a:ext cx="1973479" cy="2435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67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</a:rPr>
                    <a:t>Orchestration</a:t>
                  </a:r>
                </a:p>
              </p:txBody>
            </p:sp>
          </p:grpSp>
          <p:grpSp>
            <p:nvGrpSpPr>
              <p:cNvPr id="75" name="组合 88">
                <a:extLst>
                  <a:ext uri="{FF2B5EF4-FFF2-40B4-BE49-F238E27FC236}">
                    <a16:creationId xmlns:a16="http://schemas.microsoft.com/office/drawing/2014/main" id="{2D027054-12C5-448C-A8F0-BF5BC397EFF4}"/>
                  </a:ext>
                </a:extLst>
              </p:cNvPr>
              <p:cNvGrpSpPr/>
              <p:nvPr/>
            </p:nvGrpSpPr>
            <p:grpSpPr>
              <a:xfrm>
                <a:off x="325564" y="2846819"/>
                <a:ext cx="1280160" cy="856233"/>
                <a:chOff x="7707199" y="1195400"/>
                <a:chExt cx="1280160" cy="502920"/>
              </a:xfrm>
            </p:grpSpPr>
            <p:sp>
              <p:nvSpPr>
                <p:cNvPr id="79" name="Rounded Rectangle 53">
                  <a:extLst>
                    <a:ext uri="{FF2B5EF4-FFF2-40B4-BE49-F238E27FC236}">
                      <a16:creationId xmlns:a16="http://schemas.microsoft.com/office/drawing/2014/main" id="{38F11C4D-BD7D-46C4-AC48-AF36C7AF1160}"/>
                    </a:ext>
                  </a:extLst>
                </p:cNvPr>
                <p:cNvSpPr/>
                <p:nvPr/>
              </p:nvSpPr>
              <p:spPr>
                <a:xfrm>
                  <a:off x="7707199" y="1195400"/>
                  <a:ext cx="1280160" cy="502920"/>
                </a:xfrm>
                <a:prstGeom prst="round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TextBox 55">
                  <a:extLst>
                    <a:ext uri="{FF2B5EF4-FFF2-40B4-BE49-F238E27FC236}">
                      <a16:creationId xmlns:a16="http://schemas.microsoft.com/office/drawing/2014/main" id="{30C2CE9F-1A93-4713-ADA0-4712820E2428}"/>
                    </a:ext>
                  </a:extLst>
                </p:cNvPr>
                <p:cNvSpPr txBox="1"/>
                <p:nvPr/>
              </p:nvSpPr>
              <p:spPr>
                <a:xfrm>
                  <a:off x="7850665" y="1296329"/>
                  <a:ext cx="1091412" cy="2574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</a:rPr>
                    <a:t>VNF </a:t>
                  </a:r>
                </a:p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</a:rPr>
                    <a:t>Mgmt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76" name="组合 93">
                <a:extLst>
                  <a:ext uri="{FF2B5EF4-FFF2-40B4-BE49-F238E27FC236}">
                    <a16:creationId xmlns:a16="http://schemas.microsoft.com/office/drawing/2014/main" id="{211D9AF1-EACF-4C0D-A6CF-27F4AE525C3F}"/>
                  </a:ext>
                </a:extLst>
              </p:cNvPr>
              <p:cNvGrpSpPr/>
              <p:nvPr/>
            </p:nvGrpSpPr>
            <p:grpSpPr>
              <a:xfrm>
                <a:off x="343594" y="4624045"/>
                <a:ext cx="1280160" cy="675234"/>
                <a:chOff x="7739332" y="1063396"/>
                <a:chExt cx="1280160" cy="396608"/>
              </a:xfrm>
            </p:grpSpPr>
            <p:sp>
              <p:nvSpPr>
                <p:cNvPr id="77" name="Rounded Rectangle 53">
                  <a:extLst>
                    <a:ext uri="{FF2B5EF4-FFF2-40B4-BE49-F238E27FC236}">
                      <a16:creationId xmlns:a16="http://schemas.microsoft.com/office/drawing/2014/main" id="{76D1A8FC-0F15-4C7C-B536-80A24AD9ABDF}"/>
                    </a:ext>
                  </a:extLst>
                </p:cNvPr>
                <p:cNvSpPr/>
                <p:nvPr/>
              </p:nvSpPr>
              <p:spPr>
                <a:xfrm>
                  <a:off x="7739332" y="1063396"/>
                  <a:ext cx="1280160" cy="396608"/>
                </a:xfrm>
                <a:prstGeom prst="round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55">
                  <a:extLst>
                    <a:ext uri="{FF2B5EF4-FFF2-40B4-BE49-F238E27FC236}">
                      <a16:creationId xmlns:a16="http://schemas.microsoft.com/office/drawing/2014/main" id="{67B2AE0D-000E-4602-9E62-457D642C1908}"/>
                    </a:ext>
                  </a:extLst>
                </p:cNvPr>
                <p:cNvSpPr txBox="1"/>
                <p:nvPr/>
              </p:nvSpPr>
              <p:spPr>
                <a:xfrm>
                  <a:off x="7903592" y="1194657"/>
                  <a:ext cx="841491" cy="1544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黑体" panose="02010609060101010101" pitchFamily="49" charset="-122"/>
                    </a:rPr>
                    <a:t>VIM</a:t>
                  </a: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cxnSp>
          <p:nvCxnSpPr>
            <p:cNvPr id="31" name="直接连接符 102">
              <a:extLst>
                <a:ext uri="{FF2B5EF4-FFF2-40B4-BE49-F238E27FC236}">
                  <a16:creationId xmlns:a16="http://schemas.microsoft.com/office/drawing/2014/main" id="{780B159C-CC50-4B58-A9AF-47F6678E35A7}"/>
                </a:ext>
              </a:extLst>
            </p:cNvPr>
            <p:cNvCxnSpPr>
              <a:cxnSpLocks/>
            </p:cNvCxnSpPr>
            <p:nvPr/>
          </p:nvCxnSpPr>
          <p:spPr>
            <a:xfrm>
              <a:off x="2010402" y="3426190"/>
              <a:ext cx="278320" cy="0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cxnSp>
          <p:nvCxnSpPr>
            <p:cNvPr id="32" name="直接连接符 105">
              <a:extLst>
                <a:ext uri="{FF2B5EF4-FFF2-40B4-BE49-F238E27FC236}">
                  <a16:creationId xmlns:a16="http://schemas.microsoft.com/office/drawing/2014/main" id="{ED22A6AF-2A8A-4A97-AE1E-A6DE3207C3BF}"/>
                </a:ext>
              </a:extLst>
            </p:cNvPr>
            <p:cNvCxnSpPr>
              <a:cxnSpLocks/>
            </p:cNvCxnSpPr>
            <p:nvPr/>
          </p:nvCxnSpPr>
          <p:spPr>
            <a:xfrm>
              <a:off x="1918631" y="5275185"/>
              <a:ext cx="527221" cy="1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sp>
          <p:nvSpPr>
            <p:cNvPr id="33" name="文本框 9">
              <a:extLst>
                <a:ext uri="{FF2B5EF4-FFF2-40B4-BE49-F238E27FC236}">
                  <a16:creationId xmlns:a16="http://schemas.microsoft.com/office/drawing/2014/main" id="{CB1B7F48-C392-49B1-A3D6-7E016694E4B5}"/>
                </a:ext>
              </a:extLst>
            </p:cNvPr>
            <p:cNvSpPr txBox="1"/>
            <p:nvPr/>
          </p:nvSpPr>
          <p:spPr>
            <a:xfrm>
              <a:off x="3999282" y="2278517"/>
              <a:ext cx="4520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A1: RAN Intelligent Controller (RIC) near -RT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32BA6E-E013-46DF-9ED0-24AD1D959BA5}"/>
                </a:ext>
              </a:extLst>
            </p:cNvPr>
            <p:cNvCxnSpPr/>
            <p:nvPr/>
          </p:nvCxnSpPr>
          <p:spPr>
            <a:xfrm>
              <a:off x="2208818" y="4964019"/>
              <a:ext cx="7910960" cy="0"/>
            </a:xfrm>
            <a:prstGeom prst="line">
              <a:avLst/>
            </a:prstGeom>
            <a:noFill/>
            <a:ln w="9525" cap="flat" cmpd="sng" algn="ctr">
              <a:solidFill>
                <a:srgbClr val="EEECE1">
                  <a:lumMod val="50000"/>
                </a:srgbClr>
              </a:solidFill>
              <a:prstDash val="dash"/>
            </a:ln>
            <a:effectLst/>
          </p:spPr>
        </p:cxnSp>
        <p:sp>
          <p:nvSpPr>
            <p:cNvPr id="35" name="文本框 20">
              <a:extLst>
                <a:ext uri="{FF2B5EF4-FFF2-40B4-BE49-F238E27FC236}">
                  <a16:creationId xmlns:a16="http://schemas.microsoft.com/office/drawing/2014/main" id="{89A879A2-F810-4E5D-ABDA-4CAADB7135F7}"/>
                </a:ext>
              </a:extLst>
            </p:cNvPr>
            <p:cNvSpPr txBox="1"/>
            <p:nvPr/>
          </p:nvSpPr>
          <p:spPr>
            <a:xfrm>
              <a:off x="10085980" y="5255774"/>
              <a:ext cx="10837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 CU HW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D87AAA4-36EB-4DFD-BC69-317244428C45}"/>
                </a:ext>
              </a:extLst>
            </p:cNvPr>
            <p:cNvCxnSpPr/>
            <p:nvPr/>
          </p:nvCxnSpPr>
          <p:spPr>
            <a:xfrm>
              <a:off x="5795132" y="3861656"/>
              <a:ext cx="0" cy="397727"/>
            </a:xfrm>
            <a:prstGeom prst="line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headEnd type="none"/>
            </a:ln>
            <a:effectLst/>
          </p:spPr>
        </p:cxn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05E6184-6326-428E-B377-F8288EB62419}"/>
                </a:ext>
              </a:extLst>
            </p:cNvPr>
            <p:cNvGrpSpPr/>
            <p:nvPr/>
          </p:nvGrpSpPr>
          <p:grpSpPr>
            <a:xfrm>
              <a:off x="1947772" y="786329"/>
              <a:ext cx="8483225" cy="1059578"/>
              <a:chOff x="1843269" y="716657"/>
              <a:chExt cx="8483225" cy="1059578"/>
            </a:xfrm>
          </p:grpSpPr>
          <p:sp>
            <p:nvSpPr>
              <p:cNvPr id="61" name="Rounded Rectangle 24">
                <a:extLst>
                  <a:ext uri="{FF2B5EF4-FFF2-40B4-BE49-F238E27FC236}">
                    <a16:creationId xmlns:a16="http://schemas.microsoft.com/office/drawing/2014/main" id="{53B02077-3E9D-40A7-9268-301924279BF1}"/>
                  </a:ext>
                </a:extLst>
              </p:cNvPr>
              <p:cNvSpPr/>
              <p:nvPr/>
            </p:nvSpPr>
            <p:spPr>
              <a:xfrm>
                <a:off x="2690776" y="716657"/>
                <a:ext cx="6757125" cy="1031832"/>
              </a:xfrm>
              <a:prstGeom prst="roundRect">
                <a:avLst>
                  <a:gd name="adj" fmla="val 17270"/>
                </a:avLst>
              </a:prstGeom>
              <a:solidFill>
                <a:srgbClr val="8064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2CDD896-4907-477E-93A1-91F0AFE01DAC}"/>
                  </a:ext>
                </a:extLst>
              </p:cNvPr>
              <p:cNvSpPr txBox="1"/>
              <p:nvPr/>
            </p:nvSpPr>
            <p:spPr>
              <a:xfrm>
                <a:off x="1843269" y="1437681"/>
                <a:ext cx="84832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20000"/>
                        <a:lumOff val="80000"/>
                      </a:srgbClr>
                    </a:solidFill>
                    <a:effectLst/>
                    <a:uLnTx/>
                    <a:uFillTx/>
                    <a:latin typeface="Arial"/>
                  </a:rPr>
                  <a:t>Orchestration</a:t>
                </a:r>
                <a:r>
                  <a:rPr kumimoji="0" lang="cs-CZ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20000"/>
                        <a:lumOff val="80000"/>
                      </a:srgbClr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20000"/>
                        <a:lumOff val="80000"/>
                      </a:srgbClr>
                    </a:solidFill>
                    <a:effectLst/>
                    <a:uLnTx/>
                    <a:uFillTx/>
                    <a:latin typeface="Arial"/>
                  </a:rPr>
                  <a:t>&amp; Automation (e.g. ONAP/MANO), NMS</a:t>
                </a:r>
              </a:p>
            </p:txBody>
          </p:sp>
          <p:sp>
            <p:nvSpPr>
              <p:cNvPr id="63" name="Rounded Rectangle 49">
                <a:extLst>
                  <a:ext uri="{FF2B5EF4-FFF2-40B4-BE49-F238E27FC236}">
                    <a16:creationId xmlns:a16="http://schemas.microsoft.com/office/drawing/2014/main" id="{EE3E43CC-7643-4FC9-9C60-693038022022}"/>
                  </a:ext>
                </a:extLst>
              </p:cNvPr>
              <p:cNvSpPr/>
              <p:nvPr/>
            </p:nvSpPr>
            <p:spPr>
              <a:xfrm>
                <a:off x="2925757" y="918026"/>
                <a:ext cx="690347" cy="502920"/>
              </a:xfrm>
              <a:prstGeom prst="roundRect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64" name="组合 114">
                <a:extLst>
                  <a:ext uri="{FF2B5EF4-FFF2-40B4-BE49-F238E27FC236}">
                    <a16:creationId xmlns:a16="http://schemas.microsoft.com/office/drawing/2014/main" id="{1148F1D5-13F8-4321-81E2-EDFB3188CBFF}"/>
                  </a:ext>
                </a:extLst>
              </p:cNvPr>
              <p:cNvGrpSpPr/>
              <p:nvPr/>
            </p:nvGrpSpPr>
            <p:grpSpPr>
              <a:xfrm>
                <a:off x="4792913" y="918027"/>
                <a:ext cx="717649" cy="472863"/>
                <a:chOff x="3115268" y="771137"/>
                <a:chExt cx="538237" cy="354647"/>
              </a:xfrm>
            </p:grpSpPr>
            <p:sp>
              <p:nvSpPr>
                <p:cNvPr id="71" name="Rounded Rectangle 52">
                  <a:extLst>
                    <a:ext uri="{FF2B5EF4-FFF2-40B4-BE49-F238E27FC236}">
                      <a16:creationId xmlns:a16="http://schemas.microsoft.com/office/drawing/2014/main" id="{1077358C-4C1C-42E9-BB5A-059E4FE6F799}"/>
                    </a:ext>
                  </a:extLst>
                </p:cNvPr>
                <p:cNvSpPr/>
                <p:nvPr/>
              </p:nvSpPr>
              <p:spPr>
                <a:xfrm>
                  <a:off x="3115268" y="771137"/>
                  <a:ext cx="538237" cy="354647"/>
                </a:xfrm>
                <a:prstGeom prst="round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52D3DEBA-6A0B-4E2F-A5EF-89E21330FABE}"/>
                    </a:ext>
                  </a:extLst>
                </p:cNvPr>
                <p:cNvSpPr txBox="1"/>
                <p:nvPr/>
              </p:nvSpPr>
              <p:spPr>
                <a:xfrm>
                  <a:off x="3125172" y="842121"/>
                  <a:ext cx="528333" cy="207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</a:rPr>
                    <a:t>Policy</a:t>
                  </a:r>
                </a:p>
              </p:txBody>
            </p:sp>
          </p:grpSp>
          <p:grpSp>
            <p:nvGrpSpPr>
              <p:cNvPr id="65" name="组合 104">
                <a:extLst>
                  <a:ext uri="{FF2B5EF4-FFF2-40B4-BE49-F238E27FC236}">
                    <a16:creationId xmlns:a16="http://schemas.microsoft.com/office/drawing/2014/main" id="{0A5D2700-B54C-4653-A47C-D7F841E0F1FC}"/>
                  </a:ext>
                </a:extLst>
              </p:cNvPr>
              <p:cNvGrpSpPr/>
              <p:nvPr/>
            </p:nvGrpSpPr>
            <p:grpSpPr>
              <a:xfrm>
                <a:off x="3731241" y="918026"/>
                <a:ext cx="966384" cy="502920"/>
                <a:chOff x="2319015" y="776058"/>
                <a:chExt cx="724788" cy="377190"/>
              </a:xfrm>
            </p:grpSpPr>
            <p:sp>
              <p:nvSpPr>
                <p:cNvPr id="69" name="Rounded Rectangle 51">
                  <a:extLst>
                    <a:ext uri="{FF2B5EF4-FFF2-40B4-BE49-F238E27FC236}">
                      <a16:creationId xmlns:a16="http://schemas.microsoft.com/office/drawing/2014/main" id="{A53C6197-D0B0-4E01-A6A6-BE2E3D2FB49C}"/>
                    </a:ext>
                  </a:extLst>
                </p:cNvPr>
                <p:cNvSpPr/>
                <p:nvPr/>
              </p:nvSpPr>
              <p:spPr>
                <a:xfrm>
                  <a:off x="2346547" y="776058"/>
                  <a:ext cx="665342" cy="377190"/>
                </a:xfrm>
                <a:prstGeom prst="round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2C5B8E14-707D-43A8-997C-17E6ACCE6E4B}"/>
                    </a:ext>
                  </a:extLst>
                </p:cNvPr>
                <p:cNvSpPr txBox="1"/>
                <p:nvPr/>
              </p:nvSpPr>
              <p:spPr>
                <a:xfrm>
                  <a:off x="2319015" y="833773"/>
                  <a:ext cx="724788" cy="207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85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64A2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</a:rPr>
                    <a:t>Inventory</a:t>
                  </a:r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DB992E9-FE5C-4777-B4C3-9CD03A8B7B3E}"/>
                  </a:ext>
                </a:extLst>
              </p:cNvPr>
              <p:cNvSpPr txBox="1"/>
              <p:nvPr/>
            </p:nvSpPr>
            <p:spPr>
              <a:xfrm>
                <a:off x="2887700" y="1004007"/>
                <a:ext cx="6976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</a:rPr>
                  <a:t>Design</a:t>
                </a:r>
              </a:p>
            </p:txBody>
          </p:sp>
          <p:sp>
            <p:nvSpPr>
              <p:cNvPr id="67" name="Rounded Rectangle 57">
                <a:extLst>
                  <a:ext uri="{FF2B5EF4-FFF2-40B4-BE49-F238E27FC236}">
                    <a16:creationId xmlns:a16="http://schemas.microsoft.com/office/drawing/2014/main" id="{BE06AA74-965C-4B23-A0D2-F1B4DE5FCEA4}"/>
                  </a:ext>
                </a:extLst>
              </p:cNvPr>
              <p:cNvSpPr/>
              <p:nvPr/>
            </p:nvSpPr>
            <p:spPr>
              <a:xfrm>
                <a:off x="5639842" y="918027"/>
                <a:ext cx="1328599" cy="472863"/>
              </a:xfrm>
              <a:prstGeom prst="roundRect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064A2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Configuration</a:t>
                </a:r>
              </a:p>
            </p:txBody>
          </p:sp>
          <p:sp>
            <p:nvSpPr>
              <p:cNvPr id="68" name="Rounded Rectangle 49">
                <a:extLst>
                  <a:ext uri="{FF2B5EF4-FFF2-40B4-BE49-F238E27FC236}">
                    <a16:creationId xmlns:a16="http://schemas.microsoft.com/office/drawing/2014/main" id="{F86A3175-0216-4714-AC02-26E12A83C1FE}"/>
                  </a:ext>
                </a:extLst>
              </p:cNvPr>
              <p:cNvSpPr/>
              <p:nvPr/>
            </p:nvSpPr>
            <p:spPr>
              <a:xfrm>
                <a:off x="7117056" y="918026"/>
                <a:ext cx="2071741" cy="556621"/>
              </a:xfrm>
              <a:prstGeom prst="roundRect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RAN Analytics, model training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&amp;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 </a:t>
                </a:r>
              </a:p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(RIC non-RT)</a:t>
                </a:r>
              </a:p>
            </p:txBody>
          </p:sp>
        </p:grpSp>
        <p:sp>
          <p:nvSpPr>
            <p:cNvPr id="38" name="文本框 25">
              <a:extLst>
                <a:ext uri="{FF2B5EF4-FFF2-40B4-BE49-F238E27FC236}">
                  <a16:creationId xmlns:a16="http://schemas.microsoft.com/office/drawing/2014/main" id="{D2CC43ED-7B9A-4358-9A02-5544DF8E3679}"/>
                </a:ext>
              </a:extLst>
            </p:cNvPr>
            <p:cNvSpPr txBox="1"/>
            <p:nvPr/>
          </p:nvSpPr>
          <p:spPr>
            <a:xfrm>
              <a:off x="2633025" y="4311384"/>
              <a:ext cx="18598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Multi-RAT</a:t>
              </a:r>
              <a:b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</a:b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CU Protocol Stack</a:t>
              </a:r>
              <a:endParaRPr kumimoji="0" lang="zh-CN" altLang="en-US" sz="213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sp>
          <p:nvSpPr>
            <p:cNvPr id="39" name="Rounded Rectangle 117">
              <a:extLst>
                <a:ext uri="{FF2B5EF4-FFF2-40B4-BE49-F238E27FC236}">
                  <a16:creationId xmlns:a16="http://schemas.microsoft.com/office/drawing/2014/main" id="{DBB1D02E-F8BD-4AE0-A7EF-3A1011883E08}"/>
                </a:ext>
              </a:extLst>
            </p:cNvPr>
            <p:cNvSpPr/>
            <p:nvPr/>
          </p:nvSpPr>
          <p:spPr>
            <a:xfrm>
              <a:off x="2653510" y="6052641"/>
              <a:ext cx="2856687" cy="295203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5DDFD45-1D05-4B93-BE68-79324A1FB22C}"/>
                </a:ext>
              </a:extLst>
            </p:cNvPr>
            <p:cNvSpPr txBox="1"/>
            <p:nvPr/>
          </p:nvSpPr>
          <p:spPr>
            <a:xfrm>
              <a:off x="2653510" y="6039311"/>
              <a:ext cx="2856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RAN DU: RLC/MAC/PHY-high</a:t>
              </a:r>
            </a:p>
          </p:txBody>
        </p:sp>
        <p:cxnSp>
          <p:nvCxnSpPr>
            <p:cNvPr id="41" name="Straight Connector 14">
              <a:extLst>
                <a:ext uri="{FF2B5EF4-FFF2-40B4-BE49-F238E27FC236}">
                  <a16:creationId xmlns:a16="http://schemas.microsoft.com/office/drawing/2014/main" id="{EF2A86BD-EC64-4D8B-92EB-5E5E538AA0AD}"/>
                </a:ext>
              </a:extLst>
            </p:cNvPr>
            <p:cNvCxnSpPr>
              <a:cxnSpLocks/>
              <a:stCxn id="40" idx="3"/>
              <a:endCxn id="19" idx="1"/>
            </p:cNvCxnSpPr>
            <p:nvPr/>
          </p:nvCxnSpPr>
          <p:spPr>
            <a:xfrm>
              <a:off x="5510197" y="6193200"/>
              <a:ext cx="1415918" cy="1335"/>
            </a:xfrm>
            <a:prstGeom prst="line">
              <a:avLst/>
            </a:prstGeom>
            <a:noFill/>
            <a:ln w="381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</p:cxnSp>
        <p:sp>
          <p:nvSpPr>
            <p:cNvPr id="42" name="TextBox 140">
              <a:extLst>
                <a:ext uri="{FF2B5EF4-FFF2-40B4-BE49-F238E27FC236}">
                  <a16:creationId xmlns:a16="http://schemas.microsoft.com/office/drawing/2014/main" id="{C632E60C-430E-4A6D-8C11-AD43A3B4B664}"/>
                </a:ext>
              </a:extLst>
            </p:cNvPr>
            <p:cNvSpPr txBox="1"/>
            <p:nvPr/>
          </p:nvSpPr>
          <p:spPr>
            <a:xfrm>
              <a:off x="5867297" y="5926119"/>
              <a:ext cx="780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NGFI-I</a:t>
              </a:r>
              <a:endParaRPr kumimoji="0" lang="zh-CN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grpSp>
          <p:nvGrpSpPr>
            <p:cNvPr id="43" name="组合 118">
              <a:extLst>
                <a:ext uri="{FF2B5EF4-FFF2-40B4-BE49-F238E27FC236}">
                  <a16:creationId xmlns:a16="http://schemas.microsoft.com/office/drawing/2014/main" id="{FB3AB08C-57E0-48EE-991A-56EF00561024}"/>
                </a:ext>
              </a:extLst>
            </p:cNvPr>
            <p:cNvGrpSpPr/>
            <p:nvPr/>
          </p:nvGrpSpPr>
          <p:grpSpPr>
            <a:xfrm>
              <a:off x="3266213" y="2871858"/>
              <a:ext cx="5783324" cy="470888"/>
              <a:chOff x="2594998" y="1939482"/>
              <a:chExt cx="2923061" cy="254833"/>
            </a:xfrm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2BAA8325-3A0B-4732-85DA-D1E75C7C0944}"/>
                  </a:ext>
                </a:extLst>
              </p:cNvPr>
              <p:cNvSpPr/>
              <p:nvPr/>
            </p:nvSpPr>
            <p:spPr>
              <a:xfrm>
                <a:off x="3018747" y="1941424"/>
                <a:ext cx="587762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Radio Connection Mgmt</a:t>
                </a:r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1DEDA70-0141-4CF9-9209-5F1DDBD94A3F}"/>
                  </a:ext>
                </a:extLst>
              </p:cNvPr>
              <p:cNvSpPr/>
              <p:nvPr/>
            </p:nvSpPr>
            <p:spPr>
              <a:xfrm>
                <a:off x="3622338" y="1943814"/>
                <a:ext cx="424590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黑体" panose="02010609060101010101" pitchFamily="49" charset="-122"/>
                    <a:cs typeface="+mn-cs"/>
                  </a:rPr>
                  <a:t>Mobility</a:t>
                </a:r>
              </a:p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黑体" panose="02010609060101010101" pitchFamily="49" charset="-122"/>
                    <a:cs typeface="+mn-cs"/>
                  </a:rPr>
                  <a:t>Mgmt</a:t>
                </a:r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2295426-CB05-4C7E-B394-C8159CDAFFA6}"/>
                  </a:ext>
                </a:extLst>
              </p:cNvPr>
              <p:cNvSpPr/>
              <p:nvPr/>
            </p:nvSpPr>
            <p:spPr>
              <a:xfrm>
                <a:off x="4062758" y="1943813"/>
                <a:ext cx="394787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33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黑体" panose="02010609060101010101" pitchFamily="49" charset="-122"/>
                    <a:cs typeface="+mn-cs"/>
                  </a:rPr>
                  <a:t>QoS</a:t>
                </a:r>
                <a:endParaRPr kumimoji="0" lang="en-US" altLang="zh-CN" sz="933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  <a:cs typeface="+mn-cs"/>
                </a:endParaRPr>
              </a:p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黑体" panose="02010609060101010101" pitchFamily="49" charset="-122"/>
                    <a:cs typeface="+mn-cs"/>
                  </a:rPr>
                  <a:t>Mgmt.</a:t>
                </a:r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C8921B82-D7B2-4D73-A6C6-F5D439F21F8D}"/>
                  </a:ext>
                </a:extLst>
              </p:cNvPr>
              <p:cNvSpPr/>
              <p:nvPr/>
            </p:nvSpPr>
            <p:spPr>
              <a:xfrm>
                <a:off x="4490297" y="1941424"/>
                <a:ext cx="560621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Interference</a:t>
                </a:r>
              </a:p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Mgmt</a:t>
                </a:r>
              </a:p>
            </p:txBody>
          </p:sp>
          <p:sp>
            <p:nvSpPr>
              <p:cNvPr id="59" name="Rectangle: Rounded Corners 81">
                <a:extLst>
                  <a:ext uri="{FF2B5EF4-FFF2-40B4-BE49-F238E27FC236}">
                    <a16:creationId xmlns:a16="http://schemas.microsoft.com/office/drawing/2014/main" id="{808BAD53-4BF7-4F7F-8FBC-BEFEE4E9ED94}"/>
                  </a:ext>
                </a:extLst>
              </p:cNvPr>
              <p:cNvSpPr/>
              <p:nvPr/>
            </p:nvSpPr>
            <p:spPr>
              <a:xfrm>
                <a:off x="2594998" y="1939482"/>
                <a:ext cx="395386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3</a:t>
                </a:r>
                <a:r>
                  <a:rPr kumimoji="0" lang="en-US" sz="933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rd</a:t>
                </a: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party APP</a:t>
                </a:r>
              </a:p>
            </p:txBody>
          </p:sp>
          <p:sp>
            <p:nvSpPr>
              <p:cNvPr id="60" name="Rectangle: Rounded Corners 80">
                <a:extLst>
                  <a:ext uri="{FF2B5EF4-FFF2-40B4-BE49-F238E27FC236}">
                    <a16:creationId xmlns:a16="http://schemas.microsoft.com/office/drawing/2014/main" id="{1CA2E255-8314-495E-9DD2-6EF85F91D9F2}"/>
                  </a:ext>
                </a:extLst>
              </p:cNvPr>
              <p:cNvSpPr/>
              <p:nvPr/>
            </p:nvSpPr>
            <p:spPr>
              <a:xfrm>
                <a:off x="5081255" y="1944968"/>
                <a:ext cx="436804" cy="249347"/>
              </a:xfrm>
              <a:prstGeom prst="roundRect">
                <a:avLst/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58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33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Trained Model</a:t>
                </a:r>
              </a:p>
            </p:txBody>
          </p:sp>
        </p:grp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324DEB5-D7B9-4F4A-9551-1F6057609EA5}"/>
                </a:ext>
              </a:extLst>
            </p:cNvPr>
            <p:cNvCxnSpPr/>
            <p:nvPr/>
          </p:nvCxnSpPr>
          <p:spPr>
            <a:xfrm>
              <a:off x="2302852" y="4054975"/>
              <a:ext cx="2167" cy="1907170"/>
            </a:xfrm>
            <a:prstGeom prst="line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headEnd type="none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808D2FE-DA13-4242-B8A4-B463DF76BA7F}"/>
                </a:ext>
              </a:extLst>
            </p:cNvPr>
            <p:cNvCxnSpPr/>
            <p:nvPr/>
          </p:nvCxnSpPr>
          <p:spPr>
            <a:xfrm flipH="1" flipV="1">
              <a:off x="2288722" y="4066435"/>
              <a:ext cx="3489152" cy="6092"/>
            </a:xfrm>
            <a:prstGeom prst="line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headEnd type="none"/>
            </a:ln>
            <a:effectLst/>
          </p:spPr>
        </p:cxnSp>
        <p:sp>
          <p:nvSpPr>
            <p:cNvPr id="46" name="文本框 20">
              <a:extLst>
                <a:ext uri="{FF2B5EF4-FFF2-40B4-BE49-F238E27FC236}">
                  <a16:creationId xmlns:a16="http://schemas.microsoft.com/office/drawing/2014/main" id="{B55FE1F9-8349-48A0-AEC1-7CC324732944}"/>
                </a:ext>
              </a:extLst>
            </p:cNvPr>
            <p:cNvSpPr txBox="1"/>
            <p:nvPr/>
          </p:nvSpPr>
          <p:spPr>
            <a:xfrm>
              <a:off x="10088278" y="3476691"/>
              <a:ext cx="974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Modular</a:t>
              </a:r>
              <a:b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</a:b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黑体" panose="02010609060101010101" pitchFamily="49" charset="-122"/>
                </a:rPr>
                <a:t>CU SW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CC9D718-9436-416E-A1B0-87ED17766343}"/>
                </a:ext>
              </a:extLst>
            </p:cNvPr>
            <p:cNvSpPr txBox="1"/>
            <p:nvPr/>
          </p:nvSpPr>
          <p:spPr>
            <a:xfrm>
              <a:off x="3381644" y="5616477"/>
              <a:ext cx="9299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3GPP F1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13AB816-524A-4485-920E-57BAB2248D49}"/>
                </a:ext>
              </a:extLst>
            </p:cNvPr>
            <p:cNvCxnSpPr>
              <a:cxnSpLocks/>
            </p:cNvCxnSpPr>
            <p:nvPr/>
          </p:nvCxnSpPr>
          <p:spPr>
            <a:xfrm>
              <a:off x="8257429" y="1818161"/>
              <a:ext cx="10726" cy="492746"/>
            </a:xfrm>
            <a:prstGeom prst="line">
              <a:avLst/>
            </a:prstGeom>
            <a:noFill/>
            <a:ln w="38100" cap="flat" cmpd="sng" algn="ctr">
              <a:solidFill>
                <a:srgbClr val="1F497D"/>
              </a:solidFill>
              <a:prstDash val="soli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76ECDF9-EF37-4194-8527-12A286C60952}"/>
                </a:ext>
              </a:extLst>
            </p:cNvPr>
            <p:cNvCxnSpPr>
              <a:cxnSpLocks/>
            </p:cNvCxnSpPr>
            <p:nvPr/>
          </p:nvCxnSpPr>
          <p:spPr>
            <a:xfrm>
              <a:off x="6031847" y="1818161"/>
              <a:ext cx="0" cy="383035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F022999-1B51-4F0F-8185-329F9A6E878B}"/>
                </a:ext>
              </a:extLst>
            </p:cNvPr>
            <p:cNvSpPr txBox="1"/>
            <p:nvPr/>
          </p:nvSpPr>
          <p:spPr>
            <a:xfrm>
              <a:off x="5593128" y="1862642"/>
              <a:ext cx="45878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/>
                </a:rPr>
                <a:t>O1</a:t>
              </a:r>
              <a:endPara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D53E295-63AA-4B49-A66F-F244470454D9}"/>
                </a:ext>
              </a:extLst>
            </p:cNvPr>
            <p:cNvCxnSpPr>
              <a:cxnSpLocks/>
            </p:cNvCxnSpPr>
            <p:nvPr/>
          </p:nvCxnSpPr>
          <p:spPr>
            <a:xfrm>
              <a:off x="11292420" y="1440670"/>
              <a:ext cx="0" cy="4801544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cxnSp>
          <p:nvCxnSpPr>
            <p:cNvPr id="52" name="直接连接符 102">
              <a:extLst>
                <a:ext uri="{FF2B5EF4-FFF2-40B4-BE49-F238E27FC236}">
                  <a16:creationId xmlns:a16="http://schemas.microsoft.com/office/drawing/2014/main" id="{5DCEFA3A-1383-4495-9B5B-C56FCA20476F}"/>
                </a:ext>
              </a:extLst>
            </p:cNvPr>
            <p:cNvCxnSpPr>
              <a:cxnSpLocks/>
            </p:cNvCxnSpPr>
            <p:nvPr/>
          </p:nvCxnSpPr>
          <p:spPr>
            <a:xfrm>
              <a:off x="9552404" y="1432352"/>
              <a:ext cx="1740016" cy="0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cxnSp>
          <p:nvCxnSpPr>
            <p:cNvPr id="53" name="直接连接符 102">
              <a:extLst>
                <a:ext uri="{FF2B5EF4-FFF2-40B4-BE49-F238E27FC236}">
                  <a16:creationId xmlns:a16="http://schemas.microsoft.com/office/drawing/2014/main" id="{8644A476-CBA3-4F47-B3CB-6C2D0F95E809}"/>
                </a:ext>
              </a:extLst>
            </p:cNvPr>
            <p:cNvCxnSpPr>
              <a:cxnSpLocks/>
            </p:cNvCxnSpPr>
            <p:nvPr/>
          </p:nvCxnSpPr>
          <p:spPr>
            <a:xfrm>
              <a:off x="9963954" y="6233896"/>
              <a:ext cx="1328466" cy="0"/>
            </a:xfrm>
            <a:prstGeom prst="line">
              <a:avLst/>
            </a:prstGeom>
            <a:noFill/>
            <a:ln w="38100" cap="flat" cmpd="sng" algn="ctr">
              <a:solidFill>
                <a:srgbClr val="92D050"/>
              </a:solidFill>
              <a:prstDash val="solid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11E77CA-C1A7-473D-BE5C-BFE39A8F1C63}"/>
                </a:ext>
              </a:extLst>
            </p:cNvPr>
            <p:cNvSpPr txBox="1"/>
            <p:nvPr/>
          </p:nvSpPr>
          <p:spPr>
            <a:xfrm>
              <a:off x="10285137" y="1009102"/>
              <a:ext cx="45878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/>
                </a:rPr>
                <a:t>O1</a:t>
              </a:r>
              <a:endPara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742104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O-RAN O1 &amp; A1 Specifications: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96851" y="1139371"/>
            <a:ext cx="11832392" cy="521704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O-RAN Alliance has defined OA&amp;M specifications (called O1) for disaggregated Radio Access Network.</a:t>
            </a:r>
          </a:p>
          <a:p>
            <a:pPr lvl="1"/>
            <a:r>
              <a:rPr lang="en-US" dirty="0"/>
              <a:t>It leverages 3GPP as much as possible</a:t>
            </a:r>
          </a:p>
          <a:p>
            <a:pPr lvl="1"/>
            <a:r>
              <a:rPr lang="en-US" dirty="0"/>
              <a:t>Specifications are management frame neutral</a:t>
            </a:r>
          </a:p>
          <a:p>
            <a:pPr lvl="1"/>
            <a:r>
              <a:rPr lang="en-US" dirty="0"/>
              <a:t>It covers FCAP functions (Fault, Configuration, Performance, etc.)</a:t>
            </a:r>
          </a:p>
          <a:p>
            <a:pPr lvl="1"/>
            <a:r>
              <a:rPr lang="en-US" dirty="0"/>
              <a:t>O1 specifications also cover software upgrade</a:t>
            </a:r>
          </a:p>
          <a:p>
            <a:r>
              <a:rPr lang="en-US" dirty="0"/>
              <a:t>O-RAN also introduce a new interface called A1.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A1 interface is an open logical interface between non-RT RIC functionality in the Orchestration/management platform and near-RT RIC functionality in RAN of O-RAN architecture.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A1 interface should enable a multi-vendor environment, and is independent of specific implementation of the Orchestration/management platform, non-RT RIC, and near-RT RIC.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A1 interface should enable policy-based guidance of radio resource management and control functions or applications that are internal to the near-RT RIC.</a:t>
            </a:r>
          </a:p>
        </p:txBody>
      </p:sp>
    </p:spTree>
    <p:extLst>
      <p:ext uri="{BB962C8B-B14F-4D97-AF65-F5344CB8AC3E}">
        <p14:creationId xmlns:p14="http://schemas.microsoft.com/office/powerpoint/2010/main" val="334762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A2BF4A-1B88-4237-95B1-A2D91B0E8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BAF76C-A07B-4D26-BEE3-18633ECA4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OA&amp;M Architecture for Disaggregated RAN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F11036-2FFE-4AF2-9A6B-10278554DB99}"/>
              </a:ext>
            </a:extLst>
          </p:cNvPr>
          <p:cNvGrpSpPr/>
          <p:nvPr/>
        </p:nvGrpSpPr>
        <p:grpSpPr>
          <a:xfrm>
            <a:off x="1537486" y="1092424"/>
            <a:ext cx="8166652" cy="5487966"/>
            <a:chOff x="848817" y="830292"/>
            <a:chExt cx="8345523" cy="58633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76D5640-3158-4EA5-9117-5D287C6221BF}"/>
                </a:ext>
              </a:extLst>
            </p:cNvPr>
            <p:cNvSpPr/>
            <p:nvPr/>
          </p:nvSpPr>
          <p:spPr>
            <a:xfrm>
              <a:off x="902051" y="830292"/>
              <a:ext cx="8287922" cy="785394"/>
            </a:xfrm>
            <a:prstGeom prst="rect">
              <a:avLst/>
            </a:prstGeom>
            <a:solidFill>
              <a:srgbClr val="8064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433" fontAlgn="base">
                <a:spcBef>
                  <a:spcPct val="0"/>
                </a:spcBef>
                <a:spcAft>
                  <a:spcPct val="0"/>
                </a:spcAft>
              </a:pPr>
              <a:endParaRPr lang="en-US" sz="2399" b="1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CE3D090-A5D0-44FA-AEA1-3E8A561B41F3}"/>
                </a:ext>
              </a:extLst>
            </p:cNvPr>
            <p:cNvSpPr/>
            <p:nvPr/>
          </p:nvSpPr>
          <p:spPr>
            <a:xfrm>
              <a:off x="3690765" y="2147075"/>
              <a:ext cx="4250447" cy="53320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Near-Real Time RAN Intelligent Controller (RIC)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C56F4B8-8A76-404F-AA61-933915FE8C7B}"/>
                </a:ext>
              </a:extLst>
            </p:cNvPr>
            <p:cNvSpPr/>
            <p:nvPr/>
          </p:nvSpPr>
          <p:spPr>
            <a:xfrm>
              <a:off x="4145293" y="3047151"/>
              <a:ext cx="1236365" cy="458876"/>
            </a:xfrm>
            <a:prstGeom prst="roundRect">
              <a:avLst/>
            </a:prstGeom>
            <a:gradFill flip="none" rotWithShape="1">
              <a:gsLst>
                <a:gs pos="44000">
                  <a:schemeClr val="accent2"/>
                </a:gs>
                <a:gs pos="46000">
                  <a:schemeClr val="accent1">
                    <a:lumMod val="95000"/>
                    <a:lumOff val="5000"/>
                  </a:schemeClr>
                </a:gs>
                <a:gs pos="54000">
                  <a:schemeClr val="accent1">
                    <a:lumMod val="6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O-CU-CP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8C158BE-4BF9-4477-ACA5-BD580F48AE2E}"/>
                </a:ext>
              </a:extLst>
            </p:cNvPr>
            <p:cNvSpPr/>
            <p:nvPr/>
          </p:nvSpPr>
          <p:spPr>
            <a:xfrm>
              <a:off x="6182008" y="3260724"/>
              <a:ext cx="1269681" cy="412459"/>
            </a:xfrm>
            <a:prstGeom prst="roundRect">
              <a:avLst/>
            </a:prstGeom>
            <a:gradFill flip="none" rotWithShape="1">
              <a:gsLst>
                <a:gs pos="44000">
                  <a:schemeClr val="accent2"/>
                </a:gs>
                <a:gs pos="46000">
                  <a:schemeClr val="accent1">
                    <a:lumMod val="95000"/>
                    <a:lumOff val="5000"/>
                  </a:schemeClr>
                </a:gs>
                <a:gs pos="54000">
                  <a:schemeClr val="accent1">
                    <a:lumMod val="6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O-CU-UP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418D9F6-15EB-4962-8FF4-4CAD76DE1F25}"/>
                </a:ext>
              </a:extLst>
            </p:cNvPr>
            <p:cNvSpPr/>
            <p:nvPr/>
          </p:nvSpPr>
          <p:spPr>
            <a:xfrm>
              <a:off x="3685426" y="4652843"/>
              <a:ext cx="4384834" cy="34703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O-DU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21E753A-9D64-41F7-BC3F-F3C997C4343D}"/>
                </a:ext>
              </a:extLst>
            </p:cNvPr>
            <p:cNvSpPr/>
            <p:nvPr/>
          </p:nvSpPr>
          <p:spPr>
            <a:xfrm>
              <a:off x="3685427" y="5216089"/>
              <a:ext cx="4312486" cy="34703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O-RU</a:t>
              </a:r>
            </a:p>
          </p:txBody>
        </p:sp>
        <p:sp>
          <p:nvSpPr>
            <p:cNvPr id="12" name="Rounded Rectangle 57">
              <a:extLst>
                <a:ext uri="{FF2B5EF4-FFF2-40B4-BE49-F238E27FC236}">
                  <a16:creationId xmlns:a16="http://schemas.microsoft.com/office/drawing/2014/main" id="{7B42363C-824B-4177-AE89-6A8066579A16}"/>
                </a:ext>
              </a:extLst>
            </p:cNvPr>
            <p:cNvSpPr/>
            <p:nvPr/>
          </p:nvSpPr>
          <p:spPr>
            <a:xfrm>
              <a:off x="4875149" y="1157238"/>
              <a:ext cx="2296525" cy="3973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Non-Real Time RIC 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B6B2D4D-AA09-4BB5-A6A8-59C80E17183D}"/>
                </a:ext>
              </a:extLst>
            </p:cNvPr>
            <p:cNvSpPr/>
            <p:nvPr/>
          </p:nvSpPr>
          <p:spPr>
            <a:xfrm>
              <a:off x="2765995" y="5823879"/>
              <a:ext cx="5956023" cy="8698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Infrastructure – COTS / White Box / Peripheral Hardware &amp; Virtualization layer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5F552CD-EA90-4F4C-BC26-B8F6B04E9F66}"/>
                </a:ext>
              </a:extLst>
            </p:cNvPr>
            <p:cNvSpPr/>
            <p:nvPr/>
          </p:nvSpPr>
          <p:spPr>
            <a:xfrm rot="5400000">
              <a:off x="-386872" y="3421159"/>
              <a:ext cx="3438334" cy="96695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09433" fontAlgn="base">
                <a:spcBef>
                  <a:spcPct val="0"/>
                </a:spcBef>
                <a:spcAft>
                  <a:spcPct val="0"/>
                </a:spcAft>
              </a:pPr>
              <a:endParaRPr lang="en-US" sz="2399" b="1" kern="0" dirty="0">
                <a:latin typeface="Arial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979CDD0-B894-4759-9FC1-C45653CD6879}"/>
                </a:ext>
              </a:extLst>
            </p:cNvPr>
            <p:cNvCxnSpPr>
              <a:cxnSpLocks/>
            </p:cNvCxnSpPr>
            <p:nvPr/>
          </p:nvCxnSpPr>
          <p:spPr>
            <a:xfrm>
              <a:off x="1334452" y="1615686"/>
              <a:ext cx="0" cy="569786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47CCE2D-88F6-40E4-BE90-46A5D28123DC}"/>
                </a:ext>
              </a:extLst>
            </p:cNvPr>
            <p:cNvSpPr txBox="1"/>
            <p:nvPr/>
          </p:nvSpPr>
          <p:spPr>
            <a:xfrm rot="16200000" flipH="1">
              <a:off x="-188576" y="3483470"/>
              <a:ext cx="30447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43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 kern="0" dirty="0">
                  <a:latin typeface="Arial"/>
                </a:rPr>
                <a:t>Infrastructure Management Framework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95FA6A-52B3-4CD2-B999-C47EF30597C0}"/>
                </a:ext>
              </a:extLst>
            </p:cNvPr>
            <p:cNvSpPr txBox="1"/>
            <p:nvPr/>
          </p:nvSpPr>
          <p:spPr>
            <a:xfrm>
              <a:off x="7986082" y="3582321"/>
              <a:ext cx="457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F14B144-6CB0-46C7-9FB3-07560A79C7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0260" y="4793096"/>
              <a:ext cx="52586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D40F8977-D0FE-405E-95EC-3D1685E07610}"/>
                </a:ext>
              </a:extLst>
            </p:cNvPr>
            <p:cNvCxnSpPr>
              <a:cxnSpLocks/>
              <a:stCxn id="14" idx="3"/>
              <a:endCxn id="13" idx="1"/>
            </p:cNvCxnSpPr>
            <p:nvPr/>
          </p:nvCxnSpPr>
          <p:spPr>
            <a:xfrm rot="16200000" flipH="1">
              <a:off x="1731660" y="5224442"/>
              <a:ext cx="634973" cy="1433699"/>
            </a:xfrm>
            <a:prstGeom prst="bentConnector2">
              <a:avLst/>
            </a:prstGeom>
            <a:ln w="38100">
              <a:solidFill>
                <a:schemeClr val="accent6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47AD31-ABA3-47A2-BD23-1E319F725F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8834" y="3217179"/>
              <a:ext cx="3795506" cy="0"/>
            </a:xfrm>
            <a:prstGeom prst="line">
              <a:avLst/>
            </a:prstGeom>
            <a:gradFill flip="none" rotWithShape="1">
              <a:gsLst>
                <a:gs pos="44000">
                  <a:schemeClr val="accent2"/>
                </a:gs>
                <a:gs pos="46000">
                  <a:schemeClr val="accent1">
                    <a:lumMod val="95000"/>
                    <a:lumOff val="5000"/>
                  </a:schemeClr>
                </a:gs>
                <a:gs pos="54000">
                  <a:schemeClr val="accent1">
                    <a:lumMod val="6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FDD980F-4A19-4776-8C72-499C5C9053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913" y="5389605"/>
              <a:ext cx="77496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3F1401F-8EF2-4EF9-AE0C-6CDB9472E64F}"/>
                </a:ext>
              </a:extLst>
            </p:cNvPr>
            <p:cNvSpPr/>
            <p:nvPr/>
          </p:nvSpPr>
          <p:spPr>
            <a:xfrm>
              <a:off x="921496" y="5241155"/>
              <a:ext cx="821597" cy="2374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VIM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465EB8-CC27-42B4-916B-7BDC1B0E26EB}"/>
                </a:ext>
              </a:extLst>
            </p:cNvPr>
            <p:cNvSpPr txBox="1"/>
            <p:nvPr/>
          </p:nvSpPr>
          <p:spPr>
            <a:xfrm>
              <a:off x="1308600" y="1676923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O1*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60AE86C-00CC-43E7-94D2-925FE0B28AD5}"/>
                </a:ext>
              </a:extLst>
            </p:cNvPr>
            <p:cNvSpPr/>
            <p:nvPr/>
          </p:nvSpPr>
          <p:spPr>
            <a:xfrm>
              <a:off x="7153033" y="6413435"/>
              <a:ext cx="1379411" cy="2181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err="1"/>
                <a:t>Whitebox</a:t>
              </a:r>
              <a:r>
                <a:rPr lang="en-US" sz="1050" dirty="0"/>
                <a:t> H/W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407FAE-3625-438F-A87F-085A46BA5E07}"/>
                </a:ext>
              </a:extLst>
            </p:cNvPr>
            <p:cNvSpPr/>
            <p:nvPr/>
          </p:nvSpPr>
          <p:spPr>
            <a:xfrm>
              <a:off x="6425113" y="6413435"/>
              <a:ext cx="538349" cy="21815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err="1">
                  <a:solidFill>
                    <a:schemeClr val="tx1"/>
                  </a:solidFill>
                </a:rPr>
                <a:t>Virt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9F601AF-EDDC-4688-ABA9-A5CA12FE5104}"/>
                </a:ext>
              </a:extLst>
            </p:cNvPr>
            <p:cNvSpPr txBox="1"/>
            <p:nvPr/>
          </p:nvSpPr>
          <p:spPr>
            <a:xfrm>
              <a:off x="1596534" y="5869661"/>
              <a:ext cx="628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~</a:t>
              </a:r>
              <a:r>
                <a:rPr lang="en-US" sz="1400" dirty="0" err="1"/>
                <a:t>NfVi</a:t>
              </a:r>
              <a:r>
                <a:rPr lang="en-US" sz="1400" dirty="0"/>
                <a:t> 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4AAAF9F-E113-47B8-93A6-EE498F82F4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84171" y="3153925"/>
              <a:ext cx="2861744" cy="13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346A4A1-5BCA-44F3-AE08-ECFAF94436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266" y="2410084"/>
              <a:ext cx="17399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0C52B31-E13C-4722-BC9F-A551A16EAC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8055" y="3518374"/>
              <a:ext cx="1002054" cy="65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ABCA966-BFF6-45F5-8E26-14246E706FC7}"/>
                </a:ext>
              </a:extLst>
            </p:cNvPr>
            <p:cNvCxnSpPr>
              <a:cxnSpLocks/>
            </p:cNvCxnSpPr>
            <p:nvPr/>
          </p:nvCxnSpPr>
          <p:spPr>
            <a:xfrm>
              <a:off x="8070261" y="1590335"/>
              <a:ext cx="0" cy="8318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890329E-A9C4-4EF0-8859-DDF0C30D4E75}"/>
                </a:ext>
              </a:extLst>
            </p:cNvPr>
            <p:cNvCxnSpPr>
              <a:cxnSpLocks/>
            </p:cNvCxnSpPr>
            <p:nvPr/>
          </p:nvCxnSpPr>
          <p:spPr>
            <a:xfrm>
              <a:off x="8245914" y="1584933"/>
              <a:ext cx="0" cy="15734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7157973-8B35-48AF-952D-2EA13D59FE35}"/>
                </a:ext>
              </a:extLst>
            </p:cNvPr>
            <p:cNvCxnSpPr>
              <a:cxnSpLocks/>
            </p:cNvCxnSpPr>
            <p:nvPr/>
          </p:nvCxnSpPr>
          <p:spPr>
            <a:xfrm>
              <a:off x="8421567" y="1579533"/>
              <a:ext cx="0" cy="193884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2F9D856-30EC-457A-B594-E7D0380F2C77}"/>
                </a:ext>
              </a:extLst>
            </p:cNvPr>
            <p:cNvCxnSpPr>
              <a:cxnSpLocks/>
            </p:cNvCxnSpPr>
            <p:nvPr/>
          </p:nvCxnSpPr>
          <p:spPr>
            <a:xfrm>
              <a:off x="8597220" y="1574131"/>
              <a:ext cx="0" cy="32189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D0288D5-05F2-4081-951A-EB190F2F9A9F}"/>
                </a:ext>
              </a:extLst>
            </p:cNvPr>
            <p:cNvCxnSpPr>
              <a:cxnSpLocks/>
            </p:cNvCxnSpPr>
            <p:nvPr/>
          </p:nvCxnSpPr>
          <p:spPr>
            <a:xfrm>
              <a:off x="8772873" y="1568729"/>
              <a:ext cx="0" cy="38208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64E6482-CF7D-481F-ADE9-2540ECC2AE68}"/>
                </a:ext>
              </a:extLst>
            </p:cNvPr>
            <p:cNvSpPr txBox="1"/>
            <p:nvPr/>
          </p:nvSpPr>
          <p:spPr>
            <a:xfrm>
              <a:off x="7813528" y="2410084"/>
              <a:ext cx="457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800AF8F-8381-4844-BBC1-CD99D78E9012}"/>
                </a:ext>
              </a:extLst>
            </p:cNvPr>
            <p:cNvSpPr txBox="1"/>
            <p:nvPr/>
          </p:nvSpPr>
          <p:spPr>
            <a:xfrm>
              <a:off x="7852847" y="3129387"/>
              <a:ext cx="457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6B115F5-89B9-4F47-AAA6-A6235AB52225}"/>
                </a:ext>
              </a:extLst>
            </p:cNvPr>
            <p:cNvSpPr txBox="1"/>
            <p:nvPr/>
          </p:nvSpPr>
          <p:spPr>
            <a:xfrm>
              <a:off x="8235550" y="5335917"/>
              <a:ext cx="457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EE5627C-EC38-4E66-A498-82FE00FCE131}"/>
                </a:ext>
              </a:extLst>
            </p:cNvPr>
            <p:cNvSpPr txBox="1"/>
            <p:nvPr/>
          </p:nvSpPr>
          <p:spPr>
            <a:xfrm>
              <a:off x="8114539" y="4781196"/>
              <a:ext cx="457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O1</a:t>
              </a:r>
            </a:p>
          </p:txBody>
        </p: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812DAFFD-5519-43C0-9A41-A73700A3E0CE}"/>
                </a:ext>
              </a:extLst>
            </p:cNvPr>
            <p:cNvCxnSpPr>
              <a:cxnSpLocks/>
            </p:cNvCxnSpPr>
            <p:nvPr/>
          </p:nvCxnSpPr>
          <p:spPr>
            <a:xfrm>
              <a:off x="5375123" y="3386611"/>
              <a:ext cx="820738" cy="0"/>
            </a:xfrm>
            <a:prstGeom prst="bentConnector3">
              <a:avLst/>
            </a:prstGeom>
            <a:noFill/>
            <a:ln w="38100">
              <a:solidFill>
                <a:srgbClr val="0070C0"/>
              </a:solidFill>
              <a:prstDash val="solid"/>
              <a:headEnd type="triangl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F73D98E-3F00-49F1-AAC1-2731F2B949E4}"/>
                </a:ext>
              </a:extLst>
            </p:cNvPr>
            <p:cNvSpPr txBox="1"/>
            <p:nvPr/>
          </p:nvSpPr>
          <p:spPr>
            <a:xfrm>
              <a:off x="3621456" y="4990677"/>
              <a:ext cx="21427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</a:rPr>
                <a:t>Open Fronthaul Interface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F99358F-919E-4CC7-96C8-73E90E87C5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3476" y="3506026"/>
              <a:ext cx="1" cy="1146816"/>
            </a:xfrm>
            <a:prstGeom prst="line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69CD620-1408-4EBF-800B-C6ED727D2848}"/>
                </a:ext>
              </a:extLst>
            </p:cNvPr>
            <p:cNvSpPr txBox="1"/>
            <p:nvPr/>
          </p:nvSpPr>
          <p:spPr>
            <a:xfrm>
              <a:off x="4388334" y="4009982"/>
              <a:ext cx="41429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F1-c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8B01A5E-CC36-4D0D-AD9D-C758AF9AF10E}"/>
                </a:ext>
              </a:extLst>
            </p:cNvPr>
            <p:cNvCxnSpPr>
              <a:cxnSpLocks/>
            </p:cNvCxnSpPr>
            <p:nvPr/>
          </p:nvCxnSpPr>
          <p:spPr>
            <a:xfrm>
              <a:off x="5558355" y="1568081"/>
              <a:ext cx="0" cy="617390"/>
            </a:xfrm>
            <a:prstGeom prst="line">
              <a:avLst/>
            </a:prstGeom>
            <a:ln w="19050" cmpd="sng">
              <a:solidFill>
                <a:schemeClr val="accent2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367520F-E5F4-4AA8-B402-64C18BFBE876}"/>
                </a:ext>
              </a:extLst>
            </p:cNvPr>
            <p:cNvSpPr txBox="1"/>
            <p:nvPr/>
          </p:nvSpPr>
          <p:spPr>
            <a:xfrm>
              <a:off x="5785492" y="1600876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A1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241B7C-D3D3-4F3E-BE7A-595D4B129653}"/>
                </a:ext>
              </a:extLst>
            </p:cNvPr>
            <p:cNvSpPr txBox="1"/>
            <p:nvPr/>
          </p:nvSpPr>
          <p:spPr>
            <a:xfrm>
              <a:off x="6945886" y="4038549"/>
              <a:ext cx="41429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F1-u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94D496A-054D-449F-8BC5-A6579E8528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0041" y="3683207"/>
              <a:ext cx="1" cy="969637"/>
            </a:xfrm>
            <a:prstGeom prst="line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B58958D-3F74-4B02-880C-43C2B2E34369}"/>
                </a:ext>
              </a:extLst>
            </p:cNvPr>
            <p:cNvSpPr txBox="1"/>
            <p:nvPr/>
          </p:nvSpPr>
          <p:spPr>
            <a:xfrm>
              <a:off x="5571752" y="3349142"/>
              <a:ext cx="4413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E1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4500151-128F-41CD-8F90-703042F25A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41524" y="2643758"/>
              <a:ext cx="19571" cy="2030396"/>
            </a:xfrm>
            <a:prstGeom prst="line">
              <a:avLst/>
            </a:prstGeom>
            <a:ln w="19050" cmpd="sng">
              <a:solidFill>
                <a:schemeClr val="accent2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7DCE184D-E22F-45E0-A985-0A8D24B02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71148" y="3276589"/>
              <a:ext cx="174145" cy="949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4ED40FE-436E-4059-B6B3-D019D638D2C7}"/>
                </a:ext>
              </a:extLst>
            </p:cNvPr>
            <p:cNvSpPr txBox="1"/>
            <p:nvPr/>
          </p:nvSpPr>
          <p:spPr>
            <a:xfrm>
              <a:off x="3575616" y="2627564"/>
              <a:ext cx="3882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</a:rPr>
                <a:t>E2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0B3B615-35EC-4964-803E-46FD9DE6B9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1311" y="3637851"/>
              <a:ext cx="2244551" cy="6205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C91C97A-6230-4A4A-B4ED-338CB700B399}"/>
                </a:ext>
              </a:extLst>
            </p:cNvPr>
            <p:cNvCxnSpPr>
              <a:cxnSpLocks/>
            </p:cNvCxnSpPr>
            <p:nvPr/>
          </p:nvCxnSpPr>
          <p:spPr>
            <a:xfrm>
              <a:off x="5591206" y="4972437"/>
              <a:ext cx="0" cy="305339"/>
            </a:xfrm>
            <a:prstGeom prst="line">
              <a:avLst/>
            </a:prstGeom>
            <a:ln w="19050" cmpd="sng">
              <a:solidFill>
                <a:schemeClr val="accent2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25267F1E-30CC-43B5-A979-A88CAAB67FCF}"/>
              </a:ext>
            </a:extLst>
          </p:cNvPr>
          <p:cNvSpPr txBox="1"/>
          <p:nvPr/>
        </p:nvSpPr>
        <p:spPr>
          <a:xfrm>
            <a:off x="2699831" y="1085824"/>
            <a:ext cx="561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Management &amp; Orchestration (e.g. ONAP)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8064A2">
                  <a:lumMod val="20000"/>
                  <a:lumOff val="8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03069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Provisioning Management</a:t>
            </a:r>
          </a:p>
          <a:p>
            <a:pPr lvl="1"/>
            <a:r>
              <a:rPr lang="en-US" dirty="0"/>
              <a:t>Three New CM VES notifications notifyMOICreation, notifyMOIDeletion, </a:t>
            </a:r>
            <a:r>
              <a:rPr lang="en-US" dirty="0" err="1"/>
              <a:t>notifyMOIAttributeValueChange</a:t>
            </a:r>
            <a:r>
              <a:rPr lang="en-US" dirty="0"/>
              <a:t>.</a:t>
            </a:r>
          </a:p>
          <a:p>
            <a:r>
              <a:rPr lang="en-US" dirty="0"/>
              <a:t>Fault Supervision</a:t>
            </a:r>
          </a:p>
          <a:p>
            <a:pPr lvl="1"/>
            <a:r>
              <a:rPr lang="en-US" dirty="0"/>
              <a:t>Align existing VES fault event or create new VES fault3gpp event to support harmonization work in TS 28.532.</a:t>
            </a:r>
          </a:p>
          <a:p>
            <a:r>
              <a:rPr lang="en-US" dirty="0"/>
              <a:t>Performance Assurance/File Management</a:t>
            </a:r>
          </a:p>
          <a:p>
            <a:pPr lvl="1"/>
            <a:r>
              <a:rPr lang="en-US" dirty="0"/>
              <a:t>Modify the </a:t>
            </a:r>
            <a:r>
              <a:rPr lang="en-US" dirty="0" err="1"/>
              <a:t>changeIdentifier</a:t>
            </a:r>
            <a:r>
              <a:rPr lang="en-US" dirty="0"/>
              <a:t> field name of the </a:t>
            </a:r>
            <a:r>
              <a:rPr lang="en-US" dirty="0" err="1"/>
              <a:t>fileReady</a:t>
            </a:r>
            <a:r>
              <a:rPr lang="en-US" dirty="0"/>
              <a:t> event to filetype indicating the type of file that is ready for upload (call trace, log, certificate, beamforming etc.) or add a new field </a:t>
            </a:r>
            <a:r>
              <a:rPr lang="en-US" dirty="0" err="1"/>
              <a:t>fileType</a:t>
            </a:r>
            <a:r>
              <a:rPr lang="en-US" dirty="0"/>
              <a:t> for this purpose</a:t>
            </a:r>
          </a:p>
        </p:txBody>
      </p:sp>
    </p:spTree>
    <p:extLst>
      <p:ext uri="{BB962C8B-B14F-4D97-AF65-F5344CB8AC3E}">
        <p14:creationId xmlns:p14="http://schemas.microsoft.com/office/powerpoint/2010/main" val="132168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PNF Registration</a:t>
            </a:r>
          </a:p>
          <a:p>
            <a:pPr lvl="1"/>
            <a:r>
              <a:rPr lang="en-US" dirty="0"/>
              <a:t>ONAP modifications to support the addressing of MEs behind a NAT </a:t>
            </a:r>
          </a:p>
          <a:p>
            <a:pPr lvl="1"/>
            <a:r>
              <a:rPr lang="en-US" dirty="0"/>
              <a:t>Potential modification of </a:t>
            </a:r>
            <a:r>
              <a:rPr lang="en-US" dirty="0" err="1"/>
              <a:t>pnfRegistration</a:t>
            </a:r>
            <a:r>
              <a:rPr lang="en-US" dirty="0"/>
              <a:t> event when 3GPP completes harmonization activity.</a:t>
            </a:r>
          </a:p>
          <a:p>
            <a:r>
              <a:rPr lang="en-US" dirty="0"/>
              <a:t>PNF SW Management</a:t>
            </a:r>
          </a:p>
          <a:p>
            <a:pPr lvl="1"/>
            <a:r>
              <a:rPr lang="en-US" dirty="0"/>
              <a:t>Ensure O-RAN PNF Software Management can be supported in ONAP </a:t>
            </a:r>
          </a:p>
          <a:p>
            <a:pPr lvl="2"/>
            <a:r>
              <a:rPr lang="en-US" dirty="0"/>
              <a:t>O1 PNF Software Management specifies the order, behavior, input and output for each step.</a:t>
            </a:r>
          </a:p>
          <a:p>
            <a:pPr lvl="2"/>
            <a:r>
              <a:rPr lang="en-US" dirty="0"/>
              <a:t>O-RAN needs ONAP to support workflow order, events, and steps specified in the O1.</a:t>
            </a:r>
          </a:p>
          <a:p>
            <a:pPr lvl="3"/>
            <a:r>
              <a:rPr lang="en-US" dirty="0"/>
              <a:t>Order and behavior of steps is different in ONAP proposals in Frankfurt; e.g. pre-check, update AAI, post-check.</a:t>
            </a:r>
          </a:p>
          <a:p>
            <a:pPr lvl="1"/>
            <a:r>
              <a:rPr lang="en-US" dirty="0"/>
              <a:t>Definition of additional Notifications (VES events)</a:t>
            </a:r>
          </a:p>
          <a:p>
            <a:pPr lvl="2"/>
            <a:r>
              <a:rPr lang="en-US" dirty="0" err="1"/>
              <a:t>resetReason</a:t>
            </a:r>
            <a:r>
              <a:rPr lang="en-US" dirty="0"/>
              <a:t> Notification</a:t>
            </a:r>
          </a:p>
          <a:p>
            <a:pPr lvl="2"/>
            <a:r>
              <a:rPr lang="en-US" dirty="0" err="1"/>
              <a:t>softwareActivate</a:t>
            </a:r>
            <a:r>
              <a:rPr lang="en-US" dirty="0"/>
              <a:t> Notification</a:t>
            </a:r>
          </a:p>
          <a:p>
            <a:pPr lvl="2"/>
            <a:r>
              <a:rPr lang="en-US" dirty="0" err="1"/>
              <a:t>downloadFile</a:t>
            </a:r>
            <a:r>
              <a:rPr lang="en-US" dirty="0"/>
              <a:t> Notification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34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A1 Interface introduction</a:t>
            </a:r>
          </a:p>
          <a:p>
            <a:pPr lvl="1"/>
            <a:r>
              <a:rPr lang="en-US" dirty="0"/>
              <a:t>A1 interface between Non-Real Time RIC and the Near Real Time RIC to transmit Policy and optimization information to the Near Real Time RIC and carry responses (e.g. policy applied, couldn’t be applied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A1 interface to be defined by WG2 in O-RAN in September.</a:t>
            </a:r>
          </a:p>
          <a:p>
            <a:pPr lvl="1"/>
            <a:r>
              <a:rPr lang="en-US" dirty="0"/>
              <a:t>Evaluation of impact to follow</a:t>
            </a:r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8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Status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Evaluating Project impacts for the work items</a:t>
            </a:r>
          </a:p>
          <a:p>
            <a:r>
              <a:rPr lang="en-US" dirty="0"/>
              <a:t>Prioritizing work items to be addressed in Frankfurt</a:t>
            </a:r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8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Goals for Frankfurt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A1 Interface Introduction</a:t>
            </a:r>
          </a:p>
          <a:p>
            <a:r>
              <a:rPr lang="en-US" dirty="0"/>
              <a:t>Fault Assurance alignment of fault event to fault3gpp</a:t>
            </a:r>
          </a:p>
          <a:p>
            <a:r>
              <a:rPr lang="en-US" dirty="0" err="1"/>
              <a:t>fileReady</a:t>
            </a:r>
            <a:r>
              <a:rPr lang="en-US" dirty="0"/>
              <a:t> field name change or the addition of a new field to specify the </a:t>
            </a:r>
            <a:r>
              <a:rPr lang="en-US" dirty="0" err="1"/>
              <a:t>fileType</a:t>
            </a:r>
            <a:r>
              <a:rPr lang="en-US" dirty="0"/>
              <a:t>.</a:t>
            </a:r>
          </a:p>
          <a:p>
            <a:r>
              <a:rPr lang="en-US" dirty="0"/>
              <a:t>CM notification events defined in VES, supported in DCAE and </a:t>
            </a:r>
            <a:r>
              <a:rPr lang="en-US" dirty="0" err="1"/>
              <a:t>DMaaP</a:t>
            </a:r>
            <a:endParaRPr lang="en-US" dirty="0"/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32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185B6FD968AC4F8244C98DADFCDDF2" ma:contentTypeVersion="7" ma:contentTypeDescription="Create a new document." ma:contentTypeScope="" ma:versionID="96339b5cdcadf5303d826fcd2f444441">
  <xsd:schema xmlns:xsd="http://www.w3.org/2001/XMLSchema" xmlns:xs="http://www.w3.org/2001/XMLSchema" xmlns:p="http://schemas.microsoft.com/office/2006/metadata/properties" xmlns:ns3="71c5aaf6-e6ce-465b-b873-5148d2a4c105" xmlns:ns4="687e87d0-d0a8-4c48-8f94-14f0c67212c5" xmlns:ns5="b4d06219-a142-4c5f-be55-53f74cb980c7" targetNamespace="http://schemas.microsoft.com/office/2006/metadata/properties" ma:root="true" ma:fieldsID="9e6ee299b03dbebe721f4d9355179c93" ns3:_="" ns4:_="" ns5:_="">
    <xsd:import namespace="71c5aaf6-e6ce-465b-b873-5148d2a4c105"/>
    <xsd:import namespace="687e87d0-d0a8-4c48-8f94-14f0c67212c5"/>
    <xsd:import namespace="b4d06219-a142-4c5f-be55-53f74cb980c7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e87d0-d0a8-4c48-8f94-14f0c67212c5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Metadata" ma:index="1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AutoTags" ma:index="18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d06219-a142-4c5f-be55-53f74cb980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B77A9A-7C41-4CD2-AFB3-C26404C97563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A461966-D3DF-4184-9CAC-0E1C7F62DA2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245C1FB-B10F-4907-82DA-DA285AA08A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87e87d0-d0a8-4c48-8f94-14f0c67212c5"/>
    <ds:schemaRef ds:uri="b4d06219-a142-4c5f-be55-53f74cb980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EF1EE83-0879-409A-9B2E-2B34199DF468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71c5aaf6-e6ce-465b-b873-5148d2a4c105"/>
    <ds:schemaRef ds:uri="http://schemas.openxmlformats.org/package/2006/metadata/core-properties"/>
    <ds:schemaRef ds:uri="b4d06219-a142-4c5f-be55-53f74cb980c7"/>
    <ds:schemaRef ds:uri="687e87d0-d0a8-4c48-8f94-14f0c67212c5"/>
  </ds:schemaRefs>
</ds:datastoreItem>
</file>

<file path=customXml/itemProps5.xml><?xml version="1.0" encoding="utf-8"?>
<ds:datastoreItem xmlns:ds="http://schemas.openxmlformats.org/officeDocument/2006/customXml" ds:itemID="{A958AE3A-12FD-4D35-A420-A48E82DD1D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34400</TotalTime>
  <Words>665</Words>
  <Application>Microsoft Office PowerPoint</Application>
  <PresentationFormat>Widescreen</PresentationFormat>
  <Paragraphs>117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黑体</vt:lpstr>
      <vt:lpstr>.AppleSystemUIFont</vt:lpstr>
      <vt:lpstr>Arial</vt:lpstr>
      <vt:lpstr>Calibri</vt:lpstr>
      <vt:lpstr>Office Theme</vt:lpstr>
      <vt:lpstr>ONAP/3GPP &amp; ORAN Alignment use case  August 19, 2019 Marge Hillis, Vimal Begwani</vt:lpstr>
      <vt:lpstr>O-RAN Target Architecture for Disaggregated Radio Network</vt:lpstr>
      <vt:lpstr>O-RAN O1 &amp; A1 Specifications:</vt:lpstr>
      <vt:lpstr>OA&amp;M Architecture for Disaggregated RAN</vt:lpstr>
      <vt:lpstr>ONAP/3GPP &amp; O-RAN Alignment Work </vt:lpstr>
      <vt:lpstr>ONAP/3GPP &amp; O-RAN Alignment Work </vt:lpstr>
      <vt:lpstr>ONAP/3GPP &amp; O-RAN Alignment Work </vt:lpstr>
      <vt:lpstr>Status </vt:lpstr>
      <vt:lpstr>Goals for Frankfurt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Data Files Collector  - Use Case 1:  Data file collection and feed publication  - Use Case 2:  3GPP PM counters for closed loops  Ericsson Proposal</dc:title>
  <dc:creator>Hillis, Marge (Nokia - US)</dc:creator>
  <cp:lastModifiedBy>BEGWANI, VIMAL</cp:lastModifiedBy>
  <cp:revision>206</cp:revision>
  <dcterms:modified xsi:type="dcterms:W3CDTF">2019-08-14T19:51:01Z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  <property fmtid="{D5CDD505-2E9C-101B-9397-08002B2CF9AE}" pid="12" name="ContentTypeId">
    <vt:lpwstr>0x01010083185B6FD968AC4F8244C98DADFCDDF2</vt:lpwstr>
  </property>
</Properties>
</file>