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6"/>
  </p:sldMasterIdLst>
  <p:notesMasterIdLst>
    <p:notesMasterId r:id="rId13"/>
  </p:notesMasterIdLst>
  <p:sldIdLst>
    <p:sldId id="256" r:id="rId7"/>
    <p:sldId id="373" r:id="rId8"/>
    <p:sldId id="374" r:id="rId9"/>
    <p:sldId id="375" r:id="rId10"/>
    <p:sldId id="377" r:id="rId11"/>
    <p:sldId id="3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FF7C80"/>
    <a:srgbClr val="FF9900"/>
    <a:srgbClr val="005E27"/>
    <a:srgbClr val="006F8D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5" autoAdjust="0"/>
    <p:restoredTop sz="96144" autoAdjust="0"/>
  </p:normalViewPr>
  <p:slideViewPr>
    <p:cSldViewPr snapToGrid="0">
      <p:cViewPr varScale="1">
        <p:scale>
          <a:sx n="110" d="100"/>
          <a:sy n="110" d="100"/>
        </p:scale>
        <p:origin x="81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0" y="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llis, Marge (Nokia - US)" userId="1f235cf7-1d34-469c-9746-38a900a99284" providerId="ADAL" clId="{48518441-E906-4FD5-A67C-4DB5EE3F30D5}"/>
    <pc:docChg chg="custSel modSld">
      <pc:chgData name="Hillis, Marge (Nokia - US)" userId="1f235cf7-1d34-469c-9746-38a900a99284" providerId="ADAL" clId="{48518441-E906-4FD5-A67C-4DB5EE3F30D5}" dt="2019-08-14T15:01:54.801" v="148" actId="20577"/>
      <pc:docMkLst>
        <pc:docMk/>
      </pc:docMkLst>
      <pc:sldChg chg="modSp">
        <pc:chgData name="Hillis, Marge (Nokia - US)" userId="1f235cf7-1d34-469c-9746-38a900a99284" providerId="ADAL" clId="{48518441-E906-4FD5-A67C-4DB5EE3F30D5}" dt="2019-08-14T15:01:54.801" v="148" actId="20577"/>
        <pc:sldMkLst>
          <pc:docMk/>
          <pc:sldMk cId="1321687943" sldId="373"/>
        </pc:sldMkLst>
        <pc:spChg chg="mod">
          <ac:chgData name="Hillis, Marge (Nokia - US)" userId="1f235cf7-1d34-469c-9746-38a900a99284" providerId="ADAL" clId="{48518441-E906-4FD5-A67C-4DB5EE3F30D5}" dt="2019-08-14T15:01:54.801" v="148" actId="20577"/>
          <ac:spMkLst>
            <pc:docMk/>
            <pc:sldMk cId="1321687943" sldId="373"/>
            <ac:spMk id="6" creationId="{91334B05-887F-48B4-ABA3-866585857B13}"/>
          </ac:spMkLst>
        </pc:spChg>
      </pc:sldChg>
      <pc:sldChg chg="modSp">
        <pc:chgData name="Hillis, Marge (Nokia - US)" userId="1f235cf7-1d34-469c-9746-38a900a99284" providerId="ADAL" clId="{48518441-E906-4FD5-A67C-4DB5EE3F30D5}" dt="2019-08-14T13:24:11.243" v="37" actId="20577"/>
        <pc:sldMkLst>
          <pc:docMk/>
          <pc:sldMk cId="1024334581" sldId="374"/>
        </pc:sldMkLst>
        <pc:spChg chg="mod">
          <ac:chgData name="Hillis, Marge (Nokia - US)" userId="1f235cf7-1d34-469c-9746-38a900a99284" providerId="ADAL" clId="{48518441-E906-4FD5-A67C-4DB5EE3F30D5}" dt="2019-08-14T13:24:11.243" v="37" actId="20577"/>
          <ac:spMkLst>
            <pc:docMk/>
            <pc:sldMk cId="1024334581" sldId="374"/>
            <ac:spMk id="6" creationId="{91334B05-887F-48B4-ABA3-866585857B13}"/>
          </ac:spMkLst>
        </pc:spChg>
      </pc:sldChg>
      <pc:sldChg chg="modSp">
        <pc:chgData name="Hillis, Marge (Nokia - US)" userId="1f235cf7-1d34-469c-9746-38a900a99284" providerId="ADAL" clId="{48518441-E906-4FD5-A67C-4DB5EE3F30D5}" dt="2019-08-14T15:01:15.840" v="100" actId="20577"/>
        <pc:sldMkLst>
          <pc:docMk/>
          <pc:sldMk cId="1223932282" sldId="376"/>
        </pc:sldMkLst>
        <pc:spChg chg="mod">
          <ac:chgData name="Hillis, Marge (Nokia - US)" userId="1f235cf7-1d34-469c-9746-38a900a99284" providerId="ADAL" clId="{48518441-E906-4FD5-A67C-4DB5EE3F30D5}" dt="2019-08-14T15:01:15.840" v="100" actId="20577"/>
          <ac:spMkLst>
            <pc:docMk/>
            <pc:sldMk cId="1223932282" sldId="376"/>
            <ac:spMk id="6" creationId="{91334B05-887F-48B4-ABA3-866585857B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10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3772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4786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373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6205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17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1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28045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9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24163"/>
            <a:ext cx="11333163" cy="3597419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ONAP/3GPP &amp; ORAN Alignment use case</a:t>
            </a:r>
            <a:br>
              <a:rPr lang="en-US" sz="2400" dirty="0">
                <a:latin typeface="Calibri" panose="020F0502020204030204" pitchFamily="34" charset="0"/>
              </a:rPr>
            </a:br>
            <a:br>
              <a:rPr lang="en-US" sz="1800" dirty="0">
                <a:latin typeface="Calibri" panose="020F0502020204030204" pitchFamily="34" charset="0"/>
              </a:rPr>
            </a:br>
            <a:r>
              <a:rPr lang="en-US" sz="2800" dirty="0">
                <a:latin typeface="Calibri" panose="020F0502020204030204" pitchFamily="34" charset="0"/>
              </a:rPr>
              <a:t>August 14, 2019 Marge Hillis, Vimal </a:t>
            </a:r>
            <a:r>
              <a:rPr lang="en-US" sz="2800" dirty="0" err="1">
                <a:latin typeface="Calibri" panose="020F0502020204030204" pitchFamily="34" charset="0"/>
              </a:rPr>
              <a:t>Begwani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48207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ONAP/3GPP &amp; O-RAN Alignment Work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Provisioning Management</a:t>
            </a:r>
          </a:p>
          <a:p>
            <a:pPr lvl="1"/>
            <a:r>
              <a:rPr lang="en-US" dirty="0"/>
              <a:t>Three New CM VES notifications notifyMOICreation, notifyMOIDeletion, </a:t>
            </a:r>
            <a:r>
              <a:rPr lang="en-US" dirty="0" err="1"/>
              <a:t>notifyMOIAttributeValueChange</a:t>
            </a:r>
            <a:r>
              <a:rPr lang="en-US" dirty="0"/>
              <a:t>.</a:t>
            </a:r>
          </a:p>
          <a:p>
            <a:r>
              <a:rPr lang="en-US" dirty="0"/>
              <a:t>Fault Supervision</a:t>
            </a:r>
          </a:p>
          <a:p>
            <a:pPr lvl="1"/>
            <a:r>
              <a:rPr lang="en-US" dirty="0"/>
              <a:t>Align existing VES fault event or create new VES fault3gpp event to support harmonization work in TS 28.532.</a:t>
            </a:r>
          </a:p>
          <a:p>
            <a:r>
              <a:rPr lang="en-US" dirty="0"/>
              <a:t>Performance Assurance/File Management</a:t>
            </a:r>
          </a:p>
          <a:p>
            <a:pPr lvl="1"/>
            <a:r>
              <a:rPr lang="en-US" dirty="0"/>
              <a:t>Modify the </a:t>
            </a:r>
            <a:r>
              <a:rPr lang="en-US" dirty="0" err="1"/>
              <a:t>changeIdentifier</a:t>
            </a:r>
            <a:r>
              <a:rPr lang="en-US" dirty="0"/>
              <a:t> field name of the </a:t>
            </a:r>
            <a:r>
              <a:rPr lang="en-US" dirty="0" err="1"/>
              <a:t>fileReady</a:t>
            </a:r>
            <a:r>
              <a:rPr lang="en-US" dirty="0"/>
              <a:t> event to filetype indicating the type of file that is ready for upload (call trace, log, certificate, beamforming </a:t>
            </a:r>
            <a:r>
              <a:rPr lang="en-US" dirty="0" err="1"/>
              <a:t>etc</a:t>
            </a:r>
            <a:r>
              <a:rPr lang="en-US" dirty="0"/>
              <a:t>) or add a new field </a:t>
            </a:r>
            <a:r>
              <a:rPr lang="en-US"/>
              <a:t>fileType</a:t>
            </a:r>
            <a:r>
              <a:rPr lang="en-US" dirty="0"/>
              <a:t> for this purpose</a:t>
            </a:r>
          </a:p>
        </p:txBody>
      </p:sp>
    </p:spTree>
    <p:extLst>
      <p:ext uri="{BB962C8B-B14F-4D97-AF65-F5344CB8AC3E}">
        <p14:creationId xmlns:p14="http://schemas.microsoft.com/office/powerpoint/2010/main" val="1321687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ONAP/3GPP &amp; O-RAN Alignment Work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PNF Registration</a:t>
            </a:r>
          </a:p>
          <a:p>
            <a:pPr lvl="1"/>
            <a:r>
              <a:rPr lang="en-US" dirty="0"/>
              <a:t>ONAP modifications to support the addressing of MEs behind a NAT </a:t>
            </a:r>
          </a:p>
          <a:p>
            <a:pPr lvl="1"/>
            <a:r>
              <a:rPr lang="en-US" dirty="0"/>
              <a:t>Potential modification of </a:t>
            </a:r>
            <a:r>
              <a:rPr lang="en-US" dirty="0" err="1"/>
              <a:t>pnfRegistration</a:t>
            </a:r>
            <a:r>
              <a:rPr lang="en-US" dirty="0"/>
              <a:t> event when 3GPP completes harmonization activity.</a:t>
            </a:r>
          </a:p>
          <a:p>
            <a:r>
              <a:rPr lang="en-US" dirty="0"/>
              <a:t>PNF SW Management</a:t>
            </a:r>
          </a:p>
          <a:p>
            <a:pPr lvl="1"/>
            <a:r>
              <a:rPr lang="en-US" dirty="0"/>
              <a:t>Ensure O-RAN PNF Software Management can be supported in ONAP </a:t>
            </a:r>
          </a:p>
          <a:p>
            <a:pPr lvl="2"/>
            <a:r>
              <a:rPr lang="en-US" dirty="0"/>
              <a:t>O1 PNF Software Management specifies the order, behavior, input and output for each step.</a:t>
            </a:r>
          </a:p>
          <a:p>
            <a:pPr lvl="2"/>
            <a:r>
              <a:rPr lang="en-US" dirty="0"/>
              <a:t>O-RAN needs ONAP to support workflow order, events, and steps specified in the O1.</a:t>
            </a:r>
          </a:p>
          <a:p>
            <a:pPr lvl="3"/>
            <a:r>
              <a:rPr lang="en-US" dirty="0"/>
              <a:t>Order and behavior of steps is different in ONAP proposals in Frankfurt; e.g. pre-check, update AAI, post-check.</a:t>
            </a:r>
          </a:p>
          <a:p>
            <a:pPr lvl="1"/>
            <a:r>
              <a:rPr lang="en-US" dirty="0"/>
              <a:t>Definition of additional Notifications (VES events)</a:t>
            </a:r>
          </a:p>
          <a:p>
            <a:pPr lvl="2"/>
            <a:r>
              <a:rPr lang="en-US" dirty="0" err="1"/>
              <a:t>resetReason</a:t>
            </a:r>
            <a:r>
              <a:rPr lang="en-US" dirty="0"/>
              <a:t> Notification</a:t>
            </a:r>
          </a:p>
          <a:p>
            <a:pPr lvl="2"/>
            <a:r>
              <a:rPr lang="en-US" dirty="0" err="1"/>
              <a:t>softwareActivate</a:t>
            </a:r>
            <a:r>
              <a:rPr lang="en-US" dirty="0"/>
              <a:t> Notification</a:t>
            </a:r>
          </a:p>
          <a:p>
            <a:pPr lvl="2"/>
            <a:r>
              <a:rPr lang="en-US" dirty="0" err="1"/>
              <a:t>downloadFile</a:t>
            </a:r>
            <a:r>
              <a:rPr lang="en-US" dirty="0"/>
              <a:t> Notification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334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ONAP/3GPP &amp; O-RAN Alignment Work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A1 Interface introduction</a:t>
            </a:r>
          </a:p>
          <a:p>
            <a:pPr lvl="1"/>
            <a:r>
              <a:rPr lang="en-US" dirty="0"/>
              <a:t>A1 interface between Non-Real Time RIC and the Near Real Time RIC to transmit Policy and optimization information to the Near Real Time RIC and carry responses (e.g. policy applied, couldn’t be applied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A1 interface to be defined by WG2 in O-RAN in September.</a:t>
            </a:r>
          </a:p>
          <a:p>
            <a:pPr lvl="1"/>
            <a:r>
              <a:rPr lang="en-US" dirty="0"/>
              <a:t>Evaluation of impact to follow</a:t>
            </a:r>
          </a:p>
          <a:p>
            <a:pPr lvl="3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786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Status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Evaluating Project impacts for the work items</a:t>
            </a:r>
          </a:p>
          <a:p>
            <a:r>
              <a:rPr lang="en-US" dirty="0"/>
              <a:t>Prioritizing work items to be addressed in Frankfurt</a:t>
            </a:r>
          </a:p>
          <a:p>
            <a:pPr lvl="3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987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Goals for Frankfurt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A1 Interface Introduction</a:t>
            </a:r>
          </a:p>
          <a:p>
            <a:r>
              <a:rPr lang="en-US" dirty="0"/>
              <a:t>Fault Assurance alignment of fault event to fault3gpp</a:t>
            </a:r>
          </a:p>
          <a:p>
            <a:r>
              <a:rPr lang="en-US" dirty="0" err="1"/>
              <a:t>fileReady</a:t>
            </a:r>
            <a:r>
              <a:rPr lang="en-US" dirty="0"/>
              <a:t> field name change or the addition of a new field to specify the </a:t>
            </a:r>
            <a:r>
              <a:rPr lang="en-US" dirty="0" err="1"/>
              <a:t>fileType</a:t>
            </a:r>
            <a:r>
              <a:rPr lang="en-US" dirty="0"/>
              <a:t>.</a:t>
            </a:r>
          </a:p>
          <a:p>
            <a:r>
              <a:rPr lang="en-US" dirty="0"/>
              <a:t>CM notification events defined in VES, supported in DCAE and </a:t>
            </a:r>
            <a:r>
              <a:rPr lang="en-US" dirty="0" err="1"/>
              <a:t>DMaaP</a:t>
            </a:r>
            <a:endParaRPr lang="en-US" dirty="0"/>
          </a:p>
          <a:p>
            <a:pPr lvl="3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932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185B6FD968AC4F8244C98DADFCDDF2" ma:contentTypeVersion="7" ma:contentTypeDescription="Create a new document." ma:contentTypeScope="" ma:versionID="96339b5cdcadf5303d826fcd2f444441">
  <xsd:schema xmlns:xsd="http://www.w3.org/2001/XMLSchema" xmlns:xs="http://www.w3.org/2001/XMLSchema" xmlns:p="http://schemas.microsoft.com/office/2006/metadata/properties" xmlns:ns3="71c5aaf6-e6ce-465b-b873-5148d2a4c105" xmlns:ns4="687e87d0-d0a8-4c48-8f94-14f0c67212c5" xmlns:ns5="b4d06219-a142-4c5f-be55-53f74cb980c7" targetNamespace="http://schemas.microsoft.com/office/2006/metadata/properties" ma:root="true" ma:fieldsID="9e6ee299b03dbebe721f4d9355179c93" ns3:_="" ns4:_="" ns5:_="">
    <xsd:import namespace="71c5aaf6-e6ce-465b-b873-5148d2a4c105"/>
    <xsd:import namespace="687e87d0-d0a8-4c48-8f94-14f0c67212c5"/>
    <xsd:import namespace="b4d06219-a142-4c5f-be55-53f74cb980c7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FastMetadata" minOccurs="0"/>
                <xsd:element ref="ns4:MediaServiceDateTake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Metadata" minOccurs="0"/>
                <xsd:element ref="ns4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7e87d0-d0a8-4c48-8f94-14f0c67212c5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Metadata" ma:index="17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AutoTags" ma:index="18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d06219-a142-4c5f-be55-53f74cb980c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34c87397-5fc1-491e-85e7-d6110dbe9cbd" ContentTypeId="0x0101" PreviousValue="false"/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Props1.xml><?xml version="1.0" encoding="utf-8"?>
<ds:datastoreItem xmlns:ds="http://schemas.openxmlformats.org/officeDocument/2006/customXml" ds:itemID="{7245C1FB-B10F-4907-82DA-DA285AA08A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687e87d0-d0a8-4c48-8f94-14f0c67212c5"/>
    <ds:schemaRef ds:uri="b4d06219-a142-4c5f-be55-53f74cb980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A461966-D3DF-4184-9CAC-0E1C7F62DA2E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53B77A9A-7C41-4CD2-AFB3-C26404C97563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958AE3A-12FD-4D35-A420-A48E82DD1D84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FEF1EE83-0879-409A-9B2E-2B34199DF468}">
  <ds:schemaRefs>
    <ds:schemaRef ds:uri="http://purl.org/dc/elements/1.1/"/>
    <ds:schemaRef ds:uri="http://schemas.microsoft.com/office/2006/metadata/properties"/>
    <ds:schemaRef ds:uri="71c5aaf6-e6ce-465b-b873-5148d2a4c105"/>
    <ds:schemaRef ds:uri="http://purl.org/dc/terms/"/>
    <ds:schemaRef ds:uri="http://schemas.openxmlformats.org/package/2006/metadata/core-properties"/>
    <ds:schemaRef ds:uri="687e87d0-d0a8-4c48-8f94-14f0c67212c5"/>
    <ds:schemaRef ds:uri="http://schemas.microsoft.com/office/2006/documentManagement/types"/>
    <ds:schemaRef ds:uri="http://schemas.microsoft.com/office/infopath/2007/PartnerControls"/>
    <ds:schemaRef ds:uri="b4d06219-a142-4c5f-be55-53f74cb980c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34341</TotalTime>
  <Words>337</Words>
  <Application>Microsoft Office PowerPoint</Application>
  <PresentationFormat>Widescreen</PresentationFormat>
  <Paragraphs>35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Office Theme</vt:lpstr>
      <vt:lpstr>ONAP/3GPP &amp; ORAN Alignment use case  August 14, 2019 Marge Hillis, Vimal Begwani</vt:lpstr>
      <vt:lpstr>ONAP/3GPP &amp; O-RAN Alignment Work </vt:lpstr>
      <vt:lpstr>ONAP/3GPP &amp; O-RAN Alignment Work </vt:lpstr>
      <vt:lpstr>ONAP/3GPP &amp; O-RAN Alignment Work </vt:lpstr>
      <vt:lpstr>Status </vt:lpstr>
      <vt:lpstr>Goals for Frankfurt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DCAE Data Files Collector  - Use Case 1:  Data file collection and feed publication  - Use Case 2:  3GPP PM counters for closed loops  Ericsson Proposal</dc:title>
  <dc:creator>Hillis, Marge (Nokia - US)</dc:creator>
  <cp:lastModifiedBy>Hillis, Marge (Nokia - US)</cp:lastModifiedBy>
  <cp:revision>199</cp:revision>
  <dcterms:modified xsi:type="dcterms:W3CDTF">2019-08-14T15:02:02Z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2017-12-11 20:52:38Z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  <property fmtid="{D5CDD505-2E9C-101B-9397-08002B2CF9AE}" pid="12" name="ContentTypeId">
    <vt:lpwstr>0x01010083185B6FD968AC4F8244C98DADFCDDF2</vt:lpwstr>
  </property>
</Properties>
</file>