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70"/>
  </p:notesMasterIdLst>
  <p:sldIdLst>
    <p:sldId id="283" r:id="rId2"/>
    <p:sldId id="393" r:id="rId3"/>
    <p:sldId id="346" r:id="rId4"/>
    <p:sldId id="347" r:id="rId5"/>
    <p:sldId id="340" r:id="rId6"/>
    <p:sldId id="398" r:id="rId7"/>
    <p:sldId id="414" r:id="rId8"/>
    <p:sldId id="435" r:id="rId9"/>
    <p:sldId id="376" r:id="rId10"/>
    <p:sldId id="400" r:id="rId11"/>
    <p:sldId id="401" r:id="rId12"/>
    <p:sldId id="403" r:id="rId13"/>
    <p:sldId id="317" r:id="rId14"/>
    <p:sldId id="420" r:id="rId15"/>
    <p:sldId id="277" r:id="rId16"/>
    <p:sldId id="265" r:id="rId17"/>
    <p:sldId id="352" r:id="rId18"/>
    <p:sldId id="353" r:id="rId19"/>
    <p:sldId id="339" r:id="rId20"/>
    <p:sldId id="282" r:id="rId21"/>
    <p:sldId id="362" r:id="rId22"/>
    <p:sldId id="373" r:id="rId23"/>
    <p:sldId id="354" r:id="rId24"/>
    <p:sldId id="364" r:id="rId25"/>
    <p:sldId id="426" r:id="rId26"/>
    <p:sldId id="371" r:id="rId27"/>
    <p:sldId id="374" r:id="rId28"/>
    <p:sldId id="419" r:id="rId29"/>
    <p:sldId id="427" r:id="rId30"/>
    <p:sldId id="425" r:id="rId31"/>
    <p:sldId id="424" r:id="rId32"/>
    <p:sldId id="411" r:id="rId33"/>
    <p:sldId id="412" r:id="rId34"/>
    <p:sldId id="428" r:id="rId35"/>
    <p:sldId id="429" r:id="rId36"/>
    <p:sldId id="430" r:id="rId37"/>
    <p:sldId id="325" r:id="rId38"/>
    <p:sldId id="404" r:id="rId39"/>
    <p:sldId id="408" r:id="rId40"/>
    <p:sldId id="409" r:id="rId41"/>
    <p:sldId id="407" r:id="rId42"/>
    <p:sldId id="416" r:id="rId43"/>
    <p:sldId id="415" r:id="rId44"/>
    <p:sldId id="410" r:id="rId45"/>
    <p:sldId id="406" r:id="rId46"/>
    <p:sldId id="394" r:id="rId47"/>
    <p:sldId id="405" r:id="rId48"/>
    <p:sldId id="421" r:id="rId49"/>
    <p:sldId id="422" r:id="rId50"/>
    <p:sldId id="423" r:id="rId51"/>
    <p:sldId id="336" r:id="rId52"/>
    <p:sldId id="413" r:id="rId53"/>
    <p:sldId id="418" r:id="rId54"/>
    <p:sldId id="375" r:id="rId55"/>
    <p:sldId id="386" r:id="rId56"/>
    <p:sldId id="391" r:id="rId57"/>
    <p:sldId id="379" r:id="rId58"/>
    <p:sldId id="380" r:id="rId59"/>
    <p:sldId id="387" r:id="rId60"/>
    <p:sldId id="417" r:id="rId61"/>
    <p:sldId id="319" r:id="rId62"/>
    <p:sldId id="363" r:id="rId63"/>
    <p:sldId id="395" r:id="rId64"/>
    <p:sldId id="402" r:id="rId65"/>
    <p:sldId id="431" r:id="rId66"/>
    <p:sldId id="432" r:id="rId67"/>
    <p:sldId id="433" r:id="rId68"/>
    <p:sldId id="434" r:id="rId69"/>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9FF"/>
    <a:srgbClr val="006600"/>
    <a:srgbClr val="FF6600"/>
    <a:srgbClr val="4472C4"/>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9" autoAdjust="0"/>
    <p:restoredTop sz="95345" autoAdjust="0"/>
  </p:normalViewPr>
  <p:slideViewPr>
    <p:cSldViewPr snapToGrid="0">
      <p:cViewPr varScale="1">
        <p:scale>
          <a:sx n="67" d="100"/>
          <a:sy n="67" d="100"/>
        </p:scale>
        <p:origin x="1020"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8/21/2018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16</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8/21/2018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5G+Functional+Requirements+Tracking"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6" Type="http://schemas.openxmlformats.org/officeDocument/2006/relationships/hyperlink" Target="https://wiki.onap.org/display/DW/Service+Design+and+Creation+(SDC)+Portal" TargetMode="External"/><Relationship Id="rId5" Type="http://schemas.openxmlformats.org/officeDocument/2006/relationships/hyperlink" Target="https://wiki.onap.org/display/DW/Casablanca" TargetMode="External"/><Relationship Id="rId4" Type="http://schemas.openxmlformats.org/officeDocument/2006/relationships/hyperlink" Target="https://wiki.onap.org/display/DW/Casablanca+Release+Requirement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iki.onap.org/display/DW/5G+-+PNF+Plug+and+Play"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microsoft.com/office/2007/relationships/hdphoto" Target="../media/hdphoto1.wdp"/><Relationship Id="rId7" Type="http://schemas.openxmlformats.org/officeDocument/2006/relationships/image" Target="../media/image34.tiff"/><Relationship Id="rId12" Type="http://schemas.openxmlformats.org/officeDocument/2006/relationships/image" Target="../media/image39.tiff"/><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3.tiff"/><Relationship Id="rId11" Type="http://schemas.openxmlformats.org/officeDocument/2006/relationships/image" Target="../media/image38.tiff"/><Relationship Id="rId5" Type="http://schemas.openxmlformats.org/officeDocument/2006/relationships/image" Target="../media/image32.tiff"/><Relationship Id="rId15" Type="http://schemas.openxmlformats.org/officeDocument/2006/relationships/image" Target="../media/image42.jpg"/><Relationship Id="rId10" Type="http://schemas.openxmlformats.org/officeDocument/2006/relationships/image" Target="../media/image37.tiff"/><Relationship Id="rId4" Type="http://schemas.openxmlformats.org/officeDocument/2006/relationships/image" Target="../media/image31.png"/><Relationship Id="rId9" Type="http://schemas.openxmlformats.org/officeDocument/2006/relationships/image" Target="../media/image36.tiff"/><Relationship Id="rId14" Type="http://schemas.openxmlformats.org/officeDocument/2006/relationships/image" Target="../media/image41.tiff"/></Relationships>
</file>

<file path=ppt/slides/_rels/slide36.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microsoft.com/office/2007/relationships/hdphoto" Target="../media/hdphoto1.wdp"/><Relationship Id="rId7" Type="http://schemas.openxmlformats.org/officeDocument/2006/relationships/image" Target="../media/image34.tiff"/><Relationship Id="rId12" Type="http://schemas.openxmlformats.org/officeDocument/2006/relationships/image" Target="../media/image39.tiff"/><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3.tiff"/><Relationship Id="rId11" Type="http://schemas.openxmlformats.org/officeDocument/2006/relationships/image" Target="../media/image38.tiff"/><Relationship Id="rId5" Type="http://schemas.openxmlformats.org/officeDocument/2006/relationships/image" Target="../media/image32.tiff"/><Relationship Id="rId15" Type="http://schemas.openxmlformats.org/officeDocument/2006/relationships/image" Target="../media/image42.jpg"/><Relationship Id="rId10" Type="http://schemas.openxmlformats.org/officeDocument/2006/relationships/image" Target="../media/image37.tiff"/><Relationship Id="rId4" Type="http://schemas.openxmlformats.org/officeDocument/2006/relationships/image" Target="../media/image31.png"/><Relationship Id="rId9" Type="http://schemas.openxmlformats.org/officeDocument/2006/relationships/image" Target="../media/image36.tiff"/><Relationship Id="rId14" Type="http://schemas.openxmlformats.org/officeDocument/2006/relationships/image" Target="../media/image41.tiff"/></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45.jpg"/></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6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6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6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843774" cy="307777"/>
          </a:xfrm>
          <a:prstGeom prst="rect">
            <a:avLst/>
          </a:prstGeom>
          <a:noFill/>
        </p:spPr>
        <p:txBody>
          <a:bodyPr wrap="none" rtlCol="0">
            <a:spAutoFit/>
          </a:bodyPr>
          <a:lstStyle/>
          <a:p>
            <a:r>
              <a:rPr lang="en-US" sz="1400" dirty="0">
                <a:solidFill>
                  <a:schemeClr val="bg1"/>
                </a:solidFill>
              </a:rPr>
              <a:t>Aug 21, 2018 version 4</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solidFill>
                  <a:srgbClr val="FF0000"/>
                </a:solidFill>
              </a:rPr>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solidFill>
                  <a:srgbClr val="FF0000"/>
                </a:solidFill>
              </a:rPr>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solidFill>
                  <a:srgbClr val="FF0000"/>
                </a:solidFill>
              </a:rPr>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solidFill>
                  <a:srgbClr val="FF0000"/>
                </a:solidFill>
              </a:rPr>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5078313"/>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solidFill>
                  <a:srgbClr val="FF0000"/>
                </a:solidFill>
              </a:rPr>
              <a:t>Design Studio</a:t>
            </a:r>
            <a:r>
              <a:rPr lang="en-US" dirty="0">
                <a:solidFill>
                  <a:srgbClr val="FF0000"/>
                </a:solidFill>
              </a:rPr>
              <a:t> </a:t>
            </a:r>
            <a:r>
              <a:rPr lang="en-US" dirty="0"/>
              <a:t>is used to create, modify, and add Resource, Service, and Product definitions in the Catalog.</a:t>
            </a:r>
          </a:p>
          <a:p>
            <a:endParaRPr lang="en-US" dirty="0"/>
          </a:p>
          <a:p>
            <a:r>
              <a:rPr lang="en-US" dirty="0"/>
              <a:t>The </a:t>
            </a:r>
            <a:r>
              <a:rPr lang="en-US" b="1" dirty="0">
                <a:solidFill>
                  <a:srgbClr val="FF0000"/>
                </a:solidFill>
              </a:rPr>
              <a:t>Certification Studio</a:t>
            </a:r>
            <a:r>
              <a:rPr lang="en-US" dirty="0"/>
              <a:t>, available in a future release, is used to test new assets at all levels. It will be used for sandbox experimentation, and will include support for automated testing.</a:t>
            </a:r>
          </a:p>
          <a:p>
            <a:endParaRPr lang="en-US" dirty="0"/>
          </a:p>
          <a:p>
            <a:r>
              <a:rPr lang="en-US" dirty="0"/>
              <a:t>The </a:t>
            </a:r>
            <a:r>
              <a:rPr lang="en-US" b="1" dirty="0">
                <a:solidFill>
                  <a:srgbClr val="FF0000"/>
                </a:solidFill>
              </a:rPr>
              <a:t>Distribution Studio</a:t>
            </a:r>
            <a:r>
              <a:rPr lang="en-US" dirty="0">
                <a:solidFill>
                  <a:srgbClr val="FF0000"/>
                </a:solidFill>
              </a:rPr>
              <a:t> </a:t>
            </a:r>
            <a:r>
              <a:rPr lang="en-US" dirty="0"/>
              <a:t>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E2918D-437B-414E-A490-A58503D196F7}"/>
              </a:ext>
            </a:extLst>
          </p:cNvPr>
          <p:cNvSpPr txBox="1"/>
          <p:nvPr/>
        </p:nvSpPr>
        <p:spPr>
          <a:xfrm>
            <a:off x="209006" y="1038268"/>
            <a:ext cx="6648994" cy="7294305"/>
          </a:xfrm>
          <a:prstGeom prst="rect">
            <a:avLst/>
          </a:prstGeom>
          <a:noFill/>
        </p:spPr>
        <p:txBody>
          <a:bodyPr wrap="square" rtlCol="0">
            <a:spAutoFit/>
          </a:bodyPr>
          <a:lstStyle/>
          <a:p>
            <a:r>
              <a:rPr lang="en-US" b="1" dirty="0"/>
              <a:t>1. </a:t>
            </a:r>
            <a:r>
              <a:rPr lang="en-US" b="1" dirty="0">
                <a:solidFill>
                  <a:srgbClr val="FF0000"/>
                </a:solidFill>
              </a:rPr>
              <a:t>Resource Model</a:t>
            </a:r>
            <a:endParaRPr lang="en-US" dirty="0">
              <a:solidFill>
                <a:srgbClr val="FF0000"/>
              </a:solidFill>
            </a:endParaRPr>
          </a:p>
          <a:p>
            <a:r>
              <a:rPr lang="en-US" dirty="0"/>
              <a:t>(The one, which is defined in SDC, and defines those relevant resource parameters, which characterize services running on top of that resources, or allows these resources to bring relations to other resources in a service definition) Possibly, this is as well an interaction model – how different VNFs interact with each other, what relations are they building?</a:t>
            </a:r>
          </a:p>
          <a:p>
            <a:r>
              <a:rPr lang="en-US" dirty="0"/>
              <a:t> </a:t>
            </a:r>
          </a:p>
          <a:p>
            <a:r>
              <a:rPr lang="en-US" b="1" dirty="0"/>
              <a:t>2. </a:t>
            </a:r>
            <a:r>
              <a:rPr lang="en-US" b="1" dirty="0">
                <a:solidFill>
                  <a:srgbClr val="FF0000"/>
                </a:solidFill>
              </a:rPr>
              <a:t>Inventory Model</a:t>
            </a:r>
            <a:endParaRPr lang="en-US" dirty="0">
              <a:solidFill>
                <a:srgbClr val="FF0000"/>
              </a:solidFill>
            </a:endParaRPr>
          </a:p>
          <a:p>
            <a:r>
              <a:rPr lang="en-US" dirty="0"/>
              <a:t>(The one, which defines, which configuration/instance parameters are stored per resource/service instance – e.g. concrete IPs or Serial Numbers, that are assigned to concrete instances)</a:t>
            </a:r>
          </a:p>
          <a:p>
            <a:r>
              <a:rPr lang="en-US" dirty="0"/>
              <a:t> </a:t>
            </a:r>
          </a:p>
          <a:p>
            <a:r>
              <a:rPr lang="en-US" b="1" dirty="0"/>
              <a:t>3. </a:t>
            </a:r>
            <a:r>
              <a:rPr lang="en-US" b="1" dirty="0">
                <a:solidFill>
                  <a:srgbClr val="FF0000"/>
                </a:solidFill>
              </a:rPr>
              <a:t>Configuration Model</a:t>
            </a:r>
            <a:br>
              <a:rPr lang="en-US" b="1" dirty="0"/>
            </a:br>
            <a:r>
              <a:rPr lang="en-US" dirty="0"/>
              <a:t>(The one, which defines, which configuration parameters are required/exposed as application parameters to e.g. controllers)</a:t>
            </a:r>
          </a:p>
          <a:p>
            <a:r>
              <a:rPr lang="en-US" dirty="0"/>
              <a:t> </a:t>
            </a:r>
          </a:p>
          <a:p>
            <a:r>
              <a:rPr lang="en-US" b="1" dirty="0"/>
              <a:t>4. </a:t>
            </a:r>
            <a:r>
              <a:rPr lang="en-US" b="1" dirty="0">
                <a:solidFill>
                  <a:srgbClr val="FF0000"/>
                </a:solidFill>
              </a:rPr>
              <a:t>Event “model”</a:t>
            </a:r>
            <a:endParaRPr lang="en-US" dirty="0">
              <a:solidFill>
                <a:srgbClr val="FF0000"/>
              </a:solidFill>
            </a:endParaRPr>
          </a:p>
          <a:p>
            <a:r>
              <a:rPr lang="en-US" dirty="0"/>
              <a:t>(How the events, that we`re generating look like – what are their </a:t>
            </a:r>
            <a:r>
              <a:rPr lang="en-US" dirty="0" err="1"/>
              <a:t>structres</a:t>
            </a:r>
            <a:r>
              <a:rPr lang="en-US" dirty="0"/>
              <a:t>/elements/ what is the meta-data that is used around them?)</a:t>
            </a:r>
            <a:br>
              <a:rPr lang="en-US" dirty="0"/>
            </a:br>
            <a:r>
              <a:rPr lang="en-US" dirty="0"/>
              <a:t>A side-effect of this one is “interaction model” – so which actions are we taking, when we discover, that there is something wrong with the </a:t>
            </a:r>
            <a:r>
              <a:rPr lang="en-US" dirty="0" err="1"/>
              <a:t>xNF</a:t>
            </a:r>
            <a:r>
              <a:rPr lang="en-US" dirty="0"/>
              <a:t> based on this model contents.</a:t>
            </a:r>
          </a:p>
          <a:p>
            <a:endParaRPr lang="en-US" dirty="0"/>
          </a:p>
        </p:txBody>
      </p:sp>
      <p:grpSp>
        <p:nvGrpSpPr>
          <p:cNvPr id="5" name="Group 4">
            <a:extLst>
              <a:ext uri="{FF2B5EF4-FFF2-40B4-BE49-F238E27FC236}">
                <a16:creationId xmlns:a16="http://schemas.microsoft.com/office/drawing/2014/main" id="{371129B5-1B8D-40DA-BF54-F3D958916E91}"/>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97B1A68-CCDD-4935-A0C8-DDFA12BF252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50DB055F-4F2B-4157-8100-21CF4D3FED92}"/>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44EAD693-837C-4B20-ADB9-4CABF860F01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5569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216843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spTree>
    <p:extLst>
      <p:ext uri="{BB962C8B-B14F-4D97-AF65-F5344CB8AC3E}">
        <p14:creationId xmlns:p14="http://schemas.microsoft.com/office/powerpoint/2010/main" val="152007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524863"/>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lvl="0" indent="-342900">
              <a:buFontTx/>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 SHARING </a:t>
            </a:r>
            <a:r>
              <a:rPr lang="en-US" dirty="0">
                <a:solidFill>
                  <a:prstClr val="black"/>
                </a:solidFill>
              </a:rPr>
              <a:t>– SDC model updates for PNF characteristics focusing on PNF inter-connectivity. DCAE-DS Micro-service modeling.</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PNF-SDK</a:t>
            </a:r>
            <a:r>
              <a:rPr lang="en-US" dirty="0">
                <a:solidFill>
                  <a:prstClr val="black"/>
                </a:solidFill>
              </a:rPr>
              <a:t> – SDK provided from Vendors. This will help modeling the Physical “Box” (PNF) and network functions.</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CDT ENHANCEMENTS </a:t>
            </a:r>
            <a:r>
              <a:rPr lang="en-US" dirty="0">
                <a:solidFill>
                  <a:prstClr val="black"/>
                </a:solidFill>
              </a:rPr>
              <a:t>- Improving CDT to handle complex config templates, multiple templates per PNF, identify different sources for template data, integrating CDT into SDC, expanding CDT usage to other controllers.</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 Overview</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1757462" y="86380"/>
            <a:ext cx="33682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3541221427"/>
              </p:ext>
            </p:extLst>
          </p:nvPr>
        </p:nvGraphicFramePr>
        <p:xfrm>
          <a:off x="126999" y="1308637"/>
          <a:ext cx="6412345" cy="4424602"/>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Service Design &amp; Creation (SDC) Portal 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6"/>
                        </a:rPr>
                        <a:t>https://wiki.onap.org/display/DW/Service+Design+and+Creation+%28SDC%29+Portal</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737939394"/>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NFD DESCRIPTOR (PNFD, VNFD)</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3630541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3192243839"/>
              </p:ext>
            </p:extLst>
          </p:nvPr>
        </p:nvGraphicFramePr>
        <p:xfrm>
          <a:off x="185741" y="1214441"/>
          <a:ext cx="6586537" cy="6592671"/>
        </p:xfrm>
        <a:graphic>
          <a:graphicData uri="http://schemas.openxmlformats.org/drawingml/2006/table">
            <a:tbl>
              <a:tblPr firstRow="1" firstCol="1" bandRow="1">
                <a:tableStyleId>{5940675A-B579-460E-94D1-54222C63F5DA}</a:tableStyleId>
              </a:tblPr>
              <a:tblGrid>
                <a:gridCol w="1358474">
                  <a:extLst>
                    <a:ext uri="{9D8B030D-6E8A-4147-A177-3AD203B41FA5}">
                      <a16:colId xmlns:a16="http://schemas.microsoft.com/office/drawing/2014/main" val="20000"/>
                    </a:ext>
                  </a:extLst>
                </a:gridCol>
                <a:gridCol w="425380">
                  <a:extLst>
                    <a:ext uri="{9D8B030D-6E8A-4147-A177-3AD203B41FA5}">
                      <a16:colId xmlns:a16="http://schemas.microsoft.com/office/drawing/2014/main" val="20001"/>
                    </a:ext>
                  </a:extLst>
                </a:gridCol>
                <a:gridCol w="452825">
                  <a:extLst>
                    <a:ext uri="{9D8B030D-6E8A-4147-A177-3AD203B41FA5}">
                      <a16:colId xmlns:a16="http://schemas.microsoft.com/office/drawing/2014/main" val="20002"/>
                    </a:ext>
                  </a:extLst>
                </a:gridCol>
                <a:gridCol w="1029146">
                  <a:extLst>
                    <a:ext uri="{9D8B030D-6E8A-4147-A177-3AD203B41FA5}">
                      <a16:colId xmlns:a16="http://schemas.microsoft.com/office/drawing/2014/main" val="20003"/>
                    </a:ext>
                  </a:extLst>
                </a:gridCol>
                <a:gridCol w="3320712">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err="1">
                          <a:effectLst/>
                        </a:rPr>
                        <a:t>PnfExtCpd</a:t>
                      </a:r>
                      <a:r>
                        <a:rPr lang="en-GB" sz="1600" dirty="0">
                          <a:effectLst/>
                        </a:rPr>
                        <a:t>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631071"/>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515475" y="82240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grpSp>
        <p:nvGrpSpPr>
          <p:cNvPr id="5" name="Group 4">
            <a:extLst>
              <a:ext uri="{FF2B5EF4-FFF2-40B4-BE49-F238E27FC236}">
                <a16:creationId xmlns:a16="http://schemas.microsoft.com/office/drawing/2014/main" id="{4B7CAB2C-1411-49CC-A0E2-2BDD7D2E89B0}"/>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48F1E78-0707-42D2-941B-66CD0D0D5AF2}"/>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8" name="TextBox 7">
              <a:extLst>
                <a:ext uri="{FF2B5EF4-FFF2-40B4-BE49-F238E27FC236}">
                  <a16:creationId xmlns:a16="http://schemas.microsoft.com/office/drawing/2014/main" id="{C3EEA822-B6DF-4690-8047-A4C086DE18F8}"/>
                </a:ext>
              </a:extLst>
            </p:cNvPr>
            <p:cNvSpPr txBox="1"/>
            <p:nvPr/>
          </p:nvSpPr>
          <p:spPr>
            <a:xfrm>
              <a:off x="2211324" y="-17858"/>
              <a:ext cx="244169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Descriptor</a:t>
              </a:r>
            </a:p>
          </p:txBody>
        </p:sp>
        <p:sp>
          <p:nvSpPr>
            <p:cNvPr id="9" name="Rectangle 8">
              <a:extLst>
                <a:ext uri="{FF2B5EF4-FFF2-40B4-BE49-F238E27FC236}">
                  <a16:creationId xmlns:a16="http://schemas.microsoft.com/office/drawing/2014/main" id="{5A0549C0-DADC-4D4D-A4EA-691348C0486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393325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505025"/>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91D0CB2-4141-4FE9-A2D3-EBFFE161B67C}"/>
              </a:ext>
            </a:extLst>
          </p:cNvPr>
          <p:cNvPicPr>
            <a:picLocks noChangeAspect="1"/>
          </p:cNvPicPr>
          <p:nvPr/>
        </p:nvPicPr>
        <p:blipFill>
          <a:blip r:embed="rId2"/>
          <a:stretch>
            <a:fillRect/>
          </a:stretch>
        </p:blipFill>
        <p:spPr>
          <a:xfrm>
            <a:off x="0" y="1372055"/>
            <a:ext cx="3428571" cy="4780952"/>
          </a:xfrm>
          <a:prstGeom prst="rect">
            <a:avLst/>
          </a:prstGeom>
        </p:spPr>
      </p:pic>
      <p:pic>
        <p:nvPicPr>
          <p:cNvPr id="5" name="Picture 4">
            <a:extLst>
              <a:ext uri="{FF2B5EF4-FFF2-40B4-BE49-F238E27FC236}">
                <a16:creationId xmlns:a16="http://schemas.microsoft.com/office/drawing/2014/main" id="{57797F01-9527-4D75-8D5C-4C22EA3DD2D0}"/>
              </a:ext>
            </a:extLst>
          </p:cNvPr>
          <p:cNvPicPr>
            <a:picLocks noChangeAspect="1"/>
          </p:cNvPicPr>
          <p:nvPr/>
        </p:nvPicPr>
        <p:blipFill>
          <a:blip r:embed="rId3"/>
          <a:stretch>
            <a:fillRect/>
          </a:stretch>
        </p:blipFill>
        <p:spPr>
          <a:xfrm>
            <a:off x="3428571" y="2214912"/>
            <a:ext cx="3419048" cy="3095238"/>
          </a:xfrm>
          <a:prstGeom prst="rect">
            <a:avLst/>
          </a:prstGeom>
        </p:spPr>
      </p:pic>
      <p:pic>
        <p:nvPicPr>
          <p:cNvPr id="6" name="Picture 5">
            <a:extLst>
              <a:ext uri="{FF2B5EF4-FFF2-40B4-BE49-F238E27FC236}">
                <a16:creationId xmlns:a16="http://schemas.microsoft.com/office/drawing/2014/main" id="{40F367A1-946D-4966-8CE6-C16B422BEC64}"/>
              </a:ext>
            </a:extLst>
          </p:cNvPr>
          <p:cNvPicPr>
            <a:picLocks noChangeAspect="1"/>
          </p:cNvPicPr>
          <p:nvPr/>
        </p:nvPicPr>
        <p:blipFill>
          <a:blip r:embed="rId4"/>
          <a:stretch>
            <a:fillRect/>
          </a:stretch>
        </p:blipFill>
        <p:spPr>
          <a:xfrm>
            <a:off x="3640182" y="995732"/>
            <a:ext cx="1552381" cy="1009524"/>
          </a:xfrm>
          <a:prstGeom prst="rect">
            <a:avLst/>
          </a:prstGeom>
        </p:spPr>
      </p:pic>
      <p:pic>
        <p:nvPicPr>
          <p:cNvPr id="7" name="Picture 6">
            <a:extLst>
              <a:ext uri="{FF2B5EF4-FFF2-40B4-BE49-F238E27FC236}">
                <a16:creationId xmlns:a16="http://schemas.microsoft.com/office/drawing/2014/main" id="{DF5F9BD9-441F-4733-B53A-18623C5BAC2D}"/>
              </a:ext>
            </a:extLst>
          </p:cNvPr>
          <p:cNvPicPr>
            <a:picLocks noChangeAspect="1"/>
          </p:cNvPicPr>
          <p:nvPr/>
        </p:nvPicPr>
        <p:blipFill>
          <a:blip r:embed="rId5"/>
          <a:stretch>
            <a:fillRect/>
          </a:stretch>
        </p:blipFill>
        <p:spPr>
          <a:xfrm>
            <a:off x="4900613" y="7370453"/>
            <a:ext cx="1947006" cy="1593005"/>
          </a:xfrm>
          <a:prstGeom prst="rect">
            <a:avLst/>
          </a:prstGeom>
        </p:spPr>
      </p:pic>
      <p:pic>
        <p:nvPicPr>
          <p:cNvPr id="8" name="Picture 7">
            <a:extLst>
              <a:ext uri="{FF2B5EF4-FFF2-40B4-BE49-F238E27FC236}">
                <a16:creationId xmlns:a16="http://schemas.microsoft.com/office/drawing/2014/main" id="{011E9529-8E28-4A09-9D98-76B41AE1C07B}"/>
              </a:ext>
            </a:extLst>
          </p:cNvPr>
          <p:cNvPicPr>
            <a:picLocks noChangeAspect="1"/>
          </p:cNvPicPr>
          <p:nvPr/>
        </p:nvPicPr>
        <p:blipFill>
          <a:blip r:embed="rId6"/>
          <a:stretch>
            <a:fillRect/>
          </a:stretch>
        </p:blipFill>
        <p:spPr>
          <a:xfrm>
            <a:off x="185308" y="6153007"/>
            <a:ext cx="1738472" cy="2873208"/>
          </a:xfrm>
          <a:prstGeom prst="rect">
            <a:avLst/>
          </a:prstGeom>
        </p:spPr>
      </p:pic>
      <p:grpSp>
        <p:nvGrpSpPr>
          <p:cNvPr id="9" name="Group 8">
            <a:extLst>
              <a:ext uri="{FF2B5EF4-FFF2-40B4-BE49-F238E27FC236}">
                <a16:creationId xmlns:a16="http://schemas.microsoft.com/office/drawing/2014/main" id="{AB36448B-08A5-4537-A23C-EFD295354AA0}"/>
              </a:ext>
            </a:extLst>
          </p:cNvPr>
          <p:cNvGrpSpPr/>
          <p:nvPr/>
        </p:nvGrpSpPr>
        <p:grpSpPr>
          <a:xfrm>
            <a:off x="-5269" y="-13353"/>
            <a:ext cx="6863269" cy="9157353"/>
            <a:chOff x="-5269" y="-17858"/>
            <a:chExt cx="6863269" cy="8598180"/>
          </a:xfrm>
        </p:grpSpPr>
        <p:sp>
          <p:nvSpPr>
            <p:cNvPr id="10" name="Rectangle 9">
              <a:extLst>
                <a:ext uri="{FF2B5EF4-FFF2-40B4-BE49-F238E27FC236}">
                  <a16:creationId xmlns:a16="http://schemas.microsoft.com/office/drawing/2014/main" id="{768F0B58-56B2-4E86-80AD-1EDAEE3B986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 name="TextBox 10">
              <a:extLst>
                <a:ext uri="{FF2B5EF4-FFF2-40B4-BE49-F238E27FC236}">
                  <a16:creationId xmlns:a16="http://schemas.microsoft.com/office/drawing/2014/main" id="{543DC833-C7AC-4E80-8319-EBD48586E9F2}"/>
                </a:ext>
              </a:extLst>
            </p:cNvPr>
            <p:cNvSpPr txBox="1"/>
            <p:nvPr/>
          </p:nvSpPr>
          <p:spPr>
            <a:xfrm>
              <a:off x="1611806" y="-17858"/>
              <a:ext cx="364074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Information Model</a:t>
              </a:r>
            </a:p>
          </p:txBody>
        </p:sp>
        <p:sp>
          <p:nvSpPr>
            <p:cNvPr id="12" name="Rectangle 11">
              <a:extLst>
                <a:ext uri="{FF2B5EF4-FFF2-40B4-BE49-F238E27FC236}">
                  <a16:creationId xmlns:a16="http://schemas.microsoft.com/office/drawing/2014/main" id="{B29A4C7A-13CC-4F01-B4C1-76306ED1A27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441851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NF MODEL</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749367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24786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a:t>
            </a:r>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884840" y="-17858"/>
              <a:ext cx="509466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(R3 Casablanca)</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2" name="表格 11">
            <a:extLst>
              <a:ext uri="{FF2B5EF4-FFF2-40B4-BE49-F238E27FC236}">
                <a16:creationId xmlns:a16="http://schemas.microsoft.com/office/drawing/2014/main" id="{54CAD7E6-ED94-4C02-AD96-6387A5C531FB}"/>
              </a:ext>
            </a:extLst>
          </p:cNvPr>
          <p:cNvGraphicFramePr>
            <a:graphicFrameLocks noGrp="1"/>
          </p:cNvGraphicFramePr>
          <p:nvPr>
            <p:extLst>
              <p:ext uri="{D42A27DB-BD31-4B8C-83A1-F6EECF244321}">
                <p14:modId xmlns:p14="http://schemas.microsoft.com/office/powerpoint/2010/main" val="1488798669"/>
              </p:ext>
            </p:extLst>
          </p:nvPr>
        </p:nvGraphicFramePr>
        <p:xfrm>
          <a:off x="71440" y="899949"/>
          <a:ext cx="6724650" cy="3370616"/>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TextBox 7">
            <a:extLst>
              <a:ext uri="{FF2B5EF4-FFF2-40B4-BE49-F238E27FC236}">
                <a16:creationId xmlns:a16="http://schemas.microsoft.com/office/drawing/2014/main" id="{A4C0573F-B0BC-47DB-98A6-BCA0CC7451C9}"/>
              </a:ext>
            </a:extLst>
          </p:cNvPr>
          <p:cNvSpPr txBox="1"/>
          <p:nvPr/>
        </p:nvSpPr>
        <p:spPr>
          <a:xfrm>
            <a:off x="76200" y="8803514"/>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sp>
        <p:nvSpPr>
          <p:cNvPr id="9" name="TextBox 8">
            <a:extLst>
              <a:ext uri="{FF2B5EF4-FFF2-40B4-BE49-F238E27FC236}">
                <a16:creationId xmlns:a16="http://schemas.microsoft.com/office/drawing/2014/main" id="{BC031D21-74FF-4810-B562-8FFA79F56655}"/>
              </a:ext>
            </a:extLst>
          </p:cNvPr>
          <p:cNvSpPr txBox="1"/>
          <p:nvPr/>
        </p:nvSpPr>
        <p:spPr>
          <a:xfrm>
            <a:off x="464233" y="8477008"/>
            <a:ext cx="2949141" cy="369332"/>
          </a:xfrm>
          <a:prstGeom prst="rect">
            <a:avLst/>
          </a:prstGeom>
          <a:noFill/>
        </p:spPr>
        <p:txBody>
          <a:bodyPr wrap="none" rtlCol="0">
            <a:spAutoFit/>
          </a:bodyPr>
          <a:lstStyle/>
          <a:p>
            <a:r>
              <a:rPr lang="en-US" dirty="0">
                <a:solidFill>
                  <a:srgbClr val="FF0000"/>
                </a:solidFill>
              </a:rPr>
              <a:t>*Already supported in Beijing</a:t>
            </a:r>
          </a:p>
        </p:txBody>
      </p:sp>
    </p:spTree>
    <p:extLst>
      <p:ext uri="{BB962C8B-B14F-4D97-AF65-F5344CB8AC3E}">
        <p14:creationId xmlns:p14="http://schemas.microsoft.com/office/powerpoint/2010/main" val="16354956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6351547" cy="6247864"/>
          </a:xfrm>
          <a:prstGeom prst="rect">
            <a:avLst/>
          </a:prstGeom>
          <a:noFill/>
        </p:spPr>
        <p:txBody>
          <a:bodyPr wrap="none" rtlCol="0">
            <a:spAutoFit/>
          </a:bodyPr>
          <a:lstStyle/>
          <a:p>
            <a:r>
              <a:rPr lang="en-US" sz="1600" dirty="0"/>
              <a:t>July 31, 2018 Discussion about </a:t>
            </a:r>
            <a:r>
              <a:rPr lang="en-US" sz="1600" b="1" dirty="0" err="1">
                <a:solidFill>
                  <a:srgbClr val="FF0000"/>
                </a:solidFill>
              </a:rPr>
              <a:t>software_versions</a:t>
            </a:r>
            <a:endParaRPr lang="en-US" sz="1600" dirty="0">
              <a:solidFill>
                <a:srgbClr val="FF0000"/>
              </a:solidFill>
            </a:endParaRPr>
          </a:p>
          <a:p>
            <a:r>
              <a:rPr lang="en-US" sz="1600" b="1" dirty="0">
                <a:solidFill>
                  <a:srgbClr val="0000CC"/>
                </a:solidFill>
              </a:rPr>
              <a:t>TOPIC:</a:t>
            </a:r>
          </a:p>
          <a:p>
            <a:r>
              <a:rPr lang="en-US" sz="1600" b="1" dirty="0" err="1">
                <a:solidFill>
                  <a:srgbClr val="FF0000"/>
                </a:solidFill>
              </a:rPr>
              <a:t>software_versions</a:t>
            </a:r>
            <a:r>
              <a:rPr lang="en-US" sz="1600" b="1" dirty="0">
                <a:solidFill>
                  <a:srgbClr val="FF0000"/>
                </a:solidFill>
              </a:rPr>
              <a:t> in the PNF Model (in Casablanca R3)</a:t>
            </a:r>
          </a:p>
          <a:p>
            <a:r>
              <a:rPr lang="en-US" sz="1600" dirty="0"/>
              <a:t>Problem Statement: How will it be defined in SDC</a:t>
            </a:r>
          </a:p>
          <a:p>
            <a:r>
              <a:rPr lang="en-US" sz="1600" dirty="0"/>
              <a:t>Objective want to have a list of S/W versions</a:t>
            </a:r>
          </a:p>
          <a:p>
            <a:endParaRPr lang="en-US" sz="1600" dirty="0"/>
          </a:p>
          <a:p>
            <a:r>
              <a:rPr lang="en-US" sz="1600" b="1" dirty="0">
                <a:solidFill>
                  <a:srgbClr val="0000CC"/>
                </a:solidFill>
              </a:rPr>
              <a:t>SOLUTION</a:t>
            </a:r>
          </a:p>
          <a:p>
            <a:r>
              <a:rPr lang="en-US" sz="1600" dirty="0"/>
              <a:t>Will be a </a:t>
            </a:r>
            <a:r>
              <a:rPr lang="en-US" sz="1600" b="1" dirty="0">
                <a:solidFill>
                  <a:srgbClr val="0000CC"/>
                </a:solidFill>
              </a:rPr>
              <a:t>property (STRING)</a:t>
            </a:r>
          </a:p>
          <a:p>
            <a:r>
              <a:rPr lang="en-US" sz="1600" dirty="0"/>
              <a:t>REASON: Meta-Data can’t have lists so modeled as a Property.</a:t>
            </a:r>
          </a:p>
          <a:p>
            <a:r>
              <a:rPr lang="en-US" sz="1600" b="1" dirty="0">
                <a:solidFill>
                  <a:srgbClr val="FF0000"/>
                </a:solidFill>
              </a:rPr>
              <a:t>TOSCA </a:t>
            </a:r>
            <a:r>
              <a:rPr lang="en-US" sz="1600" dirty="0">
                <a:solidFill>
                  <a:srgbClr val="FF0000"/>
                </a:solidFill>
              </a:rPr>
              <a:t>model</a:t>
            </a:r>
            <a:r>
              <a:rPr lang="en-US" sz="1600" dirty="0"/>
              <a:t> has different sections</a:t>
            </a:r>
          </a:p>
          <a:p>
            <a:r>
              <a:rPr lang="en-US" sz="1600" dirty="0"/>
              <a:t>Notes: Vendor/resource version as META-DATA for NF</a:t>
            </a:r>
          </a:p>
          <a:p>
            <a:r>
              <a:rPr lang="en-US" sz="1600" dirty="0"/>
              <a:t>If this is a property has different set of validations</a:t>
            </a:r>
          </a:p>
          <a:p>
            <a:r>
              <a:rPr lang="en-US" sz="1600" dirty="0"/>
              <a:t>Properties are model information</a:t>
            </a:r>
          </a:p>
          <a:p>
            <a:r>
              <a:rPr lang="en-US" sz="1600" dirty="0"/>
              <a:t>Inputs to set properties.</a:t>
            </a:r>
          </a:p>
          <a:p>
            <a:r>
              <a:rPr lang="en-US" sz="1600" dirty="0"/>
              <a:t>Meta-Data (section of TOSCA model of PNF)</a:t>
            </a:r>
          </a:p>
          <a:p>
            <a:r>
              <a:rPr lang="en-US" sz="1600" dirty="0"/>
              <a:t>Constraints can be imposed upon Properties</a:t>
            </a:r>
          </a:p>
          <a:p>
            <a:r>
              <a:rPr lang="en-US" sz="1600" dirty="0"/>
              <a:t>An enhancement on “meta-data” which you can impose </a:t>
            </a:r>
          </a:p>
          <a:p>
            <a:r>
              <a:rPr lang="en-US" sz="1600" dirty="0"/>
              <a:t>Proper / valid values upon the Properties.</a:t>
            </a:r>
          </a:p>
          <a:p>
            <a:r>
              <a:rPr lang="en-US" sz="1600" dirty="0"/>
              <a:t>New DATATYPES would need to go through Modeling Sub-committee</a:t>
            </a:r>
          </a:p>
          <a:p>
            <a:endParaRPr lang="en-US" sz="1600" dirty="0"/>
          </a:p>
          <a:p>
            <a:r>
              <a:rPr lang="en-US" sz="1600" b="1" dirty="0">
                <a:solidFill>
                  <a:srgbClr val="0000CC"/>
                </a:solidFill>
              </a:rPr>
              <a:t>Discussion</a:t>
            </a:r>
          </a:p>
          <a:p>
            <a:r>
              <a:rPr lang="en-US" sz="1600" dirty="0"/>
              <a:t>Linda Horn (Nokia) “don’t we only need ONE Expected S/W version?”</a:t>
            </a:r>
          </a:p>
          <a:p>
            <a:r>
              <a:rPr lang="en-US" sz="1600" dirty="0"/>
              <a:t>Li Xiang (CMCC) “we need a list”</a:t>
            </a:r>
          </a:p>
          <a:p>
            <a:r>
              <a:rPr lang="en-US" sz="1600" dirty="0"/>
              <a:t>DESCRIPTION for </a:t>
            </a:r>
            <a:r>
              <a:rPr lang="en-US" sz="1600" dirty="0" err="1"/>
              <a:t>software_versions</a:t>
            </a:r>
            <a:r>
              <a:rPr lang="en-US" sz="1600" dirty="0"/>
              <a:t> – to highlight features in a SW version.</a:t>
            </a:r>
          </a:p>
          <a:p>
            <a:r>
              <a:rPr lang="en-US" sz="1600" dirty="0"/>
              <a:t>	e.g. the set of Services the S/W is targeted for. </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235091" y="-17858"/>
              <a:ext cx="439415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SWVERSIONLIST (R3)</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7269155"/>
            <a:ext cx="6464300" cy="1302730"/>
          </a:xfrm>
          <a:prstGeom prst="rect">
            <a:avLst/>
          </a:prstGeom>
        </p:spPr>
      </p:pic>
      <p:sp>
        <p:nvSpPr>
          <p:cNvPr id="2" name="Rectangle 1">
            <a:extLst>
              <a:ext uri="{FF2B5EF4-FFF2-40B4-BE49-F238E27FC236}">
                <a16:creationId xmlns:a16="http://schemas.microsoft.com/office/drawing/2014/main" id="{29C1C744-B44B-402A-B743-9E43DD551B28}"/>
              </a:ext>
            </a:extLst>
          </p:cNvPr>
          <p:cNvSpPr/>
          <p:nvPr/>
        </p:nvSpPr>
        <p:spPr>
          <a:xfrm>
            <a:off x="3836528" y="8143561"/>
            <a:ext cx="895758" cy="369332"/>
          </a:xfrm>
          <a:prstGeom prst="rect">
            <a:avLst/>
          </a:prstGeom>
        </p:spPr>
        <p:txBody>
          <a:bodyPr wrap="none">
            <a:spAutoFit/>
          </a:bodyPr>
          <a:lstStyle/>
          <a:p>
            <a:r>
              <a:rPr lang="en-US" b="1" dirty="0">
                <a:solidFill>
                  <a:srgbClr val="0000CC"/>
                </a:solidFill>
              </a:rPr>
              <a:t>STRING</a:t>
            </a:r>
            <a:endParaRPr lang="en-US" dirty="0"/>
          </a:p>
        </p:txBody>
      </p:sp>
      <p:cxnSp>
        <p:nvCxnSpPr>
          <p:cNvPr id="10" name="Straight Connector 9">
            <a:extLst>
              <a:ext uri="{FF2B5EF4-FFF2-40B4-BE49-F238E27FC236}">
                <a16:creationId xmlns:a16="http://schemas.microsoft.com/office/drawing/2014/main" id="{DF9E25E4-6DFE-4EAA-A1CA-A905BC864AF3}"/>
              </a:ext>
            </a:extLst>
          </p:cNvPr>
          <p:cNvCxnSpPr/>
          <p:nvPr/>
        </p:nvCxnSpPr>
        <p:spPr>
          <a:xfrm>
            <a:off x="931025" y="7963593"/>
            <a:ext cx="5353397"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348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43725" y="-17858"/>
              <a:ext cx="457689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PNF MODEL (R4) Dublin+</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7" name="表格 11">
            <a:extLst>
              <a:ext uri="{FF2B5EF4-FFF2-40B4-BE49-F238E27FC236}">
                <a16:creationId xmlns:a16="http://schemas.microsoft.com/office/drawing/2014/main" id="{D15891FD-FA43-4372-B604-607DFCC80942}"/>
              </a:ext>
            </a:extLst>
          </p:cNvPr>
          <p:cNvGraphicFramePr>
            <a:graphicFrameLocks noGrp="1"/>
          </p:cNvGraphicFramePr>
          <p:nvPr>
            <p:extLst>
              <p:ext uri="{D42A27DB-BD31-4B8C-83A1-F6EECF244321}">
                <p14:modId xmlns:p14="http://schemas.microsoft.com/office/powerpoint/2010/main" val="771837786"/>
              </p:ext>
            </p:extLst>
          </p:nvPr>
        </p:nvGraphicFramePr>
        <p:xfrm>
          <a:off x="57152" y="499895"/>
          <a:ext cx="6724650" cy="7076654"/>
        </p:xfrm>
        <a:graphic>
          <a:graphicData uri="http://schemas.openxmlformats.org/drawingml/2006/table">
            <a:tbl>
              <a:tblPr firstRow="1" firstCol="1" bandRow="1">
                <a:tableStyleId>{5C22544A-7EE6-4342-B048-85BDC9FD1C3A}</a:tableStyleId>
              </a:tblPr>
              <a:tblGrid>
                <a:gridCol w="2179285">
                  <a:extLst>
                    <a:ext uri="{9D8B030D-6E8A-4147-A177-3AD203B41FA5}">
                      <a16:colId xmlns:a16="http://schemas.microsoft.com/office/drawing/2014/main" val="20000"/>
                    </a:ext>
                  </a:extLst>
                </a:gridCol>
                <a:gridCol w="4545365">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14524">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software_versions</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(see TOPIC: </a:t>
                      </a:r>
                      <a:r>
                        <a:rPr lang="en-US" altLang="zh-CN" sz="1600" b="0" kern="100" dirty="0" err="1">
                          <a:solidFill>
                            <a:schemeClr val="tx1"/>
                          </a:solidFill>
                          <a:effectLst/>
                          <a:latin typeface="+mn-lt"/>
                          <a:ea typeface="Times New Roman" panose="02020603050405020304" pitchFamily="18" charset="0"/>
                          <a:cs typeface="Times New Roman" panose="02020603050405020304" pitchFamily="18" charset="0"/>
                        </a:rPr>
                        <a:t>SWVersionList</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a:t>
                      </a: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8873563"/>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lang="zh-CN" altLang="zh-CN" sz="1600" b="1" kern="100" dirty="0">
                        <a:solidFill>
                          <a:srgbClr val="FFFF00"/>
                        </a:solidFill>
                        <a:effectLst/>
                        <a:latin typeface="+mn-lt"/>
                        <a:ea typeface="+mn-ea"/>
                        <a:cs typeface="+mn-cs"/>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3150292"/>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chemeClr val="bg1"/>
                          </a:solidFill>
                          <a:effectLst/>
                          <a:latin typeface="+mn-lt"/>
                          <a:ea typeface="+mn-ea"/>
                          <a:cs typeface="+mn-cs"/>
                        </a:rPr>
                        <a:t>contactId</a:t>
                      </a:r>
                      <a:r>
                        <a:rPr lang="en-US" altLang="zh-CN" sz="1600" b="1" kern="100" dirty="0">
                          <a:solidFill>
                            <a:schemeClr val="bg1"/>
                          </a:solidFill>
                          <a:effectLst/>
                          <a:latin typeface="+mn-lt"/>
                          <a:ea typeface="+mn-ea"/>
                          <a:cs typeface="+mn-cs"/>
                        </a:rPr>
                        <a:t> (</a:t>
                      </a:r>
                      <a:r>
                        <a:rPr lang="en-US" altLang="zh-CN" sz="1600" b="1" kern="100" dirty="0">
                          <a:solidFill>
                            <a:srgbClr val="FF0000"/>
                          </a:solidFill>
                          <a:effectLst/>
                          <a:latin typeface="+mn-lt"/>
                          <a:ea typeface="+mn-ea"/>
                          <a:cs typeface="+mn-cs"/>
                        </a:rPr>
                        <a:t>metadata</a:t>
                      </a:r>
                      <a:r>
                        <a:rPr lang="en-US" altLang="zh-CN" sz="1600" b="1" kern="100" dirty="0">
                          <a:solidFill>
                            <a:schemeClr val="bg1"/>
                          </a:solidFill>
                          <a:effectLst/>
                          <a:latin typeface="+mn-lt"/>
                          <a:ea typeface="+mn-ea"/>
                          <a:cs typeface="+mn-cs"/>
                        </a:rPr>
                        <a:t>)</a:t>
                      </a:r>
                      <a:endParaRPr lang="zh-CN" sz="1600" b="1" kern="100" dirty="0">
                        <a:solidFill>
                          <a:schemeClr val="bg1"/>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chemeClr val="tx1"/>
                          </a:solidFill>
                          <a:effectLst/>
                          <a:latin typeface="+mn-lt"/>
                          <a:ea typeface="+mn-ea"/>
                          <a:cs typeface="+mn-cs"/>
                        </a:rPr>
                        <a:t>Designer (user of ONAP)</a:t>
                      </a:r>
                    </a:p>
                    <a:p>
                      <a:pPr marL="0" algn="l" defTabSz="914400" rtl="0" eaLnBrk="1" latinLnBrk="0" hangingPunct="0"/>
                      <a:r>
                        <a:rPr lang="en-US" altLang="zh-CN" sz="1600" kern="1200" dirty="0">
                          <a:solidFill>
                            <a:schemeClr val="tx1"/>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chemeClr val="tx1"/>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bl>
          </a:graphicData>
        </a:graphic>
      </p:graphicFrame>
      <p:pic>
        <p:nvPicPr>
          <p:cNvPr id="18" name="Picture 17">
            <a:extLst>
              <a:ext uri="{FF2B5EF4-FFF2-40B4-BE49-F238E27FC236}">
                <a16:creationId xmlns:a16="http://schemas.microsoft.com/office/drawing/2014/main" id="{85DC1FD4-CF48-40A3-9B09-F34B541F41D9}"/>
              </a:ext>
            </a:extLst>
          </p:cNvPr>
          <p:cNvPicPr>
            <a:picLocks noChangeAspect="1"/>
          </p:cNvPicPr>
          <p:nvPr/>
        </p:nvPicPr>
        <p:blipFill>
          <a:blip r:embed="rId2"/>
          <a:stretch>
            <a:fillRect/>
          </a:stretch>
        </p:blipFill>
        <p:spPr>
          <a:xfrm>
            <a:off x="5034051" y="4118820"/>
            <a:ext cx="1690599" cy="886940"/>
          </a:xfrm>
          <a:prstGeom prst="rect">
            <a:avLst/>
          </a:prstGeom>
        </p:spPr>
      </p:pic>
      <p:pic>
        <p:nvPicPr>
          <p:cNvPr id="19" name="Picture 18">
            <a:extLst>
              <a:ext uri="{FF2B5EF4-FFF2-40B4-BE49-F238E27FC236}">
                <a16:creationId xmlns:a16="http://schemas.microsoft.com/office/drawing/2014/main" id="{673D6E22-6CD1-49D5-9BA7-9D6F08D6E26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38804" y="4384367"/>
            <a:ext cx="339142" cy="406058"/>
          </a:xfrm>
          <a:prstGeom prst="rect">
            <a:avLst/>
          </a:prstGeom>
        </p:spPr>
      </p:pic>
      <p:pic>
        <p:nvPicPr>
          <p:cNvPr id="20" name="Picture 19">
            <a:extLst>
              <a:ext uri="{FF2B5EF4-FFF2-40B4-BE49-F238E27FC236}">
                <a16:creationId xmlns:a16="http://schemas.microsoft.com/office/drawing/2014/main" id="{862223B1-E2EF-4BED-A3F8-789C01B414BB}"/>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7177137"/>
            <a:ext cx="339142" cy="406058"/>
          </a:xfrm>
          <a:prstGeom prst="rect">
            <a:avLst/>
          </a:prstGeom>
        </p:spPr>
      </p:pic>
    </p:spTree>
    <p:extLst>
      <p:ext uri="{BB962C8B-B14F-4D97-AF65-F5344CB8AC3E}">
        <p14:creationId xmlns:p14="http://schemas.microsoft.com/office/powerpoint/2010/main" val="10888880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84A71C-E53B-4A67-A73F-60969CBCA16C}"/>
              </a:ext>
            </a:extLst>
          </p:cNvPr>
          <p:cNvSpPr txBox="1"/>
          <p:nvPr/>
        </p:nvSpPr>
        <p:spPr>
          <a:xfrm>
            <a:off x="158261" y="685801"/>
            <a:ext cx="6418385" cy="5632311"/>
          </a:xfrm>
          <a:prstGeom prst="rect">
            <a:avLst/>
          </a:prstGeom>
          <a:noFill/>
        </p:spPr>
        <p:txBody>
          <a:bodyPr wrap="square" rtlCol="0">
            <a:spAutoFit/>
          </a:bodyPr>
          <a:lstStyle/>
          <a:p>
            <a:r>
              <a:rPr lang="en-US" b="1" dirty="0">
                <a:solidFill>
                  <a:srgbClr val="FF0000"/>
                </a:solidFill>
              </a:rPr>
              <a:t>August 7, 2018</a:t>
            </a:r>
          </a:p>
          <a:p>
            <a:endParaRPr lang="en-US" dirty="0"/>
          </a:p>
          <a:p>
            <a:r>
              <a:rPr lang="en-US" b="1" dirty="0">
                <a:solidFill>
                  <a:srgbClr val="0000CC"/>
                </a:solidFill>
              </a:rPr>
              <a:t>PROBLEM STATEMENT</a:t>
            </a:r>
            <a:r>
              <a:rPr lang="en-US" dirty="0"/>
              <a:t>:</a:t>
            </a:r>
          </a:p>
          <a:p>
            <a:r>
              <a:rPr lang="en-US" dirty="0"/>
              <a:t>We need to Store a YAML registration event in the SDC Catalog.</a:t>
            </a:r>
          </a:p>
          <a:p>
            <a:r>
              <a:rPr lang="en-US" dirty="0"/>
              <a:t>Note: The YAML registration event is necessary to validate emitted by PNF Is expected </a:t>
            </a:r>
          </a:p>
          <a:p>
            <a:r>
              <a:rPr lang="en-US" dirty="0"/>
              <a:t>Emitting what it is supposed to be emitting.</a:t>
            </a:r>
          </a:p>
          <a:p>
            <a:endParaRPr lang="en-US" dirty="0"/>
          </a:p>
          <a:p>
            <a:r>
              <a:rPr lang="en-US" b="1" dirty="0">
                <a:solidFill>
                  <a:srgbClr val="0000CC"/>
                </a:solidFill>
              </a:rPr>
              <a:t>SOLUTION (Casablanca R3)</a:t>
            </a:r>
          </a:p>
          <a:p>
            <a:r>
              <a:rPr lang="en-US" dirty="0"/>
              <a:t>Manually uploaded to different systems</a:t>
            </a:r>
          </a:p>
          <a:p>
            <a:r>
              <a:rPr lang="en-US" dirty="0"/>
              <a:t>If no monitoring defined, can define information manually</a:t>
            </a:r>
          </a:p>
          <a:p>
            <a:endParaRPr lang="en-US" dirty="0"/>
          </a:p>
          <a:p>
            <a:r>
              <a:rPr lang="en-US" b="1" dirty="0">
                <a:solidFill>
                  <a:srgbClr val="0000CC"/>
                </a:solidFill>
              </a:rPr>
              <a:t>PnP FLOW (updated Wiki)</a:t>
            </a:r>
          </a:p>
          <a:p>
            <a:r>
              <a:rPr lang="en-US" dirty="0"/>
              <a:t>[Added Note &amp; PNP-1310] in Wiki</a:t>
            </a:r>
          </a:p>
          <a:p>
            <a:r>
              <a:rPr lang="en-US" dirty="0">
                <a:hlinkClick r:id="rId2"/>
              </a:rPr>
              <a:t>https://wiki.onap.org/display/DW/5G+-+PNF+Plug+and+Play</a:t>
            </a:r>
            <a:r>
              <a:rPr lang="en-US" dirty="0"/>
              <a:t> </a:t>
            </a:r>
          </a:p>
          <a:p>
            <a:endParaRPr lang="en-US" dirty="0"/>
          </a:p>
          <a:p>
            <a:r>
              <a:rPr lang="en-US" b="1" dirty="0">
                <a:solidFill>
                  <a:srgbClr val="0000CC"/>
                </a:solidFill>
              </a:rPr>
              <a:t>LONG TERM SOLUTION</a:t>
            </a:r>
          </a:p>
          <a:p>
            <a:r>
              <a:rPr lang="en-US" dirty="0"/>
              <a:t>PNF Onboarding – Packages </a:t>
            </a:r>
          </a:p>
          <a:p>
            <a:r>
              <a:rPr lang="en-US" dirty="0"/>
              <a:t>(See roadmap section)</a:t>
            </a:r>
          </a:p>
          <a:p>
            <a:endParaRPr lang="en-US" dirty="0"/>
          </a:p>
        </p:txBody>
      </p:sp>
      <p:grpSp>
        <p:nvGrpSpPr>
          <p:cNvPr id="5" name="Group 4">
            <a:extLst>
              <a:ext uri="{FF2B5EF4-FFF2-40B4-BE49-F238E27FC236}">
                <a16:creationId xmlns:a16="http://schemas.microsoft.com/office/drawing/2014/main" id="{485E92B5-543D-46FB-B838-4380647BFE94}"/>
              </a:ext>
            </a:extLst>
          </p:cNvPr>
          <p:cNvGrpSpPr/>
          <p:nvPr/>
        </p:nvGrpSpPr>
        <p:grpSpPr>
          <a:xfrm>
            <a:off x="0" y="-64154"/>
            <a:ext cx="6863269" cy="9157353"/>
            <a:chOff x="-5269" y="-17858"/>
            <a:chExt cx="6863269" cy="8598180"/>
          </a:xfrm>
        </p:grpSpPr>
        <p:sp>
          <p:nvSpPr>
            <p:cNvPr id="6" name="Rectangle 5">
              <a:extLst>
                <a:ext uri="{FF2B5EF4-FFF2-40B4-BE49-F238E27FC236}">
                  <a16:creationId xmlns:a16="http://schemas.microsoft.com/office/drawing/2014/main" id="{7ADCDE62-5CF5-4D79-86BC-73004F45227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B9C2F2CA-9874-46D1-BDFE-ABDB5F0415B7}"/>
                </a:ext>
              </a:extLst>
            </p:cNvPr>
            <p:cNvSpPr txBox="1"/>
            <p:nvPr/>
          </p:nvSpPr>
          <p:spPr>
            <a:xfrm>
              <a:off x="885641" y="-17858"/>
              <a:ext cx="509306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R3 NF YAML DEFINITIONS</a:t>
              </a:r>
            </a:p>
          </p:txBody>
        </p:sp>
        <p:sp>
          <p:nvSpPr>
            <p:cNvPr id="8" name="Rectangle 7">
              <a:extLst>
                <a:ext uri="{FF2B5EF4-FFF2-40B4-BE49-F238E27FC236}">
                  <a16:creationId xmlns:a16="http://schemas.microsoft.com/office/drawing/2014/main" id="{A152B359-F360-459C-852C-303E8C78C57B}"/>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400022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RAN CONCEPT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12235630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29">
            <a:extLst>
              <a:ext uri="{FF2B5EF4-FFF2-40B4-BE49-F238E27FC236}">
                <a16:creationId xmlns:a16="http://schemas.microsoft.com/office/drawing/2014/main" id="{A2321151-C793-4BD2-8F82-EB73B83B4CC5}"/>
              </a:ext>
            </a:extLst>
          </p:cNvPr>
          <p:cNvSpPr/>
          <p:nvPr/>
        </p:nvSpPr>
        <p:spPr>
          <a:xfrm>
            <a:off x="2913826" y="7480562"/>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2" name="TextBox 11">
            <a:extLst>
              <a:ext uri="{FF2B5EF4-FFF2-40B4-BE49-F238E27FC236}">
                <a16:creationId xmlns:a16="http://schemas.microsoft.com/office/drawing/2014/main" id="{F8E68590-F93D-46E6-8D65-EC4FE3BA8661}"/>
              </a:ext>
            </a:extLst>
          </p:cNvPr>
          <p:cNvSpPr txBox="1"/>
          <p:nvPr/>
        </p:nvSpPr>
        <p:spPr>
          <a:xfrm>
            <a:off x="5247304" y="4162136"/>
            <a:ext cx="567784" cy="230832"/>
          </a:xfrm>
          <a:prstGeom prst="rect">
            <a:avLst/>
          </a:prstGeom>
          <a:noFill/>
        </p:spPr>
        <p:txBody>
          <a:bodyPr wrap="none" rtlCol="0">
            <a:spAutoFit/>
          </a:bodyPr>
          <a:lstStyle/>
          <a:p>
            <a:r>
              <a:rPr lang="en-US" sz="900" dirty="0">
                <a:solidFill>
                  <a:srgbClr val="0000CC"/>
                </a:solidFill>
              </a:rPr>
              <a:t>Internet</a:t>
            </a:r>
          </a:p>
        </p:txBody>
      </p:sp>
      <p:sp>
        <p:nvSpPr>
          <p:cNvPr id="16" name="TextBox 15">
            <a:extLst>
              <a:ext uri="{FF2B5EF4-FFF2-40B4-BE49-F238E27FC236}">
                <a16:creationId xmlns:a16="http://schemas.microsoft.com/office/drawing/2014/main" id="{86F45499-E571-48E7-A299-69204FC71B1A}"/>
              </a:ext>
            </a:extLst>
          </p:cNvPr>
          <p:cNvSpPr txBox="1"/>
          <p:nvPr/>
        </p:nvSpPr>
        <p:spPr>
          <a:xfrm>
            <a:off x="5089566" y="4521274"/>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03" name="Group 102">
            <a:extLst>
              <a:ext uri="{FF2B5EF4-FFF2-40B4-BE49-F238E27FC236}">
                <a16:creationId xmlns:a16="http://schemas.microsoft.com/office/drawing/2014/main" id="{2717CE3E-C641-4F0E-8D5E-D27FEE34FABE}"/>
              </a:ext>
            </a:extLst>
          </p:cNvPr>
          <p:cNvGrpSpPr/>
          <p:nvPr/>
        </p:nvGrpSpPr>
        <p:grpSpPr>
          <a:xfrm>
            <a:off x="2264624" y="6352796"/>
            <a:ext cx="819064" cy="983852"/>
            <a:chOff x="3496524" y="6333746"/>
            <a:chExt cx="819064" cy="983852"/>
          </a:xfrm>
        </p:grpSpPr>
        <p:sp>
          <p:nvSpPr>
            <p:cNvPr id="4" name="Rectangle 3">
              <a:extLst>
                <a:ext uri="{FF2B5EF4-FFF2-40B4-BE49-F238E27FC236}">
                  <a16:creationId xmlns:a16="http://schemas.microsoft.com/office/drawing/2014/main" id="{A142BFD4-D233-4047-ABD8-A3EF5386D376}"/>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ounded Rectangle 72">
              <a:extLst>
                <a:ext uri="{FF2B5EF4-FFF2-40B4-BE49-F238E27FC236}">
                  <a16:creationId xmlns:a16="http://schemas.microsoft.com/office/drawing/2014/main" id="{F79294AE-1B2D-4C74-A3A4-4DF614EAB779}"/>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33" name="Rounded Rectangle 73">
              <a:extLst>
                <a:ext uri="{FF2B5EF4-FFF2-40B4-BE49-F238E27FC236}">
                  <a16:creationId xmlns:a16="http://schemas.microsoft.com/office/drawing/2014/main" id="{5BABF16B-EAEB-4EE6-9FDF-E30D511D1023}"/>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34" name="Straight Arrow Connector 33">
              <a:extLst>
                <a:ext uri="{FF2B5EF4-FFF2-40B4-BE49-F238E27FC236}">
                  <a16:creationId xmlns:a16="http://schemas.microsoft.com/office/drawing/2014/main" id="{CE2E6CE0-B01C-4F2B-8AFD-6F3DA81D9A9F}"/>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5FEBDDC-F16A-47D7-9F08-4EBE57CFC558}"/>
              </a:ext>
            </a:extLst>
          </p:cNvPr>
          <p:cNvSpPr txBox="1"/>
          <p:nvPr/>
        </p:nvSpPr>
        <p:spPr>
          <a:xfrm>
            <a:off x="3054481" y="8199160"/>
            <a:ext cx="2467115" cy="784830"/>
          </a:xfrm>
          <a:prstGeom prst="rect">
            <a:avLst/>
          </a:prstGeom>
          <a:noFill/>
        </p:spPr>
        <p:txBody>
          <a:bodyPr wrap="square" rtlCol="0">
            <a:spAutoFit/>
          </a:bodyPr>
          <a:lstStyle/>
          <a:p>
            <a:r>
              <a:rPr lang="en-US" sz="900" dirty="0"/>
              <a:t>RAP – Radio Access Point</a:t>
            </a:r>
          </a:p>
          <a:p>
            <a:r>
              <a:rPr lang="en-US" sz="900" dirty="0"/>
              <a:t>RU – Remote Radio Unit</a:t>
            </a:r>
          </a:p>
          <a:p>
            <a:r>
              <a:rPr lang="en-US" sz="900" dirty="0"/>
              <a:t>DU – Distributed Unit (5G Base Unit)</a:t>
            </a:r>
          </a:p>
          <a:p>
            <a:r>
              <a:rPr lang="en-US" sz="900" dirty="0"/>
              <a:t>CU-UP – Centralized User Plane</a:t>
            </a:r>
          </a:p>
          <a:p>
            <a:r>
              <a:rPr lang="en-US" sz="900" dirty="0"/>
              <a:t>CU-CP – Centralized Control Plane (low and high)</a:t>
            </a:r>
          </a:p>
        </p:txBody>
      </p:sp>
      <p:sp>
        <p:nvSpPr>
          <p:cNvPr id="38" name="TextBox 37">
            <a:extLst>
              <a:ext uri="{FF2B5EF4-FFF2-40B4-BE49-F238E27FC236}">
                <a16:creationId xmlns:a16="http://schemas.microsoft.com/office/drawing/2014/main" id="{8644ADB1-6954-4DA2-AA29-08583707A397}"/>
              </a:ext>
            </a:extLst>
          </p:cNvPr>
          <p:cNvSpPr txBox="1"/>
          <p:nvPr/>
        </p:nvSpPr>
        <p:spPr>
          <a:xfrm>
            <a:off x="2368202" y="7813239"/>
            <a:ext cx="900634" cy="300082"/>
          </a:xfrm>
          <a:prstGeom prst="rect">
            <a:avLst/>
          </a:prstGeom>
          <a:noFill/>
        </p:spPr>
        <p:txBody>
          <a:bodyPr wrap="square" rtlCol="0">
            <a:spAutoFit/>
          </a:bodyPr>
          <a:lstStyle/>
          <a:p>
            <a:r>
              <a:rPr lang="en-US" sz="1350" dirty="0">
                <a:solidFill>
                  <a:srgbClr val="0000CC"/>
                </a:solidFill>
              </a:rPr>
              <a:t>Mid Haul</a:t>
            </a:r>
          </a:p>
        </p:txBody>
      </p:sp>
      <p:sp>
        <p:nvSpPr>
          <p:cNvPr id="39" name="TextBox 38">
            <a:extLst>
              <a:ext uri="{FF2B5EF4-FFF2-40B4-BE49-F238E27FC236}">
                <a16:creationId xmlns:a16="http://schemas.microsoft.com/office/drawing/2014/main" id="{A70EC116-1D05-445A-AC2F-42496B833887}"/>
              </a:ext>
            </a:extLst>
          </p:cNvPr>
          <p:cNvSpPr txBox="1"/>
          <p:nvPr/>
        </p:nvSpPr>
        <p:spPr>
          <a:xfrm>
            <a:off x="743041" y="4025602"/>
            <a:ext cx="900634" cy="300082"/>
          </a:xfrm>
          <a:prstGeom prst="rect">
            <a:avLst/>
          </a:prstGeom>
          <a:noFill/>
        </p:spPr>
        <p:txBody>
          <a:bodyPr wrap="square" rtlCol="0">
            <a:spAutoFit/>
          </a:bodyPr>
          <a:lstStyle/>
          <a:p>
            <a:r>
              <a:rPr lang="en-US" sz="1350" dirty="0">
                <a:solidFill>
                  <a:srgbClr val="0000CC"/>
                </a:solidFill>
              </a:rPr>
              <a:t>Back Haul</a:t>
            </a:r>
          </a:p>
        </p:txBody>
      </p:sp>
      <p:sp>
        <p:nvSpPr>
          <p:cNvPr id="40" name="TextBox 39">
            <a:extLst>
              <a:ext uri="{FF2B5EF4-FFF2-40B4-BE49-F238E27FC236}">
                <a16:creationId xmlns:a16="http://schemas.microsoft.com/office/drawing/2014/main" id="{2178F822-A72D-42B5-A720-019900E7B0B8}"/>
              </a:ext>
            </a:extLst>
          </p:cNvPr>
          <p:cNvSpPr txBox="1"/>
          <p:nvPr/>
        </p:nvSpPr>
        <p:spPr>
          <a:xfrm>
            <a:off x="3690783" y="4185281"/>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41" name="Rectangle: Rounded Corners 36">
            <a:extLst>
              <a:ext uri="{FF2B5EF4-FFF2-40B4-BE49-F238E27FC236}">
                <a16:creationId xmlns:a16="http://schemas.microsoft.com/office/drawing/2014/main" id="{E68653E4-D681-4685-8335-30331FFF95E9}"/>
              </a:ext>
            </a:extLst>
          </p:cNvPr>
          <p:cNvSpPr/>
          <p:nvPr/>
        </p:nvSpPr>
        <p:spPr>
          <a:xfrm>
            <a:off x="3075921" y="3143779"/>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2" name="Rounded Rectangle 30">
            <a:extLst>
              <a:ext uri="{FF2B5EF4-FFF2-40B4-BE49-F238E27FC236}">
                <a16:creationId xmlns:a16="http://schemas.microsoft.com/office/drawing/2014/main" id="{7C38CB36-0F65-4BB3-85D0-F0121B8EFF6A}"/>
              </a:ext>
            </a:extLst>
          </p:cNvPr>
          <p:cNvSpPr/>
          <p:nvPr/>
        </p:nvSpPr>
        <p:spPr>
          <a:xfrm>
            <a:off x="3226561"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3" name="Rounded Rectangle 30">
            <a:extLst>
              <a:ext uri="{FF2B5EF4-FFF2-40B4-BE49-F238E27FC236}">
                <a16:creationId xmlns:a16="http://schemas.microsoft.com/office/drawing/2014/main" id="{BBA79534-5312-4912-A590-E98E8654D012}"/>
              </a:ext>
            </a:extLst>
          </p:cNvPr>
          <p:cNvSpPr/>
          <p:nvPr/>
        </p:nvSpPr>
        <p:spPr>
          <a:xfrm>
            <a:off x="3786183"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4" name="Rounded Rectangle 30">
            <a:extLst>
              <a:ext uri="{FF2B5EF4-FFF2-40B4-BE49-F238E27FC236}">
                <a16:creationId xmlns:a16="http://schemas.microsoft.com/office/drawing/2014/main" id="{196535F8-6ACE-4BB4-A307-19D02FD5461F}"/>
              </a:ext>
            </a:extLst>
          </p:cNvPr>
          <p:cNvSpPr/>
          <p:nvPr/>
        </p:nvSpPr>
        <p:spPr>
          <a:xfrm>
            <a:off x="4345805"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45" name="Rounded Rectangle 30">
            <a:extLst>
              <a:ext uri="{FF2B5EF4-FFF2-40B4-BE49-F238E27FC236}">
                <a16:creationId xmlns:a16="http://schemas.microsoft.com/office/drawing/2014/main" id="{89F5CBDA-8ABC-4F0C-B1DB-F225879D7DAB}"/>
              </a:ext>
            </a:extLst>
          </p:cNvPr>
          <p:cNvSpPr/>
          <p:nvPr/>
        </p:nvSpPr>
        <p:spPr>
          <a:xfrm>
            <a:off x="4905427" y="3390704"/>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46" name="Rectangle 45">
            <a:extLst>
              <a:ext uri="{FF2B5EF4-FFF2-40B4-BE49-F238E27FC236}">
                <a16:creationId xmlns:a16="http://schemas.microsoft.com/office/drawing/2014/main" id="{B446C353-8B20-4980-BDC2-B96BB511BE83}"/>
              </a:ext>
            </a:extLst>
          </p:cNvPr>
          <p:cNvSpPr/>
          <p:nvPr/>
        </p:nvSpPr>
        <p:spPr>
          <a:xfrm>
            <a:off x="4208115" y="4954330"/>
            <a:ext cx="2539565" cy="646331"/>
          </a:xfrm>
          <a:prstGeom prst="rect">
            <a:avLst/>
          </a:prstGeom>
        </p:spPr>
        <p:txBody>
          <a:bodyPr wrap="square">
            <a:spAutoFit/>
          </a:bodyPr>
          <a:lstStyle/>
          <a:p>
            <a:r>
              <a:rPr lang="en-US" sz="900" dirty="0"/>
              <a:t>UPF – User Plane Function		</a:t>
            </a:r>
          </a:p>
          <a:p>
            <a:r>
              <a:rPr lang="en-US" sz="900" dirty="0"/>
              <a:t>SMF – Session Management Function</a:t>
            </a:r>
          </a:p>
          <a:p>
            <a:r>
              <a:rPr lang="en-US" sz="900" dirty="0"/>
              <a:t>UDM – Unified Data Management Function</a:t>
            </a:r>
          </a:p>
          <a:p>
            <a:r>
              <a:rPr lang="en-US" sz="900" dirty="0"/>
              <a:t>AUSF – Authentication Service Function</a:t>
            </a:r>
          </a:p>
        </p:txBody>
      </p:sp>
      <p:sp>
        <p:nvSpPr>
          <p:cNvPr id="47" name="Rectangle 46">
            <a:extLst>
              <a:ext uri="{FF2B5EF4-FFF2-40B4-BE49-F238E27FC236}">
                <a16:creationId xmlns:a16="http://schemas.microsoft.com/office/drawing/2014/main" id="{0AA94BEE-F18D-4A18-9C64-2C87D81F5A69}"/>
              </a:ext>
            </a:extLst>
          </p:cNvPr>
          <p:cNvSpPr/>
          <p:nvPr/>
        </p:nvSpPr>
        <p:spPr>
          <a:xfrm>
            <a:off x="1643675" y="5990871"/>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48" name="Rectangle 47">
            <a:extLst>
              <a:ext uri="{FF2B5EF4-FFF2-40B4-BE49-F238E27FC236}">
                <a16:creationId xmlns:a16="http://schemas.microsoft.com/office/drawing/2014/main" id="{1C350568-072B-49E8-A870-0627F0D1A6D2}"/>
              </a:ext>
            </a:extLst>
          </p:cNvPr>
          <p:cNvSpPr/>
          <p:nvPr/>
        </p:nvSpPr>
        <p:spPr>
          <a:xfrm>
            <a:off x="2477039" y="2640519"/>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5" name="Straight Connector 4">
            <a:extLst>
              <a:ext uri="{FF2B5EF4-FFF2-40B4-BE49-F238E27FC236}">
                <a16:creationId xmlns:a16="http://schemas.microsoft.com/office/drawing/2014/main" id="{308945F9-ACAE-4AD7-8DF0-1B470BA5EE82}"/>
              </a:ext>
            </a:extLst>
          </p:cNvPr>
          <p:cNvCxnSpPr>
            <a:cxnSpLocks/>
          </p:cNvCxnSpPr>
          <p:nvPr/>
        </p:nvCxnSpPr>
        <p:spPr>
          <a:xfrm flipV="1">
            <a:off x="1336653" y="7657598"/>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B48C1C-849E-4A7E-B0FF-13A9633C6218}"/>
              </a:ext>
            </a:extLst>
          </p:cNvPr>
          <p:cNvSpPr txBox="1"/>
          <p:nvPr/>
        </p:nvSpPr>
        <p:spPr>
          <a:xfrm>
            <a:off x="1784902" y="7502629"/>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49" name="Picture 48">
            <a:extLst>
              <a:ext uri="{FF2B5EF4-FFF2-40B4-BE49-F238E27FC236}">
                <a16:creationId xmlns:a16="http://schemas.microsoft.com/office/drawing/2014/main" id="{0E3E19D1-563D-4DAF-8AB4-418CF909FABD}"/>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317535" y="7255192"/>
            <a:ext cx="1198062" cy="770965"/>
          </a:xfrm>
          <a:prstGeom prst="rect">
            <a:avLst/>
          </a:prstGeom>
        </p:spPr>
      </p:pic>
      <p:pic>
        <p:nvPicPr>
          <p:cNvPr id="50" name="Picture 49">
            <a:extLst>
              <a:ext uri="{FF2B5EF4-FFF2-40B4-BE49-F238E27FC236}">
                <a16:creationId xmlns:a16="http://schemas.microsoft.com/office/drawing/2014/main" id="{3623DFC2-B687-489F-9F96-1C4EE654DD32}"/>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422009" y="3896378"/>
            <a:ext cx="1198062" cy="770965"/>
          </a:xfrm>
          <a:prstGeom prst="rect">
            <a:avLst/>
          </a:prstGeom>
        </p:spPr>
      </p:pic>
      <p:pic>
        <p:nvPicPr>
          <p:cNvPr id="51" name="Picture 50">
            <a:extLst>
              <a:ext uri="{FF2B5EF4-FFF2-40B4-BE49-F238E27FC236}">
                <a16:creationId xmlns:a16="http://schemas.microsoft.com/office/drawing/2014/main" id="{BF43AC0B-A052-456D-BBDF-607B06D3BD4E}"/>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4889818" y="3799798"/>
            <a:ext cx="1198062" cy="770965"/>
          </a:xfrm>
          <a:prstGeom prst="rect">
            <a:avLst/>
          </a:prstGeom>
        </p:spPr>
      </p:pic>
      <p:pic>
        <p:nvPicPr>
          <p:cNvPr id="52" name="Picture 2" descr="C:\Users\cheung\AppData\Local\Temp\SNAGHTML105560.PNG">
            <a:extLst>
              <a:ext uri="{FF2B5EF4-FFF2-40B4-BE49-F238E27FC236}">
                <a16:creationId xmlns:a16="http://schemas.microsoft.com/office/drawing/2014/main" id="{0967A950-9D35-45D7-B3A4-B01FBB480E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971" y="7014892"/>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54" name="Straight Connector 53">
            <a:extLst>
              <a:ext uri="{FF2B5EF4-FFF2-40B4-BE49-F238E27FC236}">
                <a16:creationId xmlns:a16="http://schemas.microsoft.com/office/drawing/2014/main" id="{9C57DA79-4E18-40E6-AFA4-724B24D25FCA}"/>
              </a:ext>
            </a:extLst>
          </p:cNvPr>
          <p:cNvCxnSpPr>
            <a:cxnSpLocks/>
            <a:stCxn id="10" idx="3"/>
            <a:endCxn id="11" idx="3"/>
          </p:cNvCxnSpPr>
          <p:nvPr/>
        </p:nvCxnSpPr>
        <p:spPr>
          <a:xfrm flipH="1">
            <a:off x="3448449" y="7659966"/>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534396AA-D182-42E5-B68A-7928EC4E0030}"/>
              </a:ext>
            </a:extLst>
          </p:cNvPr>
          <p:cNvSpPr/>
          <p:nvPr/>
        </p:nvSpPr>
        <p:spPr>
          <a:xfrm>
            <a:off x="1526522" y="5914264"/>
            <a:ext cx="3972872"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99" name="Group 98">
            <a:extLst>
              <a:ext uri="{FF2B5EF4-FFF2-40B4-BE49-F238E27FC236}">
                <a16:creationId xmlns:a16="http://schemas.microsoft.com/office/drawing/2014/main" id="{DC2F902D-D8A1-4670-ABC8-3DE2D44DDB78}"/>
              </a:ext>
            </a:extLst>
          </p:cNvPr>
          <p:cNvGrpSpPr/>
          <p:nvPr/>
        </p:nvGrpSpPr>
        <p:grpSpPr>
          <a:xfrm>
            <a:off x="5581064" y="5915788"/>
            <a:ext cx="790267" cy="3030790"/>
            <a:chOff x="183564" y="5915788"/>
            <a:chExt cx="790267" cy="3030790"/>
          </a:xfrm>
        </p:grpSpPr>
        <p:sp>
          <p:nvSpPr>
            <p:cNvPr id="6" name="TextBox 5">
              <a:extLst>
                <a:ext uri="{FF2B5EF4-FFF2-40B4-BE49-F238E27FC236}">
                  <a16:creationId xmlns:a16="http://schemas.microsoft.com/office/drawing/2014/main" id="{F6E9FECD-32B5-49BF-A0B6-511D7F58460C}"/>
                </a:ext>
              </a:extLst>
            </p:cNvPr>
            <p:cNvSpPr txBox="1"/>
            <p:nvPr/>
          </p:nvSpPr>
          <p:spPr>
            <a:xfrm>
              <a:off x="228307" y="5915788"/>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8" name="Rounded Rectangle 23">
              <a:extLst>
                <a:ext uri="{FF2B5EF4-FFF2-40B4-BE49-F238E27FC236}">
                  <a16:creationId xmlns:a16="http://schemas.microsoft.com/office/drawing/2014/main" id="{06A4B9AB-E515-46A9-A933-187E03B8AFF8}"/>
                </a:ext>
              </a:extLst>
            </p:cNvPr>
            <p:cNvSpPr/>
            <p:nvPr/>
          </p:nvSpPr>
          <p:spPr>
            <a:xfrm>
              <a:off x="371061" y="8286321"/>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 name="Group 16">
              <a:extLst>
                <a:ext uri="{FF2B5EF4-FFF2-40B4-BE49-F238E27FC236}">
                  <a16:creationId xmlns:a16="http://schemas.microsoft.com/office/drawing/2014/main" id="{9E6EC721-6ACD-4D72-B07F-460B9AFE01E3}"/>
                </a:ext>
              </a:extLst>
            </p:cNvPr>
            <p:cNvGrpSpPr/>
            <p:nvPr/>
          </p:nvGrpSpPr>
          <p:grpSpPr>
            <a:xfrm>
              <a:off x="368272" y="6307836"/>
              <a:ext cx="426925" cy="426925"/>
              <a:chOff x="998426" y="3207230"/>
              <a:chExt cx="929241" cy="929241"/>
            </a:xfrm>
          </p:grpSpPr>
          <p:pic>
            <p:nvPicPr>
              <p:cNvPr id="18" name="Picture 17">
                <a:extLst>
                  <a:ext uri="{FF2B5EF4-FFF2-40B4-BE49-F238E27FC236}">
                    <a16:creationId xmlns:a16="http://schemas.microsoft.com/office/drawing/2014/main" id="{2B366BAE-6AB8-451B-A2E7-F90D812BA547}"/>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 name="Picture 18">
                <a:extLst>
                  <a:ext uri="{FF2B5EF4-FFF2-40B4-BE49-F238E27FC236}">
                    <a16:creationId xmlns:a16="http://schemas.microsoft.com/office/drawing/2014/main" id="{42579CCF-0D70-4CEB-B8A4-AEC66E87581A}"/>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0" name="Group 19">
              <a:extLst>
                <a:ext uri="{FF2B5EF4-FFF2-40B4-BE49-F238E27FC236}">
                  <a16:creationId xmlns:a16="http://schemas.microsoft.com/office/drawing/2014/main" id="{35F169A9-FAFB-445E-A7A3-D1597FF74CA4}"/>
                </a:ext>
              </a:extLst>
            </p:cNvPr>
            <p:cNvGrpSpPr/>
            <p:nvPr/>
          </p:nvGrpSpPr>
          <p:grpSpPr>
            <a:xfrm>
              <a:off x="392660" y="7724430"/>
              <a:ext cx="306710" cy="318095"/>
              <a:chOff x="1444860" y="4116196"/>
              <a:chExt cx="965603" cy="1001447"/>
            </a:xfrm>
          </p:grpSpPr>
          <p:pic>
            <p:nvPicPr>
              <p:cNvPr id="21" name="Picture 20">
                <a:extLst>
                  <a:ext uri="{FF2B5EF4-FFF2-40B4-BE49-F238E27FC236}">
                    <a16:creationId xmlns:a16="http://schemas.microsoft.com/office/drawing/2014/main" id="{5C3ADD72-408C-44CB-B843-85C98A73336F}"/>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2" name="Picture 21">
                <a:extLst>
                  <a:ext uri="{FF2B5EF4-FFF2-40B4-BE49-F238E27FC236}">
                    <a16:creationId xmlns:a16="http://schemas.microsoft.com/office/drawing/2014/main" id="{CE94750C-2F20-43A1-8E1C-4F7D8E936836}"/>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3" name="Group 22">
              <a:extLst>
                <a:ext uri="{FF2B5EF4-FFF2-40B4-BE49-F238E27FC236}">
                  <a16:creationId xmlns:a16="http://schemas.microsoft.com/office/drawing/2014/main" id="{8F427B4E-7934-437C-A86C-32D49A54F415}"/>
                </a:ext>
              </a:extLst>
            </p:cNvPr>
            <p:cNvGrpSpPr/>
            <p:nvPr/>
          </p:nvGrpSpPr>
          <p:grpSpPr>
            <a:xfrm>
              <a:off x="400714" y="6974295"/>
              <a:ext cx="319178" cy="370895"/>
              <a:chOff x="1262514" y="4763419"/>
              <a:chExt cx="798512" cy="927894"/>
            </a:xfrm>
          </p:grpSpPr>
          <p:pic>
            <p:nvPicPr>
              <p:cNvPr id="24" name="Picture 23">
                <a:extLst>
                  <a:ext uri="{FF2B5EF4-FFF2-40B4-BE49-F238E27FC236}">
                    <a16:creationId xmlns:a16="http://schemas.microsoft.com/office/drawing/2014/main" id="{298EB2DC-C999-4DE3-B442-9324D8E5151E}"/>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25" name="Picture 24">
                <a:extLst>
                  <a:ext uri="{FF2B5EF4-FFF2-40B4-BE49-F238E27FC236}">
                    <a16:creationId xmlns:a16="http://schemas.microsoft.com/office/drawing/2014/main" id="{5325240C-ABDE-4ADD-BDDC-B1180C137AF5}"/>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26" name="Group 25">
              <a:extLst>
                <a:ext uri="{FF2B5EF4-FFF2-40B4-BE49-F238E27FC236}">
                  <a16:creationId xmlns:a16="http://schemas.microsoft.com/office/drawing/2014/main" id="{46F28536-5215-465F-B3AA-17BF2498294A}"/>
                </a:ext>
              </a:extLst>
            </p:cNvPr>
            <p:cNvGrpSpPr/>
            <p:nvPr/>
          </p:nvGrpSpPr>
          <p:grpSpPr>
            <a:xfrm>
              <a:off x="444991" y="6632064"/>
              <a:ext cx="244911" cy="330627"/>
              <a:chOff x="1001231" y="2255102"/>
              <a:chExt cx="533072" cy="719641"/>
            </a:xfrm>
          </p:grpSpPr>
          <p:pic>
            <p:nvPicPr>
              <p:cNvPr id="27" name="Picture 26">
                <a:extLst>
                  <a:ext uri="{FF2B5EF4-FFF2-40B4-BE49-F238E27FC236}">
                    <a16:creationId xmlns:a16="http://schemas.microsoft.com/office/drawing/2014/main" id="{3E174C5C-9456-4B8C-8C4B-A1B273A8BBD0}"/>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28" name="Picture 27">
                <a:extLst>
                  <a:ext uri="{FF2B5EF4-FFF2-40B4-BE49-F238E27FC236}">
                    <a16:creationId xmlns:a16="http://schemas.microsoft.com/office/drawing/2014/main" id="{23960204-798B-449C-BEC0-B83DF340436E}"/>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29" name="Group 28">
              <a:extLst>
                <a:ext uri="{FF2B5EF4-FFF2-40B4-BE49-F238E27FC236}">
                  <a16:creationId xmlns:a16="http://schemas.microsoft.com/office/drawing/2014/main" id="{EC1178AE-AC2A-4296-81C9-20E850911656}"/>
                </a:ext>
              </a:extLst>
            </p:cNvPr>
            <p:cNvGrpSpPr/>
            <p:nvPr/>
          </p:nvGrpSpPr>
          <p:grpSpPr>
            <a:xfrm>
              <a:off x="426466" y="7321075"/>
              <a:ext cx="267674" cy="356031"/>
              <a:chOff x="1099376" y="4194209"/>
              <a:chExt cx="582617" cy="774934"/>
            </a:xfrm>
          </p:grpSpPr>
          <p:pic>
            <p:nvPicPr>
              <p:cNvPr id="30" name="Picture 29">
                <a:extLst>
                  <a:ext uri="{FF2B5EF4-FFF2-40B4-BE49-F238E27FC236}">
                    <a16:creationId xmlns:a16="http://schemas.microsoft.com/office/drawing/2014/main" id="{25680FB6-9A93-4DA0-BC5F-40928653092B}"/>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1" name="Picture 30">
                <a:extLst>
                  <a:ext uri="{FF2B5EF4-FFF2-40B4-BE49-F238E27FC236}">
                    <a16:creationId xmlns:a16="http://schemas.microsoft.com/office/drawing/2014/main" id="{0C8C40AC-7358-494A-993E-980F2CA1AAE8}"/>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57" name="Rectangle 56">
              <a:extLst>
                <a:ext uri="{FF2B5EF4-FFF2-40B4-BE49-F238E27FC236}">
                  <a16:creationId xmlns:a16="http://schemas.microsoft.com/office/drawing/2014/main" id="{400DE9B1-3AB8-4D27-B9E1-49488434171D}"/>
                </a:ext>
              </a:extLst>
            </p:cNvPr>
            <p:cNvSpPr/>
            <p:nvPr/>
          </p:nvSpPr>
          <p:spPr>
            <a:xfrm>
              <a:off x="183564" y="5923911"/>
              <a:ext cx="790267"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13" name="Group 112">
            <a:extLst>
              <a:ext uri="{FF2B5EF4-FFF2-40B4-BE49-F238E27FC236}">
                <a16:creationId xmlns:a16="http://schemas.microsoft.com/office/drawing/2014/main" id="{0A9E7F73-A34E-4EB7-B4E7-BB41C41670A6}"/>
              </a:ext>
            </a:extLst>
          </p:cNvPr>
          <p:cNvGrpSpPr/>
          <p:nvPr/>
        </p:nvGrpSpPr>
        <p:grpSpPr>
          <a:xfrm>
            <a:off x="2358331" y="990098"/>
            <a:ext cx="3996883" cy="1150371"/>
            <a:chOff x="2358331" y="990098"/>
            <a:chExt cx="3996883" cy="1150371"/>
          </a:xfrm>
        </p:grpSpPr>
        <p:sp>
          <p:nvSpPr>
            <p:cNvPr id="59" name="Rectangle 58">
              <a:extLst>
                <a:ext uri="{FF2B5EF4-FFF2-40B4-BE49-F238E27FC236}">
                  <a16:creationId xmlns:a16="http://schemas.microsoft.com/office/drawing/2014/main" id="{439C2B95-0071-44ED-A85F-675BA6687EB8}"/>
                </a:ext>
              </a:extLst>
            </p:cNvPr>
            <p:cNvSpPr/>
            <p:nvPr/>
          </p:nvSpPr>
          <p:spPr>
            <a:xfrm>
              <a:off x="2358331" y="99009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a:extLst>
                <a:ext uri="{FF2B5EF4-FFF2-40B4-BE49-F238E27FC236}">
                  <a16:creationId xmlns:a16="http://schemas.microsoft.com/office/drawing/2014/main" id="{F1ADDBA0-D230-4149-9F66-59B4E2CA7105}"/>
                </a:ext>
              </a:extLst>
            </p:cNvPr>
            <p:cNvSpPr/>
            <p:nvPr/>
          </p:nvSpPr>
          <p:spPr>
            <a:xfrm>
              <a:off x="3226561" y="1021277"/>
              <a:ext cx="3050322"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61" name="Rounded Rectangle 28">
              <a:extLst>
                <a:ext uri="{FF2B5EF4-FFF2-40B4-BE49-F238E27FC236}">
                  <a16:creationId xmlns:a16="http://schemas.microsoft.com/office/drawing/2014/main" id="{14797DCB-0980-4918-A892-8136D337207A}"/>
                </a:ext>
              </a:extLst>
            </p:cNvPr>
            <p:cNvSpPr/>
            <p:nvPr/>
          </p:nvSpPr>
          <p:spPr>
            <a:xfrm>
              <a:off x="3264581"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62" name="Rounded Rectangle 28">
              <a:extLst>
                <a:ext uri="{FF2B5EF4-FFF2-40B4-BE49-F238E27FC236}">
                  <a16:creationId xmlns:a16="http://schemas.microsoft.com/office/drawing/2014/main" id="{8FAA4741-AC2E-4D90-9403-1CD37390D735}"/>
                </a:ext>
              </a:extLst>
            </p:cNvPr>
            <p:cNvSpPr/>
            <p:nvPr/>
          </p:nvSpPr>
          <p:spPr>
            <a:xfrm>
              <a:off x="3878663"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63" name="Rounded Rectangle 28">
              <a:extLst>
                <a:ext uri="{FF2B5EF4-FFF2-40B4-BE49-F238E27FC236}">
                  <a16:creationId xmlns:a16="http://schemas.microsoft.com/office/drawing/2014/main" id="{3DF78267-98F1-462C-8BCF-C193DC0A3C67}"/>
                </a:ext>
              </a:extLst>
            </p:cNvPr>
            <p:cNvSpPr/>
            <p:nvPr/>
          </p:nvSpPr>
          <p:spPr>
            <a:xfrm>
              <a:off x="4492745"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64" name="Flowchart: Magnetic Disk 63">
              <a:extLst>
                <a:ext uri="{FF2B5EF4-FFF2-40B4-BE49-F238E27FC236}">
                  <a16:creationId xmlns:a16="http://schemas.microsoft.com/office/drawing/2014/main" id="{4DF239D0-E136-4AD1-A883-407CCE1A50CD}"/>
                </a:ext>
              </a:extLst>
            </p:cNvPr>
            <p:cNvSpPr/>
            <p:nvPr/>
          </p:nvSpPr>
          <p:spPr>
            <a:xfrm>
              <a:off x="5106826" y="162245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65" name="Picture 64">
              <a:extLst>
                <a:ext uri="{FF2B5EF4-FFF2-40B4-BE49-F238E27FC236}">
                  <a16:creationId xmlns:a16="http://schemas.microsoft.com/office/drawing/2014/main" id="{25C69340-425B-436F-8ACC-79FDA69441B2}"/>
                </a:ext>
              </a:extLst>
            </p:cNvPr>
            <p:cNvPicPr>
              <a:picLocks noChangeAspect="1"/>
            </p:cNvPicPr>
            <p:nvPr/>
          </p:nvPicPr>
          <p:blipFill>
            <a:blip r:embed="rId13"/>
            <a:stretch>
              <a:fillRect/>
            </a:stretch>
          </p:blipFill>
          <p:spPr>
            <a:xfrm>
              <a:off x="2594269" y="1021632"/>
              <a:ext cx="344782" cy="301399"/>
            </a:xfrm>
            <a:prstGeom prst="rect">
              <a:avLst/>
            </a:prstGeom>
          </p:spPr>
        </p:pic>
        <p:sp>
          <p:nvSpPr>
            <p:cNvPr id="66" name="Rounded Rectangle 28">
              <a:extLst>
                <a:ext uri="{FF2B5EF4-FFF2-40B4-BE49-F238E27FC236}">
                  <a16:creationId xmlns:a16="http://schemas.microsoft.com/office/drawing/2014/main" id="{2A96F987-164A-40BF-A055-0708BD500B89}"/>
                </a:ext>
              </a:extLst>
            </p:cNvPr>
            <p:cNvSpPr/>
            <p:nvPr/>
          </p:nvSpPr>
          <p:spPr>
            <a:xfrm>
              <a:off x="2455099" y="160383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67" name="Rectangle 66">
              <a:extLst>
                <a:ext uri="{FF2B5EF4-FFF2-40B4-BE49-F238E27FC236}">
                  <a16:creationId xmlns:a16="http://schemas.microsoft.com/office/drawing/2014/main" id="{282A3DBE-DAB1-4351-B521-E7DD43D12312}"/>
                </a:ext>
              </a:extLst>
            </p:cNvPr>
            <p:cNvSpPr/>
            <p:nvPr/>
          </p:nvSpPr>
          <p:spPr>
            <a:xfrm>
              <a:off x="3180068" y="990098"/>
              <a:ext cx="3175146"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ounded Rectangle 28">
              <a:extLst>
                <a:ext uri="{FF2B5EF4-FFF2-40B4-BE49-F238E27FC236}">
                  <a16:creationId xmlns:a16="http://schemas.microsoft.com/office/drawing/2014/main" id="{D0BE6027-5268-49E4-A6AE-B48C89F0D476}"/>
                </a:ext>
              </a:extLst>
            </p:cNvPr>
            <p:cNvSpPr/>
            <p:nvPr/>
          </p:nvSpPr>
          <p:spPr>
            <a:xfrm>
              <a:off x="5714810" y="161812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grpSp>
      <p:sp>
        <p:nvSpPr>
          <p:cNvPr id="69" name="Rectangle 68">
            <a:extLst>
              <a:ext uri="{FF2B5EF4-FFF2-40B4-BE49-F238E27FC236}">
                <a16:creationId xmlns:a16="http://schemas.microsoft.com/office/drawing/2014/main" id="{18D11739-8FE9-49D3-8BBB-E4262FE271DB}"/>
              </a:ext>
            </a:extLst>
          </p:cNvPr>
          <p:cNvSpPr/>
          <p:nvPr/>
        </p:nvSpPr>
        <p:spPr>
          <a:xfrm>
            <a:off x="132448" y="1237865"/>
            <a:ext cx="2539565" cy="784830"/>
          </a:xfrm>
          <a:prstGeom prst="rect">
            <a:avLst/>
          </a:prstGeom>
        </p:spPr>
        <p:txBody>
          <a:bodyPr wrap="square">
            <a:spAutoFit/>
          </a:bodyPr>
          <a:lstStyle/>
          <a:p>
            <a:r>
              <a:rPr lang="en-US" sz="900" dirty="0"/>
              <a:t>SO – Service Orchestrator</a:t>
            </a:r>
          </a:p>
          <a:p>
            <a:r>
              <a:rPr lang="en-US" sz="900" dirty="0"/>
              <a:t>SDN-C – Service Design Network Controller</a:t>
            </a:r>
          </a:p>
          <a:p>
            <a:r>
              <a:rPr lang="en-US" sz="900" dirty="0"/>
              <a:t>DCA&amp;E – Data Collection Analytics &amp; Events</a:t>
            </a:r>
          </a:p>
          <a:p>
            <a:r>
              <a:rPr lang="en-US" sz="900" dirty="0"/>
              <a:t>A&amp;AI – Available &amp; Active Inventory</a:t>
            </a:r>
          </a:p>
          <a:p>
            <a:r>
              <a:rPr lang="en-US" sz="900" dirty="0"/>
              <a:t>APP-C – Application Control</a:t>
            </a:r>
          </a:p>
        </p:txBody>
      </p:sp>
      <p:sp>
        <p:nvSpPr>
          <p:cNvPr id="71" name="TextBox 70">
            <a:extLst>
              <a:ext uri="{FF2B5EF4-FFF2-40B4-BE49-F238E27FC236}">
                <a16:creationId xmlns:a16="http://schemas.microsoft.com/office/drawing/2014/main" id="{E7063A81-AE54-4E9F-A3E7-046B633A2D57}"/>
              </a:ext>
            </a:extLst>
          </p:cNvPr>
          <p:cNvSpPr txBox="1"/>
          <p:nvPr/>
        </p:nvSpPr>
        <p:spPr>
          <a:xfrm>
            <a:off x="3062131" y="6832650"/>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3" name="TextBox 72">
            <a:extLst>
              <a:ext uri="{FF2B5EF4-FFF2-40B4-BE49-F238E27FC236}">
                <a16:creationId xmlns:a16="http://schemas.microsoft.com/office/drawing/2014/main" id="{E554E51A-0BB4-4B00-877A-B4BEA02AAADB}"/>
              </a:ext>
            </a:extLst>
          </p:cNvPr>
          <p:cNvSpPr txBox="1"/>
          <p:nvPr/>
        </p:nvSpPr>
        <p:spPr>
          <a:xfrm>
            <a:off x="3601032" y="6654389"/>
            <a:ext cx="900634" cy="300082"/>
          </a:xfrm>
          <a:prstGeom prst="rect">
            <a:avLst/>
          </a:prstGeom>
          <a:noFill/>
        </p:spPr>
        <p:txBody>
          <a:bodyPr wrap="square" rtlCol="0">
            <a:spAutoFit/>
          </a:bodyPr>
          <a:lstStyle/>
          <a:p>
            <a:r>
              <a:rPr lang="en-US" sz="1350" dirty="0">
                <a:solidFill>
                  <a:srgbClr val="0000CC"/>
                </a:solidFill>
              </a:rPr>
              <a:t>RAP</a:t>
            </a:r>
          </a:p>
        </p:txBody>
      </p:sp>
      <p:grpSp>
        <p:nvGrpSpPr>
          <p:cNvPr id="101" name="Group 100">
            <a:extLst>
              <a:ext uri="{FF2B5EF4-FFF2-40B4-BE49-F238E27FC236}">
                <a16:creationId xmlns:a16="http://schemas.microsoft.com/office/drawing/2014/main" id="{5FD0E9C3-0807-43A4-AD51-912FD46B333D}"/>
              </a:ext>
            </a:extLst>
          </p:cNvPr>
          <p:cNvGrpSpPr/>
          <p:nvPr/>
        </p:nvGrpSpPr>
        <p:grpSpPr>
          <a:xfrm>
            <a:off x="3652148" y="6707427"/>
            <a:ext cx="1893436" cy="1338319"/>
            <a:chOff x="1029598" y="6618527"/>
            <a:chExt cx="1893436" cy="1338319"/>
          </a:xfrm>
        </p:grpSpPr>
        <p:pic>
          <p:nvPicPr>
            <p:cNvPr id="7" name="Picture 6">
              <a:extLst>
                <a:ext uri="{FF2B5EF4-FFF2-40B4-BE49-F238E27FC236}">
                  <a16:creationId xmlns:a16="http://schemas.microsoft.com/office/drawing/2014/main" id="{74F857D6-EC75-4A4F-89C0-FD6B48EE468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9" name="Rounded Rectangle 27">
              <a:extLst>
                <a:ext uri="{FF2B5EF4-FFF2-40B4-BE49-F238E27FC236}">
                  <a16:creationId xmlns:a16="http://schemas.microsoft.com/office/drawing/2014/main" id="{4C99C9AC-486C-445F-8DBA-C3D831D638C0}"/>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10" name="Rounded Rectangle 28">
              <a:extLst>
                <a:ext uri="{FF2B5EF4-FFF2-40B4-BE49-F238E27FC236}">
                  <a16:creationId xmlns:a16="http://schemas.microsoft.com/office/drawing/2014/main" id="{803A1A0B-4E9B-43F0-9FBB-A2249B5958B9}"/>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14" name="TextBox 13">
              <a:extLst>
                <a:ext uri="{FF2B5EF4-FFF2-40B4-BE49-F238E27FC236}">
                  <a16:creationId xmlns:a16="http://schemas.microsoft.com/office/drawing/2014/main" id="{54B59582-5437-4897-B094-598012CA2779}"/>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5" name="TextBox 14">
              <a:extLst>
                <a:ext uri="{FF2B5EF4-FFF2-40B4-BE49-F238E27FC236}">
                  <a16:creationId xmlns:a16="http://schemas.microsoft.com/office/drawing/2014/main" id="{50A94F60-AA2E-474B-BFFB-A6679DC3B8C0}"/>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35" name="Straight Connector 34">
              <a:extLst>
                <a:ext uri="{FF2B5EF4-FFF2-40B4-BE49-F238E27FC236}">
                  <a16:creationId xmlns:a16="http://schemas.microsoft.com/office/drawing/2014/main" id="{B6848606-CDC6-42EF-A475-3D91945B0D5B}"/>
                </a:ext>
              </a:extLst>
            </p:cNvPr>
            <p:cNvCxnSpPr>
              <a:cxnSpLocks/>
              <a:stCxn id="9" idx="3"/>
              <a:endCxn id="10"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5DDEF34-0D68-4CF1-8948-9594D60F14C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53" name="Picture 52">
              <a:extLst>
                <a:ext uri="{FF2B5EF4-FFF2-40B4-BE49-F238E27FC236}">
                  <a16:creationId xmlns:a16="http://schemas.microsoft.com/office/drawing/2014/main" id="{94EB81C2-E79E-4110-B52B-7D62A098FB55}"/>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72" name="Rectangle 71">
              <a:extLst>
                <a:ext uri="{FF2B5EF4-FFF2-40B4-BE49-F238E27FC236}">
                  <a16:creationId xmlns:a16="http://schemas.microsoft.com/office/drawing/2014/main" id="{5B4C14E6-4957-43B8-9955-20BCCD9CC98C}"/>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TextBox 73">
              <a:extLst>
                <a:ext uri="{FF2B5EF4-FFF2-40B4-BE49-F238E27FC236}">
                  <a16:creationId xmlns:a16="http://schemas.microsoft.com/office/drawing/2014/main" id="{D80E04AE-5E42-49CD-B40B-C8611E9136E9}"/>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grpSp>
        <p:nvGrpSpPr>
          <p:cNvPr id="75" name="Group 74">
            <a:extLst>
              <a:ext uri="{FF2B5EF4-FFF2-40B4-BE49-F238E27FC236}">
                <a16:creationId xmlns:a16="http://schemas.microsoft.com/office/drawing/2014/main" id="{39C765C9-DD75-4F81-B543-00424A2D3584}"/>
              </a:ext>
            </a:extLst>
          </p:cNvPr>
          <p:cNvGrpSpPr/>
          <p:nvPr/>
        </p:nvGrpSpPr>
        <p:grpSpPr>
          <a:xfrm>
            <a:off x="0" y="-64154"/>
            <a:ext cx="6863269" cy="9157353"/>
            <a:chOff x="-5269" y="-17858"/>
            <a:chExt cx="6863269" cy="8598180"/>
          </a:xfrm>
        </p:grpSpPr>
        <p:sp>
          <p:nvSpPr>
            <p:cNvPr id="76" name="Rectangle 75">
              <a:extLst>
                <a:ext uri="{FF2B5EF4-FFF2-40B4-BE49-F238E27FC236}">
                  <a16:creationId xmlns:a16="http://schemas.microsoft.com/office/drawing/2014/main" id="{CD6310A4-D16D-421A-934C-24783C2DAB7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7" name="TextBox 76">
              <a:extLst>
                <a:ext uri="{FF2B5EF4-FFF2-40B4-BE49-F238E27FC236}">
                  <a16:creationId xmlns:a16="http://schemas.microsoft.com/office/drawing/2014/main" id="{52D894FD-ED80-495D-8126-EDEDF465C188}"/>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78" name="Rectangle 77">
              <a:extLst>
                <a:ext uri="{FF2B5EF4-FFF2-40B4-BE49-F238E27FC236}">
                  <a16:creationId xmlns:a16="http://schemas.microsoft.com/office/drawing/2014/main" id="{BF71B0FF-9435-49C2-A8EF-B1A07EB61D0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9" name="Rectangle 78">
            <a:extLst>
              <a:ext uri="{FF2B5EF4-FFF2-40B4-BE49-F238E27FC236}">
                <a16:creationId xmlns:a16="http://schemas.microsoft.com/office/drawing/2014/main" id="{01657BA9-C900-4E87-89C0-0F3B10D52397}"/>
              </a:ext>
            </a:extLst>
          </p:cNvPr>
          <p:cNvSpPr/>
          <p:nvPr/>
        </p:nvSpPr>
        <p:spPr>
          <a:xfrm>
            <a:off x="2451643" y="2584490"/>
            <a:ext cx="3915865" cy="30226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Rectangle 83">
            <a:extLst>
              <a:ext uri="{FF2B5EF4-FFF2-40B4-BE49-F238E27FC236}">
                <a16:creationId xmlns:a16="http://schemas.microsoft.com/office/drawing/2014/main" id="{98503172-138F-4C2E-A7F1-515CCFB8A1F0}"/>
              </a:ext>
            </a:extLst>
          </p:cNvPr>
          <p:cNvSpPr/>
          <p:nvPr/>
        </p:nvSpPr>
        <p:spPr>
          <a:xfrm>
            <a:off x="1335907" y="7656195"/>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6B2DE5B1-FB2D-4292-953F-35D89AC7CC90}"/>
              </a:ext>
            </a:extLst>
          </p:cNvPr>
          <p:cNvSpPr/>
          <p:nvPr/>
        </p:nvSpPr>
        <p:spPr>
          <a:xfrm>
            <a:off x="2429841" y="4341127"/>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7" name="Connector: Elbow 86">
            <a:extLst>
              <a:ext uri="{FF2B5EF4-FFF2-40B4-BE49-F238E27FC236}">
                <a16:creationId xmlns:a16="http://schemas.microsoft.com/office/drawing/2014/main" id="{5283ED07-8576-439D-9950-838433137871}"/>
              </a:ext>
            </a:extLst>
          </p:cNvPr>
          <p:cNvCxnSpPr>
            <a:cxnSpLocks/>
            <a:stCxn id="84" idx="1"/>
            <a:endCxn id="85" idx="1"/>
          </p:cNvCxnSpPr>
          <p:nvPr/>
        </p:nvCxnSpPr>
        <p:spPr>
          <a:xfrm rot="10800000" flipH="1">
            <a:off x="1335907" y="4363987"/>
            <a:ext cx="1093934" cy="3315068"/>
          </a:xfrm>
          <a:prstGeom prst="bentConnector3">
            <a:avLst>
              <a:gd name="adj1" fmla="val -52243"/>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6C57182-344A-4EB5-A66C-FD92B68AAF97}"/>
              </a:ext>
            </a:extLst>
          </p:cNvPr>
          <p:cNvCxnSpPr>
            <a:cxnSpLocks/>
          </p:cNvCxnSpPr>
          <p:nvPr/>
        </p:nvCxnSpPr>
        <p:spPr>
          <a:xfrm flipV="1">
            <a:off x="2425669" y="4340922"/>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35840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E29176E-F7FF-4312-A173-7636C71DE240}"/>
              </a:ext>
            </a:extLst>
          </p:cNvPr>
          <p:cNvGrpSpPr/>
          <p:nvPr/>
        </p:nvGrpSpPr>
        <p:grpSpPr>
          <a:xfrm>
            <a:off x="0" y="-64154"/>
            <a:ext cx="6863269" cy="9157353"/>
            <a:chOff x="-5269" y="-17858"/>
            <a:chExt cx="6863269" cy="8598180"/>
          </a:xfrm>
        </p:grpSpPr>
        <p:sp>
          <p:nvSpPr>
            <p:cNvPr id="3" name="Rectangle 2">
              <a:extLst>
                <a:ext uri="{FF2B5EF4-FFF2-40B4-BE49-F238E27FC236}">
                  <a16:creationId xmlns:a16="http://schemas.microsoft.com/office/drawing/2014/main" id="{9CC43097-47FB-4E69-8830-18B7CE43B82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75773F0-291C-4E9E-BC6C-278057660C1D}"/>
                </a:ext>
              </a:extLst>
            </p:cNvPr>
            <p:cNvSpPr txBox="1"/>
            <p:nvPr/>
          </p:nvSpPr>
          <p:spPr>
            <a:xfrm>
              <a:off x="752597" y="-17858"/>
              <a:ext cx="535916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5G RAN NETWORK ARCHITECTURE</a:t>
              </a:r>
            </a:p>
          </p:txBody>
        </p:sp>
        <p:sp>
          <p:nvSpPr>
            <p:cNvPr id="5" name="Rectangle 4">
              <a:extLst>
                <a:ext uri="{FF2B5EF4-FFF2-40B4-BE49-F238E27FC236}">
                  <a16:creationId xmlns:a16="http://schemas.microsoft.com/office/drawing/2014/main" id="{C1893BD7-8387-4152-80EA-ABBB0CE6F90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EC6A9437-13CD-4C47-99C1-847325966CC7}"/>
              </a:ext>
            </a:extLst>
          </p:cNvPr>
          <p:cNvSpPr/>
          <p:nvPr/>
        </p:nvSpPr>
        <p:spPr>
          <a:xfrm>
            <a:off x="43475" y="1235380"/>
            <a:ext cx="2282085" cy="348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RAN Network Slice Segment (NSSIs)</a:t>
            </a:r>
          </a:p>
        </p:txBody>
      </p:sp>
      <p:sp>
        <p:nvSpPr>
          <p:cNvPr id="7" name="Rectangle 6">
            <a:extLst>
              <a:ext uri="{FF2B5EF4-FFF2-40B4-BE49-F238E27FC236}">
                <a16:creationId xmlns:a16="http://schemas.microsoft.com/office/drawing/2014/main" id="{FD20D215-8F8D-4CA7-A52E-210A732FF3A8}"/>
              </a:ext>
            </a:extLst>
          </p:cNvPr>
          <p:cNvSpPr/>
          <p:nvPr/>
        </p:nvSpPr>
        <p:spPr>
          <a:xfrm>
            <a:off x="2404515" y="1243046"/>
            <a:ext cx="2056520" cy="3404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Transport Slice Segments (NSSIs)</a:t>
            </a:r>
          </a:p>
        </p:txBody>
      </p:sp>
      <p:sp>
        <p:nvSpPr>
          <p:cNvPr id="8" name="Rectangle 7">
            <a:extLst>
              <a:ext uri="{FF2B5EF4-FFF2-40B4-BE49-F238E27FC236}">
                <a16:creationId xmlns:a16="http://schemas.microsoft.com/office/drawing/2014/main" id="{086C73C0-A4F9-4076-9940-C59C101B7BA1}"/>
              </a:ext>
            </a:extLst>
          </p:cNvPr>
          <p:cNvSpPr/>
          <p:nvPr/>
        </p:nvSpPr>
        <p:spPr>
          <a:xfrm>
            <a:off x="4534925" y="1249284"/>
            <a:ext cx="2261097" cy="326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Slice Segments (NSSIs)</a:t>
            </a:r>
          </a:p>
        </p:txBody>
      </p:sp>
      <p:sp>
        <p:nvSpPr>
          <p:cNvPr id="9" name="Rectangle 8">
            <a:extLst>
              <a:ext uri="{FF2B5EF4-FFF2-40B4-BE49-F238E27FC236}">
                <a16:creationId xmlns:a16="http://schemas.microsoft.com/office/drawing/2014/main" id="{DF076536-74AD-4C1B-848C-EEC471C4D0E4}"/>
              </a:ext>
            </a:extLst>
          </p:cNvPr>
          <p:cNvSpPr/>
          <p:nvPr/>
        </p:nvSpPr>
        <p:spPr>
          <a:xfrm>
            <a:off x="43475" y="1631607"/>
            <a:ext cx="2290711" cy="37736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RAN Abstraction Model</a:t>
            </a:r>
          </a:p>
        </p:txBody>
      </p:sp>
      <p:sp>
        <p:nvSpPr>
          <p:cNvPr id="10" name="Rectangle 9">
            <a:extLst>
              <a:ext uri="{FF2B5EF4-FFF2-40B4-BE49-F238E27FC236}">
                <a16:creationId xmlns:a16="http://schemas.microsoft.com/office/drawing/2014/main" id="{936F3F6D-C07F-4932-B692-8927CEC18B72}"/>
              </a:ext>
            </a:extLst>
          </p:cNvPr>
          <p:cNvSpPr/>
          <p:nvPr/>
        </p:nvSpPr>
        <p:spPr>
          <a:xfrm>
            <a:off x="2404515" y="1636011"/>
            <a:ext cx="2056520" cy="39000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Transport Abstraction Model</a:t>
            </a:r>
          </a:p>
        </p:txBody>
      </p:sp>
      <p:sp>
        <p:nvSpPr>
          <p:cNvPr id="11" name="Rectangle 10">
            <a:extLst>
              <a:ext uri="{FF2B5EF4-FFF2-40B4-BE49-F238E27FC236}">
                <a16:creationId xmlns:a16="http://schemas.microsoft.com/office/drawing/2014/main" id="{EDCA9134-724E-438C-9799-FC0B30167604}"/>
              </a:ext>
            </a:extLst>
          </p:cNvPr>
          <p:cNvSpPr/>
          <p:nvPr/>
        </p:nvSpPr>
        <p:spPr>
          <a:xfrm>
            <a:off x="4536172" y="1636126"/>
            <a:ext cx="2259849" cy="4117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Core Abstraction Model</a:t>
            </a:r>
          </a:p>
        </p:txBody>
      </p:sp>
      <p:sp>
        <p:nvSpPr>
          <p:cNvPr id="13" name="Rectangle 12">
            <a:extLst>
              <a:ext uri="{FF2B5EF4-FFF2-40B4-BE49-F238E27FC236}">
                <a16:creationId xmlns:a16="http://schemas.microsoft.com/office/drawing/2014/main" id="{B3307589-8033-44F8-85F0-CA94C3639952}"/>
              </a:ext>
            </a:extLst>
          </p:cNvPr>
          <p:cNvSpPr/>
          <p:nvPr/>
        </p:nvSpPr>
        <p:spPr>
          <a:xfrm>
            <a:off x="43476" y="485706"/>
            <a:ext cx="6776424" cy="71634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D4B95863-D201-4990-ADD6-21DD3085A9D3}"/>
              </a:ext>
            </a:extLst>
          </p:cNvPr>
          <p:cNvSpPr/>
          <p:nvPr/>
        </p:nvSpPr>
        <p:spPr>
          <a:xfrm>
            <a:off x="110284" y="573239"/>
            <a:ext cx="2129066" cy="5405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Design Time</a:t>
            </a:r>
          </a:p>
        </p:txBody>
      </p:sp>
      <p:sp>
        <p:nvSpPr>
          <p:cNvPr id="15" name="Rectangle 14">
            <a:extLst>
              <a:ext uri="{FF2B5EF4-FFF2-40B4-BE49-F238E27FC236}">
                <a16:creationId xmlns:a16="http://schemas.microsoft.com/office/drawing/2014/main" id="{EE2CE8CB-511C-463A-8CBF-C6F1DF5173A3}"/>
              </a:ext>
            </a:extLst>
          </p:cNvPr>
          <p:cNvSpPr/>
          <p:nvPr/>
        </p:nvSpPr>
        <p:spPr>
          <a:xfrm>
            <a:off x="2311387" y="576909"/>
            <a:ext cx="4430143" cy="536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CC"/>
                </a:solidFill>
              </a:rPr>
              <a:t>ONAP</a:t>
            </a:r>
          </a:p>
          <a:p>
            <a:pPr algn="ctr"/>
            <a:r>
              <a:rPr lang="en-US" sz="1350" dirty="0">
                <a:solidFill>
                  <a:srgbClr val="0000CC"/>
                </a:solidFill>
              </a:rPr>
              <a:t>Management - Runtime</a:t>
            </a:r>
          </a:p>
        </p:txBody>
      </p:sp>
      <p:sp>
        <p:nvSpPr>
          <p:cNvPr id="147" name="Rounded Rectangle 29">
            <a:extLst>
              <a:ext uri="{FF2B5EF4-FFF2-40B4-BE49-F238E27FC236}">
                <a16:creationId xmlns:a16="http://schemas.microsoft.com/office/drawing/2014/main" id="{68A26E50-9372-4E50-8660-39DAB4FE966B}"/>
              </a:ext>
            </a:extLst>
          </p:cNvPr>
          <p:cNvSpPr/>
          <p:nvPr/>
        </p:nvSpPr>
        <p:spPr>
          <a:xfrm>
            <a:off x="3099567" y="7680588"/>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48" name="TextBox 147">
            <a:extLst>
              <a:ext uri="{FF2B5EF4-FFF2-40B4-BE49-F238E27FC236}">
                <a16:creationId xmlns:a16="http://schemas.microsoft.com/office/drawing/2014/main" id="{EF23173F-126F-415D-A161-9683F46DA3CD}"/>
              </a:ext>
            </a:extLst>
          </p:cNvPr>
          <p:cNvSpPr txBox="1"/>
          <p:nvPr/>
        </p:nvSpPr>
        <p:spPr>
          <a:xfrm>
            <a:off x="5453680" y="5052737"/>
            <a:ext cx="567784" cy="230832"/>
          </a:xfrm>
          <a:prstGeom prst="rect">
            <a:avLst/>
          </a:prstGeom>
          <a:noFill/>
        </p:spPr>
        <p:txBody>
          <a:bodyPr wrap="none" rtlCol="0">
            <a:spAutoFit/>
          </a:bodyPr>
          <a:lstStyle/>
          <a:p>
            <a:r>
              <a:rPr lang="en-US" sz="900" dirty="0">
                <a:solidFill>
                  <a:srgbClr val="0000CC"/>
                </a:solidFill>
              </a:rPr>
              <a:t>Internet</a:t>
            </a:r>
          </a:p>
        </p:txBody>
      </p:sp>
      <p:sp>
        <p:nvSpPr>
          <p:cNvPr id="149" name="TextBox 148">
            <a:extLst>
              <a:ext uri="{FF2B5EF4-FFF2-40B4-BE49-F238E27FC236}">
                <a16:creationId xmlns:a16="http://schemas.microsoft.com/office/drawing/2014/main" id="{EF29486E-F9BB-4BF6-9F04-BB41E3EC7237}"/>
              </a:ext>
            </a:extLst>
          </p:cNvPr>
          <p:cNvSpPr txBox="1"/>
          <p:nvPr/>
        </p:nvSpPr>
        <p:spPr>
          <a:xfrm>
            <a:off x="5295942" y="5411875"/>
            <a:ext cx="846707" cy="207749"/>
          </a:xfrm>
          <a:prstGeom prst="rect">
            <a:avLst/>
          </a:prstGeom>
          <a:noFill/>
        </p:spPr>
        <p:txBody>
          <a:bodyPr wrap="none" rtlCol="0">
            <a:spAutoFit/>
          </a:bodyPr>
          <a:lstStyle/>
          <a:p>
            <a:r>
              <a:rPr lang="en-US" sz="750" dirty="0">
                <a:solidFill>
                  <a:srgbClr val="0000CC"/>
                </a:solidFill>
              </a:rPr>
              <a:t>External Content</a:t>
            </a:r>
          </a:p>
        </p:txBody>
      </p:sp>
      <p:grpSp>
        <p:nvGrpSpPr>
          <p:cNvPr id="150" name="Group 149">
            <a:extLst>
              <a:ext uri="{FF2B5EF4-FFF2-40B4-BE49-F238E27FC236}">
                <a16:creationId xmlns:a16="http://schemas.microsoft.com/office/drawing/2014/main" id="{18B933F9-D329-43D3-99E2-639456FCA869}"/>
              </a:ext>
            </a:extLst>
          </p:cNvPr>
          <p:cNvGrpSpPr/>
          <p:nvPr/>
        </p:nvGrpSpPr>
        <p:grpSpPr>
          <a:xfrm>
            <a:off x="2450365" y="6552822"/>
            <a:ext cx="819064" cy="983852"/>
            <a:chOff x="3496524" y="6333746"/>
            <a:chExt cx="819064" cy="983852"/>
          </a:xfrm>
        </p:grpSpPr>
        <p:sp>
          <p:nvSpPr>
            <p:cNvPr id="151" name="Rectangle 150">
              <a:extLst>
                <a:ext uri="{FF2B5EF4-FFF2-40B4-BE49-F238E27FC236}">
                  <a16:creationId xmlns:a16="http://schemas.microsoft.com/office/drawing/2014/main" id="{315D969C-1C8E-43EB-BB7F-2811ABB08142}"/>
                </a:ext>
              </a:extLst>
            </p:cNvPr>
            <p:cNvSpPr/>
            <p:nvPr/>
          </p:nvSpPr>
          <p:spPr>
            <a:xfrm>
              <a:off x="3496524" y="6333746"/>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2" name="Rounded Rectangle 72">
              <a:extLst>
                <a:ext uri="{FF2B5EF4-FFF2-40B4-BE49-F238E27FC236}">
                  <a16:creationId xmlns:a16="http://schemas.microsoft.com/office/drawing/2014/main" id="{665CB8D4-807D-4838-96E0-7528FE89C94F}"/>
                </a:ext>
              </a:extLst>
            </p:cNvPr>
            <p:cNvSpPr/>
            <p:nvPr/>
          </p:nvSpPr>
          <p:spPr>
            <a:xfrm>
              <a:off x="3571861" y="6398211"/>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53" name="Rounded Rectangle 73">
              <a:extLst>
                <a:ext uri="{FF2B5EF4-FFF2-40B4-BE49-F238E27FC236}">
                  <a16:creationId xmlns:a16="http://schemas.microsoft.com/office/drawing/2014/main" id="{9A9B6A08-7778-41A0-8E9A-4D028E4EE078}"/>
                </a:ext>
              </a:extLst>
            </p:cNvPr>
            <p:cNvSpPr/>
            <p:nvPr/>
          </p:nvSpPr>
          <p:spPr>
            <a:xfrm>
              <a:off x="3571861" y="6902608"/>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154" name="Straight Arrow Connector 153">
              <a:extLst>
                <a:ext uri="{FF2B5EF4-FFF2-40B4-BE49-F238E27FC236}">
                  <a16:creationId xmlns:a16="http://schemas.microsoft.com/office/drawing/2014/main" id="{E39918A3-C20F-4717-B861-3313B063216D}"/>
                </a:ext>
              </a:extLst>
            </p:cNvPr>
            <p:cNvCxnSpPr/>
            <p:nvPr/>
          </p:nvCxnSpPr>
          <p:spPr>
            <a:xfrm>
              <a:off x="3894407" y="6727967"/>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6" name="TextBox 155">
            <a:extLst>
              <a:ext uri="{FF2B5EF4-FFF2-40B4-BE49-F238E27FC236}">
                <a16:creationId xmlns:a16="http://schemas.microsoft.com/office/drawing/2014/main" id="{98272F17-0C73-4232-B56A-7E9E256A8AA5}"/>
              </a:ext>
            </a:extLst>
          </p:cNvPr>
          <p:cNvSpPr txBox="1"/>
          <p:nvPr/>
        </p:nvSpPr>
        <p:spPr>
          <a:xfrm>
            <a:off x="2553943" y="8013265"/>
            <a:ext cx="900634" cy="300082"/>
          </a:xfrm>
          <a:prstGeom prst="rect">
            <a:avLst/>
          </a:prstGeom>
          <a:noFill/>
        </p:spPr>
        <p:txBody>
          <a:bodyPr wrap="square" rtlCol="0">
            <a:spAutoFit/>
          </a:bodyPr>
          <a:lstStyle/>
          <a:p>
            <a:r>
              <a:rPr lang="en-US" sz="1350" dirty="0">
                <a:solidFill>
                  <a:srgbClr val="0000CC"/>
                </a:solidFill>
              </a:rPr>
              <a:t>Mid Haul</a:t>
            </a:r>
          </a:p>
        </p:txBody>
      </p:sp>
      <p:sp>
        <p:nvSpPr>
          <p:cNvPr id="157" name="TextBox 156">
            <a:extLst>
              <a:ext uri="{FF2B5EF4-FFF2-40B4-BE49-F238E27FC236}">
                <a16:creationId xmlns:a16="http://schemas.microsoft.com/office/drawing/2014/main" id="{66429F6B-BD7A-41CD-A4A8-C98C795F0512}"/>
              </a:ext>
            </a:extLst>
          </p:cNvPr>
          <p:cNvSpPr txBox="1"/>
          <p:nvPr/>
        </p:nvSpPr>
        <p:spPr>
          <a:xfrm>
            <a:off x="870833" y="4951323"/>
            <a:ext cx="900634" cy="300082"/>
          </a:xfrm>
          <a:prstGeom prst="rect">
            <a:avLst/>
          </a:prstGeom>
          <a:noFill/>
        </p:spPr>
        <p:txBody>
          <a:bodyPr wrap="square" rtlCol="0">
            <a:spAutoFit/>
          </a:bodyPr>
          <a:lstStyle/>
          <a:p>
            <a:r>
              <a:rPr lang="en-US" sz="1350" dirty="0">
                <a:solidFill>
                  <a:srgbClr val="0000CC"/>
                </a:solidFill>
              </a:rPr>
              <a:t>Back Haul</a:t>
            </a:r>
          </a:p>
        </p:txBody>
      </p:sp>
      <p:sp>
        <p:nvSpPr>
          <p:cNvPr id="158" name="TextBox 157">
            <a:extLst>
              <a:ext uri="{FF2B5EF4-FFF2-40B4-BE49-F238E27FC236}">
                <a16:creationId xmlns:a16="http://schemas.microsoft.com/office/drawing/2014/main" id="{FEDB468B-E186-4810-AAD8-B678E2ECE0FC}"/>
              </a:ext>
            </a:extLst>
          </p:cNvPr>
          <p:cNvSpPr txBox="1"/>
          <p:nvPr/>
        </p:nvSpPr>
        <p:spPr>
          <a:xfrm>
            <a:off x="3897159" y="5075882"/>
            <a:ext cx="630301" cy="323165"/>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159" name="Rectangle: Rounded Corners 36">
            <a:extLst>
              <a:ext uri="{FF2B5EF4-FFF2-40B4-BE49-F238E27FC236}">
                <a16:creationId xmlns:a16="http://schemas.microsoft.com/office/drawing/2014/main" id="{6A23F2D8-7404-4DF6-AE1F-08AD52B5D963}"/>
              </a:ext>
            </a:extLst>
          </p:cNvPr>
          <p:cNvSpPr/>
          <p:nvPr/>
        </p:nvSpPr>
        <p:spPr>
          <a:xfrm>
            <a:off x="3282297" y="4034380"/>
            <a:ext cx="2451087" cy="64214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160" name="Rounded Rectangle 30">
            <a:extLst>
              <a:ext uri="{FF2B5EF4-FFF2-40B4-BE49-F238E27FC236}">
                <a16:creationId xmlns:a16="http://schemas.microsoft.com/office/drawing/2014/main" id="{256F6192-DEA8-44A7-81AE-EC23713D259E}"/>
              </a:ext>
            </a:extLst>
          </p:cNvPr>
          <p:cNvSpPr/>
          <p:nvPr/>
        </p:nvSpPr>
        <p:spPr>
          <a:xfrm>
            <a:off x="3432937" y="428130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161" name="Rounded Rectangle 30">
            <a:extLst>
              <a:ext uri="{FF2B5EF4-FFF2-40B4-BE49-F238E27FC236}">
                <a16:creationId xmlns:a16="http://schemas.microsoft.com/office/drawing/2014/main" id="{9AFAC13F-39F1-4BF8-8B7A-7B32C8812E48}"/>
              </a:ext>
            </a:extLst>
          </p:cNvPr>
          <p:cNvSpPr/>
          <p:nvPr/>
        </p:nvSpPr>
        <p:spPr>
          <a:xfrm>
            <a:off x="3992559" y="428130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162" name="Rounded Rectangle 30">
            <a:extLst>
              <a:ext uri="{FF2B5EF4-FFF2-40B4-BE49-F238E27FC236}">
                <a16:creationId xmlns:a16="http://schemas.microsoft.com/office/drawing/2014/main" id="{4F24C986-558A-4D00-B20E-099985C0DF6D}"/>
              </a:ext>
            </a:extLst>
          </p:cNvPr>
          <p:cNvSpPr/>
          <p:nvPr/>
        </p:nvSpPr>
        <p:spPr>
          <a:xfrm>
            <a:off x="4552181" y="428130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163" name="Rounded Rectangle 30">
            <a:extLst>
              <a:ext uri="{FF2B5EF4-FFF2-40B4-BE49-F238E27FC236}">
                <a16:creationId xmlns:a16="http://schemas.microsoft.com/office/drawing/2014/main" id="{685706BE-178E-44F6-9C9E-28AA8409901A}"/>
              </a:ext>
            </a:extLst>
          </p:cNvPr>
          <p:cNvSpPr/>
          <p:nvPr/>
        </p:nvSpPr>
        <p:spPr>
          <a:xfrm>
            <a:off x="5111803" y="4281305"/>
            <a:ext cx="534623" cy="313291"/>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165" name="Rectangle 164">
            <a:extLst>
              <a:ext uri="{FF2B5EF4-FFF2-40B4-BE49-F238E27FC236}">
                <a16:creationId xmlns:a16="http://schemas.microsoft.com/office/drawing/2014/main" id="{4AE5EED9-101E-49EC-91D8-5B2C7C916495}"/>
              </a:ext>
            </a:extLst>
          </p:cNvPr>
          <p:cNvSpPr/>
          <p:nvPr/>
        </p:nvSpPr>
        <p:spPr>
          <a:xfrm>
            <a:off x="1829416" y="6190897"/>
            <a:ext cx="3808253"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166" name="Rectangle 165">
            <a:extLst>
              <a:ext uri="{FF2B5EF4-FFF2-40B4-BE49-F238E27FC236}">
                <a16:creationId xmlns:a16="http://schemas.microsoft.com/office/drawing/2014/main" id="{8E212D03-7C9C-4C23-B06F-54E65B2CB433}"/>
              </a:ext>
            </a:extLst>
          </p:cNvPr>
          <p:cNvSpPr/>
          <p:nvPr/>
        </p:nvSpPr>
        <p:spPr>
          <a:xfrm>
            <a:off x="2683415" y="3531120"/>
            <a:ext cx="3799844"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167" name="Straight Connector 166">
            <a:extLst>
              <a:ext uri="{FF2B5EF4-FFF2-40B4-BE49-F238E27FC236}">
                <a16:creationId xmlns:a16="http://schemas.microsoft.com/office/drawing/2014/main" id="{6570A8BF-626E-4440-805E-46D7D5EB26F1}"/>
              </a:ext>
            </a:extLst>
          </p:cNvPr>
          <p:cNvCxnSpPr>
            <a:cxnSpLocks/>
          </p:cNvCxnSpPr>
          <p:nvPr/>
        </p:nvCxnSpPr>
        <p:spPr>
          <a:xfrm flipV="1">
            <a:off x="1522394" y="7857624"/>
            <a:ext cx="1563721" cy="21465"/>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7A4EDD7C-EAA4-4736-B17E-6BF9AFB0E613}"/>
              </a:ext>
            </a:extLst>
          </p:cNvPr>
          <p:cNvSpPr txBox="1"/>
          <p:nvPr/>
        </p:nvSpPr>
        <p:spPr>
          <a:xfrm>
            <a:off x="1970643" y="7702655"/>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pic>
        <p:nvPicPr>
          <p:cNvPr id="169" name="Picture 168">
            <a:extLst>
              <a:ext uri="{FF2B5EF4-FFF2-40B4-BE49-F238E27FC236}">
                <a16:creationId xmlns:a16="http://schemas.microsoft.com/office/drawing/2014/main" id="{745B2798-94A8-48B9-A725-3785A2761BD7}"/>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503276" y="7455218"/>
            <a:ext cx="1198062" cy="770965"/>
          </a:xfrm>
          <a:prstGeom prst="rect">
            <a:avLst/>
          </a:prstGeom>
        </p:spPr>
      </p:pic>
      <p:pic>
        <p:nvPicPr>
          <p:cNvPr id="170" name="Picture 169">
            <a:extLst>
              <a:ext uri="{FF2B5EF4-FFF2-40B4-BE49-F238E27FC236}">
                <a16:creationId xmlns:a16="http://schemas.microsoft.com/office/drawing/2014/main" id="{FEF7DB81-E14A-475B-84F5-BC44C5458FAC}"/>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3628385" y="4786979"/>
            <a:ext cx="1198062" cy="770965"/>
          </a:xfrm>
          <a:prstGeom prst="rect">
            <a:avLst/>
          </a:prstGeom>
        </p:spPr>
      </p:pic>
      <p:pic>
        <p:nvPicPr>
          <p:cNvPr id="171" name="Picture 170">
            <a:extLst>
              <a:ext uri="{FF2B5EF4-FFF2-40B4-BE49-F238E27FC236}">
                <a16:creationId xmlns:a16="http://schemas.microsoft.com/office/drawing/2014/main" id="{56F7D1E9-F993-4774-B1B2-E0298A7F4473}"/>
              </a:ext>
            </a:extLst>
          </p:cNvPr>
          <p:cNvPicPr>
            <a:picLocks noChangeAspect="1"/>
          </p:cNvPicPr>
          <p:nvPr/>
        </p:nvPicPr>
        <p:blipFill>
          <a:blip r:embed="rId2">
            <a:clrChange>
              <a:clrFrom>
                <a:srgbClr val="EBFFFF"/>
              </a:clrFrom>
              <a:clrTo>
                <a:srgbClr val="EBFFFF">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5096194" y="4690399"/>
            <a:ext cx="1198062" cy="770965"/>
          </a:xfrm>
          <a:prstGeom prst="rect">
            <a:avLst/>
          </a:prstGeom>
        </p:spPr>
      </p:pic>
      <p:pic>
        <p:nvPicPr>
          <p:cNvPr id="172" name="Picture 2" descr="C:\Users\cheung\AppData\Local\Temp\SNAGHTML105560.PNG">
            <a:extLst>
              <a:ext uri="{FF2B5EF4-FFF2-40B4-BE49-F238E27FC236}">
                <a16:creationId xmlns:a16="http://schemas.microsoft.com/office/drawing/2014/main" id="{E37184B8-9226-4F2C-9A26-222242D68E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0712" y="7214918"/>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173" name="Straight Connector 172">
            <a:extLst>
              <a:ext uri="{FF2B5EF4-FFF2-40B4-BE49-F238E27FC236}">
                <a16:creationId xmlns:a16="http://schemas.microsoft.com/office/drawing/2014/main" id="{36B309A3-D21E-4175-A9CC-35EDD983D3DF}"/>
              </a:ext>
            </a:extLst>
          </p:cNvPr>
          <p:cNvCxnSpPr>
            <a:cxnSpLocks/>
            <a:stCxn id="211" idx="3"/>
            <a:endCxn id="147" idx="3"/>
          </p:cNvCxnSpPr>
          <p:nvPr/>
        </p:nvCxnSpPr>
        <p:spPr>
          <a:xfrm flipH="1">
            <a:off x="3634190" y="7859992"/>
            <a:ext cx="193376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75399F97-3FA5-4230-BD1B-D83C6C53A274}"/>
              </a:ext>
            </a:extLst>
          </p:cNvPr>
          <p:cNvSpPr txBox="1"/>
          <p:nvPr/>
        </p:nvSpPr>
        <p:spPr>
          <a:xfrm>
            <a:off x="5811548" y="6115814"/>
            <a:ext cx="718466" cy="507831"/>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sp>
        <p:nvSpPr>
          <p:cNvPr id="177" name="Rounded Rectangle 23">
            <a:extLst>
              <a:ext uri="{FF2B5EF4-FFF2-40B4-BE49-F238E27FC236}">
                <a16:creationId xmlns:a16="http://schemas.microsoft.com/office/drawing/2014/main" id="{7EC4A0A3-D74C-42D5-B4B5-5BB66B2A3D25}"/>
              </a:ext>
            </a:extLst>
          </p:cNvPr>
          <p:cNvSpPr/>
          <p:nvPr/>
        </p:nvSpPr>
        <p:spPr>
          <a:xfrm>
            <a:off x="5954302" y="8400619"/>
            <a:ext cx="438424" cy="368180"/>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grpSp>
        <p:nvGrpSpPr>
          <p:cNvPr id="178" name="Group 177">
            <a:extLst>
              <a:ext uri="{FF2B5EF4-FFF2-40B4-BE49-F238E27FC236}">
                <a16:creationId xmlns:a16="http://schemas.microsoft.com/office/drawing/2014/main" id="{D0786E08-A88A-4DEE-9545-9FF43C4F77AF}"/>
              </a:ext>
            </a:extLst>
          </p:cNvPr>
          <p:cNvGrpSpPr/>
          <p:nvPr/>
        </p:nvGrpSpPr>
        <p:grpSpPr>
          <a:xfrm>
            <a:off x="5951513" y="6507862"/>
            <a:ext cx="426925" cy="426925"/>
            <a:chOff x="998426" y="3207230"/>
            <a:chExt cx="929241" cy="929241"/>
          </a:xfrm>
        </p:grpSpPr>
        <p:pic>
          <p:nvPicPr>
            <p:cNvPr id="192" name="Picture 191">
              <a:extLst>
                <a:ext uri="{FF2B5EF4-FFF2-40B4-BE49-F238E27FC236}">
                  <a16:creationId xmlns:a16="http://schemas.microsoft.com/office/drawing/2014/main" id="{D71EC502-8F2B-43E1-B446-8C75894061CD}"/>
                </a:ext>
              </a:extLst>
            </p:cNvPr>
            <p:cNvPicPr>
              <a:picLocks noChangeAspect="1"/>
            </p:cNvPicPr>
            <p:nvPr/>
          </p:nvPicPr>
          <p:blipFill>
            <a:blip r:embed="rId5">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193" name="Picture 192">
              <a:extLst>
                <a:ext uri="{FF2B5EF4-FFF2-40B4-BE49-F238E27FC236}">
                  <a16:creationId xmlns:a16="http://schemas.microsoft.com/office/drawing/2014/main" id="{121B5C96-7BBC-417C-9AC3-ABE8DDAB1C92}"/>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179" name="Group 178">
            <a:extLst>
              <a:ext uri="{FF2B5EF4-FFF2-40B4-BE49-F238E27FC236}">
                <a16:creationId xmlns:a16="http://schemas.microsoft.com/office/drawing/2014/main" id="{D7C017C5-272F-4FB4-A2E0-9E64DC5D5D2F}"/>
              </a:ext>
            </a:extLst>
          </p:cNvPr>
          <p:cNvGrpSpPr/>
          <p:nvPr/>
        </p:nvGrpSpPr>
        <p:grpSpPr>
          <a:xfrm>
            <a:off x="5975901" y="7924456"/>
            <a:ext cx="306710" cy="318095"/>
            <a:chOff x="1444860" y="4116196"/>
            <a:chExt cx="965603" cy="1001447"/>
          </a:xfrm>
        </p:grpSpPr>
        <p:pic>
          <p:nvPicPr>
            <p:cNvPr id="190" name="Picture 189">
              <a:extLst>
                <a:ext uri="{FF2B5EF4-FFF2-40B4-BE49-F238E27FC236}">
                  <a16:creationId xmlns:a16="http://schemas.microsoft.com/office/drawing/2014/main" id="{12333EE3-4896-48B6-BB0D-0EE844A99664}"/>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191" name="Picture 190">
              <a:extLst>
                <a:ext uri="{FF2B5EF4-FFF2-40B4-BE49-F238E27FC236}">
                  <a16:creationId xmlns:a16="http://schemas.microsoft.com/office/drawing/2014/main" id="{E2347B16-25CC-4796-8183-742F43E8AF8B}"/>
                </a:ext>
              </a:extLst>
            </p:cNvPr>
            <p:cNvPicPr>
              <a:picLocks noChangeAspect="1"/>
            </p:cNvPicPr>
            <p:nvPr/>
          </p:nvPicPr>
          <p:blipFill>
            <a:blip r:embed="rId8"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180" name="Group 179">
            <a:extLst>
              <a:ext uri="{FF2B5EF4-FFF2-40B4-BE49-F238E27FC236}">
                <a16:creationId xmlns:a16="http://schemas.microsoft.com/office/drawing/2014/main" id="{CFDA1DA4-BB9B-4A57-839B-0415737D8D43}"/>
              </a:ext>
            </a:extLst>
          </p:cNvPr>
          <p:cNvGrpSpPr/>
          <p:nvPr/>
        </p:nvGrpSpPr>
        <p:grpSpPr>
          <a:xfrm>
            <a:off x="5983955" y="7174321"/>
            <a:ext cx="319178" cy="370895"/>
            <a:chOff x="1262514" y="4763419"/>
            <a:chExt cx="798512" cy="927894"/>
          </a:xfrm>
        </p:grpSpPr>
        <p:pic>
          <p:nvPicPr>
            <p:cNvPr id="188" name="Picture 187">
              <a:extLst>
                <a:ext uri="{FF2B5EF4-FFF2-40B4-BE49-F238E27FC236}">
                  <a16:creationId xmlns:a16="http://schemas.microsoft.com/office/drawing/2014/main" id="{30E08644-C25D-4AF2-8555-F6AAF53B5FBB}"/>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189" name="Picture 188">
              <a:extLst>
                <a:ext uri="{FF2B5EF4-FFF2-40B4-BE49-F238E27FC236}">
                  <a16:creationId xmlns:a16="http://schemas.microsoft.com/office/drawing/2014/main" id="{675D44B4-6891-4A18-BDA4-AE065BEDF50C}"/>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181" name="Group 180">
            <a:extLst>
              <a:ext uri="{FF2B5EF4-FFF2-40B4-BE49-F238E27FC236}">
                <a16:creationId xmlns:a16="http://schemas.microsoft.com/office/drawing/2014/main" id="{A1D890F7-668B-4FB9-83A1-6F95A3569FFC}"/>
              </a:ext>
            </a:extLst>
          </p:cNvPr>
          <p:cNvGrpSpPr/>
          <p:nvPr/>
        </p:nvGrpSpPr>
        <p:grpSpPr>
          <a:xfrm>
            <a:off x="6028232" y="6832090"/>
            <a:ext cx="244911" cy="330627"/>
            <a:chOff x="1001231" y="2255102"/>
            <a:chExt cx="533072" cy="719641"/>
          </a:xfrm>
        </p:grpSpPr>
        <p:pic>
          <p:nvPicPr>
            <p:cNvPr id="186" name="Picture 185">
              <a:extLst>
                <a:ext uri="{FF2B5EF4-FFF2-40B4-BE49-F238E27FC236}">
                  <a16:creationId xmlns:a16="http://schemas.microsoft.com/office/drawing/2014/main" id="{725FD63B-9B3C-45DA-ADBC-6D1B498323F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187" name="Picture 186">
              <a:extLst>
                <a:ext uri="{FF2B5EF4-FFF2-40B4-BE49-F238E27FC236}">
                  <a16:creationId xmlns:a16="http://schemas.microsoft.com/office/drawing/2014/main" id="{A554C095-FDAA-45D9-9CB5-669B67E4A457}"/>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182" name="Group 181">
            <a:extLst>
              <a:ext uri="{FF2B5EF4-FFF2-40B4-BE49-F238E27FC236}">
                <a16:creationId xmlns:a16="http://schemas.microsoft.com/office/drawing/2014/main" id="{C668C597-67F2-436C-A609-2EBFBA65CAC4}"/>
              </a:ext>
            </a:extLst>
          </p:cNvPr>
          <p:cNvGrpSpPr/>
          <p:nvPr/>
        </p:nvGrpSpPr>
        <p:grpSpPr>
          <a:xfrm>
            <a:off x="6009707" y="7521101"/>
            <a:ext cx="267674" cy="356031"/>
            <a:chOff x="1099376" y="4194209"/>
            <a:chExt cx="582617" cy="774934"/>
          </a:xfrm>
        </p:grpSpPr>
        <p:pic>
          <p:nvPicPr>
            <p:cNvPr id="184" name="Picture 183">
              <a:extLst>
                <a:ext uri="{FF2B5EF4-FFF2-40B4-BE49-F238E27FC236}">
                  <a16:creationId xmlns:a16="http://schemas.microsoft.com/office/drawing/2014/main" id="{1E96A02E-C07C-4471-BEC8-ACC5A202BD86}"/>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5" name="Picture 184">
              <a:extLst>
                <a:ext uri="{FF2B5EF4-FFF2-40B4-BE49-F238E27FC236}">
                  <a16:creationId xmlns:a16="http://schemas.microsoft.com/office/drawing/2014/main" id="{78060EB0-9D8C-4F67-B5A4-285693CAD96C}"/>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95" name="Rectangle 194">
            <a:extLst>
              <a:ext uri="{FF2B5EF4-FFF2-40B4-BE49-F238E27FC236}">
                <a16:creationId xmlns:a16="http://schemas.microsoft.com/office/drawing/2014/main" id="{42B923C7-7647-433E-B9D6-8EC86BE099DD}"/>
              </a:ext>
            </a:extLst>
          </p:cNvPr>
          <p:cNvSpPr/>
          <p:nvPr/>
        </p:nvSpPr>
        <p:spPr>
          <a:xfrm>
            <a:off x="2415483" y="2075958"/>
            <a:ext cx="769520"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6" name="Rectangle 195">
            <a:extLst>
              <a:ext uri="{FF2B5EF4-FFF2-40B4-BE49-F238E27FC236}">
                <a16:creationId xmlns:a16="http://schemas.microsoft.com/office/drawing/2014/main" id="{7471E005-DA32-4DC5-8C75-E4C878034D75}"/>
              </a:ext>
            </a:extLst>
          </p:cNvPr>
          <p:cNvSpPr/>
          <p:nvPr/>
        </p:nvSpPr>
        <p:spPr>
          <a:xfrm>
            <a:off x="3283712" y="2107137"/>
            <a:ext cx="3457817" cy="28343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ONAP Run Time Management</a:t>
            </a:r>
          </a:p>
        </p:txBody>
      </p:sp>
      <p:sp>
        <p:nvSpPr>
          <p:cNvPr id="197" name="Rounded Rectangle 28">
            <a:extLst>
              <a:ext uri="{FF2B5EF4-FFF2-40B4-BE49-F238E27FC236}">
                <a16:creationId xmlns:a16="http://schemas.microsoft.com/office/drawing/2014/main" id="{4A697A22-FD7E-45EC-AA33-554199583197}"/>
              </a:ext>
            </a:extLst>
          </p:cNvPr>
          <p:cNvSpPr/>
          <p:nvPr/>
        </p:nvSpPr>
        <p:spPr>
          <a:xfrm>
            <a:off x="3321733"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a:t>
            </a:r>
          </a:p>
        </p:txBody>
      </p:sp>
      <p:sp>
        <p:nvSpPr>
          <p:cNvPr id="198" name="Rounded Rectangle 28">
            <a:extLst>
              <a:ext uri="{FF2B5EF4-FFF2-40B4-BE49-F238E27FC236}">
                <a16:creationId xmlns:a16="http://schemas.microsoft.com/office/drawing/2014/main" id="{2E35998C-A914-4C7F-93FD-D4C18220CFE1}"/>
              </a:ext>
            </a:extLst>
          </p:cNvPr>
          <p:cNvSpPr/>
          <p:nvPr/>
        </p:nvSpPr>
        <p:spPr>
          <a:xfrm>
            <a:off x="3935815"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SDN-C</a:t>
            </a:r>
          </a:p>
        </p:txBody>
      </p:sp>
      <p:sp>
        <p:nvSpPr>
          <p:cNvPr id="199" name="Rounded Rectangle 28">
            <a:extLst>
              <a:ext uri="{FF2B5EF4-FFF2-40B4-BE49-F238E27FC236}">
                <a16:creationId xmlns:a16="http://schemas.microsoft.com/office/drawing/2014/main" id="{0C77FEA8-D672-4B52-B24B-D0DFFFDAA37A}"/>
              </a:ext>
            </a:extLst>
          </p:cNvPr>
          <p:cNvSpPr/>
          <p:nvPr/>
        </p:nvSpPr>
        <p:spPr>
          <a:xfrm>
            <a:off x="4549897"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DCAE</a:t>
            </a:r>
          </a:p>
        </p:txBody>
      </p:sp>
      <p:sp>
        <p:nvSpPr>
          <p:cNvPr id="200" name="Flowchart: Magnetic Disk 199">
            <a:extLst>
              <a:ext uri="{FF2B5EF4-FFF2-40B4-BE49-F238E27FC236}">
                <a16:creationId xmlns:a16="http://schemas.microsoft.com/office/drawing/2014/main" id="{00EC8E40-B3B5-4CBE-8AE4-CED48849E041}"/>
              </a:ext>
            </a:extLst>
          </p:cNvPr>
          <p:cNvSpPr/>
          <p:nvPr/>
        </p:nvSpPr>
        <p:spPr>
          <a:xfrm>
            <a:off x="5163978" y="2708310"/>
            <a:ext cx="555976" cy="354483"/>
          </a:xfrm>
          <a:prstGeom prst="flowChartMagneticDisk">
            <a:avLst/>
          </a:prstGeom>
          <a:solidFill>
            <a:srgbClr val="124191"/>
          </a:solid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A&amp;AI</a:t>
            </a:r>
          </a:p>
        </p:txBody>
      </p:sp>
      <p:pic>
        <p:nvPicPr>
          <p:cNvPr id="201" name="Picture 200">
            <a:extLst>
              <a:ext uri="{FF2B5EF4-FFF2-40B4-BE49-F238E27FC236}">
                <a16:creationId xmlns:a16="http://schemas.microsoft.com/office/drawing/2014/main" id="{74E2FC35-7CF9-47BA-AF73-C1E3D33D87D6}"/>
              </a:ext>
            </a:extLst>
          </p:cNvPr>
          <p:cNvPicPr>
            <a:picLocks noChangeAspect="1"/>
          </p:cNvPicPr>
          <p:nvPr/>
        </p:nvPicPr>
        <p:blipFill>
          <a:blip r:embed="rId13"/>
          <a:stretch>
            <a:fillRect/>
          </a:stretch>
        </p:blipFill>
        <p:spPr>
          <a:xfrm>
            <a:off x="2651421" y="2107492"/>
            <a:ext cx="344782" cy="301399"/>
          </a:xfrm>
          <a:prstGeom prst="rect">
            <a:avLst/>
          </a:prstGeom>
        </p:spPr>
      </p:pic>
      <p:sp>
        <p:nvSpPr>
          <p:cNvPr id="202" name="Rounded Rectangle 28">
            <a:extLst>
              <a:ext uri="{FF2B5EF4-FFF2-40B4-BE49-F238E27FC236}">
                <a16:creationId xmlns:a16="http://schemas.microsoft.com/office/drawing/2014/main" id="{65DB7FDE-5180-49B2-9994-9893DF6D2085}"/>
              </a:ext>
            </a:extLst>
          </p:cNvPr>
          <p:cNvSpPr/>
          <p:nvPr/>
        </p:nvSpPr>
        <p:spPr>
          <a:xfrm>
            <a:off x="2512251" y="268969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OSS</a:t>
            </a:r>
          </a:p>
          <a:p>
            <a:pPr algn="ctr"/>
            <a:r>
              <a:rPr lang="en-US" sz="900" dirty="0"/>
              <a:t>BSS</a:t>
            </a:r>
          </a:p>
        </p:txBody>
      </p:sp>
      <p:sp>
        <p:nvSpPr>
          <p:cNvPr id="203" name="Rectangle 202">
            <a:extLst>
              <a:ext uri="{FF2B5EF4-FFF2-40B4-BE49-F238E27FC236}">
                <a16:creationId xmlns:a16="http://schemas.microsoft.com/office/drawing/2014/main" id="{893299BA-AA9F-4FB9-8980-9868FD4C1169}"/>
              </a:ext>
            </a:extLst>
          </p:cNvPr>
          <p:cNvSpPr/>
          <p:nvPr/>
        </p:nvSpPr>
        <p:spPr>
          <a:xfrm>
            <a:off x="3237219" y="2075958"/>
            <a:ext cx="3558801" cy="11503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4" name="Rounded Rectangle 28">
            <a:extLst>
              <a:ext uri="{FF2B5EF4-FFF2-40B4-BE49-F238E27FC236}">
                <a16:creationId xmlns:a16="http://schemas.microsoft.com/office/drawing/2014/main" id="{A7922BD2-62AD-41CE-B8C3-58547907DCB9}"/>
              </a:ext>
            </a:extLst>
          </p:cNvPr>
          <p:cNvSpPr/>
          <p:nvPr/>
        </p:nvSpPr>
        <p:spPr>
          <a:xfrm>
            <a:off x="5771962" y="2703985"/>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APP-C</a:t>
            </a:r>
          </a:p>
        </p:txBody>
      </p:sp>
      <p:sp>
        <p:nvSpPr>
          <p:cNvPr id="206" name="TextBox 205">
            <a:extLst>
              <a:ext uri="{FF2B5EF4-FFF2-40B4-BE49-F238E27FC236}">
                <a16:creationId xmlns:a16="http://schemas.microsoft.com/office/drawing/2014/main" id="{C7064F19-F72E-481C-B925-202888E9096C}"/>
              </a:ext>
            </a:extLst>
          </p:cNvPr>
          <p:cNvSpPr txBox="1"/>
          <p:nvPr/>
        </p:nvSpPr>
        <p:spPr>
          <a:xfrm>
            <a:off x="3247872" y="7032676"/>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207" name="TextBox 206">
            <a:extLst>
              <a:ext uri="{FF2B5EF4-FFF2-40B4-BE49-F238E27FC236}">
                <a16:creationId xmlns:a16="http://schemas.microsoft.com/office/drawing/2014/main" id="{002F460C-EC16-43CB-8ED8-6A774B2F579E}"/>
              </a:ext>
            </a:extLst>
          </p:cNvPr>
          <p:cNvSpPr txBox="1"/>
          <p:nvPr/>
        </p:nvSpPr>
        <p:spPr>
          <a:xfrm>
            <a:off x="3786773" y="6854415"/>
            <a:ext cx="900634" cy="300082"/>
          </a:xfrm>
          <a:prstGeom prst="rect">
            <a:avLst/>
          </a:prstGeom>
          <a:noFill/>
        </p:spPr>
        <p:txBody>
          <a:bodyPr wrap="square" rtlCol="0">
            <a:spAutoFit/>
          </a:bodyPr>
          <a:lstStyle/>
          <a:p>
            <a:r>
              <a:rPr lang="en-US" sz="1350" dirty="0">
                <a:solidFill>
                  <a:srgbClr val="0000CC"/>
                </a:solidFill>
              </a:rPr>
              <a:t>RAP</a:t>
            </a:r>
          </a:p>
        </p:txBody>
      </p:sp>
      <p:grpSp>
        <p:nvGrpSpPr>
          <p:cNvPr id="208" name="Group 207">
            <a:extLst>
              <a:ext uri="{FF2B5EF4-FFF2-40B4-BE49-F238E27FC236}">
                <a16:creationId xmlns:a16="http://schemas.microsoft.com/office/drawing/2014/main" id="{4D4C5362-E453-4DAE-9D11-1A173117675A}"/>
              </a:ext>
            </a:extLst>
          </p:cNvPr>
          <p:cNvGrpSpPr/>
          <p:nvPr/>
        </p:nvGrpSpPr>
        <p:grpSpPr>
          <a:xfrm>
            <a:off x="3837889" y="6907453"/>
            <a:ext cx="1893436" cy="1338319"/>
            <a:chOff x="1029598" y="6618527"/>
            <a:chExt cx="1893436" cy="1338319"/>
          </a:xfrm>
        </p:grpSpPr>
        <p:pic>
          <p:nvPicPr>
            <p:cNvPr id="209" name="Picture 208">
              <a:extLst>
                <a:ext uri="{FF2B5EF4-FFF2-40B4-BE49-F238E27FC236}">
                  <a16:creationId xmlns:a16="http://schemas.microsoft.com/office/drawing/2014/main" id="{2FC8C759-A313-4778-8C06-997E849E1DF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35652" y="7131195"/>
              <a:ext cx="536122" cy="227540"/>
            </a:xfrm>
            <a:prstGeom prst="rect">
              <a:avLst/>
            </a:prstGeom>
          </p:spPr>
        </p:pic>
        <p:sp>
          <p:nvSpPr>
            <p:cNvPr id="210" name="Rounded Rectangle 27">
              <a:extLst>
                <a:ext uri="{FF2B5EF4-FFF2-40B4-BE49-F238E27FC236}">
                  <a16:creationId xmlns:a16="http://schemas.microsoft.com/office/drawing/2014/main" id="{D1A9B230-5159-4A43-967D-C52955383F6D}"/>
                </a:ext>
              </a:extLst>
            </p:cNvPr>
            <p:cNvSpPr/>
            <p:nvPr/>
          </p:nvSpPr>
          <p:spPr>
            <a:xfrm>
              <a:off x="1077160" y="7391662"/>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DU</a:t>
              </a:r>
            </a:p>
          </p:txBody>
        </p:sp>
        <p:sp>
          <p:nvSpPr>
            <p:cNvPr id="211" name="Rounded Rectangle 28">
              <a:extLst>
                <a:ext uri="{FF2B5EF4-FFF2-40B4-BE49-F238E27FC236}">
                  <a16:creationId xmlns:a16="http://schemas.microsoft.com/office/drawing/2014/main" id="{95D010C8-3CD8-4E7A-AE3E-A78C95E7D48B}"/>
                </a:ext>
              </a:extLst>
            </p:cNvPr>
            <p:cNvSpPr/>
            <p:nvPr/>
          </p:nvSpPr>
          <p:spPr>
            <a:xfrm>
              <a:off x="2144633" y="7391662"/>
              <a:ext cx="61503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RU/TSP</a:t>
              </a:r>
            </a:p>
          </p:txBody>
        </p:sp>
        <p:sp>
          <p:nvSpPr>
            <p:cNvPr id="212" name="TextBox 211">
              <a:extLst>
                <a:ext uri="{FF2B5EF4-FFF2-40B4-BE49-F238E27FC236}">
                  <a16:creationId xmlns:a16="http://schemas.microsoft.com/office/drawing/2014/main" id="{1A835499-4D3C-44F3-8EFC-EF4F13A9D450}"/>
                </a:ext>
              </a:extLst>
            </p:cNvPr>
            <p:cNvSpPr txBox="1"/>
            <p:nvPr/>
          </p:nvSpPr>
          <p:spPr>
            <a:xfrm>
              <a:off x="2095564" y="6715530"/>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213" name="TextBox 212">
              <a:extLst>
                <a:ext uri="{FF2B5EF4-FFF2-40B4-BE49-F238E27FC236}">
                  <a16:creationId xmlns:a16="http://schemas.microsoft.com/office/drawing/2014/main" id="{73B3C33D-2C7B-4CA8-B6DA-21679550CE3B}"/>
                </a:ext>
              </a:extLst>
            </p:cNvPr>
            <p:cNvSpPr txBox="1"/>
            <p:nvPr/>
          </p:nvSpPr>
          <p:spPr>
            <a:xfrm>
              <a:off x="1191386" y="6824419"/>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cxnSp>
          <p:nvCxnSpPr>
            <p:cNvPr id="214" name="Straight Connector 213">
              <a:extLst>
                <a:ext uri="{FF2B5EF4-FFF2-40B4-BE49-F238E27FC236}">
                  <a16:creationId xmlns:a16="http://schemas.microsoft.com/office/drawing/2014/main" id="{BF51CB4F-B884-4788-8D4C-6123ADCB74B9}"/>
                </a:ext>
              </a:extLst>
            </p:cNvPr>
            <p:cNvCxnSpPr>
              <a:cxnSpLocks/>
              <a:stCxn id="210" idx="3"/>
              <a:endCxn id="211" idx="1"/>
            </p:cNvCxnSpPr>
            <p:nvPr/>
          </p:nvCxnSpPr>
          <p:spPr>
            <a:xfrm>
              <a:off x="1708455" y="7571066"/>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C4492EDC-B86F-4698-A32D-B8A08871C709}"/>
                </a:ext>
              </a:extLst>
            </p:cNvPr>
            <p:cNvSpPr txBox="1"/>
            <p:nvPr/>
          </p:nvSpPr>
          <p:spPr>
            <a:xfrm>
              <a:off x="1708455" y="7562848"/>
              <a:ext cx="900634" cy="261610"/>
            </a:xfrm>
            <a:prstGeom prst="rect">
              <a:avLst/>
            </a:prstGeom>
            <a:noFill/>
          </p:spPr>
          <p:txBody>
            <a:bodyPr wrap="square" rtlCol="0">
              <a:spAutoFit/>
            </a:bodyPr>
            <a:lstStyle/>
            <a:p>
              <a:r>
                <a:rPr lang="en-US" sz="1100" dirty="0">
                  <a:solidFill>
                    <a:srgbClr val="0000CC"/>
                  </a:solidFill>
                </a:rPr>
                <a:t>CPRI</a:t>
              </a:r>
            </a:p>
          </p:txBody>
        </p:sp>
        <p:pic>
          <p:nvPicPr>
            <p:cNvPr id="216" name="Picture 215">
              <a:extLst>
                <a:ext uri="{FF2B5EF4-FFF2-40B4-BE49-F238E27FC236}">
                  <a16:creationId xmlns:a16="http://schemas.microsoft.com/office/drawing/2014/main" id="{A555F503-7EEA-4798-B887-5D395A105A04}"/>
                </a:ext>
              </a:extLst>
            </p:cNvPr>
            <p:cNvPicPr>
              <a:picLocks noChangeAspect="1"/>
            </p:cNvPicPr>
            <p:nvPr/>
          </p:nvPicPr>
          <p:blipFill rotWithShape="1">
            <a:blip r:embed="rId15"/>
            <a:srcRect t="1119"/>
            <a:stretch/>
          </p:blipFill>
          <p:spPr>
            <a:xfrm>
              <a:off x="2232112" y="6889330"/>
              <a:ext cx="284738" cy="444375"/>
            </a:xfrm>
            <a:prstGeom prst="rect">
              <a:avLst/>
            </a:prstGeom>
          </p:spPr>
        </p:pic>
        <p:sp>
          <p:nvSpPr>
            <p:cNvPr id="217" name="Rectangle 216">
              <a:extLst>
                <a:ext uri="{FF2B5EF4-FFF2-40B4-BE49-F238E27FC236}">
                  <a16:creationId xmlns:a16="http://schemas.microsoft.com/office/drawing/2014/main" id="{D24C5DFD-F3D1-4CEC-ACE4-B1AC9187F0C4}"/>
                </a:ext>
              </a:extLst>
            </p:cNvPr>
            <p:cNvSpPr/>
            <p:nvPr/>
          </p:nvSpPr>
          <p:spPr>
            <a:xfrm>
              <a:off x="1029598" y="6618527"/>
              <a:ext cx="1795399"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8" name="TextBox 217">
              <a:extLst>
                <a:ext uri="{FF2B5EF4-FFF2-40B4-BE49-F238E27FC236}">
                  <a16:creationId xmlns:a16="http://schemas.microsoft.com/office/drawing/2014/main" id="{315E3BEC-68D8-42E8-9D08-896CF0132831}"/>
                </a:ext>
              </a:extLst>
            </p:cNvPr>
            <p:cNvSpPr txBox="1"/>
            <p:nvPr/>
          </p:nvSpPr>
          <p:spPr>
            <a:xfrm>
              <a:off x="2437477" y="6975340"/>
              <a:ext cx="485557" cy="261610"/>
            </a:xfrm>
            <a:prstGeom prst="rect">
              <a:avLst/>
            </a:prstGeom>
            <a:noFill/>
          </p:spPr>
          <p:txBody>
            <a:bodyPr wrap="square" rtlCol="0">
              <a:spAutoFit/>
            </a:bodyPr>
            <a:lstStyle/>
            <a:p>
              <a:r>
                <a:rPr lang="en-US" sz="1100" dirty="0">
                  <a:solidFill>
                    <a:srgbClr val="0000CC"/>
                  </a:solidFill>
                </a:rPr>
                <a:t>RF</a:t>
              </a:r>
            </a:p>
          </p:txBody>
        </p:sp>
      </p:grpSp>
      <p:sp>
        <p:nvSpPr>
          <p:cNvPr id="174" name="Rectangle 173">
            <a:extLst>
              <a:ext uri="{FF2B5EF4-FFF2-40B4-BE49-F238E27FC236}">
                <a16:creationId xmlns:a16="http://schemas.microsoft.com/office/drawing/2014/main" id="{DFE634D3-4B05-48CF-8C8D-2666AFF993DD}"/>
              </a:ext>
            </a:extLst>
          </p:cNvPr>
          <p:cNvSpPr/>
          <p:nvPr/>
        </p:nvSpPr>
        <p:spPr>
          <a:xfrm>
            <a:off x="1712263" y="5998546"/>
            <a:ext cx="3972872"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3" name="Rectangle 182">
            <a:extLst>
              <a:ext uri="{FF2B5EF4-FFF2-40B4-BE49-F238E27FC236}">
                <a16:creationId xmlns:a16="http://schemas.microsoft.com/office/drawing/2014/main" id="{6115D9B8-CFF4-467E-A733-2D36FE3901BA}"/>
              </a:ext>
            </a:extLst>
          </p:cNvPr>
          <p:cNvSpPr/>
          <p:nvPr/>
        </p:nvSpPr>
        <p:spPr>
          <a:xfrm>
            <a:off x="5766805" y="6007632"/>
            <a:ext cx="790267" cy="28468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9" name="Rectangle 218">
            <a:extLst>
              <a:ext uri="{FF2B5EF4-FFF2-40B4-BE49-F238E27FC236}">
                <a16:creationId xmlns:a16="http://schemas.microsoft.com/office/drawing/2014/main" id="{7102D7FB-AD4B-4E62-899D-59B0084F51C8}"/>
              </a:ext>
            </a:extLst>
          </p:cNvPr>
          <p:cNvSpPr/>
          <p:nvPr/>
        </p:nvSpPr>
        <p:spPr>
          <a:xfrm>
            <a:off x="2629443" y="3395811"/>
            <a:ext cx="3915865" cy="24828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0" name="Rectangle 219">
            <a:extLst>
              <a:ext uri="{FF2B5EF4-FFF2-40B4-BE49-F238E27FC236}">
                <a16:creationId xmlns:a16="http://schemas.microsoft.com/office/drawing/2014/main" id="{9E49A520-04CC-4DDE-9D5C-5ED82E652FC6}"/>
              </a:ext>
            </a:extLst>
          </p:cNvPr>
          <p:cNvSpPr/>
          <p:nvPr/>
        </p:nvSpPr>
        <p:spPr>
          <a:xfrm>
            <a:off x="1521648" y="7856221"/>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0FE74FB6-305F-4963-A98F-6622F49C60DB}"/>
              </a:ext>
            </a:extLst>
          </p:cNvPr>
          <p:cNvSpPr/>
          <p:nvPr/>
        </p:nvSpPr>
        <p:spPr>
          <a:xfrm>
            <a:off x="2636217" y="5231728"/>
            <a:ext cx="4719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2" name="Connector: Elbow 221">
            <a:extLst>
              <a:ext uri="{FF2B5EF4-FFF2-40B4-BE49-F238E27FC236}">
                <a16:creationId xmlns:a16="http://schemas.microsoft.com/office/drawing/2014/main" id="{E1641567-4A5E-4CA5-B373-110BF08E311A}"/>
              </a:ext>
            </a:extLst>
          </p:cNvPr>
          <p:cNvCxnSpPr>
            <a:cxnSpLocks/>
            <a:stCxn id="220" idx="1"/>
            <a:endCxn id="221" idx="1"/>
          </p:cNvCxnSpPr>
          <p:nvPr/>
        </p:nvCxnSpPr>
        <p:spPr>
          <a:xfrm rot="10800000" flipH="1">
            <a:off x="1521647" y="5254589"/>
            <a:ext cx="1114569" cy="2624493"/>
          </a:xfrm>
          <a:prstGeom prst="bentConnector3">
            <a:avLst>
              <a:gd name="adj1" fmla="val -55121"/>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025A1A3E-C3D4-4E3F-9281-78BA52F11139}"/>
              </a:ext>
            </a:extLst>
          </p:cNvPr>
          <p:cNvCxnSpPr>
            <a:cxnSpLocks/>
          </p:cNvCxnSpPr>
          <p:nvPr/>
        </p:nvCxnSpPr>
        <p:spPr>
          <a:xfrm flipV="1">
            <a:off x="2632045" y="5231523"/>
            <a:ext cx="2673490" cy="2073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780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Associating a Controller for a NF</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810025"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 for Dublin R4</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340098" y="-17858"/>
              <a:ext cx="418415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(Casablanca)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248753" y="731519"/>
            <a:ext cx="5931496" cy="4524315"/>
          </a:xfrm>
          <a:prstGeom prst="rect">
            <a:avLst/>
          </a:prstGeom>
          <a:noFill/>
        </p:spPr>
        <p:txBody>
          <a:bodyPr wrap="none" rtlCol="0">
            <a:spAutoFit/>
          </a:bodyPr>
          <a:lstStyle/>
          <a:p>
            <a:r>
              <a:rPr lang="en-US" sz="1600" b="1" dirty="0">
                <a:solidFill>
                  <a:srgbClr val="FF0000"/>
                </a:solidFill>
              </a:rPr>
              <a:t>PROBLEM STATEMENT</a:t>
            </a:r>
          </a:p>
          <a:p>
            <a:r>
              <a:rPr lang="en-US" sz="1600" dirty="0"/>
              <a:t>Associating the ONAP Platform Controller (APP-C, SDN-C, VF-C) </a:t>
            </a:r>
          </a:p>
          <a:p>
            <a:r>
              <a:rPr lang="en-US" sz="1600" dirty="0"/>
              <a:t>for a NF</a:t>
            </a:r>
          </a:p>
          <a:p>
            <a:endParaRPr lang="en-US" sz="1600" dirty="0"/>
          </a:p>
          <a:p>
            <a:r>
              <a:rPr lang="en-US" sz="1600" b="1" dirty="0">
                <a:solidFill>
                  <a:srgbClr val="FF0000"/>
                </a:solidFill>
              </a:rPr>
              <a:t>OBJECTIVES (Long-Term Goal)</a:t>
            </a:r>
          </a:p>
          <a:p>
            <a:r>
              <a:rPr lang="en-US" sz="1600" dirty="0"/>
              <a:t>As automated as possible </a:t>
            </a:r>
          </a:p>
          <a:p>
            <a:r>
              <a:rPr lang="en-US" sz="1600" dirty="0"/>
              <a:t>Using discovery if possible</a:t>
            </a:r>
          </a:p>
          <a:p>
            <a:r>
              <a:rPr lang="en-US" sz="1600" dirty="0"/>
              <a:t>Flexible operator could design </a:t>
            </a:r>
            <a:r>
              <a:rPr lang="en-US" sz="1600" dirty="0" err="1"/>
              <a:t>PersonaA</a:t>
            </a:r>
            <a:r>
              <a:rPr lang="en-US" sz="1600" dirty="0"/>
              <a:t> for PNF1, </a:t>
            </a:r>
            <a:r>
              <a:rPr lang="en-US" sz="1600" dirty="0" err="1"/>
              <a:t>PersonaB</a:t>
            </a:r>
            <a:r>
              <a:rPr lang="en-US" sz="1600" dirty="0"/>
              <a:t> for PNF2</a:t>
            </a:r>
          </a:p>
          <a:p>
            <a:endParaRPr lang="en-US" sz="1600" dirty="0"/>
          </a:p>
          <a:p>
            <a:r>
              <a:rPr lang="en-US" sz="1600" b="1" dirty="0">
                <a:solidFill>
                  <a:srgbClr val="FF0000"/>
                </a:solidFill>
              </a:rPr>
              <a:t>RESULT</a:t>
            </a:r>
          </a:p>
          <a:p>
            <a:r>
              <a:rPr lang="en-US" sz="1600" dirty="0"/>
              <a:t>e.g. SO knows which API to use for NF controller</a:t>
            </a:r>
          </a:p>
          <a:p>
            <a:r>
              <a:rPr lang="en-US" sz="1600" dirty="0"/>
              <a:t>LCM policy engine, DCAE, Change management</a:t>
            </a:r>
          </a:p>
          <a:p>
            <a:endParaRPr lang="en-US" sz="1600" dirty="0"/>
          </a:p>
          <a:p>
            <a:r>
              <a:rPr lang="en-US" sz="1600" b="1" dirty="0">
                <a:solidFill>
                  <a:srgbClr val="FF0000"/>
                </a:solidFill>
              </a:rPr>
              <a:t>NF</a:t>
            </a:r>
            <a:endParaRPr lang="en-US" sz="1600" dirty="0"/>
          </a:p>
          <a:p>
            <a:r>
              <a:rPr lang="en-US" sz="1600" dirty="0"/>
              <a:t>OTN PNF (CCVPN), Router PNFs, 5G DU RAN are PNFs are relevant</a:t>
            </a:r>
          </a:p>
          <a:p>
            <a:endParaRPr lang="en-US" sz="1600" dirty="0"/>
          </a:p>
          <a:p>
            <a:r>
              <a:rPr lang="en-US" sz="1600" b="1" dirty="0">
                <a:solidFill>
                  <a:srgbClr val="FF0000"/>
                </a:solidFill>
              </a:rPr>
              <a:t>SOLUTION (R3 Casablanca)</a:t>
            </a:r>
          </a:p>
          <a:p>
            <a:r>
              <a:rPr lang="en-US" sz="1600" dirty="0"/>
              <a:t>SDN-C, Hard-Code controller to PNF.</a:t>
            </a:r>
          </a:p>
        </p:txBody>
      </p:sp>
    </p:spTree>
    <p:extLst>
      <p:ext uri="{BB962C8B-B14F-4D97-AF65-F5344CB8AC3E}">
        <p14:creationId xmlns:p14="http://schemas.microsoft.com/office/powerpoint/2010/main" val="12681195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B0947C-95E5-4325-B992-90BB47E3E71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B1BD1C6-58D7-41D2-93D5-301194456C5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4D39C47-0982-48FA-9B2E-CB2FE491100F}"/>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366AA636-1CDC-4B42-B85B-2F29BD2A4C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45847EC-D368-4111-94EC-C0262B42F6F7}"/>
              </a:ext>
            </a:extLst>
          </p:cNvPr>
          <p:cNvSpPr/>
          <p:nvPr/>
        </p:nvSpPr>
        <p:spPr>
          <a:xfrm>
            <a:off x="395273" y="1064939"/>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760C15D5-F5E1-4358-A06B-CC0F19589BEF}"/>
              </a:ext>
            </a:extLst>
          </p:cNvPr>
          <p:cNvSpPr/>
          <p:nvPr/>
        </p:nvSpPr>
        <p:spPr>
          <a:xfrm>
            <a:off x="2158244"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8E72EA5-3F33-40F1-A0A3-E031EBC6241A}"/>
              </a:ext>
            </a:extLst>
          </p:cNvPr>
          <p:cNvSpPr/>
          <p:nvPr/>
        </p:nvSpPr>
        <p:spPr>
          <a:xfrm>
            <a:off x="3554102"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9473B41-4B90-4E9F-BDB9-FC91AA308568}"/>
              </a:ext>
            </a:extLst>
          </p:cNvPr>
          <p:cNvSpPr/>
          <p:nvPr/>
        </p:nvSpPr>
        <p:spPr>
          <a:xfrm>
            <a:off x="762387"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E92CE04-FB8E-40A5-B0F6-114522F3ED8B}"/>
              </a:ext>
            </a:extLst>
          </p:cNvPr>
          <p:cNvSpPr txBox="1"/>
          <p:nvPr/>
        </p:nvSpPr>
        <p:spPr>
          <a:xfrm>
            <a:off x="1142652" y="1640558"/>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5" name="TextBox 14">
            <a:extLst>
              <a:ext uri="{FF2B5EF4-FFF2-40B4-BE49-F238E27FC236}">
                <a16:creationId xmlns:a16="http://schemas.microsoft.com/office/drawing/2014/main" id="{6EEA6E3C-3DD8-4D39-B0B5-5B09802F1CFB}"/>
              </a:ext>
            </a:extLst>
          </p:cNvPr>
          <p:cNvSpPr txBox="1"/>
          <p:nvPr/>
        </p:nvSpPr>
        <p:spPr>
          <a:xfrm>
            <a:off x="2459825" y="1536715"/>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6" name="TextBox 15">
            <a:extLst>
              <a:ext uri="{FF2B5EF4-FFF2-40B4-BE49-F238E27FC236}">
                <a16:creationId xmlns:a16="http://schemas.microsoft.com/office/drawing/2014/main" id="{50E8471D-5BE6-44EA-A057-4C71BA8F191A}"/>
              </a:ext>
            </a:extLst>
          </p:cNvPr>
          <p:cNvSpPr txBox="1"/>
          <p:nvPr/>
        </p:nvSpPr>
        <p:spPr>
          <a:xfrm>
            <a:off x="3720238" y="1637640"/>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7" name="TextBox 16">
            <a:extLst>
              <a:ext uri="{FF2B5EF4-FFF2-40B4-BE49-F238E27FC236}">
                <a16:creationId xmlns:a16="http://schemas.microsoft.com/office/drawing/2014/main" id="{4E0B3364-C86B-4732-915E-894256BA50E9}"/>
              </a:ext>
            </a:extLst>
          </p:cNvPr>
          <p:cNvSpPr txBox="1"/>
          <p:nvPr/>
        </p:nvSpPr>
        <p:spPr>
          <a:xfrm>
            <a:off x="539186" y="1098190"/>
            <a:ext cx="3753656" cy="369332"/>
          </a:xfrm>
          <a:prstGeom prst="rect">
            <a:avLst/>
          </a:prstGeom>
          <a:noFill/>
        </p:spPr>
        <p:txBody>
          <a:bodyPr wrap="none" rtlCol="0">
            <a:spAutoFit/>
          </a:bodyPr>
          <a:lstStyle/>
          <a:p>
            <a:r>
              <a:rPr lang="en-US" b="1" dirty="0">
                <a:solidFill>
                  <a:srgbClr val="FF0000"/>
                </a:solidFill>
              </a:rPr>
              <a:t>ONAP Platform Controller (Run Time)</a:t>
            </a:r>
          </a:p>
        </p:txBody>
      </p:sp>
      <p:sp>
        <p:nvSpPr>
          <p:cNvPr id="18" name="TextBox 17">
            <a:extLst>
              <a:ext uri="{FF2B5EF4-FFF2-40B4-BE49-F238E27FC236}">
                <a16:creationId xmlns:a16="http://schemas.microsoft.com/office/drawing/2014/main" id="{F832834C-8A34-43B9-8023-FDF8CBB1CB91}"/>
              </a:ext>
            </a:extLst>
          </p:cNvPr>
          <p:cNvSpPr txBox="1"/>
          <p:nvPr/>
        </p:nvSpPr>
        <p:spPr>
          <a:xfrm>
            <a:off x="335245" y="683444"/>
            <a:ext cx="1984582" cy="369332"/>
          </a:xfrm>
          <a:prstGeom prst="rect">
            <a:avLst/>
          </a:prstGeom>
          <a:noFill/>
        </p:spPr>
        <p:txBody>
          <a:bodyPr wrap="none" rtlCol="0">
            <a:spAutoFit/>
          </a:bodyPr>
          <a:lstStyle/>
          <a:p>
            <a:r>
              <a:rPr lang="en-US" b="1" dirty="0"/>
              <a:t>ONAP Deployment</a:t>
            </a:r>
          </a:p>
        </p:txBody>
      </p:sp>
      <p:sp>
        <p:nvSpPr>
          <p:cNvPr id="19" name="Cube 18">
            <a:extLst>
              <a:ext uri="{FF2B5EF4-FFF2-40B4-BE49-F238E27FC236}">
                <a16:creationId xmlns:a16="http://schemas.microsoft.com/office/drawing/2014/main" id="{F074B844-8A3A-4AB0-9FB7-B806A83A06FC}"/>
              </a:ext>
            </a:extLst>
          </p:cNvPr>
          <p:cNvSpPr/>
          <p:nvPr/>
        </p:nvSpPr>
        <p:spPr>
          <a:xfrm>
            <a:off x="2043962" y="34175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DBDC763-9A66-44A4-989E-6E54B8AFC95E}"/>
              </a:ext>
            </a:extLst>
          </p:cNvPr>
          <p:cNvSpPr txBox="1"/>
          <p:nvPr/>
        </p:nvSpPr>
        <p:spPr>
          <a:xfrm>
            <a:off x="1333396" y="3417555"/>
            <a:ext cx="761747" cy="369332"/>
          </a:xfrm>
          <a:prstGeom prst="rect">
            <a:avLst/>
          </a:prstGeom>
          <a:noFill/>
        </p:spPr>
        <p:txBody>
          <a:bodyPr wrap="none" rtlCol="0">
            <a:spAutoFit/>
          </a:bodyPr>
          <a:lstStyle/>
          <a:p>
            <a:r>
              <a:rPr lang="en-US" dirty="0"/>
              <a:t>PNF-A</a:t>
            </a:r>
          </a:p>
        </p:txBody>
      </p:sp>
      <p:sp>
        <p:nvSpPr>
          <p:cNvPr id="21" name="Cube 20">
            <a:extLst>
              <a:ext uri="{FF2B5EF4-FFF2-40B4-BE49-F238E27FC236}">
                <a16:creationId xmlns:a16="http://schemas.microsoft.com/office/drawing/2014/main" id="{92F6B1DA-2A2C-4986-AEA1-B6E069F1D5D8}"/>
              </a:ext>
            </a:extLst>
          </p:cNvPr>
          <p:cNvSpPr/>
          <p:nvPr/>
        </p:nvSpPr>
        <p:spPr>
          <a:xfrm>
            <a:off x="3941936" y="347872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9871D6-C0E4-466B-9F67-7F3D9BD750B9}"/>
              </a:ext>
            </a:extLst>
          </p:cNvPr>
          <p:cNvSpPr txBox="1"/>
          <p:nvPr/>
        </p:nvSpPr>
        <p:spPr>
          <a:xfrm>
            <a:off x="3218670" y="3478725"/>
            <a:ext cx="753732" cy="369332"/>
          </a:xfrm>
          <a:prstGeom prst="rect">
            <a:avLst/>
          </a:prstGeom>
          <a:noFill/>
        </p:spPr>
        <p:txBody>
          <a:bodyPr wrap="none" rtlCol="0">
            <a:spAutoFit/>
          </a:bodyPr>
          <a:lstStyle/>
          <a:p>
            <a:r>
              <a:rPr lang="en-US" dirty="0"/>
              <a:t>PNF-B</a:t>
            </a:r>
          </a:p>
        </p:txBody>
      </p:sp>
      <p:sp>
        <p:nvSpPr>
          <p:cNvPr id="23" name="Cube 22">
            <a:extLst>
              <a:ext uri="{FF2B5EF4-FFF2-40B4-BE49-F238E27FC236}">
                <a16:creationId xmlns:a16="http://schemas.microsoft.com/office/drawing/2014/main" id="{016C7D52-55F0-47E7-88D7-4D8F2F71C599}"/>
              </a:ext>
            </a:extLst>
          </p:cNvPr>
          <p:cNvSpPr/>
          <p:nvPr/>
        </p:nvSpPr>
        <p:spPr>
          <a:xfrm>
            <a:off x="5860546" y="348274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C05697-7196-4685-A387-40EED6004B32}"/>
              </a:ext>
            </a:extLst>
          </p:cNvPr>
          <p:cNvSpPr txBox="1"/>
          <p:nvPr/>
        </p:nvSpPr>
        <p:spPr>
          <a:xfrm>
            <a:off x="5137280" y="3482743"/>
            <a:ext cx="752129" cy="369332"/>
          </a:xfrm>
          <a:prstGeom prst="rect">
            <a:avLst/>
          </a:prstGeom>
          <a:noFill/>
        </p:spPr>
        <p:txBody>
          <a:bodyPr wrap="none" rtlCol="0">
            <a:spAutoFit/>
          </a:bodyPr>
          <a:lstStyle/>
          <a:p>
            <a:r>
              <a:rPr lang="en-US" dirty="0"/>
              <a:t>PNF-C</a:t>
            </a:r>
          </a:p>
        </p:txBody>
      </p:sp>
      <p:sp>
        <p:nvSpPr>
          <p:cNvPr id="25" name="Cube 24">
            <a:extLst>
              <a:ext uri="{FF2B5EF4-FFF2-40B4-BE49-F238E27FC236}">
                <a16:creationId xmlns:a16="http://schemas.microsoft.com/office/drawing/2014/main" id="{BC8E1044-C60D-4594-A8BD-036430F8AA34}"/>
              </a:ext>
            </a:extLst>
          </p:cNvPr>
          <p:cNvSpPr/>
          <p:nvPr/>
        </p:nvSpPr>
        <p:spPr>
          <a:xfrm>
            <a:off x="2025895" y="40913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A8F3FD3-2BDF-4531-B197-7165E542A297}"/>
              </a:ext>
            </a:extLst>
          </p:cNvPr>
          <p:cNvSpPr txBox="1"/>
          <p:nvPr/>
        </p:nvSpPr>
        <p:spPr>
          <a:xfrm>
            <a:off x="1315329" y="4091345"/>
            <a:ext cx="774571" cy="369332"/>
          </a:xfrm>
          <a:prstGeom prst="rect">
            <a:avLst/>
          </a:prstGeom>
          <a:noFill/>
        </p:spPr>
        <p:txBody>
          <a:bodyPr wrap="none" rtlCol="0">
            <a:spAutoFit/>
          </a:bodyPr>
          <a:lstStyle/>
          <a:p>
            <a:r>
              <a:rPr lang="en-US" dirty="0"/>
              <a:t>VNF-A</a:t>
            </a:r>
          </a:p>
        </p:txBody>
      </p:sp>
      <p:sp>
        <p:nvSpPr>
          <p:cNvPr id="27" name="Cube 26">
            <a:extLst>
              <a:ext uri="{FF2B5EF4-FFF2-40B4-BE49-F238E27FC236}">
                <a16:creationId xmlns:a16="http://schemas.microsoft.com/office/drawing/2014/main" id="{DE1CE09F-9E03-45F5-BA68-2F41863B9C49}"/>
              </a:ext>
            </a:extLst>
          </p:cNvPr>
          <p:cNvSpPr/>
          <p:nvPr/>
        </p:nvSpPr>
        <p:spPr>
          <a:xfrm>
            <a:off x="3923869" y="415251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83B02C7-3E3E-4EBB-A81E-2D1B58A197BB}"/>
              </a:ext>
            </a:extLst>
          </p:cNvPr>
          <p:cNvSpPr txBox="1"/>
          <p:nvPr/>
        </p:nvSpPr>
        <p:spPr>
          <a:xfrm>
            <a:off x="3200603" y="4152515"/>
            <a:ext cx="766557" cy="369332"/>
          </a:xfrm>
          <a:prstGeom prst="rect">
            <a:avLst/>
          </a:prstGeom>
          <a:noFill/>
        </p:spPr>
        <p:txBody>
          <a:bodyPr wrap="none" rtlCol="0">
            <a:spAutoFit/>
          </a:bodyPr>
          <a:lstStyle/>
          <a:p>
            <a:r>
              <a:rPr lang="en-US" dirty="0"/>
              <a:t>VNF-B</a:t>
            </a:r>
          </a:p>
        </p:txBody>
      </p:sp>
      <p:sp>
        <p:nvSpPr>
          <p:cNvPr id="29" name="Cube 28">
            <a:extLst>
              <a:ext uri="{FF2B5EF4-FFF2-40B4-BE49-F238E27FC236}">
                <a16:creationId xmlns:a16="http://schemas.microsoft.com/office/drawing/2014/main" id="{16128DC7-2DE7-4A52-9DDE-0D0F00ED85E0}"/>
              </a:ext>
            </a:extLst>
          </p:cNvPr>
          <p:cNvSpPr/>
          <p:nvPr/>
        </p:nvSpPr>
        <p:spPr>
          <a:xfrm>
            <a:off x="5842479" y="415653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1D611D1-C796-49B7-A988-529106269AC5}"/>
              </a:ext>
            </a:extLst>
          </p:cNvPr>
          <p:cNvSpPr txBox="1"/>
          <p:nvPr/>
        </p:nvSpPr>
        <p:spPr>
          <a:xfrm>
            <a:off x="5119213" y="4156533"/>
            <a:ext cx="764953" cy="369332"/>
          </a:xfrm>
          <a:prstGeom prst="rect">
            <a:avLst/>
          </a:prstGeom>
          <a:noFill/>
        </p:spPr>
        <p:txBody>
          <a:bodyPr wrap="none" rtlCol="0">
            <a:spAutoFit/>
          </a:bodyPr>
          <a:lstStyle/>
          <a:p>
            <a:r>
              <a:rPr lang="en-US" dirty="0"/>
              <a:t>VNF-C</a:t>
            </a:r>
          </a:p>
        </p:txBody>
      </p:sp>
      <p:sp>
        <p:nvSpPr>
          <p:cNvPr id="32" name="TextBox 31">
            <a:extLst>
              <a:ext uri="{FF2B5EF4-FFF2-40B4-BE49-F238E27FC236}">
                <a16:creationId xmlns:a16="http://schemas.microsoft.com/office/drawing/2014/main" id="{8D92E40A-3170-4E93-B737-D25BE20783DC}"/>
              </a:ext>
            </a:extLst>
          </p:cNvPr>
          <p:cNvSpPr txBox="1"/>
          <p:nvPr/>
        </p:nvSpPr>
        <p:spPr>
          <a:xfrm>
            <a:off x="1574963" y="2635441"/>
            <a:ext cx="999633" cy="646331"/>
          </a:xfrm>
          <a:prstGeom prst="rect">
            <a:avLst/>
          </a:prstGeom>
          <a:noFill/>
        </p:spPr>
        <p:txBody>
          <a:bodyPr wrap="none" rtlCol="0">
            <a:spAutoFit/>
          </a:bodyPr>
          <a:lstStyle/>
          <a:p>
            <a:r>
              <a:rPr lang="en-US" b="1" dirty="0"/>
              <a:t>Wireless</a:t>
            </a:r>
          </a:p>
          <a:p>
            <a:r>
              <a:rPr lang="en-US" b="1" dirty="0"/>
              <a:t>RAN</a:t>
            </a:r>
          </a:p>
        </p:txBody>
      </p:sp>
      <p:sp>
        <p:nvSpPr>
          <p:cNvPr id="33" name="TextBox 32">
            <a:extLst>
              <a:ext uri="{FF2B5EF4-FFF2-40B4-BE49-F238E27FC236}">
                <a16:creationId xmlns:a16="http://schemas.microsoft.com/office/drawing/2014/main" id="{B4F363E7-CB4B-4AA9-8926-1A67FB3DFACE}"/>
              </a:ext>
            </a:extLst>
          </p:cNvPr>
          <p:cNvSpPr txBox="1"/>
          <p:nvPr/>
        </p:nvSpPr>
        <p:spPr>
          <a:xfrm>
            <a:off x="3581246" y="2787754"/>
            <a:ext cx="863698" cy="369332"/>
          </a:xfrm>
          <a:prstGeom prst="rect">
            <a:avLst/>
          </a:prstGeom>
          <a:noFill/>
        </p:spPr>
        <p:txBody>
          <a:bodyPr wrap="none" rtlCol="0">
            <a:spAutoFit/>
          </a:bodyPr>
          <a:lstStyle/>
          <a:p>
            <a:r>
              <a:rPr lang="en-US" b="1" dirty="0"/>
              <a:t>Optical</a:t>
            </a:r>
          </a:p>
        </p:txBody>
      </p:sp>
      <p:sp>
        <p:nvSpPr>
          <p:cNvPr id="34" name="TextBox 33">
            <a:extLst>
              <a:ext uri="{FF2B5EF4-FFF2-40B4-BE49-F238E27FC236}">
                <a16:creationId xmlns:a16="http://schemas.microsoft.com/office/drawing/2014/main" id="{427B9465-730A-47BD-A935-AD481290A4D2}"/>
              </a:ext>
            </a:extLst>
          </p:cNvPr>
          <p:cNvSpPr txBox="1"/>
          <p:nvPr/>
        </p:nvSpPr>
        <p:spPr>
          <a:xfrm>
            <a:off x="5620370" y="2787754"/>
            <a:ext cx="482824" cy="369332"/>
          </a:xfrm>
          <a:prstGeom prst="rect">
            <a:avLst/>
          </a:prstGeom>
          <a:noFill/>
        </p:spPr>
        <p:txBody>
          <a:bodyPr wrap="none" rtlCol="0">
            <a:spAutoFit/>
          </a:bodyPr>
          <a:lstStyle/>
          <a:p>
            <a:r>
              <a:rPr lang="en-US" b="1" dirty="0"/>
              <a:t>IoT</a:t>
            </a:r>
          </a:p>
        </p:txBody>
      </p:sp>
      <p:sp>
        <p:nvSpPr>
          <p:cNvPr id="35" name="Rectangle: Rounded Corners 34">
            <a:extLst>
              <a:ext uri="{FF2B5EF4-FFF2-40B4-BE49-F238E27FC236}">
                <a16:creationId xmlns:a16="http://schemas.microsoft.com/office/drawing/2014/main" id="{0371F320-9924-43BD-BBD5-D870F03B4A0B}"/>
              </a:ext>
            </a:extLst>
          </p:cNvPr>
          <p:cNvSpPr/>
          <p:nvPr/>
        </p:nvSpPr>
        <p:spPr>
          <a:xfrm>
            <a:off x="1220519" y="26431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4749AA20-F4F6-40E4-97A9-2CB0A12A105D}"/>
              </a:ext>
            </a:extLst>
          </p:cNvPr>
          <p:cNvSpPr/>
          <p:nvPr/>
        </p:nvSpPr>
        <p:spPr>
          <a:xfrm>
            <a:off x="3090399" y="2643188"/>
            <a:ext cx="1796594" cy="2054972"/>
          </a:xfrm>
          <a:prstGeom prst="roundRect">
            <a:avLst>
              <a:gd name="adj" fmla="val 3652"/>
            </a:avLst>
          </a:prstGeom>
          <a:noFill/>
          <a:ln w="38100">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B016E218-0D3C-4D51-B332-03B156131A9A}"/>
              </a:ext>
            </a:extLst>
          </p:cNvPr>
          <p:cNvSpPr/>
          <p:nvPr/>
        </p:nvSpPr>
        <p:spPr>
          <a:xfrm>
            <a:off x="4960279" y="2643188"/>
            <a:ext cx="1796594" cy="2054972"/>
          </a:xfrm>
          <a:prstGeom prst="roundRect">
            <a:avLst>
              <a:gd name="adj" fmla="val 3652"/>
            </a:avLst>
          </a:prstGeom>
          <a:no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239DD78-BE44-4AC6-A91F-225BAE64A6DA}"/>
              </a:ext>
            </a:extLst>
          </p:cNvPr>
          <p:cNvSpPr txBox="1"/>
          <p:nvPr/>
        </p:nvSpPr>
        <p:spPr>
          <a:xfrm>
            <a:off x="0" y="2773940"/>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39" name="Cube 38">
            <a:extLst>
              <a:ext uri="{FF2B5EF4-FFF2-40B4-BE49-F238E27FC236}">
                <a16:creationId xmlns:a16="http://schemas.microsoft.com/office/drawing/2014/main" id="{FD761D2D-9BC8-48CB-8C75-21696591036E}"/>
              </a:ext>
            </a:extLst>
          </p:cNvPr>
          <p:cNvSpPr/>
          <p:nvPr/>
        </p:nvSpPr>
        <p:spPr>
          <a:xfrm>
            <a:off x="2194072" y="3553338"/>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E5BF391-2E03-48F5-855D-2890C9AC3C4E}"/>
              </a:ext>
            </a:extLst>
          </p:cNvPr>
          <p:cNvSpPr txBox="1"/>
          <p:nvPr/>
        </p:nvSpPr>
        <p:spPr>
          <a:xfrm>
            <a:off x="81048" y="4894667"/>
            <a:ext cx="6646330" cy="3539430"/>
          </a:xfrm>
          <a:prstGeom prst="rect">
            <a:avLst/>
          </a:prstGeom>
          <a:noFill/>
        </p:spPr>
        <p:txBody>
          <a:bodyPr wrap="square" rtlCol="0">
            <a:spAutoFit/>
          </a:bodyPr>
          <a:lstStyle/>
          <a:p>
            <a:r>
              <a:rPr lang="en-US" sz="1600" b="1" dirty="0">
                <a:solidFill>
                  <a:srgbClr val="FF0000"/>
                </a:solidFill>
              </a:rPr>
              <a:t>PROBLEM DESCRIPTION</a:t>
            </a:r>
          </a:p>
          <a:p>
            <a:r>
              <a:rPr lang="en-US" sz="1600" dirty="0"/>
              <a:t>Pictured above are three different kinds of PNFs. In orange are wireless (RAN) base stations, such as 5G DU units and their corresponding 5G VNFs. For Optical, there are SOTN PNFs for example as used in the CCVPN use case. Then pictured in green are IoT PNFs. These might include things like smart home units, smart doorbells and the like.</a:t>
            </a:r>
          </a:p>
          <a:p>
            <a:endParaRPr lang="en-US" sz="1600" dirty="0"/>
          </a:p>
          <a:p>
            <a:r>
              <a:rPr lang="en-US" sz="1600" dirty="0"/>
              <a:t>Each of these PNFs fall into a domain category, Wireless, Optical, IoT. These categories are just example categories. There will be many other divisions.</a:t>
            </a:r>
          </a:p>
          <a:p>
            <a:endParaRPr lang="en-US" sz="1600" dirty="0"/>
          </a:p>
          <a:p>
            <a:r>
              <a:rPr lang="en-US" sz="1600" dirty="0"/>
              <a:t>Each of these categories of PNFs &amp; VNFs will have attending Controllers.</a:t>
            </a:r>
          </a:p>
          <a:p>
            <a:endParaRPr lang="en-US" sz="1600" dirty="0"/>
          </a:p>
          <a:p>
            <a:r>
              <a:rPr lang="en-US" sz="1600" dirty="0"/>
              <a:t>For any service provider, (w/ a mix of different vendor NFs, they will have the same Controller)</a:t>
            </a:r>
          </a:p>
        </p:txBody>
      </p:sp>
      <p:sp>
        <p:nvSpPr>
          <p:cNvPr id="48" name="Rectangle: Rounded Corners 47">
            <a:extLst>
              <a:ext uri="{FF2B5EF4-FFF2-40B4-BE49-F238E27FC236}">
                <a16:creationId xmlns:a16="http://schemas.microsoft.com/office/drawing/2014/main" id="{599C6EE1-8094-4F0E-949D-851C9691C1C5}"/>
              </a:ext>
            </a:extLst>
          </p:cNvPr>
          <p:cNvSpPr/>
          <p:nvPr/>
        </p:nvSpPr>
        <p:spPr>
          <a:xfrm>
            <a:off x="4923358"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6BC4565B-379C-4144-82FD-7C45B4938C36}"/>
              </a:ext>
            </a:extLst>
          </p:cNvPr>
          <p:cNvSpPr txBox="1"/>
          <p:nvPr/>
        </p:nvSpPr>
        <p:spPr>
          <a:xfrm>
            <a:off x="5025518" y="1512948"/>
            <a:ext cx="1097480" cy="461665"/>
          </a:xfrm>
          <a:prstGeom prst="rect">
            <a:avLst/>
          </a:prstGeom>
          <a:noFill/>
        </p:spPr>
        <p:txBody>
          <a:bodyPr wrap="none" rtlCol="0">
            <a:spAutoFit/>
          </a:bodyPr>
          <a:lstStyle/>
          <a:p>
            <a:pPr algn="ctr"/>
            <a:r>
              <a:rPr lang="en-US" sz="1200" b="1" dirty="0">
                <a:solidFill>
                  <a:schemeClr val="bg1"/>
                </a:solidFill>
              </a:rPr>
              <a:t>[New/Future] </a:t>
            </a:r>
          </a:p>
          <a:p>
            <a:pPr algn="ctr"/>
            <a:r>
              <a:rPr lang="en-US" sz="1200" b="1" dirty="0">
                <a:solidFill>
                  <a:schemeClr val="bg1"/>
                </a:solidFill>
              </a:rPr>
              <a:t>X controller</a:t>
            </a:r>
          </a:p>
        </p:txBody>
      </p:sp>
    </p:spTree>
    <p:extLst>
      <p:ext uri="{BB962C8B-B14F-4D97-AF65-F5344CB8AC3E}">
        <p14:creationId xmlns:p14="http://schemas.microsoft.com/office/powerpoint/2010/main" val="1699692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endParaRPr lang="en-US" dirty="0"/>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B263D0-C54A-47D2-9295-8E69BC9A93C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E2B2B99-2F5C-4D0C-9C47-1C66AA389E3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CA09222-149B-496E-A5EE-882BA7CBFC44}"/>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4C559A74-55AC-4F34-A73E-23DFC404F3B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7" name="TextBox 16">
            <a:extLst>
              <a:ext uri="{FF2B5EF4-FFF2-40B4-BE49-F238E27FC236}">
                <a16:creationId xmlns:a16="http://schemas.microsoft.com/office/drawing/2014/main" id="{9BD47F9E-CF60-47EE-B7A5-38F21A74D40A}"/>
              </a:ext>
            </a:extLst>
          </p:cNvPr>
          <p:cNvSpPr txBox="1"/>
          <p:nvPr/>
        </p:nvSpPr>
        <p:spPr>
          <a:xfrm>
            <a:off x="50996" y="517204"/>
            <a:ext cx="6606979" cy="7725192"/>
          </a:xfrm>
          <a:prstGeom prst="rect">
            <a:avLst/>
          </a:prstGeom>
          <a:noFill/>
        </p:spPr>
        <p:txBody>
          <a:bodyPr wrap="square" rtlCol="0">
            <a:spAutoFit/>
          </a:bodyPr>
          <a:lstStyle/>
          <a:p>
            <a:r>
              <a:rPr lang="en-US" sz="1600" b="1" dirty="0">
                <a:solidFill>
                  <a:srgbClr val="FF0000"/>
                </a:solidFill>
              </a:rPr>
              <a:t>ONAP PLATFORM </a:t>
            </a:r>
            <a:r>
              <a:rPr lang="en-US" sz="1600" b="1" i="1" dirty="0">
                <a:solidFill>
                  <a:srgbClr val="FF0000"/>
                </a:solidFill>
              </a:rPr>
              <a:t>CONTROLLERS (Persona)</a:t>
            </a:r>
          </a:p>
          <a:p>
            <a:r>
              <a:rPr lang="en-US" sz="1600" dirty="0">
                <a:solidFill>
                  <a:srgbClr val="0000CC"/>
                </a:solidFill>
              </a:rPr>
              <a:t>(SDN-C (SDN-R), VF-C, APP-C, </a:t>
            </a:r>
            <a:r>
              <a:rPr lang="en-US" sz="1600" dirty="0" err="1">
                <a:solidFill>
                  <a:srgbClr val="0000CC"/>
                </a:solidFill>
              </a:rPr>
              <a:t>xyz</a:t>
            </a:r>
            <a:r>
              <a:rPr lang="en-US" sz="1600" dirty="0">
                <a:solidFill>
                  <a:srgbClr val="0000CC"/>
                </a:solidFill>
              </a:rPr>
              <a:t>-C)</a:t>
            </a:r>
          </a:p>
          <a:p>
            <a:r>
              <a:rPr lang="en-US" sz="1600" b="1" dirty="0">
                <a:solidFill>
                  <a:srgbClr val="FF0000"/>
                </a:solidFill>
              </a:rPr>
              <a:t>DESCRIPTION</a:t>
            </a:r>
          </a:p>
          <a:p>
            <a:r>
              <a:rPr lang="en-US" sz="1600" dirty="0"/>
              <a:t>ONAP Platform-Type controllers are SDN-C, SDN-R, VF-C and APP-C. These are specific types of ONAP projects that are controllers to NFs.</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i="1" dirty="0">
                <a:solidFill>
                  <a:srgbClr val="FF0000"/>
                </a:solidFill>
              </a:rPr>
              <a:t>Regional CONTROLLER (Instances)</a:t>
            </a:r>
          </a:p>
          <a:p>
            <a:r>
              <a:rPr lang="en-US" sz="1600" dirty="0">
                <a:solidFill>
                  <a:srgbClr val="0000CC"/>
                </a:solidFill>
              </a:rPr>
              <a:t>Regional Deployment (instances) of Controllers</a:t>
            </a:r>
          </a:p>
          <a:p>
            <a:r>
              <a:rPr lang="en-US" sz="1600" b="1" dirty="0">
                <a:solidFill>
                  <a:srgbClr val="FF0000"/>
                </a:solidFill>
              </a:rPr>
              <a:t>DESCRIPTION</a:t>
            </a:r>
          </a:p>
          <a:p>
            <a:r>
              <a:rPr lang="en-US" sz="1600" dirty="0"/>
              <a:t>Regional Controllers are specific instances of ONAP platform-type controllers deployed to a particular region or responsible for a particular region. For example SDN-C deployment #1 responsible for the western part of a country, and SDN-C deployment #2 responsible for the eastern part of a country</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External (to ONAP) </a:t>
            </a:r>
            <a:r>
              <a:rPr lang="en-US" sz="1600" b="1" i="1" dirty="0">
                <a:solidFill>
                  <a:srgbClr val="FF0000"/>
                </a:solidFill>
              </a:rPr>
              <a:t>CONTROLLERS</a:t>
            </a:r>
          </a:p>
          <a:p>
            <a:r>
              <a:rPr lang="en-US" sz="1600" dirty="0">
                <a:solidFill>
                  <a:srgbClr val="0000CC"/>
                </a:solidFill>
              </a:rPr>
              <a:t>(OSS): EMS, NMS, Vendor proprietary controllers, </a:t>
            </a:r>
            <a:r>
              <a:rPr lang="en-US" sz="1600" dirty="0" err="1">
                <a:solidFill>
                  <a:srgbClr val="0000CC"/>
                </a:solidFill>
              </a:rPr>
              <a:t>etc</a:t>
            </a:r>
            <a:endParaRPr lang="en-US" sz="1600" dirty="0">
              <a:solidFill>
                <a:srgbClr val="0000CC"/>
              </a:solidFill>
            </a:endParaRPr>
          </a:p>
          <a:p>
            <a:r>
              <a:rPr lang="en-US" sz="1600" b="1" dirty="0">
                <a:solidFill>
                  <a:srgbClr val="FF0000"/>
                </a:solidFill>
              </a:rPr>
              <a:t>DESCRIPTION</a:t>
            </a:r>
          </a:p>
          <a:p>
            <a:r>
              <a:rPr lang="en-US" sz="1600" dirty="0"/>
              <a:t>ONAP External Controllers that reside outside of ONAP that perform management functions with the PNF and VNFs. Incl. Vendor-proprietary controllers e.g. SDN-C</a:t>
            </a:r>
          </a:p>
        </p:txBody>
      </p:sp>
      <p:pic>
        <p:nvPicPr>
          <p:cNvPr id="18" name="Picture 17">
            <a:extLst>
              <a:ext uri="{FF2B5EF4-FFF2-40B4-BE49-F238E27FC236}">
                <a16:creationId xmlns:a16="http://schemas.microsoft.com/office/drawing/2014/main" id="{4C8A822F-8687-45F3-B361-CC7F874A506F}"/>
              </a:ext>
            </a:extLst>
          </p:cNvPr>
          <p:cNvPicPr>
            <a:picLocks noChangeAspect="1"/>
          </p:cNvPicPr>
          <p:nvPr/>
        </p:nvPicPr>
        <p:blipFill>
          <a:blip r:embed="rId2"/>
          <a:stretch>
            <a:fillRect/>
          </a:stretch>
        </p:blipFill>
        <p:spPr>
          <a:xfrm>
            <a:off x="2466344" y="5126317"/>
            <a:ext cx="2081518" cy="1461820"/>
          </a:xfrm>
          <a:prstGeom prst="rect">
            <a:avLst/>
          </a:prstGeom>
        </p:spPr>
      </p:pic>
      <p:sp>
        <p:nvSpPr>
          <p:cNvPr id="19" name="Rectangle: Rounded Corners 18">
            <a:extLst>
              <a:ext uri="{FF2B5EF4-FFF2-40B4-BE49-F238E27FC236}">
                <a16:creationId xmlns:a16="http://schemas.microsoft.com/office/drawing/2014/main" id="{4965B247-F605-45B3-9596-63229FC51C14}"/>
              </a:ext>
            </a:extLst>
          </p:cNvPr>
          <p:cNvSpPr/>
          <p:nvPr/>
        </p:nvSpPr>
        <p:spPr>
          <a:xfrm>
            <a:off x="646153" y="533017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841E4D4-FB0F-4389-A15C-FA5C35C87763}"/>
              </a:ext>
            </a:extLst>
          </p:cNvPr>
          <p:cNvSpPr/>
          <p:nvPr/>
        </p:nvSpPr>
        <p:spPr>
          <a:xfrm>
            <a:off x="4645511" y="5344919"/>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5E94F9-FFA1-4A23-BA1D-27CDDAD93A32}"/>
              </a:ext>
            </a:extLst>
          </p:cNvPr>
          <p:cNvSpPr txBox="1"/>
          <p:nvPr/>
        </p:nvSpPr>
        <p:spPr>
          <a:xfrm>
            <a:off x="947734" y="5426926"/>
            <a:ext cx="583813" cy="276999"/>
          </a:xfrm>
          <a:prstGeom prst="rect">
            <a:avLst/>
          </a:prstGeom>
          <a:noFill/>
        </p:spPr>
        <p:txBody>
          <a:bodyPr wrap="none" rtlCol="0">
            <a:spAutoFit/>
          </a:bodyPr>
          <a:lstStyle/>
          <a:p>
            <a:pPr algn="ctr"/>
            <a:r>
              <a:rPr lang="en-US" sz="1200" b="1" dirty="0">
                <a:solidFill>
                  <a:schemeClr val="bg1"/>
                </a:solidFill>
              </a:rPr>
              <a:t>SDN-C</a:t>
            </a:r>
          </a:p>
        </p:txBody>
      </p:sp>
      <p:sp>
        <p:nvSpPr>
          <p:cNvPr id="22" name="TextBox 21">
            <a:extLst>
              <a:ext uri="{FF2B5EF4-FFF2-40B4-BE49-F238E27FC236}">
                <a16:creationId xmlns:a16="http://schemas.microsoft.com/office/drawing/2014/main" id="{35CD1CBB-8116-4446-BCFB-A78D0BE431ED}"/>
              </a:ext>
            </a:extLst>
          </p:cNvPr>
          <p:cNvSpPr txBox="1"/>
          <p:nvPr/>
        </p:nvSpPr>
        <p:spPr>
          <a:xfrm>
            <a:off x="4983715" y="5466399"/>
            <a:ext cx="583814" cy="276999"/>
          </a:xfrm>
          <a:prstGeom prst="rect">
            <a:avLst/>
          </a:prstGeom>
          <a:noFill/>
        </p:spPr>
        <p:txBody>
          <a:bodyPr wrap="none" rtlCol="0">
            <a:spAutoFit/>
          </a:bodyPr>
          <a:lstStyle/>
          <a:p>
            <a:pPr algn="ctr"/>
            <a:r>
              <a:rPr lang="en-US" sz="1200" b="1">
                <a:solidFill>
                  <a:schemeClr val="bg1"/>
                </a:solidFill>
              </a:rPr>
              <a:t>SDN-C</a:t>
            </a:r>
            <a:endParaRPr lang="en-US" sz="1200" b="1" dirty="0">
              <a:solidFill>
                <a:schemeClr val="bg1"/>
              </a:solidFill>
            </a:endParaRPr>
          </a:p>
        </p:txBody>
      </p:sp>
      <p:sp>
        <p:nvSpPr>
          <p:cNvPr id="23" name="TextBox 22">
            <a:extLst>
              <a:ext uri="{FF2B5EF4-FFF2-40B4-BE49-F238E27FC236}">
                <a16:creationId xmlns:a16="http://schemas.microsoft.com/office/drawing/2014/main" id="{2A429CE5-4118-4D71-93DB-DECB3679D7C7}"/>
              </a:ext>
            </a:extLst>
          </p:cNvPr>
          <p:cNvSpPr txBox="1"/>
          <p:nvPr/>
        </p:nvSpPr>
        <p:spPr>
          <a:xfrm>
            <a:off x="2426010" y="8007165"/>
            <a:ext cx="558166" cy="369332"/>
          </a:xfrm>
          <a:prstGeom prst="rect">
            <a:avLst/>
          </a:prstGeom>
          <a:noFill/>
        </p:spPr>
        <p:txBody>
          <a:bodyPr wrap="none" rtlCol="0">
            <a:spAutoFit/>
          </a:bodyPr>
          <a:lstStyle/>
          <a:p>
            <a:r>
              <a:rPr lang="en-US" dirty="0"/>
              <a:t>PNF</a:t>
            </a:r>
          </a:p>
        </p:txBody>
      </p:sp>
      <p:sp>
        <p:nvSpPr>
          <p:cNvPr id="24" name="Cube 23">
            <a:extLst>
              <a:ext uri="{FF2B5EF4-FFF2-40B4-BE49-F238E27FC236}">
                <a16:creationId xmlns:a16="http://schemas.microsoft.com/office/drawing/2014/main" id="{D44F80CC-8EC8-429A-8F3E-D9050F704FB4}"/>
              </a:ext>
            </a:extLst>
          </p:cNvPr>
          <p:cNvSpPr/>
          <p:nvPr/>
        </p:nvSpPr>
        <p:spPr>
          <a:xfrm>
            <a:off x="3107417" y="7965701"/>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6B005CF7-E515-4EEB-983D-4D8AF09D7CDE}"/>
              </a:ext>
            </a:extLst>
          </p:cNvPr>
          <p:cNvSpPr/>
          <p:nvPr/>
        </p:nvSpPr>
        <p:spPr>
          <a:xfrm>
            <a:off x="3024552" y="8500423"/>
            <a:ext cx="717452" cy="431179"/>
          </a:xfrm>
          <a:prstGeom prst="cube">
            <a:avLst>
              <a:gd name="adj" fmla="val 543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707A59B-3722-4485-813B-D09034ECA0DC}"/>
              </a:ext>
            </a:extLst>
          </p:cNvPr>
          <p:cNvSpPr txBox="1"/>
          <p:nvPr/>
        </p:nvSpPr>
        <p:spPr>
          <a:xfrm>
            <a:off x="1140023" y="8419395"/>
            <a:ext cx="1984646" cy="646331"/>
          </a:xfrm>
          <a:prstGeom prst="rect">
            <a:avLst/>
          </a:prstGeom>
          <a:noFill/>
        </p:spPr>
        <p:txBody>
          <a:bodyPr wrap="none" rtlCol="0">
            <a:spAutoFit/>
          </a:bodyPr>
          <a:lstStyle/>
          <a:p>
            <a:r>
              <a:rPr lang="en-US" dirty="0"/>
              <a:t>External Controller,</a:t>
            </a:r>
          </a:p>
          <a:p>
            <a:r>
              <a:rPr lang="en-US" dirty="0"/>
              <a:t>EMS, NMS</a:t>
            </a:r>
          </a:p>
        </p:txBody>
      </p:sp>
      <p:sp>
        <p:nvSpPr>
          <p:cNvPr id="2" name="TextBox 1">
            <a:extLst>
              <a:ext uri="{FF2B5EF4-FFF2-40B4-BE49-F238E27FC236}">
                <a16:creationId xmlns:a16="http://schemas.microsoft.com/office/drawing/2014/main" id="{A6C8E020-87B8-48F5-A805-CA0D2F9CC86B}"/>
              </a:ext>
            </a:extLst>
          </p:cNvPr>
          <p:cNvSpPr txBox="1"/>
          <p:nvPr/>
        </p:nvSpPr>
        <p:spPr>
          <a:xfrm>
            <a:off x="14065" y="5018996"/>
            <a:ext cx="2229969" cy="369332"/>
          </a:xfrm>
          <a:prstGeom prst="rect">
            <a:avLst/>
          </a:prstGeom>
          <a:noFill/>
        </p:spPr>
        <p:txBody>
          <a:bodyPr wrap="none" rtlCol="0">
            <a:spAutoFit/>
          </a:bodyPr>
          <a:lstStyle/>
          <a:p>
            <a:r>
              <a:rPr lang="en-US" dirty="0"/>
              <a:t>ONAP Deployment #1</a:t>
            </a:r>
          </a:p>
        </p:txBody>
      </p:sp>
      <p:sp>
        <p:nvSpPr>
          <p:cNvPr id="27" name="TextBox 26">
            <a:extLst>
              <a:ext uri="{FF2B5EF4-FFF2-40B4-BE49-F238E27FC236}">
                <a16:creationId xmlns:a16="http://schemas.microsoft.com/office/drawing/2014/main" id="{6F0F718A-F17B-4B12-BB44-E86293EA6BB8}"/>
              </a:ext>
            </a:extLst>
          </p:cNvPr>
          <p:cNvSpPr txBox="1"/>
          <p:nvPr/>
        </p:nvSpPr>
        <p:spPr>
          <a:xfrm>
            <a:off x="4504966" y="5018996"/>
            <a:ext cx="2229969" cy="369332"/>
          </a:xfrm>
          <a:prstGeom prst="rect">
            <a:avLst/>
          </a:prstGeom>
          <a:noFill/>
        </p:spPr>
        <p:txBody>
          <a:bodyPr wrap="none" rtlCol="0">
            <a:spAutoFit/>
          </a:bodyPr>
          <a:lstStyle/>
          <a:p>
            <a:r>
              <a:rPr lang="en-US" dirty="0"/>
              <a:t>ONAP Deployment #2</a:t>
            </a:r>
          </a:p>
        </p:txBody>
      </p:sp>
      <p:sp>
        <p:nvSpPr>
          <p:cNvPr id="8" name="Rectangle 7">
            <a:extLst>
              <a:ext uri="{FF2B5EF4-FFF2-40B4-BE49-F238E27FC236}">
                <a16:creationId xmlns:a16="http://schemas.microsoft.com/office/drawing/2014/main" id="{467A3FD8-7BD0-40AB-A81B-384759E3CDBF}"/>
              </a:ext>
            </a:extLst>
          </p:cNvPr>
          <p:cNvSpPr/>
          <p:nvPr/>
        </p:nvSpPr>
        <p:spPr>
          <a:xfrm>
            <a:off x="938205" y="1865038"/>
            <a:ext cx="4619640" cy="109862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31EF0FFA-BC57-47A0-8770-BD97D19E3593}"/>
              </a:ext>
            </a:extLst>
          </p:cNvPr>
          <p:cNvSpPr/>
          <p:nvPr/>
        </p:nvSpPr>
        <p:spPr>
          <a:xfrm>
            <a:off x="2701176"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088A2CDA-8BB3-45BD-AAC2-C43E87B81878}"/>
              </a:ext>
            </a:extLst>
          </p:cNvPr>
          <p:cNvGrpSpPr/>
          <p:nvPr/>
        </p:nvGrpSpPr>
        <p:grpSpPr>
          <a:xfrm>
            <a:off x="1305319" y="2373411"/>
            <a:ext cx="1225034" cy="488603"/>
            <a:chOff x="1305319" y="2373411"/>
            <a:chExt cx="1225034" cy="488603"/>
          </a:xfrm>
        </p:grpSpPr>
        <p:sp>
          <p:nvSpPr>
            <p:cNvPr id="11" name="Rectangle: Rounded Corners 10">
              <a:extLst>
                <a:ext uri="{FF2B5EF4-FFF2-40B4-BE49-F238E27FC236}">
                  <a16:creationId xmlns:a16="http://schemas.microsoft.com/office/drawing/2014/main" id="{B7BFED4E-5346-4CC5-B4D6-D81BE55ADDB7}"/>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63CE17-B4BB-43D2-A2DE-6F029AE923BB}"/>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sp>
        <p:nvSpPr>
          <p:cNvPr id="13" name="TextBox 12">
            <a:extLst>
              <a:ext uri="{FF2B5EF4-FFF2-40B4-BE49-F238E27FC236}">
                <a16:creationId xmlns:a16="http://schemas.microsoft.com/office/drawing/2014/main" id="{BF24E451-AC67-4AFE-9111-C9DA138DBAAF}"/>
              </a:ext>
            </a:extLst>
          </p:cNvPr>
          <p:cNvSpPr txBox="1"/>
          <p:nvPr/>
        </p:nvSpPr>
        <p:spPr>
          <a:xfrm>
            <a:off x="3002757" y="2393966"/>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grpSp>
        <p:nvGrpSpPr>
          <p:cNvPr id="34" name="Group 33">
            <a:extLst>
              <a:ext uri="{FF2B5EF4-FFF2-40B4-BE49-F238E27FC236}">
                <a16:creationId xmlns:a16="http://schemas.microsoft.com/office/drawing/2014/main" id="{1F97CDF6-D877-4681-8A3A-E06ED20F061C}"/>
              </a:ext>
            </a:extLst>
          </p:cNvPr>
          <p:cNvGrpSpPr/>
          <p:nvPr/>
        </p:nvGrpSpPr>
        <p:grpSpPr>
          <a:xfrm>
            <a:off x="4097034" y="2373411"/>
            <a:ext cx="1225034" cy="488603"/>
            <a:chOff x="4097034" y="2373411"/>
            <a:chExt cx="1225034" cy="488603"/>
          </a:xfrm>
        </p:grpSpPr>
        <p:sp>
          <p:nvSpPr>
            <p:cNvPr id="10" name="Rectangle: Rounded Corners 9">
              <a:extLst>
                <a:ext uri="{FF2B5EF4-FFF2-40B4-BE49-F238E27FC236}">
                  <a16:creationId xmlns:a16="http://schemas.microsoft.com/office/drawing/2014/main" id="{4D033980-3A3F-4664-A68D-206EA5ABC449}"/>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AA19B6E-5656-4C90-A988-37CB7FCCAD1E}"/>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
        <p:nvSpPr>
          <p:cNvPr id="15" name="TextBox 14">
            <a:extLst>
              <a:ext uri="{FF2B5EF4-FFF2-40B4-BE49-F238E27FC236}">
                <a16:creationId xmlns:a16="http://schemas.microsoft.com/office/drawing/2014/main" id="{023E9B8F-DEA0-4119-B98B-7961B3F1D58C}"/>
              </a:ext>
            </a:extLst>
          </p:cNvPr>
          <p:cNvSpPr txBox="1"/>
          <p:nvPr/>
        </p:nvSpPr>
        <p:spPr>
          <a:xfrm>
            <a:off x="3020794" y="1938913"/>
            <a:ext cx="2573140" cy="307777"/>
          </a:xfrm>
          <a:prstGeom prst="rect">
            <a:avLst/>
          </a:prstGeom>
          <a:noFill/>
        </p:spPr>
        <p:txBody>
          <a:bodyPr wrap="none" rtlCol="0">
            <a:spAutoFit/>
          </a:bodyPr>
          <a:lstStyle/>
          <a:p>
            <a:r>
              <a:rPr lang="en-US" sz="1400" b="1" dirty="0"/>
              <a:t>ONAP Platform Type Controllers</a:t>
            </a:r>
          </a:p>
        </p:txBody>
      </p:sp>
      <p:sp>
        <p:nvSpPr>
          <p:cNvPr id="16" name="TextBox 15">
            <a:extLst>
              <a:ext uri="{FF2B5EF4-FFF2-40B4-BE49-F238E27FC236}">
                <a16:creationId xmlns:a16="http://schemas.microsoft.com/office/drawing/2014/main" id="{DB2A91DF-3121-4569-AF24-5C5F42686FB0}"/>
              </a:ext>
            </a:extLst>
          </p:cNvPr>
          <p:cNvSpPr txBox="1"/>
          <p:nvPr/>
        </p:nvSpPr>
        <p:spPr>
          <a:xfrm>
            <a:off x="1021884" y="1912143"/>
            <a:ext cx="1984582" cy="369332"/>
          </a:xfrm>
          <a:prstGeom prst="rect">
            <a:avLst/>
          </a:prstGeom>
          <a:noFill/>
        </p:spPr>
        <p:txBody>
          <a:bodyPr wrap="none" rtlCol="0">
            <a:spAutoFit/>
          </a:bodyPr>
          <a:lstStyle/>
          <a:p>
            <a:r>
              <a:rPr lang="en-US" b="1" dirty="0"/>
              <a:t>ONAP Deployment</a:t>
            </a:r>
          </a:p>
        </p:txBody>
      </p:sp>
      <p:grpSp>
        <p:nvGrpSpPr>
          <p:cNvPr id="28" name="Group 27">
            <a:extLst>
              <a:ext uri="{FF2B5EF4-FFF2-40B4-BE49-F238E27FC236}">
                <a16:creationId xmlns:a16="http://schemas.microsoft.com/office/drawing/2014/main" id="{8B38CDDF-6EB2-47E6-982C-36CA4FED2C57}"/>
              </a:ext>
            </a:extLst>
          </p:cNvPr>
          <p:cNvGrpSpPr/>
          <p:nvPr/>
        </p:nvGrpSpPr>
        <p:grpSpPr>
          <a:xfrm>
            <a:off x="882074" y="5632118"/>
            <a:ext cx="1225034" cy="488603"/>
            <a:chOff x="1305319" y="2373411"/>
            <a:chExt cx="1225034" cy="488603"/>
          </a:xfrm>
        </p:grpSpPr>
        <p:sp>
          <p:nvSpPr>
            <p:cNvPr id="29" name="Rectangle: Rounded Corners 28">
              <a:extLst>
                <a:ext uri="{FF2B5EF4-FFF2-40B4-BE49-F238E27FC236}">
                  <a16:creationId xmlns:a16="http://schemas.microsoft.com/office/drawing/2014/main" id="{1A50891E-ADE1-473B-9053-70A912E71E62}"/>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59608A4-A5D2-40AB-ADC1-0ABF609D6FDA}"/>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1" name="Group 30">
            <a:extLst>
              <a:ext uri="{FF2B5EF4-FFF2-40B4-BE49-F238E27FC236}">
                <a16:creationId xmlns:a16="http://schemas.microsoft.com/office/drawing/2014/main" id="{2D531149-D169-4318-9F79-7273E66137AB}"/>
              </a:ext>
            </a:extLst>
          </p:cNvPr>
          <p:cNvGrpSpPr/>
          <p:nvPr/>
        </p:nvGrpSpPr>
        <p:grpSpPr>
          <a:xfrm>
            <a:off x="4854156" y="5669242"/>
            <a:ext cx="1225034" cy="488603"/>
            <a:chOff x="1305319" y="2373411"/>
            <a:chExt cx="1225034" cy="488603"/>
          </a:xfrm>
        </p:grpSpPr>
        <p:sp>
          <p:nvSpPr>
            <p:cNvPr id="32" name="Rectangle: Rounded Corners 31">
              <a:extLst>
                <a:ext uri="{FF2B5EF4-FFF2-40B4-BE49-F238E27FC236}">
                  <a16:creationId xmlns:a16="http://schemas.microsoft.com/office/drawing/2014/main" id="{BF8B0DC5-8B88-4F11-8856-DE41F1A96045}"/>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E0794278-910D-4598-AC41-C72596634510}"/>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grpSp>
      <p:grpSp>
        <p:nvGrpSpPr>
          <p:cNvPr id="35" name="Group 34">
            <a:extLst>
              <a:ext uri="{FF2B5EF4-FFF2-40B4-BE49-F238E27FC236}">
                <a16:creationId xmlns:a16="http://schemas.microsoft.com/office/drawing/2014/main" id="{51FAE49C-2826-4BF5-B0B6-FA9F13F11B5E}"/>
              </a:ext>
            </a:extLst>
          </p:cNvPr>
          <p:cNvGrpSpPr/>
          <p:nvPr/>
        </p:nvGrpSpPr>
        <p:grpSpPr>
          <a:xfrm>
            <a:off x="1090719" y="5948658"/>
            <a:ext cx="1225034" cy="488603"/>
            <a:chOff x="4097034" y="2373411"/>
            <a:chExt cx="1225034" cy="488603"/>
          </a:xfrm>
        </p:grpSpPr>
        <p:sp>
          <p:nvSpPr>
            <p:cNvPr id="36" name="Rectangle: Rounded Corners 35">
              <a:extLst>
                <a:ext uri="{FF2B5EF4-FFF2-40B4-BE49-F238E27FC236}">
                  <a16:creationId xmlns:a16="http://schemas.microsoft.com/office/drawing/2014/main" id="{B8D0F765-409C-4728-9973-7AF1A0380D45}"/>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3538E4EE-15AF-4ECB-ACBB-0375605A133C}"/>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grpSp>
        <p:nvGrpSpPr>
          <p:cNvPr id="38" name="Group 37">
            <a:extLst>
              <a:ext uri="{FF2B5EF4-FFF2-40B4-BE49-F238E27FC236}">
                <a16:creationId xmlns:a16="http://schemas.microsoft.com/office/drawing/2014/main" id="{8CE28EE8-6937-4513-A93F-6714B9677D4B}"/>
              </a:ext>
            </a:extLst>
          </p:cNvPr>
          <p:cNvGrpSpPr/>
          <p:nvPr/>
        </p:nvGrpSpPr>
        <p:grpSpPr>
          <a:xfrm>
            <a:off x="5160450" y="6011922"/>
            <a:ext cx="1225034" cy="488603"/>
            <a:chOff x="4097034" y="2373411"/>
            <a:chExt cx="1225034" cy="488603"/>
          </a:xfrm>
        </p:grpSpPr>
        <p:sp>
          <p:nvSpPr>
            <p:cNvPr id="39" name="Rectangle: Rounded Corners 38">
              <a:extLst>
                <a:ext uri="{FF2B5EF4-FFF2-40B4-BE49-F238E27FC236}">
                  <a16:creationId xmlns:a16="http://schemas.microsoft.com/office/drawing/2014/main" id="{CE4B87A8-C111-407D-A99C-05710C0D32E0}"/>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710C474-3995-40A8-9A78-9A86FA3810B9}"/>
                </a:ext>
              </a:extLst>
            </p:cNvPr>
            <p:cNvSpPr txBox="1"/>
            <p:nvPr/>
          </p:nvSpPr>
          <p:spPr>
            <a:xfrm>
              <a:off x="4332445" y="2494891"/>
              <a:ext cx="775551" cy="276999"/>
            </a:xfrm>
            <a:prstGeom prst="rect">
              <a:avLst/>
            </a:prstGeom>
            <a:noFill/>
          </p:spPr>
          <p:txBody>
            <a:bodyPr wrap="none" rtlCol="0">
              <a:spAutoFit/>
            </a:bodyPr>
            <a:lstStyle/>
            <a:p>
              <a:pPr algn="ctr"/>
              <a:r>
                <a:rPr lang="en-US" sz="1200" b="1" dirty="0">
                  <a:solidFill>
                    <a:schemeClr val="bg1"/>
                  </a:solidFill>
                </a:rPr>
                <a:t>APP-C</a:t>
              </a:r>
            </a:p>
          </p:txBody>
        </p:sp>
      </p:grpSp>
    </p:spTree>
    <p:extLst>
      <p:ext uri="{BB962C8B-B14F-4D97-AF65-F5344CB8AC3E}">
        <p14:creationId xmlns:p14="http://schemas.microsoft.com/office/powerpoint/2010/main" val="31276477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7141" y="551408"/>
            <a:ext cx="6286787" cy="7848302"/>
          </a:xfrm>
          <a:prstGeom prst="rect">
            <a:avLst/>
          </a:prstGeom>
          <a:noFill/>
        </p:spPr>
        <p:txBody>
          <a:bodyPr wrap="square" rtlCol="0">
            <a:spAutoFit/>
          </a:bodyPr>
          <a:lstStyle/>
          <a:p>
            <a:r>
              <a:rPr lang="en-US" sz="1400" b="1" dirty="0">
                <a:solidFill>
                  <a:srgbClr val="FF0000"/>
                </a:solidFill>
              </a:rPr>
              <a:t>PROPOSAL #1</a:t>
            </a:r>
          </a:p>
          <a:p>
            <a:r>
              <a:rPr lang="en-US" sz="1400" dirty="0">
                <a:solidFill>
                  <a:srgbClr val="0000CC"/>
                </a:solidFill>
              </a:rPr>
              <a:t>NF Model (SDC Design Studio)</a:t>
            </a:r>
          </a:p>
          <a:p>
            <a:r>
              <a:rPr lang="en-US" sz="1400" b="1" dirty="0">
                <a:solidFill>
                  <a:srgbClr val="FF0000"/>
                </a:solidFill>
              </a:rPr>
              <a:t>DESCRIPTION</a:t>
            </a:r>
          </a:p>
          <a:p>
            <a:r>
              <a:rPr lang="en-US" sz="1400" dirty="0"/>
              <a:t>To have the Controller as an attribute as a NF model is specified in the NF Model. Differences between PNFs &amp; VNFs. The PNF has a </a:t>
            </a:r>
            <a:r>
              <a:rPr lang="en-US" sz="1400" dirty="0" err="1"/>
              <a:t>req</a:t>
            </a:r>
            <a:r>
              <a:rPr lang="en-US" sz="1400" dirty="0"/>
              <a:t> for a physical device, VNF does not. Both NFs need controllers.</a:t>
            </a:r>
          </a:p>
          <a:p>
            <a:r>
              <a:rPr lang="en-US" sz="1400" dirty="0"/>
              <a:t>Objection to model in SDC is that the VID user may not know the controller. The model designer &amp; The Network Engineering should know.</a:t>
            </a:r>
          </a:p>
          <a:p>
            <a:r>
              <a:rPr lang="en-US" sz="1400" dirty="0"/>
              <a:t>Problem #1 - Requires designer to know the controller</a:t>
            </a:r>
          </a:p>
          <a:p>
            <a:r>
              <a:rPr lang="en-US" sz="1400" dirty="0"/>
              <a:t>Problem #2 - How is this managed (a hard-coded list) e.g. a 3</a:t>
            </a:r>
            <a:r>
              <a:rPr lang="en-US" sz="1400" baseline="30000" dirty="0"/>
              <a:t>rd</a:t>
            </a:r>
            <a:r>
              <a:rPr lang="en-US" sz="1400" dirty="0"/>
              <a:t> party External Controller</a:t>
            </a:r>
          </a:p>
          <a:p>
            <a:endParaRPr lang="en-US" sz="1400" dirty="0"/>
          </a:p>
          <a:p>
            <a:r>
              <a:rPr lang="en-US" sz="1400" b="1" dirty="0">
                <a:solidFill>
                  <a:srgbClr val="FF0000"/>
                </a:solidFill>
              </a:rPr>
              <a:t>PROPOSAL #2</a:t>
            </a:r>
          </a:p>
          <a:p>
            <a:r>
              <a:rPr lang="en-US" sz="1400" dirty="0">
                <a:solidFill>
                  <a:srgbClr val="0000CC"/>
                </a:solidFill>
              </a:rPr>
              <a:t>Policy Driven</a:t>
            </a:r>
          </a:p>
          <a:p>
            <a:r>
              <a:rPr lang="en-US" sz="1400" b="1" dirty="0">
                <a:solidFill>
                  <a:srgbClr val="FF0000"/>
                </a:solidFill>
              </a:rPr>
              <a:t>DESCRIPTION</a:t>
            </a:r>
          </a:p>
          <a:p>
            <a:r>
              <a:rPr lang="en-US" sz="1400" dirty="0"/>
              <a:t>A policy is designed which has the Controller used by the NF.</a:t>
            </a:r>
          </a:p>
          <a:p>
            <a:r>
              <a:rPr lang="en-US" sz="1400" dirty="0"/>
              <a:t>Problem #1 – That’s not what the policy function does</a:t>
            </a:r>
          </a:p>
          <a:p>
            <a:endParaRPr lang="en-US" sz="1400" dirty="0"/>
          </a:p>
          <a:p>
            <a:r>
              <a:rPr lang="en-US" sz="1400" b="1" dirty="0">
                <a:solidFill>
                  <a:srgbClr val="FF0000"/>
                </a:solidFill>
              </a:rPr>
              <a:t>PROPOSAL #3</a:t>
            </a:r>
          </a:p>
          <a:p>
            <a:r>
              <a:rPr lang="en-US" sz="1400" dirty="0">
                <a:solidFill>
                  <a:srgbClr val="0000CC"/>
                </a:solidFill>
              </a:rPr>
              <a:t>Table Driven Association</a:t>
            </a:r>
          </a:p>
          <a:p>
            <a:r>
              <a:rPr lang="en-US" sz="1400" b="1" dirty="0">
                <a:solidFill>
                  <a:srgbClr val="FF0000"/>
                </a:solidFill>
              </a:rPr>
              <a:t>DESCRIPTION</a:t>
            </a:r>
          </a:p>
          <a:p>
            <a:r>
              <a:rPr lang="en-US" sz="1400" dirty="0"/>
              <a:t>Table-Driven Look-up solution based on NF function type. For example a controller may support a particular technology domain (wireless/wireline/optical). Controller support domain and auto-populates the tables. Could be a GUI in SDC (a run-time catalog table). The Table could be onboarded. Design-time field. The PNF needs to have a “Technology” domain (a user or designer). Specific images (S/W loads) to specific Controllers.</a:t>
            </a:r>
          </a:p>
          <a:p>
            <a:r>
              <a:rPr lang="en-US" sz="1400" dirty="0"/>
              <a:t>1 “ONAP platform type Controller” SDN-C (SDN-R) VF-C APP-C </a:t>
            </a:r>
          </a:p>
          <a:p>
            <a:r>
              <a:rPr lang="en-US" sz="1400" dirty="0"/>
              <a:t>2. Domain Controller - Controller-Instances (regional dependent)</a:t>
            </a:r>
          </a:p>
          <a:p>
            <a:r>
              <a:rPr lang="en-US" sz="1400" dirty="0"/>
              <a:t>ONAP deployment [controller] – Domain Controller – ONAP Controller</a:t>
            </a:r>
          </a:p>
          <a:p>
            <a:r>
              <a:rPr lang="en-US" sz="1400" dirty="0"/>
              <a:t>OTN PNF = “optical” domain = controller-z</a:t>
            </a:r>
          </a:p>
          <a:p>
            <a:r>
              <a:rPr lang="en-US" sz="1400" dirty="0"/>
              <a:t>   OTN PNF w/ S/W load 1.1.1.2 = controller-X</a:t>
            </a:r>
          </a:p>
          <a:p>
            <a:r>
              <a:rPr lang="en-US" sz="1400" dirty="0"/>
              <a:t>   OTN PNF w/ S/W load 1.1.1.3 = controller-y</a:t>
            </a:r>
          </a:p>
          <a:p>
            <a:r>
              <a:rPr lang="en-US" sz="1400" dirty="0"/>
              <a:t>Scale, US/Europe, W-E coast. REGIONAL</a:t>
            </a:r>
          </a:p>
          <a:p>
            <a:r>
              <a:rPr lang="en-US" sz="1400" dirty="0"/>
              <a:t>3. Vendor / External Controller</a:t>
            </a:r>
          </a:p>
          <a:p>
            <a:r>
              <a:rPr lang="en-US" sz="1400" dirty="0"/>
              <a:t>Question – who defines the “Domain”. Defined by Service Provider.</a:t>
            </a:r>
          </a:p>
        </p:txBody>
      </p:sp>
    </p:spTree>
    <p:extLst>
      <p:ext uri="{BB962C8B-B14F-4D97-AF65-F5344CB8AC3E}">
        <p14:creationId xmlns:p14="http://schemas.microsoft.com/office/powerpoint/2010/main" val="19965518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24762EE-ED38-4E2D-97CD-85B9DA6657D2}"/>
              </a:ext>
            </a:extLst>
          </p:cNvPr>
          <p:cNvGraphicFramePr>
            <a:graphicFrameLocks noGrp="1"/>
          </p:cNvGraphicFramePr>
          <p:nvPr>
            <p:extLst>
              <p:ext uri="{D42A27DB-BD31-4B8C-83A1-F6EECF244321}">
                <p14:modId xmlns:p14="http://schemas.microsoft.com/office/powerpoint/2010/main" val="3130756700"/>
              </p:ext>
            </p:extLst>
          </p:nvPr>
        </p:nvGraphicFramePr>
        <p:xfrm>
          <a:off x="478971" y="2177143"/>
          <a:ext cx="5450344" cy="3065780"/>
        </p:xfrm>
        <a:graphic>
          <a:graphicData uri="http://schemas.openxmlformats.org/drawingml/2006/table">
            <a:tbl>
              <a:tblPr firstRow="1" bandRow="1">
                <a:tableStyleId>{5C22544A-7EE6-4342-B048-85BDC9FD1C3A}</a:tableStyleId>
              </a:tblPr>
              <a:tblGrid>
                <a:gridCol w="1362586">
                  <a:extLst>
                    <a:ext uri="{9D8B030D-6E8A-4147-A177-3AD203B41FA5}">
                      <a16:colId xmlns:a16="http://schemas.microsoft.com/office/drawing/2014/main" val="2850618537"/>
                    </a:ext>
                  </a:extLst>
                </a:gridCol>
                <a:gridCol w="1362586">
                  <a:extLst>
                    <a:ext uri="{9D8B030D-6E8A-4147-A177-3AD203B41FA5}">
                      <a16:colId xmlns:a16="http://schemas.microsoft.com/office/drawing/2014/main" val="3695868275"/>
                    </a:ext>
                  </a:extLst>
                </a:gridCol>
                <a:gridCol w="1362586">
                  <a:extLst>
                    <a:ext uri="{9D8B030D-6E8A-4147-A177-3AD203B41FA5}">
                      <a16:colId xmlns:a16="http://schemas.microsoft.com/office/drawing/2014/main" val="780375006"/>
                    </a:ext>
                  </a:extLst>
                </a:gridCol>
                <a:gridCol w="1362586">
                  <a:extLst>
                    <a:ext uri="{9D8B030D-6E8A-4147-A177-3AD203B41FA5}">
                      <a16:colId xmlns:a16="http://schemas.microsoft.com/office/drawing/2014/main" val="1322026998"/>
                    </a:ext>
                  </a:extLst>
                </a:gridCol>
              </a:tblGrid>
              <a:tr h="370840">
                <a:tc>
                  <a:txBody>
                    <a:bodyPr/>
                    <a:lstStyle/>
                    <a:p>
                      <a:r>
                        <a:rPr lang="en-US" dirty="0"/>
                        <a:t>Tech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ONAP Platform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API version/ variation/ name</a:t>
                      </a:r>
                    </a:p>
                    <a:p>
                      <a:r>
                        <a:rPr lang="en-US" dirty="0"/>
                        <a:t>Protocol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399725"/>
                  </a:ext>
                </a:extLst>
              </a:tr>
              <a:tr h="370840">
                <a:tc>
                  <a:txBody>
                    <a:bodyPr/>
                    <a:lstStyle/>
                    <a:p>
                      <a:r>
                        <a:rPr lang="en-US" dirty="0"/>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E//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 v1.1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23998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Nokia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SDN-C v1.2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346374"/>
                  </a:ext>
                </a:extLst>
              </a:tr>
              <a:tr h="370840">
                <a:tc>
                  <a:txBody>
                    <a:bodyPr/>
                    <a:lstStyle/>
                    <a:p>
                      <a:r>
                        <a:rPr lang="en-US" dirty="0"/>
                        <a:t>Wireless Subdomain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err="1"/>
                        <a:t>Xyz</a:t>
                      </a:r>
                      <a:r>
                        <a:rPr lang="en-US" dirty="0"/>
                        <a:t> 5G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VF-C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VF-C v2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5084120"/>
                  </a:ext>
                </a:extLst>
              </a:tr>
              <a:tr h="370840">
                <a:tc>
                  <a:txBody>
                    <a:bodyPr/>
                    <a:lstStyle/>
                    <a:p>
                      <a:r>
                        <a:rPr lang="en-US" dirty="0"/>
                        <a:t>Wireline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0010966"/>
                  </a:ext>
                </a:extLst>
              </a:tr>
              <a:tr h="370840">
                <a:tc>
                  <a:txBody>
                    <a:bodyPr/>
                    <a:lstStyle/>
                    <a:p>
                      <a:r>
                        <a:rPr lang="en-US" dirty="0"/>
                        <a:t>Optical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9190809"/>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87259"/>
                  </a:ext>
                </a:extLst>
              </a:tr>
            </a:tbl>
          </a:graphicData>
        </a:graphic>
      </p:graphicFrame>
      <p:sp>
        <p:nvSpPr>
          <p:cNvPr id="2" name="TextBox 1">
            <a:extLst>
              <a:ext uri="{FF2B5EF4-FFF2-40B4-BE49-F238E27FC236}">
                <a16:creationId xmlns:a16="http://schemas.microsoft.com/office/drawing/2014/main" id="{3A8C9685-4D6E-4E79-BBA0-BE48C48E8099}"/>
              </a:ext>
            </a:extLst>
          </p:cNvPr>
          <p:cNvSpPr txBox="1"/>
          <p:nvPr/>
        </p:nvSpPr>
        <p:spPr>
          <a:xfrm>
            <a:off x="1114425" y="6643688"/>
            <a:ext cx="4047070" cy="1477328"/>
          </a:xfrm>
          <a:prstGeom prst="rect">
            <a:avLst/>
          </a:prstGeom>
          <a:noFill/>
        </p:spPr>
        <p:txBody>
          <a:bodyPr wrap="none" rtlCol="0">
            <a:spAutoFit/>
          </a:bodyPr>
          <a:lstStyle/>
          <a:p>
            <a:r>
              <a:rPr lang="en-US" dirty="0"/>
              <a:t>SO Recipe different controller per flow</a:t>
            </a:r>
          </a:p>
          <a:p>
            <a:r>
              <a:rPr lang="en-US" dirty="0"/>
              <a:t>Lifecycle Management vs CM</a:t>
            </a:r>
          </a:p>
          <a:p>
            <a:r>
              <a:rPr lang="en-US" dirty="0"/>
              <a:t>SSH key to NF to authenticate controller</a:t>
            </a:r>
          </a:p>
          <a:p>
            <a:r>
              <a:rPr lang="en-US" dirty="0"/>
              <a:t>Data structure/Platform-Application Data</a:t>
            </a:r>
          </a:p>
          <a:p>
            <a:endParaRPr lang="en-US" dirty="0"/>
          </a:p>
        </p:txBody>
      </p:sp>
      <p:sp>
        <p:nvSpPr>
          <p:cNvPr id="3" name="TextBox 2">
            <a:extLst>
              <a:ext uri="{FF2B5EF4-FFF2-40B4-BE49-F238E27FC236}">
                <a16:creationId xmlns:a16="http://schemas.microsoft.com/office/drawing/2014/main" id="{CFC512F5-A8FF-49FC-BA2A-FDFD4985DCCE}"/>
              </a:ext>
            </a:extLst>
          </p:cNvPr>
          <p:cNvSpPr txBox="1"/>
          <p:nvPr/>
        </p:nvSpPr>
        <p:spPr>
          <a:xfrm>
            <a:off x="300033" y="1757363"/>
            <a:ext cx="1334020" cy="369332"/>
          </a:xfrm>
          <a:prstGeom prst="rect">
            <a:avLst/>
          </a:prstGeom>
          <a:noFill/>
        </p:spPr>
        <p:txBody>
          <a:bodyPr wrap="none" rtlCol="0">
            <a:spAutoFit/>
          </a:bodyPr>
          <a:lstStyle/>
          <a:p>
            <a:r>
              <a:rPr lang="en-US" dirty="0"/>
              <a:t>Design Time</a:t>
            </a:r>
          </a:p>
        </p:txBody>
      </p:sp>
      <p:grpSp>
        <p:nvGrpSpPr>
          <p:cNvPr id="5" name="Group 4">
            <a:extLst>
              <a:ext uri="{FF2B5EF4-FFF2-40B4-BE49-F238E27FC236}">
                <a16:creationId xmlns:a16="http://schemas.microsoft.com/office/drawing/2014/main" id="{FF7C3382-BF72-4BDF-B266-6119D1565FC6}"/>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B2990210-85D5-4947-AFC4-65139797109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7D20719C-10BE-48B8-8E2C-72135AA12809}"/>
                </a:ext>
              </a:extLst>
            </p:cNvPr>
            <p:cNvSpPr txBox="1"/>
            <p:nvPr/>
          </p:nvSpPr>
          <p:spPr>
            <a:xfrm>
              <a:off x="69722" y="-17858"/>
              <a:ext cx="672491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(Long-term Goal)</a:t>
              </a:r>
            </a:p>
          </p:txBody>
        </p:sp>
        <p:sp>
          <p:nvSpPr>
            <p:cNvPr id="8" name="Rectangle 7">
              <a:extLst>
                <a:ext uri="{FF2B5EF4-FFF2-40B4-BE49-F238E27FC236}">
                  <a16:creationId xmlns:a16="http://schemas.microsoft.com/office/drawing/2014/main" id="{0CF0A77A-06A7-4A24-9D2B-8776A83CC6E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075418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6B6F362-3C12-4A96-AA2C-436A12D8938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A1923AD-6705-41BF-B69D-7628CFE7571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77272E38-F5D8-4725-9FD7-76E7A05DF0B9}"/>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26E2D467-CFA5-4098-8766-9CEA37410E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3D8F8585-C590-4B94-951C-974E11286AF9}"/>
              </a:ext>
            </a:extLst>
          </p:cNvPr>
          <p:cNvSpPr txBox="1"/>
          <p:nvPr/>
        </p:nvSpPr>
        <p:spPr>
          <a:xfrm>
            <a:off x="190587" y="783771"/>
            <a:ext cx="6381664" cy="6463308"/>
          </a:xfrm>
          <a:prstGeom prst="rect">
            <a:avLst/>
          </a:prstGeom>
          <a:noFill/>
        </p:spPr>
        <p:txBody>
          <a:bodyPr wrap="square" rtlCol="0">
            <a:spAutoFit/>
          </a:bodyPr>
          <a:lstStyle/>
          <a:p>
            <a:r>
              <a:rPr lang="en-US" dirty="0"/>
              <a:t>DESIGN-TIME</a:t>
            </a:r>
          </a:p>
          <a:p>
            <a:endParaRPr lang="en-US" dirty="0"/>
          </a:p>
          <a:p>
            <a:r>
              <a:rPr lang="en-US" dirty="0"/>
              <a:t>SDC – Design Studio</a:t>
            </a:r>
          </a:p>
          <a:p>
            <a:r>
              <a:rPr lang="en-US" dirty="0"/>
              <a:t>Onboard a resource (type, role, function, [tech domain])</a:t>
            </a:r>
          </a:p>
          <a:p>
            <a:r>
              <a:rPr lang="en-US" dirty="0"/>
              <a:t>Deduce tech domain? From type-role-function?</a:t>
            </a:r>
          </a:p>
          <a:p>
            <a:r>
              <a:rPr lang="en-US" dirty="0"/>
              <a:t>Operator specifies the Technology Domain of the NF</a:t>
            </a:r>
          </a:p>
          <a:p>
            <a:r>
              <a:rPr lang="en-US" dirty="0"/>
              <a:t>Operator specified the Technology domains</a:t>
            </a:r>
          </a:p>
          <a:p>
            <a:r>
              <a:rPr lang="en-US" dirty="0"/>
              <a:t>(or possibly </a:t>
            </a:r>
            <a:r>
              <a:rPr lang="en-US" dirty="0" err="1"/>
              <a:t>Techdomain</a:t>
            </a:r>
            <a:r>
              <a:rPr lang="en-US" dirty="0"/>
              <a:t> is deduced from type-role-function)</a:t>
            </a:r>
          </a:p>
          <a:p>
            <a:r>
              <a:rPr lang="en-US" dirty="0"/>
              <a:t>Service Provider defines the possible Technology Domains</a:t>
            </a:r>
          </a:p>
          <a:p>
            <a:r>
              <a:rPr lang="en-US" dirty="0"/>
              <a:t>Assign every NE and Service to a Technology Domain</a:t>
            </a:r>
          </a:p>
          <a:p>
            <a:r>
              <a:rPr lang="en-US" dirty="0"/>
              <a:t>TD1 = SDN-C TD2 = VF-C manually modeled, table created.</a:t>
            </a:r>
          </a:p>
          <a:p>
            <a:r>
              <a:rPr lang="en-US" dirty="0" err="1"/>
              <a:t>TechDomain</a:t>
            </a:r>
            <a:r>
              <a:rPr lang="en-US" dirty="0"/>
              <a:t> to </a:t>
            </a:r>
            <a:r>
              <a:rPr lang="en-US" dirty="0" err="1"/>
              <a:t>ONAPPlatformController</a:t>
            </a:r>
            <a:endParaRPr lang="en-US" dirty="0"/>
          </a:p>
          <a:p>
            <a:r>
              <a:rPr lang="en-US" dirty="0"/>
              <a:t>SDC – Model “mapping” &gt; Catalog</a:t>
            </a:r>
          </a:p>
          <a:p>
            <a:endParaRPr lang="en-US" dirty="0"/>
          </a:p>
          <a:p>
            <a:r>
              <a:rPr lang="en-US" dirty="0"/>
              <a:t>RUN-TIME</a:t>
            </a:r>
          </a:p>
          <a:p>
            <a:endParaRPr lang="en-US" dirty="0"/>
          </a:p>
          <a:p>
            <a:r>
              <a:rPr lang="en-US" dirty="0"/>
              <a:t>As a NF registers, the (managing ONAP entity e.g. SO for PNF) would look up the TD &gt; OPC mapping)</a:t>
            </a:r>
          </a:p>
          <a:p>
            <a:endParaRPr lang="en-US" dirty="0"/>
          </a:p>
          <a:p>
            <a:r>
              <a:rPr lang="en-US" dirty="0"/>
              <a:t>3 Technology Controllers (Wireless, Enterprise, Other)</a:t>
            </a:r>
          </a:p>
          <a:p>
            <a:r>
              <a:rPr lang="en-US" dirty="0"/>
              <a:t>When generate controller it populates the table.</a:t>
            </a:r>
          </a:p>
          <a:p>
            <a:r>
              <a:rPr lang="en-US" dirty="0"/>
              <a:t>Dynamically populate table</a:t>
            </a:r>
          </a:p>
          <a:p>
            <a:endParaRPr lang="en-US" dirty="0"/>
          </a:p>
        </p:txBody>
      </p:sp>
    </p:spTree>
    <p:extLst>
      <p:ext uri="{BB962C8B-B14F-4D97-AF65-F5344CB8AC3E}">
        <p14:creationId xmlns:p14="http://schemas.microsoft.com/office/powerpoint/2010/main" val="8283888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DD44AF8-FFB4-415A-B994-A2ED36371AB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22D7E44-2540-4A6E-AF89-EA8266E79A4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2AD524D-E02C-43F8-A98C-43A310A41B10}"/>
                </a:ext>
              </a:extLst>
            </p:cNvPr>
            <p:cNvSpPr txBox="1"/>
            <p:nvPr/>
          </p:nvSpPr>
          <p:spPr>
            <a:xfrm>
              <a:off x="1150148" y="-17858"/>
              <a:ext cx="456407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Who Chooses the Controller?</a:t>
              </a:r>
            </a:p>
          </p:txBody>
        </p:sp>
        <p:sp>
          <p:nvSpPr>
            <p:cNvPr id="7" name="Rectangle 6">
              <a:extLst>
                <a:ext uri="{FF2B5EF4-FFF2-40B4-BE49-F238E27FC236}">
                  <a16:creationId xmlns:a16="http://schemas.microsoft.com/office/drawing/2014/main" id="{C54841EE-B460-4D51-BADA-D9697D3E019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E66CAC2B-D110-49A5-9A24-1BF9FE67E559}"/>
              </a:ext>
            </a:extLst>
          </p:cNvPr>
          <p:cNvSpPr txBox="1"/>
          <p:nvPr/>
        </p:nvSpPr>
        <p:spPr>
          <a:xfrm>
            <a:off x="393896" y="731519"/>
            <a:ext cx="4371646" cy="584775"/>
          </a:xfrm>
          <a:prstGeom prst="rect">
            <a:avLst/>
          </a:prstGeom>
          <a:noFill/>
        </p:spPr>
        <p:txBody>
          <a:bodyPr wrap="none" rtlCol="0">
            <a:spAutoFit/>
          </a:bodyPr>
          <a:lstStyle/>
          <a:p>
            <a:r>
              <a:rPr lang="en-US" sz="1600" dirty="0"/>
              <a:t>Who Choose the ONAP controller type for the NF?</a:t>
            </a:r>
          </a:p>
          <a:p>
            <a:endParaRPr lang="en-US" sz="1600" dirty="0"/>
          </a:p>
        </p:txBody>
      </p:sp>
      <p:sp>
        <p:nvSpPr>
          <p:cNvPr id="9" name="Cube 8">
            <a:extLst>
              <a:ext uri="{FF2B5EF4-FFF2-40B4-BE49-F238E27FC236}">
                <a16:creationId xmlns:a16="http://schemas.microsoft.com/office/drawing/2014/main" id="{3F7CD8E0-BAA5-4075-8E02-9E98ED33ECF4}"/>
              </a:ext>
            </a:extLst>
          </p:cNvPr>
          <p:cNvSpPr/>
          <p:nvPr/>
        </p:nvSpPr>
        <p:spPr>
          <a:xfrm>
            <a:off x="4737873" y="417962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637600D-B5BB-4E5D-A1FC-F1A7DD123531}"/>
              </a:ext>
            </a:extLst>
          </p:cNvPr>
          <p:cNvSpPr txBox="1"/>
          <p:nvPr/>
        </p:nvSpPr>
        <p:spPr>
          <a:xfrm>
            <a:off x="4027307" y="4179625"/>
            <a:ext cx="761747" cy="369332"/>
          </a:xfrm>
          <a:prstGeom prst="rect">
            <a:avLst/>
          </a:prstGeom>
          <a:noFill/>
        </p:spPr>
        <p:txBody>
          <a:bodyPr wrap="none" rtlCol="0">
            <a:spAutoFit/>
          </a:bodyPr>
          <a:lstStyle/>
          <a:p>
            <a:r>
              <a:rPr lang="en-US" dirty="0"/>
              <a:t>PNF-A</a:t>
            </a:r>
          </a:p>
        </p:txBody>
      </p:sp>
      <p:sp>
        <p:nvSpPr>
          <p:cNvPr id="11" name="Cube 10">
            <a:extLst>
              <a:ext uri="{FF2B5EF4-FFF2-40B4-BE49-F238E27FC236}">
                <a16:creationId xmlns:a16="http://schemas.microsoft.com/office/drawing/2014/main" id="{69D4F608-D2D0-4C77-9A55-92EF3F0070C5}"/>
              </a:ext>
            </a:extLst>
          </p:cNvPr>
          <p:cNvSpPr/>
          <p:nvPr/>
        </p:nvSpPr>
        <p:spPr>
          <a:xfrm>
            <a:off x="4719806" y="485341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0C7A3D4-9F9F-4BF1-847A-392A57EA16CA}"/>
              </a:ext>
            </a:extLst>
          </p:cNvPr>
          <p:cNvSpPr txBox="1"/>
          <p:nvPr/>
        </p:nvSpPr>
        <p:spPr>
          <a:xfrm>
            <a:off x="4009240" y="4853415"/>
            <a:ext cx="774571" cy="369332"/>
          </a:xfrm>
          <a:prstGeom prst="rect">
            <a:avLst/>
          </a:prstGeom>
          <a:noFill/>
        </p:spPr>
        <p:txBody>
          <a:bodyPr wrap="none" rtlCol="0">
            <a:spAutoFit/>
          </a:bodyPr>
          <a:lstStyle/>
          <a:p>
            <a:r>
              <a:rPr lang="en-US" dirty="0"/>
              <a:t>VNF-A</a:t>
            </a:r>
          </a:p>
        </p:txBody>
      </p:sp>
      <p:sp>
        <p:nvSpPr>
          <p:cNvPr id="13" name="TextBox 12">
            <a:extLst>
              <a:ext uri="{FF2B5EF4-FFF2-40B4-BE49-F238E27FC236}">
                <a16:creationId xmlns:a16="http://schemas.microsoft.com/office/drawing/2014/main" id="{4415B9CC-D692-44BE-BA8A-8AC92C8F7273}"/>
              </a:ext>
            </a:extLst>
          </p:cNvPr>
          <p:cNvSpPr txBox="1"/>
          <p:nvPr/>
        </p:nvSpPr>
        <p:spPr>
          <a:xfrm>
            <a:off x="3986504" y="3426540"/>
            <a:ext cx="1485663" cy="646331"/>
          </a:xfrm>
          <a:prstGeom prst="rect">
            <a:avLst/>
          </a:prstGeom>
          <a:noFill/>
        </p:spPr>
        <p:txBody>
          <a:bodyPr wrap="none" rtlCol="0">
            <a:spAutoFit/>
          </a:bodyPr>
          <a:lstStyle/>
          <a:p>
            <a:r>
              <a:rPr lang="en-US" b="1" dirty="0"/>
              <a:t>Wireless</a:t>
            </a:r>
          </a:p>
          <a:p>
            <a:r>
              <a:rPr lang="en-US" b="1" dirty="0"/>
              <a:t>RAN-Vendor2</a:t>
            </a:r>
          </a:p>
        </p:txBody>
      </p:sp>
      <p:sp>
        <p:nvSpPr>
          <p:cNvPr id="14" name="Rectangle: Rounded Corners 13">
            <a:extLst>
              <a:ext uri="{FF2B5EF4-FFF2-40B4-BE49-F238E27FC236}">
                <a16:creationId xmlns:a16="http://schemas.microsoft.com/office/drawing/2014/main" id="{240B9545-6350-4D4C-B268-563D6AE70A50}"/>
              </a:ext>
            </a:extLst>
          </p:cNvPr>
          <p:cNvSpPr/>
          <p:nvPr/>
        </p:nvSpPr>
        <p:spPr>
          <a:xfrm>
            <a:off x="3914430" y="340525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be 16">
            <a:extLst>
              <a:ext uri="{FF2B5EF4-FFF2-40B4-BE49-F238E27FC236}">
                <a16:creationId xmlns:a16="http://schemas.microsoft.com/office/drawing/2014/main" id="{3B7E41AB-17F8-4CC2-9264-800459E15D53}"/>
              </a:ext>
            </a:extLst>
          </p:cNvPr>
          <p:cNvSpPr/>
          <p:nvPr/>
        </p:nvSpPr>
        <p:spPr>
          <a:xfrm>
            <a:off x="2319486" y="416157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7B0CF91-FE84-4406-A95F-6B40A6C596A3}"/>
              </a:ext>
            </a:extLst>
          </p:cNvPr>
          <p:cNvSpPr txBox="1"/>
          <p:nvPr/>
        </p:nvSpPr>
        <p:spPr>
          <a:xfrm>
            <a:off x="1608920" y="4161577"/>
            <a:ext cx="761747" cy="369332"/>
          </a:xfrm>
          <a:prstGeom prst="rect">
            <a:avLst/>
          </a:prstGeom>
          <a:noFill/>
        </p:spPr>
        <p:txBody>
          <a:bodyPr wrap="none" rtlCol="0">
            <a:spAutoFit/>
          </a:bodyPr>
          <a:lstStyle/>
          <a:p>
            <a:r>
              <a:rPr lang="en-US" dirty="0"/>
              <a:t>PNF-A</a:t>
            </a:r>
          </a:p>
        </p:txBody>
      </p:sp>
      <p:sp>
        <p:nvSpPr>
          <p:cNvPr id="19" name="Cube 18">
            <a:extLst>
              <a:ext uri="{FF2B5EF4-FFF2-40B4-BE49-F238E27FC236}">
                <a16:creationId xmlns:a16="http://schemas.microsoft.com/office/drawing/2014/main" id="{BCD68074-EAA5-4E75-AA31-4E9379DFD27B}"/>
              </a:ext>
            </a:extLst>
          </p:cNvPr>
          <p:cNvSpPr/>
          <p:nvPr/>
        </p:nvSpPr>
        <p:spPr>
          <a:xfrm>
            <a:off x="2301419" y="4835367"/>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582341F-D76B-4E5B-86DE-CF9C50080439}"/>
              </a:ext>
            </a:extLst>
          </p:cNvPr>
          <p:cNvSpPr txBox="1"/>
          <p:nvPr/>
        </p:nvSpPr>
        <p:spPr>
          <a:xfrm>
            <a:off x="1590853" y="4835367"/>
            <a:ext cx="774571" cy="369332"/>
          </a:xfrm>
          <a:prstGeom prst="rect">
            <a:avLst/>
          </a:prstGeom>
          <a:noFill/>
        </p:spPr>
        <p:txBody>
          <a:bodyPr wrap="none" rtlCol="0">
            <a:spAutoFit/>
          </a:bodyPr>
          <a:lstStyle/>
          <a:p>
            <a:r>
              <a:rPr lang="en-US" dirty="0"/>
              <a:t>VNF-A</a:t>
            </a:r>
          </a:p>
        </p:txBody>
      </p:sp>
      <p:sp>
        <p:nvSpPr>
          <p:cNvPr id="21" name="Rectangle: Rounded Corners 20">
            <a:extLst>
              <a:ext uri="{FF2B5EF4-FFF2-40B4-BE49-F238E27FC236}">
                <a16:creationId xmlns:a16="http://schemas.microsoft.com/office/drawing/2014/main" id="{218F35CB-F6D3-4DC6-9B05-26D1E8733D18}"/>
              </a:ext>
            </a:extLst>
          </p:cNvPr>
          <p:cNvSpPr/>
          <p:nvPr/>
        </p:nvSpPr>
        <p:spPr>
          <a:xfrm>
            <a:off x="1496043" y="3387210"/>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be 21">
            <a:extLst>
              <a:ext uri="{FF2B5EF4-FFF2-40B4-BE49-F238E27FC236}">
                <a16:creationId xmlns:a16="http://schemas.microsoft.com/office/drawing/2014/main" id="{FF23E1A8-B046-4B49-990B-89074F63B900}"/>
              </a:ext>
            </a:extLst>
          </p:cNvPr>
          <p:cNvSpPr/>
          <p:nvPr/>
        </p:nvSpPr>
        <p:spPr>
          <a:xfrm>
            <a:off x="2469596" y="4297360"/>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5F05B53-E272-441D-92AE-9B9B37214396}"/>
              </a:ext>
            </a:extLst>
          </p:cNvPr>
          <p:cNvSpPr txBox="1"/>
          <p:nvPr/>
        </p:nvSpPr>
        <p:spPr>
          <a:xfrm>
            <a:off x="1615891" y="3427996"/>
            <a:ext cx="1538563" cy="646331"/>
          </a:xfrm>
          <a:prstGeom prst="rect">
            <a:avLst/>
          </a:prstGeom>
          <a:noFill/>
        </p:spPr>
        <p:txBody>
          <a:bodyPr wrap="none" rtlCol="0">
            <a:spAutoFit/>
          </a:bodyPr>
          <a:lstStyle/>
          <a:p>
            <a:r>
              <a:rPr lang="en-US" b="1" dirty="0"/>
              <a:t>Wireless</a:t>
            </a:r>
          </a:p>
          <a:p>
            <a:r>
              <a:rPr lang="en-US" b="1" dirty="0"/>
              <a:t>RAN- Vendor1</a:t>
            </a:r>
          </a:p>
        </p:txBody>
      </p:sp>
      <p:sp>
        <p:nvSpPr>
          <p:cNvPr id="24" name="TextBox 23">
            <a:extLst>
              <a:ext uri="{FF2B5EF4-FFF2-40B4-BE49-F238E27FC236}">
                <a16:creationId xmlns:a16="http://schemas.microsoft.com/office/drawing/2014/main" id="{054EE432-36A9-4EF8-87C9-B276D91FF1CF}"/>
              </a:ext>
            </a:extLst>
          </p:cNvPr>
          <p:cNvSpPr txBox="1"/>
          <p:nvPr/>
        </p:nvSpPr>
        <p:spPr>
          <a:xfrm>
            <a:off x="143976" y="3381611"/>
            <a:ext cx="1257973" cy="646331"/>
          </a:xfrm>
          <a:prstGeom prst="rect">
            <a:avLst/>
          </a:prstGeom>
          <a:noFill/>
        </p:spPr>
        <p:txBody>
          <a:bodyPr wrap="none" rtlCol="0">
            <a:spAutoFit/>
          </a:bodyPr>
          <a:lstStyle/>
          <a:p>
            <a:r>
              <a:rPr lang="en-US" b="1" dirty="0">
                <a:solidFill>
                  <a:srgbClr val="0000CC"/>
                </a:solidFill>
              </a:rPr>
              <a:t>Technology</a:t>
            </a:r>
          </a:p>
          <a:p>
            <a:r>
              <a:rPr lang="en-US" b="1" dirty="0">
                <a:solidFill>
                  <a:srgbClr val="0000CC"/>
                </a:solidFill>
              </a:rPr>
              <a:t>Domain</a:t>
            </a:r>
          </a:p>
        </p:txBody>
      </p:sp>
      <p:sp>
        <p:nvSpPr>
          <p:cNvPr id="25" name="Rectangle 24">
            <a:extLst>
              <a:ext uri="{FF2B5EF4-FFF2-40B4-BE49-F238E27FC236}">
                <a16:creationId xmlns:a16="http://schemas.microsoft.com/office/drawing/2014/main" id="{9E9CC659-6049-4F4C-B5BA-7D18D2A2775E}"/>
              </a:ext>
            </a:extLst>
          </p:cNvPr>
          <p:cNvSpPr/>
          <p:nvPr/>
        </p:nvSpPr>
        <p:spPr>
          <a:xfrm>
            <a:off x="266667" y="1529765"/>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26" name="Rectangle: Rounded Corners 25">
            <a:extLst>
              <a:ext uri="{FF2B5EF4-FFF2-40B4-BE49-F238E27FC236}">
                <a16:creationId xmlns:a16="http://schemas.microsoft.com/office/drawing/2014/main" id="{C0C81187-8307-44EA-AC49-67467085E4A3}"/>
              </a:ext>
            </a:extLst>
          </p:cNvPr>
          <p:cNvSpPr/>
          <p:nvPr/>
        </p:nvSpPr>
        <p:spPr>
          <a:xfrm>
            <a:off x="2668267"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93388B3-C67F-476D-8C18-0BAAB63AA114}"/>
              </a:ext>
            </a:extLst>
          </p:cNvPr>
          <p:cNvSpPr/>
          <p:nvPr/>
        </p:nvSpPr>
        <p:spPr>
          <a:xfrm>
            <a:off x="4064125"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9AEF9B0-E2BF-482B-98D6-7E7033328D63}"/>
              </a:ext>
            </a:extLst>
          </p:cNvPr>
          <p:cNvSpPr/>
          <p:nvPr/>
        </p:nvSpPr>
        <p:spPr>
          <a:xfrm>
            <a:off x="1272410" y="198098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875FC7F-92E5-4BFE-88B3-0E166AA43275}"/>
              </a:ext>
            </a:extLst>
          </p:cNvPr>
          <p:cNvSpPr txBox="1"/>
          <p:nvPr/>
        </p:nvSpPr>
        <p:spPr>
          <a:xfrm>
            <a:off x="1652675" y="2105384"/>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30" name="TextBox 29">
            <a:extLst>
              <a:ext uri="{FF2B5EF4-FFF2-40B4-BE49-F238E27FC236}">
                <a16:creationId xmlns:a16="http://schemas.microsoft.com/office/drawing/2014/main" id="{DB6E786B-922D-47AF-92F7-B038E0681FA5}"/>
              </a:ext>
            </a:extLst>
          </p:cNvPr>
          <p:cNvSpPr txBox="1"/>
          <p:nvPr/>
        </p:nvSpPr>
        <p:spPr>
          <a:xfrm>
            <a:off x="2969848" y="2001541"/>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31" name="TextBox 30">
            <a:extLst>
              <a:ext uri="{FF2B5EF4-FFF2-40B4-BE49-F238E27FC236}">
                <a16:creationId xmlns:a16="http://schemas.microsoft.com/office/drawing/2014/main" id="{3C62DC75-257A-4B7C-BC82-DAD37845E0A8}"/>
              </a:ext>
            </a:extLst>
          </p:cNvPr>
          <p:cNvSpPr txBox="1"/>
          <p:nvPr/>
        </p:nvSpPr>
        <p:spPr>
          <a:xfrm>
            <a:off x="4230261" y="210246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2" name="TextBox 31">
            <a:extLst>
              <a:ext uri="{FF2B5EF4-FFF2-40B4-BE49-F238E27FC236}">
                <a16:creationId xmlns:a16="http://schemas.microsoft.com/office/drawing/2014/main" id="{4258E88C-6FF4-4552-80DB-251A86F94CFC}"/>
              </a:ext>
            </a:extLst>
          </p:cNvPr>
          <p:cNvSpPr txBox="1"/>
          <p:nvPr/>
        </p:nvSpPr>
        <p:spPr>
          <a:xfrm>
            <a:off x="410580" y="1563016"/>
            <a:ext cx="3753656" cy="369332"/>
          </a:xfrm>
          <a:prstGeom prst="rect">
            <a:avLst/>
          </a:prstGeom>
          <a:noFill/>
        </p:spPr>
        <p:txBody>
          <a:bodyPr wrap="none" rtlCol="0">
            <a:spAutoFit/>
          </a:bodyPr>
          <a:lstStyle/>
          <a:p>
            <a:r>
              <a:rPr lang="en-US" b="1" dirty="0">
                <a:solidFill>
                  <a:srgbClr val="FF0000"/>
                </a:solidFill>
              </a:rPr>
              <a:t>ONAP Platform Controller (Run Time)</a:t>
            </a:r>
          </a:p>
        </p:txBody>
      </p:sp>
      <p:cxnSp>
        <p:nvCxnSpPr>
          <p:cNvPr id="3" name="Connector: Elbow 2">
            <a:extLst>
              <a:ext uri="{FF2B5EF4-FFF2-40B4-BE49-F238E27FC236}">
                <a16:creationId xmlns:a16="http://schemas.microsoft.com/office/drawing/2014/main" id="{4307F879-197C-4DAE-A1B7-EAB42AC2D1BE}"/>
              </a:ext>
            </a:extLst>
          </p:cNvPr>
          <p:cNvCxnSpPr>
            <a:cxnSpLocks/>
            <a:stCxn id="30" idx="2"/>
            <a:endCxn id="14" idx="0"/>
          </p:cNvCxnSpPr>
          <p:nvPr/>
        </p:nvCxnSpPr>
        <p:spPr>
          <a:xfrm rot="16200000" flipH="1">
            <a:off x="3566215" y="2158746"/>
            <a:ext cx="942052" cy="1550972"/>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C99079E1-6CB7-46EC-BB6D-264B22E08EAE}"/>
              </a:ext>
            </a:extLst>
          </p:cNvPr>
          <p:cNvCxnSpPr>
            <a:cxnSpLocks/>
            <a:stCxn id="28" idx="2"/>
            <a:endCxn id="21" idx="0"/>
          </p:cNvCxnSpPr>
          <p:nvPr/>
        </p:nvCxnSpPr>
        <p:spPr>
          <a:xfrm rot="16200000" flipH="1">
            <a:off x="1680823" y="2673692"/>
            <a:ext cx="917621" cy="509413"/>
          </a:xfrm>
          <a:prstGeom prst="bentConnector3">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Cube 38">
            <a:extLst>
              <a:ext uri="{FF2B5EF4-FFF2-40B4-BE49-F238E27FC236}">
                <a16:creationId xmlns:a16="http://schemas.microsoft.com/office/drawing/2014/main" id="{3213321F-297B-489E-8D68-712F593FF759}"/>
              </a:ext>
            </a:extLst>
          </p:cNvPr>
          <p:cNvSpPr/>
          <p:nvPr/>
        </p:nvSpPr>
        <p:spPr>
          <a:xfrm>
            <a:off x="3491710" y="65390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42C206E3-CD6E-4D3B-8AD1-799C12971950}"/>
              </a:ext>
            </a:extLst>
          </p:cNvPr>
          <p:cNvSpPr txBox="1"/>
          <p:nvPr/>
        </p:nvSpPr>
        <p:spPr>
          <a:xfrm>
            <a:off x="2781144" y="6539055"/>
            <a:ext cx="761747" cy="369332"/>
          </a:xfrm>
          <a:prstGeom prst="rect">
            <a:avLst/>
          </a:prstGeom>
          <a:noFill/>
        </p:spPr>
        <p:txBody>
          <a:bodyPr wrap="none" rtlCol="0">
            <a:spAutoFit/>
          </a:bodyPr>
          <a:lstStyle/>
          <a:p>
            <a:r>
              <a:rPr lang="en-US" dirty="0"/>
              <a:t>PNF-A</a:t>
            </a:r>
          </a:p>
        </p:txBody>
      </p:sp>
      <p:sp>
        <p:nvSpPr>
          <p:cNvPr id="41" name="Cube 40">
            <a:extLst>
              <a:ext uri="{FF2B5EF4-FFF2-40B4-BE49-F238E27FC236}">
                <a16:creationId xmlns:a16="http://schemas.microsoft.com/office/drawing/2014/main" id="{7812AABF-CECF-44B4-B02A-9926DBEF1BA0}"/>
              </a:ext>
            </a:extLst>
          </p:cNvPr>
          <p:cNvSpPr/>
          <p:nvPr/>
        </p:nvSpPr>
        <p:spPr>
          <a:xfrm>
            <a:off x="3473643" y="72128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9F55655-D0EE-475C-AE24-3BB08C2A7909}"/>
              </a:ext>
            </a:extLst>
          </p:cNvPr>
          <p:cNvSpPr txBox="1"/>
          <p:nvPr/>
        </p:nvSpPr>
        <p:spPr>
          <a:xfrm>
            <a:off x="2763077" y="7212845"/>
            <a:ext cx="774571" cy="369332"/>
          </a:xfrm>
          <a:prstGeom prst="rect">
            <a:avLst/>
          </a:prstGeom>
          <a:noFill/>
        </p:spPr>
        <p:txBody>
          <a:bodyPr wrap="none" rtlCol="0">
            <a:spAutoFit/>
          </a:bodyPr>
          <a:lstStyle/>
          <a:p>
            <a:r>
              <a:rPr lang="en-US" dirty="0"/>
              <a:t>VNF-A</a:t>
            </a:r>
          </a:p>
        </p:txBody>
      </p:sp>
      <p:sp>
        <p:nvSpPr>
          <p:cNvPr id="43" name="TextBox 42">
            <a:extLst>
              <a:ext uri="{FF2B5EF4-FFF2-40B4-BE49-F238E27FC236}">
                <a16:creationId xmlns:a16="http://schemas.microsoft.com/office/drawing/2014/main" id="{8E3D6D55-0878-4994-8E1D-70BBC2503559}"/>
              </a:ext>
            </a:extLst>
          </p:cNvPr>
          <p:cNvSpPr txBox="1"/>
          <p:nvPr/>
        </p:nvSpPr>
        <p:spPr>
          <a:xfrm>
            <a:off x="2740341" y="5785970"/>
            <a:ext cx="1485663" cy="646331"/>
          </a:xfrm>
          <a:prstGeom prst="rect">
            <a:avLst/>
          </a:prstGeom>
          <a:noFill/>
        </p:spPr>
        <p:txBody>
          <a:bodyPr wrap="none" rtlCol="0">
            <a:spAutoFit/>
          </a:bodyPr>
          <a:lstStyle/>
          <a:p>
            <a:r>
              <a:rPr lang="en-US" b="1" dirty="0"/>
              <a:t>Wireless</a:t>
            </a:r>
          </a:p>
          <a:p>
            <a:r>
              <a:rPr lang="en-US" b="1" dirty="0"/>
              <a:t>RAN-Vendor3</a:t>
            </a:r>
          </a:p>
        </p:txBody>
      </p:sp>
      <p:sp>
        <p:nvSpPr>
          <p:cNvPr id="44" name="Rectangle: Rounded Corners 43">
            <a:extLst>
              <a:ext uri="{FF2B5EF4-FFF2-40B4-BE49-F238E27FC236}">
                <a16:creationId xmlns:a16="http://schemas.microsoft.com/office/drawing/2014/main" id="{71C67CC6-4CAA-4642-929C-57FB17A9AE61}"/>
              </a:ext>
            </a:extLst>
          </p:cNvPr>
          <p:cNvSpPr/>
          <p:nvPr/>
        </p:nvSpPr>
        <p:spPr>
          <a:xfrm>
            <a:off x="2668267" y="57646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ctor: Elbow 44">
            <a:extLst>
              <a:ext uri="{FF2B5EF4-FFF2-40B4-BE49-F238E27FC236}">
                <a16:creationId xmlns:a16="http://schemas.microsoft.com/office/drawing/2014/main" id="{F46F0262-EF59-43E2-97F4-4BC15DB25362}"/>
              </a:ext>
            </a:extLst>
          </p:cNvPr>
          <p:cNvCxnSpPr>
            <a:cxnSpLocks/>
            <a:endCxn id="44" idx="0"/>
          </p:cNvCxnSpPr>
          <p:nvPr/>
        </p:nvCxnSpPr>
        <p:spPr>
          <a:xfrm rot="16200000" flipH="1">
            <a:off x="1834821" y="4032945"/>
            <a:ext cx="3312958" cy="150528"/>
          </a:xfrm>
          <a:prstGeom prst="bentConnector3">
            <a:avLst>
              <a:gd name="adj1" fmla="val 24152"/>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69700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5637249" cy="4431983"/>
          </a:xfrm>
          <a:prstGeom prst="rect">
            <a:avLst/>
          </a:prstGeom>
          <a:noFill/>
        </p:spPr>
        <p:txBody>
          <a:bodyPr wrap="none" rtlCol="0">
            <a:spAutoFit/>
          </a:bodyPr>
          <a:lstStyle/>
          <a:p>
            <a:r>
              <a:rPr lang="en-US" sz="1600" dirty="0"/>
              <a:t>Identifying the NF controller </a:t>
            </a:r>
          </a:p>
          <a:p>
            <a:r>
              <a:rPr lang="en-US" sz="1600" dirty="0"/>
              <a:t>For VNF is part of the Call Flow</a:t>
            </a:r>
          </a:p>
          <a:p>
            <a:r>
              <a:rPr lang="en-US" sz="1600" dirty="0"/>
              <a:t>	VNF gets orchestrated through recipe &amp; DG &amp; Yang models</a:t>
            </a:r>
          </a:p>
          <a:p>
            <a:r>
              <a:rPr lang="en-US" sz="1600" dirty="0"/>
              <a:t>	(assumption is SDNC is the controller)</a:t>
            </a:r>
          </a:p>
          <a:p>
            <a:r>
              <a:rPr lang="en-US" sz="1600" dirty="0"/>
              <a:t>	VNF can have own domain controller</a:t>
            </a:r>
          </a:p>
          <a:p>
            <a:r>
              <a:rPr lang="en-US" sz="1600" dirty="0"/>
              <a:t>	DG pass control VN adaptor to 3</a:t>
            </a:r>
            <a:r>
              <a:rPr lang="en-US" sz="1600" baseline="30000" dirty="0"/>
              <a:t>rd</a:t>
            </a:r>
            <a:r>
              <a:rPr lang="en-US" sz="1600" dirty="0"/>
              <a:t> party controller</a:t>
            </a:r>
          </a:p>
          <a:p>
            <a:r>
              <a:rPr lang="en-US" sz="1600" dirty="0"/>
              <a:t>PNF controller to be discovered as part of the PnP Flow</a:t>
            </a:r>
          </a:p>
          <a:p>
            <a:r>
              <a:rPr lang="en-US" sz="1600" dirty="0"/>
              <a:t>Provision PNF manually specify the Controller</a:t>
            </a:r>
          </a:p>
          <a:p>
            <a:r>
              <a:rPr lang="en-US" sz="1600" dirty="0"/>
              <a:t>SO passes to APPC service instance</a:t>
            </a:r>
          </a:p>
          <a:p>
            <a:r>
              <a:rPr lang="en-US" sz="1600" dirty="0"/>
              <a:t>SO pulls service info</a:t>
            </a:r>
          </a:p>
          <a:p>
            <a:r>
              <a:rPr lang="en-US" sz="1600" dirty="0"/>
              <a:t>PNF (CU) must be configured first</a:t>
            </a:r>
          </a:p>
          <a:p>
            <a:r>
              <a:rPr lang="en-US" sz="1600" dirty="0"/>
              <a:t>CU configuration process (could identify the ONAP controller)</a:t>
            </a:r>
          </a:p>
          <a:p>
            <a:endParaRPr lang="en-US" sz="1600" dirty="0"/>
          </a:p>
          <a:p>
            <a:r>
              <a:rPr lang="en-US" sz="1600" dirty="0"/>
              <a:t>PNF (routers, access pts, RAN 5G DU, CU)</a:t>
            </a:r>
          </a:p>
          <a:p>
            <a:r>
              <a:rPr lang="en-US" sz="1600" dirty="0"/>
              <a:t>   - SDN-C, VF-C, x-controllers</a:t>
            </a:r>
          </a:p>
          <a:p>
            <a:r>
              <a:rPr lang="en-US" sz="1600" dirty="0"/>
              <a:t>   - ONAP SO needs to know what API &amp; Controller for PNF.</a:t>
            </a:r>
          </a:p>
          <a:p>
            <a:r>
              <a:rPr lang="en-US" sz="1600" dirty="0"/>
              <a:t>   - </a:t>
            </a:r>
          </a:p>
        </p:txBody>
      </p:sp>
    </p:spTree>
    <p:extLst>
      <p:ext uri="{BB962C8B-B14F-4D97-AF65-F5344CB8AC3E}">
        <p14:creationId xmlns:p14="http://schemas.microsoft.com/office/powerpoint/2010/main" val="22318429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256041" y="792837"/>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grpSp>
        <p:nvGrpSpPr>
          <p:cNvPr id="3" name="Group 2">
            <a:extLst>
              <a:ext uri="{FF2B5EF4-FFF2-40B4-BE49-F238E27FC236}">
                <a16:creationId xmlns:a16="http://schemas.microsoft.com/office/drawing/2014/main" id="{EFDA248C-2A6B-46CD-8A36-DB829B9EFBD8}"/>
              </a:ext>
            </a:extLst>
          </p:cNvPr>
          <p:cNvGrpSpPr/>
          <p:nvPr/>
        </p:nvGrpSpPr>
        <p:grpSpPr>
          <a:xfrm>
            <a:off x="0" y="-13353"/>
            <a:ext cx="6863269" cy="9157353"/>
            <a:chOff x="-5269" y="-17858"/>
            <a:chExt cx="6863269" cy="8598180"/>
          </a:xfrm>
        </p:grpSpPr>
        <p:sp>
          <p:nvSpPr>
            <p:cNvPr id="5" name="Rectangle 4">
              <a:extLst>
                <a:ext uri="{FF2B5EF4-FFF2-40B4-BE49-F238E27FC236}">
                  <a16:creationId xmlns:a16="http://schemas.microsoft.com/office/drawing/2014/main" id="{5A070CD1-08A8-4769-88EC-BE767F69A9B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13FC2042-9B34-4F9C-8331-DDADAF21A64A}"/>
                </a:ext>
              </a:extLst>
            </p:cNvPr>
            <p:cNvSpPr txBox="1"/>
            <p:nvPr/>
          </p:nvSpPr>
          <p:spPr>
            <a:xfrm>
              <a:off x="1716000" y="-17858"/>
              <a:ext cx="34323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 Notes </a:t>
              </a:r>
            </a:p>
          </p:txBody>
        </p:sp>
        <p:sp>
          <p:nvSpPr>
            <p:cNvPr id="7" name="Rectangle 6">
              <a:extLst>
                <a:ext uri="{FF2B5EF4-FFF2-40B4-BE49-F238E27FC236}">
                  <a16:creationId xmlns:a16="http://schemas.microsoft.com/office/drawing/2014/main" id="{8529EAA0-70D9-42F5-B8E5-A93A4B9C5F81}"/>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523951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a:t>
            </a:r>
            <a:r>
              <a:rPr lang="en-US" b="1" dirty="0">
                <a:solidFill>
                  <a:schemeClr val="bg1"/>
                </a:solidFill>
              </a:rPr>
              <a:t>Reference</a:t>
            </a:r>
            <a:r>
              <a:rPr lang="en-US" dirty="0">
                <a:solidFill>
                  <a:schemeClr val="bg1"/>
                </a:solidFill>
              </a:rPr>
              <a:t>)</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839944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nvPr>
        </p:nvGraphicFramePr>
        <p:xfrm>
          <a:off x="57152" y="838051"/>
          <a:ext cx="6757983" cy="756412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US" sz="1400" b="1" i="0" dirty="0" err="1">
                          <a:solidFill>
                            <a:srgbClr val="0000CC"/>
                          </a:solidFill>
                        </a:rPr>
                        <a:t>swVersionList</a:t>
                      </a:r>
                      <a:r>
                        <a:rPr lang="en-US" sz="1400" i="0" dirty="0"/>
                        <a:t>.</a:t>
                      </a:r>
                      <a:r>
                        <a:rPr lang="en-US" sz="1400" b="1"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tx1"/>
                          </a:solidFill>
                          <a:effectLst/>
                          <a:latin typeface="+mn-lt"/>
                          <a:ea typeface="+mn-ea"/>
                          <a:cs typeface="+mn-cs"/>
                        </a:rPr>
                        <a:t>R3 Casablanca </a:t>
                      </a:r>
                      <a:r>
                        <a:rPr lang="en-US" altLang="zh-CN" sz="1400" b="0" kern="1200" dirty="0">
                          <a:solidFill>
                            <a:schemeClr val="tx1"/>
                          </a:solidFill>
                          <a:effectLst/>
                          <a:latin typeface="+mn-lt"/>
                          <a:ea typeface="+mn-ea"/>
                          <a:cs typeface="+mn-cs"/>
                        </a:rPr>
                        <a:t>– This will be a list of software versions. I</a:t>
                      </a:r>
                      <a:r>
                        <a:rPr lang="en-GB" altLang="zh-CN" sz="1400" kern="1200" dirty="0">
                          <a:solidFill>
                            <a:schemeClr val="tx1"/>
                          </a:solidFill>
                          <a:effectLst/>
                          <a:latin typeface="+mn-lt"/>
                          <a:ea typeface="+mn-ea"/>
                          <a:cs typeface="+mn-cs"/>
                        </a:rPr>
                        <a:t>n Run-Time when PNF registers with ONAP it can report its (list) of PNF Software that is currently has installed. This will be tracked in A&amp;AI entry for that PNF. </a:t>
                      </a:r>
                      <a:r>
                        <a:rPr lang="en-US" sz="1400" dirty="0"/>
                        <a:t>Entry will also an indication that one is </a:t>
                      </a:r>
                      <a:r>
                        <a:rPr lang="en-US" sz="1400" i="1" dirty="0"/>
                        <a:t>Active. </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R4 Dublin </a:t>
                      </a:r>
                      <a:r>
                        <a:rPr lang="en-US" sz="1400" dirty="0"/>
                        <a:t>– proposing software Object which could be linked by SDC and A&amp;AI.</a:t>
                      </a:r>
                    </a:p>
                    <a:p>
                      <a:r>
                        <a:rPr lang="en-US" sz="1400" b="1" dirty="0" err="1">
                          <a:solidFill>
                            <a:srgbClr val="0000CC"/>
                          </a:solidFill>
                        </a:rPr>
                        <a:t>swVersion</a:t>
                      </a:r>
                      <a:r>
                        <a:rPr lang="en-US" sz="1400" b="1" dirty="0">
                          <a:solidFill>
                            <a:srgbClr val="0000CC"/>
                          </a:solidFill>
                        </a:rPr>
                        <a:t> [1…x] (Array)</a:t>
                      </a:r>
                    </a:p>
                    <a:p>
                      <a:r>
                        <a:rPr lang="en-US" sz="1400" b="1" dirty="0">
                          <a:solidFill>
                            <a:srgbClr val="0000CC"/>
                          </a:solidFill>
                        </a:rPr>
                        <a:t>{ </a:t>
                      </a:r>
                    </a:p>
                    <a:p>
                      <a:r>
                        <a:rPr lang="en-US" sz="1400" b="1" dirty="0">
                          <a:solidFill>
                            <a:srgbClr val="0000CC"/>
                          </a:solidFill>
                        </a:rPr>
                        <a:t>	</a:t>
                      </a:r>
                      <a:r>
                        <a:rPr lang="en-US" sz="1400" b="1" dirty="0" err="1">
                          <a:solidFill>
                            <a:srgbClr val="0000CC"/>
                          </a:solidFill>
                        </a:rPr>
                        <a:t>swVersion</a:t>
                      </a:r>
                      <a:r>
                        <a:rPr lang="en-US" sz="1400" b="1" dirty="0">
                          <a:solidFill>
                            <a:srgbClr val="0000CC"/>
                          </a:solidFill>
                        </a:rPr>
                        <a:t> (String)</a:t>
                      </a:r>
                    </a:p>
                    <a:p>
                      <a:r>
                        <a:rPr lang="en-US" sz="1400" b="1" dirty="0">
                          <a:solidFill>
                            <a:srgbClr val="0000CC"/>
                          </a:solidFill>
                        </a:rPr>
                        <a:t>	</a:t>
                      </a:r>
                      <a:r>
                        <a:rPr lang="en-US" sz="1400" b="1" dirty="0" err="1">
                          <a:solidFill>
                            <a:srgbClr val="0000CC"/>
                          </a:solidFill>
                        </a:rPr>
                        <a:t>activeSw</a:t>
                      </a:r>
                      <a:r>
                        <a:rPr lang="en-US" sz="1400" b="1" dirty="0">
                          <a:solidFill>
                            <a:srgbClr val="0000CC"/>
                          </a:solidFill>
                        </a:rPr>
                        <a:t> (Boolean)</a:t>
                      </a:r>
                    </a:p>
                    <a:p>
                      <a:r>
                        <a:rPr lang="en-US" sz="1400" b="1" dirty="0">
                          <a:solidFill>
                            <a:srgbClr val="0000CC"/>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a:t>
                      </a:r>
                      <a:r>
                        <a:rPr lang="en-US" sz="1400" b="1" dirty="0"/>
                        <a:t>COMPLEX node</a:t>
                      </a:r>
                      <a:r>
                        <a:rPr lang="en-US" sz="1400" dirty="0"/>
                        <a:t>. “Physical Location ID” (8 char CLLI code, </a:t>
                      </a:r>
                      <a:r>
                        <a:rPr lang="en-US" sz="1400" dirty="0" err="1"/>
                        <a:t>lat</a:t>
                      </a:r>
                      <a:r>
                        <a:rPr lang="en-US" sz="1400" dirty="0"/>
                        <a:t>/long = geolocation info of data center. Cloud region doesn’t span data centers.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Manager IP Address </a:t>
                      </a:r>
                      <a:r>
                        <a:rPr lang="en-US" sz="1400" dirty="0"/>
                        <a:t>– provides an additional IP address for the BTS that is vendor-specific and relevant to the OAM management of the BTS.</a:t>
                      </a:r>
                    </a:p>
                    <a:p>
                      <a:r>
                        <a:rPr lang="en-US" sz="1400" dirty="0">
                          <a:solidFill>
                            <a:srgbClr val="FF0000"/>
                          </a:solidFill>
                        </a:rPr>
                        <a:t>SUGGESTION (from Christina A&amp;AI PTL) model the NMS as a PNF itself (and the NMS will have parameters to represent itself; and then PNF can be associated with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717319" y="-17858"/>
              <a:ext cx="542969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R3/Casa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800720" y="5177888"/>
            <a:ext cx="339142" cy="406058"/>
          </a:xfrm>
          <a:prstGeom prst="rect">
            <a:avLst/>
          </a:prstGeom>
        </p:spPr>
      </p:pic>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35366" y="2632393"/>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703814" y="7723383"/>
            <a:ext cx="339142" cy="406058"/>
          </a:xfrm>
          <a:prstGeom prst="rect">
            <a:avLst/>
          </a:prstGeom>
        </p:spPr>
      </p:pic>
    </p:spTree>
    <p:extLst>
      <p:ext uri="{BB962C8B-B14F-4D97-AF65-F5344CB8AC3E}">
        <p14:creationId xmlns:p14="http://schemas.microsoft.com/office/powerpoint/2010/main" val="16982333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nvPr>
        </p:nvGraphicFramePr>
        <p:xfrm>
          <a:off x="57152" y="838051"/>
          <a:ext cx="6757983" cy="125476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p>
                    <a:p>
                      <a:pPr hangingPunct="0">
                        <a:spcAft>
                          <a:spcPts val="0"/>
                        </a:spcAft>
                      </a:pPr>
                      <a:endPar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endParaRPr>
                    </a:p>
                    <a:p>
                      <a:pPr hangingPunct="0">
                        <a:spcAft>
                          <a:spcPts val="0"/>
                        </a:spcAft>
                      </a:pP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p>
                    <a:p>
                      <a:pPr hangingPunct="0"/>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Configuration Parameter.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927316" y="-17858"/>
              <a:ext cx="500970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S/W Image Repository / R3 Casa</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851481" y="1451601"/>
            <a:ext cx="339142" cy="406058"/>
          </a:xfrm>
          <a:prstGeom prst="rect">
            <a:avLst/>
          </a:prstGeom>
        </p:spPr>
      </p:pic>
    </p:spTree>
    <p:extLst>
      <p:ext uri="{BB962C8B-B14F-4D97-AF65-F5344CB8AC3E}">
        <p14:creationId xmlns:p14="http://schemas.microsoft.com/office/powerpoint/2010/main" val="3576092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rPr>
              <a:t>TERMS, CONCEPTS &amp; PRINCIPLES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3CDCECE-289A-4759-9DB1-3084FC9427DB}"/>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D933187-BB0B-4786-8699-94C313A42F8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F5932C1-366D-4E24-A13D-89212781A8E4}"/>
                </a:ext>
              </a:extLst>
            </p:cNvPr>
            <p:cNvSpPr txBox="1"/>
            <p:nvPr/>
          </p:nvSpPr>
          <p:spPr>
            <a:xfrm>
              <a:off x="2195287" y="-17858"/>
              <a:ext cx="247375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A&amp;AI Entry</a:t>
              </a:r>
            </a:p>
          </p:txBody>
        </p:sp>
        <p:sp>
          <p:nvSpPr>
            <p:cNvPr id="7" name="Rectangle 6">
              <a:extLst>
                <a:ext uri="{FF2B5EF4-FFF2-40B4-BE49-F238E27FC236}">
                  <a16:creationId xmlns:a16="http://schemas.microsoft.com/office/drawing/2014/main" id="{0F706EEE-B28E-4E27-841C-E6C2BB9312E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F42719C9-04A4-488E-A5DF-3526070B1EDD}"/>
              </a:ext>
            </a:extLst>
          </p:cNvPr>
          <p:cNvGraphicFramePr>
            <a:graphicFrameLocks noGrp="1"/>
          </p:cNvGraphicFramePr>
          <p:nvPr>
            <p:extLst/>
          </p:nvPr>
        </p:nvGraphicFramePr>
        <p:xfrm>
          <a:off x="168813" y="555786"/>
          <a:ext cx="6503448" cy="8171046"/>
        </p:xfrm>
        <a:graphic>
          <a:graphicData uri="http://schemas.openxmlformats.org/drawingml/2006/table">
            <a:tbl>
              <a:tblPr/>
              <a:tblGrid>
                <a:gridCol w="1686607">
                  <a:extLst>
                    <a:ext uri="{9D8B030D-6E8A-4147-A177-3AD203B41FA5}">
                      <a16:colId xmlns:a16="http://schemas.microsoft.com/office/drawing/2014/main" val="3973419967"/>
                    </a:ext>
                  </a:extLst>
                </a:gridCol>
                <a:gridCol w="4816841">
                  <a:extLst>
                    <a:ext uri="{9D8B030D-6E8A-4147-A177-3AD203B41FA5}">
                      <a16:colId xmlns:a16="http://schemas.microsoft.com/office/drawing/2014/main" val="1084690907"/>
                    </a:ext>
                  </a:extLst>
                </a:gridCol>
              </a:tblGrid>
              <a:tr h="383336">
                <a:tc>
                  <a:txBody>
                    <a:bodyPr/>
                    <a:lstStyle/>
                    <a:p>
                      <a:r>
                        <a:rPr lang="en-US" sz="1800" b="1" dirty="0">
                          <a:solidFill>
                            <a:schemeClr val="bg1"/>
                          </a:solidFill>
                        </a:rPr>
                        <a:t>PARAMETER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tc>
                  <a:txBody>
                    <a:bodyPr/>
                    <a:lstStyle/>
                    <a:p>
                      <a:r>
                        <a:rPr lang="en-US" sz="1800" b="1" dirty="0">
                          <a:solidFill>
                            <a:schemeClr val="bg1"/>
                          </a:solidFill>
                        </a:rPr>
                        <a:t>DESCRIPTION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CC"/>
                    </a:solidFill>
                  </a:tcPr>
                </a:tc>
                <a:extLst>
                  <a:ext uri="{0D108BD9-81ED-4DB2-BD59-A6C34878D82A}">
                    <a16:rowId xmlns:a16="http://schemas.microsoft.com/office/drawing/2014/main" val="1596923656"/>
                  </a:ext>
                </a:extLst>
              </a:tr>
              <a:tr h="383336">
                <a:tc>
                  <a:txBody>
                    <a:bodyPr/>
                    <a:lstStyle/>
                    <a:p>
                      <a:r>
                        <a:rPr lang="en-US" sz="1800" b="1" dirty="0">
                          <a:solidFill>
                            <a:srgbClr val="0000CC"/>
                          </a:solidFill>
                        </a:rPr>
                        <a:t>PNF-NAME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i="1" dirty="0" err="1"/>
                        <a:t>pnf</a:t>
                      </a:r>
                      <a:r>
                        <a:rPr lang="en-US" sz="1800" i="1" dirty="0"/>
                        <a:t>-name </a:t>
                      </a:r>
                      <a:r>
                        <a:rPr lang="en-US" sz="1800" dirty="0"/>
                        <a:t>is the Key in AAI. </a:t>
                      </a:r>
                      <a:r>
                        <a:rPr lang="en-US" sz="1800" dirty="0" err="1"/>
                        <a:t>pnf</a:t>
                      </a:r>
                      <a:r>
                        <a:rPr lang="en-US" sz="1800" dirty="0"/>
                        <a:t>-name is the first three letters of the Vendor and PNF serial number. This is a unique identifier for the PNF instance. It is also called the Correlation ID. </a:t>
                      </a:r>
                    </a:p>
                    <a:p>
                      <a:r>
                        <a:rPr lang="en-US" sz="1800" dirty="0"/>
                        <a:t>Note: MAC address &amp; serial number are unique per vendors; not across vendors, so the Vendor name is added to insure uniqueness.</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9310116"/>
                  </a:ext>
                </a:extLst>
              </a:tr>
              <a:tr h="383336">
                <a:tc>
                  <a:txBody>
                    <a:bodyPr/>
                    <a:lstStyle/>
                    <a:p>
                      <a:r>
                        <a:rPr lang="en-US" sz="1800" b="1" dirty="0">
                          <a:solidFill>
                            <a:srgbClr val="0000CC"/>
                          </a:solidFill>
                        </a:rPr>
                        <a:t>EQUIP-TYPE</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equip-type</a:t>
                      </a:r>
                      <a:r>
                        <a:rPr lang="en-US" sz="1800" dirty="0"/>
                        <a:t> parameter gives the type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1634182"/>
                  </a:ext>
                </a:extLst>
              </a:tr>
              <a:tr h="696974">
                <a:tc>
                  <a:txBody>
                    <a:bodyPr/>
                    <a:lstStyle/>
                    <a:p>
                      <a:r>
                        <a:rPr lang="en-US" sz="1800" b="1" dirty="0">
                          <a:solidFill>
                            <a:srgbClr val="0000CC"/>
                          </a:solidFill>
                        </a:rPr>
                        <a:t>EQUIP-VENDOR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equip-vendor </a:t>
                      </a:r>
                      <a:r>
                        <a:rPr lang="en-US" sz="1800" dirty="0"/>
                        <a:t>is an optional parameter which indicates the vendor for the PNF. For example, Nokia or Ericsson.</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6636780"/>
                  </a:ext>
                </a:extLst>
              </a:tr>
              <a:tr h="540155">
                <a:tc>
                  <a:txBody>
                    <a:bodyPr/>
                    <a:lstStyle/>
                    <a:p>
                      <a:r>
                        <a:rPr lang="en-US" sz="1800" b="1" dirty="0">
                          <a:solidFill>
                            <a:srgbClr val="0000CC"/>
                          </a:solidFill>
                        </a:rPr>
                        <a:t>EQUIP-MODEL</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The </a:t>
                      </a:r>
                      <a:r>
                        <a:rPr lang="en-US" sz="1800" i="1" dirty="0"/>
                        <a:t>equip-model </a:t>
                      </a:r>
                      <a:r>
                        <a:rPr lang="en-US" sz="1800" dirty="0"/>
                        <a:t>is an optional parameter which indicates the model of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178192"/>
                  </a:ext>
                </a:extLst>
              </a:tr>
              <a:tr h="646446">
                <a:tc>
                  <a:txBody>
                    <a:bodyPr/>
                    <a:lstStyle/>
                    <a:p>
                      <a:r>
                        <a:rPr lang="en-US" sz="1800" b="1" dirty="0">
                          <a:solidFill>
                            <a:srgbClr val="0000CC"/>
                          </a:solidFill>
                        </a:rPr>
                        <a:t>PNF-ID</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UUID = Service provider assigned number from network planner.</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9472429"/>
                  </a:ext>
                </a:extLst>
              </a:tr>
              <a:tr h="853794">
                <a:tc>
                  <a:txBody>
                    <a:bodyPr/>
                    <a:lstStyle/>
                    <a:p>
                      <a:r>
                        <a:rPr lang="en-US" sz="1800" b="1" dirty="0">
                          <a:solidFill>
                            <a:srgbClr val="0000CC"/>
                          </a:solidFill>
                        </a:rPr>
                        <a:t>MANAGER IP ADDRESS </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adds </a:t>
                      </a:r>
                      <a:r>
                        <a:rPr lang="en-US" sz="1800" i="1" dirty="0"/>
                        <a:t>ipaddress-v4-oam</a:t>
                      </a:r>
                      <a:r>
                        <a:rPr lang="en-US" sz="1800" dirty="0"/>
                        <a:t>; </a:t>
                      </a:r>
                      <a:r>
                        <a:rPr lang="en-US" sz="1800" i="1" dirty="0"/>
                        <a:t>ipaddress-v6-oam </a:t>
                      </a:r>
                      <a:r>
                        <a:rPr lang="en-US" sz="1800" dirty="0"/>
                        <a:t>This is the “manager IP Address” which for a DU might be a CU IP address; (FYI/ </a:t>
                      </a:r>
                      <a:r>
                        <a:rPr lang="en-US" sz="1800" i="1" dirty="0"/>
                        <a:t>ipaddress-v4-loopback-0</a:t>
                      </a:r>
                      <a:r>
                        <a:rPr lang="en-US" sz="1800" dirty="0"/>
                        <a:t>).</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0737171"/>
                  </a:ext>
                </a:extLst>
              </a:tr>
              <a:tr h="383336">
                <a:tc>
                  <a:txBody>
                    <a:bodyPr/>
                    <a:lstStyle/>
                    <a:p>
                      <a:r>
                        <a:rPr lang="en-US" sz="1800" b="1" dirty="0">
                          <a:solidFill>
                            <a:srgbClr val="0000CC"/>
                          </a:solidFill>
                        </a:rPr>
                        <a:t>MAC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MAC address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4191561"/>
                  </a:ext>
                </a:extLst>
              </a:tr>
              <a:tr h="383336">
                <a:tc>
                  <a:txBody>
                    <a:bodyPr/>
                    <a:lstStyle/>
                    <a:p>
                      <a:r>
                        <a:rPr lang="en-US" sz="1800" b="1" dirty="0">
                          <a:solidFill>
                            <a:srgbClr val="0000CC"/>
                          </a:solidFill>
                        </a:rPr>
                        <a:t>SERIAL NUMBER</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is the serial number of the PNF. This is a service field.</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9708623"/>
                  </a:ext>
                </a:extLst>
              </a:tr>
              <a:tr h="383336">
                <a:tc>
                  <a:txBody>
                    <a:bodyPr/>
                    <a:lstStyle/>
                    <a:p>
                      <a:r>
                        <a:rPr lang="en-US" sz="1800" b="1" dirty="0">
                          <a:solidFill>
                            <a:srgbClr val="0000CC"/>
                          </a:solidFill>
                        </a:rPr>
                        <a:t>PROXY IP ADDRESS</a:t>
                      </a:r>
                      <a:endParaRPr lang="en-US" sz="1800" dirty="0">
                        <a:solidFill>
                          <a:srgbClr val="0000CC"/>
                        </a:solidFill>
                      </a:endParaRP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dirty="0"/>
                        <a:t>This field contains the </a:t>
                      </a:r>
                      <a:r>
                        <a:rPr lang="en-US" sz="1800" i="1" dirty="0"/>
                        <a:t>proxy IP address </a:t>
                      </a:r>
                      <a:r>
                        <a:rPr lang="en-US" sz="1800" dirty="0"/>
                        <a:t>for the PNF.</a:t>
                      </a:r>
                    </a:p>
                  </a:txBody>
                  <a:tcPr marL="69697" marR="69697" marT="34849" marB="348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8355599"/>
                  </a:ext>
                </a:extLst>
              </a:tr>
            </a:tbl>
          </a:graphicData>
        </a:graphic>
      </p:graphicFrame>
    </p:spTree>
    <p:extLst>
      <p:ext uri="{BB962C8B-B14F-4D97-AF65-F5344CB8AC3E}">
        <p14:creationId xmlns:p14="http://schemas.microsoft.com/office/powerpoint/2010/main" val="35021733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B2F9A-1168-4A0E-9665-F9096C9AB2BF}"/>
              </a:ext>
            </a:extLst>
          </p:cNvPr>
          <p:cNvSpPr txBox="1"/>
          <p:nvPr/>
        </p:nvSpPr>
        <p:spPr>
          <a:xfrm>
            <a:off x="84556" y="498071"/>
            <a:ext cx="5662512" cy="4278094"/>
          </a:xfrm>
          <a:prstGeom prst="rect">
            <a:avLst/>
          </a:prstGeom>
          <a:noFill/>
        </p:spPr>
        <p:txBody>
          <a:bodyPr wrap="none" rtlCol="0">
            <a:spAutoFit/>
          </a:bodyPr>
          <a:lstStyle/>
          <a:p>
            <a:r>
              <a:rPr lang="en-US" sz="1600" b="1" dirty="0">
                <a:solidFill>
                  <a:srgbClr val="0000CC"/>
                </a:solidFill>
              </a:rPr>
              <a:t>TOPIC:</a:t>
            </a:r>
          </a:p>
          <a:p>
            <a:r>
              <a:rPr lang="en-US" sz="1600" b="1" dirty="0">
                <a:solidFill>
                  <a:srgbClr val="FF0000"/>
                </a:solidFill>
              </a:rPr>
              <a:t>Adding Description to </a:t>
            </a:r>
            <a:r>
              <a:rPr lang="en-US" sz="1600" b="1" dirty="0" err="1">
                <a:solidFill>
                  <a:srgbClr val="FF0000"/>
                </a:solidFill>
              </a:rPr>
              <a:t>software_versions</a:t>
            </a:r>
            <a:r>
              <a:rPr lang="en-US" sz="1600" b="1" dirty="0">
                <a:solidFill>
                  <a:srgbClr val="FF0000"/>
                </a:solidFill>
              </a:rPr>
              <a:t> (after Casablanca R4+)</a:t>
            </a:r>
          </a:p>
          <a:p>
            <a:r>
              <a:rPr lang="en-US" sz="1600" dirty="0"/>
              <a:t>Problem Statement: Adding Description to </a:t>
            </a:r>
            <a:r>
              <a:rPr lang="en-US" sz="1600" dirty="0" err="1"/>
              <a:t>SWVersionList</a:t>
            </a:r>
            <a:endParaRPr lang="en-US" sz="1600" dirty="0"/>
          </a:p>
          <a:p>
            <a:r>
              <a:rPr lang="en-US" sz="1600" dirty="0"/>
              <a:t>Problem Statement: Add new </a:t>
            </a:r>
            <a:r>
              <a:rPr lang="en-US" sz="1600" b="1" dirty="0"/>
              <a:t>DATATYPE </a:t>
            </a:r>
          </a:p>
          <a:p>
            <a:r>
              <a:rPr lang="en-US" sz="1600" dirty="0"/>
              <a:t>(going through the modeling subcommittee)</a:t>
            </a:r>
          </a:p>
          <a:p>
            <a:endParaRPr lang="en-US" sz="1600" dirty="0"/>
          </a:p>
          <a:p>
            <a:r>
              <a:rPr lang="en-US" sz="1600" b="1" dirty="0">
                <a:solidFill>
                  <a:srgbClr val="0000CC"/>
                </a:solidFill>
              </a:rPr>
              <a:t>SOLUTION</a:t>
            </a: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b="1" dirty="0">
              <a:solidFill>
                <a:srgbClr val="0000CC"/>
              </a:solidFill>
            </a:endParaRPr>
          </a:p>
          <a:p>
            <a:endParaRPr lang="en-US" sz="1600" dirty="0"/>
          </a:p>
          <a:p>
            <a:r>
              <a:rPr lang="en-US" sz="1600" dirty="0"/>
              <a:t>Want a DATA STRUCTURE in the TOSCA MODEL for the NF Model </a:t>
            </a:r>
          </a:p>
          <a:p>
            <a:endParaRPr lang="en-US" sz="1600" dirty="0"/>
          </a:p>
          <a:p>
            <a:r>
              <a:rPr lang="en-US" sz="1600" b="1" dirty="0">
                <a:solidFill>
                  <a:srgbClr val="0000CC"/>
                </a:solidFill>
              </a:rPr>
              <a:t>Discussion</a:t>
            </a:r>
          </a:p>
        </p:txBody>
      </p:sp>
      <p:grpSp>
        <p:nvGrpSpPr>
          <p:cNvPr id="3" name="Group 2">
            <a:extLst>
              <a:ext uri="{FF2B5EF4-FFF2-40B4-BE49-F238E27FC236}">
                <a16:creationId xmlns:a16="http://schemas.microsoft.com/office/drawing/2014/main" id="{0A8C05C3-3C8D-448C-B584-2F7EA727282F}"/>
              </a:ext>
            </a:extLst>
          </p:cNvPr>
          <p:cNvGrpSpPr/>
          <p:nvPr/>
        </p:nvGrpSpPr>
        <p:grpSpPr>
          <a:xfrm>
            <a:off x="0" y="-64154"/>
            <a:ext cx="6863269" cy="9157353"/>
            <a:chOff x="-5269" y="-17858"/>
            <a:chExt cx="6863269" cy="8598180"/>
          </a:xfrm>
        </p:grpSpPr>
        <p:sp>
          <p:nvSpPr>
            <p:cNvPr id="5" name="Rectangle 4">
              <a:extLst>
                <a:ext uri="{FF2B5EF4-FFF2-40B4-BE49-F238E27FC236}">
                  <a16:creationId xmlns:a16="http://schemas.microsoft.com/office/drawing/2014/main" id="{769C93DF-86F3-4D55-AC0A-E94FC219E02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D2AE160-80FC-4E57-BE22-DC66FD008158}"/>
                </a:ext>
              </a:extLst>
            </p:cNvPr>
            <p:cNvSpPr txBox="1"/>
            <p:nvPr/>
          </p:nvSpPr>
          <p:spPr>
            <a:xfrm>
              <a:off x="1128492" y="-17858"/>
              <a:ext cx="460735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TOPIC: SWVERSIONLIST (R4+)</a:t>
              </a:r>
            </a:p>
          </p:txBody>
        </p:sp>
        <p:sp>
          <p:nvSpPr>
            <p:cNvPr id="7" name="Rectangle 6">
              <a:extLst>
                <a:ext uri="{FF2B5EF4-FFF2-40B4-BE49-F238E27FC236}">
                  <a16:creationId xmlns:a16="http://schemas.microsoft.com/office/drawing/2014/main" id="{6D9F69A5-BCF2-4EFC-A05C-F47B0371679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53D1074D-782D-41E7-9B87-BCA80144ECAB}"/>
              </a:ext>
            </a:extLst>
          </p:cNvPr>
          <p:cNvPicPr>
            <a:picLocks noChangeAspect="1"/>
          </p:cNvPicPr>
          <p:nvPr/>
        </p:nvPicPr>
        <p:blipFill>
          <a:blip r:embed="rId2"/>
          <a:stretch>
            <a:fillRect/>
          </a:stretch>
        </p:blipFill>
        <p:spPr>
          <a:xfrm>
            <a:off x="199484" y="2424439"/>
            <a:ext cx="6464300" cy="1302730"/>
          </a:xfrm>
          <a:prstGeom prst="rect">
            <a:avLst/>
          </a:prstGeom>
        </p:spPr>
      </p:pic>
    </p:spTree>
    <p:extLst>
      <p:ext uri="{BB962C8B-B14F-4D97-AF65-F5344CB8AC3E}">
        <p14:creationId xmlns:p14="http://schemas.microsoft.com/office/powerpoint/2010/main" val="41073179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D8948B1-4166-4A5E-80E4-8CD226AA7C78}"/>
              </a:ext>
            </a:extLst>
          </p:cNvPr>
          <p:cNvGrpSpPr/>
          <p:nvPr/>
        </p:nvGrpSpPr>
        <p:grpSpPr>
          <a:xfrm>
            <a:off x="631370" y="3405861"/>
            <a:ext cx="5454651" cy="4502604"/>
            <a:chOff x="612775" y="-130629"/>
            <a:chExt cx="2783086" cy="3178629"/>
          </a:xfrm>
        </p:grpSpPr>
        <p:sp>
          <p:nvSpPr>
            <p:cNvPr id="4" name="Rectangle 3">
              <a:extLst>
                <a:ext uri="{FF2B5EF4-FFF2-40B4-BE49-F238E27FC236}">
                  <a16:creationId xmlns:a16="http://schemas.microsoft.com/office/drawing/2014/main" id="{EBAE01F9-DF61-4032-B976-8B2B0C6A5047}"/>
                </a:ext>
              </a:extLst>
            </p:cNvPr>
            <p:cNvSpPr/>
            <p:nvPr/>
          </p:nvSpPr>
          <p:spPr>
            <a:xfrm>
              <a:off x="612775" y="-130629"/>
              <a:ext cx="2783086" cy="317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CC67092-292C-42E6-A0C6-F75F51E557A7}"/>
                </a:ext>
              </a:extLst>
            </p:cNvPr>
            <p:cNvSpPr/>
            <p:nvPr/>
          </p:nvSpPr>
          <p:spPr>
            <a:xfrm>
              <a:off x="743404" y="653144"/>
              <a:ext cx="2486663" cy="2024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E4E448B-0A5B-4223-AA59-974626B0111D}"/>
                </a:ext>
              </a:extLst>
            </p:cNvPr>
            <p:cNvSpPr/>
            <p:nvPr/>
          </p:nvSpPr>
          <p:spPr>
            <a:xfrm>
              <a:off x="741775" y="-16339"/>
              <a:ext cx="2486663" cy="6218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619381EE-F644-497D-BAC4-1706A45D7F83}"/>
              </a:ext>
            </a:extLst>
          </p:cNvPr>
          <p:cNvSpPr txBox="1"/>
          <p:nvPr/>
        </p:nvSpPr>
        <p:spPr>
          <a:xfrm>
            <a:off x="1009620" y="3715985"/>
            <a:ext cx="2772041" cy="523220"/>
          </a:xfrm>
          <a:prstGeom prst="rect">
            <a:avLst/>
          </a:prstGeom>
          <a:noFill/>
        </p:spPr>
        <p:txBody>
          <a:bodyPr wrap="none" rtlCol="0">
            <a:spAutoFit/>
          </a:bodyPr>
          <a:lstStyle/>
          <a:p>
            <a:r>
              <a:rPr lang="en-US" sz="2800" b="1" dirty="0"/>
              <a:t>Software (object)</a:t>
            </a:r>
          </a:p>
        </p:txBody>
      </p:sp>
      <p:graphicFrame>
        <p:nvGraphicFramePr>
          <p:cNvPr id="10" name="Table 9">
            <a:extLst>
              <a:ext uri="{FF2B5EF4-FFF2-40B4-BE49-F238E27FC236}">
                <a16:creationId xmlns:a16="http://schemas.microsoft.com/office/drawing/2014/main" id="{84E974AC-FDC9-402D-96E2-DF316FBA98F8}"/>
              </a:ext>
            </a:extLst>
          </p:cNvPr>
          <p:cNvGraphicFramePr>
            <a:graphicFrameLocks noGrp="1"/>
          </p:cNvGraphicFramePr>
          <p:nvPr>
            <p:extLst/>
          </p:nvPr>
        </p:nvGraphicFramePr>
        <p:xfrm>
          <a:off x="1009620" y="4666076"/>
          <a:ext cx="4572000" cy="2489200"/>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4146622558"/>
                    </a:ext>
                  </a:extLst>
                </a:gridCol>
                <a:gridCol w="752475">
                  <a:extLst>
                    <a:ext uri="{9D8B030D-6E8A-4147-A177-3AD203B41FA5}">
                      <a16:colId xmlns:a16="http://schemas.microsoft.com/office/drawing/2014/main" val="2587790653"/>
                    </a:ext>
                  </a:extLst>
                </a:gridCol>
                <a:gridCol w="2295525">
                  <a:extLst>
                    <a:ext uri="{9D8B030D-6E8A-4147-A177-3AD203B41FA5}">
                      <a16:colId xmlns:a16="http://schemas.microsoft.com/office/drawing/2014/main" val="373505065"/>
                    </a:ext>
                  </a:extLst>
                </a:gridCol>
              </a:tblGrid>
              <a:tr h="370840">
                <a:tc>
                  <a:txBody>
                    <a:bodyPr/>
                    <a:lstStyle/>
                    <a:p>
                      <a:r>
                        <a:rPr lang="en-US" b="1" dirty="0">
                          <a:solidFill>
                            <a:schemeClr val="bg1"/>
                          </a:solidFill>
                        </a:rPr>
                        <a:t>FIELD</a:t>
                      </a:r>
                    </a:p>
                  </a:txBody>
                  <a:tcPr>
                    <a:solidFill>
                      <a:srgbClr val="0000CC"/>
                    </a:solidFill>
                  </a:tcPr>
                </a:tc>
                <a:tc>
                  <a:txBody>
                    <a:bodyPr/>
                    <a:lstStyle/>
                    <a:p>
                      <a:r>
                        <a:rPr lang="en-US" b="1" dirty="0">
                          <a:solidFill>
                            <a:schemeClr val="bg1"/>
                          </a:solidFill>
                        </a:rPr>
                        <a:t>TYPE</a:t>
                      </a:r>
                    </a:p>
                  </a:txBody>
                  <a:tcPr>
                    <a:solidFill>
                      <a:srgbClr val="0000CC"/>
                    </a:solidFill>
                  </a:tcPr>
                </a:tc>
                <a:tc>
                  <a:txBody>
                    <a:bodyPr/>
                    <a:lstStyle/>
                    <a:p>
                      <a:r>
                        <a:rPr lang="en-US" b="1" dirty="0">
                          <a:solidFill>
                            <a:schemeClr val="bg1"/>
                          </a:solidFill>
                        </a:rPr>
                        <a:t>DESCRIPTION</a:t>
                      </a:r>
                    </a:p>
                  </a:txBody>
                  <a:tcPr>
                    <a:solidFill>
                      <a:srgbClr val="0000CC"/>
                    </a:solidFill>
                  </a:tcPr>
                </a:tc>
                <a:extLst>
                  <a:ext uri="{0D108BD9-81ED-4DB2-BD59-A6C34878D82A}">
                    <a16:rowId xmlns:a16="http://schemas.microsoft.com/office/drawing/2014/main" val="420174061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solidFill>
                            <a:srgbClr val="0000CC"/>
                          </a:solidFill>
                        </a:rPr>
                        <a:t>software-id</a:t>
                      </a:r>
                    </a:p>
                  </a:txBody>
                  <a:tcPr/>
                </a:tc>
                <a:tc>
                  <a:txBody>
                    <a:bodyPr/>
                    <a:lstStyle/>
                    <a:p>
                      <a:r>
                        <a:rPr lang="en-US" dirty="0"/>
                        <a:t>String</a:t>
                      </a:r>
                    </a:p>
                  </a:txBody>
                  <a:tcPr/>
                </a:tc>
                <a:tc>
                  <a:txBody>
                    <a:bodyPr/>
                    <a:lstStyle/>
                    <a:p>
                      <a:r>
                        <a:rPr lang="en-US" dirty="0"/>
                        <a:t>Index key for this object</a:t>
                      </a:r>
                    </a:p>
                  </a:txBody>
                  <a:tcPr/>
                </a:tc>
                <a:extLst>
                  <a:ext uri="{0D108BD9-81ED-4DB2-BD59-A6C34878D82A}">
                    <a16:rowId xmlns:a16="http://schemas.microsoft.com/office/drawing/2014/main" val="1287857150"/>
                  </a:ext>
                </a:extLst>
              </a:tr>
              <a:tr h="370840">
                <a:tc>
                  <a:txBody>
                    <a:bodyPr/>
                    <a:lstStyle/>
                    <a:p>
                      <a:r>
                        <a:rPr lang="en-US" dirty="0" err="1">
                          <a:solidFill>
                            <a:srgbClr val="0000CC"/>
                          </a:solidFill>
                        </a:rPr>
                        <a:t>swDescription</a:t>
                      </a:r>
                      <a:endParaRPr lang="en-US" dirty="0">
                        <a:solidFill>
                          <a:srgbClr val="0000CC"/>
                        </a:solidFill>
                      </a:endParaRPr>
                    </a:p>
                  </a:txBody>
                  <a:tcPr/>
                </a:tc>
                <a:tc>
                  <a:txBody>
                    <a:bodyPr/>
                    <a:lstStyle/>
                    <a:p>
                      <a:r>
                        <a:rPr lang="en-US" dirty="0"/>
                        <a:t>String</a:t>
                      </a:r>
                    </a:p>
                  </a:txBody>
                  <a:tcPr/>
                </a:tc>
                <a:tc>
                  <a:txBody>
                    <a:bodyPr/>
                    <a:lstStyle/>
                    <a:p>
                      <a:r>
                        <a:rPr lang="en-US" dirty="0"/>
                        <a:t>Descriptive text of the software </a:t>
                      </a:r>
                    </a:p>
                  </a:txBody>
                  <a:tcPr/>
                </a:tc>
                <a:extLst>
                  <a:ext uri="{0D108BD9-81ED-4DB2-BD59-A6C34878D82A}">
                    <a16:rowId xmlns:a16="http://schemas.microsoft.com/office/drawing/2014/main" val="1561219684"/>
                  </a:ext>
                </a:extLst>
              </a:tr>
              <a:tr h="370840">
                <a:tc>
                  <a:txBody>
                    <a:bodyPr/>
                    <a:lstStyle/>
                    <a:p>
                      <a:r>
                        <a:rPr lang="en-US" dirty="0" err="1">
                          <a:solidFill>
                            <a:srgbClr val="0000CC"/>
                          </a:solidFill>
                        </a:rPr>
                        <a:t>swVersion</a:t>
                      </a:r>
                      <a:endParaRPr lang="en-US" dirty="0">
                        <a:solidFill>
                          <a:srgbClr val="0000CC"/>
                        </a:solidFill>
                      </a:endParaRPr>
                    </a:p>
                  </a:txBody>
                  <a:tcPr/>
                </a:tc>
                <a:tc>
                  <a:txBody>
                    <a:bodyPr/>
                    <a:lstStyle/>
                    <a:p>
                      <a:r>
                        <a:rPr lang="en-US" dirty="0"/>
                        <a:t>String</a:t>
                      </a:r>
                    </a:p>
                  </a:txBody>
                  <a:tcPr/>
                </a:tc>
                <a:tc>
                  <a:txBody>
                    <a:bodyPr/>
                    <a:lstStyle/>
                    <a:p>
                      <a:r>
                        <a:rPr lang="en-US" dirty="0"/>
                        <a:t>The version of this software</a:t>
                      </a:r>
                    </a:p>
                  </a:txBody>
                  <a:tcPr/>
                </a:tc>
                <a:extLst>
                  <a:ext uri="{0D108BD9-81ED-4DB2-BD59-A6C34878D82A}">
                    <a16:rowId xmlns:a16="http://schemas.microsoft.com/office/drawing/2014/main" val="3259565835"/>
                  </a:ext>
                </a:extLst>
              </a:tr>
              <a:tr h="370840">
                <a:tc>
                  <a:txBody>
                    <a:bodyPr/>
                    <a:lstStyle/>
                    <a:p>
                      <a:r>
                        <a:rPr lang="en-US" dirty="0" err="1">
                          <a:solidFill>
                            <a:srgbClr val="0000CC"/>
                          </a:solidFill>
                        </a:rPr>
                        <a:t>swVendor</a:t>
                      </a:r>
                      <a:endParaRPr lang="en-US" dirty="0">
                        <a:solidFill>
                          <a:srgbClr val="0000CC"/>
                        </a:solidFill>
                      </a:endParaRPr>
                    </a:p>
                  </a:txBody>
                  <a:tcPr/>
                </a:tc>
                <a:tc>
                  <a:txBody>
                    <a:bodyPr/>
                    <a:lstStyle/>
                    <a:p>
                      <a:r>
                        <a:rPr lang="en-US" dirty="0"/>
                        <a:t>String</a:t>
                      </a:r>
                    </a:p>
                  </a:txBody>
                  <a:tcPr/>
                </a:tc>
                <a:tc>
                  <a:txBody>
                    <a:bodyPr/>
                    <a:lstStyle/>
                    <a:p>
                      <a:r>
                        <a:rPr lang="en-US" dirty="0"/>
                        <a:t>Vendor for this software</a:t>
                      </a:r>
                    </a:p>
                  </a:txBody>
                  <a:tcPr/>
                </a:tc>
                <a:extLst>
                  <a:ext uri="{0D108BD9-81ED-4DB2-BD59-A6C34878D82A}">
                    <a16:rowId xmlns:a16="http://schemas.microsoft.com/office/drawing/2014/main" val="20227859"/>
                  </a:ext>
                </a:extLst>
              </a:tr>
              <a:tr h="370840">
                <a:tc>
                  <a:txBody>
                    <a:bodyPr/>
                    <a:lstStyle/>
                    <a:p>
                      <a:r>
                        <a:rPr lang="en-US" dirty="0" err="1">
                          <a:solidFill>
                            <a:srgbClr val="0000CC"/>
                          </a:solidFill>
                        </a:rPr>
                        <a:t>swVersionLabel</a:t>
                      </a:r>
                      <a:endParaRPr lang="en-US" dirty="0">
                        <a:solidFill>
                          <a:srgbClr val="0000CC"/>
                        </a:solidFill>
                      </a:endParaRPr>
                    </a:p>
                  </a:txBody>
                  <a:tcPr/>
                </a:tc>
                <a:tc>
                  <a:txBody>
                    <a:bodyPr/>
                    <a:lstStyle/>
                    <a:p>
                      <a:r>
                        <a:rPr lang="en-US" dirty="0"/>
                        <a:t>String</a:t>
                      </a:r>
                    </a:p>
                  </a:txBody>
                  <a:tcPr/>
                </a:tc>
                <a:tc>
                  <a:txBody>
                    <a:bodyPr/>
                    <a:lstStyle/>
                    <a:p>
                      <a:r>
                        <a:rPr lang="en-US" dirty="0"/>
                        <a:t>Semantic label for the software</a:t>
                      </a:r>
                    </a:p>
                  </a:txBody>
                  <a:tcPr/>
                </a:tc>
                <a:extLst>
                  <a:ext uri="{0D108BD9-81ED-4DB2-BD59-A6C34878D82A}">
                    <a16:rowId xmlns:a16="http://schemas.microsoft.com/office/drawing/2014/main" val="1234738205"/>
                  </a:ext>
                </a:extLst>
              </a:tr>
            </a:tbl>
          </a:graphicData>
        </a:graphic>
      </p:graphicFrame>
      <p:grpSp>
        <p:nvGrpSpPr>
          <p:cNvPr id="12" name="Group 11">
            <a:extLst>
              <a:ext uri="{FF2B5EF4-FFF2-40B4-BE49-F238E27FC236}">
                <a16:creationId xmlns:a16="http://schemas.microsoft.com/office/drawing/2014/main" id="{DA7D7B0A-78AA-4658-8470-8B54A553F3C1}"/>
              </a:ext>
            </a:extLst>
          </p:cNvPr>
          <p:cNvGrpSpPr/>
          <p:nvPr/>
        </p:nvGrpSpPr>
        <p:grpSpPr>
          <a:xfrm>
            <a:off x="-5269" y="-13353"/>
            <a:ext cx="6863269" cy="9157353"/>
            <a:chOff x="-5269" y="-17858"/>
            <a:chExt cx="6863269" cy="8598180"/>
          </a:xfrm>
        </p:grpSpPr>
        <p:sp>
          <p:nvSpPr>
            <p:cNvPr id="13" name="Rectangle 12">
              <a:extLst>
                <a:ext uri="{FF2B5EF4-FFF2-40B4-BE49-F238E27FC236}">
                  <a16:creationId xmlns:a16="http://schemas.microsoft.com/office/drawing/2014/main" id="{3E0EAFF4-D829-4F2D-A805-F493EF1A305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4" name="TextBox 13">
              <a:extLst>
                <a:ext uri="{FF2B5EF4-FFF2-40B4-BE49-F238E27FC236}">
                  <a16:creationId xmlns:a16="http://schemas.microsoft.com/office/drawing/2014/main" id="{4BFE4889-EA26-4E80-8967-7724F49C01A8}"/>
                </a:ext>
              </a:extLst>
            </p:cNvPr>
            <p:cNvSpPr txBox="1"/>
            <p:nvPr/>
          </p:nvSpPr>
          <p:spPr>
            <a:xfrm>
              <a:off x="314169" y="-17858"/>
              <a:ext cx="623600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a:t>
              </a: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data type (R4+)</a:t>
              </a:r>
            </a:p>
          </p:txBody>
        </p:sp>
        <p:sp>
          <p:nvSpPr>
            <p:cNvPr id="15" name="Rectangle 14">
              <a:extLst>
                <a:ext uri="{FF2B5EF4-FFF2-40B4-BE49-F238E27FC236}">
                  <a16:creationId xmlns:a16="http://schemas.microsoft.com/office/drawing/2014/main" id="{7D06BE51-DFAB-43A3-8856-445BFE0C97D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773CA36-25E1-421B-94B1-00D4D9DD011C}"/>
              </a:ext>
            </a:extLst>
          </p:cNvPr>
          <p:cNvSpPr txBox="1"/>
          <p:nvPr/>
        </p:nvSpPr>
        <p:spPr>
          <a:xfrm>
            <a:off x="371020" y="1219200"/>
            <a:ext cx="5012141" cy="369332"/>
          </a:xfrm>
          <a:prstGeom prst="rect">
            <a:avLst/>
          </a:prstGeom>
          <a:noFill/>
        </p:spPr>
        <p:txBody>
          <a:bodyPr wrap="none" rtlCol="0">
            <a:spAutoFit/>
          </a:bodyPr>
          <a:lstStyle/>
          <a:p>
            <a:r>
              <a:rPr lang="en-US" dirty="0"/>
              <a:t>New Data Type for modeling PNF Software Versions</a:t>
            </a:r>
          </a:p>
        </p:txBody>
      </p:sp>
    </p:spTree>
    <p:extLst>
      <p:ext uri="{BB962C8B-B14F-4D97-AF65-F5344CB8AC3E}">
        <p14:creationId xmlns:p14="http://schemas.microsoft.com/office/powerpoint/2010/main" val="20089871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1961249" y="-17858"/>
              <a:ext cx="2941832"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 (R4)</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1124416"/>
            <a:ext cx="326204" cy="6968987"/>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2" name="Group 11">
            <a:extLst>
              <a:ext uri="{FF2B5EF4-FFF2-40B4-BE49-F238E27FC236}">
                <a16:creationId xmlns:a16="http://schemas.microsoft.com/office/drawing/2014/main" id="{47F3B170-01A0-43A3-8DED-6BAC46997AD4}"/>
              </a:ext>
            </a:extLst>
          </p:cNvPr>
          <p:cNvGrpSpPr/>
          <p:nvPr/>
        </p:nvGrpSpPr>
        <p:grpSpPr>
          <a:xfrm>
            <a:off x="216891" y="1286170"/>
            <a:ext cx="2556209" cy="4667277"/>
            <a:chOff x="216891" y="3286427"/>
            <a:chExt cx="2556209" cy="4667277"/>
          </a:xfrm>
        </p:grpSpPr>
        <p:pic>
          <p:nvPicPr>
            <p:cNvPr id="4" name="Picture 2" descr="C:\Users\cheung\AppData\Local\Temp\SNAGHTML648e60b.PNG">
              <a:extLst>
                <a:ext uri="{FF2B5EF4-FFF2-40B4-BE49-F238E27FC236}">
                  <a16:creationId xmlns:a16="http://schemas.microsoft.com/office/drawing/2014/main" id="{1E78430E-2F86-4D86-97F1-D4AFA6F9B1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3899" y="374099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ACFBA4-6738-4419-8375-701DF68A6C7F}"/>
                </a:ext>
              </a:extLst>
            </p:cNvPr>
            <p:cNvSpPr txBox="1"/>
            <p:nvPr/>
          </p:nvSpPr>
          <p:spPr>
            <a:xfrm>
              <a:off x="359144" y="3764786"/>
              <a:ext cx="1585114" cy="523220"/>
            </a:xfrm>
            <a:prstGeom prst="rect">
              <a:avLst/>
            </a:prstGeom>
            <a:noFill/>
          </p:spPr>
          <p:txBody>
            <a:bodyPr wrap="none" rtlCol="0">
              <a:spAutoFit/>
            </a:bodyPr>
            <a:lstStyle/>
            <a:p>
              <a:r>
                <a:rPr lang="en-US" sz="1600" dirty="0"/>
                <a:t>Alarm Dictionary</a:t>
              </a:r>
            </a:p>
            <a:p>
              <a:r>
                <a:rPr lang="en-US" sz="1200" dirty="0"/>
                <a:t>(Vendor provided)</a:t>
              </a:r>
            </a:p>
          </p:txBody>
        </p:sp>
        <p:grpSp>
          <p:nvGrpSpPr>
            <p:cNvPr id="6" name="Group 5">
              <a:extLst>
                <a:ext uri="{FF2B5EF4-FFF2-40B4-BE49-F238E27FC236}">
                  <a16:creationId xmlns:a16="http://schemas.microsoft.com/office/drawing/2014/main" id="{A98BFBFA-C382-42CC-901B-762AED9263B4}"/>
                </a:ext>
              </a:extLst>
            </p:cNvPr>
            <p:cNvGrpSpPr/>
            <p:nvPr/>
          </p:nvGrpSpPr>
          <p:grpSpPr>
            <a:xfrm>
              <a:off x="216891" y="3286427"/>
              <a:ext cx="2556209" cy="1773369"/>
              <a:chOff x="675230" y="1396951"/>
              <a:chExt cx="3221248" cy="1773369"/>
            </a:xfrm>
          </p:grpSpPr>
          <p:sp>
            <p:nvSpPr>
              <p:cNvPr id="7" name="Rectangle 6">
                <a:extLst>
                  <a:ext uri="{FF2B5EF4-FFF2-40B4-BE49-F238E27FC236}">
                    <a16:creationId xmlns:a16="http://schemas.microsoft.com/office/drawing/2014/main" id="{E5A9D1DD-D2D8-4471-A205-F1956F14708D}"/>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713650" y="1396951"/>
                <a:ext cx="2175596" cy="369332"/>
              </a:xfrm>
              <a:prstGeom prst="rect">
                <a:avLst/>
              </a:prstGeom>
              <a:noFill/>
            </p:spPr>
            <p:txBody>
              <a:bodyPr wrap="none" rtlCol="0">
                <a:spAutoFit/>
              </a:bodyPr>
              <a:lstStyle/>
              <a:p>
                <a:r>
                  <a:rPr lang="en-US" b="1" dirty="0">
                    <a:solidFill>
                      <a:schemeClr val="bg1"/>
                    </a:solidFill>
                  </a:rPr>
                  <a:t>ALARM DEFINITIONS</a:t>
                </a:r>
              </a:p>
            </p:txBody>
          </p:sp>
        </p:gr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7800" y="438511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87068" y="4377133"/>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25" name="Picture 2" descr="C:\Users\cheung\AppData\Local\Temp\SNAGHTML648e60b.PNG">
              <a:extLst>
                <a:ext uri="{FF2B5EF4-FFF2-40B4-BE49-F238E27FC236}">
                  <a16:creationId xmlns:a16="http://schemas.microsoft.com/office/drawing/2014/main" id="{87A9E1A8-769A-40CD-AFFD-3A6162045F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543" y="577948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F1B04767-383C-46E9-AF85-A7371687FD25}"/>
                </a:ext>
              </a:extLst>
            </p:cNvPr>
            <p:cNvSpPr txBox="1"/>
            <p:nvPr/>
          </p:nvSpPr>
          <p:spPr>
            <a:xfrm>
              <a:off x="356788" y="5701675"/>
              <a:ext cx="1359859" cy="769441"/>
            </a:xfrm>
            <a:prstGeom prst="rect">
              <a:avLst/>
            </a:prstGeom>
            <a:noFill/>
          </p:spPr>
          <p:txBody>
            <a:bodyPr wrap="none" rtlCol="0">
              <a:spAutoFit/>
            </a:bodyPr>
            <a:lstStyle/>
            <a:p>
              <a:r>
                <a:rPr lang="en-US" sz="1600" dirty="0"/>
                <a:t>Measurement</a:t>
              </a:r>
            </a:p>
            <a:p>
              <a:r>
                <a:rPr lang="en-US" sz="1600" dirty="0"/>
                <a:t>Dictionary</a:t>
              </a:r>
            </a:p>
            <a:p>
              <a:r>
                <a:rPr lang="en-US" sz="1200" dirty="0"/>
                <a:t>(Vendor provided)</a:t>
              </a:r>
            </a:p>
          </p:txBody>
        </p:sp>
        <p:grpSp>
          <p:nvGrpSpPr>
            <p:cNvPr id="49" name="Group 48">
              <a:extLst>
                <a:ext uri="{FF2B5EF4-FFF2-40B4-BE49-F238E27FC236}">
                  <a16:creationId xmlns:a16="http://schemas.microsoft.com/office/drawing/2014/main" id="{00338A7B-024F-4CD4-9266-614DFC0919D1}"/>
                </a:ext>
              </a:extLst>
            </p:cNvPr>
            <p:cNvGrpSpPr/>
            <p:nvPr/>
          </p:nvGrpSpPr>
          <p:grpSpPr>
            <a:xfrm>
              <a:off x="216891" y="5357026"/>
              <a:ext cx="2556209" cy="2596678"/>
              <a:chOff x="243689" y="5357026"/>
              <a:chExt cx="2556209" cy="2596678"/>
            </a:xfrm>
          </p:grpSpPr>
          <p:sp>
            <p:nvSpPr>
              <p:cNvPr id="28" name="Rectangle 27">
                <a:extLst>
                  <a:ext uri="{FF2B5EF4-FFF2-40B4-BE49-F238E27FC236}">
                    <a16:creationId xmlns:a16="http://schemas.microsoft.com/office/drawing/2014/main" id="{909EF4F6-A439-4FB5-BCE2-045FB5F71E69}"/>
                  </a:ext>
                </a:extLst>
              </p:cNvPr>
              <p:cNvSpPr/>
              <p:nvPr/>
            </p:nvSpPr>
            <p:spPr>
              <a:xfrm>
                <a:off x="243690" y="5716278"/>
                <a:ext cx="2556208" cy="22374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43689" y="535702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466EBFDF-B6C4-4201-9A3D-33BEC421294A}"/>
                </a:ext>
              </a:extLst>
            </p:cNvPr>
            <p:cNvSpPr txBox="1"/>
            <p:nvPr/>
          </p:nvSpPr>
          <p:spPr>
            <a:xfrm>
              <a:off x="274177" y="5349298"/>
              <a:ext cx="2240293" cy="369332"/>
            </a:xfrm>
            <a:prstGeom prst="rect">
              <a:avLst/>
            </a:prstGeom>
            <a:noFill/>
          </p:spPr>
          <p:txBody>
            <a:bodyPr wrap="none" rtlCol="0">
              <a:spAutoFit/>
            </a:bodyPr>
            <a:lstStyle/>
            <a:p>
              <a:r>
                <a:rPr lang="en-US" b="1" dirty="0">
                  <a:solidFill>
                    <a:schemeClr val="bg1"/>
                  </a:solidFill>
                </a:rPr>
                <a:t>MEASUREMENT DEFS</a:t>
              </a:r>
            </a:p>
          </p:txBody>
        </p:sp>
        <p:pic>
          <p:nvPicPr>
            <p:cNvPr id="31" name="Picture 2" descr="C:\Users\cheung\AppData\Local\Temp\SNAGHTML648e60b.PNG">
              <a:extLst>
                <a:ext uri="{FF2B5EF4-FFF2-40B4-BE49-F238E27FC236}">
                  <a16:creationId xmlns:a16="http://schemas.microsoft.com/office/drawing/2014/main" id="{AB500F87-A609-48C7-9AF8-6959ED362C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5444" y="649980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BEE1CBC4-CDA1-48B4-AAF6-9DB01CB53BF3}"/>
                </a:ext>
              </a:extLst>
            </p:cNvPr>
            <p:cNvSpPr txBox="1"/>
            <p:nvPr/>
          </p:nvSpPr>
          <p:spPr>
            <a:xfrm>
              <a:off x="367569" y="7202269"/>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543" y="72775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6428536"/>
              <a:ext cx="1359859" cy="769441"/>
            </a:xfrm>
            <a:prstGeom prst="rect">
              <a:avLst/>
            </a:prstGeom>
            <a:noFill/>
          </p:spPr>
          <p:txBody>
            <a:bodyPr wrap="none" rtlCol="0">
              <a:spAutoFit/>
            </a:bodyPr>
            <a:lstStyle/>
            <a:p>
              <a:r>
                <a:rPr lang="en-US" sz="1600" dirty="0"/>
                <a:t>Measurement</a:t>
              </a:r>
            </a:p>
            <a:p>
              <a:r>
                <a:rPr lang="en-US" sz="1600" dirty="0"/>
                <a:t>Schema</a:t>
              </a:r>
            </a:p>
            <a:p>
              <a:r>
                <a:rPr lang="en-US" sz="1200" dirty="0"/>
                <a:t>(Vendor provided)</a:t>
              </a:r>
            </a:p>
          </p:txBody>
        </p:sp>
      </p:grpSp>
      <p:grpSp>
        <p:nvGrpSpPr>
          <p:cNvPr id="3" name="Group 2">
            <a:extLst>
              <a:ext uri="{FF2B5EF4-FFF2-40B4-BE49-F238E27FC236}">
                <a16:creationId xmlns:a16="http://schemas.microsoft.com/office/drawing/2014/main" id="{030682EA-AAD4-4327-96EB-B627C5784DBD}"/>
              </a:ext>
            </a:extLst>
          </p:cNvPr>
          <p:cNvGrpSpPr/>
          <p:nvPr/>
        </p:nvGrpSpPr>
        <p:grpSpPr>
          <a:xfrm>
            <a:off x="216891" y="6245040"/>
            <a:ext cx="2556209" cy="1773369"/>
            <a:chOff x="216891" y="1215828"/>
            <a:chExt cx="2556209" cy="1773369"/>
          </a:xfrm>
        </p:grpSpPr>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163435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2379683"/>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241210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1563086"/>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1215828"/>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346243" y="1242908"/>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Tree>
    <p:extLst>
      <p:ext uri="{BB962C8B-B14F-4D97-AF65-F5344CB8AC3E}">
        <p14:creationId xmlns:p14="http://schemas.microsoft.com/office/powerpoint/2010/main" val="19294885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4185761"/>
          </a:xfrm>
          <a:prstGeom prst="rect">
            <a:avLst/>
          </a:prstGeom>
          <a:noFill/>
        </p:spPr>
        <p:txBody>
          <a:bodyPr wrap="square" rtlCol="0">
            <a:spAutoFit/>
          </a:bodyPr>
          <a:lstStyle/>
          <a:p>
            <a:r>
              <a:rPr lang="en-US" sz="1400" b="1" u="sng" dirty="0">
                <a:solidFill>
                  <a:srgbClr val="FF0000"/>
                </a:solidFill>
              </a:rPr>
              <a:t>ALARM DICTIONARY</a:t>
            </a:r>
          </a:p>
          <a:p>
            <a:r>
              <a:rPr lang="en-US" sz="1400" dirty="0"/>
              <a:t>Alarm Dictionary defines all alarms/faults published by </a:t>
            </a:r>
            <a:r>
              <a:rPr lang="en-US" sz="1400" dirty="0" err="1"/>
              <a:t>xNF</a:t>
            </a:r>
            <a:r>
              <a:rPr lang="en-US" sz="1400" dirty="0"/>
              <a:t> (x=V or P)</a:t>
            </a:r>
          </a:p>
          <a:p>
            <a:r>
              <a:rPr lang="en-US" sz="1400" dirty="0"/>
              <a:t>Based on 3GPP TS32.111, ETSI, and VES document (v6.0)</a:t>
            </a:r>
          </a:p>
          <a:p>
            <a:r>
              <a:rPr lang="en-US" sz="1400" b="1" u="sng" dirty="0">
                <a:solidFill>
                  <a:srgbClr val="FF0000"/>
                </a:solidFill>
              </a:rPr>
              <a:t>SDC DESIGN STUDIO MAPS VES FAULT Event to Alarm Dictionary</a:t>
            </a:r>
          </a:p>
          <a:p>
            <a:r>
              <a:rPr lang="en-US" sz="1400" dirty="0"/>
              <a:t>SDC Design studio does mapping of Alarm dictionary entries to VES Fault Events to produce a “mapping” definition in the CSAR package. (RATHER than </a:t>
            </a:r>
            <a:r>
              <a:rPr lang="en-US" sz="1400" dirty="0" err="1"/>
              <a:t>mS</a:t>
            </a:r>
            <a:r>
              <a:rPr lang="en-US" sz="1400" dirty="0"/>
              <a:t> doing the mapping because it is more model driven)</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3663823" cy="1261884"/>
          </a:xfrm>
          <a:prstGeom prst="rect">
            <a:avLst/>
          </a:prstGeom>
          <a:noFill/>
        </p:spPr>
        <p:txBody>
          <a:bodyPr wrap="none" rtlCol="0">
            <a:spAutoFit/>
          </a:bodyPr>
          <a:lstStyle/>
          <a:p>
            <a:r>
              <a:rPr lang="en-US" sz="1600" dirty="0">
                <a:solidFill>
                  <a:srgbClr val="0000CC"/>
                </a:solidFill>
              </a:rPr>
              <a:t>Alarm Dictionary</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Alarm Dictionary to VES Fault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83330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109712"/>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75466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0805189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647849"/>
            <a:ext cx="6257925" cy="8402300"/>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p>
          <a:p>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1737032190"/>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Alarm </a:t>
                      </a:r>
                      <a:r>
                        <a:rPr lang="en-GB" sz="1100" b="1" dirty="0">
                          <a:solidFill>
                            <a:srgbClr val="0000CC"/>
                          </a:solidFill>
                          <a:effectLst/>
                          <a:highlight>
                            <a:srgbClr val="FFFF00"/>
                          </a:highlight>
                          <a:latin typeface="+mn-lt"/>
                        </a:rPr>
                        <a:t>Dictionary Index</a:t>
                      </a:r>
                      <a:endParaRPr lang="en-US" sz="1100" b="1"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dirty="0">
                          <a:effectLst/>
                          <a:highlight>
                            <a:srgbClr val="FFFF00"/>
                          </a:highlight>
                          <a:latin typeface="+mn-lt"/>
                          <a:ea typeface="Times New Roman" panose="02020603050405020304" pitchFamily="18" charset="0"/>
                          <a:cs typeface="Times New Roman" panose="02020603050405020304" pitchFamily="18" charset="0"/>
                        </a:rPr>
                        <a:t> </a:t>
                      </a:r>
                      <a:r>
                        <a:rPr lang="en-US" sz="1100"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the BTS,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Fault 99999</a:t>
                      </a:r>
                    </a:p>
                  </a:txBody>
                  <a:tcPr marL="17780" marR="17780" marT="0" marB="0"/>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AED3DD8-00F3-4CD0-96A6-2624B1199AEF}"/>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328198" y="930957"/>
            <a:ext cx="339142" cy="406058"/>
          </a:xfrm>
          <a:prstGeom prst="rect">
            <a:avLst/>
          </a:prstGeom>
        </p:spPr>
      </p:pic>
    </p:spTree>
    <p:extLst>
      <p:ext uri="{BB962C8B-B14F-4D97-AF65-F5344CB8AC3E}">
        <p14:creationId xmlns:p14="http://schemas.microsoft.com/office/powerpoint/2010/main" val="27900889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a:t>
            </a:r>
            <a:r>
              <a:rPr lang="en-US" b="1" u="sng" dirty="0">
                <a:solidFill>
                  <a:srgbClr val="FF0000"/>
                </a:solidFill>
              </a:rPr>
              <a:t>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a:t>
            </a:r>
            <a:r>
              <a:rPr lang="en-US" b="1" u="sng" dirty="0"/>
              <a:t>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2766655" cy="369332"/>
          </a:xfrm>
          <a:prstGeom prst="rect">
            <a:avLst/>
          </a:prstGeom>
          <a:noFill/>
        </p:spPr>
        <p:txBody>
          <a:bodyPr wrap="none" rtlCol="0">
            <a:spAutoFit/>
          </a:bodyPr>
          <a:lstStyle/>
          <a:p>
            <a:r>
              <a:rPr lang="en-US" b="1" dirty="0">
                <a:solidFill>
                  <a:srgbClr val="0000CC"/>
                </a:solidFill>
              </a:rPr>
              <a:t>(ONAP) PLATFORM </a:t>
            </a:r>
            <a:r>
              <a:rPr lang="en-US" b="1" u="sng" dirty="0">
                <a:solidFill>
                  <a:srgbClr val="0000CC"/>
                </a:solidFill>
              </a:rPr>
              <a:t>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977361"/>
            <a:ext cx="4364465" cy="2308324"/>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a:p>
            <a:r>
              <a:rPr lang="en-US" dirty="0"/>
              <a:t>NF Interconnectivity, chaining, relations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471702" cy="2031325"/>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a:p>
            <a:r>
              <a:rPr lang="en-US" dirty="0"/>
              <a:t>Data/Information model</a:t>
            </a:r>
          </a:p>
          <a:p>
            <a:r>
              <a:rPr lang="en-US" dirty="0"/>
              <a:t>VNF and PNF resources</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708187"/>
            <a:ext cx="4579780" cy="2031325"/>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&amp; Catalog</a:t>
            </a:r>
          </a:p>
          <a:p>
            <a:r>
              <a:rPr lang="en-US" dirty="0"/>
              <a:t>ONAP Components (SO, A&amp;AI, APPC/SDNC </a:t>
            </a:r>
            <a:r>
              <a:rPr lang="en-US" dirty="0" err="1"/>
              <a:t>etc</a:t>
            </a:r>
            <a:r>
              <a:rPr lang="en-US" dirty="0"/>
              <a:t>)</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E31C6A-7F3C-40C0-9162-F01513C2C86A}"/>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113C38EB-13D4-4B02-B009-1BE07B0DD8A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3C118839-6E0A-4DB6-9E2F-F10813E13A11}"/>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F11F671F-232A-4701-9658-6DD6412168C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1574468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graphicFrame>
        <p:nvGraphicFramePr>
          <p:cNvPr id="2" name="Table 1">
            <a:extLst>
              <a:ext uri="{FF2B5EF4-FFF2-40B4-BE49-F238E27FC236}">
                <a16:creationId xmlns:a16="http://schemas.microsoft.com/office/drawing/2014/main" id="{0D10536D-FC6F-47AE-8051-7C02B6059472}"/>
              </a:ext>
            </a:extLst>
          </p:cNvPr>
          <p:cNvGraphicFramePr>
            <a:graphicFrameLocks noGrp="1"/>
          </p:cNvGraphicFramePr>
          <p:nvPr>
            <p:extLst>
              <p:ext uri="{D42A27DB-BD31-4B8C-83A1-F6EECF244321}">
                <p14:modId xmlns:p14="http://schemas.microsoft.com/office/powerpoint/2010/main" val="229396010"/>
              </p:ext>
            </p:extLst>
          </p:nvPr>
        </p:nvGraphicFramePr>
        <p:xfrm>
          <a:off x="0" y="81325"/>
          <a:ext cx="6858000" cy="1463040"/>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567762964"/>
                    </a:ext>
                  </a:extLst>
                </a:gridCol>
                <a:gridCol w="4635500">
                  <a:extLst>
                    <a:ext uri="{9D8B030D-6E8A-4147-A177-3AD203B41FA5}">
                      <a16:colId xmlns:a16="http://schemas.microsoft.com/office/drawing/2014/main" val="2055603925"/>
                    </a:ext>
                  </a:extLst>
                </a:gridCol>
              </a:tblGrid>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654458"/>
                  </a:ext>
                </a:extLst>
              </a:tr>
            </a:tbl>
          </a:graphicData>
        </a:graphic>
      </p:graphicFrame>
    </p:spTree>
    <p:extLst>
      <p:ext uri="{BB962C8B-B14F-4D97-AF65-F5344CB8AC3E}">
        <p14:creationId xmlns:p14="http://schemas.microsoft.com/office/powerpoint/2010/main" val="294714522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8EE3D7-8FE6-466A-9E76-D72F86F01EA8}"/>
              </a:ext>
            </a:extLst>
          </p:cNvPr>
          <p:cNvPicPr>
            <a:picLocks noChangeAspect="1"/>
          </p:cNvPicPr>
          <p:nvPr/>
        </p:nvPicPr>
        <p:blipFill>
          <a:blip r:embed="rId2"/>
          <a:stretch>
            <a:fillRect/>
          </a:stretch>
        </p:blipFill>
        <p:spPr>
          <a:xfrm>
            <a:off x="0" y="1250467"/>
            <a:ext cx="6858000" cy="2385391"/>
          </a:xfrm>
          <a:prstGeom prst="rect">
            <a:avLst/>
          </a:prstGeom>
        </p:spPr>
      </p:pic>
      <p:sp>
        <p:nvSpPr>
          <p:cNvPr id="5" name="TextBox 4">
            <a:extLst>
              <a:ext uri="{FF2B5EF4-FFF2-40B4-BE49-F238E27FC236}">
                <a16:creationId xmlns:a16="http://schemas.microsoft.com/office/drawing/2014/main" id="{48C3818C-7DE9-44FC-8A5E-A0C5E3613AA2}"/>
              </a:ext>
            </a:extLst>
          </p:cNvPr>
          <p:cNvSpPr txBox="1"/>
          <p:nvPr/>
        </p:nvSpPr>
        <p:spPr>
          <a:xfrm>
            <a:off x="1333500" y="4559300"/>
            <a:ext cx="4702954" cy="369332"/>
          </a:xfrm>
          <a:prstGeom prst="rect">
            <a:avLst/>
          </a:prstGeom>
          <a:noFill/>
        </p:spPr>
        <p:txBody>
          <a:bodyPr wrap="none" rtlCol="0">
            <a:spAutoFit/>
          </a:bodyPr>
          <a:lstStyle/>
          <a:p>
            <a:r>
              <a:rPr lang="en-US" dirty="0"/>
              <a:t>SDN-R in Open Daylight create a A&amp;AI PNF entry</a:t>
            </a:r>
          </a:p>
        </p:txBody>
      </p:sp>
    </p:spTree>
    <p:extLst>
      <p:ext uri="{BB962C8B-B14F-4D97-AF65-F5344CB8AC3E}">
        <p14:creationId xmlns:p14="http://schemas.microsoft.com/office/powerpoint/2010/main" val="23202081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F30CED-B926-4823-9FAC-DC622DD76175}"/>
              </a:ext>
            </a:extLst>
          </p:cNvPr>
          <p:cNvPicPr>
            <a:picLocks noChangeAspect="1"/>
          </p:cNvPicPr>
          <p:nvPr/>
        </p:nvPicPr>
        <p:blipFill>
          <a:blip r:embed="rId2"/>
          <a:stretch>
            <a:fillRect/>
          </a:stretch>
        </p:blipFill>
        <p:spPr>
          <a:xfrm>
            <a:off x="0" y="1153418"/>
            <a:ext cx="6858000" cy="2078698"/>
          </a:xfrm>
          <a:prstGeom prst="rect">
            <a:avLst/>
          </a:prstGeom>
          <a:ln>
            <a:solidFill>
              <a:srgbClr val="0000CC"/>
            </a:solidFill>
          </a:ln>
        </p:spPr>
      </p:pic>
      <p:pic>
        <p:nvPicPr>
          <p:cNvPr id="5" name="Picture 4">
            <a:extLst>
              <a:ext uri="{FF2B5EF4-FFF2-40B4-BE49-F238E27FC236}">
                <a16:creationId xmlns:a16="http://schemas.microsoft.com/office/drawing/2014/main" id="{A274FDE9-D58C-4EEA-BAAA-AA35AF2A9908}"/>
              </a:ext>
            </a:extLst>
          </p:cNvPr>
          <p:cNvPicPr>
            <a:picLocks noChangeAspect="1"/>
          </p:cNvPicPr>
          <p:nvPr/>
        </p:nvPicPr>
        <p:blipFill>
          <a:blip r:embed="rId3"/>
          <a:stretch>
            <a:fillRect/>
          </a:stretch>
        </p:blipFill>
        <p:spPr>
          <a:xfrm>
            <a:off x="0" y="3240505"/>
            <a:ext cx="6858000" cy="2715960"/>
          </a:xfrm>
          <a:prstGeom prst="rect">
            <a:avLst/>
          </a:prstGeom>
          <a:ln>
            <a:solidFill>
              <a:srgbClr val="0000CC"/>
            </a:solidFill>
          </a:ln>
        </p:spPr>
      </p:pic>
      <p:pic>
        <p:nvPicPr>
          <p:cNvPr id="6" name="Picture 5">
            <a:extLst>
              <a:ext uri="{FF2B5EF4-FFF2-40B4-BE49-F238E27FC236}">
                <a16:creationId xmlns:a16="http://schemas.microsoft.com/office/drawing/2014/main" id="{0677EB9C-3912-4202-91C3-9EC98093651D}"/>
              </a:ext>
            </a:extLst>
          </p:cNvPr>
          <p:cNvPicPr>
            <a:picLocks noChangeAspect="1"/>
          </p:cNvPicPr>
          <p:nvPr/>
        </p:nvPicPr>
        <p:blipFill>
          <a:blip r:embed="rId4"/>
          <a:stretch>
            <a:fillRect/>
          </a:stretch>
        </p:blipFill>
        <p:spPr>
          <a:xfrm>
            <a:off x="0" y="5956465"/>
            <a:ext cx="6858000" cy="1319493"/>
          </a:xfrm>
          <a:prstGeom prst="rect">
            <a:avLst/>
          </a:prstGeom>
          <a:ln>
            <a:solidFill>
              <a:srgbClr val="0000CC"/>
            </a:solidFill>
          </a:ln>
        </p:spPr>
      </p:pic>
      <p:pic>
        <p:nvPicPr>
          <p:cNvPr id="7" name="Picture 6">
            <a:extLst>
              <a:ext uri="{FF2B5EF4-FFF2-40B4-BE49-F238E27FC236}">
                <a16:creationId xmlns:a16="http://schemas.microsoft.com/office/drawing/2014/main" id="{F64B163D-6DDC-4F45-968D-F0CF01E7248F}"/>
              </a:ext>
            </a:extLst>
          </p:cNvPr>
          <p:cNvPicPr>
            <a:picLocks noChangeAspect="1"/>
          </p:cNvPicPr>
          <p:nvPr/>
        </p:nvPicPr>
        <p:blipFill>
          <a:blip r:embed="rId5"/>
          <a:stretch>
            <a:fillRect/>
          </a:stretch>
        </p:blipFill>
        <p:spPr>
          <a:xfrm>
            <a:off x="0" y="7578650"/>
            <a:ext cx="6858000" cy="1054560"/>
          </a:xfrm>
          <a:prstGeom prst="rect">
            <a:avLst/>
          </a:prstGeom>
          <a:ln>
            <a:solidFill>
              <a:srgbClr val="0000CC"/>
            </a:solidFill>
          </a:ln>
        </p:spPr>
      </p:pic>
      <p:grpSp>
        <p:nvGrpSpPr>
          <p:cNvPr id="8" name="Group 7">
            <a:extLst>
              <a:ext uri="{FF2B5EF4-FFF2-40B4-BE49-F238E27FC236}">
                <a16:creationId xmlns:a16="http://schemas.microsoft.com/office/drawing/2014/main" id="{2316083A-DCB7-4825-8BD5-0CDF2FF246B3}"/>
              </a:ext>
            </a:extLst>
          </p:cNvPr>
          <p:cNvGrpSpPr/>
          <p:nvPr/>
        </p:nvGrpSpPr>
        <p:grpSpPr>
          <a:xfrm>
            <a:off x="-5269" y="-13353"/>
            <a:ext cx="6863269" cy="9157353"/>
            <a:chOff x="-5269" y="-17858"/>
            <a:chExt cx="6863269" cy="8598180"/>
          </a:xfrm>
        </p:grpSpPr>
        <p:sp>
          <p:nvSpPr>
            <p:cNvPr id="9" name="Rectangle 8">
              <a:extLst>
                <a:ext uri="{FF2B5EF4-FFF2-40B4-BE49-F238E27FC236}">
                  <a16:creationId xmlns:a16="http://schemas.microsoft.com/office/drawing/2014/main" id="{FAB8775A-C9EF-4F57-8BB8-4A2B157D88C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0" name="TextBox 9">
              <a:extLst>
                <a:ext uri="{FF2B5EF4-FFF2-40B4-BE49-F238E27FC236}">
                  <a16:creationId xmlns:a16="http://schemas.microsoft.com/office/drawing/2014/main" id="{FEFB2E31-5EF5-48BB-A054-5E57EC2CA94C}"/>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1" name="Rectangle 10">
              <a:extLst>
                <a:ext uri="{FF2B5EF4-FFF2-40B4-BE49-F238E27FC236}">
                  <a16:creationId xmlns:a16="http://schemas.microsoft.com/office/drawing/2014/main" id="{F4EFD68C-E7EA-418C-9FA7-4C4D8082C5F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2" name="TextBox 11">
            <a:extLst>
              <a:ext uri="{FF2B5EF4-FFF2-40B4-BE49-F238E27FC236}">
                <a16:creationId xmlns:a16="http://schemas.microsoft.com/office/drawing/2014/main" id="{88E59657-2936-4764-9BAD-0E05FDFB71D4}"/>
              </a:ext>
            </a:extLst>
          </p:cNvPr>
          <p:cNvSpPr txBox="1"/>
          <p:nvPr/>
        </p:nvSpPr>
        <p:spPr>
          <a:xfrm>
            <a:off x="63500" y="482600"/>
            <a:ext cx="5333127" cy="646331"/>
          </a:xfrm>
          <a:prstGeom prst="rect">
            <a:avLst/>
          </a:prstGeom>
          <a:noFill/>
        </p:spPr>
        <p:txBody>
          <a:bodyPr wrap="none" rtlCol="0">
            <a:spAutoFit/>
          </a:bodyPr>
          <a:lstStyle/>
          <a:p>
            <a:r>
              <a:rPr lang="en-US" dirty="0"/>
              <a:t>Demo given by Michael </a:t>
            </a:r>
            <a:r>
              <a:rPr lang="en-US" dirty="0" err="1"/>
              <a:t>Lando</a:t>
            </a:r>
            <a:r>
              <a:rPr lang="en-US" dirty="0"/>
              <a:t> (Aug 21, 2018)</a:t>
            </a:r>
          </a:p>
          <a:p>
            <a:r>
              <a:rPr lang="en-US" dirty="0"/>
              <a:t>Demonstrating </a:t>
            </a:r>
            <a:r>
              <a:rPr lang="en-US" dirty="0" err="1"/>
              <a:t>software_versions</a:t>
            </a:r>
            <a:r>
              <a:rPr lang="en-US" dirty="0"/>
              <a:t> in SDC Design Studio</a:t>
            </a:r>
          </a:p>
        </p:txBody>
      </p:sp>
    </p:spTree>
    <p:extLst>
      <p:ext uri="{BB962C8B-B14F-4D97-AF65-F5344CB8AC3E}">
        <p14:creationId xmlns:p14="http://schemas.microsoft.com/office/powerpoint/2010/main" val="226158544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1788CE-1DD7-4374-9DB7-5B29AD843978}"/>
              </a:ext>
            </a:extLst>
          </p:cNvPr>
          <p:cNvPicPr>
            <a:picLocks noChangeAspect="1"/>
          </p:cNvPicPr>
          <p:nvPr/>
        </p:nvPicPr>
        <p:blipFill>
          <a:blip r:embed="rId2"/>
          <a:stretch>
            <a:fillRect/>
          </a:stretch>
        </p:blipFill>
        <p:spPr>
          <a:xfrm>
            <a:off x="0" y="648524"/>
            <a:ext cx="6858000" cy="2823482"/>
          </a:xfrm>
          <a:prstGeom prst="rect">
            <a:avLst/>
          </a:prstGeom>
          <a:ln>
            <a:solidFill>
              <a:srgbClr val="0000CC"/>
            </a:solidFill>
          </a:ln>
        </p:spPr>
      </p:pic>
      <p:pic>
        <p:nvPicPr>
          <p:cNvPr id="5" name="Picture 4">
            <a:extLst>
              <a:ext uri="{FF2B5EF4-FFF2-40B4-BE49-F238E27FC236}">
                <a16:creationId xmlns:a16="http://schemas.microsoft.com/office/drawing/2014/main" id="{83AB27F1-8AFB-45F2-8004-DDFD431C428F}"/>
              </a:ext>
            </a:extLst>
          </p:cNvPr>
          <p:cNvPicPr>
            <a:picLocks noChangeAspect="1"/>
          </p:cNvPicPr>
          <p:nvPr/>
        </p:nvPicPr>
        <p:blipFill>
          <a:blip r:embed="rId3"/>
          <a:stretch>
            <a:fillRect/>
          </a:stretch>
        </p:blipFill>
        <p:spPr>
          <a:xfrm>
            <a:off x="0" y="6119697"/>
            <a:ext cx="6858000" cy="2937218"/>
          </a:xfrm>
          <a:prstGeom prst="rect">
            <a:avLst/>
          </a:prstGeom>
          <a:ln>
            <a:solidFill>
              <a:srgbClr val="0000CC"/>
            </a:solidFill>
          </a:ln>
        </p:spPr>
      </p:pic>
      <p:pic>
        <p:nvPicPr>
          <p:cNvPr id="6" name="Picture 5">
            <a:extLst>
              <a:ext uri="{FF2B5EF4-FFF2-40B4-BE49-F238E27FC236}">
                <a16:creationId xmlns:a16="http://schemas.microsoft.com/office/drawing/2014/main" id="{DC23CEFA-4D25-44AD-97CE-E93A792DBE51}"/>
              </a:ext>
            </a:extLst>
          </p:cNvPr>
          <p:cNvPicPr>
            <a:picLocks noChangeAspect="1"/>
          </p:cNvPicPr>
          <p:nvPr/>
        </p:nvPicPr>
        <p:blipFill>
          <a:blip r:embed="rId4"/>
          <a:stretch>
            <a:fillRect/>
          </a:stretch>
        </p:blipFill>
        <p:spPr>
          <a:xfrm>
            <a:off x="0" y="3587867"/>
            <a:ext cx="6858000" cy="2401455"/>
          </a:xfrm>
          <a:prstGeom prst="rect">
            <a:avLst/>
          </a:prstGeom>
          <a:ln>
            <a:solidFill>
              <a:srgbClr val="0000CC"/>
            </a:solidFill>
          </a:ln>
        </p:spPr>
      </p:pic>
      <p:grpSp>
        <p:nvGrpSpPr>
          <p:cNvPr id="7" name="Group 6">
            <a:extLst>
              <a:ext uri="{FF2B5EF4-FFF2-40B4-BE49-F238E27FC236}">
                <a16:creationId xmlns:a16="http://schemas.microsoft.com/office/drawing/2014/main" id="{E81124AF-D001-4878-B68A-BD00045CFC00}"/>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036463A7-F1A4-43AB-9F35-2965636B83D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B2FE2B20-C639-4222-8B0F-0F4C1C673CE0}"/>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59DD80A3-B1DC-4B02-9D59-F541D01F098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5289196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4DB5E7-E9A5-4BAB-8D1B-229193980DFE}"/>
              </a:ext>
            </a:extLst>
          </p:cNvPr>
          <p:cNvGrpSpPr/>
          <p:nvPr/>
        </p:nvGrpSpPr>
        <p:grpSpPr>
          <a:xfrm>
            <a:off x="438150" y="648385"/>
            <a:ext cx="5843638" cy="8345986"/>
            <a:chOff x="438150" y="648385"/>
            <a:chExt cx="5843638" cy="7032579"/>
          </a:xfrm>
        </p:grpSpPr>
        <p:pic>
          <p:nvPicPr>
            <p:cNvPr id="2" name="Picture 1">
              <a:extLst>
                <a:ext uri="{FF2B5EF4-FFF2-40B4-BE49-F238E27FC236}">
                  <a16:creationId xmlns:a16="http://schemas.microsoft.com/office/drawing/2014/main" id="{57F8684A-3169-4BE3-8608-7CE3E228BC91}"/>
                </a:ext>
              </a:extLst>
            </p:cNvPr>
            <p:cNvPicPr>
              <a:picLocks noChangeAspect="1"/>
            </p:cNvPicPr>
            <p:nvPr/>
          </p:nvPicPr>
          <p:blipFill>
            <a:blip r:embed="rId2"/>
            <a:stretch>
              <a:fillRect/>
            </a:stretch>
          </p:blipFill>
          <p:spPr>
            <a:xfrm>
              <a:off x="438150" y="648385"/>
              <a:ext cx="5843638" cy="1910902"/>
            </a:xfrm>
            <a:prstGeom prst="rect">
              <a:avLst/>
            </a:prstGeom>
            <a:ln>
              <a:solidFill>
                <a:srgbClr val="0000CC"/>
              </a:solidFill>
            </a:ln>
          </p:spPr>
        </p:pic>
        <p:pic>
          <p:nvPicPr>
            <p:cNvPr id="3" name="Picture 2">
              <a:extLst>
                <a:ext uri="{FF2B5EF4-FFF2-40B4-BE49-F238E27FC236}">
                  <a16:creationId xmlns:a16="http://schemas.microsoft.com/office/drawing/2014/main" id="{115EF8F0-1E64-434F-850D-ACBFC167869F}"/>
                </a:ext>
              </a:extLst>
            </p:cNvPr>
            <p:cNvPicPr>
              <a:picLocks noChangeAspect="1"/>
            </p:cNvPicPr>
            <p:nvPr/>
          </p:nvPicPr>
          <p:blipFill>
            <a:blip r:embed="rId3"/>
            <a:stretch>
              <a:fillRect/>
            </a:stretch>
          </p:blipFill>
          <p:spPr>
            <a:xfrm>
              <a:off x="438150" y="2657030"/>
              <a:ext cx="5843638" cy="2441911"/>
            </a:xfrm>
            <a:prstGeom prst="rect">
              <a:avLst/>
            </a:prstGeom>
            <a:ln>
              <a:solidFill>
                <a:srgbClr val="0000CC"/>
              </a:solidFill>
            </a:ln>
          </p:spPr>
        </p:pic>
        <p:pic>
          <p:nvPicPr>
            <p:cNvPr id="5" name="Picture 4">
              <a:extLst>
                <a:ext uri="{FF2B5EF4-FFF2-40B4-BE49-F238E27FC236}">
                  <a16:creationId xmlns:a16="http://schemas.microsoft.com/office/drawing/2014/main" id="{698EF155-8E3B-4004-AD5F-4EF47E462D29}"/>
                </a:ext>
              </a:extLst>
            </p:cNvPr>
            <p:cNvPicPr>
              <a:picLocks noChangeAspect="1"/>
            </p:cNvPicPr>
            <p:nvPr/>
          </p:nvPicPr>
          <p:blipFill>
            <a:blip r:embed="rId4"/>
            <a:stretch>
              <a:fillRect/>
            </a:stretch>
          </p:blipFill>
          <p:spPr>
            <a:xfrm>
              <a:off x="438150" y="5188218"/>
              <a:ext cx="5843638" cy="2492746"/>
            </a:xfrm>
            <a:prstGeom prst="rect">
              <a:avLst/>
            </a:prstGeom>
            <a:ln>
              <a:solidFill>
                <a:srgbClr val="0000CC"/>
              </a:solidFill>
            </a:ln>
          </p:spPr>
        </p:pic>
      </p:grpSp>
      <p:grpSp>
        <p:nvGrpSpPr>
          <p:cNvPr id="7" name="Group 6">
            <a:extLst>
              <a:ext uri="{FF2B5EF4-FFF2-40B4-BE49-F238E27FC236}">
                <a16:creationId xmlns:a16="http://schemas.microsoft.com/office/drawing/2014/main" id="{DC88D073-0D55-4C37-8773-8440E9ED43C4}"/>
              </a:ext>
            </a:extLst>
          </p:cNvPr>
          <p:cNvGrpSpPr/>
          <p:nvPr/>
        </p:nvGrpSpPr>
        <p:grpSpPr>
          <a:xfrm>
            <a:off x="-5269" y="-13353"/>
            <a:ext cx="6863269" cy="9157353"/>
            <a:chOff x="-5269" y="-17858"/>
            <a:chExt cx="6863269" cy="8598180"/>
          </a:xfrm>
        </p:grpSpPr>
        <p:sp>
          <p:nvSpPr>
            <p:cNvPr id="8" name="Rectangle 7">
              <a:extLst>
                <a:ext uri="{FF2B5EF4-FFF2-40B4-BE49-F238E27FC236}">
                  <a16:creationId xmlns:a16="http://schemas.microsoft.com/office/drawing/2014/main" id="{CDA018C9-8DFC-453A-95A9-5B27A869B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48F00E-0502-4593-B0E3-A7A470D67CF3}"/>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10" name="Rectangle 9">
              <a:extLst>
                <a:ext uri="{FF2B5EF4-FFF2-40B4-BE49-F238E27FC236}">
                  <a16:creationId xmlns:a16="http://schemas.microsoft.com/office/drawing/2014/main" id="{D09DB914-0036-4D2F-B573-6C616AD24F5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79877098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B5073C-A621-4696-9210-4EA8939DDFD0}"/>
              </a:ext>
            </a:extLst>
          </p:cNvPr>
          <p:cNvPicPr>
            <a:picLocks noChangeAspect="1"/>
          </p:cNvPicPr>
          <p:nvPr/>
        </p:nvPicPr>
        <p:blipFill>
          <a:blip r:embed="rId2"/>
          <a:stretch>
            <a:fillRect/>
          </a:stretch>
        </p:blipFill>
        <p:spPr>
          <a:xfrm>
            <a:off x="0" y="906085"/>
            <a:ext cx="6858000" cy="2688601"/>
          </a:xfrm>
          <a:prstGeom prst="rect">
            <a:avLst/>
          </a:prstGeom>
          <a:ln>
            <a:solidFill>
              <a:srgbClr val="0000CC"/>
            </a:solidFill>
          </a:ln>
        </p:spPr>
      </p:pic>
      <p:pic>
        <p:nvPicPr>
          <p:cNvPr id="3" name="Picture 2">
            <a:extLst>
              <a:ext uri="{FF2B5EF4-FFF2-40B4-BE49-F238E27FC236}">
                <a16:creationId xmlns:a16="http://schemas.microsoft.com/office/drawing/2014/main" id="{3A3E4A96-E2BA-4011-BDC3-AA779685F518}"/>
              </a:ext>
            </a:extLst>
          </p:cNvPr>
          <p:cNvPicPr>
            <a:picLocks noChangeAspect="1"/>
          </p:cNvPicPr>
          <p:nvPr/>
        </p:nvPicPr>
        <p:blipFill>
          <a:blip r:embed="rId3"/>
          <a:stretch>
            <a:fillRect/>
          </a:stretch>
        </p:blipFill>
        <p:spPr>
          <a:xfrm>
            <a:off x="0" y="3833937"/>
            <a:ext cx="6858000" cy="3786188"/>
          </a:xfrm>
          <a:prstGeom prst="rect">
            <a:avLst/>
          </a:prstGeom>
          <a:ln>
            <a:solidFill>
              <a:srgbClr val="0000CC"/>
            </a:solidFill>
          </a:ln>
        </p:spPr>
      </p:pic>
      <p:grpSp>
        <p:nvGrpSpPr>
          <p:cNvPr id="5" name="Group 4">
            <a:extLst>
              <a:ext uri="{FF2B5EF4-FFF2-40B4-BE49-F238E27FC236}">
                <a16:creationId xmlns:a16="http://schemas.microsoft.com/office/drawing/2014/main" id="{206D7748-6946-4DE8-8D05-9414A83E8B67}"/>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82773F95-5FC3-47B9-BBDD-4B0852B8448D}"/>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97CE399B-4172-4DDF-993C-B7885EEEDFBD}"/>
                </a:ext>
              </a:extLst>
            </p:cNvPr>
            <p:cNvSpPr txBox="1"/>
            <p:nvPr/>
          </p:nvSpPr>
          <p:spPr>
            <a:xfrm>
              <a:off x="1004261" y="-17858"/>
              <a:ext cx="4855817" cy="491271"/>
            </a:xfrm>
            <a:prstGeom prst="rect">
              <a:avLst/>
            </a:prstGeom>
            <a:noFill/>
          </p:spPr>
          <p:txBody>
            <a:bodyPr wrap="none" rtlCol="0">
              <a:spAutoFit/>
            </a:bodyPr>
            <a:lstStyle/>
            <a:p>
              <a:pPr algn="ctr"/>
              <a:r>
                <a:rPr lang="en-US" sz="2800" dirty="0" err="1">
                  <a:solidFill>
                    <a:schemeClr val="bg1"/>
                  </a:solidFill>
                  <a:latin typeface="Nokia Pure Headline" pitchFamily="34" charset="0"/>
                </a:rPr>
                <a:t>software_versions</a:t>
              </a:r>
              <a:r>
                <a:rPr lang="en-US" sz="2800" dirty="0">
                  <a:solidFill>
                    <a:schemeClr val="bg1"/>
                  </a:solidFill>
                  <a:latin typeface="Nokia Pure Headline" pitchFamily="34" charset="0"/>
                </a:rPr>
                <a:t> (SDC Demo)</a:t>
              </a:r>
            </a:p>
          </p:txBody>
        </p:sp>
        <p:sp>
          <p:nvSpPr>
            <p:cNvPr id="8" name="Rectangle 7">
              <a:extLst>
                <a:ext uri="{FF2B5EF4-FFF2-40B4-BE49-F238E27FC236}">
                  <a16:creationId xmlns:a16="http://schemas.microsoft.com/office/drawing/2014/main" id="{9801F497-786F-46B7-AABB-C5F4EF9E7FE2}"/>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38782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D2EB4D7-EA65-4F97-B78C-653616C76F9F}"/>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CF104AA-0DBB-4302-AC4F-784D2BC6F62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2EFC580-71B7-4F62-948F-8ED9E9665544}"/>
                </a:ext>
              </a:extLst>
            </p:cNvPr>
            <p:cNvSpPr txBox="1"/>
            <p:nvPr/>
          </p:nvSpPr>
          <p:spPr>
            <a:xfrm>
              <a:off x="488900" y="-17858"/>
              <a:ext cx="58865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INFORMATION HANDLING PRINCIPLES</a:t>
              </a:r>
            </a:p>
          </p:txBody>
        </p:sp>
        <p:sp>
          <p:nvSpPr>
            <p:cNvPr id="7" name="Rectangle 6">
              <a:extLst>
                <a:ext uri="{FF2B5EF4-FFF2-40B4-BE49-F238E27FC236}">
                  <a16:creationId xmlns:a16="http://schemas.microsoft.com/office/drawing/2014/main" id="{3E724D99-FD8C-4F46-8723-A10225F7D72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11A3B0B2-0168-4C8B-B627-749AA6886481}"/>
              </a:ext>
            </a:extLst>
          </p:cNvPr>
          <p:cNvSpPr/>
          <p:nvPr/>
        </p:nvSpPr>
        <p:spPr>
          <a:xfrm>
            <a:off x="1610404" y="726365"/>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7C0C86-B3CE-47D6-BEE2-D68FB571CDA0}"/>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DC316B6-5637-4D38-BCAE-213A0033984C}"/>
              </a:ext>
            </a:extLst>
          </p:cNvPr>
          <p:cNvSpPr txBox="1"/>
          <p:nvPr/>
        </p:nvSpPr>
        <p:spPr>
          <a:xfrm>
            <a:off x="1687026" y="6291159"/>
            <a:ext cx="3272755" cy="369332"/>
          </a:xfrm>
          <a:prstGeom prst="rect">
            <a:avLst/>
          </a:prstGeom>
          <a:noFill/>
        </p:spPr>
        <p:txBody>
          <a:bodyPr wrap="none" rtlCol="0">
            <a:spAutoFit/>
          </a:bodyPr>
          <a:lstStyle/>
          <a:p>
            <a:r>
              <a:rPr lang="en-US" b="1" dirty="0">
                <a:solidFill>
                  <a:srgbClr val="0000CC"/>
                </a:solidFill>
              </a:rPr>
              <a:t>CONFIGURATION INFORMATION</a:t>
            </a:r>
          </a:p>
        </p:txBody>
      </p:sp>
      <p:sp>
        <p:nvSpPr>
          <p:cNvPr id="8" name="Rectangle 7">
            <a:extLst>
              <a:ext uri="{FF2B5EF4-FFF2-40B4-BE49-F238E27FC236}">
                <a16:creationId xmlns:a16="http://schemas.microsoft.com/office/drawing/2014/main" id="{E174197D-617D-40D5-9DC6-84E291A4882A}"/>
              </a:ext>
            </a:extLst>
          </p:cNvPr>
          <p:cNvSpPr/>
          <p:nvPr/>
        </p:nvSpPr>
        <p:spPr>
          <a:xfrm>
            <a:off x="1610404" y="3481065"/>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19084BD-CD21-4CF8-9977-E315A390F42F}"/>
              </a:ext>
            </a:extLst>
          </p:cNvPr>
          <p:cNvSpPr txBox="1"/>
          <p:nvPr/>
        </p:nvSpPr>
        <p:spPr>
          <a:xfrm>
            <a:off x="1687028" y="3506353"/>
            <a:ext cx="2638415" cy="369332"/>
          </a:xfrm>
          <a:prstGeom prst="rect">
            <a:avLst/>
          </a:prstGeom>
          <a:noFill/>
        </p:spPr>
        <p:txBody>
          <a:bodyPr wrap="none" rtlCol="0">
            <a:spAutoFit/>
          </a:bodyPr>
          <a:lstStyle/>
          <a:p>
            <a:r>
              <a:rPr lang="en-US" b="1" dirty="0">
                <a:solidFill>
                  <a:srgbClr val="FF0000"/>
                </a:solidFill>
              </a:rPr>
              <a:t>RUN-TIME INFORMATION</a:t>
            </a:r>
          </a:p>
        </p:txBody>
      </p:sp>
      <p:sp>
        <p:nvSpPr>
          <p:cNvPr id="14" name="TextBox 13">
            <a:extLst>
              <a:ext uri="{FF2B5EF4-FFF2-40B4-BE49-F238E27FC236}">
                <a16:creationId xmlns:a16="http://schemas.microsoft.com/office/drawing/2014/main" id="{5A31A18C-A17B-4751-BD99-8C55EC41CBBA}"/>
              </a:ext>
            </a:extLst>
          </p:cNvPr>
          <p:cNvSpPr txBox="1"/>
          <p:nvPr/>
        </p:nvSpPr>
        <p:spPr>
          <a:xfrm>
            <a:off x="2049857" y="3825345"/>
            <a:ext cx="4383059" cy="2308324"/>
          </a:xfrm>
          <a:prstGeom prst="rect">
            <a:avLst/>
          </a:prstGeom>
          <a:noFill/>
        </p:spPr>
        <p:txBody>
          <a:bodyPr wrap="none" rtlCol="0">
            <a:spAutoFit/>
          </a:bodyPr>
          <a:lstStyle/>
          <a:p>
            <a:r>
              <a:rPr lang="en-US" dirty="0"/>
              <a:t>Run-Time Attributes, Run-Time Model</a:t>
            </a:r>
          </a:p>
          <a:p>
            <a:r>
              <a:rPr lang="en-US" dirty="0"/>
              <a:t>Accessing NF instance for ONAP components</a:t>
            </a:r>
          </a:p>
          <a:p>
            <a:r>
              <a:rPr lang="en-US" dirty="0"/>
              <a:t>Instance of a NF</a:t>
            </a:r>
          </a:p>
          <a:p>
            <a:r>
              <a:rPr lang="en-US" dirty="0"/>
              <a:t>Application Data</a:t>
            </a:r>
          </a:p>
          <a:p>
            <a:r>
              <a:rPr lang="en-US" dirty="0"/>
              <a:t>Operational Operator</a:t>
            </a:r>
          </a:p>
          <a:p>
            <a:r>
              <a:rPr lang="en-US" dirty="0"/>
              <a:t>Functional Aspects</a:t>
            </a:r>
          </a:p>
          <a:p>
            <a:r>
              <a:rPr lang="en-US" dirty="0"/>
              <a:t>Orchestrating ONAP component &amp; resources</a:t>
            </a:r>
          </a:p>
          <a:p>
            <a:r>
              <a:rPr lang="en-US" dirty="0"/>
              <a:t>States &amp; modes</a:t>
            </a:r>
          </a:p>
        </p:txBody>
      </p:sp>
      <p:sp>
        <p:nvSpPr>
          <p:cNvPr id="12" name="TextBox 11">
            <a:extLst>
              <a:ext uri="{FF2B5EF4-FFF2-40B4-BE49-F238E27FC236}">
                <a16:creationId xmlns:a16="http://schemas.microsoft.com/office/drawing/2014/main" id="{A3E6B1F1-91B2-486E-A689-CEB401F219C1}"/>
              </a:ext>
            </a:extLst>
          </p:cNvPr>
          <p:cNvSpPr txBox="1"/>
          <p:nvPr/>
        </p:nvSpPr>
        <p:spPr>
          <a:xfrm>
            <a:off x="1687027" y="769663"/>
            <a:ext cx="2913490" cy="369332"/>
          </a:xfrm>
          <a:prstGeom prst="rect">
            <a:avLst/>
          </a:prstGeom>
          <a:noFill/>
        </p:spPr>
        <p:txBody>
          <a:bodyPr wrap="none" rtlCol="0">
            <a:spAutoFit/>
          </a:bodyPr>
          <a:lstStyle/>
          <a:p>
            <a:r>
              <a:rPr lang="en-US" b="1" dirty="0"/>
              <a:t>DESIGN TIME INFORMATION</a:t>
            </a:r>
          </a:p>
        </p:txBody>
      </p:sp>
      <p:sp>
        <p:nvSpPr>
          <p:cNvPr id="15" name="TextBox 14">
            <a:extLst>
              <a:ext uri="{FF2B5EF4-FFF2-40B4-BE49-F238E27FC236}">
                <a16:creationId xmlns:a16="http://schemas.microsoft.com/office/drawing/2014/main" id="{CA488ACD-1C71-4153-B596-67363FEC27D7}"/>
              </a:ext>
            </a:extLst>
          </p:cNvPr>
          <p:cNvSpPr txBox="1"/>
          <p:nvPr/>
        </p:nvSpPr>
        <p:spPr>
          <a:xfrm>
            <a:off x="2050202" y="1163072"/>
            <a:ext cx="4629665" cy="2308324"/>
          </a:xfrm>
          <a:prstGeom prst="rect">
            <a:avLst/>
          </a:prstGeom>
          <a:noFill/>
        </p:spPr>
        <p:txBody>
          <a:bodyPr wrap="none" rtlCol="0">
            <a:spAutoFit/>
          </a:bodyPr>
          <a:lstStyle/>
          <a:p>
            <a:r>
              <a:rPr lang="en-US" dirty="0"/>
              <a:t>Design-time Operator</a:t>
            </a:r>
          </a:p>
          <a:p>
            <a:r>
              <a:rPr lang="en-US" dirty="0"/>
              <a:t>NF Interconnectivity</a:t>
            </a:r>
          </a:p>
          <a:p>
            <a:r>
              <a:rPr lang="en-US" dirty="0"/>
              <a:t>ONAP component-level information</a:t>
            </a:r>
          </a:p>
          <a:p>
            <a:r>
              <a:rPr lang="en-US" dirty="0"/>
              <a:t>Templates</a:t>
            </a:r>
          </a:p>
          <a:p>
            <a:r>
              <a:rPr lang="en-US" dirty="0"/>
              <a:t>Meta-data, TOSCA semantics (policies, cap/</a:t>
            </a:r>
            <a:r>
              <a:rPr lang="en-US" dirty="0" err="1"/>
              <a:t>req</a:t>
            </a:r>
            <a:r>
              <a:rPr lang="en-US" dirty="0"/>
              <a:t>)</a:t>
            </a:r>
          </a:p>
          <a:p>
            <a:r>
              <a:rPr lang="en-US" dirty="0"/>
              <a:t>Design Time Model</a:t>
            </a:r>
          </a:p>
          <a:p>
            <a:r>
              <a:rPr lang="en-US" dirty="0"/>
              <a:t>Control Loop / Closed loop model</a:t>
            </a:r>
          </a:p>
          <a:p>
            <a:endParaRPr lang="en-US" dirty="0"/>
          </a:p>
        </p:txBody>
      </p:sp>
      <p:sp>
        <p:nvSpPr>
          <p:cNvPr id="16" name="TextBox 15">
            <a:extLst>
              <a:ext uri="{FF2B5EF4-FFF2-40B4-BE49-F238E27FC236}">
                <a16:creationId xmlns:a16="http://schemas.microsoft.com/office/drawing/2014/main" id="{7A9A496E-61C1-4697-B26D-B0725A56FB66}"/>
              </a:ext>
            </a:extLst>
          </p:cNvPr>
          <p:cNvSpPr txBox="1"/>
          <p:nvPr/>
        </p:nvSpPr>
        <p:spPr>
          <a:xfrm>
            <a:off x="2050547" y="6708187"/>
            <a:ext cx="3474606" cy="1200329"/>
          </a:xfrm>
          <a:prstGeom prst="rect">
            <a:avLst/>
          </a:prstGeom>
          <a:noFill/>
        </p:spPr>
        <p:txBody>
          <a:bodyPr wrap="none" rtlCol="0">
            <a:spAutoFit/>
          </a:bodyPr>
          <a:lstStyle/>
          <a:p>
            <a:r>
              <a:rPr lang="en-US" dirty="0"/>
              <a:t>Service Parameters</a:t>
            </a:r>
          </a:p>
          <a:p>
            <a:r>
              <a:rPr lang="en-US" dirty="0"/>
              <a:t>Run-Time parameters</a:t>
            </a:r>
          </a:p>
          <a:p>
            <a:r>
              <a:rPr lang="en-US" dirty="0"/>
              <a:t>Functional Configuration</a:t>
            </a:r>
          </a:p>
          <a:p>
            <a:r>
              <a:rPr lang="en-US" dirty="0"/>
              <a:t>Data Consistency &amp; Data Validation</a:t>
            </a:r>
          </a:p>
        </p:txBody>
      </p:sp>
    </p:spTree>
    <p:extLst>
      <p:ext uri="{BB962C8B-B14F-4D97-AF65-F5344CB8AC3E}">
        <p14:creationId xmlns:p14="http://schemas.microsoft.com/office/powerpoint/2010/main" val="3589446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D967A6-D399-4B32-9E56-21A851CB1E4F}"/>
              </a:ext>
            </a:extLst>
          </p:cNvPr>
          <p:cNvSpPr txBox="1"/>
          <p:nvPr/>
        </p:nvSpPr>
        <p:spPr>
          <a:xfrm>
            <a:off x="257176" y="571500"/>
            <a:ext cx="5645007" cy="7294305"/>
          </a:xfrm>
          <a:prstGeom prst="rect">
            <a:avLst/>
          </a:prstGeom>
          <a:noFill/>
        </p:spPr>
        <p:txBody>
          <a:bodyPr wrap="none" rtlCol="0">
            <a:spAutoFit/>
          </a:bodyPr>
          <a:lstStyle/>
          <a:p>
            <a:r>
              <a:rPr lang="en-US" dirty="0"/>
              <a:t>Aug 21, 2018</a:t>
            </a:r>
          </a:p>
          <a:p>
            <a:endParaRPr lang="en-US" dirty="0"/>
          </a:p>
          <a:p>
            <a:r>
              <a:rPr lang="en-US" dirty="0"/>
              <a:t>(NK Shankar)</a:t>
            </a:r>
          </a:p>
          <a:p>
            <a:r>
              <a:rPr lang="en-US" dirty="0"/>
              <a:t>PCI Discussion</a:t>
            </a:r>
          </a:p>
          <a:p>
            <a:endParaRPr lang="en-US" dirty="0"/>
          </a:p>
          <a:p>
            <a:r>
              <a:rPr lang="en-US" dirty="0"/>
              <a:t>If ONAP needs to know about PCI to</a:t>
            </a:r>
          </a:p>
          <a:p>
            <a:r>
              <a:rPr lang="en-US" dirty="0"/>
              <a:t>Perform control loop functions, ONAP needs to know</a:t>
            </a:r>
          </a:p>
          <a:p>
            <a:r>
              <a:rPr lang="en-US" dirty="0"/>
              <a:t>As part of a process flow.</a:t>
            </a:r>
          </a:p>
          <a:p>
            <a:endParaRPr lang="en-US" dirty="0"/>
          </a:p>
          <a:p>
            <a:r>
              <a:rPr lang="en-US" dirty="0"/>
              <a:t>(Arash Hekmat)</a:t>
            </a:r>
          </a:p>
          <a:p>
            <a:r>
              <a:rPr lang="en-US" dirty="0"/>
              <a:t>5G Architecture </a:t>
            </a:r>
          </a:p>
          <a:p>
            <a:r>
              <a:rPr lang="en-US" dirty="0"/>
              <a:t>Configuration kept in SDNC/SDNR</a:t>
            </a:r>
          </a:p>
          <a:p>
            <a:r>
              <a:rPr lang="en-US" dirty="0"/>
              <a:t>Source of 5G configuration information.</a:t>
            </a:r>
          </a:p>
          <a:p>
            <a:r>
              <a:rPr lang="en-US" dirty="0"/>
              <a:t>Control designer studio feature to </a:t>
            </a:r>
            <a:r>
              <a:rPr lang="en-US" b="1" dirty="0"/>
              <a:t>CDT </a:t>
            </a:r>
            <a:r>
              <a:rPr lang="en-US" dirty="0"/>
              <a:t>in Casa/R3</a:t>
            </a:r>
          </a:p>
          <a:p>
            <a:r>
              <a:rPr lang="en-US" dirty="0"/>
              <a:t>Adding XML or JSON template for configuration to CDT</a:t>
            </a:r>
          </a:p>
          <a:p>
            <a:r>
              <a:rPr lang="en-US" dirty="0"/>
              <a:t>CDT would move to SDC Design Studio (additional cap)</a:t>
            </a:r>
          </a:p>
          <a:p>
            <a:r>
              <a:rPr lang="en-US" dirty="0"/>
              <a:t>Consume model/create artifacts.</a:t>
            </a:r>
          </a:p>
          <a:p>
            <a:r>
              <a:rPr lang="en-US" dirty="0"/>
              <a:t>When you have config you config a port IP@, </a:t>
            </a:r>
          </a:p>
          <a:p>
            <a:r>
              <a:rPr lang="en-US" dirty="0"/>
              <a:t>Resource Resolution.</a:t>
            </a:r>
          </a:p>
          <a:p>
            <a:r>
              <a:rPr lang="en-US" dirty="0"/>
              <a:t>Dictionary of resources.</a:t>
            </a:r>
          </a:p>
          <a:p>
            <a:r>
              <a:rPr lang="en-US" dirty="0"/>
              <a:t>Parameters are tagged ($, #) resolve @ Run time.</a:t>
            </a:r>
          </a:p>
          <a:p>
            <a:r>
              <a:rPr lang="en-US" dirty="0"/>
              <a:t>As resource resolution </a:t>
            </a:r>
            <a:r>
              <a:rPr lang="en-US" b="1" dirty="0"/>
              <a:t>SDNC</a:t>
            </a:r>
            <a:r>
              <a:rPr lang="en-US" dirty="0"/>
              <a:t> &gt; templates &gt; data dictionary</a:t>
            </a:r>
          </a:p>
          <a:p>
            <a:r>
              <a:rPr lang="en-US" dirty="0"/>
              <a:t>Resolves parameters to configure NF &gt; </a:t>
            </a:r>
          </a:p>
          <a:p>
            <a:r>
              <a:rPr lang="en-US" dirty="0"/>
              <a:t>Protocol to write config (Ansible, Chef, </a:t>
            </a:r>
            <a:r>
              <a:rPr lang="en-US" dirty="0" err="1"/>
              <a:t>Netconf</a:t>
            </a:r>
            <a:r>
              <a:rPr lang="en-US" dirty="0"/>
              <a:t>)</a:t>
            </a:r>
          </a:p>
          <a:p>
            <a:r>
              <a:rPr lang="en-US" dirty="0"/>
              <a:t>UI Data dictionary/parameters to resolve at run-time</a:t>
            </a:r>
          </a:p>
          <a:p>
            <a:endParaRPr lang="en-US" dirty="0"/>
          </a:p>
        </p:txBody>
      </p:sp>
    </p:spTree>
    <p:extLst>
      <p:ext uri="{BB962C8B-B14F-4D97-AF65-F5344CB8AC3E}">
        <p14:creationId xmlns:p14="http://schemas.microsoft.com/office/powerpoint/2010/main" val="2660899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886716" y="-17858"/>
              <a:ext cx="3090911" cy="491271"/>
            </a:xfrm>
            <a:prstGeom prst="rect">
              <a:avLst/>
            </a:prstGeom>
            <a:noFill/>
          </p:spPr>
          <p:txBody>
            <a:bodyPr wrap="none" rtlCol="0">
              <a:spAutoFit/>
            </a:bodyPr>
            <a:lstStyle/>
            <a:p>
              <a:pPr algn="ctr"/>
              <a:r>
                <a:rPr lang="en-US" sz="2800" dirty="0">
                  <a:solidFill>
                    <a:srgbClr val="FF0000"/>
                  </a:solidFill>
                  <a:latin typeface="Nokia Pure Headline" pitchFamily="34" charset="0"/>
                </a:rPr>
                <a:t>VERSION</a:t>
              </a:r>
              <a:r>
                <a:rPr lang="en-US" sz="2800" dirty="0">
                  <a:solidFill>
                    <a:schemeClr val="bg1"/>
                  </a:solidFill>
                  <a:latin typeface="Nokia Pure Headline" pitchFamily="34" charset="0"/>
                </a:rPr>
                <a:t> CONCEPT</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6065556"/>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791761" cy="1477328"/>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 </a:t>
            </a:r>
            <a:r>
              <a:rPr lang="en-US" dirty="0"/>
              <a:t>[Partition1 “Active”] 12345</a:t>
            </a:r>
            <a:endParaRPr lang="en-US" b="1" dirty="0"/>
          </a:p>
          <a:p>
            <a:r>
              <a:rPr lang="en-US" dirty="0"/>
              <a:t>	[Part 2] 67890 [Recovery Partition] 00010</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720703"/>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16187</TotalTime>
  <Words>8764</Words>
  <Application>Microsoft Office PowerPoint</Application>
  <PresentationFormat>On-screen Show (4:3)</PresentationFormat>
  <Paragraphs>1315</Paragraphs>
  <Slides>68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68</vt:i4>
      </vt:variant>
    </vt:vector>
  </HeadingPairs>
  <TitlesOfParts>
    <vt:vector size="77" baseType="lpstr">
      <vt:lpstr>等线</vt:lpstr>
      <vt:lpstr>宋体</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840</cp:revision>
  <dcterms:created xsi:type="dcterms:W3CDTF">2018-01-11T16:35:30Z</dcterms:created>
  <dcterms:modified xsi:type="dcterms:W3CDTF">2018-08-21T14:26:22Z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b1aa2129-79ec-42c0-bfac-e5b7a0374572_Enabled">
    <vt:lpwstr>True</vt:lpwstr>
  </property>
  <property fmtid="{D5CDD505-2E9C-101B-9397-08002B2CF9AE}" pid="4" name="MSIP_Label_b1aa2129-79ec-42c0-bfac-e5b7a0374572_SiteId">
    <vt:lpwstr>5d471751-9675-428d-917b-70f44f9630b0</vt:lpwstr>
  </property>
  <property fmtid="{D5CDD505-2E9C-101B-9397-08002B2CF9AE}" pid="5" name="MSIP_Label_b1aa2129-79ec-42c0-bfac-e5b7a0374572_Ref">
    <vt:lpwstr>https://api.informationprotection.azure.com/api/5d471751-9675-428d-917b-70f44f9630b0</vt:lpwstr>
  </property>
  <property fmtid="{D5CDD505-2E9C-101B-9397-08002B2CF9AE}" pid="6" name="MSIP_Label_b1aa2129-79ec-42c0-bfac-e5b7a0374572_Owner">
    <vt:lpwstr>ben.cheung@nokia.com</vt:lpwstr>
  </property>
  <property fmtid="{D5CDD505-2E9C-101B-9397-08002B2CF9AE}" pid="7" name="MSIP_Label_b1aa2129-79ec-42c0-bfac-e5b7a0374572_SetDate">
    <vt:lpwstr>2018-07-26T09:58:31.7864333-04:00</vt:lpwstr>
  </property>
  <property fmtid="{D5CDD505-2E9C-101B-9397-08002B2CF9AE}" pid="8" name="MSIP_Label_b1aa2129-79ec-42c0-bfac-e5b7a0374572_Name">
    <vt:lpwstr>Public</vt:lpwstr>
  </property>
  <property fmtid="{D5CDD505-2E9C-101B-9397-08002B2CF9AE}" pid="9" name="MSIP_Label_b1aa2129-79ec-42c0-bfac-e5b7a0374572_Application">
    <vt:lpwstr>Microsoft Azure Information Protection</vt:lpwstr>
  </property>
  <property fmtid="{D5CDD505-2E9C-101B-9397-08002B2CF9AE}" pid="10" name="MSIP_Label_b1aa2129-79ec-42c0-bfac-e5b7a0374572_Extended_MSFT_Method">
    <vt:lpwstr>Manual</vt:lpwstr>
  </property>
  <property fmtid="{D5CDD505-2E9C-101B-9397-08002B2CF9AE}" pid="11" name="Sensitivity">
    <vt:lpwstr>Public</vt:lpwstr>
  </property>
</Properties>
</file>