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49"/>
  </p:notesMasterIdLst>
  <p:sldIdLst>
    <p:sldId id="283" r:id="rId2"/>
    <p:sldId id="393" r:id="rId3"/>
    <p:sldId id="346" r:id="rId4"/>
    <p:sldId id="347" r:id="rId5"/>
    <p:sldId id="340" r:id="rId6"/>
    <p:sldId id="277" r:id="rId7"/>
    <p:sldId id="352" r:id="rId8"/>
    <p:sldId id="353" r:id="rId9"/>
    <p:sldId id="265" r:id="rId10"/>
    <p:sldId id="317" r:id="rId11"/>
    <p:sldId id="339" r:id="rId12"/>
    <p:sldId id="398" r:id="rId13"/>
    <p:sldId id="400" r:id="rId14"/>
    <p:sldId id="401" r:id="rId15"/>
    <p:sldId id="403" r:id="rId16"/>
    <p:sldId id="282" r:id="rId17"/>
    <p:sldId id="362" r:id="rId18"/>
    <p:sldId id="373" r:id="rId19"/>
    <p:sldId id="354" r:id="rId20"/>
    <p:sldId id="364" r:id="rId21"/>
    <p:sldId id="371" r:id="rId22"/>
    <p:sldId id="374" r:id="rId23"/>
    <p:sldId id="376" r:id="rId24"/>
    <p:sldId id="372" r:id="rId25"/>
    <p:sldId id="363" r:id="rId26"/>
    <p:sldId id="395" r:id="rId27"/>
    <p:sldId id="325" r:id="rId28"/>
    <p:sldId id="404" r:id="rId29"/>
    <p:sldId id="408" r:id="rId30"/>
    <p:sldId id="409" r:id="rId31"/>
    <p:sldId id="407" r:id="rId32"/>
    <p:sldId id="406" r:id="rId33"/>
    <p:sldId id="394" r:id="rId34"/>
    <p:sldId id="405" r:id="rId35"/>
    <p:sldId id="288" r:id="rId36"/>
    <p:sldId id="389" r:id="rId37"/>
    <p:sldId id="399" r:id="rId38"/>
    <p:sldId id="388" r:id="rId39"/>
    <p:sldId id="336" r:id="rId40"/>
    <p:sldId id="375" r:id="rId41"/>
    <p:sldId id="386" r:id="rId42"/>
    <p:sldId id="391" r:id="rId43"/>
    <p:sldId id="379" r:id="rId44"/>
    <p:sldId id="380" r:id="rId45"/>
    <p:sldId id="387" r:id="rId46"/>
    <p:sldId id="319" r:id="rId47"/>
    <p:sldId id="402" r:id="rId48"/>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00C9FF"/>
    <a:srgbClr val="FF6600"/>
    <a:srgbClr val="4472C4"/>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737" autoAdjust="0"/>
    <p:restoredTop sz="95345" autoAdjust="0"/>
  </p:normalViewPr>
  <p:slideViewPr>
    <p:cSldViewPr snapToGrid="0">
      <p:cViewPr varScale="1">
        <p:scale>
          <a:sx n="67" d="100"/>
          <a:sy n="67" d="100"/>
        </p:scale>
        <p:origin x="774" y="7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7/30/2018</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9</a:t>
            </a:fld>
            <a:endParaRPr lang="en-US"/>
          </a:p>
        </p:txBody>
      </p:sp>
    </p:spTree>
    <p:extLst>
      <p:ext uri="{BB962C8B-B14F-4D97-AF65-F5344CB8AC3E}">
        <p14:creationId xmlns:p14="http://schemas.microsoft.com/office/powerpoint/2010/main" val="1735129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7/30/2018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7/30/2018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7/30/2018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7/30/2018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7/30/2018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7/30/2018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7/30/2018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display/DW/5G+Functional+Requirements+Tracking" TargetMode="External"/><Relationship Id="rId2" Type="http://schemas.openxmlformats.org/officeDocument/2006/relationships/hyperlink" Target="https://wiki.onap.org/display/DW/Use+case+proposal:+5G-+RAN+deployment,+Slicing,+SON" TargetMode="External"/><Relationship Id="rId1" Type="http://schemas.openxmlformats.org/officeDocument/2006/relationships/slideLayout" Target="../slideLayouts/slideLayout2.xml"/><Relationship Id="rId6" Type="http://schemas.openxmlformats.org/officeDocument/2006/relationships/hyperlink" Target="https://wiki.onap.org/display/DW/Service+Design+and+Creation+(SDC)+Portal" TargetMode="External"/><Relationship Id="rId5" Type="http://schemas.openxmlformats.org/officeDocument/2006/relationships/hyperlink" Target="https://wiki.onap.org/display/DW/Casablanca" TargetMode="External"/><Relationship Id="rId4" Type="http://schemas.openxmlformats.org/officeDocument/2006/relationships/hyperlink" Target="https://wiki.onap.org/display/DW/Casablanca+Release+Requirements"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6.jpg"/></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ONAP NF Modeling in SDC</a:t>
            </a:r>
          </a:p>
          <a:p>
            <a:r>
              <a:rPr lang="en-US" dirty="0">
                <a:solidFill>
                  <a:schemeClr val="bg1"/>
                </a:solidFill>
              </a:rPr>
              <a:t>for Casablanca (R3, 4Q 2018)</a:t>
            </a:r>
            <a:endParaRPr lang="ru-RU"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274891" y="4272886"/>
            <a:ext cx="5292191"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NF (VNF/PNF) Modeling for R3</a:t>
            </a:r>
          </a:p>
          <a:p>
            <a:r>
              <a:rPr lang="en-US" dirty="0">
                <a:solidFill>
                  <a:schemeClr val="bg1"/>
                </a:solidFill>
              </a:rPr>
              <a:t>SDC Project</a:t>
            </a:r>
            <a:endParaRPr lang="ru-RU" sz="105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152158" y="407934"/>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471491" y="8586793"/>
            <a:ext cx="1754006" cy="307777"/>
          </a:xfrm>
          <a:prstGeom prst="rect">
            <a:avLst/>
          </a:prstGeom>
          <a:noFill/>
        </p:spPr>
        <p:txBody>
          <a:bodyPr wrap="none" rtlCol="0">
            <a:spAutoFit/>
          </a:bodyPr>
          <a:lstStyle/>
          <a:p>
            <a:r>
              <a:rPr lang="en-US" sz="1400" dirty="0">
                <a:solidFill>
                  <a:schemeClr val="bg1"/>
                </a:solidFill>
              </a:rPr>
              <a:t>Jul 30, 2018 version 2</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EF2C0FE-A8F8-46DD-AB1B-1CAA046F67D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88E6DDDF-65CA-4922-934B-8FA1718F5E15}"/>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FB636807-059A-4BB6-90C3-B25D79911B44}"/>
                </a:ext>
              </a:extLst>
            </p:cNvPr>
            <p:cNvSpPr txBox="1"/>
            <p:nvPr/>
          </p:nvSpPr>
          <p:spPr>
            <a:xfrm>
              <a:off x="1546868" y="-17858"/>
              <a:ext cx="377058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VNF vs PNF Comparison</a:t>
              </a:r>
            </a:p>
          </p:txBody>
        </p:sp>
        <p:sp>
          <p:nvSpPr>
            <p:cNvPr id="7" name="Rectangle 6">
              <a:extLst>
                <a:ext uri="{FF2B5EF4-FFF2-40B4-BE49-F238E27FC236}">
                  <a16:creationId xmlns:a16="http://schemas.microsoft.com/office/drawing/2014/main" id="{D3BFC1A3-FB62-40C3-B14C-BF803DABA03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8" name="Table 7">
            <a:extLst>
              <a:ext uri="{FF2B5EF4-FFF2-40B4-BE49-F238E27FC236}">
                <a16:creationId xmlns:a16="http://schemas.microsoft.com/office/drawing/2014/main" id="{55A8E3E4-6424-4116-9F78-1FA6D58DE06A}"/>
              </a:ext>
            </a:extLst>
          </p:cNvPr>
          <p:cNvGraphicFramePr>
            <a:graphicFrameLocks noGrp="1"/>
          </p:cNvGraphicFramePr>
          <p:nvPr>
            <p:extLst>
              <p:ext uri="{D42A27DB-BD31-4B8C-83A1-F6EECF244321}">
                <p14:modId xmlns:p14="http://schemas.microsoft.com/office/powerpoint/2010/main" val="1162753165"/>
              </p:ext>
            </p:extLst>
          </p:nvPr>
        </p:nvGraphicFramePr>
        <p:xfrm>
          <a:off x="57152" y="552297"/>
          <a:ext cx="6757983" cy="8488680"/>
        </p:xfrm>
        <a:graphic>
          <a:graphicData uri="http://schemas.openxmlformats.org/drawingml/2006/table">
            <a:tbl>
              <a:tblPr firstRow="1" bandRow="1">
                <a:tableStyleId>{5C22544A-7EE6-4342-B048-85BDC9FD1C3A}</a:tableStyleId>
              </a:tblPr>
              <a:tblGrid>
                <a:gridCol w="1009648">
                  <a:extLst>
                    <a:ext uri="{9D8B030D-6E8A-4147-A177-3AD203B41FA5}">
                      <a16:colId xmlns:a16="http://schemas.microsoft.com/office/drawing/2014/main" val="2154790749"/>
                    </a:ext>
                  </a:extLst>
                </a:gridCol>
                <a:gridCol w="2705100">
                  <a:extLst>
                    <a:ext uri="{9D8B030D-6E8A-4147-A177-3AD203B41FA5}">
                      <a16:colId xmlns:a16="http://schemas.microsoft.com/office/drawing/2014/main" val="555983829"/>
                    </a:ext>
                  </a:extLst>
                </a:gridCol>
                <a:gridCol w="3043235">
                  <a:extLst>
                    <a:ext uri="{9D8B030D-6E8A-4147-A177-3AD203B41FA5}">
                      <a16:colId xmlns:a16="http://schemas.microsoft.com/office/drawing/2014/main" val="3468207131"/>
                    </a:ext>
                  </a:extLst>
                </a:gridCol>
              </a:tblGrid>
              <a:tr h="370840">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VNF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r>
                        <a:rPr lang="en-US" sz="1000" b="1" dirty="0">
                          <a:solidFill>
                            <a:srgbClr val="0000CC"/>
                          </a:solidFill>
                        </a:rPr>
                        <a:t>Concept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fulfills the role of a network function.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It is a network element, a physical entity, which can implements the role of a network function.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847103"/>
                  </a:ext>
                </a:extLst>
              </a:tr>
              <a:tr h="370840">
                <a:tc>
                  <a:txBody>
                    <a:bodyPr/>
                    <a:lstStyle/>
                    <a:p>
                      <a:r>
                        <a:rPr lang="en-US" sz="1000" b="1" dirty="0">
                          <a:solidFill>
                            <a:srgbClr val="0000CC"/>
                          </a:solidFill>
                        </a:rPr>
                        <a:t>Physical Characteristic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Application without dedicated hardware; Virtualized applications require specific capabilities; Run on different vendor servers. SRIOV, Inter-DPDK. Hardware capabilities.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Has an actual physical asset that is deployed and associated directly with the PNF.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56522935"/>
                  </a:ext>
                </a:extLst>
              </a:tr>
              <a:tr h="370840">
                <a:tc>
                  <a:txBody>
                    <a:bodyPr/>
                    <a:lstStyle/>
                    <a:p>
                      <a:r>
                        <a:rPr lang="en-US" sz="1000" b="1" dirty="0">
                          <a:solidFill>
                            <a:srgbClr val="0000CC"/>
                          </a:solidFill>
                        </a:rPr>
                        <a:t>On-boarding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To onboard a VNF is to “bring it into ONAP” i.e. the VNF images, component VNF-C provide descriptors of these NFs. Deployment model, # components, functions. Configuration parameters. VNF is not tied or optimized for a specific hardware, only requiring perhaps some capability to be supported.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For PNF provide the descriptors. Only provide the meta-data. PNF S/W specifically optimized to run on dedicated hardware. (Now) Not the software image. (Future) ONAP will provide the software image repository.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1077907"/>
                  </a:ext>
                </a:extLst>
              </a:tr>
              <a:tr h="370840">
                <a:tc>
                  <a:txBody>
                    <a:bodyPr/>
                    <a:lstStyle/>
                    <a:p>
                      <a:r>
                        <a:rPr lang="en-US" sz="1000" b="1" dirty="0">
                          <a:solidFill>
                            <a:srgbClr val="0000CC"/>
                          </a:solidFill>
                        </a:rPr>
                        <a:t>Plug and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The model triggers the orchestration.</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(See this slide package for PNF Plug and Play) at the end of PnP the PNF can provide service.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74721"/>
                  </a:ext>
                </a:extLst>
              </a:tr>
              <a:tr h="370840">
                <a:tc>
                  <a:txBody>
                    <a:bodyPr/>
                    <a:lstStyle/>
                    <a:p>
                      <a:r>
                        <a:rPr lang="en-US" sz="1000" b="1" dirty="0">
                          <a:solidFill>
                            <a:srgbClr val="0000CC"/>
                          </a:solidFill>
                        </a:rPr>
                        <a:t>Characteristics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CU could be a VNF since there is no need to have an association to a physical environment.</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5G DU must be PNF. PNFs are Elements which may need to interact with the physical environment. PNF is “High-Touch” technology. E.g. Emit radio waves in a geographical area.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8680946"/>
                  </a:ext>
                </a:extLst>
              </a:tr>
              <a:tr h="370840">
                <a:tc>
                  <a:txBody>
                    <a:bodyPr/>
                    <a:lstStyle/>
                    <a:p>
                      <a:r>
                        <a:rPr lang="en-US" sz="1000" b="1" dirty="0">
                          <a:solidFill>
                            <a:srgbClr val="0000CC"/>
                          </a:solidFill>
                        </a:rPr>
                        <a:t>Configurability</a:t>
                      </a:r>
                    </a:p>
                    <a:p>
                      <a:r>
                        <a:rPr lang="en-US" sz="1000" b="1" dirty="0">
                          <a:solidFill>
                            <a:srgbClr val="0000CC"/>
                          </a:solidFill>
                        </a:rPr>
                        <a:t>&amp;</a:t>
                      </a:r>
                    </a:p>
                    <a:p>
                      <a:r>
                        <a:rPr lang="en-US" sz="1000" b="1" dirty="0">
                          <a:solidFill>
                            <a:srgbClr val="0000CC"/>
                          </a:solidFill>
                        </a:rPr>
                        <a:t>Deployment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Easily adaptable to functions that you expect. E.g. Packet gateway to reconfigure as different NFs. Services easily create instances reconfigures including deployments (for different applications). Use a different instances of the VNF to provide a new service. For a VNF you can easily “delete” and “create” a new VNF to perform a new function. Configured dynamically.</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has a “fixed” set of capabilities but can’t easily reconfigure it. One PNF in multiple services. Different capabilities exposed by the PNF. Reuse the same PNF with different services configuration. For a PNF you would not “destroy” a PNF but rather re-configure it. Can be configured dynamically.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9984672"/>
                  </a:ext>
                </a:extLst>
              </a:tr>
              <a:tr h="370840">
                <a:tc>
                  <a:txBody>
                    <a:bodyPr/>
                    <a:lstStyle/>
                    <a:p>
                      <a:r>
                        <a:rPr lang="en-US" sz="1000" b="1" dirty="0">
                          <a:solidFill>
                            <a:srgbClr val="0000CC"/>
                          </a:solidFill>
                        </a:rPr>
                        <a:t>ONAP Interaction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ONAP is started with VNF. VNF is “deployed” on-demand. Control from the ONAP perspective when a deployment of a VNF happens.</a:t>
                      </a:r>
                    </a:p>
                    <a:p>
                      <a:r>
                        <a:rPr lang="en-US" sz="1000" b="0" dirty="0">
                          <a:solidFill>
                            <a:schemeClr val="tx1"/>
                          </a:solidFill>
                        </a:rPr>
                        <a:t>DCAE – same</a:t>
                      </a:r>
                    </a:p>
                    <a:p>
                      <a:r>
                        <a:rPr lang="en-US" sz="1000" b="0" dirty="0">
                          <a:solidFill>
                            <a:schemeClr val="tx1"/>
                          </a:solidFill>
                        </a:rPr>
                        <a:t>Configure – Chef, Ansible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PNF do not “deploy” application. Do not use multi-VIM. Only “configure” the application, the PNF is deployed. A technician goes to site and “deploys” a PNF. </a:t>
                      </a:r>
                    </a:p>
                    <a:p>
                      <a:r>
                        <a:rPr lang="en-US" sz="1000" b="0" dirty="0">
                          <a:solidFill>
                            <a:schemeClr val="tx1"/>
                          </a:solidFill>
                        </a:rPr>
                        <a:t>DCAE – same</a:t>
                      </a:r>
                    </a:p>
                    <a:p>
                      <a:r>
                        <a:rPr lang="en-US" sz="1000" b="0" dirty="0">
                          <a:solidFill>
                            <a:schemeClr val="tx1"/>
                          </a:solidFill>
                        </a:rPr>
                        <a:t>Configure –Implementation of PNF client. Communication protocol, Client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59049850"/>
                  </a:ext>
                </a:extLst>
              </a:tr>
              <a:tr h="370840">
                <a:tc>
                  <a:txBody>
                    <a:bodyPr/>
                    <a:lstStyle/>
                    <a:p>
                      <a:r>
                        <a:rPr lang="en-US" sz="1000" b="1" dirty="0">
                          <a:solidFill>
                            <a:srgbClr val="0000CC"/>
                          </a:solidFill>
                        </a:rPr>
                        <a:t>Design Time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Model VNF. Templates. Onboarded before. In Run-time. Make sure properly identify specific PNF instance already deployed. Vs a dynamically created instances. VNF instances could be created &amp; instantiated dynamically. SDC may assumed instantiation of network function. </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cannot be instantiated, a PNF is only instantiated when it “powers up” and connects to ONAP. Service Orchestration. PNF is instantiated by nature of a PNF installation &amp; commission procedure.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5148676"/>
                  </a:ext>
                </a:extLst>
              </a:tr>
              <a:tr h="370840">
                <a:tc>
                  <a:txBody>
                    <a:bodyPr/>
                    <a:lstStyle/>
                    <a:p>
                      <a:r>
                        <a:rPr lang="en-US" sz="1000" b="1" dirty="0">
                          <a:solidFill>
                            <a:srgbClr val="0000CC"/>
                          </a:solidFill>
                        </a:rPr>
                        <a:t>Service Orchestration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cloud, #VM resources consumption, define components implement different functions. Where &amp; What will be deployed.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Physical location, pre-provisioned capabilities, performance monitoring. Components installed. RUs for specific functions.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0880261"/>
                  </a:ext>
                </a:extLst>
              </a:tr>
              <a:tr h="370840">
                <a:tc>
                  <a:txBody>
                    <a:bodyPr/>
                    <a:lstStyle/>
                    <a:p>
                      <a:r>
                        <a:rPr lang="en-US" sz="1000" b="1" dirty="0">
                          <a:solidFill>
                            <a:srgbClr val="0000CC"/>
                          </a:solidFill>
                        </a:rPr>
                        <a:t>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dynamically assigned resources.</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statically associated (hardware)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6377019"/>
                  </a:ext>
                </a:extLst>
              </a:tr>
              <a:tr h="370840">
                <a:tc>
                  <a:txBody>
                    <a:bodyPr/>
                    <a:lstStyle/>
                    <a:p>
                      <a:r>
                        <a:rPr lang="en-US" sz="1000" b="1" dirty="0">
                          <a:solidFill>
                            <a:srgbClr val="0000CC"/>
                          </a:solidFill>
                        </a:rPr>
                        <a:t>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b="0" dirty="0">
                          <a:solidFill>
                            <a:schemeClr val="tx1"/>
                          </a:solidFill>
                        </a:rPr>
                        <a:t>VNF Capacity can be dynamically changed</a:t>
                      </a:r>
                      <a:endParaRPr lang="en-US" sz="10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dirty="0">
                          <a:solidFill>
                            <a:schemeClr val="tx1"/>
                          </a:solidFill>
                        </a:rPr>
                        <a:t>PNF is static (number of cells supported)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561525"/>
                  </a:ext>
                </a:extLst>
              </a:tr>
            </a:tbl>
          </a:graphicData>
        </a:graphic>
      </p:graphicFrame>
    </p:spTree>
    <p:extLst>
      <p:ext uri="{BB962C8B-B14F-4D97-AF65-F5344CB8AC3E}">
        <p14:creationId xmlns:p14="http://schemas.microsoft.com/office/powerpoint/2010/main" val="338921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SDC &amp; Modeling</a:t>
            </a:r>
          </a:p>
          <a:p>
            <a:r>
              <a:rPr lang="en-US" b="1" dirty="0">
                <a:solidFill>
                  <a:schemeClr val="bg1"/>
                </a:solidFill>
              </a:rPr>
              <a:t>Project Impacts</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SDC NF Modeling for 5G RAN</a:t>
            </a:r>
          </a:p>
          <a:p>
            <a:endParaRPr lang="en-US" dirty="0">
              <a:solidFill>
                <a:schemeClr val="bg1"/>
              </a:solidFill>
            </a:endParaRPr>
          </a:p>
          <a:p>
            <a:r>
              <a:rPr lang="en-US" dirty="0">
                <a:solidFill>
                  <a:schemeClr val="bg1"/>
                </a:solidFill>
              </a:rPr>
              <a:t>5G SDC Project</a:t>
            </a:r>
            <a:endParaRPr lang="ru-RU" sz="1050" dirty="0">
              <a:solidFill>
                <a:schemeClr val="bg1"/>
              </a:solidFill>
            </a:endParaRPr>
          </a:p>
        </p:txBody>
      </p:sp>
    </p:spTree>
    <p:extLst>
      <p:ext uri="{BB962C8B-B14F-4D97-AF65-F5344CB8AC3E}">
        <p14:creationId xmlns:p14="http://schemas.microsoft.com/office/powerpoint/2010/main" val="455410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B2E65C70-95DE-4605-AB05-8462607B0EA3}"/>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FACD208E-963D-4B8A-AED5-5CBC922EB59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A0A3CFD-9A35-40F2-AA78-EDFA424F69E5}"/>
                </a:ext>
              </a:extLst>
            </p:cNvPr>
            <p:cNvSpPr txBox="1"/>
            <p:nvPr/>
          </p:nvSpPr>
          <p:spPr>
            <a:xfrm>
              <a:off x="1600578" y="-17858"/>
              <a:ext cx="366318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PRINCIPLES</a:t>
              </a:r>
            </a:p>
          </p:txBody>
        </p:sp>
        <p:sp>
          <p:nvSpPr>
            <p:cNvPr id="7" name="Rectangle 6">
              <a:extLst>
                <a:ext uri="{FF2B5EF4-FFF2-40B4-BE49-F238E27FC236}">
                  <a16:creationId xmlns:a16="http://schemas.microsoft.com/office/drawing/2014/main" id="{6E6CA62D-4550-40C5-8F7C-BB219E1E087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9" name="Picture 8">
            <a:extLst>
              <a:ext uri="{FF2B5EF4-FFF2-40B4-BE49-F238E27FC236}">
                <a16:creationId xmlns:a16="http://schemas.microsoft.com/office/drawing/2014/main" id="{9B4000DD-0A33-48A4-B951-B00FBB9355FC}"/>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717" y="1376825"/>
            <a:ext cx="277467" cy="384968"/>
          </a:xfrm>
          <a:prstGeom prst="rect">
            <a:avLst/>
          </a:prstGeom>
        </p:spPr>
      </p:pic>
      <p:pic>
        <p:nvPicPr>
          <p:cNvPr id="10" name="Picture 9">
            <a:extLst>
              <a:ext uri="{FF2B5EF4-FFF2-40B4-BE49-F238E27FC236}">
                <a16:creationId xmlns:a16="http://schemas.microsoft.com/office/drawing/2014/main" id="{AEB3527B-AC6C-4156-87A6-8CC3A724592A}"/>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6928" y="2014752"/>
            <a:ext cx="302164" cy="393685"/>
          </a:xfrm>
          <a:prstGeom prst="rect">
            <a:avLst/>
          </a:prstGeom>
        </p:spPr>
      </p:pic>
      <p:pic>
        <p:nvPicPr>
          <p:cNvPr id="11" name="Picture 10">
            <a:extLst>
              <a:ext uri="{FF2B5EF4-FFF2-40B4-BE49-F238E27FC236}">
                <a16:creationId xmlns:a16="http://schemas.microsoft.com/office/drawing/2014/main" id="{865D8445-77AB-4947-B9B9-4AE23342745C}"/>
              </a:ext>
            </a:extLst>
          </p:cNvPr>
          <p:cNvPicPr>
            <a:picLocks noChangeAspect="1"/>
          </p:cNvPicPr>
          <p:nvPr/>
        </p:nvPicPr>
        <p:blipFill>
          <a:blip r:embed="rId4">
            <a:clrChange>
              <a:clrFrom>
                <a:srgbClr val="FFFEF9"/>
              </a:clrFrom>
              <a:clrTo>
                <a:srgbClr val="FFFEF9">
                  <a:alpha val="0"/>
                </a:srgbClr>
              </a:clrTo>
            </a:clrChange>
            <a:extLst>
              <a:ext uri="{28A0092B-C50C-407E-A947-70E740481C1C}">
                <a14:useLocalDpi xmlns:a14="http://schemas.microsoft.com/office/drawing/2010/main" val="0"/>
              </a:ext>
            </a:extLst>
          </a:blip>
          <a:stretch>
            <a:fillRect/>
          </a:stretch>
        </p:blipFill>
        <p:spPr>
          <a:xfrm>
            <a:off x="102535" y="766494"/>
            <a:ext cx="328313" cy="396590"/>
          </a:xfrm>
          <a:prstGeom prst="rect">
            <a:avLst/>
          </a:prstGeom>
        </p:spPr>
      </p:pic>
      <p:sp>
        <p:nvSpPr>
          <p:cNvPr id="12" name="TextBox 11">
            <a:extLst>
              <a:ext uri="{FF2B5EF4-FFF2-40B4-BE49-F238E27FC236}">
                <a16:creationId xmlns:a16="http://schemas.microsoft.com/office/drawing/2014/main" id="{7648D7EE-FCD0-4EFD-91EA-EB68C16C2FD5}"/>
              </a:ext>
            </a:extLst>
          </p:cNvPr>
          <p:cNvSpPr txBox="1"/>
          <p:nvPr/>
        </p:nvSpPr>
        <p:spPr>
          <a:xfrm>
            <a:off x="358140" y="6806575"/>
            <a:ext cx="1107996" cy="792525"/>
          </a:xfrm>
          <a:prstGeom prst="rect">
            <a:avLst/>
          </a:prstGeom>
          <a:noFill/>
        </p:spPr>
        <p:txBody>
          <a:bodyPr wrap="none" rtlCol="0">
            <a:spAutoFit/>
          </a:bodyPr>
          <a:lstStyle/>
          <a:p>
            <a:r>
              <a:rPr lang="en-US" sz="1050" b="1" u="sng" dirty="0">
                <a:solidFill>
                  <a:srgbClr val="0000CC"/>
                </a:solidFill>
              </a:rPr>
              <a:t>ONAP Personnel</a:t>
            </a:r>
          </a:p>
          <a:p>
            <a:r>
              <a:rPr lang="en-US" sz="700" dirty="0"/>
              <a:t>(Operator</a:t>
            </a:r>
          </a:p>
          <a:p>
            <a:r>
              <a:rPr lang="en-US" sz="700" dirty="0"/>
              <a:t>Governor</a:t>
            </a:r>
          </a:p>
          <a:p>
            <a:r>
              <a:rPr lang="en-US" sz="700" dirty="0"/>
              <a:t>Designer</a:t>
            </a:r>
          </a:p>
          <a:p>
            <a:r>
              <a:rPr lang="en-US" sz="700" dirty="0"/>
              <a:t>Administrator</a:t>
            </a:r>
          </a:p>
          <a:p>
            <a:r>
              <a:rPr lang="en-US" sz="700" dirty="0"/>
              <a:t>Tester)</a:t>
            </a:r>
          </a:p>
        </p:txBody>
      </p:sp>
      <p:sp>
        <p:nvSpPr>
          <p:cNvPr id="13" name="TextBox 12">
            <a:extLst>
              <a:ext uri="{FF2B5EF4-FFF2-40B4-BE49-F238E27FC236}">
                <a16:creationId xmlns:a16="http://schemas.microsoft.com/office/drawing/2014/main" id="{C3F68A58-3319-415F-8593-F1C6A1819750}"/>
              </a:ext>
            </a:extLst>
          </p:cNvPr>
          <p:cNvSpPr txBox="1"/>
          <p:nvPr/>
        </p:nvSpPr>
        <p:spPr>
          <a:xfrm>
            <a:off x="358139" y="1927433"/>
            <a:ext cx="1192955" cy="738664"/>
          </a:xfrm>
          <a:prstGeom prst="rect">
            <a:avLst/>
          </a:prstGeom>
          <a:noFill/>
        </p:spPr>
        <p:txBody>
          <a:bodyPr wrap="none" rtlCol="0">
            <a:spAutoFit/>
          </a:bodyPr>
          <a:lstStyle/>
          <a:p>
            <a:r>
              <a:rPr lang="en-US" sz="1050" b="1" u="sng" dirty="0">
                <a:solidFill>
                  <a:srgbClr val="FF6600"/>
                </a:solidFill>
              </a:rPr>
              <a:t>Vendor Personnel</a:t>
            </a:r>
          </a:p>
          <a:p>
            <a:r>
              <a:rPr lang="en-US" sz="1050" dirty="0"/>
              <a:t>Technician</a:t>
            </a:r>
          </a:p>
          <a:p>
            <a:r>
              <a:rPr lang="en-US" sz="1050" dirty="0"/>
              <a:t>Developers</a:t>
            </a:r>
          </a:p>
          <a:p>
            <a:r>
              <a:rPr lang="en-US" sz="1050" dirty="0"/>
              <a:t>Product Support</a:t>
            </a:r>
          </a:p>
        </p:txBody>
      </p:sp>
      <p:sp>
        <p:nvSpPr>
          <p:cNvPr id="14" name="TextBox 13">
            <a:extLst>
              <a:ext uri="{FF2B5EF4-FFF2-40B4-BE49-F238E27FC236}">
                <a16:creationId xmlns:a16="http://schemas.microsoft.com/office/drawing/2014/main" id="{4EE56CDF-7552-4756-8432-92FCB08E0B69}"/>
              </a:ext>
            </a:extLst>
          </p:cNvPr>
          <p:cNvSpPr txBox="1"/>
          <p:nvPr/>
        </p:nvSpPr>
        <p:spPr>
          <a:xfrm>
            <a:off x="358138" y="1289463"/>
            <a:ext cx="1252266" cy="577081"/>
          </a:xfrm>
          <a:prstGeom prst="rect">
            <a:avLst/>
          </a:prstGeom>
          <a:noFill/>
        </p:spPr>
        <p:txBody>
          <a:bodyPr wrap="none" rtlCol="0">
            <a:spAutoFit/>
          </a:bodyPr>
          <a:lstStyle/>
          <a:p>
            <a:r>
              <a:rPr lang="en-US" sz="1050" b="1" u="sng" dirty="0">
                <a:solidFill>
                  <a:srgbClr val="006600"/>
                </a:solidFill>
              </a:rPr>
              <a:t>Provider Personnel</a:t>
            </a:r>
          </a:p>
          <a:p>
            <a:r>
              <a:rPr lang="en-US" sz="1050" dirty="0"/>
              <a:t>Operators</a:t>
            </a:r>
          </a:p>
          <a:p>
            <a:r>
              <a:rPr lang="en-US" sz="1050" dirty="0"/>
              <a:t>Technicians</a:t>
            </a:r>
          </a:p>
        </p:txBody>
      </p:sp>
      <p:sp>
        <p:nvSpPr>
          <p:cNvPr id="15" name="TextBox 14">
            <a:extLst>
              <a:ext uri="{FF2B5EF4-FFF2-40B4-BE49-F238E27FC236}">
                <a16:creationId xmlns:a16="http://schemas.microsoft.com/office/drawing/2014/main" id="{BC9D5F40-9A5E-4583-A2C8-54A35A61B1F9}"/>
              </a:ext>
            </a:extLst>
          </p:cNvPr>
          <p:cNvSpPr txBox="1"/>
          <p:nvPr/>
        </p:nvSpPr>
        <p:spPr>
          <a:xfrm>
            <a:off x="348312" y="694993"/>
            <a:ext cx="1205779" cy="577081"/>
          </a:xfrm>
          <a:prstGeom prst="rect">
            <a:avLst/>
          </a:prstGeom>
          <a:noFill/>
        </p:spPr>
        <p:txBody>
          <a:bodyPr wrap="none" rtlCol="0">
            <a:spAutoFit/>
          </a:bodyPr>
          <a:lstStyle/>
          <a:p>
            <a:r>
              <a:rPr lang="en-US" sz="1050" b="1" u="sng" dirty="0">
                <a:solidFill>
                  <a:srgbClr val="FF0000"/>
                </a:solidFill>
              </a:rPr>
              <a:t>Planner Personnel</a:t>
            </a:r>
          </a:p>
          <a:p>
            <a:r>
              <a:rPr lang="en-US" sz="1050" dirty="0"/>
              <a:t>Optimization</a:t>
            </a:r>
          </a:p>
          <a:p>
            <a:r>
              <a:rPr lang="en-US" sz="1050" dirty="0"/>
              <a:t>Network Planning</a:t>
            </a:r>
          </a:p>
        </p:txBody>
      </p:sp>
      <p:sp>
        <p:nvSpPr>
          <p:cNvPr id="2" name="Rectangle 1">
            <a:extLst>
              <a:ext uri="{FF2B5EF4-FFF2-40B4-BE49-F238E27FC236}">
                <a16:creationId xmlns:a16="http://schemas.microsoft.com/office/drawing/2014/main" id="{3CA2E927-F3EF-4EFA-85A1-AA64F1FB5631}"/>
              </a:ext>
            </a:extLst>
          </p:cNvPr>
          <p:cNvSpPr/>
          <p:nvPr/>
        </p:nvSpPr>
        <p:spPr>
          <a:xfrm>
            <a:off x="1610404" y="694993"/>
            <a:ext cx="4848453" cy="2682145"/>
          </a:xfrm>
          <a:prstGeom prst="rect">
            <a:avLst/>
          </a:prstGeom>
          <a:solidFill>
            <a:schemeClr val="accent2">
              <a:lumMod val="20000"/>
              <a:lumOff val="8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6FA16FF-55F9-4D56-88D3-EA22AEE64E81}"/>
              </a:ext>
            </a:extLst>
          </p:cNvPr>
          <p:cNvSpPr/>
          <p:nvPr/>
        </p:nvSpPr>
        <p:spPr>
          <a:xfrm>
            <a:off x="1610404" y="3469567"/>
            <a:ext cx="4848453" cy="2682145"/>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5341A79-D599-4EC0-B07F-A9EE348EBAD4}"/>
              </a:ext>
            </a:extLst>
          </p:cNvPr>
          <p:cNvSpPr/>
          <p:nvPr/>
        </p:nvSpPr>
        <p:spPr>
          <a:xfrm>
            <a:off x="1610404" y="6244141"/>
            <a:ext cx="4848453" cy="268214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612AFCCD-6FD4-41DE-A915-392A5E191BCA}"/>
              </a:ext>
            </a:extLst>
          </p:cNvPr>
          <p:cNvSpPr txBox="1"/>
          <p:nvPr/>
        </p:nvSpPr>
        <p:spPr>
          <a:xfrm>
            <a:off x="1687028" y="734569"/>
            <a:ext cx="1730345" cy="369332"/>
          </a:xfrm>
          <a:prstGeom prst="rect">
            <a:avLst/>
          </a:prstGeom>
          <a:noFill/>
        </p:spPr>
        <p:txBody>
          <a:bodyPr wrap="none" rtlCol="0">
            <a:spAutoFit/>
          </a:bodyPr>
          <a:lstStyle/>
          <a:p>
            <a:r>
              <a:rPr lang="en-US" b="1" dirty="0">
                <a:solidFill>
                  <a:srgbClr val="FF0000"/>
                </a:solidFill>
              </a:rPr>
              <a:t>SERVICE MODEL</a:t>
            </a:r>
          </a:p>
        </p:txBody>
      </p:sp>
      <p:sp>
        <p:nvSpPr>
          <p:cNvPr id="20" name="TextBox 19">
            <a:extLst>
              <a:ext uri="{FF2B5EF4-FFF2-40B4-BE49-F238E27FC236}">
                <a16:creationId xmlns:a16="http://schemas.microsoft.com/office/drawing/2014/main" id="{FB949496-178C-4DAB-A0B4-FC24C2F215D4}"/>
              </a:ext>
            </a:extLst>
          </p:cNvPr>
          <p:cNvSpPr txBox="1"/>
          <p:nvPr/>
        </p:nvSpPr>
        <p:spPr>
          <a:xfrm>
            <a:off x="1687027" y="3512865"/>
            <a:ext cx="1968103" cy="369332"/>
          </a:xfrm>
          <a:prstGeom prst="rect">
            <a:avLst/>
          </a:prstGeom>
          <a:noFill/>
        </p:spPr>
        <p:txBody>
          <a:bodyPr wrap="none" rtlCol="0">
            <a:spAutoFit/>
          </a:bodyPr>
          <a:lstStyle/>
          <a:p>
            <a:r>
              <a:rPr lang="en-US" b="1" dirty="0"/>
              <a:t>RESOURCE MODEL</a:t>
            </a:r>
          </a:p>
        </p:txBody>
      </p:sp>
      <p:sp>
        <p:nvSpPr>
          <p:cNvPr id="21" name="TextBox 20">
            <a:extLst>
              <a:ext uri="{FF2B5EF4-FFF2-40B4-BE49-F238E27FC236}">
                <a16:creationId xmlns:a16="http://schemas.microsoft.com/office/drawing/2014/main" id="{9D9F61FC-CDD1-4576-928B-D051BE498F53}"/>
              </a:ext>
            </a:extLst>
          </p:cNvPr>
          <p:cNvSpPr txBox="1"/>
          <p:nvPr/>
        </p:nvSpPr>
        <p:spPr>
          <a:xfrm>
            <a:off x="1687026" y="6291161"/>
            <a:ext cx="1998817" cy="369332"/>
          </a:xfrm>
          <a:prstGeom prst="rect">
            <a:avLst/>
          </a:prstGeom>
          <a:noFill/>
        </p:spPr>
        <p:txBody>
          <a:bodyPr wrap="none" rtlCol="0">
            <a:spAutoFit/>
          </a:bodyPr>
          <a:lstStyle/>
          <a:p>
            <a:r>
              <a:rPr lang="en-US" b="1" dirty="0">
                <a:solidFill>
                  <a:srgbClr val="0000CC"/>
                </a:solidFill>
              </a:rPr>
              <a:t>PLATFORM MODEL</a:t>
            </a:r>
          </a:p>
        </p:txBody>
      </p:sp>
      <p:sp>
        <p:nvSpPr>
          <p:cNvPr id="22" name="TextBox 21">
            <a:extLst>
              <a:ext uri="{FF2B5EF4-FFF2-40B4-BE49-F238E27FC236}">
                <a16:creationId xmlns:a16="http://schemas.microsoft.com/office/drawing/2014/main" id="{BC2C80C0-6139-4FAB-89A5-20488F892DE7}"/>
              </a:ext>
            </a:extLst>
          </p:cNvPr>
          <p:cNvSpPr txBox="1"/>
          <p:nvPr/>
        </p:nvSpPr>
        <p:spPr>
          <a:xfrm>
            <a:off x="2049857" y="1104361"/>
            <a:ext cx="4364465" cy="2031325"/>
          </a:xfrm>
          <a:prstGeom prst="rect">
            <a:avLst/>
          </a:prstGeom>
          <a:noFill/>
        </p:spPr>
        <p:txBody>
          <a:bodyPr wrap="none" rtlCol="0">
            <a:spAutoFit/>
          </a:bodyPr>
          <a:lstStyle/>
          <a:p>
            <a:r>
              <a:rPr lang="en-US" dirty="0"/>
              <a:t>Services</a:t>
            </a:r>
          </a:p>
          <a:p>
            <a:r>
              <a:rPr lang="en-US" dirty="0"/>
              <a:t>Application Data</a:t>
            </a:r>
          </a:p>
          <a:p>
            <a:r>
              <a:rPr lang="en-US" dirty="0"/>
              <a:t>Operational Operator</a:t>
            </a:r>
          </a:p>
          <a:p>
            <a:r>
              <a:rPr lang="en-US" dirty="0"/>
              <a:t>Functional Aspects</a:t>
            </a:r>
          </a:p>
          <a:p>
            <a:r>
              <a:rPr lang="en-US" dirty="0"/>
              <a:t>Run-Time</a:t>
            </a:r>
          </a:p>
          <a:p>
            <a:r>
              <a:rPr lang="en-US" dirty="0"/>
              <a:t>ONAP Service vs ETSI/OPENO/3GPP Service</a:t>
            </a:r>
          </a:p>
          <a:p>
            <a:r>
              <a:rPr lang="en-US" dirty="0"/>
              <a:t>Orchestrating ONAP component &amp; resources</a:t>
            </a:r>
          </a:p>
        </p:txBody>
      </p:sp>
      <p:sp>
        <p:nvSpPr>
          <p:cNvPr id="23" name="TextBox 22">
            <a:extLst>
              <a:ext uri="{FF2B5EF4-FFF2-40B4-BE49-F238E27FC236}">
                <a16:creationId xmlns:a16="http://schemas.microsoft.com/office/drawing/2014/main" id="{37008E5C-3E9F-4BBC-B2B3-EF84CF841FC7}"/>
              </a:ext>
            </a:extLst>
          </p:cNvPr>
          <p:cNvSpPr txBox="1"/>
          <p:nvPr/>
        </p:nvSpPr>
        <p:spPr>
          <a:xfrm>
            <a:off x="2050202" y="3906274"/>
            <a:ext cx="2198102" cy="1477328"/>
          </a:xfrm>
          <a:prstGeom prst="rect">
            <a:avLst/>
          </a:prstGeom>
          <a:noFill/>
        </p:spPr>
        <p:txBody>
          <a:bodyPr wrap="none" rtlCol="0">
            <a:spAutoFit/>
          </a:bodyPr>
          <a:lstStyle/>
          <a:p>
            <a:r>
              <a:rPr lang="en-US" dirty="0"/>
              <a:t>Physical Resources</a:t>
            </a:r>
          </a:p>
          <a:p>
            <a:r>
              <a:rPr lang="en-US" dirty="0"/>
              <a:t>Application Data</a:t>
            </a:r>
          </a:p>
          <a:p>
            <a:r>
              <a:rPr lang="en-US" dirty="0"/>
              <a:t>Operational Operator</a:t>
            </a:r>
          </a:p>
          <a:p>
            <a:r>
              <a:rPr lang="en-US" dirty="0"/>
              <a:t>Physical Aspects</a:t>
            </a:r>
          </a:p>
          <a:p>
            <a:r>
              <a:rPr lang="en-US" dirty="0"/>
              <a:t>Run-Time</a:t>
            </a:r>
          </a:p>
        </p:txBody>
      </p:sp>
      <p:sp>
        <p:nvSpPr>
          <p:cNvPr id="24" name="TextBox 23">
            <a:extLst>
              <a:ext uri="{FF2B5EF4-FFF2-40B4-BE49-F238E27FC236}">
                <a16:creationId xmlns:a16="http://schemas.microsoft.com/office/drawing/2014/main" id="{910EB023-D11E-4E0D-B7F7-F0C6754E40DA}"/>
              </a:ext>
            </a:extLst>
          </p:cNvPr>
          <p:cNvSpPr txBox="1"/>
          <p:nvPr/>
        </p:nvSpPr>
        <p:spPr>
          <a:xfrm>
            <a:off x="2050547" y="6708187"/>
            <a:ext cx="3267754" cy="1754326"/>
          </a:xfrm>
          <a:prstGeom prst="rect">
            <a:avLst/>
          </a:prstGeom>
          <a:noFill/>
        </p:spPr>
        <p:txBody>
          <a:bodyPr wrap="none" rtlCol="0">
            <a:spAutoFit/>
          </a:bodyPr>
          <a:lstStyle/>
          <a:p>
            <a:r>
              <a:rPr lang="en-US" dirty="0"/>
              <a:t>NF Interconnectivity</a:t>
            </a:r>
          </a:p>
          <a:p>
            <a:r>
              <a:rPr lang="en-US" dirty="0"/>
              <a:t>ONAP Platform-level information</a:t>
            </a:r>
          </a:p>
          <a:p>
            <a:r>
              <a:rPr lang="en-US" dirty="0"/>
              <a:t>Design-time Operator</a:t>
            </a:r>
          </a:p>
          <a:p>
            <a:r>
              <a:rPr lang="en-US" dirty="0"/>
              <a:t>Templates</a:t>
            </a:r>
          </a:p>
          <a:p>
            <a:r>
              <a:rPr lang="en-US" dirty="0"/>
              <a:t>Meta-data</a:t>
            </a:r>
          </a:p>
          <a:p>
            <a:r>
              <a:rPr lang="en-US" dirty="0"/>
              <a:t>SDC Design Studio Catalog</a:t>
            </a:r>
          </a:p>
        </p:txBody>
      </p:sp>
      <p:pic>
        <p:nvPicPr>
          <p:cNvPr id="25" name="Picture 24">
            <a:extLst>
              <a:ext uri="{FF2B5EF4-FFF2-40B4-BE49-F238E27FC236}">
                <a16:creationId xmlns:a16="http://schemas.microsoft.com/office/drawing/2014/main" id="{4DEE2969-B996-47DC-B13D-0E8D393ED393}"/>
              </a:ext>
            </a:extLst>
          </p:cNvPr>
          <p:cNvPicPr>
            <a:picLocks noChangeAspect="1"/>
          </p:cNvPicPr>
          <p:nvPr/>
        </p:nvPicPr>
        <p:blipFill>
          <a:blip r:embed="rId5">
            <a:clrChange>
              <a:clrFrom>
                <a:srgbClr val="FCFFFD"/>
              </a:clrFrom>
              <a:clrTo>
                <a:srgbClr val="FCFFFD">
                  <a:alpha val="0"/>
                </a:srgbClr>
              </a:clrTo>
            </a:clrChange>
            <a:extLst>
              <a:ext uri="{28A0092B-C50C-407E-A947-70E740481C1C}">
                <a14:useLocalDpi xmlns:a14="http://schemas.microsoft.com/office/drawing/2010/main" val="0"/>
              </a:ext>
            </a:extLst>
          </a:blip>
          <a:stretch>
            <a:fillRect/>
          </a:stretch>
        </p:blipFill>
        <p:spPr>
          <a:xfrm>
            <a:off x="146419" y="6928946"/>
            <a:ext cx="280373" cy="379158"/>
          </a:xfrm>
          <a:prstGeom prst="rect">
            <a:avLst/>
          </a:prstGeom>
        </p:spPr>
      </p:pic>
    </p:spTree>
    <p:extLst>
      <p:ext uri="{BB962C8B-B14F-4D97-AF65-F5344CB8AC3E}">
        <p14:creationId xmlns:p14="http://schemas.microsoft.com/office/powerpoint/2010/main" val="3205293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7571303"/>
          </a:xfrm>
          <a:prstGeom prst="rect">
            <a:avLst/>
          </a:prstGeom>
          <a:noFill/>
        </p:spPr>
        <p:txBody>
          <a:bodyPr wrap="square" rtlCol="0">
            <a:spAutoFit/>
          </a:bodyPr>
          <a:lstStyle/>
          <a:p>
            <a:r>
              <a:rPr lang="en-US" b="1" dirty="0"/>
              <a:t>Resource</a:t>
            </a:r>
            <a:r>
              <a:rPr lang="en-US" dirty="0"/>
              <a:t>: a fundamental capability, implemented either entirely in software, or as software that interacts with a hardware device. Each Resource is a combination of one or more Virtual Function Components (VFCs), along with all the information necessary to instantiate, update, delete, and manage the Resource. A Resource also includes license-related information. There are three kinds of Resource:</a:t>
            </a:r>
          </a:p>
          <a:p>
            <a:pPr lvl="1"/>
            <a:r>
              <a:rPr lang="en-US" dirty="0"/>
              <a:t>Infrastructure (the Cloud resources, e.g., Compute, Storage)</a:t>
            </a:r>
          </a:p>
          <a:p>
            <a:pPr lvl="1"/>
            <a:r>
              <a:rPr lang="en-US" dirty="0"/>
              <a:t>Network (network connectivity functions &amp; elements); example: a Virtual Network Function (VNF)</a:t>
            </a:r>
          </a:p>
          <a:p>
            <a:pPr lvl="1"/>
            <a:r>
              <a:rPr lang="en-US" dirty="0"/>
              <a:t>Application (features and capabilities of a software application);</a:t>
            </a:r>
            <a:r>
              <a:rPr lang="en-US" i="1" dirty="0"/>
              <a:t> e</a:t>
            </a:r>
            <a:r>
              <a:rPr lang="en-US" dirty="0"/>
              <a:t>xample: a load-balancing function</a:t>
            </a:r>
          </a:p>
          <a:p>
            <a:pPr lvl="1"/>
            <a:endParaRPr lang="en-US" dirty="0"/>
          </a:p>
          <a:p>
            <a:r>
              <a:rPr lang="en-US" b="1" dirty="0"/>
              <a:t>Service</a:t>
            </a:r>
            <a:r>
              <a:rPr lang="en-US" dirty="0"/>
              <a:t>: a well formed object comprising one or more Resources. Service Designers create Services from Resources, and include all of the information about the Service needed to instantiate, update, delete, and manage the Service</a:t>
            </a:r>
          </a:p>
          <a:p>
            <a:endParaRPr lang="en-US" dirty="0"/>
          </a:p>
          <a:p>
            <a:r>
              <a:rPr lang="en-US" b="1" dirty="0"/>
              <a:t>Product</a:t>
            </a:r>
            <a:r>
              <a:rPr lang="en-US" dirty="0"/>
              <a:t>: includes one or more Services packaged with commercialization attributes for customer ordering, billing, and issue resolution. Products are created by Product Managers, and can have one or more "category" attributes assigned by Product Strategists.</a:t>
            </a:r>
          </a:p>
          <a:p>
            <a:endParaRPr lang="en-US" dirty="0"/>
          </a:p>
          <a:p>
            <a:r>
              <a:rPr lang="en-US" b="1" dirty="0"/>
              <a:t>Offer</a:t>
            </a:r>
            <a:r>
              <a:rPr lang="en-US" dirty="0"/>
              <a:t>: bundling of Products with specific Marketing configurations for selling to customers</a:t>
            </a:r>
          </a:p>
          <a:p>
            <a:endParaRPr lang="en-US" dirty="0"/>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75548" y="-17858"/>
              <a:ext cx="391325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ASSETS MANAGED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3907157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8AB6E72-B9EA-4567-B83A-90A52D6AAFC8}"/>
              </a:ext>
            </a:extLst>
          </p:cNvPr>
          <p:cNvSpPr txBox="1"/>
          <p:nvPr/>
        </p:nvSpPr>
        <p:spPr>
          <a:xfrm>
            <a:off x="145142" y="794479"/>
            <a:ext cx="6545944" cy="4524315"/>
          </a:xfrm>
          <a:prstGeom prst="rect">
            <a:avLst/>
          </a:prstGeom>
          <a:noFill/>
        </p:spPr>
        <p:txBody>
          <a:bodyPr wrap="square" rtlCol="0">
            <a:spAutoFit/>
          </a:bodyPr>
          <a:lstStyle/>
          <a:p>
            <a:r>
              <a:rPr lang="en-US" dirty="0"/>
              <a:t>There are four major components of SDC:</a:t>
            </a:r>
          </a:p>
          <a:p>
            <a:r>
              <a:rPr lang="en-US" dirty="0"/>
              <a:t>The </a:t>
            </a:r>
            <a:r>
              <a:rPr lang="en-US" b="1" dirty="0"/>
              <a:t>Catalog</a:t>
            </a:r>
            <a:r>
              <a:rPr lang="en-US" dirty="0"/>
              <a:t> is the repository for assets at the Resource, Service and Product levels. Assets are added to the Catalog using the Design Studio.</a:t>
            </a:r>
          </a:p>
          <a:p>
            <a:r>
              <a:rPr lang="en-US" dirty="0"/>
              <a:t>The </a:t>
            </a:r>
            <a:r>
              <a:rPr lang="en-US" b="1" dirty="0"/>
              <a:t>Design Studio</a:t>
            </a:r>
            <a:r>
              <a:rPr lang="en-US" dirty="0"/>
              <a:t> is used to create, modify, and add Resource, Service, and Product definitions in the Catalog.</a:t>
            </a:r>
          </a:p>
          <a:p>
            <a:r>
              <a:rPr lang="en-US" dirty="0"/>
              <a:t>The </a:t>
            </a:r>
            <a:r>
              <a:rPr lang="en-US" b="1" dirty="0"/>
              <a:t>Certification Studio</a:t>
            </a:r>
            <a:r>
              <a:rPr lang="en-US" dirty="0"/>
              <a:t>, available in a future release, is used to test new assets at all levels. It will be used for sandbox experimentation, and will include support for automated testing.</a:t>
            </a:r>
          </a:p>
          <a:p>
            <a:r>
              <a:rPr lang="en-US" dirty="0"/>
              <a:t>The </a:t>
            </a:r>
            <a:r>
              <a:rPr lang="en-US" b="1" dirty="0"/>
              <a:t>Distribution Studio</a:t>
            </a:r>
            <a:r>
              <a:rPr lang="en-US" dirty="0"/>
              <a:t> is used to deploy certified assets. From the Distribution studio, new Product assets, including their underlying Resources and Services, are deployed into lab environments for testing purposes, and into production after certification is complete. In a future release, there will be a way to export Product information to external Business Support Systems for customer ordering and billing.</a:t>
            </a:r>
            <a:endParaRPr lang="en-US" dirty="0">
              <a:effectLst/>
            </a:endParaRPr>
          </a:p>
        </p:txBody>
      </p:sp>
      <p:grpSp>
        <p:nvGrpSpPr>
          <p:cNvPr id="5" name="Group 4">
            <a:extLst>
              <a:ext uri="{FF2B5EF4-FFF2-40B4-BE49-F238E27FC236}">
                <a16:creationId xmlns:a16="http://schemas.microsoft.com/office/drawing/2014/main" id="{4428857F-9F06-4DCE-BC45-A42C7AB58929}"/>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94DBF21C-DA17-454A-8276-1CADDEA0BC1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C5F106-4035-41B6-8CB8-11A48E1D6C78}"/>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878C2839-37BF-414A-AB8A-AA141B0E13A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4180722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DE2918D-437B-414E-A490-A58503D196F7}"/>
              </a:ext>
            </a:extLst>
          </p:cNvPr>
          <p:cNvSpPr txBox="1"/>
          <p:nvPr/>
        </p:nvSpPr>
        <p:spPr>
          <a:xfrm>
            <a:off x="209006" y="1038268"/>
            <a:ext cx="6648994" cy="7294305"/>
          </a:xfrm>
          <a:prstGeom prst="rect">
            <a:avLst/>
          </a:prstGeom>
          <a:noFill/>
        </p:spPr>
        <p:txBody>
          <a:bodyPr wrap="square" rtlCol="0">
            <a:spAutoFit/>
          </a:bodyPr>
          <a:lstStyle/>
          <a:p>
            <a:r>
              <a:rPr lang="en-US" b="1" dirty="0"/>
              <a:t>1. Resource Model</a:t>
            </a:r>
            <a:endParaRPr lang="en-US" dirty="0"/>
          </a:p>
          <a:p>
            <a:r>
              <a:rPr lang="en-US" dirty="0"/>
              <a:t>(The one, which is defined in SDC, and defines those relevant resource parameters, which characterize services running on top of that resources, or allows these resources to bring relations to other resources in a service definition) Possibly, this is as well an interaction model – how different VNFs interact with each other, what relations are they building?</a:t>
            </a:r>
          </a:p>
          <a:p>
            <a:r>
              <a:rPr lang="en-US" dirty="0"/>
              <a:t> </a:t>
            </a:r>
          </a:p>
          <a:p>
            <a:r>
              <a:rPr lang="en-US" b="1" dirty="0"/>
              <a:t>2. Inventory Model</a:t>
            </a:r>
            <a:endParaRPr lang="en-US" dirty="0"/>
          </a:p>
          <a:p>
            <a:r>
              <a:rPr lang="en-US" dirty="0"/>
              <a:t>(The one, which defines, which configuration/instance parameters are stored per resource/service instance – e.g. concrete IPs or Serial Numbers, that are assigned to concrete instances)</a:t>
            </a:r>
          </a:p>
          <a:p>
            <a:r>
              <a:rPr lang="en-US" dirty="0"/>
              <a:t> </a:t>
            </a:r>
          </a:p>
          <a:p>
            <a:r>
              <a:rPr lang="en-US" b="1" dirty="0"/>
              <a:t>3. Configuration Model</a:t>
            </a:r>
            <a:br>
              <a:rPr lang="en-US" b="1" dirty="0"/>
            </a:br>
            <a:r>
              <a:rPr lang="en-US" dirty="0"/>
              <a:t>(The one, which defines, which configuration parameters are required/exposed as application parameters to e.g. controllers)</a:t>
            </a:r>
          </a:p>
          <a:p>
            <a:r>
              <a:rPr lang="en-US" dirty="0"/>
              <a:t> </a:t>
            </a:r>
          </a:p>
          <a:p>
            <a:r>
              <a:rPr lang="en-US" b="1" dirty="0"/>
              <a:t>4. Event “model”</a:t>
            </a:r>
            <a:endParaRPr lang="en-US" dirty="0"/>
          </a:p>
          <a:p>
            <a:r>
              <a:rPr lang="en-US" dirty="0"/>
              <a:t>(How the events, that we`re generating look like – what are their </a:t>
            </a:r>
            <a:r>
              <a:rPr lang="en-US" dirty="0" err="1"/>
              <a:t>structres</a:t>
            </a:r>
            <a:r>
              <a:rPr lang="en-US" dirty="0"/>
              <a:t>/elements/ what is the meta-data that is used around them?)</a:t>
            </a:r>
            <a:br>
              <a:rPr lang="en-US" dirty="0"/>
            </a:br>
            <a:r>
              <a:rPr lang="en-US" dirty="0"/>
              <a:t>A side-effect of this one is “interaction model” – so which actions are we taking, when we discover, that there is something wrong with the </a:t>
            </a:r>
            <a:r>
              <a:rPr lang="en-US" dirty="0" err="1"/>
              <a:t>xNF</a:t>
            </a:r>
            <a:r>
              <a:rPr lang="en-US" dirty="0"/>
              <a:t> based on this model contents.</a:t>
            </a:r>
          </a:p>
          <a:p>
            <a:endParaRPr lang="en-US" dirty="0"/>
          </a:p>
        </p:txBody>
      </p:sp>
      <p:grpSp>
        <p:nvGrpSpPr>
          <p:cNvPr id="5" name="Group 4">
            <a:extLst>
              <a:ext uri="{FF2B5EF4-FFF2-40B4-BE49-F238E27FC236}">
                <a16:creationId xmlns:a16="http://schemas.microsoft.com/office/drawing/2014/main" id="{371129B5-1B8D-40DA-BF54-F3D958916E91}"/>
              </a:ext>
            </a:extLst>
          </p:cNvPr>
          <p:cNvGrpSpPr/>
          <p:nvPr/>
        </p:nvGrpSpPr>
        <p:grpSpPr>
          <a:xfrm>
            <a:off x="-5269" y="-13353"/>
            <a:ext cx="6863269" cy="9157353"/>
            <a:chOff x="-5269" y="-17858"/>
            <a:chExt cx="6863269" cy="8598180"/>
          </a:xfrm>
        </p:grpSpPr>
        <p:sp>
          <p:nvSpPr>
            <p:cNvPr id="6" name="Rectangle 5">
              <a:extLst>
                <a:ext uri="{FF2B5EF4-FFF2-40B4-BE49-F238E27FC236}">
                  <a16:creationId xmlns:a16="http://schemas.microsoft.com/office/drawing/2014/main" id="{597B1A68-CCDD-4935-A0C8-DDFA12BF252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50DB055F-4F2B-4157-8100-21CF4D3FED92}"/>
                </a:ext>
              </a:extLst>
            </p:cNvPr>
            <p:cNvSpPr txBox="1"/>
            <p:nvPr/>
          </p:nvSpPr>
          <p:spPr>
            <a:xfrm>
              <a:off x="1413033" y="-17858"/>
              <a:ext cx="403828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COMPONENTS (WIKI)</a:t>
              </a:r>
            </a:p>
          </p:txBody>
        </p:sp>
        <p:sp>
          <p:nvSpPr>
            <p:cNvPr id="8" name="Rectangle 7">
              <a:extLst>
                <a:ext uri="{FF2B5EF4-FFF2-40B4-BE49-F238E27FC236}">
                  <a16:creationId xmlns:a16="http://schemas.microsoft.com/office/drawing/2014/main" id="{44EAD693-837C-4B20-ADB9-4CABF860F016}"/>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55693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2737939394"/>
              </p:ext>
            </p:extLst>
          </p:nvPr>
        </p:nvGraphicFramePr>
        <p:xfrm>
          <a:off x="57152" y="634852"/>
          <a:ext cx="6757983" cy="8122920"/>
        </p:xfrm>
        <a:graphic>
          <a:graphicData uri="http://schemas.openxmlformats.org/drawingml/2006/table">
            <a:tbl>
              <a:tblPr firstRow="1" bandRow="1">
                <a:tableStyleId>{5C22544A-7EE6-4342-B048-85BDC9FD1C3A}</a:tableStyleId>
              </a:tblPr>
              <a:tblGrid>
                <a:gridCol w="1085848">
                  <a:extLst>
                    <a:ext uri="{9D8B030D-6E8A-4147-A177-3AD203B41FA5}">
                      <a16:colId xmlns:a16="http://schemas.microsoft.com/office/drawing/2014/main" val="555983829"/>
                    </a:ext>
                  </a:extLst>
                </a:gridCol>
                <a:gridCol w="5672135">
                  <a:extLst>
                    <a:ext uri="{9D8B030D-6E8A-4147-A177-3AD203B41FA5}">
                      <a16:colId xmlns:a16="http://schemas.microsoft.com/office/drawing/2014/main" val="3468207131"/>
                    </a:ext>
                  </a:extLst>
                </a:gridCol>
              </a:tblGrid>
              <a:tr h="370840">
                <a:tc>
                  <a:txBody>
                    <a:bodyPr/>
                    <a:lstStyle/>
                    <a:p>
                      <a:r>
                        <a:rPr lang="en-US" dirty="0"/>
                        <a:t>ONAP Project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IMPACT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728460"/>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kern="1200" dirty="0">
                          <a:solidFill>
                            <a:srgbClr val="0000CC"/>
                          </a:solidFill>
                          <a:effectLst/>
                          <a:latin typeface="+mn-lt"/>
                          <a:ea typeface="+mn-ea"/>
                          <a:cs typeface="+mn-cs"/>
                        </a:rPr>
                        <a:t>SDC/ Modeling</a:t>
                      </a:r>
                      <a:endParaRPr lang="en-US" sz="1400"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Modeling Project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(No License management impact – See </a:t>
                      </a:r>
                      <a:r>
                        <a:rPr lang="en-US" sz="1400" b="1" dirty="0"/>
                        <a:t>Futures</a:t>
                      </a:r>
                      <a:r>
                        <a:rPr lang="en-US" sz="1400" dirty="0"/>
                        <a:t> Section)</a:t>
                      </a:r>
                    </a:p>
                    <a:p>
                      <a:r>
                        <a:rPr lang="en-US" sz="1400" dirty="0"/>
                        <a:t>[See follow-on Slides “MODELING”]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5582517"/>
                  </a:ext>
                </a:extLst>
              </a:tr>
              <a:tr h="370840">
                <a:tc>
                  <a:txBody>
                    <a:bodyPr/>
                    <a:lstStyle/>
                    <a:p>
                      <a:r>
                        <a:rPr lang="en-US" sz="1400" b="1" dirty="0">
                          <a:solidFill>
                            <a:srgbClr val="0000CC"/>
                          </a:solidFill>
                        </a:rPr>
                        <a:t>VNF-SDK (PNF-SDK) Validation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PNF PACKAGE DEFINITION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 packages similar to VNF packages. PNF Descriptors, artifacts.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In PNF not doing deployment process in SDC. Only PNF configuration. Model a PNF. Onboard PNFs (create templates service configuration). Orchestrate a service on a PNF. Service provisioning. Life cycle: Template/service orchestrated. For PNF every PNF vendor makes this package. Need specific PNF properties. Image details. ONAP updates the image.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u="sng" dirty="0">
                          <a:solidFill>
                            <a:srgbClr val="FF0000"/>
                          </a:solidFill>
                        </a:rPr>
                        <a:t>VALIDATION OF A SDK PACKAGE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VNF-SDK (validation, Package definition, verification tool) – package compliant. Allows creation/validation of packages.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PNF-SDK </a:t>
                      </a:r>
                      <a:r>
                        <a:rPr lang="en-US" sz="1400" i="1" dirty="0"/>
                        <a:t>validates </a:t>
                      </a:r>
                      <a:r>
                        <a:rPr lang="en-US" sz="1400" dirty="0"/>
                        <a:t>the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995478"/>
                  </a:ext>
                </a:extLst>
              </a:tr>
              <a:tr h="370840">
                <a:tc>
                  <a:txBody>
                    <a:bodyPr/>
                    <a:lstStyle/>
                    <a:p>
                      <a:r>
                        <a:rPr lang="en-US" sz="1400" b="1" dirty="0">
                          <a:solidFill>
                            <a:srgbClr val="0000CC"/>
                          </a:solidFill>
                        </a:rPr>
                        <a:t>WORK FLOW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Create work-flow for PNF (</a:t>
                      </a:r>
                      <a:r>
                        <a:rPr lang="en-US" sz="1400" dirty="0" err="1"/>
                        <a:t>Srini</a:t>
                      </a:r>
                      <a:r>
                        <a:rPr lang="en-US" sz="1400" dirty="0"/>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SDC Impacts related to work-flow.</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ACTION: Sample Work-flow for PNF.</a:t>
                      </a:r>
                    </a:p>
                    <a:p>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080144"/>
                  </a:ext>
                </a:extLst>
              </a:tr>
              <a:tr h="370840">
                <a:tc>
                  <a:txBody>
                    <a:bodyPr/>
                    <a:lstStyle/>
                    <a:p>
                      <a:r>
                        <a:rPr lang="en-US" sz="1400" b="1" dirty="0">
                          <a:solidFill>
                            <a:srgbClr val="0000CC"/>
                          </a:solidFill>
                        </a:rPr>
                        <a:t>MONITORING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Monitoring definitions – SDC has a side monitoring template designer. Way to define monitoring alarms </a:t>
                      </a:r>
                      <a:r>
                        <a:rPr lang="en-US" sz="1400" dirty="0" err="1"/>
                        <a:t>etc</a:t>
                      </a:r>
                      <a:r>
                        <a:rPr lang="en-US" sz="1400" dirty="0"/>
                        <a:t>; In AT&amp;T there is a project; IN ONAP code is there finalizing code; pluggable modeler for monitoring. DCAE as part of onboarding specify what VES template. DCAE-DS [Design Studio] define microservices for monitoring.  How is PNF monitored &amp; correlated. If [x] goes down how is this correlated. SDC would define the Modeling what needs to be monitored and how they would correlated with other events from other NE. Thresholds. [Baby step to process get an alarm from PNF, YAML file describes fault VES event, Fault meta-data; alarms generate].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Alarms raises are documented in SDC. Upload an “Artifact” file (Alarm Dictionary / Fault Meta-data / YAML, YANG). Vendor Specific. Demo and separate discussion.</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400" dirty="0"/>
                        <a:t>How monitored – processing in DCAE-DS (Design Studio time). Based on design time data DCAE is done in.</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4499531"/>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332592" y="-17858"/>
              <a:ext cx="619913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PROJECT IMPACTS FROM ONBOARDING</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26121582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C677AF7-3422-462F-8D98-A76E2F17413C}"/>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70D6C9D4-BCE3-4B91-A04B-5DEF7ACC29A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68F0E9D2-F341-4758-A68D-88ABE04BB3C7}"/>
                </a:ext>
              </a:extLst>
            </p:cNvPr>
            <p:cNvSpPr txBox="1"/>
            <p:nvPr/>
          </p:nvSpPr>
          <p:spPr>
            <a:xfrm>
              <a:off x="1925980" y="-17858"/>
              <a:ext cx="30123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DCAE-DS IMPACTS</a:t>
              </a:r>
            </a:p>
          </p:txBody>
        </p:sp>
        <p:sp>
          <p:nvSpPr>
            <p:cNvPr id="7" name="Rectangle 6">
              <a:extLst>
                <a:ext uri="{FF2B5EF4-FFF2-40B4-BE49-F238E27FC236}">
                  <a16:creationId xmlns:a16="http://schemas.microsoft.com/office/drawing/2014/main" id="{47B95EC6-C869-4151-A0BB-7398C8B5AFAF}"/>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451352FD-2420-4888-BCD7-DA225CC15684}"/>
              </a:ext>
            </a:extLst>
          </p:cNvPr>
          <p:cNvSpPr txBox="1"/>
          <p:nvPr/>
        </p:nvSpPr>
        <p:spPr>
          <a:xfrm>
            <a:off x="0" y="481281"/>
            <a:ext cx="6858000" cy="5016758"/>
          </a:xfrm>
          <a:prstGeom prst="rect">
            <a:avLst/>
          </a:prstGeom>
          <a:noFill/>
        </p:spPr>
        <p:txBody>
          <a:bodyPr wrap="square" rtlCol="0">
            <a:spAutoFit/>
          </a:bodyPr>
          <a:lstStyle/>
          <a:p>
            <a:r>
              <a:rPr lang="en-US" sz="1600" b="1" u="sng" dirty="0"/>
              <a:t>OVERVIEW</a:t>
            </a:r>
            <a:r>
              <a:rPr lang="en-US" sz="1600" dirty="0"/>
              <a:t> - DCAE-DS generates the </a:t>
            </a:r>
            <a:r>
              <a:rPr lang="en-US" sz="1600" b="1" u="sng" dirty="0"/>
              <a:t>templates</a:t>
            </a:r>
            <a:r>
              <a:rPr lang="en-US" sz="1600" b="1" dirty="0"/>
              <a:t> </a:t>
            </a:r>
            <a:r>
              <a:rPr lang="en-US" sz="1600" dirty="0"/>
              <a:t>for monitoring the models. DCAE-DS is model-driven. It specifies which monitoring microservice are utilized in monitoring a specific service model. Cloudify blueprints specify the requirements on micro-service and are configured by a user. Configurations are distributed to components who subscribe to that specific type of artifact.</a:t>
            </a:r>
          </a:p>
          <a:p>
            <a:r>
              <a:rPr lang="en-US" sz="1600" b="1" u="sng" dirty="0"/>
              <a:t>DCAE-DS TEMPLATES</a:t>
            </a:r>
            <a:r>
              <a:rPr lang="en-US" sz="1600" b="1" dirty="0"/>
              <a:t> </a:t>
            </a:r>
            <a:r>
              <a:rPr lang="en-US" sz="1600" dirty="0"/>
              <a:t>– monitoring templates composition of micro-service to be used (open/closed loop). The templates are </a:t>
            </a:r>
            <a:r>
              <a:rPr lang="en-US" sz="1600" i="1" dirty="0"/>
              <a:t>Cloudify Blueprints</a:t>
            </a:r>
            <a:r>
              <a:rPr lang="en-US" sz="1600" dirty="0"/>
              <a:t>. E.g. Micro-Service collectors, analytics, monitoring. VES collectors, </a:t>
            </a:r>
            <a:r>
              <a:rPr lang="en-US" sz="1600" dirty="0" err="1"/>
              <a:t>holmes</a:t>
            </a:r>
            <a:r>
              <a:rPr lang="en-US" sz="1600" dirty="0"/>
              <a:t>. A micro-service that is part of a monitoring flow that a designer can design that can be reused for difference service models. A building block represented by TOSCA models. First needs to be represented by development team. Monitoring template certified. </a:t>
            </a:r>
          </a:p>
          <a:p>
            <a:r>
              <a:rPr lang="en-US" sz="1600" b="1" u="sng" dirty="0"/>
              <a:t>DCAE-DS GUI</a:t>
            </a:r>
            <a:r>
              <a:rPr lang="en-US" sz="1600" dirty="0"/>
              <a:t> - DCAE-DS is a pluggable designer in SDC provides a GUI to the user that selects/composes the micro-services, or use predefined templates, for specific flows. E.g. SNMP type of flow or different protocol. User can configure different micro-services according to requirements to the model. </a:t>
            </a:r>
          </a:p>
          <a:p>
            <a:endParaRPr lang="en-US" sz="1600" dirty="0"/>
          </a:p>
          <a:p>
            <a:r>
              <a:rPr lang="en-US" sz="1600" b="1" u="sng" dirty="0"/>
              <a:t>PNF PLUG AND PLAY</a:t>
            </a:r>
            <a:r>
              <a:rPr lang="en-US" sz="1600" dirty="0"/>
              <a:t> – Cloudify Blueprints (for a [1:X] service) has (UUID, Micro-service values, Properties, service specific policies). What are we trying to Monitor? SDC Service-Package attached to VF-Level.</a:t>
            </a:r>
          </a:p>
        </p:txBody>
      </p:sp>
    </p:spTree>
    <p:extLst>
      <p:ext uri="{BB962C8B-B14F-4D97-AF65-F5344CB8AC3E}">
        <p14:creationId xmlns:p14="http://schemas.microsoft.com/office/powerpoint/2010/main" val="16410293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38CC085-9E45-4006-A516-FEDAC536E484}"/>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D540177F-9820-4B19-A914-0FDBE5F96BC1}"/>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E1AF60-0502-46FD-9D6A-FCCDE207FEE3}"/>
                </a:ext>
              </a:extLst>
            </p:cNvPr>
            <p:cNvSpPr txBox="1"/>
            <p:nvPr/>
          </p:nvSpPr>
          <p:spPr>
            <a:xfrm>
              <a:off x="1792934"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IMPACTS</a:t>
              </a:r>
            </a:p>
          </p:txBody>
        </p:sp>
        <p:sp>
          <p:nvSpPr>
            <p:cNvPr id="7" name="Rectangle 6">
              <a:extLst>
                <a:ext uri="{FF2B5EF4-FFF2-40B4-BE49-F238E27FC236}">
                  <a16:creationId xmlns:a16="http://schemas.microsoft.com/office/drawing/2014/main" id="{EFF02346-7212-46FF-9EA2-92465B3940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CAD866F3-0A2D-4FAC-8CA7-879FB737A062}"/>
              </a:ext>
            </a:extLst>
          </p:cNvPr>
          <p:cNvSpPr txBox="1"/>
          <p:nvPr/>
        </p:nvSpPr>
        <p:spPr>
          <a:xfrm>
            <a:off x="148968" y="528886"/>
            <a:ext cx="6554794" cy="3046988"/>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graphicFrame>
        <p:nvGraphicFramePr>
          <p:cNvPr id="3" name="Table 2">
            <a:extLst>
              <a:ext uri="{FF2B5EF4-FFF2-40B4-BE49-F238E27FC236}">
                <a16:creationId xmlns:a16="http://schemas.microsoft.com/office/drawing/2014/main" id="{69E9D780-8F89-4111-9C9D-6DA05710F628}"/>
              </a:ext>
            </a:extLst>
          </p:cNvPr>
          <p:cNvGraphicFramePr>
            <a:graphicFrameLocks noGrp="1"/>
          </p:cNvGraphicFramePr>
          <p:nvPr>
            <p:extLst>
              <p:ext uri="{D42A27DB-BD31-4B8C-83A1-F6EECF244321}">
                <p14:modId xmlns:p14="http://schemas.microsoft.com/office/powerpoint/2010/main" val="1257218025"/>
              </p:ext>
            </p:extLst>
          </p:nvPr>
        </p:nvGraphicFramePr>
        <p:xfrm>
          <a:off x="681038" y="5340536"/>
          <a:ext cx="5915026" cy="335280"/>
        </p:xfrm>
        <a:graphic>
          <a:graphicData uri="http://schemas.openxmlformats.org/drawingml/2006/table">
            <a:tbl>
              <a:tblPr firstRow="1" firstCol="1" bandRow="1">
                <a:tableStyleId>{5C22544A-7EE6-4342-B048-85BDC9FD1C3A}</a:tableStyleId>
              </a:tblPr>
              <a:tblGrid>
                <a:gridCol w="1363303">
                  <a:extLst>
                    <a:ext uri="{9D8B030D-6E8A-4147-A177-3AD203B41FA5}">
                      <a16:colId xmlns:a16="http://schemas.microsoft.com/office/drawing/2014/main" val="3122784974"/>
                    </a:ext>
                  </a:extLst>
                </a:gridCol>
                <a:gridCol w="743965">
                  <a:extLst>
                    <a:ext uri="{9D8B030D-6E8A-4147-A177-3AD203B41FA5}">
                      <a16:colId xmlns:a16="http://schemas.microsoft.com/office/drawing/2014/main" val="3026771547"/>
                    </a:ext>
                  </a:extLst>
                </a:gridCol>
                <a:gridCol w="736373">
                  <a:extLst>
                    <a:ext uri="{9D8B030D-6E8A-4147-A177-3AD203B41FA5}">
                      <a16:colId xmlns:a16="http://schemas.microsoft.com/office/drawing/2014/main" val="3416183482"/>
                    </a:ext>
                  </a:extLst>
                </a:gridCol>
                <a:gridCol w="3071385">
                  <a:extLst>
                    <a:ext uri="{9D8B030D-6E8A-4147-A177-3AD203B41FA5}">
                      <a16:colId xmlns:a16="http://schemas.microsoft.com/office/drawing/2014/main" val="1741744779"/>
                    </a:ext>
                  </a:extLst>
                </a:gridCol>
              </a:tblGrid>
              <a:tr h="334025">
                <a:tc>
                  <a:txBody>
                    <a:bodyPr/>
                    <a:lstStyle/>
                    <a:p>
                      <a:pPr marL="0" marR="0" algn="just">
                        <a:spcBef>
                          <a:spcPts val="0"/>
                        </a:spcBef>
                        <a:spcAft>
                          <a:spcPts val="0"/>
                        </a:spcAft>
                      </a:pPr>
                      <a:r>
                        <a:rPr lang="en-US" sz="1100" dirty="0">
                          <a:effectLst/>
                          <a:highlight>
                            <a:srgbClr val="FFFF00"/>
                          </a:highlight>
                        </a:rPr>
                        <a:t>Alarm Dictionary Index</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just">
                        <a:spcBef>
                          <a:spcPts val="0"/>
                        </a:spcBef>
                        <a:spcAft>
                          <a:spcPts val="0"/>
                        </a:spcAft>
                      </a:pPr>
                      <a:r>
                        <a:rPr lang="en-US" sz="1100">
                          <a:effectLst/>
                          <a:highlight>
                            <a:srgbClr val="FFFF00"/>
                          </a:highlight>
                        </a:rPr>
                        <a:t>number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lgn="ctr">
                        <a:spcBef>
                          <a:spcPts val="0"/>
                        </a:spcBef>
                        <a:spcAft>
                          <a:spcPts val="0"/>
                        </a:spcAft>
                      </a:pPr>
                      <a:r>
                        <a:rPr lang="en-US" sz="1100">
                          <a:effectLst/>
                          <a:highlight>
                            <a:srgbClr val="FFFF00"/>
                          </a:highlight>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tc>
                  <a:txBody>
                    <a:bodyPr/>
                    <a:lstStyle/>
                    <a:p>
                      <a:pPr marL="0" marR="0">
                        <a:spcBef>
                          <a:spcPts val="0"/>
                        </a:spcBef>
                        <a:spcAft>
                          <a:spcPts val="0"/>
                        </a:spcAft>
                      </a:pPr>
                      <a:r>
                        <a:rPr lang="en-US" sz="1100" dirty="0">
                          <a:effectLst/>
                          <a:highlight>
                            <a:srgbClr val="FFFF00"/>
                          </a:highlight>
                        </a:rPr>
                        <a:t>Alarm Dictionary Index, (since optional if left blank would mean dictionary is not used)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323" marR="68323" marT="0" marB="0"/>
                </a:tc>
                <a:extLst>
                  <a:ext uri="{0D108BD9-81ED-4DB2-BD59-A6C34878D82A}">
                    <a16:rowId xmlns:a16="http://schemas.microsoft.com/office/drawing/2014/main" val="1420022025"/>
                  </a:ext>
                </a:extLst>
              </a:tr>
            </a:tbl>
          </a:graphicData>
        </a:graphic>
      </p:graphicFrame>
      <p:sp>
        <p:nvSpPr>
          <p:cNvPr id="9" name="TextBox 8">
            <a:extLst>
              <a:ext uri="{FF2B5EF4-FFF2-40B4-BE49-F238E27FC236}">
                <a16:creationId xmlns:a16="http://schemas.microsoft.com/office/drawing/2014/main" id="{A9D1849B-161B-42FA-9A31-2DB2AADC421B}"/>
              </a:ext>
            </a:extLst>
          </p:cNvPr>
          <p:cNvSpPr txBox="1"/>
          <p:nvPr/>
        </p:nvSpPr>
        <p:spPr>
          <a:xfrm>
            <a:off x="371475" y="4627974"/>
            <a:ext cx="5151731" cy="646331"/>
          </a:xfrm>
          <a:prstGeom prst="rect">
            <a:avLst/>
          </a:prstGeom>
          <a:noFill/>
        </p:spPr>
        <p:txBody>
          <a:bodyPr wrap="none" rtlCol="0">
            <a:spAutoFit/>
          </a:bodyPr>
          <a:lstStyle/>
          <a:p>
            <a:r>
              <a:rPr lang="en-US" dirty="0"/>
              <a:t>Suggested VES Event Entry - Fault’ Domain Datatypes</a:t>
            </a:r>
          </a:p>
          <a:p>
            <a:r>
              <a:rPr lang="en-US" dirty="0"/>
              <a:t>For Alarm Dictionary Index (in </a:t>
            </a:r>
            <a:r>
              <a:rPr lang="en-US" b="1" dirty="0"/>
              <a:t>Dublin</a:t>
            </a:r>
            <a:r>
              <a:rPr lang="en-US" dirty="0"/>
              <a:t>)</a:t>
            </a:r>
          </a:p>
        </p:txBody>
      </p:sp>
      <p:pic>
        <p:nvPicPr>
          <p:cNvPr id="10" name="Picture 9">
            <a:extLst>
              <a:ext uri="{FF2B5EF4-FFF2-40B4-BE49-F238E27FC236}">
                <a16:creationId xmlns:a16="http://schemas.microsoft.com/office/drawing/2014/main" id="{CFE87330-12ED-48B9-BCA7-56CC163643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5964" y="4698334"/>
            <a:ext cx="339142" cy="406058"/>
          </a:xfrm>
          <a:prstGeom prst="rect">
            <a:avLst/>
          </a:prstGeom>
        </p:spPr>
      </p:pic>
    </p:spTree>
    <p:extLst>
      <p:ext uri="{BB962C8B-B14F-4D97-AF65-F5344CB8AC3E}">
        <p14:creationId xmlns:p14="http://schemas.microsoft.com/office/powerpoint/2010/main" val="2090755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94B6D3D-748C-4D15-9F1E-1C933261711A}"/>
              </a:ext>
            </a:extLst>
          </p:cNvPr>
          <p:cNvSpPr txBox="1"/>
          <p:nvPr/>
        </p:nvSpPr>
        <p:spPr>
          <a:xfrm>
            <a:off x="333829" y="508000"/>
            <a:ext cx="4610878" cy="646331"/>
          </a:xfrm>
          <a:prstGeom prst="rect">
            <a:avLst/>
          </a:prstGeom>
          <a:noFill/>
        </p:spPr>
        <p:txBody>
          <a:bodyPr wrap="none" rtlCol="0">
            <a:spAutoFit/>
          </a:bodyPr>
          <a:lstStyle/>
          <a:p>
            <a:r>
              <a:rPr lang="en-US" dirty="0"/>
              <a:t>PNF has no onboarding package.</a:t>
            </a:r>
          </a:p>
          <a:p>
            <a:r>
              <a:rPr lang="en-US" dirty="0"/>
              <a:t>Just model the PNF from the modeling screens.</a:t>
            </a:r>
          </a:p>
        </p:txBody>
      </p:sp>
      <p:sp>
        <p:nvSpPr>
          <p:cNvPr id="6" name="TextBox 5">
            <a:extLst>
              <a:ext uri="{FF2B5EF4-FFF2-40B4-BE49-F238E27FC236}">
                <a16:creationId xmlns:a16="http://schemas.microsoft.com/office/drawing/2014/main" id="{13E0CC85-11A3-4E03-94DA-A888BA41BAA4}"/>
              </a:ext>
            </a:extLst>
          </p:cNvPr>
          <p:cNvSpPr txBox="1"/>
          <p:nvPr/>
        </p:nvSpPr>
        <p:spPr>
          <a:xfrm>
            <a:off x="165100" y="3438340"/>
            <a:ext cx="6295571" cy="5078313"/>
          </a:xfrm>
          <a:prstGeom prst="rect">
            <a:avLst/>
          </a:prstGeom>
          <a:noFill/>
        </p:spPr>
        <p:txBody>
          <a:bodyPr wrap="square" rtlCol="0">
            <a:spAutoFit/>
          </a:bodyPr>
          <a:lstStyle/>
          <a:p>
            <a:r>
              <a:rPr lang="en-US" sz="1200" dirty="0"/>
              <a:t>CSAR – decompile info stored in SDC model.</a:t>
            </a:r>
          </a:p>
          <a:p>
            <a:r>
              <a:rPr lang="en-US" sz="1200" dirty="0"/>
              <a:t>In VNF flow. Onboard the VNF. VNF cataloged as a version to be used. Check-in/check-out. After onboarding can add more artifacts and certify the VNF. A “building block” to be used in different services. Generic, the structure will be the same. E.g. 2000 ports vs 10 ports. “Ports”. How to </a:t>
            </a:r>
            <a:r>
              <a:rPr lang="en-US" sz="1200" dirty="0" err="1"/>
              <a:t>comm</a:t>
            </a:r>
            <a:r>
              <a:rPr lang="en-US" sz="1200" dirty="0"/>
              <a:t> w/ PNF what to do w/ PNF. Specific work-flow or configuration. PNF &amp; VNF similar. SO will orchestrate, already exists in ecosystem.</a:t>
            </a:r>
          </a:p>
          <a:p>
            <a:endParaRPr lang="en-US" sz="1200" dirty="0"/>
          </a:p>
          <a:p>
            <a:r>
              <a:rPr lang="en-US" sz="1200" dirty="0"/>
              <a:t>Modeling of the Service. E.g. Connection point what will connect to the PNF. </a:t>
            </a:r>
          </a:p>
          <a:p>
            <a:endParaRPr lang="en-US" sz="1200" dirty="0"/>
          </a:p>
          <a:p>
            <a:r>
              <a:rPr lang="en-US" sz="1200" dirty="0"/>
              <a:t>ARTIFACTS</a:t>
            </a:r>
          </a:p>
          <a:p>
            <a:endParaRPr lang="en-US" sz="1200" dirty="0"/>
          </a:p>
          <a:p>
            <a:r>
              <a:rPr lang="en-US" sz="1200" dirty="0"/>
              <a:t>DEFINITIONS</a:t>
            </a:r>
          </a:p>
          <a:p>
            <a:endParaRPr lang="en-US" sz="1200" dirty="0"/>
          </a:p>
          <a:p>
            <a:r>
              <a:rPr lang="en-US" sz="1200" dirty="0"/>
              <a:t>PNF – 5G Base Stations </a:t>
            </a:r>
          </a:p>
          <a:p>
            <a:r>
              <a:rPr lang="en-US" sz="1200" b="1" u="sng" dirty="0"/>
              <a:t>Backhaul Ports</a:t>
            </a:r>
            <a:r>
              <a:rPr lang="en-US" sz="1200" b="1" dirty="0"/>
              <a:t> </a:t>
            </a:r>
            <a:r>
              <a:rPr lang="en-US" sz="1200" dirty="0"/>
              <a:t>– PNF &amp; VNF and want to communicate. In a VNF can describe a port a TOSCA. Model onboarded understand what can connect to what. CP connections. Can see they can connect. Model needs to capture info for modeling parts representing connections. Model allow someone designing service to connections. Or requirements from VNF/PNF from the model. A virtual link. One VNF &amp; PNF connected via virtual network/link. </a:t>
            </a:r>
          </a:p>
          <a:p>
            <a:r>
              <a:rPr lang="en-US" sz="1200" dirty="0"/>
              <a:t>PNF Work-flows – initialization, triggered when connecting to PNF. Configuration/registration that needs to be done. DNS pre-loaded. Location. Policies attached to PNF, High volume # of PNF deployments, port-allocation. </a:t>
            </a:r>
            <a:r>
              <a:rPr lang="en-US" sz="1200" i="1" dirty="0"/>
              <a:t>Capabilities. Triggered by orchestrator as part of the instantiation.</a:t>
            </a:r>
          </a:p>
          <a:p>
            <a:r>
              <a:rPr lang="en-US" sz="1200" dirty="0"/>
              <a:t>PNF Policies - </a:t>
            </a:r>
          </a:p>
          <a:p>
            <a:r>
              <a:rPr lang="en-US" sz="1200" dirty="0"/>
              <a:t>Tilt – (Antenna Tilt - RF) – not related to PNF / VNF communicate.</a:t>
            </a:r>
          </a:p>
          <a:p>
            <a:r>
              <a:rPr lang="en-US" sz="1200" dirty="0"/>
              <a:t>Software Version</a:t>
            </a:r>
          </a:p>
          <a:p>
            <a:endParaRPr lang="en-US" sz="1200" dirty="0"/>
          </a:p>
          <a:p>
            <a:r>
              <a:rPr lang="en-US" sz="1200" dirty="0"/>
              <a:t>Modeling Project, VNF-SDK (validation, Package definition, verification tool) – package compliant </a:t>
            </a:r>
          </a:p>
        </p:txBody>
      </p:sp>
      <p:grpSp>
        <p:nvGrpSpPr>
          <p:cNvPr id="7" name="Group 6">
            <a:extLst>
              <a:ext uri="{FF2B5EF4-FFF2-40B4-BE49-F238E27FC236}">
                <a16:creationId xmlns:a16="http://schemas.microsoft.com/office/drawing/2014/main" id="{8DC556D8-BC2E-4024-9D73-CC08641DD1A3}"/>
              </a:ext>
            </a:extLst>
          </p:cNvPr>
          <p:cNvGrpSpPr/>
          <p:nvPr/>
        </p:nvGrpSpPr>
        <p:grpSpPr>
          <a:xfrm>
            <a:off x="0" y="-64154"/>
            <a:ext cx="6863269" cy="9157353"/>
            <a:chOff x="-5269" y="-17858"/>
            <a:chExt cx="6863269" cy="8598180"/>
          </a:xfrm>
        </p:grpSpPr>
        <p:sp>
          <p:nvSpPr>
            <p:cNvPr id="8" name="Rectangle 7">
              <a:extLst>
                <a:ext uri="{FF2B5EF4-FFF2-40B4-BE49-F238E27FC236}">
                  <a16:creationId xmlns:a16="http://schemas.microsoft.com/office/drawing/2014/main" id="{4EE5AE20-7ACE-4EEF-9EA3-FED8D7C70748}"/>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9" name="TextBox 8">
              <a:extLst>
                <a:ext uri="{FF2B5EF4-FFF2-40B4-BE49-F238E27FC236}">
                  <a16:creationId xmlns:a16="http://schemas.microsoft.com/office/drawing/2014/main" id="{8C5F5925-82D3-4BBA-A4E0-65D71998250A}"/>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0" name="Rectangle 9">
              <a:extLst>
                <a:ext uri="{FF2B5EF4-FFF2-40B4-BE49-F238E27FC236}">
                  <a16:creationId xmlns:a16="http://schemas.microsoft.com/office/drawing/2014/main" id="{A5273FB6-B069-46A4-B959-DB4D1A6F548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5" name="Group 14">
            <a:extLst>
              <a:ext uri="{FF2B5EF4-FFF2-40B4-BE49-F238E27FC236}">
                <a16:creationId xmlns:a16="http://schemas.microsoft.com/office/drawing/2014/main" id="{DFEE2136-54FA-47EF-B054-AA0002D97390}"/>
              </a:ext>
            </a:extLst>
          </p:cNvPr>
          <p:cNvGrpSpPr/>
          <p:nvPr/>
        </p:nvGrpSpPr>
        <p:grpSpPr>
          <a:xfrm>
            <a:off x="761384" y="1382931"/>
            <a:ext cx="3374244" cy="1826808"/>
            <a:chOff x="522234" y="1396951"/>
            <a:chExt cx="3374244" cy="1826808"/>
          </a:xfrm>
        </p:grpSpPr>
        <p:pic>
          <p:nvPicPr>
            <p:cNvPr id="5" name="Picture 4">
              <a:extLst>
                <a:ext uri="{FF2B5EF4-FFF2-40B4-BE49-F238E27FC236}">
                  <a16:creationId xmlns:a16="http://schemas.microsoft.com/office/drawing/2014/main" id="{93C20CFD-0C8C-4180-ABB2-C99CC74FE4C2}"/>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2" name="TextBox 1">
              <a:extLst>
                <a:ext uri="{FF2B5EF4-FFF2-40B4-BE49-F238E27FC236}">
                  <a16:creationId xmlns:a16="http://schemas.microsoft.com/office/drawing/2014/main" id="{9F4B152C-EBC4-46AC-8DEA-5DC337D71AC6}"/>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11" name="Picture 10">
              <a:extLst>
                <a:ext uri="{FF2B5EF4-FFF2-40B4-BE49-F238E27FC236}">
                  <a16:creationId xmlns:a16="http://schemas.microsoft.com/office/drawing/2014/main" id="{F54A4A54-1C7F-4C2A-A1D3-E6E0DEFCA41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12" name="Rectangle 11">
              <a:extLst>
                <a:ext uri="{FF2B5EF4-FFF2-40B4-BE49-F238E27FC236}">
                  <a16:creationId xmlns:a16="http://schemas.microsoft.com/office/drawing/2014/main" id="{BAA5F31F-8E9F-4F05-B6FD-217F0439F6E5}"/>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91DE7F3-C04B-4F16-97FB-EFB7C59405BC}"/>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439968F8-72D8-40F7-97E9-AC0619C54B2D}"/>
                </a:ext>
              </a:extLst>
            </p:cNvPr>
            <p:cNvSpPr txBox="1"/>
            <p:nvPr/>
          </p:nvSpPr>
          <p:spPr>
            <a:xfrm>
              <a:off x="713650" y="1396951"/>
              <a:ext cx="1508426" cy="369332"/>
            </a:xfrm>
            <a:prstGeom prst="rect">
              <a:avLst/>
            </a:prstGeom>
            <a:noFill/>
          </p:spPr>
          <p:txBody>
            <a:bodyPr wrap="none" rtlCol="0">
              <a:spAutoFit/>
            </a:bodyPr>
            <a:lstStyle/>
            <a:p>
              <a:r>
                <a:rPr lang="en-US" b="1" dirty="0">
                  <a:solidFill>
                    <a:schemeClr val="bg1"/>
                  </a:solidFill>
                </a:rPr>
                <a:t>PNF PACKAGE</a:t>
              </a:r>
            </a:p>
          </p:txBody>
        </p:sp>
        <p:sp>
          <p:nvSpPr>
            <p:cNvPr id="3" name="Right Brace 2">
              <a:extLst>
                <a:ext uri="{FF2B5EF4-FFF2-40B4-BE49-F238E27FC236}">
                  <a16:creationId xmlns:a16="http://schemas.microsoft.com/office/drawing/2014/main" id="{88FFDD29-14FD-4FBC-8335-0EF5D13734B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29502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AFCFCA4-E85C-4391-B69C-F3850A5D4BDF}"/>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814EB64-7B35-45EC-8EA0-B472927FCD1B}"/>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E1DF02F1-1270-4EC2-8A81-00FA3BF85B67}"/>
              </a:ext>
            </a:extLst>
          </p:cNvPr>
          <p:cNvSpPr txBox="1"/>
          <p:nvPr/>
        </p:nvSpPr>
        <p:spPr>
          <a:xfrm>
            <a:off x="1757462" y="86380"/>
            <a:ext cx="336823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Modeling ONAP Links</a:t>
            </a:r>
          </a:p>
        </p:txBody>
      </p:sp>
      <p:graphicFrame>
        <p:nvGraphicFramePr>
          <p:cNvPr id="7" name="Table 6">
            <a:extLst>
              <a:ext uri="{FF2B5EF4-FFF2-40B4-BE49-F238E27FC236}">
                <a16:creationId xmlns:a16="http://schemas.microsoft.com/office/drawing/2014/main" id="{88627522-B493-46E3-A11E-B34BD7CE060A}"/>
              </a:ext>
            </a:extLst>
          </p:cNvPr>
          <p:cNvGraphicFramePr>
            <a:graphicFrameLocks noGrp="1"/>
          </p:cNvGraphicFramePr>
          <p:nvPr>
            <p:extLst>
              <p:ext uri="{D42A27DB-BD31-4B8C-83A1-F6EECF244321}">
                <p14:modId xmlns:p14="http://schemas.microsoft.com/office/powerpoint/2010/main" val="3541221427"/>
              </p:ext>
            </p:extLst>
          </p:nvPr>
        </p:nvGraphicFramePr>
        <p:xfrm>
          <a:off x="126999" y="1308637"/>
          <a:ext cx="6412345" cy="4424602"/>
        </p:xfrm>
        <a:graphic>
          <a:graphicData uri="http://schemas.openxmlformats.org/drawingml/2006/table">
            <a:tbl>
              <a:tblPr firstRow="1" bandRow="1">
                <a:tableStyleId>{5C22544A-7EE6-4342-B048-85BDC9FD1C3A}</a:tableStyleId>
              </a:tblPr>
              <a:tblGrid>
                <a:gridCol w="2240543">
                  <a:extLst>
                    <a:ext uri="{9D8B030D-6E8A-4147-A177-3AD203B41FA5}">
                      <a16:colId xmlns:a16="http://schemas.microsoft.com/office/drawing/2014/main" val="3496891749"/>
                    </a:ext>
                  </a:extLst>
                </a:gridCol>
                <a:gridCol w="4171802">
                  <a:extLst>
                    <a:ext uri="{9D8B030D-6E8A-4147-A177-3AD203B41FA5}">
                      <a16:colId xmlns:a16="http://schemas.microsoft.com/office/drawing/2014/main" val="2231558891"/>
                    </a:ext>
                  </a:extLst>
                </a:gridCol>
              </a:tblGrid>
              <a:tr h="632086">
                <a:tc>
                  <a:txBody>
                    <a:bodyPr/>
                    <a:lstStyle/>
                    <a:p>
                      <a:r>
                        <a:rPr lang="en-US" dirty="0"/>
                        <a:t>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LINK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Use case proposal: 5G- RAN deployment, Slicing, 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2"/>
                        </a:rPr>
                        <a:t>https://wiki.onap.org/display/DW/Use+case+proposal%3A+5G-+RAN+deployment%2C+Slicing%2C+SON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5G Functional Requirements Tracking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3"/>
                        </a:rPr>
                        <a:t>https://wiki.onap.org/display/DW/5G+Functional+Requirements+Tracking</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Casablanca Release Requirements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4"/>
                        </a:rPr>
                        <a:t>https://wiki.onap.org/display/DW/Casablanca+Release+Requirements</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NFModeling-SDC_R324Jul2018v1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350" u="sng" kern="1200" dirty="0">
                          <a:solidFill>
                            <a:schemeClr val="dk1"/>
                          </a:solidFill>
                          <a:effectLst/>
                          <a:latin typeface="+mn-lt"/>
                          <a:ea typeface="+mn-ea"/>
                          <a:cs typeface="+mn-cs"/>
                          <a:hlinkClick r:id="rId5"/>
                        </a:rPr>
                        <a:t>https://wiki.onap.org/display/DW/Casablanca</a:t>
                      </a:r>
                      <a:r>
                        <a:rPr lang="en-US" sz="1350" kern="1200" dirty="0">
                          <a:solidFill>
                            <a:schemeClr val="dk1"/>
                          </a:solidFill>
                          <a:effectLst/>
                          <a:latin typeface="+mn-lt"/>
                          <a:ea typeface="+mn-ea"/>
                          <a:cs typeface="+mn-cs"/>
                        </a:rPr>
                        <a:t> </a:t>
                      </a:r>
                      <a:endParaRPr lang="en-US" dirty="0"/>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Service Design &amp; Creation (SDC) Portal Page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hlinkClick r:id="rId6"/>
                        </a:rPr>
                        <a:t>https://wiki.onap.org/display/DW/Service+Design+and+Creation+%28SDC%29+Portal</a:t>
                      </a:r>
                      <a:r>
                        <a:rPr lang="en-US"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endParaRPr lang="en-US" b="1" dirty="0">
                        <a:solidFill>
                          <a:srgbClr val="0000C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spTree>
    <p:extLst>
      <p:ext uri="{BB962C8B-B14F-4D97-AF65-F5344CB8AC3E}">
        <p14:creationId xmlns:p14="http://schemas.microsoft.com/office/powerpoint/2010/main" val="425541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a:extLst>
              <a:ext uri="{FF2B5EF4-FFF2-40B4-BE49-F238E27FC236}">
                <a16:creationId xmlns:a16="http://schemas.microsoft.com/office/drawing/2014/main" id="{4D3C0028-5D0E-458B-99E3-7A0645CDB9D3}"/>
              </a:ext>
            </a:extLst>
          </p:cNvPr>
          <p:cNvSpPr/>
          <p:nvPr/>
        </p:nvSpPr>
        <p:spPr>
          <a:xfrm>
            <a:off x="1201004" y="1028761"/>
            <a:ext cx="2127135"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0C94696-9DF4-4287-A7E7-36EA31638FA2}"/>
              </a:ext>
            </a:extLst>
          </p:cNvPr>
          <p:cNvSpPr txBox="1"/>
          <p:nvPr/>
        </p:nvSpPr>
        <p:spPr>
          <a:xfrm>
            <a:off x="1752204" y="1277083"/>
            <a:ext cx="964110" cy="369332"/>
          </a:xfrm>
          <a:prstGeom prst="rect">
            <a:avLst/>
          </a:prstGeom>
          <a:noFill/>
        </p:spPr>
        <p:txBody>
          <a:bodyPr wrap="none" rtlCol="0">
            <a:spAutoFit/>
          </a:bodyPr>
          <a:lstStyle/>
          <a:p>
            <a:r>
              <a:rPr lang="en-US" b="1" dirty="0">
                <a:solidFill>
                  <a:schemeClr val="bg1"/>
                </a:solidFill>
              </a:rPr>
              <a:t>SERVICE</a:t>
            </a:r>
          </a:p>
        </p:txBody>
      </p:sp>
      <p:sp>
        <p:nvSpPr>
          <p:cNvPr id="6" name="Oval 5">
            <a:extLst>
              <a:ext uri="{FF2B5EF4-FFF2-40B4-BE49-F238E27FC236}">
                <a16:creationId xmlns:a16="http://schemas.microsoft.com/office/drawing/2014/main" id="{0C0F152B-DCE0-4D80-81D6-36ED9CFECD83}"/>
              </a:ext>
            </a:extLst>
          </p:cNvPr>
          <p:cNvSpPr/>
          <p:nvPr/>
        </p:nvSpPr>
        <p:spPr>
          <a:xfrm>
            <a:off x="4917837" y="2788050"/>
            <a:ext cx="1529542" cy="86951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4C718C6-6865-4320-9B0D-D3E78CC71705}"/>
              </a:ext>
            </a:extLst>
          </p:cNvPr>
          <p:cNvSpPr txBox="1"/>
          <p:nvPr/>
        </p:nvSpPr>
        <p:spPr>
          <a:xfrm>
            <a:off x="5406150" y="3005920"/>
            <a:ext cx="566181" cy="369332"/>
          </a:xfrm>
          <a:prstGeom prst="rect">
            <a:avLst/>
          </a:prstGeom>
          <a:noFill/>
        </p:spPr>
        <p:txBody>
          <a:bodyPr wrap="none" rtlCol="0">
            <a:spAutoFit/>
          </a:bodyPr>
          <a:lstStyle/>
          <a:p>
            <a:r>
              <a:rPr lang="en-US" b="1" dirty="0">
                <a:solidFill>
                  <a:schemeClr val="bg1"/>
                </a:solidFill>
              </a:rPr>
              <a:t>PNF</a:t>
            </a:r>
          </a:p>
        </p:txBody>
      </p:sp>
      <p:pic>
        <p:nvPicPr>
          <p:cNvPr id="8" name="Picture 2" descr="C:\Users\cheung\AppData\Local\Temp\SNAGHTML648e60b.PNG">
            <a:extLst>
              <a:ext uri="{FF2B5EF4-FFF2-40B4-BE49-F238E27FC236}">
                <a16:creationId xmlns:a16="http://schemas.microsoft.com/office/drawing/2014/main" id="{1B79AE7A-0EA2-451F-B0E0-7974CB43B0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4343" y="3235418"/>
            <a:ext cx="401459" cy="51869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cheung\AppData\Local\Temp\SNAGHTML648e60b.PNG">
            <a:extLst>
              <a:ext uri="{FF2B5EF4-FFF2-40B4-BE49-F238E27FC236}">
                <a16:creationId xmlns:a16="http://schemas.microsoft.com/office/drawing/2014/main" id="{A989B460-5912-4AFA-8597-A13E2E0FC3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2955" y="1129168"/>
            <a:ext cx="529239" cy="68379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B5219C8-944E-46F7-9EC6-B54610331277}"/>
              </a:ext>
            </a:extLst>
          </p:cNvPr>
          <p:cNvSpPr txBox="1"/>
          <p:nvPr/>
        </p:nvSpPr>
        <p:spPr>
          <a:xfrm>
            <a:off x="3729640" y="1206654"/>
            <a:ext cx="1609543" cy="307777"/>
          </a:xfrm>
          <a:prstGeom prst="rect">
            <a:avLst/>
          </a:prstGeom>
          <a:noFill/>
        </p:spPr>
        <p:txBody>
          <a:bodyPr wrap="none" rtlCol="0">
            <a:spAutoFit/>
          </a:bodyPr>
          <a:lstStyle/>
          <a:p>
            <a:r>
              <a:rPr lang="en-US" sz="1400" b="1" dirty="0"/>
              <a:t>SERVICE TEMPLATE</a:t>
            </a:r>
          </a:p>
        </p:txBody>
      </p:sp>
      <p:cxnSp>
        <p:nvCxnSpPr>
          <p:cNvPr id="12" name="Straight Arrow Connector 11">
            <a:extLst>
              <a:ext uri="{FF2B5EF4-FFF2-40B4-BE49-F238E27FC236}">
                <a16:creationId xmlns:a16="http://schemas.microsoft.com/office/drawing/2014/main" id="{760A2D1F-73A9-4D87-AEC3-CDBE724BBB32}"/>
              </a:ext>
            </a:extLst>
          </p:cNvPr>
          <p:cNvCxnSpPr>
            <a:cxnSpLocks/>
            <a:stCxn id="8" idx="0"/>
          </p:cNvCxnSpPr>
          <p:nvPr/>
        </p:nvCxnSpPr>
        <p:spPr>
          <a:xfrm flipH="1" flipV="1">
            <a:off x="3640903" y="1750184"/>
            <a:ext cx="964170" cy="148523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69B79A0-9047-4897-ADB8-F71502AB34AD}"/>
              </a:ext>
            </a:extLst>
          </p:cNvPr>
          <p:cNvSpPr txBox="1"/>
          <p:nvPr/>
        </p:nvSpPr>
        <p:spPr>
          <a:xfrm>
            <a:off x="4504088" y="2915028"/>
            <a:ext cx="300082" cy="307777"/>
          </a:xfrm>
          <a:prstGeom prst="rect">
            <a:avLst/>
          </a:prstGeom>
          <a:noFill/>
        </p:spPr>
        <p:txBody>
          <a:bodyPr wrap="none" rtlCol="0">
            <a:spAutoFit/>
          </a:bodyPr>
          <a:lstStyle/>
          <a:p>
            <a:r>
              <a:rPr lang="en-US" sz="1400" dirty="0"/>
              <a:t>N</a:t>
            </a:r>
          </a:p>
        </p:txBody>
      </p:sp>
      <p:sp>
        <p:nvSpPr>
          <p:cNvPr id="14" name="TextBox 13">
            <a:extLst>
              <a:ext uri="{FF2B5EF4-FFF2-40B4-BE49-F238E27FC236}">
                <a16:creationId xmlns:a16="http://schemas.microsoft.com/office/drawing/2014/main" id="{359C7A1D-3ECD-4DF8-B35D-F313CC1C5CF7}"/>
              </a:ext>
            </a:extLst>
          </p:cNvPr>
          <p:cNvSpPr txBox="1"/>
          <p:nvPr/>
        </p:nvSpPr>
        <p:spPr>
          <a:xfrm>
            <a:off x="3684978" y="1607941"/>
            <a:ext cx="276038" cy="307777"/>
          </a:xfrm>
          <a:prstGeom prst="rect">
            <a:avLst/>
          </a:prstGeom>
          <a:noFill/>
        </p:spPr>
        <p:txBody>
          <a:bodyPr wrap="none" rtlCol="0">
            <a:spAutoFit/>
          </a:bodyPr>
          <a:lstStyle/>
          <a:p>
            <a:r>
              <a:rPr lang="en-US" sz="1400" dirty="0"/>
              <a:t>1</a:t>
            </a:r>
          </a:p>
        </p:txBody>
      </p:sp>
      <p:pic>
        <p:nvPicPr>
          <p:cNvPr id="18" name="Picture 17">
            <a:extLst>
              <a:ext uri="{FF2B5EF4-FFF2-40B4-BE49-F238E27FC236}">
                <a16:creationId xmlns:a16="http://schemas.microsoft.com/office/drawing/2014/main" id="{2BFB010C-3F9B-43FA-B307-0F4B94B661D0}"/>
              </a:ext>
            </a:extLst>
          </p:cNvPr>
          <p:cNvPicPr>
            <a:picLocks noChangeAspect="1"/>
          </p:cNvPicPr>
          <p:nvPr/>
        </p:nvPicPr>
        <p:blipFill>
          <a:blip r:embed="rId3"/>
          <a:stretch>
            <a:fillRect/>
          </a:stretch>
        </p:blipFill>
        <p:spPr>
          <a:xfrm>
            <a:off x="230914" y="5896373"/>
            <a:ext cx="540045" cy="618727"/>
          </a:xfrm>
          <a:prstGeom prst="rect">
            <a:avLst/>
          </a:prstGeom>
        </p:spPr>
      </p:pic>
      <p:pic>
        <p:nvPicPr>
          <p:cNvPr id="19" name="Picture 18">
            <a:extLst>
              <a:ext uri="{FF2B5EF4-FFF2-40B4-BE49-F238E27FC236}">
                <a16:creationId xmlns:a16="http://schemas.microsoft.com/office/drawing/2014/main" id="{1044AF52-79A3-4BC4-AB03-5D47F9AA1418}"/>
              </a:ext>
            </a:extLst>
          </p:cNvPr>
          <p:cNvPicPr>
            <a:picLocks noChangeAspect="1"/>
          </p:cNvPicPr>
          <p:nvPr/>
        </p:nvPicPr>
        <p:blipFill>
          <a:blip r:embed="rId4"/>
          <a:stretch>
            <a:fillRect/>
          </a:stretch>
        </p:blipFill>
        <p:spPr>
          <a:xfrm>
            <a:off x="3729640" y="6345481"/>
            <a:ext cx="2821529" cy="911301"/>
          </a:xfrm>
          <a:prstGeom prst="rect">
            <a:avLst/>
          </a:prstGeom>
        </p:spPr>
      </p:pic>
      <p:pic>
        <p:nvPicPr>
          <p:cNvPr id="20" name="Picture 19">
            <a:extLst>
              <a:ext uri="{FF2B5EF4-FFF2-40B4-BE49-F238E27FC236}">
                <a16:creationId xmlns:a16="http://schemas.microsoft.com/office/drawing/2014/main" id="{3ACC73D6-2920-45B4-B24C-9A95FF542603}"/>
              </a:ext>
            </a:extLst>
          </p:cNvPr>
          <p:cNvPicPr>
            <a:picLocks noChangeAspect="1"/>
          </p:cNvPicPr>
          <p:nvPr/>
        </p:nvPicPr>
        <p:blipFill>
          <a:blip r:embed="rId5"/>
          <a:stretch>
            <a:fillRect/>
          </a:stretch>
        </p:blipFill>
        <p:spPr>
          <a:xfrm>
            <a:off x="3713527" y="7253571"/>
            <a:ext cx="2857143" cy="1285714"/>
          </a:xfrm>
          <a:prstGeom prst="rect">
            <a:avLst/>
          </a:prstGeom>
        </p:spPr>
      </p:pic>
      <p:grpSp>
        <p:nvGrpSpPr>
          <p:cNvPr id="21" name="Group 20">
            <a:extLst>
              <a:ext uri="{FF2B5EF4-FFF2-40B4-BE49-F238E27FC236}">
                <a16:creationId xmlns:a16="http://schemas.microsoft.com/office/drawing/2014/main" id="{DA751D54-3489-4AC7-AD1A-16521FDA3372}"/>
              </a:ext>
            </a:extLst>
          </p:cNvPr>
          <p:cNvGrpSpPr/>
          <p:nvPr/>
        </p:nvGrpSpPr>
        <p:grpSpPr>
          <a:xfrm>
            <a:off x="-5269" y="-13353"/>
            <a:ext cx="6863269" cy="9157353"/>
            <a:chOff x="-5269" y="-17858"/>
            <a:chExt cx="6863269" cy="8598180"/>
          </a:xfrm>
        </p:grpSpPr>
        <p:sp>
          <p:nvSpPr>
            <p:cNvPr id="22" name="Rectangle 21">
              <a:extLst>
                <a:ext uri="{FF2B5EF4-FFF2-40B4-BE49-F238E27FC236}">
                  <a16:creationId xmlns:a16="http://schemas.microsoft.com/office/drawing/2014/main" id="{3A073837-AAE9-4090-BF02-68C10E48827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3" name="TextBox 22">
              <a:extLst>
                <a:ext uri="{FF2B5EF4-FFF2-40B4-BE49-F238E27FC236}">
                  <a16:creationId xmlns:a16="http://schemas.microsoft.com/office/drawing/2014/main" id="{220537DC-C534-40B0-9EF4-75A580072A18}"/>
                </a:ext>
              </a:extLst>
            </p:cNvPr>
            <p:cNvSpPr txBox="1"/>
            <p:nvPr/>
          </p:nvSpPr>
          <p:spPr>
            <a:xfrm>
              <a:off x="328595" y="-17858"/>
              <a:ext cx="620714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SDC MODELING (Design Time) – Casa R3</a:t>
              </a:r>
            </a:p>
          </p:txBody>
        </p:sp>
        <p:sp>
          <p:nvSpPr>
            <p:cNvPr id="24" name="Rectangle 23">
              <a:extLst>
                <a:ext uri="{FF2B5EF4-FFF2-40B4-BE49-F238E27FC236}">
                  <a16:creationId xmlns:a16="http://schemas.microsoft.com/office/drawing/2014/main" id="{037B00ED-4AF4-452B-82FF-3D6D9D74AA00}"/>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5" name="TextBox 24">
            <a:extLst>
              <a:ext uri="{FF2B5EF4-FFF2-40B4-BE49-F238E27FC236}">
                <a16:creationId xmlns:a16="http://schemas.microsoft.com/office/drawing/2014/main" id="{038EBBB2-262E-45E3-A5BE-603DA39A38D7}"/>
              </a:ext>
            </a:extLst>
          </p:cNvPr>
          <p:cNvSpPr txBox="1"/>
          <p:nvPr/>
        </p:nvSpPr>
        <p:spPr>
          <a:xfrm>
            <a:off x="187370" y="2926197"/>
            <a:ext cx="1980414" cy="2893100"/>
          </a:xfrm>
          <a:prstGeom prst="rect">
            <a:avLst/>
          </a:prstGeom>
          <a:noFill/>
          <a:ln>
            <a:solidFill>
              <a:srgbClr val="FF6600"/>
            </a:solidFill>
          </a:ln>
        </p:spPr>
        <p:txBody>
          <a:bodyPr wrap="none" rtlCol="0">
            <a:spAutoFit/>
          </a:bodyPr>
          <a:lstStyle/>
          <a:p>
            <a:r>
              <a:rPr lang="en-US" sz="1400" dirty="0"/>
              <a:t>Artifact-Types</a:t>
            </a:r>
          </a:p>
          <a:p>
            <a:r>
              <a:rPr lang="en-US" sz="1400" dirty="0"/>
              <a:t>Capability-Types</a:t>
            </a:r>
          </a:p>
          <a:p>
            <a:r>
              <a:rPr lang="en-US" sz="1400" dirty="0"/>
              <a:t>Categories</a:t>
            </a:r>
          </a:p>
          <a:p>
            <a:r>
              <a:rPr lang="en-US" sz="1400" dirty="0"/>
              <a:t>Data-Types</a:t>
            </a:r>
          </a:p>
          <a:p>
            <a:r>
              <a:rPr lang="en-US" sz="1400" dirty="0"/>
              <a:t>Group-Types</a:t>
            </a:r>
          </a:p>
          <a:p>
            <a:r>
              <a:rPr lang="en-US" sz="1400" dirty="0"/>
              <a:t>Heat-Types</a:t>
            </a:r>
          </a:p>
          <a:p>
            <a:r>
              <a:rPr lang="en-US" sz="1400" dirty="0"/>
              <a:t>Interface-Lifecycle-Types</a:t>
            </a:r>
          </a:p>
          <a:p>
            <a:r>
              <a:rPr lang="en-US" sz="1400" dirty="0"/>
              <a:t>NFV-Types</a:t>
            </a:r>
          </a:p>
          <a:p>
            <a:r>
              <a:rPr lang="en-US" sz="1400" dirty="0"/>
              <a:t>Normative-Types</a:t>
            </a:r>
          </a:p>
          <a:p>
            <a:r>
              <a:rPr lang="en-US" sz="1400" dirty="0"/>
              <a:t>ONAP-Types</a:t>
            </a:r>
          </a:p>
          <a:p>
            <a:r>
              <a:rPr lang="en-US" sz="1400" dirty="0"/>
              <a:t>Policy-Types</a:t>
            </a:r>
          </a:p>
          <a:p>
            <a:r>
              <a:rPr lang="en-US" sz="1400" dirty="0"/>
              <a:t>Relationship-Types</a:t>
            </a:r>
          </a:p>
          <a:p>
            <a:r>
              <a:rPr lang="en-US" sz="1400" dirty="0"/>
              <a:t>Users</a:t>
            </a:r>
          </a:p>
        </p:txBody>
      </p:sp>
      <p:pic>
        <p:nvPicPr>
          <p:cNvPr id="26" name="Picture 2" descr="C:\Users\cheung\AppData\Local\Temp\SNAGHTML648e60b.PNG">
            <a:extLst>
              <a:ext uri="{FF2B5EF4-FFF2-40B4-BE49-F238E27FC236}">
                <a16:creationId xmlns:a16="http://schemas.microsoft.com/office/drawing/2014/main" id="{F28A81B3-1E49-4FF8-9196-A587A460E1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585" y="330973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53F741-0F91-4E05-900B-586A16B006F0}"/>
              </a:ext>
            </a:extLst>
          </p:cNvPr>
          <p:cNvSpPr txBox="1"/>
          <p:nvPr/>
        </p:nvSpPr>
        <p:spPr>
          <a:xfrm>
            <a:off x="2272874" y="3786675"/>
            <a:ext cx="1297535" cy="307777"/>
          </a:xfrm>
          <a:prstGeom prst="rect">
            <a:avLst/>
          </a:prstGeom>
          <a:noFill/>
        </p:spPr>
        <p:txBody>
          <a:bodyPr wrap="square" rtlCol="0">
            <a:spAutoFit/>
          </a:bodyPr>
          <a:lstStyle/>
          <a:p>
            <a:r>
              <a:rPr lang="en-US" sz="1400" b="1" dirty="0"/>
              <a:t>TEMPLATE</a:t>
            </a:r>
          </a:p>
        </p:txBody>
      </p:sp>
      <p:cxnSp>
        <p:nvCxnSpPr>
          <p:cNvPr id="29" name="Straight Arrow Connector 28">
            <a:extLst>
              <a:ext uri="{FF2B5EF4-FFF2-40B4-BE49-F238E27FC236}">
                <a16:creationId xmlns:a16="http://schemas.microsoft.com/office/drawing/2014/main" id="{E9A16D31-EA1B-4D05-B599-BA164998FEB0}"/>
              </a:ext>
            </a:extLst>
          </p:cNvPr>
          <p:cNvCxnSpPr>
            <a:cxnSpLocks/>
            <a:stCxn id="26" idx="0"/>
          </p:cNvCxnSpPr>
          <p:nvPr/>
        </p:nvCxnSpPr>
        <p:spPr>
          <a:xfrm flipV="1">
            <a:off x="2716315" y="1845494"/>
            <a:ext cx="534608" cy="14642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703E088-BDF8-46E6-8A7B-8BB7B9853FD9}"/>
              </a:ext>
            </a:extLst>
          </p:cNvPr>
          <p:cNvSpPr txBox="1"/>
          <p:nvPr/>
        </p:nvSpPr>
        <p:spPr>
          <a:xfrm>
            <a:off x="2441979" y="3020898"/>
            <a:ext cx="300082" cy="307777"/>
          </a:xfrm>
          <a:prstGeom prst="rect">
            <a:avLst/>
          </a:prstGeom>
          <a:noFill/>
        </p:spPr>
        <p:txBody>
          <a:bodyPr wrap="none" rtlCol="0">
            <a:spAutoFit/>
          </a:bodyPr>
          <a:lstStyle/>
          <a:p>
            <a:r>
              <a:rPr lang="en-US" sz="1400" dirty="0"/>
              <a:t>N</a:t>
            </a:r>
          </a:p>
        </p:txBody>
      </p:sp>
      <p:sp>
        <p:nvSpPr>
          <p:cNvPr id="31" name="TextBox 30">
            <a:extLst>
              <a:ext uri="{FF2B5EF4-FFF2-40B4-BE49-F238E27FC236}">
                <a16:creationId xmlns:a16="http://schemas.microsoft.com/office/drawing/2014/main" id="{3B2D46CF-E1B2-47CE-8483-38201525DF79}"/>
              </a:ext>
            </a:extLst>
          </p:cNvPr>
          <p:cNvSpPr txBox="1"/>
          <p:nvPr/>
        </p:nvSpPr>
        <p:spPr>
          <a:xfrm>
            <a:off x="2952690" y="1763866"/>
            <a:ext cx="276038" cy="307777"/>
          </a:xfrm>
          <a:prstGeom prst="rect">
            <a:avLst/>
          </a:prstGeom>
          <a:noFill/>
        </p:spPr>
        <p:txBody>
          <a:bodyPr wrap="none" rtlCol="0">
            <a:spAutoFit/>
          </a:bodyPr>
          <a:lstStyle/>
          <a:p>
            <a:r>
              <a:rPr lang="en-US" sz="1400" dirty="0"/>
              <a:t>1</a:t>
            </a:r>
          </a:p>
        </p:txBody>
      </p:sp>
      <p:pic>
        <p:nvPicPr>
          <p:cNvPr id="39" name="Picture 38">
            <a:extLst>
              <a:ext uri="{FF2B5EF4-FFF2-40B4-BE49-F238E27FC236}">
                <a16:creationId xmlns:a16="http://schemas.microsoft.com/office/drawing/2014/main" id="{B3A3CEC9-8518-4E20-A433-F0C5D57E5078}"/>
              </a:ext>
            </a:extLst>
          </p:cNvPr>
          <p:cNvPicPr>
            <a:picLocks noChangeAspect="1"/>
          </p:cNvPicPr>
          <p:nvPr/>
        </p:nvPicPr>
        <p:blipFill>
          <a:blip r:embed="rId6"/>
          <a:stretch>
            <a:fillRect/>
          </a:stretch>
        </p:blipFill>
        <p:spPr>
          <a:xfrm>
            <a:off x="4575916" y="1474655"/>
            <a:ext cx="1371873" cy="604664"/>
          </a:xfrm>
          <a:prstGeom prst="rect">
            <a:avLst/>
          </a:prstGeom>
        </p:spPr>
      </p:pic>
      <p:sp>
        <p:nvSpPr>
          <p:cNvPr id="40" name="TextBox 39">
            <a:extLst>
              <a:ext uri="{FF2B5EF4-FFF2-40B4-BE49-F238E27FC236}">
                <a16:creationId xmlns:a16="http://schemas.microsoft.com/office/drawing/2014/main" id="{1A48B101-2C36-4A8C-AE7A-B8669B1A30D8}"/>
              </a:ext>
            </a:extLst>
          </p:cNvPr>
          <p:cNvSpPr txBox="1"/>
          <p:nvPr/>
        </p:nvSpPr>
        <p:spPr>
          <a:xfrm>
            <a:off x="5359858" y="3334592"/>
            <a:ext cx="784189" cy="307777"/>
          </a:xfrm>
          <a:prstGeom prst="rect">
            <a:avLst/>
          </a:prstGeom>
          <a:noFill/>
        </p:spPr>
        <p:txBody>
          <a:bodyPr wrap="none" rtlCol="0">
            <a:spAutoFit/>
          </a:bodyPr>
          <a:lstStyle/>
          <a:p>
            <a:r>
              <a:rPr lang="en-US" sz="1400" b="1" dirty="0"/>
              <a:t>RAN DU</a:t>
            </a:r>
          </a:p>
        </p:txBody>
      </p:sp>
      <p:sp>
        <p:nvSpPr>
          <p:cNvPr id="41" name="TextBox 40">
            <a:extLst>
              <a:ext uri="{FF2B5EF4-FFF2-40B4-BE49-F238E27FC236}">
                <a16:creationId xmlns:a16="http://schemas.microsoft.com/office/drawing/2014/main" id="{CB8AB087-5AA6-443D-9672-01B49750B0F2}"/>
              </a:ext>
            </a:extLst>
          </p:cNvPr>
          <p:cNvSpPr txBox="1"/>
          <p:nvPr/>
        </p:nvSpPr>
        <p:spPr>
          <a:xfrm>
            <a:off x="4428934" y="4135458"/>
            <a:ext cx="1569222" cy="430887"/>
          </a:xfrm>
          <a:prstGeom prst="rect">
            <a:avLst/>
          </a:prstGeom>
          <a:noFill/>
        </p:spPr>
        <p:txBody>
          <a:bodyPr wrap="square" rtlCol="0">
            <a:spAutoFit/>
          </a:bodyPr>
          <a:lstStyle/>
          <a:p>
            <a:r>
              <a:rPr lang="en-US" sz="1100" b="1" dirty="0"/>
              <a:t>PNF TEMPLATE </a:t>
            </a:r>
          </a:p>
          <a:p>
            <a:r>
              <a:rPr lang="en-US" sz="1100" b="1" dirty="0"/>
              <a:t>(OO Inherit &amp; Extend)</a:t>
            </a:r>
          </a:p>
        </p:txBody>
      </p:sp>
      <p:pic>
        <p:nvPicPr>
          <p:cNvPr id="42" name="Picture 2" descr="C:\Users\cheung\AppData\Local\Temp\SNAGHTML648e60b.PNG">
            <a:extLst>
              <a:ext uri="{FF2B5EF4-FFF2-40B4-BE49-F238E27FC236}">
                <a16:creationId xmlns:a16="http://schemas.microsoft.com/office/drawing/2014/main" id="{A23A19F9-D8C8-4400-B7ED-7609556529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9678" y="5119142"/>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3A63FC6E-1290-4C1D-8EC0-FF3CAF1E2A5F}"/>
              </a:ext>
            </a:extLst>
          </p:cNvPr>
          <p:cNvSpPr txBox="1"/>
          <p:nvPr/>
        </p:nvSpPr>
        <p:spPr>
          <a:xfrm>
            <a:off x="3338264" y="5663015"/>
            <a:ext cx="1549337" cy="738664"/>
          </a:xfrm>
          <a:prstGeom prst="rect">
            <a:avLst/>
          </a:prstGeom>
          <a:noFill/>
        </p:spPr>
        <p:txBody>
          <a:bodyPr wrap="square" rtlCol="0">
            <a:spAutoFit/>
          </a:bodyPr>
          <a:lstStyle/>
          <a:p>
            <a:r>
              <a:rPr lang="en-US" sz="1400" b="1" dirty="0"/>
              <a:t>PNF-Descriptors</a:t>
            </a:r>
          </a:p>
          <a:p>
            <a:r>
              <a:rPr lang="en-US" sz="1400" b="1" dirty="0"/>
              <a:t>Vendor Specific</a:t>
            </a:r>
          </a:p>
          <a:p>
            <a:r>
              <a:rPr lang="en-US" sz="1400" b="1" dirty="0"/>
              <a:t>Template</a:t>
            </a:r>
          </a:p>
        </p:txBody>
      </p:sp>
      <p:cxnSp>
        <p:nvCxnSpPr>
          <p:cNvPr id="44" name="Straight Arrow Connector 43">
            <a:extLst>
              <a:ext uri="{FF2B5EF4-FFF2-40B4-BE49-F238E27FC236}">
                <a16:creationId xmlns:a16="http://schemas.microsoft.com/office/drawing/2014/main" id="{77E689B7-6971-42BF-B0A1-897EB5A69BE1}"/>
              </a:ext>
            </a:extLst>
          </p:cNvPr>
          <p:cNvCxnSpPr>
            <a:cxnSpLocks/>
            <a:stCxn id="42" idx="0"/>
          </p:cNvCxnSpPr>
          <p:nvPr/>
        </p:nvCxnSpPr>
        <p:spPr>
          <a:xfrm flipV="1">
            <a:off x="3790408" y="3704668"/>
            <a:ext cx="678166" cy="1414474"/>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385A0BDC-BC9E-4C14-B264-6074B2CF5BD0}"/>
              </a:ext>
            </a:extLst>
          </p:cNvPr>
          <p:cNvCxnSpPr>
            <a:cxnSpLocks/>
          </p:cNvCxnSpPr>
          <p:nvPr/>
        </p:nvCxnSpPr>
        <p:spPr>
          <a:xfrm flipH="1" flipV="1">
            <a:off x="3465964" y="1831982"/>
            <a:ext cx="211687" cy="32987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Left Brace 33">
            <a:extLst>
              <a:ext uri="{FF2B5EF4-FFF2-40B4-BE49-F238E27FC236}">
                <a16:creationId xmlns:a16="http://schemas.microsoft.com/office/drawing/2014/main" id="{5243E67D-909D-4638-8086-3844CA4E9A12}"/>
              </a:ext>
            </a:extLst>
          </p:cNvPr>
          <p:cNvSpPr/>
          <p:nvPr/>
        </p:nvSpPr>
        <p:spPr>
          <a:xfrm flipH="1">
            <a:off x="1963297" y="2735355"/>
            <a:ext cx="567653" cy="3161018"/>
          </a:xfrm>
          <a:prstGeom prst="leftBrace">
            <a:avLst>
              <a:gd name="adj1" fmla="val 8333"/>
              <a:gd name="adj2" fmla="val 25141"/>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1C19079-92D4-43E9-B48A-F7DB6538EEC1}"/>
              </a:ext>
            </a:extLst>
          </p:cNvPr>
          <p:cNvSpPr txBox="1"/>
          <p:nvPr/>
        </p:nvSpPr>
        <p:spPr>
          <a:xfrm>
            <a:off x="4387313" y="3704668"/>
            <a:ext cx="1549337" cy="523220"/>
          </a:xfrm>
          <a:prstGeom prst="rect">
            <a:avLst/>
          </a:prstGeom>
          <a:noFill/>
        </p:spPr>
        <p:txBody>
          <a:bodyPr wrap="square" rtlCol="0">
            <a:spAutoFit/>
          </a:bodyPr>
          <a:lstStyle/>
          <a:p>
            <a:r>
              <a:rPr lang="en-US" sz="1400" b="1" dirty="0"/>
              <a:t>Generic PNF TEMPLATE</a:t>
            </a:r>
          </a:p>
        </p:txBody>
      </p:sp>
      <p:sp>
        <p:nvSpPr>
          <p:cNvPr id="17" name="TextBox 16">
            <a:extLst>
              <a:ext uri="{FF2B5EF4-FFF2-40B4-BE49-F238E27FC236}">
                <a16:creationId xmlns:a16="http://schemas.microsoft.com/office/drawing/2014/main" id="{860AA3E2-B5CB-47F1-BB1A-BB6CE4D365AF}"/>
              </a:ext>
            </a:extLst>
          </p:cNvPr>
          <p:cNvSpPr txBox="1"/>
          <p:nvPr/>
        </p:nvSpPr>
        <p:spPr>
          <a:xfrm>
            <a:off x="4125951" y="8390602"/>
            <a:ext cx="1311578" cy="577081"/>
          </a:xfrm>
          <a:prstGeom prst="rect">
            <a:avLst/>
          </a:prstGeom>
          <a:noFill/>
        </p:spPr>
        <p:txBody>
          <a:bodyPr wrap="none" rtlCol="0">
            <a:spAutoFit/>
          </a:bodyPr>
          <a:lstStyle/>
          <a:p>
            <a:r>
              <a:rPr lang="en-US" sz="1050" dirty="0"/>
              <a:t>Controller Type</a:t>
            </a:r>
          </a:p>
          <a:p>
            <a:r>
              <a:rPr lang="en-US" sz="1050" dirty="0"/>
              <a:t>[“common fields”] …</a:t>
            </a:r>
          </a:p>
          <a:p>
            <a:r>
              <a:rPr lang="en-US" sz="1050" dirty="0"/>
              <a:t>Vendor-field1</a:t>
            </a:r>
          </a:p>
        </p:txBody>
      </p:sp>
      <p:sp>
        <p:nvSpPr>
          <p:cNvPr id="35" name="TextBox 34">
            <a:extLst>
              <a:ext uri="{FF2B5EF4-FFF2-40B4-BE49-F238E27FC236}">
                <a16:creationId xmlns:a16="http://schemas.microsoft.com/office/drawing/2014/main" id="{3BAB9492-67A4-4D20-8BDE-42A392E149DB}"/>
              </a:ext>
            </a:extLst>
          </p:cNvPr>
          <p:cNvSpPr txBox="1"/>
          <p:nvPr/>
        </p:nvSpPr>
        <p:spPr>
          <a:xfrm>
            <a:off x="3473004" y="1925203"/>
            <a:ext cx="276038" cy="307777"/>
          </a:xfrm>
          <a:prstGeom prst="rect">
            <a:avLst/>
          </a:prstGeom>
          <a:noFill/>
        </p:spPr>
        <p:txBody>
          <a:bodyPr wrap="none" rtlCol="0">
            <a:spAutoFit/>
          </a:bodyPr>
          <a:lstStyle/>
          <a:p>
            <a:r>
              <a:rPr lang="en-US" sz="1400" dirty="0"/>
              <a:t>1</a:t>
            </a:r>
          </a:p>
        </p:txBody>
      </p:sp>
      <p:sp>
        <p:nvSpPr>
          <p:cNvPr id="36" name="TextBox 35">
            <a:extLst>
              <a:ext uri="{FF2B5EF4-FFF2-40B4-BE49-F238E27FC236}">
                <a16:creationId xmlns:a16="http://schemas.microsoft.com/office/drawing/2014/main" id="{24575DA5-41A7-424E-84D7-373D58069C64}"/>
              </a:ext>
            </a:extLst>
          </p:cNvPr>
          <p:cNvSpPr txBox="1"/>
          <p:nvPr/>
        </p:nvSpPr>
        <p:spPr>
          <a:xfrm>
            <a:off x="3349721" y="4908552"/>
            <a:ext cx="300082" cy="307777"/>
          </a:xfrm>
          <a:prstGeom prst="rect">
            <a:avLst/>
          </a:prstGeom>
          <a:noFill/>
        </p:spPr>
        <p:txBody>
          <a:bodyPr wrap="none" rtlCol="0">
            <a:spAutoFit/>
          </a:bodyPr>
          <a:lstStyle/>
          <a:p>
            <a:r>
              <a:rPr lang="en-US" sz="1400" dirty="0"/>
              <a:t>N</a:t>
            </a:r>
          </a:p>
        </p:txBody>
      </p:sp>
      <p:sp>
        <p:nvSpPr>
          <p:cNvPr id="2" name="TextBox 1">
            <a:extLst>
              <a:ext uri="{FF2B5EF4-FFF2-40B4-BE49-F238E27FC236}">
                <a16:creationId xmlns:a16="http://schemas.microsoft.com/office/drawing/2014/main" id="{42962F1C-3E9A-4EEF-8284-56DEE0E386A8}"/>
              </a:ext>
            </a:extLst>
          </p:cNvPr>
          <p:cNvSpPr txBox="1"/>
          <p:nvPr/>
        </p:nvSpPr>
        <p:spPr>
          <a:xfrm>
            <a:off x="4387313" y="4489847"/>
            <a:ext cx="1798569" cy="369332"/>
          </a:xfrm>
          <a:prstGeom prst="rect">
            <a:avLst/>
          </a:prstGeom>
          <a:noFill/>
        </p:spPr>
        <p:txBody>
          <a:bodyPr wrap="none" rtlCol="0">
            <a:spAutoFit/>
          </a:bodyPr>
          <a:lstStyle/>
          <a:p>
            <a:r>
              <a:rPr lang="en-US" dirty="0"/>
              <a:t>Connection Point</a:t>
            </a:r>
          </a:p>
        </p:txBody>
      </p:sp>
    </p:spTree>
    <p:extLst>
      <p:ext uri="{BB962C8B-B14F-4D97-AF65-F5344CB8AC3E}">
        <p14:creationId xmlns:p14="http://schemas.microsoft.com/office/powerpoint/2010/main" val="724897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4">
            <a:extLst>
              <a:ext uri="{FF2B5EF4-FFF2-40B4-BE49-F238E27FC236}">
                <a16:creationId xmlns:a16="http://schemas.microsoft.com/office/drawing/2014/main" id="{DACB442D-C407-4596-82BB-9AB642081EB8}"/>
              </a:ext>
            </a:extLst>
          </p:cNvPr>
          <p:cNvGraphicFramePr>
            <a:graphicFrameLocks noGrp="1"/>
          </p:cNvGraphicFramePr>
          <p:nvPr>
            <p:extLst>
              <p:ext uri="{D42A27DB-BD31-4B8C-83A1-F6EECF244321}">
                <p14:modId xmlns:p14="http://schemas.microsoft.com/office/powerpoint/2010/main" val="143758273"/>
              </p:ext>
            </p:extLst>
          </p:nvPr>
        </p:nvGraphicFramePr>
        <p:xfrm>
          <a:off x="1" y="757237"/>
          <a:ext cx="6857999" cy="6348831"/>
        </p:xfrm>
        <a:graphic>
          <a:graphicData uri="http://schemas.openxmlformats.org/drawingml/2006/table">
            <a:tbl>
              <a:tblPr firstRow="1" firstCol="1" bandRow="1">
                <a:tableStyleId>{5940675A-B579-460E-94D1-54222C63F5DA}</a:tableStyleId>
              </a:tblPr>
              <a:tblGrid>
                <a:gridCol w="1414463">
                  <a:extLst>
                    <a:ext uri="{9D8B030D-6E8A-4147-A177-3AD203B41FA5}">
                      <a16:colId xmlns:a16="http://schemas.microsoft.com/office/drawing/2014/main" val="20000"/>
                    </a:ext>
                  </a:extLst>
                </a:gridCol>
                <a:gridCol w="442912">
                  <a:extLst>
                    <a:ext uri="{9D8B030D-6E8A-4147-A177-3AD203B41FA5}">
                      <a16:colId xmlns:a16="http://schemas.microsoft.com/office/drawing/2014/main" val="20001"/>
                    </a:ext>
                  </a:extLst>
                </a:gridCol>
                <a:gridCol w="471488">
                  <a:extLst>
                    <a:ext uri="{9D8B030D-6E8A-4147-A177-3AD203B41FA5}">
                      <a16:colId xmlns:a16="http://schemas.microsoft.com/office/drawing/2014/main" val="20002"/>
                    </a:ext>
                  </a:extLst>
                </a:gridCol>
                <a:gridCol w="1071562">
                  <a:extLst>
                    <a:ext uri="{9D8B030D-6E8A-4147-A177-3AD203B41FA5}">
                      <a16:colId xmlns:a16="http://schemas.microsoft.com/office/drawing/2014/main" val="20003"/>
                    </a:ext>
                  </a:extLst>
                </a:gridCol>
                <a:gridCol w="3457574">
                  <a:extLst>
                    <a:ext uri="{9D8B030D-6E8A-4147-A177-3AD203B41FA5}">
                      <a16:colId xmlns:a16="http://schemas.microsoft.com/office/drawing/2014/main" val="20004"/>
                    </a:ext>
                  </a:extLst>
                </a:gridCol>
              </a:tblGrid>
              <a:tr h="249555">
                <a:tc>
                  <a:txBody>
                    <a:bodyPr/>
                    <a:lstStyle/>
                    <a:p>
                      <a:pPr algn="ctr" hangingPunct="0">
                        <a:lnSpc>
                          <a:spcPct val="115000"/>
                        </a:lnSpc>
                        <a:spcAft>
                          <a:spcPts val="0"/>
                        </a:spcAft>
                      </a:pPr>
                      <a:r>
                        <a:rPr lang="en-GB" sz="1600" dirty="0">
                          <a:solidFill>
                            <a:schemeClr val="bg1"/>
                          </a:solidFill>
                          <a:effectLst/>
                        </a:rPr>
                        <a:t>Attribute</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Qualifier</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Cardinality</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Content</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algn="ctr" hangingPunct="0">
                        <a:lnSpc>
                          <a:spcPct val="115000"/>
                        </a:lnSpc>
                        <a:spcAft>
                          <a:spcPts val="0"/>
                        </a:spcAft>
                      </a:pPr>
                      <a:r>
                        <a:rPr lang="en-GB" sz="1600" dirty="0">
                          <a:solidFill>
                            <a:schemeClr val="bg1"/>
                          </a:solidFill>
                          <a:effectLst/>
                        </a:rPr>
                        <a:t>Description</a:t>
                      </a:r>
                      <a:endParaRPr lang="zh-CN" sz="1600" b="1"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extLst>
                  <a:ext uri="{0D108BD9-81ED-4DB2-BD59-A6C34878D82A}">
                    <a16:rowId xmlns:a16="http://schemas.microsoft.com/office/drawing/2014/main" val="10000"/>
                  </a:ext>
                </a:extLst>
              </a:tr>
              <a:tr h="434008">
                <a:tc>
                  <a:txBody>
                    <a:bodyPr/>
                    <a:lstStyle/>
                    <a:p>
                      <a:pPr hangingPunct="0">
                        <a:spcAft>
                          <a:spcPts val="0"/>
                        </a:spcAft>
                      </a:pPr>
                      <a:r>
                        <a:rPr lang="en-GB" sz="1600" dirty="0" err="1">
                          <a:solidFill>
                            <a:schemeClr val="bg1"/>
                          </a:solidFill>
                          <a:effectLst/>
                        </a:rPr>
                        <a:t>pnfdId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Identifier</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 of this </a:t>
                      </a:r>
                      <a:r>
                        <a:rPr lang="en-GB" sz="1600" dirty="0" err="1">
                          <a:effectLst/>
                        </a:rPr>
                        <a:t>Pnfd</a:t>
                      </a:r>
                      <a:r>
                        <a:rPr lang="en-GB" sz="1600" dirty="0">
                          <a:effectLst/>
                        </a:rPr>
                        <a:t> information element. It uniquely identifies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17004">
                <a:tc>
                  <a:txBody>
                    <a:bodyPr/>
                    <a:lstStyle/>
                    <a:p>
                      <a:pPr hangingPunct="0">
                        <a:spcAft>
                          <a:spcPts val="0"/>
                        </a:spcAft>
                      </a:pPr>
                      <a:r>
                        <a:rPr lang="en-US" sz="1600" dirty="0" err="1">
                          <a:solidFill>
                            <a:schemeClr val="bg1"/>
                          </a:solidFill>
                          <a:effectLst/>
                        </a:rPr>
                        <a:t>functionDescription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a:effectLst/>
                        </a:rPr>
                        <a:t>String</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Describes the PNF function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17004">
                <a:tc>
                  <a:txBody>
                    <a:bodyPr/>
                    <a:lstStyle/>
                    <a:p>
                      <a:pPr hangingPunct="0">
                        <a:spcAft>
                          <a:spcPts val="0"/>
                        </a:spcAft>
                      </a:pPr>
                      <a:r>
                        <a:rPr lang="en-GB" sz="1600" dirty="0">
                          <a:solidFill>
                            <a:schemeClr val="bg1"/>
                          </a:solidFill>
                          <a:effectLst/>
                        </a:rPr>
                        <a:t>provider</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provider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217004">
                <a:tc>
                  <a:txBody>
                    <a:bodyPr/>
                    <a:lstStyle/>
                    <a:p>
                      <a:pPr hangingPunct="0">
                        <a:spcAft>
                          <a:spcPts val="0"/>
                        </a:spcAft>
                      </a:pPr>
                      <a:r>
                        <a:rPr lang="en-GB" sz="1600" dirty="0">
                          <a:solidFill>
                            <a:schemeClr val="bg1"/>
                          </a:solidFill>
                          <a:effectLst/>
                        </a:rPr>
                        <a:t>version</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Version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Identifies the version of the PNFD.</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651012">
                <a:tc>
                  <a:txBody>
                    <a:bodyPr/>
                    <a:lstStyle/>
                    <a:p>
                      <a:pPr hangingPunct="0">
                        <a:spcAft>
                          <a:spcPts val="0"/>
                        </a:spcAft>
                      </a:pPr>
                      <a:r>
                        <a:rPr lang="en-GB" sz="1600" dirty="0" err="1">
                          <a:solidFill>
                            <a:schemeClr val="bg1"/>
                          </a:solidFill>
                          <a:effectLst/>
                        </a:rPr>
                        <a:t>pnfdInvariantId</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Identifier</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Identifies a PNFD in a version independent manner. This attribute is invariant across versions of PNFD. </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434008">
                <a:tc>
                  <a:txBody>
                    <a:bodyPr/>
                    <a:lstStyle/>
                    <a:p>
                      <a:pPr hangingPunct="0">
                        <a:spcAft>
                          <a:spcPts val="0"/>
                        </a:spcAft>
                      </a:pPr>
                      <a:r>
                        <a:rPr lang="en-GB" sz="1600" dirty="0">
                          <a:solidFill>
                            <a:schemeClr val="bg1"/>
                          </a:solidFill>
                          <a:effectLst/>
                        </a:rPr>
                        <a:t>name</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String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the human readable name of the PNFD.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651012">
                <a:tc>
                  <a:txBody>
                    <a:bodyPr/>
                    <a:lstStyle/>
                    <a:p>
                      <a:pPr hangingPunct="0">
                        <a:spcAft>
                          <a:spcPts val="0"/>
                        </a:spcAft>
                      </a:pPr>
                      <a:r>
                        <a:rPr lang="en-GB" sz="1600" dirty="0" err="1">
                          <a:solidFill>
                            <a:schemeClr val="bg1"/>
                          </a:solidFill>
                          <a:effectLst/>
                        </a:rPr>
                        <a:t>pnfExtCp</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1..N</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PnfExtCpd </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Specifies the characteristics of one or more connection points where to connect the PNF to a VL. See clause 6.6.4.</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17004">
                <a:tc>
                  <a:txBody>
                    <a:bodyPr/>
                    <a:lstStyle/>
                    <a:p>
                      <a:pPr hangingPunct="0">
                        <a:spcAft>
                          <a:spcPts val="0"/>
                        </a:spcAft>
                      </a:pPr>
                      <a:r>
                        <a:rPr lang="en-GB" sz="1600" dirty="0">
                          <a:solidFill>
                            <a:schemeClr val="bg1"/>
                          </a:solidFill>
                          <a:effectLst/>
                        </a:rPr>
                        <a:t>security</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a:effectLst/>
                        </a:rPr>
                        <a:t>M</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0..1</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a:effectLst/>
                        </a:rPr>
                        <a:t>SecurityParameters</a:t>
                      </a:r>
                      <a:endParaRPr lang="zh-CN" sz="160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GB" sz="1600" dirty="0">
                          <a:effectLst/>
                        </a:rPr>
                        <a:t>Provides a signature to prevent tampering.</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8"/>
                  </a:ext>
                </a:extLst>
              </a:tr>
              <a:tr h="1362303">
                <a:tc>
                  <a:txBody>
                    <a:bodyPr/>
                    <a:lstStyle/>
                    <a:p>
                      <a:pPr hangingPunct="0">
                        <a:spcAft>
                          <a:spcPts val="0"/>
                        </a:spcAft>
                      </a:pPr>
                      <a:r>
                        <a:rPr lang="en-US" sz="1600" dirty="0" err="1">
                          <a:solidFill>
                            <a:schemeClr val="bg1"/>
                          </a:solidFill>
                          <a:effectLst/>
                        </a:rPr>
                        <a:t>geographicalLocationInfo</a:t>
                      </a:r>
                      <a:endParaRPr lang="zh-CN" sz="1600" dirty="0">
                        <a:solidFill>
                          <a:schemeClr val="bg1"/>
                        </a:solidFill>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solidFill>
                      <a:srgbClr val="4472C4"/>
                    </a:solidFill>
                  </a:tcPr>
                </a:tc>
                <a:tc>
                  <a:txBody>
                    <a:bodyPr/>
                    <a:lstStyle/>
                    <a:p>
                      <a:pPr hangingPunct="0">
                        <a:spcAft>
                          <a:spcPts val="0"/>
                        </a:spcAft>
                      </a:pPr>
                      <a:r>
                        <a:rPr lang="en-GB" sz="1600" dirty="0">
                          <a:effectLst/>
                        </a:rPr>
                        <a:t>M</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0..1</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hangingPunct="0">
                        <a:spcAft>
                          <a:spcPts val="0"/>
                        </a:spcAft>
                      </a:pPr>
                      <a:r>
                        <a:rPr lang="en-US" sz="1600" dirty="0">
                          <a:effectLst/>
                        </a:rPr>
                        <a:t>Not specified</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tc>
                  <a:txBody>
                    <a:bodyPr/>
                    <a:lstStyle/>
                    <a:p>
                      <a:pPr>
                        <a:spcBef>
                          <a:spcPts val="100"/>
                        </a:spcBef>
                        <a:spcAft>
                          <a:spcPts val="100"/>
                        </a:spcAft>
                      </a:pPr>
                      <a:r>
                        <a:rPr lang="en-US" sz="1600" dirty="0">
                          <a:effectLst/>
                        </a:rPr>
                        <a:t>It provides information about the geographical location (e.g. geographic</a:t>
                      </a:r>
                      <a:endParaRPr lang="zh-CN" sz="1600" dirty="0">
                        <a:effectLst/>
                      </a:endParaRPr>
                    </a:p>
                    <a:p>
                      <a:pPr>
                        <a:spcBef>
                          <a:spcPts val="100"/>
                        </a:spcBef>
                        <a:spcAft>
                          <a:spcPts val="100"/>
                        </a:spcAft>
                      </a:pPr>
                      <a:r>
                        <a:rPr lang="en-US" sz="1600" dirty="0">
                          <a:effectLst/>
                        </a:rPr>
                        <a:t>coordinates or address of the building,</a:t>
                      </a:r>
                      <a:endParaRPr lang="zh-CN" sz="1600" dirty="0">
                        <a:effectLst/>
                      </a:endParaRPr>
                    </a:p>
                    <a:p>
                      <a:pPr hangingPunct="0">
                        <a:spcAft>
                          <a:spcPts val="0"/>
                        </a:spcAft>
                      </a:pPr>
                      <a:r>
                        <a:rPr lang="en-US" sz="1600" dirty="0">
                          <a:effectLst/>
                        </a:rPr>
                        <a:t>etc.) of the PNF. The cardinality 0 is used when the location is unknown.</a:t>
                      </a:r>
                      <a:endParaRPr lang="zh-CN" sz="1600" dirty="0">
                        <a:effectLst/>
                        <a:latin typeface="Arial" panose="020B0604020202020204" pitchFamily="34" charset="0"/>
                        <a:ea typeface="宋体" panose="02010600030101010101" pitchFamily="2" charset="-122"/>
                        <a:cs typeface="Times New Roman" panose="02020603050405020304" pitchFamily="18" charset="0"/>
                      </a:endParaRPr>
                    </a:p>
                  </a:txBody>
                  <a:tcPr marL="17780" marR="68580" marT="0" marB="0" anchor="ctr"/>
                </a:tc>
                <a:extLst>
                  <a:ext uri="{0D108BD9-81ED-4DB2-BD59-A6C34878D82A}">
                    <a16:rowId xmlns:a16="http://schemas.microsoft.com/office/drawing/2014/main" val="10009"/>
                  </a:ext>
                </a:extLst>
              </a:tr>
            </a:tbl>
          </a:graphicData>
        </a:graphic>
      </p:graphicFrame>
      <p:sp>
        <p:nvSpPr>
          <p:cNvPr id="2" name="TextBox 1">
            <a:extLst>
              <a:ext uri="{FF2B5EF4-FFF2-40B4-BE49-F238E27FC236}">
                <a16:creationId xmlns:a16="http://schemas.microsoft.com/office/drawing/2014/main" id="{625D2570-F568-4315-AB88-A75399BF98DE}"/>
              </a:ext>
            </a:extLst>
          </p:cNvPr>
          <p:cNvSpPr txBox="1"/>
          <p:nvPr/>
        </p:nvSpPr>
        <p:spPr>
          <a:xfrm>
            <a:off x="0" y="173867"/>
            <a:ext cx="4036811" cy="369332"/>
          </a:xfrm>
          <a:prstGeom prst="rect">
            <a:avLst/>
          </a:prstGeom>
          <a:noFill/>
        </p:spPr>
        <p:txBody>
          <a:bodyPr wrap="none" rtlCol="0">
            <a:spAutoFit/>
          </a:bodyPr>
          <a:lstStyle/>
          <a:p>
            <a:r>
              <a:rPr lang="en-US" b="1" dirty="0"/>
              <a:t>PNFD Definition in </a:t>
            </a:r>
            <a:r>
              <a:rPr lang="en-US" b="1" dirty="0">
                <a:solidFill>
                  <a:srgbClr val="FF0000"/>
                </a:solidFill>
              </a:rPr>
              <a:t>ETSI-NFV-IFA014v242</a:t>
            </a:r>
          </a:p>
        </p:txBody>
      </p:sp>
      <p:sp>
        <p:nvSpPr>
          <p:cNvPr id="7" name="TextBox 6">
            <a:extLst>
              <a:ext uri="{FF2B5EF4-FFF2-40B4-BE49-F238E27FC236}">
                <a16:creationId xmlns:a16="http://schemas.microsoft.com/office/drawing/2014/main" id="{85F0BEE4-D030-4D0D-93A8-1B6951E65215}"/>
              </a:ext>
            </a:extLst>
          </p:cNvPr>
          <p:cNvSpPr txBox="1"/>
          <p:nvPr/>
        </p:nvSpPr>
        <p:spPr>
          <a:xfrm>
            <a:off x="0" y="8566919"/>
            <a:ext cx="3521336" cy="577081"/>
          </a:xfrm>
          <a:prstGeom prst="rect">
            <a:avLst/>
          </a:prstGeom>
          <a:noFill/>
        </p:spPr>
        <p:txBody>
          <a:bodyPr wrap="square" rtlCol="0">
            <a:spAutoFit/>
          </a:bodyPr>
          <a:lstStyle/>
          <a:p>
            <a:r>
              <a:rPr lang="en-US" sz="1050" i="1" dirty="0"/>
              <a:t>From Potential PNF template for PNF S/W management &amp; change management (</a:t>
            </a:r>
            <a:r>
              <a:rPr lang="en-US" sz="1050" i="1" dirty="0" err="1"/>
              <a:t>Lixiang,YaoguangWang</a:t>
            </a:r>
            <a:r>
              <a:rPr lang="en-US" sz="1050" i="1" dirty="0"/>
              <a:t>, </a:t>
            </a:r>
            <a:r>
              <a:rPr lang="en-US" sz="1050" i="1" dirty="0" err="1"/>
              <a:t>ChangMing</a:t>
            </a:r>
            <a:r>
              <a:rPr lang="en-US" sz="1050" i="1" dirty="0"/>
              <a:t> Bai </a:t>
            </a:r>
            <a:r>
              <a:rPr lang="en-US" sz="1050" i="1" dirty="0" err="1"/>
              <a:t>Hwawei</a:t>
            </a:r>
            <a:r>
              <a:rPr lang="en-US" sz="1050" i="1" dirty="0"/>
              <a:t>)</a:t>
            </a:r>
          </a:p>
        </p:txBody>
      </p:sp>
    </p:spTree>
    <p:extLst>
      <p:ext uri="{BB962C8B-B14F-4D97-AF65-F5344CB8AC3E}">
        <p14:creationId xmlns:p14="http://schemas.microsoft.com/office/powerpoint/2010/main" val="33933251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格 10">
            <a:extLst>
              <a:ext uri="{FF2B5EF4-FFF2-40B4-BE49-F238E27FC236}">
                <a16:creationId xmlns:a16="http://schemas.microsoft.com/office/drawing/2014/main" id="{23DAFBB9-A34F-4FDB-BC9E-CA7301556F1A}"/>
              </a:ext>
            </a:extLst>
          </p:cNvPr>
          <p:cNvGraphicFramePr>
            <a:graphicFrameLocks noGrp="1"/>
          </p:cNvGraphicFramePr>
          <p:nvPr>
            <p:extLst>
              <p:ext uri="{D42A27DB-BD31-4B8C-83A1-F6EECF244321}">
                <p14:modId xmlns:p14="http://schemas.microsoft.com/office/powerpoint/2010/main" val="3422184411"/>
              </p:ext>
            </p:extLst>
          </p:nvPr>
        </p:nvGraphicFramePr>
        <p:xfrm>
          <a:off x="0" y="454496"/>
          <a:ext cx="6858000" cy="3505025"/>
        </p:xfrm>
        <a:graphic>
          <a:graphicData uri="http://schemas.openxmlformats.org/drawingml/2006/table">
            <a:tbl>
              <a:tblPr firstRow="1" firstCol="1" bandRow="1">
                <a:tableStyleId>{5C22544A-7EE6-4342-B048-85BDC9FD1C3A}</a:tableStyleId>
              </a:tblPr>
              <a:tblGrid>
                <a:gridCol w="1666875">
                  <a:extLst>
                    <a:ext uri="{9D8B030D-6E8A-4147-A177-3AD203B41FA5}">
                      <a16:colId xmlns:a16="http://schemas.microsoft.com/office/drawing/2014/main" val="20000"/>
                    </a:ext>
                  </a:extLst>
                </a:gridCol>
                <a:gridCol w="5191125">
                  <a:extLst>
                    <a:ext uri="{9D8B030D-6E8A-4147-A177-3AD203B41FA5}">
                      <a16:colId xmlns:a16="http://schemas.microsoft.com/office/drawing/2014/main" val="20001"/>
                    </a:ext>
                  </a:extLst>
                </a:gridCol>
              </a:tblGrid>
              <a:tr h="183002">
                <a:tc>
                  <a:txBody>
                    <a:bodyPr/>
                    <a:lstStyle/>
                    <a:p>
                      <a:pPr algn="ctr" hangingPunct="0">
                        <a:lnSpc>
                          <a:spcPct val="115000"/>
                        </a:lnSpc>
                        <a:spcAft>
                          <a:spcPts val="0"/>
                        </a:spcAft>
                      </a:pPr>
                      <a:r>
                        <a:rPr lang="en-GB" altLang="zh-CN" sz="1600" kern="100" dirty="0">
                          <a:effectLst/>
                        </a:rPr>
                        <a:t>Contents</a:t>
                      </a:r>
                      <a:endParaRPr lang="zh-CN" alt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effectLst/>
                        </a:rPr>
                        <a:t>Description</a:t>
                      </a:r>
                      <a:endParaRPr lang="zh-CN" sz="1600" b="1"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459185">
                <a:tc>
                  <a:txBody>
                    <a:bodyPr/>
                    <a:lstStyle/>
                    <a:p>
                      <a:pPr hangingPunct="0">
                        <a:spcAft>
                          <a:spcPts val="0"/>
                        </a:spcAft>
                      </a:pPr>
                      <a:r>
                        <a:rPr lang="en-GB" sz="1600" kern="100" dirty="0" err="1">
                          <a:solidFill>
                            <a:schemeClr val="bg1"/>
                          </a:solidFill>
                          <a:effectLst/>
                        </a:rPr>
                        <a:t>pnfdId</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Identifier of this </a:t>
                      </a:r>
                      <a:r>
                        <a:rPr lang="en-GB" sz="1600" kern="100" dirty="0" err="1">
                          <a:effectLst/>
                        </a:rPr>
                        <a:t>Pnfd</a:t>
                      </a:r>
                      <a:r>
                        <a:rPr lang="en-GB" sz="1600" kern="100" dirty="0">
                          <a:effectLst/>
                        </a:rPr>
                        <a:t> information element. It uniquely identifies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229594">
                <a:tc>
                  <a:txBody>
                    <a:bodyPr/>
                    <a:lstStyle/>
                    <a:p>
                      <a:pPr hangingPunct="0">
                        <a:spcAft>
                          <a:spcPts val="0"/>
                        </a:spcAft>
                      </a:pPr>
                      <a:r>
                        <a:rPr lang="en-GB" sz="1600" kern="100" dirty="0">
                          <a:solidFill>
                            <a:schemeClr val="bg1"/>
                          </a:solidFill>
                          <a:effectLst/>
                        </a:rPr>
                        <a:t>provider</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provider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2"/>
                  </a:ext>
                </a:extLst>
              </a:tr>
              <a:tr h="265733">
                <a:tc>
                  <a:txBody>
                    <a:bodyPr/>
                    <a:lstStyle/>
                    <a:p>
                      <a:pPr hangingPunct="0">
                        <a:spcAft>
                          <a:spcPts val="0"/>
                        </a:spcAft>
                      </a:pPr>
                      <a:r>
                        <a:rPr lang="en-GB" sz="1600" kern="100" dirty="0">
                          <a:solidFill>
                            <a:schemeClr val="bg1"/>
                          </a:solidFill>
                          <a:effectLst/>
                        </a:rPr>
                        <a:t>PNFD version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Identifies the version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3"/>
                  </a:ext>
                </a:extLst>
              </a:tr>
              <a:tr h="688780">
                <a:tc>
                  <a:txBody>
                    <a:bodyPr/>
                    <a:lstStyle/>
                    <a:p>
                      <a:pPr hangingPunct="0">
                        <a:spcAft>
                          <a:spcPts val="0"/>
                        </a:spcAft>
                      </a:pPr>
                      <a:r>
                        <a:rPr lang="en-GB" sz="1600" strike="sngStrike" kern="100" dirty="0" err="1">
                          <a:solidFill>
                            <a:schemeClr val="bg1"/>
                          </a:solidFill>
                          <a:effectLst/>
                        </a:rPr>
                        <a:t>pnfdInvariantId</a:t>
                      </a:r>
                      <a:endParaRPr lang="zh-CN" sz="1600" strike="sngStrike"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strike="sngStrike" kern="100" dirty="0">
                          <a:effectLst/>
                        </a:rPr>
                        <a:t>Identifies a PNFD in a version independent manner. This attribute is invariant across versions of PNFD. </a:t>
                      </a:r>
                      <a:r>
                        <a:rPr lang="en-GB" sz="1600" kern="100" dirty="0">
                          <a:effectLst/>
                        </a:rPr>
                        <a:t>(</a:t>
                      </a:r>
                      <a:r>
                        <a:rPr lang="en-GB" sz="1600" kern="100" dirty="0" err="1">
                          <a:effectLst/>
                        </a:rPr>
                        <a:t>pnfdInvariatnId</a:t>
                      </a:r>
                      <a:r>
                        <a:rPr lang="en-GB" sz="1600" kern="100" dirty="0">
                          <a:effectLst/>
                        </a:rPr>
                        <a:t> would be inside the meta-data in ONAP)</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59185">
                <a:tc>
                  <a:txBody>
                    <a:bodyPr/>
                    <a:lstStyle/>
                    <a:p>
                      <a:pPr hangingPunct="0">
                        <a:spcAft>
                          <a:spcPts val="0"/>
                        </a:spcAft>
                      </a:pPr>
                      <a:r>
                        <a:rPr lang="en-GB" sz="1600" kern="100" dirty="0">
                          <a:solidFill>
                            <a:schemeClr val="bg1"/>
                          </a:solidFill>
                          <a:effectLst/>
                        </a:rPr>
                        <a:t>name</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the human readable name of the PNFD.</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305131">
                <a:tc>
                  <a:txBody>
                    <a:bodyPr/>
                    <a:lstStyle/>
                    <a:p>
                      <a:pPr hangingPunct="0">
                        <a:spcAft>
                          <a:spcPts val="0"/>
                        </a:spcAft>
                      </a:pPr>
                      <a:r>
                        <a:rPr lang="en-GB" sz="1600" kern="100" dirty="0">
                          <a:solidFill>
                            <a:schemeClr val="bg1"/>
                          </a:solidFill>
                          <a:effectLst/>
                        </a:rPr>
                        <a:t>security</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effectLst/>
                        </a:rPr>
                        <a:t>Provides a signature to prevent tampering.</a:t>
                      </a:r>
                      <a:endParaRPr lang="zh-CN" sz="1600" kern="1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29594">
                <a:tc>
                  <a:txBody>
                    <a:bodyPr/>
                    <a:lstStyle/>
                    <a:p>
                      <a:pPr hangingPunct="0">
                        <a:spcAft>
                          <a:spcPts val="0"/>
                        </a:spcAft>
                      </a:pPr>
                      <a:r>
                        <a:rPr lang="en-GB" sz="1600" kern="100" dirty="0">
                          <a:solidFill>
                            <a:schemeClr val="bg1"/>
                          </a:solidFill>
                          <a:effectLst/>
                        </a:rPr>
                        <a:t>pnfInformation</a:t>
                      </a:r>
                      <a:endParaRPr lang="zh-CN" sz="1600"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Describes the PNF information </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7"/>
                  </a:ext>
                </a:extLst>
              </a:tr>
              <a:tr h="229594">
                <a:tc>
                  <a:txBody>
                    <a:bodyPr/>
                    <a:lstStyle/>
                    <a:p>
                      <a:pPr hangingPunct="0">
                        <a:spcAft>
                          <a:spcPts val="0"/>
                        </a:spcAft>
                      </a:pPr>
                      <a:r>
                        <a:rPr lang="en-US" altLang="zh-CN" sz="1600" kern="100" dirty="0" err="1">
                          <a:solidFill>
                            <a:schemeClr val="bg1"/>
                          </a:solidFill>
                          <a:effectLst/>
                          <a:latin typeface="+mn-lt"/>
                          <a:ea typeface="Times New Roman" panose="02020603050405020304" pitchFamily="18" charset="0"/>
                          <a:cs typeface="Times New Roman" panose="02020603050405020304" pitchFamily="18" charset="0"/>
                        </a:rPr>
                        <a:t>pnfSoftwareVersion</a:t>
                      </a:r>
                      <a:endParaRPr lang="zh-CN" sz="1600"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Software Version supported PNFD.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8653674"/>
                  </a:ext>
                </a:extLst>
              </a:tr>
            </a:tbl>
          </a:graphicData>
        </a:graphic>
      </p:graphicFrame>
      <p:sp>
        <p:nvSpPr>
          <p:cNvPr id="8" name="文本占位符 3">
            <a:extLst>
              <a:ext uri="{FF2B5EF4-FFF2-40B4-BE49-F238E27FC236}">
                <a16:creationId xmlns:a16="http://schemas.microsoft.com/office/drawing/2014/main" id="{5FC783E2-A2BF-4429-8781-5B0D19FA981A}"/>
              </a:ext>
            </a:extLst>
          </p:cNvPr>
          <p:cNvSpPr txBox="1">
            <a:spLocks/>
          </p:cNvSpPr>
          <p:nvPr/>
        </p:nvSpPr>
        <p:spPr>
          <a:xfrm>
            <a:off x="0" y="116269"/>
            <a:ext cx="5128392" cy="369332"/>
          </a:xfrm>
          <a:prstGeom prst="rect">
            <a:avLst/>
          </a:prstGeom>
        </p:spPr>
        <p:txBody>
          <a:bodyPr vert="horz" wrap="none" lIns="91440" tIns="45720" rIns="91440" bIns="45720" rtlCol="0" anchor="ctr">
            <a:spAutoFit/>
          </a:bodyPr>
          <a:lstStyle>
            <a:defPPr>
              <a:defRPr lang="en-US"/>
            </a:defPPr>
            <a:lvl1pPr marL="0" algn="l"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hangingPunct="0">
              <a:buFont typeface="Arial" panose="020B0604020202020204" pitchFamily="34" charset="0"/>
              <a:buNone/>
            </a:pPr>
            <a:r>
              <a:rPr lang="en-US" altLang="zh-CN" sz="1800" b="1" kern="100" dirty="0">
                <a:solidFill>
                  <a:schemeClr val="accent1">
                    <a:lumMod val="50000"/>
                  </a:schemeClr>
                </a:solidFill>
              </a:rPr>
              <a:t>Basic Content of PNF template </a:t>
            </a:r>
            <a:r>
              <a:rPr lang="en-US" altLang="zh-CN" sz="1800" b="1" kern="100" dirty="0">
                <a:solidFill>
                  <a:srgbClr val="FF0000"/>
                </a:solidFill>
              </a:rPr>
              <a:t>PNF-D (DESCRIPTOR)</a:t>
            </a:r>
          </a:p>
        </p:txBody>
      </p:sp>
    </p:spTree>
    <p:extLst>
      <p:ext uri="{BB962C8B-B14F-4D97-AF65-F5344CB8AC3E}">
        <p14:creationId xmlns:p14="http://schemas.microsoft.com/office/powerpoint/2010/main" val="36662454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4E203E-99A6-4F5C-9944-A1634040ECEA}"/>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68D06213-B559-4E2F-B5FD-F22AE2CDB473}"/>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465795F-43BD-4964-A09E-93F4F47D7346}"/>
                </a:ext>
              </a:extLst>
            </p:cNvPr>
            <p:cNvSpPr txBox="1"/>
            <p:nvPr/>
          </p:nvSpPr>
          <p:spPr>
            <a:xfrm>
              <a:off x="1792939" y="-17858"/>
              <a:ext cx="3278463"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VERSION MODELING</a:t>
              </a:r>
            </a:p>
          </p:txBody>
        </p:sp>
        <p:sp>
          <p:nvSpPr>
            <p:cNvPr id="7" name="Rectangle 6">
              <a:extLst>
                <a:ext uri="{FF2B5EF4-FFF2-40B4-BE49-F238E27FC236}">
                  <a16:creationId xmlns:a16="http://schemas.microsoft.com/office/drawing/2014/main" id="{9E0CD97B-856D-4D92-9841-11D42B561628}"/>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AB10FBF-FE5E-47C5-B9E8-B447987D817B}"/>
              </a:ext>
            </a:extLst>
          </p:cNvPr>
          <p:cNvSpPr/>
          <p:nvPr/>
        </p:nvSpPr>
        <p:spPr>
          <a:xfrm>
            <a:off x="318915" y="4081455"/>
            <a:ext cx="6193117" cy="3089583"/>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8BB0E12E-DC1F-4B84-8C77-C72822B060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4584" y="4332651"/>
            <a:ext cx="697938" cy="697938"/>
          </a:xfrm>
          <a:prstGeom prst="rect">
            <a:avLst/>
          </a:prstGeom>
        </p:spPr>
      </p:pic>
      <p:pic>
        <p:nvPicPr>
          <p:cNvPr id="10" name="Picture 2">
            <a:extLst>
              <a:ext uri="{FF2B5EF4-FFF2-40B4-BE49-F238E27FC236}">
                <a16:creationId xmlns:a16="http://schemas.microsoft.com/office/drawing/2014/main" id="{0C6BE8F5-942B-4D76-872A-6EBC0315CABB}"/>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8143" y="5928829"/>
            <a:ext cx="890819" cy="510622"/>
          </a:xfrm>
          <a:prstGeom prst="rect">
            <a:avLst/>
          </a:prstGeom>
          <a:noFill/>
          <a:ln w="9525">
            <a:noFill/>
            <a:miter lim="800000"/>
            <a:headEnd/>
            <a:tailEnd/>
          </a:ln>
        </p:spPr>
      </p:pic>
      <p:pic>
        <p:nvPicPr>
          <p:cNvPr id="11" name="Picture 2" descr="C:\Users\cheung\AppData\Local\Temp\SNAGHTML648e60b.PNG">
            <a:extLst>
              <a:ext uri="{FF2B5EF4-FFF2-40B4-BE49-F238E27FC236}">
                <a16:creationId xmlns:a16="http://schemas.microsoft.com/office/drawing/2014/main" id="{DD56C949-ED91-4A60-853F-A9D8886465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2309756"/>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CFB7FA6-2F84-4BA8-9F78-ED36FD403318}"/>
              </a:ext>
            </a:extLst>
          </p:cNvPr>
          <p:cNvSpPr txBox="1"/>
          <p:nvPr/>
        </p:nvSpPr>
        <p:spPr>
          <a:xfrm>
            <a:off x="1604616" y="4081456"/>
            <a:ext cx="4958217" cy="1200329"/>
          </a:xfrm>
          <a:prstGeom prst="rect">
            <a:avLst/>
          </a:prstGeom>
          <a:noFill/>
        </p:spPr>
        <p:txBody>
          <a:bodyPr wrap="none" rtlCol="0">
            <a:spAutoFit/>
          </a:bodyPr>
          <a:lstStyle/>
          <a:p>
            <a:r>
              <a:rPr lang="en-US" b="1" dirty="0">
                <a:solidFill>
                  <a:srgbClr val="FF0000"/>
                </a:solidFill>
              </a:rPr>
              <a:t>PNF Software (version)</a:t>
            </a:r>
          </a:p>
          <a:p>
            <a:r>
              <a:rPr lang="en-US" dirty="0"/>
              <a:t>[Detected Software, Expected Software]</a:t>
            </a:r>
          </a:p>
          <a:p>
            <a:r>
              <a:rPr lang="en-US" b="1" dirty="0"/>
              <a:t>DETECTED PNF S/W </a:t>
            </a:r>
            <a:r>
              <a:rPr lang="en-US" dirty="0"/>
              <a:t>[Part 1] 2.1 [Part 2] 2.2 (A&amp;AI)</a:t>
            </a:r>
          </a:p>
          <a:p>
            <a:r>
              <a:rPr lang="en-US" b="1" dirty="0"/>
              <a:t>ONAP EXPECTED PNF S/W </a:t>
            </a:r>
            <a:r>
              <a:rPr lang="en-US" dirty="0"/>
              <a:t>3.0 (modeling)</a:t>
            </a:r>
          </a:p>
        </p:txBody>
      </p:sp>
      <p:sp>
        <p:nvSpPr>
          <p:cNvPr id="13" name="TextBox 12">
            <a:extLst>
              <a:ext uri="{FF2B5EF4-FFF2-40B4-BE49-F238E27FC236}">
                <a16:creationId xmlns:a16="http://schemas.microsoft.com/office/drawing/2014/main" id="{5B67F83E-2B41-4E49-9FAD-3C6F3B461C0B}"/>
              </a:ext>
            </a:extLst>
          </p:cNvPr>
          <p:cNvSpPr txBox="1"/>
          <p:nvPr/>
        </p:nvSpPr>
        <p:spPr>
          <a:xfrm>
            <a:off x="1572469" y="2370535"/>
            <a:ext cx="3384837" cy="923330"/>
          </a:xfrm>
          <a:prstGeom prst="rect">
            <a:avLst/>
          </a:prstGeom>
          <a:noFill/>
        </p:spPr>
        <p:txBody>
          <a:bodyPr wrap="none" rtlCol="0">
            <a:spAutoFit/>
          </a:bodyPr>
          <a:lstStyle/>
          <a:p>
            <a:r>
              <a:rPr lang="en-US" b="1" dirty="0">
                <a:solidFill>
                  <a:srgbClr val="FF0000"/>
                </a:solidFill>
              </a:rPr>
              <a:t>PNF-Package (version)</a:t>
            </a:r>
          </a:p>
          <a:p>
            <a:r>
              <a:rPr lang="en-US" dirty="0"/>
              <a:t>Minimal </a:t>
            </a:r>
            <a:r>
              <a:rPr lang="en-US" dirty="0" err="1"/>
              <a:t>PNFPackage</a:t>
            </a:r>
            <a:r>
              <a:rPr lang="en-US" dirty="0"/>
              <a:t> version = 7.1</a:t>
            </a:r>
          </a:p>
          <a:p>
            <a:r>
              <a:rPr lang="en-US" dirty="0"/>
              <a:t>(SDC Versions the Package)</a:t>
            </a:r>
          </a:p>
        </p:txBody>
      </p:sp>
      <p:sp>
        <p:nvSpPr>
          <p:cNvPr id="14" name="TextBox 13">
            <a:extLst>
              <a:ext uri="{FF2B5EF4-FFF2-40B4-BE49-F238E27FC236}">
                <a16:creationId xmlns:a16="http://schemas.microsoft.com/office/drawing/2014/main" id="{5CB8A100-ED79-4B1F-9067-758E88229ADF}"/>
              </a:ext>
            </a:extLst>
          </p:cNvPr>
          <p:cNvSpPr txBox="1"/>
          <p:nvPr/>
        </p:nvSpPr>
        <p:spPr>
          <a:xfrm>
            <a:off x="1588604" y="5583976"/>
            <a:ext cx="2451312" cy="1200329"/>
          </a:xfrm>
          <a:prstGeom prst="rect">
            <a:avLst/>
          </a:prstGeom>
          <a:noFill/>
        </p:spPr>
        <p:txBody>
          <a:bodyPr wrap="none" rtlCol="0">
            <a:spAutoFit/>
          </a:bodyPr>
          <a:lstStyle/>
          <a:p>
            <a:r>
              <a:rPr lang="en-US" b="1" dirty="0">
                <a:solidFill>
                  <a:srgbClr val="FF0000"/>
                </a:solidFill>
              </a:rPr>
              <a:t>PNF Hardware (version)</a:t>
            </a:r>
          </a:p>
          <a:p>
            <a:r>
              <a:rPr lang="en-US" dirty="0"/>
              <a:t>Hardware Version</a:t>
            </a:r>
          </a:p>
          <a:p>
            <a:r>
              <a:rPr lang="en-US" dirty="0"/>
              <a:t>Firmware Version</a:t>
            </a:r>
          </a:p>
          <a:p>
            <a:r>
              <a:rPr lang="en-US" dirty="0"/>
              <a:t>Product Model version</a:t>
            </a:r>
          </a:p>
        </p:txBody>
      </p:sp>
      <p:pic>
        <p:nvPicPr>
          <p:cNvPr id="15" name="Picture 2" descr="C:\Users\cheung\AppData\Local\Temp\SNAGHTML648e60b.PNG">
            <a:extLst>
              <a:ext uri="{FF2B5EF4-FFF2-40B4-BE49-F238E27FC236}">
                <a16:creationId xmlns:a16="http://schemas.microsoft.com/office/drawing/2014/main" id="{D49A1C34-9264-460E-B9F2-9CEDCE2F3F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743" y="1278563"/>
            <a:ext cx="611620" cy="79023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135289F-0BF7-4BC9-9A0B-459153BA4681}"/>
              </a:ext>
            </a:extLst>
          </p:cNvPr>
          <p:cNvSpPr txBox="1"/>
          <p:nvPr/>
        </p:nvSpPr>
        <p:spPr>
          <a:xfrm>
            <a:off x="1555681" y="1212015"/>
            <a:ext cx="2521781" cy="923330"/>
          </a:xfrm>
          <a:prstGeom prst="rect">
            <a:avLst/>
          </a:prstGeom>
          <a:noFill/>
        </p:spPr>
        <p:txBody>
          <a:bodyPr wrap="none" rtlCol="0">
            <a:spAutoFit/>
          </a:bodyPr>
          <a:lstStyle/>
          <a:p>
            <a:r>
              <a:rPr lang="en-US" b="1" dirty="0">
                <a:solidFill>
                  <a:srgbClr val="FF0000"/>
                </a:solidFill>
              </a:rPr>
              <a:t>PNF-Descriptor (version)</a:t>
            </a:r>
          </a:p>
          <a:p>
            <a:r>
              <a:rPr lang="en-US" i="1" dirty="0"/>
              <a:t>Vendor Provided</a:t>
            </a:r>
          </a:p>
          <a:p>
            <a:r>
              <a:rPr lang="en-US" dirty="0"/>
              <a:t>PNFD version = 6</a:t>
            </a:r>
          </a:p>
        </p:txBody>
      </p:sp>
      <p:pic>
        <p:nvPicPr>
          <p:cNvPr id="17" name="Picture 16">
            <a:extLst>
              <a:ext uri="{FF2B5EF4-FFF2-40B4-BE49-F238E27FC236}">
                <a16:creationId xmlns:a16="http://schemas.microsoft.com/office/drawing/2014/main" id="{6AD11908-321E-4598-A325-E2A47EB712B2}"/>
              </a:ext>
            </a:extLst>
          </p:cNvPr>
          <p:cNvPicPr>
            <a:picLocks noChangeAspect="1"/>
          </p:cNvPicPr>
          <p:nvPr/>
        </p:nvPicPr>
        <p:blipFill>
          <a:blip r:embed="rId5"/>
          <a:stretch>
            <a:fillRect/>
          </a:stretch>
        </p:blipFill>
        <p:spPr>
          <a:xfrm>
            <a:off x="4807083" y="2265068"/>
            <a:ext cx="1704948" cy="928588"/>
          </a:xfrm>
          <a:prstGeom prst="rect">
            <a:avLst/>
          </a:prstGeom>
        </p:spPr>
      </p:pic>
      <p:sp>
        <p:nvSpPr>
          <p:cNvPr id="18" name="TextBox 17">
            <a:extLst>
              <a:ext uri="{FF2B5EF4-FFF2-40B4-BE49-F238E27FC236}">
                <a16:creationId xmlns:a16="http://schemas.microsoft.com/office/drawing/2014/main" id="{6046DAB9-2D08-41FA-908D-1BF267E2C8DF}"/>
              </a:ext>
            </a:extLst>
          </p:cNvPr>
          <p:cNvSpPr txBox="1"/>
          <p:nvPr/>
        </p:nvSpPr>
        <p:spPr>
          <a:xfrm>
            <a:off x="230017" y="679936"/>
            <a:ext cx="5181996" cy="369332"/>
          </a:xfrm>
          <a:prstGeom prst="rect">
            <a:avLst/>
          </a:prstGeom>
          <a:noFill/>
        </p:spPr>
        <p:txBody>
          <a:bodyPr wrap="none" rtlCol="0">
            <a:spAutoFit/>
          </a:bodyPr>
          <a:lstStyle/>
          <a:p>
            <a:r>
              <a:rPr lang="en-US" b="1" dirty="0"/>
              <a:t>Diagram of Software Version Management for a PNF</a:t>
            </a:r>
          </a:p>
        </p:txBody>
      </p:sp>
      <p:sp>
        <p:nvSpPr>
          <p:cNvPr id="19" name="Rectangle 18">
            <a:extLst>
              <a:ext uri="{FF2B5EF4-FFF2-40B4-BE49-F238E27FC236}">
                <a16:creationId xmlns:a16="http://schemas.microsoft.com/office/drawing/2014/main" id="{DCB167D2-A09C-4778-A4A0-A9437C006681}"/>
              </a:ext>
            </a:extLst>
          </p:cNvPr>
          <p:cNvSpPr/>
          <p:nvPr/>
        </p:nvSpPr>
        <p:spPr>
          <a:xfrm>
            <a:off x="318914" y="1110824"/>
            <a:ext cx="6193117" cy="2729268"/>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92208DE-55EC-462B-99FF-8D28BDF78691}"/>
              </a:ext>
            </a:extLst>
          </p:cNvPr>
          <p:cNvSpPr txBox="1"/>
          <p:nvPr/>
        </p:nvSpPr>
        <p:spPr>
          <a:xfrm>
            <a:off x="368300" y="7171038"/>
            <a:ext cx="3668120" cy="1815882"/>
          </a:xfrm>
          <a:prstGeom prst="rect">
            <a:avLst/>
          </a:prstGeom>
          <a:noFill/>
        </p:spPr>
        <p:txBody>
          <a:bodyPr wrap="none" rtlCol="0">
            <a:spAutoFit/>
          </a:bodyPr>
          <a:lstStyle/>
          <a:p>
            <a:r>
              <a:rPr lang="en-US" sz="1400" dirty="0"/>
              <a:t>Vendor Release – VID match PNF avail in system</a:t>
            </a:r>
          </a:p>
          <a:p>
            <a:r>
              <a:rPr lang="en-US" sz="1400" dirty="0"/>
              <a:t>S/W version management – Use casa </a:t>
            </a:r>
          </a:p>
          <a:p>
            <a:r>
              <a:rPr lang="en-US" sz="1400" dirty="0"/>
              <a:t>  Troubleshoot</a:t>
            </a:r>
          </a:p>
          <a:p>
            <a:r>
              <a:rPr lang="en-US" sz="1400" dirty="0"/>
              <a:t>   Network Analysis</a:t>
            </a:r>
          </a:p>
          <a:p>
            <a:r>
              <a:rPr lang="en-US" sz="1400" dirty="0"/>
              <a:t>  Correlation Version</a:t>
            </a:r>
          </a:p>
          <a:p>
            <a:r>
              <a:rPr lang="en-US" sz="1400" dirty="0"/>
              <a:t>  Error Checking</a:t>
            </a:r>
          </a:p>
          <a:p>
            <a:r>
              <a:rPr lang="en-US" sz="1400" dirty="0"/>
              <a:t>   Modeling informational </a:t>
            </a:r>
          </a:p>
          <a:p>
            <a:r>
              <a:rPr lang="en-US" sz="1400" dirty="0"/>
              <a:t>   Network Planning</a:t>
            </a:r>
          </a:p>
        </p:txBody>
      </p:sp>
      <p:sp>
        <p:nvSpPr>
          <p:cNvPr id="3" name="TextBox 2">
            <a:extLst>
              <a:ext uri="{FF2B5EF4-FFF2-40B4-BE49-F238E27FC236}">
                <a16:creationId xmlns:a16="http://schemas.microsoft.com/office/drawing/2014/main" id="{2299545A-F7B1-4777-A6CD-D18E78E8C71F}"/>
              </a:ext>
            </a:extLst>
          </p:cNvPr>
          <p:cNvSpPr txBox="1"/>
          <p:nvPr/>
        </p:nvSpPr>
        <p:spPr>
          <a:xfrm>
            <a:off x="3571875" y="7937034"/>
            <a:ext cx="3237476" cy="1077218"/>
          </a:xfrm>
          <a:prstGeom prst="rect">
            <a:avLst/>
          </a:prstGeom>
          <a:noFill/>
        </p:spPr>
        <p:txBody>
          <a:bodyPr wrap="square" rtlCol="0">
            <a:spAutoFit/>
          </a:bodyPr>
          <a:lstStyle/>
          <a:p>
            <a:r>
              <a:rPr lang="en-US" sz="1600" dirty="0" err="1"/>
              <a:t>OPENStack</a:t>
            </a:r>
            <a:r>
              <a:rPr lang="en-US" sz="1600" dirty="0"/>
              <a:t> – Image Repository in Glance. In VNF service designer request different version of S/W than is one in PNF itself</a:t>
            </a:r>
          </a:p>
        </p:txBody>
      </p:sp>
    </p:spTree>
    <p:extLst>
      <p:ext uri="{BB962C8B-B14F-4D97-AF65-F5344CB8AC3E}">
        <p14:creationId xmlns:p14="http://schemas.microsoft.com/office/powerpoint/2010/main" val="32181702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8">
            <a:extLst>
              <a:ext uri="{FF2B5EF4-FFF2-40B4-BE49-F238E27FC236}">
                <a16:creationId xmlns:a16="http://schemas.microsoft.com/office/drawing/2014/main" id="{89EC62E6-1F87-42CF-86A7-178A21CE373D}"/>
              </a:ext>
            </a:extLst>
          </p:cNvPr>
          <p:cNvSpPr/>
          <p:nvPr/>
        </p:nvSpPr>
        <p:spPr>
          <a:xfrm>
            <a:off x="0" y="130563"/>
            <a:ext cx="3726918" cy="369332"/>
          </a:xfrm>
          <a:prstGeom prst="rect">
            <a:avLst/>
          </a:prstGeom>
        </p:spPr>
        <p:txBody>
          <a:bodyPr wrap="none">
            <a:spAutoFit/>
          </a:bodyPr>
          <a:lstStyle/>
          <a:p>
            <a:pPr hangingPunct="0">
              <a:spcAft>
                <a:spcPts val="0"/>
              </a:spcAft>
            </a:pPr>
            <a:r>
              <a:rPr lang="en-GB" altLang="zh-CN" b="1" kern="100" dirty="0">
                <a:solidFill>
                  <a:srgbClr val="FF0000"/>
                </a:solidFill>
              </a:rPr>
              <a:t>PNF MODELING Information </a:t>
            </a:r>
            <a:r>
              <a:rPr lang="en-GB" altLang="zh-CN" b="1" kern="100" dirty="0">
                <a:solidFill>
                  <a:schemeClr val="accent1">
                    <a:lumMod val="50000"/>
                  </a:schemeClr>
                </a:solidFill>
              </a:rPr>
              <a:t>(IN SDC)</a:t>
            </a:r>
            <a:endParaRPr lang="zh-CN" altLang="zh-CN" b="1" kern="100" dirty="0">
              <a:solidFill>
                <a:schemeClr val="accent1">
                  <a:lumMod val="50000"/>
                </a:schemeClr>
              </a:solidFill>
              <a:latin typeface="Arial" panose="020B0604020202020204" pitchFamily="34" charset="0"/>
              <a:ea typeface="Times New Roman" panose="02020603050405020304" pitchFamily="18" charset="0"/>
              <a:cs typeface="Times New Roman" panose="02020603050405020304" pitchFamily="18" charset="0"/>
            </a:endParaRPr>
          </a:p>
        </p:txBody>
      </p:sp>
      <p:graphicFrame>
        <p:nvGraphicFramePr>
          <p:cNvPr id="7" name="表格 11">
            <a:extLst>
              <a:ext uri="{FF2B5EF4-FFF2-40B4-BE49-F238E27FC236}">
                <a16:creationId xmlns:a16="http://schemas.microsoft.com/office/drawing/2014/main" id="{23984D45-C816-4400-A83B-1AACD56D90B5}"/>
              </a:ext>
            </a:extLst>
          </p:cNvPr>
          <p:cNvGraphicFramePr>
            <a:graphicFrameLocks noGrp="1"/>
          </p:cNvGraphicFramePr>
          <p:nvPr>
            <p:extLst>
              <p:ext uri="{D42A27DB-BD31-4B8C-83A1-F6EECF244321}">
                <p14:modId xmlns:p14="http://schemas.microsoft.com/office/powerpoint/2010/main" val="1174747391"/>
              </p:ext>
            </p:extLst>
          </p:nvPr>
        </p:nvGraphicFramePr>
        <p:xfrm>
          <a:off x="0" y="499895"/>
          <a:ext cx="6858000" cy="6557692"/>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20000"/>
                    </a:ext>
                  </a:extLst>
                </a:gridCol>
                <a:gridCol w="4635500">
                  <a:extLst>
                    <a:ext uri="{9D8B030D-6E8A-4147-A177-3AD203B41FA5}">
                      <a16:colId xmlns:a16="http://schemas.microsoft.com/office/drawing/2014/main" val="20001"/>
                    </a:ext>
                  </a:extLst>
                </a:gridCol>
              </a:tblGrid>
              <a:tr h="275055">
                <a:tc>
                  <a:txBody>
                    <a:bodyPr/>
                    <a:lstStyle/>
                    <a:p>
                      <a:pPr algn="ctr" hangingPunct="0">
                        <a:lnSpc>
                          <a:spcPct val="115000"/>
                        </a:lnSpc>
                        <a:spcAft>
                          <a:spcPts val="0"/>
                        </a:spcAft>
                      </a:pPr>
                      <a:r>
                        <a:rPr lang="en-GB" altLang="zh-CN" sz="1600" kern="100" dirty="0">
                          <a:solidFill>
                            <a:schemeClr val="bg1"/>
                          </a:solidFill>
                          <a:effectLst/>
                        </a:rPr>
                        <a:t>Contents</a:t>
                      </a:r>
                      <a:endParaRPr lang="zh-CN" alt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tc>
                  <a:txBody>
                    <a:bodyPr/>
                    <a:lstStyle/>
                    <a:p>
                      <a:pPr algn="ctr" hangingPunct="0">
                        <a:lnSpc>
                          <a:spcPct val="115000"/>
                        </a:lnSpc>
                        <a:spcAft>
                          <a:spcPts val="0"/>
                        </a:spcAft>
                      </a:pPr>
                      <a:r>
                        <a:rPr lang="en-GB" sz="1600" kern="100" dirty="0">
                          <a:solidFill>
                            <a:schemeClr val="bg1"/>
                          </a:solidFill>
                          <a:effectLst/>
                        </a:rPr>
                        <a:t>Description</a:t>
                      </a:r>
                      <a:endParaRPr lang="zh-CN" sz="1600" b="1" kern="100"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0"/>
                  </a:ext>
                </a:extLst>
              </a:tr>
              <a:tr h="214524">
                <a:tc>
                  <a:txBody>
                    <a:bodyPr/>
                    <a:lstStyle/>
                    <a:p>
                      <a:pPr hangingPunct="0">
                        <a:spcAft>
                          <a:spcPts val="0"/>
                        </a:spcAft>
                      </a:pPr>
                      <a:r>
                        <a:rPr lang="en-GB" sz="1600" kern="100" dirty="0" err="1">
                          <a:solidFill>
                            <a:srgbClr val="FFFF00"/>
                          </a:solidFill>
                          <a:effectLst/>
                          <a:latin typeface="+mn-lt"/>
                        </a:rPr>
                        <a:t>pnfId</a:t>
                      </a:r>
                      <a:r>
                        <a:rPr lang="en-GB" sz="1600" kern="100" dirty="0">
                          <a:solidFill>
                            <a:srgbClr val="FFFF00"/>
                          </a:solidFill>
                          <a:effectLst/>
                          <a:latin typeface="+mn-lt"/>
                        </a:rPr>
                        <a:t>*</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Identifier of this </a:t>
                      </a:r>
                      <a:r>
                        <a:rPr lang="en-GB" sz="1600" kern="100" dirty="0" err="1">
                          <a:solidFill>
                            <a:schemeClr val="tx1"/>
                          </a:solidFill>
                          <a:effectLst/>
                          <a:latin typeface="+mn-lt"/>
                        </a:rPr>
                        <a:t>Pnf</a:t>
                      </a:r>
                      <a:r>
                        <a:rPr lang="en-GB" sz="1600" kern="100" dirty="0">
                          <a:solidFill>
                            <a:schemeClr val="tx1"/>
                          </a:solidFill>
                          <a:effectLst/>
                          <a:latin typeface="+mn-lt"/>
                        </a:rPr>
                        <a:t> information element. CORRELATIONID (A&amp;AI).  </a:t>
                      </a:r>
                      <a:r>
                        <a:rPr lang="en-GB" sz="1600" kern="100" dirty="0">
                          <a:solidFill>
                            <a:srgbClr val="FF0000"/>
                          </a:solidFill>
                          <a:effectLst/>
                          <a:latin typeface="+mn-lt"/>
                        </a:rPr>
                        <a:t>ACTION: Discuss further</a:t>
                      </a:r>
                      <a:endParaRPr lang="zh-CN" sz="1600"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1"/>
                  </a:ext>
                </a:extLst>
              </a:tr>
              <a:tr h="407960">
                <a:tc>
                  <a:txBody>
                    <a:bodyPr/>
                    <a:lstStyle/>
                    <a:p>
                      <a:pPr hangingPunct="0">
                        <a:spcAft>
                          <a:spcPts val="0"/>
                        </a:spcAft>
                      </a:pPr>
                      <a:r>
                        <a:rPr lang="en-US" altLang="zh-CN" sz="1600" kern="100" dirty="0" err="1">
                          <a:solidFill>
                            <a:srgbClr val="FFFF00"/>
                          </a:solidFill>
                          <a:effectLst/>
                          <a:latin typeface="+mn-lt"/>
                          <a:ea typeface="Times New Roman" panose="02020603050405020304" pitchFamily="18" charset="0"/>
                          <a:cs typeface="Times New Roman" panose="02020603050405020304" pitchFamily="18" charset="0"/>
                        </a:rPr>
                        <a:t>pnfType</a:t>
                      </a:r>
                      <a:r>
                        <a:rPr lang="en-US" altLang="zh-CN" sz="1600" kern="100" dirty="0">
                          <a:solidFill>
                            <a:srgbClr val="FFFF00"/>
                          </a:solidFill>
                          <a:effectLst/>
                          <a:latin typeface="+mn-lt"/>
                          <a:ea typeface="Times New Roman" panose="02020603050405020304" pitchFamily="18" charset="0"/>
                          <a:cs typeface="Times New Roman" panose="02020603050405020304" pitchFamily="18" charset="0"/>
                        </a:rPr>
                        <a:t> (template)*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Type of Resource. NEW type: PNF (pre-defined in SDC)</a:t>
                      </a:r>
                    </a:p>
                  </a:txBody>
                  <a:tcPr marL="17780" marR="68580" marT="0" marB="0" anchor="ctr"/>
                </a:tc>
                <a:extLst>
                  <a:ext uri="{0D108BD9-81ED-4DB2-BD59-A6C34878D82A}">
                    <a16:rowId xmlns:a16="http://schemas.microsoft.com/office/drawing/2014/main" val="10002"/>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rgbClr val="FFFF00"/>
                          </a:solidFill>
                          <a:latin typeface="+mn-lt"/>
                        </a:rPr>
                        <a:t>Category*</a:t>
                      </a: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category, e.g. infrastructure</a:t>
                      </a:r>
                    </a:p>
                  </a:txBody>
                  <a:tcPr marL="17780" marR="68580" marT="0" marB="0" anchor="ctr"/>
                </a:tc>
                <a:extLst>
                  <a:ext uri="{0D108BD9-81ED-4DB2-BD59-A6C34878D82A}">
                    <a16:rowId xmlns:a16="http://schemas.microsoft.com/office/drawing/2014/main" val="10003"/>
                  </a:ext>
                </a:extLst>
              </a:tr>
              <a:tr h="214524">
                <a:tc>
                  <a:txBody>
                    <a:bodyPr/>
                    <a:lstStyle/>
                    <a:p>
                      <a:pPr hangingPunct="0">
                        <a:spcAft>
                          <a:spcPts val="0"/>
                        </a:spcAft>
                      </a:pPr>
                      <a:r>
                        <a:rPr lang="en-GB" sz="1600" kern="100" dirty="0">
                          <a:solidFill>
                            <a:srgbClr val="FFFF00"/>
                          </a:solidFill>
                          <a:effectLst/>
                          <a:latin typeface="+mn-lt"/>
                        </a:rPr>
                        <a:t>Vendor (template)* </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Identifies the vendor of the PNF.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4"/>
                  </a:ext>
                </a:extLst>
              </a:tr>
              <a:tr h="407960">
                <a:tc>
                  <a:txBody>
                    <a:bodyPr/>
                    <a:lstStyle/>
                    <a:p>
                      <a:pPr hangingPunct="0">
                        <a:spcAft>
                          <a:spcPts val="0"/>
                        </a:spcAft>
                      </a:pPr>
                      <a:r>
                        <a:rPr lang="en-GB" sz="1600" kern="100" dirty="0">
                          <a:solidFill>
                            <a:srgbClr val="FFFF00"/>
                          </a:solidFill>
                          <a:effectLst/>
                          <a:latin typeface="+mn-lt"/>
                        </a:rPr>
                        <a:t>Name*</a:t>
                      </a:r>
                      <a:endParaRPr lang="zh-CN" sz="1600" kern="100" dirty="0">
                        <a:solidFill>
                          <a:srgbClr val="FFFF00"/>
                        </a:solidFill>
                        <a:effectLst/>
                        <a:latin typeface="+mn-lt"/>
                        <a:ea typeface="Times New Roman" panose="02020603050405020304" pitchFamily="18" charset="0"/>
                        <a:cs typeface="Times New Roman" panose="02020603050405020304" pitchFamily="18" charset="0"/>
                      </a:endParaRPr>
                    </a:p>
                  </a:txBody>
                  <a:tcPr marL="17780" marR="68580" marT="0" marB="0" anchor="ctr"/>
                </a:tc>
                <a:tc>
                  <a:txBody>
                    <a:bodyPr/>
                    <a:lstStyle/>
                    <a:p>
                      <a:pPr hangingPunct="0">
                        <a:spcAft>
                          <a:spcPts val="0"/>
                        </a:spcAft>
                      </a:pPr>
                      <a:r>
                        <a:rPr lang="en-GB" sz="1600" kern="100" dirty="0">
                          <a:solidFill>
                            <a:schemeClr val="tx1"/>
                          </a:solidFill>
                          <a:effectLst/>
                          <a:latin typeface="+mn-lt"/>
                        </a:rPr>
                        <a:t>Provides the human readable name of the PNF.</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5"/>
                  </a:ext>
                </a:extLst>
              </a:tr>
              <a:tr h="214524">
                <a:tc>
                  <a:txBody>
                    <a:bodyPr/>
                    <a:lstStyle/>
                    <a:p>
                      <a:pPr marL="0" algn="l" defTabSz="914400" rtl="0" eaLnBrk="1" latinLnBrk="0" hangingPunct="0">
                        <a:spcAft>
                          <a:spcPts val="0"/>
                        </a:spcAft>
                      </a:pPr>
                      <a:r>
                        <a:rPr lang="en-US" altLang="zh-CN" sz="1600" b="1" kern="100" dirty="0" err="1">
                          <a:solidFill>
                            <a:srgbClr val="FFFF00"/>
                          </a:solidFill>
                          <a:effectLst/>
                          <a:latin typeface="+mn-lt"/>
                          <a:ea typeface="+mn-ea"/>
                          <a:cs typeface="+mn-cs"/>
                        </a:rPr>
                        <a:t>vendorrelease</a:t>
                      </a:r>
                      <a:r>
                        <a:rPr lang="en-US" altLang="zh-CN" sz="1600" b="1" kern="100" dirty="0">
                          <a:solidFill>
                            <a:srgbClr val="FFFF00"/>
                          </a:solidFill>
                          <a:effectLst/>
                          <a:latin typeface="+mn-lt"/>
                          <a:ea typeface="+mn-ea"/>
                          <a:cs typeface="+mn-cs"/>
                        </a:rPr>
                        <a:t> * </a:t>
                      </a:r>
                      <a:endParaRPr lang="zh-CN" sz="1600" b="1" kern="100" dirty="0">
                        <a:solidFill>
                          <a:srgbClr val="FFFF00"/>
                        </a:solidFill>
                        <a:effectLst/>
                        <a:latin typeface="+mn-lt"/>
                        <a:ea typeface="+mn-ea"/>
                        <a:cs typeface="+mn-cs"/>
                      </a:endParaRPr>
                    </a:p>
                  </a:txBody>
                  <a:tcPr marL="17780" marR="68580" marT="0" marB="0" anchor="ctr"/>
                </a:tc>
                <a:tc>
                  <a:txBody>
                    <a:bodyPr/>
                    <a:lstStyle/>
                    <a:p>
                      <a:pPr hangingPunct="0">
                        <a:spcAft>
                          <a:spcPts val="0"/>
                        </a:spcAft>
                      </a:pPr>
                      <a:r>
                        <a:rPr lang="en-US" altLang="zh-CN" sz="1600" dirty="0">
                          <a:solidFill>
                            <a:schemeClr val="tx1"/>
                          </a:solidFill>
                          <a:latin typeface="+mn-lt"/>
                        </a:rPr>
                        <a:t>Vendor release. MANDATORY</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tc>
                <a:extLst>
                  <a:ext uri="{0D108BD9-81ED-4DB2-BD59-A6C34878D82A}">
                    <a16:rowId xmlns:a16="http://schemas.microsoft.com/office/drawing/2014/main" val="10006"/>
                  </a:ext>
                </a:extLst>
              </a:tr>
              <a:tr h="214524">
                <a:tc>
                  <a:txBody>
                    <a:bodyPr/>
                    <a:lstStyle/>
                    <a:p>
                      <a:pPr marL="0" algn="l" defTabSz="914400" rtl="0" eaLnBrk="1" latinLnBrk="0" hangingPunct="0">
                        <a:spcAft>
                          <a:spcPts val="0"/>
                        </a:spcAft>
                      </a:pPr>
                      <a:r>
                        <a:rPr lang="en-US" altLang="zh-CN" sz="1600" b="1" dirty="0" err="1">
                          <a:solidFill>
                            <a:srgbClr val="FFFF00"/>
                          </a:solidFill>
                          <a:latin typeface="+mn-lt"/>
                        </a:rPr>
                        <a:t>vendormodelNumber</a:t>
                      </a:r>
                      <a:r>
                        <a:rPr lang="en-US" altLang="zh-CN" sz="1600" b="1" dirty="0">
                          <a:solidFill>
                            <a:srgbClr val="FFFF00"/>
                          </a:solidFill>
                          <a:latin typeface="+mn-lt"/>
                        </a:rPr>
                        <a:t>*</a:t>
                      </a:r>
                      <a:endParaRPr lang="zh-CN" sz="1600" b="1" kern="100" dirty="0">
                        <a:solidFill>
                          <a:srgbClr val="FFFF00"/>
                        </a:solidFill>
                        <a:effectLst/>
                        <a:latin typeface="+mn-lt"/>
                        <a:ea typeface="+mn-ea"/>
                        <a:cs typeface="+mn-cs"/>
                      </a:endParaRPr>
                    </a:p>
                  </a:txBody>
                  <a:tcPr marL="17780" marR="68580" marT="0" marB="0" anchor="ct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dirty="0">
                          <a:solidFill>
                            <a:schemeClr val="tx1"/>
                          </a:solidFill>
                          <a:latin typeface="+mn-lt"/>
                        </a:rPr>
                        <a:t>PNF Model value (link to A&amp;AI)</a:t>
                      </a:r>
                    </a:p>
                  </a:txBody>
                  <a:tcPr marL="17780" marR="68580" marT="0" marB="0" anchor="ctr"/>
                </a:tc>
                <a:extLst>
                  <a:ext uri="{0D108BD9-81ED-4DB2-BD59-A6C34878D82A}">
                    <a16:rowId xmlns:a16="http://schemas.microsoft.com/office/drawing/2014/main" val="10007"/>
                  </a:ext>
                </a:extLst>
              </a:tr>
              <a:tr h="214524">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US" altLang="zh-CN" sz="1600" b="1" kern="100" dirty="0" err="1">
                          <a:solidFill>
                            <a:srgbClr val="FFFF00"/>
                          </a:solidFill>
                          <a:effectLst/>
                          <a:latin typeface="+mn-lt"/>
                          <a:ea typeface="+mn-ea"/>
                          <a:cs typeface="+mn-cs"/>
                        </a:rPr>
                        <a:t>functionDescription</a:t>
                      </a:r>
                      <a:r>
                        <a:rPr lang="en-US" altLang="zh-CN" sz="1600" b="1" kern="100" dirty="0">
                          <a:solidFill>
                            <a:srgbClr val="FFFF00"/>
                          </a:solidFill>
                          <a:effectLst/>
                          <a:latin typeface="+mn-lt"/>
                          <a:ea typeface="+mn-ea"/>
                          <a:cs typeface="+mn-cs"/>
                        </a:rPr>
                        <a:t>*</a:t>
                      </a:r>
                      <a:endParaRPr lang="zh-CN" altLang="zh-CN" sz="1600" b="1" kern="100" dirty="0">
                        <a:solidFill>
                          <a:srgbClr val="FFFF00"/>
                        </a:solidFill>
                        <a:effectLst/>
                        <a:latin typeface="+mn-lt"/>
                        <a:ea typeface="+mn-ea"/>
                        <a:cs typeface="+mn-cs"/>
                      </a:endParaRPr>
                    </a:p>
                  </a:txBody>
                  <a:tcPr marL="17780" marR="68580" marT="0" marB="0" anchor="ctr">
                    <a:lnB w="12700" cap="flat" cmpd="sng" algn="ctr">
                      <a:solidFill>
                        <a:schemeClr val="tx1"/>
                      </a:solidFill>
                      <a:prstDash val="solid"/>
                      <a:round/>
                      <a:headEnd type="none" w="med" len="med"/>
                      <a:tailEnd type="none" w="med" len="med"/>
                    </a:lnB>
                  </a:tcPr>
                </a:tc>
                <a:tc>
                  <a:txBody>
                    <a:bodyPr/>
                    <a:lstStyle/>
                    <a:p>
                      <a:pPr hangingPunct="0">
                        <a:spcAft>
                          <a:spcPts val="0"/>
                        </a:spcAft>
                      </a:pPr>
                      <a:r>
                        <a:rPr lang="en-US" altLang="zh-CN" sz="1600" kern="100" dirty="0">
                          <a:solidFill>
                            <a:schemeClr val="tx1"/>
                          </a:solidFill>
                          <a:effectLst/>
                          <a:latin typeface="+mn-lt"/>
                          <a:ea typeface="Times New Roman" panose="02020603050405020304" pitchFamily="18" charset="0"/>
                          <a:cs typeface="Times New Roman" panose="02020603050405020304" pitchFamily="18" charset="0"/>
                        </a:rPr>
                        <a:t>Describes the PNF function</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348463">
                <a:tc>
                  <a:txBody>
                    <a:bodyPr/>
                    <a:lstStyle/>
                    <a:p>
                      <a:pPr marL="0" algn="l" defTabSz="914400" rtl="0" eaLnBrk="1" latinLnBrk="0" hangingPunct="0">
                        <a:spcAft>
                          <a:spcPts val="0"/>
                        </a:spcAft>
                      </a:pPr>
                      <a:r>
                        <a:rPr lang="en-US" altLang="zh-CN" sz="1600" b="1" kern="100" dirty="0" err="1">
                          <a:solidFill>
                            <a:schemeClr val="bg1"/>
                          </a:solidFill>
                          <a:effectLst/>
                          <a:latin typeface="+mn-lt"/>
                          <a:ea typeface="+mn-ea"/>
                          <a:cs typeface="+mn-cs"/>
                        </a:rPr>
                        <a:t>contactId</a:t>
                      </a:r>
                      <a:r>
                        <a:rPr lang="en-US" altLang="zh-CN" sz="1600" b="1" kern="100" dirty="0">
                          <a:solidFill>
                            <a:schemeClr val="bg1"/>
                          </a:solidFill>
                          <a:effectLst/>
                          <a:latin typeface="+mn-lt"/>
                          <a:ea typeface="+mn-ea"/>
                          <a:cs typeface="+mn-cs"/>
                        </a:rPr>
                        <a:t> (</a:t>
                      </a:r>
                      <a:r>
                        <a:rPr lang="en-US" altLang="zh-CN" sz="1600" b="1" kern="100" dirty="0">
                          <a:solidFill>
                            <a:srgbClr val="FF0000"/>
                          </a:solidFill>
                          <a:effectLst/>
                          <a:latin typeface="+mn-lt"/>
                          <a:ea typeface="+mn-ea"/>
                          <a:cs typeface="+mn-cs"/>
                        </a:rPr>
                        <a:t>metadata</a:t>
                      </a:r>
                      <a:r>
                        <a:rPr lang="en-US" altLang="zh-CN" sz="1600" b="1" kern="100" dirty="0">
                          <a:solidFill>
                            <a:schemeClr val="bg1"/>
                          </a:solidFill>
                          <a:effectLst/>
                          <a:latin typeface="+mn-lt"/>
                          <a:ea typeface="+mn-ea"/>
                          <a:cs typeface="+mn-cs"/>
                        </a:rPr>
                        <a:t>)</a:t>
                      </a:r>
                      <a:endParaRPr lang="zh-CN" sz="1600" b="1" kern="100" dirty="0">
                        <a:solidFill>
                          <a:schemeClr val="bg1"/>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r>
                        <a:rPr lang="en-US" altLang="zh-CN" sz="1600" kern="1200" dirty="0">
                          <a:solidFill>
                            <a:schemeClr val="tx1"/>
                          </a:solidFill>
                          <a:effectLst/>
                          <a:latin typeface="+mn-lt"/>
                          <a:ea typeface="+mn-ea"/>
                          <a:cs typeface="+mn-cs"/>
                        </a:rPr>
                        <a:t>Designer (user of ONAP)</a:t>
                      </a:r>
                    </a:p>
                    <a:p>
                      <a:pPr marL="0" algn="l" defTabSz="914400" rtl="0" eaLnBrk="1" latinLnBrk="0" hangingPunct="0"/>
                      <a:r>
                        <a:rPr lang="en-US" altLang="zh-CN" sz="1600" kern="1200" dirty="0">
                          <a:solidFill>
                            <a:schemeClr val="tx1"/>
                          </a:solidFill>
                          <a:effectLst/>
                          <a:latin typeface="+mn-lt"/>
                          <a:ea typeface="+mn-ea"/>
                          <a:cs typeface="+mn-cs"/>
                        </a:rPr>
                        <a:t>ML: Need for this, Audit/tracking, User creates audit log not associated with model itself.</a:t>
                      </a:r>
                    </a:p>
                    <a:p>
                      <a:pPr marL="0" algn="l" defTabSz="914400" rtl="0" eaLnBrk="1" latinLnBrk="0" hangingPunct="0"/>
                      <a:r>
                        <a:rPr lang="en-US" altLang="zh-CN" sz="1600" kern="1200" dirty="0">
                          <a:solidFill>
                            <a:schemeClr val="tx1"/>
                          </a:solidFill>
                          <a:effectLst/>
                          <a:latin typeface="+mn-lt"/>
                          <a:ea typeface="+mn-ea"/>
                          <a:cs typeface="+mn-cs"/>
                        </a:rPr>
                        <a:t>19-Jul – REMOVE THIS PARAMETER</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SWversionList</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(opt)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a:t>
                      </a:r>
                      <a:r>
                        <a:rPr lang="en-US" altLang="zh-CN" sz="1600" b="1" kern="100" dirty="0">
                          <a:solidFill>
                            <a:schemeClr val="tx1"/>
                          </a:solidFill>
                          <a:effectLst/>
                          <a:latin typeface="+mn-lt"/>
                          <a:ea typeface="Times New Roman" panose="02020603050405020304" pitchFamily="18" charset="0"/>
                          <a:cs typeface="Times New Roman" panose="02020603050405020304" pitchFamily="18" charset="0"/>
                        </a:rPr>
                        <a:t>EXPECTED</a:t>
                      </a:r>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 software to be supported by the PNF.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292278">
                <a:tc>
                  <a:txBody>
                    <a:bodyPr/>
                    <a:lstStyle/>
                    <a:p>
                      <a:pPr hangingPunct="0">
                        <a:spcAft>
                          <a:spcPts val="0"/>
                        </a:spcAft>
                      </a:pPr>
                      <a:r>
                        <a:rPr lang="en-US" altLang="zh-CN" sz="1600" b="1" kern="100" dirty="0" err="1">
                          <a:solidFill>
                            <a:schemeClr val="bg1"/>
                          </a:solidFill>
                          <a:effectLst/>
                          <a:latin typeface="+mn-lt"/>
                          <a:ea typeface="Times New Roman" panose="02020603050405020304" pitchFamily="18" charset="0"/>
                          <a:cs typeface="Times New Roman" panose="02020603050405020304" pitchFamily="18" charset="0"/>
                        </a:rPr>
                        <a:t>PackageVersion</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 (</a:t>
                      </a: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Dublin+</a:t>
                      </a:r>
                      <a:r>
                        <a:rPr lang="en-US" altLang="zh-CN" sz="1600" b="1" kern="100" dirty="0">
                          <a:solidFill>
                            <a:schemeClr val="bg1"/>
                          </a:solidFill>
                          <a:effectLst/>
                          <a:latin typeface="+mn-lt"/>
                          <a:ea typeface="Times New Roman" panose="02020603050405020304" pitchFamily="18" charset="0"/>
                          <a:cs typeface="Times New Roman" panose="02020603050405020304" pitchFamily="18" charset="0"/>
                        </a:rPr>
                        <a:t>)</a:t>
                      </a:r>
                      <a:endParaRPr lang="zh-CN" sz="1600" b="1" kern="100" dirty="0">
                        <a:solidFill>
                          <a:schemeClr val="bg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The version of the PNF Package.</a:t>
                      </a:r>
                    </a:p>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19-Jul – Not going to onboard the PNF, model it from scratch. Define in SDC.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774189"/>
                  </a:ext>
                </a:extLst>
              </a:tr>
              <a:tr h="292278">
                <a:tc>
                  <a:txBody>
                    <a:bodyPr/>
                    <a:lstStyle/>
                    <a:p>
                      <a:pPr hangingPunct="0">
                        <a:spcAft>
                          <a:spcPts val="0"/>
                        </a:spcAft>
                      </a:pPr>
                      <a:r>
                        <a:rPr lang="en-US" altLang="zh-CN" sz="1600" b="1" kern="100" dirty="0">
                          <a:solidFill>
                            <a:srgbClr val="FF0000"/>
                          </a:solidFill>
                          <a:effectLst/>
                          <a:latin typeface="+mn-lt"/>
                          <a:ea typeface="Times New Roman" panose="02020603050405020304" pitchFamily="18" charset="0"/>
                          <a:cs typeface="Times New Roman" panose="02020603050405020304" pitchFamily="18" charset="0"/>
                        </a:rPr>
                        <a:t>NF Controller</a:t>
                      </a:r>
                      <a:endParaRPr lang="zh-CN" sz="1600" b="1" kern="100" dirty="0">
                        <a:solidFill>
                          <a:srgbClr val="FF0000"/>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CN" sz="1600" b="0" kern="100" dirty="0">
                          <a:solidFill>
                            <a:schemeClr val="tx1"/>
                          </a:solidFill>
                          <a:effectLst/>
                          <a:latin typeface="+mn-lt"/>
                          <a:ea typeface="Times New Roman" panose="02020603050405020304" pitchFamily="18" charset="0"/>
                          <a:cs typeface="Times New Roman" panose="02020603050405020304" pitchFamily="18" charset="0"/>
                        </a:rPr>
                        <a:t>Controller for PNF (APP-C, SDN-R, SDN-C, VF-C)</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5680444"/>
                  </a:ext>
                </a:extLst>
              </a:tr>
            </a:tbl>
          </a:graphicData>
        </a:graphic>
      </p:graphicFrame>
      <p:pic>
        <p:nvPicPr>
          <p:cNvPr id="9" name="Picture 8">
            <a:extLst>
              <a:ext uri="{FF2B5EF4-FFF2-40B4-BE49-F238E27FC236}">
                <a16:creationId xmlns:a16="http://schemas.microsoft.com/office/drawing/2014/main" id="{65F22253-B90B-4B43-AC67-285B468D0C00}"/>
              </a:ext>
            </a:extLst>
          </p:cNvPr>
          <p:cNvPicPr>
            <a:picLocks noChangeAspect="1"/>
          </p:cNvPicPr>
          <p:nvPr/>
        </p:nvPicPr>
        <p:blipFill>
          <a:blip r:embed="rId2"/>
          <a:stretch>
            <a:fillRect/>
          </a:stretch>
        </p:blipFill>
        <p:spPr>
          <a:xfrm>
            <a:off x="174623" y="7154081"/>
            <a:ext cx="6464300" cy="1302730"/>
          </a:xfrm>
          <a:prstGeom prst="rect">
            <a:avLst/>
          </a:prstGeom>
        </p:spPr>
      </p:pic>
      <p:sp>
        <p:nvSpPr>
          <p:cNvPr id="10" name="TextBox 9">
            <a:extLst>
              <a:ext uri="{FF2B5EF4-FFF2-40B4-BE49-F238E27FC236}">
                <a16:creationId xmlns:a16="http://schemas.microsoft.com/office/drawing/2014/main" id="{FB3A47C3-2A85-4710-A902-8BE140777B1E}"/>
              </a:ext>
            </a:extLst>
          </p:cNvPr>
          <p:cNvSpPr txBox="1"/>
          <p:nvPr/>
        </p:nvSpPr>
        <p:spPr>
          <a:xfrm>
            <a:off x="76200" y="8946392"/>
            <a:ext cx="6781800" cy="246221"/>
          </a:xfrm>
          <a:prstGeom prst="rect">
            <a:avLst/>
          </a:prstGeom>
          <a:noFill/>
        </p:spPr>
        <p:txBody>
          <a:bodyPr wrap="square" rtlCol="0">
            <a:spAutoFit/>
          </a:bodyPr>
          <a:lstStyle/>
          <a:p>
            <a:r>
              <a:rPr lang="en-US" sz="1000" i="1" dirty="0"/>
              <a:t>From Potential PNF template for PNF S/W management &amp; </a:t>
            </a:r>
            <a:r>
              <a:rPr lang="en-US" sz="1000" i="1"/>
              <a:t>change mgmt. </a:t>
            </a:r>
            <a:r>
              <a:rPr lang="en-US" sz="1000" i="1" dirty="0"/>
              <a:t>(</a:t>
            </a:r>
            <a:r>
              <a:rPr lang="en-US" sz="1000" i="1" dirty="0" err="1"/>
              <a:t>Lixiang,YaoguangWang</a:t>
            </a:r>
            <a:r>
              <a:rPr lang="en-US" sz="1000" i="1" dirty="0"/>
              <a:t>, </a:t>
            </a:r>
            <a:r>
              <a:rPr lang="en-US" sz="1000" i="1" dirty="0" err="1"/>
              <a:t>ChangMing</a:t>
            </a:r>
            <a:r>
              <a:rPr lang="en-US" sz="1000" i="1" dirty="0"/>
              <a:t> Bai </a:t>
            </a:r>
            <a:r>
              <a:rPr lang="en-US" sz="1000" i="1" dirty="0" err="1"/>
              <a:t>Hwawei</a:t>
            </a:r>
            <a:r>
              <a:rPr lang="en-US" sz="1000" i="1" dirty="0"/>
              <a:t>)</a:t>
            </a:r>
          </a:p>
        </p:txBody>
      </p:sp>
      <p:pic>
        <p:nvPicPr>
          <p:cNvPr id="12" name="Picture 11">
            <a:extLst>
              <a:ext uri="{FF2B5EF4-FFF2-40B4-BE49-F238E27FC236}">
                <a16:creationId xmlns:a16="http://schemas.microsoft.com/office/drawing/2014/main" id="{9E46F238-0475-42C2-9030-9A2D51A35B3D}"/>
              </a:ext>
            </a:extLst>
          </p:cNvPr>
          <p:cNvPicPr>
            <a:picLocks noChangeAspect="1"/>
          </p:cNvPicPr>
          <p:nvPr/>
        </p:nvPicPr>
        <p:blipFill>
          <a:blip r:embed="rId3"/>
          <a:stretch>
            <a:fillRect/>
          </a:stretch>
        </p:blipFill>
        <p:spPr>
          <a:xfrm>
            <a:off x="5034051" y="3347285"/>
            <a:ext cx="1690599" cy="886940"/>
          </a:xfrm>
          <a:prstGeom prst="rect">
            <a:avLst/>
          </a:prstGeom>
        </p:spPr>
      </p:pic>
      <p:sp>
        <p:nvSpPr>
          <p:cNvPr id="2" name="TextBox 1">
            <a:extLst>
              <a:ext uri="{FF2B5EF4-FFF2-40B4-BE49-F238E27FC236}">
                <a16:creationId xmlns:a16="http://schemas.microsoft.com/office/drawing/2014/main" id="{F16A9D6C-600F-4E7D-AA85-0F39C493885B}"/>
              </a:ext>
            </a:extLst>
          </p:cNvPr>
          <p:cNvSpPr txBox="1"/>
          <p:nvPr/>
        </p:nvSpPr>
        <p:spPr>
          <a:xfrm>
            <a:off x="464233" y="8471969"/>
            <a:ext cx="2949141" cy="369332"/>
          </a:xfrm>
          <a:prstGeom prst="rect">
            <a:avLst/>
          </a:prstGeom>
          <a:noFill/>
        </p:spPr>
        <p:txBody>
          <a:bodyPr wrap="none" rtlCol="0">
            <a:spAutoFit/>
          </a:bodyPr>
          <a:lstStyle/>
          <a:p>
            <a:r>
              <a:rPr lang="en-US" dirty="0">
                <a:solidFill>
                  <a:srgbClr val="FF0000"/>
                </a:solidFill>
              </a:rPr>
              <a:t>*Already supported in Beijing</a:t>
            </a:r>
          </a:p>
        </p:txBody>
      </p:sp>
      <p:pic>
        <p:nvPicPr>
          <p:cNvPr id="8" name="Picture 7">
            <a:extLst>
              <a:ext uri="{FF2B5EF4-FFF2-40B4-BE49-F238E27FC236}">
                <a16:creationId xmlns:a16="http://schemas.microsoft.com/office/drawing/2014/main" id="{BAE3AE6E-33E0-4FC7-A427-E25FEF1A2153}"/>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849638" y="4212008"/>
            <a:ext cx="339142" cy="406058"/>
          </a:xfrm>
          <a:prstGeom prst="rect">
            <a:avLst/>
          </a:prstGeom>
        </p:spPr>
      </p:pic>
      <p:pic>
        <p:nvPicPr>
          <p:cNvPr id="11" name="Picture 10">
            <a:extLst>
              <a:ext uri="{FF2B5EF4-FFF2-40B4-BE49-F238E27FC236}">
                <a16:creationId xmlns:a16="http://schemas.microsoft.com/office/drawing/2014/main" id="{3D00A0B7-DC90-4487-BC0C-A93A9C8AAC79}"/>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599662" y="6688837"/>
            <a:ext cx="339142" cy="406058"/>
          </a:xfrm>
          <a:prstGeom prst="rect">
            <a:avLst/>
          </a:prstGeom>
        </p:spPr>
      </p:pic>
    </p:spTree>
    <p:extLst>
      <p:ext uri="{BB962C8B-B14F-4D97-AF65-F5344CB8AC3E}">
        <p14:creationId xmlns:p14="http://schemas.microsoft.com/office/powerpoint/2010/main" val="794651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40B10B-7951-4151-8E37-215AF0F5B772}"/>
              </a:ext>
            </a:extLst>
          </p:cNvPr>
          <p:cNvPicPr>
            <a:picLocks noChangeAspect="1"/>
          </p:cNvPicPr>
          <p:nvPr/>
        </p:nvPicPr>
        <p:blipFill>
          <a:blip r:embed="rId2"/>
          <a:stretch>
            <a:fillRect/>
          </a:stretch>
        </p:blipFill>
        <p:spPr>
          <a:xfrm>
            <a:off x="136933" y="952733"/>
            <a:ext cx="6533333" cy="3733333"/>
          </a:xfrm>
          <a:prstGeom prst="rect">
            <a:avLst/>
          </a:prstGeom>
        </p:spPr>
      </p:pic>
      <p:pic>
        <p:nvPicPr>
          <p:cNvPr id="5" name="Picture 4">
            <a:extLst>
              <a:ext uri="{FF2B5EF4-FFF2-40B4-BE49-F238E27FC236}">
                <a16:creationId xmlns:a16="http://schemas.microsoft.com/office/drawing/2014/main" id="{2D7A2856-116D-48CA-8B66-2BAC0B40F8DA}"/>
              </a:ext>
            </a:extLst>
          </p:cNvPr>
          <p:cNvPicPr>
            <a:picLocks noChangeAspect="1"/>
          </p:cNvPicPr>
          <p:nvPr/>
        </p:nvPicPr>
        <p:blipFill>
          <a:blip r:embed="rId3"/>
          <a:stretch>
            <a:fillRect/>
          </a:stretch>
        </p:blipFill>
        <p:spPr>
          <a:xfrm>
            <a:off x="136933" y="4776976"/>
            <a:ext cx="3361905" cy="3019048"/>
          </a:xfrm>
          <a:prstGeom prst="rect">
            <a:avLst/>
          </a:prstGeom>
        </p:spPr>
      </p:pic>
      <p:sp>
        <p:nvSpPr>
          <p:cNvPr id="6" name="TextBox 5">
            <a:extLst>
              <a:ext uri="{FF2B5EF4-FFF2-40B4-BE49-F238E27FC236}">
                <a16:creationId xmlns:a16="http://schemas.microsoft.com/office/drawing/2014/main" id="{D851618B-FED7-492B-B9B7-6FD04CE3032C}"/>
              </a:ext>
            </a:extLst>
          </p:cNvPr>
          <p:cNvSpPr txBox="1"/>
          <p:nvPr/>
        </p:nvSpPr>
        <p:spPr>
          <a:xfrm>
            <a:off x="1026110" y="1562100"/>
            <a:ext cx="2472728" cy="369332"/>
          </a:xfrm>
          <a:prstGeom prst="rect">
            <a:avLst/>
          </a:prstGeom>
          <a:noFill/>
        </p:spPr>
        <p:txBody>
          <a:bodyPr wrap="none" rtlCol="0">
            <a:spAutoFit/>
          </a:bodyPr>
          <a:lstStyle/>
          <a:p>
            <a:r>
              <a:rPr lang="en-US" dirty="0"/>
              <a:t>SERVICE LEVEL PACKAGE</a:t>
            </a:r>
          </a:p>
        </p:txBody>
      </p:sp>
      <p:sp>
        <p:nvSpPr>
          <p:cNvPr id="7" name="TextBox 6">
            <a:extLst>
              <a:ext uri="{FF2B5EF4-FFF2-40B4-BE49-F238E27FC236}">
                <a16:creationId xmlns:a16="http://schemas.microsoft.com/office/drawing/2014/main" id="{AC2DF9BC-8626-4BE4-9AE9-AFA214F57F3E}"/>
              </a:ext>
            </a:extLst>
          </p:cNvPr>
          <p:cNvSpPr txBox="1"/>
          <p:nvPr/>
        </p:nvSpPr>
        <p:spPr>
          <a:xfrm>
            <a:off x="1673810" y="2819399"/>
            <a:ext cx="5460213" cy="923330"/>
          </a:xfrm>
          <a:prstGeom prst="rect">
            <a:avLst/>
          </a:prstGeom>
          <a:noFill/>
        </p:spPr>
        <p:txBody>
          <a:bodyPr wrap="none" rtlCol="0">
            <a:spAutoFit/>
          </a:bodyPr>
          <a:lstStyle/>
          <a:p>
            <a:r>
              <a:rPr lang="en-US" dirty="0"/>
              <a:t>Template, TOSCA level template representing some item</a:t>
            </a:r>
          </a:p>
          <a:p>
            <a:r>
              <a:rPr lang="en-US" dirty="0"/>
              <a:t>On-boarded VNF want instance of that virtual firewall</a:t>
            </a:r>
          </a:p>
          <a:p>
            <a:r>
              <a:rPr lang="en-US" dirty="0"/>
              <a:t>Place inside all the orchestrator needs</a:t>
            </a:r>
          </a:p>
        </p:txBody>
      </p:sp>
      <p:pic>
        <p:nvPicPr>
          <p:cNvPr id="8" name="Picture 7">
            <a:extLst>
              <a:ext uri="{FF2B5EF4-FFF2-40B4-BE49-F238E27FC236}">
                <a16:creationId xmlns:a16="http://schemas.microsoft.com/office/drawing/2014/main" id="{B0ED9FB1-A341-4E8F-A07E-F4A13EAF0D78}"/>
              </a:ext>
            </a:extLst>
          </p:cNvPr>
          <p:cNvPicPr>
            <a:picLocks noChangeAspect="1"/>
          </p:cNvPicPr>
          <p:nvPr/>
        </p:nvPicPr>
        <p:blipFill>
          <a:blip r:embed="rId4"/>
          <a:stretch>
            <a:fillRect/>
          </a:stretch>
        </p:blipFill>
        <p:spPr>
          <a:xfrm>
            <a:off x="252950" y="178782"/>
            <a:ext cx="2009524" cy="885714"/>
          </a:xfrm>
          <a:prstGeom prst="rect">
            <a:avLst/>
          </a:prstGeom>
        </p:spPr>
      </p:pic>
    </p:spTree>
    <p:extLst>
      <p:ext uri="{BB962C8B-B14F-4D97-AF65-F5344CB8AC3E}">
        <p14:creationId xmlns:p14="http://schemas.microsoft.com/office/powerpoint/2010/main" val="5248437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C3E8DA-A3ED-4A12-AFCD-D246ABD1F39C}"/>
              </a:ext>
            </a:extLst>
          </p:cNvPr>
          <p:cNvPicPr>
            <a:picLocks noChangeAspect="1"/>
          </p:cNvPicPr>
          <p:nvPr/>
        </p:nvPicPr>
        <p:blipFill>
          <a:blip r:embed="rId2"/>
          <a:stretch>
            <a:fillRect/>
          </a:stretch>
        </p:blipFill>
        <p:spPr>
          <a:xfrm>
            <a:off x="0" y="3601125"/>
            <a:ext cx="5571429" cy="3295238"/>
          </a:xfrm>
          <a:prstGeom prst="rect">
            <a:avLst/>
          </a:prstGeom>
        </p:spPr>
      </p:pic>
      <p:pic>
        <p:nvPicPr>
          <p:cNvPr id="6" name="Picture 5">
            <a:extLst>
              <a:ext uri="{FF2B5EF4-FFF2-40B4-BE49-F238E27FC236}">
                <a16:creationId xmlns:a16="http://schemas.microsoft.com/office/drawing/2014/main" id="{818C2B24-C016-4C6A-88CE-07F102718418}"/>
              </a:ext>
            </a:extLst>
          </p:cNvPr>
          <p:cNvPicPr>
            <a:picLocks noChangeAspect="1"/>
          </p:cNvPicPr>
          <p:nvPr/>
        </p:nvPicPr>
        <p:blipFill>
          <a:blip r:embed="rId3"/>
          <a:stretch>
            <a:fillRect/>
          </a:stretch>
        </p:blipFill>
        <p:spPr>
          <a:xfrm>
            <a:off x="0" y="0"/>
            <a:ext cx="6858000" cy="3701143"/>
          </a:xfrm>
          <a:prstGeom prst="rect">
            <a:avLst/>
          </a:prstGeom>
        </p:spPr>
      </p:pic>
      <p:pic>
        <p:nvPicPr>
          <p:cNvPr id="7" name="Picture 6">
            <a:extLst>
              <a:ext uri="{FF2B5EF4-FFF2-40B4-BE49-F238E27FC236}">
                <a16:creationId xmlns:a16="http://schemas.microsoft.com/office/drawing/2014/main" id="{CE32D25A-9126-44E1-9D46-3CD6DE44C65F}"/>
              </a:ext>
            </a:extLst>
          </p:cNvPr>
          <p:cNvPicPr>
            <a:picLocks noChangeAspect="1"/>
          </p:cNvPicPr>
          <p:nvPr/>
        </p:nvPicPr>
        <p:blipFill>
          <a:blip r:embed="rId4"/>
          <a:stretch>
            <a:fillRect/>
          </a:stretch>
        </p:blipFill>
        <p:spPr>
          <a:xfrm>
            <a:off x="-51955" y="6796345"/>
            <a:ext cx="6266667" cy="4133333"/>
          </a:xfrm>
          <a:prstGeom prst="rect">
            <a:avLst/>
          </a:prstGeom>
        </p:spPr>
      </p:pic>
      <p:pic>
        <p:nvPicPr>
          <p:cNvPr id="8" name="Picture 7">
            <a:extLst>
              <a:ext uri="{FF2B5EF4-FFF2-40B4-BE49-F238E27FC236}">
                <a16:creationId xmlns:a16="http://schemas.microsoft.com/office/drawing/2014/main" id="{D9D4FCD1-FB90-4937-B1F7-670B1C2183A3}"/>
              </a:ext>
            </a:extLst>
          </p:cNvPr>
          <p:cNvPicPr>
            <a:picLocks noChangeAspect="1"/>
          </p:cNvPicPr>
          <p:nvPr/>
        </p:nvPicPr>
        <p:blipFill>
          <a:blip r:embed="rId5"/>
          <a:stretch>
            <a:fillRect/>
          </a:stretch>
        </p:blipFill>
        <p:spPr>
          <a:xfrm>
            <a:off x="3919713" y="2942644"/>
            <a:ext cx="2819048" cy="1057143"/>
          </a:xfrm>
          <a:prstGeom prst="rect">
            <a:avLst/>
          </a:prstGeom>
        </p:spPr>
      </p:pic>
      <p:graphicFrame>
        <p:nvGraphicFramePr>
          <p:cNvPr id="2" name="Table 1">
            <a:extLst>
              <a:ext uri="{FF2B5EF4-FFF2-40B4-BE49-F238E27FC236}">
                <a16:creationId xmlns:a16="http://schemas.microsoft.com/office/drawing/2014/main" id="{0D10536D-FC6F-47AE-8051-7C02B6059472}"/>
              </a:ext>
            </a:extLst>
          </p:cNvPr>
          <p:cNvGraphicFramePr>
            <a:graphicFrameLocks noGrp="1"/>
          </p:cNvGraphicFramePr>
          <p:nvPr>
            <p:extLst>
              <p:ext uri="{D42A27DB-BD31-4B8C-83A1-F6EECF244321}">
                <p14:modId xmlns:p14="http://schemas.microsoft.com/office/powerpoint/2010/main" val="229396010"/>
              </p:ext>
            </p:extLst>
          </p:nvPr>
        </p:nvGraphicFramePr>
        <p:xfrm>
          <a:off x="0" y="81325"/>
          <a:ext cx="6858000" cy="1463040"/>
        </p:xfrm>
        <a:graphic>
          <a:graphicData uri="http://schemas.openxmlformats.org/drawingml/2006/table">
            <a:tbl>
              <a:tblPr firstRow="1" firstCol="1" bandRow="1">
                <a:tableStyleId>{5C22544A-7EE6-4342-B048-85BDC9FD1C3A}</a:tableStyleId>
              </a:tblPr>
              <a:tblGrid>
                <a:gridCol w="2222500">
                  <a:extLst>
                    <a:ext uri="{9D8B030D-6E8A-4147-A177-3AD203B41FA5}">
                      <a16:colId xmlns:a16="http://schemas.microsoft.com/office/drawing/2014/main" val="567762964"/>
                    </a:ext>
                  </a:extLst>
                </a:gridCol>
                <a:gridCol w="4635500">
                  <a:extLst>
                    <a:ext uri="{9D8B030D-6E8A-4147-A177-3AD203B41FA5}">
                      <a16:colId xmlns:a16="http://schemas.microsoft.com/office/drawing/2014/main" val="2055603925"/>
                    </a:ext>
                  </a:extLst>
                </a:gridCol>
              </a:tblGrid>
              <a:tr h="617695">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altLang="zh-CN" sz="1600" b="1" kern="100" dirty="0" err="1">
                          <a:solidFill>
                            <a:srgbClr val="FF0000"/>
                          </a:solidFill>
                          <a:effectLst/>
                          <a:latin typeface="+mn-lt"/>
                          <a:ea typeface="+mn-ea"/>
                          <a:cs typeface="+mn-cs"/>
                        </a:rPr>
                        <a:t>pnfExtConnPt</a:t>
                      </a:r>
                      <a:r>
                        <a:rPr lang="en-GB" altLang="zh-CN" sz="1600" b="1" kern="100" dirty="0">
                          <a:solidFill>
                            <a:srgbClr val="FF0000"/>
                          </a:solidFill>
                          <a:effectLst/>
                          <a:latin typeface="+mn-lt"/>
                          <a:ea typeface="+mn-ea"/>
                          <a:cs typeface="+mn-cs"/>
                        </a:rPr>
                        <a:t> (modelling def. of connection </a:t>
                      </a:r>
                      <a:r>
                        <a:rPr lang="en-GB" altLang="zh-CN" sz="1600" b="1" kern="100" dirty="0" err="1">
                          <a:solidFill>
                            <a:srgbClr val="FF0000"/>
                          </a:solidFill>
                          <a:effectLst/>
                          <a:latin typeface="+mn-lt"/>
                          <a:ea typeface="+mn-ea"/>
                          <a:cs typeface="+mn-cs"/>
                        </a:rPr>
                        <a:t>pt</a:t>
                      </a:r>
                      <a:r>
                        <a:rPr lang="en-GB" altLang="zh-CN" sz="1600" b="1" kern="100" dirty="0">
                          <a:solidFill>
                            <a:srgbClr val="FF0000"/>
                          </a:solidFill>
                          <a:effectLst/>
                          <a:latin typeface="+mn-lt"/>
                          <a:ea typeface="+mn-ea"/>
                          <a:cs typeface="+mn-cs"/>
                        </a:rPr>
                        <a:t> not a template)</a:t>
                      </a:r>
                      <a:endParaRPr lang="zh-CN" altLang="zh-CN" sz="1600" b="1" kern="100" dirty="0">
                        <a:solidFill>
                          <a:srgbClr val="FF0000"/>
                        </a:solidFill>
                        <a:effectLst/>
                        <a:latin typeface="+mn-lt"/>
                        <a:ea typeface="+mn-ea"/>
                        <a:cs typeface="+mn-cs"/>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Specifies the characteristics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of one or more connection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points where to connect the </a:t>
                      </a:r>
                    </a:p>
                    <a:p>
                      <a:pPr hangingPunct="0">
                        <a:spcAft>
                          <a:spcPts val="0"/>
                        </a:spcAft>
                      </a:pPr>
                      <a:r>
                        <a:rPr lang="en-GB" altLang="zh-CN" sz="1600" kern="100" dirty="0">
                          <a:solidFill>
                            <a:schemeClr val="tx1"/>
                          </a:solidFill>
                          <a:effectLst/>
                          <a:latin typeface="+mn-lt"/>
                          <a:ea typeface="Times New Roman" panose="02020603050405020304" pitchFamily="18" charset="0"/>
                          <a:cs typeface="Times New Roman" panose="02020603050405020304" pitchFamily="18" charset="0"/>
                        </a:rPr>
                        <a:t>PNF to a VL. Align ETSI SOL-001.</a:t>
                      </a:r>
                    </a:p>
                    <a:p>
                      <a:pPr hangingPunct="0">
                        <a:spcAft>
                          <a:spcPts val="0"/>
                        </a:spcAft>
                      </a:pP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ML: connection </a:t>
                      </a:r>
                      <a:r>
                        <a:rPr lang="en-GB" altLang="zh-CN" sz="1600" b="1" kern="100" dirty="0" err="1">
                          <a:solidFill>
                            <a:schemeClr val="tx1"/>
                          </a:solidFill>
                          <a:effectLst/>
                          <a:latin typeface="+mn-lt"/>
                          <a:ea typeface="Times New Roman" panose="02020603050405020304" pitchFamily="18" charset="0"/>
                          <a:cs typeface="Times New Roman" panose="02020603050405020304" pitchFamily="18" charset="0"/>
                        </a:rPr>
                        <a:t>pt</a:t>
                      </a:r>
                      <a:r>
                        <a:rPr lang="en-GB" altLang="zh-CN" sz="1600" b="1" kern="100" dirty="0">
                          <a:solidFill>
                            <a:schemeClr val="tx1"/>
                          </a:solidFill>
                          <a:effectLst/>
                          <a:latin typeface="+mn-lt"/>
                          <a:ea typeface="Times New Roman" panose="02020603050405020304" pitchFamily="18" charset="0"/>
                          <a:cs typeface="Times New Roman" panose="02020603050405020304" pitchFamily="18" charset="0"/>
                        </a:rPr>
                        <a:t> model in TOSCA TEMPLATE not as properties. </a:t>
                      </a: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0654458"/>
                  </a:ext>
                </a:extLst>
              </a:tr>
            </a:tbl>
          </a:graphicData>
        </a:graphic>
      </p:graphicFrame>
    </p:spTree>
    <p:extLst>
      <p:ext uri="{BB962C8B-B14F-4D97-AF65-F5344CB8AC3E}">
        <p14:creationId xmlns:p14="http://schemas.microsoft.com/office/powerpoint/2010/main" val="29471452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Associating a Controller for a NF</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502467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1340098" y="-17858"/>
              <a:ext cx="418415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(Casablanca)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6216254" cy="3539430"/>
          </a:xfrm>
          <a:prstGeom prst="rect">
            <a:avLst/>
          </a:prstGeom>
          <a:noFill/>
        </p:spPr>
        <p:txBody>
          <a:bodyPr wrap="none" rtlCol="0">
            <a:spAutoFit/>
          </a:bodyPr>
          <a:lstStyle/>
          <a:p>
            <a:r>
              <a:rPr lang="en-US" sz="1600" b="1" dirty="0">
                <a:solidFill>
                  <a:srgbClr val="FF0000"/>
                </a:solidFill>
              </a:rPr>
              <a:t>PROBLEM STATEMENT</a:t>
            </a:r>
          </a:p>
          <a:p>
            <a:r>
              <a:rPr lang="en-US" sz="1600" dirty="0"/>
              <a:t>Associating the ONAP Controller (APP-C, SDN-C, VF-C) for a PNF</a:t>
            </a:r>
          </a:p>
          <a:p>
            <a:endParaRPr lang="en-US" sz="1600" dirty="0"/>
          </a:p>
          <a:p>
            <a:r>
              <a:rPr lang="en-US" sz="1600" b="1" dirty="0">
                <a:solidFill>
                  <a:srgbClr val="FF0000"/>
                </a:solidFill>
              </a:rPr>
              <a:t>OBJECTIVES</a:t>
            </a:r>
          </a:p>
          <a:p>
            <a:r>
              <a:rPr lang="en-US" sz="1600" dirty="0"/>
              <a:t>As automated as possible </a:t>
            </a:r>
          </a:p>
          <a:p>
            <a:r>
              <a:rPr lang="en-US" sz="1600" dirty="0"/>
              <a:t>Using discovery if possible</a:t>
            </a:r>
          </a:p>
          <a:p>
            <a:r>
              <a:rPr lang="en-US" sz="1600" dirty="0"/>
              <a:t>Flexible operator could design </a:t>
            </a:r>
            <a:r>
              <a:rPr lang="en-US" sz="1600" dirty="0" err="1"/>
              <a:t>PersonaA</a:t>
            </a:r>
            <a:r>
              <a:rPr lang="en-US" sz="1600" dirty="0"/>
              <a:t> for PNF1, </a:t>
            </a:r>
            <a:r>
              <a:rPr lang="en-US" sz="1600" dirty="0" err="1"/>
              <a:t>PersonaB</a:t>
            </a:r>
            <a:r>
              <a:rPr lang="en-US" sz="1600" dirty="0"/>
              <a:t> for PNF2</a:t>
            </a:r>
          </a:p>
          <a:p>
            <a:endParaRPr lang="en-US" sz="1600" dirty="0"/>
          </a:p>
          <a:p>
            <a:r>
              <a:rPr lang="en-US" sz="1600" b="1" dirty="0">
                <a:solidFill>
                  <a:srgbClr val="FF0000"/>
                </a:solidFill>
              </a:rPr>
              <a:t>RESULT</a:t>
            </a:r>
          </a:p>
          <a:p>
            <a:r>
              <a:rPr lang="en-US" sz="1600" dirty="0"/>
              <a:t>SO knows which API to use for PNF controller</a:t>
            </a:r>
          </a:p>
          <a:p>
            <a:r>
              <a:rPr lang="en-US" sz="1600" dirty="0"/>
              <a:t>OTN PNF (CCVPN), Routers, 5G DU are PNFs are early adopters using this</a:t>
            </a:r>
          </a:p>
          <a:p>
            <a:endParaRPr lang="en-US" sz="1600" dirty="0"/>
          </a:p>
          <a:p>
            <a:r>
              <a:rPr lang="en-US" sz="1600" b="1" dirty="0">
                <a:solidFill>
                  <a:srgbClr val="FF0000"/>
                </a:solidFill>
              </a:rPr>
              <a:t>SOLUTION (Casablanca)</a:t>
            </a:r>
          </a:p>
          <a:p>
            <a:r>
              <a:rPr lang="en-US" sz="1600" dirty="0"/>
              <a:t>Hard-Code controller to PNF.</a:t>
            </a:r>
          </a:p>
        </p:txBody>
      </p:sp>
    </p:spTree>
    <p:extLst>
      <p:ext uri="{BB962C8B-B14F-4D97-AF65-F5344CB8AC3E}">
        <p14:creationId xmlns:p14="http://schemas.microsoft.com/office/powerpoint/2010/main" val="12681195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B0947C-95E5-4325-B992-90BB47E3E712}"/>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3B1BD1C6-58D7-41D2-93D5-301194456C5C}"/>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4D39C47-0982-48FA-9B2E-CB2FE491100F}"/>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366AA636-1CDC-4B42-B85B-2F29BD2A4C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145847EC-D368-4111-94EC-C0262B42F6F7}"/>
              </a:ext>
            </a:extLst>
          </p:cNvPr>
          <p:cNvSpPr/>
          <p:nvPr/>
        </p:nvSpPr>
        <p:spPr>
          <a:xfrm>
            <a:off x="395273" y="1064939"/>
            <a:ext cx="60519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760C15D5-F5E1-4358-A06B-CC0F19589BEF}"/>
              </a:ext>
            </a:extLst>
          </p:cNvPr>
          <p:cNvSpPr/>
          <p:nvPr/>
        </p:nvSpPr>
        <p:spPr>
          <a:xfrm>
            <a:off x="2158244"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78E72EA5-3F33-40F1-A0A3-E031EBC6241A}"/>
              </a:ext>
            </a:extLst>
          </p:cNvPr>
          <p:cNvSpPr/>
          <p:nvPr/>
        </p:nvSpPr>
        <p:spPr>
          <a:xfrm>
            <a:off x="3554102"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9473B41-4B90-4E9F-BDB9-FC91AA308568}"/>
              </a:ext>
            </a:extLst>
          </p:cNvPr>
          <p:cNvSpPr/>
          <p:nvPr/>
        </p:nvSpPr>
        <p:spPr>
          <a:xfrm>
            <a:off x="762387" y="1516160"/>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E92CE04-FB8E-40A5-B0F6-114522F3ED8B}"/>
              </a:ext>
            </a:extLst>
          </p:cNvPr>
          <p:cNvSpPr txBox="1"/>
          <p:nvPr/>
        </p:nvSpPr>
        <p:spPr>
          <a:xfrm>
            <a:off x="1142652" y="1640558"/>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5" name="TextBox 14">
            <a:extLst>
              <a:ext uri="{FF2B5EF4-FFF2-40B4-BE49-F238E27FC236}">
                <a16:creationId xmlns:a16="http://schemas.microsoft.com/office/drawing/2014/main" id="{6EEA6E3C-3DD8-4D39-B0B5-5B09802F1CFB}"/>
              </a:ext>
            </a:extLst>
          </p:cNvPr>
          <p:cNvSpPr txBox="1"/>
          <p:nvPr/>
        </p:nvSpPr>
        <p:spPr>
          <a:xfrm>
            <a:off x="2459825" y="1536715"/>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6" name="TextBox 15">
            <a:extLst>
              <a:ext uri="{FF2B5EF4-FFF2-40B4-BE49-F238E27FC236}">
                <a16:creationId xmlns:a16="http://schemas.microsoft.com/office/drawing/2014/main" id="{50E8471D-5BE6-44EA-A057-4C71BA8F191A}"/>
              </a:ext>
            </a:extLst>
          </p:cNvPr>
          <p:cNvSpPr txBox="1"/>
          <p:nvPr/>
        </p:nvSpPr>
        <p:spPr>
          <a:xfrm>
            <a:off x="3720238" y="1637640"/>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7" name="TextBox 16">
            <a:extLst>
              <a:ext uri="{FF2B5EF4-FFF2-40B4-BE49-F238E27FC236}">
                <a16:creationId xmlns:a16="http://schemas.microsoft.com/office/drawing/2014/main" id="{4E0B3364-C86B-4732-915E-894256BA50E9}"/>
              </a:ext>
            </a:extLst>
          </p:cNvPr>
          <p:cNvSpPr txBox="1"/>
          <p:nvPr/>
        </p:nvSpPr>
        <p:spPr>
          <a:xfrm>
            <a:off x="539186" y="1141732"/>
            <a:ext cx="1303938" cy="307777"/>
          </a:xfrm>
          <a:prstGeom prst="rect">
            <a:avLst/>
          </a:prstGeom>
          <a:noFill/>
        </p:spPr>
        <p:txBody>
          <a:bodyPr wrap="none" rtlCol="0">
            <a:spAutoFit/>
          </a:bodyPr>
          <a:lstStyle/>
          <a:p>
            <a:r>
              <a:rPr lang="en-US" sz="1400" b="1" dirty="0"/>
              <a:t>RUN-TIME</a:t>
            </a:r>
          </a:p>
        </p:txBody>
      </p:sp>
      <p:sp>
        <p:nvSpPr>
          <p:cNvPr id="18" name="TextBox 17">
            <a:extLst>
              <a:ext uri="{FF2B5EF4-FFF2-40B4-BE49-F238E27FC236}">
                <a16:creationId xmlns:a16="http://schemas.microsoft.com/office/drawing/2014/main" id="{F832834C-8A34-43B9-8023-FDF8CBB1CB91}"/>
              </a:ext>
            </a:extLst>
          </p:cNvPr>
          <p:cNvSpPr txBox="1"/>
          <p:nvPr/>
        </p:nvSpPr>
        <p:spPr>
          <a:xfrm>
            <a:off x="335245" y="683444"/>
            <a:ext cx="1984582" cy="369332"/>
          </a:xfrm>
          <a:prstGeom prst="rect">
            <a:avLst/>
          </a:prstGeom>
          <a:noFill/>
        </p:spPr>
        <p:txBody>
          <a:bodyPr wrap="none" rtlCol="0">
            <a:spAutoFit/>
          </a:bodyPr>
          <a:lstStyle/>
          <a:p>
            <a:r>
              <a:rPr lang="en-US" b="1" dirty="0"/>
              <a:t>ONAP Deployment</a:t>
            </a:r>
          </a:p>
        </p:txBody>
      </p:sp>
      <p:sp>
        <p:nvSpPr>
          <p:cNvPr id="19" name="Cube 18">
            <a:extLst>
              <a:ext uri="{FF2B5EF4-FFF2-40B4-BE49-F238E27FC236}">
                <a16:creationId xmlns:a16="http://schemas.microsoft.com/office/drawing/2014/main" id="{F074B844-8A3A-4AB0-9FB7-B806A83A06FC}"/>
              </a:ext>
            </a:extLst>
          </p:cNvPr>
          <p:cNvSpPr/>
          <p:nvPr/>
        </p:nvSpPr>
        <p:spPr>
          <a:xfrm>
            <a:off x="2014466" y="341755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DBDC763-9A66-44A4-989E-6E54B8AFC95E}"/>
              </a:ext>
            </a:extLst>
          </p:cNvPr>
          <p:cNvSpPr txBox="1"/>
          <p:nvPr/>
        </p:nvSpPr>
        <p:spPr>
          <a:xfrm>
            <a:off x="1303900" y="3417555"/>
            <a:ext cx="761747" cy="369332"/>
          </a:xfrm>
          <a:prstGeom prst="rect">
            <a:avLst/>
          </a:prstGeom>
          <a:noFill/>
        </p:spPr>
        <p:txBody>
          <a:bodyPr wrap="none" rtlCol="0">
            <a:spAutoFit/>
          </a:bodyPr>
          <a:lstStyle/>
          <a:p>
            <a:r>
              <a:rPr lang="en-US" dirty="0"/>
              <a:t>PNF-A</a:t>
            </a:r>
          </a:p>
        </p:txBody>
      </p:sp>
      <p:sp>
        <p:nvSpPr>
          <p:cNvPr id="21" name="Cube 20">
            <a:extLst>
              <a:ext uri="{FF2B5EF4-FFF2-40B4-BE49-F238E27FC236}">
                <a16:creationId xmlns:a16="http://schemas.microsoft.com/office/drawing/2014/main" id="{92F6B1DA-2A2C-4986-AEA1-B6E069F1D5D8}"/>
              </a:ext>
            </a:extLst>
          </p:cNvPr>
          <p:cNvSpPr/>
          <p:nvPr/>
        </p:nvSpPr>
        <p:spPr>
          <a:xfrm>
            <a:off x="3912440" y="347872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9871D6-C0E4-466B-9F67-7F3D9BD750B9}"/>
              </a:ext>
            </a:extLst>
          </p:cNvPr>
          <p:cNvSpPr txBox="1"/>
          <p:nvPr/>
        </p:nvSpPr>
        <p:spPr>
          <a:xfrm>
            <a:off x="3189174" y="3478725"/>
            <a:ext cx="753732" cy="369332"/>
          </a:xfrm>
          <a:prstGeom prst="rect">
            <a:avLst/>
          </a:prstGeom>
          <a:noFill/>
        </p:spPr>
        <p:txBody>
          <a:bodyPr wrap="none" rtlCol="0">
            <a:spAutoFit/>
          </a:bodyPr>
          <a:lstStyle/>
          <a:p>
            <a:r>
              <a:rPr lang="en-US" dirty="0"/>
              <a:t>PNF-B</a:t>
            </a:r>
          </a:p>
        </p:txBody>
      </p:sp>
      <p:sp>
        <p:nvSpPr>
          <p:cNvPr id="23" name="Cube 22">
            <a:extLst>
              <a:ext uri="{FF2B5EF4-FFF2-40B4-BE49-F238E27FC236}">
                <a16:creationId xmlns:a16="http://schemas.microsoft.com/office/drawing/2014/main" id="{016C7D52-55F0-47E7-88D7-4D8F2F71C599}"/>
              </a:ext>
            </a:extLst>
          </p:cNvPr>
          <p:cNvSpPr/>
          <p:nvPr/>
        </p:nvSpPr>
        <p:spPr>
          <a:xfrm>
            <a:off x="5831050" y="348274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7C05697-7196-4685-A387-40EED6004B32}"/>
              </a:ext>
            </a:extLst>
          </p:cNvPr>
          <p:cNvSpPr txBox="1"/>
          <p:nvPr/>
        </p:nvSpPr>
        <p:spPr>
          <a:xfrm>
            <a:off x="5107784" y="3482743"/>
            <a:ext cx="752129" cy="369332"/>
          </a:xfrm>
          <a:prstGeom prst="rect">
            <a:avLst/>
          </a:prstGeom>
          <a:noFill/>
        </p:spPr>
        <p:txBody>
          <a:bodyPr wrap="none" rtlCol="0">
            <a:spAutoFit/>
          </a:bodyPr>
          <a:lstStyle/>
          <a:p>
            <a:r>
              <a:rPr lang="en-US" dirty="0"/>
              <a:t>PNF-C</a:t>
            </a:r>
          </a:p>
        </p:txBody>
      </p:sp>
      <p:sp>
        <p:nvSpPr>
          <p:cNvPr id="25" name="Cube 24">
            <a:extLst>
              <a:ext uri="{FF2B5EF4-FFF2-40B4-BE49-F238E27FC236}">
                <a16:creationId xmlns:a16="http://schemas.microsoft.com/office/drawing/2014/main" id="{BC8E1044-C60D-4594-A8BD-036430F8AA34}"/>
              </a:ext>
            </a:extLst>
          </p:cNvPr>
          <p:cNvSpPr/>
          <p:nvPr/>
        </p:nvSpPr>
        <p:spPr>
          <a:xfrm>
            <a:off x="1996399" y="4091345"/>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9A8F3FD3-2BDF-4531-B197-7165E542A297}"/>
              </a:ext>
            </a:extLst>
          </p:cNvPr>
          <p:cNvSpPr txBox="1"/>
          <p:nvPr/>
        </p:nvSpPr>
        <p:spPr>
          <a:xfrm>
            <a:off x="1285833" y="4091345"/>
            <a:ext cx="774571" cy="369332"/>
          </a:xfrm>
          <a:prstGeom prst="rect">
            <a:avLst/>
          </a:prstGeom>
          <a:noFill/>
        </p:spPr>
        <p:txBody>
          <a:bodyPr wrap="none" rtlCol="0">
            <a:spAutoFit/>
          </a:bodyPr>
          <a:lstStyle/>
          <a:p>
            <a:r>
              <a:rPr lang="en-US" dirty="0"/>
              <a:t>VNF-A</a:t>
            </a:r>
          </a:p>
        </p:txBody>
      </p:sp>
      <p:sp>
        <p:nvSpPr>
          <p:cNvPr id="27" name="Cube 26">
            <a:extLst>
              <a:ext uri="{FF2B5EF4-FFF2-40B4-BE49-F238E27FC236}">
                <a16:creationId xmlns:a16="http://schemas.microsoft.com/office/drawing/2014/main" id="{DE1CE09F-9E03-45F5-BA68-2F41863B9C49}"/>
              </a:ext>
            </a:extLst>
          </p:cNvPr>
          <p:cNvSpPr/>
          <p:nvPr/>
        </p:nvSpPr>
        <p:spPr>
          <a:xfrm>
            <a:off x="3894373" y="4152515"/>
            <a:ext cx="717452" cy="431179"/>
          </a:xfrm>
          <a:prstGeom prst="cube">
            <a:avLst>
              <a:gd name="adj" fmla="val 54364"/>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983B02C7-3E3E-4EBB-A81E-2D1B58A197BB}"/>
              </a:ext>
            </a:extLst>
          </p:cNvPr>
          <p:cNvSpPr txBox="1"/>
          <p:nvPr/>
        </p:nvSpPr>
        <p:spPr>
          <a:xfrm>
            <a:off x="3171107" y="4152515"/>
            <a:ext cx="766557" cy="369332"/>
          </a:xfrm>
          <a:prstGeom prst="rect">
            <a:avLst/>
          </a:prstGeom>
          <a:noFill/>
        </p:spPr>
        <p:txBody>
          <a:bodyPr wrap="none" rtlCol="0">
            <a:spAutoFit/>
          </a:bodyPr>
          <a:lstStyle/>
          <a:p>
            <a:r>
              <a:rPr lang="en-US" dirty="0"/>
              <a:t>VNF-B</a:t>
            </a:r>
          </a:p>
        </p:txBody>
      </p:sp>
      <p:sp>
        <p:nvSpPr>
          <p:cNvPr id="29" name="Cube 28">
            <a:extLst>
              <a:ext uri="{FF2B5EF4-FFF2-40B4-BE49-F238E27FC236}">
                <a16:creationId xmlns:a16="http://schemas.microsoft.com/office/drawing/2014/main" id="{16128DC7-2DE7-4A52-9DDE-0D0F00ED85E0}"/>
              </a:ext>
            </a:extLst>
          </p:cNvPr>
          <p:cNvSpPr/>
          <p:nvPr/>
        </p:nvSpPr>
        <p:spPr>
          <a:xfrm>
            <a:off x="5812983" y="4156533"/>
            <a:ext cx="717452" cy="431179"/>
          </a:xfrm>
          <a:prstGeom prst="cube">
            <a:avLst>
              <a:gd name="adj" fmla="val 54364"/>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B1D611D1-C796-49B7-A988-529106269AC5}"/>
              </a:ext>
            </a:extLst>
          </p:cNvPr>
          <p:cNvSpPr txBox="1"/>
          <p:nvPr/>
        </p:nvSpPr>
        <p:spPr>
          <a:xfrm>
            <a:off x="5089717" y="4156533"/>
            <a:ext cx="764953" cy="369332"/>
          </a:xfrm>
          <a:prstGeom prst="rect">
            <a:avLst/>
          </a:prstGeom>
          <a:noFill/>
        </p:spPr>
        <p:txBody>
          <a:bodyPr wrap="none" rtlCol="0">
            <a:spAutoFit/>
          </a:bodyPr>
          <a:lstStyle/>
          <a:p>
            <a:r>
              <a:rPr lang="en-US" dirty="0"/>
              <a:t>VNF-C</a:t>
            </a:r>
          </a:p>
        </p:txBody>
      </p:sp>
      <p:grpSp>
        <p:nvGrpSpPr>
          <p:cNvPr id="31" name="Group 30">
            <a:extLst>
              <a:ext uri="{FF2B5EF4-FFF2-40B4-BE49-F238E27FC236}">
                <a16:creationId xmlns:a16="http://schemas.microsoft.com/office/drawing/2014/main" id="{E1593D84-F4D1-45DC-86A7-E46D91DB402D}"/>
              </a:ext>
            </a:extLst>
          </p:cNvPr>
          <p:cNvGrpSpPr/>
          <p:nvPr/>
        </p:nvGrpSpPr>
        <p:grpSpPr>
          <a:xfrm>
            <a:off x="1545467" y="2635441"/>
            <a:ext cx="4528231" cy="646331"/>
            <a:chOff x="922779" y="8050408"/>
            <a:chExt cx="4528231" cy="646331"/>
          </a:xfrm>
        </p:grpSpPr>
        <p:sp>
          <p:nvSpPr>
            <p:cNvPr id="32" name="TextBox 31">
              <a:extLst>
                <a:ext uri="{FF2B5EF4-FFF2-40B4-BE49-F238E27FC236}">
                  <a16:creationId xmlns:a16="http://schemas.microsoft.com/office/drawing/2014/main" id="{8D92E40A-3170-4E93-B737-D25BE20783DC}"/>
                </a:ext>
              </a:extLst>
            </p:cNvPr>
            <p:cNvSpPr txBox="1"/>
            <p:nvPr/>
          </p:nvSpPr>
          <p:spPr>
            <a:xfrm>
              <a:off x="922779" y="8050408"/>
              <a:ext cx="999633" cy="646331"/>
            </a:xfrm>
            <a:prstGeom prst="rect">
              <a:avLst/>
            </a:prstGeom>
            <a:noFill/>
          </p:spPr>
          <p:txBody>
            <a:bodyPr wrap="none" rtlCol="0">
              <a:spAutoFit/>
            </a:bodyPr>
            <a:lstStyle/>
            <a:p>
              <a:r>
                <a:rPr lang="en-US" b="1" dirty="0"/>
                <a:t>Wireless</a:t>
              </a:r>
            </a:p>
            <a:p>
              <a:r>
                <a:rPr lang="en-US" b="1" dirty="0"/>
                <a:t>RAN</a:t>
              </a:r>
            </a:p>
          </p:txBody>
        </p:sp>
        <p:sp>
          <p:nvSpPr>
            <p:cNvPr id="33" name="TextBox 32">
              <a:extLst>
                <a:ext uri="{FF2B5EF4-FFF2-40B4-BE49-F238E27FC236}">
                  <a16:creationId xmlns:a16="http://schemas.microsoft.com/office/drawing/2014/main" id="{B4F363E7-CB4B-4AA9-8926-1A67FB3DFACE}"/>
                </a:ext>
              </a:extLst>
            </p:cNvPr>
            <p:cNvSpPr txBox="1"/>
            <p:nvPr/>
          </p:nvSpPr>
          <p:spPr>
            <a:xfrm>
              <a:off x="2929062" y="8202721"/>
              <a:ext cx="863698" cy="369332"/>
            </a:xfrm>
            <a:prstGeom prst="rect">
              <a:avLst/>
            </a:prstGeom>
            <a:noFill/>
          </p:spPr>
          <p:txBody>
            <a:bodyPr wrap="none" rtlCol="0">
              <a:spAutoFit/>
            </a:bodyPr>
            <a:lstStyle/>
            <a:p>
              <a:r>
                <a:rPr lang="en-US" b="1" dirty="0"/>
                <a:t>Optical</a:t>
              </a:r>
            </a:p>
          </p:txBody>
        </p:sp>
        <p:sp>
          <p:nvSpPr>
            <p:cNvPr id="34" name="TextBox 33">
              <a:extLst>
                <a:ext uri="{FF2B5EF4-FFF2-40B4-BE49-F238E27FC236}">
                  <a16:creationId xmlns:a16="http://schemas.microsoft.com/office/drawing/2014/main" id="{427B9465-730A-47BD-A935-AD481290A4D2}"/>
                </a:ext>
              </a:extLst>
            </p:cNvPr>
            <p:cNvSpPr txBox="1"/>
            <p:nvPr/>
          </p:nvSpPr>
          <p:spPr>
            <a:xfrm>
              <a:off x="4968186" y="8202721"/>
              <a:ext cx="482824" cy="369332"/>
            </a:xfrm>
            <a:prstGeom prst="rect">
              <a:avLst/>
            </a:prstGeom>
            <a:noFill/>
          </p:spPr>
          <p:txBody>
            <a:bodyPr wrap="none" rtlCol="0">
              <a:spAutoFit/>
            </a:bodyPr>
            <a:lstStyle/>
            <a:p>
              <a:r>
                <a:rPr lang="en-US" b="1" dirty="0"/>
                <a:t>IoT</a:t>
              </a:r>
            </a:p>
          </p:txBody>
        </p:sp>
      </p:grpSp>
      <p:sp>
        <p:nvSpPr>
          <p:cNvPr id="35" name="Rectangle: Rounded Corners 34">
            <a:extLst>
              <a:ext uri="{FF2B5EF4-FFF2-40B4-BE49-F238E27FC236}">
                <a16:creationId xmlns:a16="http://schemas.microsoft.com/office/drawing/2014/main" id="{0371F320-9924-43BD-BBD5-D870F03B4A0B}"/>
              </a:ext>
            </a:extLst>
          </p:cNvPr>
          <p:cNvSpPr/>
          <p:nvPr/>
        </p:nvSpPr>
        <p:spPr>
          <a:xfrm>
            <a:off x="1191023" y="2643188"/>
            <a:ext cx="1796594" cy="2054972"/>
          </a:xfrm>
          <a:prstGeom prst="roundRect">
            <a:avLst>
              <a:gd name="adj" fmla="val 3652"/>
            </a:avLst>
          </a:prstGeom>
          <a:no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4749AA20-F4F6-40E4-97A9-2CB0A12A105D}"/>
              </a:ext>
            </a:extLst>
          </p:cNvPr>
          <p:cNvSpPr/>
          <p:nvPr/>
        </p:nvSpPr>
        <p:spPr>
          <a:xfrm>
            <a:off x="3060903" y="2643188"/>
            <a:ext cx="1796594" cy="2054972"/>
          </a:xfrm>
          <a:prstGeom prst="roundRect">
            <a:avLst>
              <a:gd name="adj" fmla="val 3652"/>
            </a:avLst>
          </a:prstGeom>
          <a:noFill/>
          <a:ln w="38100">
            <a:solidFill>
              <a:srgbClr val="00C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B016E218-0D3C-4D51-B332-03B156131A9A}"/>
              </a:ext>
            </a:extLst>
          </p:cNvPr>
          <p:cNvSpPr/>
          <p:nvPr/>
        </p:nvSpPr>
        <p:spPr>
          <a:xfrm>
            <a:off x="4930783" y="2643188"/>
            <a:ext cx="1796594" cy="2054972"/>
          </a:xfrm>
          <a:prstGeom prst="roundRect">
            <a:avLst>
              <a:gd name="adj" fmla="val 3652"/>
            </a:avLst>
          </a:prstGeom>
          <a:noFill/>
          <a:ln w="3810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7239DD78-BE44-4AC6-A91F-225BAE64A6DA}"/>
              </a:ext>
            </a:extLst>
          </p:cNvPr>
          <p:cNvSpPr txBox="1"/>
          <p:nvPr/>
        </p:nvSpPr>
        <p:spPr>
          <a:xfrm>
            <a:off x="0" y="2773940"/>
            <a:ext cx="1242969" cy="646331"/>
          </a:xfrm>
          <a:prstGeom prst="rect">
            <a:avLst/>
          </a:prstGeom>
          <a:noFill/>
        </p:spPr>
        <p:txBody>
          <a:bodyPr wrap="none" rtlCol="0">
            <a:spAutoFit/>
          </a:bodyPr>
          <a:lstStyle/>
          <a:p>
            <a:r>
              <a:rPr lang="en-US" dirty="0"/>
              <a:t>Technology</a:t>
            </a:r>
          </a:p>
          <a:p>
            <a:r>
              <a:rPr lang="en-US" dirty="0"/>
              <a:t>Domain</a:t>
            </a:r>
          </a:p>
        </p:txBody>
      </p:sp>
      <p:sp>
        <p:nvSpPr>
          <p:cNvPr id="39" name="Cube 38">
            <a:extLst>
              <a:ext uri="{FF2B5EF4-FFF2-40B4-BE49-F238E27FC236}">
                <a16:creationId xmlns:a16="http://schemas.microsoft.com/office/drawing/2014/main" id="{FD761D2D-9BC8-48CB-8C75-21696591036E}"/>
              </a:ext>
            </a:extLst>
          </p:cNvPr>
          <p:cNvSpPr/>
          <p:nvPr/>
        </p:nvSpPr>
        <p:spPr>
          <a:xfrm>
            <a:off x="2164576" y="3553338"/>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7E5BF391-2E03-48F5-855D-2890C9AC3C4E}"/>
              </a:ext>
            </a:extLst>
          </p:cNvPr>
          <p:cNvSpPr txBox="1"/>
          <p:nvPr/>
        </p:nvSpPr>
        <p:spPr>
          <a:xfrm>
            <a:off x="81048" y="4894667"/>
            <a:ext cx="6646330" cy="2800767"/>
          </a:xfrm>
          <a:prstGeom prst="rect">
            <a:avLst/>
          </a:prstGeom>
          <a:noFill/>
        </p:spPr>
        <p:txBody>
          <a:bodyPr wrap="square" rtlCol="0">
            <a:spAutoFit/>
          </a:bodyPr>
          <a:lstStyle/>
          <a:p>
            <a:r>
              <a:rPr lang="en-US" sz="1600" b="1" dirty="0">
                <a:solidFill>
                  <a:srgbClr val="FF0000"/>
                </a:solidFill>
              </a:rPr>
              <a:t>PROBLEM DESCRIPTION</a:t>
            </a:r>
          </a:p>
          <a:p>
            <a:r>
              <a:rPr lang="en-US" sz="1600" dirty="0"/>
              <a:t>Pictured above are three different kinds of PNFs. In orange are wireless (RAN) base stations, such as 5G DU units and their corresponding 5G VNFs. For Optical, there are SOTN PNFs for example as used in the CCVPN use case. Then pictured in green are IoT PNFs. These might include things like smart home units, smart doorbells and the like.</a:t>
            </a:r>
          </a:p>
          <a:p>
            <a:endParaRPr lang="en-US" sz="1600" dirty="0"/>
          </a:p>
          <a:p>
            <a:r>
              <a:rPr lang="en-US" sz="1600" dirty="0"/>
              <a:t>Each of these PNFs fall into a domain category, Wireless, Optical, IoT. These categories are just example categories. There will be many other divisions.</a:t>
            </a:r>
          </a:p>
          <a:p>
            <a:endParaRPr lang="en-US" sz="1600" dirty="0"/>
          </a:p>
          <a:p>
            <a:r>
              <a:rPr lang="en-US" sz="1600" dirty="0"/>
              <a:t>Each of these categories of PNFs &amp; VNFs will have attending Controllers.</a:t>
            </a:r>
          </a:p>
        </p:txBody>
      </p:sp>
    </p:spTree>
    <p:extLst>
      <p:ext uri="{BB962C8B-B14F-4D97-AF65-F5344CB8AC3E}">
        <p14:creationId xmlns:p14="http://schemas.microsoft.com/office/powerpoint/2010/main" val="1699692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24786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Model Inheritance definitions for PNF. SDC modeling improvements from Beijing PnP use case.</a:t>
            </a:r>
          </a:p>
          <a:p>
            <a:pPr marL="342900" indent="-342900">
              <a:buAutoNum type="arabicParenBoth"/>
            </a:pPr>
            <a:endParaRPr lang="en-US" dirty="0"/>
          </a:p>
          <a:p>
            <a:pPr marL="342900" indent="-342900">
              <a:buAutoNum type="arabicParenBoth"/>
            </a:pPr>
            <a:r>
              <a:rPr lang="en-US" b="1" dirty="0">
                <a:solidFill>
                  <a:srgbClr val="0000CC"/>
                </a:solidFill>
              </a:rPr>
              <a:t>PNF SHARING </a:t>
            </a:r>
            <a:r>
              <a:rPr lang="en-US" dirty="0"/>
              <a:t>– SDC model updates for PNF characteristics focusing on PNF inter-connectivity.</a:t>
            </a:r>
          </a:p>
          <a:p>
            <a:pPr marL="342900" indent="-342900">
              <a:buAutoNum type="arabicParenBoth"/>
            </a:pPr>
            <a:endParaRPr lang="en-US" dirty="0"/>
          </a:p>
          <a:p>
            <a:pPr marL="342900" indent="-342900">
              <a:buAutoNum type="arabicParenBoth"/>
            </a:pPr>
            <a:r>
              <a:rPr lang="en-US" b="1" dirty="0">
                <a:solidFill>
                  <a:srgbClr val="0000CC"/>
                </a:solidFill>
              </a:rPr>
              <a:t>PNF-SDK</a:t>
            </a:r>
            <a:r>
              <a:rPr lang="en-US" dirty="0"/>
              <a:t> – SDK provided from Vendors. This will help modeling the Physical “Box” (PNF) and network functions.</a:t>
            </a:r>
          </a:p>
          <a:p>
            <a:pPr marL="342900" indent="-342900">
              <a:buAutoNum type="arabicParenBoth"/>
            </a:pPr>
            <a:endParaRPr lang="en-US" dirty="0"/>
          </a:p>
          <a:p>
            <a:pPr marL="342900" indent="-342900">
              <a:buFontTx/>
              <a:buAutoNum type="arabicParenBoth"/>
            </a:pPr>
            <a:r>
              <a:rPr lang="en-US" b="1" dirty="0">
                <a:solidFill>
                  <a:srgbClr val="0000CC"/>
                </a:solidFill>
              </a:rPr>
              <a:t>CDT ENHANCEMENTS </a:t>
            </a:r>
            <a:r>
              <a:rPr lang="en-US" dirty="0"/>
              <a:t>- Improving CDT to handle complex config templates, multiple templates per PNF, identify different sources for template data, integrating CDT into SDC, expanding CDT usage to other controllers.</a:t>
            </a:r>
          </a:p>
          <a:p>
            <a:pPr marL="342900" indent="-342900">
              <a:buAutoNum type="arabicParenBoth"/>
            </a:pPr>
            <a:endParaRPr lang="en-US" dirty="0"/>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44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BB263D0-C54A-47D2-9295-8E69BC9A93C9}"/>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CE2B2B99-2F5C-4D0C-9C47-1C66AA389E37}"/>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BCA09222-149B-496E-A5EE-882BA7CBFC44}"/>
                </a:ext>
              </a:extLst>
            </p:cNvPr>
            <p:cNvSpPr txBox="1"/>
            <p:nvPr/>
          </p:nvSpPr>
          <p:spPr>
            <a:xfrm>
              <a:off x="1601389" y="-17858"/>
              <a:ext cx="3661580"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Concepts</a:t>
              </a:r>
            </a:p>
          </p:txBody>
        </p:sp>
        <p:sp>
          <p:nvSpPr>
            <p:cNvPr id="7" name="Rectangle 6">
              <a:extLst>
                <a:ext uri="{FF2B5EF4-FFF2-40B4-BE49-F238E27FC236}">
                  <a16:creationId xmlns:a16="http://schemas.microsoft.com/office/drawing/2014/main" id="{4C559A74-55AC-4F34-A73E-23DFC404F3BA}"/>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7">
            <a:extLst>
              <a:ext uri="{FF2B5EF4-FFF2-40B4-BE49-F238E27FC236}">
                <a16:creationId xmlns:a16="http://schemas.microsoft.com/office/drawing/2014/main" id="{467A3FD8-7BD0-40AB-A81B-384759E3CDBF}"/>
              </a:ext>
            </a:extLst>
          </p:cNvPr>
          <p:cNvSpPr/>
          <p:nvPr/>
        </p:nvSpPr>
        <p:spPr>
          <a:xfrm>
            <a:off x="938205" y="1865038"/>
            <a:ext cx="4619640" cy="122987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j</a:t>
            </a:r>
          </a:p>
        </p:txBody>
      </p:sp>
      <p:sp>
        <p:nvSpPr>
          <p:cNvPr id="9" name="Rectangle: Rounded Corners 8">
            <a:extLst>
              <a:ext uri="{FF2B5EF4-FFF2-40B4-BE49-F238E27FC236}">
                <a16:creationId xmlns:a16="http://schemas.microsoft.com/office/drawing/2014/main" id="{31EF0FFA-BC57-47A0-8770-BD97D19E3593}"/>
              </a:ext>
            </a:extLst>
          </p:cNvPr>
          <p:cNvSpPr/>
          <p:nvPr/>
        </p:nvSpPr>
        <p:spPr>
          <a:xfrm>
            <a:off x="2701176"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4D033980-3A3F-4664-A68D-206EA5ABC449}"/>
              </a:ext>
            </a:extLst>
          </p:cNvPr>
          <p:cNvSpPr/>
          <p:nvPr/>
        </p:nvSpPr>
        <p:spPr>
          <a:xfrm>
            <a:off x="4097034"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B7BFED4E-5346-4CC5-B4D6-D81BE55ADDB7}"/>
              </a:ext>
            </a:extLst>
          </p:cNvPr>
          <p:cNvSpPr/>
          <p:nvPr/>
        </p:nvSpPr>
        <p:spPr>
          <a:xfrm>
            <a:off x="1305319" y="2373411"/>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4B63CE17-B4BB-43D2-A2DE-6F029AE923BB}"/>
              </a:ext>
            </a:extLst>
          </p:cNvPr>
          <p:cNvSpPr txBox="1"/>
          <p:nvPr/>
        </p:nvSpPr>
        <p:spPr>
          <a:xfrm>
            <a:off x="1685584" y="2497809"/>
            <a:ext cx="474810" cy="276999"/>
          </a:xfrm>
          <a:prstGeom prst="rect">
            <a:avLst/>
          </a:prstGeom>
          <a:noFill/>
        </p:spPr>
        <p:txBody>
          <a:bodyPr wrap="none" rtlCol="0">
            <a:spAutoFit/>
          </a:bodyPr>
          <a:lstStyle/>
          <a:p>
            <a:pPr algn="ctr"/>
            <a:r>
              <a:rPr lang="en-US" sz="1200" b="1" dirty="0">
                <a:solidFill>
                  <a:schemeClr val="bg1"/>
                </a:solidFill>
              </a:rPr>
              <a:t>VF-C</a:t>
            </a:r>
          </a:p>
        </p:txBody>
      </p:sp>
      <p:sp>
        <p:nvSpPr>
          <p:cNvPr id="13" name="TextBox 12">
            <a:extLst>
              <a:ext uri="{FF2B5EF4-FFF2-40B4-BE49-F238E27FC236}">
                <a16:creationId xmlns:a16="http://schemas.microsoft.com/office/drawing/2014/main" id="{BF24E451-AC67-4AFE-9111-C9DA138DBAAF}"/>
              </a:ext>
            </a:extLst>
          </p:cNvPr>
          <p:cNvSpPr txBox="1"/>
          <p:nvPr/>
        </p:nvSpPr>
        <p:spPr>
          <a:xfrm>
            <a:off x="3002757" y="2393966"/>
            <a:ext cx="583814" cy="461665"/>
          </a:xfrm>
          <a:prstGeom prst="rect">
            <a:avLst/>
          </a:prstGeom>
          <a:noFill/>
        </p:spPr>
        <p:txBody>
          <a:bodyPr wrap="none" rtlCol="0">
            <a:spAutoFit/>
          </a:bodyPr>
          <a:lstStyle/>
          <a:p>
            <a:pPr algn="ctr"/>
            <a:r>
              <a:rPr lang="en-US" sz="1200" b="1" dirty="0">
                <a:solidFill>
                  <a:schemeClr val="bg1"/>
                </a:solidFill>
              </a:rPr>
              <a:t>SDN-C</a:t>
            </a:r>
          </a:p>
          <a:p>
            <a:pPr algn="ctr"/>
            <a:r>
              <a:rPr lang="en-US" sz="1200" b="1" dirty="0">
                <a:solidFill>
                  <a:schemeClr val="bg1"/>
                </a:solidFill>
              </a:rPr>
              <a:t>SDN-R</a:t>
            </a:r>
          </a:p>
        </p:txBody>
      </p:sp>
      <p:sp>
        <p:nvSpPr>
          <p:cNvPr id="14" name="TextBox 13">
            <a:extLst>
              <a:ext uri="{FF2B5EF4-FFF2-40B4-BE49-F238E27FC236}">
                <a16:creationId xmlns:a16="http://schemas.microsoft.com/office/drawing/2014/main" id="{0AA19B6E-5656-4C90-A988-37CB7FCCAD1E}"/>
              </a:ext>
            </a:extLst>
          </p:cNvPr>
          <p:cNvSpPr txBox="1"/>
          <p:nvPr/>
        </p:nvSpPr>
        <p:spPr>
          <a:xfrm>
            <a:off x="4263170" y="2494891"/>
            <a:ext cx="775551" cy="276999"/>
          </a:xfrm>
          <a:prstGeom prst="rect">
            <a:avLst/>
          </a:prstGeom>
          <a:noFill/>
        </p:spPr>
        <p:txBody>
          <a:bodyPr wrap="none" rtlCol="0">
            <a:spAutoFit/>
          </a:bodyPr>
          <a:lstStyle/>
          <a:p>
            <a:pPr algn="ctr"/>
            <a:r>
              <a:rPr lang="en-US" sz="1200" b="1" dirty="0">
                <a:solidFill>
                  <a:schemeClr val="bg1"/>
                </a:solidFill>
              </a:rPr>
              <a:t>APP-C</a:t>
            </a:r>
          </a:p>
        </p:txBody>
      </p:sp>
      <p:sp>
        <p:nvSpPr>
          <p:cNvPr id="15" name="TextBox 14">
            <a:extLst>
              <a:ext uri="{FF2B5EF4-FFF2-40B4-BE49-F238E27FC236}">
                <a16:creationId xmlns:a16="http://schemas.microsoft.com/office/drawing/2014/main" id="{023E9B8F-DEA0-4119-B98B-7961B3F1D58C}"/>
              </a:ext>
            </a:extLst>
          </p:cNvPr>
          <p:cNvSpPr txBox="1"/>
          <p:nvPr/>
        </p:nvSpPr>
        <p:spPr>
          <a:xfrm>
            <a:off x="4174341" y="1938913"/>
            <a:ext cx="1303938" cy="307777"/>
          </a:xfrm>
          <a:prstGeom prst="rect">
            <a:avLst/>
          </a:prstGeom>
          <a:noFill/>
        </p:spPr>
        <p:txBody>
          <a:bodyPr wrap="none" rtlCol="0">
            <a:spAutoFit/>
          </a:bodyPr>
          <a:lstStyle/>
          <a:p>
            <a:r>
              <a:rPr lang="en-US" sz="1400" b="1" dirty="0"/>
              <a:t>RUN-TIME</a:t>
            </a:r>
          </a:p>
        </p:txBody>
      </p:sp>
      <p:sp>
        <p:nvSpPr>
          <p:cNvPr id="16" name="TextBox 15">
            <a:extLst>
              <a:ext uri="{FF2B5EF4-FFF2-40B4-BE49-F238E27FC236}">
                <a16:creationId xmlns:a16="http://schemas.microsoft.com/office/drawing/2014/main" id="{DB2A91DF-3121-4569-AF24-5C5F42686FB0}"/>
              </a:ext>
            </a:extLst>
          </p:cNvPr>
          <p:cNvSpPr txBox="1"/>
          <p:nvPr/>
        </p:nvSpPr>
        <p:spPr>
          <a:xfrm>
            <a:off x="1021884" y="1912143"/>
            <a:ext cx="1984582" cy="369332"/>
          </a:xfrm>
          <a:prstGeom prst="rect">
            <a:avLst/>
          </a:prstGeom>
          <a:noFill/>
        </p:spPr>
        <p:txBody>
          <a:bodyPr wrap="none" rtlCol="0">
            <a:spAutoFit/>
          </a:bodyPr>
          <a:lstStyle/>
          <a:p>
            <a:r>
              <a:rPr lang="en-US" b="1" dirty="0"/>
              <a:t>ONAP Deployment</a:t>
            </a:r>
          </a:p>
        </p:txBody>
      </p:sp>
      <p:sp>
        <p:nvSpPr>
          <p:cNvPr id="17" name="TextBox 16">
            <a:extLst>
              <a:ext uri="{FF2B5EF4-FFF2-40B4-BE49-F238E27FC236}">
                <a16:creationId xmlns:a16="http://schemas.microsoft.com/office/drawing/2014/main" id="{9BD47F9E-CF60-47EE-B7A5-38F21A74D40A}"/>
              </a:ext>
            </a:extLst>
          </p:cNvPr>
          <p:cNvSpPr txBox="1"/>
          <p:nvPr/>
        </p:nvSpPr>
        <p:spPr>
          <a:xfrm>
            <a:off x="50996" y="517204"/>
            <a:ext cx="6606979" cy="7478970"/>
          </a:xfrm>
          <a:prstGeom prst="rect">
            <a:avLst/>
          </a:prstGeom>
          <a:noFill/>
        </p:spPr>
        <p:txBody>
          <a:bodyPr wrap="square" rtlCol="0">
            <a:spAutoFit/>
          </a:bodyPr>
          <a:lstStyle/>
          <a:p>
            <a:r>
              <a:rPr lang="en-US" sz="1600" b="1" dirty="0">
                <a:solidFill>
                  <a:srgbClr val="FF0000"/>
                </a:solidFill>
              </a:rPr>
              <a:t>ONAP PLATFORM TYPE CONTROLLERS</a:t>
            </a:r>
          </a:p>
          <a:p>
            <a:r>
              <a:rPr lang="en-US" sz="1600" dirty="0">
                <a:solidFill>
                  <a:srgbClr val="0000CC"/>
                </a:solidFill>
              </a:rPr>
              <a:t>(SDN-C, SDN-R, VF-C, APP-C)</a:t>
            </a:r>
          </a:p>
          <a:p>
            <a:r>
              <a:rPr lang="en-US" sz="1600" b="1" dirty="0">
                <a:solidFill>
                  <a:srgbClr val="FF0000"/>
                </a:solidFill>
              </a:rPr>
              <a:t>DESCRIPTION</a:t>
            </a:r>
          </a:p>
          <a:p>
            <a:r>
              <a:rPr lang="en-US" sz="1600" dirty="0"/>
              <a:t>ONAP Platform-Type controllers are SDN-C, SDN-R, VF-C and APP-C. These are specific types of ONAP projects that are controllers to NFs.</a:t>
            </a:r>
          </a:p>
          <a:p>
            <a:endParaRPr lang="en-US" sz="1600" dirty="0"/>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DOMAIN CONTROLLERS</a:t>
            </a:r>
          </a:p>
          <a:p>
            <a:r>
              <a:rPr lang="en-US" sz="1600" dirty="0">
                <a:solidFill>
                  <a:srgbClr val="0000CC"/>
                </a:solidFill>
              </a:rPr>
              <a:t>Regional Deployment (instances) of Controllers</a:t>
            </a:r>
          </a:p>
          <a:p>
            <a:r>
              <a:rPr lang="en-US" sz="1600" b="1" dirty="0">
                <a:solidFill>
                  <a:srgbClr val="FF0000"/>
                </a:solidFill>
              </a:rPr>
              <a:t>DESCRIPTION</a:t>
            </a:r>
          </a:p>
          <a:p>
            <a:r>
              <a:rPr lang="en-US" sz="1600" dirty="0"/>
              <a:t>Domain Controllers are specific instances of ONAP platform-type controllers deployed to a particular region or responsible for a particular region. For example SDN-C deployment #1 responsible for the western part of a country, and SDN-C deployment #2 responsible for the eastern part of a country</a:t>
            </a:r>
          </a:p>
          <a:p>
            <a:endParaRPr lang="en-US" sz="1600" dirty="0"/>
          </a:p>
          <a:p>
            <a:endParaRPr lang="en-US" sz="1600" dirty="0"/>
          </a:p>
          <a:p>
            <a:endParaRPr lang="en-US" sz="1600" dirty="0"/>
          </a:p>
          <a:p>
            <a:endParaRPr lang="en-US" sz="1600" dirty="0"/>
          </a:p>
          <a:p>
            <a:endParaRPr lang="en-US" sz="1600" dirty="0"/>
          </a:p>
          <a:p>
            <a:endParaRPr lang="en-US" sz="1600" dirty="0"/>
          </a:p>
          <a:p>
            <a:r>
              <a:rPr lang="en-US" sz="1600" b="1" dirty="0">
                <a:solidFill>
                  <a:srgbClr val="FF0000"/>
                </a:solidFill>
              </a:rPr>
              <a:t>EXTERNAL CONTROLLERS</a:t>
            </a:r>
          </a:p>
          <a:p>
            <a:r>
              <a:rPr lang="en-US" sz="1600" dirty="0">
                <a:solidFill>
                  <a:srgbClr val="0000CC"/>
                </a:solidFill>
              </a:rPr>
              <a:t>EMS, NMS, OSS</a:t>
            </a:r>
          </a:p>
          <a:p>
            <a:r>
              <a:rPr lang="en-US" sz="1600" b="1" dirty="0">
                <a:solidFill>
                  <a:srgbClr val="FF0000"/>
                </a:solidFill>
              </a:rPr>
              <a:t>DESCRIPTION</a:t>
            </a:r>
          </a:p>
          <a:p>
            <a:r>
              <a:rPr lang="en-US" sz="1600" dirty="0"/>
              <a:t>External Controllers that reside outside of ONAP that perform management functions with the PNF and VNFs.</a:t>
            </a:r>
          </a:p>
        </p:txBody>
      </p:sp>
      <p:pic>
        <p:nvPicPr>
          <p:cNvPr id="18" name="Picture 17">
            <a:extLst>
              <a:ext uri="{FF2B5EF4-FFF2-40B4-BE49-F238E27FC236}">
                <a16:creationId xmlns:a16="http://schemas.microsoft.com/office/drawing/2014/main" id="{4C8A822F-8687-45F3-B361-CC7F874A506F}"/>
              </a:ext>
            </a:extLst>
          </p:cNvPr>
          <p:cNvPicPr>
            <a:picLocks noChangeAspect="1"/>
          </p:cNvPicPr>
          <p:nvPr/>
        </p:nvPicPr>
        <p:blipFill>
          <a:blip r:embed="rId2"/>
          <a:stretch>
            <a:fillRect/>
          </a:stretch>
        </p:blipFill>
        <p:spPr>
          <a:xfrm>
            <a:off x="2127796" y="5185989"/>
            <a:ext cx="2363794" cy="1461820"/>
          </a:xfrm>
          <a:prstGeom prst="rect">
            <a:avLst/>
          </a:prstGeom>
        </p:spPr>
      </p:pic>
      <p:sp>
        <p:nvSpPr>
          <p:cNvPr id="19" name="Rectangle: Rounded Corners 18">
            <a:extLst>
              <a:ext uri="{FF2B5EF4-FFF2-40B4-BE49-F238E27FC236}">
                <a16:creationId xmlns:a16="http://schemas.microsoft.com/office/drawing/2014/main" id="{4965B247-F605-45B3-9596-63229FC51C14}"/>
              </a:ext>
            </a:extLst>
          </p:cNvPr>
          <p:cNvSpPr/>
          <p:nvPr/>
        </p:nvSpPr>
        <p:spPr>
          <a:xfrm>
            <a:off x="646153" y="5499885"/>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5841E4D4-FB0F-4389-A15C-FA5C35C87763}"/>
              </a:ext>
            </a:extLst>
          </p:cNvPr>
          <p:cNvSpPr/>
          <p:nvPr/>
        </p:nvSpPr>
        <p:spPr>
          <a:xfrm>
            <a:off x="4645511" y="5499885"/>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A35E94F9-FFA1-4A23-BA1D-27CDDAD93A32}"/>
              </a:ext>
            </a:extLst>
          </p:cNvPr>
          <p:cNvSpPr txBox="1"/>
          <p:nvPr/>
        </p:nvSpPr>
        <p:spPr>
          <a:xfrm>
            <a:off x="947734" y="5596640"/>
            <a:ext cx="583813" cy="276999"/>
          </a:xfrm>
          <a:prstGeom prst="rect">
            <a:avLst/>
          </a:prstGeom>
          <a:noFill/>
        </p:spPr>
        <p:txBody>
          <a:bodyPr wrap="none" rtlCol="0">
            <a:spAutoFit/>
          </a:bodyPr>
          <a:lstStyle/>
          <a:p>
            <a:pPr algn="ctr"/>
            <a:r>
              <a:rPr lang="en-US" sz="1200" b="1" dirty="0">
                <a:solidFill>
                  <a:schemeClr val="bg1"/>
                </a:solidFill>
              </a:rPr>
              <a:t>SDN-C</a:t>
            </a:r>
          </a:p>
        </p:txBody>
      </p:sp>
      <p:sp>
        <p:nvSpPr>
          <p:cNvPr id="22" name="TextBox 21">
            <a:extLst>
              <a:ext uri="{FF2B5EF4-FFF2-40B4-BE49-F238E27FC236}">
                <a16:creationId xmlns:a16="http://schemas.microsoft.com/office/drawing/2014/main" id="{35CD1CBB-8116-4446-BCFB-A78D0BE431ED}"/>
              </a:ext>
            </a:extLst>
          </p:cNvPr>
          <p:cNvSpPr txBox="1"/>
          <p:nvPr/>
        </p:nvSpPr>
        <p:spPr>
          <a:xfrm>
            <a:off x="4983715" y="5621365"/>
            <a:ext cx="583814" cy="276999"/>
          </a:xfrm>
          <a:prstGeom prst="rect">
            <a:avLst/>
          </a:prstGeom>
          <a:noFill/>
        </p:spPr>
        <p:txBody>
          <a:bodyPr wrap="none" rtlCol="0">
            <a:spAutoFit/>
          </a:bodyPr>
          <a:lstStyle/>
          <a:p>
            <a:pPr algn="ctr"/>
            <a:r>
              <a:rPr lang="en-US" sz="1200" b="1">
                <a:solidFill>
                  <a:schemeClr val="bg1"/>
                </a:solidFill>
              </a:rPr>
              <a:t>SDN-C</a:t>
            </a:r>
            <a:endParaRPr lang="en-US" sz="1200" b="1" dirty="0">
              <a:solidFill>
                <a:schemeClr val="bg1"/>
              </a:solidFill>
            </a:endParaRPr>
          </a:p>
        </p:txBody>
      </p:sp>
      <p:sp>
        <p:nvSpPr>
          <p:cNvPr id="23" name="TextBox 22">
            <a:extLst>
              <a:ext uri="{FF2B5EF4-FFF2-40B4-BE49-F238E27FC236}">
                <a16:creationId xmlns:a16="http://schemas.microsoft.com/office/drawing/2014/main" id="{2A429CE5-4118-4D71-93DB-DECB3679D7C7}"/>
              </a:ext>
            </a:extLst>
          </p:cNvPr>
          <p:cNvSpPr txBox="1"/>
          <p:nvPr/>
        </p:nvSpPr>
        <p:spPr>
          <a:xfrm>
            <a:off x="2426010" y="8007165"/>
            <a:ext cx="558166" cy="369332"/>
          </a:xfrm>
          <a:prstGeom prst="rect">
            <a:avLst/>
          </a:prstGeom>
          <a:noFill/>
        </p:spPr>
        <p:txBody>
          <a:bodyPr wrap="none" rtlCol="0">
            <a:spAutoFit/>
          </a:bodyPr>
          <a:lstStyle/>
          <a:p>
            <a:r>
              <a:rPr lang="en-US" dirty="0"/>
              <a:t>PNF</a:t>
            </a:r>
          </a:p>
        </p:txBody>
      </p:sp>
      <p:sp>
        <p:nvSpPr>
          <p:cNvPr id="24" name="Cube 23">
            <a:extLst>
              <a:ext uri="{FF2B5EF4-FFF2-40B4-BE49-F238E27FC236}">
                <a16:creationId xmlns:a16="http://schemas.microsoft.com/office/drawing/2014/main" id="{D44F80CC-8EC8-429A-8F3E-D9050F704FB4}"/>
              </a:ext>
            </a:extLst>
          </p:cNvPr>
          <p:cNvSpPr/>
          <p:nvPr/>
        </p:nvSpPr>
        <p:spPr>
          <a:xfrm>
            <a:off x="3107417" y="7965701"/>
            <a:ext cx="717452" cy="431179"/>
          </a:xfrm>
          <a:prstGeom prst="cube">
            <a:avLst>
              <a:gd name="adj" fmla="val 54364"/>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ube 24">
            <a:extLst>
              <a:ext uri="{FF2B5EF4-FFF2-40B4-BE49-F238E27FC236}">
                <a16:creationId xmlns:a16="http://schemas.microsoft.com/office/drawing/2014/main" id="{6B005CF7-E515-4EEB-983D-4D8AF09D7CDE}"/>
              </a:ext>
            </a:extLst>
          </p:cNvPr>
          <p:cNvSpPr/>
          <p:nvPr/>
        </p:nvSpPr>
        <p:spPr>
          <a:xfrm>
            <a:off x="3024552" y="8500423"/>
            <a:ext cx="717452" cy="431179"/>
          </a:xfrm>
          <a:prstGeom prst="cube">
            <a:avLst>
              <a:gd name="adj" fmla="val 5436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707A59B-3722-4485-813B-D09034ECA0DC}"/>
              </a:ext>
            </a:extLst>
          </p:cNvPr>
          <p:cNvSpPr txBox="1"/>
          <p:nvPr/>
        </p:nvSpPr>
        <p:spPr>
          <a:xfrm>
            <a:off x="1140023" y="8419395"/>
            <a:ext cx="1984646" cy="646331"/>
          </a:xfrm>
          <a:prstGeom prst="rect">
            <a:avLst/>
          </a:prstGeom>
          <a:noFill/>
        </p:spPr>
        <p:txBody>
          <a:bodyPr wrap="none" rtlCol="0">
            <a:spAutoFit/>
          </a:bodyPr>
          <a:lstStyle/>
          <a:p>
            <a:r>
              <a:rPr lang="en-US" dirty="0"/>
              <a:t>External Controller,</a:t>
            </a:r>
          </a:p>
          <a:p>
            <a:r>
              <a:rPr lang="en-US" dirty="0"/>
              <a:t>EMS, NMS or OSS</a:t>
            </a:r>
          </a:p>
        </p:txBody>
      </p:sp>
    </p:spTree>
    <p:extLst>
      <p:ext uri="{BB962C8B-B14F-4D97-AF65-F5344CB8AC3E}">
        <p14:creationId xmlns:p14="http://schemas.microsoft.com/office/powerpoint/2010/main" val="31276477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919311" y="-17858"/>
              <a:ext cx="5025736"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PROPOSALS (Goal)</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50996" y="731519"/>
            <a:ext cx="6286787" cy="7971413"/>
          </a:xfrm>
          <a:prstGeom prst="rect">
            <a:avLst/>
          </a:prstGeom>
          <a:noFill/>
        </p:spPr>
        <p:txBody>
          <a:bodyPr wrap="square" rtlCol="0">
            <a:spAutoFit/>
          </a:bodyPr>
          <a:lstStyle/>
          <a:p>
            <a:r>
              <a:rPr lang="en-US" sz="1600" b="1" dirty="0">
                <a:solidFill>
                  <a:srgbClr val="FF0000"/>
                </a:solidFill>
              </a:rPr>
              <a:t>PROPOSAL #1</a:t>
            </a:r>
          </a:p>
          <a:p>
            <a:r>
              <a:rPr lang="en-US" sz="1600" dirty="0">
                <a:solidFill>
                  <a:srgbClr val="0000CC"/>
                </a:solidFill>
              </a:rPr>
              <a:t>NF Model (SDC Design Studio)</a:t>
            </a:r>
          </a:p>
          <a:p>
            <a:r>
              <a:rPr lang="en-US" sz="1600" b="1" dirty="0">
                <a:solidFill>
                  <a:srgbClr val="FF0000"/>
                </a:solidFill>
              </a:rPr>
              <a:t>DESCRIPTION</a:t>
            </a:r>
          </a:p>
          <a:p>
            <a:r>
              <a:rPr lang="en-US" sz="1600" dirty="0"/>
              <a:t>To have the Controller as an attribute as a NF model is specified in the NF Model. Differences between PNFs &amp; VNFs. The PNF has a </a:t>
            </a:r>
            <a:r>
              <a:rPr lang="en-US" sz="1600" dirty="0" err="1"/>
              <a:t>req</a:t>
            </a:r>
            <a:r>
              <a:rPr lang="en-US" sz="1600" dirty="0"/>
              <a:t> for a physical device, VNF does not. Both NFs need controllers.</a:t>
            </a:r>
          </a:p>
          <a:p>
            <a:r>
              <a:rPr lang="en-US" sz="1600" dirty="0"/>
              <a:t>Objection to model in SDC is that the VID user may not know the controller. The model designer &amp; The Network Engineering should know.</a:t>
            </a:r>
          </a:p>
          <a:p>
            <a:endParaRPr lang="en-US" sz="1600" dirty="0"/>
          </a:p>
          <a:p>
            <a:r>
              <a:rPr lang="en-US" sz="1600" b="1" dirty="0">
                <a:solidFill>
                  <a:srgbClr val="FF0000"/>
                </a:solidFill>
              </a:rPr>
              <a:t>PROPOSAL #2</a:t>
            </a:r>
          </a:p>
          <a:p>
            <a:r>
              <a:rPr lang="en-US" sz="1600" dirty="0">
                <a:solidFill>
                  <a:srgbClr val="0000CC"/>
                </a:solidFill>
              </a:rPr>
              <a:t>Policy Driven</a:t>
            </a:r>
          </a:p>
          <a:p>
            <a:r>
              <a:rPr lang="en-US" sz="1600" b="1" dirty="0">
                <a:solidFill>
                  <a:srgbClr val="FF0000"/>
                </a:solidFill>
              </a:rPr>
              <a:t>DESCRIPTION</a:t>
            </a:r>
          </a:p>
          <a:p>
            <a:r>
              <a:rPr lang="en-US" sz="1600" dirty="0"/>
              <a:t>A policy is designed which has the Controller used by the NF.</a:t>
            </a:r>
          </a:p>
          <a:p>
            <a:endParaRPr lang="en-US" sz="1600" dirty="0"/>
          </a:p>
          <a:p>
            <a:r>
              <a:rPr lang="en-US" sz="1600" b="1" dirty="0">
                <a:solidFill>
                  <a:srgbClr val="FF0000"/>
                </a:solidFill>
              </a:rPr>
              <a:t>PROPOSAL #3</a:t>
            </a:r>
          </a:p>
          <a:p>
            <a:r>
              <a:rPr lang="en-US" sz="1600" dirty="0">
                <a:solidFill>
                  <a:srgbClr val="0000CC"/>
                </a:solidFill>
              </a:rPr>
              <a:t>Table Driven Association</a:t>
            </a:r>
          </a:p>
          <a:p>
            <a:r>
              <a:rPr lang="en-US" sz="1600" b="1" dirty="0">
                <a:solidFill>
                  <a:srgbClr val="FF0000"/>
                </a:solidFill>
              </a:rPr>
              <a:t>DESCRIPTION</a:t>
            </a:r>
          </a:p>
          <a:p>
            <a:r>
              <a:rPr lang="en-US" sz="1600" dirty="0"/>
              <a:t>Table-Driven Look-up solution based on NF function type. For example a controller may support a particular technology domain (wireless/wireline/optical). Controller support domain and auto-populates the tables. Could be a GUI in SDC (a run-time catalog table). The Table could be onboarded. Design-time field. The PNF needs to have a “Technology” domain (a user or designer). Specific images (S/W loads) to specific Controllers.</a:t>
            </a:r>
          </a:p>
          <a:p>
            <a:r>
              <a:rPr lang="en-US" sz="1600" dirty="0"/>
              <a:t>OTN PNF = “optical” domain = controller-z</a:t>
            </a:r>
          </a:p>
          <a:p>
            <a:r>
              <a:rPr lang="en-US" sz="1600" dirty="0"/>
              <a:t>   OTN PNF w/ S/W load 1.1.1.2 = controller-X</a:t>
            </a:r>
          </a:p>
          <a:p>
            <a:r>
              <a:rPr lang="en-US" sz="1600" dirty="0"/>
              <a:t>   OTN PNF w/ S/W load 1.1.1.3 = controller-y</a:t>
            </a:r>
          </a:p>
          <a:p>
            <a:r>
              <a:rPr lang="en-US" sz="1600" dirty="0"/>
              <a:t>Scale, US/Europe, W-E coast. REGIONAL</a:t>
            </a:r>
          </a:p>
          <a:p>
            <a:r>
              <a:rPr lang="en-US" sz="1600" dirty="0"/>
              <a:t>1 “ONAP platform type” SDN-C (SDN-R) VF-C APP-C </a:t>
            </a:r>
          </a:p>
          <a:p>
            <a:r>
              <a:rPr lang="en-US" sz="1600" dirty="0"/>
              <a:t>2. Domain Controller - Controller-Instances (regional dependent)</a:t>
            </a:r>
          </a:p>
          <a:p>
            <a:r>
              <a:rPr lang="en-US" sz="1600" dirty="0"/>
              <a:t>ONAP deployment [controller] – Domain Controller – ONAP Controller</a:t>
            </a:r>
          </a:p>
          <a:p>
            <a:r>
              <a:rPr lang="en-US" sz="1600" dirty="0"/>
              <a:t>3. Vendor / External Controller</a:t>
            </a:r>
          </a:p>
        </p:txBody>
      </p:sp>
    </p:spTree>
    <p:extLst>
      <p:ext uri="{BB962C8B-B14F-4D97-AF65-F5344CB8AC3E}">
        <p14:creationId xmlns:p14="http://schemas.microsoft.com/office/powerpoint/2010/main" val="19965518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9C5EC7-181C-404F-8714-37043522FFF8}"/>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1DC22EB0-1591-45C4-B798-83204F6D1280}"/>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3BE96D0-2DCE-4B65-8E27-6ADD523E5FF3}"/>
                </a:ext>
              </a:extLst>
            </p:cNvPr>
            <p:cNvSpPr txBox="1"/>
            <p:nvPr/>
          </p:nvSpPr>
          <p:spPr>
            <a:xfrm>
              <a:off x="2311514" y="-17858"/>
              <a:ext cx="224131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NF Controller </a:t>
              </a:r>
            </a:p>
          </p:txBody>
        </p:sp>
        <p:sp>
          <p:nvSpPr>
            <p:cNvPr id="7" name="Rectangle 6">
              <a:extLst>
                <a:ext uri="{FF2B5EF4-FFF2-40B4-BE49-F238E27FC236}">
                  <a16:creationId xmlns:a16="http://schemas.microsoft.com/office/drawing/2014/main" id="{BEB17A77-8ECA-4DBD-AC4A-B0702C37A49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B5A05B27-4698-408F-8282-3D5601548567}"/>
              </a:ext>
            </a:extLst>
          </p:cNvPr>
          <p:cNvSpPr txBox="1"/>
          <p:nvPr/>
        </p:nvSpPr>
        <p:spPr>
          <a:xfrm>
            <a:off x="393896" y="731519"/>
            <a:ext cx="5637249" cy="4431983"/>
          </a:xfrm>
          <a:prstGeom prst="rect">
            <a:avLst/>
          </a:prstGeom>
          <a:noFill/>
        </p:spPr>
        <p:txBody>
          <a:bodyPr wrap="none" rtlCol="0">
            <a:spAutoFit/>
          </a:bodyPr>
          <a:lstStyle/>
          <a:p>
            <a:r>
              <a:rPr lang="en-US" sz="1600" dirty="0"/>
              <a:t>Identifying the NF controller </a:t>
            </a:r>
          </a:p>
          <a:p>
            <a:r>
              <a:rPr lang="en-US" sz="1600" dirty="0"/>
              <a:t>For VNF is part of the Call Flow</a:t>
            </a:r>
          </a:p>
          <a:p>
            <a:r>
              <a:rPr lang="en-US" sz="1600" dirty="0"/>
              <a:t>	VNF gets orchestrated through recipe &amp; DG &amp; Yang models</a:t>
            </a:r>
          </a:p>
          <a:p>
            <a:r>
              <a:rPr lang="en-US" sz="1600" dirty="0"/>
              <a:t>	(assumption is SDNC is the controller)</a:t>
            </a:r>
          </a:p>
          <a:p>
            <a:r>
              <a:rPr lang="en-US" sz="1600" dirty="0"/>
              <a:t>	VNF can have own domain controller</a:t>
            </a:r>
          </a:p>
          <a:p>
            <a:r>
              <a:rPr lang="en-US" sz="1600" dirty="0"/>
              <a:t>	DG pass control VN adaptor to 3</a:t>
            </a:r>
            <a:r>
              <a:rPr lang="en-US" sz="1600" baseline="30000" dirty="0"/>
              <a:t>rd</a:t>
            </a:r>
            <a:r>
              <a:rPr lang="en-US" sz="1600" dirty="0"/>
              <a:t> party controller</a:t>
            </a:r>
          </a:p>
          <a:p>
            <a:r>
              <a:rPr lang="en-US" sz="1600" dirty="0"/>
              <a:t>PNF controller to be discovered as part of the PnP Flow</a:t>
            </a:r>
          </a:p>
          <a:p>
            <a:r>
              <a:rPr lang="en-US" sz="1600" dirty="0"/>
              <a:t>Provision PNF manually specify the Controller</a:t>
            </a:r>
          </a:p>
          <a:p>
            <a:r>
              <a:rPr lang="en-US" sz="1600" dirty="0"/>
              <a:t>SO passes to APPC service instance</a:t>
            </a:r>
          </a:p>
          <a:p>
            <a:r>
              <a:rPr lang="en-US" sz="1600" dirty="0"/>
              <a:t>SO pulls service info</a:t>
            </a:r>
          </a:p>
          <a:p>
            <a:r>
              <a:rPr lang="en-US" sz="1600" dirty="0"/>
              <a:t>PNF (CU) must be configured first</a:t>
            </a:r>
          </a:p>
          <a:p>
            <a:r>
              <a:rPr lang="en-US" sz="1600" dirty="0"/>
              <a:t>CU configuration process (could identify the ONAP controller)</a:t>
            </a:r>
          </a:p>
          <a:p>
            <a:endParaRPr lang="en-US" sz="1600" dirty="0"/>
          </a:p>
          <a:p>
            <a:r>
              <a:rPr lang="en-US" sz="1600" dirty="0"/>
              <a:t>PNF (routers, access pts, RAN 5G DU, CU)</a:t>
            </a:r>
          </a:p>
          <a:p>
            <a:r>
              <a:rPr lang="en-US" sz="1600" dirty="0"/>
              <a:t>   - SDN-C, VF-C, x-controllers</a:t>
            </a:r>
          </a:p>
          <a:p>
            <a:r>
              <a:rPr lang="en-US" sz="1600" dirty="0"/>
              <a:t>   - ONAP SO needs to know what API &amp; Controller for PNF.</a:t>
            </a:r>
          </a:p>
          <a:p>
            <a:r>
              <a:rPr lang="en-US" sz="1600" dirty="0"/>
              <a:t>   - </a:t>
            </a:r>
          </a:p>
        </p:txBody>
      </p:sp>
    </p:spTree>
    <p:extLst>
      <p:ext uri="{BB962C8B-B14F-4D97-AF65-F5344CB8AC3E}">
        <p14:creationId xmlns:p14="http://schemas.microsoft.com/office/powerpoint/2010/main" val="22318429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14C37A-95FC-477B-BCCA-7D8B11D4AD16}"/>
              </a:ext>
            </a:extLst>
          </p:cNvPr>
          <p:cNvSpPr txBox="1"/>
          <p:nvPr/>
        </p:nvSpPr>
        <p:spPr>
          <a:xfrm>
            <a:off x="328612" y="342894"/>
            <a:ext cx="5132174" cy="8063746"/>
          </a:xfrm>
          <a:prstGeom prst="rect">
            <a:avLst/>
          </a:prstGeom>
          <a:noFill/>
        </p:spPr>
        <p:txBody>
          <a:bodyPr wrap="none" rtlCol="0">
            <a:spAutoFit/>
          </a:bodyPr>
          <a:lstStyle/>
          <a:p>
            <a:r>
              <a:rPr lang="en-US" sz="1400" dirty="0"/>
              <a:t>NOTES: July 17</a:t>
            </a:r>
            <a:r>
              <a:rPr lang="en-US" sz="1400" baseline="30000" dirty="0"/>
              <a:t>th</a:t>
            </a:r>
            <a:r>
              <a:rPr lang="en-US" sz="1400" dirty="0"/>
              <a:t> Modeling Discussion</a:t>
            </a:r>
          </a:p>
          <a:p>
            <a:endParaRPr lang="en-US" sz="1400" dirty="0"/>
          </a:p>
          <a:p>
            <a:r>
              <a:rPr lang="en-US" sz="1400" dirty="0"/>
              <a:t>Seshu</a:t>
            </a:r>
          </a:p>
          <a:p>
            <a:r>
              <a:rPr lang="en-US" sz="1400" dirty="0"/>
              <a:t>We have talking of a TOSCA event-based flavor given</a:t>
            </a:r>
          </a:p>
          <a:p>
            <a:r>
              <a:rPr lang="en-US" sz="1400" dirty="0"/>
              <a:t>To the WF entity-based; </a:t>
            </a:r>
          </a:p>
          <a:p>
            <a:r>
              <a:rPr lang="en-US" sz="1400" dirty="0"/>
              <a:t>SO Trying to adapt – The NF controller modeled-</a:t>
            </a:r>
          </a:p>
          <a:p>
            <a:r>
              <a:rPr lang="en-US" sz="1400" dirty="0"/>
              <a:t>User on client side selects the controller (also has problems)</a:t>
            </a:r>
          </a:p>
          <a:p>
            <a:r>
              <a:rPr lang="en-US" sz="1400" dirty="0"/>
              <a:t>If not the UI, the modeler who can understand this is the case</a:t>
            </a:r>
          </a:p>
          <a:p>
            <a:r>
              <a:rPr lang="en-US" sz="1400" dirty="0"/>
              <a:t>Information that something is a missing point – trying to </a:t>
            </a:r>
          </a:p>
          <a:p>
            <a:r>
              <a:rPr lang="en-US" sz="1400" dirty="0"/>
              <a:t>Can we have a understanding in des-time; for the controller</a:t>
            </a:r>
          </a:p>
          <a:p>
            <a:r>
              <a:rPr lang="en-US" sz="1400" dirty="0"/>
              <a:t>SDN-C, APP-C, VF-C, GNF-C </a:t>
            </a:r>
            <a:r>
              <a:rPr lang="en-US" sz="1400" dirty="0" err="1"/>
              <a:t>etc</a:t>
            </a:r>
            <a:endParaRPr lang="en-US" sz="1400" dirty="0"/>
          </a:p>
          <a:p>
            <a:r>
              <a:rPr lang="en-US" sz="1400" dirty="0"/>
              <a:t>Resources compatible w/ this resource type</a:t>
            </a:r>
          </a:p>
          <a:p>
            <a:r>
              <a:rPr lang="en-US" sz="1400" dirty="0"/>
              <a:t>A designer driven </a:t>
            </a:r>
          </a:p>
          <a:p>
            <a:r>
              <a:rPr lang="en-US" sz="1400" dirty="0"/>
              <a:t>Designer may not know</a:t>
            </a:r>
          </a:p>
          <a:p>
            <a:r>
              <a:rPr lang="en-US" sz="1400" dirty="0"/>
              <a:t>PNF PNP does not use OOF</a:t>
            </a:r>
          </a:p>
          <a:p>
            <a:r>
              <a:rPr lang="en-US" sz="1400" dirty="0"/>
              <a:t>This is a RECURRENT problem (also encountered in Scaling use case)</a:t>
            </a:r>
          </a:p>
          <a:p>
            <a:endParaRPr lang="en-US" sz="1400" dirty="0"/>
          </a:p>
          <a:p>
            <a:r>
              <a:rPr lang="en-US" sz="1400" dirty="0"/>
              <a:t>Alex Vul</a:t>
            </a:r>
          </a:p>
          <a:p>
            <a:r>
              <a:rPr lang="en-US" sz="1400" dirty="0"/>
              <a:t>PLACEMENT POLICY – POLICY FRAMEWORK</a:t>
            </a:r>
          </a:p>
          <a:p>
            <a:r>
              <a:rPr lang="en-US" sz="1400" dirty="0"/>
              <a:t>Design times generic, bind specific VNF</a:t>
            </a:r>
          </a:p>
          <a:p>
            <a:r>
              <a:rPr lang="en-US" sz="1400" dirty="0"/>
              <a:t>Map to OOF.</a:t>
            </a:r>
          </a:p>
          <a:p>
            <a:r>
              <a:rPr lang="en-US" sz="1400" dirty="0"/>
              <a:t>Mechanism exists.</a:t>
            </a:r>
          </a:p>
          <a:p>
            <a:r>
              <a:rPr lang="en-US" sz="1400" dirty="0"/>
              <a:t>Log des; </a:t>
            </a:r>
            <a:r>
              <a:rPr lang="en-US" sz="1400" dirty="0" err="1"/>
              <a:t>phys</a:t>
            </a:r>
            <a:r>
              <a:rPr lang="en-US" sz="1400" dirty="0"/>
              <a:t> infrastructure; binding between 2 (by OOF)</a:t>
            </a:r>
          </a:p>
          <a:p>
            <a:r>
              <a:rPr lang="en-US" sz="1400" dirty="0" err="1"/>
              <a:t>Heirarchical</a:t>
            </a:r>
            <a:r>
              <a:rPr lang="en-US" sz="1400" dirty="0"/>
              <a:t> orchestration</a:t>
            </a:r>
          </a:p>
          <a:p>
            <a:r>
              <a:rPr lang="en-US" sz="1400" dirty="0"/>
              <a:t>Policy design by a Human Operator, designs the policy of PNF.</a:t>
            </a:r>
          </a:p>
          <a:p>
            <a:r>
              <a:rPr lang="en-US" sz="1400" dirty="0"/>
              <a:t>Designer doesn’t know controller;</a:t>
            </a:r>
          </a:p>
          <a:p>
            <a:endParaRPr lang="en-US" sz="1400" dirty="0"/>
          </a:p>
          <a:p>
            <a:r>
              <a:rPr lang="en-US" sz="1400" dirty="0" err="1"/>
              <a:t>Chaker</a:t>
            </a:r>
            <a:r>
              <a:rPr lang="en-US" sz="1400" dirty="0"/>
              <a:t> </a:t>
            </a:r>
            <a:r>
              <a:rPr lang="en-US" sz="1400" dirty="0" err="1"/>
              <a:t>AlHakim</a:t>
            </a:r>
            <a:endParaRPr lang="en-US" sz="1400" dirty="0"/>
          </a:p>
          <a:p>
            <a:r>
              <a:rPr lang="en-US" sz="1400" dirty="0"/>
              <a:t>Restate the problem</a:t>
            </a:r>
          </a:p>
          <a:p>
            <a:r>
              <a:rPr lang="en-US" sz="1400" dirty="0"/>
              <a:t>Add an attribute in A&amp;AI</a:t>
            </a:r>
          </a:p>
          <a:p>
            <a:r>
              <a:rPr lang="en-US" sz="1400" dirty="0"/>
              <a:t>Register a SERVICE. Add service in A&amp;AI.</a:t>
            </a:r>
          </a:p>
          <a:p>
            <a:r>
              <a:rPr lang="en-US" sz="1400" dirty="0"/>
              <a:t>Best way to register the service controller is providing.</a:t>
            </a:r>
          </a:p>
          <a:p>
            <a:r>
              <a:rPr lang="en-US" sz="1400" dirty="0"/>
              <a:t>Creating the service don’t know physical/virtual resources.</a:t>
            </a:r>
          </a:p>
          <a:p>
            <a:endParaRPr lang="en-US" sz="1400" dirty="0"/>
          </a:p>
          <a:p>
            <a:r>
              <a:rPr lang="en-US" sz="1400" dirty="0" err="1"/>
              <a:t>Srini</a:t>
            </a:r>
            <a:r>
              <a:rPr lang="en-US" sz="1400" dirty="0"/>
              <a:t> </a:t>
            </a:r>
            <a:r>
              <a:rPr lang="en-US" sz="1400" dirty="0" err="1"/>
              <a:t>Vellanki</a:t>
            </a:r>
            <a:endParaRPr lang="en-US" sz="1400" dirty="0"/>
          </a:p>
          <a:p>
            <a:r>
              <a:rPr lang="en-US" sz="1400" dirty="0"/>
              <a:t>Workflow designer</a:t>
            </a:r>
          </a:p>
          <a:p>
            <a:r>
              <a:rPr lang="en-US" sz="1400" dirty="0"/>
              <a:t>SERVICE MODEL – which controller to use</a:t>
            </a:r>
          </a:p>
        </p:txBody>
      </p:sp>
    </p:spTree>
    <p:extLst>
      <p:ext uri="{BB962C8B-B14F-4D97-AF65-F5344CB8AC3E}">
        <p14:creationId xmlns:p14="http://schemas.microsoft.com/office/powerpoint/2010/main" val="15523951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A&amp;AI (Reference)</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8399449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8FBB3818-A87F-421D-99D8-E0F1A75FA930}"/>
              </a:ext>
            </a:extLst>
          </p:cNvPr>
          <p:cNvGraphicFramePr>
            <a:graphicFrameLocks noGrp="1"/>
          </p:cNvGraphicFramePr>
          <p:nvPr>
            <p:extLst>
              <p:ext uri="{D42A27DB-BD31-4B8C-83A1-F6EECF244321}">
                <p14:modId xmlns:p14="http://schemas.microsoft.com/office/powerpoint/2010/main" val="4266186285"/>
              </p:ext>
            </p:extLst>
          </p:nvPr>
        </p:nvGraphicFramePr>
        <p:xfrm>
          <a:off x="57152" y="838051"/>
          <a:ext cx="6757983" cy="7990840"/>
        </p:xfrm>
        <a:graphic>
          <a:graphicData uri="http://schemas.openxmlformats.org/drawingml/2006/table">
            <a:tbl>
              <a:tblPr firstRow="1" bandRow="1">
                <a:tableStyleId>{5C22544A-7EE6-4342-B048-85BDC9FD1C3A}</a:tableStyleId>
              </a:tblPr>
              <a:tblGrid>
                <a:gridCol w="1076323">
                  <a:extLst>
                    <a:ext uri="{9D8B030D-6E8A-4147-A177-3AD203B41FA5}">
                      <a16:colId xmlns:a16="http://schemas.microsoft.com/office/drawing/2014/main" val="555983829"/>
                    </a:ext>
                  </a:extLst>
                </a:gridCol>
                <a:gridCol w="5681660">
                  <a:extLst>
                    <a:ext uri="{9D8B030D-6E8A-4147-A177-3AD203B41FA5}">
                      <a16:colId xmlns:a16="http://schemas.microsoft.com/office/drawing/2014/main" val="3468207131"/>
                    </a:ext>
                  </a:extLst>
                </a:gridCol>
              </a:tblGrid>
              <a:tr h="370840">
                <a:tc gridSpan="2">
                  <a:txBody>
                    <a:bodyPr/>
                    <a:lstStyle/>
                    <a:p>
                      <a:pPr algn="ctr"/>
                      <a:r>
                        <a:rPr lang="en-US" dirty="0"/>
                        <a:t>ACTIVE &amp; AVAILABLE INVENTORY (A&amp;AI) PROJECT IMPACTS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dirty="0"/>
                    </a:p>
                  </a:txBody>
                  <a:tcPr/>
                </a:tc>
                <a:extLst>
                  <a:ext uri="{0D108BD9-81ED-4DB2-BD59-A6C34878D82A}">
                    <a16:rowId xmlns:a16="http://schemas.microsoft.com/office/drawing/2014/main" val="1597204382"/>
                  </a:ext>
                </a:extLst>
              </a:tr>
              <a:tr h="370840">
                <a:tc>
                  <a:txBody>
                    <a:bodyPr/>
                    <a:lstStyle/>
                    <a:p>
                      <a:r>
                        <a:rPr lang="en-US" sz="1400" b="1" dirty="0">
                          <a:solidFill>
                            <a:srgbClr val="0000CC"/>
                          </a:solidFill>
                        </a:rPr>
                        <a:t>New A&amp;AI PNF Parameters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strike="sngStrike" dirty="0">
                          <a:solidFill>
                            <a:srgbClr val="FF0000"/>
                          </a:solidFill>
                        </a:rPr>
                        <a:t>PNF GEOLOCATION </a:t>
                      </a:r>
                      <a:r>
                        <a:rPr lang="en-US" altLang="zh-CN" sz="1400" kern="1200" dirty="0">
                          <a:solidFill>
                            <a:schemeClr val="tx1"/>
                          </a:solidFill>
                          <a:effectLst/>
                          <a:latin typeface="+mn-lt"/>
                          <a:ea typeface="+mn-ea"/>
                          <a:cs typeface="+mn-cs"/>
                        </a:rPr>
                        <a:t>- </a:t>
                      </a:r>
                      <a:r>
                        <a:rPr lang="en-GB" altLang="zh-CN" sz="1400" kern="1200" dirty="0">
                          <a:solidFill>
                            <a:schemeClr val="tx1"/>
                          </a:solidFill>
                          <a:effectLst/>
                          <a:latin typeface="+mn-lt"/>
                          <a:ea typeface="+mn-ea"/>
                          <a:cs typeface="+mn-cs"/>
                        </a:rPr>
                        <a:t>geographical location (e.g. coordinates or address of the building, etc.). Latitude/Longitude. </a:t>
                      </a:r>
                      <a:r>
                        <a:rPr lang="en-GB" altLang="zh-CN" sz="1400" b="1" i="1" kern="1200" dirty="0">
                          <a:solidFill>
                            <a:schemeClr val="tx1"/>
                          </a:solidFill>
                          <a:effectLst/>
                          <a:latin typeface="+mn-lt"/>
                          <a:ea typeface="+mn-ea"/>
                          <a:cs typeface="+mn-cs"/>
                        </a:rPr>
                        <a:t>THIS ALREADY EXISTS VIA ASSOCIATION TO THE “COMPLEX” OBJECT. </a:t>
                      </a:r>
                      <a:r>
                        <a:rPr lang="en-GB" altLang="zh-CN" sz="1400" b="0" i="0" kern="1200" dirty="0">
                          <a:solidFill>
                            <a:schemeClr val="tx1"/>
                          </a:solidFill>
                          <a:effectLst/>
                          <a:latin typeface="+mn-lt"/>
                          <a:ea typeface="+mn-ea"/>
                          <a:cs typeface="+mn-cs"/>
                        </a:rPr>
                        <a:t>The Complex Object represents a BUILDING or location</a:t>
                      </a:r>
                      <a:r>
                        <a:rPr lang="en-GB" sz="1400" kern="1200" dirty="0">
                          <a:solidFill>
                            <a:schemeClr val="tx1"/>
                          </a:solidFill>
                          <a:effectLst/>
                          <a:latin typeface="+mn-lt"/>
                          <a:ea typeface="+mn-ea"/>
                          <a:cs typeface="+mn-cs"/>
                        </a:rPr>
                        <a:t> with geographical information. The AAI PNF will have a UML association to the Complex object. QUESTION: ALTITUDE (is that in the Complex Object?)</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1366320"/>
                  </a:ext>
                </a:extLst>
              </a:tr>
              <a:tr h="370840">
                <a:tc>
                  <a:txBody>
                    <a:bodyPr/>
                    <a:lstStyle/>
                    <a:p>
                      <a:r>
                        <a:rPr lang="en-US" sz="1400" b="1" dirty="0">
                          <a:solidFill>
                            <a:srgbClr val="0000CC"/>
                          </a:solidFill>
                        </a:rPr>
                        <a:t>Software Version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0000CC"/>
                          </a:solidFill>
                        </a:rPr>
                        <a:t>DETECTED SOFTWARE PNF VERSION(S) </a:t>
                      </a:r>
                      <a:r>
                        <a:rPr lang="en-US" sz="1400" b="1" dirty="0"/>
                        <a:t>– </a:t>
                      </a:r>
                      <a:r>
                        <a:rPr lang="en-GB" altLang="zh-CN" sz="1400" kern="1200" dirty="0">
                          <a:solidFill>
                            <a:schemeClr val="tx1"/>
                          </a:solidFill>
                          <a:effectLst/>
                          <a:latin typeface="+mn-lt"/>
                          <a:ea typeface="+mn-ea"/>
                          <a:cs typeface="+mn-cs"/>
                        </a:rPr>
                        <a:t>in Run-Time when PNF registers with ONAP it can report its (list) of PNF Software that is currently has installed. This will be tracked in A&amp;AI entry for that PNF. </a:t>
                      </a:r>
                      <a:r>
                        <a:rPr lang="en-US" sz="1400" dirty="0"/>
                        <a:t>Entry will also have </a:t>
                      </a:r>
                      <a:r>
                        <a:rPr lang="en-US" sz="1400" i="1" dirty="0"/>
                        <a:t>Active/</a:t>
                      </a:r>
                      <a:r>
                        <a:rPr lang="en-US" sz="1400" i="1" dirty="0">
                          <a:solidFill>
                            <a:srgbClr val="FF0000"/>
                          </a:solidFill>
                        </a:rPr>
                        <a:t>Passive</a:t>
                      </a:r>
                      <a:r>
                        <a:rPr lang="en-US" sz="1400" i="1" dirty="0"/>
                        <a:t>. </a:t>
                      </a:r>
                      <a:r>
                        <a:rPr lang="en-US" sz="1400" i="0" dirty="0"/>
                        <a:t>A&amp;AI already has PNF active S/W version. Graceful roll-out, Fallback. VNF v1.0 restore it (amount of time to maintain S/W)</a:t>
                      </a: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2158511"/>
                  </a:ext>
                </a:extLst>
              </a:tr>
              <a:tr h="370840">
                <a:tc>
                  <a:txBody>
                    <a:bodyPr/>
                    <a:lstStyle/>
                    <a:p>
                      <a:r>
                        <a:rPr lang="en-US" sz="1400" b="1" dirty="0">
                          <a:solidFill>
                            <a:srgbClr val="0000CC"/>
                          </a:solidFill>
                        </a:rPr>
                        <a:t>Homing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PNF [#1:CU/#2:ONAP] CLOUD HOME (CLOUD SERVER LOCATION) </a:t>
                      </a:r>
                      <a:r>
                        <a:rPr lang="en-US" sz="1400" dirty="0"/>
                        <a:t>– PNF is served by some regional ONAP cloud servers. Serves in “Rehome” PNF. </a:t>
                      </a:r>
                      <a:r>
                        <a:rPr lang="en-US" sz="1400" b="1" dirty="0">
                          <a:solidFill>
                            <a:srgbClr val="FF0000"/>
                          </a:solidFill>
                        </a:rPr>
                        <a:t>CLLI Code </a:t>
                      </a:r>
                      <a:r>
                        <a:rPr lang="en-US" sz="1400" dirty="0"/>
                        <a:t>(specifies location, street address, </a:t>
                      </a:r>
                      <a:r>
                        <a:rPr lang="en-US" sz="1400" b="1" dirty="0" err="1">
                          <a:solidFill>
                            <a:srgbClr val="FF0000"/>
                          </a:solidFill>
                        </a:rPr>
                        <a:t>CloudID</a:t>
                      </a:r>
                      <a:r>
                        <a:rPr lang="en-US" sz="1400" dirty="0"/>
                        <a:t>, physical server is deployed). [Potentially a list of locations]</a:t>
                      </a:r>
                    </a:p>
                    <a:p>
                      <a:r>
                        <a:rPr lang="en-US" sz="1400" dirty="0"/>
                        <a:t>OOF determine the homing of a NF. Anything you home is determined in the context of a deployment. (Homing) Policy used as a f(service). Data center might have been divided into cloud regions. Service VMME running in NE area (distances, regions, tenants where to instantiate PNF). AAI has COMPLEX node. “Physical Location ID” (8 char CLLI code, </a:t>
                      </a:r>
                      <a:r>
                        <a:rPr lang="en-US" sz="1400" dirty="0" err="1"/>
                        <a:t>lat</a:t>
                      </a:r>
                      <a:r>
                        <a:rPr lang="en-US" sz="1400" dirty="0"/>
                        <a:t>/long = geolocation info of data center. Cloud region doesn’t span data centers. CLLI code used to set PS1 to identify OPs machine.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0413618"/>
                  </a:ext>
                </a:extLst>
              </a:tr>
              <a:tr h="370840">
                <a:tc>
                  <a:txBody>
                    <a:bodyPr/>
                    <a:lstStyle/>
                    <a:p>
                      <a:r>
                        <a:rPr lang="en-US" sz="1400" b="1" dirty="0">
                          <a:solidFill>
                            <a:srgbClr val="0000CC"/>
                          </a:solidFill>
                        </a:rPr>
                        <a:t>Manager IP Address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b="1" dirty="0">
                          <a:solidFill>
                            <a:srgbClr val="0000CC"/>
                          </a:solidFill>
                        </a:rPr>
                        <a:t>Manager IP Address </a:t>
                      </a:r>
                      <a:r>
                        <a:rPr lang="en-US" sz="1400" dirty="0"/>
                        <a:t>– provides an additional IP address for the NF that is vendor-specific and relevant to the OAM management of the NF.</a:t>
                      </a:r>
                    </a:p>
                    <a:p>
                      <a:r>
                        <a:rPr lang="en-US" sz="1400" dirty="0">
                          <a:solidFill>
                            <a:srgbClr val="FF0000"/>
                          </a:solidFill>
                        </a:rPr>
                        <a:t>SUGGESTION (from Christina A&amp;AI PTL) model the NMS as a NF itself (and the NMS will have parameters to represent itself; and then NF can be associated with it). “Manager” != APP-C, SDN-C … “Manager” NMS (EMS).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38619902"/>
                  </a:ext>
                </a:extLst>
              </a:tr>
              <a:tr h="370840">
                <a:tc>
                  <a:txBody>
                    <a:bodyPr/>
                    <a:lstStyle/>
                    <a:p>
                      <a:pPr hangingPunct="0">
                        <a:spcAft>
                          <a:spcPts val="0"/>
                        </a:spcAft>
                      </a:pPr>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a:t>
                      </a:r>
                      <a:endParaRPr lang="zh-CN" sz="1600" b="1" kern="100"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hangingPunct="0"/>
                      <a:r>
                        <a:rPr lang="en-US" altLang="zh-CN" sz="1400" b="1" kern="100" dirty="0">
                          <a:solidFill>
                            <a:srgbClr val="0000CC"/>
                          </a:solidFill>
                          <a:effectLst/>
                          <a:latin typeface="+mn-lt"/>
                          <a:ea typeface="Times New Roman" panose="02020603050405020304" pitchFamily="18" charset="0"/>
                          <a:cs typeface="Times New Roman" panose="02020603050405020304" pitchFamily="18" charset="0"/>
                        </a:rPr>
                        <a:t>S/W Image Repository </a:t>
                      </a:r>
                      <a:r>
                        <a:rPr lang="en-US" altLang="zh-CN" sz="1400" kern="100" dirty="0">
                          <a:solidFill>
                            <a:schemeClr val="tx1"/>
                          </a:solidFill>
                          <a:effectLst/>
                          <a:latin typeface="+mn-lt"/>
                          <a:ea typeface="Times New Roman" panose="02020603050405020304" pitchFamily="18" charset="0"/>
                          <a:cs typeface="Times New Roman" panose="02020603050405020304" pitchFamily="18" charset="0"/>
                        </a:rPr>
                        <a:t>– Where the S/W is located</a:t>
                      </a:r>
                      <a:endParaRPr lang="zh-CN" sz="1600" kern="100" dirty="0">
                        <a:solidFill>
                          <a:schemeClr val="tx1"/>
                        </a:solidFill>
                        <a:effectLst/>
                        <a:latin typeface="+mn-lt"/>
                        <a:ea typeface="Times New Roman" panose="02020603050405020304" pitchFamily="18" charset="0"/>
                        <a:cs typeface="Times New Roman" panose="02020603050405020304" pitchFamily="18" charset="0"/>
                      </a:endParaRPr>
                    </a:p>
                  </a:txBody>
                  <a:tcPr marL="177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2116050"/>
                  </a:ext>
                </a:extLst>
              </a:tr>
            </a:tbl>
          </a:graphicData>
        </a:graphic>
      </p:graphicFrame>
      <p:grpSp>
        <p:nvGrpSpPr>
          <p:cNvPr id="3" name="Group 2">
            <a:extLst>
              <a:ext uri="{FF2B5EF4-FFF2-40B4-BE49-F238E27FC236}">
                <a16:creationId xmlns:a16="http://schemas.microsoft.com/office/drawing/2014/main" id="{2BFC207D-789E-4E92-BD03-634C2B898B86}"/>
              </a:ext>
            </a:extLst>
          </p:cNvPr>
          <p:cNvGrpSpPr/>
          <p:nvPr/>
        </p:nvGrpSpPr>
        <p:grpSpPr>
          <a:xfrm>
            <a:off x="-5269" y="-13353"/>
            <a:ext cx="6863269" cy="9157353"/>
            <a:chOff x="-5269" y="-17858"/>
            <a:chExt cx="6863269" cy="8598180"/>
          </a:xfrm>
        </p:grpSpPr>
        <p:sp>
          <p:nvSpPr>
            <p:cNvPr id="4" name="Rectangle 3">
              <a:extLst>
                <a:ext uri="{FF2B5EF4-FFF2-40B4-BE49-F238E27FC236}">
                  <a16:creationId xmlns:a16="http://schemas.microsoft.com/office/drawing/2014/main" id="{3281E67B-A83F-40C2-85F5-3115CD0F391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027B9E8-8D2E-49D5-AB62-659B5DBE7C33}"/>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96EEC14D-0CAB-4AC9-80CF-BBE1AEA777A9}"/>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8" name="Picture 7">
            <a:extLst>
              <a:ext uri="{FF2B5EF4-FFF2-40B4-BE49-F238E27FC236}">
                <a16:creationId xmlns:a16="http://schemas.microsoft.com/office/drawing/2014/main" id="{02E86297-8463-4295-B93D-8421F4EF879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692502" y="7714884"/>
            <a:ext cx="339142" cy="406058"/>
          </a:xfrm>
          <a:prstGeom prst="rect">
            <a:avLst/>
          </a:prstGeom>
        </p:spPr>
      </p:pic>
      <p:pic>
        <p:nvPicPr>
          <p:cNvPr id="10" name="Picture 9">
            <a:extLst>
              <a:ext uri="{FF2B5EF4-FFF2-40B4-BE49-F238E27FC236}">
                <a16:creationId xmlns:a16="http://schemas.microsoft.com/office/drawing/2014/main" id="{166095EB-A55C-443D-A839-342CE2201DC1}"/>
              </a:ext>
            </a:extLst>
          </p:cNvPr>
          <p:cNvPicPr>
            <a:picLocks noChangeAspect="1"/>
          </p:cNvPicPr>
          <p:nvPr/>
        </p:nvPicPr>
        <p:blipFill>
          <a:blip r:embed="rId3"/>
          <a:stretch>
            <a:fillRect/>
          </a:stretch>
        </p:blipFill>
        <p:spPr>
          <a:xfrm>
            <a:off x="1220438" y="3724275"/>
            <a:ext cx="5436393" cy="1048906"/>
          </a:xfrm>
          <a:prstGeom prst="rect">
            <a:avLst/>
          </a:prstGeom>
        </p:spPr>
      </p:pic>
      <p:sp>
        <p:nvSpPr>
          <p:cNvPr id="2" name="TextBox 1">
            <a:extLst>
              <a:ext uri="{FF2B5EF4-FFF2-40B4-BE49-F238E27FC236}">
                <a16:creationId xmlns:a16="http://schemas.microsoft.com/office/drawing/2014/main" id="{12D06E7C-5B1A-4D19-B8CF-0B5119164264}"/>
              </a:ext>
            </a:extLst>
          </p:cNvPr>
          <p:cNvSpPr txBox="1"/>
          <p:nvPr/>
        </p:nvSpPr>
        <p:spPr>
          <a:xfrm rot="21014986">
            <a:off x="1110566" y="3237018"/>
            <a:ext cx="5553075" cy="646331"/>
          </a:xfrm>
          <a:prstGeom prst="rect">
            <a:avLst/>
          </a:prstGeom>
          <a:noFill/>
        </p:spPr>
        <p:txBody>
          <a:bodyPr wrap="square" rtlCol="0">
            <a:spAutoFit/>
          </a:bodyPr>
          <a:lstStyle/>
          <a:p>
            <a:r>
              <a:rPr lang="en-US" b="1" dirty="0">
                <a:solidFill>
                  <a:srgbClr val="FF0000"/>
                </a:solidFill>
              </a:rPr>
              <a:t>Christina: This will require schema changes in A&amp;AI to support Passive S/W</a:t>
            </a:r>
          </a:p>
        </p:txBody>
      </p:sp>
      <p:pic>
        <p:nvPicPr>
          <p:cNvPr id="11" name="Picture 10">
            <a:extLst>
              <a:ext uri="{FF2B5EF4-FFF2-40B4-BE49-F238E27FC236}">
                <a16:creationId xmlns:a16="http://schemas.microsoft.com/office/drawing/2014/main" id="{E82CC921-E616-40D4-8AF3-3D1784D812B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318864" y="5215062"/>
            <a:ext cx="339142" cy="406058"/>
          </a:xfrm>
          <a:prstGeom prst="rect">
            <a:avLst/>
          </a:prstGeom>
        </p:spPr>
      </p:pic>
      <p:pic>
        <p:nvPicPr>
          <p:cNvPr id="12" name="Picture 11">
            <a:extLst>
              <a:ext uri="{FF2B5EF4-FFF2-40B4-BE49-F238E27FC236}">
                <a16:creationId xmlns:a16="http://schemas.microsoft.com/office/drawing/2014/main" id="{F00BA99B-8E2C-49E9-9DFD-B68B132F48D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862073" y="8459333"/>
            <a:ext cx="339142" cy="406058"/>
          </a:xfrm>
          <a:prstGeom prst="rect">
            <a:avLst/>
          </a:prstGeom>
        </p:spPr>
      </p:pic>
    </p:spTree>
    <p:extLst>
      <p:ext uri="{BB962C8B-B14F-4D97-AF65-F5344CB8AC3E}">
        <p14:creationId xmlns:p14="http://schemas.microsoft.com/office/powerpoint/2010/main" val="27208014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BB451F5-B24A-44DD-AFC2-DBDC6592482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2B06CEE7-47DC-4EE7-A189-6D05C62DEB4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9FB8A08D-FB0A-44CB-84DE-ACCD9B856912}"/>
                </a:ext>
              </a:extLst>
            </p:cNvPr>
            <p:cNvSpPr txBox="1"/>
            <p:nvPr/>
          </p:nvSpPr>
          <p:spPr>
            <a:xfrm>
              <a:off x="658006" y="-17858"/>
              <a:ext cx="554831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ACTIVE INVENTORY (A&amp;AI) IMPACTS</a:t>
              </a:r>
            </a:p>
          </p:txBody>
        </p:sp>
        <p:sp>
          <p:nvSpPr>
            <p:cNvPr id="7" name="Rectangle 6">
              <a:extLst>
                <a:ext uri="{FF2B5EF4-FFF2-40B4-BE49-F238E27FC236}">
                  <a16:creationId xmlns:a16="http://schemas.microsoft.com/office/drawing/2014/main" id="{EBAD6E4C-829F-4EAB-8BA6-6492C80B88C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TextBox 7">
            <a:extLst>
              <a:ext uri="{FF2B5EF4-FFF2-40B4-BE49-F238E27FC236}">
                <a16:creationId xmlns:a16="http://schemas.microsoft.com/office/drawing/2014/main" id="{62CAE55D-DE05-41E1-9BB1-85FDE2FF17EA}"/>
              </a:ext>
            </a:extLst>
          </p:cNvPr>
          <p:cNvSpPr txBox="1"/>
          <p:nvPr/>
        </p:nvSpPr>
        <p:spPr>
          <a:xfrm>
            <a:off x="149994" y="606767"/>
            <a:ext cx="6433177" cy="4770537"/>
          </a:xfrm>
          <a:prstGeom prst="rect">
            <a:avLst/>
          </a:prstGeom>
          <a:noFill/>
        </p:spPr>
        <p:txBody>
          <a:bodyPr wrap="square" rtlCol="0">
            <a:spAutoFit/>
          </a:bodyPr>
          <a:lstStyle/>
          <a:p>
            <a:r>
              <a:rPr lang="en-US" sz="1600" b="1" dirty="0"/>
              <a:t>PNF A&amp;AI ENTRY (From Beijing)</a:t>
            </a:r>
          </a:p>
          <a:p>
            <a:r>
              <a:rPr lang="en-US" sz="1600" dirty="0"/>
              <a:t>• PNF has a “</a:t>
            </a:r>
            <a:r>
              <a:rPr lang="en-US" sz="1600" i="1" dirty="0" err="1">
                <a:solidFill>
                  <a:srgbClr val="0000CC"/>
                </a:solidFill>
              </a:rPr>
              <a:t>pnf</a:t>
            </a:r>
            <a:r>
              <a:rPr lang="en-US" sz="1600" i="1" dirty="0">
                <a:solidFill>
                  <a:srgbClr val="0000CC"/>
                </a:solidFill>
              </a:rPr>
              <a:t>-name</a:t>
            </a:r>
            <a:r>
              <a:rPr lang="en-US" sz="1600" dirty="0"/>
              <a:t>” = Key in AAI. </a:t>
            </a:r>
          </a:p>
          <a:p>
            <a:r>
              <a:rPr lang="en-US" sz="1600" dirty="0" err="1"/>
              <a:t>Pnf</a:t>
            </a:r>
            <a:r>
              <a:rPr lang="en-US" sz="1600" dirty="0"/>
              <a:t>-name is first 3 letters of </a:t>
            </a:r>
            <a:r>
              <a:rPr lang="en-US" sz="1600" dirty="0" err="1"/>
              <a:t>vendorName</a:t>
            </a:r>
            <a:r>
              <a:rPr lang="en-US" sz="1600" dirty="0"/>
              <a:t> concatenated with </a:t>
            </a:r>
            <a:r>
              <a:rPr lang="en-US" sz="1600" dirty="0" err="1"/>
              <a:t>serialNumber</a:t>
            </a:r>
            <a:r>
              <a:rPr lang="en-US" sz="1600" dirty="0"/>
              <a:t> for a unique PNF instance ID = </a:t>
            </a:r>
            <a:r>
              <a:rPr lang="en-US" sz="1600" dirty="0" err="1"/>
              <a:t>PNFid</a:t>
            </a:r>
            <a:r>
              <a:rPr lang="en-US" sz="1600" dirty="0"/>
              <a:t> = PNF Correlation ID = </a:t>
            </a:r>
            <a:r>
              <a:rPr lang="en-US" sz="1600" dirty="0" err="1"/>
              <a:t>pnf</a:t>
            </a:r>
            <a:r>
              <a:rPr lang="en-US" sz="1600" dirty="0"/>
              <a:t>-name.  Example: </a:t>
            </a:r>
            <a:r>
              <a:rPr lang="en-US" sz="1600" dirty="0" err="1"/>
              <a:t>PNFid</a:t>
            </a:r>
            <a:r>
              <a:rPr lang="en-US" sz="1600" dirty="0"/>
              <a:t> = NOK123451ZW3. The </a:t>
            </a:r>
            <a:r>
              <a:rPr lang="en-US" sz="1600" dirty="0" err="1"/>
              <a:t>PNFid</a:t>
            </a:r>
            <a:r>
              <a:rPr lang="en-US" sz="1600" dirty="0"/>
              <a:t> is in A&amp;AI </a:t>
            </a:r>
            <a:r>
              <a:rPr lang="en-US" sz="1600" dirty="0" err="1"/>
              <a:t>pnf</a:t>
            </a:r>
            <a:r>
              <a:rPr lang="en-US" sz="1600" dirty="0"/>
              <a:t>-name field.  </a:t>
            </a:r>
          </a:p>
          <a:p>
            <a:r>
              <a:rPr lang="en-US" sz="1600" dirty="0"/>
              <a:t>   </a:t>
            </a:r>
            <a:r>
              <a:rPr lang="en-US" sz="1600" dirty="0" err="1"/>
              <a:t>PNFid</a:t>
            </a:r>
            <a:r>
              <a:rPr lang="en-US" sz="1600" dirty="0"/>
              <a:t> = [VENDOR][SERIALNUMBER]</a:t>
            </a:r>
          </a:p>
          <a:p>
            <a:endParaRPr lang="en-US" sz="1600" i="1" dirty="0">
              <a:solidFill>
                <a:srgbClr val="0000CC"/>
              </a:solidFill>
            </a:endParaRPr>
          </a:p>
          <a:p>
            <a:r>
              <a:rPr lang="en-US" sz="1600" i="1" dirty="0">
                <a:solidFill>
                  <a:srgbClr val="0000CC"/>
                </a:solidFill>
              </a:rPr>
              <a:t>equip-type</a:t>
            </a:r>
            <a:r>
              <a:rPr lang="en-US" sz="1600" i="1" dirty="0"/>
              <a:t> </a:t>
            </a:r>
            <a:r>
              <a:rPr lang="en-US" sz="1600" dirty="0"/>
              <a:t>(PNF Type). </a:t>
            </a:r>
            <a:r>
              <a:rPr lang="en-US" sz="1600" i="1" dirty="0">
                <a:solidFill>
                  <a:srgbClr val="0000CC"/>
                </a:solidFill>
              </a:rPr>
              <a:t>equip-vendor</a:t>
            </a:r>
            <a:r>
              <a:rPr lang="en-US" sz="1600" i="1" dirty="0"/>
              <a:t> </a:t>
            </a:r>
            <a:r>
              <a:rPr lang="en-US" sz="1600" dirty="0"/>
              <a:t>(optional); </a:t>
            </a:r>
            <a:r>
              <a:rPr lang="en-US" sz="1600" i="1" dirty="0">
                <a:solidFill>
                  <a:srgbClr val="0000CC"/>
                </a:solidFill>
              </a:rPr>
              <a:t>equip-model</a:t>
            </a:r>
            <a:r>
              <a:rPr lang="en-US" sz="1600" i="1" dirty="0"/>
              <a:t> </a:t>
            </a:r>
            <a:r>
              <a:rPr lang="en-US" sz="1600" dirty="0"/>
              <a:t>(optional); </a:t>
            </a:r>
            <a:r>
              <a:rPr lang="en-US" sz="1600" i="1" dirty="0" err="1">
                <a:solidFill>
                  <a:srgbClr val="0000CC"/>
                </a:solidFill>
              </a:rPr>
              <a:t>pnf</a:t>
            </a:r>
            <a:r>
              <a:rPr lang="en-US" sz="1600" i="1" dirty="0">
                <a:solidFill>
                  <a:srgbClr val="0000CC"/>
                </a:solidFill>
              </a:rPr>
              <a:t>-id</a:t>
            </a:r>
            <a:r>
              <a:rPr lang="en-US" sz="1600" dirty="0"/>
              <a:t> (PNF ID) = UUID</a:t>
            </a:r>
          </a:p>
          <a:p>
            <a:endParaRPr lang="en-US" sz="1600" dirty="0"/>
          </a:p>
          <a:p>
            <a:r>
              <a:rPr lang="en-US" sz="1600" dirty="0"/>
              <a:t>(Step 33) adds </a:t>
            </a:r>
            <a:r>
              <a:rPr lang="en-US" sz="1600" i="1" dirty="0">
                <a:solidFill>
                  <a:srgbClr val="0000CC"/>
                </a:solidFill>
              </a:rPr>
              <a:t>ipaddress-v4-oam</a:t>
            </a:r>
            <a:r>
              <a:rPr lang="en-US" sz="1600" dirty="0"/>
              <a:t>; </a:t>
            </a:r>
            <a:r>
              <a:rPr lang="en-US" sz="1600" i="1" dirty="0">
                <a:solidFill>
                  <a:srgbClr val="0000CC"/>
                </a:solidFill>
              </a:rPr>
              <a:t>ipaddress-v6-oam</a:t>
            </a:r>
            <a:r>
              <a:rPr lang="en-US" sz="1600" i="1" dirty="0"/>
              <a:t> </a:t>
            </a:r>
            <a:r>
              <a:rPr lang="en-US" sz="1600" dirty="0"/>
              <a:t>This is the “manager IP Address” which for a DU might be a CU IP address. IP address on the PNF address itself.  </a:t>
            </a:r>
          </a:p>
          <a:p>
            <a:endParaRPr lang="en-US" sz="1600" dirty="0"/>
          </a:p>
          <a:p>
            <a:r>
              <a:rPr lang="en-US" sz="1600" dirty="0"/>
              <a:t>(FYI/ </a:t>
            </a:r>
            <a:r>
              <a:rPr lang="en-US" sz="1600" i="1" dirty="0"/>
              <a:t>ipaddress-v4-loopback-0</a:t>
            </a:r>
            <a:r>
              <a:rPr lang="en-US" sz="1600" dirty="0"/>
              <a:t>).</a:t>
            </a:r>
          </a:p>
          <a:p>
            <a:r>
              <a:rPr lang="en-US" sz="1600" i="1" dirty="0">
                <a:solidFill>
                  <a:srgbClr val="0000CC"/>
                </a:solidFill>
              </a:rPr>
              <a:t>mac-address</a:t>
            </a:r>
            <a:r>
              <a:rPr lang="en-US" sz="1600" i="1" dirty="0"/>
              <a:t> </a:t>
            </a:r>
            <a:r>
              <a:rPr lang="en-US" sz="1600" dirty="0"/>
              <a:t>&amp; </a:t>
            </a:r>
            <a:r>
              <a:rPr lang="en-US" sz="1600" i="1" dirty="0">
                <a:solidFill>
                  <a:srgbClr val="0000CC"/>
                </a:solidFill>
              </a:rPr>
              <a:t>serial-number, </a:t>
            </a:r>
          </a:p>
          <a:p>
            <a:r>
              <a:rPr lang="en-US" sz="1600" i="1" dirty="0">
                <a:solidFill>
                  <a:srgbClr val="0000CC"/>
                </a:solidFill>
              </a:rPr>
              <a:t>PNF:: proxy IP address </a:t>
            </a:r>
          </a:p>
          <a:p>
            <a:r>
              <a:rPr lang="en-US" sz="1600" i="1" dirty="0">
                <a:solidFill>
                  <a:srgbClr val="0000CC"/>
                </a:solidFill>
              </a:rPr>
              <a:t>Active Software Version</a:t>
            </a:r>
          </a:p>
          <a:p>
            <a:r>
              <a:rPr lang="en-US" sz="1600" i="1" dirty="0">
                <a:solidFill>
                  <a:srgbClr val="0000CC"/>
                </a:solidFill>
              </a:rPr>
              <a:t>Image Repository (Directory URL, S/W image, URI in OpenStack)</a:t>
            </a:r>
          </a:p>
        </p:txBody>
      </p:sp>
    </p:spTree>
    <p:extLst>
      <p:ext uri="{BB962C8B-B14F-4D97-AF65-F5344CB8AC3E}">
        <p14:creationId xmlns:p14="http://schemas.microsoft.com/office/powerpoint/2010/main" val="2933856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F22CF3C9-BC41-49A3-8083-222684FA0A34}"/>
              </a:ext>
            </a:extLst>
          </p:cNvPr>
          <p:cNvSpPr/>
          <p:nvPr/>
        </p:nvSpPr>
        <p:spPr>
          <a:xfrm>
            <a:off x="552658" y="638896"/>
            <a:ext cx="2941562" cy="1074057"/>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483C015-06C2-4E9B-AC86-0517D56B1727}"/>
              </a:ext>
            </a:extLst>
          </p:cNvPr>
          <p:cNvGrpSpPr/>
          <p:nvPr/>
        </p:nvGrpSpPr>
        <p:grpSpPr>
          <a:xfrm>
            <a:off x="-5269" y="-13353"/>
            <a:ext cx="6863269" cy="9157353"/>
            <a:chOff x="-5269" y="-17858"/>
            <a:chExt cx="6863269" cy="8598180"/>
          </a:xfrm>
        </p:grpSpPr>
        <p:sp>
          <p:nvSpPr>
            <p:cNvPr id="5" name="Rectangle 4">
              <a:extLst>
                <a:ext uri="{FF2B5EF4-FFF2-40B4-BE49-F238E27FC236}">
                  <a16:creationId xmlns:a16="http://schemas.microsoft.com/office/drawing/2014/main" id="{5D409263-8792-4CB8-B4B4-82B51CCC356F}"/>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DC52DD75-8389-437E-9CE8-A079664D512A}"/>
                </a:ext>
              </a:extLst>
            </p:cNvPr>
            <p:cNvSpPr txBox="1"/>
            <p:nvPr/>
          </p:nvSpPr>
          <p:spPr>
            <a:xfrm>
              <a:off x="1272765" y="-17858"/>
              <a:ext cx="4318811"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Manager (NMS/EMS) to PNF</a:t>
              </a:r>
            </a:p>
          </p:txBody>
        </p:sp>
        <p:sp>
          <p:nvSpPr>
            <p:cNvPr id="7" name="Rectangle 6">
              <a:extLst>
                <a:ext uri="{FF2B5EF4-FFF2-40B4-BE49-F238E27FC236}">
                  <a16:creationId xmlns:a16="http://schemas.microsoft.com/office/drawing/2014/main" id="{B988A1BB-364E-424A-85DD-02F09B3E905D}"/>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0" name="Rectangle 9">
            <a:extLst>
              <a:ext uri="{FF2B5EF4-FFF2-40B4-BE49-F238E27FC236}">
                <a16:creationId xmlns:a16="http://schemas.microsoft.com/office/drawing/2014/main" id="{FA01BE88-213C-4FAD-968A-D25F032B326A}"/>
              </a:ext>
            </a:extLst>
          </p:cNvPr>
          <p:cNvSpPr/>
          <p:nvPr/>
        </p:nvSpPr>
        <p:spPr>
          <a:xfrm>
            <a:off x="2988388" y="2593926"/>
            <a:ext cx="1226424" cy="400110"/>
          </a:xfrm>
          <a:prstGeom prst="rect">
            <a:avLst/>
          </a:prstGeom>
        </p:spPr>
        <p:txBody>
          <a:bodyPr wrap="square">
            <a:spAutoFit/>
          </a:bodyPr>
          <a:lstStyle/>
          <a:p>
            <a:r>
              <a:rPr lang="en-US" sz="1000" i="1" dirty="0">
                <a:solidFill>
                  <a:srgbClr val="0000CC"/>
                </a:solidFill>
              </a:rPr>
              <a:t>ipaddress-v4-oam</a:t>
            </a:r>
            <a:r>
              <a:rPr lang="en-US" sz="1000" dirty="0"/>
              <a:t>; </a:t>
            </a:r>
          </a:p>
          <a:p>
            <a:r>
              <a:rPr lang="en-US" sz="1000" i="1" dirty="0">
                <a:solidFill>
                  <a:srgbClr val="0000CC"/>
                </a:solidFill>
              </a:rPr>
              <a:t>ipaddress-v6-oam</a:t>
            </a:r>
            <a:r>
              <a:rPr lang="en-US" sz="1000" i="1" dirty="0"/>
              <a:t> </a:t>
            </a:r>
            <a:endParaRPr lang="en-US" sz="1000" dirty="0"/>
          </a:p>
        </p:txBody>
      </p:sp>
      <p:sp>
        <p:nvSpPr>
          <p:cNvPr id="11" name="Rectangle 10">
            <a:extLst>
              <a:ext uri="{FF2B5EF4-FFF2-40B4-BE49-F238E27FC236}">
                <a16:creationId xmlns:a16="http://schemas.microsoft.com/office/drawing/2014/main" id="{AF7EAC47-C2AD-473B-9802-9A66C8B8BCB3}"/>
              </a:ext>
            </a:extLst>
          </p:cNvPr>
          <p:cNvSpPr/>
          <p:nvPr/>
        </p:nvSpPr>
        <p:spPr>
          <a:xfrm>
            <a:off x="552658" y="2378309"/>
            <a:ext cx="1042779" cy="14192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7068EE5-1422-4EC0-BDC0-F86839BFF30F}"/>
              </a:ext>
            </a:extLst>
          </p:cNvPr>
          <p:cNvSpPr/>
          <p:nvPr/>
        </p:nvSpPr>
        <p:spPr>
          <a:xfrm>
            <a:off x="1568546" y="2954571"/>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6D8355B-F558-4B90-8C8C-E9064316F981}"/>
              </a:ext>
            </a:extLst>
          </p:cNvPr>
          <p:cNvSpPr/>
          <p:nvPr/>
        </p:nvSpPr>
        <p:spPr>
          <a:xfrm>
            <a:off x="1538066" y="2556470"/>
            <a:ext cx="850020" cy="400110"/>
          </a:xfrm>
          <a:prstGeom prst="rect">
            <a:avLst/>
          </a:prstGeom>
        </p:spPr>
        <p:txBody>
          <a:bodyPr wrap="square">
            <a:spAutoFit/>
          </a:bodyPr>
          <a:lstStyle/>
          <a:p>
            <a:r>
              <a:rPr lang="en-US" sz="1000" i="1" dirty="0">
                <a:solidFill>
                  <a:srgbClr val="0000CC"/>
                </a:solidFill>
              </a:rPr>
              <a:t>Manager</a:t>
            </a:r>
          </a:p>
          <a:p>
            <a:r>
              <a:rPr lang="en-US" sz="1000" i="1" dirty="0" err="1">
                <a:solidFill>
                  <a:srgbClr val="0000CC"/>
                </a:solidFill>
              </a:rPr>
              <a:t>ipaddress</a:t>
            </a:r>
            <a:endParaRPr lang="en-US" sz="1000" dirty="0"/>
          </a:p>
        </p:txBody>
      </p:sp>
      <p:sp>
        <p:nvSpPr>
          <p:cNvPr id="14" name="TextBox 13">
            <a:extLst>
              <a:ext uri="{FF2B5EF4-FFF2-40B4-BE49-F238E27FC236}">
                <a16:creationId xmlns:a16="http://schemas.microsoft.com/office/drawing/2014/main" id="{1E3948FA-AE0D-4498-85F7-58FADE641A3F}"/>
              </a:ext>
            </a:extLst>
          </p:cNvPr>
          <p:cNvSpPr txBox="1"/>
          <p:nvPr/>
        </p:nvSpPr>
        <p:spPr>
          <a:xfrm>
            <a:off x="669875" y="2429802"/>
            <a:ext cx="647934" cy="646331"/>
          </a:xfrm>
          <a:prstGeom prst="rect">
            <a:avLst/>
          </a:prstGeom>
          <a:noFill/>
        </p:spPr>
        <p:txBody>
          <a:bodyPr wrap="none" rtlCol="0">
            <a:spAutoFit/>
          </a:bodyPr>
          <a:lstStyle/>
          <a:p>
            <a:r>
              <a:rPr lang="en-US" b="1" dirty="0">
                <a:solidFill>
                  <a:srgbClr val="0000CC"/>
                </a:solidFill>
              </a:rPr>
              <a:t>NMS</a:t>
            </a:r>
          </a:p>
          <a:p>
            <a:r>
              <a:rPr lang="en-US" b="1" dirty="0">
                <a:solidFill>
                  <a:srgbClr val="0000CC"/>
                </a:solidFill>
              </a:rPr>
              <a:t>EMS</a:t>
            </a:r>
          </a:p>
        </p:txBody>
      </p:sp>
      <p:cxnSp>
        <p:nvCxnSpPr>
          <p:cNvPr id="16" name="Straight Connector 15">
            <a:extLst>
              <a:ext uri="{FF2B5EF4-FFF2-40B4-BE49-F238E27FC236}">
                <a16:creationId xmlns:a16="http://schemas.microsoft.com/office/drawing/2014/main" id="{D1EBA2B1-8A2C-4F2B-A7A6-0347BC94FC29}"/>
              </a:ext>
            </a:extLst>
          </p:cNvPr>
          <p:cNvCxnSpPr>
            <a:cxnSpLocks/>
            <a:endCxn id="12" idx="3"/>
          </p:cNvCxnSpPr>
          <p:nvPr/>
        </p:nvCxnSpPr>
        <p:spPr>
          <a:xfrm flipH="1">
            <a:off x="1688114" y="3018072"/>
            <a:ext cx="1745650" cy="6349"/>
          </a:xfrm>
          <a:prstGeom prst="line">
            <a:avLst/>
          </a:prstGeom>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23F5A76-6166-473A-A088-F687F5D4B437}"/>
              </a:ext>
            </a:extLst>
          </p:cNvPr>
          <p:cNvSpPr txBox="1"/>
          <p:nvPr/>
        </p:nvSpPr>
        <p:spPr>
          <a:xfrm>
            <a:off x="539775" y="3815614"/>
            <a:ext cx="908134" cy="1477328"/>
          </a:xfrm>
          <a:prstGeom prst="rect">
            <a:avLst/>
          </a:prstGeom>
          <a:noFill/>
        </p:spPr>
        <p:txBody>
          <a:bodyPr wrap="none" rtlCol="0">
            <a:spAutoFit/>
          </a:bodyPr>
          <a:lstStyle/>
          <a:p>
            <a:r>
              <a:rPr lang="en-US" dirty="0"/>
              <a:t>OAM</a:t>
            </a:r>
          </a:p>
          <a:p>
            <a:r>
              <a:rPr lang="en-US" dirty="0"/>
              <a:t>FCAPS</a:t>
            </a:r>
          </a:p>
          <a:p>
            <a:r>
              <a:rPr lang="en-US" dirty="0"/>
              <a:t>Logging</a:t>
            </a:r>
          </a:p>
          <a:p>
            <a:r>
              <a:rPr lang="en-US" dirty="0"/>
              <a:t>SWM</a:t>
            </a:r>
          </a:p>
          <a:p>
            <a:r>
              <a:rPr lang="en-US" dirty="0"/>
              <a:t>Identity</a:t>
            </a:r>
          </a:p>
        </p:txBody>
      </p:sp>
      <p:sp>
        <p:nvSpPr>
          <p:cNvPr id="18" name="TextBox 17">
            <a:extLst>
              <a:ext uri="{FF2B5EF4-FFF2-40B4-BE49-F238E27FC236}">
                <a16:creationId xmlns:a16="http://schemas.microsoft.com/office/drawing/2014/main" id="{57B01A47-55D3-4919-8C9D-BEFF0782742D}"/>
              </a:ext>
            </a:extLst>
          </p:cNvPr>
          <p:cNvSpPr txBox="1"/>
          <p:nvPr/>
        </p:nvSpPr>
        <p:spPr>
          <a:xfrm>
            <a:off x="2631887" y="3922981"/>
            <a:ext cx="3308342" cy="923330"/>
          </a:xfrm>
          <a:prstGeom prst="rect">
            <a:avLst/>
          </a:prstGeom>
          <a:noFill/>
        </p:spPr>
        <p:txBody>
          <a:bodyPr wrap="none" rtlCol="0">
            <a:spAutoFit/>
          </a:bodyPr>
          <a:lstStyle/>
          <a:p>
            <a:r>
              <a:rPr lang="en-US" dirty="0"/>
              <a:t>1. ONAP -&gt; NMS command</a:t>
            </a:r>
          </a:p>
          <a:p>
            <a:r>
              <a:rPr lang="en-US" dirty="0"/>
              <a:t>2. Relay (NMS trusted source)</a:t>
            </a:r>
          </a:p>
          <a:p>
            <a:r>
              <a:rPr lang="en-US" dirty="0"/>
              <a:t>3. Network Analytics – (DCAE AA)</a:t>
            </a:r>
          </a:p>
        </p:txBody>
      </p:sp>
      <p:sp>
        <p:nvSpPr>
          <p:cNvPr id="19" name="TextBox 18">
            <a:extLst>
              <a:ext uri="{FF2B5EF4-FFF2-40B4-BE49-F238E27FC236}">
                <a16:creationId xmlns:a16="http://schemas.microsoft.com/office/drawing/2014/main" id="{62B89758-BD73-4EEE-90EE-D654B1BF7081}"/>
              </a:ext>
            </a:extLst>
          </p:cNvPr>
          <p:cNvSpPr txBox="1"/>
          <p:nvPr/>
        </p:nvSpPr>
        <p:spPr>
          <a:xfrm>
            <a:off x="1001228" y="3427263"/>
            <a:ext cx="566181" cy="369332"/>
          </a:xfrm>
          <a:prstGeom prst="rect">
            <a:avLst/>
          </a:prstGeom>
          <a:noFill/>
        </p:spPr>
        <p:txBody>
          <a:bodyPr wrap="none" rtlCol="0">
            <a:spAutoFit/>
          </a:bodyPr>
          <a:lstStyle/>
          <a:p>
            <a:r>
              <a:rPr lang="en-US" b="1" dirty="0">
                <a:solidFill>
                  <a:srgbClr val="0000CC"/>
                </a:solidFill>
              </a:rPr>
              <a:t>PNF</a:t>
            </a:r>
          </a:p>
        </p:txBody>
      </p:sp>
      <p:sp>
        <p:nvSpPr>
          <p:cNvPr id="20" name="TextBox 19">
            <a:extLst>
              <a:ext uri="{FF2B5EF4-FFF2-40B4-BE49-F238E27FC236}">
                <a16:creationId xmlns:a16="http://schemas.microsoft.com/office/drawing/2014/main" id="{CD0A2B03-3FF2-4822-8395-4BDCE80E920D}"/>
              </a:ext>
            </a:extLst>
          </p:cNvPr>
          <p:cNvSpPr txBox="1"/>
          <p:nvPr/>
        </p:nvSpPr>
        <p:spPr>
          <a:xfrm>
            <a:off x="616174" y="685901"/>
            <a:ext cx="755335" cy="369332"/>
          </a:xfrm>
          <a:prstGeom prst="rect">
            <a:avLst/>
          </a:prstGeom>
          <a:noFill/>
        </p:spPr>
        <p:txBody>
          <a:bodyPr wrap="none" rtlCol="0">
            <a:spAutoFit/>
          </a:bodyPr>
          <a:lstStyle/>
          <a:p>
            <a:r>
              <a:rPr lang="en-US" b="1" dirty="0"/>
              <a:t>ONAP</a:t>
            </a:r>
          </a:p>
        </p:txBody>
      </p:sp>
      <p:sp>
        <p:nvSpPr>
          <p:cNvPr id="22" name="Rectangle 21">
            <a:extLst>
              <a:ext uri="{FF2B5EF4-FFF2-40B4-BE49-F238E27FC236}">
                <a16:creationId xmlns:a16="http://schemas.microsoft.com/office/drawing/2014/main" id="{854B4EBA-3B57-4C62-8A7F-FFF711A319C1}"/>
              </a:ext>
            </a:extLst>
          </p:cNvPr>
          <p:cNvSpPr/>
          <p:nvPr/>
        </p:nvSpPr>
        <p:spPr>
          <a:xfrm>
            <a:off x="964003" y="2348330"/>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7BD5A9F-A366-4B25-A90E-4C34F1B9CD19}"/>
              </a:ext>
            </a:extLst>
          </p:cNvPr>
          <p:cNvSpPr/>
          <p:nvPr/>
        </p:nvSpPr>
        <p:spPr>
          <a:xfrm>
            <a:off x="964567" y="1649452"/>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67439938-470C-4859-9EB0-D0C2EF6A479B}"/>
              </a:ext>
            </a:extLst>
          </p:cNvPr>
          <p:cNvCxnSpPr>
            <a:cxnSpLocks/>
            <a:stCxn id="22" idx="0"/>
            <a:endCxn id="23" idx="2"/>
          </p:cNvCxnSpPr>
          <p:nvPr/>
        </p:nvCxnSpPr>
        <p:spPr>
          <a:xfrm flipV="1">
            <a:off x="1023787" y="1789152"/>
            <a:ext cx="564" cy="559178"/>
          </a:xfrm>
          <a:prstGeom prst="line">
            <a:avLst/>
          </a:prstGeom>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5870EA91-1B8D-4B04-BA60-14B034A613FF}"/>
              </a:ext>
            </a:extLst>
          </p:cNvPr>
          <p:cNvGrpSpPr/>
          <p:nvPr/>
        </p:nvGrpSpPr>
        <p:grpSpPr>
          <a:xfrm>
            <a:off x="1892566" y="1146538"/>
            <a:ext cx="1225034" cy="488603"/>
            <a:chOff x="3489239" y="2432397"/>
            <a:chExt cx="1225034" cy="488603"/>
          </a:xfrm>
        </p:grpSpPr>
        <p:sp>
          <p:nvSpPr>
            <p:cNvPr id="28" name="Rectangle: Rounded Corners 27">
              <a:extLst>
                <a:ext uri="{FF2B5EF4-FFF2-40B4-BE49-F238E27FC236}">
                  <a16:creationId xmlns:a16="http://schemas.microsoft.com/office/drawing/2014/main" id="{B0B6CD18-3F93-4411-A30E-D27B5B7B271A}"/>
                </a:ext>
              </a:extLst>
            </p:cNvPr>
            <p:cNvSpPr/>
            <p:nvPr/>
          </p:nvSpPr>
          <p:spPr>
            <a:xfrm>
              <a:off x="3489239" y="243239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0CBCEC7-C2AE-4ACA-B323-E740A1C66C82}"/>
                </a:ext>
              </a:extLst>
            </p:cNvPr>
            <p:cNvSpPr txBox="1"/>
            <p:nvPr/>
          </p:nvSpPr>
          <p:spPr>
            <a:xfrm>
              <a:off x="3845725" y="253529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30" name="Group 29">
            <a:extLst>
              <a:ext uri="{FF2B5EF4-FFF2-40B4-BE49-F238E27FC236}">
                <a16:creationId xmlns:a16="http://schemas.microsoft.com/office/drawing/2014/main" id="{8A644D3A-4448-4F37-A090-D0B5603E85B5}"/>
              </a:ext>
            </a:extLst>
          </p:cNvPr>
          <p:cNvGrpSpPr/>
          <p:nvPr/>
        </p:nvGrpSpPr>
        <p:grpSpPr>
          <a:xfrm>
            <a:off x="3494220" y="2881826"/>
            <a:ext cx="1736209" cy="801515"/>
            <a:chOff x="1501054" y="5610226"/>
            <a:chExt cx="2290225" cy="1057274"/>
          </a:xfrm>
        </p:grpSpPr>
        <p:pic>
          <p:nvPicPr>
            <p:cNvPr id="31" name="Picture 2" descr="C:\Users\cheung\AppData\Local\Temp\SNAGHTML9c43593.PNG">
              <a:extLst>
                <a:ext uri="{FF2B5EF4-FFF2-40B4-BE49-F238E27FC236}">
                  <a16:creationId xmlns:a16="http://schemas.microsoft.com/office/drawing/2014/main" id="{31785D45-38C7-4AD5-BDB5-D6D8A3A5449D}"/>
                </a:ext>
              </a:extLst>
            </p:cNvPr>
            <p:cNvPicPr>
              <a:picLocks noChangeAspect="1" noChangeArrowheads="1"/>
            </p:cNvPicPr>
            <p:nvPr/>
          </p:nvPicPr>
          <p:blipFill>
            <a:blip r:embed="rId2">
              <a:duotone>
                <a:prstClr val="black"/>
                <a:schemeClr val="accent1">
                  <a:tint val="45000"/>
                  <a:satMod val="400000"/>
                </a:schemeClr>
              </a:duotone>
              <a:extLst>
                <a:ext uri="{28A0092B-C50C-407E-A947-70E740481C1C}">
                  <a14:useLocalDpi xmlns:a14="http://schemas.microsoft.com/office/drawing/2010/main" val="0"/>
                </a:ext>
              </a:extLst>
            </a:blip>
            <a:srcRect/>
            <a:stretch>
              <a:fillRect/>
            </a:stretch>
          </p:blipFill>
          <p:spPr bwMode="auto">
            <a:xfrm>
              <a:off x="1501054" y="5610226"/>
              <a:ext cx="2290225" cy="1057274"/>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C:\Users\cheung\AppData\Local\Temp\SNAGHTML9c43593.PNG">
              <a:extLst>
                <a:ext uri="{FF2B5EF4-FFF2-40B4-BE49-F238E27FC236}">
                  <a16:creationId xmlns:a16="http://schemas.microsoft.com/office/drawing/2014/main" id="{A28BAA63-E83A-459F-AC24-9648B39E7D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0765" y="5647573"/>
              <a:ext cx="2182889" cy="953251"/>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Rectangle 8">
            <a:extLst>
              <a:ext uri="{FF2B5EF4-FFF2-40B4-BE49-F238E27FC236}">
                <a16:creationId xmlns:a16="http://schemas.microsoft.com/office/drawing/2014/main" id="{C960BFAF-D7E3-4D39-A507-0D4B33133804}"/>
              </a:ext>
            </a:extLst>
          </p:cNvPr>
          <p:cNvSpPr/>
          <p:nvPr/>
        </p:nvSpPr>
        <p:spPr>
          <a:xfrm>
            <a:off x="3453181" y="2948222"/>
            <a:ext cx="119568" cy="139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16B80E0-3360-472F-9213-CC99548375E4}"/>
              </a:ext>
            </a:extLst>
          </p:cNvPr>
          <p:cNvSpPr txBox="1"/>
          <p:nvPr/>
        </p:nvSpPr>
        <p:spPr>
          <a:xfrm>
            <a:off x="4176328" y="2565340"/>
            <a:ext cx="566181" cy="369332"/>
          </a:xfrm>
          <a:prstGeom prst="rect">
            <a:avLst/>
          </a:prstGeom>
          <a:noFill/>
        </p:spPr>
        <p:txBody>
          <a:bodyPr wrap="none" rtlCol="0">
            <a:spAutoFit/>
          </a:bodyPr>
          <a:lstStyle/>
          <a:p>
            <a:r>
              <a:rPr lang="en-US" b="1" dirty="0">
                <a:solidFill>
                  <a:srgbClr val="0000CC"/>
                </a:solidFill>
              </a:rPr>
              <a:t>PNF</a:t>
            </a:r>
          </a:p>
        </p:txBody>
      </p:sp>
      <p:grpSp>
        <p:nvGrpSpPr>
          <p:cNvPr id="34" name="Group 33">
            <a:extLst>
              <a:ext uri="{FF2B5EF4-FFF2-40B4-BE49-F238E27FC236}">
                <a16:creationId xmlns:a16="http://schemas.microsoft.com/office/drawing/2014/main" id="{93F1AF21-9635-47DE-B337-9A0CBEF2EFCD}"/>
              </a:ext>
            </a:extLst>
          </p:cNvPr>
          <p:cNvGrpSpPr/>
          <p:nvPr/>
        </p:nvGrpSpPr>
        <p:grpSpPr>
          <a:xfrm>
            <a:off x="603695" y="1085889"/>
            <a:ext cx="1225034" cy="490481"/>
            <a:chOff x="3489239" y="2430519"/>
            <a:chExt cx="1225034" cy="490481"/>
          </a:xfrm>
        </p:grpSpPr>
        <p:sp>
          <p:nvSpPr>
            <p:cNvPr id="35" name="Rectangle: Rounded Corners 34">
              <a:extLst>
                <a:ext uri="{FF2B5EF4-FFF2-40B4-BE49-F238E27FC236}">
                  <a16:creationId xmlns:a16="http://schemas.microsoft.com/office/drawing/2014/main" id="{BB1BEC5B-F3F9-497A-980A-CA74A52ED372}"/>
                </a:ext>
              </a:extLst>
            </p:cNvPr>
            <p:cNvSpPr/>
            <p:nvPr/>
          </p:nvSpPr>
          <p:spPr>
            <a:xfrm>
              <a:off x="3489239" y="2432397"/>
              <a:ext cx="1225034" cy="488603"/>
            </a:xfrm>
            <a:prstGeom prst="roundRect">
              <a:avLst/>
            </a:prstGeom>
            <a:gradFill flip="none" rotWithShape="1">
              <a:gsLst>
                <a:gs pos="0">
                  <a:srgbClr val="4472C4">
                    <a:shade val="30000"/>
                    <a:satMod val="115000"/>
                  </a:srgbClr>
                </a:gs>
                <a:gs pos="50000">
                  <a:srgbClr val="4472C4">
                    <a:shade val="67500"/>
                    <a:satMod val="115000"/>
                  </a:srgbClr>
                </a:gs>
                <a:gs pos="100000">
                  <a:srgbClr val="4472C4">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48F11A5-3BAF-4FE5-8CA7-A1E610D1BFF4}"/>
                </a:ext>
              </a:extLst>
            </p:cNvPr>
            <p:cNvSpPr txBox="1"/>
            <p:nvPr/>
          </p:nvSpPr>
          <p:spPr>
            <a:xfrm>
              <a:off x="3812405" y="2430519"/>
              <a:ext cx="542008" cy="461665"/>
            </a:xfrm>
            <a:prstGeom prst="rect">
              <a:avLst/>
            </a:prstGeom>
            <a:noFill/>
          </p:spPr>
          <p:txBody>
            <a:bodyPr wrap="none" rtlCol="0">
              <a:spAutoFit/>
            </a:bodyPr>
            <a:lstStyle/>
            <a:p>
              <a:pPr algn="ctr"/>
              <a:r>
                <a:rPr lang="en-US" sz="1200" b="1" dirty="0">
                  <a:solidFill>
                    <a:schemeClr val="bg1"/>
                  </a:solidFill>
                </a:rPr>
                <a:t>NMS </a:t>
              </a:r>
            </a:p>
            <a:p>
              <a:pPr algn="ctr"/>
              <a:r>
                <a:rPr lang="en-US" sz="1200" b="1" dirty="0">
                  <a:solidFill>
                    <a:schemeClr val="bg1"/>
                  </a:solidFill>
                </a:rPr>
                <a:t>Proxy</a:t>
              </a:r>
            </a:p>
          </p:txBody>
        </p:sp>
      </p:grpSp>
    </p:spTree>
    <p:extLst>
      <p:ext uri="{BB962C8B-B14F-4D97-AF65-F5344CB8AC3E}">
        <p14:creationId xmlns:p14="http://schemas.microsoft.com/office/powerpoint/2010/main" val="27083157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a:extLst>
              <a:ext uri="{FF2B5EF4-FFF2-40B4-BE49-F238E27FC236}">
                <a16:creationId xmlns:a16="http://schemas.microsoft.com/office/drawing/2014/main" id="{4138D4A0-C1AB-409A-88C6-E17B865CF7EB}"/>
              </a:ext>
            </a:extLst>
          </p:cNvPr>
          <p:cNvSpPr/>
          <p:nvPr/>
        </p:nvSpPr>
        <p:spPr>
          <a:xfrm>
            <a:off x="1016001" y="580572"/>
            <a:ext cx="3309257" cy="3962400"/>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4">
            <a:extLst>
              <a:ext uri="{FF2B5EF4-FFF2-40B4-BE49-F238E27FC236}">
                <a16:creationId xmlns:a16="http://schemas.microsoft.com/office/drawing/2014/main" id="{CB86AE62-804C-4370-9C42-A0995A68E3D7}"/>
              </a:ext>
            </a:extLst>
          </p:cNvPr>
          <p:cNvSpPr/>
          <p:nvPr/>
        </p:nvSpPr>
        <p:spPr>
          <a:xfrm>
            <a:off x="2358573" y="3693886"/>
            <a:ext cx="3309257" cy="3962400"/>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D31D0D6-5DD0-4D4B-94B2-2BD8F27538DD}"/>
              </a:ext>
            </a:extLst>
          </p:cNvPr>
          <p:cNvSpPr/>
          <p:nvPr/>
        </p:nvSpPr>
        <p:spPr>
          <a:xfrm>
            <a:off x="2975431" y="3693886"/>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490D6DFA-556E-4816-A8E9-5BA09488A65E}"/>
              </a:ext>
            </a:extLst>
          </p:cNvPr>
          <p:cNvSpPr txBox="1"/>
          <p:nvPr/>
        </p:nvSpPr>
        <p:spPr>
          <a:xfrm>
            <a:off x="1531932" y="1915441"/>
            <a:ext cx="2522998" cy="646331"/>
          </a:xfrm>
          <a:prstGeom prst="rect">
            <a:avLst/>
          </a:prstGeom>
          <a:noFill/>
        </p:spPr>
        <p:txBody>
          <a:bodyPr wrap="none" rtlCol="0">
            <a:spAutoFit/>
          </a:bodyPr>
          <a:lstStyle/>
          <a:p>
            <a:r>
              <a:rPr lang="en-US" b="1" dirty="0">
                <a:solidFill>
                  <a:schemeClr val="bg1"/>
                </a:solidFill>
              </a:rPr>
              <a:t>ONAP</a:t>
            </a:r>
          </a:p>
          <a:p>
            <a:r>
              <a:rPr lang="en-US" b="1" dirty="0">
                <a:solidFill>
                  <a:schemeClr val="bg1"/>
                </a:solidFill>
              </a:rPr>
              <a:t>Regional Deployment #1</a:t>
            </a:r>
          </a:p>
        </p:txBody>
      </p:sp>
      <p:sp>
        <p:nvSpPr>
          <p:cNvPr id="9" name="TextBox 8">
            <a:extLst>
              <a:ext uri="{FF2B5EF4-FFF2-40B4-BE49-F238E27FC236}">
                <a16:creationId xmlns:a16="http://schemas.microsoft.com/office/drawing/2014/main" id="{0D1A2AD6-4E0B-4FA3-90AF-72359B5009E0}"/>
              </a:ext>
            </a:extLst>
          </p:cNvPr>
          <p:cNvSpPr txBox="1"/>
          <p:nvPr/>
        </p:nvSpPr>
        <p:spPr>
          <a:xfrm>
            <a:off x="3242514" y="5097545"/>
            <a:ext cx="1724959" cy="369332"/>
          </a:xfrm>
          <a:prstGeom prst="rect">
            <a:avLst/>
          </a:prstGeom>
          <a:noFill/>
        </p:spPr>
        <p:txBody>
          <a:bodyPr wrap="none" rtlCol="0">
            <a:spAutoFit/>
          </a:bodyPr>
          <a:lstStyle/>
          <a:p>
            <a:r>
              <a:rPr lang="en-US" b="1" dirty="0"/>
              <a:t>Cloud Region #1</a:t>
            </a:r>
          </a:p>
        </p:txBody>
      </p:sp>
      <p:sp>
        <p:nvSpPr>
          <p:cNvPr id="10" name="TextBox 9">
            <a:extLst>
              <a:ext uri="{FF2B5EF4-FFF2-40B4-BE49-F238E27FC236}">
                <a16:creationId xmlns:a16="http://schemas.microsoft.com/office/drawing/2014/main" id="{A592DBC9-FCBE-407E-B758-DEFDF7D3A259}"/>
              </a:ext>
            </a:extLst>
          </p:cNvPr>
          <p:cNvSpPr txBox="1"/>
          <p:nvPr/>
        </p:nvSpPr>
        <p:spPr>
          <a:xfrm>
            <a:off x="2975431" y="3850305"/>
            <a:ext cx="566181" cy="369332"/>
          </a:xfrm>
          <a:prstGeom prst="rect">
            <a:avLst/>
          </a:prstGeom>
          <a:noFill/>
        </p:spPr>
        <p:txBody>
          <a:bodyPr wrap="none" rtlCol="0">
            <a:spAutoFit/>
          </a:bodyPr>
          <a:lstStyle/>
          <a:p>
            <a:r>
              <a:rPr lang="en-US" b="1" dirty="0">
                <a:solidFill>
                  <a:schemeClr val="bg1"/>
                </a:solidFill>
              </a:rPr>
              <a:t>PNF</a:t>
            </a:r>
          </a:p>
        </p:txBody>
      </p:sp>
      <p:sp>
        <p:nvSpPr>
          <p:cNvPr id="11" name="Cloud 10">
            <a:extLst>
              <a:ext uri="{FF2B5EF4-FFF2-40B4-BE49-F238E27FC236}">
                <a16:creationId xmlns:a16="http://schemas.microsoft.com/office/drawing/2014/main" id="{4FE2E715-B202-40D1-859E-5C2325AEF38E}"/>
              </a:ext>
            </a:extLst>
          </p:cNvPr>
          <p:cNvSpPr/>
          <p:nvPr/>
        </p:nvSpPr>
        <p:spPr>
          <a:xfrm>
            <a:off x="1108528" y="2635846"/>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loud 11">
            <a:extLst>
              <a:ext uri="{FF2B5EF4-FFF2-40B4-BE49-F238E27FC236}">
                <a16:creationId xmlns:a16="http://schemas.microsoft.com/office/drawing/2014/main" id="{BB743962-3375-454C-BBC5-1CD3D802E1AA}"/>
              </a:ext>
            </a:extLst>
          </p:cNvPr>
          <p:cNvSpPr/>
          <p:nvPr/>
        </p:nvSpPr>
        <p:spPr>
          <a:xfrm>
            <a:off x="2071009" y="320833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loud 12">
            <a:extLst>
              <a:ext uri="{FF2B5EF4-FFF2-40B4-BE49-F238E27FC236}">
                <a16:creationId xmlns:a16="http://schemas.microsoft.com/office/drawing/2014/main" id="{8942D65D-B378-40F7-88BE-D6F65752C819}"/>
              </a:ext>
            </a:extLst>
          </p:cNvPr>
          <p:cNvSpPr/>
          <p:nvPr/>
        </p:nvSpPr>
        <p:spPr>
          <a:xfrm>
            <a:off x="3315830" y="2527332"/>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13">
            <a:extLst>
              <a:ext uri="{FF2B5EF4-FFF2-40B4-BE49-F238E27FC236}">
                <a16:creationId xmlns:a16="http://schemas.microsoft.com/office/drawing/2014/main" id="{4D626172-9A79-42C3-A8B7-664E50AFD69D}"/>
              </a:ext>
            </a:extLst>
          </p:cNvPr>
          <p:cNvSpPr/>
          <p:nvPr/>
        </p:nvSpPr>
        <p:spPr>
          <a:xfrm>
            <a:off x="3357558" y="1050949"/>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loud 14">
            <a:extLst>
              <a:ext uri="{FF2B5EF4-FFF2-40B4-BE49-F238E27FC236}">
                <a16:creationId xmlns:a16="http://schemas.microsoft.com/office/drawing/2014/main" id="{23BF7447-77B4-4156-BD26-123F138AEA5C}"/>
              </a:ext>
            </a:extLst>
          </p:cNvPr>
          <p:cNvSpPr/>
          <p:nvPr/>
        </p:nvSpPr>
        <p:spPr>
          <a:xfrm>
            <a:off x="2552249" y="606807"/>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loud 15">
            <a:extLst>
              <a:ext uri="{FF2B5EF4-FFF2-40B4-BE49-F238E27FC236}">
                <a16:creationId xmlns:a16="http://schemas.microsoft.com/office/drawing/2014/main" id="{2458F25A-5D59-461E-BAD0-4F8C9305BB73}"/>
              </a:ext>
            </a:extLst>
          </p:cNvPr>
          <p:cNvSpPr/>
          <p:nvPr/>
        </p:nvSpPr>
        <p:spPr>
          <a:xfrm>
            <a:off x="1586592" y="649414"/>
            <a:ext cx="962481" cy="1133458"/>
          </a:xfrm>
          <a:prstGeom prst="cloud">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0DE3226-2A69-47F1-926C-D0E7DA32FC27}"/>
              </a:ext>
            </a:extLst>
          </p:cNvPr>
          <p:cNvSpPr/>
          <p:nvPr/>
        </p:nvSpPr>
        <p:spPr>
          <a:xfrm>
            <a:off x="1251859" y="4601447"/>
            <a:ext cx="870856" cy="682171"/>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D11C7AA-FF89-4D55-8B1B-21D6A18AAE62}"/>
              </a:ext>
            </a:extLst>
          </p:cNvPr>
          <p:cNvSpPr txBox="1"/>
          <p:nvPr/>
        </p:nvSpPr>
        <p:spPr>
          <a:xfrm>
            <a:off x="1213759" y="4592766"/>
            <a:ext cx="934230" cy="584775"/>
          </a:xfrm>
          <a:prstGeom prst="rect">
            <a:avLst/>
          </a:prstGeom>
          <a:noFill/>
        </p:spPr>
        <p:txBody>
          <a:bodyPr wrap="none" rtlCol="0">
            <a:spAutoFit/>
          </a:bodyPr>
          <a:lstStyle/>
          <a:p>
            <a:r>
              <a:rPr lang="en-US" b="1" dirty="0">
                <a:solidFill>
                  <a:schemeClr val="bg1"/>
                </a:solidFill>
              </a:rPr>
              <a:t>PNF</a:t>
            </a:r>
          </a:p>
          <a:p>
            <a:r>
              <a:rPr lang="en-US" sz="1400" b="1" dirty="0">
                <a:solidFill>
                  <a:schemeClr val="bg1"/>
                </a:solidFill>
              </a:rPr>
              <a:t>Controller</a:t>
            </a:r>
          </a:p>
        </p:txBody>
      </p:sp>
      <p:cxnSp>
        <p:nvCxnSpPr>
          <p:cNvPr id="20" name="Straight Connector 19">
            <a:extLst>
              <a:ext uri="{FF2B5EF4-FFF2-40B4-BE49-F238E27FC236}">
                <a16:creationId xmlns:a16="http://schemas.microsoft.com/office/drawing/2014/main" id="{9D285842-504A-46DD-8338-02F92AEE45B0}"/>
              </a:ext>
            </a:extLst>
          </p:cNvPr>
          <p:cNvCxnSpPr>
            <a:stCxn id="17" idx="3"/>
          </p:cNvCxnSpPr>
          <p:nvPr/>
        </p:nvCxnSpPr>
        <p:spPr>
          <a:xfrm flipV="1">
            <a:off x="2122715" y="4219637"/>
            <a:ext cx="852716" cy="722896"/>
          </a:xfrm>
          <a:prstGeom prst="line">
            <a:avLst/>
          </a:prstGeom>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4488C6A9-9013-45BD-B6D1-DC827981CF0D}"/>
              </a:ext>
            </a:extLst>
          </p:cNvPr>
          <p:cNvSpPr/>
          <p:nvPr/>
        </p:nvSpPr>
        <p:spPr>
          <a:xfrm>
            <a:off x="4471264" y="793031"/>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72E30C3-567C-4DD1-BB0F-667D4CEB8A86}"/>
              </a:ext>
            </a:extLst>
          </p:cNvPr>
          <p:cNvSpPr/>
          <p:nvPr/>
        </p:nvSpPr>
        <p:spPr>
          <a:xfrm>
            <a:off x="4519521" y="2338083"/>
            <a:ext cx="2078182" cy="1133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530281E5-D490-48C5-9006-83B496A412C3}"/>
              </a:ext>
            </a:extLst>
          </p:cNvPr>
          <p:cNvSpPr txBox="1"/>
          <p:nvPr/>
        </p:nvSpPr>
        <p:spPr>
          <a:xfrm>
            <a:off x="4672297" y="2487444"/>
            <a:ext cx="1421415" cy="369332"/>
          </a:xfrm>
          <a:prstGeom prst="rect">
            <a:avLst/>
          </a:prstGeom>
          <a:noFill/>
        </p:spPr>
        <p:txBody>
          <a:bodyPr wrap="none" rtlCol="0">
            <a:spAutoFit/>
          </a:bodyPr>
          <a:lstStyle/>
          <a:p>
            <a:r>
              <a:rPr lang="en-US" b="1" dirty="0">
                <a:solidFill>
                  <a:schemeClr val="bg1"/>
                </a:solidFill>
              </a:rPr>
              <a:t>Staten Island</a:t>
            </a:r>
          </a:p>
        </p:txBody>
      </p:sp>
      <p:sp>
        <p:nvSpPr>
          <p:cNvPr id="24" name="TextBox 23">
            <a:extLst>
              <a:ext uri="{FF2B5EF4-FFF2-40B4-BE49-F238E27FC236}">
                <a16:creationId xmlns:a16="http://schemas.microsoft.com/office/drawing/2014/main" id="{E0039C99-524C-4483-AC63-2ED198E17A3C}"/>
              </a:ext>
            </a:extLst>
          </p:cNvPr>
          <p:cNvSpPr txBox="1"/>
          <p:nvPr/>
        </p:nvSpPr>
        <p:spPr>
          <a:xfrm>
            <a:off x="4694418" y="901161"/>
            <a:ext cx="1671548" cy="923330"/>
          </a:xfrm>
          <a:prstGeom prst="rect">
            <a:avLst/>
          </a:prstGeom>
          <a:noFill/>
        </p:spPr>
        <p:txBody>
          <a:bodyPr wrap="none" rtlCol="0">
            <a:spAutoFit/>
          </a:bodyPr>
          <a:lstStyle/>
          <a:p>
            <a:r>
              <a:rPr lang="en-US" b="1" dirty="0">
                <a:solidFill>
                  <a:schemeClr val="bg1"/>
                </a:solidFill>
              </a:rPr>
              <a:t>Manhattan</a:t>
            </a:r>
          </a:p>
          <a:p>
            <a:r>
              <a:rPr lang="en-US" b="1" dirty="0">
                <a:solidFill>
                  <a:schemeClr val="bg1"/>
                </a:solidFill>
              </a:rPr>
              <a:t>Freedom Tower</a:t>
            </a:r>
          </a:p>
          <a:p>
            <a:r>
              <a:rPr lang="en-US" b="1" dirty="0">
                <a:solidFill>
                  <a:schemeClr val="bg1"/>
                </a:solidFill>
              </a:rPr>
              <a:t>123 Main St.</a:t>
            </a:r>
          </a:p>
        </p:txBody>
      </p:sp>
      <p:sp>
        <p:nvSpPr>
          <p:cNvPr id="25" name="TextBox 24">
            <a:extLst>
              <a:ext uri="{FF2B5EF4-FFF2-40B4-BE49-F238E27FC236}">
                <a16:creationId xmlns:a16="http://schemas.microsoft.com/office/drawing/2014/main" id="{BA8AAA5B-A4AD-4BED-8197-D10A8C8DE210}"/>
              </a:ext>
            </a:extLst>
          </p:cNvPr>
          <p:cNvSpPr txBox="1"/>
          <p:nvPr/>
        </p:nvSpPr>
        <p:spPr>
          <a:xfrm>
            <a:off x="4522669" y="142770"/>
            <a:ext cx="1883144" cy="646331"/>
          </a:xfrm>
          <a:prstGeom prst="rect">
            <a:avLst/>
          </a:prstGeom>
          <a:noFill/>
        </p:spPr>
        <p:txBody>
          <a:bodyPr wrap="none" rtlCol="0">
            <a:spAutoFit/>
          </a:bodyPr>
          <a:lstStyle/>
          <a:p>
            <a:r>
              <a:rPr lang="en-US" b="1" dirty="0">
                <a:solidFill>
                  <a:srgbClr val="0000CC"/>
                </a:solidFill>
              </a:rPr>
              <a:t>COMPLEX OBJECT</a:t>
            </a:r>
          </a:p>
          <a:p>
            <a:r>
              <a:rPr lang="en-US" dirty="0"/>
              <a:t>Physical Location</a:t>
            </a:r>
          </a:p>
        </p:txBody>
      </p:sp>
      <p:sp>
        <p:nvSpPr>
          <p:cNvPr id="26" name="TextBox 25">
            <a:extLst>
              <a:ext uri="{FF2B5EF4-FFF2-40B4-BE49-F238E27FC236}">
                <a16:creationId xmlns:a16="http://schemas.microsoft.com/office/drawing/2014/main" id="{E0B9FB37-3EE4-4ABA-BAE2-8EDAE4219938}"/>
              </a:ext>
            </a:extLst>
          </p:cNvPr>
          <p:cNvSpPr txBox="1"/>
          <p:nvPr/>
        </p:nvSpPr>
        <p:spPr>
          <a:xfrm>
            <a:off x="5287739" y="3638671"/>
            <a:ext cx="624723" cy="369332"/>
          </a:xfrm>
          <a:prstGeom prst="rect">
            <a:avLst/>
          </a:prstGeom>
          <a:noFill/>
        </p:spPr>
        <p:txBody>
          <a:bodyPr wrap="none" rtlCol="0">
            <a:spAutoFit/>
          </a:bodyPr>
          <a:lstStyle/>
          <a:p>
            <a:r>
              <a:rPr lang="en-US" dirty="0"/>
              <a:t>LATA</a:t>
            </a:r>
          </a:p>
        </p:txBody>
      </p:sp>
      <p:pic>
        <p:nvPicPr>
          <p:cNvPr id="27" name="Picture 26">
            <a:extLst>
              <a:ext uri="{FF2B5EF4-FFF2-40B4-BE49-F238E27FC236}">
                <a16:creationId xmlns:a16="http://schemas.microsoft.com/office/drawing/2014/main" id="{24BB18B3-1329-4EAF-A1E1-703857E521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9993" y="625472"/>
            <a:ext cx="738853" cy="738853"/>
          </a:xfrm>
          <a:prstGeom prst="rect">
            <a:avLst/>
          </a:prstGeom>
        </p:spPr>
      </p:pic>
      <p:pic>
        <p:nvPicPr>
          <p:cNvPr id="54" name="Picture 53">
            <a:extLst>
              <a:ext uri="{FF2B5EF4-FFF2-40B4-BE49-F238E27FC236}">
                <a16:creationId xmlns:a16="http://schemas.microsoft.com/office/drawing/2014/main" id="{3986F52B-2A4E-4747-AD6A-5DAB960A23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7550" y="5638907"/>
            <a:ext cx="738853" cy="738853"/>
          </a:xfrm>
          <a:prstGeom prst="rect">
            <a:avLst/>
          </a:prstGeom>
        </p:spPr>
      </p:pic>
      <p:pic>
        <p:nvPicPr>
          <p:cNvPr id="57" name="Picture 56">
            <a:extLst>
              <a:ext uri="{FF2B5EF4-FFF2-40B4-BE49-F238E27FC236}">
                <a16:creationId xmlns:a16="http://schemas.microsoft.com/office/drawing/2014/main" id="{2C484714-6AA3-4879-A4C1-1B43D74C1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1351" y="5631492"/>
            <a:ext cx="738853" cy="738853"/>
          </a:xfrm>
          <a:prstGeom prst="rect">
            <a:avLst/>
          </a:prstGeom>
        </p:spPr>
      </p:pic>
      <p:pic>
        <p:nvPicPr>
          <p:cNvPr id="64" name="Picture 63">
            <a:extLst>
              <a:ext uri="{FF2B5EF4-FFF2-40B4-BE49-F238E27FC236}">
                <a16:creationId xmlns:a16="http://schemas.microsoft.com/office/drawing/2014/main" id="{26909C40-7C1D-48AA-92DF-446F4877DB11}"/>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213828" y="1286415"/>
            <a:ext cx="445318" cy="835839"/>
          </a:xfrm>
          <a:prstGeom prst="rect">
            <a:avLst/>
          </a:prstGeom>
        </p:spPr>
      </p:pic>
      <p:pic>
        <p:nvPicPr>
          <p:cNvPr id="65" name="Picture 64">
            <a:extLst>
              <a:ext uri="{FF2B5EF4-FFF2-40B4-BE49-F238E27FC236}">
                <a16:creationId xmlns:a16="http://schemas.microsoft.com/office/drawing/2014/main" id="{440D588A-7018-4C2D-B2A3-E3F2AF022005}"/>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6156684" y="2578241"/>
            <a:ext cx="445318" cy="835839"/>
          </a:xfrm>
          <a:prstGeom prst="rect">
            <a:avLst/>
          </a:prstGeom>
        </p:spPr>
      </p:pic>
      <p:pic>
        <p:nvPicPr>
          <p:cNvPr id="67" name="Picture 66">
            <a:extLst>
              <a:ext uri="{FF2B5EF4-FFF2-40B4-BE49-F238E27FC236}">
                <a16:creationId xmlns:a16="http://schemas.microsoft.com/office/drawing/2014/main" id="{AF84A903-4587-477C-8383-99B3F04759CD}"/>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4941381" y="5541921"/>
            <a:ext cx="445318" cy="835839"/>
          </a:xfrm>
          <a:prstGeom prst="rect">
            <a:avLst/>
          </a:prstGeom>
        </p:spPr>
      </p:pic>
      <p:pic>
        <p:nvPicPr>
          <p:cNvPr id="70" name="Picture 69">
            <a:extLst>
              <a:ext uri="{FF2B5EF4-FFF2-40B4-BE49-F238E27FC236}">
                <a16:creationId xmlns:a16="http://schemas.microsoft.com/office/drawing/2014/main" id="{F0252C5A-90CD-4B35-9B97-A943C4311392}"/>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3212450" y="5534506"/>
            <a:ext cx="445318" cy="835839"/>
          </a:xfrm>
          <a:prstGeom prst="rect">
            <a:avLst/>
          </a:prstGeom>
        </p:spPr>
      </p:pic>
      <p:sp>
        <p:nvSpPr>
          <p:cNvPr id="71" name="TextBox 70">
            <a:extLst>
              <a:ext uri="{FF2B5EF4-FFF2-40B4-BE49-F238E27FC236}">
                <a16:creationId xmlns:a16="http://schemas.microsoft.com/office/drawing/2014/main" id="{F7CE8B41-84F7-4E09-A065-CED16801DC3F}"/>
              </a:ext>
            </a:extLst>
          </p:cNvPr>
          <p:cNvSpPr txBox="1"/>
          <p:nvPr/>
        </p:nvSpPr>
        <p:spPr>
          <a:xfrm>
            <a:off x="2500608" y="6252661"/>
            <a:ext cx="1000338" cy="646331"/>
          </a:xfrm>
          <a:prstGeom prst="rect">
            <a:avLst/>
          </a:prstGeom>
          <a:noFill/>
        </p:spPr>
        <p:txBody>
          <a:bodyPr wrap="none" rtlCol="0">
            <a:spAutoFit/>
          </a:bodyPr>
          <a:lstStyle/>
          <a:p>
            <a:r>
              <a:rPr lang="en-US" dirty="0"/>
              <a:t>Complex</a:t>
            </a:r>
          </a:p>
          <a:p>
            <a:r>
              <a:rPr lang="en-US" dirty="0"/>
              <a:t>Object</a:t>
            </a:r>
          </a:p>
        </p:txBody>
      </p:sp>
      <p:sp>
        <p:nvSpPr>
          <p:cNvPr id="72" name="TextBox 71">
            <a:extLst>
              <a:ext uri="{FF2B5EF4-FFF2-40B4-BE49-F238E27FC236}">
                <a16:creationId xmlns:a16="http://schemas.microsoft.com/office/drawing/2014/main" id="{F4E8DBFF-BA1D-4055-BCED-A67B576E0305}"/>
              </a:ext>
            </a:extLst>
          </p:cNvPr>
          <p:cNvSpPr txBox="1"/>
          <p:nvPr/>
        </p:nvSpPr>
        <p:spPr>
          <a:xfrm>
            <a:off x="4359955" y="6267144"/>
            <a:ext cx="1000338" cy="646331"/>
          </a:xfrm>
          <a:prstGeom prst="rect">
            <a:avLst/>
          </a:prstGeom>
          <a:noFill/>
        </p:spPr>
        <p:txBody>
          <a:bodyPr wrap="none" rtlCol="0">
            <a:spAutoFit/>
          </a:bodyPr>
          <a:lstStyle/>
          <a:p>
            <a:r>
              <a:rPr lang="en-US" dirty="0"/>
              <a:t>Complex</a:t>
            </a:r>
          </a:p>
          <a:p>
            <a:r>
              <a:rPr lang="en-US" dirty="0"/>
              <a:t>Object</a:t>
            </a:r>
          </a:p>
        </p:txBody>
      </p:sp>
      <p:sp>
        <p:nvSpPr>
          <p:cNvPr id="73" name="TextBox 72">
            <a:extLst>
              <a:ext uri="{FF2B5EF4-FFF2-40B4-BE49-F238E27FC236}">
                <a16:creationId xmlns:a16="http://schemas.microsoft.com/office/drawing/2014/main" id="{A4B3713B-29E9-49C1-B42B-23BA0E7577EF}"/>
              </a:ext>
            </a:extLst>
          </p:cNvPr>
          <p:cNvSpPr txBox="1"/>
          <p:nvPr/>
        </p:nvSpPr>
        <p:spPr>
          <a:xfrm>
            <a:off x="3942446" y="4183421"/>
            <a:ext cx="1421351" cy="646331"/>
          </a:xfrm>
          <a:prstGeom prst="rect">
            <a:avLst/>
          </a:prstGeom>
          <a:noFill/>
        </p:spPr>
        <p:txBody>
          <a:bodyPr wrap="none" rtlCol="0">
            <a:spAutoFit/>
          </a:bodyPr>
          <a:lstStyle/>
          <a:p>
            <a:r>
              <a:rPr lang="en-US" dirty="0"/>
              <a:t>Cloud Region</a:t>
            </a:r>
          </a:p>
          <a:p>
            <a:r>
              <a:rPr lang="en-US" dirty="0"/>
              <a:t>Object</a:t>
            </a:r>
          </a:p>
        </p:txBody>
      </p:sp>
      <p:pic>
        <p:nvPicPr>
          <p:cNvPr id="74" name="Picture 2">
            <a:extLst>
              <a:ext uri="{FF2B5EF4-FFF2-40B4-BE49-F238E27FC236}">
                <a16:creationId xmlns:a16="http://schemas.microsoft.com/office/drawing/2014/main" id="{C48EA336-8016-4E4E-89FC-A4B4D6405269}"/>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15844" y="3420049"/>
            <a:ext cx="1048090" cy="481233"/>
          </a:xfrm>
          <a:prstGeom prst="rect">
            <a:avLst/>
          </a:prstGeom>
          <a:noFill/>
          <a:ln w="9525">
            <a:noFill/>
            <a:miter lim="800000"/>
            <a:headEnd/>
            <a:tailEnd/>
          </a:ln>
        </p:spPr>
      </p:pic>
      <p:pic>
        <p:nvPicPr>
          <p:cNvPr id="76" name="Picture 75">
            <a:extLst>
              <a:ext uri="{FF2B5EF4-FFF2-40B4-BE49-F238E27FC236}">
                <a16:creationId xmlns:a16="http://schemas.microsoft.com/office/drawing/2014/main" id="{F3CFF667-C0DB-4FA1-9C09-0C32F9DD4C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85704" y="6801747"/>
            <a:ext cx="738853" cy="738853"/>
          </a:xfrm>
          <a:prstGeom prst="rect">
            <a:avLst/>
          </a:prstGeom>
        </p:spPr>
      </p:pic>
      <p:sp>
        <p:nvSpPr>
          <p:cNvPr id="77" name="TextBox 76">
            <a:extLst>
              <a:ext uri="{FF2B5EF4-FFF2-40B4-BE49-F238E27FC236}">
                <a16:creationId xmlns:a16="http://schemas.microsoft.com/office/drawing/2014/main" id="{0DC54C54-8209-4FDA-8808-EAB86CED802A}"/>
              </a:ext>
            </a:extLst>
          </p:cNvPr>
          <p:cNvSpPr txBox="1"/>
          <p:nvPr/>
        </p:nvSpPr>
        <p:spPr>
          <a:xfrm>
            <a:off x="3357558" y="7489539"/>
            <a:ext cx="1000338" cy="646331"/>
          </a:xfrm>
          <a:prstGeom prst="rect">
            <a:avLst/>
          </a:prstGeom>
          <a:noFill/>
        </p:spPr>
        <p:txBody>
          <a:bodyPr wrap="none" rtlCol="0">
            <a:spAutoFit/>
          </a:bodyPr>
          <a:lstStyle/>
          <a:p>
            <a:r>
              <a:rPr lang="en-US" dirty="0"/>
              <a:t>Complex</a:t>
            </a:r>
          </a:p>
          <a:p>
            <a:r>
              <a:rPr lang="en-US" dirty="0"/>
              <a:t>Object</a:t>
            </a:r>
          </a:p>
        </p:txBody>
      </p:sp>
      <p:pic>
        <p:nvPicPr>
          <p:cNvPr id="78" name="Picture 2">
            <a:extLst>
              <a:ext uri="{FF2B5EF4-FFF2-40B4-BE49-F238E27FC236}">
                <a16:creationId xmlns:a16="http://schemas.microsoft.com/office/drawing/2014/main" id="{C82D71D7-54C3-4C3F-95DF-E0AC3FB1E288}"/>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315830" y="6730702"/>
            <a:ext cx="1048090" cy="481233"/>
          </a:xfrm>
          <a:prstGeom prst="rect">
            <a:avLst/>
          </a:prstGeom>
          <a:noFill/>
          <a:ln w="9525">
            <a:noFill/>
            <a:miter lim="800000"/>
            <a:headEnd/>
            <a:tailEnd/>
          </a:ln>
        </p:spPr>
      </p:pic>
    </p:spTree>
    <p:extLst>
      <p:ext uri="{BB962C8B-B14F-4D97-AF65-F5344CB8AC3E}">
        <p14:creationId xmlns:p14="http://schemas.microsoft.com/office/powerpoint/2010/main" val="2138554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PNF Plug and Play </a:t>
            </a:r>
          </a:p>
          <a:p>
            <a:r>
              <a:rPr lang="en-US" b="1" dirty="0">
                <a:solidFill>
                  <a:schemeClr val="bg1"/>
                </a:solidFill>
              </a:rPr>
              <a:t>ROADMAP (After Casablanca)</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PNF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529469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PNF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7274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0588B45D-2A7D-4D7F-93F1-E53775C98A58}"/>
              </a:ext>
            </a:extLst>
          </p:cNvPr>
          <p:cNvGrpSpPr/>
          <p:nvPr/>
        </p:nvGrpSpPr>
        <p:grpSpPr>
          <a:xfrm>
            <a:off x="0" y="-64154"/>
            <a:ext cx="6863269" cy="9208154"/>
            <a:chOff x="-5269" y="-17858"/>
            <a:chExt cx="6863269" cy="8598180"/>
          </a:xfrm>
        </p:grpSpPr>
        <p:sp>
          <p:nvSpPr>
            <p:cNvPr id="14" name="Rectangle 13">
              <a:extLst>
                <a:ext uri="{FF2B5EF4-FFF2-40B4-BE49-F238E27FC236}">
                  <a16:creationId xmlns:a16="http://schemas.microsoft.com/office/drawing/2014/main" id="{2F255CD8-A913-4F07-B398-A029C4306BFA}"/>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5" name="TextBox 14">
              <a:extLst>
                <a:ext uri="{FF2B5EF4-FFF2-40B4-BE49-F238E27FC236}">
                  <a16:creationId xmlns:a16="http://schemas.microsoft.com/office/drawing/2014/main" id="{7AA04C5F-0ECE-4F77-8C66-0E29827BDF79}"/>
                </a:ext>
              </a:extLst>
            </p:cNvPr>
            <p:cNvSpPr txBox="1"/>
            <p:nvPr/>
          </p:nvSpPr>
          <p:spPr>
            <a:xfrm>
              <a:off x="2285855" y="-17858"/>
              <a:ext cx="2292615"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PACKAGE</a:t>
              </a:r>
            </a:p>
          </p:txBody>
        </p:sp>
        <p:sp>
          <p:nvSpPr>
            <p:cNvPr id="16" name="Rectangle 15">
              <a:extLst>
                <a:ext uri="{FF2B5EF4-FFF2-40B4-BE49-F238E27FC236}">
                  <a16:creationId xmlns:a16="http://schemas.microsoft.com/office/drawing/2014/main" id="{A9500F82-B8E2-41F9-877B-4A2BED99180E}"/>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7" name="Group 16">
            <a:extLst>
              <a:ext uri="{FF2B5EF4-FFF2-40B4-BE49-F238E27FC236}">
                <a16:creationId xmlns:a16="http://schemas.microsoft.com/office/drawing/2014/main" id="{23AA35F9-759F-461C-8719-92D08A7CD163}"/>
              </a:ext>
            </a:extLst>
          </p:cNvPr>
          <p:cNvGrpSpPr/>
          <p:nvPr/>
        </p:nvGrpSpPr>
        <p:grpSpPr>
          <a:xfrm>
            <a:off x="3238021" y="3681649"/>
            <a:ext cx="3374244" cy="1826808"/>
            <a:chOff x="522234" y="1396951"/>
            <a:chExt cx="3374244" cy="1826808"/>
          </a:xfrm>
        </p:grpSpPr>
        <p:pic>
          <p:nvPicPr>
            <p:cNvPr id="18" name="Picture 17">
              <a:extLst>
                <a:ext uri="{FF2B5EF4-FFF2-40B4-BE49-F238E27FC236}">
                  <a16:creationId xmlns:a16="http://schemas.microsoft.com/office/drawing/2014/main" id="{A657B15B-B8D2-402B-9CCB-8BEA9F5E6141}"/>
                </a:ext>
              </a:extLst>
            </p:cNvPr>
            <p:cNvPicPr>
              <a:picLocks noChangeAspect="1"/>
            </p:cNvPicPr>
            <p:nvPr/>
          </p:nvPicPr>
          <p:blipFill>
            <a:blip r:embed="rId2"/>
            <a:stretch>
              <a:fillRect/>
            </a:stretch>
          </p:blipFill>
          <p:spPr>
            <a:xfrm>
              <a:off x="522234" y="1790650"/>
              <a:ext cx="2460171" cy="1433109"/>
            </a:xfrm>
            <a:prstGeom prst="rect">
              <a:avLst/>
            </a:prstGeom>
          </p:spPr>
        </p:pic>
        <p:sp>
          <p:nvSpPr>
            <p:cNvPr id="19" name="TextBox 18">
              <a:extLst>
                <a:ext uri="{FF2B5EF4-FFF2-40B4-BE49-F238E27FC236}">
                  <a16:creationId xmlns:a16="http://schemas.microsoft.com/office/drawing/2014/main" id="{8941FAFF-A4DA-4BE5-AF63-543069ACBCEB}"/>
                </a:ext>
              </a:extLst>
            </p:cNvPr>
            <p:cNvSpPr txBox="1"/>
            <p:nvPr/>
          </p:nvSpPr>
          <p:spPr>
            <a:xfrm>
              <a:off x="2860232" y="1839839"/>
              <a:ext cx="1036246" cy="369332"/>
            </a:xfrm>
            <a:prstGeom prst="rect">
              <a:avLst/>
            </a:prstGeom>
            <a:noFill/>
          </p:spPr>
          <p:txBody>
            <a:bodyPr wrap="none" rtlCol="0">
              <a:spAutoFit/>
            </a:bodyPr>
            <a:lstStyle/>
            <a:p>
              <a:r>
                <a:rPr lang="en-US" b="1" dirty="0"/>
                <a:t>CSAR file</a:t>
              </a:r>
            </a:p>
          </p:txBody>
        </p:sp>
        <p:pic>
          <p:nvPicPr>
            <p:cNvPr id="20" name="Picture 19">
              <a:extLst>
                <a:ext uri="{FF2B5EF4-FFF2-40B4-BE49-F238E27FC236}">
                  <a16:creationId xmlns:a16="http://schemas.microsoft.com/office/drawing/2014/main" id="{F74C24E6-365E-4359-A06F-DD656BEED56B}"/>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138434" y="2195198"/>
              <a:ext cx="479843" cy="624011"/>
            </a:xfrm>
            <a:prstGeom prst="rect">
              <a:avLst/>
            </a:prstGeom>
          </p:spPr>
        </p:pic>
        <p:sp>
          <p:nvSpPr>
            <p:cNvPr id="21" name="Rectangle 20">
              <a:extLst>
                <a:ext uri="{FF2B5EF4-FFF2-40B4-BE49-F238E27FC236}">
                  <a16:creationId xmlns:a16="http://schemas.microsoft.com/office/drawing/2014/main" id="{FDDEEAA7-2102-491E-86F5-1B6E4175D779}"/>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EABCB0E-46C4-44D5-A180-383435C0EF74}"/>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94A645D-D8DD-4BEC-B2CB-772B1FB752F7}"/>
                </a:ext>
              </a:extLst>
            </p:cNvPr>
            <p:cNvSpPr txBox="1"/>
            <p:nvPr/>
          </p:nvSpPr>
          <p:spPr>
            <a:xfrm>
              <a:off x="713650" y="1396951"/>
              <a:ext cx="1384995" cy="369332"/>
            </a:xfrm>
            <a:prstGeom prst="rect">
              <a:avLst/>
            </a:prstGeom>
            <a:noFill/>
          </p:spPr>
          <p:txBody>
            <a:bodyPr wrap="none" rtlCol="0">
              <a:spAutoFit/>
            </a:bodyPr>
            <a:lstStyle/>
            <a:p>
              <a:r>
                <a:rPr lang="en-US" b="1" dirty="0">
                  <a:solidFill>
                    <a:schemeClr val="bg1"/>
                  </a:solidFill>
                </a:rPr>
                <a:t>NF PACKAGE</a:t>
              </a:r>
            </a:p>
          </p:txBody>
        </p:sp>
        <p:sp>
          <p:nvSpPr>
            <p:cNvPr id="24" name="Right Brace 23">
              <a:extLst>
                <a:ext uri="{FF2B5EF4-FFF2-40B4-BE49-F238E27FC236}">
                  <a16:creationId xmlns:a16="http://schemas.microsoft.com/office/drawing/2014/main" id="{3828BF42-9727-4821-8882-D192EA247BDE}"/>
                </a:ext>
              </a:extLst>
            </p:cNvPr>
            <p:cNvSpPr/>
            <p:nvPr/>
          </p:nvSpPr>
          <p:spPr>
            <a:xfrm>
              <a:off x="2749550" y="1813118"/>
              <a:ext cx="152800" cy="1247581"/>
            </a:xfrm>
            <a:prstGeom prst="rightBrace">
              <a:avLst>
                <a:gd name="adj1" fmla="val 68676"/>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3" name="Right Brace 32">
            <a:extLst>
              <a:ext uri="{FF2B5EF4-FFF2-40B4-BE49-F238E27FC236}">
                <a16:creationId xmlns:a16="http://schemas.microsoft.com/office/drawing/2014/main" id="{926C7984-5C4B-46FF-A753-88E762424C06}"/>
              </a:ext>
            </a:extLst>
          </p:cNvPr>
          <p:cNvSpPr/>
          <p:nvPr/>
        </p:nvSpPr>
        <p:spPr>
          <a:xfrm>
            <a:off x="2899439" y="1124416"/>
            <a:ext cx="326204" cy="6968987"/>
          </a:xfrm>
          <a:prstGeom prst="rightBrace">
            <a:avLst/>
          </a:prstGeom>
          <a:ln>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 name="Group 11">
            <a:extLst>
              <a:ext uri="{FF2B5EF4-FFF2-40B4-BE49-F238E27FC236}">
                <a16:creationId xmlns:a16="http://schemas.microsoft.com/office/drawing/2014/main" id="{47F3B170-01A0-43A3-8DED-6BAC46997AD4}"/>
              </a:ext>
            </a:extLst>
          </p:cNvPr>
          <p:cNvGrpSpPr/>
          <p:nvPr/>
        </p:nvGrpSpPr>
        <p:grpSpPr>
          <a:xfrm>
            <a:off x="216891" y="1286170"/>
            <a:ext cx="2556209" cy="4667277"/>
            <a:chOff x="216891" y="3286427"/>
            <a:chExt cx="2556209" cy="4667277"/>
          </a:xfrm>
        </p:grpSpPr>
        <p:pic>
          <p:nvPicPr>
            <p:cNvPr id="4" name="Picture 2" descr="C:\Users\cheung\AppData\Local\Temp\SNAGHTML648e60b.PNG">
              <a:extLst>
                <a:ext uri="{FF2B5EF4-FFF2-40B4-BE49-F238E27FC236}">
                  <a16:creationId xmlns:a16="http://schemas.microsoft.com/office/drawing/2014/main" id="{1E78430E-2F86-4D86-97F1-D4AFA6F9B1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3899" y="374099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EACFBA4-6738-4419-8375-701DF68A6C7F}"/>
                </a:ext>
              </a:extLst>
            </p:cNvPr>
            <p:cNvSpPr txBox="1"/>
            <p:nvPr/>
          </p:nvSpPr>
          <p:spPr>
            <a:xfrm>
              <a:off x="359144" y="3764786"/>
              <a:ext cx="1585114" cy="523220"/>
            </a:xfrm>
            <a:prstGeom prst="rect">
              <a:avLst/>
            </a:prstGeom>
            <a:noFill/>
          </p:spPr>
          <p:txBody>
            <a:bodyPr wrap="none" rtlCol="0">
              <a:spAutoFit/>
            </a:bodyPr>
            <a:lstStyle/>
            <a:p>
              <a:r>
                <a:rPr lang="en-US" sz="1600" dirty="0"/>
                <a:t>Alarm Dictionary</a:t>
              </a:r>
            </a:p>
            <a:p>
              <a:r>
                <a:rPr lang="en-US" sz="1200" dirty="0"/>
                <a:t>(Vendor provided)</a:t>
              </a:r>
            </a:p>
          </p:txBody>
        </p:sp>
        <p:grpSp>
          <p:nvGrpSpPr>
            <p:cNvPr id="6" name="Group 5">
              <a:extLst>
                <a:ext uri="{FF2B5EF4-FFF2-40B4-BE49-F238E27FC236}">
                  <a16:creationId xmlns:a16="http://schemas.microsoft.com/office/drawing/2014/main" id="{A98BFBFA-C382-42CC-901B-762AED9263B4}"/>
                </a:ext>
              </a:extLst>
            </p:cNvPr>
            <p:cNvGrpSpPr/>
            <p:nvPr/>
          </p:nvGrpSpPr>
          <p:grpSpPr>
            <a:xfrm>
              <a:off x="216891" y="3286427"/>
              <a:ext cx="2556209" cy="1773369"/>
              <a:chOff x="675230" y="1396951"/>
              <a:chExt cx="3221248" cy="1773369"/>
            </a:xfrm>
          </p:grpSpPr>
          <p:sp>
            <p:nvSpPr>
              <p:cNvPr id="7" name="Rectangle 6">
                <a:extLst>
                  <a:ext uri="{FF2B5EF4-FFF2-40B4-BE49-F238E27FC236}">
                    <a16:creationId xmlns:a16="http://schemas.microsoft.com/office/drawing/2014/main" id="{E5A9D1DD-D2D8-4471-A205-F1956F14708D}"/>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5B29014-D0F4-4A3B-8BDD-0B62192DE94D}"/>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9E78B2E-534B-4864-A7E3-713E469BA1EB}"/>
                  </a:ext>
                </a:extLst>
              </p:cNvPr>
              <p:cNvSpPr txBox="1"/>
              <p:nvPr/>
            </p:nvSpPr>
            <p:spPr>
              <a:xfrm>
                <a:off x="713650" y="1396951"/>
                <a:ext cx="2175596" cy="369332"/>
              </a:xfrm>
              <a:prstGeom prst="rect">
                <a:avLst/>
              </a:prstGeom>
              <a:noFill/>
            </p:spPr>
            <p:txBody>
              <a:bodyPr wrap="none" rtlCol="0">
                <a:spAutoFit/>
              </a:bodyPr>
              <a:lstStyle/>
              <a:p>
                <a:r>
                  <a:rPr lang="en-US" b="1" dirty="0">
                    <a:solidFill>
                      <a:schemeClr val="bg1"/>
                    </a:solidFill>
                  </a:rPr>
                  <a:t>ALARM DEFINITIONS</a:t>
                </a:r>
              </a:p>
            </p:txBody>
          </p:sp>
        </p:grpSp>
        <p:pic>
          <p:nvPicPr>
            <p:cNvPr id="10" name="Picture 2" descr="C:\Users\cheung\AppData\Local\Temp\SNAGHTML648e60b.PNG">
              <a:extLst>
                <a:ext uri="{FF2B5EF4-FFF2-40B4-BE49-F238E27FC236}">
                  <a16:creationId xmlns:a16="http://schemas.microsoft.com/office/drawing/2014/main" id="{14514DCA-6A08-494C-BCB9-6C0370FA33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7800" y="438511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E8B4F5D-F908-4AE3-A6BA-D8DA1CF1BB25}"/>
                </a:ext>
              </a:extLst>
            </p:cNvPr>
            <p:cNvSpPr txBox="1"/>
            <p:nvPr/>
          </p:nvSpPr>
          <p:spPr>
            <a:xfrm>
              <a:off x="387068" y="437713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25" name="Picture 2" descr="C:\Users\cheung\AppData\Local\Temp\SNAGHTML648e60b.PNG">
              <a:extLst>
                <a:ext uri="{FF2B5EF4-FFF2-40B4-BE49-F238E27FC236}">
                  <a16:creationId xmlns:a16="http://schemas.microsoft.com/office/drawing/2014/main" id="{87A9E1A8-769A-40CD-AFFD-3A6162045F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5779486"/>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F1B04767-383C-46E9-AF85-A7371687FD25}"/>
                </a:ext>
              </a:extLst>
            </p:cNvPr>
            <p:cNvSpPr txBox="1"/>
            <p:nvPr/>
          </p:nvSpPr>
          <p:spPr>
            <a:xfrm>
              <a:off x="356788" y="5701675"/>
              <a:ext cx="1359859" cy="769441"/>
            </a:xfrm>
            <a:prstGeom prst="rect">
              <a:avLst/>
            </a:prstGeom>
            <a:noFill/>
          </p:spPr>
          <p:txBody>
            <a:bodyPr wrap="none" rtlCol="0">
              <a:spAutoFit/>
            </a:bodyPr>
            <a:lstStyle/>
            <a:p>
              <a:r>
                <a:rPr lang="en-US" sz="1600" dirty="0"/>
                <a:t>Measurement</a:t>
              </a:r>
            </a:p>
            <a:p>
              <a:r>
                <a:rPr lang="en-US" sz="1600" dirty="0"/>
                <a:t>Dictionary</a:t>
              </a:r>
            </a:p>
            <a:p>
              <a:r>
                <a:rPr lang="en-US" sz="1200" dirty="0"/>
                <a:t>(Vendor provided)</a:t>
              </a:r>
            </a:p>
          </p:txBody>
        </p:sp>
        <p:grpSp>
          <p:nvGrpSpPr>
            <p:cNvPr id="49" name="Group 48">
              <a:extLst>
                <a:ext uri="{FF2B5EF4-FFF2-40B4-BE49-F238E27FC236}">
                  <a16:creationId xmlns:a16="http://schemas.microsoft.com/office/drawing/2014/main" id="{00338A7B-024F-4CD4-9266-614DFC0919D1}"/>
                </a:ext>
              </a:extLst>
            </p:cNvPr>
            <p:cNvGrpSpPr/>
            <p:nvPr/>
          </p:nvGrpSpPr>
          <p:grpSpPr>
            <a:xfrm>
              <a:off x="216891" y="5357026"/>
              <a:ext cx="2556209" cy="2596678"/>
              <a:chOff x="243689" y="5357026"/>
              <a:chExt cx="2556209" cy="2596678"/>
            </a:xfrm>
          </p:grpSpPr>
          <p:sp>
            <p:nvSpPr>
              <p:cNvPr id="28" name="Rectangle 27">
                <a:extLst>
                  <a:ext uri="{FF2B5EF4-FFF2-40B4-BE49-F238E27FC236}">
                    <a16:creationId xmlns:a16="http://schemas.microsoft.com/office/drawing/2014/main" id="{909EF4F6-A439-4FB5-BCE2-045FB5F71E69}"/>
                  </a:ext>
                </a:extLst>
              </p:cNvPr>
              <p:cNvSpPr/>
              <p:nvPr/>
            </p:nvSpPr>
            <p:spPr>
              <a:xfrm>
                <a:off x="243690" y="5716278"/>
                <a:ext cx="2556208" cy="223742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1033B1A-74C6-4BD9-A676-733F132D44B7}"/>
                  </a:ext>
                </a:extLst>
              </p:cNvPr>
              <p:cNvSpPr/>
              <p:nvPr/>
            </p:nvSpPr>
            <p:spPr>
              <a:xfrm>
                <a:off x="243689" y="5357026"/>
                <a:ext cx="2556208"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466EBFDF-B6C4-4201-9A3D-33BEC421294A}"/>
                </a:ext>
              </a:extLst>
            </p:cNvPr>
            <p:cNvSpPr txBox="1"/>
            <p:nvPr/>
          </p:nvSpPr>
          <p:spPr>
            <a:xfrm>
              <a:off x="274177" y="5349298"/>
              <a:ext cx="2240293" cy="369332"/>
            </a:xfrm>
            <a:prstGeom prst="rect">
              <a:avLst/>
            </a:prstGeom>
            <a:noFill/>
          </p:spPr>
          <p:txBody>
            <a:bodyPr wrap="none" rtlCol="0">
              <a:spAutoFit/>
            </a:bodyPr>
            <a:lstStyle/>
            <a:p>
              <a:r>
                <a:rPr lang="en-US" b="1" dirty="0">
                  <a:solidFill>
                    <a:schemeClr val="bg1"/>
                  </a:solidFill>
                </a:rPr>
                <a:t>MEASUREMENT DEFS</a:t>
              </a:r>
            </a:p>
          </p:txBody>
        </p:sp>
        <p:pic>
          <p:nvPicPr>
            <p:cNvPr id="31" name="Picture 2" descr="C:\Users\cheung\AppData\Local\Temp\SNAGHTML648e60b.PNG">
              <a:extLst>
                <a:ext uri="{FF2B5EF4-FFF2-40B4-BE49-F238E27FC236}">
                  <a16:creationId xmlns:a16="http://schemas.microsoft.com/office/drawing/2014/main" id="{AB500F87-A609-48C7-9AF8-6959ED362C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5444" y="649980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BEE1CBC4-CDA1-48B4-AAF6-9DB01CB53BF3}"/>
                </a:ext>
              </a:extLst>
            </p:cNvPr>
            <p:cNvSpPr txBox="1"/>
            <p:nvPr/>
          </p:nvSpPr>
          <p:spPr>
            <a:xfrm>
              <a:off x="367569" y="7202269"/>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34" name="Picture 2" descr="C:\Users\cheung\AppData\Local\Temp\SNAGHTML648e60b.PNG">
              <a:extLst>
                <a:ext uri="{FF2B5EF4-FFF2-40B4-BE49-F238E27FC236}">
                  <a16:creationId xmlns:a16="http://schemas.microsoft.com/office/drawing/2014/main" id="{924F5154-BB0A-4F83-9D0B-F44204C517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1543" y="72775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a:extLst>
                <a:ext uri="{FF2B5EF4-FFF2-40B4-BE49-F238E27FC236}">
                  <a16:creationId xmlns:a16="http://schemas.microsoft.com/office/drawing/2014/main" id="{8327E6BC-771A-4577-96E2-72BEE635A5C3}"/>
                </a:ext>
              </a:extLst>
            </p:cNvPr>
            <p:cNvSpPr txBox="1"/>
            <p:nvPr/>
          </p:nvSpPr>
          <p:spPr>
            <a:xfrm>
              <a:off x="367569" y="6428536"/>
              <a:ext cx="1359859" cy="769441"/>
            </a:xfrm>
            <a:prstGeom prst="rect">
              <a:avLst/>
            </a:prstGeom>
            <a:noFill/>
          </p:spPr>
          <p:txBody>
            <a:bodyPr wrap="none" rtlCol="0">
              <a:spAutoFit/>
            </a:bodyPr>
            <a:lstStyle/>
            <a:p>
              <a:r>
                <a:rPr lang="en-US" sz="1600" dirty="0"/>
                <a:t>Measurement</a:t>
              </a:r>
            </a:p>
            <a:p>
              <a:r>
                <a:rPr lang="en-US" sz="1600" dirty="0"/>
                <a:t>Schema</a:t>
              </a:r>
            </a:p>
            <a:p>
              <a:r>
                <a:rPr lang="en-US" sz="1200" dirty="0"/>
                <a:t>(Vendor provided)</a:t>
              </a:r>
            </a:p>
          </p:txBody>
        </p:sp>
      </p:grpSp>
      <p:grpSp>
        <p:nvGrpSpPr>
          <p:cNvPr id="3" name="Group 2">
            <a:extLst>
              <a:ext uri="{FF2B5EF4-FFF2-40B4-BE49-F238E27FC236}">
                <a16:creationId xmlns:a16="http://schemas.microsoft.com/office/drawing/2014/main" id="{030682EA-AAD4-4327-96EB-B627C5784DBD}"/>
              </a:ext>
            </a:extLst>
          </p:cNvPr>
          <p:cNvGrpSpPr/>
          <p:nvPr/>
        </p:nvGrpSpPr>
        <p:grpSpPr>
          <a:xfrm>
            <a:off x="216891" y="6245040"/>
            <a:ext cx="2556209" cy="1773369"/>
            <a:chOff x="216891" y="1215828"/>
            <a:chExt cx="2556209" cy="1773369"/>
          </a:xfrm>
        </p:grpSpPr>
        <p:pic>
          <p:nvPicPr>
            <p:cNvPr id="41" name="Picture 2" descr="C:\Users\cheung\AppData\Local\Temp\SNAGHTML648e60b.PNG">
              <a:extLst>
                <a:ext uri="{FF2B5EF4-FFF2-40B4-BE49-F238E27FC236}">
                  <a16:creationId xmlns:a16="http://schemas.microsoft.com/office/drawing/2014/main" id="{D216BBC5-7B44-4AC8-B998-4D27255CC2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3061" y="1634355"/>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B23DBACB-F337-482F-8719-11BC1A3C8B13}"/>
                </a:ext>
              </a:extLst>
            </p:cNvPr>
            <p:cNvSpPr txBox="1"/>
            <p:nvPr/>
          </p:nvSpPr>
          <p:spPr>
            <a:xfrm>
              <a:off x="355186" y="2379683"/>
              <a:ext cx="1597489" cy="523220"/>
            </a:xfrm>
            <a:prstGeom prst="rect">
              <a:avLst/>
            </a:prstGeom>
            <a:noFill/>
          </p:spPr>
          <p:txBody>
            <a:bodyPr wrap="none" rtlCol="0">
              <a:spAutoFit/>
            </a:bodyPr>
            <a:lstStyle/>
            <a:p>
              <a:r>
                <a:rPr lang="en-US" sz="1600" dirty="0"/>
                <a:t>YAML Definitions</a:t>
              </a:r>
            </a:p>
            <a:p>
              <a:r>
                <a:rPr lang="en-US" sz="1200" dirty="0"/>
                <a:t>(Vendor provided)</a:t>
              </a:r>
            </a:p>
          </p:txBody>
        </p:sp>
        <p:pic>
          <p:nvPicPr>
            <p:cNvPr id="43" name="Picture 2" descr="C:\Users\cheung\AppData\Local\Temp\SNAGHTML648e60b.PNG">
              <a:extLst>
                <a:ext uri="{FF2B5EF4-FFF2-40B4-BE49-F238E27FC236}">
                  <a16:creationId xmlns:a16="http://schemas.microsoft.com/office/drawing/2014/main" id="{59B4A13B-8A02-4DB7-9882-B03BFBEDCE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9160" y="241210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A9C47C92-EEAF-474C-849B-FD7369AC8DAB}"/>
                </a:ext>
              </a:extLst>
            </p:cNvPr>
            <p:cNvSpPr txBox="1"/>
            <p:nvPr/>
          </p:nvSpPr>
          <p:spPr>
            <a:xfrm>
              <a:off x="355186" y="1563086"/>
              <a:ext cx="1359859" cy="769441"/>
            </a:xfrm>
            <a:prstGeom prst="rect">
              <a:avLst/>
            </a:prstGeom>
            <a:noFill/>
          </p:spPr>
          <p:txBody>
            <a:bodyPr wrap="none" rtlCol="0">
              <a:spAutoFit/>
            </a:bodyPr>
            <a:lstStyle/>
            <a:p>
              <a:r>
                <a:rPr lang="en-US" sz="1600" dirty="0"/>
                <a:t>Configuration</a:t>
              </a:r>
            </a:p>
            <a:p>
              <a:r>
                <a:rPr lang="en-US" sz="1600" dirty="0"/>
                <a:t>Schema</a:t>
              </a:r>
            </a:p>
            <a:p>
              <a:r>
                <a:rPr lang="en-US" sz="1200" dirty="0"/>
                <a:t>(Vendor provided)</a:t>
              </a:r>
            </a:p>
          </p:txBody>
        </p:sp>
        <p:grpSp>
          <p:nvGrpSpPr>
            <p:cNvPr id="45" name="Group 44">
              <a:extLst>
                <a:ext uri="{FF2B5EF4-FFF2-40B4-BE49-F238E27FC236}">
                  <a16:creationId xmlns:a16="http://schemas.microsoft.com/office/drawing/2014/main" id="{BB65D370-A398-455F-B8B8-7C3DDD22DC94}"/>
                </a:ext>
              </a:extLst>
            </p:cNvPr>
            <p:cNvGrpSpPr/>
            <p:nvPr/>
          </p:nvGrpSpPr>
          <p:grpSpPr>
            <a:xfrm>
              <a:off x="216891" y="1215828"/>
              <a:ext cx="2556209" cy="1773369"/>
              <a:chOff x="675230" y="1396951"/>
              <a:chExt cx="3221248" cy="1773369"/>
            </a:xfrm>
          </p:grpSpPr>
          <p:sp>
            <p:nvSpPr>
              <p:cNvPr id="46" name="Rectangle 45">
                <a:extLst>
                  <a:ext uri="{FF2B5EF4-FFF2-40B4-BE49-F238E27FC236}">
                    <a16:creationId xmlns:a16="http://schemas.microsoft.com/office/drawing/2014/main" id="{826B0985-081E-4C2B-A06E-BA3EF79E57DE}"/>
                  </a:ext>
                </a:extLst>
              </p:cNvPr>
              <p:cNvSpPr/>
              <p:nvPr/>
            </p:nvSpPr>
            <p:spPr>
              <a:xfrm>
                <a:off x="675231" y="1763931"/>
                <a:ext cx="3221247" cy="140638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3E89A19E-5E05-40E5-A121-171853931F9B}"/>
                  </a:ext>
                </a:extLst>
              </p:cNvPr>
              <p:cNvSpPr/>
              <p:nvPr/>
            </p:nvSpPr>
            <p:spPr>
              <a:xfrm>
                <a:off x="675230" y="1404679"/>
                <a:ext cx="3221247" cy="356321"/>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2914576-C48F-4052-B073-5DCB88455384}"/>
                  </a:ext>
                </a:extLst>
              </p:cNvPr>
              <p:cNvSpPr txBox="1"/>
              <p:nvPr/>
            </p:nvSpPr>
            <p:spPr>
              <a:xfrm>
                <a:off x="713650" y="1396951"/>
                <a:ext cx="2941274" cy="369332"/>
              </a:xfrm>
              <a:prstGeom prst="rect">
                <a:avLst/>
              </a:prstGeom>
              <a:noFill/>
            </p:spPr>
            <p:txBody>
              <a:bodyPr wrap="none" rtlCol="0">
                <a:spAutoFit/>
              </a:bodyPr>
              <a:lstStyle/>
              <a:p>
                <a:r>
                  <a:rPr lang="en-US" b="1" dirty="0">
                    <a:solidFill>
                      <a:schemeClr val="bg1"/>
                    </a:solidFill>
                  </a:rPr>
                  <a:t>CONFIGURATION DEFS</a:t>
                </a:r>
              </a:p>
            </p:txBody>
          </p:sp>
        </p:grpSp>
      </p:grpSp>
      <p:sp>
        <p:nvSpPr>
          <p:cNvPr id="2" name="TextBox 1">
            <a:extLst>
              <a:ext uri="{FF2B5EF4-FFF2-40B4-BE49-F238E27FC236}">
                <a16:creationId xmlns:a16="http://schemas.microsoft.com/office/drawing/2014/main" id="{E45C4CA5-AB09-4113-B37C-AC511B816FDE}"/>
              </a:ext>
            </a:extLst>
          </p:cNvPr>
          <p:cNvSpPr txBox="1"/>
          <p:nvPr/>
        </p:nvSpPr>
        <p:spPr>
          <a:xfrm>
            <a:off x="3351983" y="5895858"/>
            <a:ext cx="3260282" cy="1785104"/>
          </a:xfrm>
          <a:prstGeom prst="rect">
            <a:avLst/>
          </a:prstGeom>
          <a:noFill/>
        </p:spPr>
        <p:txBody>
          <a:bodyPr wrap="square" rtlCol="0">
            <a:spAutoFit/>
          </a:bodyPr>
          <a:lstStyle/>
          <a:p>
            <a:r>
              <a:rPr lang="en-US" sz="1100" dirty="0"/>
              <a:t>Need to define a common “template” that all vendors </a:t>
            </a:r>
          </a:p>
          <a:p>
            <a:r>
              <a:rPr lang="en-US" sz="1100" dirty="0"/>
              <a:t>Provide dictionaries for. DCAE-DS responsible for reading these files. Closed Loop. Vendor describe alarms being sent. Definition what alarms correlated to (collecting, triggers). CLAMP performs analysis, design of who uses it is SDC. Holmes monitoring micro-services (to receive alarms).</a:t>
            </a:r>
          </a:p>
          <a:p>
            <a:endParaRPr lang="en-US" sz="1100" dirty="0"/>
          </a:p>
          <a:p>
            <a:r>
              <a:rPr lang="en-US" sz="1100" dirty="0"/>
              <a:t>Communication STANDARDS we want to support?</a:t>
            </a:r>
          </a:p>
          <a:p>
            <a:r>
              <a:rPr lang="en-US" sz="1100" dirty="0"/>
              <a:t>[Data Format]</a:t>
            </a:r>
          </a:p>
        </p:txBody>
      </p:sp>
      <p:sp>
        <p:nvSpPr>
          <p:cNvPr id="50" name="TextBox 49">
            <a:extLst>
              <a:ext uri="{FF2B5EF4-FFF2-40B4-BE49-F238E27FC236}">
                <a16:creationId xmlns:a16="http://schemas.microsoft.com/office/drawing/2014/main" id="{5EAE197E-C8C8-4058-BBAE-3A747B4EFD42}"/>
              </a:ext>
            </a:extLst>
          </p:cNvPr>
          <p:cNvSpPr txBox="1"/>
          <p:nvPr/>
        </p:nvSpPr>
        <p:spPr>
          <a:xfrm>
            <a:off x="3346243" y="1242908"/>
            <a:ext cx="3260282" cy="938719"/>
          </a:xfrm>
          <a:prstGeom prst="rect">
            <a:avLst/>
          </a:prstGeom>
          <a:noFill/>
        </p:spPr>
        <p:txBody>
          <a:bodyPr wrap="square" rtlCol="0">
            <a:spAutoFit/>
          </a:bodyPr>
          <a:lstStyle/>
          <a:p>
            <a:r>
              <a:rPr lang="en-US" sz="1100" dirty="0"/>
              <a:t>PNF Alarm #22</a:t>
            </a:r>
          </a:p>
          <a:p>
            <a:r>
              <a:rPr lang="en-US" sz="1100" dirty="0"/>
              <a:t>#22 S/W problem </a:t>
            </a:r>
            <a:r>
              <a:rPr lang="en-US" sz="1100" dirty="0" err="1"/>
              <a:t>xyz</a:t>
            </a:r>
            <a:endParaRPr lang="en-US" sz="1100" dirty="0"/>
          </a:p>
          <a:p>
            <a:r>
              <a:rPr lang="en-US" sz="1100" dirty="0"/>
              <a:t>VES = fault fields; “fault’ domain publish DMaaP</a:t>
            </a:r>
          </a:p>
          <a:p>
            <a:r>
              <a:rPr lang="en-US" sz="1100" dirty="0"/>
              <a:t>Clamp, Analytic, Holmes – [#22 event]</a:t>
            </a:r>
          </a:p>
          <a:p>
            <a:r>
              <a:rPr lang="en-US" sz="1100" dirty="0"/>
              <a:t>Dictionary looks up #22 -&gt; </a:t>
            </a:r>
          </a:p>
        </p:txBody>
      </p:sp>
    </p:spTree>
    <p:extLst>
      <p:ext uri="{BB962C8B-B14F-4D97-AF65-F5344CB8AC3E}">
        <p14:creationId xmlns:p14="http://schemas.microsoft.com/office/powerpoint/2010/main" val="19294885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253702"/>
            <a:ext cx="6520408" cy="4185761"/>
          </a:xfrm>
          <a:prstGeom prst="rect">
            <a:avLst/>
          </a:prstGeom>
          <a:noFill/>
        </p:spPr>
        <p:txBody>
          <a:bodyPr wrap="square" rtlCol="0">
            <a:spAutoFit/>
          </a:bodyPr>
          <a:lstStyle/>
          <a:p>
            <a:r>
              <a:rPr lang="en-US" sz="1400" b="1" u="sng" dirty="0">
                <a:solidFill>
                  <a:srgbClr val="FF0000"/>
                </a:solidFill>
              </a:rPr>
              <a:t>ALARM DICTIONARY</a:t>
            </a:r>
          </a:p>
          <a:p>
            <a:r>
              <a:rPr lang="en-US" sz="1400" dirty="0"/>
              <a:t>Alarm Dictionary defines all alarms/faults published by </a:t>
            </a:r>
            <a:r>
              <a:rPr lang="en-US" sz="1400" dirty="0" err="1"/>
              <a:t>xNF</a:t>
            </a:r>
            <a:r>
              <a:rPr lang="en-US" sz="1400" dirty="0"/>
              <a:t> (x=V or P)</a:t>
            </a:r>
          </a:p>
          <a:p>
            <a:r>
              <a:rPr lang="en-US" sz="1400" dirty="0"/>
              <a:t>Based on 3GPP TS32.111, ETSI, and VES document (v6.0)</a:t>
            </a:r>
          </a:p>
          <a:p>
            <a:r>
              <a:rPr lang="en-US" sz="1400" b="1" u="sng" dirty="0">
                <a:solidFill>
                  <a:srgbClr val="FF0000"/>
                </a:solidFill>
              </a:rPr>
              <a:t>SDC DESIGN STUDIO MAPS VES FAULT Event to Alarm Dictionary</a:t>
            </a:r>
          </a:p>
          <a:p>
            <a:r>
              <a:rPr lang="en-US" sz="1400" dirty="0"/>
              <a:t>SDC Design studio does mapping of Alarm dictionary entries to VES Fault Events to produce a “mapping” definition in the CSAR package. (RATHER than </a:t>
            </a:r>
            <a:r>
              <a:rPr lang="en-US" sz="1400" dirty="0" err="1"/>
              <a:t>mS</a:t>
            </a:r>
            <a:r>
              <a:rPr lang="en-US" sz="1400" dirty="0"/>
              <a:t> doing the mapping because it is more model driven)</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Alarm dictionary mapping definitions.</a:t>
            </a:r>
          </a:p>
          <a:p>
            <a:r>
              <a:rPr lang="en-US" sz="1400" b="1" u="sng" dirty="0">
                <a:solidFill>
                  <a:srgbClr val="FF0000"/>
                </a:solidFill>
              </a:rPr>
              <a:t>DEFINITIONS &amp; ARTIFACTS (CSAR PACKAGE)</a:t>
            </a:r>
          </a:p>
          <a:p>
            <a:r>
              <a:rPr lang="en-US" sz="1400" dirty="0"/>
              <a:t>1. VES-Alarm mapping definition passed by SDC (CSAR Package) to ONAP components</a:t>
            </a:r>
          </a:p>
          <a:p>
            <a:r>
              <a:rPr lang="en-US" sz="1400" dirty="0"/>
              <a:t>2. DCAE micro-service gets CSAR package </a:t>
            </a:r>
          </a:p>
          <a:p>
            <a:r>
              <a:rPr lang="en-US" sz="1400" b="1" u="sng" dirty="0">
                <a:solidFill>
                  <a:srgbClr val="FF0000"/>
                </a:solidFill>
              </a:rPr>
              <a:t>MICRO SERVICE GETS FAULT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Alarm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546179"/>
            <a:chOff x="696464" y="576597"/>
            <a:chExt cx="712737" cy="4546179"/>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17418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3663823" cy="1261884"/>
          </a:xfrm>
          <a:prstGeom prst="rect">
            <a:avLst/>
          </a:prstGeom>
          <a:noFill/>
        </p:spPr>
        <p:txBody>
          <a:bodyPr wrap="none" rtlCol="0">
            <a:spAutoFit/>
          </a:bodyPr>
          <a:lstStyle/>
          <a:p>
            <a:r>
              <a:rPr lang="en-US" sz="1600" dirty="0">
                <a:solidFill>
                  <a:srgbClr val="0000CC"/>
                </a:solidFill>
              </a:rPr>
              <a:t>Alarm Dictionary</a:t>
            </a:r>
          </a:p>
          <a:p>
            <a:r>
              <a:rPr lang="en-US" sz="1200" dirty="0"/>
              <a:t>(Vendor provided)</a:t>
            </a:r>
          </a:p>
          <a:p>
            <a:endParaRPr lang="en-US" sz="1200" dirty="0"/>
          </a:p>
          <a:p>
            <a:endParaRPr lang="en-US" sz="1200" dirty="0"/>
          </a:p>
          <a:p>
            <a:r>
              <a:rPr lang="en-US" sz="1200" dirty="0"/>
              <a:t>Alarm #999 map to</a:t>
            </a:r>
          </a:p>
          <a:p>
            <a:r>
              <a:rPr lang="en-US" sz="1200" dirty="0"/>
              <a:t>VES Event </a:t>
            </a:r>
            <a:r>
              <a:rPr lang="en-US" sz="1200" dirty="0" err="1"/>
              <a:t>eventName</a:t>
            </a:r>
            <a:r>
              <a:rPr lang="en-US" sz="1200" dirty="0"/>
              <a:t> </a:t>
            </a:r>
            <a:r>
              <a:rPr lang="en-US" sz="1200" i="1" dirty="0" err="1"/>
              <a:t>fault_Nokia_nfType_alarmName</a:t>
            </a:r>
            <a:r>
              <a:rPr lang="en-US" sz="1200" i="1" dirty="0"/>
              <a:t> </a:t>
            </a:r>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Alarm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3585474"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646331"/>
          </a:xfrm>
          <a:prstGeom prst="rect">
            <a:avLst/>
          </a:prstGeom>
          <a:noFill/>
        </p:spPr>
        <p:txBody>
          <a:bodyPr wrap="square" rtlCol="0">
            <a:spAutoFit/>
          </a:bodyPr>
          <a:lstStyle/>
          <a:p>
            <a:r>
              <a:rPr lang="en-US" sz="1200" dirty="0"/>
              <a:t>VES Event </a:t>
            </a:r>
            <a:r>
              <a:rPr lang="en-US" sz="1200" dirty="0" err="1"/>
              <a:t>eventName</a:t>
            </a:r>
            <a:r>
              <a:rPr lang="en-US" sz="1200" dirty="0"/>
              <a:t> </a:t>
            </a:r>
            <a:r>
              <a:rPr lang="en-US" sz="1200" i="1" dirty="0" err="1"/>
              <a:t>fault_Nokia_nfType_alarmName</a:t>
            </a:r>
            <a:r>
              <a:rPr lang="en-US" sz="1200" i="1" dirty="0"/>
              <a:t> </a:t>
            </a:r>
          </a:p>
          <a:p>
            <a:r>
              <a:rPr lang="en-US" sz="1200" dirty="0"/>
              <a:t>Alarm #999</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872" y="1827687"/>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585114" cy="523220"/>
          </a:xfrm>
          <a:prstGeom prst="rect">
            <a:avLst/>
          </a:prstGeom>
          <a:noFill/>
        </p:spPr>
        <p:txBody>
          <a:bodyPr wrap="none" rtlCol="0">
            <a:spAutoFit/>
          </a:bodyPr>
          <a:lstStyle/>
          <a:p>
            <a:r>
              <a:rPr lang="en-US" sz="1600" dirty="0">
                <a:solidFill>
                  <a:srgbClr val="0000CC"/>
                </a:solidFill>
              </a:rPr>
              <a:t>Alarm Dictionary</a:t>
            </a:r>
            <a:endParaRPr lang="en-US" sz="1200" dirty="0">
              <a:solidFill>
                <a:srgbClr val="0000CC"/>
              </a:solidFill>
            </a:endParaRPr>
          </a:p>
          <a:p>
            <a:r>
              <a:rPr lang="en-US" sz="1200" dirty="0"/>
              <a:t>Alarm #999</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2114681" cy="246221"/>
          </a:xfrm>
          <a:prstGeom prst="rect">
            <a:avLst/>
          </a:prstGeom>
          <a:noFill/>
        </p:spPr>
        <p:txBody>
          <a:bodyPr wrap="none" rtlCol="0">
            <a:spAutoFit/>
          </a:bodyPr>
          <a:lstStyle/>
          <a:p>
            <a:r>
              <a:rPr lang="en-US" sz="1000" dirty="0">
                <a:solidFill>
                  <a:srgbClr val="0000CC"/>
                </a:solidFill>
              </a:rPr>
              <a:t>Alarm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Alarm Dictionary to VES Fault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3211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5966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83330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109712"/>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75466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0805189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2DD5FD7-DF6A-4009-9F7C-83F59AB67D0F}"/>
              </a:ext>
            </a:extLst>
          </p:cNvPr>
          <p:cNvSpPr/>
          <p:nvPr/>
        </p:nvSpPr>
        <p:spPr>
          <a:xfrm>
            <a:off x="214313" y="647849"/>
            <a:ext cx="6257925" cy="8402300"/>
          </a:xfrm>
          <a:prstGeom prst="rect">
            <a:avLst/>
          </a:prstGeom>
        </p:spPr>
        <p:txBody>
          <a:bodyPr wrap="square">
            <a:spAutoFit/>
          </a:bodyPr>
          <a:lstStyle/>
          <a:p>
            <a:r>
              <a:rPr lang="en-US" b="1" dirty="0">
                <a:solidFill>
                  <a:srgbClr val="FF0000"/>
                </a:solidFill>
                <a:latin typeface="Calibri" panose="020F0502020204030204" pitchFamily="34" charset="0"/>
                <a:ea typeface="Times New Roman" panose="02020603050405020304" pitchFamily="18" charset="0"/>
              </a:rPr>
              <a:t>ALARM DICTIONARY PURPOSE</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DICTIONARY</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it allows for a readily accessible body of the entire set of alarms &amp; faults that are managed by a PNF. It would allow for an operator to see all of the alarms &amp; faults of a PNF without having to wait for individual alarms &amp; faults to arrive in ONAP.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Analytics facilitator</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A dictionary would allow for a variety of vendor specific (or vendor agnostic) analytics applications to be developed. There are a variety of fields in the Alarm Dictionary that would facilitate such analytics capabilities as correlation, escalation, isolation, recovery actions, self-healing, and life cycle management functions. </a:t>
            </a:r>
          </a:p>
          <a:p>
            <a:pPr marL="342900" indent="-342900">
              <a:buAutoNum type="arabicParenBoth"/>
            </a:pPr>
            <a:r>
              <a:rPr lang="en-US" b="1" dirty="0">
                <a:solidFill>
                  <a:srgbClr val="FF0000"/>
                </a:solidFill>
                <a:latin typeface="Calibri" panose="020F0502020204030204" pitchFamily="34" charset="0"/>
                <a:ea typeface="Times New Roman" panose="02020603050405020304" pitchFamily="18" charset="0"/>
              </a:rPr>
              <a:t>GENERAL ANALYTICS</a:t>
            </a:r>
            <a:r>
              <a:rPr lang="en-US" dirty="0">
                <a:solidFill>
                  <a:srgbClr val="FF0000"/>
                </a:solidFill>
                <a:latin typeface="Calibri" panose="020F0502020204030204" pitchFamily="34" charset="0"/>
                <a:ea typeface="Times New Roman" panose="02020603050405020304" pitchFamily="18" charset="0"/>
              </a:rPr>
              <a:t> </a:t>
            </a:r>
            <a:r>
              <a:rPr lang="en-US" dirty="0">
                <a:solidFill>
                  <a:srgbClr val="006600"/>
                </a:solidFill>
                <a:latin typeface="Calibri" panose="020F0502020204030204" pitchFamily="34" charset="0"/>
                <a:ea typeface="Times New Roman" panose="02020603050405020304" pitchFamily="18" charset="0"/>
              </a:rPr>
              <a:t>– </a:t>
            </a:r>
            <a:r>
              <a:rPr lang="en-US" dirty="0">
                <a:latin typeface="Calibri" panose="020F0502020204030204" pitchFamily="34" charset="0"/>
                <a:ea typeface="Times New Roman" panose="02020603050405020304" pitchFamily="18" charset="0"/>
              </a:rPr>
              <a:t>The strength of ONAP is the potential ability to coordinate information from multiple sources, different vendors, and disparate types of NFs. A dictionary can form the foundation for generalized analytics that are vendor agnostic.</a:t>
            </a:r>
          </a:p>
          <a:p>
            <a:endParaRPr lang="en-US" dirty="0">
              <a:solidFill>
                <a:srgbClr val="006600"/>
              </a:solidFill>
              <a:latin typeface="Calibri" panose="020F0502020204030204" pitchFamily="34" charset="0"/>
              <a:ea typeface="Times New Roman" panose="02020603050405020304" pitchFamily="18" charset="0"/>
            </a:endParaRPr>
          </a:p>
          <a:p>
            <a:r>
              <a:rPr lang="en-US" b="1" dirty="0">
                <a:solidFill>
                  <a:srgbClr val="FF0000"/>
                </a:solidFill>
                <a:latin typeface="Calibri" panose="020F0502020204030204" pitchFamily="34" charset="0"/>
                <a:ea typeface="Times New Roman" panose="02020603050405020304" pitchFamily="18" charset="0"/>
              </a:rPr>
              <a:t>FAULT DICTIONARY PURPOSE</a:t>
            </a:r>
          </a:p>
          <a:p>
            <a:pPr marL="342900" indent="-342900">
              <a:buAutoNum type="arabicParenBoth"/>
            </a:pPr>
            <a:r>
              <a:rPr lang="en-US" b="1" dirty="0">
                <a:solidFill>
                  <a:srgbClr val="FF0000"/>
                </a:solidFill>
              </a:rPr>
              <a:t>FAULTS vs ALARMS</a:t>
            </a:r>
            <a:r>
              <a:rPr lang="en-US" dirty="0"/>
              <a:t> - Fault can be a condition encountered in run-time that does not necessarily create a customer-facing alarm. An alarm is intended to result in a visual notification to a service provider to take action. An analogy would be the “Check engine” light in your car which would correspond to an Alarm. A solenoid, a carburetor, or distributor fault all might lead to a “Check engine” light. A driver (service provider) may not be able to directly act on the specific fault (or indeed care about the fault); but when the “check engine” light went on would know to take some action (go to the service station).</a:t>
            </a:r>
          </a:p>
        </p:txBody>
      </p:sp>
      <p:grpSp>
        <p:nvGrpSpPr>
          <p:cNvPr id="5" name="Group 4">
            <a:extLst>
              <a:ext uri="{FF2B5EF4-FFF2-40B4-BE49-F238E27FC236}">
                <a16:creationId xmlns:a16="http://schemas.microsoft.com/office/drawing/2014/main" id="{D6F6D032-2B74-4638-BDC7-2BAC7482F26D}"/>
              </a:ext>
            </a:extLst>
          </p:cNvPr>
          <p:cNvGrpSpPr/>
          <p:nvPr/>
        </p:nvGrpSpPr>
        <p:grpSpPr>
          <a:xfrm>
            <a:off x="0" y="-64154"/>
            <a:ext cx="6863269" cy="9208154"/>
            <a:chOff x="-5269" y="-17858"/>
            <a:chExt cx="6863269" cy="8598180"/>
          </a:xfrm>
        </p:grpSpPr>
        <p:sp>
          <p:nvSpPr>
            <p:cNvPr id="6" name="Rectangle 5">
              <a:extLst>
                <a:ext uri="{FF2B5EF4-FFF2-40B4-BE49-F238E27FC236}">
                  <a16:creationId xmlns:a16="http://schemas.microsoft.com/office/drawing/2014/main" id="{02D8ACBB-3992-4143-92A8-B2A428A45AD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7" name="TextBox 6">
              <a:extLst>
                <a:ext uri="{FF2B5EF4-FFF2-40B4-BE49-F238E27FC236}">
                  <a16:creationId xmlns:a16="http://schemas.microsoft.com/office/drawing/2014/main" id="{309E1CFD-E3BC-47EA-A7B5-EEB741EF0E56}"/>
                </a:ext>
              </a:extLst>
            </p:cNvPr>
            <p:cNvSpPr txBox="1"/>
            <p:nvPr/>
          </p:nvSpPr>
          <p:spPr>
            <a:xfrm>
              <a:off x="1583745" y="-17858"/>
              <a:ext cx="3696846"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Alarm Dictionary Usage</a:t>
              </a:r>
            </a:p>
          </p:txBody>
        </p:sp>
        <p:sp>
          <p:nvSpPr>
            <p:cNvPr id="8" name="Rectangle 7">
              <a:extLst>
                <a:ext uri="{FF2B5EF4-FFF2-40B4-BE49-F238E27FC236}">
                  <a16:creationId xmlns:a16="http://schemas.microsoft.com/office/drawing/2014/main" id="{932472F8-D4AB-45FD-BA74-FE394FF2FD47}"/>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18487828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45786" y="-64154"/>
            <a:ext cx="6909055" cy="9208154"/>
            <a:chOff x="-51055" y="-17858"/>
            <a:chExt cx="6909055"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51055" y="-17858"/>
              <a:ext cx="6585457"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NF ALARM 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1737032190"/>
              </p:ext>
            </p:extLst>
          </p:nvPr>
        </p:nvGraphicFramePr>
        <p:xfrm>
          <a:off x="78480" y="525882"/>
          <a:ext cx="6601720" cy="821436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68478">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ALARM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Alarm </a:t>
                      </a:r>
                      <a:r>
                        <a:rPr lang="en-GB" sz="1100" b="1" dirty="0">
                          <a:solidFill>
                            <a:srgbClr val="0000CC"/>
                          </a:solidFill>
                          <a:effectLst/>
                          <a:highlight>
                            <a:srgbClr val="FFFF00"/>
                          </a:highlight>
                          <a:latin typeface="+mn-lt"/>
                        </a:rPr>
                        <a:t>Dictionary Index</a:t>
                      </a:r>
                      <a:endParaRPr lang="en-US" sz="1100" b="1" dirty="0">
                        <a:solidFill>
                          <a:srgbClr val="0000CC"/>
                        </a:solidFill>
                        <a:effectLst/>
                        <a:highlight>
                          <a:srgbClr val="FFFF00"/>
                        </a:highligh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 </a:t>
                      </a:r>
                    </a:p>
                    <a:p>
                      <a:pPr marL="0" marR="0" hangingPunct="0">
                        <a:spcBef>
                          <a:spcPts val="0"/>
                        </a:spcBef>
                        <a:spcAft>
                          <a:spcPts val="0"/>
                        </a:spcAft>
                      </a:pPr>
                      <a:r>
                        <a:rPr lang="en-US" sz="1100" dirty="0">
                          <a:effectLst/>
                          <a:highlight>
                            <a:srgbClr val="FFFF00"/>
                          </a:highlight>
                          <a:latin typeface="+mn-lt"/>
                          <a:ea typeface="Times New Roman" panose="02020603050405020304" pitchFamily="18" charset="0"/>
                          <a:cs typeface="Times New Roman" panose="02020603050405020304" pitchFamily="18" charset="0"/>
                        </a:rPr>
                        <a:t>The VES Event </a:t>
                      </a:r>
                      <a:r>
                        <a:rPr lang="en-US" sz="1100" i="1" dirty="0" err="1">
                          <a:effectLst/>
                          <a:highlight>
                            <a:srgbClr val="FFFF00"/>
                          </a:highlight>
                          <a:latin typeface="+mn-lt"/>
                          <a:ea typeface="Times New Roman" panose="02020603050405020304" pitchFamily="18" charset="0"/>
                          <a:cs typeface="Times New Roman" panose="02020603050405020304" pitchFamily="18" charset="0"/>
                        </a:rPr>
                        <a:t>EventID</a:t>
                      </a:r>
                      <a:r>
                        <a:rPr lang="en-US" sz="1100" i="1" dirty="0">
                          <a:effectLst/>
                          <a:highlight>
                            <a:srgbClr val="FFFF00"/>
                          </a:highlight>
                          <a:latin typeface="+mn-lt"/>
                          <a:ea typeface="Times New Roman" panose="02020603050405020304" pitchFamily="18" charset="0"/>
                          <a:cs typeface="Times New Roman" panose="02020603050405020304" pitchFamily="18" charset="0"/>
                        </a:rPr>
                        <a:t> </a:t>
                      </a:r>
                      <a:r>
                        <a:rPr lang="en-US" sz="1100" dirty="0">
                          <a:effectLst/>
                          <a:highlight>
                            <a:srgbClr val="FFFF00"/>
                          </a:highlight>
                          <a:latin typeface="+mn-lt"/>
                          <a:ea typeface="Times New Roman" panose="02020603050405020304" pitchFamily="18" charset="0"/>
                          <a:cs typeface="Times New Roman" panose="02020603050405020304" pitchFamily="18" charset="0"/>
                        </a:rPr>
                        <a:t>would encode the Alarm number which will correspond to the Alarm Index.</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Alarm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Synchronization Lost</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Event Type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type of alarm. The types are: Communications Alarm, Processing Error Alarm, Environmental Alarm, Quality of Service Alarm, Equipment Alarm, Integrity Violation, Operational Violation, Physical Violation, Security Service Violation, Mechanism Violation, or Time Domain Violation.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eventCategtory</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Quality of Service Alarm</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Meaning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Synchronization has been lost</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Alarm</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in Quality of Service</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solidFill>
                            <a:srgbClr val="0000CC"/>
                          </a:solidFill>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Probable Cause</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the probable cause qualifier for the alarm. Probable causes are found in 3GPP TS 32.111 Annex B drawn from ITU-T M.3100 and </a:t>
                      </a:r>
                      <a:r>
                        <a:rPr lang="en-GB" sz="1100" kern="1200" dirty="0">
                          <a:solidFill>
                            <a:schemeClr val="tx1"/>
                          </a:solidFill>
                          <a:effectLst/>
                          <a:latin typeface="+mn-lt"/>
                          <a:ea typeface="+mn-ea"/>
                          <a:cs typeface="+mn-cs"/>
                        </a:rPr>
                        <a:t>from ITU-T Recommendation X.721, X.733, and X.736</a:t>
                      </a:r>
                    </a:p>
                    <a:p>
                      <a:pPr marL="0" marR="0" hangingPunct="0">
                        <a:spcBef>
                          <a:spcPts val="0"/>
                        </a:spcBef>
                        <a:spcAft>
                          <a:spcPts val="0"/>
                        </a:spcAft>
                      </a:pPr>
                      <a:r>
                        <a:rPr lang="en-GB" sz="1100" kern="1200" dirty="0">
                          <a:solidFill>
                            <a:schemeClr val="tx1"/>
                          </a:solidFill>
                          <a:effectLst/>
                          <a:latin typeface="+mn-lt"/>
                          <a:ea typeface="+mn-ea"/>
                          <a:cs typeface="+mn-cs"/>
                        </a:rPr>
                        <a:t>EXAMPLE: </a:t>
                      </a:r>
                      <a:r>
                        <a:rPr lang="en-GB" sz="1100" kern="1200" dirty="0" err="1">
                          <a:solidFill>
                            <a:schemeClr val="tx1"/>
                          </a:solidFill>
                          <a:effectLst/>
                          <a:latin typeface="+mn-lt"/>
                          <a:ea typeface="+mn-ea"/>
                          <a:cs typeface="+mn-cs"/>
                        </a:rPr>
                        <a:t>lossOfSynchronisation</a:t>
                      </a:r>
                      <a:r>
                        <a:rPr lang="en-GB" sz="1100" kern="1200" dirty="0">
                          <a:solidFill>
                            <a:schemeClr val="tx1"/>
                          </a:solidFill>
                          <a:effectLst/>
                          <a:latin typeface="+mn-lt"/>
                          <a:ea typeface="+mn-ea"/>
                          <a:cs typeface="+mn-cs"/>
                        </a:rPr>
                        <a:t> </a:t>
                      </a:r>
                      <a:endParaRPr lang="en-US" sz="1100" dirty="0">
                        <a:effectLst/>
                        <a:latin typeface="+mn-lt"/>
                        <a:ea typeface="Times New Roman" panose="02020603050405020304" pitchFamily="18" charset="0"/>
                        <a:cs typeface="Times New Roman" panose="02020603050405020304" pitchFamily="18" charset="0"/>
                      </a:endParaRPr>
                    </a:p>
                  </a:txBody>
                  <a:tcPr marL="17780" marR="68580" marT="0" marB="0"/>
                </a:tc>
                <a:extLst>
                  <a:ext uri="{0D108BD9-81ED-4DB2-BD59-A6C34878D82A}">
                    <a16:rowId xmlns:a16="http://schemas.microsoft.com/office/drawing/2014/main" val="1845260433"/>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Probable Cause Number</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Probable Cause Number the numeric value associated with the Probable Cause</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kern="1200" dirty="0">
                          <a:solidFill>
                            <a:schemeClr val="tx1"/>
                          </a:solidFill>
                          <a:effectLst/>
                          <a:latin typeface="+mn-lt"/>
                          <a:ea typeface="+mn-ea"/>
                          <a:cs typeface="Times New Roman" panose="02020603050405020304" pitchFamily="18" charset="0"/>
                        </a:rPr>
                        <a:t>EXAMPLE: 76</a:t>
                      </a:r>
                      <a:endParaRPr lang="en-GB" sz="1100" i="0" kern="1200" dirty="0">
                        <a:solidFill>
                          <a:schemeClr val="tx1"/>
                        </a:solidFill>
                        <a:effectLst/>
                        <a:latin typeface="+mn-lt"/>
                        <a:ea typeface="+mn-ea"/>
                        <a:cs typeface="+mn-cs"/>
                      </a:endParaRPr>
                    </a:p>
                  </a:txBody>
                  <a:tcPr marL="17780" marR="68580" marT="0" marB="0"/>
                </a:tc>
                <a:extLst>
                  <a:ext uri="{0D108BD9-81ED-4DB2-BD59-A6C34878D82A}">
                    <a16:rowId xmlns:a16="http://schemas.microsoft.com/office/drawing/2014/main" val="1741705248"/>
                  </a:ext>
                </a:extLst>
              </a:tr>
              <a:tr h="0">
                <a:tc>
                  <a:txBody>
                    <a:bodyPr/>
                    <a:lstStyle/>
                    <a:p>
                      <a:pPr marL="0" marR="0" hangingPunct="0">
                        <a:spcBef>
                          <a:spcPts val="0"/>
                        </a:spcBef>
                        <a:spcAft>
                          <a:spcPts val="0"/>
                        </a:spcAft>
                      </a:pPr>
                      <a:r>
                        <a:rPr lang="en-GB" sz="1100" b="1" dirty="0">
                          <a:solidFill>
                            <a:srgbClr val="0000CC"/>
                          </a:solidFill>
                          <a:effectLst/>
                          <a:latin typeface="+mn-lt"/>
                        </a:rPr>
                        <a:t>Specific Problem</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kern="1200" dirty="0">
                          <a:solidFill>
                            <a:schemeClr val="tx1"/>
                          </a:solidFill>
                          <a:effectLst/>
                          <a:latin typeface="+mn-lt"/>
                          <a:ea typeface="+mn-ea"/>
                          <a:cs typeface="+mn-cs"/>
                        </a:rPr>
                        <a:t>(Optional) It provides further qualification on the alarm than probable Cause. This attribute value shall be single-value and of simple type such as integer or string. Defined in ITU-T Recommendation X.733 Clause 8.1.2.2.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is the 3GPP Specific problem not be confused with the </a:t>
                      </a:r>
                      <a:r>
                        <a:rPr lang="en-US" sz="1100" i="1" dirty="0" err="1">
                          <a:solidFill>
                            <a:schemeClr val="tx1"/>
                          </a:solidFill>
                          <a:effectLst/>
                          <a:latin typeface="+mn-lt"/>
                          <a:ea typeface="Times New Roman" panose="02020603050405020304" pitchFamily="18" charset="0"/>
                          <a:cs typeface="Times New Roman" panose="02020603050405020304" pitchFamily="18" charset="0"/>
                        </a:rPr>
                        <a:t>specificProblem</a:t>
                      </a:r>
                      <a:r>
                        <a:rPr lang="en-US" sz="1100" i="1" dirty="0">
                          <a:effectLst/>
                          <a:latin typeface="+mn-lt"/>
                          <a:ea typeface="Times New Roman" panose="02020603050405020304" pitchFamily="18" charset="0"/>
                          <a:cs typeface="Times New Roman" panose="02020603050405020304" pitchFamily="18" charset="0"/>
                        </a:rPr>
                        <a:t> field of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txBody>
                  <a:tcPr marL="17780" marR="68580" marT="0" marB="0"/>
                </a:tc>
                <a:extLst>
                  <a:ext uri="{0D108BD9-81ED-4DB2-BD59-A6C34878D82A}">
                    <a16:rowId xmlns:a16="http://schemas.microsoft.com/office/drawing/2014/main" val="1016900496"/>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the BTS, ONAP Controller does x</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126939192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Clearing Type</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whether the alarm is automatically or manually cleared</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Automatic</a:t>
                      </a:r>
                    </a:p>
                  </a:txBody>
                  <a:tcPr marL="17780" marR="17780" marT="0" marB="0"/>
                </a:tc>
                <a:extLst>
                  <a:ext uri="{0D108BD9-81ED-4DB2-BD59-A6C34878D82A}">
                    <a16:rowId xmlns:a16="http://schemas.microsoft.com/office/drawing/2014/main" val="3668577369"/>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alarm information. A specific condition for this optional population is when an alarm presented by the EM has different values of perceived severity, and / or alarm type.</a:t>
                      </a:r>
                    </a:p>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Times New Roman" panose="02020603050405020304" pitchFamily="18" charset="0"/>
                        </a:rPr>
                        <a:t>EXAMPLE: Specific data 10</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Fault(s)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Fault 99999</a:t>
                      </a:r>
                    </a:p>
                  </a:txBody>
                  <a:tcPr marL="17780" marR="17780" marT="0" marB="0"/>
                </a:tc>
                <a:extLst>
                  <a:ext uri="{0D108BD9-81ED-4DB2-BD59-A6C34878D82A}">
                    <a16:rowId xmlns:a16="http://schemas.microsoft.com/office/drawing/2014/main" val="315302352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AED3DD8-00F3-4CD0-96A6-2624B1199AEF}"/>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401" t="5999" r="20612" b="5001"/>
          <a:stretch/>
        </p:blipFill>
        <p:spPr>
          <a:xfrm>
            <a:off x="1328198" y="930957"/>
            <a:ext cx="339142" cy="406058"/>
          </a:xfrm>
          <a:prstGeom prst="rect">
            <a:avLst/>
          </a:prstGeom>
        </p:spPr>
      </p:pic>
    </p:spTree>
    <p:extLst>
      <p:ext uri="{BB962C8B-B14F-4D97-AF65-F5344CB8AC3E}">
        <p14:creationId xmlns:p14="http://schemas.microsoft.com/office/powerpoint/2010/main" val="27900889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E9A27B9-8ED7-4164-9E8D-B9EA9E165EAB}"/>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84F447-B239-48AF-A0DE-ABAC89065DBB}"/>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1BE0BAF-1106-4F8E-88F5-4DD2C586C43F}"/>
                </a:ext>
              </a:extLst>
            </p:cNvPr>
            <p:cNvSpPr txBox="1"/>
            <p:nvPr/>
          </p:nvSpPr>
          <p:spPr>
            <a:xfrm>
              <a:off x="20753" y="-17858"/>
              <a:ext cx="6508513" cy="488560"/>
            </a:xfrm>
            <a:prstGeom prst="rect">
              <a:avLst/>
            </a:prstGeom>
            <a:noFill/>
          </p:spPr>
          <p:txBody>
            <a:bodyPr wrap="none" rtlCol="0">
              <a:spAutoFit/>
            </a:bodyPr>
            <a:lstStyle/>
            <a:p>
              <a:pPr algn="ctr"/>
              <a:r>
                <a:rPr lang="en-US" sz="2800">
                  <a:solidFill>
                    <a:schemeClr val="bg1"/>
                  </a:solidFill>
                  <a:latin typeface="Nokia Pure Headline" pitchFamily="34" charset="0"/>
                </a:rPr>
                <a:t>NF FAULT </a:t>
              </a:r>
              <a:r>
                <a:rPr lang="en-US" sz="2800" dirty="0">
                  <a:solidFill>
                    <a:schemeClr val="bg1"/>
                  </a:solidFill>
                  <a:latin typeface="Nokia Pure Headline" pitchFamily="34" charset="0"/>
                </a:rPr>
                <a:t>DICTIONARY FIELDS (Template) </a:t>
              </a:r>
            </a:p>
          </p:txBody>
        </p:sp>
        <p:sp>
          <p:nvSpPr>
            <p:cNvPr id="7" name="Rectangle 6">
              <a:extLst>
                <a:ext uri="{FF2B5EF4-FFF2-40B4-BE49-F238E27FC236}">
                  <a16:creationId xmlns:a16="http://schemas.microsoft.com/office/drawing/2014/main" id="{106B1339-D921-40C0-BBAC-94CBE8F0174C}"/>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aphicFrame>
        <p:nvGraphicFramePr>
          <p:cNvPr id="2" name="Table 1">
            <a:extLst>
              <a:ext uri="{FF2B5EF4-FFF2-40B4-BE49-F238E27FC236}">
                <a16:creationId xmlns:a16="http://schemas.microsoft.com/office/drawing/2014/main" id="{761E8F1A-C775-4655-A741-A5B3B09B5735}"/>
              </a:ext>
            </a:extLst>
          </p:cNvPr>
          <p:cNvGraphicFramePr>
            <a:graphicFrameLocks noGrp="1"/>
          </p:cNvGraphicFramePr>
          <p:nvPr>
            <p:extLst>
              <p:ext uri="{D42A27DB-BD31-4B8C-83A1-F6EECF244321}">
                <p14:modId xmlns:p14="http://schemas.microsoft.com/office/powerpoint/2010/main" val="4185193282"/>
              </p:ext>
            </p:extLst>
          </p:nvPr>
        </p:nvGraphicFramePr>
        <p:xfrm>
          <a:off x="78480" y="525882"/>
          <a:ext cx="6601720" cy="4191000"/>
        </p:xfrm>
        <a:graphic>
          <a:graphicData uri="http://schemas.openxmlformats.org/drawingml/2006/table">
            <a:tbl>
              <a:tblPr>
                <a:tableStyleId>{616DA210-FB5B-4158-B5E0-FEB733F419BA}</a:tableStyleId>
              </a:tblPr>
              <a:tblGrid>
                <a:gridCol w="1572520">
                  <a:extLst>
                    <a:ext uri="{9D8B030D-6E8A-4147-A177-3AD203B41FA5}">
                      <a16:colId xmlns:a16="http://schemas.microsoft.com/office/drawing/2014/main" val="105220699"/>
                    </a:ext>
                  </a:extLst>
                </a:gridCol>
                <a:gridCol w="5029200">
                  <a:extLst>
                    <a:ext uri="{9D8B030D-6E8A-4147-A177-3AD203B41FA5}">
                      <a16:colId xmlns:a16="http://schemas.microsoft.com/office/drawing/2014/main" val="4071696957"/>
                    </a:ext>
                  </a:extLst>
                </a:gridCol>
              </a:tblGrid>
              <a:tr h="0">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DEFINITION FIELD</a:t>
                      </a:r>
                    </a:p>
                  </a:txBody>
                  <a:tcPr marL="17780" marR="68580" marT="0" marB="0">
                    <a:solidFill>
                      <a:srgbClr val="0000CC"/>
                    </a:solidFill>
                  </a:tcPr>
                </a:tc>
                <a:tc>
                  <a:txBody>
                    <a:bodyPr/>
                    <a:lstStyle/>
                    <a:p>
                      <a:pPr marL="0" marR="0" algn="ctr" hangingPunct="0">
                        <a:spcBef>
                          <a:spcPts val="0"/>
                        </a:spcBef>
                        <a:spcAft>
                          <a:spcPts val="0"/>
                        </a:spcAft>
                      </a:pPr>
                      <a:r>
                        <a:rPr lang="en-US" sz="1100" b="1" dirty="0">
                          <a:solidFill>
                            <a:schemeClr val="bg1"/>
                          </a:solidFill>
                          <a:effectLst/>
                          <a:latin typeface="+mn-lt"/>
                          <a:ea typeface="Times New Roman" panose="02020603050405020304" pitchFamily="18" charset="0"/>
                          <a:cs typeface="Times New Roman" panose="02020603050405020304" pitchFamily="18" charset="0"/>
                        </a:rPr>
                        <a:t>DESCRIPTION</a:t>
                      </a:r>
                    </a:p>
                  </a:txBody>
                  <a:tcPr marL="17780" marR="68580" marT="0" marB="0">
                    <a:solidFill>
                      <a:srgbClr val="0000CC"/>
                    </a:solidFill>
                  </a:tcPr>
                </a:tc>
                <a:extLst>
                  <a:ext uri="{0D108BD9-81ED-4DB2-BD59-A6C34878D82A}">
                    <a16:rowId xmlns:a16="http://schemas.microsoft.com/office/drawing/2014/main" val="1393962571"/>
                  </a:ext>
                </a:extLst>
              </a:tr>
              <a:tr h="0">
                <a:tc>
                  <a:txBody>
                    <a:bodyPr/>
                    <a:lstStyle/>
                    <a:p>
                      <a:pPr marL="0" marR="0" hangingPunct="0">
                        <a:spcBef>
                          <a:spcPts val="0"/>
                        </a:spcBef>
                        <a:spcAft>
                          <a:spcPts val="0"/>
                        </a:spcAft>
                      </a:pPr>
                      <a:r>
                        <a:rPr lang="en-GB" sz="1100" b="1" dirty="0">
                          <a:solidFill>
                            <a:srgbClr val="0000CC"/>
                          </a:solidFill>
                          <a:effectLst/>
                          <a:latin typeface="+mn-lt"/>
                        </a:rPr>
                        <a:t>Fault Id</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Gives the Identifier for the alarm. This is also the Identifier that is used in the VES event so it can be used to associate the event with the definition entry.</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99999</a:t>
                      </a:r>
                    </a:p>
                  </a:txBody>
                  <a:tcPr marL="17780" marR="68580" marT="0" marB="0"/>
                </a:tc>
                <a:extLst>
                  <a:ext uri="{0D108BD9-81ED-4DB2-BD59-A6C34878D82A}">
                    <a16:rowId xmlns:a16="http://schemas.microsoft.com/office/drawing/2014/main" val="252180078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Fault Name</a:t>
                      </a: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US" sz="1100" dirty="0">
                          <a:effectLst/>
                          <a:latin typeface="+mn-lt"/>
                          <a:ea typeface="Times New Roman" panose="02020603050405020304" pitchFamily="18" charset="0"/>
                          <a:cs typeface="Times New Roman" panose="02020603050405020304" pitchFamily="18" charset="0"/>
                        </a:rPr>
                        <a:t>Alarm Name which will be used in the Event Name.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alarmCondition</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lvl="0" indent="0" algn="l" defTabSz="685800" rtl="0" eaLnBrk="1" fontAlgn="auto" latinLnBrk="0" hangingPunct="0">
                        <a:lnSpc>
                          <a:spcPct val="100000"/>
                        </a:lnSpc>
                        <a:spcBef>
                          <a:spcPts val="0"/>
                        </a:spcBef>
                        <a:spcAft>
                          <a:spcPts val="0"/>
                        </a:spcAft>
                        <a:buClrTx/>
                        <a:buSzTx/>
                        <a:buFontTx/>
                        <a:buNone/>
                        <a:tabLst/>
                        <a:defRPr/>
                      </a:pPr>
                      <a:r>
                        <a:rPr lang="en-US" sz="1100" i="0" dirty="0">
                          <a:effectLst/>
                          <a:latin typeface="+mn-lt"/>
                          <a:ea typeface="Times New Roman" panose="02020603050405020304" pitchFamily="18" charset="0"/>
                          <a:cs typeface="Times New Roman" panose="02020603050405020304" pitchFamily="18" charset="0"/>
                        </a:rPr>
                        <a:t>EXAMPLE: Loss of Synchronization</a:t>
                      </a:r>
                    </a:p>
                  </a:txBody>
                  <a:tcPr marL="17780" marR="68580" marT="0" marB="0"/>
                </a:tc>
                <a:extLst>
                  <a:ext uri="{0D108BD9-81ED-4DB2-BD59-A6C34878D82A}">
                    <a16:rowId xmlns:a16="http://schemas.microsoft.com/office/drawing/2014/main" val="4048029673"/>
                  </a:ext>
                </a:extLst>
              </a:tr>
              <a:tr h="0">
                <a:tc>
                  <a:txBody>
                    <a:bodyPr/>
                    <a:lstStyle/>
                    <a:p>
                      <a:pPr marL="0" marR="0" hangingPunct="0">
                        <a:spcBef>
                          <a:spcPts val="0"/>
                        </a:spcBef>
                        <a:spcAft>
                          <a:spcPts val="0"/>
                        </a:spcAft>
                      </a:pPr>
                      <a:r>
                        <a:rPr lang="en-GB" sz="1100" b="1" dirty="0">
                          <a:solidFill>
                            <a:srgbClr val="0000CC"/>
                          </a:solidFill>
                          <a:effectLst/>
                          <a:latin typeface="+mn-lt"/>
                        </a:rPr>
                        <a:t>Fault Description</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descriptive meaning of the alarm condition. This is intended to be read by an operator to give an idea of what happened.</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Synchronization due to PTP IEEE1588 Failure</a:t>
                      </a:r>
                    </a:p>
                  </a:txBody>
                  <a:tcPr marL="17780" marR="68580" marT="0" marB="0"/>
                </a:tc>
                <a:extLst>
                  <a:ext uri="{0D108BD9-81ED-4DB2-BD59-A6C34878D82A}">
                    <a16:rowId xmlns:a16="http://schemas.microsoft.com/office/drawing/2014/main" val="1239899462"/>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Managed Object(s)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Managed object (MO) associated with this Alarm. </a:t>
                      </a:r>
                      <a:r>
                        <a:rPr lang="en-US" sz="1100" b="1" dirty="0">
                          <a:effectLst/>
                          <a:latin typeface="+mn-lt"/>
                          <a:ea typeface="Times New Roman" panose="02020603050405020304" pitchFamily="18" charset="0"/>
                          <a:cs typeface="Times New Roman" panose="02020603050405020304" pitchFamily="18" charset="0"/>
                        </a:rPr>
                        <a:t>Note </a:t>
                      </a:r>
                      <a:r>
                        <a:rPr lang="en-US" sz="1100" i="1" dirty="0">
                          <a:effectLst/>
                          <a:latin typeface="+mn-lt"/>
                          <a:ea typeface="Times New Roman" panose="02020603050405020304" pitchFamily="18" charset="0"/>
                          <a:cs typeface="Times New Roman" panose="02020603050405020304" pitchFamily="18" charset="0"/>
                        </a:rPr>
                        <a:t>this maps to the </a:t>
                      </a:r>
                      <a:r>
                        <a:rPr lang="en-US" sz="1100" i="1" dirty="0" err="1">
                          <a:effectLst/>
                          <a:latin typeface="+mn-lt"/>
                          <a:ea typeface="Times New Roman" panose="02020603050405020304" pitchFamily="18" charset="0"/>
                          <a:cs typeface="Times New Roman" panose="02020603050405020304" pitchFamily="18" charset="0"/>
                        </a:rPr>
                        <a:t>eventSourceType</a:t>
                      </a:r>
                      <a:r>
                        <a:rPr lang="en-US" sz="1100" i="1" dirty="0">
                          <a:effectLst/>
                          <a:latin typeface="+mn-lt"/>
                          <a:ea typeface="Times New Roman" panose="02020603050405020304" pitchFamily="18" charset="0"/>
                          <a:cs typeface="Times New Roman" panose="02020603050405020304" pitchFamily="18" charset="0"/>
                        </a:rPr>
                        <a:t> in the VES Fault Event  in </a:t>
                      </a:r>
                      <a:r>
                        <a:rPr lang="en-US" sz="1100" i="1" dirty="0" err="1">
                          <a:effectLst/>
                          <a:latin typeface="+mn-lt"/>
                          <a:ea typeface="Times New Roman" panose="02020603050405020304" pitchFamily="18" charset="0"/>
                          <a:cs typeface="Times New Roman" panose="02020603050405020304" pitchFamily="18" charset="0"/>
                        </a:rPr>
                        <a:t>faultevent</a:t>
                      </a:r>
                      <a:r>
                        <a:rPr lang="en-US" sz="1100" i="1" dirty="0">
                          <a:effectLst/>
                          <a:latin typeface="+mn-lt"/>
                          <a:ea typeface="Times New Roman" panose="02020603050405020304" pitchFamily="18" charset="0"/>
                          <a:cs typeface="Times New Roman" panose="02020603050405020304" pitchFamily="18" charset="0"/>
                        </a:rPr>
                        <a:t> fields.</a:t>
                      </a:r>
                    </a:p>
                    <a:p>
                      <a:pPr marL="0" marR="0" hangingPunct="0">
                        <a:spcBef>
                          <a:spcPts val="0"/>
                        </a:spcBef>
                        <a:spcAft>
                          <a:spcPts val="0"/>
                        </a:spcAft>
                      </a:pPr>
                      <a:r>
                        <a:rPr lang="en-US" sz="1100" i="0" dirty="0">
                          <a:effectLst/>
                          <a:latin typeface="+mn-lt"/>
                          <a:ea typeface="Times New Roman" panose="02020603050405020304" pitchFamily="18" charset="0"/>
                          <a:cs typeface="Times New Roman" panose="02020603050405020304" pitchFamily="18" charset="0"/>
                        </a:rPr>
                        <a:t>EXAMPLE: Clock (MO)</a:t>
                      </a:r>
                    </a:p>
                  </a:txBody>
                  <a:tcPr marL="17780" marR="68580" marT="0" marB="0"/>
                </a:tc>
                <a:extLst>
                  <a:ext uri="{0D108BD9-81ED-4DB2-BD59-A6C34878D82A}">
                    <a16:rowId xmlns:a16="http://schemas.microsoft.com/office/drawing/2014/main" val="2923133934"/>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Effect of Fault</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Provides a description of the consequence of the alarm condition. When this alarm condition occurs. This is intended to be read by an operator to give a sense of the effects, consequences, and other impacted areas of the system.</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Loss of synchronization affect QoS</a:t>
                      </a:r>
                    </a:p>
                  </a:txBody>
                  <a:tcPr marL="17780" marR="68580" marT="0" marB="0"/>
                </a:tc>
                <a:extLst>
                  <a:ext uri="{0D108BD9-81ED-4DB2-BD59-A6C34878D82A}">
                    <a16:rowId xmlns:a16="http://schemas.microsoft.com/office/drawing/2014/main" val="1637063918"/>
                  </a:ext>
                </a:extLst>
              </a:tr>
              <a:tr h="0">
                <a:tc>
                  <a:txBody>
                    <a:bodyPr/>
                    <a:lstStyle/>
                    <a:p>
                      <a:pPr marL="0" marR="0" hangingPunct="0">
                        <a:spcBef>
                          <a:spcPts val="0"/>
                        </a:spcBef>
                        <a:spcAft>
                          <a:spcPts val="0"/>
                        </a:spcAft>
                      </a:pPr>
                      <a:r>
                        <a:rPr lang="en-US" sz="1100" b="1" dirty="0">
                          <a:solidFill>
                            <a:srgbClr val="0000CC"/>
                          </a:solidFill>
                          <a:effectLst/>
                          <a:latin typeface="+mn-lt"/>
                          <a:ea typeface="Times New Roman" panose="02020603050405020304" pitchFamily="18" charset="0"/>
                          <a:cs typeface="Times New Roman" panose="02020603050405020304" pitchFamily="18" charset="0"/>
                        </a:rPr>
                        <a:t>Associated Alarm(s)</a:t>
                      </a:r>
                    </a:p>
                  </a:txBody>
                  <a:tcPr marL="17780" marR="68580" marT="0" marB="0"/>
                </a:tc>
                <a:tc>
                  <a:txBody>
                    <a:bodyPr/>
                    <a:lstStyle/>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Indicates the associated faults that triggered this alarm. List of fault(s) associated with the alarm cross indexed against a vendor provided fault information.</a:t>
                      </a:r>
                    </a:p>
                    <a:p>
                      <a:pPr marL="0" marR="0" hangingPunct="0">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EXAMPLE: 12345</a:t>
                      </a:r>
                    </a:p>
                  </a:txBody>
                  <a:tcPr marL="17780" marR="68580" marT="0" marB="0"/>
                </a:tc>
                <a:extLst>
                  <a:ext uri="{0D108BD9-81ED-4DB2-BD59-A6C34878D82A}">
                    <a16:rowId xmlns:a16="http://schemas.microsoft.com/office/drawing/2014/main" val="4219861184"/>
                  </a:ext>
                </a:extLst>
              </a:tr>
              <a:tr h="0">
                <a:tc>
                  <a:txBody>
                    <a:bodyPr/>
                    <a:lstStyle/>
                    <a:p>
                      <a:pPr marL="0" marR="0" hangingPunct="0">
                        <a:spcBef>
                          <a:spcPts val="0"/>
                        </a:spcBef>
                        <a:spcAft>
                          <a:spcPts val="0"/>
                        </a:spcAft>
                      </a:pPr>
                      <a:r>
                        <a:rPr lang="en-GB" sz="1100" b="1" dirty="0">
                          <a:solidFill>
                            <a:srgbClr val="0000CC"/>
                          </a:solidFill>
                          <a:effectLst/>
                          <a:latin typeface="+mn-lt"/>
                        </a:rPr>
                        <a:t>Proposed Repair Actions</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It indicates instructions for proposed repair actions. These are defined in ITU-T Recommendation X.733 clause 8.1.2.12.</a:t>
                      </a:r>
                    </a:p>
                    <a:p>
                      <a:pPr marL="0" marR="0" hangingPunct="0">
                        <a:spcBef>
                          <a:spcPts val="0"/>
                        </a:spcBef>
                        <a:spcAft>
                          <a:spcPts val="0"/>
                        </a:spcAft>
                      </a:pPr>
                      <a:r>
                        <a:rPr lang="en-GB" sz="1100" dirty="0">
                          <a:effectLst/>
                          <a:latin typeface="+mn-lt"/>
                          <a:ea typeface="Times New Roman" panose="02020603050405020304" pitchFamily="18" charset="0"/>
                          <a:cs typeface="Arial" panose="020B0604020202020204" pitchFamily="34" charset="0"/>
                        </a:rPr>
                        <a:t>EXAMPLE: Reset BTS</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2486918663"/>
                  </a:ext>
                </a:extLst>
              </a:tr>
              <a:tr h="0">
                <a:tc>
                  <a:txBody>
                    <a:bodyPr/>
                    <a:lstStyle/>
                    <a:p>
                      <a:pPr marL="0" marR="0" hangingPunct="0">
                        <a:spcBef>
                          <a:spcPts val="0"/>
                        </a:spcBef>
                        <a:spcAft>
                          <a:spcPts val="0"/>
                        </a:spcAft>
                      </a:pPr>
                      <a:r>
                        <a:rPr lang="en-GB" sz="1100" b="1" dirty="0">
                          <a:solidFill>
                            <a:srgbClr val="0000CC"/>
                          </a:solidFill>
                          <a:effectLst/>
                          <a:latin typeface="+mn-lt"/>
                        </a:rPr>
                        <a:t>Additional Text</a:t>
                      </a:r>
                      <a:endParaRPr lang="en-US" sz="1100" b="1" dirty="0">
                        <a:solidFill>
                          <a:srgbClr val="0000CC"/>
                        </a:solidFill>
                        <a:effectLst/>
                        <a:latin typeface="+mn-lt"/>
                        <a:ea typeface="Times New Roman" panose="02020603050405020304" pitchFamily="18" charset="0"/>
                        <a:cs typeface="Times New Roman" panose="02020603050405020304" pitchFamily="18" charset="0"/>
                      </a:endParaRPr>
                    </a:p>
                  </a:txBody>
                  <a:tcPr marL="17780" marR="68580" marT="0" marB="0"/>
                </a:tc>
                <a:tc>
                  <a:txBody>
                    <a:bodyPr/>
                    <a:lstStyle/>
                    <a:p>
                      <a:pPr marL="0" marR="0" lvl="0" indent="0" algn="l" defTabSz="685800" rtl="0" eaLnBrk="1" fontAlgn="auto" latinLnBrk="0" hangingPunct="0">
                        <a:lnSpc>
                          <a:spcPct val="100000"/>
                        </a:lnSpc>
                        <a:spcBef>
                          <a:spcPts val="0"/>
                        </a:spcBef>
                        <a:spcAft>
                          <a:spcPts val="0"/>
                        </a:spcAft>
                        <a:buClrTx/>
                        <a:buSzTx/>
                        <a:buFontTx/>
                        <a:buNone/>
                        <a:tabLst/>
                        <a:defRPr/>
                      </a:pPr>
                      <a:r>
                        <a:rPr lang="en-GB" sz="1100" dirty="0">
                          <a:effectLst/>
                          <a:latin typeface="+mn-lt"/>
                          <a:ea typeface="Times New Roman" panose="02020603050405020304" pitchFamily="18" charset="0"/>
                          <a:cs typeface="Arial" panose="020B0604020202020204" pitchFamily="34" charset="0"/>
                        </a:rPr>
                        <a:t>This field contain further information on the alarm.</a:t>
                      </a:r>
                      <a:r>
                        <a:rPr lang="en-GB" sz="1100" dirty="0">
                          <a:effectLst/>
                          <a:latin typeface="+mn-lt"/>
                          <a:ea typeface="Times New Roman" panose="02020603050405020304" pitchFamily="18" charset="0"/>
                          <a:cs typeface="Times New Roman" panose="02020603050405020304" pitchFamily="18" charset="0"/>
                        </a:rPr>
                        <a:t> This attribute provides </a:t>
                      </a:r>
                      <a:r>
                        <a:rPr lang="en-GB" sz="1100" i="1" dirty="0">
                          <a:effectLst/>
                          <a:latin typeface="+mn-lt"/>
                          <a:ea typeface="Times New Roman" panose="02020603050405020304" pitchFamily="18" charset="0"/>
                          <a:cs typeface="Times New Roman" panose="02020603050405020304" pitchFamily="18" charset="0"/>
                        </a:rPr>
                        <a:t>vendor specific </a:t>
                      </a:r>
                      <a:r>
                        <a:rPr lang="en-GB" sz="1100" dirty="0">
                          <a:effectLst/>
                          <a:latin typeface="+mn-lt"/>
                          <a:ea typeface="Times New Roman" panose="02020603050405020304" pitchFamily="18" charset="0"/>
                          <a:cs typeface="Times New Roman" panose="02020603050405020304" pitchFamily="18" charset="0"/>
                        </a:rPr>
                        <a:t>additional fault information. </a:t>
                      </a:r>
                      <a:endParaRPr lang="en-US" sz="1100" dirty="0">
                        <a:effectLst/>
                        <a:latin typeface="+mn-lt"/>
                        <a:ea typeface="Times New Roman" panose="02020603050405020304" pitchFamily="18" charset="0"/>
                        <a:cs typeface="Times New Roman" panose="02020603050405020304" pitchFamily="18" charset="0"/>
                      </a:endParaRPr>
                    </a:p>
                  </a:txBody>
                  <a:tcPr marL="17780" marR="17780" marT="0" marB="0"/>
                </a:tc>
                <a:extLst>
                  <a:ext uri="{0D108BD9-81ED-4DB2-BD59-A6C34878D82A}">
                    <a16:rowId xmlns:a16="http://schemas.microsoft.com/office/drawing/2014/main" val="603426779"/>
                  </a:ext>
                </a:extLst>
              </a:tr>
            </a:tbl>
          </a:graphicData>
        </a:graphic>
      </p:graphicFrame>
      <p:pic>
        <p:nvPicPr>
          <p:cNvPr id="8" name="Picture 2" descr="C:\Users\cheung\AppData\Local\Temp\SNAGHTMLfcea3b0.PNG">
            <a:extLst>
              <a:ext uri="{FF2B5EF4-FFF2-40B4-BE49-F238E27FC236}">
                <a16:creationId xmlns:a16="http://schemas.microsoft.com/office/drawing/2014/main" id="{77C28E06-E28F-41C5-B067-47A7563BB9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4720" y="12669"/>
            <a:ext cx="466655" cy="468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1059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1E53D70-FBE8-4C8E-A817-7DB10F4CBEE8}"/>
              </a:ext>
            </a:extLst>
          </p:cNvPr>
          <p:cNvGrpSpPr/>
          <p:nvPr/>
        </p:nvGrpSpPr>
        <p:grpSpPr>
          <a:xfrm>
            <a:off x="0" y="-64154"/>
            <a:ext cx="6863269" cy="9208154"/>
            <a:chOff x="-5269" y="-17858"/>
            <a:chExt cx="6863269" cy="8598180"/>
          </a:xfrm>
        </p:grpSpPr>
        <p:sp>
          <p:nvSpPr>
            <p:cNvPr id="5" name="Rectangle 4">
              <a:extLst>
                <a:ext uri="{FF2B5EF4-FFF2-40B4-BE49-F238E27FC236}">
                  <a16:creationId xmlns:a16="http://schemas.microsoft.com/office/drawing/2014/main" id="{8F301569-59B7-4485-9944-B1D69DDDEDD6}"/>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06B6C376-D36F-4056-A71B-1940EA93BB93}"/>
                </a:ext>
              </a:extLst>
            </p:cNvPr>
            <p:cNvSpPr txBox="1"/>
            <p:nvPr/>
          </p:nvSpPr>
          <p:spPr>
            <a:xfrm>
              <a:off x="1791334" y="-17858"/>
              <a:ext cx="3281668" cy="48856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Usage</a:t>
              </a:r>
            </a:p>
          </p:txBody>
        </p:sp>
        <p:sp>
          <p:nvSpPr>
            <p:cNvPr id="7" name="Rectangle 6">
              <a:extLst>
                <a:ext uri="{FF2B5EF4-FFF2-40B4-BE49-F238E27FC236}">
                  <a16:creationId xmlns:a16="http://schemas.microsoft.com/office/drawing/2014/main" id="{A67E180C-AC0C-4C93-B01D-9AD43A4BC465}"/>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TextBox 15">
            <a:extLst>
              <a:ext uri="{FF2B5EF4-FFF2-40B4-BE49-F238E27FC236}">
                <a16:creationId xmlns:a16="http://schemas.microsoft.com/office/drawing/2014/main" id="{5843D87D-0E36-443E-9FB2-95EE587DB841}"/>
              </a:ext>
            </a:extLst>
          </p:cNvPr>
          <p:cNvSpPr txBox="1"/>
          <p:nvPr/>
        </p:nvSpPr>
        <p:spPr>
          <a:xfrm>
            <a:off x="213452" y="5396579"/>
            <a:ext cx="6520408" cy="3970318"/>
          </a:xfrm>
          <a:prstGeom prst="rect">
            <a:avLst/>
          </a:prstGeom>
          <a:noFill/>
        </p:spPr>
        <p:txBody>
          <a:bodyPr wrap="square" rtlCol="0">
            <a:spAutoFit/>
          </a:bodyPr>
          <a:lstStyle/>
          <a:p>
            <a:r>
              <a:rPr lang="en-US" sz="1400" b="1" u="sng" dirty="0">
                <a:solidFill>
                  <a:srgbClr val="FF0000"/>
                </a:solidFill>
              </a:rPr>
              <a:t>PM DICTIONARY</a:t>
            </a:r>
          </a:p>
          <a:p>
            <a:r>
              <a:rPr lang="en-US" sz="1400" dirty="0"/>
              <a:t>PM Dictionary defines all measurements published by </a:t>
            </a:r>
            <a:r>
              <a:rPr lang="en-US" sz="1400" dirty="0" err="1"/>
              <a:t>xNF</a:t>
            </a:r>
            <a:r>
              <a:rPr lang="en-US" sz="1400" dirty="0"/>
              <a:t> (x=V or P)</a:t>
            </a:r>
          </a:p>
          <a:p>
            <a:r>
              <a:rPr lang="en-US" sz="1400" dirty="0"/>
              <a:t>Based on 3GPP TS32.503, ETSI, and VES document (v6.0) [has Cloud scaling counters]</a:t>
            </a:r>
          </a:p>
          <a:p>
            <a:r>
              <a:rPr lang="en-US" sz="1400" b="1" u="sng" dirty="0">
                <a:solidFill>
                  <a:srgbClr val="FF0000"/>
                </a:solidFill>
              </a:rPr>
              <a:t>SDC DESIGN STUDIO MAPS VES FAULT Event to PM Dictionary</a:t>
            </a:r>
          </a:p>
          <a:p>
            <a:r>
              <a:rPr lang="en-US" sz="1400" dirty="0"/>
              <a:t>SDC Design studio does mapping of PM dictionary entries to VES Fault Events to produce a “mapping” definition in the CSAR package.</a:t>
            </a:r>
          </a:p>
          <a:p>
            <a:r>
              <a:rPr lang="en-US" sz="1400" b="1" u="sng" dirty="0">
                <a:solidFill>
                  <a:srgbClr val="FF0000"/>
                </a:solidFill>
              </a:rPr>
              <a:t>SDC DISTRIBUTES DEFINITIONS</a:t>
            </a:r>
          </a:p>
          <a:p>
            <a:r>
              <a:rPr lang="en-US" sz="1400" dirty="0"/>
              <a:t>SDC creates a definition of how to start-up service. SDC exports the </a:t>
            </a:r>
            <a:r>
              <a:rPr lang="en-US" sz="1400" i="1" dirty="0"/>
              <a:t>CSAR package </a:t>
            </a:r>
            <a:r>
              <a:rPr lang="en-US" sz="1400" dirty="0"/>
              <a:t>with the VES Fault to PM dictionary mapping definitions.</a:t>
            </a:r>
          </a:p>
          <a:p>
            <a:r>
              <a:rPr lang="en-US" sz="1400" b="1" u="sng" dirty="0">
                <a:solidFill>
                  <a:srgbClr val="FF0000"/>
                </a:solidFill>
              </a:rPr>
              <a:t>DEFINITIONS &amp; ARTIFACTS (CSAR PACKAGE)</a:t>
            </a:r>
          </a:p>
          <a:p>
            <a:r>
              <a:rPr lang="en-US" sz="1400" dirty="0"/>
              <a:t>1. VES </a:t>
            </a:r>
            <a:r>
              <a:rPr lang="en-US" sz="1400" dirty="0" err="1"/>
              <a:t>meas</a:t>
            </a:r>
            <a:r>
              <a:rPr lang="en-US" sz="1400" dirty="0"/>
              <a:t> mapping definition passed by SDC (CSAR Package) to ONAP components</a:t>
            </a:r>
          </a:p>
          <a:p>
            <a:r>
              <a:rPr lang="en-US" sz="1400" dirty="0"/>
              <a:t>2. DCAE micro-service gets CSAR package </a:t>
            </a:r>
          </a:p>
          <a:p>
            <a:r>
              <a:rPr lang="en-US" sz="1400" b="1" u="sng" dirty="0">
                <a:solidFill>
                  <a:srgbClr val="FF0000"/>
                </a:solidFill>
              </a:rPr>
              <a:t>MICRO SERVICE GETS MEASUREMENT EVENT</a:t>
            </a:r>
          </a:p>
          <a:p>
            <a:r>
              <a:rPr lang="en-US" sz="1400" dirty="0"/>
              <a:t>Microservice has subscribed to fault domain DMaaP Topic and receives the VES Fault Event from </a:t>
            </a:r>
            <a:r>
              <a:rPr lang="en-US" sz="1400" dirty="0" err="1"/>
              <a:t>xNF</a:t>
            </a:r>
            <a:r>
              <a:rPr lang="en-US" sz="1400" dirty="0"/>
              <a:t> in run-time.</a:t>
            </a:r>
          </a:p>
          <a:p>
            <a:r>
              <a:rPr lang="en-US" sz="1400" b="1" u="sng" dirty="0">
                <a:solidFill>
                  <a:srgbClr val="FF0000"/>
                </a:solidFill>
              </a:rPr>
              <a:t>MICRO SERVICE PROCESSES EVENT</a:t>
            </a:r>
          </a:p>
          <a:p>
            <a:r>
              <a:rPr lang="en-US" sz="1400" dirty="0"/>
              <a:t>Microservice processes the VES Event using the PM Measurements Dictionary</a:t>
            </a:r>
          </a:p>
          <a:p>
            <a:endParaRPr lang="en-US" sz="1400" dirty="0"/>
          </a:p>
        </p:txBody>
      </p:sp>
      <p:grpSp>
        <p:nvGrpSpPr>
          <p:cNvPr id="22" name="Group 21">
            <a:extLst>
              <a:ext uri="{FF2B5EF4-FFF2-40B4-BE49-F238E27FC236}">
                <a16:creationId xmlns:a16="http://schemas.microsoft.com/office/drawing/2014/main" id="{57D5594B-0258-4671-9732-628DADB58A22}"/>
              </a:ext>
            </a:extLst>
          </p:cNvPr>
          <p:cNvGrpSpPr/>
          <p:nvPr/>
        </p:nvGrpSpPr>
        <p:grpSpPr>
          <a:xfrm>
            <a:off x="696464" y="518541"/>
            <a:ext cx="712737" cy="4900278"/>
            <a:chOff x="696464" y="576597"/>
            <a:chExt cx="712737" cy="4900278"/>
          </a:xfrm>
        </p:grpSpPr>
        <p:sp>
          <p:nvSpPr>
            <p:cNvPr id="18" name="Rectangle: Rounded Corners 17">
              <a:extLst>
                <a:ext uri="{FF2B5EF4-FFF2-40B4-BE49-F238E27FC236}">
                  <a16:creationId xmlns:a16="http://schemas.microsoft.com/office/drawing/2014/main" id="{CBA98DF2-2E94-4844-83C0-13D939D0C4BC}"/>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BAB1F345-08A6-4439-AB56-B51E76F17374}"/>
                </a:ext>
              </a:extLst>
            </p:cNvPr>
            <p:cNvGrpSpPr/>
            <p:nvPr/>
          </p:nvGrpSpPr>
          <p:grpSpPr>
            <a:xfrm>
              <a:off x="696464" y="576597"/>
              <a:ext cx="712737" cy="560347"/>
              <a:chOff x="928693" y="593233"/>
              <a:chExt cx="712737" cy="560347"/>
            </a:xfrm>
          </p:grpSpPr>
          <p:sp>
            <p:nvSpPr>
              <p:cNvPr id="20" name="Rectangle: Rounded Corners 19">
                <a:extLst>
                  <a:ext uri="{FF2B5EF4-FFF2-40B4-BE49-F238E27FC236}">
                    <a16:creationId xmlns:a16="http://schemas.microsoft.com/office/drawing/2014/main" id="{12BCAB93-8CFD-4DD5-8AA9-3921E2143048}"/>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6598FA7C-FE0F-41FE-B051-AD076A8640CE}"/>
                  </a:ext>
                </a:extLst>
              </p:cNvPr>
              <p:cNvSpPr txBox="1"/>
              <p:nvPr/>
            </p:nvSpPr>
            <p:spPr>
              <a:xfrm>
                <a:off x="1059585" y="746530"/>
                <a:ext cx="436338" cy="276999"/>
              </a:xfrm>
              <a:prstGeom prst="rect">
                <a:avLst/>
              </a:prstGeom>
              <a:noFill/>
            </p:spPr>
            <p:txBody>
              <a:bodyPr wrap="none" rtlCol="0">
                <a:spAutoFit/>
              </a:bodyPr>
              <a:lstStyle/>
              <a:p>
                <a:pPr algn="ctr"/>
                <a:r>
                  <a:rPr lang="en-US" sz="1200" b="1" dirty="0">
                    <a:solidFill>
                      <a:schemeClr val="bg1"/>
                    </a:solidFill>
                  </a:rPr>
                  <a:t>SDC</a:t>
                </a:r>
              </a:p>
            </p:txBody>
          </p:sp>
        </p:grpSp>
      </p:grpSp>
      <p:pic>
        <p:nvPicPr>
          <p:cNvPr id="8" name="Picture 2" descr="C:\Users\cheung\AppData\Local\Temp\SNAGHTML648e60b.PNG">
            <a:extLst>
              <a:ext uri="{FF2B5EF4-FFF2-40B4-BE49-F238E27FC236}">
                <a16:creationId xmlns:a16="http://schemas.microsoft.com/office/drawing/2014/main" id="{32A5B45B-9F58-4E2A-9DFD-B8D89F9216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392" y="1408654"/>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7C9650E-5227-41F1-AB10-7914AF2C3BB8}"/>
              </a:ext>
            </a:extLst>
          </p:cNvPr>
          <p:cNvSpPr txBox="1"/>
          <p:nvPr/>
        </p:nvSpPr>
        <p:spPr>
          <a:xfrm>
            <a:off x="90324" y="1849251"/>
            <a:ext cx="2140201" cy="1261884"/>
          </a:xfrm>
          <a:prstGeom prst="rect">
            <a:avLst/>
          </a:prstGeom>
          <a:noFill/>
        </p:spPr>
        <p:txBody>
          <a:bodyPr wrap="none" rtlCol="0">
            <a:spAutoFit/>
          </a:bodyPr>
          <a:lstStyle/>
          <a:p>
            <a:r>
              <a:rPr lang="en-US" sz="1600" dirty="0">
                <a:solidFill>
                  <a:srgbClr val="0000CC"/>
                </a:solidFill>
              </a:rPr>
              <a:t>PM Dictionary</a:t>
            </a:r>
          </a:p>
          <a:p>
            <a:r>
              <a:rPr lang="en-US" sz="1200" dirty="0"/>
              <a:t>(Vendor provided)</a:t>
            </a:r>
          </a:p>
          <a:p>
            <a:endParaRPr lang="en-US" sz="1200" dirty="0"/>
          </a:p>
          <a:p>
            <a:endParaRPr lang="en-US" sz="1200" dirty="0"/>
          </a:p>
          <a:p>
            <a:r>
              <a:rPr lang="en-US" sz="1200" dirty="0"/>
              <a:t>PM Measurement #123 map to</a:t>
            </a:r>
          </a:p>
          <a:p>
            <a:r>
              <a:rPr lang="en-US" sz="1200" dirty="0"/>
              <a:t>PM VES Event </a:t>
            </a:r>
            <a:r>
              <a:rPr lang="en-US" sz="1200" dirty="0" err="1"/>
              <a:t>eventName</a:t>
            </a:r>
            <a:endParaRPr lang="en-US" sz="1200" i="1" dirty="0"/>
          </a:p>
        </p:txBody>
      </p:sp>
      <p:grpSp>
        <p:nvGrpSpPr>
          <p:cNvPr id="23" name="Group 22">
            <a:extLst>
              <a:ext uri="{FF2B5EF4-FFF2-40B4-BE49-F238E27FC236}">
                <a16:creationId xmlns:a16="http://schemas.microsoft.com/office/drawing/2014/main" id="{1B71798E-6CF4-4B79-874E-A1BBCFF071D7}"/>
              </a:ext>
            </a:extLst>
          </p:cNvPr>
          <p:cNvGrpSpPr/>
          <p:nvPr/>
        </p:nvGrpSpPr>
        <p:grpSpPr>
          <a:xfrm>
            <a:off x="3743852" y="481338"/>
            <a:ext cx="712737" cy="4937481"/>
            <a:chOff x="696464" y="539394"/>
            <a:chExt cx="712737" cy="4937481"/>
          </a:xfrm>
        </p:grpSpPr>
        <p:sp>
          <p:nvSpPr>
            <p:cNvPr id="24" name="Rectangle: Rounded Corners 23">
              <a:extLst>
                <a:ext uri="{FF2B5EF4-FFF2-40B4-BE49-F238E27FC236}">
                  <a16:creationId xmlns:a16="http://schemas.microsoft.com/office/drawing/2014/main" id="{9C40D7EF-16D9-418F-AAD9-0E2CFFC150BD}"/>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24">
              <a:extLst>
                <a:ext uri="{FF2B5EF4-FFF2-40B4-BE49-F238E27FC236}">
                  <a16:creationId xmlns:a16="http://schemas.microsoft.com/office/drawing/2014/main" id="{7AD8A8A1-8F2D-481D-BD95-181CEBD5046C}"/>
                </a:ext>
              </a:extLst>
            </p:cNvPr>
            <p:cNvGrpSpPr/>
            <p:nvPr/>
          </p:nvGrpSpPr>
          <p:grpSpPr>
            <a:xfrm>
              <a:off x="696464" y="539394"/>
              <a:ext cx="712737" cy="646331"/>
              <a:chOff x="928693" y="556030"/>
              <a:chExt cx="712737" cy="646331"/>
            </a:xfrm>
          </p:grpSpPr>
          <p:sp>
            <p:nvSpPr>
              <p:cNvPr id="26" name="Rectangle: Rounded Corners 25">
                <a:extLst>
                  <a:ext uri="{FF2B5EF4-FFF2-40B4-BE49-F238E27FC236}">
                    <a16:creationId xmlns:a16="http://schemas.microsoft.com/office/drawing/2014/main" id="{C712DE75-E9CD-4969-BA7C-94C66041009F}"/>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8006B5AF-BEEE-49D8-85BA-9871809E73F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pic>
        <p:nvPicPr>
          <p:cNvPr id="28" name="Picture 27">
            <a:extLst>
              <a:ext uri="{FF2B5EF4-FFF2-40B4-BE49-F238E27FC236}">
                <a16:creationId xmlns:a16="http://schemas.microsoft.com/office/drawing/2014/main" id="{62B5A6AB-9F92-42E2-B0C2-46453F1E275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20318" y="3540780"/>
            <a:ext cx="399298" cy="519266"/>
          </a:xfrm>
          <a:prstGeom prst="rect">
            <a:avLst/>
          </a:prstGeom>
        </p:spPr>
      </p:pic>
      <p:sp>
        <p:nvSpPr>
          <p:cNvPr id="29" name="TextBox 28">
            <a:extLst>
              <a:ext uri="{FF2B5EF4-FFF2-40B4-BE49-F238E27FC236}">
                <a16:creationId xmlns:a16="http://schemas.microsoft.com/office/drawing/2014/main" id="{C1A86FE5-C8CD-412D-819D-D814A3A81E24}"/>
              </a:ext>
            </a:extLst>
          </p:cNvPr>
          <p:cNvSpPr txBox="1"/>
          <p:nvPr/>
        </p:nvSpPr>
        <p:spPr>
          <a:xfrm>
            <a:off x="90324" y="4030204"/>
            <a:ext cx="1790683" cy="584775"/>
          </a:xfrm>
          <a:prstGeom prst="rect">
            <a:avLst/>
          </a:prstGeom>
          <a:noFill/>
        </p:spPr>
        <p:txBody>
          <a:bodyPr wrap="none" rtlCol="0">
            <a:spAutoFit/>
          </a:bodyPr>
          <a:lstStyle/>
          <a:p>
            <a:r>
              <a:rPr lang="en-US" sz="1600" dirty="0">
                <a:solidFill>
                  <a:srgbClr val="FF0000"/>
                </a:solidFill>
              </a:rPr>
              <a:t>PM Dictionary </a:t>
            </a:r>
          </a:p>
          <a:p>
            <a:r>
              <a:rPr lang="en-US" sz="1600" dirty="0">
                <a:solidFill>
                  <a:srgbClr val="FF0000"/>
                </a:solidFill>
              </a:rPr>
              <a:t>Mapping Definition</a:t>
            </a:r>
          </a:p>
        </p:txBody>
      </p:sp>
      <p:sp>
        <p:nvSpPr>
          <p:cNvPr id="30" name="Rectangle 29">
            <a:extLst>
              <a:ext uri="{FF2B5EF4-FFF2-40B4-BE49-F238E27FC236}">
                <a16:creationId xmlns:a16="http://schemas.microsoft.com/office/drawing/2014/main" id="{C7E7557D-FE78-464E-95BC-6C88B92F6F85}"/>
              </a:ext>
            </a:extLst>
          </p:cNvPr>
          <p:cNvSpPr/>
          <p:nvPr/>
        </p:nvSpPr>
        <p:spPr>
          <a:xfrm>
            <a:off x="90324" y="2613027"/>
            <a:ext cx="2070065" cy="5810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B183F294-8703-4A1A-9CB8-472A2006E6C7}"/>
              </a:ext>
            </a:extLst>
          </p:cNvPr>
          <p:cNvSpPr/>
          <p:nvPr/>
        </p:nvSpPr>
        <p:spPr>
          <a:xfrm>
            <a:off x="613926" y="2333627"/>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C9ED4C3C-26E7-4EB2-8946-063595122B69}"/>
              </a:ext>
            </a:extLst>
          </p:cNvPr>
          <p:cNvSpPr/>
          <p:nvPr/>
        </p:nvSpPr>
        <p:spPr>
          <a:xfrm>
            <a:off x="604441" y="3173603"/>
            <a:ext cx="409922" cy="3238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32">
            <a:extLst>
              <a:ext uri="{FF2B5EF4-FFF2-40B4-BE49-F238E27FC236}">
                <a16:creationId xmlns:a16="http://schemas.microsoft.com/office/drawing/2014/main" id="{530D4A87-4DFE-46B8-B8B9-74EA84D231A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675798" y="3399268"/>
            <a:ext cx="399298" cy="519266"/>
          </a:xfrm>
          <a:prstGeom prst="rect">
            <a:avLst/>
          </a:prstGeom>
        </p:spPr>
      </p:pic>
      <p:grpSp>
        <p:nvGrpSpPr>
          <p:cNvPr id="36" name="Group 35">
            <a:extLst>
              <a:ext uri="{FF2B5EF4-FFF2-40B4-BE49-F238E27FC236}">
                <a16:creationId xmlns:a16="http://schemas.microsoft.com/office/drawing/2014/main" id="{96797F34-4282-4BF1-A8D1-A40782B76762}"/>
              </a:ext>
            </a:extLst>
          </p:cNvPr>
          <p:cNvGrpSpPr/>
          <p:nvPr/>
        </p:nvGrpSpPr>
        <p:grpSpPr>
          <a:xfrm>
            <a:off x="4599638" y="481338"/>
            <a:ext cx="712737" cy="4937481"/>
            <a:chOff x="696464" y="539394"/>
            <a:chExt cx="712737" cy="4937481"/>
          </a:xfrm>
        </p:grpSpPr>
        <p:sp>
          <p:nvSpPr>
            <p:cNvPr id="37" name="Rectangle: Rounded Corners 36">
              <a:extLst>
                <a:ext uri="{FF2B5EF4-FFF2-40B4-BE49-F238E27FC236}">
                  <a16:creationId xmlns:a16="http://schemas.microsoft.com/office/drawing/2014/main" id="{394A518F-9C6F-48DE-9988-374724D503D9}"/>
                </a:ext>
              </a:extLst>
            </p:cNvPr>
            <p:cNvSpPr/>
            <p:nvPr/>
          </p:nvSpPr>
          <p:spPr>
            <a:xfrm>
              <a:off x="882881" y="948591"/>
              <a:ext cx="307334" cy="452828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80B5BF97-9384-449C-B6F0-9A92D35C670E}"/>
                </a:ext>
              </a:extLst>
            </p:cNvPr>
            <p:cNvGrpSpPr/>
            <p:nvPr/>
          </p:nvGrpSpPr>
          <p:grpSpPr>
            <a:xfrm>
              <a:off x="696464" y="539394"/>
              <a:ext cx="712737" cy="646331"/>
              <a:chOff x="928693" y="556030"/>
              <a:chExt cx="712737" cy="646331"/>
            </a:xfrm>
          </p:grpSpPr>
          <p:sp>
            <p:nvSpPr>
              <p:cNvPr id="39" name="Rectangle: Rounded Corners 38">
                <a:extLst>
                  <a:ext uri="{FF2B5EF4-FFF2-40B4-BE49-F238E27FC236}">
                    <a16:creationId xmlns:a16="http://schemas.microsoft.com/office/drawing/2014/main" id="{C32E4ADB-519D-452C-A7AF-74DC9C11F9BC}"/>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10967341-4576-4493-9A40-045A6C5648B1}"/>
                  </a:ext>
                </a:extLst>
              </p:cNvPr>
              <p:cNvSpPr txBox="1"/>
              <p:nvPr/>
            </p:nvSpPr>
            <p:spPr>
              <a:xfrm>
                <a:off x="957123" y="556030"/>
                <a:ext cx="641265" cy="646331"/>
              </a:xfrm>
              <a:prstGeom prst="rect">
                <a:avLst/>
              </a:prstGeom>
              <a:noFill/>
            </p:spPr>
            <p:txBody>
              <a:bodyPr wrap="none" rtlCol="0">
                <a:spAutoFit/>
              </a:bodyPr>
              <a:lstStyle/>
              <a:p>
                <a:pPr algn="ctr"/>
                <a:r>
                  <a:rPr lang="en-US" sz="1200" b="1">
                    <a:solidFill>
                      <a:schemeClr val="bg1"/>
                    </a:solidFill>
                  </a:rPr>
                  <a:t>ONAP</a:t>
                </a:r>
              </a:p>
              <a:p>
                <a:pPr algn="ctr"/>
                <a:r>
                  <a:rPr lang="en-US" sz="1200" b="1" dirty="0">
                    <a:solidFill>
                      <a:schemeClr val="bg1"/>
                    </a:solidFill>
                  </a:rPr>
                  <a:t>Micro</a:t>
                </a:r>
              </a:p>
              <a:p>
                <a:pPr algn="ctr"/>
                <a:r>
                  <a:rPr lang="en-US" sz="1200" b="1" dirty="0">
                    <a:solidFill>
                      <a:schemeClr val="bg1"/>
                    </a:solidFill>
                  </a:rPr>
                  <a:t>Service</a:t>
                </a:r>
              </a:p>
            </p:txBody>
          </p:sp>
        </p:grpSp>
      </p:grpSp>
      <p:sp>
        <p:nvSpPr>
          <p:cNvPr id="34" name="Arrow: Down 33">
            <a:extLst>
              <a:ext uri="{FF2B5EF4-FFF2-40B4-BE49-F238E27FC236}">
                <a16:creationId xmlns:a16="http://schemas.microsoft.com/office/drawing/2014/main" id="{1B40861A-EF8D-4213-876C-07BFED59AAC4}"/>
              </a:ext>
            </a:extLst>
          </p:cNvPr>
          <p:cNvSpPr/>
          <p:nvPr/>
        </p:nvSpPr>
        <p:spPr>
          <a:xfrm rot="16200000">
            <a:off x="2180903" y="2395051"/>
            <a:ext cx="409922" cy="25798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8EAED1DC-93A2-4122-8611-397C04F73D03}"/>
              </a:ext>
            </a:extLst>
          </p:cNvPr>
          <p:cNvSpPr/>
          <p:nvPr/>
        </p:nvSpPr>
        <p:spPr>
          <a:xfrm rot="16200000">
            <a:off x="2809979" y="2079891"/>
            <a:ext cx="409922" cy="38380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C50109C9-F61A-4E46-B0D0-DFC38CCC993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96211" y="3718816"/>
            <a:ext cx="399298" cy="519266"/>
          </a:xfrm>
          <a:prstGeom prst="rect">
            <a:avLst/>
          </a:prstGeom>
        </p:spPr>
      </p:pic>
      <p:sp>
        <p:nvSpPr>
          <p:cNvPr id="35" name="TextBox 34">
            <a:extLst>
              <a:ext uri="{FF2B5EF4-FFF2-40B4-BE49-F238E27FC236}">
                <a16:creationId xmlns:a16="http://schemas.microsoft.com/office/drawing/2014/main" id="{B50C6B9B-ACDD-457E-998A-83F4F8D3E252}"/>
              </a:ext>
            </a:extLst>
          </p:cNvPr>
          <p:cNvSpPr txBox="1"/>
          <p:nvPr/>
        </p:nvSpPr>
        <p:spPr>
          <a:xfrm>
            <a:off x="4477566" y="4182486"/>
            <a:ext cx="2393001" cy="461665"/>
          </a:xfrm>
          <a:prstGeom prst="rect">
            <a:avLst/>
          </a:prstGeom>
          <a:noFill/>
        </p:spPr>
        <p:txBody>
          <a:bodyPr wrap="square" rtlCol="0">
            <a:spAutoFit/>
          </a:bodyPr>
          <a:lstStyle/>
          <a:p>
            <a:r>
              <a:rPr lang="en-US" sz="1200" dirty="0"/>
              <a:t>VES Event </a:t>
            </a:r>
            <a:r>
              <a:rPr lang="en-US" sz="1200" dirty="0" err="1"/>
              <a:t>eventName</a:t>
            </a:r>
            <a:endParaRPr lang="en-US" sz="1200" i="1" dirty="0"/>
          </a:p>
          <a:p>
            <a:r>
              <a:rPr lang="en-US" sz="1200" dirty="0"/>
              <a:t>Measurement #123</a:t>
            </a:r>
          </a:p>
        </p:txBody>
      </p:sp>
      <p:pic>
        <p:nvPicPr>
          <p:cNvPr id="43" name="Picture 2" descr="C:\Users\cheung\AppData\Local\Temp\SNAGHTML648e60b.PNG">
            <a:extLst>
              <a:ext uri="{FF2B5EF4-FFF2-40B4-BE49-F238E27FC236}">
                <a16:creationId xmlns:a16="http://schemas.microsoft.com/office/drawing/2014/main" id="{403CFAA9-CDDA-4EEF-BBCE-87693A5D3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94050" y="1816779"/>
            <a:ext cx="401459" cy="518699"/>
          </a:xfrm>
          <a:prstGeom prst="rect">
            <a:avLst/>
          </a:prstGeom>
          <a:noFill/>
          <a:extLst>
            <a:ext uri="{909E8E84-426E-40DD-AFC4-6F175D3DCCD1}">
              <a14:hiddenFill xmlns:a14="http://schemas.microsoft.com/office/drawing/2010/main">
                <a:solidFill>
                  <a:srgbClr val="FFFFFF"/>
                </a:solidFill>
              </a14:hiddenFill>
            </a:ext>
          </a:extLst>
        </p:spPr>
      </p:pic>
      <p:sp>
        <p:nvSpPr>
          <p:cNvPr id="44" name="Arrow: Down 43">
            <a:extLst>
              <a:ext uri="{FF2B5EF4-FFF2-40B4-BE49-F238E27FC236}">
                <a16:creationId xmlns:a16="http://schemas.microsoft.com/office/drawing/2014/main" id="{8EB6FB22-0233-4380-AF9E-33FA31938F6C}"/>
              </a:ext>
            </a:extLst>
          </p:cNvPr>
          <p:cNvSpPr/>
          <p:nvPr/>
        </p:nvSpPr>
        <p:spPr>
          <a:xfrm flipV="1">
            <a:off x="4994050" y="2822312"/>
            <a:ext cx="409922" cy="7196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27A4057-719B-4E34-8B5A-410DC53D6133}"/>
              </a:ext>
            </a:extLst>
          </p:cNvPr>
          <p:cNvSpPr txBox="1"/>
          <p:nvPr/>
        </p:nvSpPr>
        <p:spPr>
          <a:xfrm>
            <a:off x="4638418" y="2299092"/>
            <a:ext cx="1660776" cy="523220"/>
          </a:xfrm>
          <a:prstGeom prst="rect">
            <a:avLst/>
          </a:prstGeom>
          <a:noFill/>
        </p:spPr>
        <p:txBody>
          <a:bodyPr wrap="none" rtlCol="0">
            <a:spAutoFit/>
          </a:bodyPr>
          <a:lstStyle/>
          <a:p>
            <a:r>
              <a:rPr lang="en-US" sz="1600" dirty="0">
                <a:solidFill>
                  <a:srgbClr val="0000CC"/>
                </a:solidFill>
              </a:rPr>
              <a:t>PM Dictionary</a:t>
            </a:r>
            <a:endParaRPr lang="en-US" sz="1200" dirty="0">
              <a:solidFill>
                <a:srgbClr val="0000CC"/>
              </a:solidFill>
            </a:endParaRPr>
          </a:p>
          <a:p>
            <a:r>
              <a:rPr lang="en-US" sz="1200" dirty="0"/>
              <a:t>PM Measurement #123</a:t>
            </a:r>
          </a:p>
        </p:txBody>
      </p:sp>
      <p:sp>
        <p:nvSpPr>
          <p:cNvPr id="47" name="TextBox 46">
            <a:extLst>
              <a:ext uri="{FF2B5EF4-FFF2-40B4-BE49-F238E27FC236}">
                <a16:creationId xmlns:a16="http://schemas.microsoft.com/office/drawing/2014/main" id="{C691FF95-0CF6-4FF9-9D23-528ADD71E2A9}"/>
              </a:ext>
            </a:extLst>
          </p:cNvPr>
          <p:cNvSpPr txBox="1"/>
          <p:nvPr/>
        </p:nvSpPr>
        <p:spPr>
          <a:xfrm>
            <a:off x="1124505" y="1438134"/>
            <a:ext cx="1965603" cy="246221"/>
          </a:xfrm>
          <a:prstGeom prst="rect">
            <a:avLst/>
          </a:prstGeom>
          <a:noFill/>
        </p:spPr>
        <p:txBody>
          <a:bodyPr wrap="none" rtlCol="0">
            <a:spAutoFit/>
          </a:bodyPr>
          <a:lstStyle/>
          <a:p>
            <a:r>
              <a:rPr lang="en-US" sz="1000" dirty="0">
                <a:solidFill>
                  <a:srgbClr val="0000CC"/>
                </a:solidFill>
              </a:rPr>
              <a:t>PM Dictionary provided by vendor</a:t>
            </a:r>
          </a:p>
        </p:txBody>
      </p:sp>
      <p:sp>
        <p:nvSpPr>
          <p:cNvPr id="48" name="Oval 47">
            <a:extLst>
              <a:ext uri="{FF2B5EF4-FFF2-40B4-BE49-F238E27FC236}">
                <a16:creationId xmlns:a16="http://schemas.microsoft.com/office/drawing/2014/main" id="{9711183C-94C8-4B36-B9AB-8C6FB7EBB7FB}"/>
              </a:ext>
            </a:extLst>
          </p:cNvPr>
          <p:cNvSpPr/>
          <p:nvPr/>
        </p:nvSpPr>
        <p:spPr>
          <a:xfrm>
            <a:off x="948285" y="146940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51" name="TextBox 50">
            <a:extLst>
              <a:ext uri="{FF2B5EF4-FFF2-40B4-BE49-F238E27FC236}">
                <a16:creationId xmlns:a16="http://schemas.microsoft.com/office/drawing/2014/main" id="{C5DD4238-7CB9-49A1-AA5A-5BF94C2B0B21}"/>
              </a:ext>
            </a:extLst>
          </p:cNvPr>
          <p:cNvSpPr txBox="1"/>
          <p:nvPr/>
        </p:nvSpPr>
        <p:spPr>
          <a:xfrm>
            <a:off x="320977" y="4560365"/>
            <a:ext cx="2422340" cy="400110"/>
          </a:xfrm>
          <a:prstGeom prst="rect">
            <a:avLst/>
          </a:prstGeom>
          <a:noFill/>
        </p:spPr>
        <p:txBody>
          <a:bodyPr wrap="square" rtlCol="0">
            <a:spAutoFit/>
          </a:bodyPr>
          <a:lstStyle/>
          <a:p>
            <a:r>
              <a:rPr lang="en-US" sz="1000" i="1" dirty="0">
                <a:solidFill>
                  <a:srgbClr val="0000CC"/>
                </a:solidFill>
              </a:rPr>
              <a:t>SDC Design Studio</a:t>
            </a:r>
            <a:r>
              <a:rPr lang="en-US" sz="1000" dirty="0">
                <a:solidFill>
                  <a:srgbClr val="0000CC"/>
                </a:solidFill>
              </a:rPr>
              <a:t> Maps the PM Dictionary to VES Measurement Event</a:t>
            </a:r>
          </a:p>
        </p:txBody>
      </p:sp>
      <p:sp>
        <p:nvSpPr>
          <p:cNvPr id="52" name="Oval 51">
            <a:extLst>
              <a:ext uri="{FF2B5EF4-FFF2-40B4-BE49-F238E27FC236}">
                <a16:creationId xmlns:a16="http://schemas.microsoft.com/office/drawing/2014/main" id="{68F2CA82-9430-41F4-A1F3-B6A680CF0FC6}"/>
              </a:ext>
            </a:extLst>
          </p:cNvPr>
          <p:cNvSpPr/>
          <p:nvPr/>
        </p:nvSpPr>
        <p:spPr>
          <a:xfrm>
            <a:off x="173332" y="45916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3" name="TextBox 52">
            <a:extLst>
              <a:ext uri="{FF2B5EF4-FFF2-40B4-BE49-F238E27FC236}">
                <a16:creationId xmlns:a16="http://schemas.microsoft.com/office/drawing/2014/main" id="{5DC27899-5FDA-4EDB-9B38-3F59B4DDB063}"/>
              </a:ext>
            </a:extLst>
          </p:cNvPr>
          <p:cNvSpPr txBox="1"/>
          <p:nvPr/>
        </p:nvSpPr>
        <p:spPr>
          <a:xfrm>
            <a:off x="4541178" y="4818499"/>
            <a:ext cx="2192682" cy="246221"/>
          </a:xfrm>
          <a:prstGeom prst="rect">
            <a:avLst/>
          </a:prstGeom>
          <a:noFill/>
        </p:spPr>
        <p:txBody>
          <a:bodyPr wrap="square" rtlCol="0">
            <a:spAutoFit/>
          </a:bodyPr>
          <a:lstStyle/>
          <a:p>
            <a:r>
              <a:rPr lang="en-US" sz="1000" dirty="0">
                <a:solidFill>
                  <a:srgbClr val="0000CC"/>
                </a:solidFill>
              </a:rPr>
              <a:t>Microservice gets VES Event</a:t>
            </a:r>
          </a:p>
        </p:txBody>
      </p:sp>
      <p:sp>
        <p:nvSpPr>
          <p:cNvPr id="54" name="Oval 53">
            <a:extLst>
              <a:ext uri="{FF2B5EF4-FFF2-40B4-BE49-F238E27FC236}">
                <a16:creationId xmlns:a16="http://schemas.microsoft.com/office/drawing/2014/main" id="{0C9F3343-E1B6-4D61-AF54-B7998A9685EB}"/>
              </a:ext>
            </a:extLst>
          </p:cNvPr>
          <p:cNvSpPr/>
          <p:nvPr/>
        </p:nvSpPr>
        <p:spPr>
          <a:xfrm>
            <a:off x="4419532" y="4849689"/>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55" name="TextBox 54">
            <a:extLst>
              <a:ext uri="{FF2B5EF4-FFF2-40B4-BE49-F238E27FC236}">
                <a16:creationId xmlns:a16="http://schemas.microsoft.com/office/drawing/2014/main" id="{DBD0335F-D132-4D3E-A1B3-F6669C5D3574}"/>
              </a:ext>
            </a:extLst>
          </p:cNvPr>
          <p:cNvSpPr txBox="1"/>
          <p:nvPr/>
        </p:nvSpPr>
        <p:spPr>
          <a:xfrm>
            <a:off x="2387662" y="4085799"/>
            <a:ext cx="2192682" cy="246221"/>
          </a:xfrm>
          <a:prstGeom prst="rect">
            <a:avLst/>
          </a:prstGeom>
          <a:noFill/>
        </p:spPr>
        <p:txBody>
          <a:bodyPr wrap="square" rtlCol="0">
            <a:spAutoFit/>
          </a:bodyPr>
          <a:lstStyle/>
          <a:p>
            <a:r>
              <a:rPr lang="en-US" sz="1000" dirty="0">
                <a:solidFill>
                  <a:srgbClr val="0000CC"/>
                </a:solidFill>
              </a:rPr>
              <a:t>SDC Exports  CSAR Package</a:t>
            </a:r>
          </a:p>
        </p:txBody>
      </p:sp>
      <p:sp>
        <p:nvSpPr>
          <p:cNvPr id="56" name="Oval 55">
            <a:extLst>
              <a:ext uri="{FF2B5EF4-FFF2-40B4-BE49-F238E27FC236}">
                <a16:creationId xmlns:a16="http://schemas.microsoft.com/office/drawing/2014/main" id="{556A7BBF-B70E-4A0D-AA25-461F2678455A}"/>
              </a:ext>
            </a:extLst>
          </p:cNvPr>
          <p:cNvSpPr/>
          <p:nvPr/>
        </p:nvSpPr>
        <p:spPr>
          <a:xfrm>
            <a:off x="2251641" y="4111083"/>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57" name="TextBox 56">
            <a:extLst>
              <a:ext uri="{FF2B5EF4-FFF2-40B4-BE49-F238E27FC236}">
                <a16:creationId xmlns:a16="http://schemas.microsoft.com/office/drawing/2014/main" id="{0074774E-110D-4ACF-A149-4572510C9CBF}"/>
              </a:ext>
            </a:extLst>
          </p:cNvPr>
          <p:cNvSpPr txBox="1"/>
          <p:nvPr/>
        </p:nvSpPr>
        <p:spPr>
          <a:xfrm>
            <a:off x="4665318" y="1452269"/>
            <a:ext cx="2192682" cy="246221"/>
          </a:xfrm>
          <a:prstGeom prst="rect">
            <a:avLst/>
          </a:prstGeom>
          <a:noFill/>
        </p:spPr>
        <p:txBody>
          <a:bodyPr wrap="square" rtlCol="0">
            <a:spAutoFit/>
          </a:bodyPr>
          <a:lstStyle/>
          <a:p>
            <a:r>
              <a:rPr lang="en-US" sz="1000" dirty="0">
                <a:solidFill>
                  <a:srgbClr val="0000CC"/>
                </a:solidFill>
              </a:rPr>
              <a:t>Microservice processes the VES Event</a:t>
            </a:r>
          </a:p>
        </p:txBody>
      </p:sp>
      <p:sp>
        <p:nvSpPr>
          <p:cNvPr id="58" name="Oval 57">
            <a:extLst>
              <a:ext uri="{FF2B5EF4-FFF2-40B4-BE49-F238E27FC236}">
                <a16:creationId xmlns:a16="http://schemas.microsoft.com/office/drawing/2014/main" id="{C76CA003-C0DB-4094-B61D-6E1830F94E85}"/>
              </a:ext>
            </a:extLst>
          </p:cNvPr>
          <p:cNvSpPr/>
          <p:nvPr/>
        </p:nvSpPr>
        <p:spPr>
          <a:xfrm>
            <a:off x="4541178" y="149514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0" name="Oval 59">
            <a:extLst>
              <a:ext uri="{FF2B5EF4-FFF2-40B4-BE49-F238E27FC236}">
                <a16:creationId xmlns:a16="http://schemas.microsoft.com/office/drawing/2014/main" id="{88E15B43-6747-49BD-A6AC-D013555B780E}"/>
              </a:ext>
            </a:extLst>
          </p:cNvPr>
          <p:cNvSpPr/>
          <p:nvPr/>
        </p:nvSpPr>
        <p:spPr>
          <a:xfrm>
            <a:off x="68614" y="5464011"/>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61" name="Oval 60">
            <a:extLst>
              <a:ext uri="{FF2B5EF4-FFF2-40B4-BE49-F238E27FC236}">
                <a16:creationId xmlns:a16="http://schemas.microsoft.com/office/drawing/2014/main" id="{CAC681E1-2F8F-40C9-AE8F-59BCF4A2E5C0}"/>
              </a:ext>
            </a:extLst>
          </p:cNvPr>
          <p:cNvSpPr/>
          <p:nvPr/>
        </p:nvSpPr>
        <p:spPr>
          <a:xfrm>
            <a:off x="68614" y="6108960"/>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Oval 61">
            <a:extLst>
              <a:ext uri="{FF2B5EF4-FFF2-40B4-BE49-F238E27FC236}">
                <a16:creationId xmlns:a16="http://schemas.microsoft.com/office/drawing/2014/main" id="{57F4FD03-99CF-45E1-89F9-73F95A7267DD}"/>
              </a:ext>
            </a:extLst>
          </p:cNvPr>
          <p:cNvSpPr/>
          <p:nvPr/>
        </p:nvSpPr>
        <p:spPr>
          <a:xfrm>
            <a:off x="68614" y="6747577"/>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63" name="Oval 62">
            <a:extLst>
              <a:ext uri="{FF2B5EF4-FFF2-40B4-BE49-F238E27FC236}">
                <a16:creationId xmlns:a16="http://schemas.microsoft.com/office/drawing/2014/main" id="{51E87387-FA36-4650-8EE0-CB3896565632}"/>
              </a:ext>
            </a:extLst>
          </p:cNvPr>
          <p:cNvSpPr/>
          <p:nvPr/>
        </p:nvSpPr>
        <p:spPr>
          <a:xfrm>
            <a:off x="68614" y="8023985"/>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64" name="Oval 63">
            <a:extLst>
              <a:ext uri="{FF2B5EF4-FFF2-40B4-BE49-F238E27FC236}">
                <a16:creationId xmlns:a16="http://schemas.microsoft.com/office/drawing/2014/main" id="{283FA16A-CB68-40E5-9544-2616AA6E29F6}"/>
              </a:ext>
            </a:extLst>
          </p:cNvPr>
          <p:cNvSpPr/>
          <p:nvPr/>
        </p:nvSpPr>
        <p:spPr>
          <a:xfrm>
            <a:off x="68614" y="8668934"/>
            <a:ext cx="194480" cy="184223"/>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5</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Tree>
    <p:extLst>
      <p:ext uri="{BB962C8B-B14F-4D97-AF65-F5344CB8AC3E}">
        <p14:creationId xmlns:p14="http://schemas.microsoft.com/office/powerpoint/2010/main" val="11973680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82D10D5C-8374-4137-B358-5DD5140EBD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CC9931F7-DBF8-41D1-9396-F3D57645CB73}"/>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10BD02A8-AB76-4F2A-8F6A-0CDF650AEEA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BD6AB333-1A64-427A-B1DA-A88C60DFC5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5" name="Group 14">
            <a:extLst>
              <a:ext uri="{FF2B5EF4-FFF2-40B4-BE49-F238E27FC236}">
                <a16:creationId xmlns:a16="http://schemas.microsoft.com/office/drawing/2014/main" id="{AF2CB4A4-0EB9-4A04-AB3C-A17D8E815309}"/>
              </a:ext>
            </a:extLst>
          </p:cNvPr>
          <p:cNvGrpSpPr/>
          <p:nvPr/>
        </p:nvGrpSpPr>
        <p:grpSpPr>
          <a:xfrm>
            <a:off x="2327532" y="4806573"/>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4">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
        <p:nvSpPr>
          <p:cNvPr id="5" name="TextBox 4">
            <a:extLst>
              <a:ext uri="{FF2B5EF4-FFF2-40B4-BE49-F238E27FC236}">
                <a16:creationId xmlns:a16="http://schemas.microsoft.com/office/drawing/2014/main" id="{9DC01AD3-1255-4E5A-BAAD-BFA0D19E4629}"/>
              </a:ext>
            </a:extLst>
          </p:cNvPr>
          <p:cNvSpPr txBox="1"/>
          <p:nvPr/>
        </p:nvSpPr>
        <p:spPr>
          <a:xfrm>
            <a:off x="152158" y="2982815"/>
            <a:ext cx="2671565" cy="954107"/>
          </a:xfrm>
          <a:prstGeom prst="rect">
            <a:avLst/>
          </a:prstGeom>
          <a:noFill/>
        </p:spPr>
        <p:txBody>
          <a:bodyPr wrap="none" rtlCol="0">
            <a:spAutoFit/>
          </a:bodyPr>
          <a:lstStyle/>
          <a:p>
            <a:r>
              <a:rPr lang="en-US" sz="2800" dirty="0">
                <a:solidFill>
                  <a:schemeClr val="bg1"/>
                </a:solidFill>
              </a:rPr>
              <a:t>APPENDIX</a:t>
            </a:r>
          </a:p>
          <a:p>
            <a:r>
              <a:rPr lang="en-US" sz="2800" dirty="0">
                <a:solidFill>
                  <a:schemeClr val="bg1"/>
                </a:solidFill>
              </a:rPr>
              <a:t>&amp; Meeting Notes</a:t>
            </a:r>
          </a:p>
        </p:txBody>
      </p:sp>
    </p:spTree>
    <p:extLst>
      <p:ext uri="{BB962C8B-B14F-4D97-AF65-F5344CB8AC3E}">
        <p14:creationId xmlns:p14="http://schemas.microsoft.com/office/powerpoint/2010/main" val="41859068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8EE3D7-8FE6-466A-9E76-D72F86F01EA8}"/>
              </a:ext>
            </a:extLst>
          </p:cNvPr>
          <p:cNvPicPr>
            <a:picLocks noChangeAspect="1"/>
          </p:cNvPicPr>
          <p:nvPr/>
        </p:nvPicPr>
        <p:blipFill>
          <a:blip r:embed="rId2"/>
          <a:stretch>
            <a:fillRect/>
          </a:stretch>
        </p:blipFill>
        <p:spPr>
          <a:xfrm>
            <a:off x="0" y="1250467"/>
            <a:ext cx="6858000" cy="2385391"/>
          </a:xfrm>
          <a:prstGeom prst="rect">
            <a:avLst/>
          </a:prstGeom>
        </p:spPr>
      </p:pic>
      <p:sp>
        <p:nvSpPr>
          <p:cNvPr id="5" name="TextBox 4">
            <a:extLst>
              <a:ext uri="{FF2B5EF4-FFF2-40B4-BE49-F238E27FC236}">
                <a16:creationId xmlns:a16="http://schemas.microsoft.com/office/drawing/2014/main" id="{48C3818C-7DE9-44FC-8A5E-A0C5E3613AA2}"/>
              </a:ext>
            </a:extLst>
          </p:cNvPr>
          <p:cNvSpPr txBox="1"/>
          <p:nvPr/>
        </p:nvSpPr>
        <p:spPr>
          <a:xfrm>
            <a:off x="1333500" y="4559300"/>
            <a:ext cx="4702954" cy="369332"/>
          </a:xfrm>
          <a:prstGeom prst="rect">
            <a:avLst/>
          </a:prstGeom>
          <a:noFill/>
        </p:spPr>
        <p:txBody>
          <a:bodyPr wrap="none" rtlCol="0">
            <a:spAutoFit/>
          </a:bodyPr>
          <a:lstStyle/>
          <a:p>
            <a:r>
              <a:rPr lang="en-US" dirty="0"/>
              <a:t>SDN-R in Open Daylight create a A&amp;AI PNF entry</a:t>
            </a:r>
          </a:p>
        </p:txBody>
      </p:sp>
    </p:spTree>
    <p:extLst>
      <p:ext uri="{BB962C8B-B14F-4D97-AF65-F5344CB8AC3E}">
        <p14:creationId xmlns:p14="http://schemas.microsoft.com/office/powerpoint/2010/main" val="2320208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D18674D-F434-4559-A602-D8D9E674A7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823498"/>
            <a:ext cx="6878174" cy="6320501"/>
          </a:xfrm>
          <a:prstGeom prst="rect">
            <a:avLst/>
          </a:prstGeom>
        </p:spPr>
      </p:pic>
      <p:grpSp>
        <p:nvGrpSpPr>
          <p:cNvPr id="17" name="Group 16">
            <a:extLst>
              <a:ext uri="{FF2B5EF4-FFF2-40B4-BE49-F238E27FC236}">
                <a16:creationId xmlns:a16="http://schemas.microsoft.com/office/drawing/2014/main" id="{80BD7592-4DCB-49B1-98AC-63323D090692}"/>
              </a:ext>
            </a:extLst>
          </p:cNvPr>
          <p:cNvGrpSpPr/>
          <p:nvPr/>
        </p:nvGrpSpPr>
        <p:grpSpPr>
          <a:xfrm>
            <a:off x="152158" y="407934"/>
            <a:ext cx="3669840" cy="811305"/>
            <a:chOff x="1524814" y="5809921"/>
            <a:chExt cx="945329" cy="208987"/>
          </a:xfrm>
        </p:grpSpPr>
        <p:pic>
          <p:nvPicPr>
            <p:cNvPr id="18" name="Picture 17">
              <a:extLst>
                <a:ext uri="{FF2B5EF4-FFF2-40B4-BE49-F238E27FC236}">
                  <a16:creationId xmlns:a16="http://schemas.microsoft.com/office/drawing/2014/main" id="{9055DFB0-952F-43CC-86FC-DC9163C5BB4D}"/>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9" name="Picture 18">
              <a:extLst>
                <a:ext uri="{FF2B5EF4-FFF2-40B4-BE49-F238E27FC236}">
                  <a16:creationId xmlns:a16="http://schemas.microsoft.com/office/drawing/2014/main" id="{C884040B-8779-463F-9A21-92D045E2FC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0" name="Заголовок 1">
            <a:extLst>
              <a:ext uri="{FF2B5EF4-FFF2-40B4-BE49-F238E27FC236}">
                <a16:creationId xmlns:a16="http://schemas.microsoft.com/office/drawing/2014/main" id="{E3A168FE-DCD8-4D07-83F9-2F5CDA71B2B4}"/>
              </a:ext>
            </a:extLst>
          </p:cNvPr>
          <p:cNvSpPr txBox="1">
            <a:spLocks/>
          </p:cNvSpPr>
          <p:nvPr/>
        </p:nvSpPr>
        <p:spPr>
          <a:xfrm>
            <a:off x="274891" y="28234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NF Modeling in SDC</a:t>
            </a:r>
          </a:p>
          <a:p>
            <a:r>
              <a:rPr lang="en-US" b="1" dirty="0">
                <a:solidFill>
                  <a:schemeClr val="bg1"/>
                </a:solidFill>
              </a:rPr>
              <a:t>IN CASABLANCA (R3)</a:t>
            </a:r>
            <a:endParaRPr lang="ru-RU" b="1" dirty="0">
              <a:solidFill>
                <a:schemeClr val="bg1"/>
              </a:solidFill>
            </a:endParaRPr>
          </a:p>
        </p:txBody>
      </p:sp>
      <p:sp>
        <p:nvSpPr>
          <p:cNvPr id="21" name="Подзаголовок 2">
            <a:extLst>
              <a:ext uri="{FF2B5EF4-FFF2-40B4-BE49-F238E27FC236}">
                <a16:creationId xmlns:a16="http://schemas.microsoft.com/office/drawing/2014/main" id="{BC00E2D7-D305-4E3C-8DB3-A3B16E612F8C}"/>
              </a:ext>
            </a:extLst>
          </p:cNvPr>
          <p:cNvSpPr txBox="1">
            <a:spLocks/>
          </p:cNvSpPr>
          <p:nvPr/>
        </p:nvSpPr>
        <p:spPr>
          <a:xfrm>
            <a:off x="274891" y="4272886"/>
            <a:ext cx="5292191" cy="893258"/>
          </a:xfrm>
          <a:prstGeom prst="rect">
            <a:avLst/>
          </a:prstGeom>
        </p:spPr>
        <p:txBody>
          <a:bodyPr vert="horz" lIns="91440" tIns="45720" rIns="91440" bIns="45720" rtlCol="0">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NF Plug and Play for 5G RAN</a:t>
            </a: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spTree>
    <p:extLst>
      <p:ext uri="{BB962C8B-B14F-4D97-AF65-F5344CB8AC3E}">
        <p14:creationId xmlns:p14="http://schemas.microsoft.com/office/powerpoint/2010/main" val="320012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BBA67C0-88D0-4650-B89C-F3FE5EE9C95D}"/>
              </a:ext>
            </a:extLst>
          </p:cNvPr>
          <p:cNvGrpSpPr/>
          <p:nvPr/>
        </p:nvGrpSpPr>
        <p:grpSpPr>
          <a:xfrm>
            <a:off x="1818737" y="948591"/>
            <a:ext cx="4073833" cy="7946027"/>
            <a:chOff x="1818737" y="948591"/>
            <a:chExt cx="4073833" cy="7946027"/>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760362"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643931"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 name="Rectangle: Rounded Corners 128">
              <a:extLst>
                <a:ext uri="{FF2B5EF4-FFF2-40B4-BE49-F238E27FC236}">
                  <a16:creationId xmlns:a16="http://schemas.microsoft.com/office/drawing/2014/main" id="{CBEA48BA-BCB7-40F5-B3E9-0EAE017F212D}"/>
                </a:ext>
              </a:extLst>
            </p:cNvPr>
            <p:cNvSpPr/>
            <p:nvPr/>
          </p:nvSpPr>
          <p:spPr>
            <a:xfrm>
              <a:off x="1818737"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Rounded Corners 54">
              <a:extLst>
                <a:ext uri="{FF2B5EF4-FFF2-40B4-BE49-F238E27FC236}">
                  <a16:creationId xmlns:a16="http://schemas.microsoft.com/office/drawing/2014/main" id="{C8BCA5C5-7446-440D-A91E-DABB393F44F6}"/>
                </a:ext>
              </a:extLst>
            </p:cNvPr>
            <p:cNvSpPr/>
            <p:nvPr/>
          </p:nvSpPr>
          <p:spPr>
            <a:xfrm>
              <a:off x="5585236"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55652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3" name="Group 2">
            <a:extLst>
              <a:ext uri="{FF2B5EF4-FFF2-40B4-BE49-F238E27FC236}">
                <a16:creationId xmlns:a16="http://schemas.microsoft.com/office/drawing/2014/main" id="{44280BF3-5D68-4F67-A4C0-C6390D7DFEFA}"/>
              </a:ext>
            </a:extLst>
          </p:cNvPr>
          <p:cNvGrpSpPr/>
          <p:nvPr/>
        </p:nvGrpSpPr>
        <p:grpSpPr>
          <a:xfrm>
            <a:off x="3443090" y="530701"/>
            <a:ext cx="721982" cy="646331"/>
            <a:chOff x="1839900" y="542941"/>
            <a:chExt cx="721982" cy="646331"/>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542941"/>
              <a:ext cx="659155" cy="646331"/>
            </a:xfrm>
            <a:prstGeom prst="rect">
              <a:avLst/>
            </a:prstGeom>
            <a:noFill/>
          </p:spPr>
          <p:txBody>
            <a:bodyPr wrap="none" rtlCol="0">
              <a:spAutoFit/>
            </a:bodyPr>
            <a:lstStyle/>
            <a:p>
              <a:r>
                <a:rPr lang="en-US" sz="1200" b="1" dirty="0">
                  <a:solidFill>
                    <a:schemeClr val="bg1"/>
                  </a:solidFill>
                </a:rPr>
                <a:t>SDN-C</a:t>
              </a:r>
            </a:p>
            <a:p>
              <a:r>
                <a:rPr lang="en-US" sz="1200" b="1" dirty="0">
                  <a:solidFill>
                    <a:schemeClr val="bg1"/>
                  </a:solidFill>
                </a:rPr>
                <a:t>SDN-R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31276" y="1123306"/>
            <a:ext cx="581529" cy="581529"/>
          </a:xfrm>
          <a:prstGeom prst="rect">
            <a:avLst/>
          </a:prstGeom>
        </p:spPr>
      </p:pic>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 (ONAP)</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1872" y="1123306"/>
            <a:ext cx="581529" cy="581529"/>
          </a:xfrm>
          <a:prstGeom prst="rect">
            <a:avLst/>
          </a:prstGeom>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099525" y="3778506"/>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657573" y="4530864"/>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116943" y="5047944"/>
            <a:ext cx="1572995"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Resource Definition</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User builds a resource definition customizing vendor’s PNF description. “blue print” of PNF</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557030"/>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302787" y="4068287"/>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506049" y="4358068"/>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7785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784415"/>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9912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2116039" y="6944226"/>
            <a:ext cx="348824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5" name="Rectangle: Rounded Corners 114">
            <a:extLst>
              <a:ext uri="{FF2B5EF4-FFF2-40B4-BE49-F238E27FC236}">
                <a16:creationId xmlns:a16="http://schemas.microsoft.com/office/drawing/2014/main" id="{6B62394B-13A6-4CEE-9A97-F074A9A65A01}"/>
              </a:ext>
            </a:extLst>
          </p:cNvPr>
          <p:cNvSpPr/>
          <p:nvPr/>
        </p:nvSpPr>
        <p:spPr>
          <a:xfrm rot="16200000">
            <a:off x="4698185" y="7019220"/>
            <a:ext cx="174259" cy="12021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TextBox 115">
            <a:extLst>
              <a:ext uri="{FF2B5EF4-FFF2-40B4-BE49-F238E27FC236}">
                <a16:creationId xmlns:a16="http://schemas.microsoft.com/office/drawing/2014/main" id="{B8C1DFD7-A388-45DF-8B80-C86005A0A11F}"/>
              </a:ext>
            </a:extLst>
          </p:cNvPr>
          <p:cNvSpPr txBox="1"/>
          <p:nvPr/>
        </p:nvSpPr>
        <p:spPr>
          <a:xfrm>
            <a:off x="4149450" y="7496302"/>
            <a:ext cx="1295547" cy="230832"/>
          </a:xfrm>
          <a:prstGeom prst="rect">
            <a:avLst/>
          </a:prstGeom>
          <a:noFill/>
        </p:spPr>
        <p:txBody>
          <a:bodyPr wrap="none" rtlCol="0">
            <a:spAutoFit/>
          </a:bodyPr>
          <a:lstStyle/>
          <a:p>
            <a:r>
              <a:rPr lang="en-US" sz="900" dirty="0">
                <a:solidFill>
                  <a:schemeClr val="bg1"/>
                </a:solidFill>
              </a:rPr>
              <a:t>Service Change Handler</a:t>
            </a:r>
          </a:p>
        </p:txBody>
      </p: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2116039" y="6851397"/>
            <a:ext cx="2415417"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2116039" y="6758569"/>
            <a:ext cx="152876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9" name="Rectangle: Rounded Corners 118">
            <a:extLst>
              <a:ext uri="{FF2B5EF4-FFF2-40B4-BE49-F238E27FC236}">
                <a16:creationId xmlns:a16="http://schemas.microsoft.com/office/drawing/2014/main" id="{6B7E88F3-8F96-4FD4-86FC-2D625B2B081A}"/>
              </a:ext>
            </a:extLst>
          </p:cNvPr>
          <p:cNvSpPr/>
          <p:nvPr/>
        </p:nvSpPr>
        <p:spPr>
          <a:xfrm rot="16200000">
            <a:off x="3650200" y="7228672"/>
            <a:ext cx="174259" cy="78936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TextBox 119">
            <a:extLst>
              <a:ext uri="{FF2B5EF4-FFF2-40B4-BE49-F238E27FC236}">
                <a16:creationId xmlns:a16="http://schemas.microsoft.com/office/drawing/2014/main" id="{2152809A-41C1-4270-B6F7-0A0A59F1E23D}"/>
              </a:ext>
            </a:extLst>
          </p:cNvPr>
          <p:cNvSpPr txBox="1"/>
          <p:nvPr/>
        </p:nvSpPr>
        <p:spPr>
          <a:xfrm>
            <a:off x="3307861" y="7499359"/>
            <a:ext cx="777777" cy="230832"/>
          </a:xfrm>
          <a:prstGeom prst="rect">
            <a:avLst/>
          </a:prstGeom>
          <a:noFill/>
        </p:spPr>
        <p:txBody>
          <a:bodyPr wrap="none" rtlCol="0">
            <a:spAutoFit/>
          </a:bodyPr>
          <a:lstStyle/>
          <a:p>
            <a:r>
              <a:rPr lang="en-US" sz="900" dirty="0">
                <a:solidFill>
                  <a:schemeClr val="bg1"/>
                </a:solidFill>
              </a:rPr>
              <a:t>UEB Listener</a:t>
            </a:r>
          </a:p>
        </p:txBody>
      </p:sp>
      <p:cxnSp>
        <p:nvCxnSpPr>
          <p:cNvPr id="121" name="Straight Arrow Connector 120">
            <a:extLst>
              <a:ext uri="{FF2B5EF4-FFF2-40B4-BE49-F238E27FC236}">
                <a16:creationId xmlns:a16="http://schemas.microsoft.com/office/drawing/2014/main" id="{B138C7FD-E404-4011-90C3-CCD6114951B8}"/>
              </a:ext>
            </a:extLst>
          </p:cNvPr>
          <p:cNvCxnSpPr>
            <a:cxnSpLocks/>
          </p:cNvCxnSpPr>
          <p:nvPr/>
        </p:nvCxnSpPr>
        <p:spPr>
          <a:xfrm flipH="1">
            <a:off x="2116039" y="6665741"/>
            <a:ext cx="67466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2" name="Rectangle: Rounded Corners 121">
            <a:extLst>
              <a:ext uri="{FF2B5EF4-FFF2-40B4-BE49-F238E27FC236}">
                <a16:creationId xmlns:a16="http://schemas.microsoft.com/office/drawing/2014/main" id="{ED7FC904-1DC1-447D-8892-DFC0DDBFFA81}"/>
              </a:ext>
            </a:extLst>
          </p:cNvPr>
          <p:cNvSpPr/>
          <p:nvPr/>
        </p:nvSpPr>
        <p:spPr>
          <a:xfrm rot="16200000">
            <a:off x="2823008" y="7396470"/>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BB7FCEA0-ED79-4CE6-85F6-CBD0522267F6}"/>
              </a:ext>
            </a:extLst>
          </p:cNvPr>
          <p:cNvSpPr txBox="1"/>
          <p:nvPr/>
        </p:nvSpPr>
        <p:spPr>
          <a:xfrm>
            <a:off x="2633295" y="7493533"/>
            <a:ext cx="559769" cy="230832"/>
          </a:xfrm>
          <a:prstGeom prst="rect">
            <a:avLst/>
          </a:prstGeom>
          <a:noFill/>
        </p:spPr>
        <p:txBody>
          <a:bodyPr wrap="none" rtlCol="0">
            <a:spAutoFit/>
          </a:bodyPr>
          <a:lstStyle/>
          <a:p>
            <a:r>
              <a:rPr lang="en-US" sz="900" dirty="0">
                <a:solidFill>
                  <a:schemeClr val="bg1"/>
                </a:solidFill>
              </a:rPr>
              <a:t>Listener</a:t>
            </a:r>
          </a:p>
        </p:txBody>
      </p:sp>
      <p:sp>
        <p:nvSpPr>
          <p:cNvPr id="124" name="Rectangle: Rounded Corners 123">
            <a:extLst>
              <a:ext uri="{FF2B5EF4-FFF2-40B4-BE49-F238E27FC236}">
                <a16:creationId xmlns:a16="http://schemas.microsoft.com/office/drawing/2014/main" id="{57644173-8F14-4ACC-ACDE-6AA147D2A735}"/>
              </a:ext>
            </a:extLst>
          </p:cNvPr>
          <p:cNvSpPr/>
          <p:nvPr/>
        </p:nvSpPr>
        <p:spPr>
          <a:xfrm rot="16200000">
            <a:off x="5680204" y="7385314"/>
            <a:ext cx="174259" cy="44211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BC8991CE-D7D4-41BD-9AC4-831965696D98}"/>
              </a:ext>
            </a:extLst>
          </p:cNvPr>
          <p:cNvSpPr txBox="1"/>
          <p:nvPr/>
        </p:nvSpPr>
        <p:spPr>
          <a:xfrm>
            <a:off x="5490491" y="7482377"/>
            <a:ext cx="559769" cy="230832"/>
          </a:xfrm>
          <a:prstGeom prst="rect">
            <a:avLst/>
          </a:prstGeom>
          <a:noFill/>
        </p:spPr>
        <p:txBody>
          <a:bodyPr wrap="none" rtlCol="0">
            <a:spAutoFit/>
          </a:bodyPr>
          <a:lstStyle/>
          <a:p>
            <a:r>
              <a:rPr lang="en-US" sz="900" dirty="0">
                <a:solidFill>
                  <a:schemeClr val="bg1"/>
                </a:solidFill>
              </a:rPr>
              <a:t>Listener</a:t>
            </a:r>
          </a:p>
        </p:txBody>
      </p:sp>
      <p:pic>
        <p:nvPicPr>
          <p:cNvPr id="126" name="Picture 2" descr="C:\Users\cheung\AppData\Local\Temp\SNAGHTML3175198.PNG">
            <a:extLst>
              <a:ext uri="{FF2B5EF4-FFF2-40B4-BE49-F238E27FC236}">
                <a16:creationId xmlns:a16="http://schemas.microsoft.com/office/drawing/2014/main" id="{35226860-ED49-475E-A725-FD14622162F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37872" y="4811945"/>
            <a:ext cx="756792" cy="754876"/>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4" descr="C:\Users\cheung\AppData\Local\Temp\SNAGHTML2ee0250.PNG">
            <a:extLst>
              <a:ext uri="{FF2B5EF4-FFF2-40B4-BE49-F238E27FC236}">
                <a16:creationId xmlns:a16="http://schemas.microsoft.com/office/drawing/2014/main" id="{F6A0FD11-B606-4C5C-9C77-78375E0868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0941" y="1733719"/>
            <a:ext cx="756792" cy="75866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8402D19-8F63-4928-8A16-0A252459AD75}"/>
              </a:ext>
            </a:extLst>
          </p:cNvPr>
          <p:cNvGrpSpPr/>
          <p:nvPr/>
        </p:nvGrpSpPr>
        <p:grpSpPr>
          <a:xfrm>
            <a:off x="3525060" y="1864484"/>
            <a:ext cx="1942537" cy="461665"/>
            <a:chOff x="3525060" y="1864484"/>
            <a:chExt cx="1942537" cy="461665"/>
          </a:xfrm>
        </p:grpSpPr>
        <p:sp>
          <p:nvSpPr>
            <p:cNvPr id="128" name="Rectangle: Rounded Corners 127">
              <a:extLst>
                <a:ext uri="{FF2B5EF4-FFF2-40B4-BE49-F238E27FC236}">
                  <a16:creationId xmlns:a16="http://schemas.microsoft.com/office/drawing/2014/main" id="{FBED9BB1-5C34-461E-8938-FB25857C5A9B}"/>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TextBox 133">
              <a:extLst>
                <a:ext uri="{FF2B5EF4-FFF2-40B4-BE49-F238E27FC236}">
                  <a16:creationId xmlns:a16="http://schemas.microsoft.com/office/drawing/2014/main" id="{2C170F38-7886-40E8-860B-66580878F933}"/>
                </a:ext>
              </a:extLst>
            </p:cNvPr>
            <p:cNvSpPr txBox="1"/>
            <p:nvPr/>
          </p:nvSpPr>
          <p:spPr>
            <a:xfrm>
              <a:off x="3525060" y="1864484"/>
              <a:ext cx="1747851"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Onboarding Package</a:t>
              </a:r>
            </a:p>
          </p:txBody>
        </p:sp>
      </p:grpSp>
      <p:grpSp>
        <p:nvGrpSpPr>
          <p:cNvPr id="137" name="Group 136">
            <a:extLst>
              <a:ext uri="{FF2B5EF4-FFF2-40B4-BE49-F238E27FC236}">
                <a16:creationId xmlns:a16="http://schemas.microsoft.com/office/drawing/2014/main" id="{276CCB1E-A5AA-40FE-A726-2EF66406915D}"/>
              </a:ext>
            </a:extLst>
          </p:cNvPr>
          <p:cNvGrpSpPr/>
          <p:nvPr/>
        </p:nvGrpSpPr>
        <p:grpSpPr>
          <a:xfrm>
            <a:off x="4224433" y="4951155"/>
            <a:ext cx="2021900" cy="461665"/>
            <a:chOff x="3502200" y="1864484"/>
            <a:chExt cx="2021900" cy="461665"/>
          </a:xfrm>
        </p:grpSpPr>
        <p:sp>
          <p:nvSpPr>
            <p:cNvPr id="138" name="Rectangle: Rounded Corners 137">
              <a:extLst>
                <a:ext uri="{FF2B5EF4-FFF2-40B4-BE49-F238E27FC236}">
                  <a16:creationId xmlns:a16="http://schemas.microsoft.com/office/drawing/2014/main" id="{68C2EDDB-A143-4B26-9FEC-A9CB4E88AFE3}"/>
                </a:ext>
              </a:extLst>
            </p:cNvPr>
            <p:cNvSpPr/>
            <p:nvPr/>
          </p:nvSpPr>
          <p:spPr>
            <a:xfrm rot="16200000">
              <a:off x="4290387" y="1131624"/>
              <a:ext cx="414602" cy="1939819"/>
            </a:xfrm>
            <a:prstGeom prst="roundRect">
              <a:avLst/>
            </a:prstGeom>
            <a:solidFill>
              <a:srgbClr val="0000C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C5E90309-87EA-417F-AFEB-FB2F0E7A648A}"/>
                </a:ext>
              </a:extLst>
            </p:cNvPr>
            <p:cNvSpPr txBox="1"/>
            <p:nvPr/>
          </p:nvSpPr>
          <p:spPr>
            <a:xfrm>
              <a:off x="3502200" y="1864484"/>
              <a:ext cx="2021900" cy="461665"/>
            </a:xfrm>
            <a:prstGeom prst="rect">
              <a:avLst/>
            </a:prstGeom>
            <a:noFill/>
          </p:spPr>
          <p:txBody>
            <a:bodyPr wrap="none" rtlCol="0">
              <a:spAutoFit/>
            </a:bodyPr>
            <a:lstStyle/>
            <a:p>
              <a:r>
                <a:rPr lang="en-US" sz="1200" dirty="0">
                  <a:solidFill>
                    <a:schemeClr val="bg1"/>
                  </a:solidFill>
                </a:rPr>
                <a:t>CASABLANCA</a:t>
              </a:r>
            </a:p>
            <a:p>
              <a:r>
                <a:rPr lang="en-US" sz="1200" dirty="0">
                  <a:solidFill>
                    <a:schemeClr val="bg1"/>
                  </a:solidFill>
                </a:rPr>
                <a:t>PNF Modeling Enhancements</a:t>
              </a:r>
            </a:p>
          </p:txBody>
        </p:sp>
      </p:grpSp>
    </p:spTree>
    <p:extLst>
      <p:ext uri="{BB962C8B-B14F-4D97-AF65-F5344CB8AC3E}">
        <p14:creationId xmlns:p14="http://schemas.microsoft.com/office/powerpoint/2010/main" val="1520079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346836" y="86380"/>
              <a:ext cx="6128601" cy="523220"/>
            </a:xfrm>
            <a:prstGeom prst="rect">
              <a:avLst/>
            </a:prstGeom>
            <a:noFill/>
          </p:spPr>
          <p:txBody>
            <a:bodyPr wrap="none" rtlCol="0">
              <a:spAutoFit/>
            </a:bodyPr>
            <a:lstStyle/>
            <a:p>
              <a:pPr algn="ctr"/>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5D0A5C19-0FDB-4C64-B28C-6BCF56D99579}"/>
              </a:ext>
            </a:extLst>
          </p:cNvPr>
          <p:cNvSpPr/>
          <p:nvPr/>
        </p:nvSpPr>
        <p:spPr>
          <a:xfrm>
            <a:off x="83125" y="767730"/>
            <a:ext cx="4897677" cy="706951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823363C2-B331-40A1-9761-2617F8F9AFF8}"/>
              </a:ext>
            </a:extLst>
          </p:cNvPr>
          <p:cNvSpPr/>
          <p:nvPr/>
        </p:nvSpPr>
        <p:spPr>
          <a:xfrm>
            <a:off x="85213" y="7913444"/>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A7FAB27-9BF0-44E9-803F-6A1F37B4C3A3}"/>
              </a:ext>
            </a:extLst>
          </p:cNvPr>
          <p:cNvSpPr txBox="1"/>
          <p:nvPr/>
        </p:nvSpPr>
        <p:spPr>
          <a:xfrm>
            <a:off x="104953" y="8014198"/>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1" name="TextBox 10">
            <a:extLst>
              <a:ext uri="{FF2B5EF4-FFF2-40B4-BE49-F238E27FC236}">
                <a16:creationId xmlns:a16="http://schemas.microsoft.com/office/drawing/2014/main" id="{25C03842-5E0E-4E83-B415-464950BB9AB1}"/>
              </a:ext>
            </a:extLst>
          </p:cNvPr>
          <p:cNvSpPr txBox="1"/>
          <p:nvPr/>
        </p:nvSpPr>
        <p:spPr>
          <a:xfrm>
            <a:off x="104953" y="767729"/>
            <a:ext cx="4662906" cy="6524863"/>
          </a:xfrm>
          <a:prstGeom prst="rect">
            <a:avLst/>
          </a:prstGeom>
          <a:noFill/>
        </p:spPr>
        <p:txBody>
          <a:bodyPr wrap="square" rtlCol="0">
            <a:spAutoFit/>
          </a:bodyPr>
          <a:lstStyle/>
          <a:p>
            <a:pPr lvl="0"/>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lvl="0" indent="-342900">
              <a:buFontTx/>
              <a:buAutoNum type="arabicParenBoth"/>
            </a:pPr>
            <a:r>
              <a:rPr lang="en-US" b="1" dirty="0">
                <a:solidFill>
                  <a:srgbClr val="0000CC"/>
                </a:solidFill>
              </a:rPr>
              <a:t>PNF MODELING </a:t>
            </a:r>
            <a:r>
              <a:rPr lang="en-US" dirty="0">
                <a:solidFill>
                  <a:prstClr val="black"/>
                </a:solidFill>
              </a:rPr>
              <a:t>– Modeling enhancements to support 5G PNF in ONAP. Model Inheritance definitions for PNF. SDC modeling improvements from Beijing PnP use case.</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 SHARING </a:t>
            </a:r>
            <a:r>
              <a:rPr lang="en-US" dirty="0">
                <a:solidFill>
                  <a:prstClr val="black"/>
                </a:solidFill>
              </a:rPr>
              <a:t>– SDC model updates for PNF characteristics focusing on PNF inter-connectivity. DCAE-DS Micro-service modeling.</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PNF-SDK</a:t>
            </a:r>
            <a:r>
              <a:rPr lang="en-US" dirty="0">
                <a:solidFill>
                  <a:prstClr val="black"/>
                </a:solidFill>
              </a:rPr>
              <a:t> – SDK provided from Vendors. This will help modeling the Physical “Box” (PNF) and network functions.</a:t>
            </a:r>
          </a:p>
          <a:p>
            <a:pPr marL="342900" lvl="0" indent="-342900">
              <a:buFontTx/>
              <a:buAutoNum type="arabicParenBoth"/>
            </a:pPr>
            <a:endParaRPr lang="en-US" dirty="0">
              <a:solidFill>
                <a:prstClr val="black"/>
              </a:solidFill>
            </a:endParaRPr>
          </a:p>
          <a:p>
            <a:pPr marL="342900" lvl="0" indent="-342900">
              <a:buFontTx/>
              <a:buAutoNum type="arabicParenBoth"/>
            </a:pPr>
            <a:r>
              <a:rPr lang="en-US" b="1" dirty="0">
                <a:solidFill>
                  <a:srgbClr val="0000CC"/>
                </a:solidFill>
              </a:rPr>
              <a:t>CDT ENHANCEMENTS </a:t>
            </a:r>
            <a:r>
              <a:rPr lang="en-US" dirty="0">
                <a:solidFill>
                  <a:prstClr val="black"/>
                </a:solidFill>
              </a:rPr>
              <a:t>- Improving CDT to handle complex config templates, multiple templates per PNF, identify different sources for template data, integrating CDT into SDC, expanding CDT usage to other controllers.</a:t>
            </a:r>
          </a:p>
          <a:p>
            <a:pPr marL="342900" lvl="0" indent="-342900">
              <a:buFontTx/>
              <a:buAutoNum type="arabicParenBoth"/>
            </a:pPr>
            <a:endParaRPr lang="en-US" dirty="0">
              <a:solidFill>
                <a:prstClr val="black"/>
              </a:solidFill>
            </a:endParaRPr>
          </a:p>
        </p:txBody>
      </p:sp>
      <p:sp>
        <p:nvSpPr>
          <p:cNvPr id="12" name="TextBox 11">
            <a:extLst>
              <a:ext uri="{FF2B5EF4-FFF2-40B4-BE49-F238E27FC236}">
                <a16:creationId xmlns:a16="http://schemas.microsoft.com/office/drawing/2014/main" id="{F8F30DAC-CC91-4ECA-A581-38279CB9552A}"/>
              </a:ext>
            </a:extLst>
          </p:cNvPr>
          <p:cNvSpPr txBox="1"/>
          <p:nvPr/>
        </p:nvSpPr>
        <p:spPr>
          <a:xfrm>
            <a:off x="200510" y="8477114"/>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pic>
        <p:nvPicPr>
          <p:cNvPr id="6146" name="Picture 2" descr="C:\Users\cheung\AppData\Local\Temp\SNAGHTML3175198.PNG">
            <a:extLst>
              <a:ext uri="{FF2B5EF4-FFF2-40B4-BE49-F238E27FC236}">
                <a16:creationId xmlns:a16="http://schemas.microsoft.com/office/drawing/2014/main" id="{EA27603F-9076-4CF1-9314-3F470F92F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5" y="843698"/>
            <a:ext cx="1658848" cy="16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586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0A744D4-C4E6-49E9-9EE4-30637AADB8F0}"/>
              </a:ext>
            </a:extLst>
          </p:cNvPr>
          <p:cNvGrpSpPr/>
          <p:nvPr/>
        </p:nvGrpSpPr>
        <p:grpSpPr>
          <a:xfrm>
            <a:off x="0" y="-1"/>
            <a:ext cx="6858000" cy="9144001"/>
            <a:chOff x="0" y="-1"/>
            <a:chExt cx="6858000" cy="9144001"/>
          </a:xfrm>
        </p:grpSpPr>
        <p:sp>
          <p:nvSpPr>
            <p:cNvPr id="5" name="Rectangle 4">
              <a:extLst>
                <a:ext uri="{FF2B5EF4-FFF2-40B4-BE49-F238E27FC236}">
                  <a16:creationId xmlns:a16="http://schemas.microsoft.com/office/drawing/2014/main" id="{60424CB8-4CF5-41FA-A39F-F2E3A7F4E520}"/>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4500740F-7169-41A1-9254-5E0D50B21657}"/>
                </a:ext>
              </a:extLst>
            </p:cNvPr>
            <p:cNvSpPr txBox="1"/>
            <p:nvPr/>
          </p:nvSpPr>
          <p:spPr>
            <a:xfrm>
              <a:off x="596217" y="86380"/>
              <a:ext cx="561884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ONBOARDING / PNF PACKAGE</a:t>
              </a:r>
            </a:p>
          </p:txBody>
        </p:sp>
        <p:sp>
          <p:nvSpPr>
            <p:cNvPr id="7" name="Rectangle 6">
              <a:extLst>
                <a:ext uri="{FF2B5EF4-FFF2-40B4-BE49-F238E27FC236}">
                  <a16:creationId xmlns:a16="http://schemas.microsoft.com/office/drawing/2014/main" id="{133EF828-E49A-4B7A-A559-4B204AE17225}"/>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5768005-A200-4D9E-9964-A34255CEA096}"/>
              </a:ext>
            </a:extLst>
          </p:cNvPr>
          <p:cNvSpPr/>
          <p:nvPr/>
        </p:nvSpPr>
        <p:spPr>
          <a:xfrm>
            <a:off x="83126" y="784355"/>
            <a:ext cx="4897677" cy="703055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A79C647-F0E0-440B-B0B8-65F10C7C6123}"/>
              </a:ext>
            </a:extLst>
          </p:cNvPr>
          <p:cNvSpPr/>
          <p:nvPr/>
        </p:nvSpPr>
        <p:spPr>
          <a:xfrm>
            <a:off x="85214" y="791578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F44D58F-237D-4E64-807C-A3D6AB12E8D1}"/>
              </a:ext>
            </a:extLst>
          </p:cNvPr>
          <p:cNvSpPr txBox="1"/>
          <p:nvPr/>
        </p:nvSpPr>
        <p:spPr>
          <a:xfrm>
            <a:off x="104954" y="784354"/>
            <a:ext cx="4692945" cy="677108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pPr lvl="0" defTabSz="685800">
              <a:defRPr/>
            </a:pPr>
            <a:r>
              <a:rPr lang="en-US" dirty="0"/>
              <a:t>PNF Onboarding and PNF Package</a:t>
            </a:r>
          </a:p>
          <a:p>
            <a:pPr lvl="0" defTabSz="685800">
              <a:defRPr/>
            </a:pPr>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p>
          <a:p>
            <a:pPr marL="800100" lvl="1" indent="-342900">
              <a:buFont typeface="+mj-lt"/>
              <a:buAutoNum type="alphaUcPeriod"/>
            </a:pPr>
            <a:endParaRPr lang="en-US" dirty="0">
              <a:solidFill>
                <a:srgbClr val="0000CC"/>
              </a:solidFill>
            </a:endParaRPr>
          </a:p>
          <a:p>
            <a:r>
              <a:rPr lang="en-US" b="1" u="sng" dirty="0"/>
              <a:t>TOSCA Meta data </a:t>
            </a:r>
            <a:r>
              <a:rPr lang="en-US" dirty="0"/>
              <a:t>-  main service template, TOSCA template. </a:t>
            </a:r>
          </a:p>
          <a:p>
            <a:r>
              <a:rPr lang="en-US" b="1" u="sng" dirty="0"/>
              <a:t>Artifact Package</a:t>
            </a:r>
            <a:r>
              <a:rPr lang="en-US" dirty="0"/>
              <a:t>. Separated by types of artifacts. Separations by folder for different types. Place artifacts in categories. Anyone can choose which artifacts to receive. </a:t>
            </a:r>
          </a:p>
          <a:p>
            <a:r>
              <a:rPr lang="en-US" b="1" u="sng" dirty="0"/>
              <a:t>Definitions</a:t>
            </a:r>
            <a:r>
              <a:rPr lang="en-US" dirty="0"/>
              <a:t> – Specifies definitions such as CM, FM and PM definitions</a:t>
            </a:r>
          </a:p>
          <a:p>
            <a:pPr marL="342900" lvl="0" indent="-342900" defTabSz="685800">
              <a:buFontTx/>
              <a:buAutoNum type="arabicParenBoth"/>
              <a:defRPr/>
            </a:pPr>
            <a:r>
              <a:rPr lang="en-US" b="1" u="sng" dirty="0"/>
              <a:t>Protocols Supported</a:t>
            </a:r>
            <a:r>
              <a:rPr lang="en-US" b="1" dirty="0"/>
              <a:t> </a:t>
            </a:r>
            <a:r>
              <a:rPr lang="en-US" dirty="0"/>
              <a:t>– PNF package. CM Protocol is in PNF onboarding package. (Chef, Ansible, NetConf)</a:t>
            </a:r>
          </a:p>
          <a:p>
            <a:pPr marL="342900" lvl="0" indent="-342900" defTabSz="685800">
              <a:buFontTx/>
              <a:buAutoNum type="arabicParenBoth"/>
              <a:defRPr/>
            </a:pPr>
            <a:r>
              <a:rPr lang="en-US" b="1" u="sng" dirty="0"/>
              <a:t>Controller</a:t>
            </a:r>
            <a:r>
              <a:rPr lang="en-US" dirty="0"/>
              <a:t> – What is the PNF controller</a:t>
            </a:r>
          </a:p>
        </p:txBody>
      </p:sp>
      <p:sp>
        <p:nvSpPr>
          <p:cNvPr id="11" name="TextBox 10">
            <a:extLst>
              <a:ext uri="{FF2B5EF4-FFF2-40B4-BE49-F238E27FC236}">
                <a16:creationId xmlns:a16="http://schemas.microsoft.com/office/drawing/2014/main" id="{40B81727-CA08-46E7-BFFF-393495308609}"/>
              </a:ext>
            </a:extLst>
          </p:cNvPr>
          <p:cNvSpPr txBox="1"/>
          <p:nvPr/>
        </p:nvSpPr>
        <p:spPr>
          <a:xfrm>
            <a:off x="104954" y="801654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12" name="TextBox 11">
            <a:extLst>
              <a:ext uri="{FF2B5EF4-FFF2-40B4-BE49-F238E27FC236}">
                <a16:creationId xmlns:a16="http://schemas.microsoft.com/office/drawing/2014/main" id="{9382C192-1B5B-4F70-822A-FD329A5105FE}"/>
              </a:ext>
            </a:extLst>
          </p:cNvPr>
          <p:cNvSpPr txBox="1"/>
          <p:nvPr/>
        </p:nvSpPr>
        <p:spPr>
          <a:xfrm>
            <a:off x="200511" y="8334314"/>
            <a:ext cx="4662906" cy="400110"/>
          </a:xfrm>
          <a:prstGeom prst="rect">
            <a:avLst/>
          </a:prstGeom>
          <a:noFill/>
        </p:spPr>
        <p:txBody>
          <a:bodyPr wrap="square" rtlCol="0">
            <a:spAutoFit/>
          </a:bodyPr>
          <a:lstStyle/>
          <a:p>
            <a:r>
              <a:rPr lang="en-US" sz="2000" dirty="0"/>
              <a:t>SDC, APP-C</a:t>
            </a:r>
          </a:p>
        </p:txBody>
      </p:sp>
      <p:pic>
        <p:nvPicPr>
          <p:cNvPr id="1028" name="Picture 4" descr="C:\Users\cheung\AppData\Local\Temp\SNAGHTML2ee0250.PNG">
            <a:extLst>
              <a:ext uri="{FF2B5EF4-FFF2-40B4-BE49-F238E27FC236}">
                <a16:creationId xmlns:a16="http://schemas.microsoft.com/office/drawing/2014/main" id="{00FFE1A8-7F5C-4424-BF70-30B3E1CA6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5757" y="870806"/>
            <a:ext cx="1648405" cy="16524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361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908067554"/>
              </p:ext>
            </p:extLst>
          </p:nvPr>
        </p:nvGraphicFramePr>
        <p:xfrm>
          <a:off x="57152" y="23986"/>
          <a:ext cx="6757983" cy="9010015"/>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(optional) provide the following information</a:t>
                      </a:r>
                      <a:endParaRPr lang="en-US" b="1" dirty="0"/>
                    </a:p>
                    <a:p>
                      <a:r>
                        <a:rPr lang="en-US" b="1" dirty="0"/>
                        <a:t>PNF RESOURCE Definition</a:t>
                      </a:r>
                    </a:p>
                    <a:p>
                      <a:r>
                        <a:rPr lang="en-US" dirty="0"/>
                        <a:t>	</a:t>
                      </a:r>
                      <a:r>
                        <a:rPr lang="en-US" b="1" dirty="0">
                          <a:solidFill>
                            <a:srgbClr val="0000CC"/>
                          </a:solidFill>
                        </a:rPr>
                        <a:t>Resource Type </a:t>
                      </a:r>
                      <a:r>
                        <a:rPr lang="en-US" dirty="0"/>
                        <a:t>– Type of Resource. NEW type: PNF (pre-defined in SDC)</a:t>
                      </a:r>
                    </a:p>
                    <a:p>
                      <a:r>
                        <a:rPr lang="en-US" b="1" dirty="0"/>
                        <a:t>	</a:t>
                      </a:r>
                      <a:r>
                        <a:rPr lang="en-US" b="1" dirty="0">
                          <a:solidFill>
                            <a:srgbClr val="0000CC"/>
                          </a:solidFill>
                        </a:rPr>
                        <a:t>NAME</a:t>
                      </a:r>
                      <a:r>
                        <a:rPr lang="en-US" dirty="0">
                          <a:solidFill>
                            <a:srgbClr val="0000CC"/>
                          </a:solidFill>
                        </a:rPr>
                        <a:t> </a:t>
                      </a:r>
                      <a:r>
                        <a:rPr lang="en-US" dirty="0"/>
                        <a:t>– Name of the PNF type</a:t>
                      </a:r>
                    </a:p>
                    <a:p>
                      <a:r>
                        <a:rPr lang="en-US" b="1" dirty="0"/>
                        <a:t>	</a:t>
                      </a:r>
                      <a:r>
                        <a:rPr lang="en-US" b="1" dirty="0">
                          <a:solidFill>
                            <a:srgbClr val="0000CC"/>
                          </a:solidFill>
                        </a:rPr>
                        <a:t>CATEGORY</a:t>
                      </a:r>
                      <a:r>
                        <a:rPr lang="en-US" dirty="0"/>
                        <a:t> – e.g. Infrastructure</a:t>
                      </a:r>
                    </a:p>
                    <a:p>
                      <a:r>
                        <a:rPr lang="en-US" b="1" dirty="0"/>
                        <a:t>	</a:t>
                      </a:r>
                      <a:r>
                        <a:rPr lang="en-US" b="1" dirty="0">
                          <a:solidFill>
                            <a:srgbClr val="0000CC"/>
                          </a:solidFill>
                        </a:rPr>
                        <a:t>TAGS</a:t>
                      </a:r>
                      <a:r>
                        <a:rPr lang="en-US" dirty="0"/>
                        <a:t> – User-definable tags (default name of the PNF)</a:t>
                      </a:r>
                    </a:p>
                    <a:p>
                      <a:r>
                        <a:rPr lang="en-US" b="1" dirty="0"/>
                        <a:t>	</a:t>
                      </a:r>
                      <a:r>
                        <a:rPr lang="en-US" b="1" dirty="0">
                          <a:solidFill>
                            <a:srgbClr val="0000CC"/>
                          </a:solidFill>
                        </a:rPr>
                        <a:t>DESCRIPTION</a:t>
                      </a:r>
                      <a:r>
                        <a:rPr lang="en-US" b="1" dirty="0"/>
                        <a:t> </a:t>
                      </a:r>
                      <a:r>
                        <a:rPr lang="en-US" dirty="0"/>
                        <a:t>– Textual description</a:t>
                      </a:r>
                    </a:p>
                    <a:p>
                      <a:r>
                        <a:rPr lang="en-US" b="1" dirty="0"/>
                        <a:t>	</a:t>
                      </a:r>
                      <a:r>
                        <a:rPr lang="en-US" b="1" dirty="0">
                          <a:solidFill>
                            <a:srgbClr val="0000CC"/>
                          </a:solidFill>
                        </a:rPr>
                        <a:t>CONTACT ID </a:t>
                      </a:r>
                      <a:r>
                        <a:rPr lang="en-US" dirty="0"/>
                        <a:t>– Designer (user of ONAP)</a:t>
                      </a:r>
                    </a:p>
                    <a:p>
                      <a:r>
                        <a:rPr lang="en-US" b="1" dirty="0"/>
                        <a:t>	</a:t>
                      </a:r>
                      <a:r>
                        <a:rPr lang="en-US" b="1" dirty="0">
                          <a:solidFill>
                            <a:srgbClr val="0000CC"/>
                          </a:solidFill>
                        </a:rPr>
                        <a:t>VENDOR</a:t>
                      </a:r>
                      <a:r>
                        <a:rPr lang="en-US" dirty="0"/>
                        <a:t> – PNF Vendor (e.g. Nokia)</a:t>
                      </a:r>
                    </a:p>
                    <a:p>
                      <a:r>
                        <a:rPr lang="en-US" b="1" dirty="0"/>
                        <a:t>	</a:t>
                      </a:r>
                      <a:r>
                        <a:rPr lang="en-US" b="1" dirty="0">
                          <a:solidFill>
                            <a:srgbClr val="0000CC"/>
                          </a:solidFill>
                        </a:rPr>
                        <a:t>VENDOR RELEASE </a:t>
                      </a:r>
                      <a:r>
                        <a:rPr lang="en-US" dirty="0"/>
                        <a:t>– Vendor release</a:t>
                      </a:r>
                    </a:p>
                    <a:p>
                      <a:r>
                        <a:rPr lang="en-US" b="1" dirty="0"/>
                        <a:t>	</a:t>
                      </a:r>
                      <a:r>
                        <a:rPr lang="en-US" b="1" dirty="0">
                          <a:solidFill>
                            <a:srgbClr val="0000CC"/>
                          </a:solidFill>
                        </a:rPr>
                        <a:t>VENDOR MODEL NUMBER</a:t>
                      </a:r>
                      <a:r>
                        <a:rPr lang="en-US" b="1" dirty="0"/>
                        <a:t> </a:t>
                      </a:r>
                      <a:r>
                        <a:rPr lang="en-US" dirty="0"/>
                        <a:t>– PNF Model value (link to A&amp;AI)</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a:t>
                      </a:r>
                      <a:r>
                        <a:rPr lang="en-US" b="1" dirty="0">
                          <a:solidFill>
                            <a:srgbClr val="0000CC"/>
                          </a:solidFill>
                        </a:rPr>
                        <a:t>EVENTS</a:t>
                      </a:r>
                      <a:r>
                        <a:rPr lang="en-US" b="1" dirty="0"/>
                        <a:t> </a:t>
                      </a:r>
                      <a:r>
                        <a:rPr lang="en-US" dirty="0"/>
                        <a:t>– Monitoring Event definitions. Define design-time templates. CLAMP (runtime monitoring), DCAD (design time design template attach to VNF). Define templates &amp; attach them.</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r>
                        <a:rPr lang="en-US" dirty="0"/>
                        <a:t>Note: The user may provide whatever information in the above fields they know.</a:t>
                      </a:r>
                    </a:p>
                    <a:p>
                      <a:r>
                        <a:rPr lang="en-US" dirty="0"/>
                        <a:t>Note: Consumer vs Enterprise deployments. Consumer systems pre-registered, distributed throughout a region. For a consumer deployment you might not know the MAC address/Serial number (PND IF) until the PNF connects to ONAP.</a:t>
                      </a:r>
                    </a:p>
                  </a:txBody>
                  <a:tcPr/>
                </a:tc>
                <a:extLst>
                  <a:ext uri="{0D108BD9-81ED-4DB2-BD59-A6C34878D82A}">
                    <a16:rowId xmlns:a16="http://schemas.microsoft.com/office/drawing/2014/main" val="3415246332"/>
                  </a:ext>
                </a:extLst>
              </a:tr>
              <a:tr h="370840">
                <a:tc>
                  <a:txBody>
                    <a:bodyPr/>
                    <a:lstStyle/>
                    <a:p>
                      <a:r>
                        <a:rPr lang="en-US" dirty="0"/>
                        <a:t>2</a:t>
                      </a:r>
                    </a:p>
                  </a:txBody>
                  <a:tcPr/>
                </a:tc>
                <a:tc>
                  <a:txBody>
                    <a:bodyPr/>
                    <a:lstStyle/>
                    <a:p>
                      <a:r>
                        <a:rPr lang="en-US" b="1" dirty="0">
                          <a:solidFill>
                            <a:srgbClr val="FF0000"/>
                          </a:solidFill>
                        </a:rPr>
                        <a:t>SERVICE Definition (uses a PNF)</a:t>
                      </a:r>
                    </a:p>
                    <a:p>
                      <a:r>
                        <a:rPr lang="en-US" b="1" dirty="0"/>
                        <a:t>	</a:t>
                      </a:r>
                      <a:r>
                        <a:rPr lang="en-US" b="1" dirty="0">
                          <a:solidFill>
                            <a:srgbClr val="0000CC"/>
                          </a:solidFill>
                        </a:rPr>
                        <a:t>NAME</a:t>
                      </a:r>
                      <a:r>
                        <a:rPr lang="en-US" dirty="0"/>
                        <a:t> – Name of the Service (mandatory)</a:t>
                      </a:r>
                    </a:p>
                    <a:p>
                      <a:r>
                        <a:rPr lang="en-US" b="1" dirty="0"/>
                        <a:t>	</a:t>
                      </a:r>
                      <a:r>
                        <a:rPr lang="en-US" b="1" dirty="0">
                          <a:solidFill>
                            <a:srgbClr val="0000CC"/>
                          </a:solidFill>
                        </a:rPr>
                        <a:t>CATEGORY</a:t>
                      </a:r>
                      <a:r>
                        <a:rPr lang="en-US" dirty="0">
                          <a:solidFill>
                            <a:srgbClr val="0000CC"/>
                          </a:solidFill>
                        </a:rPr>
                        <a:t> </a:t>
                      </a:r>
                      <a:r>
                        <a:rPr lang="en-US" dirty="0"/>
                        <a:t>– e.g. Network L1…L4, VOIP call Control, Mobility</a:t>
                      </a:r>
                    </a:p>
                    <a:p>
                      <a:r>
                        <a:rPr lang="en-US" b="1" dirty="0"/>
                        <a:t>	</a:t>
                      </a:r>
                      <a:r>
                        <a:rPr lang="en-US" b="1" dirty="0">
                          <a:solidFill>
                            <a:srgbClr val="0000CC"/>
                          </a:solidFill>
                        </a:rPr>
                        <a:t>TAGS</a:t>
                      </a:r>
                      <a:r>
                        <a:rPr lang="en-US" dirty="0">
                          <a:solidFill>
                            <a:srgbClr val="0000CC"/>
                          </a:solidFill>
                        </a:rPr>
                        <a:t> </a:t>
                      </a:r>
                      <a:r>
                        <a:rPr lang="en-US" dirty="0"/>
                        <a:t>– User-definable tags (default name of the PNF)</a:t>
                      </a:r>
                    </a:p>
                    <a:p>
                      <a:r>
                        <a:rPr lang="en-US" b="1" dirty="0"/>
                        <a:t>	</a:t>
                      </a:r>
                      <a:r>
                        <a:rPr lang="en-US" b="1" dirty="0">
                          <a:solidFill>
                            <a:srgbClr val="0000CC"/>
                          </a:solidFill>
                        </a:rPr>
                        <a:t>DESCRIPTION </a:t>
                      </a:r>
                      <a:r>
                        <a:rPr lang="en-US" dirty="0"/>
                        <a:t>– Textual description of service (mandatory)</a:t>
                      </a:r>
                    </a:p>
                    <a:p>
                      <a:r>
                        <a:rPr lang="en-US" b="1" dirty="0"/>
                        <a:t>	</a:t>
                      </a:r>
                      <a:r>
                        <a:rPr lang="en-US" b="1" dirty="0">
                          <a:solidFill>
                            <a:srgbClr val="0000CC"/>
                          </a:solidFill>
                        </a:rPr>
                        <a:t>CONTACT ID </a:t>
                      </a:r>
                      <a:r>
                        <a:rPr lang="en-US" dirty="0"/>
                        <a:t>– Designer (user of ONAP) (mandatory)</a:t>
                      </a:r>
                    </a:p>
                    <a:p>
                      <a:r>
                        <a:rPr lang="en-US" dirty="0"/>
                        <a:t>	</a:t>
                      </a:r>
                      <a:r>
                        <a:rPr lang="en-US" b="1" dirty="0">
                          <a:solidFill>
                            <a:srgbClr val="0000CC"/>
                          </a:solidFill>
                        </a:rPr>
                        <a:t>PROJECT CODE</a:t>
                      </a:r>
                      <a:r>
                        <a:rPr lang="en-US" dirty="0">
                          <a:solidFill>
                            <a:srgbClr val="0000CC"/>
                          </a:solidFill>
                        </a:rPr>
                        <a:t> </a:t>
                      </a:r>
                      <a:r>
                        <a:rPr lang="en-US" dirty="0"/>
                        <a:t>– ID (mandatory)</a:t>
                      </a:r>
                    </a:p>
                    <a:p>
                      <a:r>
                        <a:rPr lang="en-US" dirty="0"/>
                        <a:t>	</a:t>
                      </a:r>
                      <a:r>
                        <a:rPr lang="en-US" b="1" dirty="0" err="1">
                          <a:solidFill>
                            <a:srgbClr val="0000CC"/>
                          </a:solidFill>
                        </a:rPr>
                        <a:t>Ecomp</a:t>
                      </a:r>
                      <a:r>
                        <a:rPr lang="en-US" b="1" dirty="0">
                          <a:solidFill>
                            <a:srgbClr val="0000CC"/>
                          </a:solidFill>
                        </a:rPr>
                        <a:t>-Generated Naming </a:t>
                      </a:r>
                      <a:r>
                        <a:rPr lang="en-US" dirty="0"/>
                        <a:t>– Name</a:t>
                      </a:r>
                    </a:p>
                    <a:p>
                      <a:r>
                        <a:rPr lang="en-US" dirty="0"/>
                        <a:t>	</a:t>
                      </a:r>
                      <a:r>
                        <a:rPr lang="en-US" b="1" dirty="0">
                          <a:solidFill>
                            <a:srgbClr val="0000CC"/>
                          </a:solidFill>
                        </a:rPr>
                        <a:t>Naming Policy </a:t>
                      </a:r>
                      <a:r>
                        <a:rPr lang="en-US" dirty="0"/>
                        <a:t>– Policy to be used to assign a name to a service by SO/SDNC  </a:t>
                      </a:r>
                    </a:p>
                    <a:p>
                      <a:r>
                        <a:rPr lang="en-US" dirty="0"/>
                        <a:t>	</a:t>
                      </a:r>
                      <a:r>
                        <a:rPr lang="en-US" b="1" dirty="0">
                          <a:solidFill>
                            <a:srgbClr val="0000CC"/>
                          </a:solidFill>
                        </a:rPr>
                        <a:t>SERVICE TYPE</a:t>
                      </a:r>
                      <a:r>
                        <a:rPr lang="en-US" dirty="0">
                          <a:solidFill>
                            <a:srgbClr val="0000CC"/>
                          </a:solidFill>
                        </a:rPr>
                        <a:t> </a:t>
                      </a:r>
                      <a:r>
                        <a:rPr lang="en-US" dirty="0"/>
                        <a:t>– Type of service</a:t>
                      </a:r>
                    </a:p>
                    <a:p>
                      <a:r>
                        <a:rPr lang="en-US" dirty="0"/>
                        <a:t>	</a:t>
                      </a:r>
                      <a:r>
                        <a:rPr lang="en-US" b="1" dirty="0">
                          <a:solidFill>
                            <a:srgbClr val="0000CC"/>
                          </a:solidFill>
                        </a:rPr>
                        <a:t>SERVICE ROLE</a:t>
                      </a:r>
                      <a:r>
                        <a:rPr lang="en-US" dirty="0">
                          <a:solidFill>
                            <a:srgbClr val="0000CC"/>
                          </a:solidFill>
                        </a:rPr>
                        <a:t> </a:t>
                      </a:r>
                      <a:r>
                        <a:rPr lang="en-US" dirty="0"/>
                        <a:t>– The Role of this service.</a:t>
                      </a:r>
                    </a:p>
                    <a:p>
                      <a:r>
                        <a:rPr lang="en-US" dirty="0"/>
                        <a:t>	</a:t>
                      </a:r>
                      <a:r>
                        <a:rPr lang="en-US" b="1" dirty="0">
                          <a:solidFill>
                            <a:srgbClr val="0000CC"/>
                          </a:solidFill>
                        </a:rPr>
                        <a:t>ENVIRONMENTAL CONTEXT </a:t>
                      </a:r>
                      <a:r>
                        <a:rPr lang="en-US" dirty="0"/>
                        <a:t>– distributed environments</a:t>
                      </a: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	</a:t>
                      </a:r>
                      <a:r>
                        <a:rPr lang="en-US" b="1" dirty="0">
                          <a:solidFill>
                            <a:srgbClr val="0000CC"/>
                          </a:solidFill>
                        </a:rPr>
                        <a:t>Specific Service</a:t>
                      </a:r>
                      <a:r>
                        <a:rPr lang="en-US" b="0" dirty="0">
                          <a:solidFill>
                            <a:srgbClr val="0000CC"/>
                          </a:solidFill>
                        </a:rPr>
                        <a:t>(?) </a:t>
                      </a:r>
                      <a:r>
                        <a:rPr lang="en-US" b="0" dirty="0"/>
                        <a:t>– PNF, allotted resource from a CU Service</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The “basic” model are extended. Inherit (OO) from existing model. Vendor takes standard node types and creates their own extension.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0" dirty="0"/>
                        <a:t>CDT (Configuration Design Tool) (GUI) to build artifacts to be used by APP-C (Tosca models) for a configure Template. </a:t>
                      </a:r>
                    </a:p>
                  </a:txBody>
                  <a:tcPr/>
                </a:tc>
                <a:extLst>
                  <a:ext uri="{0D108BD9-81ED-4DB2-BD59-A6C34878D82A}">
                    <a16:rowId xmlns:a16="http://schemas.microsoft.com/office/drawing/2014/main" val="1106038122"/>
                  </a:ext>
                </a:extLst>
              </a:tr>
              <a:tr h="432435">
                <a:tc>
                  <a:txBody>
                    <a:bodyPr/>
                    <a:lstStyle/>
                    <a:p>
                      <a:r>
                        <a:rPr lang="en-US" dirty="0"/>
                        <a:t>3</a:t>
                      </a:r>
                    </a:p>
                  </a:txBody>
                  <a:tcPr/>
                </a:tc>
                <a:tc>
                  <a:txBody>
                    <a:bodyPr/>
                    <a:lstStyle/>
                    <a:p>
                      <a:r>
                        <a:rPr lang="en-US" b="1" dirty="0">
                          <a:solidFill>
                            <a:srgbClr val="FF0000"/>
                          </a:solidFill>
                        </a:rPr>
                        <a:t>DISTRIBUTION</a:t>
                      </a:r>
                      <a:r>
                        <a:rPr lang="en-US" dirty="0"/>
                        <a:t> – Event Monitoring Templates distributed. (?)</a:t>
                      </a:r>
                    </a:p>
                  </a:txBody>
                  <a:tcPr/>
                </a:tc>
                <a:extLst>
                  <a:ext uri="{0D108BD9-81ED-4DB2-BD59-A6C34878D82A}">
                    <a16:rowId xmlns:a16="http://schemas.microsoft.com/office/drawing/2014/main" val="3617885931"/>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15080</TotalTime>
  <Words>7271</Words>
  <Application>Microsoft Office PowerPoint</Application>
  <PresentationFormat>On-screen Show (4:3)</PresentationFormat>
  <Paragraphs>965</Paragraphs>
  <Slides>47</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47</vt:i4>
      </vt:variant>
    </vt:vector>
  </HeadingPairs>
  <TitlesOfParts>
    <vt:vector size="56" baseType="lpstr">
      <vt:lpstr>等线</vt:lpstr>
      <vt:lpstr>宋体</vt:lpstr>
      <vt:lpstr>Arial</vt:lpstr>
      <vt:lpstr>Calibri</vt:lpstr>
      <vt:lpstr>Calibri Light</vt:lpstr>
      <vt:lpstr>Nokia Pure Headline</vt:lpstr>
      <vt:lpstr>Nokia Pure Text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787</cp:revision>
  <dcterms:created xsi:type="dcterms:W3CDTF">2018-01-11T16:35:30Z</dcterms:created>
  <dcterms:modified xsi:type="dcterms:W3CDTF">2018-07-30T20:59:42Z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MSIP_Label_b1aa2129-79ec-42c0-bfac-e5b7a0374572_Enabled">
    <vt:lpwstr>True</vt:lpwstr>
  </property>
  <property fmtid="{D5CDD505-2E9C-101B-9397-08002B2CF9AE}" pid="4" name="MSIP_Label_b1aa2129-79ec-42c0-bfac-e5b7a0374572_SiteId">
    <vt:lpwstr>5d471751-9675-428d-917b-70f44f9630b0</vt:lpwstr>
  </property>
  <property fmtid="{D5CDD505-2E9C-101B-9397-08002B2CF9AE}" pid="5" name="MSIP_Label_b1aa2129-79ec-42c0-bfac-e5b7a0374572_Ref">
    <vt:lpwstr>https://api.informationprotection.azure.com/api/5d471751-9675-428d-917b-70f44f9630b0</vt:lpwstr>
  </property>
  <property fmtid="{D5CDD505-2E9C-101B-9397-08002B2CF9AE}" pid="6" name="MSIP_Label_b1aa2129-79ec-42c0-bfac-e5b7a0374572_Owner">
    <vt:lpwstr>ben.cheung@nokia.com</vt:lpwstr>
  </property>
  <property fmtid="{D5CDD505-2E9C-101B-9397-08002B2CF9AE}" pid="7" name="MSIP_Label_b1aa2129-79ec-42c0-bfac-e5b7a0374572_SetDate">
    <vt:lpwstr>2018-07-26T09:58:31.7864333-04:00</vt:lpwstr>
  </property>
  <property fmtid="{D5CDD505-2E9C-101B-9397-08002B2CF9AE}" pid="8" name="MSIP_Label_b1aa2129-79ec-42c0-bfac-e5b7a0374572_Name">
    <vt:lpwstr>Public</vt:lpwstr>
  </property>
  <property fmtid="{D5CDD505-2E9C-101B-9397-08002B2CF9AE}" pid="9" name="MSIP_Label_b1aa2129-79ec-42c0-bfac-e5b7a0374572_Application">
    <vt:lpwstr>Microsoft Azure Information Protection</vt:lpwstr>
  </property>
  <property fmtid="{D5CDD505-2E9C-101B-9397-08002B2CF9AE}" pid="10" name="MSIP_Label_b1aa2129-79ec-42c0-bfac-e5b7a0374572_Extended_MSFT_Method">
    <vt:lpwstr>Manual</vt:lpwstr>
  </property>
  <property fmtid="{D5CDD505-2E9C-101B-9397-08002B2CF9AE}" pid="11" name="Sensitivity">
    <vt:lpwstr>Public</vt:lpwstr>
  </property>
</Properties>
</file>