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69" r:id="rId2"/>
  </p:sldMasterIdLst>
  <p:notesMasterIdLst>
    <p:notesMasterId r:id="rId8"/>
  </p:notesMasterIdLst>
  <p:sldIdLst>
    <p:sldId id="256" r:id="rId3"/>
    <p:sldId id="315" r:id="rId4"/>
    <p:sldId id="316" r:id="rId5"/>
    <p:sldId id="317" r:id="rId6"/>
    <p:sldId id="318" r:id="rId7"/>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CCBE2"/>
    <a:srgbClr val="96D3EA"/>
    <a:srgbClr val="99D9F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431" autoAdjust="0"/>
    <p:restoredTop sz="92543" autoAdjust="0"/>
  </p:normalViewPr>
  <p:slideViewPr>
    <p:cSldViewPr snapToGrid="0">
      <p:cViewPr varScale="1">
        <p:scale>
          <a:sx n="100" d="100"/>
          <a:sy n="100" d="100"/>
        </p:scale>
        <p:origin x="416" y="168"/>
      </p:cViewPr>
      <p:guideLst/>
    </p:cSldViewPr>
  </p:slideViewPr>
  <p:outlineViewPr>
    <p:cViewPr>
      <p:scale>
        <a:sx n="33" d="100"/>
        <a:sy n="33" d="100"/>
      </p:scale>
      <p:origin x="0" y="0"/>
    </p:cViewPr>
  </p:outlin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F5520A7-51DD-4A15-8606-D3247AE7B0C5}" type="datetimeFigureOut">
              <a:rPr kumimoji="1" lang="ja-JP" altLang="en-US" smtClean="0"/>
              <a:t>2019/9/9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0A1D32-998A-4DCE-BFBA-50D414C8B63C}" type="slidenum">
              <a:rPr kumimoji="1" lang="ja-JP" altLang="en-US" smtClean="0"/>
              <a:t>‹#›</a:t>
            </a:fld>
            <a:endParaRPr kumimoji="1" lang="ja-JP" altLang="en-US"/>
          </a:p>
        </p:txBody>
      </p:sp>
    </p:spTree>
    <p:extLst>
      <p:ext uri="{BB962C8B-B14F-4D97-AF65-F5344CB8AC3E}">
        <p14:creationId xmlns:p14="http://schemas.microsoft.com/office/powerpoint/2010/main" val="300414021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B10A1D32-998A-4DCE-BFBA-50D414C8B63C}" type="slidenum">
              <a:rPr kumimoji="1" lang="ja-JP" altLang="en-US" smtClean="0"/>
              <a:t>1</a:t>
            </a:fld>
            <a:endParaRPr kumimoji="1" lang="ja-JP" altLang="en-US"/>
          </a:p>
        </p:txBody>
      </p:sp>
    </p:spTree>
    <p:extLst>
      <p:ext uri="{BB962C8B-B14F-4D97-AF65-F5344CB8AC3E}">
        <p14:creationId xmlns:p14="http://schemas.microsoft.com/office/powerpoint/2010/main" val="7875233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タイトル スライド">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ja-JP" altLang="en-US"/>
              <a:t>マスター タイトルの書式設定</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a:t>マスター サブタイトルの書式設定</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169688759"/>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タイトルとコンテンツ">
    <p:spTree>
      <p:nvGrpSpPr>
        <p:cNvPr id="1" name=""/>
        <p:cNvGrpSpPr/>
        <p:nvPr/>
      </p:nvGrpSpPr>
      <p:grpSpPr>
        <a:xfrm>
          <a:off x="0" y="0"/>
          <a:ext cx="0" cy="0"/>
          <a:chOff x="0" y="0"/>
          <a:chExt cx="0" cy="0"/>
        </a:xfrm>
      </p:grpSpPr>
      <p:sp>
        <p:nvSpPr>
          <p:cNvPr id="13" name="Rectangle 12"/>
          <p:cNvSpPr/>
          <p:nvPr/>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fld id="{909BF1F1-8681-4731-A8F5-A5CC4091042E}" type="datetimeFigureOut">
              <a:rPr kumimoji="1" lang="ja-JP" altLang="en-US" smtClean="0"/>
              <a:t>2019/9/9</a:t>
            </a:fld>
            <a:endParaRPr kumimoji="1" lang="ja-JP" altLang="en-US"/>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385590E5-57D4-4004-8489-08DEED0A8847}" type="slidenum">
              <a:rPr kumimoji="1" lang="ja-JP" altLang="en-US" smtClean="0"/>
              <a:t>‹#›</a:t>
            </a:fld>
            <a:endParaRPr kumimoji="1" lang="ja-JP" altLang="en-US"/>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12" name="Text Placeholder 11"/>
          <p:cNvSpPr>
            <a:spLocks noGrp="1"/>
          </p:cNvSpPr>
          <p:nvPr>
            <p:ph type="body" sz="quarter" idx="10"/>
          </p:nvPr>
        </p:nvSpPr>
        <p:spPr>
          <a:xfrm>
            <a:off x="314325" y="1138238"/>
            <a:ext cx="11506200" cy="5170487"/>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Tree>
    <p:extLst>
      <p:ext uri="{BB962C8B-B14F-4D97-AF65-F5344CB8AC3E}">
        <p14:creationId xmlns:p14="http://schemas.microsoft.com/office/powerpoint/2010/main" val="1888780726"/>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2 つのコンテンツ">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fld id="{909BF1F1-8681-4731-A8F5-A5CC4091042E}" type="datetimeFigureOut">
              <a:rPr kumimoji="1" lang="ja-JP" altLang="en-US" smtClean="0"/>
              <a:t>2019/9/9</a:t>
            </a:fld>
            <a:endParaRPr kumimoji="1" lang="ja-JP" altLang="en-US"/>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385590E5-57D4-4004-8489-08DEED0A8847}" type="slidenum">
              <a:rPr kumimoji="1" lang="ja-JP" altLang="en-US" smtClean="0"/>
              <a:t>‹#›</a:t>
            </a:fld>
            <a:endParaRPr kumimoji="1" lang="ja-JP" altLang="en-US"/>
          </a:p>
        </p:txBody>
      </p:sp>
      <p:sp>
        <p:nvSpPr>
          <p:cNvPr id="10" name="Title 1"/>
          <p:cNvSpPr txBox="1">
            <a:spLocks/>
          </p:cNvSpPr>
          <p:nvPr/>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606837016"/>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タイトルのみ">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2603241625"/>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31804" y="44460"/>
            <a:ext cx="10752667" cy="782639"/>
          </a:xfrm>
          <a:prstGeom prst="rect">
            <a:avLst/>
          </a:prstGeom>
        </p:spPr>
        <p:txBody>
          <a:bodyPr lIns="87850" tIns="43925" rIns="87850" bIns="43925"/>
          <a:lstStyle/>
          <a:p>
            <a:r>
              <a:rPr lang="ja-JP" altLang="en-US"/>
              <a:t>マスター タイトルの書式設定</a:t>
            </a:r>
            <a:endParaRPr lang="zh-CN" altLang="en-US"/>
          </a:p>
        </p:txBody>
      </p:sp>
      <p:sp>
        <p:nvSpPr>
          <p:cNvPr id="3" name="内容占位符 2"/>
          <p:cNvSpPr>
            <a:spLocks noGrp="1"/>
          </p:cNvSpPr>
          <p:nvPr>
            <p:ph idx="1"/>
          </p:nvPr>
        </p:nvSpPr>
        <p:spPr>
          <a:xfrm>
            <a:off x="527052" y="1052513"/>
            <a:ext cx="10752667" cy="4525963"/>
          </a:xfrm>
          <a:prstGeom prst="rect">
            <a:avLst/>
          </a:prstGeom>
        </p:spPr>
        <p:txBody>
          <a:bodyPr lIns="87850" tIns="43925" rIns="87850" bIns="43925"/>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zh-CN" altLang="en-US"/>
          </a:p>
        </p:txBody>
      </p:sp>
      <p:sp>
        <p:nvSpPr>
          <p:cNvPr id="4" name="Rectangle 10"/>
          <p:cNvSpPr>
            <a:spLocks noGrp="1" noChangeArrowheads="1"/>
          </p:cNvSpPr>
          <p:nvPr>
            <p:ph type="dt" sz="half" idx="10"/>
          </p:nvPr>
        </p:nvSpPr>
        <p:spPr>
          <a:xfrm>
            <a:off x="4656670" y="6256354"/>
            <a:ext cx="1627717" cy="601663"/>
          </a:xfrm>
          <a:prstGeom prst="rect">
            <a:avLst/>
          </a:prstGeom>
          <a:ln/>
        </p:spPr>
        <p:txBody>
          <a:bodyPr lIns="87850" tIns="43925" rIns="87850" bIns="43925"/>
          <a:lstStyle>
            <a:lvl1pPr>
              <a:defRPr/>
            </a:lvl1pPr>
          </a:lstStyle>
          <a:p>
            <a:fld id="{909BF1F1-8681-4731-A8F5-A5CC4091042E}" type="datetimeFigureOut">
              <a:rPr kumimoji="1" lang="ja-JP" altLang="en-US" smtClean="0"/>
              <a:t>2019/9/9</a:t>
            </a:fld>
            <a:endParaRPr kumimoji="1" lang="ja-JP" altLang="en-US"/>
          </a:p>
        </p:txBody>
      </p:sp>
    </p:spTree>
    <p:extLst>
      <p:ext uri="{BB962C8B-B14F-4D97-AF65-F5344CB8AC3E}">
        <p14:creationId xmlns:p14="http://schemas.microsoft.com/office/powerpoint/2010/main" val="179348451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10" name="Title 9"/>
          <p:cNvSpPr>
            <a:spLocks noGrp="1"/>
          </p:cNvSpPr>
          <p:nvPr>
            <p:ph type="title"/>
          </p:nvPr>
        </p:nvSpPr>
        <p:spPr>
          <a:xfrm>
            <a:off x="609600" y="231620"/>
            <a:ext cx="10972800" cy="640080"/>
          </a:xfrm>
        </p:spPr>
        <p:txBody>
          <a:bodyPr/>
          <a:lstStyle/>
          <a:p>
            <a:r>
              <a:rPr lang="ja-JP" altLang="en-US"/>
              <a:t>マスター タイトルの書式設定</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09BF1F1-8681-4731-A8F5-A5CC4091042E}" type="datetimeFigureOut">
              <a:rPr kumimoji="1" lang="ja-JP" altLang="en-US" smtClean="0"/>
              <a:t>2019/9/9</a:t>
            </a:fld>
            <a:endParaRPr kumimoji="1" lang="ja-JP" altLang="en-US"/>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endParaRPr kumimoji="1" lang="ja-JP" altLang="en-US"/>
          </a:p>
        </p:txBody>
      </p:sp>
    </p:spTree>
    <p:extLst>
      <p:ext uri="{BB962C8B-B14F-4D97-AF65-F5344CB8AC3E}">
        <p14:creationId xmlns:p14="http://schemas.microsoft.com/office/powerpoint/2010/main" val="16056518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2456092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2.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p:cNvSpPr/>
          <p:nvPr/>
        </p:nvSpPr>
        <p:spPr>
          <a:xfrm>
            <a:off x="-20171" y="0"/>
            <a:ext cx="12192000"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909BF1F1-8681-4731-A8F5-A5CC4091042E}" type="datetimeFigureOut">
              <a:rPr kumimoji="1" lang="ja-JP" altLang="en-US" smtClean="0"/>
              <a:t>2019/9/9</a:t>
            </a:fld>
            <a:endParaRPr kumimoji="1" lang="ja-JP" altLang="en-US"/>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385590E5-57D4-4004-8489-08DEED0A8847}" type="slidenum">
              <a:rPr kumimoji="1" lang="ja-JP" altLang="en-US" smtClean="0"/>
              <a:t>‹#›</a:t>
            </a:fld>
            <a:endParaRPr kumimoji="1" lang="ja-JP" altLang="en-US"/>
          </a:p>
        </p:txBody>
      </p:sp>
      <p:pic>
        <p:nvPicPr>
          <p:cNvPr id="21" name="Picture 20"/>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p:nvPicPr>
        <p:blipFill rotWithShape="1">
          <a:blip r:embed="rId10"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kumimoji="1" lang="ja-JP" altLang="en-US"/>
          </a:p>
        </p:txBody>
      </p:sp>
    </p:spTree>
    <p:extLst>
      <p:ext uri="{BB962C8B-B14F-4D97-AF65-F5344CB8AC3E}">
        <p14:creationId xmlns:p14="http://schemas.microsoft.com/office/powerpoint/2010/main" val="19458076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6" r:id="rId5"/>
    <p:sldLayoutId id="2147483667" r:id="rId6"/>
  </p:sldLayoutIdLst>
  <p:transition>
    <p:wipe dir="r"/>
  </p:transition>
  <p:hf hdr="0" ftr="0" dt="0"/>
  <p:txStyles>
    <p:titleStyle>
      <a:lvl1pPr algn="l" defTabSz="914400" rtl="0" eaLnBrk="1" latinLnBrk="0" hangingPunct="1">
        <a:lnSpc>
          <a:spcPct val="90000"/>
        </a:lnSpc>
        <a:spcBef>
          <a:spcPct val="0"/>
        </a:spcBef>
        <a:buNone/>
        <a:defRPr kumimoji="1"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kumimoji="1"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kumimoji="1"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kumimoji="1"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kumimoji="1"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kumimoji="1"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图片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587" y="794"/>
            <a:ext cx="12188826" cy="6856412"/>
          </a:xfrm>
          <a:prstGeom prst="rect">
            <a:avLst/>
          </a:prstGeom>
        </p:spPr>
      </p:pic>
      <p:grpSp>
        <p:nvGrpSpPr>
          <p:cNvPr id="2" name="组合 2"/>
          <p:cNvGrpSpPr/>
          <p:nvPr/>
        </p:nvGrpSpPr>
        <p:grpSpPr>
          <a:xfrm>
            <a:off x="737613" y="3517315"/>
            <a:ext cx="4777436" cy="2047632"/>
            <a:chOff x="1896389" y="2298415"/>
            <a:chExt cx="4778680" cy="2048105"/>
          </a:xfrm>
        </p:grpSpPr>
        <p:sp>
          <p:nvSpPr>
            <p:cNvPr id="10" name="TextBox 6"/>
            <p:cNvSpPr txBox="1"/>
            <p:nvPr/>
          </p:nvSpPr>
          <p:spPr>
            <a:xfrm>
              <a:off x="2066557" y="3146182"/>
              <a:ext cx="4608512" cy="1200338"/>
            </a:xfrm>
            <a:prstGeom prst="rect">
              <a:avLst/>
            </a:prstGeom>
            <a:noFill/>
          </p:spPr>
          <p:txBody>
            <a:bodyPr wrap="square" lIns="91450" tIns="45725" rIns="91450" bIns="45725">
              <a:spAutoFit/>
            </a:bodyPr>
            <a:lstStyle/>
            <a:p>
              <a:pPr defTabSz="1218540">
                <a:defRPr/>
              </a:pPr>
              <a:r>
                <a:rPr lang="en-US" altLang="zh-CN" sz="900" b="1" dirty="0">
                  <a:solidFill>
                    <a:prstClr val="black">
                      <a:lumMod val="65000"/>
                      <a:lumOff val="35000"/>
                    </a:prstClr>
                  </a:solidFill>
                </a:rPr>
                <a:t>Copyright © 2017 Huawei Technologies Co., Ltd. All Rights Reserved.</a:t>
              </a:r>
            </a:p>
            <a:p>
              <a:pPr defTabSz="1218540">
                <a:defRPr/>
              </a:pPr>
              <a:r>
                <a:rPr lang="en-US" altLang="zh-CN" sz="900" dirty="0">
                  <a:solidFill>
                    <a:prstClr val="black">
                      <a:lumMod val="65000"/>
                      <a:lumOff val="35000"/>
                    </a:prstClr>
                  </a:solidFill>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900" dirty="0">
                <a:solidFill>
                  <a:prstClr val="black">
                    <a:lumMod val="65000"/>
                    <a:lumOff val="35000"/>
                  </a:prstClr>
                </a:solidFill>
              </a:endParaRPr>
            </a:p>
          </p:txBody>
        </p:sp>
        <p:sp>
          <p:nvSpPr>
            <p:cNvPr id="11" name="TextBox 6"/>
            <p:cNvSpPr txBox="1"/>
            <p:nvPr/>
          </p:nvSpPr>
          <p:spPr>
            <a:xfrm>
              <a:off x="1896389" y="2298415"/>
              <a:ext cx="2873864" cy="677119"/>
            </a:xfrm>
            <a:prstGeom prst="rect">
              <a:avLst/>
            </a:prstGeom>
            <a:noFill/>
          </p:spPr>
          <p:txBody>
            <a:bodyPr wrap="square" lIns="91450" tIns="45725" rIns="91450" bIns="45725">
              <a:spAutoFit/>
            </a:bodyPr>
            <a:lstStyle/>
            <a:p>
              <a:pPr algn="ctr" defTabSz="1218540">
                <a:defRPr/>
              </a:pPr>
              <a:r>
                <a:rPr lang="en-US" altLang="zh-CN" sz="3800" dirty="0">
                  <a:solidFill>
                    <a:prstClr val="black">
                      <a:lumMod val="65000"/>
                      <a:lumOff val="35000"/>
                    </a:prstClr>
                  </a:solidFill>
                </a:rPr>
                <a:t>Thank You.</a:t>
              </a:r>
              <a:endParaRPr lang="zh-CN" altLang="zh-CN" sz="3800" dirty="0">
                <a:solidFill>
                  <a:prstClr val="black">
                    <a:lumMod val="65000"/>
                    <a:lumOff val="35000"/>
                  </a:prstClr>
                </a:solidFill>
              </a:endParaRPr>
            </a:p>
          </p:txBody>
        </p:sp>
      </p:grpSp>
    </p:spTree>
    <p:extLst>
      <p:ext uri="{BB962C8B-B14F-4D97-AF65-F5344CB8AC3E}">
        <p14:creationId xmlns:p14="http://schemas.microsoft.com/office/powerpoint/2010/main" val="502577996"/>
      </p:ext>
    </p:extLst>
  </p:cSld>
  <p:clrMap bg1="lt1" tx1="dk1" bg2="lt2" tx2="dk2" accent1="accent1" accent2="accent2" accent3="accent3" accent4="accent4" accent5="accent5" accent6="accent6" hlink="hlink" folHlink="folHlink"/>
  <p:sldLayoutIdLst>
    <p:sldLayoutId id="2147483670" r:id="rId1"/>
  </p:sldLayoutIdLst>
  <p:txStyles>
    <p:titleStyle>
      <a:lvl1pPr algn="ctr" defTabSz="1218712" rtl="0" eaLnBrk="1" latinLnBrk="0" hangingPunct="1">
        <a:spcBef>
          <a:spcPct val="0"/>
        </a:spcBef>
        <a:buNone/>
        <a:defRPr kumimoji="1" sz="5900" kern="1200">
          <a:solidFill>
            <a:schemeClr val="tx1"/>
          </a:solidFill>
          <a:latin typeface="+mj-lt"/>
          <a:ea typeface="+mj-ea"/>
          <a:cs typeface="+mj-cs"/>
        </a:defRPr>
      </a:lvl1pPr>
    </p:titleStyle>
    <p:bodyStyle>
      <a:lvl1pPr marL="457016" indent="-457016" algn="l" defTabSz="1218712" rtl="0" eaLnBrk="1" latinLnBrk="0" hangingPunct="1">
        <a:spcBef>
          <a:spcPct val="20000"/>
        </a:spcBef>
        <a:buFont typeface="Arial" pitchFamily="34" charset="0"/>
        <a:buChar char="•"/>
        <a:defRPr kumimoji="1" sz="4300" kern="1200">
          <a:solidFill>
            <a:schemeClr val="tx1"/>
          </a:solidFill>
          <a:latin typeface="+mn-lt"/>
          <a:ea typeface="+mn-ea"/>
          <a:cs typeface="+mn-cs"/>
        </a:defRPr>
      </a:lvl1pPr>
      <a:lvl2pPr marL="990204" indent="-380848" algn="l" defTabSz="1218712" rtl="0" eaLnBrk="1" latinLnBrk="0" hangingPunct="1">
        <a:spcBef>
          <a:spcPct val="20000"/>
        </a:spcBef>
        <a:buFont typeface="Arial" pitchFamily="34" charset="0"/>
        <a:buChar char="–"/>
        <a:defRPr kumimoji="1" sz="3700" kern="1200">
          <a:solidFill>
            <a:schemeClr val="tx1"/>
          </a:solidFill>
          <a:latin typeface="+mn-lt"/>
          <a:ea typeface="+mn-ea"/>
          <a:cs typeface="+mn-cs"/>
        </a:defRPr>
      </a:lvl2pPr>
      <a:lvl3pPr marL="1523392" indent="-304680" algn="l" defTabSz="1218712" rtl="0" eaLnBrk="1" latinLnBrk="0" hangingPunct="1">
        <a:spcBef>
          <a:spcPct val="20000"/>
        </a:spcBef>
        <a:buFont typeface="Arial" pitchFamily="34" charset="0"/>
        <a:buChar char="•"/>
        <a:defRPr kumimoji="1" sz="3200" kern="1200">
          <a:solidFill>
            <a:schemeClr val="tx1"/>
          </a:solidFill>
          <a:latin typeface="+mn-lt"/>
          <a:ea typeface="+mn-ea"/>
          <a:cs typeface="+mn-cs"/>
        </a:defRPr>
      </a:lvl3pPr>
      <a:lvl4pPr marL="2132748"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4pPr>
      <a:lvl5pPr marL="2742103"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5pPr>
      <a:lvl6pPr marL="3351457"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6pPr>
      <a:lvl7pPr marL="3960812"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7pPr>
      <a:lvl8pPr marL="4570169"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8pPr>
      <a:lvl9pPr marL="5179526" indent="-304680" algn="l" defTabSz="1218712" rtl="0" eaLnBrk="1" latinLnBrk="0" hangingPunct="1">
        <a:spcBef>
          <a:spcPct val="20000"/>
        </a:spcBef>
        <a:buFont typeface="Arial" pitchFamily="34" charset="0"/>
        <a:buChar char="•"/>
        <a:defRPr kumimoji="1" sz="2700" kern="1200">
          <a:solidFill>
            <a:schemeClr val="tx1"/>
          </a:solidFill>
          <a:latin typeface="+mn-lt"/>
          <a:ea typeface="+mn-ea"/>
          <a:cs typeface="+mn-cs"/>
        </a:defRPr>
      </a:lvl9pPr>
    </p:bodyStyle>
    <p:otherStyle>
      <a:defPPr>
        <a:defRPr lang="zh-CN"/>
      </a:defPPr>
      <a:lvl1pPr marL="0" algn="l" defTabSz="1218712" rtl="0" eaLnBrk="1" latinLnBrk="0" hangingPunct="1">
        <a:defRPr kumimoji="1" sz="2400" kern="1200">
          <a:solidFill>
            <a:schemeClr val="tx1"/>
          </a:solidFill>
          <a:latin typeface="+mn-lt"/>
          <a:ea typeface="+mn-ea"/>
          <a:cs typeface="+mn-cs"/>
        </a:defRPr>
      </a:lvl1pPr>
      <a:lvl2pPr marL="609356" algn="l" defTabSz="1218712" rtl="0" eaLnBrk="1" latinLnBrk="0" hangingPunct="1">
        <a:defRPr kumimoji="1" sz="2400" kern="1200">
          <a:solidFill>
            <a:schemeClr val="tx1"/>
          </a:solidFill>
          <a:latin typeface="+mn-lt"/>
          <a:ea typeface="+mn-ea"/>
          <a:cs typeface="+mn-cs"/>
        </a:defRPr>
      </a:lvl2pPr>
      <a:lvl3pPr marL="1218712" algn="l" defTabSz="1218712" rtl="0" eaLnBrk="1" latinLnBrk="0" hangingPunct="1">
        <a:defRPr kumimoji="1" sz="2400" kern="1200">
          <a:solidFill>
            <a:schemeClr val="tx1"/>
          </a:solidFill>
          <a:latin typeface="+mn-lt"/>
          <a:ea typeface="+mn-ea"/>
          <a:cs typeface="+mn-cs"/>
        </a:defRPr>
      </a:lvl3pPr>
      <a:lvl4pPr marL="1828068" algn="l" defTabSz="1218712" rtl="0" eaLnBrk="1" latinLnBrk="0" hangingPunct="1">
        <a:defRPr kumimoji="1" sz="2400" kern="1200">
          <a:solidFill>
            <a:schemeClr val="tx1"/>
          </a:solidFill>
          <a:latin typeface="+mn-lt"/>
          <a:ea typeface="+mn-ea"/>
          <a:cs typeface="+mn-cs"/>
        </a:defRPr>
      </a:lvl4pPr>
      <a:lvl5pPr marL="2437425" algn="l" defTabSz="1218712" rtl="0" eaLnBrk="1" latinLnBrk="0" hangingPunct="1">
        <a:defRPr kumimoji="1" sz="2400" kern="1200">
          <a:solidFill>
            <a:schemeClr val="tx1"/>
          </a:solidFill>
          <a:latin typeface="+mn-lt"/>
          <a:ea typeface="+mn-ea"/>
          <a:cs typeface="+mn-cs"/>
        </a:defRPr>
      </a:lvl5pPr>
      <a:lvl6pPr marL="3046781" algn="l" defTabSz="1218712" rtl="0" eaLnBrk="1" latinLnBrk="0" hangingPunct="1">
        <a:defRPr kumimoji="1" sz="2400" kern="1200">
          <a:solidFill>
            <a:schemeClr val="tx1"/>
          </a:solidFill>
          <a:latin typeface="+mn-lt"/>
          <a:ea typeface="+mn-ea"/>
          <a:cs typeface="+mn-cs"/>
        </a:defRPr>
      </a:lvl6pPr>
      <a:lvl7pPr marL="3656137" algn="l" defTabSz="1218712" rtl="0" eaLnBrk="1" latinLnBrk="0" hangingPunct="1">
        <a:defRPr kumimoji="1" sz="2400" kern="1200">
          <a:solidFill>
            <a:schemeClr val="tx1"/>
          </a:solidFill>
          <a:latin typeface="+mn-lt"/>
          <a:ea typeface="+mn-ea"/>
          <a:cs typeface="+mn-cs"/>
        </a:defRPr>
      </a:lvl7pPr>
      <a:lvl8pPr marL="4265492" algn="l" defTabSz="1218712" rtl="0" eaLnBrk="1" latinLnBrk="0" hangingPunct="1">
        <a:defRPr kumimoji="1" sz="2400" kern="1200">
          <a:solidFill>
            <a:schemeClr val="tx1"/>
          </a:solidFill>
          <a:latin typeface="+mn-lt"/>
          <a:ea typeface="+mn-ea"/>
          <a:cs typeface="+mn-cs"/>
        </a:defRPr>
      </a:lvl8pPr>
      <a:lvl9pPr marL="4874848" algn="l" defTabSz="1218712" rtl="0" eaLnBrk="1" latinLnBrk="0" hangingPunct="1">
        <a:defRPr kumimoji="1"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en-US" altLang="ja-JP" sz="3200" dirty="0"/>
              <a:t>Multi Domain Opti</a:t>
            </a:r>
            <a:r>
              <a:rPr lang="en-US" altLang="ja-JP" sz="3200" dirty="0"/>
              <a:t>cal Network Services </a:t>
            </a:r>
            <a:r>
              <a:rPr lang="en-US" altLang="ja-JP" sz="3200" dirty="0" err="1"/>
              <a:t>usecase</a:t>
            </a:r>
            <a:br>
              <a:rPr lang="en-US" altLang="ja-JP" dirty="0"/>
            </a:br>
            <a:r>
              <a:rPr lang="en-US" altLang="ja-JP" dirty="0"/>
              <a:t>SDC Impact Analysis</a:t>
            </a:r>
            <a:endParaRPr kumimoji="1" lang="ja-JP" altLang="en-US" dirty="0"/>
          </a:p>
        </p:txBody>
      </p:sp>
      <p:pic>
        <p:nvPicPr>
          <p:cNvPr id="4" name="図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232762" y="203117"/>
            <a:ext cx="1659094" cy="780293"/>
          </a:xfrm>
          <a:prstGeom prst="rect">
            <a:avLst/>
          </a:prstGeom>
        </p:spPr>
      </p:pic>
    </p:spTree>
    <p:extLst>
      <p:ext uri="{BB962C8B-B14F-4D97-AF65-F5344CB8AC3E}">
        <p14:creationId xmlns:p14="http://schemas.microsoft.com/office/powerpoint/2010/main" val="366445027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F72513AE-5700-964B-8D24-1B6F010B29A0}"/>
              </a:ext>
            </a:extLst>
          </p:cNvPr>
          <p:cNvSpPr>
            <a:spLocks noGrp="1"/>
          </p:cNvSpPr>
          <p:nvPr>
            <p:ph type="sldNum" sz="quarter" idx="4"/>
          </p:nvPr>
        </p:nvSpPr>
        <p:spPr/>
        <p:txBody>
          <a:bodyPr/>
          <a:lstStyle/>
          <a:p>
            <a:fld id="{385590E5-57D4-4004-8489-08DEED0A8847}" type="slidenum">
              <a:rPr kumimoji="1" lang="ja-JP" altLang="en-US" smtClean="0"/>
              <a:t>2</a:t>
            </a:fld>
            <a:endParaRPr kumimoji="1" lang="ja-JP" altLang="en-US"/>
          </a:p>
        </p:txBody>
      </p:sp>
      <p:sp>
        <p:nvSpPr>
          <p:cNvPr id="3" name="タイトル 2">
            <a:extLst>
              <a:ext uri="{FF2B5EF4-FFF2-40B4-BE49-F238E27FC236}">
                <a16:creationId xmlns:a16="http://schemas.microsoft.com/office/drawing/2014/main" id="{DDCAFB03-BF0D-E44E-BB80-A3881074DBD6}"/>
              </a:ext>
            </a:extLst>
          </p:cNvPr>
          <p:cNvSpPr>
            <a:spLocks noGrp="1"/>
          </p:cNvSpPr>
          <p:nvPr>
            <p:ph type="title"/>
          </p:nvPr>
        </p:nvSpPr>
        <p:spPr/>
        <p:txBody>
          <a:bodyPr>
            <a:normAutofit fontScale="90000"/>
          </a:bodyPr>
          <a:lstStyle/>
          <a:p>
            <a:r>
              <a:rPr lang="en-US" altLang="ja-JP" dirty="0"/>
              <a:t>Use case Overview</a:t>
            </a:r>
            <a:endParaRPr kumimoji="1" lang="ja-JP" altLang="en-US"/>
          </a:p>
        </p:txBody>
      </p:sp>
      <p:pic>
        <p:nvPicPr>
          <p:cNvPr id="5" name="図 4">
            <a:extLst>
              <a:ext uri="{FF2B5EF4-FFF2-40B4-BE49-F238E27FC236}">
                <a16:creationId xmlns:a16="http://schemas.microsoft.com/office/drawing/2014/main" id="{34E8FDB7-614B-A046-B583-6C696D60CFCB}"/>
              </a:ext>
            </a:extLst>
          </p:cNvPr>
          <p:cNvPicPr>
            <a:picLocks noChangeAspect="1"/>
          </p:cNvPicPr>
          <p:nvPr/>
        </p:nvPicPr>
        <p:blipFill>
          <a:blip r:embed="rId2"/>
          <a:stretch>
            <a:fillRect/>
          </a:stretch>
        </p:blipFill>
        <p:spPr>
          <a:xfrm>
            <a:off x="800172" y="1110786"/>
            <a:ext cx="10591656" cy="5393406"/>
          </a:xfrm>
          <a:prstGeom prst="rect">
            <a:avLst/>
          </a:prstGeom>
        </p:spPr>
      </p:pic>
    </p:spTree>
    <p:extLst>
      <p:ext uri="{BB962C8B-B14F-4D97-AF65-F5344CB8AC3E}">
        <p14:creationId xmlns:p14="http://schemas.microsoft.com/office/powerpoint/2010/main" val="3354312853"/>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149B6421-F5ED-2440-9020-3D616061C764}"/>
              </a:ext>
            </a:extLst>
          </p:cNvPr>
          <p:cNvSpPr>
            <a:spLocks noGrp="1"/>
          </p:cNvSpPr>
          <p:nvPr>
            <p:ph type="sldNum" sz="quarter" idx="4"/>
          </p:nvPr>
        </p:nvSpPr>
        <p:spPr/>
        <p:txBody>
          <a:bodyPr/>
          <a:lstStyle/>
          <a:p>
            <a:fld id="{385590E5-57D4-4004-8489-08DEED0A8847}" type="slidenum">
              <a:rPr kumimoji="1" lang="ja-JP" altLang="en-US" smtClean="0"/>
              <a:t>3</a:t>
            </a:fld>
            <a:endParaRPr kumimoji="1" lang="ja-JP" altLang="en-US"/>
          </a:p>
        </p:txBody>
      </p:sp>
      <p:sp>
        <p:nvSpPr>
          <p:cNvPr id="3" name="タイトル 2">
            <a:extLst>
              <a:ext uri="{FF2B5EF4-FFF2-40B4-BE49-F238E27FC236}">
                <a16:creationId xmlns:a16="http://schemas.microsoft.com/office/drawing/2014/main" id="{097779A2-FB6B-A84D-90F3-E7CE4DCE43C5}"/>
              </a:ext>
            </a:extLst>
          </p:cNvPr>
          <p:cNvSpPr>
            <a:spLocks noGrp="1"/>
          </p:cNvSpPr>
          <p:nvPr>
            <p:ph type="title"/>
          </p:nvPr>
        </p:nvSpPr>
        <p:spPr/>
        <p:txBody>
          <a:bodyPr>
            <a:normAutofit fontScale="90000"/>
          </a:bodyPr>
          <a:lstStyle/>
          <a:p>
            <a:r>
              <a:rPr lang="en-US" altLang="ja-JP" dirty="0"/>
              <a:t>Requirements </a:t>
            </a:r>
            <a:r>
              <a:rPr kumimoji="1" lang="en-US" altLang="ja-JP" dirty="0"/>
              <a:t>to SDC</a:t>
            </a:r>
            <a:endParaRPr kumimoji="1" lang="ja-JP" altLang="en-US"/>
          </a:p>
        </p:txBody>
      </p:sp>
      <p:sp>
        <p:nvSpPr>
          <p:cNvPr id="4" name="テキスト プレースホルダー 3">
            <a:extLst>
              <a:ext uri="{FF2B5EF4-FFF2-40B4-BE49-F238E27FC236}">
                <a16:creationId xmlns:a16="http://schemas.microsoft.com/office/drawing/2014/main" id="{9E20E400-B03A-444B-9706-CFB3DE2F551B}"/>
              </a:ext>
            </a:extLst>
          </p:cNvPr>
          <p:cNvSpPr>
            <a:spLocks noGrp="1"/>
          </p:cNvSpPr>
          <p:nvPr>
            <p:ph type="body" sz="quarter" idx="10"/>
          </p:nvPr>
        </p:nvSpPr>
        <p:spPr/>
        <p:txBody>
          <a:bodyPr/>
          <a:lstStyle/>
          <a:p>
            <a:r>
              <a:rPr lang="en-US" altLang="ja-JP" dirty="0"/>
              <a:t>1. Service modeling</a:t>
            </a:r>
          </a:p>
          <a:p>
            <a:pPr lvl="1"/>
            <a:r>
              <a:rPr lang="en-US" altLang="ja-JP" dirty="0"/>
              <a:t>No impact: can be done with existing </a:t>
            </a:r>
            <a:r>
              <a:rPr lang="en-US" altLang="ja-JP" dirty="0" err="1"/>
              <a:t>sdc</a:t>
            </a:r>
            <a:r>
              <a:rPr lang="en-US" altLang="ja-JP" dirty="0"/>
              <a:t> features</a:t>
            </a:r>
          </a:p>
          <a:p>
            <a:r>
              <a:rPr kumimoji="1" lang="en-US" altLang="ja-JP" dirty="0"/>
              <a:t>2. Service template export/import to </a:t>
            </a:r>
            <a:r>
              <a:rPr lang="en-US" altLang="ja-JP" dirty="0"/>
              <a:t>remote</a:t>
            </a:r>
            <a:r>
              <a:rPr kumimoji="1" lang="en-US" altLang="ja-JP" dirty="0"/>
              <a:t> ONAP</a:t>
            </a:r>
          </a:p>
          <a:p>
            <a:pPr lvl="1"/>
            <a:r>
              <a:rPr kumimoji="1" lang="en-US" altLang="ja-JP" dirty="0"/>
              <a:t>We want to use the same template in </a:t>
            </a:r>
            <a:r>
              <a:rPr lang="en-US" altLang="ja-JP" dirty="0"/>
              <a:t>both ONAP</a:t>
            </a:r>
          </a:p>
          <a:p>
            <a:pPr lvl="1"/>
            <a:r>
              <a:rPr lang="en-US" altLang="ja-JP" dirty="0"/>
              <a:t>Export a template to remote ONAP’s catalog</a:t>
            </a:r>
          </a:p>
          <a:p>
            <a:pPr lvl="1"/>
            <a:r>
              <a:rPr lang="en-US" altLang="ja-JP" dirty="0"/>
              <a:t>Some overlaps with 3</a:t>
            </a:r>
            <a:r>
              <a:rPr lang="en-US" altLang="ja-JP" baseline="30000" dirty="0"/>
              <a:t>rd</a:t>
            </a:r>
            <a:r>
              <a:rPr lang="en-US" altLang="ja-JP" dirty="0"/>
              <a:t>-paty operational domain manager (?)</a:t>
            </a:r>
          </a:p>
          <a:p>
            <a:pPr lvl="1"/>
            <a:endParaRPr kumimoji="1" lang="ja-JP" altLang="en-US"/>
          </a:p>
        </p:txBody>
      </p:sp>
    </p:spTree>
    <p:extLst>
      <p:ext uri="{BB962C8B-B14F-4D97-AF65-F5344CB8AC3E}">
        <p14:creationId xmlns:p14="http://schemas.microsoft.com/office/powerpoint/2010/main" val="78278372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正方形/長方形 25">
            <a:extLst>
              <a:ext uri="{FF2B5EF4-FFF2-40B4-BE49-F238E27FC236}">
                <a16:creationId xmlns:a16="http://schemas.microsoft.com/office/drawing/2014/main" id="{ABA9284C-27CA-4843-8B11-FE22D706B8F8}"/>
              </a:ext>
            </a:extLst>
          </p:cNvPr>
          <p:cNvSpPr/>
          <p:nvPr/>
        </p:nvSpPr>
        <p:spPr>
          <a:xfrm>
            <a:off x="776377" y="1483743"/>
            <a:ext cx="4537494" cy="4830793"/>
          </a:xfrm>
          <a:prstGeom prst="rect">
            <a:avLst/>
          </a:prstGeom>
          <a:solidFill>
            <a:schemeClr val="accent3">
              <a:alpha val="2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t"/>
          <a:lstStyle/>
          <a:p>
            <a:pPr algn="ctr"/>
            <a:r>
              <a:rPr kumimoji="1" lang="en-US" altLang="ja-JP" dirty="0">
                <a:solidFill>
                  <a:schemeClr val="tx1"/>
                </a:solidFill>
              </a:rPr>
              <a:t>Service Provider 1</a:t>
            </a:r>
            <a:endParaRPr kumimoji="1" lang="ja-JP" altLang="en-US">
              <a:solidFill>
                <a:schemeClr val="tx1"/>
              </a:solidFill>
            </a:endParaRPr>
          </a:p>
        </p:txBody>
      </p:sp>
      <p:sp>
        <p:nvSpPr>
          <p:cNvPr id="2" name="スライド番号プレースホルダー 1">
            <a:extLst>
              <a:ext uri="{FF2B5EF4-FFF2-40B4-BE49-F238E27FC236}">
                <a16:creationId xmlns:a16="http://schemas.microsoft.com/office/drawing/2014/main" id="{68D56F74-73CC-B641-A57A-732B6A61E3A3}"/>
              </a:ext>
            </a:extLst>
          </p:cNvPr>
          <p:cNvSpPr>
            <a:spLocks noGrp="1"/>
          </p:cNvSpPr>
          <p:nvPr>
            <p:ph type="sldNum" sz="quarter" idx="4"/>
          </p:nvPr>
        </p:nvSpPr>
        <p:spPr/>
        <p:txBody>
          <a:bodyPr/>
          <a:lstStyle/>
          <a:p>
            <a:fld id="{385590E5-57D4-4004-8489-08DEED0A8847}" type="slidenum">
              <a:rPr kumimoji="1" lang="ja-JP" altLang="en-US" smtClean="0"/>
              <a:t>4</a:t>
            </a:fld>
            <a:endParaRPr kumimoji="1" lang="ja-JP" altLang="en-US"/>
          </a:p>
        </p:txBody>
      </p:sp>
      <p:sp>
        <p:nvSpPr>
          <p:cNvPr id="3" name="タイトル 2">
            <a:extLst>
              <a:ext uri="{FF2B5EF4-FFF2-40B4-BE49-F238E27FC236}">
                <a16:creationId xmlns:a16="http://schemas.microsoft.com/office/drawing/2014/main" id="{F06E07E3-DAD2-9D4E-BDA2-011971BF6C3F}"/>
              </a:ext>
            </a:extLst>
          </p:cNvPr>
          <p:cNvSpPr>
            <a:spLocks noGrp="1"/>
          </p:cNvSpPr>
          <p:nvPr>
            <p:ph type="title"/>
          </p:nvPr>
        </p:nvSpPr>
        <p:spPr/>
        <p:txBody>
          <a:bodyPr>
            <a:normAutofit fontScale="90000"/>
          </a:bodyPr>
          <a:lstStyle/>
          <a:p>
            <a:r>
              <a:rPr lang="en-US" altLang="ja-JP" dirty="0"/>
              <a:t>Diagram: Exporting/Importing Service Template  &lt; Draft &gt;</a:t>
            </a:r>
            <a:endParaRPr kumimoji="1" lang="ja-JP" altLang="en-US"/>
          </a:p>
        </p:txBody>
      </p:sp>
      <p:sp>
        <p:nvSpPr>
          <p:cNvPr id="5" name="正方形/長方形 4">
            <a:extLst>
              <a:ext uri="{FF2B5EF4-FFF2-40B4-BE49-F238E27FC236}">
                <a16:creationId xmlns:a16="http://schemas.microsoft.com/office/drawing/2014/main" id="{E658B24F-3682-E642-A097-5AD490E66784}"/>
              </a:ext>
            </a:extLst>
          </p:cNvPr>
          <p:cNvSpPr/>
          <p:nvPr/>
        </p:nvSpPr>
        <p:spPr>
          <a:xfrm>
            <a:off x="2041583" y="2532812"/>
            <a:ext cx="2018581" cy="7375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SDC</a:t>
            </a:r>
            <a:endParaRPr kumimoji="1" lang="ja-JP" altLang="en-US"/>
          </a:p>
        </p:txBody>
      </p:sp>
      <p:sp>
        <p:nvSpPr>
          <p:cNvPr id="6" name="正方形/長方形 5">
            <a:extLst>
              <a:ext uri="{FF2B5EF4-FFF2-40B4-BE49-F238E27FC236}">
                <a16:creationId xmlns:a16="http://schemas.microsoft.com/office/drawing/2014/main" id="{7E0B3E19-CE03-F64F-BF6C-0DAF5A4E8BBA}"/>
              </a:ext>
            </a:extLst>
          </p:cNvPr>
          <p:cNvSpPr/>
          <p:nvPr/>
        </p:nvSpPr>
        <p:spPr>
          <a:xfrm>
            <a:off x="2041584" y="3863766"/>
            <a:ext cx="2018581" cy="53877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err="1"/>
              <a:t>DMaaP</a:t>
            </a:r>
            <a:endParaRPr kumimoji="1" lang="ja-JP" altLang="en-US"/>
          </a:p>
        </p:txBody>
      </p:sp>
      <p:sp>
        <p:nvSpPr>
          <p:cNvPr id="7" name="正方形/長方形 6">
            <a:extLst>
              <a:ext uri="{FF2B5EF4-FFF2-40B4-BE49-F238E27FC236}">
                <a16:creationId xmlns:a16="http://schemas.microsoft.com/office/drawing/2014/main" id="{08F5A3D3-7593-0744-980A-7B4CB2BC4A6C}"/>
              </a:ext>
            </a:extLst>
          </p:cNvPr>
          <p:cNvSpPr/>
          <p:nvPr/>
        </p:nvSpPr>
        <p:spPr>
          <a:xfrm>
            <a:off x="1555630" y="4980318"/>
            <a:ext cx="971909" cy="7375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t>SO</a:t>
            </a:r>
            <a:endParaRPr kumimoji="1" lang="ja-JP" altLang="en-US"/>
          </a:p>
        </p:txBody>
      </p:sp>
      <p:sp>
        <p:nvSpPr>
          <p:cNvPr id="8" name="正方形/長方形 7">
            <a:extLst>
              <a:ext uri="{FF2B5EF4-FFF2-40B4-BE49-F238E27FC236}">
                <a16:creationId xmlns:a16="http://schemas.microsoft.com/office/drawing/2014/main" id="{B190E790-1A3D-D44D-99BC-50F8E0C06E2B}"/>
              </a:ext>
            </a:extLst>
          </p:cNvPr>
          <p:cNvSpPr/>
          <p:nvPr/>
        </p:nvSpPr>
        <p:spPr>
          <a:xfrm>
            <a:off x="2705819" y="4980318"/>
            <a:ext cx="971909" cy="7375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t>A&amp;AI</a:t>
            </a:r>
            <a:endParaRPr kumimoji="1" lang="ja-JP" altLang="en-US"/>
          </a:p>
        </p:txBody>
      </p:sp>
      <p:sp>
        <p:nvSpPr>
          <p:cNvPr id="9" name="正方形/長方形 8">
            <a:extLst>
              <a:ext uri="{FF2B5EF4-FFF2-40B4-BE49-F238E27FC236}">
                <a16:creationId xmlns:a16="http://schemas.microsoft.com/office/drawing/2014/main" id="{75EAD33A-3FAD-3840-BEFB-32747E537743}"/>
              </a:ext>
            </a:extLst>
          </p:cNvPr>
          <p:cNvSpPr/>
          <p:nvPr/>
        </p:nvSpPr>
        <p:spPr>
          <a:xfrm>
            <a:off x="3856008" y="4980318"/>
            <a:ext cx="971909" cy="7375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dirty="0"/>
              <a:t>SDNC</a:t>
            </a:r>
            <a:endParaRPr kumimoji="1" lang="ja-JP" altLang="en-US"/>
          </a:p>
        </p:txBody>
      </p:sp>
      <p:sp>
        <p:nvSpPr>
          <p:cNvPr id="10" name="テキスト ボックス 9">
            <a:extLst>
              <a:ext uri="{FF2B5EF4-FFF2-40B4-BE49-F238E27FC236}">
                <a16:creationId xmlns:a16="http://schemas.microsoft.com/office/drawing/2014/main" id="{91B03EE2-D6F1-C94B-B419-9B78C3483F50}"/>
              </a:ext>
            </a:extLst>
          </p:cNvPr>
          <p:cNvSpPr txBox="1"/>
          <p:nvPr/>
        </p:nvSpPr>
        <p:spPr>
          <a:xfrm>
            <a:off x="4431102" y="5377026"/>
            <a:ext cx="971909" cy="369332"/>
          </a:xfrm>
          <a:prstGeom prst="rect">
            <a:avLst/>
          </a:prstGeom>
          <a:noFill/>
        </p:spPr>
        <p:txBody>
          <a:bodyPr wrap="square" rtlCol="0">
            <a:spAutoFit/>
          </a:bodyPr>
          <a:lstStyle/>
          <a:p>
            <a:r>
              <a:rPr kumimoji="1" lang="en-US" altLang="ja-JP" dirty="0"/>
              <a:t>Etc. …</a:t>
            </a:r>
            <a:endParaRPr kumimoji="1" lang="ja-JP" altLang="en-US"/>
          </a:p>
        </p:txBody>
      </p:sp>
      <p:cxnSp>
        <p:nvCxnSpPr>
          <p:cNvPr id="12" name="直線矢印コネクタ 11">
            <a:extLst>
              <a:ext uri="{FF2B5EF4-FFF2-40B4-BE49-F238E27FC236}">
                <a16:creationId xmlns:a16="http://schemas.microsoft.com/office/drawing/2014/main" id="{3A0CA496-5D01-F84B-9D72-9F5E285B0563}"/>
              </a:ext>
            </a:extLst>
          </p:cNvPr>
          <p:cNvCxnSpPr>
            <a:stCxn id="5" idx="2"/>
            <a:endCxn id="6" idx="0"/>
          </p:cNvCxnSpPr>
          <p:nvPr/>
        </p:nvCxnSpPr>
        <p:spPr>
          <a:xfrm>
            <a:off x="3050874" y="3270370"/>
            <a:ext cx="1" cy="5933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3" name="直線矢印コネクタ 12">
            <a:extLst>
              <a:ext uri="{FF2B5EF4-FFF2-40B4-BE49-F238E27FC236}">
                <a16:creationId xmlns:a16="http://schemas.microsoft.com/office/drawing/2014/main" id="{74F4B049-5839-FB4C-BB83-E865E0173BA3}"/>
              </a:ext>
            </a:extLst>
          </p:cNvPr>
          <p:cNvCxnSpPr>
            <a:cxnSpLocks/>
            <a:stCxn id="6" idx="2"/>
            <a:endCxn id="7" idx="0"/>
          </p:cNvCxnSpPr>
          <p:nvPr/>
        </p:nvCxnSpPr>
        <p:spPr>
          <a:xfrm flipH="1">
            <a:off x="2041585" y="4402537"/>
            <a:ext cx="1009290" cy="5777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直線矢印コネクタ 15">
            <a:extLst>
              <a:ext uri="{FF2B5EF4-FFF2-40B4-BE49-F238E27FC236}">
                <a16:creationId xmlns:a16="http://schemas.microsoft.com/office/drawing/2014/main" id="{29477F0E-CE39-ED4E-91E7-160B551620FA}"/>
              </a:ext>
            </a:extLst>
          </p:cNvPr>
          <p:cNvCxnSpPr>
            <a:cxnSpLocks/>
            <a:stCxn id="6" idx="2"/>
            <a:endCxn id="8" idx="0"/>
          </p:cNvCxnSpPr>
          <p:nvPr/>
        </p:nvCxnSpPr>
        <p:spPr>
          <a:xfrm>
            <a:off x="3050875" y="4402537"/>
            <a:ext cx="140899" cy="5777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9" name="直線矢印コネクタ 18">
            <a:extLst>
              <a:ext uri="{FF2B5EF4-FFF2-40B4-BE49-F238E27FC236}">
                <a16:creationId xmlns:a16="http://schemas.microsoft.com/office/drawing/2014/main" id="{BA284CBF-4B38-A344-A297-F6676BDC8966}"/>
              </a:ext>
            </a:extLst>
          </p:cNvPr>
          <p:cNvCxnSpPr>
            <a:cxnSpLocks/>
            <a:stCxn id="6" idx="2"/>
            <a:endCxn id="9" idx="0"/>
          </p:cNvCxnSpPr>
          <p:nvPr/>
        </p:nvCxnSpPr>
        <p:spPr>
          <a:xfrm>
            <a:off x="3050875" y="4402537"/>
            <a:ext cx="1291088" cy="57778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テキスト ボックス 21">
            <a:extLst>
              <a:ext uri="{FF2B5EF4-FFF2-40B4-BE49-F238E27FC236}">
                <a16:creationId xmlns:a16="http://schemas.microsoft.com/office/drawing/2014/main" id="{A3ABC74F-168A-9848-8F3E-12E74FFC332C}"/>
              </a:ext>
            </a:extLst>
          </p:cNvPr>
          <p:cNvSpPr txBox="1"/>
          <p:nvPr/>
        </p:nvSpPr>
        <p:spPr>
          <a:xfrm>
            <a:off x="1597325" y="4526267"/>
            <a:ext cx="971909" cy="369332"/>
          </a:xfrm>
          <a:prstGeom prst="rect">
            <a:avLst/>
          </a:prstGeom>
          <a:noFill/>
        </p:spPr>
        <p:txBody>
          <a:bodyPr wrap="square" rtlCol="0">
            <a:spAutoFit/>
          </a:bodyPr>
          <a:lstStyle/>
          <a:p>
            <a:r>
              <a:rPr lang="en-US" altLang="ja-JP" dirty="0"/>
              <a:t>Notify</a:t>
            </a:r>
            <a:endParaRPr kumimoji="1" lang="ja-JP" altLang="en-US"/>
          </a:p>
        </p:txBody>
      </p:sp>
      <p:sp>
        <p:nvSpPr>
          <p:cNvPr id="23" name="テキスト ボックス 22">
            <a:extLst>
              <a:ext uri="{FF2B5EF4-FFF2-40B4-BE49-F238E27FC236}">
                <a16:creationId xmlns:a16="http://schemas.microsoft.com/office/drawing/2014/main" id="{C943EB00-AC6F-204C-8742-97FD164CDE83}"/>
              </a:ext>
            </a:extLst>
          </p:cNvPr>
          <p:cNvSpPr txBox="1"/>
          <p:nvPr/>
        </p:nvSpPr>
        <p:spPr>
          <a:xfrm>
            <a:off x="2219864" y="3405257"/>
            <a:ext cx="971909" cy="369332"/>
          </a:xfrm>
          <a:prstGeom prst="rect">
            <a:avLst/>
          </a:prstGeom>
          <a:noFill/>
        </p:spPr>
        <p:txBody>
          <a:bodyPr wrap="square" rtlCol="0">
            <a:spAutoFit/>
          </a:bodyPr>
          <a:lstStyle/>
          <a:p>
            <a:r>
              <a:rPr lang="en-US" altLang="ja-JP" dirty="0"/>
              <a:t>Notify</a:t>
            </a:r>
            <a:endParaRPr kumimoji="1" lang="ja-JP" altLang="en-US"/>
          </a:p>
        </p:txBody>
      </p:sp>
      <p:pic>
        <p:nvPicPr>
          <p:cNvPr id="24" name="図 23">
            <a:extLst>
              <a:ext uri="{FF2B5EF4-FFF2-40B4-BE49-F238E27FC236}">
                <a16:creationId xmlns:a16="http://schemas.microsoft.com/office/drawing/2014/main" id="{F838BA34-CF7C-8D44-BCD1-D8F1D49B97AC}"/>
              </a:ext>
            </a:extLst>
          </p:cNvPr>
          <p:cNvPicPr>
            <a:picLocks noChangeAspect="1"/>
          </p:cNvPicPr>
          <p:nvPr/>
        </p:nvPicPr>
        <p:blipFill>
          <a:blip r:embed="rId2"/>
          <a:stretch>
            <a:fillRect/>
          </a:stretch>
        </p:blipFill>
        <p:spPr>
          <a:xfrm>
            <a:off x="1448279" y="1696733"/>
            <a:ext cx="635000" cy="635000"/>
          </a:xfrm>
          <a:prstGeom prst="rect">
            <a:avLst/>
          </a:prstGeom>
        </p:spPr>
      </p:pic>
      <p:sp>
        <p:nvSpPr>
          <p:cNvPr id="25" name="テキスト ボックス 24">
            <a:extLst>
              <a:ext uri="{FF2B5EF4-FFF2-40B4-BE49-F238E27FC236}">
                <a16:creationId xmlns:a16="http://schemas.microsoft.com/office/drawing/2014/main" id="{7905D491-D286-1E46-A270-712B3766D0EC}"/>
              </a:ext>
            </a:extLst>
          </p:cNvPr>
          <p:cNvSpPr txBox="1"/>
          <p:nvPr/>
        </p:nvSpPr>
        <p:spPr>
          <a:xfrm rot="5400000">
            <a:off x="-439187" y="4061730"/>
            <a:ext cx="3312292" cy="369332"/>
          </a:xfrm>
          <a:prstGeom prst="rect">
            <a:avLst/>
          </a:prstGeom>
          <a:noFill/>
        </p:spPr>
        <p:txBody>
          <a:bodyPr wrap="square" rtlCol="0">
            <a:spAutoFit/>
          </a:bodyPr>
          <a:lstStyle/>
          <a:p>
            <a:r>
              <a:rPr kumimoji="1" lang="en-US" altLang="ja-JP" dirty="0"/>
              <a:t>Distribute to other components</a:t>
            </a:r>
            <a:endParaRPr kumimoji="1" lang="ja-JP" altLang="en-US"/>
          </a:p>
        </p:txBody>
      </p:sp>
      <p:sp>
        <p:nvSpPr>
          <p:cNvPr id="27" name="正方形/長方形 26">
            <a:extLst>
              <a:ext uri="{FF2B5EF4-FFF2-40B4-BE49-F238E27FC236}">
                <a16:creationId xmlns:a16="http://schemas.microsoft.com/office/drawing/2014/main" id="{4F4D491B-8F27-8649-922F-0C70660F6DE2}"/>
              </a:ext>
            </a:extLst>
          </p:cNvPr>
          <p:cNvSpPr/>
          <p:nvPr/>
        </p:nvSpPr>
        <p:spPr>
          <a:xfrm>
            <a:off x="6745687" y="1448369"/>
            <a:ext cx="4537494" cy="4830793"/>
          </a:xfrm>
          <a:prstGeom prst="rect">
            <a:avLst/>
          </a:prstGeom>
          <a:solidFill>
            <a:schemeClr val="accent3">
              <a:alpha val="20000"/>
            </a:schemeClr>
          </a:solidFill>
        </p:spPr>
        <p:style>
          <a:lnRef idx="2">
            <a:schemeClr val="accent3">
              <a:shade val="50000"/>
            </a:schemeClr>
          </a:lnRef>
          <a:fillRef idx="1">
            <a:schemeClr val="accent3"/>
          </a:fillRef>
          <a:effectRef idx="0">
            <a:schemeClr val="accent3"/>
          </a:effectRef>
          <a:fontRef idx="minor">
            <a:schemeClr val="lt1"/>
          </a:fontRef>
        </p:style>
        <p:txBody>
          <a:bodyPr rtlCol="0" anchor="t"/>
          <a:lstStyle/>
          <a:p>
            <a:pPr algn="ctr"/>
            <a:r>
              <a:rPr kumimoji="1" lang="en-US" altLang="ja-JP" dirty="0">
                <a:solidFill>
                  <a:schemeClr val="tx1"/>
                </a:solidFill>
              </a:rPr>
              <a:t>Service Provider 2</a:t>
            </a:r>
            <a:endParaRPr kumimoji="1" lang="ja-JP" altLang="en-US">
              <a:solidFill>
                <a:schemeClr val="tx1"/>
              </a:solidFill>
            </a:endParaRPr>
          </a:p>
        </p:txBody>
      </p:sp>
      <p:sp>
        <p:nvSpPr>
          <p:cNvPr id="28" name="正方形/長方形 27">
            <a:extLst>
              <a:ext uri="{FF2B5EF4-FFF2-40B4-BE49-F238E27FC236}">
                <a16:creationId xmlns:a16="http://schemas.microsoft.com/office/drawing/2014/main" id="{E8495894-09D9-D345-9EE7-43387F6D8A82}"/>
              </a:ext>
            </a:extLst>
          </p:cNvPr>
          <p:cNvSpPr/>
          <p:nvPr/>
        </p:nvSpPr>
        <p:spPr>
          <a:xfrm>
            <a:off x="8596223" y="2532812"/>
            <a:ext cx="1811547" cy="73755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SDC</a:t>
            </a:r>
            <a:endParaRPr kumimoji="1" lang="ja-JP" altLang="en-US"/>
          </a:p>
        </p:txBody>
      </p:sp>
      <p:sp>
        <p:nvSpPr>
          <p:cNvPr id="29" name="正方形/長方形 28">
            <a:extLst>
              <a:ext uri="{FF2B5EF4-FFF2-40B4-BE49-F238E27FC236}">
                <a16:creationId xmlns:a16="http://schemas.microsoft.com/office/drawing/2014/main" id="{5C3D1D14-5AE8-CC4F-8B9C-20EAA838477F}"/>
              </a:ext>
            </a:extLst>
          </p:cNvPr>
          <p:cNvSpPr/>
          <p:nvPr/>
        </p:nvSpPr>
        <p:spPr>
          <a:xfrm>
            <a:off x="6794746" y="2490639"/>
            <a:ext cx="1029414" cy="8387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Ext</a:t>
            </a:r>
          </a:p>
          <a:p>
            <a:pPr algn="ctr"/>
            <a:r>
              <a:rPr lang="en-US" altLang="ja-JP" dirty="0"/>
              <a:t>API</a:t>
            </a:r>
            <a:endParaRPr kumimoji="1" lang="ja-JP" altLang="en-US"/>
          </a:p>
        </p:txBody>
      </p:sp>
      <p:sp>
        <p:nvSpPr>
          <p:cNvPr id="30" name="円柱 29">
            <a:extLst>
              <a:ext uri="{FF2B5EF4-FFF2-40B4-BE49-F238E27FC236}">
                <a16:creationId xmlns:a16="http://schemas.microsoft.com/office/drawing/2014/main" id="{51650F93-B682-CA48-AD71-4AB855DE45E5}"/>
              </a:ext>
            </a:extLst>
          </p:cNvPr>
          <p:cNvSpPr/>
          <p:nvPr/>
        </p:nvSpPr>
        <p:spPr>
          <a:xfrm>
            <a:off x="9677466" y="3763328"/>
            <a:ext cx="944593" cy="702355"/>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DB</a:t>
            </a:r>
            <a:endParaRPr kumimoji="1" lang="ja-JP" altLang="en-US"/>
          </a:p>
        </p:txBody>
      </p:sp>
      <p:sp>
        <p:nvSpPr>
          <p:cNvPr id="31" name="下矢印 30">
            <a:extLst>
              <a:ext uri="{FF2B5EF4-FFF2-40B4-BE49-F238E27FC236}">
                <a16:creationId xmlns:a16="http://schemas.microsoft.com/office/drawing/2014/main" id="{C65295C9-3755-2142-8346-3642EFE88387}"/>
              </a:ext>
            </a:extLst>
          </p:cNvPr>
          <p:cNvSpPr/>
          <p:nvPr/>
        </p:nvSpPr>
        <p:spPr>
          <a:xfrm>
            <a:off x="10004481" y="3319806"/>
            <a:ext cx="291861" cy="4143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32" name="直線矢印コネクタ 31">
            <a:extLst>
              <a:ext uri="{FF2B5EF4-FFF2-40B4-BE49-F238E27FC236}">
                <a16:creationId xmlns:a16="http://schemas.microsoft.com/office/drawing/2014/main" id="{CE9FA8BA-917B-3A46-82BE-081D73256DFC}"/>
              </a:ext>
            </a:extLst>
          </p:cNvPr>
          <p:cNvCxnSpPr>
            <a:cxnSpLocks/>
            <a:stCxn id="5" idx="3"/>
            <a:endCxn id="29" idx="1"/>
          </p:cNvCxnSpPr>
          <p:nvPr/>
        </p:nvCxnSpPr>
        <p:spPr>
          <a:xfrm>
            <a:off x="4060164" y="2901591"/>
            <a:ext cx="2734582" cy="84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9" name="直線矢印コネクタ 38">
            <a:extLst>
              <a:ext uri="{FF2B5EF4-FFF2-40B4-BE49-F238E27FC236}">
                <a16:creationId xmlns:a16="http://schemas.microsoft.com/office/drawing/2014/main" id="{FB345ABA-57B0-E142-8AAD-F02C12702B88}"/>
              </a:ext>
            </a:extLst>
          </p:cNvPr>
          <p:cNvCxnSpPr>
            <a:cxnSpLocks/>
            <a:stCxn id="29" idx="3"/>
            <a:endCxn id="28" idx="1"/>
          </p:cNvCxnSpPr>
          <p:nvPr/>
        </p:nvCxnSpPr>
        <p:spPr>
          <a:xfrm flipV="1">
            <a:off x="7824160" y="2901591"/>
            <a:ext cx="772063" cy="8423"/>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44" name="円柱 43">
            <a:extLst>
              <a:ext uri="{FF2B5EF4-FFF2-40B4-BE49-F238E27FC236}">
                <a16:creationId xmlns:a16="http://schemas.microsoft.com/office/drawing/2014/main" id="{71D3F7F2-AFDA-6B4C-884B-CFACAC5E5510}"/>
              </a:ext>
            </a:extLst>
          </p:cNvPr>
          <p:cNvSpPr/>
          <p:nvPr/>
        </p:nvSpPr>
        <p:spPr>
          <a:xfrm>
            <a:off x="4509366" y="3278349"/>
            <a:ext cx="749656" cy="634318"/>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dirty="0"/>
              <a:t>DB</a:t>
            </a:r>
            <a:endParaRPr kumimoji="1" lang="ja-JP" altLang="en-US"/>
          </a:p>
        </p:txBody>
      </p:sp>
      <p:sp>
        <p:nvSpPr>
          <p:cNvPr id="45" name="左カーブ矢印 44">
            <a:extLst>
              <a:ext uri="{FF2B5EF4-FFF2-40B4-BE49-F238E27FC236}">
                <a16:creationId xmlns:a16="http://schemas.microsoft.com/office/drawing/2014/main" id="{8B2CEB1A-4251-684D-A6D9-2A6597BBCF14}"/>
              </a:ext>
            </a:extLst>
          </p:cNvPr>
          <p:cNvSpPr/>
          <p:nvPr/>
        </p:nvSpPr>
        <p:spPr>
          <a:xfrm rot="2242284">
            <a:off x="4153138" y="3204596"/>
            <a:ext cx="324215" cy="249585"/>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6" name="四角形吹き出し 45">
            <a:extLst>
              <a:ext uri="{FF2B5EF4-FFF2-40B4-BE49-F238E27FC236}">
                <a16:creationId xmlns:a16="http://schemas.microsoft.com/office/drawing/2014/main" id="{B8A853EB-8B73-9647-9901-A75DC2FC7215}"/>
              </a:ext>
            </a:extLst>
          </p:cNvPr>
          <p:cNvSpPr/>
          <p:nvPr/>
        </p:nvSpPr>
        <p:spPr>
          <a:xfrm>
            <a:off x="212587" y="1166242"/>
            <a:ext cx="1066716" cy="635001"/>
          </a:xfrm>
          <a:prstGeom prst="wedgeRectCallout">
            <a:avLst>
              <a:gd name="adj1" fmla="val 73222"/>
              <a:gd name="adj2" fmla="val 45501"/>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altLang="ja-JP" sz="1600" dirty="0"/>
              <a:t>1. Click distribute</a:t>
            </a:r>
            <a:endParaRPr kumimoji="1" lang="ja-JP" altLang="en-US" sz="1600"/>
          </a:p>
        </p:txBody>
      </p:sp>
      <p:cxnSp>
        <p:nvCxnSpPr>
          <p:cNvPr id="47" name="直線矢印コネクタ 46">
            <a:extLst>
              <a:ext uri="{FF2B5EF4-FFF2-40B4-BE49-F238E27FC236}">
                <a16:creationId xmlns:a16="http://schemas.microsoft.com/office/drawing/2014/main" id="{4C026388-B4FB-2745-9331-1A2CC3B8A123}"/>
              </a:ext>
            </a:extLst>
          </p:cNvPr>
          <p:cNvCxnSpPr>
            <a:cxnSpLocks/>
            <a:stCxn id="24" idx="3"/>
            <a:endCxn id="5" idx="0"/>
          </p:cNvCxnSpPr>
          <p:nvPr/>
        </p:nvCxnSpPr>
        <p:spPr>
          <a:xfrm>
            <a:off x="2083279" y="2014233"/>
            <a:ext cx="967595" cy="51857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50" name="四角形吹き出し 49">
            <a:extLst>
              <a:ext uri="{FF2B5EF4-FFF2-40B4-BE49-F238E27FC236}">
                <a16:creationId xmlns:a16="http://schemas.microsoft.com/office/drawing/2014/main" id="{164FBF63-2754-4749-8BDC-41C403410A41}"/>
              </a:ext>
            </a:extLst>
          </p:cNvPr>
          <p:cNvSpPr/>
          <p:nvPr/>
        </p:nvSpPr>
        <p:spPr>
          <a:xfrm>
            <a:off x="4939410" y="3790936"/>
            <a:ext cx="1436618" cy="878463"/>
          </a:xfrm>
          <a:prstGeom prst="wedgeRectCallout">
            <a:avLst>
              <a:gd name="adj1" fmla="val -90571"/>
              <a:gd name="adj2" fmla="val -80379"/>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sz="1600" dirty="0"/>
              <a:t>2. </a:t>
            </a:r>
            <a:r>
              <a:rPr lang="en-US" altLang="ja-JP" sz="1600" dirty="0"/>
              <a:t>Get partner ONAP endpoint</a:t>
            </a:r>
            <a:endParaRPr kumimoji="1" lang="ja-JP" altLang="en-US" sz="1600"/>
          </a:p>
        </p:txBody>
      </p:sp>
      <p:sp>
        <p:nvSpPr>
          <p:cNvPr id="52" name="四角形吹き出し 51">
            <a:extLst>
              <a:ext uri="{FF2B5EF4-FFF2-40B4-BE49-F238E27FC236}">
                <a16:creationId xmlns:a16="http://schemas.microsoft.com/office/drawing/2014/main" id="{EDE75913-6094-2E4A-8097-DA9BDFD97593}"/>
              </a:ext>
            </a:extLst>
          </p:cNvPr>
          <p:cNvSpPr/>
          <p:nvPr/>
        </p:nvSpPr>
        <p:spPr>
          <a:xfrm>
            <a:off x="5079360" y="1973108"/>
            <a:ext cx="1436618" cy="741394"/>
          </a:xfrm>
          <a:prstGeom prst="wedgeRectCallout">
            <a:avLst>
              <a:gd name="adj1" fmla="val -37530"/>
              <a:gd name="adj2" fmla="val 72113"/>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en-US" altLang="ja-JP" sz="1600" dirty="0"/>
              <a:t>3. Export template (</a:t>
            </a:r>
            <a:r>
              <a:rPr kumimoji="1" lang="en-US" altLang="ja-JP" sz="1600" dirty="0" err="1"/>
              <a:t>csar</a:t>
            </a:r>
            <a:r>
              <a:rPr kumimoji="1" lang="en-US" altLang="ja-JP" sz="1600" dirty="0"/>
              <a:t>)</a:t>
            </a:r>
            <a:endParaRPr kumimoji="1" lang="ja-JP" altLang="en-US" sz="1600"/>
          </a:p>
        </p:txBody>
      </p:sp>
      <p:sp>
        <p:nvSpPr>
          <p:cNvPr id="53" name="四角形吹き出し 52">
            <a:extLst>
              <a:ext uri="{FF2B5EF4-FFF2-40B4-BE49-F238E27FC236}">
                <a16:creationId xmlns:a16="http://schemas.microsoft.com/office/drawing/2014/main" id="{33388349-DFE1-9742-B7EC-B84F8312095C}"/>
              </a:ext>
            </a:extLst>
          </p:cNvPr>
          <p:cNvSpPr/>
          <p:nvPr/>
        </p:nvSpPr>
        <p:spPr>
          <a:xfrm>
            <a:off x="7844447" y="1977882"/>
            <a:ext cx="1121753" cy="546508"/>
          </a:xfrm>
          <a:prstGeom prst="wedgeRectCallout">
            <a:avLst>
              <a:gd name="adj1" fmla="val -39794"/>
              <a:gd name="adj2" fmla="val 104647"/>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altLang="ja-JP" sz="1600" dirty="0"/>
              <a:t>4. Update catalog</a:t>
            </a:r>
            <a:endParaRPr kumimoji="1" lang="ja-JP" altLang="en-US" sz="1600"/>
          </a:p>
        </p:txBody>
      </p:sp>
      <p:sp>
        <p:nvSpPr>
          <p:cNvPr id="54" name="正方形/長方形 53">
            <a:extLst>
              <a:ext uri="{FF2B5EF4-FFF2-40B4-BE49-F238E27FC236}">
                <a16:creationId xmlns:a16="http://schemas.microsoft.com/office/drawing/2014/main" id="{76C01D78-429E-B44D-BC62-25A0FB4742BA}"/>
              </a:ext>
            </a:extLst>
          </p:cNvPr>
          <p:cNvSpPr/>
          <p:nvPr/>
        </p:nvSpPr>
        <p:spPr>
          <a:xfrm>
            <a:off x="9243988" y="5256764"/>
            <a:ext cx="1811547" cy="922223"/>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US" altLang="ja-JP" dirty="0"/>
              <a:t>After that, user will test &amp; distribute in SP2</a:t>
            </a:r>
            <a:endParaRPr kumimoji="1" lang="ja-JP" altLang="en-US"/>
          </a:p>
        </p:txBody>
      </p:sp>
    </p:spTree>
    <p:extLst>
      <p:ext uri="{BB962C8B-B14F-4D97-AF65-F5344CB8AC3E}">
        <p14:creationId xmlns:p14="http://schemas.microsoft.com/office/powerpoint/2010/main" val="270518240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a:extLst>
              <a:ext uri="{FF2B5EF4-FFF2-40B4-BE49-F238E27FC236}">
                <a16:creationId xmlns:a16="http://schemas.microsoft.com/office/drawing/2014/main" id="{44558594-FCBA-B241-B0A5-2B0668D18941}"/>
              </a:ext>
            </a:extLst>
          </p:cNvPr>
          <p:cNvSpPr>
            <a:spLocks noGrp="1"/>
          </p:cNvSpPr>
          <p:nvPr>
            <p:ph type="sldNum" sz="quarter" idx="4"/>
          </p:nvPr>
        </p:nvSpPr>
        <p:spPr/>
        <p:txBody>
          <a:bodyPr/>
          <a:lstStyle/>
          <a:p>
            <a:fld id="{385590E5-57D4-4004-8489-08DEED0A8847}" type="slidenum">
              <a:rPr kumimoji="1" lang="ja-JP" altLang="en-US" smtClean="0"/>
              <a:t>5</a:t>
            </a:fld>
            <a:endParaRPr kumimoji="1" lang="ja-JP" altLang="en-US"/>
          </a:p>
        </p:txBody>
      </p:sp>
      <p:sp>
        <p:nvSpPr>
          <p:cNvPr id="3" name="タイトル 2">
            <a:extLst>
              <a:ext uri="{FF2B5EF4-FFF2-40B4-BE49-F238E27FC236}">
                <a16:creationId xmlns:a16="http://schemas.microsoft.com/office/drawing/2014/main" id="{FDC5A81A-C38D-E74C-8026-5518FDB9BF43}"/>
              </a:ext>
            </a:extLst>
          </p:cNvPr>
          <p:cNvSpPr>
            <a:spLocks noGrp="1"/>
          </p:cNvSpPr>
          <p:nvPr>
            <p:ph type="title"/>
          </p:nvPr>
        </p:nvSpPr>
        <p:spPr/>
        <p:txBody>
          <a:bodyPr>
            <a:normAutofit fontScale="90000"/>
          </a:bodyPr>
          <a:lstStyle/>
          <a:p>
            <a:r>
              <a:rPr kumimoji="1" lang="en-US" altLang="ja-JP" dirty="0"/>
              <a:t>Potential Impacts to SDC</a:t>
            </a:r>
            <a:endParaRPr kumimoji="1" lang="ja-JP" altLang="en-US"/>
          </a:p>
        </p:txBody>
      </p:sp>
      <p:sp>
        <p:nvSpPr>
          <p:cNvPr id="4" name="テキスト プレースホルダー 3">
            <a:extLst>
              <a:ext uri="{FF2B5EF4-FFF2-40B4-BE49-F238E27FC236}">
                <a16:creationId xmlns:a16="http://schemas.microsoft.com/office/drawing/2014/main" id="{7C29B207-B219-4848-BE48-4304B0A22E5F}"/>
              </a:ext>
            </a:extLst>
          </p:cNvPr>
          <p:cNvSpPr>
            <a:spLocks noGrp="1"/>
          </p:cNvSpPr>
          <p:nvPr>
            <p:ph type="body" sz="quarter" idx="10"/>
          </p:nvPr>
        </p:nvSpPr>
        <p:spPr/>
        <p:txBody>
          <a:bodyPr/>
          <a:lstStyle/>
          <a:p>
            <a:pPr marL="0" indent="0">
              <a:buNone/>
            </a:pPr>
            <a:r>
              <a:rPr kumimoji="1" lang="en-US" altLang="ja-JP" dirty="0"/>
              <a:t>Code change</a:t>
            </a:r>
            <a:r>
              <a:rPr lang="en-US" altLang="ja-JP" dirty="0"/>
              <a:t>s in Frankfurt:</a:t>
            </a:r>
            <a:endParaRPr kumimoji="1" lang="en-US" altLang="ja-JP" dirty="0"/>
          </a:p>
          <a:p>
            <a:r>
              <a:rPr kumimoji="1" lang="en-US" altLang="ja-JP" dirty="0"/>
              <a:t>Export a service template </a:t>
            </a:r>
            <a:r>
              <a:rPr lang="en-US" altLang="ja-JP" dirty="0"/>
              <a:t>to remote ONAP SDC catalog</a:t>
            </a:r>
          </a:p>
          <a:p>
            <a:pPr lvl="1"/>
            <a:r>
              <a:rPr lang="en-US" altLang="ja-JP" dirty="0"/>
              <a:t>Conversion logic between SDC/</a:t>
            </a:r>
            <a:r>
              <a:rPr lang="en-US" altLang="ja-JP" dirty="0" err="1"/>
              <a:t>ExtAPI</a:t>
            </a:r>
            <a:r>
              <a:rPr lang="en-US" altLang="ja-JP" dirty="0"/>
              <a:t> ?</a:t>
            </a:r>
          </a:p>
          <a:p>
            <a:r>
              <a:rPr lang="en-US" altLang="ja-JP" dirty="0"/>
              <a:t>Import the template via Ext API</a:t>
            </a:r>
          </a:p>
          <a:p>
            <a:r>
              <a:rPr kumimoji="1" lang="en-US" altLang="ja-JP" dirty="0"/>
              <a:t>Register remote ONAP info in DB</a:t>
            </a:r>
          </a:p>
          <a:p>
            <a:pPr lvl="1"/>
            <a:r>
              <a:rPr lang="en-US" altLang="ja-JP" dirty="0"/>
              <a:t>Might include </a:t>
            </a:r>
            <a:r>
              <a:rPr lang="en-US" altLang="ja-JP" dirty="0" err="1"/>
              <a:t>db</a:t>
            </a:r>
            <a:r>
              <a:rPr lang="en-US" altLang="ja-JP" dirty="0"/>
              <a:t> schema change</a:t>
            </a:r>
            <a:endParaRPr kumimoji="1" lang="ja-JP" altLang="en-US"/>
          </a:p>
        </p:txBody>
      </p:sp>
    </p:spTree>
    <p:extLst>
      <p:ext uri="{BB962C8B-B14F-4D97-AF65-F5344CB8AC3E}">
        <p14:creationId xmlns:p14="http://schemas.microsoft.com/office/powerpoint/2010/main" val="117566861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
</file>

<file path=ppt/theme/theme1.xml><?xml version="1.0" encoding="utf-8"?>
<a:theme xmlns:a="http://schemas.openxmlformats.org/drawingml/2006/main" name="onap">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 id="{9B78E257-22CD-4D17-8B81-DC14F0F9719C}" vid="{7DAF95C4-B8A7-4443-8836-9C2F1821EE87}"/>
    </a:ext>
  </a:extLst>
</a:theme>
</file>

<file path=ppt/theme/theme2.xml><?xml version="1.0" encoding="utf-8"?>
<a:theme xmlns:a="http://schemas.openxmlformats.org/drawingml/2006/main" name="Thank you">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CW PPT">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Template>
  <TotalTime>1384</TotalTime>
  <Words>176</Words>
  <Application>Microsoft Macintosh PowerPoint</Application>
  <PresentationFormat>ワイド画面</PresentationFormat>
  <Paragraphs>43</Paragraphs>
  <Slides>5</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2</vt:i4>
      </vt:variant>
      <vt:variant>
        <vt:lpstr>スライド タイトル</vt:lpstr>
      </vt:variant>
      <vt:variant>
        <vt:i4>5</vt:i4>
      </vt:variant>
    </vt:vector>
  </HeadingPairs>
  <TitlesOfParts>
    <vt:vector size="12" baseType="lpstr">
      <vt:lpstr>.AppleSystemUIFont</vt:lpstr>
      <vt:lpstr>Intel Clear Light</vt:lpstr>
      <vt:lpstr>Arial</vt:lpstr>
      <vt:lpstr>Calibri</vt:lpstr>
      <vt:lpstr>Wingdings</vt:lpstr>
      <vt:lpstr>onap</vt:lpstr>
      <vt:lpstr>Thank you</vt:lpstr>
      <vt:lpstr>Multi Domain Optical Network Services usecase SDC Impact Analysis</vt:lpstr>
      <vt:lpstr>Use case Overview</vt:lpstr>
      <vt:lpstr>Requirements to SDC</vt:lpstr>
      <vt:lpstr>Diagram: Exporting/Importing Service Template  &lt; Draft &gt;</vt:lpstr>
      <vt:lpstr>Potential Impacts to SDC</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Supporting List type of Inputs</dc:title>
  <dc:creator>Fujii, Satoshi/藤井 理史</dc:creator>
  <cp:lastModifiedBy>藤井 理史</cp:lastModifiedBy>
  <cp:revision>97</cp:revision>
  <dcterms:created xsi:type="dcterms:W3CDTF">2019-03-14T06:44:57Z</dcterms:created>
  <dcterms:modified xsi:type="dcterms:W3CDTF">2019-09-09T12:10:06Z</dcterms:modified>
</cp:coreProperties>
</file>