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306" r:id="rId2"/>
    <p:sldId id="386" r:id="rId3"/>
    <p:sldId id="387" r:id="rId4"/>
    <p:sldId id="391" r:id="rId5"/>
    <p:sldId id="384" r:id="rId6"/>
    <p:sldId id="388" r:id="rId7"/>
    <p:sldId id="380" r:id="rId8"/>
    <p:sldId id="382" r:id="rId9"/>
    <p:sldId id="383" r:id="rId10"/>
    <p:sldId id="381" r:id="rId11"/>
    <p:sldId id="385" r:id="rId12"/>
    <p:sldId id="390" r:id="rId13"/>
    <p:sldId id="38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FFD5D5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23" autoAdjust="0"/>
    <p:restoredTop sz="77052"/>
  </p:normalViewPr>
  <p:slideViewPr>
    <p:cSldViewPr snapToGrid="0" snapToObjects="1">
      <p:cViewPr varScale="1">
        <p:scale>
          <a:sx n="124" d="100"/>
          <a:sy n="124" d="100"/>
        </p:scale>
        <p:origin x="33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10/9/2019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K8s RB Profile Creation with CDS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6522" y="4693026"/>
            <a:ext cx="3771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Konrad Bańka (Samsung)</a:t>
            </a:r>
          </a:p>
          <a:p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Łukasz Rajewski (Orange)</a:t>
            </a:r>
          </a:p>
          <a:p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Samuli Silvus (Samsung)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Eric Multanen (Intel)</a:t>
            </a:r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10239375" y="5981700"/>
            <a:ext cx="154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.10.2019</a:t>
            </a: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2 – (Template) K8s Profile distributed from CBA (2)</a:t>
            </a: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880" y="1260642"/>
            <a:ext cx="11025824" cy="4792697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307974" y="5624423"/>
            <a:ext cx="225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Changes</a:t>
            </a:r>
            <a:r>
              <a:rPr lang="pl-PL" dirty="0">
                <a:solidFill>
                  <a:srgbClr val="FF0000"/>
                </a:solidFill>
              </a:rPr>
              <a:t> vs Dublin</a:t>
            </a:r>
          </a:p>
        </p:txBody>
      </p:sp>
    </p:spTree>
    <p:extLst>
      <p:ext uri="{BB962C8B-B14F-4D97-AF65-F5344CB8AC3E}">
        <p14:creationId xmlns:p14="http://schemas.microsoft.com/office/powerpoint/2010/main" val="2592889442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</a:t>
            </a:r>
            <a:r>
              <a:rPr lang="pl-PL" dirty="0"/>
              <a:t>3</a:t>
            </a:r>
            <a:r>
              <a:rPr lang="en-US" dirty="0"/>
              <a:t> – </a:t>
            </a:r>
            <a:r>
              <a:rPr lang="pl-PL" dirty="0"/>
              <a:t>„Combo”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93" y="1311220"/>
            <a:ext cx="11019044" cy="478975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307974" y="5624423"/>
            <a:ext cx="225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Changes</a:t>
            </a:r>
            <a:r>
              <a:rPr lang="pl-PL" dirty="0">
                <a:solidFill>
                  <a:srgbClr val="FF0000"/>
                </a:solidFill>
              </a:rPr>
              <a:t> vs Dublin</a:t>
            </a:r>
          </a:p>
        </p:txBody>
      </p:sp>
    </p:spTree>
    <p:extLst>
      <p:ext uri="{BB962C8B-B14F-4D97-AF65-F5344CB8AC3E}">
        <p14:creationId xmlns:p14="http://schemas.microsoft.com/office/powerpoint/2010/main" val="32311355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</a:t>
            </a:r>
            <a:r>
              <a:rPr lang="pl-PL" dirty="0"/>
              <a:t>3</a:t>
            </a:r>
            <a:r>
              <a:rPr lang="en-US" dirty="0"/>
              <a:t> – </a:t>
            </a:r>
            <a:r>
              <a:rPr lang="pl-PL" dirty="0"/>
              <a:t>„Combo” – </a:t>
            </a:r>
            <a:r>
              <a:rPr lang="pl-PL" dirty="0" err="1"/>
              <a:t>Flow</a:t>
            </a:r>
            <a:r>
              <a:rPr lang="pl-PL" dirty="0"/>
              <a:t> Diagram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2398" y="1015376"/>
            <a:ext cx="7443026" cy="5471564"/>
          </a:xfrm>
          <a:prstGeom prst="rect">
            <a:avLst/>
          </a:prstGeom>
        </p:spPr>
      </p:pic>
      <p:sp>
        <p:nvSpPr>
          <p:cNvPr id="7" name="pole tekstowe 6"/>
          <p:cNvSpPr txBox="1"/>
          <p:nvPr/>
        </p:nvSpPr>
        <p:spPr>
          <a:xfrm>
            <a:off x="10091010" y="1311216"/>
            <a:ext cx="1127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Option 1</a:t>
            </a:r>
          </a:p>
          <a:p>
            <a:r>
              <a:rPr lang="pl-PL" dirty="0">
                <a:solidFill>
                  <a:srgbClr val="00B050"/>
                </a:solidFill>
              </a:rPr>
              <a:t>Option 2</a:t>
            </a:r>
          </a:p>
        </p:txBody>
      </p:sp>
    </p:spTree>
    <p:extLst>
      <p:ext uri="{BB962C8B-B14F-4D97-AF65-F5344CB8AC3E}">
        <p14:creationId xmlns:p14="http://schemas.microsoft.com/office/powerpoint/2010/main" val="331271225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Options</a:t>
            </a:r>
            <a:r>
              <a:rPr lang="pl-PL" dirty="0"/>
              <a:t> with K8S </a:t>
            </a:r>
            <a:r>
              <a:rPr lang="pl-PL" dirty="0" err="1"/>
              <a:t>profiling</a:t>
            </a:r>
            <a:r>
              <a:rPr lang="pl-PL" dirty="0"/>
              <a:t> </a:t>
            </a:r>
            <a:r>
              <a:rPr lang="pl-PL" dirty="0" err="1"/>
              <a:t>examples</a:t>
            </a:r>
            <a:endParaRPr lang="pl-PL" dirty="0"/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0881191"/>
              </p:ext>
            </p:extLst>
          </p:nvPr>
        </p:nvGraphicFramePr>
        <p:xfrm>
          <a:off x="1504813" y="1085739"/>
          <a:ext cx="9125223" cy="5305648"/>
        </p:xfrm>
        <a:graphic>
          <a:graphicData uri="http://schemas.openxmlformats.org/drawingml/2006/table">
            <a:tbl>
              <a:tblPr/>
              <a:tblGrid>
                <a:gridCol w="2265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445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39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43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25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13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177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07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Id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Type of Profile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Source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Processing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CDS Input/Output parameters for 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K8S Plugin Instantiation Parameters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6259" marR="62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Options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0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1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No profile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None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None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No CDS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None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6259" marR="62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ALL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3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2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Static profile(s)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External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Manual Upload over K8S Plugin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Input: Profile ID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Output: Profile ID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ID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6259" marR="62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ALL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3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3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Static profile(s)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Bundled with Helm package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Auto Upload from VSP by K8S Plugin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Input: Profile ID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Output: Profile ID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ID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6259" marR="62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Option 2, Option 3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3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4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Static profile(s)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Bundled with CBA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Auto Upload from CBA by CDS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Input (O): Profile ID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Output: Profile ID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ID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6259" marR="62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Option 1, Option 3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5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template(s) (k8s compatible)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External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Templating in K8S Plugin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Input: Temp. Profile </a:t>
                      </a:r>
                      <a:r>
                        <a:rPr lang="pl-PL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Info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Output: </a:t>
                      </a:r>
                      <a:r>
                        <a:rPr lang="pl-PL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Temp. </a:t>
                      </a: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</a:t>
                      </a:r>
                      <a:r>
                        <a:rPr lang="pl-PL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Info </a:t>
                      </a: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+ Values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Template </a:t>
                      </a:r>
                      <a:r>
                        <a:rPr lang="pl-PL" sz="1200" kern="15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Info </a:t>
                      </a:r>
                      <a:r>
                        <a:rPr lang="en-US" sz="1200" kern="15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+ </a:t>
                      </a:r>
                      <a:r>
                        <a:rPr lang="en-US" sz="1200" kern="150" dirty="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Template Values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6259" marR="62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Option 2, Option 3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6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template(s) (k8s compatible)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Template Bundled with Helm package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Auto Upload from VSP by 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 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Templating in K8S Plugin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Input: Temp. Profile </a:t>
                      </a:r>
                      <a:r>
                        <a:rPr lang="pl-PL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Info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Output: </a:t>
                      </a:r>
                      <a:r>
                        <a:rPr lang="pl-PL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Temp. </a:t>
                      </a: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</a:t>
                      </a:r>
                      <a:r>
                        <a:rPr lang="pl-PL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Info </a:t>
                      </a: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+ Values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Template</a:t>
                      </a:r>
                      <a:r>
                        <a:rPr lang="pl-PL" sz="1200" kern="150" baseline="0" dirty="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 Info </a:t>
                      </a:r>
                      <a:r>
                        <a:rPr lang="en-US" sz="1200" kern="150" dirty="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+ Template Values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6259" marR="62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Option 2, Option 3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9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7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template(s) (CDS compatible)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Template Bundled with CBA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Auto Upload from CBA by CDS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 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Templating in CDS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Input (O): Temp. Profile </a:t>
                      </a:r>
                      <a:r>
                        <a:rPr lang="pl-PL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Info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Output: Profile ID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ID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6259" marR="62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Option 1, Option 3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898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8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template(s) (k8s compatible)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Template Bundled with CBA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Auto Upload from CBA by CDS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 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>
                          <a:solidFill>
                            <a:srgbClr val="FF0000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Templating in K8S Plugin</a:t>
                      </a:r>
                      <a:endParaRPr lang="pl-PL" sz="1200" kern="15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Input (O): Temp. Profile </a:t>
                      </a:r>
                      <a:r>
                        <a:rPr lang="pl-PL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Info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Output: </a:t>
                      </a:r>
                      <a:r>
                        <a:rPr lang="pl-PL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Temp. </a:t>
                      </a: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</a:t>
                      </a:r>
                      <a:r>
                        <a:rPr lang="pl-PL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Info </a:t>
                      </a: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+ Values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Profile Template </a:t>
                      </a:r>
                      <a:r>
                        <a:rPr lang="pl-PL" sz="1200" kern="150" baseline="0" dirty="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Info </a:t>
                      </a:r>
                      <a:r>
                        <a:rPr lang="en-US" sz="1200" kern="150" dirty="0">
                          <a:solidFill>
                            <a:srgbClr val="ED1C24"/>
                          </a:solidFill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+ Template Values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6259" marR="62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kern="150" dirty="0">
                          <a:effectLst/>
                          <a:latin typeface="Liberation Serif"/>
                          <a:ea typeface="Noto Sans CJK SC"/>
                          <a:cs typeface="Lohit Devanagari"/>
                        </a:rPr>
                        <a:t>Option 3</a:t>
                      </a:r>
                      <a:endParaRPr lang="pl-PL" sz="1200" kern="150" dirty="0">
                        <a:effectLst/>
                        <a:latin typeface="Liberation Serif"/>
                        <a:ea typeface="Noto Sans CJK SC"/>
                        <a:cs typeface="Lohit Devanagari"/>
                      </a:endParaRPr>
                    </a:p>
                  </a:txBody>
                  <a:tcPr marL="34423" marR="34423" marT="34423" marB="34423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770306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K8S Resource Bundle (RB) Profile (1)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Profile: Input Values for Helm Charts Instantiation</a:t>
            </a:r>
            <a:r>
              <a:rPr lang="pl-PL" dirty="0"/>
              <a:t> (+ K8S </a:t>
            </a:r>
            <a:r>
              <a:rPr lang="pl-PL" dirty="0" err="1"/>
              <a:t>Resources</a:t>
            </a:r>
            <a:r>
              <a:rPr lang="pl-PL" dirty="0"/>
              <a:t>)</a:t>
            </a:r>
            <a:endParaRPr lang="en-US" dirty="0"/>
          </a:p>
          <a:p>
            <a:r>
              <a:rPr lang="en-US" dirty="0"/>
              <a:t>Profile belongs to the K8S RB Definition (equivalent of </a:t>
            </a:r>
            <a:r>
              <a:rPr lang="en-US" dirty="0" err="1"/>
              <a:t>vf</a:t>
            </a:r>
            <a:r>
              <a:rPr lang="en-US" dirty="0"/>
              <a:t>-module definition in ONAP today)</a:t>
            </a:r>
          </a:p>
          <a:p>
            <a:r>
              <a:rPr lang="pl-PL" dirty="0" err="1"/>
              <a:t>Today’s</a:t>
            </a:r>
            <a:r>
              <a:rPr lang="pl-PL" dirty="0"/>
              <a:t> CNF/</a:t>
            </a:r>
            <a:r>
              <a:rPr lang="en-US" dirty="0"/>
              <a:t>RB Flow</a:t>
            </a:r>
            <a:r>
              <a:rPr lang="pl-PL" dirty="0"/>
              <a:t> with K8S </a:t>
            </a:r>
            <a:r>
              <a:rPr lang="pl-PL" dirty="0" err="1"/>
              <a:t>Plugin</a:t>
            </a: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Create </a:t>
            </a:r>
            <a:r>
              <a:rPr lang="en-US" b="1" dirty="0"/>
              <a:t>Definition</a:t>
            </a:r>
            <a:r>
              <a:rPr lang="en-US" dirty="0"/>
              <a:t> -&gt; Automatic with SDC model distribution. RB name is the name of the VNF type </a:t>
            </a:r>
            <a:r>
              <a:rPr lang="en-US" sz="1600" dirty="0"/>
              <a:t>(see new naming proposal in upcoming slides)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Create </a:t>
            </a:r>
            <a:r>
              <a:rPr lang="en-US" b="1" dirty="0"/>
              <a:t>Profile</a:t>
            </a:r>
            <a:r>
              <a:rPr lang="en-US" dirty="0"/>
              <a:t> -&gt; </a:t>
            </a:r>
            <a:r>
              <a:rPr lang="en-US" dirty="0">
                <a:solidFill>
                  <a:srgbClr val="FF0000"/>
                </a:solidFill>
              </a:rPr>
              <a:t>Manual today with API of K8s Plugin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Create </a:t>
            </a:r>
            <a:r>
              <a:rPr lang="en-US" b="1" dirty="0"/>
              <a:t>Instance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Creation of Helm Charts in Kubernetes</a:t>
            </a:r>
          </a:p>
          <a:p>
            <a:pPr lvl="2"/>
            <a:r>
              <a:rPr lang="en-US" dirty="0"/>
              <a:t>Profile name required – Today User </a:t>
            </a:r>
            <a:r>
              <a:rPr lang="en-US" dirty="0" err="1"/>
              <a:t>Params</a:t>
            </a:r>
            <a:r>
              <a:rPr lang="en-US" dirty="0"/>
              <a:t> in VNF API</a:t>
            </a:r>
          </a:p>
          <a:p>
            <a:pPr lvl="2"/>
            <a:r>
              <a:rPr lang="en-US" dirty="0"/>
              <a:t>So far </a:t>
            </a:r>
            <a:r>
              <a:rPr lang="pl-PL" dirty="0"/>
              <a:t>P</a:t>
            </a:r>
            <a:r>
              <a:rPr lang="en-US" dirty="0"/>
              <a:t>reload </a:t>
            </a:r>
            <a:r>
              <a:rPr lang="pl-PL" dirty="0"/>
              <a:t>P</a:t>
            </a:r>
            <a:r>
              <a:rPr lang="en-US" dirty="0" err="1"/>
              <a:t>arameters</a:t>
            </a:r>
            <a:r>
              <a:rPr lang="en-US" dirty="0"/>
              <a:t> are skipped for </a:t>
            </a:r>
            <a:r>
              <a:rPr lang="en-US" dirty="0" err="1"/>
              <a:t>vFW</a:t>
            </a:r>
            <a:r>
              <a:rPr lang="en-US" dirty="0"/>
              <a:t> K8S use case</a:t>
            </a:r>
          </a:p>
          <a:p>
            <a:pPr lvl="2"/>
            <a:r>
              <a:rPr lang="en-US" dirty="0"/>
              <a:t>Invoked in </a:t>
            </a:r>
            <a:r>
              <a:rPr lang="en-US" dirty="0" err="1"/>
              <a:t>Mutlicoud</a:t>
            </a:r>
            <a:r>
              <a:rPr lang="en-US" dirty="0"/>
              <a:t> by Infra Workload API</a:t>
            </a:r>
          </a:p>
        </p:txBody>
      </p:sp>
    </p:spTree>
    <p:extLst>
      <p:ext uri="{BB962C8B-B14F-4D97-AF65-F5344CB8AC3E}">
        <p14:creationId xmlns:p14="http://schemas.microsoft.com/office/powerpoint/2010/main" val="20222977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K8S RB Profile (2) – </a:t>
            </a:r>
            <a:r>
              <a:rPr lang="pl-PL" dirty="0" err="1"/>
              <a:t>vFW</a:t>
            </a:r>
            <a:r>
              <a:rPr lang="pl-PL" dirty="0"/>
              <a:t> K8S </a:t>
            </a:r>
            <a:r>
              <a:rPr lang="pl-PL" dirty="0" err="1"/>
              <a:t>values.yaml</a:t>
            </a:r>
            <a:r>
              <a:rPr lang="pl-PL" dirty="0"/>
              <a:t> (</a:t>
            </a:r>
            <a:r>
              <a:rPr lang="pl-PL" dirty="0" err="1"/>
              <a:t>today</a:t>
            </a:r>
            <a:r>
              <a:rPr lang="pl-PL" dirty="0"/>
              <a:t>)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4836146" y="1236299"/>
            <a:ext cx="3464045" cy="5170487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pl-PL" dirty="0" err="1"/>
              <a:t>replicaCount</a:t>
            </a:r>
            <a:r>
              <a:rPr lang="pl-PL" dirty="0"/>
              <a:t>: 1</a:t>
            </a:r>
          </a:p>
          <a:p>
            <a:pPr marL="0" indent="0">
              <a:buNone/>
            </a:pPr>
            <a:br>
              <a:rPr lang="pl-PL" dirty="0"/>
            </a:br>
            <a:r>
              <a:rPr lang="pl-PL" dirty="0"/>
              <a:t>image:</a:t>
            </a:r>
          </a:p>
          <a:p>
            <a:pPr marL="0" indent="0">
              <a:buNone/>
            </a:pPr>
            <a:r>
              <a:rPr lang="pl-PL" dirty="0"/>
              <a:t>  </a:t>
            </a:r>
            <a:r>
              <a:rPr lang="pl-PL" dirty="0" err="1"/>
              <a:t>repository</a:t>
            </a:r>
            <a:r>
              <a:rPr lang="pl-PL" dirty="0"/>
              <a:t>: </a:t>
            </a:r>
            <a:r>
              <a:rPr lang="pl-PL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virtlet.cloud</a:t>
            </a:r>
            <a:r>
              <a:rPr lang="pl-PL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</a:t>
            </a:r>
            <a:r>
              <a:rPr lang="pl-PL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ubuntu</a:t>
            </a:r>
            <a:r>
              <a:rPr lang="pl-PL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/16.04</a:t>
            </a:r>
          </a:p>
          <a:p>
            <a:pPr marL="0" indent="0">
              <a:buNone/>
            </a:pPr>
            <a:r>
              <a:rPr lang="pl-PL" dirty="0"/>
              <a:t>  </a:t>
            </a:r>
            <a:r>
              <a:rPr lang="pl-PL" dirty="0" err="1"/>
              <a:t>tag</a:t>
            </a:r>
            <a:r>
              <a:rPr lang="pl-PL" dirty="0"/>
              <a:t>: </a:t>
            </a:r>
            <a:r>
              <a:rPr lang="pl-PL" dirty="0" err="1"/>
              <a:t>latest</a:t>
            </a:r>
            <a:endParaRPr lang="pl-PL" dirty="0"/>
          </a:p>
          <a:p>
            <a:pPr marL="0" indent="0">
              <a:buNone/>
            </a:pPr>
            <a:r>
              <a:rPr lang="pl-PL" dirty="0"/>
              <a:t>  </a:t>
            </a:r>
            <a:r>
              <a:rPr lang="pl-PL" dirty="0" err="1"/>
              <a:t>pullPolicy</a:t>
            </a:r>
            <a:r>
              <a:rPr lang="pl-PL" dirty="0"/>
              <a:t>: </a:t>
            </a:r>
            <a:r>
              <a:rPr lang="pl-PL" dirty="0" err="1"/>
              <a:t>IfNotPresent</a:t>
            </a:r>
            <a:endParaRPr lang="pl-PL" dirty="0"/>
          </a:p>
          <a:p>
            <a:pPr marL="0" indent="0">
              <a:buNone/>
            </a:pPr>
            <a:br>
              <a:rPr lang="pl-PL" dirty="0"/>
            </a:br>
            <a:r>
              <a:rPr lang="pl-PL" dirty="0" err="1">
                <a:solidFill>
                  <a:schemeClr val="accent6"/>
                </a:solidFill>
              </a:rPr>
              <a:t>nameOverride</a:t>
            </a:r>
            <a:r>
              <a:rPr lang="pl-PL" dirty="0">
                <a:solidFill>
                  <a:schemeClr val="accent6"/>
                </a:solidFill>
              </a:rPr>
              <a:t>: ""</a:t>
            </a:r>
          </a:p>
          <a:p>
            <a:pPr marL="0" indent="0">
              <a:buNone/>
            </a:pPr>
            <a:r>
              <a:rPr lang="pl-PL" dirty="0" err="1">
                <a:solidFill>
                  <a:schemeClr val="accent6"/>
                </a:solidFill>
              </a:rPr>
              <a:t>fullnameOverride</a:t>
            </a:r>
            <a:r>
              <a:rPr lang="pl-PL" dirty="0">
                <a:solidFill>
                  <a:schemeClr val="accent6"/>
                </a:solidFill>
              </a:rPr>
              <a:t>: ""</a:t>
            </a:r>
          </a:p>
          <a:p>
            <a:pPr marL="0" indent="0">
              <a:buNone/>
            </a:pPr>
            <a:br>
              <a:rPr lang="pl-PL" dirty="0"/>
            </a:br>
            <a:r>
              <a:rPr lang="pl-PL" dirty="0" err="1"/>
              <a:t>resources</a:t>
            </a:r>
            <a:r>
              <a:rPr lang="pl-PL" dirty="0"/>
              <a:t>:</a:t>
            </a:r>
          </a:p>
          <a:p>
            <a:pPr marL="0" indent="0">
              <a:buNone/>
            </a:pPr>
            <a:r>
              <a:rPr lang="pl-PL" dirty="0"/>
              <a:t>  </a:t>
            </a:r>
            <a:r>
              <a:rPr lang="pl-PL" dirty="0" err="1"/>
              <a:t>memory</a:t>
            </a:r>
            <a:r>
              <a:rPr lang="pl-PL" dirty="0"/>
              <a:t>: 4Gi</a:t>
            </a:r>
          </a:p>
          <a:p>
            <a:pPr marL="0" indent="0">
              <a:buNone/>
            </a:pPr>
            <a:br>
              <a:rPr lang="pl-PL" dirty="0"/>
            </a:br>
            <a:r>
              <a:rPr lang="pl-PL" dirty="0"/>
              <a:t>#</a:t>
            </a:r>
            <a:r>
              <a:rPr lang="pl-PL" dirty="0" err="1"/>
              <a:t>global</a:t>
            </a:r>
            <a:r>
              <a:rPr lang="pl-PL" dirty="0"/>
              <a:t> </a:t>
            </a:r>
            <a:r>
              <a:rPr lang="pl-PL" dirty="0" err="1"/>
              <a:t>vars</a:t>
            </a:r>
            <a:r>
              <a:rPr lang="pl-PL" dirty="0"/>
              <a:t> for </a:t>
            </a:r>
            <a:r>
              <a:rPr lang="pl-PL" dirty="0" err="1"/>
              <a:t>parent</a:t>
            </a:r>
            <a:r>
              <a:rPr lang="pl-PL" dirty="0"/>
              <a:t> and </a:t>
            </a:r>
            <a:r>
              <a:rPr lang="pl-PL" dirty="0" err="1"/>
              <a:t>subcharts</a:t>
            </a:r>
            <a:r>
              <a:rPr lang="pl-PL" dirty="0"/>
              <a:t>.</a:t>
            </a:r>
          </a:p>
          <a:p>
            <a:pPr marL="0" indent="0">
              <a:buNone/>
            </a:pPr>
            <a:r>
              <a:rPr lang="pl-PL" dirty="0" err="1"/>
              <a:t>global</a:t>
            </a:r>
            <a:r>
              <a:rPr lang="pl-PL" dirty="0"/>
              <a:t>:</a:t>
            </a:r>
          </a:p>
          <a:p>
            <a:pPr marL="0" indent="0">
              <a:buNone/>
            </a:pPr>
            <a:br>
              <a:rPr lang="pl-PL" dirty="0"/>
            </a:br>
            <a:r>
              <a:rPr lang="pl-PL" dirty="0"/>
              <a:t>  #Networks</a:t>
            </a:r>
          </a:p>
          <a:p>
            <a:pPr marL="0" indent="0">
              <a:buNone/>
            </a:pPr>
            <a:r>
              <a:rPr lang="pl-PL" dirty="0">
                <a:solidFill>
                  <a:schemeClr val="accent6"/>
                </a:solidFill>
              </a:rPr>
              <a:t>  </a:t>
            </a:r>
            <a:r>
              <a:rPr lang="pl-PL" dirty="0" err="1">
                <a:solidFill>
                  <a:schemeClr val="accent6"/>
                </a:solidFill>
              </a:rPr>
              <a:t>unprotectedNetworkName</a:t>
            </a:r>
            <a:r>
              <a:rPr lang="pl-PL" dirty="0">
                <a:solidFill>
                  <a:schemeClr val="accent6"/>
                </a:solidFill>
              </a:rPr>
              <a:t>: </a:t>
            </a:r>
            <a:r>
              <a:rPr lang="pl-PL" dirty="0" err="1">
                <a:solidFill>
                  <a:schemeClr val="accent6"/>
                </a:solidFill>
              </a:rPr>
              <a:t>unprotected</a:t>
            </a:r>
            <a:r>
              <a:rPr lang="pl-PL" dirty="0">
                <a:solidFill>
                  <a:schemeClr val="accent6"/>
                </a:solidFill>
              </a:rPr>
              <a:t>-</a:t>
            </a:r>
            <a:r>
              <a:rPr lang="pl-PL" dirty="0" err="1">
                <a:solidFill>
                  <a:schemeClr val="accent6"/>
                </a:solidFill>
              </a:rPr>
              <a:t>private</a:t>
            </a:r>
            <a:r>
              <a:rPr lang="pl-PL" dirty="0">
                <a:solidFill>
                  <a:schemeClr val="accent6"/>
                </a:solidFill>
              </a:rPr>
              <a:t>-net</a:t>
            </a:r>
          </a:p>
          <a:p>
            <a:pPr marL="0" indent="0">
              <a:buNone/>
            </a:pPr>
            <a:r>
              <a:rPr lang="pl-PL" dirty="0">
                <a:solidFill>
                  <a:schemeClr val="accent6"/>
                </a:solidFill>
              </a:rPr>
              <a:t>  </a:t>
            </a:r>
            <a:r>
              <a:rPr lang="pl-PL" dirty="0" err="1">
                <a:solidFill>
                  <a:schemeClr val="accent6"/>
                </a:solidFill>
              </a:rPr>
              <a:t>protectedPrivateNetCidr</a:t>
            </a:r>
            <a:r>
              <a:rPr lang="pl-PL" dirty="0">
                <a:solidFill>
                  <a:schemeClr val="accent6"/>
                </a:solidFill>
              </a:rPr>
              <a:t>: 192.168.10.0/24</a:t>
            </a:r>
          </a:p>
          <a:p>
            <a:pPr marL="0" indent="0">
              <a:buNone/>
            </a:pPr>
            <a:r>
              <a:rPr lang="pl-PL" dirty="0">
                <a:solidFill>
                  <a:schemeClr val="accent6"/>
                </a:solidFill>
              </a:rPr>
              <a:t>  </a:t>
            </a:r>
            <a:r>
              <a:rPr lang="pl-PL" dirty="0" err="1">
                <a:solidFill>
                  <a:schemeClr val="accent6"/>
                </a:solidFill>
              </a:rPr>
              <a:t>protectedPrivateNetGw</a:t>
            </a:r>
            <a:r>
              <a:rPr lang="pl-PL" dirty="0">
                <a:solidFill>
                  <a:schemeClr val="accent6"/>
                </a:solidFill>
              </a:rPr>
              <a:t>: 192.168.10.1/24</a:t>
            </a:r>
          </a:p>
          <a:p>
            <a:pPr marL="0" indent="0">
              <a:buNone/>
            </a:pPr>
            <a:br>
              <a:rPr lang="pl-PL" dirty="0"/>
            </a:br>
            <a:r>
              <a:rPr lang="pl-PL" dirty="0">
                <a:solidFill>
                  <a:schemeClr val="accent6"/>
                </a:solidFill>
              </a:rPr>
              <a:t>  </a:t>
            </a:r>
            <a:r>
              <a:rPr lang="pl-PL" dirty="0" err="1">
                <a:solidFill>
                  <a:schemeClr val="accent6"/>
                </a:solidFill>
              </a:rPr>
              <a:t>onapPrivateNetworkName</a:t>
            </a:r>
            <a:r>
              <a:rPr lang="pl-PL" dirty="0">
                <a:solidFill>
                  <a:schemeClr val="accent6"/>
                </a:solidFill>
              </a:rPr>
              <a:t>: </a:t>
            </a:r>
            <a:r>
              <a:rPr lang="pl-PL" dirty="0" err="1">
                <a:solidFill>
                  <a:schemeClr val="accent6"/>
                </a:solidFill>
              </a:rPr>
              <a:t>onap</a:t>
            </a:r>
            <a:r>
              <a:rPr lang="pl-PL" dirty="0">
                <a:solidFill>
                  <a:schemeClr val="accent6"/>
                </a:solidFill>
              </a:rPr>
              <a:t>-</a:t>
            </a:r>
            <a:r>
              <a:rPr lang="pl-PL" dirty="0" err="1">
                <a:solidFill>
                  <a:schemeClr val="accent6"/>
                </a:solidFill>
              </a:rPr>
              <a:t>private</a:t>
            </a:r>
            <a:r>
              <a:rPr lang="pl-PL" dirty="0">
                <a:solidFill>
                  <a:schemeClr val="accent6"/>
                </a:solidFill>
              </a:rPr>
              <a:t>-net</a:t>
            </a:r>
          </a:p>
          <a:p>
            <a:pPr marL="0" indent="0">
              <a:buNone/>
            </a:pPr>
            <a:r>
              <a:rPr lang="pl-PL" dirty="0">
                <a:solidFill>
                  <a:schemeClr val="accent6"/>
                </a:solidFill>
              </a:rPr>
              <a:t>  </a:t>
            </a:r>
            <a:r>
              <a:rPr lang="pl-PL" dirty="0" err="1">
                <a:solidFill>
                  <a:schemeClr val="accent6"/>
                </a:solidFill>
              </a:rPr>
              <a:t>onapPrivateNetCidr</a:t>
            </a:r>
            <a:r>
              <a:rPr lang="pl-PL" dirty="0">
                <a:solidFill>
                  <a:schemeClr val="accent6"/>
                </a:solidFill>
              </a:rPr>
              <a:t>: 10.10.0.0/16</a:t>
            </a:r>
          </a:p>
          <a:p>
            <a:pPr marL="0" indent="0">
              <a:buNone/>
            </a:pPr>
            <a:r>
              <a:rPr lang="pl-PL" dirty="0">
                <a:solidFill>
                  <a:schemeClr val="accent6"/>
                </a:solidFill>
              </a:rPr>
              <a:t>  </a:t>
            </a:r>
            <a:r>
              <a:rPr lang="pl-PL" dirty="0" err="1">
                <a:solidFill>
                  <a:schemeClr val="accent6"/>
                </a:solidFill>
              </a:rPr>
              <a:t>onapPrivateNetGw</a:t>
            </a:r>
            <a:r>
              <a:rPr lang="pl-PL" dirty="0">
                <a:solidFill>
                  <a:schemeClr val="accent6"/>
                </a:solidFill>
              </a:rPr>
              <a:t>: 10.10.0.1/16</a:t>
            </a:r>
          </a:p>
        </p:txBody>
      </p:sp>
      <p:sp>
        <p:nvSpPr>
          <p:cNvPr id="51" name="Symbol zastępczy tekstu 3"/>
          <p:cNvSpPr txBox="1">
            <a:spLocks/>
          </p:cNvSpPr>
          <p:nvPr/>
        </p:nvSpPr>
        <p:spPr>
          <a:xfrm>
            <a:off x="8403708" y="1098011"/>
            <a:ext cx="3164996" cy="5170487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br>
              <a:rPr lang="pl-PL" dirty="0"/>
            </a:br>
            <a:r>
              <a:rPr lang="pl-PL" dirty="0"/>
              <a:t> </a:t>
            </a:r>
            <a:r>
              <a:rPr lang="pl-PL" dirty="0">
                <a:solidFill>
                  <a:schemeClr val="accent6"/>
                </a:solidFill>
              </a:rPr>
              <a:t> </a:t>
            </a:r>
            <a:r>
              <a:rPr lang="pl-PL" dirty="0" err="1">
                <a:solidFill>
                  <a:schemeClr val="accent6"/>
                </a:solidFill>
              </a:rPr>
              <a:t>protectedNetworkName</a:t>
            </a:r>
            <a:r>
              <a:rPr lang="pl-PL" dirty="0">
                <a:solidFill>
                  <a:schemeClr val="accent6"/>
                </a:solidFill>
              </a:rPr>
              <a:t>: </a:t>
            </a:r>
            <a:r>
              <a:rPr lang="pl-PL" dirty="0" err="1">
                <a:solidFill>
                  <a:schemeClr val="accent6"/>
                </a:solidFill>
              </a:rPr>
              <a:t>protected</a:t>
            </a:r>
            <a:r>
              <a:rPr lang="pl-PL" dirty="0">
                <a:solidFill>
                  <a:schemeClr val="accent6"/>
                </a:solidFill>
              </a:rPr>
              <a:t>-</a:t>
            </a:r>
            <a:r>
              <a:rPr lang="pl-PL" dirty="0" err="1">
                <a:solidFill>
                  <a:schemeClr val="accent6"/>
                </a:solidFill>
              </a:rPr>
              <a:t>private</a:t>
            </a:r>
            <a:r>
              <a:rPr lang="pl-PL" dirty="0">
                <a:solidFill>
                  <a:schemeClr val="accent6"/>
                </a:solidFill>
              </a:rPr>
              <a:t>-net</a:t>
            </a:r>
          </a:p>
          <a:p>
            <a:pPr marL="0" indent="0">
              <a:buFont typeface="Arial" charset="0"/>
              <a:buNone/>
            </a:pPr>
            <a:r>
              <a:rPr lang="pl-PL" dirty="0">
                <a:solidFill>
                  <a:schemeClr val="accent6"/>
                </a:solidFill>
              </a:rPr>
              <a:t>  </a:t>
            </a:r>
            <a:r>
              <a:rPr lang="pl-PL" dirty="0" err="1">
                <a:solidFill>
                  <a:schemeClr val="accent6"/>
                </a:solidFill>
              </a:rPr>
              <a:t>protectedNetCidr</a:t>
            </a:r>
            <a:r>
              <a:rPr lang="pl-PL" dirty="0">
                <a:solidFill>
                  <a:schemeClr val="accent6"/>
                </a:solidFill>
              </a:rPr>
              <a:t>: 192.168.20.0/24</a:t>
            </a:r>
          </a:p>
          <a:p>
            <a:pPr marL="0" indent="0">
              <a:buFont typeface="Arial" charset="0"/>
              <a:buNone/>
            </a:pPr>
            <a:r>
              <a:rPr lang="pl-PL" dirty="0">
                <a:solidFill>
                  <a:schemeClr val="accent6"/>
                </a:solidFill>
              </a:rPr>
              <a:t>  </a:t>
            </a:r>
            <a:r>
              <a:rPr lang="pl-PL" dirty="0" err="1">
                <a:solidFill>
                  <a:schemeClr val="accent6"/>
                </a:solidFill>
              </a:rPr>
              <a:t>protectedNetGwIp</a:t>
            </a:r>
            <a:r>
              <a:rPr lang="pl-PL" dirty="0">
                <a:solidFill>
                  <a:schemeClr val="accent6"/>
                </a:solidFill>
              </a:rPr>
              <a:t>: 192.168.20.100</a:t>
            </a:r>
          </a:p>
          <a:p>
            <a:pPr marL="0" indent="0">
              <a:buFont typeface="Arial" charset="0"/>
              <a:buNone/>
            </a:pPr>
            <a:r>
              <a:rPr lang="pl-PL" dirty="0">
                <a:solidFill>
                  <a:schemeClr val="accent6"/>
                </a:solidFill>
              </a:rPr>
              <a:t>  </a:t>
            </a:r>
            <a:r>
              <a:rPr lang="pl-PL" dirty="0" err="1">
                <a:solidFill>
                  <a:schemeClr val="accent6"/>
                </a:solidFill>
              </a:rPr>
              <a:t>protectedNetGw</a:t>
            </a:r>
            <a:r>
              <a:rPr lang="pl-PL" dirty="0">
                <a:solidFill>
                  <a:schemeClr val="accent6"/>
                </a:solidFill>
              </a:rPr>
              <a:t>: 192.168.20.100/24</a:t>
            </a:r>
          </a:p>
          <a:p>
            <a:pPr marL="0" indent="0">
              <a:buFont typeface="Arial" charset="0"/>
              <a:buNone/>
            </a:pPr>
            <a:br>
              <a:rPr lang="pl-PL" dirty="0"/>
            </a:br>
            <a:r>
              <a:rPr lang="pl-PL" dirty="0"/>
              <a:t>  #</a:t>
            </a:r>
            <a:r>
              <a:rPr lang="pl-PL" dirty="0" err="1"/>
              <a:t>vFirewall</a:t>
            </a:r>
            <a:r>
              <a:rPr lang="pl-PL" dirty="0"/>
              <a:t> </a:t>
            </a:r>
            <a:r>
              <a:rPr lang="pl-PL" dirty="0" err="1"/>
              <a:t>container</a:t>
            </a:r>
            <a:endParaRPr lang="pl-PL" dirty="0"/>
          </a:p>
          <a:p>
            <a:pPr marL="0" indent="0">
              <a:buFont typeface="Arial" charset="0"/>
              <a:buNone/>
            </a:pPr>
            <a:r>
              <a:rPr lang="pl-PL" dirty="0">
                <a:solidFill>
                  <a:schemeClr val="accent6"/>
                </a:solidFill>
              </a:rPr>
              <a:t>  vfwPrivateIp0: 192.168.10.3</a:t>
            </a:r>
          </a:p>
          <a:p>
            <a:pPr marL="0" indent="0">
              <a:buFont typeface="Arial" charset="0"/>
              <a:buNone/>
            </a:pPr>
            <a:r>
              <a:rPr lang="pl-PL" dirty="0">
                <a:solidFill>
                  <a:schemeClr val="accent6"/>
                </a:solidFill>
              </a:rPr>
              <a:t>  vfwPrivateIp1: 192.168.20.2</a:t>
            </a:r>
          </a:p>
          <a:p>
            <a:pPr marL="0" indent="0">
              <a:buFont typeface="Arial" charset="0"/>
              <a:buNone/>
            </a:pPr>
            <a:r>
              <a:rPr lang="pl-PL" dirty="0">
                <a:solidFill>
                  <a:schemeClr val="accent6"/>
                </a:solidFill>
              </a:rPr>
              <a:t>  vfwPrivateIp2: 10.10.100.3</a:t>
            </a:r>
          </a:p>
          <a:p>
            <a:pPr marL="0" indent="0">
              <a:buFont typeface="Arial" charset="0"/>
              <a:buNone/>
            </a:pPr>
            <a:r>
              <a:rPr lang="pl-PL" dirty="0"/>
              <a:t>  #</a:t>
            </a:r>
            <a:r>
              <a:rPr lang="pl-PL" dirty="0" err="1"/>
              <a:t>Packetgen</a:t>
            </a:r>
            <a:r>
              <a:rPr lang="pl-PL" dirty="0"/>
              <a:t> </a:t>
            </a:r>
            <a:r>
              <a:rPr lang="pl-PL" dirty="0" err="1"/>
              <a:t>container</a:t>
            </a:r>
            <a:endParaRPr lang="pl-PL" dirty="0"/>
          </a:p>
          <a:p>
            <a:pPr marL="0" indent="0">
              <a:buFont typeface="Arial" charset="0"/>
              <a:buNone/>
            </a:pPr>
            <a:r>
              <a:rPr lang="pl-PL" dirty="0">
                <a:solidFill>
                  <a:schemeClr val="accent6"/>
                </a:solidFill>
              </a:rPr>
              <a:t>  vpgPrivateIp0: 192.168.10.2</a:t>
            </a:r>
          </a:p>
          <a:p>
            <a:pPr marL="0" indent="0">
              <a:buFont typeface="Arial" charset="0"/>
              <a:buNone/>
            </a:pPr>
            <a:r>
              <a:rPr lang="pl-PL" dirty="0">
                <a:solidFill>
                  <a:schemeClr val="accent6"/>
                </a:solidFill>
              </a:rPr>
              <a:t>  vpgPrivateIp1: 10.0.100.2</a:t>
            </a:r>
          </a:p>
          <a:p>
            <a:pPr marL="0" indent="0">
              <a:buFont typeface="Arial" charset="0"/>
              <a:buNone/>
            </a:pPr>
            <a:r>
              <a:rPr lang="pl-PL" dirty="0"/>
              <a:t>  #</a:t>
            </a:r>
            <a:r>
              <a:rPr lang="pl-PL" dirty="0" err="1"/>
              <a:t>Sink</a:t>
            </a:r>
            <a:r>
              <a:rPr lang="pl-PL" dirty="0"/>
              <a:t> </a:t>
            </a:r>
            <a:r>
              <a:rPr lang="pl-PL" dirty="0" err="1"/>
              <a:t>container</a:t>
            </a:r>
            <a:endParaRPr lang="pl-PL" dirty="0"/>
          </a:p>
          <a:p>
            <a:pPr marL="0" indent="0">
              <a:buFont typeface="Arial" charset="0"/>
              <a:buNone/>
            </a:pPr>
            <a:r>
              <a:rPr lang="pl-PL" dirty="0">
                <a:solidFill>
                  <a:schemeClr val="accent6"/>
                </a:solidFill>
              </a:rPr>
              <a:t>  vsnPrivateIp0: 192.168.20.3</a:t>
            </a:r>
          </a:p>
          <a:p>
            <a:pPr marL="0" indent="0">
              <a:buFont typeface="Arial" charset="0"/>
              <a:buNone/>
            </a:pPr>
            <a:r>
              <a:rPr lang="pl-PL" dirty="0">
                <a:solidFill>
                  <a:schemeClr val="accent6"/>
                </a:solidFill>
              </a:rPr>
              <a:t>  vsnPrivateIp1: 10.10.100.4</a:t>
            </a:r>
          </a:p>
          <a:p>
            <a:pPr marL="0" indent="0">
              <a:buFont typeface="Arial" charset="0"/>
              <a:buNone/>
            </a:pPr>
            <a:br>
              <a:rPr lang="pl-PL" dirty="0"/>
            </a:br>
            <a:r>
              <a:rPr lang="pl-PL" dirty="0"/>
              <a:t>  #########</a:t>
            </a:r>
          </a:p>
          <a:p>
            <a:pPr marL="0" indent="0">
              <a:buFont typeface="Arial" charset="0"/>
              <a:buNone/>
            </a:pPr>
            <a:r>
              <a:rPr lang="pl-PL" dirty="0"/>
              <a:t>  </a:t>
            </a:r>
            <a:r>
              <a:rPr lang="pl-PL" dirty="0" err="1"/>
              <a:t>ovnMultusNetworkName</a:t>
            </a:r>
            <a:r>
              <a:rPr lang="pl-PL" dirty="0"/>
              <a:t>: </a:t>
            </a:r>
            <a:r>
              <a:rPr lang="pl-PL" dirty="0" err="1">
                <a:solidFill>
                  <a:schemeClr val="accent4">
                    <a:lumMod val="60000"/>
                    <a:lumOff val="40000"/>
                  </a:schemeClr>
                </a:solidFill>
              </a:rPr>
              <a:t>ovn-networkobj</a:t>
            </a:r>
            <a:endParaRPr lang="pl-PL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0" indent="0">
              <a:buFont typeface="Arial" charset="0"/>
              <a:buNone/>
            </a:pPr>
            <a:r>
              <a:rPr lang="pl-PL" dirty="0"/>
              <a:t>  </a:t>
            </a:r>
            <a:r>
              <a:rPr lang="pl-PL" dirty="0" err="1"/>
              <a:t>demoArtifactsVersion</a:t>
            </a:r>
            <a:r>
              <a:rPr lang="pl-PL" dirty="0"/>
              <a:t>: </a:t>
            </a:r>
            <a:r>
              <a:rPr lang="pl-PL" dirty="0">
                <a:solidFill>
                  <a:schemeClr val="accent1"/>
                </a:solidFill>
              </a:rPr>
              <a:t>1.5.0</a:t>
            </a:r>
          </a:p>
          <a:p>
            <a:pPr marL="0" indent="0">
              <a:buFont typeface="Arial" charset="0"/>
              <a:buNone/>
            </a:pPr>
            <a:r>
              <a:rPr lang="pl-PL" dirty="0"/>
              <a:t>  </a:t>
            </a:r>
            <a:r>
              <a:rPr lang="pl-PL" dirty="0" err="1"/>
              <a:t>dcaeCollectorIp</a:t>
            </a:r>
            <a:r>
              <a:rPr lang="pl-PL" dirty="0"/>
              <a:t>: </a:t>
            </a:r>
            <a:r>
              <a:rPr lang="pl-PL" dirty="0">
                <a:solidFill>
                  <a:schemeClr val="accent6"/>
                </a:solidFill>
              </a:rPr>
              <a:t>10.0.4.1</a:t>
            </a:r>
          </a:p>
          <a:p>
            <a:pPr marL="0" indent="0">
              <a:buFont typeface="Arial" charset="0"/>
              <a:buNone/>
            </a:pPr>
            <a:r>
              <a:rPr lang="pl-PL" dirty="0"/>
              <a:t>  </a:t>
            </a:r>
            <a:r>
              <a:rPr lang="pl-PL" dirty="0" err="1"/>
              <a:t>dcaeCollectorPort</a:t>
            </a:r>
            <a:r>
              <a:rPr lang="pl-PL" dirty="0"/>
              <a:t>: </a:t>
            </a:r>
            <a:r>
              <a:rPr lang="pl-PL" dirty="0">
                <a:solidFill>
                  <a:schemeClr val="accent6"/>
                </a:solidFill>
              </a:rPr>
              <a:t>8081</a:t>
            </a:r>
          </a:p>
        </p:txBody>
      </p:sp>
      <p:sp>
        <p:nvSpPr>
          <p:cNvPr id="53" name="AutoShape 2" descr="data:image/png;base64,iVBORw0KGgoAAAANSUhEUgAAAgkAAAQRCAYAAACjNxs0AAAaE3RFWHRteGZpbGUAJTNDbXhmaWxlJTIwbW9kaWZpZWQlM0QlMjIyMDE5LTEwLTA4VDA4JTNBNDQlM0EyNy4zNTJaJTIyJTIwaG9zdCUzRCUyMnd3dy5kcmF3LmlvJTIyJTIwYWdlbnQlM0QlMjJNb3ppbGxhJTJGNS4wJTIwKFdpbmRvd3MlMjBOVCUyMDEwLjAlM0IlMjBXT1c2NCUzQiUyMHJ2JTNBNjguMCklMjBHZWNrbyUyRjIwMTAwMTAxJTIwRmlyZWZveCUyRjY4LjAlMjIlMjBldGFnJTNEJTIyS2ttbERyWVplVWFNVkhONlV1ZjglMjIlMjB2ZXJzaW9uJTNEJTIyMTIuMC4yJTIyJTIwdHlwZSUzRCUyMmRldmljZSUyMiUyMHBhZ2VzJTNEJTIyMiUyMiUzRSUzQ2RpYWdyYW0lMjBpZCUzRCUyMnJOampFa3k2UjJVSVNIV1dQVDhUJTIyJTIwbmFtZSUzRCUyMlNlcSUyMGRpYWdyYW0lMjIlM0U3VjFiZDV1NkV2NDFXYXY3SVZtQVFNaVB0aFAzN0wxNnlXNTJ6Mm43MG9WQnRta3c4Z2FjT1BuMVIxeUVRU0lHRTBGczElMkJsRGpRQloxc3g4bXZsbUJCZGd2Tnk4RDZ6VjRpTnhzSGVoS2M3bUFseGZhSnFxSzRqJTJCRjdjOHBTMFFLV25EUEhDZDdLSnR3NTM3akxOR2R0bmFkWEJZdWpBaXhJdmNWYm5SSnI2UDdhalVaZ1VCZVN4Zk5pTmUlMkJWdFgxaHdMRFhlMjVZbXQlMkYzT2RhSkcySWtQWnR2OEh1JTJGTUYlMkIyWlZ5YzRzTFhaeDFoQXVMSWM4RnByQXpRVVlCNFJFNmFmbFpveTllUExZdkd6JTJCSFEyRDIlMkJ1WiUyQjJOMEIlMkY4YTNuNzglMkJWVzdURHViN0hOTCUyRmhNQzdFZXR1JTJGYiUyQlVaJTJGJTJGV3MlMkIlMkJ2Zjg1MkF5SDN4UjhOM0t5VzVRSHkxdG44NVg5MXVpSlRXQkExcjZENDA3VUN6QjZYTGdSdmx0WmRuejJrYW9NYlZ0RVN5ODduYyUyQlJRZyUyRm1uaFdHMldlYkxGMDclMkJ6eHpQVzlNUEJJa1h3Q3c2aGpZakclMkJPQW5LUEMyY0cwQVFXcEdjYVRrQTJVUTg0aVBDbUlQNXNRdDVqc3NSUjhFUXZZV2Vac0o5eWRVJTJCUEg3ZXFvdWFOaTRLZWFDQnJ0REw5bk9lZGIyVkFQMlJpMkVNazZsa2tSWkVBMUZRa2hpbEJKRkg0eTllZkI5NDklMkJHRnZKajlkNDhjNHZOUUZDV0NIZ2t4MlNJSm9RZWJFdDd5YmJldG9LNk40ZnJmWGZDQmtsVW5tRjQ2aXB3d3hyWFZFeW5MREd6ZjZGdDklMkJaV1JIM3d0bnJqZFp6OG5CRXp2d25XR01tZlRRSno1T1d5WnUlMkZHdVQ4JTJGc0pMU1Ryd01ZNzVvWFpRRHdiTzJVYllNJTJCSzNJY3lKRmVKS2J2MWxyaDBnTGxPYUdaWkp3YVFrM1JrQlhNY1pYZHh3czZIMFVqJTJCbGZPaENTWjVkejElMkJuVlZ5QmtmTkRUbDZsY0VoYlFwZ2x3YVhyOVJzZ2ElMkJ3TjYzQzNIZ1pTTE0yNDJ4dDFmT2k5V050JTJCaHRibXlGYTIlMkJkVE1UYjkwSXdObm8zdFklMkJTJTJGdiUyRnYxMmZvN1hIJTJGNiUyQiUyRmwlMkJkbU1QUDEzMnRMTEIlMkZteHQxODhzcld5ZlRtWnBnNGRtYmViWjJxb2RTZFNQdWFFM05qY3h0aHRmMzUyS3RhRkRzelowdHJaS0xlekpqMVNWTjdZMk1Xejd1UFlpMSUyRmJJMnFIdDclMkI1UiUyQk1lcEdKJTJCcUhKcjFOZUN4UkwwdnpPMSUyQk0xV3J6SVY1TUNxbWdiVzlWdWMxdlViblUlMkJzVWRGNWNxbnF6blVycGliYnpXMGhQa3ZENGpsQyUyRndodnNKVHc3NW9SakpyaTBqUGwwQ04lMkZ5OVlrZWZFOFdOY1dBckdHN2xpVkhUOFdqV3h5NDlGZmdvTlVLbGs3UExuJTJCeGFYajJObnFqdHRXYmZFQXZkZFN4NHJBMXBLQTVYMWNlc2VoeU9XR3B3ZjklMkJtZ2phUkJlcHFLdyUyRkFRN2RaMnVhWEJBcndDb2Vjdklqak5HRmNVMWJMTSUyQmQlMkI3SDZVWldJOVdRVUwzYXViWG5EN01UU2RaekVKJTJGT3NLZlpHbG4wJTJGVHhibndySTZTJTJGNHE5V3VuWWZETGFwNSUyQnpFWjhVY3p3VlMyM2w4cFZITHlYaE1XMDk5WEt4UFhLOVVCbXN4QjNJJTJGMzlRTDhHTjY0VUFNcllvWm5vakIxMTJLRXBiYkZEciUyQm1vYSUyQndBZ3ZaY3U5UVJkcWZyQ0I4dFl1UTJJUVV5REFES01wS2pRbm9aTVZCdmdDRlM5ZnNEUmhZdnM4OHBWTERZdVRwZTNnOFI1S1V4JTJCMEVFYmNBWnN0NDJoREJyT3VvYUVVeEJQWlFyZWx5RUJXVThHaDR2T0REOWx3RU9DbWZGdWh4c2dGY0c1MCUyRm92Y0VEa2djUHl0VUFvUkpFbUpxJTJCbTFTakI3d3JVZlJPMHRzTGtZM2FRMlRUR0l1S2JveXRReDlQTGo4bzR3ZG8lMkZ2TFJBOUdualJOVSUyRldBVzROZ25JZUp0SERuenBHR0hzWE5sJTJCWlhvQTR1WTlXVjB2SkRGYkZLS1A2T0RRVWxZUUlveWNZQmxNZ1RySHJFME1mN2RHN0VjSzF6ayUyRkhIdTNWQjQwVXJ3TmRCQmUlMkZoS2xndUR3eSUyRnpqRiUyRlM4QXRvc3ZCTDZLbGolMkZCS2pNQkclMkZiZ015YzczNFU0U1hLenB4QnhpZnpZZ2ZGZG9WWlRKUnF2VjF0eVZMd1RtZ2x1TTJXVlNQeXZYYUc5WERjRTBlMEJVOEsyTlFSaVlWOU16N0hBSGc4TFFQYUoxcUVBQ243MHpSYnQ3bnR3QWJtU1NScXBwbHAwb09TV1RvZkNDSWV2U3I5TmZEVGNuNVVUbmZCJTJCajlJa3oxcjRRSERURjZXMlpaMTJzNjZocGhSSnJ4VHolMkJNTEQ5eUV6UlIzbjIwN0lEUUR6T1BQSW9sSFc4T0wwMWhoRm5KcTJGRXVkS2hOcENpUmF4Q09QZFJPTmwzQ0Jxd0hqVEs1Vm9kN0lTYUdmRyUyRnFwSWVtUHlKaTBmNjEyR3BqdzY1QlolMkZ4eFFWWXFhcjBBYnpaU2l2MTBjNTFyVHUzTXNoYk9TUnY3WUNEWmtoZTIxRkR1azhhTkVoa2xzdUpKeFdhZTlNeTdaWG1HTndJZzl1UXFiZE5SJTJGRjdIWVNPT21aR1JCOVVqWm1STHppVFNEeVFrQzd1UzV4OSUyRjFINkVETDVYUUFSbDVTU3czc0FoZXUxTjk2RGZiTTBuJTJCTHczUVdOY3hkVW81bTdvUEtZTHMxZEFLb3c1MmQzb2JEUFdGNEprJTJCUjkxN0JoTHE2Mm81N2RCU0NiZmpBNWhsUFJENEYlMkZhTHlMcWglMkZIUVZqdjIlMkJhRUVjOCUyRjlGeE9yWXNNcDNaNm5nT1F5RDZvcGdtbDZCQjFEWVQ2bGY2Y2hRWUVSQjFzN0dmaUIySzVDTW15WEs0am8yRXlsRTZwOVZTNExMT1FGd2M4QU5VRGZtbGMlMkZQVnNYRnNGU2tjZ0YwYkVWUWd3R1BFZVloUnglMkZkVTYlMkZabkhpU0RNWG1URUhsU0VxR3o0Y29wTHpISkV3Mm9VZTBBVHNScHlielFwcFZ4UEFscU0xdnZqdUk1Z3c2VEVhNkdGRGJncHRMQnhkUXN0WW9Za2daWiUyRjhveXJzbUpwMkVNREZ5NGVqak92JTJCJTJCUmVjN09TNGJZWVdubExqNXdhWElOUG9mVG53VFRnU1UlMkJNN2tBYzNaRXoxVFYwaDhhN0p2TG9qb0dJODc4YjNiSHJhUmp5NGxySlR3Zlo3cW5mbCUyQiUyRmdlJTJCcVo3MkR4c3FUQ2U4TzhLS1pJVEhQJTJGeXRVWGE4WDRLbndENWxlOFpSVXJFbFh6Q0lyS0VMZHpDTFpOMVF3NDU4cnNlZWVRWGhWNVF5JTJGSzFwTmtiV2RMQ3Z4M0hUJTJCQmQ1VDRGSW52VUdpQzglMkZoJTJGUGZhRjJFYm1yU2VVZGtnSG1QYVpYbnQ0RGxKRFJ5ZzNlaW1ia1FaNk9VN1NwQ2lvaW9RaXRMNWNJWDIlMkY1NUhzeHNRU0hnN1NSeUs4WmNyNHdKaGZ4TWRBYmZram5rSnVtb0NRcGpSaXpHN0VXSElia0FmWHdlek04VkkyJTJCa3YlMkJkWnZvQ1dsbHpKQkQyS2lhd0FDRHZrRERFSm4lMkYxcUNoTW1kblcydWlvN2NHanNiUGxPMnAxb1FyV1RYYnNrTThjQWdkZFF3Y2hoaDR3NVRyalFJWFA1d0FjdVNtSVdXRERZUnlxQlpOcUhMdnIxN1ZrSkZsTHV3WE5FcGdnY0FyOXd0eUpmTkk2U0ZsM1JoJTJGaml6UU1sUSUyQnZtJTJCOWUwZXY2YWxqb0dLNFdGQmE2dk9NVUF4VzVTTDdSNWRPcktha3p3Zk8wVXQ1MXlRd1U1UTROQk1Ec3djcmNHT1lDRjhNeHNiRmdFMTV4N1lRJTJGWkg4cnVNdDljJTJCeFFnWjZRdFhzSkZXbUl2SGhFZjI1WGxvOW1wNFlkYzBYOXBzTkslMkZXNmV4TkRBeDR4WEZpciUyQktORDdIVlMlMkYxSXJpR2txdFElMkZUa29ubWIyYzZ6azBZc09FbWpNNnlERVlEZmtPQ3JCdzNvT0Rra2hnWEgzRVlIYVd3VFBER3dvSWl1SDFlNGNDSzZKUUlMcVBudWFzUTE4dktDbGZwQzlSbTdpWUdSUzZIMUdiM2syTmhOTE1yWldralBLMWU4T1RJaktleVJZbkJQcUVRTm1BQ21IbXRsOTdRamtXNWRTVSUyQnhKN0RMUW5kekhTbUpJcklzcGxMd2JzakVlRUVUOWFSNSUyRnBVT3V3TmVrbzc0WGRtZnJXaUJCMkpzbklmaUZncjhkbWZFaXR3WEglMkYlMkJva3pwJTJGSHQwbnV1dGNGVUltTEtiQ2pHVUJKdWtTcUhabFRicHdDazBPbjNJZU5rYnJIcGJIdXBJa2wlMkYxNmMzdFprWGduJTJCcno5JTJCdkpsOGZoaEZTOHZXUWJzc1IyZGhabWMyRld2V2V2SzJIdWl2Q2wlMkJmdWR6WnZDZVJOYXd3b1QyTm5VU1VodEhYOWxvYXB3U2V0WGtESjhUdzNUMyUyRnZXRnFvcXFCN3lpeU1UYnREbFZoZFdxbGRWSkY3a2ZGS3VwcXJXOEVneTdNMGYlMkY3TFQlMkZINzNzdWZLeVpHUVFUc1JPR3IlMkZTRXolMkJYU0FkN2FJUTBhVm1HNFZ3QXh0WnAzQWtwbGxLUlBXaGdVdERFSkdaVHVzS1JDRGclMkJHQVpNRUlQdCUyQjlRVHklMkZmdm9rZTNQd2YlM0MlMkZkaWFncmFtJTNFJTNDZGlhZ3JhbSUyMGlkJTNEJTIyTUctYUwwYkpBWkF3NVk1YTh5ZHglMjIlMjBuYW1lJTNEJTIyQ0RTJTIwcHJvZmlsZSUyMHRlbXBsYXRpbmclMjIlM0U1VnR0ZDZvNEVQNDFublAzZ3g0Z29QaXhhdHZyM2I1NDF2YnUzbjdaazBMRXRFQzhJYjcxMTI4Q1FZSFFGMXRVMnJYbnRHWUlRJTJGTE16SlBKa0RaQVAxaWRVemliWGhJWCUyQlExRGMxY05NR2dZJTJGR1BaJTJGSSUyQlFyQk5KMjlZU2dVZXhtNGowcldDTW41QVVwdDNtMkVWUnJpTWp4R2Q0bGhjNkpBeVJ3M0l5U0NsWjVydE5pSjklMkY2Z3g2U0JHTUhlaXIwciUyQnh5NmFKMUxhMHJmdzd3dDQwZmJLdXlTc0JURHRMUVRTRkxsbG1ST0MwQWZxVUVKWjhDMVo5NUF2d1VseiUyQm5JUGVtZVdoMnpNWDNBek4xZFZEYURZVFpXZTczTEtaQWtVaHExYTFrYWhlUUg4dThlb1B4bks2YkoxaVNNazhkSkhRb3pkQWJ6bkZESTFuMEJGWGw5eHJ1R3pLQWw5ZWZ1Tmc1YVFXaURLMHlwaEtEdjRja1FBeHV1WmQ1TldtMVpXR2tKNW95dVp5YTFZOXRkVTBZOUsybEVIcFNkNUc5Ull0JTJGa1VDdGdONFFBSHZCZVMwWXlKbjVwSFRkUlc2TXVTQXVTJTJGb3pOZWhRNkY3SXVLZnR4d2ZSaEYyOG1paEZXYiUyRmlPOHRUVGRrJTJCNWNBdXFXYlhka2VyQ1R5Y1dPZGFZd1F4WHdxaUVyWmJ0aEhaRTRkT2M2SlAzczRQNGVEJTJCZkQ2REY3JTJCdkxydGRTN1N1RUp1anB4VUMyVU1ZSlVZSUpWUjVFT0dGM2xLS3pPS2ZNS0lZRDZOclFOMGpJSURGR01pbVpDOExVc2lSVTJLS3hVMU1VZzl4QlJOc1pkc0p2NSUyQng3RVV4JTJGa0xTV3VJTVVUWUN3TWtINTMxSmg0cUxPOCUyRkZFWDRDZDdISFlRSHpNU1E0MGxZdllZMTRCTG9jMjNDJTJGYmhDNFNnOUVYS1lMeTBuOGtLQVhWZmMzJTJGUGhQZko3MEhuMDRvRHZFNSUyRlElMkJMbGdFbiUyRmU3bUJwWUJTRGU3TkF5aEhuMXFDeW9OZGFoZzNzbksxQU5jNWtXRG10VFR1dmdVd21FZHFMN2R1SzdVZVVUTEF2VE05UU1PUFRRaDlidTdneVAyczhTJTJGeHdlY1FvZVVTWkslMkIzNEklMkI0Z0ljdklrODglMkJ1YndZeW1aWDVYSmdsM0dKdmk4eTd5aDJHWTU0JTJCOFIxZVl4RlBQbXIwaWF1aFd6WExMT0piZHlEMkNaN3czNlQlMkIwcnNMZVBZS1lpdFFoOUdESVl4SFlZdyUyQkVMZ0YxZWU0NFBmVmZtSVVNR1U0VHk0UjdSaTZDR3lKMDRwRnprMnV0OWhpZm00MzdlMVkwT2ZjbG5POFRIRDBFOVd5Z24yQWppcjFnSjhIVGVjVWd1NDdmdTJkVkRucjRFRjlCSUx6T2JDJTJGYjh0TVIlMkJUb2Jsb0F1YyUyQlN6dEZmM3laZ0ZEeWFlM29aS1NyVyUyRm5CbXE4QWZOdkVMWEp5TW13WWZia204RDhlQ2hHRmpBaVNFbUtlSFNNYXh0RVRJYnJBRHBJWFdxMVd4V1k3NWhMU3JaJTJGWjFDTENtUEgwUExZYTRYT2oyQlVwZjdWR09DYVZtZTM2R1VFdFIlMkZ3OEhjY3JpZSUyRnpQUmNIeDlCRVRudVdMUEJmSkJ5S3kzcW5aQ3R4WUVPbzIlMkZ0aEFEMUJSbnZJWnV1MG9COFVlJTJCJTJGdVpxQmZyRUNQWEolMkJGbDh2VjFiSjUxVlF6S2dYczEwcHl1NkZWbCUyQktZcFhmemhOUzE4anJlWGh3cmFES0s5ZE5uaW1NY1ZMak9kSk9scU9lSGJCWVhNam5rWjBkV3ZDRWQyZFpoa2pHOHQxNVQ2bEZxaGlocWRmNUNKQ0JZNUlwcU9OZXdUUGRpc0h5NFROZlVXbHJYMGl2eFpLdEFLZm43SzZuTGxZS2hacDQ3TTBlbW1HJTJGbGElMkZrRzJITXR2elkwVk5oVEdEWjNEYUJ0UGdXTmJ5ZWxnbDVnRk9pdE9sTFNpeE40alpUMDBwSHRsWlRVZlB0bVV6cldabWs5JTJCWlBTVWhxSiUyRnpkYXN0WmR5SDlkUnRlalg0OVBKNmVtTjdxdElxSGhhTk8xNUNYUVRnVUpNOWtXU0FWYmFvcGI2MnlyU0U0cDB6WEZlMHFRNHpxcDhVRHZMVjk2cFoxUVF0THZNN3pmTEdiVDROM3ZOOXZkVnpSVjkzN3pSM2c5WGQ0dExzNSUyRk8lMkZQSjklMkJqdXd2a1JsRGp0aUpJRmRsRXElMkZCUTUwNHZ4V0FVNTZiYld6aTgyMVRoU0lZSGZWTlgyejFacXNqd2VYUFVWWTlmaktJNnQ1NlBra0VkeFN0SGI2U2pPNTZvMUY2czAzWkxTZnhtM2duMWglMkZZYXpPNSUyQjFJbVpaTmNOYVBmTHdaYkEyYmF0ZVdLdkhHTDRNaDVoR3pmeGFyZk5XaXZVeEs3dHQlMkZYaCUyQlhacXI2d3EwSW0wZnl5YWhiRW84RWtMJTJGZEN2dDVjJTJCdGJ2dGNFREtUa0Q4Z3h0Ynl2RGVjTSUyRkpjUVVmWHpkd3Vwd1BTQ3M4enU1eDB6N1ZwSlBkWnIlMkIyMjZyTTdrcFo4ZFhmMDVtejFRJTJGWlh0eFNYYzU4biUyQno2WnUxeiUyQjdkSCUyQjZKdjUlMkZmRldJYzhFNElDSjVrc2IzJTJGcWYlMkJlNFVYN01lOHN4M2M0aHZzVE5GJTJGdzUlMkZYOXFMY2FlNWVMSkxkamkzTTU5QTRZT1YxdDA0RjBVSkxlbVpuYTZQSnF4a244c0VuJTJGVWliaDhjZWpjeHVUWE52YWFZdXRYS0x4QUFkQlRMZEVzc1klMkJ4dUdON2MlMkZuOUtzbFBkJTJGcGNQT1AwUCUzQyUyRmRpYWdyYW0lM0UlM0MlMkZteGZpbGUlM0UUnEhnAAAgAElEQVR4nOydeZwU5Z3/a9UACboJ5oBl3WQ3Zt1kdjd7mL2y/JIhu3E32QybXTcxiiQaDJhAyzXGI14gQpiGEZEbBFQEJxFw5FLAcDfXiHgNYlCOcZgRcYzCqBj1+/sjr5pU11Qfz3R3Vdf3eb9fr/dLZ7q76ul56vt9Pl1d3TgSwDvvvCM1NTVy6aWXSp8+faSyslIcx8Eys7KyUvr06SMDBw6UZDIpp0+fDppOKHOot3hIvYGNOP5fTJs2TXr27CnXXnutNDQ0SEtLSxTjgjxpaWmR3bt3S3V1tXTr1k2mT58e9ZDAAOotXlBvYBtpIWHo0KFSW1sb1VigCEyZMkUSiUTUw4A8oN7iD/UG2ukICUOHDpUJEyZEORYoEuPGjZNhw4ZFPQzIAvWmB+oNNOOI/O6UJ69odJFMJmXGjBlRDwMCoN70Qb2BVpx33nlHzj777KjHASWge/fu8t5770U9DPBAvemFegONODU1NXLttddGPQ4oAaNGjeIVa5lBvemFegONOJdddpk0NDREPQ4oATt37pRBgwZFPQzwQL3phXoDjTh9+vThY1dKaW5ulr59+0Y9DPBAvemFegONOJWVlVGPAUoI81teMB+6YX5BG47jdPo+JVAE81teMB+6YX5BG4QE5TC/5QXzoRvmF7RBSFAO81teMB+6YX5BG4QE5TC/5QXzoRvmF7RBSFAO81teMB+6YX5BG4QE5TC/5QXzoRvmF7RBSFAO81teMB+6YX5BG4QE5TC/5QXzoRvmF7RBSFAO81teMB+6YX5BG4QE5TC/5QXzoRvmF7RBSFAO81teMB+6YX5BG4QE5TC/5QXzoRvmF7RBSFAO81teMB+6YX5BG4QE5TC/5QXzoRvmF7QR25DgOE6a2W5zHEcSiUSn+/h/l0qlOm2rqakpbTsVFRWleUIlIq7zqxUt85GrLvKpwaD7xR0NzwHASyxDQkVFhSSTyY6fk8lkWnE6jiN1dXWdHuNtUm5TSqVSHb/zhwT3Z+99kslkrIJCHOdXMxrmI5+6yKcGc9VxHIn7+AH8xC4kuK9gmpqa0n7vbUpBDcptbO7j3Fc23sbmDwn+Jub9vbdBljNxm1/taJiPfOoiVw3mU8dxRMP8AniJXUgQEamqqsraTDLd5n314/5/VVVVR8PzhgS3icUlDGQijvOrmbjPR751kU8N5qrjOBL3+QXwE8uQICJSV1eX9l6mt9FkajwVFRVpZxtSqVTaK5qgkOB/pRM34jq/Won7fORbF/nUoEj2Oo4jcZ9fAD+xDQle/O+RmpxJEPnde6FVVVWd3m7gTAIUGw3zUawzCX6CrnWIGxrmF8BL7EJCXV2dVFVVdfq9/yxBpvdDXfzNyL2oynsf71sRXqqqqmLziidu86sdDfORT13kqsF86jiOaJhfAC+xCwkinRuQe8rSe1Fi0JXV3saW6ZMNfLoBSomG+Sjk0w3+GsxWx3FEw/wCeIllSBDp/Plqb2MJ+oy2/5VP0GlN/5kEkfTw4PA9CVAgWuYjV13kU4NB94tzQBDRM78ALrENCZAfzG95wXzohvkFbRASlMP8lhfMh26YX9AGIUE5zG95wXzohvkFbRASlMP8lhfMh26YX9AGIUE5zG95wXzohvkFbRASlMP8lhfMh26YX9AGIUE5zG95wXzohvkFbRASlMP8lhfMh26YX9AGIUE5zG95wXzohvkFbRASlMP8lhfMh26YX9AGIUE5zG95wXzohvkFbRASlMP8lhfMh26YX9AGIUE5zG95wXzohvkFbRASlMP8lhfMh26YX9AGIUE5zG95wXzohvkFbRASlMP8lhfMh26YX9AGIUE5zG95wXzohvkFbRASlMP8lhfMh26YX9CGU1lZGfUYoIQwv+UF86Eb5he04fTp00daWlqiHgeUgObmZunbt2/UwwAP1JteqDfQiHPZZZfJ7t27ox4HlIBUKiWXX3551MMAD9SbXqg30IiTTCaluro66nFACRg5cqTceeedUQ8DPFBveqHeQCPO6dOnpVu3blGPA0rAGWecIe+//37UwwAP1JteqDfQiCMiMn36dJkyZUrUY4EiUlNTI7NmzYp6GBAA9aYP6g200vF5nUQiIePGjYtyLFAkbr75Zhk1alTUw4AsUG96oN5AM2kf6h02bJgkk8moxgJFoKamhoYVE6i3+EO9gXY6ffPHjBkzpEePHjJq1CjZuXOnNDc3RzEuyJPm5mZJpVIycuRIOeOMMzjlGTOot3hBvYFtBH492HvvvSe1tbUyaNAg6du3r1RWVorjOFhmVlZWSt++fWXQoEFy5513ctFUTKHe4iH1BjbCd4gCAABAIIQEAAAACISQAAAAAIEQEgAAACAQQgIAAAAEQkgAAACAQAgJAAAAEAghAQAAAAIhJAAAAEAgakJCKb5hDQCCod4A7EBNZRa7ydC0ADJDvQHYgZrKpGkBhAf1BmAHaiqTpgUQHtQbgB2oqUyaFkB4UG8AdqCmMmlaAOFBvQHYgZrKpGkBhAf1BmAHaiqTpgUQHtQbgB2oqUyaFkB4UG8AdqCmMmlaAOFBvQHYgZrKpGkBhAf1BmAHaiqTpgUQHtQbgB2oqUyaFkB4UG8AdqCmMmlaAOFBvQHYgZrKpGkBhAf1BmAHaiqTpgUQHtQbgB2oqUyaFkB4UG8AdqCmMmlaAOFBvQHYgZrKpGkBhAf1BmAHaiqTpgUQHtQbgB2oqUyaFkB4UG8AdqCmMmlaAOFBvQHYgZrKpGkBhAf1BmAHaiqTpgUQHtQbgB2oqUyaFkB4UG8AdqCmMmlaAOFBvQHYgZrKpGkBhAf1BmAHaiqTpgUQHtQbgB2oqUyaFkB4UG8AdqCmMmlaAOFBvQHYgZrKpGkBhAf1BmAHaiqTpgUQHtQbgB2oqUyaFkB4UG8AdqCmMmlaAOFBvQHYgZrKtLlpOY4TaFNTU9RDK1uamprEcRxJpVJRDyUrqVSqLI9Fm+sNwCbUVKbNTctxHKmrq0v7XSKRkKqqqohGBMWCkAAAUaKmMm1uWkEhIWhxyXSWIZlMpt3m35b3NveVt/tK3N2O92d331VVVWlj8G4nn3F5qaurS7tfIpHIa/yZbvOfSXDH7DhOx2Oampo67pdIJNJu947du49EIpE2Vu99Mz3XbPtwf66oqAj8u0SFzfUGYBNqKtPmppXPmYSKioqOhcddxER+v0C5+H8Oepx38cwWErxjqqio6Pg5mUx2LPKZxhX0HN0FPWgcQePP5zZ3m97xuou1PyQEjdF7m/u8M9031xwEPY4zCQAQJWoq0+amlemaBJeghcZdtP2LvZeg2zI9LigkuLcF7d97v6Bx+e+baVym4/fflkqlOo0j2/b9P/uva8h0tsVkDnI9rhywud4AbEJNZdrctIJOo3sXWu+pdK/uq1r/7e5jgxaoqqoqSSaTBYeEfMblxf+2QdD2g95uyHSbNyTU1dV1Op1fqpAQ9FwJCfGqNwCbUFOZNjct/8LoPR0v8ruFMt/3tHO9Si/WmQSTcfm3V+jZA+9zC/NMQqbnSkiIV70B2ISayrS5aflDgsjvXvH7r0nwnyEIehWd7zUJ/v16L/bzL+rufd3FM5lMduwz07i8+BdK94LIpqamrOPPdpvpNQmFhoRsz5WQEK96A7AJNZVpc9MKCgnuQuO/Ej/olLz3qvqgRTrTbf6r+LOFBHc8rpm2738eLm4wcO/jXXCzjT/Tbdk+3VCqkJDpueazj3I7Hm2uNwCbUFOZNC0oFkHXKEA61BuAHaipTJoWdBX/WY5M1zTA76HeAOxATWXStADCg3oDsAM1lUnTAigeGzZsyHo79QZgB2oqk6YFUDz+8A//UHr27ClTp04NvJ16A7ADNZVJ0wIoHnPnzpWePXvKRz7yEenZs6fU1tam3U69AdiBmsqkaQEUl3PPPbfjQk43MEyZMkVOnz5NvQFYgprKLEXTWrp0qSxZskQeeOABWbx4sdx///1y//33y3333Sf33nuvLFq0SBYuXCgLFiyQBQsWyD333CPz58+XefPmydy5c2XOnDkye/ZsmT17tsyaNUtmzpwpM2bMkOnTp8vdd98td999t0ybNk3uuusumTp1qtx5551SW1srU6ZMkSlTpsjkyZMlmUxKTU2NTJo0SX7+85/LxIkTZeLEiTJhwgS54447ZPz48XL77bfLuHHjZNy4cTJ27Fi57bbb5NZbb5VbbrlFbr75Zrnpppvkpptukp/97Gdy4403yg033CDXX3+9XHfddXLdddfJT3/6U7n22mulurpaxowZI6NHj5ZRo0bJqFGjZOTIkTJixAi55pprJJFIyPDhw2X48OEybNgw+clPfiI//vGP5eqrr5ahQ4fKkCFDZMiQIfKjH/1IrrrqKhk8eLD88Ic/lCuvvFKuuOIKueKKK+QHP/iBfP/735dBgwbJ5ZdfLgMHDpSBAwfKZZddJpdeeql873vfk0suuUS++93vyne+8x35zne+I//3f/8nF198sfzv//6v/M///I98+9vflm9/+9vy3//93zJgwACpqqqSb33rW/Jf//Vf8s1vflO++c1vyje+8Q35z//8T/mP//gPueiii+TrX/+6fP3rX5d///d/l3/7t3+Tr33ta9K/f3+prKyUr371q/LVr35VvvKVr8j/+3//T/r16yf/+q//Kl/+8pfly1/+svzLv/yL/PM//7P80z/9k/zjP/6j/MM//IN86Utfki996Uty4YUXyt///d/L3/3d38nf/u3fyt/8zd/IF7/4RfniF78of/3Xfy1/9Vd/JX/5l38pFRUV8oUvfEG+8IUvyOc//3n5i7/4C7ngggvkz//8z+Vzn/ucnH/++XL++efLZz/7WfmzP/sz+dM//VP5zGc+I5/+9Kfl05/+tPzJn/yJnHfeefLHf/zH0rdvX/mjP/oj6dOnj/Tp00d69+4tn/rUp+STn/ykfOITn5CPf/zj8vGPf1zOPfdc6dWrl3zsYx+Tj370o/KHf/iHcs4558g555wjZ599dsfC/+EPf1h69Ogh3bt3l+7du0u3bt3kQx/6kJx11lly5plnpn3qo0ePHjJkyBBCAoAlqKnMUjSt733ve3LppZfKZZddJgMHDpTLL79cLr/8chk0aJB8//vflx/84AdyxRVXyJVXXilXXnml/PCHP5TBgwfLVVddJT/60Y9kyJAhMnToUBk6dKhcffXV8uMf/1h+8pOfyLBhwzoW20QiIddcc42MGDFCRo4cKaNGjZLRo0fL6NGjZcyYMVJdXS3XXnut/PSnP5XrrrtOrr/+ern++uvlhhtukBtvvFF+9rOfyU033SQ333yz3HzzzXLLLbfIrbfeKrfddpuMHTtWxo0bJ7fffrvcfvvtMn78eLnjjjtkwoQJMnHiRPn5z38uP//5z2XSpElSU1MjyWRSJk+eLFOmTJHa2lqpra2VO++8U6ZOnSp33XWXTJs2rSPcTJ8+XWbMmCEzZ86UWbNmyezZs2XOnDkyZ84cmTt3rsybN0/mz58v99xzjyxYsEAWLlwoCxculEWLFsm9994r9913n9x///2yePFiWbx4sTzwwAOyZMkSWbp0qTz44INSV1cnv/jFL+QXv/iF/PKXv5SHHnpIli1bJsuXL5cVK1bIihUr5OGHH5b6+np55JFHZOXKlbJq1SpZvXq1rF69WtasWSNr166VRx99VB577DFZt26drFu3TtavXy8bNmyQxx9/XH71q1/Jxo0bZdOmTbJp0ybZvHmzbNmyRbZu3Srbtm2T7du3y/bt2yWVSsmOHTtk586dsmvXLtm9e7fs2bNH9uzZIw0NDfLEE0/I3r175cknn5R9+/bJU089JU899ZQ8/fTT8swzz8izzz4rzz33nDQ2NkpjY6Ps379fnn/+eTlw4IC88MIL8utf/1oOHjwoBw8elBdffFFeeuklOXTokBw+fFiOHDkiR44ckaNHj0pTU5O8/PLL0tzcLMeOHZOWlhZpaWmR1tZWeeWVV+T48ePy6quvyokTJ+TEiRPy2muvSVtbm7z++uvym9/8Rt544w1588035c0335STJ0/KqVOnpL29Xd566y15++235Z133pF33nlHTp8+Le+++6588pOfTDuT0KNHD0kmk/Luu+8SEgAsQU1l0rQAise9994r55xzjvTs2VO6d+8uNTU1abdTbwB2oKYyaVoAxeNjH/uYdOvWTSZNmhR4O/UGYAdqKpOmBVAcPvjgA1m7dm3W+1BvAHagpjJpWgDhQb0B2IGayqRpAYQH9QZgB2oqk6YFEB7UG4AdqKlMmhZAeFBvAHagpjJpWgDhQb0B2IGayqRpAYQH9QZgB2oqk6YFEB7UG4AdqKlMmhZAeFBvAHagpjJpWgDhQb0B2IGayqRpAYQH9QZgB2oqk6YFEB7UG4AdqKlMmhZAeFBvAHagpjJpWgDhQb0B2IGayqRpAYQH9QZgB2oqk6YFEB7UG4AdqKlMmhZAeFBvAHagpjJpWgDhQb0B2IGayqRpAYQH9QZgB2oqk6YFEB7UG4AdqKlMmhZAeFBvAHagpjJpWgDhQb0B2IGayqRpAYQH9QZgB2oqk6YFEB7UG4AdqKlMmhZAeFBvAHagpjJpWgDhQb0B2IGayqRpAYQH9QZgB2oqk6YFEB7UG4AdqKlMmhZAeFBvAHagpjJpWgDhQb0B2IGayqRpAYQH9QZgB2oqk6YFEB6lqLfbbrtNHMcpiv3795devXpJv379ZMCAAVJbWyutra1FHTOADahZCQkJAOERh3pra2uTo0ePSn19vYwdO1Z69+4t1dXVRd8PgGbUrIRxaFoAWohrvS1fvlzOO++8UPYFoAE1K2FcmxZAHIlzve3Zs4egAJAnalbCODctgLgR93pbvnw5bz0A5IGalTDuTQsgTmiot969e3MxI0AO1KyEGpoWQFzQUG9jx46V2tra0PcLECfUrIQamhZAXNBQb/X19TJgwIDQ9wsQJ9SshBqaFkBc0FBvR48elX79+oW+X4A4oWYl1NC0AOKChnpra2uTXr16hb5fgDihZiXU0LQA4oKWeuvfv38k+wWIC2pWQi1NCyAOaKk36hwgO2oqREvTAogDWuqNOgfIjpoK0dK0AOKAlnqjzgGyo6ZCtDQtgDigpd6oc4DsqKkQLU0LIA5oqTfqHCA7aipES9MCiANa6o06B8iOmgrR0rQA4oCWeqPOAbKjpkK0NC2AOKCl3qhzgOyoqRAtTQsgDmipN+ocIDtqKkRL0wKIA1rqzWS/juME2tTUVLLxNTU1ieM4kkqlymI7mUilUvRMpaiZVS1NCyAOaKk305BQV1eX9rtEIiFVVVXFHlYHpV7ciwUhQS9qZlVL0wKIA1rqrdCQELQ4ZjrLkEwm027zb8t7mxsKvCGhoqKi4zF1dXVp+811ZsO7Hff/E4lEx2OSyWTa/bxjdffp3uZu3/uze9+Kioq8nivEBzUroZamBRAHtNRbsc8kVFRUdCy43oXcXUhd/D8HPa6pqSltcU8kEh33SSQSkkgksu7TS6aQkGmc7nNyQ5B3LEEhwRuWcj1XiBdqZk5L0wKIA1rqrRjXJLgEnVVwX/37F1gvQbf5H5dKpaSuri4tGKRSqaz7DNqHNyQELfZBb29UVVVJMpk0DgmlvFYDwkPNSqilaQHEAS311tUzCe5C6F2M3YXSr/sq33+7+9ighd6/MLuLe0VFRcd/89mni2lI8C7wpiEh23OF+KFmJdTStADigJZ6K+TtBu/bAiLScd1APuRamIPOJLhjSCaTHWcU8t1nIWcSMp0NyRYSMj1XiB9qVkItTQsgDmipt0KvSaiqqup0TYL/DIH7VoF3Me/KNQnu/jIt4v59ejENCd4Q4r2v92/gXpzoDwm5nivECzUzp6VpAcQBLfVWaEjwfhrAe7+g0+zeTxMELeRBt/lDgrswB40t26n9roSEoHG6AcZ9zv4A4Y4t13OF+KBmJdTStADigJZ6o87T4a0B8KOmQrQ0LYA4oKXeqPN0CAngR02FaGlaAHFAS71R5wDZUVMhWpoWQBzQUm/UOUB21FSIlqYFEAe01Bt1DpAdNRWipWkBxAEt9UadA2RHTYVoaVoAcUBLvfXv3z+S/QLEBTUroZamBRAHNNRbW1ub9OrVK/T9AsQJNSuhhqYFEBc01NvRo0elX79+oe8XIE6oWQk1NC2AuKCh3urr62XAgAGh7xcgTqhZCTU0LYC4oKHexo4dK7W1taHvFyBOqFkJNTQtgLigod569+4tra2toe8XIE6oWQk1NC2AuBBFva1fv75o+1u+fLlUV1cXbXsAWlGzEhISAMIjzHqrqamR7t27F+2TCHv27JHzzjuvKNsC0I6alZCQABAeYdRbTU2N9OjRQ3r27Clnn3223HfffQXvZ/ny5QQEAAPUrISEBIDwKFW9vfvuu2nhwHEccRxHPvWpTxlvs62tTY4ePSr19fUyduxY6d27N28xABiiZiUkJACER6nq7YorrpAePXp0hAPHceTMM89M+zkf+/fvL7169ZJ+/frJgAEDpLa2losUAbqAmpWQkAAQHqU8kzBp0iTp3r17wWcSAKBw1KyEhASA8Aij3rxh4ZxzzinKNQkAYIaalZCQABAeYdbbpEmTpFu3bnLuuecWdZ8AkBs1KyEhASA8oqi3devWFXWfAJAbNSshIQEgPKg3ADtQU5k0LYDwoN4A7EBNZdK0AMKDegOwAzWVSdMCCA/qDcAO1FQmTQsgPKg3ADtQU5k0LYDwoN4A7EBNZdK0AMKDegOwAzWVSdMCCA/qDcAO1FQmTQsgPKg3ADtQU5k0LYDwoN4A7EBNZdK0AMKDegOwAzWVSdMCCA/qDcAO1FQmTQsgPKg3ADtQU5k0LYDwoN4A7EBNZdK0AMKDegOwAzWVSdMCCA/qDcAO1FQmTQsgPKg3ADtQU5k0LYDwoN4A7EBNZdK0AMKDegOwAzWVSdMCCA/qDcAO1FQmTQsgPKg3ADtQU5k0LYDwoN4A7EBNZdK0AMKDegOwAzWVSdMCCA/qDcAO1FQmTQsgPKg3ADtQU5k0LYDwoN4A7EBNZdK0AMKDegOwAzWVSdMCCA/qDcAO1FQmTQsgPKg3ADtQU5k0LYDwoN4A7EBNZdK0AMKDegOwAzWVSdMCCA/qDcAO1FQmTQsgPKg3ADtQU5k0LYDwoN4A7EBNZdK0AMKDegOwAzWVSdMCCI9S1NuZZ56Z5hlnnNHJP/iDP+ik4zhp9u/fX3r16iX9+vWTAQMGSG1trbS2thZ1vAC2oGYlJCQAhEcp6u29995L8/333+/kBx980Mkg2tra5OjRo1JfXy9jx46V3r17S3V1dVHHDGADalZCQgJAeMSx3pYvXy7nnXdeyfcDoAk1K2EcmxZAXIlrve3Zs4egAGCAmpUwrk0LII7Eud6WL1/OWw8AeaJmJYxz0wKIG3Gvt969e3MxI0AeqFkJ4960AOJE3Ott7NixUltbG+o+AeKImpUw7k0LIE7Evd7q6+tlwIABoe4TII6oWQnj3rQA4kTc6+3o0aPSr1+/UPcJEEfUrIRxb1oAcSLu9dbW1ia9evUKdZ8AcUTNShj3pgUQJzTUW//+/UPfJ0DcULMSamhaAHFBQ71R4wC5UVMlGpoWQFzQUG/UOEBu1FSJhqYFEBc01Bs1DpAbNVWioWkBxAUN9UaNA+RGTZVoaFoAcUFDvVHjALlRUyUamhZAXNBQb9Q4QG7UVImGpgUQFzTUGzUOkBs1VaKhaQHEBQ31Ro0D5EZNlWhoWgBxQUO9ZdtnRUWFOI7TyYqKipKPq6mpSRzHkVQqlfV+qVQq0j5VVVUljuPIlVde2THefMcO8UHNSqihaQHEBQ31ls8+3UWvqakphBGl77PcQ0LQvgkJ+lCzEmpoWgBxQUO9FRISvGcXvLc5jiPJZLLjtkQiIXV1dR0/J5PJtO1671tXV5d2m7vQeh/vbtM7Bu/ZjUzj8j+foP26ocM9QxC0TXdM3t89/PDDWc8k5BoTlDdqVkINTQsgLmiot66GhIqKio7F3l3Avdt0F3F30XV/9t7X3W5VVVXafZuamjottEGBoampqdOZhGzj8j+foP26/++GhkzbdP8WQcHAP/Z8xgTljZoZ09C0AOKChnrrSkgIOsVfUVHRsbAGvYp2f/ZuK+gVd1VVlSSTyU6LbqbxeMeSa1z+xwft1xsYgp57pueaKSTkOyYob9SshBqaFkBc0FBvhYQEv+6rZdOQ4F2Ag0KCiKS9NeA9bR8UEjKNK9Pz8e7XHxKCFnn3vt7nlisk5BoTlDdqVkINTQsgLmiot66GhGyfcCjkTIL7KjtooQ16de8PCfl88iLbfktxJiGMT4NAaVGzEmpoWgBxQUO9FXJNgv9iv6DrB/w/B4UE//UL/gDhfzXvXlSY6ZqETOPyP5+g/fpDgrvNQq9JyDUmKG/UrIQamhZAXNBQb10NCe5jXb3vsXclJLjb8d/P/dkNBu6+/K/mvc8j07j8zydov0Ehwb/NoOeWLSTkMyYob9SshBqaFkBc0FBvUdZ4FN+/EOV+Ib6oWQk1NC2AuKCh3ggJALlRsxJqaFoAcUFDvVHjALlRUyUamhZAXNBQb9Q4QG7UVImGpgUQFzTUGzUOkBs1VaKhaQHEBQ31Ro0D5EZNlWhoWgBxQUO9UeMAuVFTJRqaFkBc0FBv/fv3D32fAHFDzUqooWkBxIW411tbW5v06tUr1H0CxBE1K2HcmxZAnIh7vR09elT69esX6j4B4oialTDuTQsgTsS93urr62XAgAGh7hMgjqhZCePetADiRNzrbezYsVJbWxvqPgHiiJqVMO5NCyBOxL3eevfuLa2traHuEyCOqFkJ4960AOJE2PW2fv36ou1r+fLlUl1dXbTtAWhGzUpISAAIj7DqraamRrp37160TyLs2bNHzjvvvKJsC8AG1KyEhASA8Ch1vdXU1N+lE4YAACAASURBVEiPHj2kZ8+ecvbZZ8t9991X8D6WL19OQAAwRM1KSEgACI9S1Nu7776bFg4cxxHHceRTn/qU8fba2trk6NGjUl9fL2PHjpXevXvzFgNAF1CzEhISAMKjFPV2xRVXSI8ePTrCgeM4cuaZZ6b9nI/9+/eXXr16Sb9+/WTAgAFSW1vLRYoAXUTNSkhIAAiPUp1JmDRpknTv3r3gMwkAUBzUrISEBIDwKHW9ecPCOeecU5RrEgDAHDUrISEBIDzCqrdJkyZJt27d5Nxzzy3q/gAgP9SshIQEgPAIu97WrVtX1P0BQH6oWQkJCQDhQb1BJt555x2pqamRSy+9VPr06SOVlZXGF59i6a2srJQ+ffrIwIEDJZlMyunTpwPnU01l0rQAwoN6gyCmTZsmPXv2lGuvvVYaGhqkpaUl6iFBFlpaWmT37t1SXV0t3bp1k+nTp3e6j5rKpGkBhAf1Bn6GDh3KP5oVc6ZMmSKJRCLtd2oqk6YFEB7UG3gZOnSoTJgwIephQBEYN26cDBs2rONnNZVJ0wIID+oNXKZNm8YZBGUkk0mZMWOGiBASQtsegCaoNxD53UWKZ599dtTDgBLQvXt3ee+99wgJYW0PQBPUG4j87h/iuvbaa6MeBpSAUaNGSW1tLSEhrO0BaIJ6AxGRyy67TBoaGqIeBpSAnTt3yqBBgwgJYW0PQBPUG4iI9OnTh485KqW5uVn69u1LSAhrewCaoN5ARKSysjLqIUAJqaysJCSEtT0ATYRdb47jSF1dXdrvUqlUXuNoamoSx3EklUoVNMagMRV7m16qqqrEcRy58sorO/ZVqufSVeiTunEch5AQ1vYANEFIKH1ICHpuhAQIE0JCiNsD0ES5hQR38Uwmkx3fTe/eP2hh9X6Hvff3dXV1abd5v33O3Y77+6DFOts43PG6ZwiyjcX7u/r6+qxnErz3bWpqyv3HLiL0Sd0QEkLcHoAmyjUkVFVVpd3W1NTUaWGtqKiQZDIpIr8PBe7i6r2f/7agx2UKCUHjcP/f+zzyGYt3/Pk8lzChT+qGkBDi9gA0Ua4hwbtoV1VVSTKZDFxkva+4KyoqpK6urtOrcO99gx6XLSQEjcMbGPzb94/Fu/1MISHo7Rbv48OAPqkbQkKI2wPQRNj1FrT4BYUE74IbFBKCFlb3fiKS9jaB9xR+pgU5U0gIGoc/JOQaS74hwa/7+DCgT+qGkBDi9gA0UQ4hoa6uTioqKkQk+BW89wxBPmcSsr3SL+RMQj7bD3qe+YQE9/lHBX1SN4SEELcHoImw6819he/F+368u3i6Fxp25ZoE/yt79wJD7zUJ7vZzXZMQNA5/SMg2Fvdvks81Cf4LI8P85AN9UjeEhBC3B6CJKOrN/USBa9AnD7z3cRdLk083uMHAvQbCfwbDva2qqkqqqqqyhgT/9oNCQrax5BMS/I8P83oEd9+gF0JCiNsD0ES51VvQqfsoKJdxhAV9UjeEhBC3B6CJcqu3clmcy2UcYUGf1A0hIcTtAWiCegMR5k07hIQQtwegCeoNRJg37RASQtwegCaoNxBh3rRDSAhxewCaoN5ApHjz5n780/uJFZHff9ok18c6M31hVj7/IFYU/wBYMpkM/IKtoHG55nOdSyqV6vhK8GJASAhxewCaoN5ApLghoaKiotP2HMcJ/GZLP7m+VTPfxxaTTNtsamoK/Lc9/Hi/QyOZTOb9xVluACkGhIQQtwegCerNDtatW5f19mKHBO93T7ivit2Q4P/kSNA3Ynq/qrqioiLn90p4t5PrezSy7d/7s/d7MoJCQiKR6PQFWO423OfrjsH/HRsu/q8P938/RrHmhZAQ4vYANEG92cFHP/pR6dGjh0yePDnw9mKHBO+rYPf/TUNCtrcbvF+OlUwmJZFI5P2NnLlCQj7/Sqj/b+YNCYlEIu3tFv+/KeL/CnIX/8/uY4txZoSQEOL2ADRBvdnBwoUL5ZxzzpGPfOQj8uEPf7hTWCh2SPC+p+4udMUKCUFvQ/gfm+tfCc21/1z/tof/39twx+QPCC7uNRne6wzy+S6OYr3lQEgIcXsAmqDe7OETn/hEx2ltb1h49913ix4SRH5/LLj/LWVIyOc+/n9NNGj/+f4rodlCQtDZgUxf6e3/F0D9bze4Z0kKhZAQ4vYANFGqervtttvSmh+Wh2eeeWbazz169JAf/ehHRTsOvCHBXZTdV89hhoRSn0loamoKDAlNTU1pC7v37+EfR6bxe/fNmYQACAkA4UG92YP3TELPnj2lR48ekkwm5fTp0yUJCe5Fee4i531F7jhO2jUFJiHBfbz7/+77/Plek5Bt/+7jcv0roe42XPxnCPxhxX8mIZVKdQoQXJOQJzQtgPCg3uzAvSbBGw68lCIk+P/Ja29IcBdfN0QEhQR3XO5t3t/7v3vA+7t8/pXQTPv3Py7TvxIqkv3TDe72vbe5es8i+P9FVP9+ijUvhIQQtwegCerNDj760Y9K9+7dM566Zt7M8X5PQingexIyQNMCCA/qzQ4ee+yxrLczb12jmAu5F/+FkYVCSAhxewCaoN5AhHnTDiEhxO0BaIJ6AxHmTTuEhBC3B6AJ6g1EmDftEBJC3B6AJqg3EGHetENICHF7AJqg3kCEedMOISHE7QFognoDEeZNO4SEELcHoAnqDUSYN+0QEkLcHoAmqDcQYd60Q0gIcXsAmqDeQIR50w4hIcTtAWiCegMR5k07hIQQtwegCeoNRJg37RASQtwegCaoNxBh3rRDSAhxewCaoN5AhHnTDiEhxO0BaIJ6AxHmTTuEhBC3B6AJ6g1EmDftEBJC3B6AJqg3EGHetENICHF7AJqg3kBEpLKyMuohQAmprKwkJIS1PQBNUG8gItKnTx9paWmJehhQApqbm6Vv376EhLC2B6AJ6g1ERC677DLZvXt31MOAEpBKpeTyyy8nJIS1PQBNUG8gIpJMJqW6ujrqYUAJGDlypNx5552EhLC2V+44jtPJRCJRlG03NTWJ4ziSSqUy7jvTbWHsH8yh3kBE5PTp09KtW7eohwEl4IwzzpD333+fkBDW9sqdoEW0oqJC6urqItl3MSEkFB/qDVymT58uU6ZMiXoYUERqampk1qxZIiKEhLC2V+4ELaKJREKSyaSkUilxHEeqqqrS/i7esw7uY73Boq6uThzH6bRIuz+7Zyv8+/Zut6mpqdNYg/bh/X//mRDv/t3/d7fr/znb/pPJZNptYQSocoV6Ay+JRELGjRsX9TCgCNx8880yatSojp/VVCZNqzCCQoL7OzckeBfFiooKSSaTIpIeBtxgIfK7xpFIJDqFhKDHZrvNT9A+/M/BOyaTkJBp/+79XPw/2wb1Bn6GDRvWUTsQT2pqatICggghIbTtlTtB1yS4Be+GhGyvvt1X93V1dR2LdkVFRdrCHLRIu/v2hhEvQW95ZNqHF+9+8g0J2fYfNG6bod4giBkzZkiPHj1k1KhRsnPnTmlubo56SJCF5uZmSaVSMnLkSDnjjDM63mLwoqYyaVqFke09e39ICFpMq6qqJJlMSlNTk1RUVHT8VyT9dH+mhdh7W6aw4hK0D5HObwd0NSTkCku83UC9QWbee+89qa2tlUGDBknfvn1/94U8AXWF0VpZWSl9+/aVQYMGyZ133invv/9+4HyqqUyaVmG4i2gQJmcS3G0lk8m8rgnw7juVSqUt+rnG691HtjGahIR892/7mQXqDcAO1FQmTaswTEKCSOZrEkSk4wJH/4WK3usO3MU96JoEN2y4+w0al38f/jMU7u3+kOA+V3cf7tkH7zUJQfuvq6tLCxBck0C9AdiAmsqkaRWGaUhwH+Pqfay78LoEfQTRfVxVVZVUVVVl/HRDplP6/n2I/D4YuI/zX0/gv6jRPRsRdGYjaP/uJzGCnrNtUG8AdqCmMmlaAOFBvQHYgZrKpGkBhAf1BmAHaioz7KbV1tYm+/btK+o+AeICIQHADtRUZlhNq62tTa666ir50Ic+JJdccklR9wkQFwgJAHagpjJL3bTccNC9e3c566yz5MMf/rC88sorRd0nQFwgJADYgZrKLFXTOnXqVFo4cBxHzjrrLPnBD35Q1P0BxAlCAoAdqKnMUjWtz3zmM3LmmWemffTtnHPOkbPOOgvRKgcPHlzyegOA8kJNZZaqabW1tcnll18uPXv2lLPO+v2ZhB/+8Ify29/+FtEavV/bSkgAsAM1lVnqptXc3JwWFrp37y6vvfZaUfcJEBcICQB2oKYyw2pabljo1q2bXHrppUXdJ0BcICQA2IGaygy7aTU3N8uePXuKuk+AuEBIALADNZVJ0wIID+oNwA7UVCZNCyA8qDcAO1BTmTQtgPCg3gDsQE1l0rQAwoN6A7ADNZVJ0wIID+oNwA7UVCZNCyA8qDcAO1BTmTQtgPCg3gDsQE1l0rQAwoN6A7ADNZVJ0wIID+oNwA7UVCZNCyA8qDcAO1BTmTQtgPCg3gDsQE1l0rQAwoN6A7ADNZVJ0wIID+oNwA7UVCZNCyA8qDcAO1BTmTQtgPCg3gDsQE1l0rQAwoN6A7ADNZVJ0wIID+oNwA7UVCZNCyA8qDcAO1BTmTQtgPCg3gDsQE1l0rQAwoN6A7ADNZVJ0wIID+oNwA7UVCZNCyA8qDcAO1BTmTQtgPCg3gDsQE1l0rQAwoN6A7ADNZVJ0wIID+oNwA7UVCZNCyA8qDcAO1BTmTQtgPCg3gDsQE1l0rQAwoN6A7ADNZVJ0wIID+oNwA7UVCZNCyA8qDcAO1BTmTQtgPCg3gDsQE1l0rQAwoN6A7ADNZVJ0wIID+oNwA7UVCZNCyA8qDcAO1BTmTQtgPCg3gDsQE1l0rQAwoN6A7ADNZVJ0wIID+oNwA7UVCZNCyA8qDcAO1BTmTQtgPCg3gDsQE1l0rQAwoN6A7ADNZVJ0wIID+oNwA7UVCZNCyA8qDcAO1BTmTQtgPCg3gDsQE1l0rQAwoN6A7ADNZVJ0wIID+oNwA7UVKbjOEUXAIKh3gDsgMoEAACAQAgJAAAAEAghAQAAAAIhJAAAAEAghAQAAAAIhJAAAAAAgRASAAAAIBBCAgAAAARCSAAAAIBACAkAAAAQCCEBAAAAAiEkAAAAQCCEBAAAAAiEkAAAAACBEBIAAAAgEEICAAAABEJIAAAAgEAICQAAABAIIQEAAAACISQAAABAIIQEAAAACISQAAAAAIEQEgAAACAQQgIAAAAEQkgAAACAQAgJAAAAEAghAQAAAAIhJAAAAEAghAQAAAAIhJAAAAAAgRASAAAAIBBCAgAAAARCSAAAAIBACAkAAAAQCCEBAAAAAiEkAAAAQCCEBAAAAAiEkAAAAACBEBIAAAAgEEIC5KS9vV1efPFF2b59uyxbtkweeOABqampkdtvv11+9rOfSXV1tSQSCZk8ebIMGTIEETGjkydPlkQiIdXV1XLTTTfJuHHjpKamRhYvXizLli2T7du3y4svvijt7e1Rtz4QQgIEcOTIEVm3bp3cddddUl1dLSNHjpSJEyfKPffcIytXrpSGhgZ5+umn5cCBA3L48GFpaWmRtrY2aW9vR0TMaVtbm7S0tMjhw4flwIED8vTTT0tDQ4M88sgjcs8998iECRNk5MiRct1118m0adNk3bp1cvTo0ahbo5UQEkDefvttSaVSMnPmTBkxYoTcfvvtsnTpUmloaJDjx49H3lAQ0U5feeUV2bNnjyxdulTGjRsnI0aMkJkzZ8qOHTvknXfeibp1WgEhwWL27t0r06dPl2uuuUYefvhh2bFjh5w4cSLyxoCIGOSJEydkx44dsmLFCkkkEjJz5kzZu3dv1K1UNYQEyzh+/LisWLFChg0bJjNmzJBdu3ZFXviIiF1x586dMn36dBk+fLisWLFCTpw4EXWLVQchwRKam5tl7ty5cuONN8qWLVvk9ddfj7zAERGL4euvvy5btmyRG264QebNmyfHjh2LuuWqgZCgnMOHD8uMGTPk1ltvla1bt0ZezIiIpXTr1q1y6623ysyZM7nYsQgQEpTywQcfyMKFC2Xu3Lm8pYCI1rlz506ZM2eOLFq0KOp2HGsICQrZsmWLXH311bJp06bICxURMUp/9atfyZAhQ2Tr1q1Rt+ZYQkhQxLFjx2T8+PGyaNGiyAsTEbGcXLhwoUyYMEFaW1ujbtWxgpCghI0bN8rMmTPl+eefj7wYERHL0cbGRpkxY4Zs2rQp6pYdGwgJCpg9e7bcd999kRcgImIcvPfee2Xu3LlRt+5YQEiIMceOHZPRo0dLKpWKvOgQEePktm3bZMyYMdLS0hJ1Ky9rCAkx5amnnpJp06bJK6+8EnmxISLG0dbWVpk2bZo8/fTTUbf0soWQEEO2bNki06ZNi7zAEBE1OHXqVNm2bVvUrb0sISTEjJUrV/LpBUTEIrtgwQJZvXp11C2+7CAkxIjVq1fLsmXLIi8mRESNPvTQQ/LYY49F3erLCkJCTFi9erUsXbo08iJCRNTskiVLZO3atVG3/LKBkBADHnnkEc4gICKG5C9/+UtZs2ZN1K2/LCAklDlbtmzhGgRExJBdsGABFzMKIaGs2bdvH59iQESMyKlTp8ozzzwT9VIQKYSEMqW5uZmAgIgYsXfddZfVX7hESChTRo8ezRclISJGbGtrq1RXV0e9JEQGIaEMmTVrFl+1jIhYJm7fvt3af+uBkFBmbNy4kX+sCRGxzFy0aJFs3rw56iUidAgJZcSxY8dk9uzZkRcDIiJ2dubMmdZdn0BIKCPGjx8vzz//fOSFgIiInW1sbJSJEydGvVSECiGhTOD7EBARy1/bvj+BkFAGfPDBB3L11VdHfvAjImJuhwwZEvWyERqEhDJg4cKFsnHjxsgPfEREzO3jjz8u9957b9RLRygQEiLm8OHDMmfOnMgP+iDfOPmGbGpcKUt3zZDko6Nl3pYJMm7lECwz522ZIMlHR8uDu2bKpv2r5M2Tb3C8YNkfL3F31qxZ8vLLL0e9hJQcQkLEzJgxQ3bu3Bn5Ae93y/Nr5I5VP5G6PXNk64uPyxNNu+S51mexTH2iaZdsPbhBHtwzR8avulq2HXiU4wXL9njRYCqVklmzZkW9hJQcQkKENDc3y6233hr5we53WcM9Ur9vceSNDLtu/b775eG94VwIy/ESf8M8XjR58803q/9IJCEhQubOnSvbtm2L/EBPb/jzZfneRZE3LSzch/YukBVPLOR4wbI5XrS5ZcsWmT9/ftRLSUkhJETE8ePH5cYbb4z8IPe6ef9qeWTfA5E3KyyeDz+5WLbuX8vxgpEfL1q9/vrr5bXXXot6SSkZhISIWLFihWzevDnyA9z1jZNvyITVwyJvUlh8x6+8Wk6eOsnxgpEdL5rdtGmT1NfXR72klAxCQkQMGzZMXn/99cgPcNeNjSvlwT2zI29QWHyX7p4pm/ev5njByI4Xzb722muSSCSiXlJKBiEhAvbu3SszZsyI/OD2unTXDNl28PHIGxQW360H18uDu2ZyvGBkx4t27777btm3b1/US0tJICREwPTp02XXrl2RH9hek4+O5mNrSm04ulMmPzaG4wUjO160u2PHDrUfhyQkhMzbb78t11xzTeQHtd95m++IvDlh6Zy3eQLHC0Z2vNjg8OHD5fTp01EvMUWHkBAyqVRKli9fHvkB7XfcyiGRNyYsneNWDuF4wciOFxtctmyZ7Ny5M+olpugQEkJm5syZsmPHjsgPaJq+XRISMMrjxQa3b98us2fPjnqJKTqEhJAZMWKEnDhxIvIDmqZvl4QEjPJ4scHjx4/LqFGjol5iig4hIUSOHDkit99+e+QHM03fPgkJGOXxYotjx45V948+ERJCZN26dbJ06dLID2Savn0SEjDK48UWFy9eLBs2bIh6qSkqhIQQmTZtmjQ0NER+INP07ZOQgFEeL7a4a9cumT59etRLTVEhJIRIdXW1HD9+PPIDmaZvn4QEjPJ4scXW1lb56U9/GvVSU1QICSHR3t4uI0eOjPwgpunbKSEBozxebPKaa66Rt99+O+olp2gQEkLixRdflIkTJ0Z+ANP07ZSQgFEeLzY5fvx4OXToUNRLTtEgJITE9u3bZf78+ZEfwDR9OyUkYJTHi03OmzdP1ZcqERJCYtmyZbJy5crID2Cavp0SEjDK48Um6+vrZcWKFVEvOUWDkBASDzzwQNl+soGmr19CAkZ5vNjknj17ZMmSJVEvOUWDkBASNTU18vTTT0d+ANP07ZSQgFEeLza5b98+mTx5ctRLTtEgJITE7bffLgcOHIj8AKbp2ykhAaM8Xmxy//79cscdd0S95BQNQkJI3HTTTXL48OHID+Comv7jezeI4zjy+N4N8lzrs+I4TicHDh6Y8/FT5k7Ouh/HceSBVYuNb9NuOYYE/zHRFR9YtVgcx4n876tNQkLXPXTokNx8881RLzlFg5AQEtXV1dLS0hL5AVzKpm+yIAQt2OdfcH7GEFB9yxipvKgya5DItN18btMuIQGjPF5s8tixY3LttddGveQUDUJCSCQSCWlra4v8AC5l0zdZEIIW7IGDB0r1LWMCH3/+Bed3bCNou+6ZCO92M93mLiyVF1Wmbc97VsO7cFXfMibtNm+QyXZbV7cZh6Zf7JDg/r87T47jpB0Lmf5e7s/nX3C+PNf6rEyZOznw7FSu7fvnKp859D+PTNvONCZ3297nNnDwwLT7ZxtjKY8nQkLXfe211+Saa66JeskpGoSEkJg8eXLkB2+pm36hISHTK/3H926Qyosq5bnWZzuaqDc8uI3Uba7uNjLd5oaEXNvxjtv/PHLd1tVtlso4hQSTv5f/TIJ3/t1t5Nq+O1fu8VB9y5iO+2Waw6DnkWnbmcbk3uY+zn0u2cYY1vFESChMLlwEY4YMKe+iK4drEjKdRai+ZUxac/S/OvS+onIbcrbb3Gbs3hZ0ytpdNLKdEs92W1e3WSrjEhLcv0m22zL9nf2357v9oLnK9Pugt8RyjT1XHXiDcdCZsFxjKcXxREgozCFDhkS95BQNQkJIEBJyn0nIpPu2gP90cKbG6Q0C2W7zh4RMocV/u3eRyHRbIdsshXEOCfn8nd1t+k+7dzUk5DOH+YSEbGPqSkgI63giJBQmIQGMISR0LSQEvUrK9gqqq2cS3Pe0uzKeoNuKtc1iGfeQkO3v7A+N+ZyNyDck5DOH+Ww70/MyCQlhHk+EhMIkJIAxhISuhQT3Uw3e3w0cPDDtPWP/e7jeaxKCbvM3bve+/lenD6xaLFPmTk5rzt73e7Pd1tVtlso4h4Rsf6+gkODezz0DlU8I8R431beM6dhfpjnMdmxnCyDeMQXVQaaQEPbxREgoTEICGENI6FpI8F6s5Rp0YZjj/O7TCpUXVXZquv7bgkKC977+07Xeq9b94852W1e3WQrjHBJy/b3c33kXYffvnemsU6afvdvKNYeZjm3/z5nGFFQH2UJCmMcTIaEwCQlgjO0hAaO1HEMClq+EhMIkJIAxhATU1PQ5XnRLSChMQgIYQ0hATU2f40W3hITCJCSAMYQE1NT0OV50S0goTEICGENIQE1Nn+NFt4SEwiQkgDGEBNTU9DledEtIKExCAhhDSEBNTZ/jRbeEhMIkJIAxhATU1PQ5XnRLSChMQgIYQ0hATU2f40W3hITCJCSAMYQE1NT0OV50S0goTEICGENIQE1Nn+NFt4SEwiQkgDGEBNTU9DledEtIKExCAhhDSEBNTZ/jRbeEhMIkJIAxhATU1PQ5XnRLSChMQgIYQ0hATU2f40W3hITCJCSAMYQE1NT0OV50S0goTEICGENIQE1Nn+NFt4SEwiQkgDGEBNTU9DledEtIKExCAhhT7iFh3uYJkTcmLJ3zNt/B8YKRHS+2SUgAY8o9JCQfHS1PNO2KvDlh8W04ulMmPzaG4wUjO15sk5AAxpR7SHhw10zZenBD5A0Ki++WX6+XB3fN4njByI4X2yQkgDHlHhI2Na6UB/fMjrxBYfFdsnumbNm/muMFIztebJOQAMaUe0h48+QbMn7V1ZE3KCy+41YOkVOnTnK8YGTHi20SEsCYcg8J7e3tsvX5R6V+3+LImxQWz4f33S/bDzzG8YKRHy82SUgAY+IQEtrb26V+773y0BMLIm9WWLi/fGK+PPLk/RwvWDbHiy0SEsCYuISE9vZ2WfHEQnl4332RNy3sug/vu18e2XsfxwuW3fFig4QEMCZOIaG9vV22HXhM7lj1Y1m6e5ZsObhBGo7ujLyRYWYbju6ULQfXy9Lds2TcyiGy/YV1HC9YtseLdgkJYEzcQkJ7e7ucPHVStuxfLXW7Zsnkx8bIvC0TZNzKIVhmzt8yQSY/Nkbqds2SLc+vieyiM46XeFgux4tmCQlgTBxDAiIimktIAGMICYiIdkhIAGMICYiIdkhIAGMICYiIdkhIAGMICYiIdkhIAGMICYiIdkhIAGMICYiIdkhIAGMICYiIdkhIAGMICYiIdkhIAGMICYiIdkhIAGMICYiIdkhIAGMICYiIdkhIAGMICYiIdkhIAGMICYiIdkhIAGMICYiIdkhIAGMICYiIdkhIAGMICYiIdkhIAGMICYiIdkhIAGMICYiIdkhIAGPiGBLeePOkrNl+UObUPy3Xz9omySVPyPDajVhmJpc8IdfP2iZz65+WNamD8sabJyM5Xk6d/I0ce/4hOdKQlAPrB8uh1A3SuOa7WGYeSt0gB9YPliMNSTn2/ENy6uQbkfcabRISwJi4hYTHdr4kI+/aJAvXviBbn3tdnjz0lrzQ+h6WqU8eeku2PPu6LFj7glwzdZOs3/1SqMdLy4EV0rh2oLQ+NUXeOrZKfntik8ibDVim/vbEJnmreaW0PjVFGtdeKq0vPBx5z9EkIQGMiVNIuHfNc/KLTYciX/iw69ZtPCyLH2sM5Xg5uneavNo4J/KFD7vuq/vnSNO+WZH3Hi0SEsCYuISERWuekyWPvxT5IoeFu3jDQbl//gx+tQAAIABJREFU7XMlPV6a9k6TV5+bEfkih4X7yjN3S9OTMyLvQRokJIAxcQgJj+54kTMIyqzbeEjW7XyxJMdLy4Fl8mrj3MgXNyyexxvn8NZDESQkgDHlHhLeePOkjJq2OfJFDYvvNVM3ysmTp4p6vJw6+RvZ/+jlkS9qWHwb11wqp05Fc/GrFgkJYEy5h4TV2w/KgrUvRL6gYfGdv/qArE0V92zCsf2/lNanJke+oGHxbdlXIy3PL4+8J8VZQgIYU+4hYU79M7L1udcjX9Cw+G5+tk3m1j9T1OPlyJ4aeat5VeQLGhbf9pcfkSMNkyPvSXGWkADGlHtIuG7WNj7mqNS9L7XL9bO2FfV4ObB+MB9zVOq7r26SAxuuirwnxVlCAhhT7iEhueSJyBczLJ3JJU8U9Xg5tP36yBczLJ2Htt8QeU+Ks4QEMKbcQ8Lw2o2RL2RYOofXbizq8dK45ruRL2RYOhvXfDfynhRnCQlgDCEBCQkYFwkJhUlIAGMICUhIwLhISChMQgIYQ0hAQgLGRUJCYRISwBhCAhISMC4SEgqTkADGEBKQkIBxkZBQmIQEMIaQgIQEjIuEhMIkJIAxhAQkJGBcJCQUJiEBjCEkICEB4yIhoTAJCWAMIQEJCRgXCQmFSUgAYwgJSEjAuEhIKExCAhhDSEBCAsZFQkJhEhLAGEICEhIwLhISCpOQAMYQEpCQgHGRkFCYhAQwhpDwnjiO08lBg4cbb6du1VZxHCeSxXbL3sPiOI5s2Xs48oU/biGhaf9qcRxHmvavzut+qQ0LJLVhgTiO0+n3+T6+1Itp1Te+Io7jyJUDq0LbJyGh/CUkgDGEhN+FhLpVW9N+97kLKmTq3KWEBEJCoN6QYLqfMBZs07HFRUJCYRISwBhCQnBIGDR4uFx3y6S0+7i693VDwdcu+lba7Z+7oCJwAR80eHjHfdxt+xd3/8/ufb1nOKbOXZpxO959+EOOd4zu9v3P4YXW99L2F7QdzSHB/f/E0Es6nn9y/IhOi7x7W8XnP9tp8a9bNDHt75cYekleIcH7mEy/dx+bbZze+z+8dHLa47xjT44fkRaOvL9zt+19Lu7283mO3u3ULZrY8Tjv7/23ERJKLyEBjCEkBIcE7+8+d0FFx2LsLtBb9h7uWGDdRTTTmQTvAu7dRr4hwX2cu/1s2/naRd9Ku6+7naDn4L2f+xzc7fjHbmNI8C6G/kU+29sNQYHBu+2gkFDx+c92LJjJ8SM69l/x+c92LM5B2woap3cMQWNz9+MGDG9IcLfnPr9c2880rqpvfCVtO97b/H93QkJ4EhLAGEJC8DUJmV7puwvu1LlLOy3EuUJCUBDIJyR4A4z356DteO/7tYu+JdfdMilwXJmeQ9hvW5RrSHAXzqDbsoUE/1sWmR7vvU/QWxdBY/GGiWzjzBQS/PvJ9JigIOB/HibPseobX5Hk+BFdeluHkFBcCQlgDCEh+EyCa9AC6198yykkeBd3/ziDgpD/OXifh6uNbzd0NSQEnVLvSkjI9PtMC24+IaFu0USp+Pxn07bXlZCQz3P0BgF3zN7n5MrbDeFKSABjCAnZQ0KczyR4x+m/TsIfCDKdOSj1mQVtIcF7er2QMwlBC3O5nEkwfY7et1JyPT9CQmklJIAxhITsIcFdbLNdk1BISHD3775ady8a7GpI8F+/4L0mwX/tRN2qrZ3uN3Xu0rRAYes1CYWGBO+r6Fwhwb8gJ8eP6HjFn+uaBJOQ4P4+2zUJJiEh23P0X9vQtH91pzMZXJMQvoQEMIaQkDskuPfpOEXq+3SD91W2ex+TkOD/tEKhIcE/zqDn4A8M3ufg3UY+fxsbQ4K7iLq3eX/vLprugux/9R8UEtzbXP0BwjXT6f98Q4L3dH9XQ0I+z9H7qQvvNr2/z/S3ICSUTkICGENIwCgth5Bgq0HXKBRqMS5OJCSUTkICGENIQEKCHfrPVpRiMScklLeEBDCGkICEBIyLhITCJCSAMYQEJCRgXCQkFCYhAYwhJCAhAeMiIaEwCQlgDCEBCQkYFwkJhUlIAGMICUhIwLhISChMQgIYQ0hAQgLGRUJCYRISwBhCAhISMC4SEgqTkADGEBKQkIBxkZBQmIQEMIaQgIQEjIuEhMIkJIAxhAQkJGBcJCQUJiEBjCEkICEB4yIhoTAJCWAMIQEJCRgXCQmFSUgAYwgJSEjAuEhIKExCAhhDSEBCAsZFQkJhEhLAGEICEhIwLhISCpOQAMYQEpCQgHGRkFCYhAQwptxDQnLJE5EvZFg6k0ueKOrxcmj7DZEvZFg6D22/PvKeFGcJCWBMuYeE62ZtkycPvRX5YobFd+9L7XL9rG1FPV4OrB8svz2xKfLFDIvvu69ukgMbroq8J8VZQgIYU+4hYU7907Ll2dcjX9Cw+G5+pk3mPfJMUY+Xo3tq5K3mlZEvaFh821+ulyMNkyPvSXGWkADGlHtIWLP9oCxY80LkCxoW3/mrD8ijO14s6vFybP8vpfWpyZEvaFh8W/bVSMvzyyPvSXGWkADGlHtIeOPNk3LN1E2RL2hYfIfXbpSTp04V9Xg5dfINaVx7aeQLGhbfxjWXyKlTJyPvSXGWkADGlHtIaG9vl3W7XpJfbDwU+aKGxbNu40uyYfehkhwvrb9+WF5tnBP5oobF8/hzs6X14MrIe1HcJSSAMXEICe3t7fLAY41y//oXI1/csHDvW3dQlq7fX9Lj5eV9s+T4M9MiX9ywcF95+i55+ek5kfcgDRISwJi4hIT29na5f+1z8iBnFGJt3a9ekiXrShsQXJuenCGvNs6KfJHDrvvqc7Pl5admR957tEhIAGPiFBLa29tl/a6XZMTUTXLPmgOy5dk22ftSe+QLH2Z270vtsvmZ1+Se1QdkeO1G2bCnNG8xZLL11/Wyf+1l0rIvKW81PyLvvsrHI8vZd1/dJO1N9dKyLymNay6R1l/zFkMxJSSAMXELCe3t7XLy5Cl5dMeLMu+RZ+SG2dskueQJGV67EcvMyUv3yg2zt8m8R56Wx3a8WPSLFPP11KmT0nJguRxpmCwHNlwlh1I3SOOa72KZeTh1oxzYcJUcaZgiLQdWcJFiCSQkgDFxDAmIiGgu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QgItohIQGMISRgsb3wwgs7OWHChC5ta/jw4XLhhRfKTTfdJBdeeKHs2rVLDh061PH/+W5n165dcuGFF4b2N8h3jGGPC+2WkADGEBKw2AYtjhdffLGsXLmyS9vy/46QgNg1CQlgDCEBi23Q4jhhwgSZP39+x6LoniHwPsbVfaz3d48++mjWMwne+x46dChwTBdeeKFcfPHFOR9z4YUXyvz589POgqxcubLj5/nz50t7+++DgPe+bhDyj9H7eO+ZFZNxIRYqIQGMISRgsQ0KCe7v3JDgPatw8cUXdyy87mLqLo5BwcC/AAc93j8m/yv2bI/xLuLu49yfvfd1xzF8+PC0+x46dKjTGIMCw6FDh4zGhViohAQwhpCAxTbomgR34fMupO3tv19ova+YvW9N5AoJQafrg97a8N4v12OCzlK4P3vHG3RGY/jw4TJ//vxO4/Xuy7sNk3EhFiohAYwhJGCxzfZevD8kBC2M7kLr3VaukJAplPj36/3/TI8xDQneEBAUEtrb29PekvC+lWAyLsRCJSSAMYQELLYmIaEYZxK87+dn0r8YZ3tMIWcS3LEHBZmg52wyLsRCJSSAMYQELLYmIaG9vTjXJLihwt2+f/9B7/1neoxpSPBfv+APEP59uxdtZromIddzQeyqhAQwhpCAxdY0JLiPcQ1aoLOFBP/jM72H796e6zFdCQn+sfvH6AYDd1/+syX5jAuxUAkJYAwhAbFrBr1VgljOEhLAGEICYtckJGDc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YQEREQ7JCSAMXEMCW+cfEM2Na6UpbtmSPLR0TJvywQZt3IIlpnztkyQ5KOj5cFdM2XT/lXy5sk3IjleTp38jRx7/iE50pCUA+sHy6HUDdK45rtYZh5K3SAH1g+WIw1JOfb8Q3IqouNFs4QEMCZuIWHL82vkjlU/kbo9c2Tri4/LE0275LnWZ7FMfaJpl2w9uEEe3DNHxq+6WrYdeDTU46XlwAppXDtQWp+aIm8dWyW/PbFJ5M0GLFN/e2KTvNW8UlqfmiKNay+V1hcejrznaJKQAMbEKSQsa7hH6vctjnzhw65bv+9+eXjvolCOl6N7p8mrjXMiX/iw6766f4407ZsVee/RIiEBjIlLSFjWMF+W710U+SKHhfvQ3gWy4omFJT1emvZOk1efmxH5IoeF+8ozd0vTkzMi70EaJCSAMXEICZv3r5ZH9j0Q+eKGxfPhJxfL1v1rS3K8tBxYJq82zo18ccPiebxxDm89FEFCAhhT7iHhjZNvyITVwyJf1LD4jl95tZw8dbKox8upk7+R/Y9eHvmihsW3cc2lcqrIx4ttEhLAmHIPCRsbV8qDe2ZHvqBh8V26e6Zs3r+6qMfLsf2/lNanJke+oGHxbdlXIy3PL4+8J8VZQgIYU+4hYemuGbLt4OORL2hYfLceXC8P7ppZ1OPlyJ4aeat5VeQLGhbf9pcfkSMNkyPvSXGWkADGlHtISD46mo85KrXh6E6Z/NiYoh4vB9YP5mOOSn331U1yYMNVkfekOEtIAGPKPSTM23xH5IsZls55mycU9Xg5tP36yBczLJ2Htt8QeU+Ks4QEMKbcQ8K4lUMiX8iwdI5bWdzjr3HNdyNfyLB0Nq75buQ9Kc4SEsAYQgISEjAuEhIKk5AAxhASkJCAcZGQUJiEBDCGkICEBIyLhITCJCSAMYQEJCRgXCQkFCYhAYwhJCAhAeMiIaEwCQlgDCEBCQkYFwkJhUlIAGMICUhIwLhISChMQgIYQ0hAQgLGRUJCYRISwBhCAhISMC4SEgqTkADGEBKQkIBxkZBQmIQEMIaQgIQEjIuEhMIkJIAxhAQkJGBcJCQUJiEBjCEkICEB4yIhoTAJCWBMXEPCwMED5fwLzk/73QOrFovjOPJc67PiOE6gD6xa3HF//23FWvge37uhY1/e/+/KtrzPqdDxPL53Q8a/zcDBA9Mec/4F53c8Ltd9C3ke5RwSmvavFsdxpGn/6sgXRyQkFENCAhgT15DgLjruwvdc67NSfcuYjgUs18J8/gXnS/UtY9IeW6ygEIeQ4B/P+RecL1PmTu64vxvAct2XkICEhPhISABj4hoSghb6yosqOxavbAuzf9F0dRwn4+KX6YxD0FmKXCHB+5igMXj34/6/96xJ0D7dRbjyospOY8wnJAwcPLDjbzll7uSsYct733zHE/Q84hYSHMeR5PgRHc8lMfQSqVs0sePn5PgRHY/1/t69r3tbasOCtMf4g4j3cd7fe/ftOI7ULZqYccyJoZcYj8vk+RU6TkJCNBISwJg4h4SBgwdK5UWVaYtVtoXQq7t45fOK2PvK2Xu2whtSpsyd3LH/bCEh6DHZ9uN/BZ5pn+79gp5PPiHB+7uBgwdmDVu5nk/QeDScSfAuqu5C7/7sLqbeBTS1YUHabd7tuAunu5i7t1V8/rMdi7F3m+5Y/GPLFhK6Mq58n1+h4yQkRCMhAYyJc0jwLjwPrFrcKTD49b+KdRc116AFNmhx8wYB75kAd5HPFBKCtuU+JtN+vL/Pts+gt1+yhQS/3jMD7vUIue5rMh4tIcFdYP0/e+/rf3vCe5u7+OZzm7sY1y2amPdbH/775Tsuk+dXjHESEqKRkADGxDkkeBel6lvGdDoFbnIdgLuI+R+TaXEL+n3lRZVSfcuYnCEhaNHNZz/Z9mkaErK9FeN/ayPTfU3GY1NIkDc7n3J3b6tbNFEqPv/ZtP34F1+/7it2/+3Z3m4ICgnZxtWVkFDIOAkJ0UhIAGPiHhLctxwqL6pMWyCzLW5T5k5OO+vgDxz5hISunknwn80wCSPFPJOQ7W/j/fRCrkDBmYTMi2jQQp3rTII/QOQ7tnxCQrZxmT6/QsdJSIhGQgIYE/eQ4C4+/sU315kEx0l/e8H7fnrQfd1tVd8ypmNfXb0mwf8+vXtb0H5Mr0koNCR4r0fI5++Y73hsDAnu/aq+8ZVO28l2TYJ7m7ud1IYFnc5A5LomIZ+AEjSufM+UFDpOQkI0EhLAmLiHBHch8392P+h0qD8Y+G8LWmC9i6xrpv105dMN3vFk2k+mn73bLVZI8F6PkE9IMBlP0N9PY0jwLsBuIAhaVB3H6RQS3O0Gnar3fmLBP5Z8QkKucZk8v0LHSUiIRkICGKMhJGB8LeeQEIZB1yggIaFUEhLAGEICEhLC031F7pUvayIkhCUhAYwhJCAhAeMiIaEwCQlgDCEBCQkYFwkJhUlIAGMICUhIwLhISChMQgIYQ0hAQgLGRUJCYRISwBhCAhISMC4SEgqTkADGEBKQkIBxkZBQmIQEMIaQgIQEjIuEhMIkJIAxhAQkJGBcJCQUJiEBjCEkICEB4yIhoTAJCWAMIQEJCRgXCQmFSUgAYwgJSEjAuEhIKExCAhhDSEBCAsZFQkJhEhLAGEICEhIwLhISCpOQAMYQEpCQgHGRkFCYhAQwhpCAhASMi4SEwvz/7Z3rUxRX3sf5W9at1Fb+iC0rL6zaquzbpHZ98koXd594yYqaGKOpddGYcIkaIxcBTYIiq1GUmyDIHUGRi3IRVC4DAgpodhXdVePvebHPIU3bw0xP9/Tpmf58qz5VDjPT0308c36fOdPTB0kgtoMkAJIAiQKS4AwkgdiO3yXhWNN+7YUM4sexpn2u9pextp3aCxnEj7G2T7SPSYkMkkBsx++SkHFpq9yY7NRezMB9ukIdklmT5mp/Gb68Tl7ON2ovZuA+L+YaZbhuvfYxKZFBEojt+F0STncelZa7ddoLGrhP853Lcrozx9X+Err+lTy7X669oIH7LE5dkImuTO1jUiKDJBDb8bskNA6Wy+nrudoLGrjPqWtHpXmo0tX+Mj10Rmb7MrUXNHCfmd6vZOb2Oe1jUiKDJBDb8bsk/OvJPyW94s/aCxq4z97yVHn69Imr/eXpk3/KYPUftBc0cJ/Bqvdd7y9BA0kgtuN3SVhcXJSW25fkQm+x9qIG7lHW+4O0DdfEpb/M3imTucE87UUN3OPhQK7M3i3XPhYlOkgCsZ1EkITFxUW50P2dnL1RpL24gXPO3CiQiz0/xLW/TPXmyMNbh7UXN3DOg5uHZOpmnvYxKBlAEojtJIokLC4uyvkbx6Ws93vtRQ5ip6z3B7nY/b0n/WWy51uZG8zRXuQgduYGcmWqL1f72JMsIAnEdhJJEhYXF6V1uEb2VfxFSq7lSPPdOukKdWgvfBCerlCHNN+9LCXXcmRveaq0jdR62l9m71yQoeo/ykxvhjy7f1FezPHzSD/zYq5RFicvyExvhgxWvS+zd/iKwU2QBGI7iSYJi4uL8uTpE2keqpTSzhzJrEmTY837ZW95KviMgub9klmTJqWdOdJ8u0rbSWdPnz6RmeFzMtGVKcN162WsfacMVr0HPmO8/VMZrlsvE11ZMjN8npMU4wCSQGwnESUBAADsgyQQ20ESAACCAZJAbAdJAAAIBkgCsR0kAQAgGCAJxHaQBACAYIAkENtBEgAAggGSQGwHSQAACAZIArEdJAEAIBggCcR2kAQAgGCAJBDbQRIAAIIBkkBsB0kAAAgGSAKxHSQBACAYIAnEdpAEAIBggCQQ20ESAACCAZJAbAdJAAAIBkgCsR0kAQAgGCAJxHaQBACAYIAkENtBEgAAggGSQGwHSQAACAZIArEdJAEAIBggCcR2kAQAgGCAJBDbQRIAAIIBkkBsB0kAAAgGSAKxHSQBACAYIAnEdpAEAIBggCQQ20ESAACCAZJAbAdJAAAIBkgCsR0kAQAgGCAJxHaQBACAYIAkENtBEgAAggGSQGwHSQAACAZIArEdJAEAIBggCcR2kAQAgGCAJBDbQRIAAIIBkkBsB0kAAAgGSAKxHSQBACAYIAnEdpAEAIBggCQQ20ESAACCAZJAbAdJAAAIBkgCsR0kAQAgGCAJxHaQBACAYIAkENtBEgAAggGSQGwHSQAACAZIArEdJAEAIBggCcR2kAQAgGCAJBDbQRIAAIIBkkBsB0kAAAgGSAKxHSQBACAYIAnEdpAEAIBggCQQ20kUSRi/Py8F5bfk45xW2Zjd4Hs+yWmVgvJbMjG94Fob/DR3Vya6smT48joZrHrP9wzXrZeJG9ny09yoa20w+XBMSq/lSsalrbK3PNX3ZNZslX9cy5OpuXHawMU2YDyIDSSB2E4iSMK9yXn5LP+qXOmbl56xZzIy+8r39Iw9k/reOdmV1y6jU/OO2+Cnudty58oGeRo6Jy/nG0X+1eV7Xsw3ytPQORmpT5Wf5kcct8HEgzuSXbtDGkcuyY3JThmY7fc9XaFOaRiplqza7RJ6eI82cKENGA+QBBEkwbP4XRLG78/Lrvx27W9yJ3ya1y4hB58gfpq7KyNXNmgv+k74ryiMxdwGkw/HJLt2h/aC54Ssmm1yf26CNnDQBowHSIIKkuBR/C4JBeW35ErfvPY3thPqeueksLw/5jYIdWXJ09A57YXeCU8nzkroxtcxt0HptRxpGLmkvcg54cpwlZy5lkcbOGgDxgMkQQVJ8Ch+l4SPc1oTZkoxHN2ji/JJTmvMbTB8eV3CfMUQjhdzjTJctz7mNsi4tDVhptfD0RXqkMyaNNrAQRswHiAJKkiCR/G7JGzMbtD+pnaDjdkNMbfBYNV72ou8GwxWvRdzG+wtT9Ve4Nxgb3ns7zfagPEASfglSIJHQRL8PyggCRRI2oDxAElYHiTBoyAJ/h8UkAQKJG3AeIAkLA+S4FGQBP8PCkgCBZI2YDxAEpYHSfAoSIL/BwUkgQJJGzAeIAnLgyR4FCTB/4MCkkCBpA0YD5CE5UESPAqS4P9BAUmgQNIGjAdIwvIgCR4FSfD/oIAkUCBpA8YDJGF5kASPgiT4f1BAEiiQtAHjAZKwPEiCR0ES/D8oIAkUSNqA8QBJWB4kwaMgCf4fFJAECiRtwHiAJCwPkuBRkAT/DwpIAgWSNmA8QBKWB0nwKEiC/wcFJIECSRswHiAJy4MkeBQkwf+DApJAgaQNGA+QhOVBEjwKkuD/QQFJoEDSBowHSMLyIAkeBUnw/6CAJFAgaQPGAyRheZAEj4Ik+H9QQBIokLQB4wGSsDxIgkdBEvw/KCAJFEjagPEASVgeJMGjIAn+HxSQBAokbcB4gCQsD5LgUZAE/w8KSAIFkjZgPEASlgdJ8ChIgv8HBSSBAkkbMB4gCcuDJHgUv0vCJzmt0jP2TPub2gndo/89jljbYLhunbyYb9Re5J3wYq5RhuvWx9wGGZe2SleoU3uBc0JXqEMya9JoAwdtwHiAJKggCR7F75JQWH5LrvTNa39jO6G+Z06KKm7F3AahG9nyNPSj9kLvhCcTZyXUfTDmNvjHtTxpGLmkvcg5oWG4Ws5cz6cNHLQB4wGSoIIkeBS/S8LE9ILsym/X/sZ2ws7cNpmceRRzG/w0Nyoj9Ru0F3onDNetl3/Oj8fcBlNz45JVu117kXNCRk2aTM+HaAMHbcB4gCSoIAkexe+SsLi4KKNTC/L31nbbAAAbFUlEQVRpbrvU9c5J9+ii9jd5NHSPLkpdz5zszG2TsfsLjtvgp7kRGan/kzwJnZUXc4nx1cOLuUZ5GjorI/V/kp/m7zpug4mH9ySzZptcGa6SrlCH9oIXDV2hDmkYrpLMmjSZnBujDVxoA8YDJEEESfAsiSAJi4uLEppekMKKfvkkp1U2Zjf4nk9yWqWoot/VTww/zY9J6MbXMly3Xgar3vM9w3XrJdR90NEMgpn7cxNy5nqeZNakyd7yVN+TWZMmZ67nO/r0TBswHrgFkkBsJ1EkAQAAnIEkENtBEgAAggGSQGwHSQAACAZIArEdJAEAIBggCcR2kAQAgGCAJBDbQRIAAIIBkkBsB0kAAAgGSAKxHSQBACAYIAnEdpAEAIBggCQQ20ESAACCAZJAbAdJAAAIBkgCsR0kAQAgGCAJxHYyMjK0d1wAAIg/mZmZukuOa0ESPMqmTZvk0SO9K5MBAEB8WVhYkE2bNukuOa4FSfAo27Ztk5mZGe0dGAAA4sf09LRs375dd8lxLUiCR/nss89kfHxcewcGAID4MTY2Jrt379ZdclwLkuBR/v73v8vw8LD2DgwAAPFjaGhI9u3bp7vkuBYkwaN89dVXcvPmTe0dGAAA4kdvby8nLhL7OXnypFy/fl17BwYAgPhx7do1OXXqlO6S41qQBI/y448/ysWLF7V3YAAAiB9lZWVy/vx53SXHtSAJHqWtrU0KCgq0d2AAAIgfx44dk46ODt0lx7UgCR7l3r17sn//fu0dGAAA4kd6erqMj4/rLjmuBUnwKIuLi/LRRx9p78AAABA/Nm/eLM+fP9ddclwLkuBhduzYIQ8ePNDeiQEAwH1mZmZk586dukuNq0ESPMyhQ4f4hQMAQJLS2dkpR44c0V1qXA2S4GFqa2ulpKREe0cGAAD3KS4ulvr6et2lxtUgCR4mFArJ3r17tXdkAABwn88//1ympqZ0lxpXgyR4nC1btsj8/Lz2zgwAAO7x4MED2bp1q+4S43qQBI+Tk5MjV69e1d6hAQDAPVpbWyUvL093iXE9SILHuXr1qpw/f157hwYAAPc4e/ZsUl1ESQVJ8Dj//ve/ZdOmTdo7NAAAuMeHH34oL1++1F1iXA+SoCHffvutdHR0aO/UAADgnPb2dsnJydFdWuISJEFDuru75ciRI9o7NgAAOOfw4cPS19enu7TEJUiCpnz44Yfy+PFj7Z0bAABiZ2FhQTZv3qy7pMQtSIKmnDt3TpqamrR3cAAAiJ2GhgYpKyvTXVLiFiRBU+bn52Xnzp3aOzgAAMTOjh075NGjR7pLStyCJGhMfn6+tLS0aO/kAABgn6amJiksLNRdSuIaJEFjpqenZffu3do7OgAA2GfXrl3y4MED3aUkrkESNOfbb7/lCowAAAlGW1tbUl5h0RwkQXNCoZDk5eVp7/AAABA9OTk5SbeYk1WQBB/kxIkTcuXKFe2dHgAAInP58mUpLi7WXTo8CZLgk2zYsEF7xwcAgJV58uSJbNiwQXfJ8CxIgk/S3Nwsx48f1/4GAACA8BQWFkpbW5vukuFZkAQfZf/+/TI4OKj9TQAAAG/S398vBw4c0F0qPA2S4KPMzMzI0aNHtb8RAADgTY4cOZL0P3k0B0nwWZqamuTEiRPa3wwAAPALRUVF0tLSortEeB4kwYfJz8+XtrY27W8KAABYlJaWFjl27Jju0qAlSIJPs23bNpmdndX+5gAACDLT09Oyfft23SVBW5AEn2ZmZkYOHz6s/Q0CABBkDh48GLjzEIxBEnycW7duycGDB7W/SQAAgkh2drYMDAzoLgVagyT4PK2trVJUVKT9zQIAECQKCgqkvb1ddwnQHiQhAVJRUSFnzpzR/qYBAAgCpaWlUl1drXvo90WQhARJTU2NlJSUaH/zAAAkM8XFxVJbW6t7yPdNkIQESnV1NTMKAABxorS0FEEwBUlIsFRWVnKOAgCAyxw7doyvGCyCJCRgWltb+dUDAIBLZGVlcZJimCAJCZpbt27JoUOHuOASAECMTE9Py6FDhwL/M8eVgiQkcGZmZiQtLY1LOAMA2KSlpUW2b98e6AslRRMkIQmSl5cn3333nfY3HQBAInD8+HEpKCjQPXQnRJCEJElTU5McPXpUBgcHtb8BAQD8SH9/vxw5ciSQqznGGiQhiTI7Oyv79+/n1w8AAAaePHkihYWFcuDAAXn48KHuoTqhgiQkYVpaWiQ1NVXq6+u1vzkBAHRy+fJl+fOf/yxtbW26h+aEDJKQxPn+++8lNzdX2tvbtb9RAQC8pK2tTXJzc6W4uFj3UJzQQRKSPJOTk5KTkyO7d++W5uZm7W9cAIB40tTUJJ999pnk5ubK1NSU7iE44YMkBCQzMzNSUFAgn3zyiTQ1NcnCwoL2NzMAgBssLCxIY2Oj7NixQwoLC/lZo4tBEgKWhYUFuXDhgmzevFm++eYbuXr1qvY3OABALLS3t8vhw4dl8+bNcvHiRXn06JHuITbpgiQEOL29vXL06FHZuHGjnDt3Ttra2uThw4fa3/gAAFY8ePBAWltb5ccff5QPP/xQcnJypK+vT/dQmtRBEoj85z//kY6ODsnNzZW//vWv8re//U1OnjwpnZ2dXPYZALQxMzMjnZ2dUlxcLJ9//rls3bpV8vLypKOjQ16+fKl76AxEkATyRqampqSurk6++eYb2bFjh2zevFn27dsn+fn5UlZWJtevX5fe3l4ZGhqSsbExmZ6e5hwHAIiahYUFmZ6elrGxMRkaGpLe3l65du2alJWVSX5+vuzbt082b94sO3fulCNHjkh9fT0nIWoKkkAi5vnz5zI2NiYdHR1y/vx5OXXqlGRmZkp6errs3r17SSQyMzMlNTUVACAsGRkZsmnTJtmxY4fs3r1b0tPTJTMzU06ePCllZWXS0dEh4+Pj8vz5c91DHxEkgRBCCCFhgiQQQgghxDJIAiGEEEIsgyQQQgghxDJIAiGEEEIsgyQQQgghxDJIAiGEEEIsgyQQQgghxDJIAiGEEEIsgyQQQgghxDJIAiGEEEIsgyQQQgghxDJIAiGEEEIsgyQQQgghxDJIAiGEEEIsgyQQQgghxDJIAiGEEEIsgyQQQgghxDJIAiGEEEIsgyRozMtXr6XuekiKKgdlZ26bZJ3ukY3ZDeAzsk73yM7cNimsHJC6rpC8+vm1q/3g1c8vpf1ujZy9kSdZtWlS2HpA9pangs8obD0gWbVpcqYrT9rv1crPr1+52g9e//xS5kcvylTv1zJSv14mru6Swar3wGdMXN0lI/XrZaonW+ZHL4q43A/8FiRBUxq7p2Tr4WY5fmlEWgYeS8/YMxmZfQU+pWfsmTT3P5bj1SOy5WCjNPVOudIPOkbr5YuqjVLalS8t9+rlxmSnDMz2g0+5MdkpLXfrpLQrT9Ir/iLXxq640g8ejVfK7Zr/kdm+bHk2XSEv5xtF/tUFPuXlfKM8u18us31ZMlT9B3k0Ue1KP/BjkAQNKa65LWebJ7QXPoidM00TUlp/x1E/uNB7Qsr7TmkvfBA75TdPSeXNk476wfTNo7JwO1974YPYeXS7QGb7jznqB34NkuBximuHpeTKmPYiB845VT8qJZeHY+oHF3pPyPme77QXOXDOjz0npLzvh5j6wcytozI/cFR7kQPnzA0ckZlbeTH1Az8HSfAwV7qn5GzzuPbiBu5xpnlCmnrsffVw9V6dlN8s0V7cwD3Kb56STptfPSyMV8jC0DHtxQ3cY+H2MXk0XmWrH/g9SIJHefnqtWz9pll7UQP3+ehQk7yO8lzGVz+/lC+qNmovauA++yr/V15LdB3h9c8v5XbNB9qLGrjP0KU/ikTZDxIhSIJHqbsekuOX7mgvaOA+hVUjcuXGZFT9oO3uJSntytNe0MB9Sq7nSMdoXVT9YP7eBXlwM0t7QQP3me3NkIWxCiflwldBEjxKQfmAtAw81l7QwH2a+h9JUeVgVP3gH1250nq3XntBA/dpuXtZztzIj6ofTHVnybP7FdoLGrjP4tRFud/ztZNy4asgCR5lZ24bP3NMUrpHF+XTvPao+kFmbRo/c0xSukIdklW7Lap+MFK/np85Jikv5hrlTn2qk3LhqyAJHiXrdI/2YgbxI7OkO6p+UNByQHsxg/hR0PJFVP1g4uou7cUM4sf41U+dlAtfBUnwKBuzG7QXMogfG7MbouoHe8tTLYtLSkrKG6xdt1Z70avvrpOUlBQ5WVFs63nb9qTJtj1pb2wnKz8z7GsY71N/q++u094GdthbHt0nyMGq97QXMogfg1XvOagW/gqS4FGQhOTGDUkwF9BVb63yhSjEIhar16x+QxpWr1lteTxW9yEJkMggCcR2kITkJh6ScLKieKlQrnpr1dKn+az8TFm7bu1SIV27bu3S7IPx03tWfmbYmQn1WON9xser7VjNJBi3aXUsaltm4VHbMj/e6r5oJMGL47c65pX2CUkAJIHEFCQhuYmHJKi/n6woXjZ9rwqasUgai6L5ucb7VIEzPk/JiNV2zJKw6q1VS/u5bU+a5cyAWQSMMwtmgQh3n11JiNfxq2NWbW++D0kAJIG4EiQhuYmXJKiifLKieKmYrnprlWUhNd42F1fzY61mB9Rt83bUfaqYmrdrnv1Q+6cwCo6aBYl0nx1JiOfxWx2zUZSQBEASiCtBEpKbeM8kqH8bP3mvVCRVATafDOm2JJixkoTVa1a/sR+R7nMqCW4dvzpmM+avI5AEQBKIoyAJyU08z0lQt9euWytr161943wBqyJpPJ8hnjMJVoXbKAlWxV59Erd7nx1JcOv4raRnJZAEQBJITLErCc3d45KSkiLN3fFZEKq0okVSUlLC3v/xni/l4z1f2trX0oqWZdt1cgxqe5Ee986adyUlJUU+WLcxpnYIt+9+kATjd+EDs798H25VzCJNk6tP7E4kwfy4bXvSLAuo8XXVLxeM9xtlJ9x9bkmC0+M3iotR3ML9JBRJACSBxJREkoTm7nF5Z827jrfrhSTEWtT9KAmRprQjfUo33zZO5WflZy4rdrFKgrpt/trAXOjV65hFxyg7K91ntQ92JMGt47f6/wl3PgKSAEgCiTlOJEH9+4N1G5cGKvUpX9338Z4vl+47mF9iWaSNt9Vjf/3W22+89gfrNi5t450174bd3sH8EnlnzbvLCq1xu1b7Fm52wrhP6jiNkmAcpNXrG/9WWtEiB/NLlv1NzS6s1A7h9t1rSYgG80l/fsXqOglOSYTjRhIASSAxxy1JUMXZ/GldffJXxc74PKviuNKnZuPfP97z5bLX/fVbby9JwwfrNsrHe76M+HWD1X6b+fVbby8JhHqckgSr+6xmHIz/Vo+L1A5+mUmIRhAiTb/7CfMVF5GE5UESkhskgdiOG5IQqcip576z5t1lxduOJJRWtCz7JG28rWYYVNFXswXRnpMQ7usHq7+vVLiNoqIet9I2k0ESIDFAEgBJIDEl3pJgLJJuSoIqxM3d40t/V3KgbjuVhHAiYNyeGTWzYBQk49caxq8mkARAEgBJiC1IgkfxciZBfdKORRKMxV+hZhDUVxrqPAXzd/7xmklY6RwB8+tGI1JIAiAJgCREFyTBo8RbElTBNhdL44mM6pO2nXMSRmZ/OUFRfXr/eM+XS5/03ZAEJTbmcxeM5ySoY1DbN5+HYD4e9dPISO2AJEAiSIJ5hkz9vb2uaNntcBgfNzlUKSkpKdJeV2RrHzLSt0hG+hZPi22kfY3mONQ2JocqbW/f2H6//91vkQQSv3ghCWoAMc4qGM/4NxZHVTitiqLx1w1mCTAW6nD3G6f6o5UE4/PeWfOuvLPm3bC/bjDum/F1lRioxxjlIlw7hNt3JOEXormIUlD2zWrBq3hLwtu/+dWy4pyRvmWp4MciCbEWaztF0iu8kgTV7tFKEpJAbCdeV1yMVHhj3Was10kIKkhCMPbNa0kIV+BSUlKk9MQXS1L79m9+JfKvrmV/S0lJkU0b3l96vHqcVWG0mqUwsmnD+1J64os39kGhtvX2b3619Di1L1aPV8ej5OX3v/vt0naMt837qm6rYzPeF+7Y1XPU41XbhZMEq/003ockkLgkkSRhZNbeFRfBHUkwrhOg1h0Id0Ef8wWEwi2XHO556rXUBYcGZsMvraxuGy/kZHycKphW2zSvn7DShYgi7fPqNauXrUBpvFhSuH0Ld7yxLjOtYyZBFUxzkTYWWatP1qpoTg5Vrvh1g7GwZ6RvWSquKxVH4+yG8XU2bXh/6e+bNry/tC2rxxv3X72++bbVvpq3o+4Ld+xqG2omRL2G8b6Vtm/+v4hm1gFJILbD2g3JjRuSYCyiqngZLw1stVxxpOWSwz1PFU1j0TYWP+N1Gcyf1q22aXycebln86fwSIIQ6VjVvlrNJER7vLEuM61DEqw+JZuLqiqo4WYhwkmC1dcQ5u201xUtzVSEm91QolF64otlYhDuNdTjjQXbXMDN+2r1usb7wh271WzB73/3W8lI3xKxLYwCpSQqmq8ckARiO0hCcuNUEszFLtrliu2sX2B8ntUCSFbT6ubtrLQoU6RFlaIh0tLMamZCiYDx8XaPN9ztldpClyRYzR5YFTZ1voIRu5Jg9XpGSbB6jrHoqq801HPU481kpG+xJQnhirgq/uGO3UouVpIEq/00tq/VTAuSQBwHSUhunEqCWlvAPLMQabniaCTB6nnmomkswEbMkmBViFevWR12m+Z9iPR1Q6Slmc2zEVb7Fs3xxrrMtNeSUHriC8sTBs2fxFcqsE4lwVjwI80kqE/3xmJqlgwr4XE6k7DSsVvNJKj9NbdFuP1kJoHEPUhCchPvmYRwyxVHkoRwzzMXzZWKaKwzCZH2Ndx+rbQ0s1olUn1NYJaEaI831mWmdcwkpKQsPx8h3LkG5oJvPPlvpXMSjP/OSN9iWSitPsFbnZNgfF2rohxuJiQaSVDbUfJhPCdhpWM3nrhofo2Vzs8w7qdxu5yTQOKSZJMEq4s4uUlpRUtC/cLCi3MSrJYrjvSJONzzwkmCcXbAShLUNlc6J0Ft0zw7YuechHD7rBaOWvXWqrD7Fs3xxrrMtK6vG8yzGuZP06pAquKoxML8CV8911j8jL8YCDerEO2vG5RoWG3H+HhzIY5WEozb+f3vfrusaIc7dqtfN5iPPdyvG6yOOZr/LySB2A6SYJ9E+oWF279uMEuCkgiF+QS8lc4DsHqe1af+SEsrGwuncZvmXzcYt2n89YDxsZGEwWqfV721atnJhEoYVtq3cMcb6zLTfjgnQQd+vU6Cl3CdBBLX+F0SrC48ZPy3wupSzNFcNMm4DePfzestGC+UpJ6nu228kgQjVucoJBuJsrKjHZJVEuwWyWQjmvMVkATiKH6XBLXss/q3kgHjbIHV8svRSEK4pZ7V49Q+mG+PzL5648qLfsWpJKhPqEYSZVloJCEYkgDRgyQQ2/G7JJiXgI52+eVIkrDSUs/RXAgqUb5ySOYrLgKSAEgCiXP8Lglq9UfzKpCRll+OVhLMqMJvvt/8dcPHe75ckhc/gyQAkgBIAok5fpeEkdlXS8U73IqSsc4krLTUs1lUrM5ZYCYBEgUkAZAEElMSQRLUKorhVns0Lr9stXqi1VLMI7Phl3pWKzWaJcG8T0E4JyERiXSmvy6MP5VEEgBJcBYkwaMkgiSo4m4lDkoCzOcTmE9qVLMRK/26wfiVgnGJa6ufVAb11w3gjG170t5Y6ApJACTBfpAEj5IIkuA3EuWrBr9LQqSVGK1+UWFeNdF4zQTjBZTMMwnGbUV6jWj2zQkrXYcBSQAkIbogCR4FSbCHnXMZ/IBfJSHSSozRrpq4dt3apcepyyKbJcG8EJP6iWM0qzpa3XbK6jWrPf8qBEkAJIHEFCQhufG7JFhdc8HOqolZ+ZnLir7xktDGyx6bX9vOCpZuo+MrByQBkAQSU5CE5MavkmCUgXCXKjYTbtVEtV6CuhJkJEmI9Bor7ZtbkuD1BZuQBEASSExBEpIbP0uCkVhXiRyY7V8q7qrwRisJ0V5e2u2ZBWYSAElwHiTBoyAJyY1fJSHSSozRrpo4MPvLokfmRZrUbeO/t+1JW3rdcK8R6yqR0cI5CYAkOA+S4FGQhOTGr5IwMBt+JUbFSl9FWP0SwVzUzdIQ6dcNxq8U7K4Safx7uH8bX9PrtkYSAEkgMQVJSG78LAmJipPzCbhOAiAJ7gRJ8ChIQnKDJPhHEuycB4EkAJKwcpAEj4IkJDdIAiAJgCSQmJNZ0q29kEH8yDrdE1U/KGj5Qnshg/hR0HIgqn4wfvVT7YUM4sfE1V1OyoWvgiR4lJ25bdIz9kx7MQP36R5dlE/z2qPqB5m1aXJjslN7MQP36Qp1SFbttqj6wUj9enk536i9mIH7vJhrlDv10c0oJUKQBI9SWDkozf2PtRc0cJ+mW4+kqHIwqn5wpitPWu7G5wqDoJfmO5flbFd+VP3gfk+2PLtfrr2ggfssTl2Q+z1fOykXvgqS4FHqukJSVD2ivaCB+xRWjUhD92RU/aD9Xo2cvp6rvaCB+5y+niMdo3VR9YOF0Ysy25elvaCB+8z2ZcjCWKWTcuGrIAke5dXPr2XLwUbtBQ3cZ1N2g7yOsh/8/PqVpFf8RXtBA/fZW75BJNqe8PqVDFX/QXtBA/cZrHo/+n6QAEESPExjz5ScbRrXXtTAPc40jUtz331b/eDaWL1cvHlKe1ED97h486RcH2u01Q8ejVfL/NAx7UUN3GN+KF8eTVyy1Q/8HiTB45TW35GTdaPaixs4p/jyqJxpuBtTP6i8eVLOdR/XXtzAOT92F0l1f0lM/WC2/5jM9R/RXtzAOXP9h2V2sCimfuDnIAkaUnJ5WP7ROKG9yEHslDaOyZkrsQmCSnnfD3Khz9u1BcBdLvT+IFW3YhMElZlbeTJ/O097kQMHgjCYK7ODhY76gV+DJGhKU8+UfHSoSYqqR6Rl4LH0jPLzSD/TM/pMmvsfS1HViGzKbpCWvmlX+kHn6BXZV/m/cvp6rrTeq5euUIf2wgfh6Qp1SMvdy1J6PVf2lm+QrnF7XzGEy8JEtQxd+qPM9mXJ8+mL/DzS57ycb5Tn0xdlti9TBqvel8ehGlf6gR+DJGjM69ciV25MSlHloHya1yZZpT2yMbsBfEZWaY98mtcmxysH5cqNSddPSXotr+Xqvcty9ka+ZNVuk8LWA7K3PBV8RmHrAcmq3SZnu/L//1cM7veEhbEKud97UEbqU2WiY5cMVr0HPmOiY5eM1KfK/Z6vZWGsIg79wF/5P9m/U0tW/07sAAAAAElFTkSuQmCC"/>
          <p:cNvSpPr>
            <a:spLocks noChangeAspect="1" noChangeArrowheads="1"/>
          </p:cNvSpPr>
          <p:nvPr/>
        </p:nvSpPr>
        <p:spPr bwMode="auto">
          <a:xfrm>
            <a:off x="155575" y="-3970338"/>
            <a:ext cx="4133850" cy="827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54" name="Obraz 5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87"/>
          <a:stretch/>
        </p:blipFill>
        <p:spPr>
          <a:xfrm>
            <a:off x="158400" y="1348177"/>
            <a:ext cx="4131025" cy="479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82388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1272C2-9C62-4D66-8B8C-7DAFB2C499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A214701-DB6C-4756-AAC9-A2022AAB7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(New) K8S Definition handling proposal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944F50F-0D95-45DC-ACA8-694447EFE5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Identify the K8S Definition artifact using the VF Module Model Identifiers</a:t>
            </a:r>
          </a:p>
          <a:p>
            <a:r>
              <a:rPr lang="en-US" dirty="0"/>
              <a:t>These are already present in the in VF Module create call from SO to </a:t>
            </a:r>
            <a:r>
              <a:rPr lang="en-US" dirty="0" err="1"/>
              <a:t>Multicloud</a:t>
            </a:r>
            <a:endParaRPr lang="en-US" dirty="0"/>
          </a:p>
          <a:p>
            <a:r>
              <a:rPr lang="en-US" dirty="0"/>
              <a:t>K8S Definition Artifact is here: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api</a:t>
            </a:r>
            <a:r>
              <a:rPr lang="en-US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/multicloud-k8s/v1/v1/</a:t>
            </a:r>
            <a:r>
              <a:rPr lang="en-US" sz="20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rb</a:t>
            </a:r>
            <a:r>
              <a:rPr lang="en-US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/definition/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{VF Module Model Invariant ID}</a:t>
            </a:r>
            <a:r>
              <a:rPr lang="en-US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{VF Module Model Version ID}</a:t>
            </a:r>
            <a:r>
              <a:rPr lang="en-US" sz="20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/content</a:t>
            </a:r>
          </a:p>
          <a:p>
            <a:r>
              <a:rPr lang="en-US" dirty="0"/>
              <a:t>Stored upon Distribution from SDC by </a:t>
            </a:r>
            <a:r>
              <a:rPr lang="en-US" dirty="0" err="1"/>
              <a:t>Multicloud</a:t>
            </a:r>
            <a:r>
              <a:rPr lang="en-US" dirty="0"/>
              <a:t> artifact broker</a:t>
            </a:r>
          </a:p>
          <a:p>
            <a:r>
              <a:rPr lang="en-US" dirty="0"/>
              <a:t>Eliminates need to invoke pass Definition ID and Version as User Parameters on creation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8392655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K8S RB Profile – </a:t>
            </a:r>
            <a:r>
              <a:rPr lang="pl-PL" dirty="0" err="1"/>
              <a:t>Upload</a:t>
            </a:r>
            <a:r>
              <a:rPr lang="pl-PL" dirty="0"/>
              <a:t> to K8s </a:t>
            </a:r>
            <a:r>
              <a:rPr lang="pl-PL" dirty="0" err="1"/>
              <a:t>Multicloud</a:t>
            </a:r>
            <a:r>
              <a:rPr lang="pl-PL" dirty="0"/>
              <a:t> </a:t>
            </a:r>
            <a:r>
              <a:rPr lang="pl-PL" dirty="0" err="1"/>
              <a:t>Plugin</a:t>
            </a:r>
            <a:r>
              <a:rPr lang="pl-PL" dirty="0"/>
              <a:t> (1)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/>
              <a:t>CREATE Profile in K8s </a:t>
            </a:r>
            <a:r>
              <a:rPr lang="pl-PL" dirty="0" err="1"/>
              <a:t>Multicloud</a:t>
            </a:r>
            <a:r>
              <a:rPr lang="pl-PL" dirty="0"/>
              <a:t> </a:t>
            </a:r>
            <a:r>
              <a:rPr lang="pl-PL" dirty="0" err="1"/>
              <a:t>Plugin</a:t>
            </a:r>
            <a:endParaRPr lang="pl-PL" dirty="0"/>
          </a:p>
          <a:p>
            <a:pPr marL="0" indent="0">
              <a:buNone/>
            </a:pPr>
            <a:r>
              <a:rPr lang="nn-NO" sz="1800" dirty="0">
                <a:solidFill>
                  <a:schemeClr val="tx1"/>
                </a:solidFill>
                <a:latin typeface="Courier" pitchFamily="49" charset="0"/>
              </a:rPr>
              <a:t>curl -i -d @create_rbprofile.json -X POST http://${K8S_NODE_IP}:30280/api/multicloud-k8s/v1/v1/rb/definition/</a:t>
            </a:r>
            <a:r>
              <a:rPr lang="nn-NO" sz="1800" dirty="0">
                <a:solidFill>
                  <a:srgbClr val="00B050"/>
                </a:solidFill>
                <a:latin typeface="Courier" pitchFamily="49" charset="0"/>
              </a:rPr>
              <a:t>{VF Module Model Invariant ID}</a:t>
            </a:r>
            <a:r>
              <a:rPr lang="nn-NO" sz="1800" dirty="0">
                <a:solidFill>
                  <a:schemeClr val="tx1"/>
                </a:solidFill>
                <a:latin typeface="Courier" pitchFamily="49" charset="0"/>
              </a:rPr>
              <a:t>/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Courier" pitchFamily="49" charset="0"/>
              </a:rPr>
              <a:t>{VF Module Model Version ID}</a:t>
            </a:r>
            <a:r>
              <a:rPr lang="nn-NO" sz="1800" dirty="0">
                <a:solidFill>
                  <a:schemeClr val="tx1"/>
                </a:solidFill>
                <a:latin typeface="Courier" pitchFamily="49" charset="0"/>
              </a:rPr>
              <a:t>/profile</a:t>
            </a:r>
            <a:endParaRPr lang="pl-PL" sz="1800" dirty="0">
              <a:solidFill>
                <a:schemeClr val="tx1"/>
              </a:solidFill>
              <a:latin typeface="Courier" pitchFamily="49" charset="0"/>
            </a:endParaRPr>
          </a:p>
          <a:p>
            <a:pPr marL="0" indent="0">
              <a:buNone/>
            </a:pPr>
            <a:endParaRPr lang="pl-PL" sz="1500" dirty="0">
              <a:solidFill>
                <a:schemeClr val="tx1"/>
              </a:solidFill>
              <a:latin typeface="Courier" pitchFamily="49" charset="0"/>
            </a:endParaRPr>
          </a:p>
          <a:p>
            <a:pPr marL="0" indent="0">
              <a:buNone/>
            </a:pP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{</a:t>
            </a:r>
          </a:p>
          <a:p>
            <a:pPr marL="0" indent="0">
              <a:buNone/>
            </a:pP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    "rb-name": “</a:t>
            </a:r>
            <a:r>
              <a:rPr lang="en-US" sz="1500" dirty="0">
                <a:solidFill>
                  <a:srgbClr val="00B050"/>
                </a:solidFill>
                <a:latin typeface="Courier" pitchFamily="49" charset="0"/>
              </a:rPr>
              <a:t>{VF Module Model Invariant ID}</a:t>
            </a: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",</a:t>
            </a:r>
          </a:p>
          <a:p>
            <a:pPr marL="0" indent="0">
              <a:buNone/>
            </a:pP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    "rb-version": "</a:t>
            </a:r>
            <a:r>
              <a:rPr lang="en-US" sz="1500" dirty="0">
                <a:solidFill>
                  <a:srgbClr val="006F8D"/>
                </a:solidFill>
                <a:latin typeface="Courier" pitchFamily="49" charset="0"/>
              </a:rPr>
              <a:t>{VF Module Model Version ID}</a:t>
            </a: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",</a:t>
            </a:r>
          </a:p>
          <a:p>
            <a:pPr marL="0" indent="0">
              <a:buNone/>
            </a:pP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    "profile-name": "</a:t>
            </a:r>
            <a:r>
              <a:rPr lang="pl-PL" sz="1500" dirty="0">
                <a:solidFill>
                  <a:srgbClr val="FF0000"/>
                </a:solidFill>
                <a:latin typeface="Courier" pitchFamily="49" charset="0"/>
              </a:rPr>
              <a:t>p1</a:t>
            </a: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",</a:t>
            </a:r>
          </a:p>
          <a:p>
            <a:pPr marL="0" indent="0">
              <a:buNone/>
            </a:pP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    "</a:t>
            </a:r>
            <a:r>
              <a:rPr lang="pl-PL" sz="1500" dirty="0" err="1">
                <a:solidFill>
                  <a:schemeClr val="tx1"/>
                </a:solidFill>
                <a:latin typeface="Courier" pitchFamily="49" charset="0"/>
              </a:rPr>
              <a:t>release-name</a:t>
            </a: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": "r1",</a:t>
            </a:r>
          </a:p>
          <a:p>
            <a:pPr marL="0" indent="0">
              <a:buNone/>
            </a:pP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    "</a:t>
            </a:r>
            <a:r>
              <a:rPr lang="pl-PL" sz="1500" dirty="0" err="1">
                <a:solidFill>
                  <a:schemeClr val="tx1"/>
                </a:solidFill>
                <a:latin typeface="Courier" pitchFamily="49" charset="0"/>
              </a:rPr>
              <a:t>namespace</a:t>
            </a: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": "testns1",</a:t>
            </a:r>
          </a:p>
          <a:p>
            <a:pPr marL="0" indent="0">
              <a:buNone/>
            </a:pP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    "</a:t>
            </a:r>
            <a:r>
              <a:rPr lang="pl-PL" sz="1500" dirty="0" err="1">
                <a:solidFill>
                  <a:schemeClr val="tx1"/>
                </a:solidFill>
                <a:latin typeface="Courier" pitchFamily="49" charset="0"/>
              </a:rPr>
              <a:t>kubernetes</a:t>
            </a: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-version": "1.13.5"</a:t>
            </a:r>
          </a:p>
          <a:p>
            <a:pPr marL="0" indent="0">
              <a:buNone/>
            </a:pPr>
            <a:r>
              <a:rPr lang="pl-PL" sz="1500" dirty="0">
                <a:solidFill>
                  <a:schemeClr val="tx1"/>
                </a:solidFill>
                <a:latin typeface="Courier" pitchFamily="49" charset="0"/>
              </a:rPr>
              <a:t>}</a:t>
            </a:r>
          </a:p>
          <a:p>
            <a:r>
              <a:rPr lang="pl-PL" dirty="0"/>
              <a:t>UPLOAD Profile Content</a:t>
            </a:r>
          </a:p>
          <a:p>
            <a:pPr marL="0" indent="0">
              <a:buNone/>
            </a:pPr>
            <a:r>
              <a:rPr lang="nn-NO" sz="1800" dirty="0">
                <a:solidFill>
                  <a:schemeClr val="tx1"/>
                </a:solidFill>
                <a:latin typeface="Courier" pitchFamily="49" charset="0"/>
              </a:rPr>
              <a:t>curl -i --data-binary </a:t>
            </a:r>
            <a:r>
              <a:rPr lang="nn-NO" sz="1800" dirty="0">
                <a:solidFill>
                  <a:srgbClr val="FF0000"/>
                </a:solidFill>
                <a:latin typeface="Courier" pitchFamily="49" charset="0"/>
              </a:rPr>
              <a:t>@profile.tar.gz</a:t>
            </a:r>
            <a:r>
              <a:rPr lang="nn-NO" sz="1800" dirty="0">
                <a:solidFill>
                  <a:schemeClr val="tx1"/>
                </a:solidFill>
                <a:latin typeface="Courier" pitchFamily="49" charset="0"/>
              </a:rPr>
              <a:t> -X POST http://${K8S_NODE_IP}:30280/api/multicloud-k8s/v1/v1/rb/definition/ /</a:t>
            </a:r>
            <a:r>
              <a:rPr lang="nn-NO" sz="1800" dirty="0">
                <a:solidFill>
                  <a:srgbClr val="00B050"/>
                </a:solidFill>
                <a:latin typeface="Courier" pitchFamily="49" charset="0"/>
              </a:rPr>
              <a:t>{VF Module Model Invariant ID}</a:t>
            </a:r>
            <a:r>
              <a:rPr lang="nn-NO" sz="1800" dirty="0">
                <a:solidFill>
                  <a:schemeClr val="tx1"/>
                </a:solidFill>
                <a:latin typeface="Courier" pitchFamily="49" charset="0"/>
              </a:rPr>
              <a:t>/</a:t>
            </a:r>
            <a:r>
              <a:rPr lang="en-US" sz="1800" dirty="0">
                <a:solidFill>
                  <a:schemeClr val="accent1">
                    <a:lumMod val="75000"/>
                  </a:schemeClr>
                </a:solidFill>
                <a:latin typeface="Courier" pitchFamily="49" charset="0"/>
              </a:rPr>
              <a:t>{VF Module Model Version ID}</a:t>
            </a:r>
            <a:r>
              <a:rPr lang="nn-NO" sz="1800" dirty="0">
                <a:solidFill>
                  <a:schemeClr val="tx1"/>
                </a:solidFill>
                <a:latin typeface="Courier" pitchFamily="49" charset="0"/>
              </a:rPr>
              <a:t>/profile/</a:t>
            </a:r>
            <a:r>
              <a:rPr lang="nn-NO" sz="1800" dirty="0">
                <a:solidFill>
                  <a:srgbClr val="FF0000"/>
                </a:solidFill>
                <a:latin typeface="Courier" pitchFamily="49" charset="0"/>
              </a:rPr>
              <a:t>p1</a:t>
            </a:r>
            <a:r>
              <a:rPr lang="nn-NO" sz="1800" dirty="0">
                <a:solidFill>
                  <a:schemeClr val="tx1"/>
                </a:solidFill>
                <a:latin typeface="Courier" pitchFamily="49" charset="0"/>
              </a:rPr>
              <a:t>/content</a:t>
            </a:r>
            <a:endParaRPr lang="pl-PL" sz="1800" dirty="0">
              <a:solidFill>
                <a:schemeClr val="tx1"/>
              </a:solidFill>
              <a:latin typeface="Courier" pitchFamily="49" charset="0"/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4554791" y="3866900"/>
            <a:ext cx="4953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pl-PL" dirty="0"/>
              <a:t>Profile Info: ID/</a:t>
            </a:r>
            <a:r>
              <a:rPr lang="pl-PL" dirty="0" err="1"/>
              <a:t>Name</a:t>
            </a:r>
            <a:r>
              <a:rPr lang="pl-PL" dirty="0"/>
              <a:t>, </a:t>
            </a:r>
            <a:r>
              <a:rPr lang="pl-PL" dirty="0" err="1"/>
              <a:t>release</a:t>
            </a:r>
            <a:r>
              <a:rPr lang="pl-PL" dirty="0"/>
              <a:t>, </a:t>
            </a:r>
            <a:r>
              <a:rPr lang="pl-PL" dirty="0" err="1"/>
              <a:t>namespace</a:t>
            </a:r>
            <a:r>
              <a:rPr lang="pl-PL" dirty="0"/>
              <a:t>, K8s </a:t>
            </a:r>
            <a:r>
              <a:rPr lang="pl-PL" dirty="0" err="1"/>
              <a:t>ver</a:t>
            </a:r>
            <a:r>
              <a:rPr lang="pl-PL" dirty="0"/>
              <a:t>.</a:t>
            </a:r>
          </a:p>
        </p:txBody>
      </p:sp>
      <p:sp>
        <p:nvSpPr>
          <p:cNvPr id="6" name="Nawias klamrowy zamykający 5"/>
          <p:cNvSpPr/>
          <p:nvPr/>
        </p:nvSpPr>
        <p:spPr>
          <a:xfrm>
            <a:off x="4107116" y="3489591"/>
            <a:ext cx="447675" cy="112395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138564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K8S RB Profile – Upload to K8s </a:t>
            </a:r>
            <a:r>
              <a:rPr lang="en-US" dirty="0" err="1"/>
              <a:t>Multicloud</a:t>
            </a:r>
            <a:r>
              <a:rPr lang="en-US" dirty="0"/>
              <a:t> Plugin (2)</a:t>
            </a: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14325" y="2683560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pl-PL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en-US" altLang="pl-PL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Symbol zastępczy tekstu 3"/>
          <p:cNvSpPr>
            <a:spLocks noGrp="1"/>
          </p:cNvSpPr>
          <p:nvPr>
            <p:ph type="body" sz="quarter" idx="10"/>
          </p:nvPr>
        </p:nvSpPr>
        <p:spPr>
          <a:xfrm>
            <a:off x="314325" y="1276261"/>
            <a:ext cx="11322709" cy="5170487"/>
          </a:xfrm>
        </p:spPr>
        <p:txBody>
          <a:bodyPr>
            <a:normAutofit/>
          </a:bodyPr>
          <a:lstStyle/>
          <a:p>
            <a:r>
              <a:rPr lang="en-US" dirty="0"/>
              <a:t>Profile tar.gz structure</a:t>
            </a:r>
            <a:r>
              <a:rPr lang="pl-PL" dirty="0"/>
              <a:t> for </a:t>
            </a:r>
            <a:r>
              <a:rPr lang="pl-PL" dirty="0" err="1"/>
              <a:t>vFW</a:t>
            </a:r>
            <a:r>
              <a:rPr lang="pl-PL" dirty="0"/>
              <a:t> K8S </a:t>
            </a:r>
            <a:r>
              <a:rPr lang="pl-PL" dirty="0" err="1"/>
              <a:t>use</a:t>
            </a:r>
            <a:r>
              <a:rPr lang="pl-PL" dirty="0"/>
              <a:t> </a:t>
            </a:r>
            <a:r>
              <a:rPr lang="pl-PL" dirty="0" err="1"/>
              <a:t>case</a:t>
            </a:r>
            <a:endParaRPr lang="en-US" dirty="0"/>
          </a:p>
          <a:p>
            <a:pPr marL="0" indent="0">
              <a:buNone/>
            </a:pPr>
            <a:r>
              <a:rPr lang="en-US" sz="1400" dirty="0" err="1">
                <a:solidFill>
                  <a:schemeClr val="tx1"/>
                </a:solidFill>
                <a:latin typeface="Courier" pitchFamily="49" charset="0"/>
              </a:rPr>
              <a:t>manifest.yaml</a:t>
            </a:r>
            <a:endParaRPr lang="en-US" sz="1400" dirty="0">
              <a:solidFill>
                <a:schemeClr val="tx1"/>
              </a:solidFill>
              <a:latin typeface="Courier" pitchFamily="49" charset="0"/>
            </a:endParaRPr>
          </a:p>
          <a:p>
            <a:pPr marL="0" indent="0">
              <a:buNone/>
            </a:pPr>
            <a:r>
              <a:rPr lang="en-US" sz="1400" dirty="0" err="1">
                <a:solidFill>
                  <a:schemeClr val="accent1"/>
                </a:solidFill>
                <a:latin typeface="Courier" pitchFamily="49" charset="0"/>
              </a:rPr>
              <a:t>override_values.yaml</a:t>
            </a:r>
            <a:endParaRPr lang="en-US" sz="1400" dirty="0">
              <a:solidFill>
                <a:schemeClr val="accent1"/>
              </a:solidFill>
              <a:latin typeface="Courier" pitchFamily="49" charset="0"/>
            </a:endParaRPr>
          </a:p>
          <a:p>
            <a:pPr marL="0" indent="0">
              <a:buNone/>
            </a:pPr>
            <a:r>
              <a:rPr lang="en-US" sz="1400" dirty="0" err="1">
                <a:solidFill>
                  <a:srgbClr val="FFC000"/>
                </a:solidFill>
                <a:latin typeface="Courier" pitchFamily="49" charset="0"/>
              </a:rPr>
              <a:t>testfol</a:t>
            </a:r>
            <a:endParaRPr lang="en-US" sz="1400" dirty="0">
              <a:solidFill>
                <a:srgbClr val="FFC000"/>
              </a:solidFill>
              <a:latin typeface="Courier" pitchFamily="49" charset="0"/>
            </a:endParaRPr>
          </a:p>
          <a:p>
            <a:pPr marL="0" indent="0">
              <a:buNone/>
            </a:pPr>
            <a:r>
              <a:rPr lang="en-US" sz="1400" dirty="0" err="1">
                <a:solidFill>
                  <a:srgbClr val="FFC000"/>
                </a:solidFill>
                <a:latin typeface="Courier" pitchFamily="49" charset="0"/>
              </a:rPr>
              <a:t>testfol</a:t>
            </a:r>
            <a:r>
              <a:rPr lang="en-US" sz="1400" dirty="0">
                <a:solidFill>
                  <a:srgbClr val="FFC000"/>
                </a:solidFill>
                <a:latin typeface="Courier" pitchFamily="49" charset="0"/>
              </a:rPr>
              <a:t>/subdir</a:t>
            </a:r>
          </a:p>
          <a:p>
            <a:pPr marL="0" indent="0">
              <a:buNone/>
            </a:pPr>
            <a:r>
              <a:rPr lang="en-US" sz="1400" dirty="0" err="1">
                <a:solidFill>
                  <a:srgbClr val="FFC000"/>
                </a:solidFill>
                <a:latin typeface="Courier" pitchFamily="49" charset="0"/>
              </a:rPr>
              <a:t>testfol</a:t>
            </a:r>
            <a:r>
              <a:rPr lang="en-US" sz="1400" dirty="0">
                <a:solidFill>
                  <a:srgbClr val="FFC000"/>
                </a:solidFill>
                <a:latin typeface="Courier" pitchFamily="49" charset="0"/>
              </a:rPr>
              <a:t>/subdir/</a:t>
            </a:r>
            <a:r>
              <a:rPr lang="en-US" sz="1400" dirty="0" err="1">
                <a:solidFill>
                  <a:srgbClr val="FFC000"/>
                </a:solidFill>
                <a:latin typeface="Courier" pitchFamily="49" charset="0"/>
              </a:rPr>
              <a:t>deployment.yaml</a:t>
            </a:r>
            <a:endParaRPr lang="en-US" sz="1500" dirty="0">
              <a:solidFill>
                <a:srgbClr val="FFC000"/>
              </a:solidFill>
              <a:latin typeface="Courier" pitchFamily="49" charset="0"/>
            </a:endParaRPr>
          </a:p>
          <a:p>
            <a:r>
              <a:rPr lang="en-US" dirty="0"/>
              <a:t>Profile Manifest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---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version: v1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type: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FF0000"/>
                </a:solidFill>
                <a:latin typeface="Courier" pitchFamily="49" charset="0"/>
              </a:rPr>
              <a:t>  </a:t>
            </a:r>
            <a:r>
              <a:rPr lang="en-US" sz="1400" dirty="0">
                <a:solidFill>
                  <a:schemeClr val="accent1"/>
                </a:solidFill>
                <a:latin typeface="Courier" pitchFamily="49" charset="0"/>
              </a:rPr>
              <a:t>values: "</a:t>
            </a:r>
            <a:r>
              <a:rPr lang="en-US" sz="1400" dirty="0" err="1">
                <a:solidFill>
                  <a:schemeClr val="accent1"/>
                </a:solidFill>
                <a:latin typeface="Courier" pitchFamily="49" charset="0"/>
              </a:rPr>
              <a:t>override_values.yaml</a:t>
            </a:r>
            <a:r>
              <a:rPr lang="en-US" sz="1400" dirty="0">
                <a:solidFill>
                  <a:schemeClr val="accent1"/>
                </a:solidFill>
                <a:latin typeface="Courier" pitchFamily="49" charset="0"/>
              </a:rPr>
              <a:t>"</a:t>
            </a:r>
          </a:p>
          <a:p>
            <a:pPr marL="0" indent="0">
              <a:buNone/>
            </a:pPr>
            <a:r>
              <a:rPr lang="en-US" sz="1400" dirty="0">
                <a:solidFill>
                  <a:schemeClr val="tx1"/>
                </a:solidFill>
                <a:latin typeface="Courier" pitchFamily="49" charset="0"/>
              </a:rPr>
              <a:t>  </a:t>
            </a:r>
            <a:r>
              <a:rPr lang="en-US" sz="1400" dirty="0" err="1">
                <a:solidFill>
                  <a:srgbClr val="FFC000"/>
                </a:solidFill>
                <a:latin typeface="Courier" pitchFamily="49" charset="0"/>
              </a:rPr>
              <a:t>configresource</a:t>
            </a:r>
            <a:r>
              <a:rPr lang="en-US" sz="1400" dirty="0">
                <a:solidFill>
                  <a:srgbClr val="FFC000"/>
                </a:solidFill>
                <a:latin typeface="Courier" pitchFamily="49" charset="0"/>
              </a:rPr>
              <a:t>: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FFC000"/>
                </a:solidFill>
                <a:latin typeface="Courier" pitchFamily="49" charset="0"/>
              </a:rPr>
              <a:t>    - </a:t>
            </a:r>
            <a:r>
              <a:rPr lang="en-US" sz="1400" dirty="0" err="1">
                <a:solidFill>
                  <a:srgbClr val="FFC000"/>
                </a:solidFill>
                <a:latin typeface="Courier" pitchFamily="49" charset="0"/>
              </a:rPr>
              <a:t>filepath</a:t>
            </a:r>
            <a:r>
              <a:rPr lang="en-US" sz="1400" dirty="0">
                <a:solidFill>
                  <a:srgbClr val="FFC000"/>
                </a:solidFill>
                <a:latin typeface="Courier" pitchFamily="49" charset="0"/>
              </a:rPr>
              <a:t>: </a:t>
            </a:r>
            <a:r>
              <a:rPr lang="en-US" sz="1400" dirty="0" err="1">
                <a:solidFill>
                  <a:srgbClr val="FFC000"/>
                </a:solidFill>
                <a:latin typeface="Courier" pitchFamily="49" charset="0"/>
              </a:rPr>
              <a:t>testfol</a:t>
            </a:r>
            <a:r>
              <a:rPr lang="en-US" sz="1400" dirty="0">
                <a:solidFill>
                  <a:srgbClr val="FFC000"/>
                </a:solidFill>
                <a:latin typeface="Courier" pitchFamily="49" charset="0"/>
              </a:rPr>
              <a:t>/subdir/</a:t>
            </a:r>
            <a:r>
              <a:rPr lang="en-US" sz="1400" dirty="0" err="1">
                <a:solidFill>
                  <a:srgbClr val="FFC000"/>
                </a:solidFill>
                <a:latin typeface="Courier" pitchFamily="49" charset="0"/>
              </a:rPr>
              <a:t>deployment.yaml</a:t>
            </a:r>
            <a:endParaRPr lang="en-US" sz="1400" dirty="0">
              <a:solidFill>
                <a:srgbClr val="FFC000"/>
              </a:solidFill>
              <a:latin typeface="Courier" pitchFamily="49" charset="0"/>
            </a:endParaRPr>
          </a:p>
          <a:p>
            <a:pPr marL="0" indent="0">
              <a:buNone/>
            </a:pPr>
            <a:r>
              <a:rPr lang="en-US" sz="1400" dirty="0">
                <a:solidFill>
                  <a:srgbClr val="FFC000"/>
                </a:solidFill>
                <a:latin typeface="Courier" pitchFamily="49" charset="0"/>
              </a:rPr>
              <a:t>      </a:t>
            </a:r>
            <a:r>
              <a:rPr lang="en-US" sz="1400" dirty="0" err="1">
                <a:solidFill>
                  <a:srgbClr val="FFC000"/>
                </a:solidFill>
                <a:latin typeface="Courier" pitchFamily="49" charset="0"/>
              </a:rPr>
              <a:t>chartpath</a:t>
            </a:r>
            <a:r>
              <a:rPr lang="en-US" sz="1400" dirty="0">
                <a:solidFill>
                  <a:srgbClr val="FFC000"/>
                </a:solidFill>
                <a:latin typeface="Courier" pitchFamily="49" charset="0"/>
              </a:rPr>
              <a:t>: firewall/templates/</a:t>
            </a:r>
            <a:r>
              <a:rPr lang="en-US" sz="1400" dirty="0" err="1">
                <a:solidFill>
                  <a:srgbClr val="FFC000"/>
                </a:solidFill>
                <a:latin typeface="Courier" pitchFamily="49" charset="0"/>
              </a:rPr>
              <a:t>deployment.yaml</a:t>
            </a:r>
            <a:endParaRPr lang="en-US" sz="1400" dirty="0">
              <a:solidFill>
                <a:srgbClr val="FFC000"/>
              </a:solidFill>
              <a:latin typeface="Courier" pitchFamily="49" charset="0"/>
            </a:endParaRPr>
          </a:p>
          <a:p>
            <a:endParaRPr lang="en-US" dirty="0"/>
          </a:p>
        </p:txBody>
      </p:sp>
      <p:grpSp>
        <p:nvGrpSpPr>
          <p:cNvPr id="16" name="Grupa 15"/>
          <p:cNvGrpSpPr/>
          <p:nvPr/>
        </p:nvGrpSpPr>
        <p:grpSpPr>
          <a:xfrm>
            <a:off x="3174521" y="2084081"/>
            <a:ext cx="6306132" cy="369332"/>
            <a:chOff x="3174521" y="2084081"/>
            <a:chExt cx="6306132" cy="369332"/>
          </a:xfrm>
        </p:grpSpPr>
        <p:sp>
          <p:nvSpPr>
            <p:cNvPr id="12" name="pole tekstowe 11"/>
            <p:cNvSpPr txBox="1"/>
            <p:nvPr/>
          </p:nvSpPr>
          <p:spPr>
            <a:xfrm>
              <a:off x="3717985" y="2084081"/>
              <a:ext cx="5762668" cy="36933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dirty="0"/>
                <a:t>DYNAMIC: </a:t>
              </a:r>
              <a:r>
                <a:rPr lang="en-US" dirty="0"/>
                <a:t>Replacement of selected values from </a:t>
              </a:r>
              <a:r>
                <a:rPr lang="en-US" dirty="0" err="1"/>
                <a:t>values.yaml</a:t>
              </a:r>
              <a:endParaRPr lang="en-US" dirty="0"/>
            </a:p>
          </p:txBody>
        </p:sp>
        <p:cxnSp>
          <p:nvCxnSpPr>
            <p:cNvPr id="14" name="Łącznik prosty ze strzałką 13"/>
            <p:cNvCxnSpPr>
              <a:stCxn id="12" idx="1"/>
            </p:cNvCxnSpPr>
            <p:nvPr/>
          </p:nvCxnSpPr>
          <p:spPr>
            <a:xfrm flipH="1">
              <a:off x="3174521" y="2268747"/>
              <a:ext cx="543464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" name="Grupa 20"/>
          <p:cNvGrpSpPr/>
          <p:nvPr/>
        </p:nvGrpSpPr>
        <p:grpSpPr>
          <a:xfrm>
            <a:off x="3174521" y="2637393"/>
            <a:ext cx="7077047" cy="369332"/>
            <a:chOff x="3174521" y="2084081"/>
            <a:chExt cx="7077047" cy="369332"/>
          </a:xfrm>
        </p:grpSpPr>
        <p:sp>
          <p:nvSpPr>
            <p:cNvPr id="22" name="pole tekstowe 21"/>
            <p:cNvSpPr txBox="1"/>
            <p:nvPr/>
          </p:nvSpPr>
          <p:spPr>
            <a:xfrm>
              <a:off x="3717985" y="2084081"/>
              <a:ext cx="6533583" cy="36933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dirty="0"/>
                <a:t>STATIC (</a:t>
              </a:r>
              <a:r>
                <a:rPr lang="pl-PL" dirty="0" err="1"/>
                <a:t>Optional</a:t>
              </a:r>
              <a:r>
                <a:rPr lang="pl-PL" dirty="0"/>
                <a:t>): </a:t>
              </a:r>
              <a:r>
                <a:rPr lang="en-US" dirty="0"/>
                <a:t>Replacement/</a:t>
              </a:r>
              <a:r>
                <a:rPr lang="pl-PL" dirty="0"/>
                <a:t>N</a:t>
              </a:r>
              <a:r>
                <a:rPr lang="en-US" dirty="0" err="1"/>
                <a:t>ew</a:t>
              </a:r>
              <a:r>
                <a:rPr lang="en-US" dirty="0"/>
                <a:t> </a:t>
              </a:r>
              <a:r>
                <a:rPr lang="pl-PL" dirty="0"/>
                <a:t>K8S </a:t>
              </a:r>
              <a:r>
                <a:rPr lang="pl-PL" dirty="0" err="1"/>
                <a:t>resources</a:t>
              </a:r>
              <a:r>
                <a:rPr lang="pl-PL" dirty="0"/>
                <a:t> </a:t>
              </a:r>
              <a:r>
                <a:rPr lang="en-US" dirty="0"/>
                <a:t>in helm package</a:t>
              </a:r>
            </a:p>
          </p:txBody>
        </p:sp>
        <p:cxnSp>
          <p:nvCxnSpPr>
            <p:cNvPr id="23" name="Łącznik prosty ze strzałką 22"/>
            <p:cNvCxnSpPr>
              <a:stCxn id="22" idx="1"/>
            </p:cNvCxnSpPr>
            <p:nvPr/>
          </p:nvCxnSpPr>
          <p:spPr>
            <a:xfrm flipH="1">
              <a:off x="3174521" y="2268747"/>
              <a:ext cx="543464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4" name="Grupa 23"/>
          <p:cNvGrpSpPr/>
          <p:nvPr/>
        </p:nvGrpSpPr>
        <p:grpSpPr>
          <a:xfrm>
            <a:off x="5877975" y="5532993"/>
            <a:ext cx="4607141" cy="369332"/>
            <a:chOff x="3174521" y="2084081"/>
            <a:chExt cx="4607141" cy="369332"/>
          </a:xfrm>
        </p:grpSpPr>
        <p:sp>
          <p:nvSpPr>
            <p:cNvPr id="25" name="pole tekstowe 24"/>
            <p:cNvSpPr txBox="1"/>
            <p:nvPr/>
          </p:nvSpPr>
          <p:spPr>
            <a:xfrm>
              <a:off x="3717985" y="2084081"/>
              <a:ext cx="4063677" cy="36933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dirty="0"/>
                <a:t>C</a:t>
              </a:r>
              <a:r>
                <a:rPr lang="en-US" dirty="0" err="1"/>
                <a:t>onfiguration</a:t>
              </a:r>
              <a:r>
                <a:rPr lang="en-US" dirty="0"/>
                <a:t> file</a:t>
              </a:r>
              <a:r>
                <a:rPr lang="pl-PL" dirty="0"/>
                <a:t>: </a:t>
              </a:r>
              <a:r>
                <a:rPr lang="pl-PL" dirty="0" err="1"/>
                <a:t>source</a:t>
              </a:r>
              <a:r>
                <a:rPr lang="pl-PL" dirty="0"/>
                <a:t> and </a:t>
              </a:r>
              <a:r>
                <a:rPr lang="pl-PL" dirty="0" err="1"/>
                <a:t>destination</a:t>
              </a:r>
              <a:endParaRPr lang="en-US" dirty="0"/>
            </a:p>
          </p:txBody>
        </p:sp>
        <p:cxnSp>
          <p:nvCxnSpPr>
            <p:cNvPr id="26" name="Łącznik prosty ze strzałką 25"/>
            <p:cNvCxnSpPr>
              <a:stCxn id="25" idx="1"/>
            </p:cNvCxnSpPr>
            <p:nvPr/>
          </p:nvCxnSpPr>
          <p:spPr>
            <a:xfrm flipH="1">
              <a:off x="3174521" y="2268747"/>
              <a:ext cx="543464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7" name="Grupa 26"/>
          <p:cNvGrpSpPr/>
          <p:nvPr/>
        </p:nvGrpSpPr>
        <p:grpSpPr>
          <a:xfrm>
            <a:off x="3304428" y="5090170"/>
            <a:ext cx="4166187" cy="369332"/>
            <a:chOff x="3174521" y="2084081"/>
            <a:chExt cx="4166187" cy="369332"/>
          </a:xfrm>
        </p:grpSpPr>
        <p:sp>
          <p:nvSpPr>
            <p:cNvPr id="28" name="pole tekstowe 27"/>
            <p:cNvSpPr txBox="1"/>
            <p:nvPr/>
          </p:nvSpPr>
          <p:spPr>
            <a:xfrm>
              <a:off x="3717985" y="2084081"/>
              <a:ext cx="3622723" cy="369332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pl-PL" dirty="0"/>
                <a:t>STATIC (</a:t>
              </a:r>
              <a:r>
                <a:rPr lang="pl-PL" dirty="0" err="1"/>
                <a:t>Optional</a:t>
              </a:r>
              <a:r>
                <a:rPr lang="pl-PL" dirty="0"/>
                <a:t>): C</a:t>
              </a:r>
              <a:r>
                <a:rPr lang="en-US" dirty="0" err="1"/>
                <a:t>onfiguration</a:t>
              </a:r>
              <a:r>
                <a:rPr lang="en-US" dirty="0"/>
                <a:t> file</a:t>
              </a:r>
              <a:r>
                <a:rPr lang="pl-PL" dirty="0"/>
                <a:t>s</a:t>
              </a:r>
              <a:endParaRPr lang="en-US" dirty="0"/>
            </a:p>
          </p:txBody>
        </p:sp>
        <p:cxnSp>
          <p:nvCxnSpPr>
            <p:cNvPr id="29" name="Łącznik prosty ze strzałką 28"/>
            <p:cNvCxnSpPr>
              <a:stCxn id="28" idx="1"/>
            </p:cNvCxnSpPr>
            <p:nvPr/>
          </p:nvCxnSpPr>
          <p:spPr>
            <a:xfrm flipH="1">
              <a:off x="3174521" y="2268747"/>
              <a:ext cx="543464" cy="0"/>
            </a:xfrm>
            <a:prstGeom prst="straightConnector1">
              <a:avLst/>
            </a:prstGeom>
            <a:ln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0108339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1 – K8s Profile created by CDS (1)</a:t>
            </a:r>
          </a:p>
        </p:txBody>
      </p:sp>
      <p:sp>
        <p:nvSpPr>
          <p:cNvPr id="6" name="AutoShape 2" descr="data:image/png;base64,iVBORw0KGgoAAAANSUhEUgAABM4AAAIvCAYAAACMQZdIAAAZZXRFWHRteGZpbGUAJTNDbXhmaWxlJTIwbW9kaWZpZWQlM0QlMjIyMDE5LTEwLTAzVDA5JTNBMzIlM0E1Ny43MDhaJTIyJTIwaG9zdCUzRCUyMnd3dy5kcmF3LmlvJTIyJTIwYWdlbnQlM0QlMjJNb3ppbGxhJTJGNS4wJTIwKFdpbmRvd3MlMjBOVCUyMDEwLjAlM0IlMjBXT1c2NCUzQiUyMHJ2JTNBNjguMCklMjBHZWNrbyUyRjIwMTAwMTAxJTIwRmlyZWZveCUyRjY4LjAlMjIlMjBldGFnJTNEJTIyMjZkT2tWck1rODEzZnBlNDhPNEwlMjIlMjB2ZXJzaW9uJTNEJTIyMTIuMC4yJTIyJTIwdHlwZSUzRCUyMmRldmljZSUyMiUyMHBhZ2VzJTNEJTIyMyUyMiUzRSUzQ2RpYWdyYW0lMjBpZCUzRCUyMmZmeUN0M2tHZE5xRmFMMmZIakotJTIyJTIwbmFtZSUzRCUyMkNCQS1iYXNlZC10ZW1wbGF0ZSUyMiUzRTVWemJkcHM0RlAwYXI5VSUyQk9BdHg1ekcyazdhVGR0TFcwNWwyWHJwa2tHMG1HSG1FN0NUOSUyQmtvZ01DRDVraGlNMCUyQmJGSUNRWjdYUDJ1VWxPenhndUh0NFF1SnglMkZ3QUdLZXJvV1BQU01VVTluZjViTFBuakxZOVppdTFyV01DTmhrRFdCVGNNNCUyRklGRVk5NXRGUVlvcVhTa0dFYzBYRlliZlJ6SHlLZVZOa2dJdnE5Mm0lMkJLbyUyQnExTE9FTlN3OWlIa2R6NlR4alFlZGJxV3RxbSUyRlMwS1olMkZQOG00RW1uaXhnM2xrMEpITVk0UHRTazNIVk00WUVZNXBkTFI2R0tPTGc1YmhrNDY2M1BDMWVqS0NZSGpMZzQlMkZSNnJIMFBKdjNnZnBJTVI4TWt1ZEg2WXBZMWpGWml3ZUpsNldPT0FNR3JPRUI4RXRBekJ2ZnprS0x4RXZyODZUMlRPV3ViMDBVa0hvdnBFS0hvWWV0N2dtTDFURzBRWGlCS0hsa1hNY0RLUlM4MHhyVEVGUGNiJTJGQXYxbUpleHR6MGhkeUh6V1RIM0JoWjJJWkJSbzNRYlhuJTJCNmNyU0ElMkZQSHV5JTJCWDYlMkZYUnNPbEhma2xBYWppOCUyRjcwQktPeFFwQ1JZRmVGdVI2cHRhRlNwZ2FoSlVobVBMVUJtNVVqWU9sZTVKc0tDQU1VcmNZa0xuZUlaakdGMXRXZ2RWNERaOTNtTzhGSEQ5aHloOUZPWUJyaWl1Z29rZVF2cVZENyUyQnd4TjIzMHBQUmc1ZzV2WG5NYjJLMjNxJTJGbG0yJTJCYkdmanRabGg2bDQ5TEtDVDBrcHNXMWhEakdPVnQxeUdIS3UwVHdHUmVVR2FycEJPOElqN2FBYWF3bld6eUdhSzdRTSUyRjZjYUIzNmcxQkVhVGh1bXJhR2xjQlYyYkw0TElKczNJY1dRelRxWkRGc0dTeTZLYkNybmh0Y1NVM1lsMXh4WEhMWkxuUWdITWdZVFljJTJCVmFoaUpvd2ZKS1BpSVFNTkVSRTIlMkZNNWtRY0IlMkJ6amhuUlVuOUk1RnJUJTJGSExqNU56TzJMRkRRdTAzUW9zJTJCWHdzZFJoaWNPWUpxV1pQJTJGS0dqU1VCVnRYcjZsb3Q4TnJYMzlyZFg5JTJGZG4xMWtiN3pSeG1McFJ5aW85ZUw4TnFqNmJmMUpqdHVQWUpLRWZzMTNIJTJCZXV1OVBqNDl5UTVLJTJGSHR6M2RqdGdTQmhQQ3JtYTBnS1ZEQnc3QSUyRm1EWDhoVCUyQjIyNHQxalU2OXQ5bDBtaUhrU1lmbGZNRzdDSE44OW1ndnl5cnJwdHVSYjFNWTQlMkJWZHJWZCUyRlklMkIyMHNwMDNlbFM0VUJaMndxRDNXeHlwVlNGeHZSUGlhblpoYmJsMnBKcmp5WDg3elp0cSUyRmMzdlZQRUJKSmpHSTdHbmZzQnUxNGVVcVJ4bHFvOFpMWGxCMHdKSiUyRjJDM1g5R1FrZjVWeWJoTEY3d1JkZmhZNnVtVll3SVNzSWZjSkoyNEp3UXVzUjZXNE9lTldJdG5LTkpSbGMlMkJBRVpzY25ZZG9TbWZpa01aJTJCakM2Rk0yVTgzeVFNSm1FOGV5dmxQVHNsUnVSaFdkV1pGSFVta3F5QUNwWnRGWiUyQk1qckpzeXJsbmtQcVE5dHlyRWE4Y1YlMkZYNSUyRjklMkJtc3ljNGUzWUhuNlpmdjMlMkJ4bFhGcGtwcmFMVGlqQ1Y3eHZJTnU2STZlUkpWekpHdFNBemJaUm5yOXFBZTdtVkxsaVo2Y256d3RLU3YxdDMyZG5lM1hIdFglMkYzYnN1eVBaclJ0M3pQV0w0R2tZY2J0RjBXTEo1SXlPTSUyRnBzc21pSUkwelNzY2JVOVpHZlpWNEUzNkhTazRscmNYUGVVTDNQcU5mN1pPT2tTaGVNdG5ZUmdPeFB1ekJXejQlMkJvMmduVVpTNDRXemFBOWpDNktWcDRrcGdXZjclMkY3MEhuY1U5OFhNNEM4THdiMFUlMkJhJTJGUU40WE0zbmdNeVFvdFJuYWpadVV6Y25aUkQ1VEhOT1MyYm0lMkIxdGhmTTFJeWFsS3lORGs4QmNZcFF5SmdLOHhPVnQwSnduVmUzbkc0NE43RlV3TDV1Mkp5RjJFWXBLJTJGTjNwcUpMWWg5OXZGcXlwajlPc01JcHZYOEpKJTJCTHZWdHB1ak1TZGhQVWM3eXE4ODkzT2ZmbEhPMEp0ZE5Ld0hQM0U4NnQ5S1EzN2RDT2s2bThjYW9ncXBHbmx0RWFIVVJFYVFZWUI0VnQ5bk5UWFJocHVlNTc1dnh1MFppRFd0WEYxaDNabUt1MmpJMjJlRjlRNE9WczA1eHVHOUY3bWJTWDQ4M3g2TTloNSUyRkVtOEdyeHBpcVNPV204bWVkTEphVEFiMUpvQTdXY3FJZ3NPcXUwNlhMVjA4cUVRVmNrVHRtVCUyQnFpZzVxUiUyQkphbm9kWXE0aXZxbmUxS3B5TUclMkJMYVJDUXBSR0RPbWpYMHdRSnFoVkUlMkZQTnZMSWdWR2RHMnhPRVhGeFRoR0p1bG5VbEZNWTBaTDRHeDc5enVHVjVla1dLcHNyamFDZVZvaHlTRDlqVmttUUZLeFkwJTJCeWhKR0JaZE8lMkJ2YVpyUmxXQjM3YWtOMXNselNmNDNyJTJGeWhNbUhHYXJDZzZPSVY1Z1dsS0EwTHUxME15eTVBSm9uSTNyYVVqaGh5UlBWJTJGS3Y0U284c05KN21HU2FjSnk3ZHJ2TzZjZmR2UU50M3JFQmlpMjdvR3RRQWswb2NCS21HVDluYU5vd1FzamMwamtIT0wwa0RtZ0NwbWpTc0pNaFdIWFcwSk1EdnZmSXNpZDRhdEh5SmF1RDNsbUhhOWZkNDhkc0t2cXBpc09ETGJtRkpYWUtYNUhGT0VWejVBdW1XV2FRaiUyRkZrVUp5TWZzaEF5Z2J4RVkwTE5lVUhhR3pjcHUwQVpDVUp4QmtROVZkWmZ2Z1E1WDZreXJiVHo0dmtrR3klMkYxaGM4M3V4YnZXRWoxVSUyRlJIWG9NUTFwb3JybmEyNVRkOWU1bGhMMW9LQmNmOEpQSVRRU3doJTJGM3UwZTltc05hcG5keHdpaCUyQiUyQjluSUNtcDNicktNVnJNd1BqdThpb00lMkZuYUVsbSUyRmM4MUdVeFpseEJ5JTJGNSUyRnhYJTJGM08lMkJBMnZTJTJGQzFFc2VkckRGYzEzTVNLJTJCbEtQYVRERWIlMkJQTVprQWFQTiUyQkR4NnprNG9YTiUyQjU1VzJnN0Z2UE5MdyUyQlN2YTJXZU9LcnVLSzAxTEFiWTF1JTJCOE5aMzFtekZZUTJjVmIlMkJ6UnRsd0szT2hMNHN4ZDc2NTVlWXglMkI2dSUyRnh3bFZkTno2bEk5S0JSNWhrelo3ZWFYOTVtUDJmeiUyRkF1UHFKdyUzRCUzRCUzQyUyRmRpYWdyYW0lM0UlM0NkaWFncmFtJTIwbmFtZSUzRCUyMk11bHRpY2xvdWQtYnJva2VyLXRlbXBsYXRpbmclMjIlMjBpZCUzRCUyMkhOekJUOENTWVMxNzQtQlFpd0F6JTIyJTNFN1Z4YmQ5bzRFUDQxbk5OOUlNZDNtMGN1SVdtYWRyT2xUYk45NlJHMkFEZkc4c29pUUg3OVNyWU10cVZ3Q1ppWXRyeGdqMGV5JTJGWTFtOU0xSTBOQzcwOFVWQnRIa0klMkZKZzBOQVViOUhRZXcyTmZreUhmakhKTXBWWWpwSUt4dGozVXBHNkZnejhaOGlGbWRyTTkyQmNVQ1FJQmNTUGlrSVhoU0YwU1VFR01FYnpvdG9JQmNXN1JtQU1CY0hBQllFbyUyRmVaN1pKSktIVk5aeTYlMkJoUDU1a2QxWVZmbVVLTW1VdWlDZkFRJTJGT2NTTDlzNkYyTUVFbVBwb3N1REJoNEsxeXU3OGx3JTJGbk9pall5NzRCRTdEJTJCUTdhYWFkOWZkcHNub0ZERU55NUs1NTMwOGdtSEhBdXIwQmYxJTJCeXpFREVhQlo2a0hXa052VE9mT0lUT0lpQXk2N082YkNoc2dtWkJ2enlqayUyQmIzUmxpQWhjNVclMkZHbnY0Sm9DZ2xlVWhWJTJCMWVKMjRBUFJ5RXc0WDV0VnkyU1R2RWx0TGdSOEtJMVhYYSUyRmhvZ2Njc1gzUWN3VDA2Z21kcVpheFUwWHNWQmwyVnFzaTdEUUpkRlpBYjl2eCUyRkNkNk9DWUpIaGFZTW96Q1lSd2w1OG9mMGQ2aUJOVWh6b0VhcE4lMkY5SXRRUzlOJTJCbWFTMVElMkJ5UGFROVFkdEQlMkIlMkZaT0VYQTZMeWRnR3hhV1N6T28lMkJJcWlIT0pycnRpQkZSenhvZUVoSCUyRnVXbmZSZGFINzg0Q3pLNjg1dmo1JTJCVFpxR2dKVTBLTlVocDhpVENab2pFSVFYSzZsblNLWWE1MWJoQ0lPNFU5SXlKTHpNakFqcUFpd0IlMkJMSmFuYUtDY0NrelVnWEZZUW9oSm1zNzdOWFNlNEJGejU1NFBycyUyQkY4bXY3Qk5mdHBiNVBSNlMzNnlueGxqTk1NdTNJQVUxMlB3YkRRMmhnRWclMkZsT1JDY3JzeHB2ZUlaOCUyQjMycVEyTVVob2lrbHk2ZlB5UnV0alU4QkJNdWNXc1FVNHBkdjAxeXhsdXhHTGIzSTVMWTJjSlNORGJTRDFLMHQ2cVp6b0w1YTBLY0hLWUw3dFY3QlRjZnJHQkxCS29sTHJzYkc2NzFVSk16MXBIeE5ReWxGT0FsZlZtVVJUcldPRU9IRzJ0MU5uMHdlTUloJTJGYU10NDd0emNXQ3YlMkZQbW1FeXdLV2NtSG1RcGE2TVY1UlclMkJEbFElMkY0a0RYT2FtWjJ2MnlWbldjTmRJbWdoNUw0JTJCTWtyMSUyQkJ5UyUyQnNBT2VkJTJGeFF1aEJ5WUFoT0ZXMzB6NFR2OUpsZWFnaThhdFdWV21vJTJCYlp1NVNoMjNyRXVGTlhlMGJrdXpJSjdiZkV0MXNrZHhENEZEZUtEaVlWVXo5blZmZXhhdVklMkYxdGdOQWUwMWczYyUyRjJiMlJuemFpRWFlN0xFTlV5MzFNMk15eEIzOXhDJTJCRGJyRnhuWks0aVVGRnY3N01pQWVnZ1pjQU1ReDc1YjRnTVZVSUMzRzlzSHhUQ3hsRHI0VzFaRnFpTW5VTlh0eFFRem0lMkY3emxPQVlURnYlMkJDb3FBMUVtOXk4NjdsN0tiZTJXdE1nOVR0N2pYa2YwbW84VG5NaWxvaGxNWWRJYSUyQkpjaVhFdWVTZmpWQlhoWEwlMkZOb0ZQZjhNdVQzWSUyQjhiJTJCT0p4Q25xN25oeXgxUDFJY1lSakclMkZqTVlKZ3BzREhDUXFMYlphWmc5S21Hak1rNEhLR3NBQXRvNVBRN2dpSFhGZk5wM1FkRG1Zc0pHZGllbUVjTVB4MSUyQlNZVTZUa1FvalJUbDVzQzBoVXFpeVJheGpWQjNscnlEbVhoTVlUS25FbmRCNXFwNEJ0Nm5icldMRXRTWEZEVjBUY1RRcnc5RVVjUHpneE96dE1ScjVBUnZwQkU0akdoSGdZWmdXeWdlMDU2Q0xBb1NUanZTUjQwSTM1UmdZUGNMY2xhRmpzZ1hUS2sxaVdrVVNxYlV1VE1Fb3NsbFFQOElhbzdSVzU1d2R4ZHd6TGRxbDNIVHNhZElXcDBrcCUyQlBWS2tiUEh6cm5uOVA3OXgzcUdOMU1ydXBLZWNaTjhkTk5PeVNlem0yMWVycmZZMVA0JTJCSEdIQW5oWGh4d0FCTDNscyUyQnRRVVppOTA2ZGU3RVRYNFh5bHdJQ25teERzdUhmNTZmTUIwaEtBcFdGcTZxYVV5UHBCNTRIa1ZrODRqYzZoWjFWMFR5Ym1la2ZQZ0NaWTh0RGElMkJPRUloeVRHYmZsJTJCaG55bzV1NllYZk5ReWJERWFHeWYxVWYxWEp6Wkg5bER0VE5mRk5ERTVHJTJGUSUyQmRldkpXdFJXS2JkVkpEblphVm1MbUpPcHYzWDFvYnlqUlpOWTZMUnN3eElzWktRV0lqTWNKbjZXekVWZVhTZWpxa3lsbFozSmtSU0tuSk9hU3N5Z1RHNHE3TU9FTGlTWGZnZnJHR3FKdG1lMTJMeDFaUHVwcTdPT3VINWlwOWxZVEVCSWZEcFpvWENYVk95dkdwbnYxRXpQYkdrRnN4cVNHZXpFMlZoTE1HdUhIa1U0TGUxSEdMa3dqaWxBdFdRRXBSVUhVN1lEclNwQ0lLMUp0UVNjM2k2MzNYbFZUTnNydDkxN1ElMkI5JTJCeHE5Nno2M3BxUEl4czJYVDdmYU95ajVhOFQ1Uk1iZW1zUHNqNEpMbWtOWG1hJTJCcXk1ZEtqYWNpcSUyQktmMVdwRWpTbXFQQ3B2dHZrYTg0dmlaJTJGU2dCaEY1RHZ2NVM4MnJqcWVjOTNTNVdPRmFEb0xDbHNhSjViOVBpUWM3a2owNGNCYk94SDU2SDN4aldDZWM2Nldack1RQzk1RFU5UDZZVWZqZzdBOCUyQm95bnhOMVNsU3Y5VXZKblAycXlyZEFwZnc1czd5dXdOYlFSJTJGUU4lMkJYUmU4Yk5seGRjS0NwaHdSN1dmelAyRyUyQlFPTTB1VEE5dW1HaTRGaWMwemFlaFFFczlveHFscnNPc2h3bE1Rck50bjlrNFh4dnFQVG41ZEpyM3Jiek1nTEtNMEQwcFhzJTJCMnFZdUtYZSUyRjBteGw4SCUyQkxyYnclMkZwdCUyRiUyQkhyVURJaXJpRmdqT2ZkRWxEY3RTNmpaJTJCR1RtTUM5SWtBS1FPMks4U1lQS3hJeU5kdkNjWW9JYVElMkZWVVBseDVTJTJCNnMlMkJqZSUyRiUyQlplZHE2MURTNTI5aEd5QXZ1VmYwUm1paVdQcWdKa3gxRnYyOXBkaEQ3Rnk4dTI0dHclMkZnV3VKOWJvQm1qSEcxJTJCWkVtN2tHWmZrWDQlMkJkZGlocVZBYWRicFdLUkxTSW4zUmF6UDNMMGRQMSUyRkZHa21zJTJGNVhEJTJGM3lmdyUzRCUzRCUzQyUyRmRpYWdyYW0lM0UlM0NkaWFncmFtJTIwaWQlM0QlMjJEUXpjOEZtOXJ2RXpER1RrSHlrSCUyMiUyMG5hbWUlM0QlMjJQYWdlLTMlMjIlM0UxWlJkYjRNZ0dJViUyRmpaZE5WTERkYmIlMkIyWlVtWE5GM1N5NFVKRlJJRWgxaTF2MzVRVVd0dHNqUlpMM1lsUEx5OHlqbEhQTEJNcXhlRk1ycVJtSEF2OUhIbGdaVVhoZ0dJSXZPd3BHN0lVemhyUUtJWWRrVTkyTEVUY2RCM3RHQ1k1SU5DTFNYWExCdkNXQXBCWWoxZ1NDbFpEc3NPa2clMkZmbXFHRWpNQXVSbnhNOXd4cjZrNFIlMkJUMSUyRkpTeWg3WnNEMzYya3FDMTJJS2NJeSUyRklDZ2JVSGxrcEszWXpTYWttNEZhJTJGVlJjenJJJTJGU3J6JTJCJTJGOWxNWnh1bjNmYk44bVRiUG5lN1owUjFCRTZMOXRIVGF0ajRnWFRpOTNWbDIzQWlwWkNFeHNrOEFEaTVJeVRYWVppdTFxYVNKakdOVXBkOHNZNWJTcmRiMkowcVM2TXVPWGt3U2R2Q2FYUktaRXE5cnNjMTA2UjF3a3U2eVZ2Y0ZSVzBNdnpBWFFRZVJDbFhTOWUlMkJITXdHbDNoNDVncE9OeU1SOUphWFRRUTcwVXlka0pmWjBMZkRQUEpCUDYlMkZISFJ3b3RXaHFCQ3k3ejVxJTJCd0d4RmtpekppVGcyMWx4V1VtN0hPSHRiU0c1TVlmSnBJUE8xbE40QU90Z0xPaEZjRU1qcXlBTjV3SUgyVUUlMkZKZUJqcTRDRGNlQkRtNEZlbnElMkZqR2JhWDFubnRZdUxINnglMkZBQSUzRCUzRCUzQyUyRmRpYWdyYW0lM0UlM0MlMkZteGZpbGUlM0XqfIT3AAAgAElEQVR4nOzdf5AcVb3//65csxuLTQFSxM1SlAVKUg5gYoHXupaXTKJ4y4vDxbpaH7JJhEs+ECAOZL3J5w8thFCYjdvmB2vCDwUNxBtq/GoJRQkmucEo3iGGfAPyw0qQojSTzXp/KFbiB7Mx+P78Ec+mp7d7pmene86Pfj6qumB3Zrrf033OmclrT3d7nucJCwsLC4ubC5DE8ePHZWhoSBYuXCi9vb1SLBa1t10WFpZ8LYw7LCwsnV6KxaL09vbKokWLxPd9GRsb0/2VDIbyPI9/WAGAixjfkcTw8LCcccYZsmrVKtm3b5+Mjo7qLgkAAKAjRkdHZe/evbJy5Urp6uqSTZs26S4JBiI4AwBHMb6jmWXLlsn69et1lwEAAGCEdevWSblc1l0GDENwBgCOYnxHI8uWLZM1a9boLgMAAMAod999tyxfvlx3GTAIwRkAOIrxHXGGh4eZaQYAABDD933ZvHmz7jJgCIIzAHAU4zuiHD9+XHp6enSXAQAAYLTu7m45efKk7jJgAIIzAHAU4zuiDA0NyapVq3SXAQAAYLSBgQFm6ENECM4AwFmM74jS398v+/bt010GAACA0fbs2SNLlizRXQYMQHAGAI5ifEeU3t5eGR0d1V0GAACA0UZGRqSvr093GTAAwRkAOIrxHVGKxaLuEgAAAKzA9yaIdDA4+/Wvfy0bN26U6667TubNmyezZs2Snp4e8TyPxfGlp6dHZs2aJfPmzZPrr79ehoeH5dChQx1pd0CeEZwhCu0CAAAgGb43QaQDwdn69etl7ty58p73vEduv/12+e53vyu7d++WgwcPyrFjxzLdNsxw7NgxOXjwoOzevVsqlYqUy2U5//zz5YMf/KBs3LhRd3mAs/igRxTaBQAAQDJ8b4JIhsHZxo0bZerUqbJx40Z54YUXMtkG7LZ//37ZuHGjTJs2TYaHh3WXAziHD3pEoV0AAAAkw/cmiGQQnL344oty6aWXyu233y4nTpxIdd1w05/+9Ccpl8syd+5ceeWVV3SXAziDD3pEoV0AAAAkw/cmiKQcnG3dulXmzJnD3bowKUeOHJGLL75Ytm3bprsUwAl80CMK7QIAACAZvjdBJMXgbHh4WBYvXpzKupBvCxculPvuu093GYD1+KBHFNoFAABAMnxvgkhKwdnw8LAsW7YshXKAU2688UbZvHmz7jIAq/FBjyi0CwAAgGT43gSRFIKzrVu3MtMMmbj22mvlscce010GYC0+6BGFdgEAAJAM35sg0mZw9uKLL8qcOXNSLAeod/HFF3PDAGCS+KBHFNoFAABAMnxvgkibwdkll1zCjQCQqVqtJnPnztVdBmAlPugRhXYBAACQDN+bINJGcLZx40a5/fbbUy4HmGj58uWyadMm3WUA1uGDHlFoFwAAAMnwvQkibQRnU6dOlRMnTqRcDjDRW2+9Je985zt1lwFYhw96RKFdAAAAJMP3JohMMjhbv369bNy4MYNygGjr1q2Te++9V3cZgFX4oEcU2gUAAEAyfG+CyCSDs7lz58oLL7yQQTlAtOeff14uv/xy3WUAVuGDHlFoFwAAAMnwvQkikwjOfv3rX8t73vOebKoBGjjvvPPk8OHDussArMEHPaLQLgDo5Hle3RJWqVTqHvd9X0OVAHAK35sgMongjJsCQBduEgC0hg96RKFdANClUCjUBWG+79eNSSo0q9Vq47/zPE/K5XJH6wQAhe9NEJlEcPa5z31Ovvvd72ZUDhBv27ZtsnTpUt1lANbggx5RaBcAdKjVahNCMZFTY1KlUhn//2q1muh1ANAJfG+CyCSCs3nz5snu3bszKgeIt2vXLlmwYIHuMgBr8EGPKLQLALqUSqW6oCyoWq3Gjk+FQiHyNQCQNb43QWQSwdmsWbPk4MGDGZUDxDtw4IDMnj1bdxmANfigRxTaBQCdwtcwU4FYo+CsVCpxrTMAWvC9CSKTCM56enrk2LFjGZUDxDt69KhMnz5ddxmANfigRxTaBQBTqLCsWq0y4wyAkfjeBJFJBGdZNpxHHnlErr32Wrngggtkzpw5E+66w2Lecumll8oFF1wgCxculEcffTSztqEwcAHJ0V8QhXYBQIdKpSKlUmnC74OhWHAGmsI1zgDoxPcmiBgSnH3ve9+Tc889V77whS/Ik08+KW+88YacOHEi9e0gfWNjY/LGG2/IE088IQMDA/Lud79bHn/88cy2x8AFJEd/QRTaBQBdwsFY+C6a3FUTgGn43gQRA4KzBx98UFauXCn/9V//lep6ocdvf/tb+cIXviAPP/xwJutn4AKSo78gCu0CgE7hsxfCM8nUKZtq4dpmAHTiexNENAdnDz74oCxdujS19cEc119/vTz00EOpr5eBC0iO/oIotAsAAIBk+N4EEY3B2fe+9z1ZuXJlKuuCmQYGBuSJJ55IdZ0MXEBy9BdEoV0AAAAkw/cmiGgMzs4991xOz3TckSNHZObMmamuk4ELSI7+gii0CwAAgGT43gQRTcHZI488IgMDA22vB+a77bbb5N/+7d9SWx8DF5Ac/QVRaBcAAADJ8L0JIpqCs4ULF8qTTz7Z9npgvh/84AeyePHi1NbHwAUkR39BFNoFAABAMnxvgoim4OyCCy6QN954o+31wHyvv/66vPe9701tfQxcQHL0F0ShXQAAACTD9yaIaArO5syZIydOnGh7PTDf2NiYzJkzJ7X1MXABydFfEIV2AQAAkAzfmyCiKTij8eVLmsebtgMkR39BFNoFAABAMnxvggjBGTqA4AzQg/6CKLQLAACAZPjeBBGCM3QAwRmgB/0FUWgXAAAAyfC9CSIEZ+gAgjNAj073l0KhIJ7nied5UqvVmj5fPTe4lMvl8cdrtZp4nifVarXheqrVaux7Da5D/X+S2pKu30YuvRcAAIAs8b0JIgRn6ACCM0CPTvaXcrk8Hnr5vi+FQqHpazzPk0qlUve7QqFQF54lkTTYIjg7xaX3AgAAkCW+N0GE4AwdQHAG6NHJ/hKeGZZkplhUcKZCqlqtNmHGme/7dbPT1GvVz4VCYfz1pVJpfD3hGWflcnnCOsKhWvDn4PqDtbcyu84kjKMAAADJ8L0JIgRn6ACCM0CPTvWXqJlchUJhQigWFhWcqd8Hg67g/4e3KVI/I0z9fzgQC66jVCrVPTcY0kUFZ+EZZ4VCQXzfFxGRSqVi3bhkW70AAAC68L0JIgRn6ACCM0CPTvWXYACltBOcqdcmvT5ZVHAWDsDCQZxSKpXE9/3EwVnUaZtJ3qtJGEcBAACS4XsTRAjO0AEEZ4AeLs04EzkdWoVPs2w1OAvWOdngLLyoGWg2YBwFAABIhu9NECE4QwcQnAF62HyNM5HGd9VsFmwlnXEWnt2WJDhLcuMDkzGOAgAAJMP3JogQnKEDCM4APTrZX0qlUmp31VSzt4JBV6VSqVtns2ucNQrOVJ3h5wbrUTciiLvGWXi2W7OQ0CSMowAAAMnwvQkiBGfoAIIzQI9O95eoO02GL+of9/yoUx7DM8SCd8OMmuGmfpckOItah7rQv6ojHKoF30fUKaO2KBaLuksAAACwAt+bIEJwhg4gOAP0oL8gSm9vr4yOjuouAwAAwGgjIyPS19enuwwYgOAMmSM4A/SgvyBKf3+/7N27V3cZAAAARqtWq7J48WLdZcAABGfIHMEZoAf9BVF835eVK1fqLgMAAMBoK1askA0bNuguAwbIdXAWvotaq6/L4mLQk60pLHwxa50IzgA96C+IMjY2Jl1dXbrLAAAAMNqUKVPk7bff1l0GDEBwRnCWOYIzQA/6C+Js2rRJ1q1bp7sMAAAAIw0NDcn999+vuwwYguAscPe08B3dRBrfJU4FZ+F1lMvlCXdnixNcf5KagutV2xI5HZSVSqW6xwuFQqr7bDIIzgA96C9opFwuy9133627DAAAAKPccccdMjAwoLsMGITgLBA+qVBKKRQK46FV8LGo4CwcYMWtM6hQKEilUhGRU9ecKZfLTWsKblc9VqvVxrer1seMMwD0FzSzfPnyhn/cAQAAyJOhoSFCM0xAcBYxkywYRAWpoCsqOAuethn8Oe7Uy6j112q1hjWF1xFVr3oOwRkA+guS2Lx5s0ybNk0GBgZkz549MjIyorskAACAjhgZGZFqtSorVqyQKVOmcHomIhGcNQnOwovv+5kFZ81qEpG6UziDp5DmKThTy1133TX++7vuuovf83t+H/q9bf1l/vz5Aj1Onjwp69evlyVLlkhfX58Ui8XIz0AWFhaWrBbGHRYWlk4vxWJR+vr6ZMmSJbJhwwZuBIBYnucRnMUFZ3HXB9MVnIXDMWacAWjEtv4SDNOQX7a1WwDtO3HihPT398uJEyd0lwKM43sJAIXgLCaIEqm/BpkKoqrVairBWfh5vu9LoVBo6fRRdSMAgjMAUegvsBHtFsiftWvXSldXlwwODuouBRjH5xEAheCsQXAmUn+qkwrR0grO1GNqSVJT8K6ZlUplPNwLB2fB2nUjOAP0oL/ARrRbIH+6u7vF8zzp7u7WXQowjs8jAEqugzN0BsEZoIdt/YVTIiBiX7sF0J61a9fWBWfMOoMp+DwCoBCcIXMEZ4AetvUX2+pFNmgHQL6o0EwtzDqDKfg8AqAQnCFzBGeAHrb1F9vqRTZoB0B+DA4Ojgdn06dPHw/O1qxZo7s0gM8jAOMIzpA5gjNAD9v6C6dqQsS+dgtg8rq6uuTcc8+V8847TzzPk76+PpkxY4Z0dXXpLg3g8wjAOIIzZI7gDNCD/gIb0W6BfNi5c6ecc845snXrVhE53fe3bt0q55xzjuzYsUNneQCfRwDGEZwhcwRngB70F9iIdgvkE30fpqFNAlAIzpA5gjNAD9v6C6dqQsS+dgsgHfR9mIY2CUAhOEPmCM4APWzrL7bVi2zQDoB8ou/DNLRJAArBGTJHcAboYVt/sa1eZIN2AOQTfR+moU0CUAjOkDmCM0AP2/oLp2pCxL52CyAd9H2YhjYJQCE4Q+YIzgA96C+wEe0WyCf6PkxDmwSgEJwhcwRngB70F9iIdgvkE30fpqFNAlAIzpA5gjNAD9v6C6dqQsS+dgsgHfR9mIY2CUAhOEPmCM4APWzrL7bVi2zQDoB8ou/DNLRJAArBGTJHcAboYVt/sa1eZIN2AOQTfR+moU0CUAjOkDmCM0AP2/oLp2pCxL52CyAd9H2YhjYJQCE4Q+YIzgA96C+wEe0WyCf6PkxDmwSgEJwhcwRngB70F9iIdgvkE30fpqFNAlAIzpA5gjNAD9v6C6dqQsS+dgsgHfR9mIY2CUDREpxdcsklMjY21vZ6YL6xsTG59NJLU1sfH2BAcrb1F9vqRTY60Q4qlYoUCoVEz/U8L3Kp1WoZV2mvWq0mnudJtVrVXUpD1WqVcccgHAuYhjYJQNESnF1wwQXyxhtvtL0emO9Xv/qVvO9970ttfXyAAcnZ1l9sqxfZyLodVCoV8TyvpeCsUqnU/a5cLkupVMqiPHQQwZlZOBYwDW0SgKIlOLv22mvl8ccfb3s9MN/3v/99Wbx4cWrr4wMMSM62/sKpmhDJtt2WSiUpFAotzzgLB2dRgUvcbDTf9+seC68r+JiaoaVmbKn1BH9W2y6VSnU1BNeTpK4gFSaqpVwuJ6o/7rHwjDNVs+d546+p1WrjzyuXy3WPB2sPbqNcLtfVGnxu3HtttA31c9K2gGzZ9pkF99EmAShagrNHH31UBgYG2l4PzHfbbbfJtm3bUlsfH2BAcvQX2MjEUzWbzTgrFArjYYwKdkROhzZK+Oeo1wUDpUbBWbAmFQaKnAqzVPAVV1fUe1QhV1QdUfUneUytM1ivCrDCwVlUjcHH1PuOe26zYxD1OmacmYVjAdPQJgEoWoIzEZF3v/vd8tvf/jaVdcFMhw8flvPOOy/VdfIBBiRHf4GNTAzOohYlKnxRQVY4AAuKeizudVHBmXosavvB50XVFX5uXF2t1h9+rFqtTqij0frDPwfDt/DPUfsk6r0m2ZcwA8cCpqFNAlC0BWePP/44s84cd/vtt8uTTz6Z6jr5AAOSs62/cKomRMwMzsKnIAbDp+BpiMFFzX4KP65eGxXalEol8X2/7eAsSV1B4VMuo9Yfrr/RY8HgLGpfZxWcRb1XgjN7cCxgGtokAEVbcCYi8vDDD8v111+f2vpgjs997nPyyCOPpL5ePsCA5GzrL7bVi2yYHJyp14aDpaTrajabK60ZZ63UFV5fu7PMgu+tkzPO4t4rwZk9OBYwDW0SgKI1OBMReeihh2RgYECOHDmS6nqhx+HDh+X222/PJDQT4QMMaIVt/cW2epEN04MzkVMzw8LXOAvPJIuabZX0Gmfh7QYvqB8OutRzVaDk+/74NuPqCgqHR+qmA7VarWH9jR5r9Rpn7QZnjd4rwZk9OBYwDW0SgKI9OBMReeKJJ2TmzJlSLpflBz/4gbz++usyNjaW+naQvrGxMfnVr34l3//+9+W2226T8847L/XTM4P4AAOSs62/cKomRPQEZ+FAK1xP1HXBwqc9xp3OGLybY1RwFfdY+O6RjYIzVY9a4tYffh+KCsvUc4IhVKP64x5rdFfNrIKzuPeaZBu2jZWu4jjANLRJAIoRwZnyne98RxYvXizvfe97Zc6cOROuVcFi3nLJJZfI+973Plm0aJE89thjmbUNhQ8wIDn6C2xEu3VbK7P9kC/0fZimlTYZda3IYIgfpdHp72HqDxzqDsG6Rf0RR2TiH07SMtl1xl06oJV934k64/i+P/5HOtUG/uVf/iXRdoLvt1qt1s2Ut5XOmeJeqxvmQw060f6A5OgvsBHt1i3h2XBZ/EMFbqDvwzTttMkkfyRoJbwxrX/YEpwF2Rac1Wq1urArXHsrwZlIfQhnK4IzICHaH5Ccbf2FUzUhYl+7BZAO+j5M006bTBLKRN0sJXgKvAo5gn94+MY3viGe543PPhKpP7U/blZaqVSKPYW9UqlMCGjUEj7lXm03HJyVSiUpFAqRoU7U+prVHfyji9on4aAoyXsK1qPWF6wzOFMwLlQKzyYMziKMq7PR8YzaL1HK5fL4toLPfeKJJ+r2R9x+DL7f4DbDovZF1E2RwusPt4lmxzS8DfX+kuyf8OUVwu8p/Lyo2hodxyQIzmAV2h+QnG39xbZ6kQ3aAZBP9H2YZrJt0vf9RKdUxgVnIqcDiGAtwdMNg//ojwpRwqFdsKaoa1mq0CLupjXh7QaDs3K5PL7ucHDW7CY4cXVHvS4cnCV5T81O1Yzb3+FjFPdzXJ3N1h+sNa69hOsJrzt4A56o/Rg1O6tUKk3Yj2p9KjwNh6LN1p+0LUaFbo32T3i/Bl+X9HnhYDX8nltBcAar0P6A5GzrL7bVi2zQDoB8ou/DNJNtk1HBVZSo4KzZzVLCoUbcqZLh31er1fFZOmqmjwot1AysqNeqgCe83WDwETVTLOquxsH1Nao77uYvUXeFTvqeml3jLG6/NTqls1Gdrd7RudHxilu3+v+4mqK2E3W6ZtQswVKpNB48Nlt/0rYY3kbw52Z1h9uh2kfNntfs+LaC4AxWof0BydnWXzhVEyL2tVsA6aDvwzSTaZPh0x4bSSM4E4m+MUFUQKB+rwIZFS6pn+NmKPm+3zA4i5rJEw6qwutrVHdcIBJ1Ta9m76nd4Cz4XtUSnnUXVWerwVnUNpMEZ63ux6jZbVHvvZXjlLQtthqchZdgO4w6LlHPC9YWdxyTIjiDVWh/QHL0F9iIdgvkE30fpplMmwye9thMGsFZKzNr1KwsFeypa4SFT7NsZcZZrVarC2OSzjhrVHfSGWetvKd2grOkxyxYZ7vBWTD8i1t33AzENGacJTlOrbbFVoKzuBtrhIOzZs+LO56TmYFGcAar0P6A5OgvsBHtFsgn+j5MM5k2GTczKkqawZmiLoYeFQiogCk4kyhcb7NrnMWFJHGzoZqtL67uQqEw4fpXUfu12XtqNzgL3x1VPS+4v6LqTHo8gzWHhdtfo+Asaj+2eo2z8PXHmh2nVtti0uBM7dfwzL6o99vseWp9zY5jEgRnsArtT+T48eMyNDQk/f390tvbK8ViMXKaKovepVgsSm9vryxatEh835exsbGOtxXb+gunakLEvnYLIB30fZhmMm0y+I91Je4f6WmdqqkCCs/zJlwkP2p7KqyIm/kU/D4bfm5ccBYMxYKvi1tfkrrVY6VSKTLwSfKewo+rdbYy4yx4Z8zwe4irs9n61c9qiRK8q6baTlQ42Wg/htffqB0G32eS49RqW4xqF3HBWbB2ta7w7xs9L6q2ZsexGa/VAYEPNeiU9/Y3PDwsZ5xxhqxatUr27dsno6OjuktCA6Ojo7J3715ZuXKldHV1yaZNmzq6fdv6i231Ihu0AyCf6PswDW0SOtVqtcTXy0si6jRNtZ240BCnEZzBKnluf8uWLZP169frLgNt+NrXvpbo9uRpsa2/2FYvskE7APKJvg/T0CahW1zY1apG1wMjOEuG4AxWyWv7W7ZsmaxZs0Z3GUjB6tWrZfny5R3Zlm39hVM1IWJfuwWQDvo+TEObBKAQnMEqeWx/w8PDzDRzjO/7snnz5sy3k8f+AvvRboF8ou/DNLRJAArBGaySt/Z3/Phx6enp0V0GMtDd3S0nT57MdBt56y9wA+0WyCf6PkxDmwSgEJzBKnlrf0NDQ7Jq1SrdZSADAwMDmc8ktK2/cKomROxrtwDSQd+HaWiTABSCM1glb+2vv79f9u3bp7sMZGDPnj2yePHiTLdhW3+xrV5kg3YA5BN9H6ahTQJQCM5glby1v97eXhkdHdVdBjIwMjIifX19mW7Dtv5iW73IBu0AyCf6PkxDmwSgEJzBKnlrf8ViUXcJyFDWx9e2/sKpmhCxr90CSAd9H6ahTQJQCM5glby1v7y937zJ+vjSfmCj+fPni+d5LIYs8+fP190kkBN8ZsE0tEkACsEZrJK39pe395s3BGcATMc4gk5pp60VCoXxsNf3/UTbilpqtVrT11ar1dhaa7WaeJ4n1Wq15feQFRNrsgXjHwCF4AxWyVv7y9v7zRuCs3qcqgmYx7ZxBPaabFsrlUp1YVmSAMzzPKlUKnW/K5fLUiqVmm6vUXBmIoKzybPpOAPIFsEZrJK39pe395s3BGf1bKsXyAP6JTplMm1NhUKT2VY4OIsKxKJmo6mfC4XC+GtKpdL4c8IhVdQ6CoXC+PYrlUrddpvNgIt7rfp/tZTL5bp9VK1Wx/9frTf8c6Pt+75f91h4/7mI8Q+AQnAGq+St/eXt/eYNwVk92+oF8oB+iU6ZTFurVqtSKpWkXC63FOgkmXFWKBTGZ7IFA6pgwKb+X60rHJzFraNcLo//vlwuj4dccc8P1xn12uB21WtrtVpLwVnc9sMB5WQDS9vk4T0CSMaa4EwN0MG/8oQfS3sKcqN1qm02+nAOfrCGa1R/mVIfdq1oNkXc933xfb/jU8nVl5cs5e0DLG/vN28IzupxqiZgHtvGEdhrssFZ8Pt4MDBqtq2oJbzeIDXTKyo4CwdR1Wq14ToqlUpdWNbs+UFRrw2/32AgljQ4a7T9qJlpecD4B0CxIjhTA3kwxPJ9fzw80xGc+b4//heuZnXHrXuyml2UVIVXOq7BoEK7rOTtAyxv7zdvCM4AmI5xBJ3STnAWFBU2RW0rPEss+Bq13vAS/sN0kuAsah21Wk0KhcL4f5ttMyjqtSITT6WcbHAWt/3w45yqCSBPrAjOgtOGw78PfgjEXU9A/b7Z9OTgrDY15TsuOFMfWFF/nVKzyYKz44I1hmuLuyZB1HsJ/hz8sFTK5fL4B1n4eXHbCdcdFKxXfSDXarW6KfHhmrNsI3n7AMvb+80bgjMApmMcQadMpq1FnTLYanAmMnGmWrVajfyerR5LGpzFrUPV4Pt+3ffxRs9v9tq4f+O0Epwl3X5eZqAx/gFQjA/OkswmS3I9geAHRyvn9UdtNzirKxhUhaeLNzpVM+7/wx/cwQ9/9QGZdCZb+Hlx2wnXHV6f+r0Ky8IfkuG7GZVKpczu3JO3D7C8vd+8ITirx6magHlsG0dgr8m2teD30LjrgkVtK/y9t1QqTbjGWfg7ffiUykbBWaN1qO2F/63R6PnhWoOPhb/zB29WEPVvkOC/LeL+3RHcfqVSibxMjuvy8B4BJGNNcNboLxqN/pIiEn9+ftRfY8J3lYn6sAqejhi8zkD4wzNJcNbomgRRAVnc79X2gh9q4e032074OeHtRO0jdcpq3P5JW94+wPL2fvOG4KyebfUCeUC/RKe009bCZ3OINA53ooIz9fzgd9jgeoPPD26rUXDWaB0qtGr0XuJmzkW9NnjGiwq6gv/+Cf/xPHw2SbPth882yeqP5CZh/AOgGB+cqW0mnXEWFSqpv0RN5oKYjf7KE1xEJhecicRfk6BRQNZqcJZkO+HgLPzXJVV31PsLCk4dT1vePsDy9n7zhuCsnm31AnlAv0Sn0NZgGtokAKXl4Kynp0eOHTuWUTnRwqcCBn8f/ktK1jPOGq1/MsFZo2sStBqchS8SmmQqeTszzpLMyEvT0aNHZfr06amv12R8YLuN4Kwep2oC5rFtHIG9aGswDW0SgNJycDZr1iw5ePBgRuVEa/WumnHXOBNpfl6/mikVd42zqFMTy+Vy3bXHJhOcKcFrEgSfF3zPk7nGWaPtxAVn4f0VvMZZXJip1p3F9O0DBw7I7NmzU1+vyfjAdhvBGQDTMY6gU2hrMA1tEoDScnA2b9482b17d0blxAvfjTLqApXN7qopkvy8fnWB0HAAFHWHz2DIFre+Rqdqxl2TIPjegqeEBtcbFrxZQfh5cdsJ1h13p1DP8+qCs0KhMOG0T7VfsvqQ2bVrlyxYsCCTdZuKD2y3EZwBMB3jCDqFtgbT0CYBKC0HZ9dff33TWzxDn+AdP9MWdc2zsCxvDPDYY4/J0qVLM1m3qdL6wA7OHFQazVxMqtk6smwPSvgF8AoAACAASURBVJI776apWq2m1scIzupxqiZgHtvGEdiLtgbT0CYBKC0HZ8PDw5ld+B3pSCusCM92izudUwnfnCBtt9xyi9x3332Zrd9ENgdnWYa44e10MjgTSa+PEZzVs61eIA/ol+gU2hpMQ5sEoLQcnB06dEjOP//8jMoB4s2cOVOOHDmiu4yO6nRwFheSBk9xVqftBp8fFZgGTxsO3qG2UqlMuJZgeL1q3cE7war1hU8NbiU4i3p/6vXB26yrdQdPm1bbDq6rXQRn9WyrF8gD+iU6hbYG09AmASgtB2ciIh/84Adl//79GZQDRNu7d6986EMf0l1Gx3UyOIu6qUbw9cHgSwVPSW9UEZyhFQzU4tarHlNBmtpOOHATSR6cxb2/YHAWfqxcLtfVHQz20rgJBsFZPU7VBMxj2zgCe9HWYBraJABlUsHZxo0bZePGjRmUA0Rbt26dDA8P6y6j49IMzuIWkejZZ2q2Vfj0XBU0NQrOwqftBq8LFrwbbtx6Vc3hG36on4PPTRKcNXt/UTPQarVa3ey44Kw5kXRO1yQ4A2A6xhF0Cm0NpqFNAlAmFZyJiEybNk3+9Kc/pVwOMNGxY8ekp6dHdxladGrGWfiuteFTFoOnTAZPdUwanKkawtc9i1uven7awVnU+2sUnKk7yKr/Bvm+3/b1HgnOAJiOcQSdQluDaWiTAJRJB2fcJACdksebAiidDM7ibuygnhcVLMUFZ1FBkzrVUYVxjdarak4zOIt7f42CM7XdqJCMGWfp41RNwDy2jSOwF20NpqFNAlAmHZyJiMydOzd3F2tHZx06dEguu+wy3WVo0+lrnKnnqMeq1eqE55VKpZavcSZy+tphKuBqtF71+rSCs0bvr1lwpuoKr59rnKXPtnqBPKBfolNoazANbRKA0lZw9sorr8jFF1+cYjlAvdmzZ8uBAwd0l6FNJ4Mz9Ty1BJ+vwiP1+2AIFbxWWlDwJgAi0bPQmq231eBM/X+j/RB+f82CM3U6adS62kVwVs+2eoE8oF+iU2hrMA1tEoDSVnAmIrJt2zZZuHBhSuUAp332s5+V7373u7rL0MrmD+zw9cyCF9rPUie2kcZpmiIEZ2GcqgmYx7ZxBPaircE0tEkAStvBmYjIfffdJzfeeGMK5QCnLF26VB588EHdZWhn+we2CpjUaZrhO2lmIevgrNH10lpFcAbAdIwj6BTaGkxDmwSgpBKciYhs3rxZrr322lTWhXz77Gc/S2j2V3xgu43gDIDpGEfQKbQ1mIY2CUBJLTgTEXnsscfk4osv7sisErjn0KFDMnv27NyfnhnEB7bbCM7qcaomYB7bxhHYi7YG09AmASipBmcip24YMGfOHFm+fLm89dZbqa4bbjp27Jjccsstcvnll+f6RgBR+MB2G8FZPdvqBfKAfolOoa3BNLRJAErqwZmyadMmeec73ynr1q2T559/PpNtwG579+6VdevWSU9Pj9x33326yzESH9huIzirZ1u9QB7QL9EptDWYhjYJQMksOFPuvfdeufzyy+W8886T5cuXy7Zt22TXrl1y4MABOXr0aKbbhhmOHj0qBw4ckF27dsljjz0mt9xyi8ycOVM+9KEPyfDwsO7yjMYHttsIzupxqiZgHtvGEdiLtgbT0CYBKJkHZ8rhw4dl06ZNcsMNN8iCBQtk9uzZMn36dPE8j8XxZfr06TJ79mxZsGCBLF26VO677z45cuRIR9qd7fjAdlvWx5f2A6BdjCPoFNoaTEObBKB4DAiAueifbiM4A2A6xhF0Cm0NpqFNAlAIzgCD0T/dRnBWj1M1AfPYNo7AXrQ1mIY2CUAhOAMMRv90G8FZPdvqBfKAfolOoa3BNLRJAArBGWAw+qfbCM7q2VYvkAf0S3QKbQ2moU0CUAjOAIPRP91GcFaPUzUB89g2jsBetDWYhjYJQCE4AwxG/3QbwRkA0zGOoFNoazANbRKAQnAGGIz+6TaCMwCmYxxBp9DWYBraJACF4AwwGP3TbQRn9ThVEzCPbeMI7EVbg2lokwAUgjPAYPRPtxGc1bOtXiAP6JfoFNoaTEObBKAQnAEGo3+6jeCsnm31AnlAv0Sn0NZgGtokAIXgDDBYsVjUXQIylPXxtW1851RNwDy2jSOwF20NpqFNAlAIzgCD9fb2yujoqO4ykIGRkRHp6+vLdBuM7wBatWPHDjn77LNly5YtInJ6HNmyZYucffbZsn37dp3lwWF8ZsE0tEkACsEZYLD+/n7Zu3ev7jKQgWq1KkuWLMl0G4zvACaju7tbZsyYITNnzhTP82TmzJly7rnnSldXl+7S4DA+s2Aa2iQAheAM1qrVauJ53vhSKBQmPCf4eFRbV+uoVCoNX6eWWq2W2fuJ4vu+rFy5sqPbRGesWLFCNmzYkOk2bBvfOVUTMMPg4KBMnTpVPM+TM888UzzPk6lTp8qaNWt0lwaH2faZBffRJgEoBGewUrVaFc/zpFqtjv/O9/268KxQKIjv+3WPh9u77/tSKpWkXC7X/T4qTCuXy1IqldJ8G02NjY3xF35HTZkyRd5+++1Mt2Hb+G5bvYDLpk2bVveHo+7ubt0lwXF8BsA0tEkACsEZrBQOxYK/r1ar4zPJwjPEwoFYoVAYf26j54mcDus6bdOmTbJu3bqObxfZGRoakvvvvz/z7dg2vttWL+CytWvXjs86mzp1qgwODuouCY7jMwCmoU0CUAjOYB0VdAVnm0UplUqRAVhwPWoGWblcrnueKTPOgttevXq1lm0jXXfccYcMDAx0ZFu2je+cqgmYRc06Y7YZOsG2zyy4jzYJQCE4g3XiZpNFqVQqdaeaBMMw3/fHZ61VKpW60zXjrnGm0/LlyyNn2cEeQ0NDHQvNRPjCB6A9a9eulXe84x3MNkNH8JkF09AmASgEZ7BSkhlnYeHroqkZaVHBWDBki7uBgA6bN2+WadOmycDAgOzZs0dGRkZ0l4QGRkZGpFqtyooVK2TKlCkdOT0ziPEdQDtOnDgh1113nYyNjekuBTnAZxZMQ5sEoBCcwUqlUily9lWpVJJKpSKVSiXytMpCoSCVSiVy1pp6TGTiqZpq5lqn76oZ5eTJk7J+/XpZsmSJ9PX1SbFYjJ0hx6JvKRaL0tfXJ4sXL5YNGzZkfiOAKLaN75yqCVsdP35choaGZOHChdLb28u4bOhSLBalt7dXFi1aJL7vEwgaxrbPLLiPNglA8RgQYKMkd9X0vPjwS91NM6hcLo+frhl+rcipUE7XNc6AybBtfLetXkBEZHh4WM444wxZtWqV7Nu3T0ZHR3WXhAZGR0dl7969snLlSunq6pJNmzbpLgl/xWcATEObBKAQnMFaKjxTSzA0U8J/bVYzxqLuyqmCNfW6cHCmZqlxnTHYwrbx3bZ6gWXLlsn69et1l4E2rFu3ru4ap9CHzwCYhjYJQCE4AwBH2Ta+c6ombLJs2TJZs2aN7jKQgrvvvluWL1+uu4zcs+0zC+7ZsWOHnH322bJlyxYROd0mt2zZImeffbZs375dZ3kANCI4AwBHMb4D2RgeHmammWN835fNmzfrLiPX+MyCCbq7u2XGjBkyc+ZM8TxPZs6cKeeee650dXXpLg2ARgRnAOAoxncgfcePH5eenh7dZSAD3d3dcvLkSd1l5BafWTDB4OCgTJ06VTzPkzPPPFM8z5OpU6cywxjIOYIzAHCUbeM7p2rCBkNDQ7Jq1SrdZSADAwMDzCTUyLbPLLhr2rRpdddI7u7u1l0SAM0IzgDAUbaN77bVi3zq7++Xffv26S4DGdizZ48sWbJEdxm5xWcATLF27drxWWdTp06VwcFB3SUB0IzgDAAcZdv4blu9yKfe3l4ZHR3VXQYyMDIyIn19fbrLyC0+A2ASNeuM2WYARAjOAMBZto3vnKoJGxSLRd0lIEMcX31s+8yC29auXSvveMc7mG0GQEQIzgDAWYzvQProV27j+OrDvodJTpw4Idddd52MjY3pLgWAAQjOAMBRjO9A+uhXbmt2fHfu3NmhSvKHvmWn48ePy9DQkCxcuFB6e3ulWCzWXVifxYylWCxKb2+vLFq0SHzfJxAEWkRwBgCOsm1851RN2MC2foXWxB3foaEh6e7ulrPPPrvDFeUHfcs+w8PDcsYZZ8iqVatk3759XP/RcKOjo7J3715ZuXKldHV1yaZNm3SXBFiD4AwAHGXb+G5bvcgn2qnbwsd3aGhIpk2bJmeccYb09PTIo48+qqky99G37LJs2TJZv3697jLQhnXr1km5XNZdBmAFgjMAcJRt47tt9SKfaKdu8zxPTpw4UReYqVOdZsyYobs8p9G37LFs2TJZs2aN7jKQgrvvvluWL1+uuwzAeARnAOAo28Z3TtWEDWzrV2iN53ly/fXXy7Rp0+quD/Q3f/M32q9R5Poyf/583YcfCQwPDzPTzDG+78vmzZt1lwEYjeAMABzF+A6kj37lNjXj7Ktf/ap0d3cz4wwIOH78uPT09OguAxno7u6WkydP6i4DMBbBGQA4ivEdSB/9ym3h4xsM0KZPn841zpBrQ0NDsmrVKt1lIAMDAwPMJAQaIDgDAEfZNr5zqiZsYFu/Qmviju9Xv/pV6erqkne9610drggwR39/v+zbt093GcjAnj17ZMmSJbrLAIxFcAYAjrJtfLetXuQT7dRtzY7vjh07OlQJYJ7e3l4ZHR3VXQYyMDIyIn19fbrLAIxFcAYAjrJtfLetXuQT7dRtHF8gXrFY1F0CMsTxBeIRnAGAo2wb3zlVEzawrV+hNRxfIB79w20cXyAewRkAOIrxHUgf/cptHF8gHv3DbRxfIB7BGQA4ivEdSB/9ym0cXyAe/cNtHF8gHsEZADjKtvGdUzVhA9v6leJ5Xt3S6DHP86RcLk94Tvh31Wp1wrpqtVrdegqFQjZvKCO2Hl+gE+gfbuP4AvEIzgDAUbaN77bVi3yysZ0WCgXxfX/8Z9/3696H53lSqVQmvCYYlKkgrFqtjv8uHJypn4PP8X3fqvDMxuMLdAr9w20cXyAewRkAOMq28d22epFPtrVTNQOsVqvV/T4YlkUFZyoEU69TM86CIVg4OAsHdMHfB8M0k9l2fIFOon+4jeMLxCM4AwBH2Ta+c6ombGBbvxIRKZVKkeGYEvdYcPaY+v9SqTQejgWDMxXQ2RKQxbHx+AKdQv9wG8cXiEdwBgCOYnwH0mdrv6pUKnXXHgsGZXHBWaFQqJuVVq1W62awRQVn4ZlttrH1+AKdQP9wG8cXiEdwBgCOYnwH0udCvwpfi6yVGWcip65bViqVJpyqyYwzwG30D7dxfIF4BGcA4CjbxndO1YQNbOtXlUpFSqXShN+HZ5PFXeNMCYdi6uYBwecET+MMKpVKsaeJmsa24wt0Ev3DbRxfIB7BGQA4yrbx3bZ6kU82ttNwMKZO2wxe+D/qrprBECzujprcVRPID/qH2zi+QDyCMwBwlG3ju231Ip9sbafB65uFr0UWfszzvAkzx6JOwwzPOBOpD9Q8z7MqNBOx9/gCnUD/cBvHF4hHcAYAjrJtfOdUTdjAtn6F1nB8gXj0D7dxfIF4BGcA4CjGdyB99Cu3cXyBePQPt3F8gXgEZwDgKMZ3IH30K7dxfIF4eegf5XJ5winm6hT0Wq02/l91rchyuVz33FKpZO0dhvNwfIHJIjgDAEfZNr5zqiZsYFu/Qms4vkC8PPSPYEim+L4v5XJ5QnBWKBQm7BN1bUeCM8AtBGcA4Cjbxnfb6kU+0U7dxvEF4tncP9RNT9SNS8rl8vissfANUcJ3FS6VSlKpVCKDs1KpNB6SVatVKZVKBGeAgwjOAMBRto3vttWLfKKduo3jC8SzuX8ET6tUs8rUzypAU8rlspRKpbrX1mq1yODM9/3xkE39P8EZ4B6CMwBwlG3jO6dqwga29Su0huMLxLO5f4SvOxb8ORiIiZwO1tT/qxAtKjgLPq5mnxGcAe4hOAMARzG+A+mjX7mN4wvEs7l/tBKciZw6XbNSqdTNKIsKztS6gv8lOAPcQ3AGAI5ifAfSR79yG8cXiGdz/2g1OFOna5ZKpfHfxwVnpVJJfN8fn3lGcAa4h+AMABxl2/jOqZqwgW39Cq3h+ALxbO4frQZn6nRNFY6FnxcMztRNB9TMNIIzwD0EZwDgKNvGd9vqRT7RTt3G8QXi2dw/Wg3O1HPUDQTCzwsGZypkU+sjOAPcQ3AGAI6ybXy3rV7kE+3UbRxfIB79w20cXyAewRkAOMq28Z1TNWED2/oVWsPxBeLRP9zG8QXiEZwBgKMY34H00a/cxvEF4tE/3MbxBeIRnAGAoxjfgfTRr9zG8QXi0T/cxvEF4hGcAYCjbBvfOVUTNrCtX6E1HF8gHv3DbRxfIB7BGQA4yrbx3bZ6kU+0U7dxfIF49A+3cXyBeLkNzl544QW56667pL+/Xy666CLp6ekRz/NYWFhSXHp6euSiiy6S/v5+Wb16tbz44ou6u36ueJ5d47tt9SKfaKdu4/gC8egfbuP4AvG8vHWQ7du3S6lUkrlz58qdd94pzz33nLz22mty7Ngx3aUBzjl27Ji89tpr8txzz8mXv/xlmTNnjpRKJdm5c6fu0nLBtvGdUzVhg2KxqLsEZIjjC8Sz7XsFWsPxBeLlKji76aab5BOf+IQcOHBAdylAbv3yl7+Uj3/843LzzTfrLsV5eRrfgU7p7e2V0dFR3WUgAyMjI9LX16e7DMBYfK9wG8cXiJeL4OyPf/yjzJgxQ37yk5/oLgXAXz3zzDMyc+ZMeeutt3SX4qw8jO9Ap/X398vevXt1l4EMVKtVWbx4se4yAGPxvcJtHF8gnvPB2R//+EcpFovyn//5n7pLARBy5MgRmTdvHuFZRmwb3zlVEzbwfV9WrlypuwxkYMWKFbJhwwbdZQDGsu17BVrD8QXiOR+czZgxo+XQ7C9vv51RNW5jv2EyODUmO7aN77bVi3waGxuTrq4u3WUgA1OmTJG3+S4DxOJz2m0cXyCe08HZTTfdlPj0zGOHfiMvDW+QZz9/s1RXfUF+9JlrWFpcnlv1BXn287fIy8Mb5NjhWsZHFy7ZtWuX3HLLLbrLcI5t47tt9SK/Nm3aJOvWrdNdBlI0NDQk999/v+4yAKPxOe02ji8Qz9ngbPv27fKJT3wi0XMP/egpefbWZfKbrY/I77Y/Lcf372OZ5PK77U/Lb77ziPz0lhvl8M4dGR9luGTBggWya9cu3WU4xbbxnVM1YZNyuSx333237jKQgjvuuEMGBgZ0lwEYz7bvFWgNxxeI52xwdvXVV8vBgwebPu/Q00/J/tVf1h44ubjsv+sOqW1/ugNHGy545ZVX5J/+6Z90l+EUV8d3wBTLly8X3/d1l4E2DA0NEZoBCfG9wm0cXyCek8HZCy+8IHPnzm36vGOHfiM/vfUm7QGTy8tPbv7f8sfDhztw1OGCSy65RF5++WXdZTjDxfEdMM3mzZtl2rRpMjAwIHv27JGRkRHdJaGBkZERqVarsmLFCpkyZQqnZwIt4HuF2zi+QDwng7O77rpL7rzzzqbPe+neDfKbrVu0h0suL79+9Nvy8tfvzf6gwwlf+tKX5J577tFdhjNsG985VRO2OnnypKxfv16WLFkifX19UiwWxfM8FsOWYrEofX19smTJEtmwYQM3AgBaZNv3CrSG4wvEczI4W7hwoTz33HNNn/fs52/hmmYZL7/b/pQ8e9utHTjqcMHPfvYzWbx4se4ynGHb+G5bvUAe6OiXJ06ckP7+fjlx4kTHtw0gHp/TbuP4AvGcDM4uuugiee211xo+5y9vvy3PrRxoKxTyPE92b/nWhN+9/8IL5fj+ffL60z+s+0vn60//cMJzg0vWIdZVV1whnufJ564ujdeuagy/jzSX5/7PF+Qv/FUXCRw4cEBmz56tuwxn2Da+21YvkAc6+uXatWulq6tLBgcHO75tAPGKxaLuEpAhji8Qz8ngrKenR44dO9b0eT/6zDWpBmfvv/BCGVxxe+TPgytuHw/Uop47uOL2zMOzqPV3Ijj70Weu6cBRhwuOHj0q06dP112GM2wb3zlVEzCPjnGku7tbPM+T7u7ujm8bQLze3l4ZHR3VXQYyMDIyIn19fbrLAIzlZHCW9D2lGZy9/8IL5dZr/1fs47u3fGs8uFJhVdQMtO+sHYwMtlSwFnyOWqeaSRZcj1rU9oO/+//Wf63hjLNGs+QIzpA1F8ckXdiXANrV6XFk7dq1dcEZs84Ac/T398vevXt1l4EMVKtVLpcCNEBwlkJwdtUVV0wIzY7vP3VqZNyMMxV2hYOyuBlhV11xRV1Y9vrTPxz//+A6gjPZvrN2sC78igrLwsFZ1OsJztBJLo5JurAvAbSr0+OICs3UwqwzwBy+78vKlSt1l4EMrFixQjZs2KC7DMBYBGdtBmdqiQrOggGZCr6CiwqmwjPJooKz4IwwFcgFQ7S4mWzvv/DC8fU2C86Cs+KiXk9whk5wcUzSxbZ9yamagHk6OY4MDg6OB2fTp08fD87WrFnTsRoAxBsbG5Ouri7dZSADU6ZM4U7DQAMEZ20GZyoQC1+zLBx4hUOu8KIeD19rLCoMiwvOooKv4Ky3pMFZeAm+L4IzZM3FMUkX2/albfUCedDJftnV1SXnnnuunHfeeeJ5nvT19cmMGTP4hzpgkE2bNsm6det0l4EUDQ0Nyf3336+7DMBoBGdtBmfhYEz9/J21g3WnZgZnb31n7WDkDLSo2V1RM87U87KYcRauOY2F4AytcHFM0sW2fWlbvUAedKpf7ty5U8455xzZunVr3Xa3bt0q55xzjuzYsaMjdQBorlwuy9133627DKTgjjvukIGBAd1lAMYjOEspODu+v/7OmHEzzoIX6w+GZOHrkYWDM3UqaNQ1zsJBWbvXOAvffKDdO24SnKEVLo5Juti2LzlVEzCPrnHEtvELyJvly5eL7/u6y0AbhoaGCM2AhAjOUgzOju/fV3eHy/Cpj+HZZOFTIqNO4wwGZ+E7Zcad/hlcZ/humc2Cs/Dr272+GcEZWuXimKQL+xJAuwjOAMTZvHmzTJs2TQYGBmTPnj0yMjKiuyQ0MDIyItVqVVasWCFTpkzh9EygBQRnKZ+WmPYSdfqlbQvBGVrh4pikC/sSQLsIzgA0cvLkSVm/fr0sWbJE+vr6pFgsRl4zmUXvUiwWpa+vT5YsWSIbNmzgRgBAiwjODAiWCM6A01wck3SxbV9yqiZgHoIzAHnFOARAITgzIFhyfSE4QytcHJN0sW1f2lYvkAcEZwDyinEIgEJwZkCw5PpCcIZWuDgm6WLbvrStXiAPCM4A5BXjEACF4MyAYMn1heAMrXBxTNLFtn3JqZqAeQjOAOQV4xAAheDMgGDJ9YXgDK1wcUzShX0JoF0EZwDyinEIgEJwlnJItHvLt8TzvI6FUurmAbu3fMuougjOMFkujkm6sC8BtIvgDEBeMQ4BUAjOCM4IzmAUF8ckXWzbl5yqCZiH4AxAXjEOAVAIzlIOiTzPE8/z5P0XXjjhd57nyetP/7Du94Mrbh9/7NZr/5d8Z+3g+M+DK26vC8eCz/3O2sHI4Cz4erXOVusiOINOLo5Juti2L22r1wTlcrluLK9Wq01fE3x+cKnVah2o2E61Wi3x/tWpWq2m3o8IzgDkFeMQAIXgLOWQKDyz6/0XXjgegKlQKxhcqWBLvU79HHyuCseuuuKKuue+/vQPJwRnUSHa60//sKW6CM6gk4tjki627Uvb6tWtUqlIqVQa/9n3/UT70PM8qVQqdb8rl8t164KdCM4AID2MQwAUgrMMg7Oo0yPff+GF47PFwqdYBn9WgVhUOHZ8/z656oorZHDF7XWPhWeNBdfRSl0EZ9DJxTFJF9v2Jadqti/JrKio4CwqcImbjaYCOrWE1xU1A07N2FLrCf6stl0qlepqCK4nSV1BlUql7nnlcjlR/XGPhWecqZo9zxt/Ta1WG39ecCag7/t1tQe3US6X62oNPjfuvTbahvq5UChE7pfJIDgDkFeMQwAUgrMOBGfhRc30ajU4CwZjUcHZ8f376k7nDJ6G2UpdBGfQycUxSRf2Zb4knW2UZMZZoVAYD2NUsCNyOrRRwj9HvS4YKDUKzoI1FQqF8Z993x8PvuLqinqPKuSKqiOq/iSPqXUG61UBVjg4i6ox+Jh633HPbXYMol7HjDMASA/jEACF4Czj4Cx4TbHw0s6MMzVDLPhY8BTOZjPOGtVFcAadXByTdGFf5kvUjKW450UtSlT4ooKscAAWFPVY3OuigjP1WNT2g8+Lqiv83Li6Wq0//Fi1Wp1QR6P1h38Ohm/hn6P2SdR7TbIv00RwBiCvGIcAKARnGQZnwYAr+FjU9ciSBGfh66GFQ7Xwtq+64orI4KxZXQRn0MnFMUkX2/Ylp2pOXtLQTD03fApiMHwKnoYYXNT6w4+r10aFNqVSSXzfbzs4S1JXUPiUy6j1h+tv9FgwOKtUKhNOhcwqOIt6rwRnANAZjEMAFIKzDIIi9QU3/LPneXXXEZtMcKbWE36e+lmFZWpb4WuqJamL4Aw6uTgm6WLbvrStXhNEBV/NhJ8fPJVR5FR4lPQaWc1mc6U146yVusLra3eWWfC9dXLGWdx7JTgDgM5gHAKgEJxlFBaluURd48ymheAMrXBxTNLFtn1pW726ha+7lVRU0FYqlSZc4yw8kyxqtlXSa5yFtxu8oH446FLPVe/L9/3xbcbVFRQOj9RNB2q1WsP6Gz3W6jXO2g3OGr1XgjMA6AzGIQAKwZkBwRLBGXCai2OSLrbtS07VbE3wrorh0wvDgVZQVHCmnh++A2TU6Yzh7YaDq7jHwnePbBScqXrUErf+uJl2KixTzwmGUI3qj3us0V01swrO4t5rkm2k2fcJzgDkFeMQAIXgzIBgyfWF4AytcHFM0oV9CWQv6ppnLiE4A5BXjEMAlNwGZ395+2157v/8q/ZQKQ/Lc6v+Vf7yInyySQAAIABJREFU9tuJjl14lkHUBZjDS9wd1Fq55g/M4eKYpAv7Ekhf+HMq6nPIJTYFZ8FZjUln3kV9r0h6TLM4NbbTJnvKd5w016WDC8cU6aEtAFByG5yJiDxbvkV+t/1p7cGSy8v//Ogpefa2WxMdj6jr1QSvbaOObaPH1e9KpZKUy+VE24VZXByTdLFtX3KqJmAem4Kzcrnc8md/1B/ayuVy3TX/4rgQshCc1XPhmCI9tAUASq6Ds5eHN8hvtj6iPVxyefn1o9+WV75+b6LjEbyodPj3wQsyB7+QRX3BKRQKDa/vA7Nx3NJj2760rV4gD2wKzkqlUsuzzaOCs6jvFlGz0YKz45PctCF4o4rg9fHUdf/Cwq9rVIvI6ZtuxF0DsNn1+4LXAlSz95ptMzgDU72fcHAWvIZiVG3hmYIq/Ix6/3HPVTUGt1EulydcW7GVY9roeVG1Ndv/sA/fSwAouQ7Ojh2uyU9vvlF7uOTy8pObbpD/e+RI02OR9C+eUTPOgn8VrtVq4z+rL0ywi4tjki627Uvb6gXywKbgTAUe4XCo2WuazTiLulusSH3AliQ4C9/gQYU+4ZBKCb+uUS3hPxgmveNt8PtXuVwef05w9l7cNuMeiwvO1D4N3xAk+JpgbVHvP+656rFw6Ba3j5Mc0yTPCx/TuP0PO3EMASi5Ds5ERGrbn5b9d35Je8Dk4vL/f/lLUtu5PdlxiLibWNyxDS/hv7YGv+BwuqZ9XByTdLFtX3KqJmAeW4Kz8B/gwqFKo+1ELUrczPZKpdJycBZ3J9S470Dh1zWqpdH3qKjHwq+rVqt135vUbP9Wt9koOAv+vlQqie/7sdepjdtvjd5XeBtRM+uC6416T8HHkjyv2TGE3Wz7HgUgO7kPzkREak8/JT9Z9r/l149+W363/SntgZPNy//86Cn5zaPflp/cdIMcThiaBY9bqzPOwl9c1JT5qC+/sAPHLD3sSwDtsiU4ixI89bDRdsKzhoKvUd8zwovv+9qCs6haoh5X7yMqAAoGV+q7Va1WGz/tVJ2qmPT9B/d5XHAWfH9q+yITT3GM22+NnquOZSvBWbP3lOR5wdri9j/sxfcoAArB2V/98fBheWnDOnm2fItUV31BfvSZa1haXJ5b9a/ybPlWefneDYlOzwwLfokK/159+YgK1xr95TPJl2aYxcUxSRf2JYB25Sk4E5k4U01d+yuKjuAsrpaw4DqTzjhT+8P3/bpTHuO22c6MsyQzt+KCw7j91kpwluSYJnle3AwzZqC5ge9RABSCswh/efvtlCrJl3b322Tuqhn84hK+3pnI5O6wBb1cHJN0sW1fcqomYB5bgrNwyKFmJiXZTjhcK5VKE65xFp69FXUaY3BdavtpBmeNaqlUKnXvfzLXOFPvPS7kCm9TPRa+jlhccBa+/ljUaZPBGyg0O1U1+Fy1/5MEZ60c02bPU+trtv9hJ44hAIXgDEYJT3MP/6Uvasq8+kITdVfOuAvuwlwcr/TYti9tqxfIA1uCM5GJp/GFg6m47YSDM/X84HeKuFPw1O9E6u/4mFVw1qiW4F06owKsqMfCwVlc4Bi3zeBjKnBsFJxF1Ra8zIYKoKJmozV6rqojaXDW6D0Fj2nc86Jqa7b/YR++lwBQCM4AGIX+mx7b9qVt9QJ5YFNwBjNx2iJsxTgEQCE4A2AU+m96bNuXnKoJmIfgDO0iOIOtGIcAKARnAIxC/00P+xJAuwjOAOQV4xAAheAMgFHov+lhXwJoF8EZgLxiHAKgEJwBMAr9Nz227UtO1QTMQ3AGIK8YhwAoBGcAjEL/TY9t+9K2eoE8IDgDkFcdGYdqNRHPO700uxagen471wysVk+tox3Bdaiamt1JdjKvAQxBcAbAKPTf9Ni2L22rF8gDgjMAedWRcahQEPH9U//v+6d+bsTE4KyT2wU0ITgDYBT6b3ps25ecqgnTzJ8/XzzPy/Uyf/58LfvetvELgHs6Mg4FZ10lCZaCwZn6/3L59Iw1FcKJnPr/4Gy2SuX0Nj3vdEhXqdQ/r1yu31bU+oPrCM8ei1tfo9cEHw/+vtl7BDqE4AyAUei/6WFfAu2hD+nDvgegW0fGoU99avIzzoKhksjpwCr4vPDrRCYGdFGhV7P1NzrtMm59jV4TnHmXtAaggwjOABiF/pse9iXQHvqQPux7ALp1bBz61KdOhUGf+lTz50YFZ+q0zUaPBYUDrMmsPy4Ea7S+Rq8J11oonArJGtUAdBDBGQCj0H/TY9u+5FRNmMa2PuQS9j0A3TIfh8KzrlSw1CgUShpsBdcXPlUzPOMsfEpnO8FZo/XFvSbqFFU1E4/gDIYgOANgFPpvemzbl7bVC/fRJvVh3wPQLfNxqFKZeGqmmmkVp5XgLO51waAqHNa1O+Os0fqYcQaLEZwBMAr9Nz227Uvb6oX7aJP6sO8B6KZtxlnwgvlxr2kWbIVDubhrnIVne6nTRtsNzqLW1841zgjOoBnBGQCj0H/TY9u+5FRNmMa2PuQS9j0A3ToyDsWdThm+uL/Syoyz4J0ow4Gc+p3I6XBLbT/pbK/gaZjB9cetr9Frgo8Ff09wBkMQnAEwCv03PexLoD30IX3Y9wB0YxwCoBCcATAK/Tc97EugPfQhfdj3AHRjHAKgEJwBMAr9Nz227UtO1YRpbOtDLmHfA9CNcQiAQnAGwCj03/TYti9tqxfuo03qw74HoBvjEACF4AyAUei/6bFtX9pWL9xHm9SHfQ9AN8YhAArBGQCj0H/TY9u+5FRNmMa2PuQS9j0A3RiHACgEZwCMQv9ND/sSaA99SB/2PQDdGIcAKARnAIxC/00P+xJoD31IH/Y9AN0YhwAoBGcAjEL/TY9t+5JTNWEa2/qQS9j3AHRjHAKgEJwBMAr9Nz227Uvb6oX7aJP6sO8B6MY4BEAhOANgFPpvemzbl7bVC/fRJvVh3wPQjXEIgEJwBsAo9N/02LYvOVUTprGtD7mEfQ9AN8YhAArBGQCj0H/Tw74E2kMf0od9D0A3xiEACsEZAKPQf9PDvgTaQx/Sh30PQDfGIQAKwRkAo9B/02PbvuRUTZjGtj7kEvY9AN0YhwAoTgZnPT09cuzYMd1lAGjR0aNHZfr06brLcIZt47tt9cJ9tEl92PcAdGMcAqA4GZxddNFF8tprr+kuA0CLDhw4ILNnz9ZdhjNsG99tqxfuo03qw74HoBvjEADFyeBs0aJF8txzz+kuA0CLnn32WVmyZInuMpxh2/jOqZowjW19yCXsewC6MQ4BUJwMzlavXi1f/vKXdZcBoEVf/OIX5Stf+YruMpzh4vgOdFKe+9D8+fPF8zxty/z583XvAgA5l+fPAAD1nAzOXnzxRZkzZ47uMgC06OKLL5ZXXnlFdxnOcHF8Bzopz30oz+8dAEQYBwGc5mRwJiJSKpXk1Vdf1V0GgIReeuklueaaa3SX4RTbxndO1YRpbOtDacrzewcAEcZBAKc5G5zt3LlTPv7xj+suA0BCxWJRfvzjH+suwym2je+21Qv35blN5vm9A4AI4yCA05wNzkREbr75ZnnmmWd0lwGgiZ07d8qtt96quwzn2Da+21Yv3JfnNpnn9w4AIoyDAE5zOjgTEZk5c6YcOXJEdxkAYhw6dEjOP/983WU4ybbxnVM1YRrb+lCa8vzeAUCEcRDAac4HZ2+99ZbMmzdPRkZGdJcCIOTQoUMyb948OX78uO5SnOT6+A5kLc99KM/vHQBEGAcBnOZ8cCZyKjzr6+uTXbt26S4FwF/t3LlTzj//fEKzDOVhfAeylOc+lOf3DgAijIMATstFcKbccsstsmDBAnnllVd0lwLk1ksvvSTFYpFrmnWAbeM7p2rCNLb1oTTl+b0DgAjjIIDTchWciYjs2rVLrrnmGrnkkkvkS1/6kvzsZz+TAwcOyNGjR3WXBjjn6NGjcuDAAXn22Wfli1/8olx88cVyzTXXcPfMDrFtfLetXrgvz20yz+8dAEQYBwGclrvgTHn55ZflnnvukUWLFsns2bNl+vTp4nkeCwtLisv06dNl9uzZ8rnPfU6+8pWvMNuzwzzPrvHdtnrhvjy3yTy/dwAQYRwEcJrHgADb0GaBZGzrK5yqCdPY1ofSlOf3DgAijIMATiM4g3Vos0Ay9BWgNTt27JCzzz5btmzZIiKn+9CWLVvk7LPPlu3bt+ssr6MYPwDkHeMgAIXgDNZhVgqQDOM70Lru7m6ZMWOGzJw5UzzPk5kzZ8q5554rXV1dukvrKMYPAHnDH08AxCE4AwBH2Ta+E4rDBIODgzJ16lTxPE/OPPNM8TxPpk6dKmvWrNFdWkfZNn4AQBr44wmAKARnAOAo28Z32+qFu6ZNm1Z3o5Pu7m7dJXUc/RFAHvHHEwBRCM5gHWalAMnYNr7bVi/ctXbt2vF/OE2dOlUGBwd1l9Rx9EcAecUfTwCEEZzBOrRZIBnb+gqhOEyi/uGU138w2TZ+AEBa+OMJgDCCM1iHNgskQ18BJm/t2rXyjne8I7f/YGL8AJBnef/jCYB6BGewDrNSgGQY34HJO3HihFx33XUyNjamuxQtGD8A5Fne/3gCoB7BGQA4yrbxPQ+h+I9//GNZs2aNLFy4UObNmyezZs2Snp6eumupsLCwNF96enpk1qxZMm/ePFm4cKEMDg7KT37yE91dHIAj8v7HEwD1PM+z6x9WAIBkbBvfbas3qSeeeEKuu+46OfPMM6VYLMo3v/lN2bZtm+zevVsOHjwox44d010iYJ1jx47JwYMHZffu3bJt2zb5xje+IVdccYWcddZZcv3118uTTz6pu0QADfziF7+QBx54QG644Qb56Ec/KgsWLJCzzjpLLrroIu3BPEt+l/e+971y1llnyZVXXil///d/L0uXLpUHH3xQXnrpJd1dBpp5nufmP1TgrjzMSgHSYNv4blu9zTz11FNSKBTk5ptvli1btsgf/vAH3SUBznvzzTfl29/+tixbtkwuueQS+dGPfqS7JAB/9fzzz8vnP/95WbBggXzgAx+Q1atXy8MPPyzPPvusjIyMyJtvviknT57UXSZy7OTJk/Lmm2/K4cOH5ac//ak89NBDcuedd8qll14qH/vYx+S2226Tffv26S4TGhCcwTq0WSAZ2/qKK6H4Cy+8IPPnz5dPfvKT8uqrr+ouB8itl19+Wf7hH/5BPvaxj8mLL76ouxwgt5544gn5yEc+Ipdffrl8/etfl9///ve6SwJa9vvf/17uvfdeueyyy+Tv/u7vmNmcMwRnsA5tFkiGvtJ5DzzwgCxevFieeeYZ3aUA+Kt///d/l0WLFslDDz2kuxQgV1566SX59Kc/LVdffbX8/Oc/110OkJpqtSqf+tSn5J//+Z/llVde0V0OOoDgDNZxZVYKkDXG98669dZbZdmyZbrLABBj6dKlUi6XdZcB5MI999wjl156qezfv193KUBmnn/+ebn44otlzZo1uktBxgjOAMBRto3vNofiV111lWzevFl3GQCaGB4elk9/+tO6ywCc9ec//1kuu+wyefDBB3WXAnTMfffdJ3/7t38rb7/9tu5SkBGCMwBwlG3ju231KldddZV861vf0l0GgIQefPBBufrqq3WXATjn8OHD8uEPf5iLpyOXfv7zn8vll18uv/3tb3WXggwQnME6Ns9KATrJtvHdtnpFTp2eyUwzwD733nuv3HbbbbrLAJxx4sQJmTlzpu4yAO1mzJghf/7zn3WXgZQRnME6tFkgGdv6im2h+AMPPMA1zQCLLV26lBsGACk4fPiw9PX16S4DMMaMGTOYeeYYz/M8YWFhYWFxc0E2XnjhBVm8eLHuMgC0qb+/X15++WXdZQDW+vOf/ywf/vCHJ/3648ePy9DQkPT390tvb68Ui0Xt351YJi7FYlF6e3tl0aJF4vu+jI2NpdiK3HT55ZdzzTOH8K8qWMe2WSkA3DN//nx55plndJcBoE07duyQK6+8UncZgLUuu+yySV/TbHh4WM444wxZtWqV7Nu3T0ZHR1OuDmkaHR2VvXv3ysqVK6Wrq0s2bdqkuySj7dmzp61QGWYhOAMAGMGWUPypp56ST37yk7rLAJCSK6+8Unbs2KG7DMA699xzz6Tvnrls2TJZv359yhWhk772ta9JuVzWXYbR7rvvPhkcHNRdBlJAcAYAMIItp5YWCgV59dVXdZcBICW/+MUv5AMf+IDuMgCrvPTSS3LppZdO6rXLli2TNWvWpFwRdFi9erUsX75cdxlGe//73y+//OUvdZeBNtnxrxQgwJZZKQBaY0Nw9vjjj8vNN9+suwwAKbvxxhvlhz/8oe4yAGt8+tOflv3797f8uuHhYWaaOcb3fe4w3sDevXvlM5/5jO4y0Cbz/5UChNjwj2sArbMhFL/uuutky5YtussAkLKHHnpIli5dqrsMwApPPPGEXH311S2/7vjx49LT05NBRdCtu7tbTp48qbsMY/3jP/4jf5yxHAkErENwBkCXM888U/7whz/oLgNAyv7nf/5HzjnnHN1lAFb4yEc+Ij//+c9bft3Q0JCsWrUqg4qg28DAADMJG/iP//gPueKKK3SXgTaQQMA6NsxKAeCeH//4x1IsFnWXASAjH/3oR+XZZ5/VXQZgtOeff14uv/zySb22v79/0nfghNn27Nkjixcv1l2G0ebOnSsvvPCC7jIwSQRnAAAjmB6Kf+UrX5FvfvObussAkJEHHnhAvvrVr+ouAzDa5z//efn6178+qdf29vbK6OhoyhXBBCMjI9LX16e7DKNt2LBBVqxYobsMTBLBGQDACKafhr1w4ULZtm2b7jIAZGTr1q3MmACamD9/vvz+97+f1GuZte02jm9j//3f/y0f//jHdZeBSTL7XylABNNnpQCYHNODs3nz5snu3bt1lwEgI88884zMnz9fdxmAsX7xi1/IBz7wgUm/3vTPebSH49tcoVCQV199VXcZmARaN6zDoAy4yfRQfNasWXLw4EHdZQDIyIEDB2T27Nm6ywCM9cADD8jq1asn/Xq+w7uN49vcnXfeKQ899JDuMjAJtG5Yh0EZgA49PT1y7Ngx3WUAyMjRo0dl+vTpussAjHXDDTfIww8/POnX8x3ebRzf5h588EG56aabdJeBSaB1wzqmz0oB4Ca+EALuo58D8dq98yz9y20c3+a4Q7u9aN0AACOYHorzhRBwH/0ciDd//nwZGRmZ9OvpX27j+Db3m9/8Rq688krdZWASaN0AACOY/oXL9PoAtI9+DsQ766yz5M0335z06+lfbuP4Nve73/1O3vWud+kuA5NA64Z1TJ+VAmByTP/CZXp9ANpHP8f/a+/uY6Sq7j+O39C4i8pDw4Kha9I/aizx9kFjsU1J0V0e1DQ7TZpqUxCiLSBtyRgw+oeJVGxSEK6w+FRAaWyySdNJ/2ljfAJES8OEqom2WkujSWumFIlSW2wToQvf3x/7O7tnzt57587cu9xzzr5fyUTZmbn3zPnuuXPms+feQbLLL79choeHO34+48tv1Le14eFhufzyy8tuBjrAbzecw0EZ8JPtoTjHHsB/jHMgWd7xwfjyG/XNhn5yE1WDczjYACgDxx7Af4xzIBnBGdJQ32zoJzdRNTjH9lUpAPzERAfwH+McSEZwhjTUNxv6yU1UDQBgBdtDcSY6gP8Y50AygjOkob7Z0E9uomoAACvYPpGwvX0A8mOcA8kIzpCG+mZDP7mJqsE5tq9KAdAZ2ycStrcPQH6McyAZwRnSUN9s6Cc3UTU4h4MN4CfbQ3GOPYD/GOdAMoIzpKG+2dBPbqJqcA4HGwBl4NgD+I9xDiTzJTir1+sSBIE0Go1x9zUaDQmCYPQW95h2qO3V6/VSt3E+2FJf29FPbqJqcI7tq1IA+ImJDuA/xjmQbDIEZ2EYShRFIiISRZGEYZhrX66EXkWwpb62o5/cRNUAAFawPRRnogP4j3EOJGs1Pvbt25fr+eeLGZxVKpXRgEwPudTjlCiKmlaj1Wo1ERkLx/T7zfvq9fro/6v9mv9W+9O31Wg0YrdRrVabHmsDW+prO/rJTVQNAGAF2ycStrcPQH6McyBZq/ExY8YMmTp1amKQY8v40oOzarUq1Wp19L5KpRK74kwFVor+b/X/lUpl3PbbCc70wE0FY2nBmYhIrVazpl9taYft6Cc3UTU4x/ZVKQA6Y/tEwvb2AciPcQ4kazU+nnzySZk2bZpcdNFFcuGFF44L0GwZXyrYMkMzpVKpNAVhIuNDLl3c6ZgqgMsanJmr2/T72gnfymRLfW1HP7mJqsE5HGwAP9keinPsAfzHOAeSZRkfs2fPHj2FUA/Qzpw5Y8340oOzuLDKPFUz7lTKuNMx9fCq3eCsVquNu54awZmf6Cc3UTU4h4MNgDJw7AH8xzj3W39/f1PwwW1iblOmTGn6d3d3t6xevdqa8aUHYlEUNZ32aIZXYRiOBmS6pBVh5vNYcQYT/eQmqgbn2L4qBYCfmOgA/mOc+4365pOl/8wVZ1OnTpVt27bJ6dOnrel/cyWZGUqZK87q9fq4UC3uGmcqgEu6xpnalwri9C8AMO9rdY0zgjN30U9uomoAACvYHooz0QH8xzj3G/XNp1X/6dc4U4FZO88/X8zgTL/AftLpmCLS9E2WehgW902X5n3q32pfQRCMC870fROc+Yt+chNVAwBYwfaJhO3tA5Af49xv1DefVv03c+ZM6e7uHheYZX2+qyYivIo7bdR2vta3aPSTm6ganGP7qhQAnbF9ImF7+wDkxzj3G/XNp1X/Pf/887me76oigjO1Df1mwyqydvha36LRT26ianAOBxvAT7aH4hx7AP8xzv1GffPJ23/0v9+obzb0k5uoGpzDwQZAGTj2AP5jnPuN+uZDcIY01Dcb+slNVA3OsX1VCgA/MdEB/Mc49xv1zYfgDGmobzb0k5uoGgDACraH4kx0AP8xzv1GffMhOEMa6psN/eQmqgYAsILtEwnb2wcgP8a536hvPgRnSEN9s6Gf3ETV4BzbV6UA6IztEwnb2wcgP8a536hvPgRnSEN9s6Gf3ETV4BwONoCfbA/FOfYA/mOc+4365kNwhjTUNxv6yU1UDc7hYAOgDBx7AP8xzv1GffMhOEMa6psN/eQmqgbn2L4qBYCfmOgA/ksc52EoEkXZNtJoiATB2C0Mi2ugUq+PbLtdQTDyXPNnqo1m2xuN/G3t1MDASBu++92xdqv2ma8hI47j+RCcIQ31zYZ+chNVAwBYwfZQnIkO4L/YcR5FI2FNluBMBVp6sBNFxYdnRQVnZiCo/3si2t2OuNdHcFYqgjOkob7Z0E9uomoAACvYPpGwvX0A8hs3zlVQMzCQLThLWpkWhiNhjwq81GqqsR3Hr/Kq1Zrvq1abH68HW1lWiumhUxiObS/ufjOcUwGiutVq47ev+kt/rHpclteu9q3/7De/SV9x1sYKOY7j+RCcIQ31zYZ+chNVg3NsX5UCoDO2TyRsbx+A/MaNcxV4ZQnOsqyGUuGRHjrpYZsKysYaNLY9dV+jMT7USttG8wscez1maCbS/Dr1FWfqtZmvNakPBgaaX6/e5lavXYVfcWGZ2cdZX/foy+c4ngfBGdJQ32zoJzdRNTiHgw3gJ9tDcY49gP+axnkUjYVL7QRnaaue9CBJ/7cuDEdCIHM7+vb156VtY/wLHL96zaRWhKnwK+tr0x+nh4eq78zXHrdNvd2tgrN2Xvfoy+c4ngfBGdJQ32zoJzdRNTiHgw2AMnDsAfw3Os7NFVVZT9XMuuLMDM7Mm77qy7wvKThL2obZPhWImaeVmqFXq7amnaqph2FJwVlc8KX3c9bgLMvrHn35HMfzIDhDGuqbDf3kJqoG59i+KgWAn5joAP4bHedxgVXaKi0lKWAbGBgJmuLCo6QL8Ket0DKDs6wX8Y8LxvRTQc3tJK3gSlqBFrfiTG1jIlactfnlBRzH8yE4Qxrqmw395CaqBgCwgu2hOBMdwH+J4zzrirNW36pphkcizWGR/nxzRZY6hTLpGmdx2xj/Ase3zVxlFxesmaFaq2ucqYAx7hpn5mvPe42zLK979OVzHM+D4AxpqG829JObqBoAwAq2TyRsbx+A/DIFZ0mhkWKeQqgHTnHh0ciO40+BVGGZ+rm5IktvR6vTKNVjzGBJ/5bLtNMxq9Xm++ICKj04Mx+X5bWb35bZKjjL+rpHH8pxPI+8/dfX11dQS2Aj6psNxyE3UTU4x/ZVKQA6Y/tEwvb2AciPcZ5T1i8RKAn1zSdv/82dO1eOHz9eUGtgk2PHjklvb2/ZzXACxyE3UTU4h4MN4CfbQ3GOPYD/GOc5EZx5LW//LV++XF5++eWCWgOb1Ot1WblyZdnNcALHITdRNTiHgw2AMnDsAfzHOPcb9c0nb/9FUSR33XVXQa2BTdavXy+Dg4NlN8MJHIfcRNXgHNtXpQDwExMdwH+Mc79R33zy9t/p06elq6uroNbAJlOmTJGzZ8+W3QwncBxyE1UDAFjB9lCciQ7gP8a536hvPkX036OPPirbt28voDWwxbZt22TXrl1lN8MZHIfcRNUAAFawfSJhe/sA5Mc49xv1zaeo/qtWq3L//fcXsi2Ua+PGjbJhw4aym+EUjkNuompwju2rUgB0xvaJhO3tA5Af49xv1DefIvtv3bp1EkVRYdvD+bdt2zZCsw5wHHITVYNzONgAfrI9FOfY449GoyFBEIzewjBsul+/T92q1eq47ZiPgfuoo9+obz5F999jjz0mU6dOlQ0bNsiRI0fk2LFjhW4fxTp27JjU63VZv369TJkyhdMzO8RxyE1UDc7hYAOgDBx7/FCv1yUIAqnX66M/i6KoKTwLgkBqtVrT88IwbArPwjBsWi0RRRG/Ix6ghn6jvvlMRP8NDw/Ljh07ZOXKldLb2yt9fX2xf7zgVu6tr69Pent7ZcWKFTI4OMgXAeTAcchNVA3OsX1VCgA37du3L/V+Jjp+MAMv/ecqTIsLzlQDVK1vAAAgAElEQVTg1mg0RlesNRqNpsfEPQ9uYZz7jfrmQ/+1dubMGVm2bJmcOXOm7KbAUowjN1E1AIAVyg7FZ86cKVOnTpUHH3ww9n4mOu5TgZe+2ixOUgCmP7dSqRCUeYhx7jfqmw/919qWLVvkggsukM2bN5fdFFiKceQmqgYAsELZE4knn3xSpk+fLhdddJFceOGF4wK0stuH/JJWipmSArEwDJt+XqvVmk5lIURzH+Pcb9Q3H/qvte7ubgmCQLq7u8tuCizFOHITVYNzyl6VAmBi2DCRmD179mgIogdoZ86csaJ9yK+oFWemuGunwT2Mc79R33zov3RbtmyRrq4uCYJAurq6WHWGWIwjN1E1OKe/v1+CIGgK0DZt2jT6YZef83N+zs87/fkvf/lL+cQnPtG0imjq1KmyZs0aJjqeqFQqsdc4q1Qqo2FZXHCmgjGRkZVmlUpl3DbMFWlwjz72ufl36+/vL/tXzGm8D6ZTq83UjVVniMM4chNVAwDg/+krzi6++GKZOnWqRFEkp0+fZqLjiTzfqqkHbuZj1GmbrU4Dhd0Y50AyxkcyfbXZjBkzJAhYdYZ4jCM3UTUAAGTsGmd6YKZjouMPFZ6pmx6aicSvOopbpWY+htDMfYxzIBnjI1lXV5f09PTIpZdeKr/61a+kt7dX5syZI11dXWU3DZZhHLmJqgEArFD29Qtnzpwp3d3dsQGJCBMdYDJgnAPJGB/x9u/fLz09PTI0NNT086GhIenp6ZF9+/aV1DLYiHHkJqoGALBC2ROJ559/PvX+stsHYOIxzoFkjI9syv5DIOzGOHITVQMAWMH2iYTt7QOQH+McSMb4yIZ+Qhp+P9xE1QAAVrD9L7RMdAD/Mc6BZIyPbOgnpOH3w01UDQCADJjoAP5jnGPSCkORIBi5JXzRSdP4CAIR49uHpV4f+XkrjcbI47RvNy5E0jbV6zJv+utsdX8bbP9DIMrF+4ybqBowAcIwbOtb1uK+wa1arY7e32g0JAgCqbeYYKhvioujb0P9f7vfAJe2fcB3/O4D/mOcY1KqVkduIiJRNBKixXA6ODPbWq2KDAwkPzelH1CcarU67put1ecN/fNKrVYb9/lIRKRSqYz7jBSGofz6179O/KyjtlvWN2LzPuMmqgYUrFqtjh7Uoyga92YQJwgCqRlv6GEYjntzaCVrsEVwBhvZ/hdafvcB/zHOMSmZoVFCANVWcKbCsSgaW8GlHh8XnOkrvfSf12rN9+lzY7Ud9fN2gjMz5DOfmzUERC56SKZEUSTVanVccKYWJuiCIJAwDEeDs0ajMfrvpM86YRiOfoN61s9qReJ9xk1UDSiY+VePLCvF4oIz/YBvrjiLoqjpLyXquerf+huG+ktM3IqzarU6bhtmqKb/W9++3vay/mIDv9g+kTgf7fv4449l27Ztsnz5cpk7d6709fXFrkjlVu6tr69P5s6dK7fccotEUSSnT5+e8N8NnB+2H4eAwqnwSZ/DheH4oEk6DM7Uqi51X6MxPjgLw5GATWQsKFPt0R9n3hf3vCJXnOn3t8H2PwSeD0EQNH1eqVaro6vG1H2KHmSJjKwiq9VqscFZpVIZ/TxUr9elUqk0BWe1Wk2q1eq44Ew9TrVN34b+e530GavovoF7qBpQoLiVXGEYtjzoJh2Y1YE9LvQy9ynSfPBX/28GYvo2KpVK02P1kC4uODPfXPQ3OvVmCHTK9t+fiW7fww8/LBdffLHcfffd8uqrr8rx48cndH/I5/jx4/Lyyy/LXXfdJV1dXfLoo4+W3SQUwPbjEFA4PdBSigzO9DBqYGAkkNLvSwvuzD/I6o+Ne15acBZ3a/WYDv8gzHFERsMykbHPGerf5meGarU6+plEPdf8TKKCsyiKmlaLqRVjKghTAZ3+2UY/G0hkJESLW3GW9hmr6L6Be6gaUKC4ZcF5gjP13KzXJ4sLzswAzAziFPUmkjU4izttM8trBZLY/hfaiZzorF27Vnbs2DFh28fEe/DBB9s+vR724QMNJp1OV5zFPSYuONO3GxecxZ0SqR4n0nyqpx5oxT0vDFuvOFP7Nttuhm5xgWJGHEfSz8AxP2uYny9UiBYXnOn3q9VnenAWhmHTZxYzNFPUGTl6YNfppWzaxe+Hm6gaUKDzseJMZOwNxlxG3G5wprez0+DMvOlLrQGfTNREZ+3atbJ58+YJ2TbOr/vvv1/WrVtXdjOQAx9oMCmZoVHCyq2WwVmtNnZB/bgVZ/pKsiwrzszwKs+KM72t5imfSc9NCBBbsf0PgedDO8GZyNjnJX1FWVxwpral/1cFZ+r6ZiLNq9ziVpGZn6nMEI9TNWGiakDB0t4o0p6TdI0zkfRv1WwVbGVdcWaubssSnJ3vi2kCZZqIic7DDz/MSjPPRFEkjz32WNnNQIf4QINJaWCg/W/VVCvBdPo1x1SwpbbbyTXOzFVlAwPjr3Gmtt/uNc4GBtKvcZZjxRnaD87U6ZqVSiX2M4genKk/9qvVYio4U9c3E2n+HKS+bEBEmrajJC1ymKgVaLzPuImqAQWrVCqFfaum+RcX9aagb7PVNc7SgrO4NxezPeoimUnXODNXu7UKCYEktv+FtuiJzscffyzTpk0rdJuwQ3d3twwPD5fdDHSADzSYtMxTIUXGAq7RhxjjQ32TpbrFfeOl/hg1R4xbjaZvx7wumvq5WtGmz5nVfSoIyxqcqTaowE7fv74/dKTd4Ex9joj7jGMGZ+qzifqcpIIzdX0zfXv6Z5u0s3hafcYqum/gHqoGTAB9ia8ZXLV6fNwpj+ZBXv82zLg3JvWzLMFZ3DbMb70x33j01zHRy5kxedg+kSi6fdu2bZO777670G3CDhs2bGAloaNsPw4BZWprfMSdSjlJ2P6HwPOh3eBMPUa/HllScGb+sV4FZ+r6Zvpj1L/1LyRIOx0z7TNWUXifcRNVAwBYwfaJRNHtW758ubz66quFbhN2OHLkiKxYsaLsZqADth+HgDIRnGXDcQRp+P1wE1UDAFjB9r/QFj3RmTt3rhw/frzQbcIOx44dk97e3rKbgQ7wgQZIxvjIhn5CGn4/3ETVAADIoOiJTl9fX6Hbg12or5v4QAMkY3xkY/sfAlEuxpGbqBoAABkUPdFh4uQ36usm6gYkY3wA+TGO3ETVAABWsP0vtARnaAf1dRN1A5IxPoD8GEduomoAACvYPpEgOEM7qK+bqBuQjPGRje1/CES5GEduomoAACvYPpEgOEM7qK+bqBuQjPGRDf2ENPx+uImqAQCsYPtfaAnO0A7q6ybqBiSbyPGxf/9+2b17t+zcuVM2bdrk9C0IgtLbUPRt586dsnv3bnnhhRcm7HdgsuB9xk1UDQCADAjO0A7q6ybqBiSbiPFxzz33yEUXXSRr1qyRtWvXyuDgoNx3333cLLsNDg7K2rVrZfXq1XLxxRfLPffcU/jvwmTB+4ybqBoAABkQnKEd1NdN1A1IVuT4+POf/yz9/f2ydetW+e9//1vYdjHx/vOf/8jmzZtl0aJF8vbbb5fdHOfwPuMmqgYAsAKnasIn1NdN1A1IVtT4+Mc//iHXXHONnDt3rpDtoRzDw8Myf/58OX78eNlNcQrvM26iagAAK9g+kSA4Qzuor5uoG5CsiPFx4sQJ+fSnP11Aa2CLT33qU3Ly5Mmym+EM3mfcRNUAAFawfSJBcIZ2UF83UTcgWRHjY+HChXLo0KECWgNbHDx4UPr7+8tuhjN4n3ETVQMAWIFTNeET6usm6gYkyzs+nnvuOalWqwW1Bjb54Q9/KAcOHCi7GU7gfcZNVA0AgAwIztAO6usm6gYkyzs+vve978nPfvazgloDm+zZs0duv/32spvhBN5n3ETVAADIgOAM7aC+bqJuQLK84+Paa6+Vv/3tbwW1BjZ55513OF0zI95n3ETVAABW4FRN+IT6uom6Acnyjo9p06bJRx99VFBrYJNTp07J9OnTy26GE3ifcRNVAwBYwfaJxPkOzoIgGHdrNBoiItJoNCQIAqnX64W2KUnW/dXrdevreL7QD26ibkCyvOOD8eU36psN/eQmqgYAsILtE4kygjM9qIqiSMIwFJHzH5xlRXA2hn5wE3UDkhGcIQ31zYZ+chNVAwBYgVM1x9+vB2N6KKUHZ+r/zdVo6t9qW0mr1qIoGr2vVqs17atSqYw+x9xftVodfV4URU37UQGf0s6+4tpsBoT6fUk/11+/vl99363uS2pHUpvN58E91A1IRnCGNNQ3G/rJTVQNAIAMyg7OoiiSSqUiIu0FZ2EYjgZbtVptXPimtqnCoEajMfr/KkRKCs7MbSatOGtnX0lt1l+PemwURaPtaPU6zba0ui+tHXFtjqsf3EPdgGQEZ0hDfbOhn9xE1QAAyMDWa5ylBWdxQZYKnuJO96xUKhJFUVOwlXd/5vOz7ktfMabaHLf9rK9T357Zrqz3me2Ie57CxNhN1A1IRnCGNNQ3G/rJTVQNAGAFTtUcf3/cqZqNRqPtIMu8RVEUGwxNdHCWZV9x2zAfa0p7nXH36yvFku7L0g6CM/9QNyAZwRnSUN9s6Cc3UTUAgBVsn0iUHZyJxK8WaxVkmdcbU+JWgSWtqJqIFWet9pV1xZmIpL7OpLa0WmXGirPJiboByQjOkIb6ZkM/uYmqAQCsYPtEouzgLGnFmXqsft2vpGuCqW3EXass7rpjRQdnWfal2px0jTP9devfNJr0Omu1WlOopl/HLO2+tHYQnPmLugHJCM6QhvpmQz+5iaoBAKzAqZrj7zdvcRfrFxkLddTpiWaok7YN/dsxzW+NbDc40/ela2dfcW3WA0S1rbj9JJ2Oqe/X3F7afUntIDjzF3UDkhGcIQ31zYZ+chNVAwAgg/MdnE20tFMWXd6XLcquLzpD3YBkBGdIQ32zoZ/cRNUAAMiA4MyNfdmi7PqiM9QNSEZwhjTUNxv6yU1UDQBgBU7VhE+or5uoG5CM4AxpqG829JObqBoAwAq2TyQIztAO6usm6gYkIzhDGuqbDf3kJqoGALCC7RMJgjO0g/q6iboByQjOkIb6ZkM/uYmqAQCswKma8An1dRN1A5IRnCEN9c2GfnITVQMAIAOCM7SD+rqJugHJfArO6vX6aHvUF9jU63UREalUKhIEgVSr1VzbNRX1RTlqH7Z94Y5N9bUZ/eQmqgYAQAYEZ2gH9XUTdQOS+RqcmfK0k+AMrdBPbqJqAAArcKomfEJ93UTdgGQuBGe1Wk2CIBi9qVVjKmxSq8nULQzDphVn+n31ej1xe/prUjf932EYjmub2k+1Wh19XK1Wi21f3PbVijgzOKtUKk3705+jHpO0/SJx/MyGfnITVQMAWMH2iQTBGdpBfd1E3YBkLgRnesCkQq9GozEaHJlBlcj4UzWT/l/fnohIGIaj24uiSKrVaqYVZ5VKpakNce1T24+iKPG1NBoNqVarTWFe3HP0fenbLxrHz2zoJzdRNQCAFWyfSEybNk0++uijwrZn++tFPtTXPadOnZLp06eX3QzAWrYHZ+api/qpkeYqrSzBWZbtmfdnCc7UfkRGVotFUTSufXGndaqgTj3WDM3i9m0+ZyJP7+R9Lxv6yU1UDQBgBdtP1fzsZz8rf/nLXwrbHhMnv1Ff9xw9elTmzZtXdjMAa9kenImMrPzST1XME5xl2Z5J/7l+Sma1Wo0Nw5KCs7jtm49V2zf3bd7itj8ReN/Lhn5yE1UDACCD6667Tl566aXCtsfEyW/U1z0vvPCCLFq0qOxmANayPThLW7XVSXCWZXtJbYgTt+IsaUVYlhVnjUZj9BRRte+4a6vF9c1E4H0vG/rJTVQNAIAMli1bJr/4xS8K2x4TJ79RX/cMDQ3JihUrym4GYC1XgjNFXQg/b3AWtz39cSIjK9PCMMwUnJlfWBDXPpFs1zgz26Ffd009Li4EnAi872VDP7mJqgEArGD7qZqbN2+Wxx9/vLDtMXHyG/V1z65du2Tr1q1lNwOwlu3BmYg0fWtmrVZLvcaXfupl0qmaSdsTGQvC1M3crinuWzWTvinT3FbaY/UvATCfY4ZoBGflo5/cRNUAAFawfSLx29/+Vq699trCtmf760U+1Nc9CxYskMOHD5fdDMBaLgRnKA/1zYZ+chNVAwBYwYWJxCc/+Un58MMPC9mWC68XnaO+bnn//fdl9uzZZTcDsBrBGdJQ32zoJzdRNQCAFWw/VVNE5LbbbpMnn3yykG0xcfIb9XXLE088IatXry67GYDVCM6QhvpmQz+5iaoBAJDRU089Jd///vcL2VZfX18h24GdqK9b1qxZI88880zZzQCsRnCGNNQ3G/rJTVQNAIA2fP7zn5c33ngj93bmzp0rx48fL6BFsM2xY8ekt7e37GYgo9dee02uuuqqspsBWI/gDGmobzb0k5uoGgDACi6cqiki8txzz8kNN9yQezvLly+Xl19+uYAWwTb1el1WrlxZdjOQ0eLFi+XAgQNlNwOwHsEZ0lDfbOgnN1E1AIAVXJpIFPFBO4oiueuuuwpqEWyyfv16GRwcLLsZyKCoIByYDAjOkIb6ZkM/uYmqAQCs4NJE4vXXX5dbbrkl1zZOnz4tXV1dBbUINpkyZYqcPXu27GYgg+985zvy5ptvlt0MwAkEZ0hDfbOhn9xE1QAAVnDlVE1l7969smrVqlzbePTRR2X79u0FtQg22LZtm+zatavsZiCDW2+9VX7+85+X3QzAGQRnSEN9s6Gf3ETVAADoULValYcffjj3Nu6///6CWoQybdy4UTZs2FB2M5DBjh07qBXQJoIzpKG+2dBPbqJqAADk8M1vflP27NmTaxvr1q2TKIoKahHKsG3bNoIYR+zatUtuuummspsBOIfgDGmobzb0k5uoGgDACq6dqqn7xje+IQ899FCubTz22GMydepU2bBhgxw5ckSOHTtWUOswEY4dOyb1el3Wr18vU6ZM4fRMR+zYsYPQDOgQwRnSUN9s6Cc3UTUAgBVcn0jccccdua95Njw8LDt27JCVK1dKb2+v9PX1SRAE3Cy79fX1SW9vr6xYsUIGBwf5IgBH3HrrrawKBHK47LLLZHh4uOPnu/4+j3TUt7Xh4WH5zGc+U3Yz0AF+uwEAVvBhwrV3715Zvny57Nu3r+ymAPh/zz33nCxbtowvAgBy+uQnPykffvhhx8/34X0eyahvaydPnpRZs2aV3Qx0gN9uAIAVXD5VU/fGG2/I0qVLZenSpfKHP/yh7OYAk9Zrr70mixcvlhtuuEHefPPNspsDOG/JkiXy97//vePnE6z4jfq29u6778r1119fdjPQAX67AQCYAPv27ZMvfvGLsmbNGtm7d6988MEHZTcJ8N77778vTzzxhKxZs0auuuoqOXDgQNlNAryxcOFCOXToUMfPJ1jxG/Vt7eDBg9Lf3192M9ABfrsBAJhATz/9tKxatUp6enrka1/7muzevVuGhobk4MGDcvToUTl16lTZTQScc+rUKTl69Ki88MILMjQ0JLt27ZIFCxbI7NmzZfXq1fLMM8+U3UTAO6tWrZK9e/d2/HyCFb9R39Z2794ta9euLbsZ6AC/3QAAK/hyqmaa3/3ud7J161ZZsWKF9Pf3y7x582T69OmlX+yeGzfXbtOnT5d58+bJokWLZMWKFbJ161Y5fPhw2UMc8NqePXvkvvvu6/j5QcBHT59R39buvffeXOEzysNvNwDACky47EVtJpczZ87I8uXL5cyZM2U3BYBF/vjHP8oXvvCFjp8/bdo0+eijjwpsEWxx6tQpmT59etnNsN4VV1whb731VtnNQAeYCQMArEA4Yy9qM7k88MAD0tXVJVu2bCm7KQAss2TJEvnnP//Z0XP7+/vlr3/9a7ENghXeeecdWbRoUdnNsNqJEyf4YgCHMRMGAFhhMpyq6SqCs8mlu7tbgiCQ7u7uspsCwDJ33HGHPPTQQx09N+810mAvrt3V2vbt2+XOO+8suxnoEDNhAACQiuBs8njggQeagjNWnQHQvfrqq/KlL32po+c+//zzsm7duoJbBBv84Ac/4FuMW7jyyivl9ddfL7sZ6BAzYQAAkIrgbPJQoZm6seoMgOmrX/2q1Ov1jp573XXXyUsvvVRwi1CmAwcOyOLFi8tuhtUOHTokCxcuLLsZyIGZMADACpyqaS+Cs8lhy5Yto8GZ+rbX7u5u2bx5c9lNA2CRp556SgYGBjp67smTJ+WSSy4puEUoU09Pj/z73/8uuxlWu/HGG+XZZ58tuxnIgZkwAMAKhDP2ojaTQ1dXl8yZM0cuvfRSCYJAent75ZJLLpGurq6ymwbAMt/61rfklVde6ei57733nlx99dV8c6/jPv74Y7n66qvlxIkTZTfFakeOHJGbb7657GYgJ2bCAAArEM7Yi9r4b//+/dLT0yNDQ0MiMlbzoaEh6enpkX379pXZPACWefPNN+Vzn/tcx89/++23ZfHixfKTn/yE1UqO+de//iU//vGPZenSpXxLagbz5s2To0ePlt0M5MRMGABgBU7VtBfB2eRDzQG0snnzZtm1a1eubWzcuFFmzJghq1atkjVr1sjOnTtl06ZN3Cy77dy5U9asWSO33XabzJw5UzZu3FjQb5HfHnnkEdm6dWvZzUABmBUBAIBUhCiTDzUHkMWXv/xl+f3vf597Oy+++KI8/vjjMjg4KPfddx83y26Dg4Py+OOP88UObTh8+LAsWLCg7GagIMyKAABAKkKUyYeaA8ji7NmzMn/+/LKbYZ0zZ87IsmXLuI7bJHXu3DmZP3++nDt3ruymoCDMigAAVuBUTXsRokw+1BxAVu+9957MmTOn7GZYZcuWLXLBBRfwrcST1KxZs+SDDz4ouxkoELMiAIAV+KBuL2oz+VBzAO04c+aMXHLJJWU3wxrd3d0SBIF0d3eX3RScR+fOnZNZs2bJ//73v7KbgoIxKwIAWIEP6vaiNpMPNQfQrvfee0+uueYaOXLkSNlNKdWWLVukq6tLgiCQrq4uVp1NEocPH5b58+ez0sxTzIoAAFbgVE17EaJMPtQcQCfOnj0rX/nKV+SnP/1p2U0pjVptpm6sOvPfI488IgsWLOCaZh5jVgQAAFIRokw+1BxAHg888IBcccUV8sorr5TdlPNKX202Y8YMVp157siRIzJv3jzZunVr2U3BBGNWBAAAUhGiTD7UHEBeb731ltx0003y9a9/XQ4fPlx2c86Lrq4u6enpkUsvvVS+/e1vS29vr8yZM0e6urrKbhoKdOjQIbnxxhvl5ptvlqNHj5bdHJwHzIoAAFbgVE17EaJMPtQcQFGefvppufbaa+Wqq66SwcFBef/998tu0oTYv3+/9PT0yNDQkIiMHUeHhoakp6dH9u3bV2bzkNOJEydk+/btcuWVV8rChQvl2WefLbtJOI+YFQEArMAHdXtRm8mHmgMo2muvvSbr16+XJUuWSBiG8qMf/Uj27NkjL774orz77rty8uRJGR4eLruZheE46p7h4WE5efKkvPvuu3Lw4EHZvXu33HvvvXLFFVfI0qVL5c4775TXX3+97GaiBIxmAIAVmGDaq7+/v+lCx9z8v/X395f9awfAY3/6059k7969cvvtt0tfX58sWbJEZs2aJZdffnnpxz9uk/d22WWXyaxZs+T666+X/v5+Wbt2rezdu1feeuutsocMSsanFACAFThVEwAAAIBtCM4AAAAAAACAGARnAAAAAAAUiJX0gD8IzgAAVmCCCQAAfBEEfNQGfMFoBgBYgQkmAADwBfMawB+MZgCAFZhgAgAAX7CSHvAHn1IAAFZgggkAAADANgRnAAAAAAAAQAyCMwAAAAAACsRKesAfBGcAACswwfRArSYSBGO3LPTH67dGY+La2WiM7KNen7h92KZez14TAEBuXLsV8AejGQBgBSaYjlNhlFKtigwMtH5eEIwEbrqsz+0UwRkAYIIxrwH8wWgGAFiBCabjzBVitZpIGLZ+XlxwFhfyJK1Gi6Lm+8xt6fepoEwPzsJw7DlqxVyrfeqvOQia26Dv31yBV602v76BgbH9JT1WtUPfR7Xa/Pgoat1X6t96TeIeF9e2Vn0MABiHlfSAP/iUAgCwAhNMzwwMNIc/SbKsOAvDsXBID7fMVW7mv+Oe12g0B2fV6thjqtWxNiftU6e2o9qqQic9rFJhnb5/9Tj9dSc9Vt1nhm7q32bbktpthpGtHqfa1qqPAQAAPMfMBwAAFEcFL1lPhUy6xpm5PZ1aJaZCnLTVYPp95vPq9ZF/62FZvZ6+z7h96K9zYGAkkDLbpLfHDNjSHqv6SN9H3Oo5fbtx7dbvy/I4vW0Tfc05AAAAixGcAQCA4mW9jljc6iY9oNKDOP2mVkuZ96vnxoVDeqil2tZojIRG6r9Z9mm+Rj1UUvsQGX+KY1JwlvZY1UftBGdx7Y4LztIep7ctqY8BAIlYSQ/4g+AMAGAFJpgeilulZUq6Lph+za0s10oTaQ6Rsq44U22IoubTIbPsMy4czLJyy7yv1SqvdoKzpHabwVmrxyWtMGMFGgBkwrVbAX8wmgEAVmCC6ThzhZcZgCWJW8E0MDD+GmfmSjJ1mqUeAHVyjTO1v6QAzNynTm3HvP5Y3GmTah9pwVncY1UfZQnO0todd42ztMep7bXqYwBALOY1gD8YzQAAKzDB9ID5zZBmuBMnLjjTv61Sf1zcqYLVavw+454X962aImOnSca1Le30RD04i9u/CsDU85NWo6U9VrUja3CW1m71s7THxbWtVR8DAMZhJT3gDz6lAACswAQTzuG0RQAAAO8RnAEAAHSC4AwAAMB7BGcAAAAAABSIlfSAPwjOAABWYIIJAAB8wbVbAX8wmgEAVmCCCQAAfMG8BvAHoxkAYAUmmAAAwBespAf8wacUAIAVmGBiVBCI1OvZfh4EImE48v/qYv3qZttF++v1kXaVZWBgZP/f/e5YX6o+i+tvAAAAEJwBAADLZA3OwlAkiuL/HUVjgZotyroVP9QAAATNSURBVA7O4vZNcAYAAJCK4AwAABSjVmte8VWtjvxchTPV6th9euClrxRTj2kVnIXh2Pbj7jdDqihqblutlvw69Mfp21IrtuIep69uS+oH9W890Gu1Qk71jd5+1fYs7VL9of/sN79JX3Fm86o9AHAEK+kBfxCcAQCswATTA3oAo8KjRqM5ONPvU/SVYuq+tOBsYGB8aCYy8vO4FWdq/4r5b10YjgVTUTSyHxVQ6WFbXJtb9YMZ5qVtw2zrwMDIv9U29O21apcKv+LCMjM4y9ImAEBLXLsV8AejGQBgBSaYjjNXJqlARg/O1GPS7hNJD87MVVwmtfpKBU3m/tLEnUqpB1Tq+XGPU4FbWj/oz0vbRtzz9f5QAaHZrrjXqW+zVXCWtU0AgJaY1wD+YDQDAKzABNMD5umQWYKzpLAmKThTgZh5fTMzYEoKu9JO1Uy6BlmrbZmnnyb1Q1xwlrQN83XpYVhScBbXfn0VXtbgrFWbAAAtsZIe8AefUgAAVmCC6bi01U9FrjgzgzH9lEjzywCSVkslrUBrJzhL+uKBtH4wg7MsX14Qt+JMva6JWHFm2xcqAAAAlIzgDAAA5GeGTuqUyVbBmUjzhf6zXONMUSu79G3GBWtmqJZ2jTN9G+o6aWZApdpsXqQ/7nRHvR/irnEWtw2deX24uGucme3Ke42zVm0CAACYRAjOAABAMVRIpE6F1K/71WpllHrewMDILUtwpu9TJP10TP0bPdPCIP0bPs3tmivUkvaV1A/6c1ptw2yP3v6k01Hjtml+W2ar4CxLmwAALbGSHvAHwRkAwApMMIEYWb/YAABgFa7dCviD0QwAsAITTCAGwRkAOIl5DeAPRjMAwApMMAEAgC9YSQ/4g08pAAArMMEEAAAAYBuCMwAAAAAAACAGwRkAAAAAAAViJT3gD4IzAIAVmGACAABfcO1WwB+MZgCAFZhgAgAAXzCvAfzBaAYAWIEJJgAA8AUr6QF/8CkFAGAFJpgAAAAAbENwBgAAAAAAAMQgOAMAAAAAoECspAf8QXAGALACE0wAAOALrt0K+IPRDACwAhNMAADgC+Y1gD8YzQAAKzDBBAAAvmAlPeAPPqUAAKzABBMAAACAbQjOAAAAAAAAgBgEZwAAAAAAFIiV9IA/CM4AAFZgggkAAHzBtVsBfzCaAQBWYIIJAAB8wbwG8AejGQBgBSaYAADAF6ykB/zBpxQAgBWYYAIAAACwDcEZAAAAAAAAEIPgDAAAAACAArGSHvAHwRkAwApMMAEAgC+4divgD0YzAMAKTDABAIAvmNcA/mA0AwCswAQTAAD4gpX0gD/4lAIAsAITTAAAAAC2ITgDAAAAAAAAYhCcAQAAAABQIFbSA/4gOAMAWIEJJgAA8AXXbgX8wWgGAFiBCSYAAPAF8xrAH4xmAIAVmGACAABfsJIe8AefUgAAVmCCCQAAAMA2BGcAAAAAAABADIIzAAAAAAAKxEp6wB8EZwAAK2zatEmCIJAgCJomm/ycn/Nzfs7P+Tk/5+eu/by/v18A+IHgDAAAAAAAAIhBcAYAAAAAAADEIDgDAAAAAAAAYhCcAQAAAAAAADEIzgAAAAAAAIAYBGcAAAAAAABADIIzAAAAAAAAIAbBGQAAAAAAABDj/wCgkQQqD1f8HQ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314961" y="1586984"/>
            <a:ext cx="1107693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CBA package 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(CDS package with service model)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contains K8s profile template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CDS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during resource assignment process resolves parameters and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creates profile in K8s plugin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K8s profile name can be derived from </a:t>
            </a:r>
            <a:r>
              <a:rPr lang="en-US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vf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-module-customization-id – like proposed already before, or from macro flow input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invokes infra workload with SDNC parameters created by </a:t>
            </a:r>
            <a:r>
              <a:rPr lang="pl-PL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CDS 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they will have no use since profile was already created by CDS – except the optional name of the profile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Multli</a:t>
            </a:r>
            <a:r>
              <a:rPr lang="pl-PL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loud invokes instantiation of  K8s service like it is done today</a:t>
            </a:r>
          </a:p>
        </p:txBody>
      </p:sp>
    </p:spTree>
    <p:extLst>
      <p:ext uri="{BB962C8B-B14F-4D97-AF65-F5344CB8AC3E}">
        <p14:creationId xmlns:p14="http://schemas.microsoft.com/office/powerpoint/2010/main" val="4211911083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/>
              <a:t>Option 1 – K8s Profile </a:t>
            </a:r>
            <a:r>
              <a:rPr lang="pl-PL" dirty="0" err="1"/>
              <a:t>created</a:t>
            </a:r>
            <a:r>
              <a:rPr lang="pl-PL" dirty="0"/>
              <a:t> by CDS (2)</a:t>
            </a:r>
          </a:p>
        </p:txBody>
      </p:sp>
      <p:sp>
        <p:nvSpPr>
          <p:cNvPr id="6" name="AutoShape 2" descr="data:image/png;base64,iVBORw0KGgoAAAANSUhEUgAABM4AAAIvCAYAAACMQZdIAAAZZXRFWHRteGZpbGUAJTNDbXhmaWxlJTIwbW9kaWZpZWQlM0QlMjIyMDE5LTEwLTAzVDA5JTNBMzIlM0E1Ny43MDhaJTIyJTIwaG9zdCUzRCUyMnd3dy5kcmF3LmlvJTIyJTIwYWdlbnQlM0QlMjJNb3ppbGxhJTJGNS4wJTIwKFdpbmRvd3MlMjBOVCUyMDEwLjAlM0IlMjBXT1c2NCUzQiUyMHJ2JTNBNjguMCklMjBHZWNrbyUyRjIwMTAwMTAxJTIwRmlyZWZveCUyRjY4LjAlMjIlMjBldGFnJTNEJTIyMjZkT2tWck1rODEzZnBlNDhPNEwlMjIlMjB2ZXJzaW9uJTNEJTIyMTIuMC4yJTIyJTIwdHlwZSUzRCUyMmRldmljZSUyMiUyMHBhZ2VzJTNEJTIyMyUyMiUzRSUzQ2RpYWdyYW0lMjBpZCUzRCUyMmZmeUN0M2tHZE5xRmFMMmZIakotJTIyJTIwbmFtZSUzRCUyMkNCQS1iYXNlZC10ZW1wbGF0ZSUyMiUzRTVWemJkcHM0RlAwYXI5VSUyQk9BdHg1ekcyazdhVGR0TFcwNWwyWHJwa2tHMG1HSG1FN0NUOSUyQmtvZ01DRDVraGlNMCUyQmJGSUNRWjdYUDJ1VWxPenhndUh0NFF1SnglMkZ3QUdLZXJvV1BQU01VVTluZjViTFBuakxZOVppdTFyV01DTmhrRFdCVGNNNCUyRklGRVk5NXRGUVlvcVhTa0dFYzBYRlliZlJ6SHlLZVZOa2dJdnE5Mm0lMkJLbyUyQnExTE9FTlN3OWlIa2R6NlR4alFlZGJxV3RxbSUyRlMwS1olMkZQOG00RW1uaXhnM2xrMEpITVk0UHRTazNIVk00WUVZNXBkTFI2R0tPTGc1YmhrNDY2M1BDMWVqS0NZSGpMZzQlMkZSNnJIMFBKdjNnZnBJTVI4TWt1ZEg2WXBZMWpGWml3ZUpsNldPT0FNR3JPRUI4RXRBekJ2ZnprS0x4RXZyODZUMlRPV3ViMDBVa0hvdnBFS0hvWWV0N2dtTDFURzBRWGlCS0hsa1hNY0RLUlM4MHhyVEVGUGNiJTJGQXYxbUpleHR6MGhkeUh6V1RIM0JoWjJJWkJSbzNRYlhuJTJCNmNyU0ElMkZQSHV5JTJCWDYlMkZYUnNPbEhma2xBYWppOCUyRjcwQktPeFFwQ1JZRmVGdVI2cHRhRlNwZ2FoSlVobVBMVUJtNVVqWU9sZTVKc0tDQU1VcmNZa0xuZUlaakdGMXRXZ2RWNERaOTNtTzhGSEQ5aHloOUZPWUJyaWl1Z29rZVF2cVZENyUyQnd4TjIzMHBQUmc1ZzV2WG5NYjJLMjNxJTJGbG0yJTJCYkdmanRabGg2bDQ5TEtDVDBrcHNXMWhEakdPVnQxeUdIS3UwVHdHUmVVR2FycEJPOElqN2FBYWF3bld6eUdhSzdRTSUyRjZjYUIzNmcxQkVhVGh1bXJhR2xjQlYyYkw0TElKczNJY1dRelRxWkRGc0dTeTZLYkNybmh0Y1NVM1lsMXh4WEhMWkxuUWdITWdZVFljJTJCVmFoaUpvd2ZKS1BpSVFNTkVSRTIlMkZNNWtRY0IlMkJ6amhuUlVuOUk1RnJUJTJGSExqNU56TzJMRkRRdTAzUW9zJTJCWHdzZFJoaWNPWUpxV1pQJTJGS0dqU1VCVnRYcjZsb3Q4TnJYMzlyZFg5JTJGZG4xMWtiN3pSeG1McFJ5aW85ZUw4TnFqNmJmMUpqdHVQWUpLRWZzMTNIJTJCZXV1OVBqNDl5UTVLJTJGSHR6M2RqdGdTQmhQQ3JtYTBnS1ZEQnc3QSUyRm1EWDhoVCUyQjIyNHQxalU2OXQ5bDBtaUhrU1lmbGZNRzdDSE44OW1ndnl5cnJwdHVSYjFNWTQlMkJWZHJWZCUyRlklMkIyMHNwMDNlbFM0VUJaMndxRDNXeHlwVlNGeHZSUGlhblpoYmJsMnBKcmp5WDg3elp0cSUyRmMzdlZQRUJKSmpHSTdHbmZzQnUxNGVVcVJ4bHFvOFpMWGxCMHdKSiUyRjJDM1g5R1FrZjVWeWJoTEY3d1JkZmhZNnVtVll3SVNzSWZjSkoyNEp3UXVzUjZXNE9lTldJdG5LTkpSbGMlMkJBRVpzY25ZZG9TbWZpa01aJTJCakM2Rk0yVTgzeVFNSm1FOGV5dmxQVHNsUnVSaFdkV1pGSFVta3F5QUNwWnRGWiUyQk1qckpzeXJsbmtQcVE5dHlyRWE4Y1YlMkZYNSUyRjklMkJtc3ljNGUzWUhuNlpmdjMlMkJ4bFhGcGtwcmFMVGlqQ1Y3eHZJTnU2STZlUkpWekpHdFNBemJaUm5yOXFBZTdtVkxsaVo2Y256d3RLU3YxdDMyZG5lM1hIdFglMkYzYnN1eVBaclJ0M3pQV0w0R2tZY2J0RjBXTEo1SXlPTSUyRnBzc21pSUkwelNzY2JVOVpHZlpWNEUzNkhTazRscmNYUGVVTDNQcU5mN1pPT2tTaGVNdG5ZUmdPeFB1ekJXejQlMkJvMmduVVpTNDRXemFBOWpDNktWcDRrcGdXZjclMkY3MEhuY1U5OFhNNEM4THdiMFUlMkJhJTJGUU40WE0zbmdNeVFvdFJuYWpadVV6Y25aUkQ1VEhOT1MyYm0lMkIxdGhmTTFJeWFsS3lORGs4QmNZcFF5SmdLOHhPVnQwSnduVmUzbkc0NE43RlV3TDV1Mkp5RjJFWXBLJTJGTjNwcUpMWWg5OXZGcXlwajlPc01JcHZYOEpKJTJCTHZWdHB1ak1TZGhQVWM3eXE4ODkzT2ZmbEhPMEp0ZE5Ld0hQM0U4NnQ5S1EzN2RDT2s2bThjYW9ncXBHbmx0RWFIVVJFYVFZWUI0VnQ5bk5UWFJocHVlNTc1dnh1MFppRFd0WEYxaDNabUt1MmpJMjJlRjlRNE9WczA1eHVHOUY3bWJTWDQ4M3g2TTloNSUyRkVtOEdyeHBpcVNPV204bWVkTEphVEFiMUpvQTdXY3FJZ3NPcXUwNlhMVjA4cUVRVmNrVHRtVCUyQnFpZzVxUiUyQkphbm9kWXE0aXZxbmUxS3B5TUclMkJMYVJDUXBSR0RPbWpYMHdRSnFoVkUlMkZQTnZMSWdWR2RHMnhPRVhGeFRoR0p1bG5VbEZNWTBaTDRHeDc5enVHVjVla1dLcHNyamFDZVZvaHlTRDlqVmttUUZLeFkwJTJCeWhKR0JaZE8lMkJ2YVpyUmxXQjM3YWtOMXNselNmNDNyJTJGeWhNbUhHYXJDZzZPSVY1Z1dsS0EwTHUxME15eTVBSm9uSTNyYVVqaGh5UlBWJTJGS3Y0U284c05KN21HU2FjSnk3ZHJ2TzZjZmR2UU50M3JFQmlpMjdvR3RRQWswb2NCS21HVDluYU5vd1FzamMwamtIT0wwa0RtZ0NwbWpTc0pNaFdIWFcwSk1EdnZmSXNpZDRhdEh5SmF1RDNsbUhhOWZkNDhkc0t2cXBpc09ETGJtRkpYWUtYNUhGT0VWejVBdW1XV2FRaiUyRkZrVUp5TWZzaEF5Z2J4RVkwTE5lVUhhR3pjcHUwQVpDVUp4QmtROVZkWmZ2Z1E1WDZreXJiVHo0dmtrR3klMkYxaGM4M3V4YnZXRWoxVSUyRlJIWG9NUTFwb3JybmEyNVRkOWU1bGhMMW9LQmNmOEpQSVRRU3doJTJGM3UwZTltc05hcG5keHdpaCUyQiUyQjluSUNtcDNicktNVnJNd1BqdThpb00lMkZuYUVsbSUyRmM4MUdVeFpseEJ5JTJGNSUyRnhYJTJGM08lMkJBMnZTJTJGQzFFc2VkckRGYzEzTVNLJTJCbEtQYVRERWIlMkJQTVprQWFQTiUyQkR4NnprNG9YTiUyQjU1VzJnN0Z2UE5MdyUyQlN2YTJXZU9LcnVLSzAxTEFiWTF1JTJCOE5aMzFtekZZUTJjVmIlMkJ6UnRsd0szT2hMNHN4ZDc2NTVlWXglMkI2dSUyRnh3bFZkTno2bEk5S0JSNWhrelo3ZWFYOTVtUDJmeiUyRkF1UHFKdyUzRCUzRCUzQyUyRmRpYWdyYW0lM0UlM0NkaWFncmFtJTIwbmFtZSUzRCUyMk11bHRpY2xvdWQtYnJva2VyLXRlbXBsYXRpbmclMjIlMjBpZCUzRCUyMkhOekJUOENTWVMxNzQtQlFpd0F6JTIyJTNFN1Z4YmQ5bzRFUDQxbk5OOUlNZDNtMGN1SVdtYWRyT2xUYk45NlJHMkFEZkc4c29pUUg3OVNyWU10cVZ3Q1ppWXRyeGdqMGV5JTJGWTFtOU0xSTBOQzcwOFVWQnRIa0klMkZKZzBOQVViOUhRZXcyTmZreUhmakhKTXBWWWpwSUt4dGozVXBHNkZnejhaOGlGbWRyTTkyQmNVQ1FJQmNTUGlrSVhoU0YwU1VFR01FYnpvdG9JQmNXN1JtQU1CY0hBQllFbyUyRmVaN1pKSktIVk5aeTYlMkJoUDU1a2QxWVZmbVVLTW1VdWlDZkFRJTJGT2NTTDlzNkYyTUVFbVBwb3N1REJoNEsxeXU3OGx3JTJGbk9pall5NzRCRTdEJTJCUTdhYWFkOWZkcHNub0ZERU55NUs1NTMwOGdtSEhBdXIwQmYxJTJCeXpFREVhQlo2a0hXa052VE9mT0lUT0lpQXk2N082YkNoc2dtWkJ2enlqayUyQmIzUmxpQWhjNVclMkZHbnY0Sm9DZ2xlVWhWJTJCMWVKMjRBUFJ5RXc0WDV0VnkyU1R2RWx0TGdSOEtJMVhYYSUyRmhvZ2Njc1gzUWN3VDA2Z21kcVpheFUwWHNWQmwyVnFzaTdEUUpkRlpBYjl2eCUyRkNkNk9DWUpIaGFZTW96Q1lSd2w1OG9mMGQ2aUJOVWh6b0VhcE4lMkY5SXRRUzlOJTJCbWFTMVElMkJ5UGFROVFkdEQlMkIlMkZaT0VYQTZMeWRnR3hhV1N6T28lMkJJcWlIT0pycnRpQkZSenhvZUVoSCUyRnVXbmZSZGFINzg0Q3pLNjg1dmo1JTJCVFpxR2dKVTBLTlVocDhpVENab2pFSVFYSzZsblNLWWE1MWJoQ0lPNFU5SXlKTHpNakFqcUFpd0IlMkJMSmFuYUtDY0NrelVnWEZZUW9oSm1zNzdOWFNlNEJGejU1NFBycyUyQkY4bXY3Qk5mdHBiNVBSNlMzNnlueGxqTk1NdTNJQVUxMlB3YkRRMmhnRWclMkZsT1JDY3JzeHB2ZUlaOCUyQjMycVEyTVVob2lrbHk2ZlB5UnV0alU4QkJNdWNXc1FVNHBkdjAxeXhsdXhHTGIzSTVMWTJjSlNORGJTRDFLMHQ2cVp6b0w1YTBLY0hLWUw3dFY3QlRjZnJHQkxCS29sTHJzYkc2NzFVSk16MXBIeE5ReWxGT0FsZlZtVVJUcldPRU9IRzJ0MU5uMHdlTUloJTJGYU10NDd0emNXQ3YlMkZQbW1FeXdLV2NtSG1RcGE2TVY1UlclMkJEbFElMkY0a0RYT2FtWjJ2MnlWbldjTmRJbWdoNUw0JTJCTWtyMSUyQkJ5UyUyQnNBT2VkJTJGeFF1aEJ5WUFoT0ZXMzB6NFR2OUpsZWFnaThhdFdWV21vJTJCYlp1NVNoMjNyRXVGTlhlMGJrdXpJSjdiZkV0MXNrZHhENEZEZUtEaVlWVXo5blZmZXhhdVklMkYxdGdOQWUwMWczYyUyRjJiMlJuemFpRWFlN0xFTlV5MzFNMk15eEIzOXhDJTJCRGJyRnhuWks0aVVGRnY3N01pQWVnZ1pjQU1ReDc1YjRnTVZVSUMzRzlzSHhUQ3hsRHI0VzFaRnFpTW5VTlh0eFFRem0lMkY3emxPQVlURnYlMkJDb3FBMUVtOXk4NjdsN0tiZTJXdE1nOVR0N2pYa2YwbW84VG5NaWxvaGxNWWRJYSUyQkpjaVhFdWVTZmpWQlhoWEwlMkZOb0ZQZjhNdVQzWSUyQjhiJTJCT0p4Q25xN25oeXgxUDFJY1lSakclMkZqTVlKZ3BzREhDUXFMYlphWmc5S21Hak1rNEhLR3NBQXRvNVBRN2dpSFhGZk5wM1FkRG1Zc0pHZGllbUVjTVB4MSUyQlNZVTZUa1FvalJUbDVzQzBoVXFpeVJheGpWQjNscnlEbVhoTVlUS25FbmRCNXFwNEJ0Nm5icldMRXRTWEZEVjBUY1RRcnc5RVVjUHpneE96dE1ScjVBUnZwQkU0akdoSGdZWmdXeWdlMDU2Q0xBb1NUanZTUjQwSTM1UmdZUGNMY2xhRmpzZ1hUS2sxaVdrVVNxYlV1VE1Fb3NsbFFQOElhbzdSVzU1d2R4ZHd6TGRxbDNIVHNhZElXcDBrcCUyQlBWS2tiUEh6cm5uOVA3OXgzcUdOMU1ydXBLZWNaTjhkTk5PeVNlem0yMWVycmZZMVA0JTJCSEdIQW5oWGh4d0FCTDNscyUyQnRRVVppOTA2ZGU3RVRYNFh5bHdJQ25teERzdUhmNTZmTUIwaEtBcFdGcTZxYVV5UHBCNTRIa1ZrODRqYzZoWjFWMFR5Ym1la2ZQZ0NaWTh0RGElMkJPRUloeVRHYmZsJTJCaG55bzV1NllYZk5ReWJERWFHeWYxVWYxWEp6Wkg5bER0VE5mRk5ERTVHJTJGUSUyQmRldkpXdFJXS2JkVkpEblphVm1MbUpPcHYzWDFvYnlqUlpOWTZMUnN3eElzWktRV0lqTWNKbjZXekVWZVhTZWpxa3lsbFozSmtSU0tuSk9hU3N5Z1RHNHE3TU9FTGlTWGZnZnJHR3FKdG1lMTJMeDFaUHVwcTdPT3VINWlwOWxZVEVCSWZEcFpvWENYVk95dkdwbnYxRXpQYkdrRnN4cVNHZXpFMlZoTE1HdUhIa1U0TGUxSEdMa3dqaWxBdFdRRXBSVUhVN1lEclNwQ0lLMUp0UVNjM2k2MzNYbFZUTnNydDkxN1ElMkI5JTJCeHE5Nno2M3BxUEl4czJYVDdmYU95ajVhOFQ1Uk1iZW1zUHNqNEpMbWtOWG1hJTJCcXk1ZEtqYWNpcSUyQktmMVdwRWpTbXFQQ3B2dHZrYTg0dmlaJTJGU2dCaEY1RHZ2NVM4MnJqcWVjOTNTNVdPRmFEb0xDbHNhSjViOVBpUWM3a2owNGNCYk94SDU2SDN4aldDZWM2Nldack1RQzk1RFU5UDZZVWZqZzdBOCUyQm95bnhOMVNsU3Y5VXZKblAycXlyZEFwZnc1czd5dXdOYlFSJTJGUU4lMkJYUmU4Yk5seGRjS0NwaHdSN1dmelAyRyUyQlFPTTB1VEE5dW1HaTRGaWMwemFlaFFFczlveHFscnNPc2h3bE1Rck50bjlrNFh4dnFQVG41ZEpyM3Jiek1nTEtNMEQwcFhzJTJCMnFZdUtYZSUyRjBteGw4SCUyQkxyYnclMkZwdCUyRiUyQkhyVURJaXJpRmdqT2ZkRWxEY3RTNmpaJTJCR1RtTUM5SWtBS1FPMks4U1lQS3hJeU5kdkNjWW9JYVElMkZWVVBseDVTJTJCNnMlMkJqZSUyRiUyQlplZHE2MURTNTI5aEd5QXZ1VmYwUm1paVdQcWdKa3gxRnYyOXBkaEQ3Rnk4dTI0dHclMkZnV3VKOWJvQm1qSEcxJTJCWkVtN2tHWmZrWDQlMkJkZGlocVZBYWRicFdLUkxTSW4zUmF6UDNMMGRQMSUyRkZHa21zJTJGNVhEJTJGM3lmdyUzRCUzRCUzQyUyRmRpYWdyYW0lM0UlM0NkaWFncmFtJTIwaWQlM0QlMjJEUXpjOEZtOXJ2RXpER1RrSHlrSCUyMiUyMG5hbWUlM0QlMjJQYWdlLTMlMjIlM0UxWlJkYjRNZ0dJViUyRmpaZE5WTERkYmIlMkIyWlVtWE5GM1N5NFVKRlJJRWgxaTF2MzVRVVd0dHNqUlpMM1lsUEx5OHlqbEhQTEJNcXhlRk1ycVJtSEF2OUhIbGdaVVhoZ0dJSXZPd3BHN0lVemhyUUtJWWRrVTkyTEVUY2RCM3RHQ1k1SU5DTFNYWExCdkNXQXBCWWoxZ1NDbFpEc3NPa2clMkZmbXFHRWpNQXVSbnhNOXd4cjZrNFIlMkJUMSUyRkpTeWg3WnNEMzYya3FDMTJJS2NJeSUyRklDZ2JVSGxrcEszWXpTYWttNEZhJTJGVlJjenJJJTJGU3J6JTJCJTJGOWxNWnh1bjNmYk44bVRiUG5lN1owUjFCRTZMOXRIVGF0ajRnWFRpOTNWbDIzQWlwWkNFeHNrOEFEaTVJeVRYWVppdTFxYVNKakdOVXBkOHNZNWJTcmRiMkowcVM2TXVPWGt3U2R2Q2FYUktaRXE5cnNjMTA2UjF3a3U2eVZ2Y0ZSVzBNdnpBWFFRZVJDbFhTOWUlMkJITXdHbDNoNDVncE9OeU1SOUphWFRRUTcwVXlka0pmWjBMZkRQUEpCUDYlMkZISFJ3b3RXaHFCQ3k3ejVxJTJCd0d4RmtpekppVGcyMWx4V1VtN0hPSHRiU0c1TVlmSnBJUE8xbE40QU90Z0xPaEZjRU1qcXlBTjV3SUgyVUUlMkZKZUJqcTRDRGNlQkRtNEZlbnElMkZqR2JhWDFubnRZdUxINnglMkZBQSUzRCUzRCUzQyUyRmRpYWdyYW0lM0UlM0MlMkZteGZpbGUlM0XqfIT3AAAgAElEQVR4nOzdf5AcVb3//65csxuLTQFSxM1SlAVKUg5gYoHXupaXTKJ4y4vDxbpaH7JJhEs+ECAOZL3J5w8thFCYjdvmB2vCDwUNxBtq/GoJRQkmucEo3iGGfAPyw0qQojSTzXp/KFbiB7Mx+P78Ec+mp7d7pmene86Pfj6qumB3Zrrf033OmclrT3d7nucJCwsLC4ubC5DE8ePHZWhoSBYuXCi9vb1SLBa1t10WFpZ8LYw7LCwsnV6KxaL09vbKokWLxPd9GRsb0/2VDIbyPI9/WAGAixjfkcTw8LCcccYZsmrVKtm3b5+Mjo7qLgkAAKAjRkdHZe/evbJy5Urp6uqSTZs26S4JBiI4AwBHMb6jmWXLlsn69et1lwEAAGCEdevWSblc1l0GDENwBgCOYnxHI8uWLZM1a9boLgMAAMAod999tyxfvlx3GTAIwRkAOIrxHXGGh4eZaQYAABDD933ZvHmz7jJgCIIzAHAU4zuiHD9+XHp6enSXAQAAYLTu7m45efKk7jJgAIIzAHAU4zuiDA0NyapVq3SXAQAAYLSBgQFm6ENECM4AwFmM74jS398v+/bt010GAACA0fbs2SNLlizRXQYMQHAGAI5ifEeU3t5eGR0d1V0GAACA0UZGRqSvr093GTAAwRkAOIrxHVGKxaLuEgAAAKzA9yaIdDA4+/Wvfy0bN26U6667TubNmyezZs2Snp4e8TyPxfGlp6dHZs2aJfPmzZPrr79ehoeH5dChQx1pd0CeEZwhCu0CAAAgGb43QaQDwdn69etl7ty58p73vEduv/12+e53vyu7d++WgwcPyrFjxzLdNsxw7NgxOXjwoOzevVsqlYqUy2U5//zz5YMf/KBs3LhRd3mAs/igRxTaBQAAQDJ8b4JIhsHZxo0bZerUqbJx40Z54YUXMtkG7LZ//37ZuHGjTJs2TYaHh3WXAziHD3pEoV0AAAAkw/cmiGQQnL344oty6aWXyu233y4nTpxIdd1w05/+9Ccpl8syd+5ceeWVV3SXAziDD3pEoV0AAAAkw/cmiKQcnG3dulXmzJnD3bowKUeOHJGLL75Ytm3bprsUwAl80CMK7QIAACAZvjdBJMXgbHh4WBYvXpzKupBvCxculPvuu093GYD1+KBHFNoFAABAMnxvgkhKwdnw8LAsW7YshXKAU2688UbZvHmz7jIAq/FBjyi0CwAAgGT43gSRFIKzrVu3MtMMmbj22mvlscce010GYC0+6BGFdgEAAJAM35sg0mZw9uKLL8qcOXNSLAeod/HFF3PDAGCS+KBHFNoFAABAMnxvgkibwdkll1zCjQCQqVqtJnPnztVdBmAlPugRhXYBAACQDN+bINJGcLZx40a5/fbbUy4HmGj58uWyadMm3WUA1uGDHlFoFwAAAMnwvQkibQRnU6dOlRMnTqRcDjDRW2+9Je985zt1lwFYhw96RKFdAAAAJMP3JohMMjhbv369bNy4MYNygGjr1q2Te++9V3cZgFX4oEcU2gUAAEAyfG+CyCSDs7lz58oLL7yQQTlAtOeff14uv/xy3WUAVuGDHlFoFwAAAMnwvQkikwjOfv3rX8t73vOebKoBGjjvvPPk8OHDussArMEHPaLQLgDo5Hle3RJWqVTqHvd9X0OVAHAK35sgMongjJsCQBduEgC0hg96RKFdANClUCjUBWG+79eNSSo0q9Vq47/zPE/K5XJH6wQAhe9NEJlEcPa5z31Ovvvd72ZUDhBv27ZtsnTpUt1lANbggx5RaBcAdKjVahNCMZFTY1KlUhn//2q1muh1ANAJfG+CyCSCs3nz5snu3bszKgeIt2vXLlmwYIHuMgBr8EGPKLQLALqUSqW6oCyoWq3Gjk+FQiHyNQCQNb43QWQSwdmsWbPk4MGDGZUDxDtw4IDMnj1bdxmANfigRxTaBQCdwtcwU4FYo+CsVCpxrTMAWvC9CSKTCM56enrk2LFjGZUDxDt69KhMnz5ddxmANfigRxTaBQBTqLCsWq0y4wyAkfjeBJFJBGdZNpxHHnlErr32Wrngggtkzpw5E+66w2Lecumll8oFF1wgCxculEcffTSztqEwcAHJ0V8QhXYBQIdKpSKlUmnC74OhWHAGmsI1zgDoxPcmiBgSnH3ve9+Tc889V77whS/Ik08+KW+88YacOHEi9e0gfWNjY/LGG2/IE088IQMDA/Lud79bHn/88cy2x8AFJEd/QRTaBQBdwsFY+C6a3FUTgGn43gQRA4KzBx98UFauXCn/9V//lep6ocdvf/tb+cIXviAPP/xwJutn4AKSo78gCu0CgE7hsxfCM8nUKZtq4dpmAHTiexNENAdnDz74oCxdujS19cEc119/vTz00EOpr5eBC0iO/oIotAsAAIBk+N4EEY3B2fe+9z1ZuXJlKuuCmQYGBuSJJ55IdZ0MXEBy9BdEoV0AAAAkw/cmiGgMzs4991xOz3TckSNHZObMmamuk4ELSI7+gii0CwAAgGT43gQRTcHZI488IgMDA22vB+a77bbb5N/+7d9SWx8DF5Ac/QVRaBcAAADJ8L0JIpqCs4ULF8qTTz7Z9npgvh/84AeyePHi1NbHwAUkR39BFNoFAABAMnxvgoim4OyCCy6QN954o+31wHyvv/66vPe9701tfQxcQHL0F0ShXQAAACTD9yaIaArO5syZIydOnGh7PTDf2NiYzJkzJ7X1MXABydFfEIV2AQAAkAzfmyCiKTij8eVLmsebtgMkR39BFNoFAABAMnxvggjBGTqA4AzQg/6CKLQLAACAZPjeBBGCM3QAwRmgB/0FUWgXAAAAyfC9CSIEZ+gAgjNAj073l0KhIJ7nied5UqvVmj5fPTe4lMvl8cdrtZp4nifVarXheqrVaux7Da5D/X+S2pKu30YuvRcAAIAs8b0JIgRn6ACCM0CPTvaXcrk8Hnr5vi+FQqHpazzPk0qlUve7QqFQF54lkTTYIjg7xaX3AgAAkCW+N0GE4AwdQHAG6NHJ/hKeGZZkplhUcKZCqlqtNmHGme/7dbPT1GvVz4VCYfz1pVJpfD3hGWflcnnCOsKhWvDn4PqDtbcyu84kjKMAAADJ8L0JIgRn6ACCM0CPTvWXqJlchUJhQigWFhWcqd8Hg67g/4e3KVI/I0z9fzgQC66jVCrVPTcY0kUFZ+EZZ4VCQXzfFxGRSqVi3bhkW70AAAC68L0JIgRn6ACCM0CPTvWXYACltBOcqdcmvT5ZVHAWDsDCQZxSKpXE9/3EwVnUaZtJ3qtJGEcBAACS4XsTRAjO0AEEZ4AeLs04EzkdWoVPs2w1OAvWOdngLLyoGWg2YBwFAABIhu9NECE4QwcQnAF62HyNM5HGd9VsFmwlnXEWnt2WJDhLcuMDkzGOAgAAJMP3JogQnKEDCM4APTrZX0qlUmp31VSzt4JBV6VSqVtns2ucNQrOVJ3h5wbrUTciiLvGWXi2W7OQ0CSMowAAAMnwvQkiBGfoAIIzQI9O95eoO02GL+of9/yoUx7DM8SCd8OMmuGmfpckOItah7rQv6ojHKoF30fUKaO2KBaLuksAAACwAt+bIEJwhg4gOAP0oL8gSm9vr4yOjuouAwAAwGgjIyPS19enuwwYgOAMmSM4A/SgvyBKf3+/7N27V3cZAAAARqtWq7J48WLdZcAABGfIHMEZoAf9BVF835eVK1fqLgMAAMBoK1askA0bNuguAwbIdXAWvotaq6/L4mLQk60pLHwxa50IzgA96C+IMjY2Jl1dXbrLAAAAMNqUKVPk7bff1l0GDEBwRnCWOYIzQA/6C+Js2rRJ1q1bp7sMAAAAIw0NDcn999+vuwwYguAscPe08B3dRBrfJU4FZ+F1lMvlCXdnixNcf5KagutV2xI5HZSVSqW6xwuFQqr7bDIIzgA96C9opFwuy9133627DAAAAKPccccdMjAwoLsMGITgLBA+qVBKKRQK46FV8LGo4CwcYMWtM6hQKEilUhGRU9ecKZfLTWsKblc9VqvVxrer1seMMwD0FzSzfPnyhn/cAQAAyJOhoSFCM0xAcBYxkywYRAWpoCsqOAuethn8Oe7Uy6j112q1hjWF1xFVr3oOwRkA+guS2Lx5s0ybNk0GBgZkz549MjIyorskAACAjhgZGZFqtSorVqyQKVOmcHomIhGcNQnOwovv+5kFZ81qEpG6UziDp5DmKThTy1133TX++7vuuovf83t+H/q9bf1l/vz5Aj1Onjwp69evlyVLlkhfX58Ui8XIz0AWFhaWrBbGHRYWlk4vxWJR+vr6ZMmSJbJhwwZuBIBYnucRnMUFZ3HXB9MVnIXDMWacAWjEtv4SDNOQX7a1WwDtO3HihPT398uJEyd0lwKM43sJAIXgLCaIEqm/BpkKoqrVairBWfh5vu9LoVBo6fRRdSMAgjMAUegvsBHtFsiftWvXSldXlwwODuouBRjH5xEAheCsQXAmUn+qkwrR0grO1GNqSVJT8K6ZlUplPNwLB2fB2nUjOAP0oL/ARrRbIH+6u7vF8zzp7u7WXQowjs8jAEqugzN0BsEZoIdt/YVTIiBiX7sF0J61a9fWBWfMOoMp+DwCoBCcIXMEZ4AetvUX2+pFNmgHQL6o0EwtzDqDKfg8AqAQnCFzBGeAHrb1F9vqRTZoB0B+DA4Ojgdn06dPHw/O1qxZo7s0gM8jAOMIzpA5gjNAD9v6C6dqQsS+dgtg8rq6uuTcc8+V8847TzzPk76+PpkxY4Z0dXXpLg3g8wjAOIIzZI7gDNCD/gIb0W6BfNi5c6ecc845snXrVhE53fe3bt0q55xzjuzYsUNneQCfRwDGEZwhcwRngB70F9iIdgvkE30fpqFNAlAIzpA5gjNAD9v6C6dqQsS+dgsgHfR9mIY2CUAhOEPmCM4APWzrL7bVi2zQDoB8ou/DNLRJAArBGTJHcAboYVt/sa1eZIN2AOQTfR+moU0CUAjOkDmCM0AP2/oLp2pCxL52CyAd9H2YhjYJQCE4Q+YIzgA96C+wEe0WyCf6PkxDmwSgEJwhcwRngB70F9iIdgvkE30fpqFNAlAIzpA5gjNAD9v6C6dqQsS+dgsgHfR9mIY2CUAhOEPmCM4APWzrL7bVi2zQDoB8ou/DNLRJAArBGTJHcAboYVt/sa1eZIN2AOQTfR+moU0CUAjOkDmCM0AP2/oLp2pCxL52CyAd9H2YhjYJQCE4Q+YIzgA96C+wEe0WyCf6PkxDmwSgEJwhcwRngB70F9iIdgvkE30fpqFNAlAIzpA5gjNAD9v6C6dqQsS+dgsgHfR9mIY2CUDREpxdcsklMjY21vZ6YL6xsTG59NJLU1sfH2BAcrb1F9vqRTY60Q4qlYoUCoVEz/U8L3Kp1WoZV2mvWq0mnudJtVrVXUpD1WqVcccgHAuYhjYJQNESnF1wwQXyxhtvtL0emO9Xv/qVvO9970ttfXyAAcnZ1l9sqxfZyLodVCoV8TyvpeCsUqnU/a5cLkupVMqiPHQQwZlZOBYwDW0SgKIlOLv22mvl8ccfb3s9MN/3v/99Wbx4cWrr4wMMSM62/sKpmhDJtt2WSiUpFAotzzgLB2dRgUvcbDTf9+seC68r+JiaoaVmbKn1BH9W2y6VSnU1BNeTpK4gFSaqpVwuJ6o/7rHwjDNVs+d546+p1WrjzyuXy3WPB2sPbqNcLtfVGnxu3HtttA31c9K2gGzZ9pkF99EmAShagrNHH31UBgYG2l4PzHfbbbfJtm3bUlsfH2BAcvQX2MjEUzWbzTgrFArjYYwKdkROhzZK+Oeo1wUDpUbBWbAmFQaKnAqzVPAVV1fUe1QhV1QdUfUneUytM1ivCrDCwVlUjcHH1PuOe26zYxD1OmacmYVjAdPQJgEoWoIzEZF3v/vd8tvf/jaVdcFMhw8flvPOOy/VdfIBBiRHf4GNTAzOohYlKnxRQVY4AAuKeizudVHBmXosavvB50XVFX5uXF2t1h9+rFqtTqij0frDPwfDt/DPUfsk6r0m2ZcwA8cCpqFNAlC0BWePP/44s84cd/vtt8uTTz6Z6jr5AAOSs62/cKomRMwMzsKnIAbDp+BpiMFFzX4KP65eGxXalEol8X2/7eAsSV1B4VMuo9Yfrr/RY8HgLGpfZxWcRb1XgjN7cCxgGtokAEVbcCYi8vDDD8v111+f2vpgjs997nPyyCOPpL5ePsCA5GzrL7bVi2yYHJyp14aDpaTrajabK60ZZ63UFV5fu7PMgu+tkzPO4t4rwZk9OBYwDW0SgKI1OBMReeihh2RgYECOHDmS6nqhx+HDh+X222/PJDQT4QMMaIVt/cW2epEN04MzkVMzw8LXOAvPJIuabZX0Gmfh7QYvqB8OutRzVaDk+/74NuPqCgqHR+qmA7VarWH9jR5r9Rpn7QZnjd4rwZk9OBYwDW0SgKI9OBMReeKJJ2TmzJlSLpflBz/4gbz++usyNjaW+naQvrGxMfnVr34l3//+9+W2226T8847L/XTM4P4AAOSs62/cKomRPQEZ+FAK1xP1HXBwqc9xp3OGLybY1RwFfdY+O6RjYIzVY9a4tYffh+KCsvUc4IhVKP64x5rdFfNrIKzuPeaZBu2jZWu4jjANLRJAIoRwZnyne98RxYvXizvfe97Zc6cOROuVcFi3nLJJZfI+973Plm0aJE89thjmbUNhQ8wIDn6C2xEu3VbK7P9kC/0fZimlTYZda3IYIgfpdHp72HqDxzqDsG6Rf0RR2TiH07SMtl1xl06oJV934k64/i+P/5HOtUG/uVf/iXRdoLvt1qt1s2Ut5XOmeJeqxvmQw060f6A5OgvsBHt1i3h2XBZ/EMFbqDvwzTttMkkfyRoJbwxrX/YEpwF2Rac1Wq1urArXHsrwZlIfQhnK4IzICHaH5Ccbf2FUzUhYl+7BZAO+j5M006bTBLKRN0sJXgKvAo5gn94+MY3viGe543PPhKpP7U/blZaqVSKPYW9UqlMCGjUEj7lXm03HJyVSiUpFAqRoU7U+prVHfyji9on4aAoyXsK1qPWF6wzOFMwLlQKzyYMziKMq7PR8YzaL1HK5fL4toLPfeKJJ+r2R9x+DL7f4DbDovZF1E2RwusPt4lmxzS8DfX+kuyf8OUVwu8p/Lyo2hodxyQIzmAV2h+QnG39xbZ6kQ3aAZBP9H2YZrJt0vf9RKdUxgVnIqcDiGAtwdMNg//ojwpRwqFdsKaoa1mq0CLupjXh7QaDs3K5PL7ucHDW7CY4cXVHvS4cnCV5T81O1Yzb3+FjFPdzXJ3N1h+sNa69hOsJrzt4A56o/Rg1O6tUKk3Yj2p9KjwNh6LN1p+0LUaFbo32T3i/Bl+X9HnhYDX8nltBcAar0P6A5GzrL7bVi2zQDoB8ou/DNJNtk1HBVZSo4KzZzVLCoUbcqZLh31er1fFZOmqmjwot1AysqNeqgCe83WDwETVTLOquxsH1Nao77uYvUXeFTvqeml3jLG6/NTqls1Gdrd7RudHxilu3+v+4mqK2E3W6ZtQswVKpNB48Nlt/0rYY3kbw52Z1h9uh2kfNntfs+LaC4AxWof0BydnWXzhVEyL2tVsA6aDvwzSTaZPh0x4bSSM4E4m+MUFUQKB+rwIZFS6pn+NmKPm+3zA4i5rJEw6qwutrVHdcIBJ1Ta9m76nd4Cz4XtUSnnUXVWerwVnUNpMEZ63ux6jZbVHvvZXjlLQtthqchZdgO4w6LlHPC9YWdxyTIjiDVWh/QHL0F9iIdgvkE30fpplMmwye9thMGsFZKzNr1KwsFeypa4SFT7NsZcZZrVarC2OSzjhrVHfSGWetvKd2grOkxyxYZ7vBWTD8i1t33AzENGacJTlOrbbFVoKzuBtrhIOzZs+LO56TmYFGcAar0P6A5OgvsBHtFsgn+j5MM5k2GTczKkqawZmiLoYeFQiogCk4kyhcb7NrnMWFJHGzoZqtL67uQqEw4fpXUfu12XtqNzgL3x1VPS+4v6LqTHo8gzWHhdtfo+Asaj+2eo2z8PXHmh2nVtti0uBM7dfwzL6o99vseWp9zY5jEgRnsArtT+T48eMyNDQk/f390tvbK8ViMXKaKovepVgsSm9vryxatEh835exsbGOtxXb+gunakLEvnYLIB30fZhmMm0y+I91Je4f6WmdqqkCCs/zJlwkP2p7KqyIm/kU/D4bfm5ccBYMxYKvi1tfkrrVY6VSKTLwSfKewo+rdbYy4yx4Z8zwe4irs9n61c9qiRK8q6baTlQ42Wg/htffqB0G32eS49RqW4xqF3HBWbB2ta7w7xs9L6q2ZsexGa/VAYEPNeiU9/Y3PDwsZ5xxhqxatUr27dsno6OjuktCA6Ojo7J3715ZuXKldHV1yaZNmzq6fdv6i231Ihu0AyCf6PswDW0SOtVqtcTXy0si6jRNtZ240BCnEZzBKnluf8uWLZP169frLgNt+NrXvpbo9uRpsa2/2FYvskE7APKJvg/T0CahW1zY1apG1wMjOEuG4AxWyWv7W7ZsmaxZs0Z3GUjB6tWrZfny5R3Zlm39hVM1IWJfuwWQDvo+TEObBKAQnMEqeWx/w8PDzDRzjO/7snnz5sy3k8f+AvvRboF8ou/DNLRJAArBGaySt/Z3/Phx6enp0V0GMtDd3S0nT57MdBt56y9wA+0WyCf6PkxDmwSgEJzBKnlrf0NDQ7Jq1SrdZSADAwMDmc8ktK2/cKomROxrtwDSQd+HaWiTABSCM1glb+2vv79f9u3bp7sMZGDPnj2yePHiTLdhW3+xrV5kg3YA5BN9H6ahTQJQCM5glby1v97eXhkdHdVdBjIwMjIifX19mW7Dtv5iW73IBu0AyCf6PkxDmwSgEJzBKnlrf8ViUXcJyFDWx9e2/sKpmhCxr90CSAd9H6ahTQJQCM5glby1v7y937zJ+vjSfmCj+fPni+d5LIYs8+fP190kkBN8ZsE0tEkACsEZrJK39pe395s3BGcATMc4gk5pp60VCoXxsNf3/UTbilpqtVrT11ar1dhaa7WaeJ4n1Wq15feQFRNrsgXjHwCF4AxWyVv7y9v7zRuCs3qcqgmYx7ZxBPaabFsrlUp1YVmSAMzzPKlUKnW/K5fLUiqVmm6vUXBmIoKzybPpOAPIFsEZrJK39pe395s3BGf1bKsXyAP6JTplMm1NhUKT2VY4OIsKxKJmo6mfC4XC+GtKpdL4c8IhVdQ6CoXC+PYrlUrddpvNgIt7rfp/tZTL5bp9VK1Wx/9frTf8c6Pt+75f91h4/7mI8Q+AQnAGq+St/eXt/eYNwVk92+oF8oB+iU6ZTFurVqtSKpWkXC63FOgkmXFWKBTGZ7IFA6pgwKb+X60rHJzFraNcLo//vlwuj4dccc8P1xn12uB21WtrtVpLwVnc9sMB5WQDS9vk4T0CSMaa4EwN0MG/8oQfS3sKcqN1qm02+nAOfrCGa1R/mVIfdq1oNkXc933xfb/jU8nVl5cs5e0DLG/vN28IzupxqiZgHtvGEdhrssFZ8Pt4MDBqtq2oJbzeIDXTKyo4CwdR1Wq14ToqlUpdWNbs+UFRrw2/32AgljQ4a7T9qJlpecD4B0CxIjhTA3kwxPJ9fzw80xGc+b4//heuZnXHrXuyml2UVIVXOq7BoEK7rOTtAyxv7zdvCM4AmI5xBJ3STnAWFBU2RW0rPEss+Bq13vAS/sN0kuAsah21Wk0KhcL4f5ttMyjqtSITT6WcbHAWt/3w45yqCSBPrAjOgtOGw78PfgjEXU9A/b7Z9OTgrDY15TsuOFMfWFF/nVKzyYKz44I1hmuLuyZB1HsJ/hz8sFTK5fL4B1n4eXHbCdcdFKxXfSDXarW6KfHhmrNsI3n7AMvb+80bgjMApmMcQadMpq1FnTLYanAmMnGmWrVajfyerR5LGpzFrUPV4Pt+3ffxRs9v9tq4f+O0Epwl3X5eZqAx/gFQjA/OkswmS3I9geAHRyvn9UdtNzirKxhUhaeLNzpVM+7/wx/cwQ9/9QGZdCZb+Hlx2wnXHV6f+r0Ky8IfkuG7GZVKpczu3JO3D7C8vd+8ITirx6magHlsG0dgr8m2teD30LjrgkVtK/y9t1QqTbjGWfg7ffiUykbBWaN1qO2F/63R6PnhWoOPhb/zB29WEPVvkOC/LeL+3RHcfqVSibxMjuvy8B4BJGNNcNboLxqN/pIiEn9+ftRfY8J3lYn6sAqejhi8zkD4wzNJcNbomgRRAVnc79X2gh9q4e032074OeHtRO0jdcpq3P5JW94+wPL2fvOG4KyebfUCeUC/RKe009bCZ3OINA53ooIz9fzgd9jgeoPPD26rUXDWaB0qtGr0XuJmzkW9NnjGiwq6gv/+Cf/xPHw2SbPth882yeqP5CZh/AOgGB+cqW0mnXEWFSqpv0RN5oKYjf7KE1xEJhecicRfk6BRQNZqcJZkO+HgLPzXJVV31PsLCk4dT1vePsDy9n7zhuCsnm31AnlAv0Sn0NZgGtokAKXl4Kynp0eOHTuWUTnRwqcCBn8f/ktK1jPOGq1/MsFZo2sStBqchS8SmmQqeTszzpLMyEvT0aNHZfr06amv12R8YLuN4Kwep2oC5rFtHIG9aGswDW0SgNJycDZr1iw5ePBgRuVEa/WumnHXOBNpfl6/mikVd42zqFMTy+Vy3bXHJhOcKcFrEgSfF3zPk7nGWaPtxAVn4f0VvMZZXJip1p3F9O0DBw7I7NmzU1+vyfjAdhvBGQDTMY6gU2hrMA1tEoDScnA2b9482b17d0blxAvfjTLqApXN7qopkvy8fnWB0HAAFHWHz2DIFre+Rqdqxl2TIPjegqeEBtcbFrxZQfh5cdsJ1h13p1DP8+qCs0KhMOG0T7VfsvqQ2bVrlyxYsCCTdZuKD2y3EZwBMB3jCDqFtgbT0CYBKC0HZ9dff33TWzxDn+AdP9MWdc2zsCxvDPDYY4/J0qVLM1m3qdL6wA7OHFQazVxMqtk6smwPSvgF8AoAACAASURBVJI776apWq2m1scIzupxqiZgHtvGEdiLtgbT0CYBKC0HZ8PDw5ld+B3pSCusCM92izudUwnfnCBtt9xyi9x3332Zrd9ENgdnWYa44e10MjgTSa+PEZzVs61eIA/ol+gU2hpMQ5sEoLQcnB06dEjOP//8jMoB4s2cOVOOHDmiu4yO6nRwFheSBk9xVqftBp8fFZgGTxsO3qG2UqlMuJZgeL1q3cE7war1hU8NbiU4i3p/6vXB26yrdQdPm1bbDq6rXQRn9WyrF8gD+iU6hbYG09AmASgtB2ciIh/84Adl//79GZQDRNu7d6986EMf0l1Gx3UyOIu6qUbw9cHgSwVPSW9UEZyhFQzU4tarHlNBmtpOOHATSR6cxb2/YHAWfqxcLtfVHQz20rgJBsFZPU7VBMxj2zgCe9HWYBraJABlUsHZxo0bZePGjRmUA0Rbt26dDA8P6y6j49IMzuIWkejZZ2q2Vfj0XBU0NQrOwqftBq8LFrwbbtx6Vc3hG36on4PPTRKcNXt/UTPQarVa3ey44Kw5kXRO1yQ4A2A6xhF0Cm0NpqFNAlAmFZyJiEybNk3+9Kc/pVwOMNGxY8ekp6dHdxladGrGWfiuteFTFoOnTAZPdUwanKkawtc9i1uven7awVnU+2sUnKk7yKr/Bvm+3/b1HgnOAJiOcQSdQluDaWiTAJRJB2fcJACdksebAiidDM7ibuygnhcVLMUFZ1FBkzrVUYVxjdarak4zOIt7f42CM7XdqJCMGWfp41RNwDy2jSOwF20NpqFNAlAmHZyJiMydOzd3F2tHZx06dEguu+wy3WVo0+lrnKnnqMeq1eqE55VKpZavcSZy+tphKuBqtF71+rSCs0bvr1lwpuoKr59rnKXPtnqBPKBfolNoazANbRKA0lZw9sorr8jFF1+cYjlAvdmzZ8uBAwd0l6FNJ4Mz9Ty1BJ+vwiP1+2AIFbxWWlDwJgAi0bPQmq231eBM/X+j/RB+f82CM3U6adS62kVwVs+2eoE8oF+iU2hrMA1tEoDSVnAmIrJt2zZZuHBhSuUAp332s5+V7373u7rL0MrmD+zw9cyCF9rPUie2kcZpmiIEZ2GcqgmYx7ZxBPaircE0tEkAStvBmYjIfffdJzfeeGMK5QCnLF26VB588EHdZWhn+we2CpjUaZrhO2lmIevgrNH10lpFcAbAdIwj6BTaGkxDmwSgpBKciYhs3rxZrr322lTWhXz77Gc/S2j2V3xgu43gDIDpGEfQKbQ1mIY2CUBJLTgTEXnsscfk4osv7sisErjn0KFDMnv27NyfnhnEB7bbCM7qcaomYB7bxhHYi7YG09AmASipBmcip24YMGfOHFm+fLm89dZbqa4bbjp27Jjccsstcvnll+f6RgBR+MB2G8FZPdvqBfKAfolOoa3BNLRJAErqwZmyadMmeec73ynr1q2T559/PpNtwG579+6VdevWSU9Pj9x33326yzESH9huIzirZ1u9QB7QL9EptDWYhjYJQMksOFPuvfdeufzyy+W8886T5cuXy7Zt22TXrl1y4MABOXr0aKbbhhmOHj0qBw4ckF27dsljjz0mt9xyi8ycOVM+9KEPyfDwsO7yjMYHttsIzupxqiZgHtvGEdiLtgbT0CYBKJkHZ8rhw4dl06ZNcsMNN8iCBQtk9uzZMn36dPE8j8XxZfr06TJ79mxZsGCBLF26VO677z45cuRIR9qd7fjAdlvWx5f2A6BdjCPoFNoaTEObBKB4DAiAueifbiM4A2A6xhF0Cm0NpqFNAlAIzgCD0T/dRnBWj1M1AfPYNo7AXrQ1mIY2CUAhOAMMRv90G8FZPdvqBfKAfolOoa3BNLRJAArBGWAw+qfbCM7q2VYvkAf0S3QKbQ2moU0CUAjOAIPRP91GcFaPUzUB89g2jsBetDWYhjYJQCE4AwxG/3QbwRkA0zGOoFNoazANbRKAQnAGGIz+6TaCMwCmYxxBp9DWYBraJACF4AwwGP3TbQRn9ThVEzCPbeMI7EVbg2lokwAUgjPAYPRPtxGc1bOtXiAP6JfoFNoaTEObBKAQnAEGo3+6jeCsnm31AnlAv0Sn0NZgGtokAIXgDDBYsVjUXQIylPXxtW1851RNwDy2jSOwF20NpqFNAlAIzgCD9fb2yujoqO4ykIGRkRHp6+vLdBuM7wBatWPHDjn77LNly5YtInJ6HNmyZYucffbZsn37dp3lwWF8ZsE0tEkACsEZYLD+/n7Zu3ev7jKQgWq1KkuWLMl0G4zvACaju7tbZsyYITNnzhTP82TmzJly7rnnSldXl+7S4DA+s2Aa2iQAheAM1qrVauJ53vhSKBQmPCf4eFRbV+uoVCoNX6eWWq2W2fuJ4vu+rFy5sqPbRGesWLFCNmzYkOk2bBvfOVUTMMPg4KBMnTpVPM+TM888UzzPk6lTp8qaNWt0lwaH2faZBffRJgEoBGewUrVaFc/zpFqtjv/O9/268KxQKIjv+3WPh9u77/tSKpWkXC7X/T4qTCuXy1IqldJ8G02NjY3xF35HTZkyRd5+++1Mt2Hb+G5bvYDLpk2bVveHo+7ubt0lwXF8BsA0tEkACsEZrBQOxYK/r1ar4zPJwjPEwoFYoVAYf26j54mcDus6bdOmTbJu3bqObxfZGRoakvvvvz/z7dg2vttWL+CytWvXjs86mzp1qgwODuouCY7jMwCmoU0CUAjOYB0VdAVnm0UplUqRAVhwPWoGWblcrnueKTPOgttevXq1lm0jXXfccYcMDAx0ZFu2je+cqgmYRc06Y7YZOsG2zyy4jzYJQCE4g3XiZpNFqVQqdaeaBMMw3/fHZ61VKpW60zXjrnGm0/LlyyNn2cEeQ0NDHQvNRPjCB6A9a9eulXe84x3MNkNH8JkF09AmASgEZ7BSkhlnYeHroqkZaVHBWDBki7uBgA6bN2+WadOmycDAgOzZs0dGRkZ0l4QGRkZGpFqtyooVK2TKlCkdOT0ziPEdQDtOnDgh1113nYyNjekuBTnAZxZMQ5sEoBCcwUqlUily9lWpVJJKpSKVSiXytMpCoSCVSiVy1pp6TGTiqZpq5lqn76oZ5eTJk7J+/XpZsmSJ9PX1SbFYjJ0hx6JvKRaL0tfXJ4sXL5YNGzZkfiOAKLaN75yqCVsdP35choaGZOHChdLb28u4bOhSLBalt7dXFi1aJL7vEwgaxrbPLLiPNglA8RgQYKMkd9X0vPjwS91NM6hcLo+frhl+rcipUE7XNc6AybBtfLetXkBEZHh4WM444wxZtWqV7Nu3T0ZHR3WXhAZGR0dl7969snLlSunq6pJNmzbpLgl/xWcATEObBKAQnMFaKjxTSzA0U8J/bVYzxqLuyqmCNfW6cHCmZqlxnTHYwrbx3bZ6gWXLlsn69et1l4E2rFu3ru4ap9CHzwCYhjYJQCE4AwBH2Ta+c6ombLJs2TJZs2aN7jKQgrvvvluWL1+uu4zcs+0zC+7ZsWOHnH322bJlyxYROd0mt2zZImeffbZs375dZ3kANCI4AwBHMb4D2RgeHmammWN835fNmzfrLiPX+MyCCbq7u2XGjBkyc+ZM8TxPZs6cKeeee650dXXpLg2ARgRnAOAoxncgfcePH5eenh7dZSAD3d3dcvLkSd1l5BafWTDB4OCgTJ06VTzPkzPPPFM8z5OpU6cywxjIOYIzAHCUbeM7p2rCBkNDQ7Jq1SrdZSADAwMDzCTUyLbPLLhr2rRpdddI7u7u1l0SAM0IzgDAUbaN77bVi3zq7++Xffv26S4DGdizZ48sWbJEdxm5xWcATLF27drxWWdTp06VwcFB3SUB0IzgDAAcZdv4blu9yKfe3l4ZHR3VXQYyMDIyIn19fbrLyC0+A2ASNeuM2WYARAjOAMBZto3vnKoJGxSLRd0lIEMcX31s+8yC29auXSvveMc7mG0GQEQIzgDAWYzvQProV27j+OrDvodJTpw4Idddd52MjY3pLgWAAQjOAMBRjO9A+uhXbmt2fHfu3NmhSvKHvmWn48ePy9DQkCxcuFB6e3ulWCzWXVifxYylWCxKb2+vLFq0SHzfJxAEWkRwBgCOsm1851RN2MC2foXWxB3foaEh6e7ulrPPPrvDFeUHfcs+w8PDcsYZZ8iqVatk3759XP/RcKOjo7J3715ZuXKldHV1yaZNm3SXBFiD4AwAHGXb+G5bvcgn2qnbwsd3aGhIpk2bJmeccYb09PTIo48+qqky99G37LJs2TJZv3697jLQhnXr1km5XNZdBmAFgjMAcJRt47tt9SKfaKdu8zxPTpw4UReYqVOdZsyYobs8p9G37LFs2TJZs2aN7jKQgrvvvluWL1+uuwzAeARnAOAo28Z3TtWEDWzrV2iN53ly/fXXy7Rp0+quD/Q3f/M32q9R5Poyf/583YcfCQwPDzPTzDG+78vmzZt1lwEYjeAMABzF+A6kj37lNjXj7Ktf/ap0d3cz4wwIOH78uPT09OguAxno7u6WkydP6i4DMBbBGQA4ivEdSB/9ym3h4xsM0KZPn841zpBrQ0NDsmrVKt1lIAMDAwPMJAQaIDgDAEfZNr5zqiZsYFu/Qmviju9Xv/pV6erqkne9610drggwR39/v+zbt093GcjAnj17ZMmSJbrLAIxFcAYAjrJtfLetXuQT7dRtzY7vjh07OlQJYJ7e3l4ZHR3VXQYyMDIyIn19fbrLAIxFcAYAjrJtfLetXuQT7dRtHF8gXrFY1F0CMsTxBeIRnAGAo2wb3zlVEzawrV+hNRxfIB79w20cXyAewRkAOIrxHUgf/cptHF8gHv3DbRxfIB7BGQA4ivEdSB/9ym0cXyAe/cNtHF8gHsEZADjKtvGdUzVhA9v6leJ5Xt3S6DHP86RcLk94Tvh31Wp1wrpqtVrdegqFQjZvKCO2Hl+gE+gfbuP4AvEIzgDAUbaN77bVi3yysZ0WCgXxfX/8Z9/3696H53lSqVQmvCYYlKkgrFqtjv8uHJypn4PP8X3fqvDMxuMLdAr9w20cXyAewRkAOMq28d22epFPtrVTNQOsVqvV/T4YlkUFZyoEU69TM86CIVg4OAsHdMHfB8M0k9l2fIFOon+4jeMLxCM4AwBH2Ta+c6ombGBbvxIRKZVKkeGYEvdYcPaY+v9SqTQejgWDMxXQ2RKQxbHx+AKdQv9wG8cXiEdwBgCOYnwH0mdrv6pUKnXXHgsGZXHBWaFQqJuVVq1W62awRQVn4ZlttrH1+AKdQP9wG8cXiEdwBgCOYnwH0udCvwpfi6yVGWcip65bViqVJpyqyYwzwG30D7dxfIF4BGcA4CjbxndO1YQNbOtXlUpFSqXShN+HZ5PFXeNMCYdi6uYBwecET+MMKpVKsaeJmsa24wt0Ev3DbRxfIB7BGQA4yrbx3bZ6kU82ttNwMKZO2wxe+D/qrprBECzujprcVRPID/qH2zi+QDyCMwBwlG3ju231Ip9sbafB65uFr0UWfszzvAkzx6JOwwzPOBOpD9Q8z7MqNBOx9/gCnUD/cBvHF4hHcAYAjrJtfOdUTdjAtn6F1nB8gXj0D7dxfIF4BGcA4CjGdyB99Cu3cXyBePQPt3F8gXgEZwDgKMZ3IH30K7dxfIF4eegf5XJ5winm6hT0Wq02/l91rchyuVz33FKpZO0dhvNwfIHJIjgDAEfZNr5zqiZsYFu/Qms4vkC8PPSPYEim+L4v5XJ5QnBWKBQm7BN1bUeCM8AtBGcA4Cjbxnfb6kU+0U7dxvEF4tncP9RNT9SNS8rl8vissfANUcJ3FS6VSlKpVCKDs1KpNB6SVatVKZVKBGeAgwjOAMBRto3vttWLfKKduo3jC8SzuX8ET6tUs8rUzypAU8rlspRKpbrX1mq1yODM9/3xkE39P8EZ4B6CMwBwlG3jO6dqwga29Su0huMLxLO5f4SvOxb8ORiIiZwO1tT/qxAtKjgLPq5mnxGcAe4hOAMARzG+A+mjX7mN4wvEs7l/tBKciZw6XbNSqdTNKIsKztS6gv8lOAPcQ3AGAI5ifAfSR79yG8cXiGdz/2g1OFOna5ZKpfHfxwVnpVJJfN8fn3lGcAa4h+AMABxl2/jOqZqwgW39Cq3h+ALxbO4frQZn6nRNFY6FnxcMztRNB9TMNIIzwD0EZwDgKNvGd9vqRT7RTt3G8QXi2dw/Wg3O1HPUDQTCzwsGZypkU+sjOAPcQ3AGAI6ybXy3rV7kE+3UbRxfIB79w20cXyAewRkAOMq28Z1TNWED2/oVWsPxBeLRP9zG8QXiEZwBgKMY34H00a/cxvEF4tE/3MbxBeIRnAGAoxjfgfTRr9zG8QXi0T/cxvEF4hGcAYCjbBvfOVUTNrCtX6E1HF8gHv3DbRxfIB7BGQA4yrbx3bZ6kU+0U7dxfIF49A+3cXyBeLkNzl544QW56667pL+/Xy666CLp6ekRz/NYWFhSXHp6euSiiy6S/v5+Wb16tbz44ou6u36ueJ5d47tt9SKfaKdu4/gC8egfbuP4AvG8vHWQ7du3S6lUkrlz58qdd94pzz33nLz22mty7Ngx3aUBzjl27Ji89tpr8txzz8mXv/xlmTNnjpRKJdm5c6fu0nLBtvGdUzVhg2KxqLsEZIjjC8Sz7XsFWsPxBeLlKji76aab5BOf+IQcOHBAdylAbv3yl7+Uj3/843LzzTfrLsV5eRrfgU7p7e2V0dFR3WUgAyMjI9LX16e7DMBYfK9wG8cXiJeL4OyPf/yjzJgxQ37yk5/oLgXAXz3zzDMyc+ZMeeutt3SX4qw8jO9Ap/X398vevXt1l4EMVKtVWbx4se4yAGPxvcJtHF8gnvPB2R//+EcpFovyn//5n7pLARBy5MgRmTdvHuFZRmwb3zlVEzbwfV9WrlypuwxkYMWKFbJhwwbdZQDGsu17BVrD8QXiOR+czZgxo+XQ7C9vv51RNW5jv2EyODUmO7aN77bVi3waGxuTrq4u3WUgA1OmTJG3+S4DxOJz2m0cXyCe08HZTTfdlPj0zGOHfiMvDW+QZz9/s1RXfUF+9JlrWFpcnlv1BXn287fIy8Mb5NjhWsZHFy7ZtWuX3HLLLbrLcI5t47tt9SK/Nm3aJOvWrdNdBlI0NDQk999/v+4yAKPxOe02ji8Qz9ngbPv27fKJT3wi0XMP/egpefbWZfKbrY/I77Y/Lcf372OZ5PK77U/Lb77ziPz0lhvl8M4dGR9luGTBggWya9cu3WU4xbbxnVM1YZNyuSx333237jKQgjvuuEMGBgZ0lwEYz7bvFWgNxxeI52xwdvXVV8vBgwebPu/Q00/J/tVf1h44ubjsv+sOqW1/ugNHGy545ZVX5J/+6Z90l+EUV8d3wBTLly8X3/d1l4E2DA0NEZoBCfG9wm0cXyCek8HZCy+8IHPnzm36vGOHfiM/vfUm7QGTy8tPbv7f8sfDhztw1OGCSy65RF5++WXdZTjDxfEdMM3mzZtl2rRpMjAwIHv27JGRkRHdJaGBkZERqVarsmLFCpkyZQqnZwIt4HuF2zi+QDwng7O77rpL7rzzzqbPe+neDfKbrVu0h0suL79+9Nvy8tfvzf6gwwlf+tKX5J577tFdhjNsG985VRO2OnnypKxfv16WLFkifX19UiwWxfM8FsOWYrEofX19smTJEtmwYQM3AgBaZNv3CrSG4wvEczI4W7hwoTz33HNNn/fs52/hmmYZL7/b/pQ8e9utHTjqcMHPfvYzWbx4se4ynGHb+G5bvUAe6OiXJ06ckP7+fjlx4kTHtw0gHp/TbuP4AvGcDM4uuugiee211xo+5y9vvy3PrRxoKxTyPE92b/nWhN+9/8IL5fj+ffL60z+s+0vn60//cMJzg0vWIdZVV1whnufJ564ujdeuagy/jzSX5/7PF+Qv/FUXCRw4cEBmz56tuwxn2Da+21YvkAc6+uXatWulq6tLBgcHO75tAPGKxaLuEpAhji8Qz8ngrKenR44dO9b0eT/6zDWpBmfvv/BCGVxxe+TPgytuHw/Uop47uOL2zMOzqPV3Ijj70Weu6cBRhwuOHj0q06dP112GM2wb3zlVEzCPjnGku7tbPM+T7u7ujm8bQLze3l4ZHR3VXQYyMDIyIn19fbrLAIzlZHCW9D2lGZy9/8IL5dZr/1fs47u3fGs8uFJhVdQMtO+sHYwMtlSwFnyOWqeaSRZcj1rU9oO/+//Wf63hjLNGs+QIzpA1F8ckXdiXANrV6XFk7dq1dcEZs84Ac/T398vevXt1l4EMVKtVLpcCNEBwlkJwdtUVV0wIzY7vP3VqZNyMMxV2hYOyuBlhV11xRV1Y9vrTPxz//+A6gjPZvrN2sC78igrLwsFZ1OsJztBJLo5JurAvAbSr0+OICs3UwqwzwBy+78vKlSt1l4EMrFixQjZs2KC7DMBYBGdtBmdqiQrOggGZCr6CiwqmwjPJooKz4IwwFcgFQ7S4mWzvv/DC8fU2C86Cs+KiXk9whk5wcUzSxbZ9yamagHk6OY4MDg6OB2fTp08fD87WrFnTsRoAxBsbG5Ouri7dZSADU6ZM4U7DQAMEZ20GZyoQC1+zLBx4hUOu8KIeD19rLCoMiwvOooKv4Ky3pMFZeAm+L4IzZM3FMUkX2/albfUCedDJftnV1SXnnnuunHfeeeJ5nvT19cmMGTP4hzpgkE2bNsm6det0l4EUDQ0Nyf3336+7DMBoBGdtBmfhYEz9/J21g3WnZgZnb31n7WDkDLSo2V1RM87U87KYcRauOY2F4AytcHFM0sW2fWlbvUAedKpf7ty5U8455xzZunVr3Xa3bt0q55xzjuzYsaMjdQBorlwuy9133627DKTgjjvukIGBAd1lAMYjOEspODu+v/7OmHEzzoIX6w+GZOHrkYWDM3UqaNQ1zsJBWbvXOAvffKDdO24SnKEVLo5Juti2LzlVEzCPrnHEtvELyJvly5eL7/u6y0AbhoaGCM2AhAjOUgzOju/fV3eHy/Cpj+HZZOFTIqNO4wwGZ+E7Zcad/hlcZ/humc2Cs/Dr272+GcEZWuXimKQL+xJAuwjOAMTZvHmzTJs2TQYGBmTPnj0yMjKiuyQ0MDIyItVqVVasWCFTpkzh9EygBQRnKZ+WmPYSdfqlbQvBGVrh4pikC/sSQLsIzgA0cvLkSVm/fr0sWbJE+vr6pFgsRl4zmUXvUiwWpa+vT5YsWSIbNmzgRgBAiwjODAiWCM6A01wck3SxbV9yqiZgHoIzAHnFOARAITgzIFhyfSE4QytcHJN0sW1f2lYvkAcEZwDyinEIgEJwZkCw5PpCcIZWuDgm6WLbvrStXiAPCM4A5BXjEACF4MyAYMn1heAMrXBxTNLFtn3JqZqAeQjOAOQV4xAAheDMgGDJ9YXgDK1wcUzShX0JoF0EZwDyinEIgEJwlnJItHvLt8TzvI6FUurmAbu3fMuougjOMFkujkm6sC8BtIvgDEBeMQ4BUAjOCM4IzmAUF8ckXWzbl5yqCZiH4AxAXjEOAVAIzlIOiTzPE8/z5P0XXjjhd57nyetP/7Du94Mrbh9/7NZr/5d8Z+3g+M+DK26vC8eCz/3O2sHI4Cz4erXOVusiOINOLo5Juti2L22r1wTlcrluLK9Wq01fE3x+cKnVah2o2E61Wi3x/tWpWq2m3o8IzgDkFeMQAIXgLOWQKDyz6/0XXjgegKlQKxhcqWBLvU79HHyuCseuuuKKuue+/vQPJwRnUSHa60//sKW6CM6gk4tjki627Uvb6tWtUqlIqVQa/9n3/UT70PM8qVQqdb8rl8t164KdCM4AID2MQwAUgrMMg7Oo0yPff+GF47PFwqdYBn9WgVhUOHZ8/z656oorZHDF7XWPhWeNBdfRSl0EZ9DJxTFJF9v2Jadqti/JrKio4CwqcImbjaYCOrWE1xU1A07N2FLrCf6stl0qlepqCK4nSV1BlUql7nnlcjlR/XGPhWecqZo9zxt/Ta1WG39ecCag7/t1tQe3US6X62oNPjfuvTbahvq5UChE7pfJIDgDkFeMQwAUgrMOBGfhRc30ajU4CwZjUcHZ8f376k7nDJ6G2UpdBGfQycUxSRf2Zb4knW2UZMZZoVAYD2NUsCNyOrRRwj9HvS4YKDUKzoI1FQqF8Z993x8PvuLqinqPKuSKqiOq/iSPqXUG61UBVjg4i6ox+Jh633HPbXYMol7HjDMASA/jEACF4Czj4Cx4TbHw0s6MMzVDLPhY8BTOZjPOGtVFcAadXByTdGFf5kvUjKW450UtSlT4ooKscAAWFPVY3OuigjP1WNT2g8+Lqiv83Li6Wq0//Fi1Wp1QR6P1h38Ohm/hn6P2SdR7TbIv00RwBiCvGIcAKARnGQZnwYAr+FjU9ciSBGfh66GFQ7Xwtq+64orI4KxZXQRn0MnFMUkX2/Ylp2pOXtLQTD03fApiMHwKnoYYXNT6w4+r10aFNqVSSXzfbzs4S1JXUPiUy6j1h+tv9FgwOKtUKhNOhcwqOIt6rwRnANAZjEMAFIKzDIIi9QU3/LPneXXXEZtMcKbWE36e+lmFZWpb4WuqJamL4Aw6uTgm6WLbvrStXhNEBV/NhJ8fPJVR5FR4lPQaWc1mc6U146yVusLra3eWWfC9dXLGWdx7JTgDgM5gHAKgEJxlFBaluURd48ymheAMrXBxTNLFtn1pW726ha+7lVRU0FYqlSZc4yw8kyxqtlXSa5yFtxu8oH446FLPVe/L9/3xbcbVFRQOj9RNB2q1WsP6Gz3W6jXO2g3OGr1XgjMA6AzGIQAKwZkBwRLBGXCai2OSLrbtS07VbE3wrorh0wvDgVZQVHCmnh++A2TU6Yzh7YaDq7jHwnePbBScqXrUErf+uJl2KixTzwmGUI3qj3us0V01swrO4t5rkm2k2fcJzgDkFeMQAIXgzIBgyfWF4AytcHFM0oV9CWQv6ppnLiE4A5BXjEMAlNwGZ395+2157v/8q/ZQKQ/Lc6v+Vf7yInyySQAAIABJREFU9tuJjl14lkHUBZjDS9wd1Fq55g/M4eKYpAv7Ekhf+HMq6nPIJTYFZ8FZjUln3kV9r0h6TLM4NbbTJnvKd5w016WDC8cU6aEtAFByG5yJiDxbvkV+t/1p7cGSy8v//Ogpefa2WxMdj6jr1QSvbaOObaPH1e9KpZKUy+VE24VZXByTdLFtX3KqJmAem4Kzcrnc8md/1B/ayuVy3TX/4rgQshCc1XPhmCI9tAUASq6Ds5eHN8hvtj6iPVxyefn1o9+WV75+b6LjEbyodPj3wQsyB7+QRX3BKRQKDa/vA7Nx3NJj2760rV4gD2wKzkqlUsuzzaOCs6jvFlGz0YKz45PctCF4o4rg9fHUdf/Cwq9rVIvI6ZtuxF0DsNn1+4LXAlSz95ptMzgDU72fcHAWvIZiVG3hmYIq/Ix6/3HPVTUGt1EulydcW7GVY9roeVG1Ndv/sA/fSwAouQ7Ojh2uyU9vvlF7uOTy8pObbpD/e+RI02OR9C+eUTPOgn8VrtVq4z+rL0ywi4tjki627Uvb6gXywKbgTAUe4XCo2WuazTiLulusSH3AliQ4C9/gQYU+4ZBKCb+uUS3hPxgmveNt8PtXuVwef05w9l7cNuMeiwvO1D4N3xAk+JpgbVHvP+656rFw6Ba3j5Mc0yTPCx/TuP0PO3EMASi5Ds5ERGrbn5b9d35Je8Dk4vL/f/lLUtu5PdlxiLibWNyxDS/hv7YGv+BwuqZ9XByTdLFtX3KqJmAeW4Kz8B/gwqFKo+1ELUrczPZKpdJycBZ3J9S470Dh1zWqpdH3qKjHwq+rVqt135vUbP9Wt9koOAv+vlQqie/7sdepjdtvjd5XeBtRM+uC6416T8HHkjyv2TGE3Wz7HgUgO7kPzkREak8/JT9Z9r/l149+W363/SntgZPNy//86Cn5zaPflp/cdIMcThiaBY9bqzPOwl9c1JT5qC+/sAPHLD3sSwDtsiU4ixI89bDRdsKzhoKvUd8zwovv+9qCs6haoh5X7yMqAAoGV+q7Va1WGz/tVJ2qmPT9B/d5XHAWfH9q+yITT3GM22+NnquOZSvBWbP3lOR5wdri9j/sxfcoAArB2V/98fBheWnDOnm2fItUV31BfvSZa1haXJ5b9a/ybPlWefneDYlOzwwLfokK/159+YgK1xr95TPJl2aYxcUxSRf2JYB25Sk4E5k4U01d+yuKjuAsrpaw4DqTzjhT+8P3/bpTHuO22c6MsyQzt+KCw7j91kpwluSYJnle3AwzZqC5ge9RABSCswh/efvtlCrJl3b322Tuqhn84hK+3pnI5O6wBb1cHJN0sW1fcqomYB5bgrNwyKFmJiXZTjhcK5VKE65xFp69FXUaY3BdavtpBmeNaqlUKnXvfzLXOFPvPS7kCm9TPRa+jlhccBa+/ljUaZPBGyg0O1U1+Fy1/5MEZ60c02bPU+trtv9hJ44hAIXgDEYJT3MP/6Uvasq8+kITdVfOuAvuwlwcr/TYti9tqxfIA1uCM5GJp/GFg6m47YSDM/X84HeKuFPw1O9E6u/4mFVw1qiW4F06owKsqMfCwVlc4Bi3zeBjKnBsFJxF1Ra8zIYKoKJmozV6rqojaXDW6D0Fj2nc86Jqa7b/YR++lwBQCM4AGIX+mx7b9qVt9QJ5YFNwBjNx2iJsxTgEQCE4A2AU+m96bNuXnKoJmIfgDO0iOIOtGIcAKARnAIxC/00P+xJAuwjOAOQV4xAAheAMgFHov+lhXwJoF8EZgLxiHAKgEJwBMAr9Nz227UtO1QTMQ3AGIK8YhwAoBGcAjEL/TY9t+9K2eoE8IDgDkFcdGYdqNRHPO700uxagen471wysVk+tox3Bdaiamt1JdjKvAQxBcAbAKPTf9Ni2L22rF8gDgjMAedWRcahQEPH9U//v+6d+bsTE4KyT2wU0ITgDYBT6b3ps25ecqgnTzJ8/XzzPy/Uyf/58LfvetvELgHs6Mg4FZ10lCZaCwZn6/3L59Iw1FcKJnPr/4Gy2SuX0Nj3vdEhXqdQ/r1yu31bU+oPrCM8ei1tfo9cEHw/+vtl7BDqE4AyAUei/6WFfAu2hD+nDvgegW0fGoU99avIzzoKhksjpwCr4vPDrRCYGdFGhV7P1NzrtMm59jV4TnHmXtAaggwjOABiF/pse9iXQHvqQPux7ALp1bBz61KdOhUGf+lTz50YFZ+q0zUaPBYUDrMmsPy4Ea7S+Rq8J11oonArJGtUAdBDBGQCj0H/TY9u+5FRNmMa2PuQS9j0A3TIfh8KzrlSw1CgUShpsBdcXPlUzPOMsfEpnO8FZo/XFvSbqFFU1E4/gDIYgOANgFPpvemzbl7bVC/fRJvVh3wPQLfNxqFKZeGqmmmkVp5XgLO51waAqHNa1O+Os0fqYcQaLEZwBMAr9Nz227Uvb6oX7aJP6sO8B6KZtxlnwgvlxr2kWbIVDubhrnIVne6nTRtsNzqLW1841zgjOoBnBGQCj0H/TY9u+5FRNmMa2PuQS9j0A3ToyDsWdThm+uL/Syoyz4J0ow4Gc+p3I6XBLbT/pbK/gaZjB9cetr9Frgo8Ff09wBkMQnAEwCv03PexLoD30IX3Y9wB0YxwCoBCcATAK/Tc97EugPfQhfdj3AHRjHAKgEJwBMAr9Nz227UtO1YRpbOtDLmHfA9CNcQiAQnAGwCj03/TYti9tqxfuo03qw74HoBvjEACF4AyAUei/6bFtX9pWL9xHm9SHfQ9AN8YhAArBGQCj0H/TY9u+5FRNmMa2PuQS9j0A3RiHACgEZwCMQv9ND/sSaA99SB/2PQDdGIcAKARnAIxC/00P+xJoD31IH/Y9AN0YhwAoBGcAjEL/TY9t+5JTNWEa2/qQS9j3AHRjHAKgEJwBMAr9Nz227Uvb6oX7aJP6sO8B6MY4BEAhOANgFPpvemzbl7bVC/fRJvVh3wPQjXEIgEJwBsAo9N/02LYvOVUTprGtD7mEfQ9AN8YhAArBGQCj0H/Tw74E2kMf0od9D0A3xiEACsEZAKPQf9PDvgTaQx/Sh30PQDfGIQAKwRkAo9B/02PbvuRUTZjGtj7kEvY9AN0YhwAoTgZnPT09cuzYMd1lAGjR0aNHZfr06brLcIZt47tt9cJ9tEl92PcAdGMcAqA4GZxddNFF8tprr+kuA0CLDhw4ILNnz9ZdhjNsG99tqxfuo03qw74HoBvjEADFyeBs0aJF8txzz+kuA0CLnn32WVmyZInuMpxh2/jOqZowjW19yCXsewC6MQ4BUJwMzlavXi1f/vKXdZcBoEVf/OIX5Stf+YruMpzh4vgOdFKe+9D8+fPF8zxty/z583XvAgA5l+fPAAD1nAzOXnzxRZkzZ47uMgC06OKLL5ZXXnlFdxnOcHF8Bzopz30oz+8dAEQYBwGc5mRwJiJSKpXk1Vdf1V0GgIReeuklueaaa3SX4RTbxndO1YRpbOtDacrzewcAEcZBAKc5G5zt3LlTPv7xj+suA0BCxWJRfvzjH+suwym2je+21Qv35blN5vm9A4AI4yCA05wNzkREbr75ZnnmmWd0lwGgiZ07d8qtt96quwzn2Da+21Yv3JfnNpnn9w4AIoyDAE5zOjgTEZk5c6YcOXJEdxkAYhw6dEjOP/983WU4ybbxnVM1YRrb+lCa8vzeAUCEcRDAac4HZ2+99ZbMmzdPRkZGdJcCIOTQoUMyb948OX78uO5SnOT6+A5kLc99KM/vHQBEGAcBnOZ8cCZyKjzr6+uTXbt26S4FwF/t3LlTzj//fEKzDOVhfAeylOc+lOf3DgAijIMATstFcKbccsstsmDBAnnllVd0lwLk1ksvvSTFYpFrmnWAbeM7p2rCNLb1oTTl+b0DgAjjIIDTchWciYjs2rVLrrnmGrnkkkvkS1/6kvzsZz+TAwcOyNGjR3WXBjjn6NGjcuDAAXn22Wfli1/8olx88cVyzTXXcPfMDrFtfLetXrgvz20yz+8dAEQYBwGclrvgTHn55ZflnnvukUWLFsns2bNl+vTp4nkeCwtLisv06dNl9uzZ8rnPfU6+8pWvMNuzwzzPrvHdtnrhvjy3yTy/dwAQYRwEcJrHgADb0GaBZGzrK5yqCdPY1ofSlOf3DgAijIMATiM4g3Vos0Ay9BWgNTt27JCzzz5btmzZIiKn+9CWLVvk7LPPlu3bt+ssr6MYPwDkHeMgAIXgDNZhVgqQDOM70Lru7m6ZMWOGzJw5UzzPk5kzZ8q5554rXV1dukvrKMYPAHnDH08AxCE4AwBH2Ta+E4rDBIODgzJ16lTxPE/OPPNM8TxPpk6dKmvWrNFdWkfZNn4AQBr44wmAKARnAOAo28Z32+qFu6ZNm1Z3o5Pu7m7dJXUc/RFAHvHHEwBRCM5gHWalAMnYNr7bVi/ctXbt2vF/OE2dOlUGBwd1l9Rx9EcAecUfTwCEEZzBOrRZIBnb+gqhOEyi/uGU138w2TZ+AEBa+OMJgDCCM1iHNgskQ18BJm/t2rXyjne8I7f/YGL8AJBnef/jCYB6BGewDrNSgGQY34HJO3HihFx33XUyNjamuxQtGD8A5Fne/3gCoB7BGQA4yrbxPQ+h+I9//GNZs2aNLFy4UObNmyezZs2Snp6eumupsLCwNF96enpk1qxZMm/ePFm4cKEMDg7KT37yE91dHIAj8v7HEwD1PM+z6x9WAIBkbBvfbas3qSeeeEKuu+46OfPMM6VYLMo3v/lN2bZtm+zevVsOHjwox44d010iYJ1jx47JwYMHZffu3bJt2zb5xje+IVdccYWcddZZcv3118uTTz6pu0QADfziF7+QBx54QG644Qb56Ec/KgsWLJCzzjpLLrroIu3BPEt+l/e+971y1llnyZVXXil///d/L0uXLpUHH3xQXnrpJd1dBpp5nufmP1TgrjzMSgHSYNv4blu9zTz11FNSKBTk5ptvli1btsgf/vAH3SUBznvzzTfl29/+tixbtkwuueQS+dGPfqS7JAB/9fzzz8vnP/95WbBggXzgAx+Q1atXy8MPPyzPPvusjIyMyJtvviknT57UXSZy7OTJk/Lmm2/K4cOH5ac//ak89NBDcuedd8qll14qH/vYx+S2226Tffv26S4TGhCcwTq0WSAZ2/qKK6H4Cy+8IPPnz5dPfvKT8uqrr+ouB8itl19+Wf7hH/5BPvaxj8mLL76ouxwgt5544gn5yEc+Ipdffrl8/etfl9///ve6SwJa9vvf/17uvfdeueyyy+Tv/u7vmNmcMwRnsA5tFkiGvtJ5DzzwgCxevFieeeYZ3aUA+Kt///d/l0WLFslDDz2kuxQgV1566SX59Kc/LVdffbX8/Oc/110OkJpqtSqf+tSn5J//+Z/llVde0V0OOoDgDNZxZVYKkDXG98669dZbZdmyZbrLABBj6dKlUi6XdZcB5MI999wjl156qezfv193KUBmnn/+ebn44otlzZo1uktBxgjOAMBRto3vNofiV111lWzevFl3GQCaGB4elk9/+tO6ywCc9ec//1kuu+wyefDBB3WXAnTMfffdJ3/7t38rb7/9tu5SkBGCMwBwlG3ju231KldddZV861vf0l0GgIQefPBBufrqq3WXATjn8OHD8uEPf5iLpyOXfv7zn8vll18uv/3tb3WXggwQnME6Ns9KATrJtvHdtnpFTp2eyUwzwD733nuv3HbbbbrLAJxx4sQJmTlzpu4yAO1mzJghf/7zn3WXgZQRnME6tFkgGdv6im2h+AMPPMA1zQCLLV26lBsGACk4fPiw9PX16S4DMMaMGTOYeeYYz/M8YWFhYWFxc0E2XnjhBVm8eLHuMgC0qb+/X15++WXdZQDW+vOf/ywf/vCHJ/3648ePy9DQkPT390tvb68Ui0Xt351YJi7FYlF6e3tl0aJF4vu+jI2NpdiK3HT55ZdzzTOH8K8qWMe2WSkA3DN//nx55plndJcBoE07duyQK6+8UncZgLUuu+yySV/TbHh4WM444wxZtWqV7Nu3T0ZHR1OuDmkaHR2VvXv3ysqVK6Wrq0s2bdqkuySj7dmzp61QGWYhOAMAGMGWUPypp56ST37yk7rLAJCSK6+8Unbs2KG7DMA699xzz6Tvnrls2TJZv359yhWhk772ta9JuVzWXYbR7rvvPhkcHNRdBlJAcAYAMIItp5YWCgV59dVXdZcBICW/+MUv5AMf+IDuMgCrvPTSS3LppZdO6rXLli2TNWvWpFwRdFi9erUsX75cdxlGe//73y+//OUvdZeBNtnxrxQgwJZZKQBaY0Nw9vjjj8vNN9+suwwAKbvxxhvlhz/8oe4yAGt8+tOflv3797f8uuHhYWaaOcb3fe4w3sDevXvlM5/5jO4y0Cbz/5UChNjwj2sArbMhFL/uuutky5YtussAkLKHHnpIli5dqrsMwApPPPGEXH311S2/7vjx49LT05NBRdCtu7tbTp48qbsMY/3jP/4jf5yxHAkErENwBkCXM888U/7whz/oLgNAyv7nf/5HzjnnHN1lAFb4yEc+Ij//+c9bft3Q0JCsWrUqg4qg28DAADMJG/iP//gPueKKK3SXgTaQQMA6NsxKAeCeH//4x1IsFnWXASAjH/3oR+XZZ5/VXQZgtOeff14uv/zySb22v79/0nfghNn27Nkjixcv1l2G0ebOnSsvvPCC7jIwSQRnAAAjmB6Kf+UrX5FvfvObussAkJEHHnhAvvrVr+ouAzDa5z//efn6178+qdf29vbK6OhoyhXBBCMjI9LX16e7DKNt2LBBVqxYobsMTBLBGQDACKafhr1w4ULZtm2b7jIAZGTr1q3MmACamD9/vvz+97+f1GuZte02jm9j//3f/y0f//jHdZeBSTL7XylABNNnpQCYHNODs3nz5snu3bt1lwEgI88884zMnz9fdxmAsX7xi1/IBz7wgUm/3vTPebSH49tcoVCQV199VXcZmARaN6zDoAy4yfRQfNasWXLw4EHdZQDIyIEDB2T27Nm6ywCM9cADD8jq1asn/Xq+w7uN49vcnXfeKQ899JDuMjAJtG5Yh0EZgA49PT1y7Ngx3WUAyMjRo0dl+vTpussAjHXDDTfIww8/POnX8x3ebRzf5h588EG56aabdJeBSaB1wzqmz0oB4Ca+EALuo58D8dq98yz9y20c3+a4Q7u9aN0AACOYHorzhRBwH/0ciDd//nwZGRmZ9OvpX27j+Db3m9/8Rq688krdZWASaN0AACOY/oXL9PoAtI9+DsQ766yz5M0335z06+lfbuP4Nve73/1O3vWud+kuA5NA64Z1TJ+VAmByTP/CZXp9ANpHP8f/a+/uY6Sq7j+O39C4i8pDw4Kha9I/aizx9kFjsU1J0V0e1DQ7TZpqUxCiLSBtyRgw+oeJVGxSEK6w+FRAaWyySdNJ/2ljfAJES8OEqom2WkujSWumFIlSW2wToQvf3x/7O7tnzt57587cu9xzzr5fyUTZmbn3zPnuuXPms+feQbLLL79choeHO34+48tv1Le14eFhufzyy8tuBjrAbzecw0EZ8JPtoTjHHsB/jHMgWd7xwfjyG/XNhn5yE1WDczjYACgDxx7Af4xzIBnBGdJQ32zoJzdRNTjH9lUpAPzERAfwH+McSEZwhjTUNxv6yU1UDQBgBdtDcSY6gP8Y50AygjOkob7Z0E9uomoAACvYPpGwvX0A8mOcA8kIzpCG+mZDP7mJqsE5tq9KAdAZ2ycStrcPQH6McyAZwRnSUN9s6Cc3UTU4h4MN4CfbQ3GOPYD/GOdAMoIzpKG+2dBPbqJqcA4HGwBl4NgD+I9xDiTzJTir1+sSBIE0Go1x9zUaDQmCYPQW95h2qO3V6/VSt3E+2FJf29FPbqJqcI7tq1IA+ImJDuA/xjmQbDIEZ2EYShRFIiISRZGEYZhrX66EXkWwpb62o5/cRNUAAFawPRRnogP4j3EOJGs1Pvbt25fr+eeLGZxVKpXRgEwPudTjlCiKmlaj1Wo1ERkLx/T7zfvq9fro/6v9mv9W+9O31Wg0YrdRrVabHmsDW+prO/rJTVQNAGAF2ycStrcPQH6McyBZq/ExY8YMmTp1amKQY8v40oOzarUq1Wp19L5KpRK74kwFVor+b/X/lUpl3PbbCc70wE0FY2nBmYhIrVazpl9taYft6Cc3UTU4x/ZVKQA6Y/tEwvb2AciPcQ4kazU+nnzySZk2bZpcdNFFcuGFF44L0GwZXyrYMkMzpVKpNAVhIuNDLl3c6ZgqgMsanJmr2/T72gnfymRLfW1HP7mJqsE5HGwAP9keinPsAfzHOAeSZRkfs2fPHj2FUA/Qzpw5Y8340oOzuLDKPFUz7lTKuNMx9fCq3eCsVquNu54awZmf6Cc3UTU4h4MNgDJw7AH8xzj3W39/f1PwwW1iblOmTGn6d3d3t6xevdqa8aUHYlEUNZ32aIZXYRiOBmS6pBVh5vNYcQYT/eQmqgbn2L4qBYCfmOgA/mOc+4365pOl/8wVZ1OnTpVt27bJ6dOnrel/cyWZGUqZK87q9fq4UC3uGmcqgEu6xpnalwri9C8AMO9rdY0zgjN30U9uomoAACvYHooz0QH8xzj3G/XNp1X/6dc4U4FZO88/X8zgTL/AftLpmCLS9E2WehgW902X5n3q32pfQRCMC870fROc+Yt+chNVAwBYwfaJhO3tA5Af49xv1DefVv03c+ZM6e7uHheYZX2+qyYivIo7bdR2vta3aPSTm6ganGP7qhQAnbF9ImF7+wDkxzj3G/XNp1X/Pf/887me76oigjO1Df1mwyqydvha36LRT26ianAOBxvAT7aH4hx7AP8xzv1GffPJ23/0v9+obzb0k5uoGpzDwQZAGTj2AP5jnPuN+uZDcIY01Dcb+slNVA3OsX1VCgA/MdEB/Mc49xv1zYfgDGmobzb0k5uoGgDACraH4kx0AP8xzv1GffMhOEMa6psN/eQmqgYAsILtEwnb2wcgP8a536hvPgRnSEN9s6Gf3ETV4BzbV6UA6IztEwnb2wcgP8a536hvPgRnSEN9s6Gf3ETV4BwONoCfbA/FOfYA/mOc+4365kNwhjTUNxv6yU1UDc7hYAOgDBx7AP8xzv1GffMhOEMa6psN/eQmqgbn2L4qBYCfmOgA/ksc52EoEkXZNtJoiATB2C0Mi2ugUq+PbLtdQTDyXPNnqo1m2xuN/G3t1MDASBu++92xdqv2ma8hI47j+RCcIQ31zYZ+chNVAwBYwfZQnIkO4L/YcR5FI2FNluBMBVp6sBNFxYdnRQVnZiCo/3si2t2OuNdHcFYqgjOkob7Z0E9uomoAACvYPpGwvX0A8hs3zlVQMzCQLThLWpkWhiNhjwq81GqqsR3Hr/Kq1Zrvq1abH68HW1lWiumhUxiObS/ufjOcUwGiutVq47ev+kt/rHpclteu9q3/7De/SV9x1sYKOY7j+RCcIQ31zYZ+chNVg3NsX5UCoDO2TyRsbx+A/MaNcxV4ZQnOsqyGUuGRHjrpYZsKysYaNLY9dV+jMT7USttG8wscez1maCbS/Dr1FWfqtZmvNakPBgaaX6/e5lavXYVfcWGZ2cdZX/foy+c4ngfBGdJQ32zoJzdRNTiHgw3gJ9tDcY49gP+axnkUjYVL7QRnaaue9CBJ/7cuDEdCIHM7+vb156VtY/wLHL96zaRWhKnwK+tr0x+nh4eq78zXHrdNvd2tgrN2Xvfoy+c4ngfBGdJQ32zoJzdRNTiHgw2AMnDsAfw3Os7NFVVZT9XMuuLMDM7Mm77qy7wvKThL2obZPhWImaeVmqFXq7amnaqph2FJwVlc8KX3c9bgLMvrHn35HMfzIDhDGuqbDf3kJqoG59i+KgWAn5joAP4bHedxgVXaKi0lKWAbGBgJmuLCo6QL8Ket0DKDs6wX8Y8LxvRTQc3tJK3gSlqBFrfiTG1jIlactfnlBRzH8yE4Qxrqmw395CaqBgCwgu2hOBMdwH+J4zzrirNW36pphkcizWGR/nxzRZY6hTLpGmdx2xj/Ase3zVxlFxesmaFaq2ucqYAx7hpn5mvPe42zLK979OVzHM+D4AxpqG829JObqBoAwAq2TyRsbx+A/DIFZ0mhkWKeQqgHTnHh0ciO40+BVGGZ+rm5IktvR6vTKNVjzGBJ/5bLtNMxq9Xm++ICKj04Mx+X5bWb35bZKjjL+rpHH8pxPI+8/dfX11dQS2Aj6psNxyE3UTU4x/ZVKQA6Y/tEwvb2AciPcZ5T1i8RKAn1zSdv/82dO1eOHz9eUGtgk2PHjklvb2/ZzXACxyE3UTU4h4MN4CfbQ3GOPYD/GOc5EZx5LW//LV++XF5++eWCWgOb1Ot1WblyZdnNcALHITdRNTiHgw2AMnDsAfzHOPcb9c0nb/9FUSR33XVXQa2BTdavXy+Dg4NlN8MJHIfcRNXgHNtXpQDwExMdwH+Mc79R33zy9t/p06elq6uroNbAJlOmTJGzZ8+W3QwncBxyE1UDAFjB9lCciQ7gP8a536hvPkX036OPPirbt28voDWwxbZt22TXrl1lN8MZHIfcRNUAAFawfSJhe/sA5Mc49xv1zaeo/qtWq3L//fcXsi2Ua+PGjbJhw4aym+EUjkNuompwju2rUgB0xvaJhO3tA5Af49xv1DefIvtv3bp1EkVRYdvD+bdt2zZCsw5wHHITVYNzONgAfrI9FOfY449GoyFBEIzewjBsul+/T92q1eq47ZiPgfuoo9+obz5F999jjz0mU6dOlQ0bNsiRI0fk2LFjhW4fxTp27JjU63VZv369TJkyhdMzO8RxyE1UDc7hYAOgDBx7/FCv1yUIAqnX66M/i6KoKTwLgkBqtVrT88IwbArPwjBsWi0RRRG/Ix6ghn6jvvlMRP8NDw/Ljh07ZOXKldLb2yt9fX2xf7zgVu6tr69Pent7ZcWKFTI4OMgXAeTAcchNVA3OsX1VCgA37du3L/V+Jjp+MAMv/ecqTIsLzlQDVK1vAAAgAElEQVTg1mg0RlesNRqNpsfEPQ9uYZz7jfrmQ/+1dubMGVm2bJmcOXOm7KbAUowjN1E1AIAVyg7FZ86cKVOnTpUHH3ww9n4mOu5TgZe+2ixOUgCmP7dSqRCUeYhx7jfqmw/919qWLVvkggsukM2bN5fdFFiKceQmqgYAsELZE4knn3xSpk+fLhdddJFceOGF4wK0stuH/JJWipmSArEwDJt+XqvVmk5lIURzH+Pcb9Q3H/qvte7ubgmCQLq7u8tuCizFOHITVYNzyl6VAmBi2DCRmD179mgIogdoZ86csaJ9yK+oFWemuGunwT2Mc79R33zov3RbtmyRrq4uCYJAurq6WHWGWIwjN1E1OKe/v1+CIGgK0DZt2jT6YZef83N+zs87/fkvf/lL+cQnPtG0imjq1KmyZs0aJjqeqFQqsdc4q1Qqo2FZXHCmgjGRkZVmlUpl3DbMFWlwjz72ufl36+/vL/tXzGm8D6ZTq83UjVVniMM4chNVAwDg/+krzi6++GKZOnWqRFEkp0+fZqLjiTzfqqkHbuZj1GmbrU4Dhd0Y50AyxkcyfbXZjBkzJAhYdYZ4jCM3UTUAAGTsGmd6YKZjouMPFZ6pmx6aicSvOopbpWY+htDMfYxzIBnjI1lXV5f09PTIpZdeKr/61a+kt7dX5syZI11dXWU3DZZhHLmJqgEArFD29Qtnzpwp3d3dsQGJCBMdYDJgnAPJGB/x9u/fLz09PTI0NNT086GhIenp6ZF9+/aV1DLYiHHkJqoGALBC2ROJ559/PvX+stsHYOIxzoFkjI9syv5DIOzGOHITVQMAWMH2iYTt7QOQH+McSMb4yIZ+Qhp+P9xE1QAAVrD9L7RMdAD/Mc6BZIyPbOgnpOH3w01UDQCADJjoAP5jnGPSCkORIBi5JXzRSdP4CAIR49uHpV4f+XkrjcbI47RvNy5E0jbV6zJv+utsdX8bbP9DIMrF+4ybqBowAcIwbOtb1uK+wa1arY7e32g0JAgCqbeYYKhvioujb0P9f7vfAJe2fcB3/O4D/mOcY1KqVkduIiJRNBKixXA6ODPbWq2KDAwkPzelH1CcarU67put1ecN/fNKrVYb9/lIRKRSqYz7jBSGofz6179O/KyjtlvWN2LzPuMmqgYUrFqtjh7Uoyga92YQJwgCqRlv6GEYjntzaCVrsEVwBhvZ/hdafvcB/zHOMSmZoVFCANVWcKbCsSgaW8GlHh8XnOkrvfSf12rN9+lzY7Ud9fN2gjMz5DOfmzUERC56SKZEUSTVanVccKYWJuiCIJAwDEeDs0ajMfrvpM86YRiOfoN61s9qReJ9xk1UDSiY+VePLCvF4oIz/YBvrjiLoqjpLyXquerf+huG+ktM3IqzarU6bhtmqKb/W9++3vay/mIDv9g+kTgf7fv4449l27Ztsnz5cpk7d6709fXFrkjlVu6tr69P5s6dK7fccotEUSSnT5+e8N8NnB+2H4eAwqnwSZ/DheH4oEk6DM7Uqi51X6MxPjgLw5GATWQsKFPt0R9n3hf3vCJXnOn3t8H2PwSeD0EQNH1eqVaro6vG1H2KHmSJjKwiq9VqscFZpVIZ/TxUr9elUqk0BWe1Wk2q1eq44Ew9TrVN34b+e530GavovoF7qBpQoLiVXGEYtjzoJh2Y1YE9LvQy9ynSfPBX/28GYvo2KpVK02P1kC4uODPfXPQ3OvVmCHTK9t+fiW7fww8/LBdffLHcfffd8uqrr8rx48cndH/I5/jx4/Lyyy/LXXfdJV1dXfLoo4+W3SQUwPbjEFA4PdBSigzO9DBqYGAkkNLvSwvuzD/I6o+Ne15acBZ3a/WYDv8gzHFERsMykbHPGerf5meGarU6+plEPdf8TKKCsyiKmlaLqRVjKghTAZ3+2UY/G0hkJESLW3GW9hmr6L6Be6gaUKC4ZcF5gjP13KzXJ4sLzswAzAziFPUmkjU4izttM8trBZLY/hfaiZzorF27Vnbs2DFh28fEe/DBB9s+vR724QMNJp1OV5zFPSYuONO3GxecxZ0SqR4n0nyqpx5oxT0vDFuvOFP7Nttuhm5xgWJGHEfSz8AxP2uYny9UiBYXnOn3q9VnenAWhmHTZxYzNFPUGTl6YNfppWzaxe+Hm6gaUKDzseJMZOwNxlxG3G5wprez0+DMvOlLrQGfTNREZ+3atbJ58+YJ2TbOr/vvv1/WrVtXdjOQAx9oMCmZoVHCyq2WwVmtNnZB/bgVZ/pKsiwrzszwKs+KM72t5imfSc9NCBBbsf0PgedDO8GZyNjnJX1FWVxwpral/1cFZ+r6ZiLNq9ziVpGZn6nMEI9TNWGiakDB0t4o0p6TdI0zkfRv1WwVbGVdcWaubssSnJ3vi2kCZZqIic7DDz/MSjPPRFEkjz32WNnNQIf4QINJaWCg/W/VVCvBdPo1x1SwpbbbyTXOzFVlAwPjr3Gmtt/uNc4GBtKvcZZjxRnaD87U6ZqVSiX2M4genKk/9qvVYio4U9c3E2n+HKS+bEBEmrajJC1ymKgVaLzPuImqAQWrVCqFfaum+RcX9aagb7PVNc7SgrO4NxezPeoimUnXODNXu7UKCYEktv+FtuiJzscffyzTpk0rdJuwQ3d3twwPD5fdDHSADzSYtMxTIUXGAq7RhxjjQ32TpbrFfeOl/hg1R4xbjaZvx7wumvq5WtGmz5nVfSoIyxqcqTaowE7fv74/dKTd4Ex9joj7jGMGZ+qzifqcpIIzdX0zfXv6Z5u0s3hafcYqum/gHqoGTAB9ia8ZXLV6fNwpj+ZBXv82zLg3JvWzLMFZ3DbMb70x33j01zHRy5kxedg+kSi6fdu2bZO777670G3CDhs2bGAloaNsPw4BZWprfMSdSjlJ2P6HwPOh3eBMPUa/HllScGb+sV4FZ+r6Zvpj1L/1LyRIOx0z7TNWUXifcRNVAwBYwfaJRNHtW758ubz66quFbhN2OHLkiKxYsaLsZqADth+HgDIRnGXDcQRp+P1wE1UDAFjB9r/QFj3RmTt3rhw/frzQbcIOx44dk97e3rKbgQ7wgQZIxvjIhn5CGn4/3ETVAADIoOiJTl9fX6Hbg12or5v4QAMkY3xkY/sfAlEuxpGbqBoAABkUPdFh4uQ36usm6gYkY3wA+TGO3ETVAABWsP0vtARnaAf1dRN1A5IxPoD8GEduomoAACvYPpEgOEM7qK+bqBuQjPGRje1/CES5GEduomoAACvYPpEgOEM7qK+bqBuQjPGRDf2ENPx+uImqAQCsYPtfaAnO0A7q6ybqBiSbyPGxf/9+2b17t+zcuVM2bdrk9C0IgtLbUPRt586dsnv3bnnhhRcm7HdgsuB9xk1UDQCADAjO0A7q6ybqBiSbiPFxzz33yEUXXSRr1qyRtWvXyuDgoNx3333cLLsNDg7K2rVrZfXq1XLxxRfLPffcU/jvwmTB+4ybqBoAABkQnKEd1NdN1A1IVuT4+POf/yz9/f2ydetW+e9//1vYdjHx/vOf/8jmzZtl0aJF8vbbb5fdHOfwPuMmqgYAsAKnasIn1NdN1A1IVtT4+Mc//iHXXHONnDt3rpDtoRzDw8Myf/58OX78eNlNcQrvM26iagAAK9g+kSA4Qzuor5uoG5CsiPFx4sQJ+fSnP11Aa2CLT33qU3Ly5Mmym+EM3mfcRNUAAFawfSJBcIZ2UF83UTcgWRHjY+HChXLo0KECWgNbHDx4UPr7+8tuhjN4n3ETVQMAWIFTNeET6usm6gYkyzs+nnvuOalWqwW1Bjb54Q9/KAcOHCi7GU7gfcZNVA0AgAwIztAO6usm6gYkyzs+vve978nPfvazgloDm+zZs0duv/32spvhBN5n3ETVAADIgOAM7aC+bqJuQLK84+Paa6+Vv/3tbwW1BjZ55513OF0zI95n3ETVAABW4FRN+IT6uom6Acnyjo9p06bJRx99VFBrYJNTp07J9OnTy26GE3ifcRNVAwBYwfaJxPkOzoIgGHdrNBoiItJoNCQIAqnX64W2KUnW/dXrdevreL7QD26ibkCyvOOD8eU36psN/eQmqgYAsILtE4kygjM9qIqiSMIwFJHzH5xlRXA2hn5wE3UDkhGcIQ31zYZ+chNVAwBYgVM1x9+vB2N6KKUHZ+r/zdVo6t9qW0mr1qIoGr2vVqs17atSqYw+x9xftVodfV4URU37UQGf0s6+4tpsBoT6fUk/11+/vl99363uS2pHUpvN58E91A1IRnCGNNQ3G/rJTVQNAIAMyg7OoiiSSqUiIu0FZ2EYjgZbtVptXPimtqnCoEajMfr/KkRKCs7MbSatOGtnX0lt1l+PemwURaPtaPU6zba0ui+tHXFtjqsf3EPdgGQEZ0hDfbOhn9xE1QAAyMDWa5ylBWdxQZYKnuJO96xUKhJFUVOwlXd/5vOz7ktfMabaHLf9rK9T357Zrqz3me2Ie57CxNhN1A1IRnCGNNQ3G/rJTVQNAGAFTtUcf3/cqZqNRqPtIMu8RVEUGwxNdHCWZV9x2zAfa0p7nXH36yvFku7L0g6CM/9QNyAZwRnSUN9s6Cc3UTUAgBVsn0iUHZyJxK8WaxVkmdcbU+JWgSWtqJqIFWet9pV1xZmIpL7OpLa0WmXGirPJiboByQjOkIb6ZkM/uYmqAQCsYPtEouzgLGnFmXqsft2vpGuCqW3EXass7rpjRQdnWfal2px0jTP9devfNJr0Omu1WlOopl/HLO2+tHYQnPmLugHJCM6QhvpmQz+5iaoBAKzAqZrj7zdvcRfrFxkLddTpiWaok7YN/dsxzW+NbDc40/ela2dfcW3WA0S1rbj9JJ2Oqe/X3F7afUntIDjzF3UDkhGcIQ31zYZ+chNVAwAgg/MdnE20tFMWXd6XLcquLzpD3YBkBGdIQ32zoZ/cRNUAAMiA4MyNfdmi7PqiM9QNSEZwhjTUNxv6yU1UDQBgBU7VhE+or5uoG5CM4AxpqG829JObqBoAwAq2TyQIztAO6usm6gYkIzhDGuqbDf3kJqoGALCC7RMJgjO0g/q6iboByQjOkIb6ZkM/uYmqAQCswKma8An1dRN1A5IRnCEN9c2GfnITVQMAIAOCM7SD+rqJugHJfArO6vX6aHvUF9jU63UREalUKhIEgVSr1VzbNRX1RTlqH7Z94Y5N9bUZ/eQmqgYAQAYEZ2gH9XUTdQOS+RqcmfK0k+AMrdBPbqJqAAArcKomfEJ93UTdgGQuBGe1Wk2CIBi9qVVjKmxSq8nULQzDphVn+n31ej1xe/prUjf932EYjmub2k+1Wh19XK1Wi21f3PbVijgzOKtUKk3705+jHpO0/SJx/MyGfnITVQMAWMH2iQTBGdpBfd1E3YBkLgRnesCkQq9GozEaHJlBlcj4UzWT/l/fnohIGIaj24uiSKrVaqYVZ5VKpakNce1T24+iKPG1NBoNqVarTWFe3HP0fenbLxrHz2zoJzdRNQCAFWyfSEybNk0++uijwrZn++tFPtTXPadOnZLp06eX3QzAWrYHZ+api/qpkeYqrSzBWZbtmfdnCc7UfkRGVotFUTSufXGndaqgTj3WDM3i9m0+ZyJP7+R9Lxv6yU1UDQBgBdtP1fzsZz8rf/nLXwrbHhMnv1Ff9xw9elTmzZtXdjMAa9kenImMrPzST1XME5xl2Z5J/7l+Sma1Wo0Nw5KCs7jtm49V2zf3bd7itj8ReN/Lhn5yE1UDACCD6667Tl566aXCtsfEyW/U1z0vvPCCLFq0qOxmANayPThLW7XVSXCWZXtJbYgTt+IsaUVYlhVnjUZj9BRRte+4a6vF9c1E4H0vG/rJTVQNAIAMli1bJr/4xS8K2x4TJ79RX/cMDQ3JihUrym4GYC1XgjNFXQg/b3AWtz39cSIjK9PCMMwUnJlfWBDXPpFs1zgz26Ffd009Li4EnAi872VDP7mJqgEArGD7qZqbN2+Wxx9/vLDtMXHyG/V1z65du2Tr1q1lNwOwlu3BmYg0fWtmrVZLvcaXfupl0qmaSdsTGQvC1M3crinuWzWTvinT3FbaY/UvATCfY4ZoBGflo5/cRNUAAFawfSLx29/+Vq699trCtmf760U+1Nc9CxYskMOHD5fdDMBaLgRnKA/1zYZ+chNVAwBYwYWJxCc/+Un58MMPC9mWC68XnaO+bnn//fdl9uzZZTcDsBrBGdJQ32zoJzdRNQCAFWw/VVNE5LbbbpMnn3yykG0xcfIb9XXLE088IatXry67GYDVCM6QhvpmQz+5iaoBAJDRU089Jd///vcL2VZfX18h24GdqK9b1qxZI88880zZzQCsRnCGNNQ3G/rJTVQNAIA2fP7zn5c33ngj93bmzp0rx48fL6BFsM2xY8ekt7e37GYgo9dee02uuuqqspsBWI/gDGmobzb0k5uoGgDACi6cqiki8txzz8kNN9yQezvLly+Xl19+uYAWwTb1el1WrlxZdjOQ0eLFi+XAgQNlNwOwHsEZ0lDfbOgnN1E1AIAVXJpIFPFBO4oiueuuuwpqEWyyfv16GRwcLLsZyKCoIByYDAjOkIb6ZkM/uYmqAQCs4NJE4vXXX5dbbrkl1zZOnz4tXV1dBbUINpkyZYqcPXu27GYgg+985zvy5ptvlt0MwAkEZ0hDfbOhn9xE1QAAVnDlVE1l7969smrVqlzbePTRR2X79u0FtQg22LZtm+zatavsZiCDW2+9VX7+85+X3QzAGQRnSEN9s6Gf3ETVAADoULValYcffjj3Nu6///6CWoQybdy4UTZs2FB2M5DBjh07qBXQJoIzpKG+2dBPbqJqAADk8M1vflP27NmTaxvr1q2TKIoKahHKsG3bNoIYR+zatUtuuummspsBOIfgDGmobzb0k5uoGgDACq6dqqn7xje+IQ899FCubTz22GMydepU2bBhgxw5ckSOHTtWUOswEY4dOyb1el3Wr18vU6ZM4fRMR+zYsYPQDOgQwRnSUN9s6Cc3UTUAgBVcn0jccccdua95Njw8LDt27JCVK1dKb2+v9PX1SRAE3Cy79fX1SW9vr6xYsUIGBwf5IgBH3HrrrawKBHK47LLLZHh4uOPnu/4+j3TUt7Xh4WH5zGc+U3Yz0AF+uwEAVvBhwrV3715Zvny57Nu3r+ymAPh/zz33nCxbtowvAgBy+uQnPykffvhhx8/34X0eyahvaydPnpRZs2aV3Qx0gN9uAIAVXD5VU/fGG2/I0qVLZenSpfKHP/yh7OYAk9Zrr70mixcvlhtuuEHefPPNspsDOG/JkiXy97//vePnE6z4jfq29u6778r1119fdjPQAX67AQCYAPv27ZMvfvGLsmbNGtm7d6988MEHZTcJ8N77778vTzzxhKxZs0auuuoqOXDgQNlNAryxcOFCOXToUMfPJ1jxG/Vt7eDBg9Lf3192M9ABfrsBAJhATz/9tKxatUp6enrka1/7muzevVuGhobk4MGDcvToUTl16lTZTQScc+rUKTl69Ki88MILMjQ0JLt27ZIFCxbI7NmzZfXq1fLMM8+U3UTAO6tWrZK9e/d2/HyCFb9R39Z2794ta9euLbsZ6AC/3QAAK/hyqmaa3/3ud7J161ZZsWKF9Pf3y7x582T69OmlX+yeGzfXbtOnT5d58+bJokWLZMWKFbJ161Y5fPhw2UMc8NqePXvkvvvu6/j5QcBHT59R39buvffeXOEzysNvNwDACky47EVtJpczZ87I8uXL5cyZM2U3BYBF/vjHP8oXvvCFjp8/bdo0+eijjwpsEWxx6tQpmT59etnNsN4VV1whb731VtnNQAeYCQMArEA4Yy9qM7k88MAD0tXVJVu2bCm7KQAss2TJEvnnP//Z0XP7+/vlr3/9a7ENghXeeecdWbRoUdnNsNqJEyf4YgCHMRMGAFhhMpyq6SqCs8mlu7tbgiCQ7u7uspsCwDJ33HGHPPTQQx09N+810mAvrt3V2vbt2+XOO+8suxnoEDNhAACQiuBs8njggQeagjNWnQHQvfrqq/KlL32po+c+//zzsm7duoJbBBv84Ac/4FuMW7jyyivl9ddfL7sZ6BAzYQAAkIrgbPJQoZm6seoMgOmrX/2q1Ov1jp573XXXyUsvvVRwi1CmAwcOyOLFi8tuhtUOHTokCxcuLLsZyIGZMADACpyqaS+Cs8lhy5Yto8GZ+rbX7u5u2bx5c9lNA2CRp556SgYGBjp67smTJ+WSSy4puEUoU09Pj/z73/8uuxlWu/HGG+XZZ58tuxnIgZkwAMAKhDP2ojaTQ1dXl8yZM0cuvfRSCYJAent75ZJLLpGurq6ymwbAMt/61rfklVde6ei57733nlx99dV8c6/jPv74Y7n66qvlxIkTZTfFakeOHJGbb7657GYgJ2bCAAArEM7Yi9r4b//+/dLT0yNDQ0MiMlbzoaEh6enpkX379pXZPACWefPNN+Vzn/tcx89/++23ZfHixfKTn/yE1UqO+de//iU//vGPZenSpXxLagbz5s2To0ePlt0M5MRMGABgBU7VtBfB2eRDzQG0snnzZtm1a1eubWzcuFFmzJghq1atkjVr1sjOnTtl06ZN3Cy77dy5U9asWSO33XabzJw5UzZu3FjQb5HfHnnkEdm6dWvZzUABmBUBAIBUhCiTDzUHkMWXv/xl+f3vf597Oy+++KI8/vjjMjg4KPfddx83y26Dg4Py+OOP88UObTh8+LAsWLCg7GagIMyKAABAKkKUyYeaA8ji7NmzMn/+/LKbYZ0zZ87IsmXLuI7bJHXu3DmZP3++nDt3ruymoCDMigAAVuBUTXsRokw+1BxAVu+9957MmTOn7GZYZcuWLXLBBRfwrcST1KxZs+SDDz4ouxkoELMiAIAV+KBuL2oz+VBzAO04c+aMXHLJJWU3wxrd3d0SBIF0d3eX3RScR+fOnZNZs2bJ//73v7KbgoIxKwIAWIEP6vaiNpMPNQfQrvfee0+uueYaOXLkSNlNKdWWLVukq6tLgiCQrq4uVp1NEocPH5b58+ez0sxTzIoAAFbgVE17EaJMPtQcQCfOnj0rX/nKV+SnP/1p2U0pjVptpm6sOvPfI488IgsWLOCaZh5jVgQAAFIRokw+1BxAHg888IBcccUV8sorr5TdlPNKX202Y8YMVp157siRIzJv3jzZunVr2U3BBGNWBAAAUhGiTD7UHEBeb731ltx0003y9a9/XQ4fPlx2c86Lrq4u6enpkUsvvVS+/e1vS29vr8yZM0e6urrKbhoKdOjQIbnxxhvl5ptvlqNHj5bdHJwHzIoAAFbgVE17EaJMPtQcQFGefvppufbaa+Wqq66SwcFBef/998tu0oTYv3+/9PT0yNDQkIiMHUeHhoakp6dH9u3bV2bzkNOJEydk+/btcuWVV8rChQvl2WefLbtJOI+YFQEArMAHdXtRm8mHmgMo2muvvSbr16+XJUuWSBiG8qMf/Uj27NkjL774orz77rty8uRJGR4eLruZheE46p7h4WE5efKkvPvuu3Lw4EHZvXu33HvvvXLFFVfI0qVL5c4775TXX3+97GaiBIxmAIAVmGDaq7+/v+lCx9z8v/X395f9awfAY3/6059k7969cvvtt0tfX58sWbJEZs2aJZdffnnpxz9uk/d22WWXyaxZs+T666+X/v5+Wbt2rezdu1feeuutsocMSsanFACAFThVEwAAAIBtCM4AAAAAAACAGARnAAAAAAAUiJX0gD8IzgAAVmCCCQAAfBEEfNQGfMFoBgBYgQkmAADwBfMawB+MZgCAFZhgAgAAX7CSHvAHn1IAAFZgggkAAADANgRnAAAAAAAAQAyCMwAAAAAACsRKesAfBGcAACswwfRArSYSBGO3LPTH67dGY+La2WiM7KNen7h92KZez14TAEBuXLsV8AejGQBgBSaYjlNhlFKtigwMtH5eEIwEbrqsz+0UwRkAYIIxrwH8wWgGAFiBCabjzBVitZpIGLZ+XlxwFhfyJK1Gi6Lm+8xt6fepoEwPzsJw7DlqxVyrfeqvOQia26Dv31yBV602v76BgbH9JT1WtUPfR7Xa/Pgoat1X6t96TeIeF9e2Vn0MABiHlfSAP/iUAgCwAhNMzwwMNIc/SbKsOAvDsXBID7fMVW7mv+Oe12g0B2fV6thjqtWxNiftU6e2o9qqQic9rFJhnb5/9Tj9dSc9Vt1nhm7q32bbktpthpGtHqfa1qqPAQAAPMfMBwAAFEcFL1lPhUy6xpm5PZ1aJaZCnLTVYPp95vPq9ZF/62FZvZ6+z7h96K9zYGAkkDLbpLfHDNjSHqv6SN9H3Oo5fbtx7dbvy/I4vW0Tfc05AAAAixGcAQCA4mW9jljc6iY9oNKDOP2mVkuZ96vnxoVDeqil2tZojIRG6r9Z9mm+Rj1UUvsQGX+KY1JwlvZY1UftBGdx7Y4LztIep7ctqY8BAIlYSQ/4g+AMAGAFJpgeilulZUq6Lph+za0s10oTaQ6Rsq44U22IoubTIbPsMy4czLJyy7yv1SqvdoKzpHabwVmrxyWtMGMFGgBkwrVbAX8wmgEAVmCC6ThzhZcZgCWJW8E0MDD+GmfmSjJ1mqUeAHVyjTO1v6QAzNynTm3HvP5Y3GmTah9pwVncY1UfZQnO0todd42ztMep7bXqYwBALOY1gD8YzQAAKzDB9ID5zZBmuBMnLjjTv61Sf1zcqYLVavw+454X962aImOnSca1Le30RD04i9u/CsDU85NWo6U9VrUja3CW1m71s7THxbWtVR8DAMZhJT3gDz6lAACswAQTzuG0RQAAAO8RnAEAAHSC4AwAAMB7BGcAAAAAABSIlfSAPwjOAABWYIIJAAB8wbVbAX8wmgEAVmCCCQAAfMG8BvAHoxkAYAUmmAAAwBespAf8wacUAIAVmGBiVBCI1OvZfh4EImE48v/qYv3qZttF++v1kXaVZWBgZP/f/e5YX6o+i+tvAAAAEJwBAADLZA3OwlAkiuL/HUVjgZotyroVP9QAAATNSURBVA7O4vZNcAYAAJCK4AwAABSjVmte8VWtjvxchTPV6th9euClrxRTj2kVnIXh2Pbj7jdDqihqblutlvw69Mfp21IrtuIep69uS+oH9W890Gu1Qk71jd5+1fYs7VL9of/sN79JX3Fm86o9AHAEK+kBfxCcAQCswATTA3oAo8KjRqM5ONPvU/SVYuq+tOBsYGB8aCYy8vO4FWdq/4r5b10YjgVTUTSyHxVQ6WFbXJtb9YMZ5qVtw2zrwMDIv9U29O21apcKv+LCMjM4y9ImAEBLXLsV8AejGQBgBSaYjjNXJqlARg/O1GPS7hNJD87MVVwmtfpKBU3m/tLEnUqpB1Tq+XGPU4FbWj/oz0vbRtzz9f5QAaHZrrjXqW+zVXCWtU0AgJaY1wD+YDQDAKzABNMD5umQWYKzpLAmKThTgZh5fTMzYEoKu9JO1Uy6BlmrbZmnnyb1Q1xwlrQN83XpYVhScBbXfn0VXtbgrFWbAAAtsZIe8AefUgAAVmCC6bi01U9FrjgzgzH9lEjzywCSVkslrUBrJzhL+uKBtH4wg7MsX14Qt+JMva6JWHFm2xcqAAAAlIzgDAAA5GeGTuqUyVbBmUjzhf6zXONMUSu79G3GBWtmqJZ2jTN9G+o6aWZApdpsXqQ/7nRHvR/irnEWtw2deX24uGucme3Ke42zVm0CAACYRAjOAABAMVRIpE6F1K/71WpllHrewMDILUtwpu9TJP10TP0bPdPCIP0bPs3tmivUkvaV1A/6c1ptw2yP3v6k01Hjtml+W2ar4CxLmwAALbGSHvAHwRkAwApMMIEYWb/YAABgFa7dCviD0QwAsAITTCAGwRkAOIl5DeAPRjMAwApMMAEAgC9YSQ/4g08pAAArMMEEAAAAYBuCMwAAAAAAACAGwRkAAAAAAAViJT3gD4IzAIAVmGACAABfcO1WwB+MZgCAFZhgAgAAXzCvAfzBaAYAWIEJJgAA8AUr6QF/8CkFAGAFJpgAAAAAbENwBgAAAAAAAMQgOAMAAAAAoECspAf8QXAGALACE0wAAOALrt0K+IPRDACwAhNMAADgC+Y1gD8YzQAAKzDBBAAAvmAlPeAPPqUAAKzABBMAAACAbQjOAAAAAAAAgBgEZwAAAAAAFIiV9IA/CM4AAFZgggkAAHzBtVsBfzCaAQBWYIIJAAB8wbwG8AejGQBgBSaYAADAF6ykB/zBpxQAgBWYYAIAAACwDcEZAAAAAAAAEIPgDAAAAACAArGSHvAHwRkAwApMMAEAgC+4divgD0YzAMAKTDABAIAvmNcA/mA0AwCswAQTAAD4gpX0gD/4lAIAsAITTAAAAAC2ITgDAAAAAAAAYhCcAQAAAABQIFbSA/4gOAMAWIEJJgAA8AXXbgX8wWgGAFiBCSYAAPAF8xrAH4xmAIAVmGACAABfsJIe8AefUgAAVmCCCQAAAMA2BGcAAAAAAABADIIzAAAAAAAKxEp6wB8EZwAAK2zatEmCIJAgCJomm/ycn/Nzfs7P+Tk/5+eu/by/v18A+IHgDAAAAAAAAIhBcAYAAAAAAADEIDgDAAAAAAAAYhCcAQAAAAAAADEIzgAAAAAAAIAYBGcAAAAAAABADIIzAAAAAAAAIAbBGQAAAAAAABDj/wCgkQQqD1f8HQ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04" y="1285876"/>
            <a:ext cx="10928171" cy="4966542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307974" y="5624423"/>
            <a:ext cx="2254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0000"/>
                </a:solidFill>
              </a:rPr>
              <a:t> </a:t>
            </a:r>
            <a:r>
              <a:rPr lang="pl-PL" dirty="0" err="1">
                <a:solidFill>
                  <a:srgbClr val="FF0000"/>
                </a:solidFill>
              </a:rPr>
              <a:t>Changes</a:t>
            </a:r>
            <a:r>
              <a:rPr lang="pl-PL" dirty="0">
                <a:solidFill>
                  <a:srgbClr val="FF0000"/>
                </a:solidFill>
              </a:rPr>
              <a:t> vs Dublin</a:t>
            </a:r>
          </a:p>
        </p:txBody>
      </p:sp>
    </p:spTree>
    <p:extLst>
      <p:ext uri="{BB962C8B-B14F-4D97-AF65-F5344CB8AC3E}">
        <p14:creationId xmlns:p14="http://schemas.microsoft.com/office/powerpoint/2010/main" val="2370125989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umeru slajdu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Option 2 – (Template) K8s Profile distributed from CBA (1)</a:t>
            </a:r>
          </a:p>
        </p:txBody>
      </p:sp>
      <p:sp>
        <p:nvSpPr>
          <p:cNvPr id="6" name="AutoShape 2" descr="data:image/png;base64,iVBORw0KGgoAAAANSUhEUgAABM4AAAIvCAYAAACMQZdIAAAZZXRFWHRteGZpbGUAJTNDbXhmaWxlJTIwbW9kaWZpZWQlM0QlMjIyMDE5LTEwLTAzVDA5JTNBMzIlM0E1Ny43MDhaJTIyJTIwaG9zdCUzRCUyMnd3dy5kcmF3LmlvJTIyJTIwYWdlbnQlM0QlMjJNb3ppbGxhJTJGNS4wJTIwKFdpbmRvd3MlMjBOVCUyMDEwLjAlM0IlMjBXT1c2NCUzQiUyMHJ2JTNBNjguMCklMjBHZWNrbyUyRjIwMTAwMTAxJTIwRmlyZWZveCUyRjY4LjAlMjIlMjBldGFnJTNEJTIyMjZkT2tWck1rODEzZnBlNDhPNEwlMjIlMjB2ZXJzaW9uJTNEJTIyMTIuMC4yJTIyJTIwdHlwZSUzRCUyMmRldmljZSUyMiUyMHBhZ2VzJTNEJTIyMyUyMiUzRSUzQ2RpYWdyYW0lMjBpZCUzRCUyMmZmeUN0M2tHZE5xRmFMMmZIakotJTIyJTIwbmFtZSUzRCUyMkNCQS1iYXNlZC10ZW1wbGF0ZSUyMiUzRTVWemJkcHM0RlAwYXI5VSUyQk9BdHg1ekcyazdhVGR0TFcwNWwyWHJwa2tHMG1HSG1FN0NUOSUyQmtvZ01DRDVraGlNMCUyQmJGSUNRWjdYUDJ1VWxPenhndUh0NFF1SnglMkZ3QUdLZXJvV1BQU01VVTluZjViTFBuakxZOVppdTFyV01DTmhrRFdCVGNNNCUyRklGRVk5NXRGUVlvcVhTa0dFYzBYRlliZlJ6SHlLZVZOa2dJdnE5Mm0lMkJLbyUyQnExTE9FTlN3OWlIa2R6NlR4alFlZGJxV3RxbSUyRlMwS1olMkZQOG00RW1uaXhnM2xrMEpITVk0UHRTazNIVk00WUVZNXBkTFI2R0tPTGc1YmhrNDY2M1BDMWVqS0NZSGpMZzQlMkZSNnJIMFBKdjNnZnBJTVI4TWt1ZEg2WXBZMWpGWml3ZUpsNldPT0FNR3JPRUI4RXRBekJ2ZnprS0x4RXZyODZUMlRPV3ViMDBVa0hvdnBFS0hvWWV0N2dtTDFURzBRWGlCS0hsa1hNY0RLUlM4MHhyVEVGUGNiJTJGQXYxbUpleHR6MGhkeUh6V1RIM0JoWjJJWkJSbzNRYlhuJTJCNmNyU0ElMkZQSHV5JTJCWDYlMkZYUnNPbEhma2xBYWppOCUyRjcwQktPeFFwQ1JZRmVGdVI2cHRhRlNwZ2FoSlVobVBMVUJtNVVqWU9sZTVKc0tDQU1VcmNZa0xuZUlaakdGMXRXZ2RWNERaOTNtTzhGSEQ5aHloOUZPWUJyaWl1Z29rZVF2cVZENyUyQnd4TjIzMHBQUmc1ZzV2WG5NYjJLMjNxJTJGbG0yJTJCYkdmanRabGg2bDQ5TEtDVDBrcHNXMWhEakdPVnQxeUdIS3UwVHdHUmVVR2FycEJPOElqN2FBYWF3bld6eUdhSzdRTSUyRjZjYUIzNmcxQkVhVGh1bXJhR2xjQlYyYkw0TElKczNJY1dRelRxWkRGc0dTeTZLYkNybmh0Y1NVM1lsMXh4WEhMWkxuUWdITWdZVFljJTJCVmFoaUpvd2ZKS1BpSVFNTkVSRTIlMkZNNWtRY0IlMkJ6amhuUlVuOUk1RnJUJTJGSExqNU56TzJMRkRRdTAzUW9zJTJCWHdzZFJoaWNPWUpxV1pQJTJGS0dqU1VCVnRYcjZsb3Q4TnJYMzlyZFg5JTJGZG4xMWtiN3pSeG1McFJ5aW85ZUw4TnFqNmJmMUpqdHVQWUpLRWZzMTNIJTJCZXV1OVBqNDl5UTVLJTJGSHR6M2RqdGdTQmhQQ3JtYTBnS1ZEQnc3QSUyRm1EWDhoVCUyQjIyNHQxalU2OXQ5bDBtaUhrU1lmbGZNRzdDSE44OW1ndnl5cnJwdHVSYjFNWTQlMkJWZHJWZCUyRlklMkIyMHNwMDNlbFM0VUJaMndxRDNXeHlwVlNGeHZSUGlhblpoYmJsMnBKcmp5WDg3elp0cSUyRmMzdlZQRUJKSmpHSTdHbmZzQnUxNGVVcVJ4bHFvOFpMWGxCMHdKSiUyRjJDM1g5R1FrZjVWeWJoTEY3d1JkZmhZNnVtVll3SVNzSWZjSkoyNEp3UXVzUjZXNE9lTldJdG5LTkpSbGMlMkJBRVpzY25ZZG9TbWZpa01aJTJCakM2Rk0yVTgzeVFNSm1FOGV5dmxQVHNsUnVSaFdkV1pGSFVta3F5QUNwWnRGWiUyQk1qckpzeXJsbmtQcVE5dHlyRWE4Y1YlMkZYNSUyRjklMkJtc3ljNGUzWUhuNlpmdjMlMkJ4bFhGcGtwcmFMVGlqQ1Y3eHZJTnU2STZlUkpWekpHdFNBemJaUm5yOXFBZTdtVkxsaVo2Y256d3RLU3YxdDMyZG5lM1hIdFglMkYzYnN1eVBaclJ0M3pQV0w0R2tZY2J0RjBXTEo1SXlPTSUyRnBzc21pSUkwelNzY2JVOVpHZlpWNEUzNkhTazRscmNYUGVVTDNQcU5mN1pPT2tTaGVNdG5ZUmdPeFB1ekJXejQlMkJvMmduVVpTNDRXemFBOWpDNktWcDRrcGdXZjclMkY3MEhuY1U5OFhNNEM4THdiMFUlMkJhJTJGUU40WE0zbmdNeVFvdFJuYWpadVV6Y25aUkQ1VEhOT1MyYm0lMkIxdGhmTTFJeWFsS3lORGs4QmNZcFF5SmdLOHhPVnQwSnduVmUzbkc0NE43RlV3TDV1Mkp5RjJFWXBLJTJGTjNwcUpMWWg5OXZGcXlwajlPc01JcHZYOEpKJTJCTHZWdHB1ak1TZGhQVWM3eXE4ODkzT2ZmbEhPMEp0ZE5Ld0hQM0U4NnQ5S1EzN2RDT2s2bThjYW9ncXBHbmx0RWFIVVJFYVFZWUI0VnQ5bk5UWFJocHVlNTc1dnh1MFppRFd0WEYxaDNabUt1MmpJMjJlRjlRNE9WczA1eHVHOUY3bWJTWDQ4M3g2TTloNSUyRkVtOEdyeHBpcVNPV204bWVkTEphVEFiMUpvQTdXY3FJZ3NPcXUwNlhMVjA4cUVRVmNrVHRtVCUyQnFpZzVxUiUyQkphbm9kWXE0aXZxbmUxS3B5TUclMkJMYVJDUXBSR0RPbWpYMHdRSnFoVkUlMkZQTnZMSWdWR2RHMnhPRVhGeFRoR0p1bG5VbEZNWTBaTDRHeDc5enVHVjVla1dLcHNyamFDZVZvaHlTRDlqVmttUUZLeFkwJTJCeWhKR0JaZE8lMkJ2YVpyUmxXQjM3YWtOMXNselNmNDNyJTJGeWhNbUhHYXJDZzZPSVY1Z1dsS0EwTHUxME15eTVBSm9uSTNyYVVqaGh5UlBWJTJGS3Y0U284c05KN21HU2FjSnk3ZHJ2TzZjZmR2UU50M3JFQmlpMjdvR3RRQWswb2NCS21HVDluYU5vd1FzamMwamtIT0wwa0RtZ0NwbWpTc0pNaFdIWFcwSk1EdnZmSXNpZDRhdEh5SmF1RDNsbUhhOWZkNDhkc0t2cXBpc09ETGJtRkpYWUtYNUhGT0VWejVBdW1XV2FRaiUyRkZrVUp5TWZzaEF5Z2J4RVkwTE5lVUhhR3pjcHUwQVpDVUp4QmtROVZkWmZ2Z1E1WDZreXJiVHo0dmtrR3klMkYxaGM4M3V4YnZXRWoxVSUyRlJIWG9NUTFwb3JybmEyNVRkOWU1bGhMMW9LQmNmOEpQSVRRU3doJTJGM3UwZTltc05hcG5keHdpaCUyQiUyQjluSUNtcDNicktNVnJNd1BqdThpb00lMkZuYUVsbSUyRmM4MUdVeFpseEJ5JTJGNSUyRnhYJTJGM08lMkJBMnZTJTJGQzFFc2VkckRGYzEzTVNLJTJCbEtQYVRERWIlMkJQTVprQWFQTiUyQkR4NnprNG9YTiUyQjU1VzJnN0Z2UE5MdyUyQlN2YTJXZU9LcnVLSzAxTEFiWTF1JTJCOE5aMzFtekZZUTJjVmIlMkJ6UnRsd0szT2hMNHN4ZDc2NTVlWXglMkI2dSUyRnh3bFZkTno2bEk5S0JSNWhrelo3ZWFYOTVtUDJmeiUyRkF1UHFKdyUzRCUzRCUzQyUyRmRpYWdyYW0lM0UlM0NkaWFncmFtJTIwbmFtZSUzRCUyMk11bHRpY2xvdWQtYnJva2VyLXRlbXBsYXRpbmclMjIlMjBpZCUzRCUyMkhOekJUOENTWVMxNzQtQlFpd0F6JTIyJTNFN1Z4YmQ5bzRFUDQxbk5OOUlNZDNtMGN1SVdtYWRyT2xUYk45NlJHMkFEZkc4c29pUUg3OVNyWU10cVZ3Q1ppWXRyeGdqMGV5JTJGWTFtOU0xSTBOQzcwOFVWQnRIa0klMkZKZzBOQVViOUhRZXcyTmZreUhmakhKTXBWWWpwSUt4dGozVXBHNkZnejhaOGlGbWRyTTkyQmNVQ1FJQmNTUGlrSVhoU0YwU1VFR01FYnpvdG9JQmNXN1JtQU1CY0hBQllFbyUyRmVaN1pKSktIVk5aeTYlMkJoUDU1a2QxWVZmbVVLTW1VdWlDZkFRJTJGT2NTTDlzNkYyTUVFbVBwb3N1REJoNEsxeXU3OGx3JTJGbk9pall5NzRCRTdEJTJCUTdhYWFkOWZkcHNub0ZERU55NUs1NTMwOGdtSEhBdXIwQmYxJTJCeXpFREVhQlo2a0hXa052VE9mT0lUT0lpQXk2N082YkNoc2dtWkJ2enlqayUyQmIzUmxpQWhjNVclMkZHbnY0Sm9DZ2xlVWhWJTJCMWVKMjRBUFJ5RXc0WDV0VnkyU1R2RWx0TGdSOEtJMVhYYSUyRmhvZ2Njc1gzUWN3VDA2Z21kcVpheFUwWHNWQmwyVnFzaTdEUUpkRlpBYjl2eCUyRkNkNk9DWUpIaGFZTW96Q1lSd2w1OG9mMGQ2aUJOVWh6b0VhcE4lMkY5SXRRUzlOJTJCbWFTMVElMkJ5UGFROVFkdEQlMkIlMkZaT0VYQTZMeWRnR3hhV1N6T28lMkJJcWlIT0pycnRpQkZSenhvZUVoSCUyRnVXbmZSZGFINzg0Q3pLNjg1dmo1JTJCVFpxR2dKVTBLTlVocDhpVENab2pFSVFYSzZsblNLWWE1MWJoQ0lPNFU5SXlKTHpNakFqcUFpd0IlMkJMSmFuYUtDY0NrelVnWEZZUW9oSm1zNzdOWFNlNEJGejU1NFBycyUyQkY4bXY3Qk5mdHBiNVBSNlMzNnlueGxqTk1NdTNJQVUxMlB3YkRRMmhnRWclMkZsT1JDY3JzeHB2ZUlaOCUyQjMycVEyTVVob2lrbHk2ZlB5UnV0alU4QkJNdWNXc1FVNHBkdjAxeXhsdXhHTGIzSTVMWTJjSlNORGJTRDFLMHQ2cVp6b0w1YTBLY0hLWUw3dFY3QlRjZnJHQkxCS29sTHJzYkc2NzFVSk16MXBIeE5ReWxGT0FsZlZtVVJUcldPRU9IRzJ0MU5uMHdlTUloJTJGYU10NDd0emNXQ3YlMkZQbW1FeXdLV2NtSG1RcGE2TVY1UlclMkJEbFElMkY0a0RYT2FtWjJ2MnlWbldjTmRJbWdoNUw0JTJCTWtyMSUyQkJ5UyUyQnNBT2VkJTJGeFF1aEJ5WUFoT0ZXMzB6NFR2OUpsZWFnaThhdFdWV21vJTJCYlp1NVNoMjNyRXVGTlhlMGJrdXpJSjdiZkV0MXNrZHhENEZEZUtEaVlWVXo5blZmZXhhdVklMkYxdGdOQWUwMWczYyUyRjJiMlJuemFpRWFlN0xFTlV5MzFNMk15eEIzOXhDJTJCRGJyRnhuWks0aVVGRnY3N01pQWVnZ1pjQU1ReDc1YjRnTVZVSUMzRzlzSHhUQ3hsRHI0VzFaRnFpTW5VTlh0eFFRem0lMkY3emxPQVlURnYlMkJDb3FBMUVtOXk4NjdsN0tiZTJXdE1nOVR0N2pYa2YwbW84VG5NaWxvaGxNWWRJYSUyQkpjaVhFdWVTZmpWQlhoWEwlMkZOb0ZQZjhNdVQzWSUyQjhiJTJCT0p4Q25xN25oeXgxUDFJY1lSakclMkZqTVlKZ3BzREhDUXFMYlphWmc5S21Hak1rNEhLR3NBQXRvNVBRN2dpSFhGZk5wM1FkRG1Zc0pHZGllbUVjTVB4MSUyQlNZVTZUa1FvalJUbDVzQzBoVXFpeVJheGpWQjNscnlEbVhoTVlUS25FbmRCNXFwNEJ0Nm5icldMRXRTWEZEVjBUY1RRcnc5RVVjUHpneE96dE1ScjVBUnZwQkU0akdoSGdZWmdXeWdlMDU2Q0xBb1NUanZTUjQwSTM1UmdZUGNMY2xhRmpzZ1hUS2sxaVdrVVNxYlV1VE1Fb3NsbFFQOElhbzdSVzU1d2R4ZHd6TGRxbDNIVHNhZElXcDBrcCUyQlBWS2tiUEh6cm5uOVA3OXgzcUdOMU1ydXBLZWNaTjhkTk5PeVNlem0yMWVycmZZMVA0JTJCSEdIQW5oWGh4d0FCTDNscyUyQnRRVVppOTA2ZGU3RVRYNFh5bHdJQ25teERzdUhmNTZmTUIwaEtBcFdGcTZxYVV5UHBCNTRIa1ZrODRqYzZoWjFWMFR5Ym1la2ZQZ0NaWTh0RGElMkJPRUloeVRHYmZsJTJCaG55bzV1NllYZk5ReWJERWFHeWYxVWYxWEp6Wkg5bER0VE5mRk5ERTVHJTJGUSUyQmRldkpXdFJXS2JkVkpEblphVm1MbUpPcHYzWDFvYnlqUlpOWTZMUnN3eElzWktRV0lqTWNKbjZXekVWZVhTZWpxa3lsbFozSmtSU0tuSk9hU3N5Z1RHNHE3TU9FTGlTWGZnZnJHR3FKdG1lMTJMeDFaUHVwcTdPT3VINWlwOWxZVEVCSWZEcFpvWENYVk95dkdwbnYxRXpQYkdrRnN4cVNHZXpFMlZoTE1HdUhIa1U0TGUxSEdMa3dqaWxBdFdRRXBSVUhVN1lEclNwQ0lLMUp0UVNjM2k2MzNYbFZUTnNydDkxN1ElMkI5JTJCeHE5Nno2M3BxUEl4czJYVDdmYU95ajVhOFQ1Uk1iZW1zUHNqNEpMbWtOWG1hJTJCcXk1ZEtqYWNpcSUyQktmMVdwRWpTbXFQQ3B2dHZrYTg0dmlaJTJGU2dCaEY1RHZ2NVM4MnJqcWVjOTNTNVdPRmFEb0xDbHNhSjViOVBpUWM3a2owNGNCYk94SDU2SDN4aldDZWM2Nldack1RQzk1RFU5UDZZVWZqZzdBOCUyQm95bnhOMVNsU3Y5VXZKblAycXlyZEFwZnc1czd5dXdOYlFSJTJGUU4lMkJYUmU4Yk5seGRjS0NwaHdSN1dmelAyRyUyQlFPTTB1VEE5dW1HaTRGaWMwemFlaFFFczlveHFscnNPc2h3bE1Rck50bjlrNFh4dnFQVG41ZEpyM3Jiek1nTEtNMEQwcFhzJTJCMnFZdUtYZSUyRjBteGw4SCUyQkxyYnclMkZwdCUyRiUyQkhyVURJaXJpRmdqT2ZkRWxEY3RTNmpaJTJCR1RtTUM5SWtBS1FPMks4U1lQS3hJeU5kdkNjWW9JYVElMkZWVVBseDVTJTJCNnMlMkJqZSUyRiUyQlplZHE2MURTNTI5aEd5QXZ1VmYwUm1paVdQcWdKa3gxRnYyOXBkaEQ3Rnk4dTI0dHclMkZnV3VKOWJvQm1qSEcxJTJCWkVtN2tHWmZrWDQlMkJkZGlocVZBYWRicFdLUkxTSW4zUmF6UDNMMGRQMSUyRkZHa21zJTJGNVhEJTJGM3lmdyUzRCUzRCUzQyUyRmRpYWdyYW0lM0UlM0NkaWFncmFtJTIwaWQlM0QlMjJEUXpjOEZtOXJ2RXpER1RrSHlrSCUyMiUyMG5hbWUlM0QlMjJQYWdlLTMlMjIlM0UxWlJkYjRNZ0dJViUyRmpaZE5WTERkYmIlMkIyWlVtWE5GM1N5NFVKRlJJRWgxaTF2MzVRVVd0dHNqUlpMM1lsUEx5OHlqbEhQTEJNcXhlRk1ycVJtSEF2OUhIbGdaVVhoZ0dJSXZPd3BHN0lVemhyUUtJWWRrVTkyTEVUY2RCM3RHQ1k1SU5DTFNYWExCdkNXQXBCWWoxZ1NDbFpEc3NPa2clMkZmbXFHRWpNQXVSbnhNOXd4cjZrNFIlMkJUMSUyRkpTeWg3WnNEMzYya3FDMTJJS2NJeSUyRklDZ2JVSGxrcEszWXpTYWttNEZhJTJGVlJjenJJJTJGU3J6JTJCJTJGOWxNWnh1bjNmYk44bVRiUG5lN1owUjFCRTZMOXRIVGF0ajRnWFRpOTNWbDIzQWlwWkNFeHNrOEFEaTVJeVRYWVppdTFxYVNKakdOVXBkOHNZNWJTcmRiMkowcVM2TXVPWGt3U2R2Q2FYUktaRXE5cnNjMTA2UjF3a3U2eVZ2Y0ZSVzBNdnpBWFFRZVJDbFhTOWUlMkJITXdHbDNoNDVncE9OeU1SOUphWFRRUTcwVXlka0pmWjBMZkRQUEpCUDYlMkZISFJ3b3RXaHFCQ3k3ejVxJTJCd0d4RmtpekppVGcyMWx4V1VtN0hPSHRiU0c1TVlmSnBJUE8xbE40QU90Z0xPaEZjRU1qcXlBTjV3SUgyVUUlMkZKZUJqcTRDRGNlQkRtNEZlbnElMkZqR2JhWDFubnRZdUxINnglMkZBQSUzRCUzRCUzQyUyRmRpYWdyYW0lM0UlM0MlMkZteGZpbGUlM0XqfIT3AAAgAElEQVR4nOzdf5AcVb3//65csxuLTQFSxM1SlAVKUg5gYoHXupaXTKJ4y4vDxbpaH7JJhEs+ECAOZL3J5w8thFCYjdvmB2vCDwUNxBtq/GoJRQkmucEo3iGGfAPyw0qQojSTzXp/KFbiB7Mx+P78Ec+mp7d7pmene86Pfj6qumB3Zrrf033OmclrT3d7nucJCwsLC4ubC5DE8ePHZWhoSBYuXCi9vb1SLBa1t10WFpZ8LYw7LCwsnV6KxaL09vbKokWLxPd9GRsb0/2VDIbyPI9/WAGAixjfkcTw8LCcccYZsmrVKtm3b5+Mjo7qLgkAAKAjRkdHZe/evbJy5Urp6uqSTZs26S4JBiI4AwBHMb6jmWXLlsn69et1lwEAAGCEdevWSblc1l0GDENwBgCOYnxHI8uWLZM1a9boLgMAAMAod999tyxfvlx3GTAIwRkAOIrxHXGGh4eZaQYAABDD933ZvHmz7jJgCIIzAHAU4zuiHD9+XHp6enSXAQAAYLTu7m45efKk7jJgAIIzAHAU4zuiDA0NyapVq3SXAQAAYLSBgQFm6ENECM4AwFmM74jS398v+/bt010GAACA0fbs2SNLlizRXQYMQHAGAI5ifEeU3t5eGR0d1V0GAACA0UZGRqSvr093GTAAwRkAOIrxHVGKxaLuEgAAAKzA9yaIdDA4+/Wvfy0bN26U6667TubNmyezZs2Snp4e8TyPxfGlp6dHZs2aJfPmzZPrr79ehoeH5dChQx1pd0CeEZwhCu0CAAAgGb43QaQDwdn69etl7ty58p73vEduv/12+e53vyu7d++WgwcPyrFjxzLdNsxw7NgxOXjwoOzevVsqlYqUy2U5//zz5YMf/KBs3LhRd3mAs/igRxTaBQAAQDJ8b4JIhsHZxo0bZerUqbJx40Z54YUXMtkG7LZ//37ZuHGjTJs2TYaHh3WXAziHD3pEoV0AAAAkw/cmiGQQnL344oty6aWXyu233y4nTpxIdd1w05/+9Ccpl8syd+5ceeWVV3SXAziDD3pEoV0AAAAkw/cmiKQcnG3dulXmzJnD3bowKUeOHJGLL75Ytm3bprsUwAl80CMK7QIAACAZvjdBJMXgbHh4WBYvXpzKupBvCxculPvuu093GYD1+KBHFNoFAABAMnxvgkhKwdnw8LAsW7YshXKAU2688UbZvHmz7jIAq/FBjyi0CwAAgGT43gSRFIKzrVu3MtMMmbj22mvlscce010GYC0+6BGFdgEAAJAM35sg0mZw9uKLL8qcOXNSLAeod/HFF3PDAGCS+KBHFNoFAABAMnxvgkibwdkll1zCjQCQqVqtJnPnztVdBmAlPugRhXYBAACQDN+bINJGcLZx40a5/fbbUy4HmGj58uWyadMm3WUA1uGDHlFoFwAAAMnwvQkibQRnU6dOlRMnTqRcDjDRW2+9Je985zt1lwFYhw96RKFdAAAAJMP3JohMMjhbv369bNy4MYNygGjr1q2Te++9V3cZgFX4oEcU2gUAAEAyfG+CyCSDs7lz58oLL7yQQTlAtOeff14uv/xy3WUAVuGDHlFoFwAAAMnwvQkikwjOfv3rX8t73vOebKoBGjjvvPPk8OHDussArMEHPaLQLgDo5Hle3RJWqVTqHvd9X0OVAHAK35sgMongjJsCQBduEgC0hg96RKFdANClUCjUBWG+79eNSSo0q9Vq47/zPE/K5XJH6wQAhe9NEJlEcPa5z31Ovvvd72ZUDhBv27ZtsnTpUt1lANbggx5RaBcAdKjVahNCMZFTY1KlUhn//2q1muh1ANAJfG+CyCSCs3nz5snu3bszKgeIt2vXLlmwYIHuMgBr8EGPKLQLALqUSqW6oCyoWq3Gjk+FQiHyNQCQNb43QWQSwdmsWbPk4MGDGZUDxDtw4IDMnj1bdxmANfigRxTaBQCdwtcwU4FYo+CsVCpxrTMAWvC9CSKTCM56enrk2LFjGZUDxDt69KhMnz5ddxmANfigRxTaBQBTqLCsWq0y4wyAkfjeBJFJBGdZNpxHHnlErr32Wrngggtkzpw5E+66w2Lecumll8oFF1wgCxculEcffTSztqEwcAHJ0V8QhXYBQIdKpSKlUmnC74OhWHAGmsI1zgDoxPcmiBgSnH3ve9+Tc889V77whS/Ik08+KW+88YacOHEi9e0gfWNjY/LGG2/IE088IQMDA/Lud79bHn/88cy2x8AFJEd/QRTaBQBdwsFY+C6a3FUTgGn43gQRA4KzBx98UFauXCn/9V//lep6ocdvf/tb+cIXviAPP/xwJutn4AKSo78gCu0CgE7hsxfCM8nUKZtq4dpmAHTiexNENAdnDz74oCxdujS19cEc119/vTz00EOpr5eBC0iO/oIotAsAAIBk+N4EEY3B2fe+9z1ZuXJlKuuCmQYGBuSJJ55IdZ0MXEBy9BdEoV0AAAAkw/cmiGgMzs4991xOz3TckSNHZObMmamuk4ELSI7+gii0CwAAgGT43gQRTcHZI488IgMDA22vB+a77bbb5N/+7d9SWx8DF5Ac/QVRaBcAAADJ8L0JIpqCs4ULF8qTTz7Z9npgvh/84AeyePHi1NbHwAUkR39BFNoFAABAMnxvgoim4OyCCy6QN954o+31wHyvv/66vPe9701tfQxcQHL0F0ShXQAAACTD9yaIaArO5syZIydOnGh7PTDf2NiYzJkzJ7X1MXABydFfEIV2AQAAkAzfmyCiKTij8eVLmsebtgMkR39BFNoFAABAMnxvggjBGTqA4AzQg/6CKLQLAACAZPjeBBGCM3QAwRmgB/0FUWgXAAAAyfC9CSIEZ+gAgjNAj073l0KhIJ7nied5UqvVmj5fPTe4lMvl8cdrtZp4nifVarXheqrVaux7Da5D/X+S2pKu30YuvRcAAIAs8b0JIgRn6ACCM0CPTvaXcrk8Hnr5vi+FQqHpazzPk0qlUve7QqFQF54lkTTYIjg7xaX3AgAAkCW+N0GE4AwdQHAG6NHJ/hKeGZZkplhUcKZCqlqtNmHGme/7dbPT1GvVz4VCYfz1pVJpfD3hGWflcnnCOsKhWvDn4PqDtbcyu84kjKMAAADJ8L0JIgRn6ACCM0CPTvWXqJlchUJhQigWFhWcqd8Hg67g/4e3KVI/I0z9fzgQC66jVCrVPTcY0kUFZ+EZZ4VCQXzfFxGRSqVi3bhkW70AAAC68L0JIgRn6ACCM0CPTvWXYACltBOcqdcmvT5ZVHAWDsDCQZxSKpXE9/3EwVnUaZtJ3qtJGEcBAACS4XsTRAjO0AEEZ4AeLs04EzkdWoVPs2w1OAvWOdngLLyoGWg2YBwFAABIhu9NECE4QwcQnAF62HyNM5HGd9VsFmwlnXEWnt2WJDhLcuMDkzGOAgAAJMP3JogQnKEDCM4APTrZX0qlUmp31VSzt4JBV6VSqVtns2ucNQrOVJ3h5wbrUTciiLvGWXi2W7OQ0CSMowAAAMnwvQkiBGfoAIIzQI9O95eoO02GL+of9/yoUx7DM8SCd8OMmuGmfpckOItah7rQv6ojHKoF30fUKaO2KBaLuksAAACwAt+bIEJwhg4gOAP0oL8gSm9vr4yOjuouAwAAwGgjIyPS19enuwwYgOAMmSM4A/SgvyBKf3+/7N27V3cZAAAARqtWq7J48WLdZcAABGfIHMEZoAf9BVF835eVK1fqLgMAAMBoK1askA0bNuguAwbIdXAWvotaq6/L4mLQk60pLHwxa50IzgA96C+IMjY2Jl1dXbrLAAAAMNqUKVPk7bff1l0GDEBwRnCWOYIzQA/6C+Js2rRJ1q1bp7sMAAAAIw0NDcn999+vuwwYguAscPe08B3dRBrfJU4FZ+F1lMvlCXdnixNcf5KagutV2xI5HZSVSqW6xwuFQqr7bDIIzgA96C9opFwuy9133627DAAAAKPccccdMjAwoLsMGITgLBA+qVBKKRQK46FV8LGo4CwcYMWtM6hQKEilUhGRU9ecKZfLTWsKblc9VqvVxrer1seMMwD0FzSzfPnyhn/cAQAAyJOhoSFCM0xAcBYxkywYRAWpoCsqOAuethn8Oe7Uy6j112q1hjWF1xFVr3oOwRkA+guS2Lx5s0ybNk0GBgZkz549MjIyorskAACAjhgZGZFqtSorVqyQKVOmcHomIhGcNQnOwovv+5kFZ81qEpG6UziDp5DmKThTy1133TX++7vuuovf83t+H/q9bf1l/vz5Aj1Onjwp69evlyVLlkhfX58Ui8XIz0AWFhaWrBbGHRYWlk4vxWJR+vr6ZMmSJbJhwwZuBIBYnucRnMUFZ3HXB9MVnIXDMWacAWjEtv4SDNOQX7a1WwDtO3HihPT398uJEyd0lwKM43sJAIXgLCaIEqm/BpkKoqrVairBWfh5vu9LoVBo6fRRdSMAgjMAUegvsBHtFsiftWvXSldXlwwODuouBRjH5xEAheCsQXAmUn+qkwrR0grO1GNqSVJT8K6ZlUplPNwLB2fB2nUjOAP0oL/ARrRbIH+6u7vF8zzp7u7WXQowjs8jAEqugzN0BsEZoIdt/YVTIiBiX7sF0J61a9fWBWfMOoMp+DwCoBCcIXMEZ4AetvUX2+pFNmgHQL6o0EwtzDqDKfg8AqAQnCFzBGeAHrb1F9vqRTZoB0B+DA4Ojgdn06dPHw/O1qxZo7s0gM8jAOMIzpA5gjNAD9v6C6dqQsS+dgtg8rq6uuTcc8+V8847TzzPk76+PpkxY4Z0dXXpLg3g8wjAOIIzZI7gDNCD/gIb0W6BfNi5c6ecc845snXrVhE53fe3bt0q55xzjuzYsUNneQCfRwDGEZwhcwRngB70F9iIdgvkE30fpqFNAlAIzpA5gjNAD9v6C6dqQsS+dgsgHfR9mIY2CUAhOEPmCM4APWzrL7bVi2zQDoB8ou/DNLRJAArBGTJHcAboYVt/sa1eZIN2AOQTfR+moU0CUAjOkDmCM0AP2/oLp2pCxL52CyAd9H2YhjYJQCE4Q+YIzgA96C+wEe0WyCf6PkxDmwSgEJwhcwRngB70F9iIdgvkE30fpqFNAlAIzpA5gjNAD9v6C6dqQsS+dgsgHfR9mIY2CUAhOEPmCM4APWzrL7bVi2zQDoB8ou/DNLRJAArBGTJHcAboYVt/sa1eZIN2AOQTfR+moU0CUAjOkDmCM0AP2/oLp2pCxL52CyAd9H2YhjYJQCE4Q+YIzgA96C+wEe0WyCf6PkxDmwSgEJwhcwRngB70F9iIdgvkE30fpqFNAlAIzpA5gjNAD9v6C6dqQsS+dgsgHfR9mIY2CUDREpxdcsklMjY21vZ6YL6xsTG59NJLU1sfH2BAcrb1F9vqRTY60Q4qlYoUCoVEz/U8L3Kp1WoZV2mvWq0mnudJtVrVXUpD1WqVcccgHAuYhjYJQNESnF1wwQXyxhtvtL0emO9Xv/qVvO9970ttfXyAAcnZ1l9sqxfZyLodVCoV8TyvpeCsUqnU/a5cLkupVMqiPHQQwZlZOBYwDW0SgKIlOLv22mvl8ccfb3s9MN/3v/99Wbx4cWrr4wMMSM62/sKpmhDJtt2WSiUpFAotzzgLB2dRgUvcbDTf9+seC68r+JiaoaVmbKn1BH9W2y6VSnU1BNeTpK4gFSaqpVwuJ6o/7rHwjDNVs+d546+p1WrjzyuXy3WPB2sPbqNcLtfVGnxu3HtttA31c9K2gGzZ9pkF99EmAShagrNHH31UBgYG2l4PzHfbbbfJtm3bUlsfH2BAcvQX2MjEUzWbzTgrFArjYYwKdkROhzZK+Oeo1wUDpUbBWbAmFQaKnAqzVPAVV1fUe1QhV1QdUfUneUytM1ivCrDCwVlUjcHH1PuOe26zYxD1OmacmYVjAdPQJgEoWoIzEZF3v/vd8tvf/jaVdcFMhw8flvPOOy/VdfIBBiRHf4GNTAzOohYlKnxRQVY4AAuKeizudVHBmXosavvB50XVFX5uXF2t1h9+rFqtTqij0frDPwfDt/DPUfsk6r0m2ZcwA8cCpqFNAlC0BWePP/44s84cd/vtt8uTTz6Z6jr5AAOSs62/cKomRMwMzsKnIAbDp+BpiMFFzX4KP65eGxXalEol8X2/7eAsSV1B4VMuo9Yfrr/RY8HgLGpfZxWcRb1XgjN7cCxgGtokAEVbcCYi8vDDD8v111+f2vpgjs997nPyyCOPpL5ePsCA5GzrL7bVi2yYHJyp14aDpaTrajabK60ZZ63UFV5fu7PMgu+tkzPO4t4rwZk9OBYwDW0SgKI1OBMReeihh2RgYECOHDmS6nqhx+HDh+X222/PJDQT4QMMaIVt/cW2epEN04MzkVMzw8LXOAvPJIuabZX0Gmfh7QYvqB8OutRzVaDk+/74NuPqCgqHR+qmA7VarWH9jR5r9Rpn7QZnjd4rwZk9OBYwDW0SgKI9OBMReeKJJ2TmzJlSLpflBz/4gbz++usyNjaW+naQvrGxMfnVr34l3//+9+W2226T8847L/XTM4P4AAOSs62/cKomRPQEZ+FAK1xP1HXBwqc9xp3OGLybY1RwFfdY+O6RjYIzVY9a4tYffh+KCsvUc4IhVKP64x5rdFfNrIKzuPeaZBu2jZWu4jjANLRJAIoRwZnyne98RxYvXizvfe97Zc6cOROuVcFi3nLJJZfI+973Plm0aJE89thjmbUNhQ8wIDn6C2xEu3VbK7P9kC/0fZimlTYZda3IYIgfpdHp72HqDxzqDsG6Rf0RR2TiH07SMtl1xl06oJV934k64/i+P/5HOtUG/uVf/iXRdoLvt1qt1s2Ut5XOmeJeqxvmQw060f6A5OgvsBHt1i3h2XBZ/EMFbqDvwzTttMkkfyRoJbwxrX/YEpwF2Rac1Wq1urArXHsrwZlIfQhnK4IzICHaH5Ccbf2FUzUhYl+7BZAO+j5M006bTBLKRN0sJXgKvAo5gn94+MY3viGe543PPhKpP7U/blZaqVSKPYW9UqlMCGjUEj7lXm03HJyVSiUpFAqRoU7U+prVHfyji9on4aAoyXsK1qPWF6wzOFMwLlQKzyYMziKMq7PR8YzaL1HK5fL4toLPfeKJJ+r2R9x+DL7f4DbDovZF1E2RwusPt4lmxzS8DfX+kuyf8OUVwu8p/Lyo2hodxyQIzmAV2h+QnG39xbZ6kQ3aAZBP9H2YZrJt0vf9RKdUxgVnIqcDiGAtwdMNg//ojwpRwqFdsKaoa1mq0CLupjXh7QaDs3K5PL7ucHDW7CY4cXVHvS4cnCV5T81O1Yzb3+FjFPdzXJ3N1h+sNa69hOsJrzt4A56o/Rg1O6tUKk3Yj2p9KjwNh6LN1p+0LUaFbo32T3i/Bl+X9HnhYDX8nltBcAar0P6A5GzrL7bVi2zQDoB8ou/DNJNtk1HBVZSo4KzZzVLCoUbcqZLh31er1fFZOmqmjwot1AysqNeqgCe83WDwETVTLOquxsH1Nao77uYvUXeFTvqeml3jLG6/NTqls1Gdrd7RudHxilu3+v+4mqK2E3W6ZtQswVKpNB48Nlt/0rYY3kbw52Z1h9uh2kfNntfs+LaC4AxWof0BydnWXzhVEyL2tVsA6aDvwzSTaZPh0x4bSSM4E4m+MUFUQKB+rwIZFS6pn+NmKPm+3zA4i5rJEw6qwutrVHdcIBJ1Ta9m76nd4Cz4XtUSnnUXVWerwVnUNpMEZ63ux6jZbVHvvZXjlLQtthqchZdgO4w6LlHPC9YWdxyTIjiDVWh/QHL0F9iIdgvkE30fpplMmwye9thMGsFZKzNr1KwsFeypa4SFT7NsZcZZrVarC2OSzjhrVHfSGWetvKd2grOkxyxYZ7vBWTD8i1t33AzENGacJTlOrbbFVoKzuBtrhIOzZs+LO56TmYFGcAar0P6A5OgvsBHtFsgn+j5MM5k2GTczKkqawZmiLoYeFQiogCk4kyhcb7NrnMWFJHGzoZqtL67uQqEw4fpXUfu12XtqNzgL3x1VPS+4v6LqTHo8gzWHhdtfo+Asaj+2eo2z8PXHmh2nVtti0uBM7dfwzL6o99vseWp9zY5jEgRnsArtT+T48eMyNDQk/f390tvbK8ViMXKaKovepVgsSm9vryxatEh835exsbGOtxXb+gunakLEvnYLIB30fZhmMm0y+I91Je4f6WmdqqkCCs/zJlwkP2p7KqyIm/kU/D4bfm5ccBYMxYKvi1tfkrrVY6VSKTLwSfKewo+rdbYy4yx4Z8zwe4irs9n61c9qiRK8q6baTlQ42Wg/htffqB0G32eS49RqW4xqF3HBWbB2ta7w7xs9L6q2ZsexGa/VAYEPNeiU9/Y3PDwsZ5xxhqxatUr27dsno6OjuktCA6Ojo7J3715ZuXKldHV1yaZNmzq6fdv6i231Ihu0AyCf6PswDW0SOtVqtcTXy0si6jRNtZ240BCnEZzBKnluf8uWLZP169frLgNt+NrXvpbo9uRpsa2/2FYvskE7APKJvg/T0CahW1zY1apG1wMjOEuG4AxWyWv7W7ZsmaxZs0Z3GUjB6tWrZfny5R3Zlm39hVM1IWJfuwWQDvo+TEObBKAQnMEqeWx/w8PDzDRzjO/7snnz5sy3k8f+AvvRboF8ou/DNLRJAArBGaySt/Z3/Phx6enp0V0GMtDd3S0nT57MdBt56y9wA+0WyCf6PkxDmwSgEJzBKnlrf0NDQ7Jq1SrdZSADAwMDmc8ktK2/cKomROxrtwDSQd+HaWiTABSCM1glb+2vv79f9u3bp7sMZGDPnj2yePHiTLdhW3+xrV5kg3YA5BN9H6ahTQJQCM5glby1v97eXhkdHdVdBjIwMjIifX19mW7Dtv5iW73IBu0AyCf6PkxDmwSgEJzBKnlrf8ViUXcJyFDWx9e2/sKpmhCxr90CSAd9H6ahTQJQCM5glby1v7y937zJ+vjSfmCj+fPni+d5LIYs8+fP190kkBN8ZsE0tEkACsEZrJK39pe395s3BGcATMc4gk5pp60VCoXxsNf3/UTbilpqtVrT11ar1dhaa7WaeJ4n1Wq15feQFRNrsgXjHwCF4AxWyVv7y9v7zRuCs3qcqgmYx7ZxBPaabFsrlUp1YVmSAMzzPKlUKnW/K5fLUiqVmm6vUXBmIoKzybPpOAPIFsEZrJK39pe395s3BGf1bKsXyAP6JTplMm1NhUKT2VY4OIsKxKJmo6mfC4XC+GtKpdL4c8IhVdQ6CoXC+PYrlUrddpvNgIt7rfp/tZTL5bp9VK1Wx/9frTf8c6Pt+75f91h4/7mI8Q+AQnAGq+St/eXt/eYNwVk92+oF8oB+iU6ZTFurVqtSKpWkXC63FOgkmXFWKBTGZ7IFA6pgwKb+X60rHJzFraNcLo//vlwuj4dccc8P1xn12uB21WtrtVpLwVnc9sMB5WQDS9vk4T0CSMaa4EwN0MG/8oQfS3sKcqN1qm02+nAOfrCGa1R/mVIfdq1oNkXc933xfb/jU8nVl5cs5e0DLG/vN28IzupxqiZgHtvGEdhrssFZ8Pt4MDBqtq2oJbzeIDXTKyo4CwdR1Wq14ToqlUpdWNbs+UFRrw2/32AgljQ4a7T9qJlpecD4B0CxIjhTA3kwxPJ9fzw80xGc+b4//heuZnXHrXuyml2UVIVXOq7BoEK7rOTtAyxv7zdvCM4AmI5xBJ3STnAWFBU2RW0rPEss+Bq13vAS/sN0kuAsah21Wk0KhcL4f5ttMyjqtSITT6WcbHAWt/3w45yqCSBPrAjOgtOGw78PfgjEXU9A/b7Z9OTgrDY15TsuOFMfWFF/nVKzyYKz44I1hmuLuyZB1HsJ/hz8sFTK5fL4B1n4eXHbCdcdFKxXfSDXarW6KfHhmrNsI3n7AMvb+80bgjMApmMcQadMpq1FnTLYanAmMnGmWrVajfyerR5LGpzFrUPV4Pt+3ffxRs9v9tq4f+O0Epwl3X5eZqAx/gFQjA/OkswmS3I9geAHRyvn9UdtNzirKxhUhaeLNzpVM+7/wx/cwQ9/9QGZdCZb+Hlx2wnXHV6f+r0Ky8IfkuG7GZVKpczu3JO3D7C8vd+8ITirx6magHlsG0dgr8m2teD30LjrgkVtK/y9t1QqTbjGWfg7ffiUykbBWaN1qO2F/63R6PnhWoOPhb/zB29WEPVvkOC/LeL+3RHcfqVSibxMjuvy8B4BJGNNcNboLxqN/pIiEn9+ftRfY8J3lYn6sAqejhi8zkD4wzNJcNbomgRRAVnc79X2gh9q4e032074OeHtRO0jdcpq3P5JW94+wPL2fvOG4KyebfUCeUC/RKe009bCZ3OINA53ooIz9fzgd9jgeoPPD26rUXDWaB0qtGr0XuJmzkW9NnjGiwq6gv/+Cf/xPHw2SbPth882yeqP5CZh/AOgGB+cqW0mnXEWFSqpv0RN5oKYjf7KE1xEJhecicRfk6BRQNZqcJZkO+HgLPzXJVV31PsLCk4dT1vePsDy9n7zhuCsnm31AnlAv0Sn0NZgGtokAKXl4Kynp0eOHTuWUTnRwqcCBn8f/ktK1jPOGq1/MsFZo2sStBqchS8SmmQqeTszzpLMyEvT0aNHZfr06amv12R8YLuN4Kwep2oC5rFtHIG9aGswDW0SgNJycDZr1iw5ePBgRuVEa/WumnHXOBNpfl6/mikVd42zqFMTy+Vy3bXHJhOcKcFrEgSfF3zPk7nGWaPtxAVn4f0VvMZZXJip1p3F9O0DBw7I7NmzU1+vyfjAdhvBGQDTMY6gU2hrMA1tEoDScnA2b9482b17d0blxAvfjTLqApXN7qopkvy8fnWB0HAAFHWHz2DIFre+Rqdqxl2TIPjegqeEBtcbFrxZQfh5cdsJ1h13p1DP8+qCs0KhMOG0T7VfsvqQ2bVrlyxYsCCTdZuKD2y3EZwBMB3jCDqFtgbT0CYBKC0HZ9dff33TWzxDn+AdP9MWdc2zsCxvDPDYY4/J0qVLM1m3qdL6wA7OHFQazVxMqtk6smwPSvgF8AoAACAASURBVJI776apWq2m1scIzupxqiZgHtvGEdiLtgbT0CYBKC0HZ8PDw5ld+B3pSCusCM92izudUwnfnCBtt9xyi9x3332Zrd9ENgdnWYa44e10MjgTSa+PEZzVs61eIA/ol+gU2hpMQ5sEoLQcnB06dEjOP//8jMoB4s2cOVOOHDmiu4yO6nRwFheSBk9xVqftBp8fFZgGTxsO3qG2UqlMuJZgeL1q3cE7war1hU8NbiU4i3p/6vXB26yrdQdPm1bbDq6rXQRn9WyrF8gD+iU6hbYG09AmASgtB2ciIh/84Adl//79GZQDRNu7d6986EMf0l1Gx3UyOIu6qUbw9cHgSwVPSW9UEZyhFQzU4tarHlNBmtpOOHATSR6cxb2/YHAWfqxcLtfVHQz20rgJBsFZPU7VBMxj2zgCe9HWYBraJABlUsHZxo0bZePGjRmUA0Rbt26dDA8P6y6j49IMzuIWkejZZ2q2Vfj0XBU0NQrOwqftBq8LFrwbbtx6Vc3hG36on4PPTRKcNXt/UTPQarVa3ey44Kw5kXRO1yQ4A2A6xhF0Cm0NpqFNAlAmFZyJiEybNk3+9Kc/pVwOMNGxY8ekp6dHdxladGrGWfiuteFTFoOnTAZPdUwanKkawtc9i1uven7awVnU+2sUnKk7yKr/Bvm+3/b1HgnOAJiOcQSdQluDaWiTAJRJB2fcJACdksebAiidDM7ibuygnhcVLMUFZ1FBkzrVUYVxjdarak4zOIt7f42CM7XdqJCMGWfp41RNwDy2jSOwF20NpqFNAlAmHZyJiMydOzd3F2tHZx06dEguu+wy3WVo0+lrnKnnqMeq1eqE55VKpZavcSZy+tphKuBqtF71+rSCs0bvr1lwpuoKr59rnKXPtnqBPKBfolNoazANbRKA0lZw9sorr8jFF1+cYjlAvdmzZ8uBAwd0l6FNJ4Mz9Ty1BJ+vwiP1+2AIFbxWWlDwJgAi0bPQmq231eBM/X+j/RB+f82CM3U6adS62kVwVs+2eoE8oF+iU2hrMA1tEoDSVnAmIrJt2zZZuHBhSuUAp332s5+V7373u7rL0MrmD+zw9cyCF9rPUie2kcZpmiIEZ2GcqgmYx7ZxBPaircE0tEkAStvBmYjIfffdJzfeeGMK5QCnLF26VB588EHdZWhn+we2CpjUaZrhO2lmIevgrNH10lpFcAbAdIwj6BTaGkxDmwSgpBKciYhs3rxZrr322lTWhXz77Gc/S2j2V3xgu43gDIDpGEfQKbQ1mIY2CUBJLTgTEXnsscfk4osv7sisErjn0KFDMnv27NyfnhnEB7bbCM7qcaomYB7bxhHYi7YG09AmASipBmcip24YMGfOHFm+fLm89dZbqa4bbjp27Jjccsstcvnll+f6RgBR+MB2G8FZPdvqBfKAfolOoa3BNLRJAErqwZmyadMmeec73ynr1q2T559/PpNtwG579+6VdevWSU9Pj9x33326yzESH9huIzirZ1u9QB7QL9EptDWYhjYJQMksOFPuvfdeufzyy+W8886T5cuXy7Zt22TXrl1y4MABOXr0aKbbhhmOHj0qBw4ckF27dsljjz0mt9xyi8ycOVM+9KEPyfDwsO7yjMYHttsIzupxqiZgHtvGEdiLtgbT0CYBKJkHZ8rhw4dl06ZNcsMNN8iCBQtk9uzZMn36dPE8j8XxZfr06TJ79mxZsGCBLF26VO677z45cuRIR9qd7fjAdlvWx5f2A6BdjCPoFNoaTEObBKB4DAiAueifbiM4A2A6xhF0Cm0NpqFNAlAIzgCD0T/dRnBWj1M1AfPYNo7AXrQ1mIY2CUAhOAMMRv90G8FZPdvqBfKAfolOoa3BNLRJAArBGWAw+qfbCM7q2VYvkAf0S3QKbQ2moU0CUAjOAIPRP91GcFaPUzUB89g2jsBetDWYhjYJQCE4AwxG/3QbwRkA0zGOoFNoazANbRKAQnAGGIz+6TaCMwCmYxxBp9DWYBraJACF4AwwGP3TbQRn9ThVEzCPbeMI7EVbg2lokwAUgjPAYPRPtxGc1bOtXiAP6JfoFNoaTEObBKAQnAEGo3+6jeCsnm31AnlAv0Sn0NZgGtokAIXgDDBYsVjUXQIylPXxtW1851RNwDy2jSOwF20NpqFNAlAIzgCD9fb2yujoqO4ykIGRkRHp6+vLdBuM7wBatWPHDjn77LNly5YtInJ6HNmyZYucffbZsn37dp3lwWF8ZsE0tEkACsEZYLD+/n7Zu3ev7jKQgWq1KkuWLMl0G4zvACaju7tbZsyYITNnzhTP82TmzJly7rnnSldXl+7S4DA+s2Aa2iQAheAM1qrVauJ53vhSKBQmPCf4eFRbV+uoVCoNX6eWWq2W2fuJ4vu+rFy5sqPbRGesWLFCNmzYkOk2bBvfOVUTMMPg4KBMnTpVPM+TM888UzzPk6lTp8qaNWt0lwaH2faZBffRJgEoBGewUrVaFc/zpFqtjv/O9/268KxQKIjv+3WPh9u77/tSKpWkXC7X/T4qTCuXy1IqldJ8G02NjY3xF35HTZkyRd5+++1Mt2Hb+G5bvYDLpk2bVveHo+7ubt0lwXF8BsA0tEkACsEZrBQOxYK/r1ar4zPJwjPEwoFYoVAYf26j54mcDus6bdOmTbJu3bqObxfZGRoakvvvvz/z7dg2vttWL+CytWvXjs86mzp1qgwODuouCY7jMwCmoU0CUAjOYB0VdAVnm0UplUqRAVhwPWoGWblcrnueKTPOgttevXq1lm0jXXfccYcMDAx0ZFu2je+cqgmYRc06Y7YZOsG2zyy4jzYJQCE4g3XiZpNFqVQqdaeaBMMw3/fHZ61VKpW60zXjrnGm0/LlyyNn2cEeQ0NDHQvNRPjCB6A9a9eulXe84x3MNkNH8JkF09AmASgEZ7BSkhlnYeHroqkZaVHBWDBki7uBgA6bN2+WadOmycDAgOzZs0dGRkZ0l4QGRkZGpFqtyooVK2TKlCkdOT0ziPEdQDtOnDgh1113nYyNjekuBTnAZxZMQ5sEoBCcwUqlUily9lWpVJJKpSKVSiXytMpCoSCVSiVy1pp6TGTiqZpq5lqn76oZ5eTJk7J+/XpZsmSJ9PX1SbFYjJ0hx6JvKRaL0tfXJ4sXL5YNGzZkfiOAKLaN75yqCVsdP35choaGZOHChdLb28u4bOhSLBalt7dXFi1aJL7vEwgaxrbPLLiPNglA8RgQYKMkd9X0vPjwS91NM6hcLo+frhl+rcipUE7XNc6AybBtfLetXkBEZHh4WM444wxZtWqV7Nu3T0ZHR3WXhAZGR0dl7969snLlSunq6pJNmzbpLgl/xWcATEObBKAQnMFaKjxTSzA0U8J/bVYzxqLuyqmCNfW6cHCmZqlxnTHYwrbx3bZ6gWXLlsn69et1l4E2rFu3ru4ap9CHzwCYhjYJQCE4AwBH2Ta+c6ombLJs2TJZs2aN7jKQgrvvvluWL1+uu4zcs+0zC+7ZsWOHnH322bJlyxYROd0mt2zZImeffbZs375dZ3kANCI4AwBHMb4D2RgeHmammWN835fNmzfrLiPX+MyCCbq7u2XGjBkyc+ZM8TxPZs6cKeeee650dXXpLg2ARgRnAOAoxncgfcePH5eenh7dZSAD3d3dcvLkSd1l5BafWTDB4OCgTJ06VTzPkzPPPFM8z5OpU6cywxjIOYIzAHCUbeM7p2rCBkNDQ7Jq1SrdZSADAwMDzCTUyLbPLLhr2rRpdddI7u7u1l0SAM0IzgDAUbaN77bVi3zq7++Xffv26S4DGdizZ48sWbJEdxm5xWcATLF27drxWWdTp06VwcFB3SUB0IzgDAAcZdv4blu9yKfe3l4ZHR3VXQYyMDIyIn19fbrLyC0+A2ASNeuM2WYARAjOAMBZto3vnKoJGxSLRd0lIEMcX31s+8yC29auXSvveMc7mG0GQEQIzgDAWYzvQProV27j+OrDvodJTpw4Idddd52MjY3pLgWAAQjOAMBRjO9A+uhXbmt2fHfu3NmhSvKHvmWn48ePy9DQkCxcuFB6e3ulWCzWXVifxYylWCxKb2+vLFq0SHzfJxAEWkRwBgCOsm1851RN2MC2foXWxB3foaEh6e7ulrPPPrvDFeUHfcs+w8PDcsYZZ8iqVatk3759XP/RcKOjo7J3715ZuXKldHV1yaZNm3SXBFiD4AwAHGXb+G5bvcgn2qnbwsd3aGhIpk2bJmeccYb09PTIo48+qqky99G37LJs2TJZv3697jLQhnXr1km5XNZdBmAFgjMAcJRt47tt9SKfaKdu8zxPTpw4UReYqVOdZsyYobs8p9G37LFs2TJZs2aN7jKQgrvvvluWL1+uuwzAeARnAOAo28Z3TtWEDWzrV2iN53ly/fXXy7Rp0+quD/Q3f/M32q9R5Poyf/583YcfCQwPDzPTzDG+78vmzZt1lwEYjeAMABzF+A6kj37lNjXj7Ktf/ap0d3cz4wwIOH78uPT09OguAxno7u6WkydP6i4DMBbBGQA4ivEdSB/9ym3h4xsM0KZPn841zpBrQ0NDsmrVKt1lIAMDAwPMJAQaIDgDAEfZNr5zqiZsYFu/Qmviju9Xv/pV6erqkne9610drggwR39/v+zbt093GcjAnj17ZMmSJbrLAIxFcAYAjrJtfLetXuQT7dRtzY7vjh07OlQJYJ7e3l4ZHR3VXQYyMDIyIn19fbrLAIxFcAYAjrJtfLetXuQT7dRtHF8gXrFY1F0CMsTxBeIRnAGAo2wb3zlVEzawrV+hNRxfIB79w20cXyAewRkAOIrxHUgf/cptHF8gHv3DbRxfIB7BGQA4ivEdSB/9ym0cXyAe/cNtHF8gHsEZADjKtvGdUzVhA9v6leJ5Xt3S6DHP86RcLk94Tvh31Wp1wrpqtVrdegqFQjZvKCO2Hl+gE+gfbuP4AvEIzgDAUbaN77bVi3yysZ0WCgXxfX/8Z9/3696H53lSqVQmvCYYlKkgrFqtjv8uHJypn4PP8X3fqvDMxuMLdAr9w20cXyAewRkAOMq28d22epFPtrVTNQOsVqvV/T4YlkUFZyoEU69TM86CIVg4OAsHdMHfB8M0k9l2fIFOon+4jeMLxCM4AwBH2Ta+c6ombGBbvxIRKZVKkeGYEvdYcPaY+v9SqTQejgWDMxXQ2RKQxbHx+AKdQv9wG8cXiEdwBgCOYnwH0mdrv6pUKnXXHgsGZXHBWaFQqJuVVq1W62awRQVn4ZlttrH1+AKdQP9wG8cXiEdwBgCOYnwH0udCvwpfi6yVGWcip65bViqVJpyqyYwzwG30D7dxfIF4BGcA4CjbxndO1YQNbOtXlUpFSqXShN+HZ5PFXeNMCYdi6uYBwecET+MMKpVKsaeJmsa24wt0Ev3DbRxfIB7BGQA4yrbx3bZ6kU82ttNwMKZO2wxe+D/qrprBECzujprcVRPID/qH2zi+QDyCMwBwlG3ju231Ip9sbafB65uFr0UWfszzvAkzx6JOwwzPOBOpD9Q8z7MqNBOx9/gCnUD/cBvHF4hHcAYAjrJtfOdUTdjAtn6F1nB8gXj0D7dxfIF4BGcA4CjGdyB99Cu3cXyBePQPt3F8gXgEZwDgKMZ3IH30K7dxfIF4eegf5XJ5winm6hT0Wq02/l91rchyuVz33FKpZO0dhvNwfIHJIjgDAEfZNr5zqiZsYFu/Qms4vkC8PPSPYEim+L4v5XJ5QnBWKBQm7BN1bUeCM8AtBGcA4Cjbxnfb6kU+0U7dxvEF4tncP9RNT9SNS8rl8vissfANUcJ3FS6VSlKpVCKDs1KpNB6SVatVKZVKBGeAgwjOAMBRto3vttWLfKKduo3jC8SzuX8ET6tUs8rUzypAU8rlspRKpbrX1mq1yODM9/3xkE39P8EZ4B6CMwBwlG3jO6dqwga29Su0huMLxLO5f4SvOxb8ORiIiZwO1tT/qxAtKjgLPq5mnxGcAe4hOAMARzG+A+mjX7mN4wvEs7l/tBKciZw6XbNSqdTNKIsKztS6gv8lOAPcQ3AGAI5ifAfSR79yG8cXiGdz/2g1OFOna5ZKpfHfxwVnpVJJfN8fn3lGcAa4h+AMABxl2/jOqZqwgW39Cq3h+ALxbO4frQZn6nRNFY6FnxcMztRNB9TMNIIzwD0EZwDgKNvGd9vqRT7RTt3G8QXi2dw/Wg3O1HPUDQTCzwsGZypkU+sjOAPcQ3AGAI6ybXy3rV7kE+3UbRxfIB79w20cXyAewRkAOMq28Z1TNWED2/oVWsPxBeLRP9zG8QXiEZwBgKMY34H00a/cxvEF4tE/3MbxBeIRnAGAoxjfgfTRr9zG8QXi0T/cxvEF4hGcAYCjbBvfOVUTNrCtX6E1HF8gHv3DbRxfIB7BGQA4yrbx3bZ6kU+0U7dxfIF49A+3cXyBeLkNzl544QW56667pL+/Xy666CLp6ekRz/NYWFhSXHp6euSiiy6S/v5+Wb16tbz44ou6u36ueJ5d47tt9SKfaKdu4/gC8egfbuP4AvG8vHWQ7du3S6lUkrlz58qdd94pzz33nLz22mty7Ngx3aUBzjl27Ji89tpr8txzz8mXv/xlmTNnjpRKJdm5c6fu0nLBtvGdUzVhg2KxqLsEZIjjC8Sz7XsFWsPxBeLlKji76aab5BOf+IQcOHBAdylAbv3yl7+Uj3/843LzzTfrLsV5eRrfgU7p7e2V0dFR3WUgAyMjI9LX16e7DMBYfK9wG8cXiJeL4OyPf/yjzJgxQ37yk5/oLgXAXz3zzDMyc+ZMeeutt3SX4qw8jO9Ap/X398vevXt1l4EMVKtVWbx4se4yAGPxvcJtHF8gnvPB2R//+EcpFovyn//5n7pLARBy5MgRmTdvHuFZRmwb3zlVEzbwfV9WrlypuwxkYMWKFbJhwwbdZQDGsu17BVrD8QXiOR+czZgxo+XQ7C9vv51RNW5jv2EyODUmO7aN77bVi3waGxuTrq4u3WUgA1OmTJG3+S4DxOJz2m0cXyCe08HZTTfdlPj0zGOHfiMvDW+QZz9/s1RXfUF+9JlrWFpcnlv1BXn287fIy8Mb5NjhWsZHFy7ZtWuX3HLLLbrLcI5t47tt9SK/Nm3aJOvWrdNdBlI0NDQk999/v+4yAKPxOe02ji8Qz9ngbPv27fKJT3wi0XMP/egpefbWZfKbrY/I77Y/Lcf372OZ5PK77U/Lb77ziPz0lhvl8M4dGR9luGTBggWya9cu3WU4xbbxnVM1YZNyuSx333237jKQgjvuuEMGBgZ0lwEYz7bvFWgNxxeI52xwdvXVV8vBgwebPu/Q00/J/tVf1h44ubjsv+sOqW1/ugNHGy545ZVX5J/+6Z90l+EUV8d3wBTLly8X3/d1l4E2DA0NEZoBCfG9wm0cXyCek8HZCy+8IHPnzm36vGOHfiM/vfUm7QGTy8tPbv7f8sfDhztw1OGCSy65RF5++WXdZTjDxfEdMM3mzZtl2rRpMjAwIHv27JGRkRHdJaGBkZERqVarsmLFCpkyZQqnZwIt4HuF2zi+QDwng7O77rpL7rzzzqbPe+neDfKbrVu0h0suL79+9Nvy8tfvzf6gwwlf+tKX5J577tFdhjNsG985VRO2OnnypKxfv16WLFkifX19UiwWxfM8FsOWYrEofX19smTJEtmwYQM3AgBaZNv3CrSG4wvEczI4W7hwoTz33HNNn/fs52/hmmYZL7/b/pQ8e9utHTjqcMHPfvYzWbx4se4ynGHb+G5bvUAe6OiXJ06ckP7+fjlx4kTHtw0gHp/TbuP4AvGcDM4uuugiee211xo+5y9vvy3PrRxoKxTyPE92b/nWhN+9/8IL5fj+ffL60z+s+0vn60//cMJzg0vWIdZVV1whnufJ564ujdeuagy/jzSX5/7PF+Qv/FUXCRw4cEBmz56tuwxn2Da+21YvkAc6+uXatWulq6tLBgcHO75tAPGKxaLuEpAhji8Qz8ngrKenR44dO9b0eT/6zDWpBmfvv/BCGVxxe+TPgytuHw/Uop47uOL2zMOzqPV3Ijj70Weu6cBRhwuOHj0q06dP112GM2wb3zlVEzCPjnGku7tbPM+T7u7ujm8bQLze3l4ZHR3VXQYyMDIyIn19fbrLAIzlZHCW9D2lGZy9/8IL5dZr/1fs47u3fGs8uFJhVdQMtO+sHYwMtlSwFnyOWqeaSRZcj1rU9oO/+//Wf63hjLNGs+QIzpA1F8ckXdiXANrV6XFk7dq1dcEZs84Ac/T398vevXt1l4EMVKtVLpcCNEBwlkJwdtUVV0wIzY7vP3VqZNyMMxV2hYOyuBlhV11xRV1Y9vrTPxz//+A6gjPZvrN2sC78igrLwsFZ1OsJztBJLo5JurAvAbSr0+OICs3UwqwzwBy+78vKlSt1l4EMrFixQjZs2KC7DMBYBGdtBmdqiQrOggGZCr6CiwqmwjPJooKz4IwwFcgFQ7S4mWzvv/DC8fU2C86Cs+KiXk9whk5wcUzSxbZ9yamagHk6OY4MDg6OB2fTp08fD87WrFnTsRoAxBsbG5Ouri7dZSADU6ZM4U7DQAMEZ20GZyoQC1+zLBx4hUOu8KIeD19rLCoMiwvOooKv4Ky3pMFZeAm+L4IzZM3FMUkX2/albfUCedDJftnV1SXnnnuunHfeeeJ5nvT19cmMGTP4hzpgkE2bNsm6det0l4EUDQ0Nyf3336+7DMBoBGdtBmfhYEz9/J21g3WnZgZnb31n7WDkDLSo2V1RM87U87KYcRauOY2F4AytcHFM0sW2fWlbvUAedKpf7ty5U8455xzZunVr3Xa3bt0q55xzjuzYsaMjdQBorlwuy9133627DKTgjjvukIGBAd1lAMYjOEspODu+v/7OmHEzzoIX6w+GZOHrkYWDM3UqaNQ1zsJBWbvXOAvffKDdO24SnKEVLo5Juti2LzlVEzCPrnHEtvELyJvly5eL7/u6y0AbhoaGCM2AhAjOUgzOju/fV3eHy/Cpj+HZZOFTIqNO4wwGZ+E7Zcad/hlcZ/humc2Cs/Dr272+GcEZWuXimKQL+xJAuwjOAMTZvHmzTJs2TQYGBmTPnj0yMjKiuyQ0MDIyItVqVVasWCFTpkzh9EygBQRnKZ+WmPYSdfqlbQvBGVrh4pikC/sSQLsIzgA0cvLkSVm/fr0sWbJE+vr6pFgsRl4zmUXvUiwWpa+vT5YsWSIbNmzgRgBAiwjODAiWCM6A01wck3SxbV9yqiZgHoIzAHnFOARAITgzIFhyfSE4QytcHJN0sW1f2lYvkAcEZwDyinEIgEJwZkCw5PpCcIZWuDgm6WLbvrStXiAPCM4A5BXjEACF4MyAYMn1heAMrXBxTNLFtn3JqZqAeQjOAOQV4xAAheDMgGDJ9YXgDK1wcUzShX0JoF0EZwDyinEIgEJwlnJItHvLt8TzvI6FUurmAbu3fMuougjOMFkujkm6sC8BtIvgDEBeMQ4BUAjOCM4IzmAUF8ckXWzbl5yqCZiH4AxAXjEOAVAIzlIOiTzPE8/z5P0XXjjhd57nyetP/7Du94Mrbh9/7NZr/5d8Z+3g+M+DK26vC8eCz/3O2sHI4Cz4erXOVusiOINOLo5Juti2L22r1wTlcrluLK9Wq01fE3x+cKnVah2o2E61Wi3x/tWpWq2m3o8IzgDkFeMQAIXgLOWQKDyz6/0XXjgegKlQKxhcqWBLvU79HHyuCseuuuKKuue+/vQPJwRnUSHa60//sKW6CM6gk4tjki627Uvb6tWtUqlIqVQa/9n3/UT70PM8qVQqdb8rl8t164KdCM4AID2MQwAUgrMMg7Oo0yPff+GF47PFwqdYBn9WgVhUOHZ8/z656oorZHDF7XWPhWeNBdfRSl0EZ9DJxTFJF9v2Jadqti/JrKio4CwqcImbjaYCOrWE1xU1A07N2FLrCf6stl0qlepqCK4nSV1BlUql7nnlcjlR/XGPhWecqZo9zxt/Ta1WG39ecCag7/t1tQe3US6X62oNPjfuvTbahvq5UChE7pfJIDgDkFeMQwAUgrMOBGfhRc30ajU4CwZjUcHZ8f376k7nDJ6G2UpdBGfQycUxSRf2Zb4knW2UZMZZoVAYD2NUsCNyOrRRwj9HvS4YKDUKzoI1FQqF8Z993x8PvuLqinqPKuSKqiOq/iSPqXUG61UBVjg4i6ox+Jh633HPbXYMol7HjDMASA/jEACF4Czj4Cx4TbHw0s6MMzVDLPhY8BTOZjPOGtVFcAadXByTdGFf5kvUjKW450UtSlT4ooKscAAWFPVY3OuigjP1WNT2g8+Lqiv83Li6Wq0//Fi1Wp1QR6P1h38Ohm/hn6P2SdR7TbIv00RwBiCvGIcAKARnGQZnwYAr+FjU9ciSBGfh66GFQ7Xwtq+64orI4KxZXQRn0MnFMUkX2/Ylp2pOXtLQTD03fApiMHwKnoYYXNT6w4+r10aFNqVSSXzfbzs4S1JXUPiUy6j1h+tv9FgwOKtUKhNOhcwqOIt6rwRnANAZjEMAFIKzDIIi9QU3/LPneXXXEZtMcKbWE36e+lmFZWpb4WuqJamL4Aw6uTgm6WLbvrStXhNEBV/NhJ8fPJVR5FR4lPQaWc1mc6U146yVusLra3eWWfC9dXLGWdx7JTgDgM5gHAKgEJxlFBaluURd48ymheAMrXBxTNLFtn1pW726ha+7lVRU0FYqlSZc4yw8kyxqtlXSa5yFtxu8oH446FLPVe/L9/3xbcbVFRQOj9RNB2q1WsP6Gz3W6jXO2g3OGr1XgjMA6AzGIQAKwZkBwRLBGXCai2OSLrbtS07VbE3wrorh0wvDgVZQVHCmnh++A2TU6Yzh7YaDq7jHwnePbBScqXrUErf+uJl2KixTzwmGUI3qj3us0V01swrO4t5rkm2k2fcJzgDkFeMQAIXgzIBgyfWF4AytcHFM0oV9CWQv6ppnLiE4A5BXjEMAlNwGZ395+2157v/8q/ZQKQ/Lc6v+Vf7yInyySQAAIABJREFU9tuJjl14lkHUBZjDS9wd1Fq55g/M4eKYpAv7Ekhf+HMq6nPIJTYFZ8FZjUln3kV9r0h6TLM4NbbTJnvKd5w016WDC8cU6aEtAFByG5yJiDxbvkV+t/1p7cGSy8v//Ogpefa2WxMdj6jr1QSvbaOObaPH1e9KpZKUy+VE24VZXByTdLFtX3KqJmAem4Kzcrnc8md/1B/ayuVy3TX/4rgQshCc1XPhmCI9tAUASq6Ds5eHN8hvtj6iPVxyefn1o9+WV75+b6LjEbyodPj3wQsyB7+QRX3BKRQKDa/vA7Nx3NJj2760rV4gD2wKzkqlUsuzzaOCs6jvFlGz0YKz45PctCF4o4rg9fHUdf/Cwq9rVIvI6ZtuxF0DsNn1+4LXAlSz95ptMzgDU72fcHAWvIZiVG3hmYIq/Ix6/3HPVTUGt1EulydcW7GVY9roeVG1Ndv/sA/fSwAouQ7Ojh2uyU9vvlF7uOTy8pObbpD/e+RI02OR9C+eUTPOgn8VrtVq4z+rL0ywi4tjki627Uvb6gXywKbgTAUe4XCo2WuazTiLulusSH3AliQ4C9/gQYU+4ZBKCb+uUS3hPxgmveNt8PtXuVwef05w9l7cNuMeiwvO1D4N3xAk+JpgbVHvP+656rFw6Ba3j5Mc0yTPCx/TuP0PO3EMASi5Ds5ERGrbn5b9d35Je8Dk4vL/f/lLUtu5PdlxiLibWNyxDS/hv7YGv+BwuqZ9XByTdLFtX3KqJmAeW4Kz8B/gwqFKo+1ELUrczPZKpdJycBZ3J9S470Dh1zWqpdH3qKjHwq+rVqt135vUbP9Wt9koOAv+vlQqie/7sdepjdtvjd5XeBtRM+uC6416T8HHkjyv2TGE3Wz7HgUgO7kPzkREak8/JT9Z9r/l149+W363/SntgZPNy//86Cn5zaPflp/cdIMcThiaBY9bqzPOwl9c1JT5qC+/sAPHLD3sSwDtsiU4ixI89bDRdsKzhoKvUd8zwovv+9qCs6haoh5X7yMqAAoGV+q7Va1WGz/tVJ2qmPT9B/d5XHAWfH9q+yITT3GM22+NnquOZSvBWbP3lOR5wdri9j/sxfcoAArB2V/98fBheWnDOnm2fItUV31BfvSZa1haXJ5b9a/ybPlWefneDYlOzwwLfokK/159+YgK1xr95TPJl2aYxcUxSRf2JYB25Sk4E5k4U01d+yuKjuAsrpaw4DqTzjhT+8P3/bpTHuO22c6MsyQzt+KCw7j91kpwluSYJnle3AwzZqC5ge9RABSCswh/efvtlCrJl3b322Tuqhn84hK+3pnI5O6wBb1cHJN0sW1fcqomYB5bgrNwyKFmJiXZTjhcK5VKE65xFp69FXUaY3BdavtpBmeNaqlUKnXvfzLXOFPvPS7kCm9TPRa+jlhccBa+/ljUaZPBGyg0O1U1+Fy1/5MEZ60c02bPU+trtv9hJ44hAIXgDEYJT3MP/6Uvasq8+kITdVfOuAvuwlwcr/TYti9tqxfIA1uCM5GJp/GFg6m47YSDM/X84HeKuFPw1O9E6u/4mFVw1qiW4F06owKsqMfCwVlc4Bi3zeBjKnBsFJxF1Ra8zIYKoKJmozV6rqojaXDW6D0Fj2nc86Jqa7b/YR++lwBQCM4AGIX+mx7b9qVt9QJ5YFNwBjNx2iJsxTgEQCE4A2AU+m96bNuXnKoJmIfgDO0iOIOtGIcAKARnAIxC/00P+xJAuwjOAOQV4xAAheAMgFHov+lhXwJoF8EZgLxiHAKgEJwBMAr9Nz227UtO1QTMQ3AGIK8YhwAoBGcAjEL/TY9t+9K2eoE8IDgDkFcdGYdqNRHPO700uxagen471wysVk+tox3Bdaiamt1JdjKvAQxBcAbAKPTf9Ni2L22rF8gDgjMAedWRcahQEPH9U//v+6d+bsTE4KyT2wU0ITgDYBT6b3ps25ecqgnTzJ8/XzzPy/Uyf/58LfvetvELgHs6Mg4FZ10lCZaCwZn6/3L59Iw1FcKJnPr/4Gy2SuX0Nj3vdEhXqdQ/r1yu31bU+oPrCM8ei1tfo9cEHw/+vtl7BDqE4AyAUei/6WFfAu2hD+nDvgegW0fGoU99avIzzoKhksjpwCr4vPDrRCYGdFGhV7P1NzrtMm59jV4TnHmXtAaggwjOABiF/pse9iXQHvqQPux7ALp1bBz61KdOhUGf+lTz50YFZ+q0zUaPBYUDrMmsPy4Ea7S+Rq8J11oonArJGtUAdBDBGQCj0H/TY9u+5FRNmMa2PuQS9j0A3TIfh8KzrlSw1CgUShpsBdcXPlUzPOMsfEpnO8FZo/XFvSbqFFU1E4/gDIYgOANgFPpvemzbl7bVC/fRJvVh3wPQLfNxqFKZeGqmmmkVp5XgLO51waAqHNa1O+Os0fqYcQaLEZwBMAr9Nz227Uvb6oX7aJP6sO8B6KZtxlnwgvlxr2kWbIVDubhrnIVne6nTRtsNzqLW1841zgjOoBnBGQCj0H/TY9u+5FRNmMa2PuQS9j0A3ToyDsWdThm+uL/Syoyz4J0ow4Gc+p3I6XBLbT/pbK/gaZjB9cetr9Frgo8Ff09wBkMQnAEwCv03PexLoD30IX3Y9wB0YxwCoBCcATAK/Tc97EugPfQhfdj3AHRjHAKgEJwBMAr9Nz227UtO1YRpbOtDLmHfA9CNcQiAQnAGwCj03/TYti9tqxfuo03qw74HoBvjEACF4AyAUei/6bFtX9pWL9xHm9SHfQ9AN8YhAArBGQCj0H/TY9u+5FRNmMa2PuQS9j0A3RiHACgEZwCMQv9ND/sSaA99SB/2PQDdGIcAKARnAIxC/00P+xJoD31IH/Y9AN0YhwAoBGcAjEL/TY9t+5JTNWEa2/qQS9j3AHRjHAKgEJwBMAr9Nz227Uvb6oX7aJP6sO8B6MY4BEAhOANgFPpvemzbl7bVC/fRJvVh3wPQjXEIgEJwBsAo9N/02LYvOVUTprGtD7mEfQ9AN8YhAArBGQCj0H/Tw74E2kMf0od9D0A3xiEACsEZAKPQf9PDvgTaQx/Sh30PQDfGIQAKwRkAo9B/02PbvuRUTZjGtj7kEvY9AN0YhwAoTgZnPT09cuzYMd1lAGjR0aNHZfr06brLcIZt47tt9cJ9tEl92PcAdGMcAqA4GZxddNFF8tprr+kuA0CLDhw4ILNnz9ZdhjNsG99tqxfuo03qw74HoBvjEADFyeBs0aJF8txzz+kuA0CLnn32WVmyZInuMpxh2/jOqZowjW19yCXsewC6MQ4BUJwMzlavXi1f/vKXdZcBoEVf/OIX5Stf+YruMpzh4vgOdFKe+9D8+fPF8zxty/z583XvAgA5l+fPAAD1nAzOXnzxRZkzZ47uMgC06OKLL5ZXXnlFdxnOcHF8Bzopz30oz+8dAEQYBwGc5mRwJiJSKpXk1Vdf1V0GgIReeuklueaaa3SX4RTbxndO1YRpbOtDacrzewcAEcZBAKc5G5zt3LlTPv7xj+suA0BCxWJRfvzjH+suwym2je+21Qv35blN5vm9A4AI4yCA05wNzkREbr75ZnnmmWd0lwGgiZ07d8qtt96quwzn2Da+21Yv3JfnNpnn9w4AIoyDAE5zOjgTEZk5c6YcOXJEdxkAYhw6dEjOP/983WU4ybbxnVM1YRrb+lCa8vzeAUCEcRDAac4HZ2+99ZbMmzdPRkZGdJcCIOTQoUMyb948OX78uO5SnOT6+A5kLc99KM/vHQBEGAcBnOZ8cCZyKjzr6+uTXbt26S4FwF/t3LlTzj//fEKzDOVhfAeylOc+lOf3DgAijIMATstFcKbccsstsmDBAnnllVd0lwLk1ksvvSTFYpFrmnWAbeM7p2rCNLb1oTTl+b0DgAjjIIDTchWciYjs2rVLrrnmGrnkkkvkS1/6kvzsZz+TAwcOyNGjR3WXBjjn6NGjcuDAAXn22Wfli1/8olx88cVyzTXXcPfMDrFtfLetXrgvz20yz+8dAEQYBwGclrvgTHn55ZflnnvukUWLFsns2bNl+vTp4nkeCwtLisv06dNl9uzZ8rnPfU6+8pWvMNuzwzzPrvHdtnrhvjy3yTy/dwAQYRwEcJrHgADb0GaBZGzrK5yqCdPY1ofSlOf3DgAijIMATiM4g3Vos0Ay9BWgNTt27JCzzz5btmzZIiKn+9CWLVvk7LPPlu3bt+ssr6MYPwDkHeMgAIXgDNZhVgqQDOM70Lru7m6ZMWOGzJw5UzzPk5kzZ8q5554rXV1dukvrKMYPAHnDH08AxCE4AwBH2Ta+E4rDBIODgzJ16lTxPE/OPPNM8TxPpk6dKmvWrNFdWkfZNn4AQBr44wmAKARnAOAo28Z32+qFu6ZNm1Z3o5Pu7m7dJXUc/RFAHvHHEwBRCM5gHWalAMnYNr7bVi/ctXbt2vF/OE2dOlUGBwd1l9Rx9EcAecUfTwCEEZzBOrRZIBnb+gqhOEyi/uGU138w2TZ+AEBa+OMJgDCCM1iHNgskQ18BJm/t2rXyjne8I7f/YGL8AJBnef/jCYB6BGewDrNSgGQY34HJO3HihFx33XUyNjamuxQtGD8A5Fne/3gCoB7BGQA4yrbxPQ+h+I9//GNZs2aNLFy4UObNmyezZs2Snp6eumupsLCwNF96enpk1qxZMm/ePFm4cKEMDg7KT37yE91dHIAj8v7HEwD1PM+z6x9WAIBkbBvfbas3qSeeeEKuu+46OfPMM6VYLMo3v/lN2bZtm+zevVsOHjwox44d010iYJ1jx47JwYMHZffu3bJt2zb5xje+IVdccYWcddZZcv3118uTTz6pu0QADfziF7+QBx54QG644Qb56Ec/KgsWLJCzzjpLLrroIu3BPEt+l/e+971y1llnyZVXXil///d/L0uXLpUHH3xQXnrpJd1dBpp5nufmP1TgrjzMSgHSYNv4blu9zTz11FNSKBTk5ptvli1btsgf/vAH3SUBznvzzTfl29/+tixbtkwuueQS+dGPfqS7JAB/9fzzz8vnP/95WbBggXzgAx+Q1atXy8MPPyzPPvusjIyMyJtvviknT57UXSZy7OTJk/Lmm2/K4cOH5ac//ak89NBDcuedd8qll14qH/vYx+S2226Tffv26S4TGhCcwTq0WSAZ2/qKK6H4Cy+8IPPnz5dPfvKT8uqrr+ouB8itl19+Wf7hH/5BPvaxj8mLL76ouxwgt5544gn5yEc+Ipdffrl8/etfl9///ve6SwJa9vvf/17uvfdeueyyy+Tv/u7vmNmcMwRnsA5tFkiGvtJ5DzzwgCxevFieeeYZ3aUA+Kt///d/l0WLFslDDz2kuxQgV1566SX59Kc/LVdffbX8/Oc/110OkJpqtSqf+tSn5J//+Z/llVde0V0OOoDgDNZxZVYKkDXG98669dZbZdmyZbrLABBj6dKlUi6XdZcB5MI999wjl156qezfv193KUBmnn/+ebn44otlzZo1uktBxgjOAMBRto3vNofiV111lWzevFl3GQCaGB4elk9/+tO6ywCc9ec//1kuu+wyefDBB3WXAnTMfffdJ3/7t38rb7/9tu5SkBGCMwBwlG3ju231KldddZV861vf0l0GgIQefPBBufrqq3WXATjn8OHD8uEPf5iLpyOXfv7zn8vll18uv/3tb3WXggwQnME6Ns9KATrJtvHdtnpFTp2eyUwzwD733nuv3HbbbbrLAJxx4sQJmTlzpu4yAO1mzJghf/7zn3WXgZQRnME6tFkgGdv6im2h+AMPPMA1zQCLLV26lBsGACk4fPiw9PX16S4DMMaMGTOYeeYYz/M8YWFhYWFxc0E2XnjhBVm8eLHuMgC0qb+/X15++WXdZQDW+vOf/ywf/vCHJ/3648ePy9DQkPT390tvb68Ui0Xt351YJi7FYlF6e3tl0aJF4vu+jI2NpdiK3HT55ZdzzTOH8K8qWMe2WSkA3DN//nx55plndJcBoE07duyQK6+8UncZgLUuu+yySV/TbHh4WM444wxZtWqV7Nu3T0ZHR1OuDmkaHR2VvXv3ysqVK6Wrq0s2bdqkuySj7dmzp61QGWYhOAMAGMGWUPypp56ST37yk7rLAJCSK6+8Unbs2KG7DMA699xzz6Tvnrls2TJZv359yhWhk772ta9JuVzWXYbR7rvvPhkcHNRdBlJAcAYAMIItp5YWCgV59dVXdZcBICW/+MUv5AMf+IDuMgCrvPTSS3LppZdO6rXLli2TNWvWpFwRdFi9erUsX75cdxlGe//73y+//OUvdZeBNtnxrxQgwJZZKQBaY0Nw9vjjj8vNN9+suwwAKbvxxhvlhz/8oe4yAGt8+tOflv3797f8uuHhYWaaOcb3fe4w3sDevXvlM5/5jO4y0Cbz/5UChNjwj2sArbMhFL/uuutky5YtussAkLKHHnpIli5dqrsMwApPPPGEXH311S2/7vjx49LT05NBRdCtu7tbTp48qbsMY/3jP/4jf5yxHAkErENwBkCXM888U/7whz/oLgNAyv7nf/5HzjnnHN1lAFb4yEc+Ij//+c9bft3Q0JCsWrUqg4qg28DAADMJG/iP//gPueKKK3SXgTaQQMA6NsxKAeCeH//4x1IsFnWXASAjH/3oR+XZZ5/VXQZgtOeff14uv/zySb22v79/0nfghNn27Nkjixcv1l2G0ebOnSsvvPCC7jIwSQRnAAAjmB6Kf+UrX5FvfvObussAkJEHHnhAvvrVr+ouAzDa5z//efn6178+qdf29vbK6OhoyhXBBCMjI9LX16e7DKNt2LBBVqxYobsMTBLBGQDACKafhr1w4ULZtm2b7jIAZGTr1q3MmACamD9/vvz+97+f1GuZte02jm9j//3f/y0f//jHdZeBSTL7XylABNNnpQCYHNODs3nz5snu3bt1lwEgI88884zMnz9fdxmAsX7xi1/IBz7wgUm/3vTPebSH49tcoVCQV199VXcZmARaN6zDoAy4yfRQfNasWXLw4EHdZQDIyIEDB2T27Nm6ywCM9cADD8jq1asn/Xq+w7uN49vcnXfeKQ899JDuMjAJtG5Yh0EZgA49PT1y7Ngx3WUAyMjRo0dl+vTpussAjHXDDTfIww8/POnX8x3ebRzf5h588EG56aabdJeBSaB1wzqmz0oB4Ca+EALuo58D8dq98yz9y20c3+a4Q7u9aN0AACOYHorzhRBwH/0ciDd//nwZGRmZ9OvpX27j+Db3m9/8Rq688krdZWASaN0AACOY/oXL9PoAtI9+DsQ766yz5M0335z06+lfbuP4Nve73/1O3vWud+kuA5NA64Z1TJ+VAmByTP/CZXp9ANpHP8f/a+/uY6Sq7j+O39C4i8pDw4Kha9I/aizx9kFjsU1J0V0e1DQ7TZpqUxCiLSBtyRgw+oeJVGxSEK6w+FRAaWyySdNJ/2ljfAJES8OEqom2WkujSWumFIlSW2wToQvf3x/7O7tnzt57587cu9xzzr5fyUTZmbn3zPnuuXPms+feQbLLL79choeHO34+48tv1Le14eFhufzyy8tuBjrAbzecw0EZ8JPtoTjHHsB/jHMgWd7xwfjyG/XNhn5yE1WDczjYACgDxx7Af4xzIBnBGdJQ32zoJzdRNTjH9lUpAPzERAfwH+McSEZwhjTUNxv6yU1UDQBgBdtDcSY6gP8Y50AygjOkob7Z0E9uomoAACvYPpGwvX0A8mOcA8kIzpCG+mZDP7mJqsE5tq9KAdAZ2ycStrcPQH6McyAZwRnSUN9s6Cc3UTU4h4MN4CfbQ3GOPYD/GOdAMoIzpKG+2dBPbqJqcA4HGwBl4NgD+I9xDiTzJTir1+sSBIE0Go1x9zUaDQmCYPQW95h2qO3V6/VSt3E+2FJf29FPbqJqcI7tq1IA+ImJDuA/xjmQbDIEZ2EYShRFIiISRZGEYZhrX66EXkWwpb62o5/cRNUAAFawPRRnogP4j3EOJGs1Pvbt25fr+eeLGZxVKpXRgEwPudTjlCiKmlaj1Wo1ERkLx/T7zfvq9fro/6v9mv9W+9O31Wg0YrdRrVabHmsDW+prO/rJTVQNAGAF2ycStrcPQH6McyBZq/ExY8YMmTp1amKQY8v40oOzarUq1Wp19L5KpRK74kwFVor+b/X/lUpl3PbbCc70wE0FY2nBmYhIrVazpl9taYft6Cc3UTU4x/ZVKQA6Y/tEwvb2AciPcQ4kazU+nnzySZk2bZpcdNFFcuGFF44L0GwZXyrYMkMzpVKpNAVhIuNDLl3c6ZgqgMsanJmr2/T72gnfymRLfW1HP7mJqsE5HGwAP9keinPsAfzHOAeSZRkfs2fPHj2FUA/Qzpw5Y8340oOzuLDKPFUz7lTKuNMx9fCq3eCsVquNu54awZmf6Cc3UTU4h4MNgDJw7AH8xzj3W39/f1PwwW1iblOmTGn6d3d3t6xevdqa8aUHYlEUNZ32aIZXYRiOBmS6pBVh5vNYcQYT/eQmqgbn2L4qBYCfmOgA/mOc+4365pOl/8wVZ1OnTpVt27bJ6dOnrel/cyWZGUqZK87q9fq4UC3uGmcqgEu6xpnalwri9C8AMO9rdY0zgjN30U9uomoAACvYHooz0QH8xzj3G/XNp1X/6dc4U4FZO88/X8zgTL/AftLpmCLS9E2WehgW902X5n3q32pfQRCMC870fROc+Yt+chNVAwBYwfaJhO3tA5Af49xv1DefVv03c+ZM6e7uHheYZX2+qyYivIo7bdR2vta3aPSTm6ganGP7qhQAnbF9ImF7+wDkxzj3G/XNp1X/Pf/887me76oigjO1Df1mwyqydvha36LRT26ianAOBxvAT7aH4hx7AP8xzv1GffPJ23/0v9+obzb0k5uoGpzDwQZAGTj2AP5jnPuN+uZDcIY01Dcb+slNVA3OsX1VCgA/MdEB/Mc49xv1zYfgDGmobzb0k5uoGgDACraH4kx0AP8xzv1GffMhOEMa6psN/eQmqgYAsILtEwnb2wcgP8a536hvPgRnSEN9s6Gf3ETV4BzbV6UA6IztEwnb2wcgP8a536hvPgRnSEN9s6Gf3ETV4BwONoCfbA/FOfYA/mOc+4365kNwhjTUNxv6yU1UDc7hYAOgDBx7AP8xzv1GffMhOEMa6psN/eQmqgbn2L4qBYCfmOgA/ksc52EoEkXZNtJoiATB2C0Mi2ugUq+PbLtdQTDyXPNnqo1m2xuN/G3t1MDASBu++92xdqv2ma8hI47j+RCcIQ31zYZ+chNVAwBYwfZQnIkO4L/YcR5FI2FNluBMBVp6sBNFxYdnRQVnZiCo/3si2t2OuNdHcFYqgjOkob7Z0E9uomoAACvYPpGwvX0A8hs3zlVQMzCQLThLWpkWhiNhjwq81GqqsR3Hr/Kq1Zrvq1abH68HW1lWiumhUxiObS/ufjOcUwGiutVq47ev+kt/rHpclteu9q3/7De/SV9x1sYKOY7j+RCcIQ31zYZ+chNVg3NsX5UCoDO2TyRsbx+A/MaNcxV4ZQnOsqyGUuGRHjrpYZsKysYaNLY9dV+jMT7USttG8wscez1maCbS/Dr1FWfqtZmvNakPBgaaX6/e5lavXYVfcWGZ2cdZX/foy+c4ngfBGdJQ32zoJzdRNTiHgw3gJ9tDcY49gP+axnkUjYVL7QRnaaue9CBJ/7cuDEdCIHM7+vb156VtY/wLHL96zaRWhKnwK+tr0x+nh4eq78zXHrdNvd2tgrN2Xvfoy+c4ngfBGdJQ32zoJzdRNTiHgw2AMnDsAfw3Os7NFVVZT9XMuuLMDM7Mm77qy7wvKThL2obZPhWImaeVmqFXq7amnaqph2FJwVlc8KX3c9bgLMvrHn35HMfzIDhDGuqbDf3kJqoG59i+KgWAn5joAP4bHedxgVXaKi0lKWAbGBgJmuLCo6QL8Ket0DKDs6wX8Y8LxvRTQc3tJK3gSlqBFrfiTG1jIlactfnlBRzH8yE4Qxrqmw395CaqBgCwgu2hOBMdwH+J4zzrirNW36pphkcizWGR/nxzRZY6hTLpGmdx2xj/Ase3zVxlFxesmaFaq2ucqYAx7hpn5mvPe42zLK979OVzHM+D4AxpqG829JObqBoAwAq2TyRsbx+A/DIFZ0mhkWKeQqgHTnHh0ciO40+BVGGZ+rm5IktvR6vTKNVjzGBJ/5bLtNMxq9Xm++ICKj04Mx+X5bWb35bZKjjL+rpHH8pxPI+8/dfX11dQS2Aj6psNxyE3UTU4x/ZVKQA6Y/tEwvb2AciPcZ5T1i8RKAn1zSdv/82dO1eOHz9eUGtgk2PHjklvb2/ZzXACxyE3UTU4h4MN4CfbQ3GOPYD/GOc5EZx5LW//LV++XF5++eWCWgOb1Ot1WblyZdnNcALHITdRNTiHgw2AMnDsAfzHOPcb9c0nb/9FUSR33XVXQa2BTdavXy+Dg4NlN8MJHIfcRNXgHNtXpQDwExMdwH+Mc79R33zy9t/p06elq6uroNbAJlOmTJGzZ8+W3QwncBxyE1UDAFjB9lCciQ7gP8a536hvPkX036OPPirbt28voDWwxbZt22TXrl1lN8MZHIfcRNUAAFawfSJhe/sA5Mc49xv1zaeo/qtWq3L//fcXsi2Ua+PGjbJhw4aym+EUjkNuompwju2rUgB0xvaJhO3tA5Af49xv1DefIvtv3bp1EkVRYdvD+bdt2zZCsw5wHHITVYNzONgAfrI9FOfY449GoyFBEIzewjBsul+/T92q1eq47ZiPgfuoo9+obz5F999jjz0mU6dOlQ0bNsiRI0fk2LFjhW4fxTp27JjU63VZv369TJkyhdMzO8RxyE1UDc7hYAOgDBx7/FCv1yUIAqnX66M/i6KoKTwLgkBqtVrT88IwbArPwjBsWi0RRRG/Ix6ghn6jvvlMRP8NDw/Ljh07ZOXKldLb2yt9fX2xf7zgVu6tr69Pent7ZcWKFTI4OMgXAeTAcchNVA3OsX1VCgA37du3L/V+Jjp+MAMv/ecqTIsLzlQDVK1vAAAgAElEQVTg1mg0RlesNRqNpsfEPQ9uYZz7jfrmQ/+1dubMGVm2bJmcOXOm7KbAUowjN1E1AIAVyg7FZ86cKVOnTpUHH3ww9n4mOu5TgZe+2ixOUgCmP7dSqRCUeYhx7jfqmw/919qWLVvkggsukM2bN5fdFFiKceQmqgYAsELZE4knn3xSpk+fLhdddJFceOGF4wK0stuH/JJWipmSArEwDJt+XqvVmk5lIURzH+Pcb9Q3H/qvte7ubgmCQLq7u8tuCizFOHITVYNzyl6VAmBi2DCRmD179mgIogdoZ86csaJ9yK+oFWemuGunwT2Mc79R33zov3RbtmyRrq4uCYJAurq6WHWGWIwjN1E1OKe/v1+CIGgK0DZt2jT6YZef83N+zs87/fkvf/lL+cQnPtG0imjq1KmyZs0aJjqeqFQqsdc4q1Qqo2FZXHCmgjGRkZVmlUpl3DbMFWlwjz72ufl36+/vL/tXzGm8D6ZTq83UjVVniMM4chNVAwDg/+krzi6++GKZOnWqRFEkp0+fZqLjiTzfqqkHbuZj1GmbrU4Dhd0Y50AyxkcyfbXZjBkzJAhYdYZ4jCM3UTUAAGTsGmd6YKZjouMPFZ6pmx6aicSvOopbpWY+htDMfYxzIBnjI1lXV5f09PTIpZdeKr/61a+kt7dX5syZI11dXWU3DZZhHLmJqgEArFD29Qtnzpwp3d3dsQGJCBMdYDJgnAPJGB/x9u/fLz09PTI0NNT086GhIenp6ZF9+/aV1DLYiHHkJqoGALBC2ROJ559/PvX+stsHYOIxzoFkjI9syv5DIOzGOHITVQMAWMH2iYTt7QOQH+McSMb4yIZ+Qhp+P9xE1QAAVrD9L7RMdAD/Mc6BZIyPbOgnpOH3w01UDQCADJjoAP5jnGPSCkORIBi5JXzRSdP4CAIR49uHpV4f+XkrjcbI47RvNy5E0jbV6zJv+utsdX8bbP9DIMrF+4ybqBowAcIwbOtb1uK+wa1arY7e32g0JAgCqbeYYKhvioujb0P9f7vfAJe2fcB3/O4D/mOcY1KqVkduIiJRNBKixXA6ODPbWq2KDAwkPzelH1CcarU67put1ecN/fNKrVYb9/lIRKRSqYz7jBSGofz6179O/KyjtlvWN2LzPuMmqgYUrFqtjh7Uoyga92YQJwgCqRlv6GEYjntzaCVrsEVwBhvZ/hdafvcB/zHOMSmZoVFCANVWcKbCsSgaW8GlHh8XnOkrvfSf12rN9+lzY7Ud9fN2gjMz5DOfmzUERC56SKZEUSTVanVccKYWJuiCIJAwDEeDs0ajMfrvpM86YRiOfoN61s9qReJ9xk1UDSiY+VePLCvF4oIz/YBvrjiLoqjpLyXquerf+huG+ktM3IqzarU6bhtmqKb/W9++3vay/mIDv9g+kTgf7fv4449l27Ztsnz5cpk7d6709fXFrkjlVu6tr69P5s6dK7fccotEUSSnT5+e8N8NnB+2H4eAwqnwSZ/DheH4oEk6DM7Uqi51X6MxPjgLw5GATWQsKFPt0R9n3hf3vCJXnOn3t8H2PwSeD0EQNH1eqVaro6vG1H2KHmSJjKwiq9VqscFZpVIZ/TxUr9elUqk0BWe1Wk2q1eq44Ew9TrVN34b+e530GavovoF7qBpQoLiVXGEYtjzoJh2Y1YE9LvQy9ynSfPBX/28GYvo2KpVK02P1kC4uODPfXPQ3OvVmCHTK9t+fiW7fww8/LBdffLHcfffd8uqrr8rx48cndH/I5/jx4/Lyyy/LXXfdJV1dXfLoo4+W3SQUwPbjEFA4PdBSigzO9DBqYGAkkNLvSwvuzD/I6o+Ne15acBZ3a/WYDv8gzHFERsMykbHPGerf5meGarU6+plEPdf8TKKCsyiKmlaLqRVjKghTAZ3+2UY/G0hkJESLW3GW9hmr6L6Be6gaUKC4ZcF5gjP13KzXJ4sLzswAzAziFPUmkjU4izttM8trBZLY/hfaiZzorF27Vnbs2DFh28fEe/DBB9s+vR724QMNJp1OV5zFPSYuONO3GxecxZ0SqR4n0nyqpx5oxT0vDFuvOFP7Nttuhm5xgWJGHEfSz8AxP2uYny9UiBYXnOn3q9VnenAWhmHTZxYzNFPUGTl6YNfppWzaxe+Hm6gaUKDzseJMZOwNxlxG3G5wprez0+DMvOlLrQGfTNREZ+3atbJ58+YJ2TbOr/vvv1/WrVtXdjOQAx9oMCmZoVHCyq2WwVmtNnZB/bgVZ/pKsiwrzszwKs+KM72t5imfSc9NCBBbsf0PgedDO8GZyNjnJX1FWVxwpral/1cFZ+r6ZiLNq9ziVpGZn6nMEI9TNWGiakDB0t4o0p6TdI0zkfRv1WwVbGVdcWaubssSnJ3vi2kCZZqIic7DDz/MSjPPRFEkjz32WNnNQIf4QINJaWCg/W/VVCvBdPo1x1SwpbbbyTXOzFVlAwPjr3Gmtt/uNc4GBtKvcZZjxRnaD87U6ZqVSiX2M4genKk/9qvVYio4U9c3E2n+HKS+bEBEmrajJC1ymKgVaLzPuImqAQWrVCqFfaum+RcX9aagb7PVNc7SgrO4NxezPeoimUnXODNXu7UKCYEktv+FtuiJzscffyzTpk0rdJuwQ3d3twwPD5fdDHSADzSYtMxTIUXGAq7RhxjjQ32TpbrFfeOl/hg1R4xbjaZvx7wumvq5WtGmz5nVfSoIyxqcqTaowE7fv74/dKTd4Ex9joj7jGMGZ+qzifqcpIIzdX0zfXv6Z5u0s3hafcYqum/gHqoGTAB9ia8ZXLV6fNwpj+ZBXv82zLg3JvWzLMFZ3DbMb70x33j01zHRy5kxedg+kSi6fdu2bZO777670G3CDhs2bGAloaNsPw4BZWprfMSdSjlJ2P6HwPOh3eBMPUa/HllScGb+sV4FZ+r6Zvpj1L/1LyRIOx0z7TNWUXifcRNVAwBYwfaJRNHtW758ubz66quFbhN2OHLkiKxYsaLsZqADth+HgDIRnGXDcQRp+P1wE1UDAFjB9r/QFj3RmTt3rhw/frzQbcIOx44dk97e3rKbgQ7wgQZIxvjIhn5CGn4/3ETVAADIoOiJTl9fX6Hbg12or5v4QAMkY3xkY/sfAlEuxpGbqBoAABkUPdFh4uQ36usm6gYkY3wA+TGO3ETVAABWsP0vtARnaAf1dRN1A5IxPoD8GEduomoAACvYPpEgOEM7qK+bqBuQjPGRje1/CES5GEduomoAACvYPpEgOEM7qK+bqBuQjPGRDf2ENPx+uImqAQCsYPtfaAnO0A7q6ybqBiSbyPGxf/9+2b17t+zcuVM2bdrk9C0IgtLbUPRt586dsnv3bnnhhRcm7HdgsuB9xk1UDQCADAjO0A7q6ybqBiSbiPFxzz33yEUXXSRr1qyRtWvXyuDgoNx3333cLLsNDg7K2rVrZfXq1XLxxRfLPffcU/jvwmTB+4ybqBoAABkQnKEd1NdN1A1IVuT4+POf/yz9/f2ydetW+e9//1vYdjHx/vOf/8jmzZtl0aJF8vbbb5fdHOfwPuMmqgYAsAKnasIn1NdN1A1IVtT4+Mc//iHXXHONnDt3rpDtoRzDw8Myf/58OX78eNlNcQrvM26iagAAK9g+kSA4Qzuor5uoG5CsiPFx4sQJ+fSnP11Aa2CLT33qU3Ly5Mmym+EM3mfcRNUAAFawfSJBcIZ2UF83UTcgWRHjY+HChXLo0KECWgNbHDx4UPr7+8tuhjN4n3ETVQMAWIFTNeET6usm6gYkyzs+nnvuOalWqwW1Bjb54Q9/KAcOHCi7GU7gfcZNVA0AgAwIztAO6usm6gYkyzs+vve978nPfvazgloDm+zZs0duv/32spvhBN5n3ETVAADIgOAM7aC+bqJuQLK84+Paa6+Vv/3tbwW1BjZ55513OF0zI95n3ETVAABW4FRN+IT6uom6Acnyjo9p06bJRx99VFBrYJNTp07J9OnTy26GE3ifcRNVAwBYwfaJxPkOzoIgGHdrNBoiItJoNCQIAqnX64W2KUnW/dXrdevreL7QD26ibkCyvOOD8eU36psN/eQmqgYAsILtE4kygjM9qIqiSMIwFJHzH5xlRXA2hn5wE3UDkhGcIQ31zYZ+chNVAwBYgVM1x9+vB2N6KKUHZ+r/zdVo6t9qW0mr1qIoGr2vVqs17atSqYw+x9xftVodfV4URU37UQGf0s6+4tpsBoT6fUk/11+/vl99363uS2pHUpvN58E91A1IRnCGNNQ3G/rJTVQNAIAMyg7OoiiSSqUiIu0FZ2EYjgZbtVptXPimtqnCoEajMfr/KkRKCs7MbSatOGtnX0lt1l+PemwURaPtaPU6zba0ui+tHXFtjqsf3EPdgGQEZ0hDfbOhn9xE1QAAyMDWa5ylBWdxQZYKnuJO96xUKhJFUVOwlXd/5vOz7ktfMabaHLf9rK9T357Zrqz3me2Ie57CxNhN1A1IRnCGNNQ3G/rJTVQNAGAFTtUcf3/cqZqNRqPtIMu8RVEUGwxNdHCWZV9x2zAfa0p7nXH36yvFku7L0g6CM/9QNyAZwRnSUN9s6Cc3UTUAgBVsn0iUHZyJxK8WaxVkmdcbU+JWgSWtqJqIFWet9pV1xZmIpL7OpLa0WmXGirPJiboByQjOkIb6ZkM/uYmqAQCsYPtEouzgLGnFmXqsft2vpGuCqW3EXass7rpjRQdnWfal2px0jTP9devfNJr0Omu1WlOopl/HLO2+tHYQnPmLugHJCM6QhvpmQz+5iaoBAKzAqZrj7zdvcRfrFxkLddTpiWaok7YN/dsxzW+NbDc40/ela2dfcW3WA0S1rbj9JJ2Oqe/X3F7afUntIDjzF3UDkhGcIQ31zYZ+chNVAwAgg/MdnE20tFMWXd6XLcquLzpD3YBkBGdIQ32zoZ/cRNUAAMiA4MyNfdmi7PqiM9QNSEZwhjTUNxv6yU1UDQBgBU7VhE+or5uoG5CM4AxpqG829JObqBoAwAq2TyQIztAO6usm6gYkIzhDGuqbDf3kJqoGALCC7RMJgjO0g/q6iboByQjOkIb6ZkM/uYmqAQCswKma8An1dRN1A5IRnCEN9c2GfnITVQMAIAOCM7SD+rqJugHJfArO6vX6aHvUF9jU63UREalUKhIEgVSr1VzbNRX1RTlqH7Z94Y5N9bUZ/eQmqgYAQAYEZ2gH9XUTdQOS+RqcmfK0k+AMrdBPbqJqAAArcKomfEJ93UTdgGQuBGe1Wk2CIBi9qVVjKmxSq8nULQzDphVn+n31ej1xe/prUjf932EYjmub2k+1Wh19XK1Wi21f3PbVijgzOKtUKk3705+jHpO0/SJx/MyGfnITVQMAWMH2iQTBGdpBfd1E3YBkLgRnesCkQq9GozEaHJlBlcj4UzWT/l/fnohIGIaj24uiSKrVaqYVZ5VKpakNce1T24+iKPG1NBoNqVarTWFe3HP0fenbLxrHz2zoJzdRNQCAFWyfSEybNk0++uijwrZn++tFPtTXPadOnZLp06eX3QzAWrYHZ+api/qpkeYqrSzBWZbtmfdnCc7UfkRGVotFUTSufXGndaqgTj3WDM3i9m0+ZyJP7+R9Lxv6yU1UDQBgBdtP1fzsZz8rf/nLXwrbHhMnv1Ff9xw9elTmzZtXdjMAa9kenImMrPzST1XME5xl2Z5J/7l+Sma1Wo0Nw5KCs7jtm49V2zf3bd7itj8ReN/Lhn5yE1UDACCD6667Tl566aXCtsfEyW/U1z0vvPCCLFq0qOxmANayPThLW7XVSXCWZXtJbYgTt+IsaUVYlhVnjUZj9BRRte+4a6vF9c1E4H0vG/rJTVQNAIAMli1bJr/4xS8K2x4TJ79RX/cMDQ3JihUrym4GYC1XgjNFXQg/b3AWtz39cSIjK9PCMMwUnJlfWBDXPpFs1zgz26Ffd009Li4EnAi872VDP7mJqgEArGD7qZqbN2+Wxx9/vLDtMXHyG/V1z65du2Tr1q1lNwOwlu3BmYg0fWtmrVZLvcaXfupl0qmaSdsTGQvC1M3crinuWzWTvinT3FbaY/UvATCfY4ZoBGflo5/cRNUAAFawfSLx29/+Vq699trCtmf760U+1Nc9CxYskMOHD5fdDMBaLgRnKA/1zYZ+chNVAwBYwYWJxCc/+Un58MMPC9mWC68XnaO+bnn//fdl9uzZZTcDsBrBGdJQ32zoJzdRNQCAFWw/VVNE5LbbbpMnn3yykG0xcfIb9XXLE088IatXry67GYDVCM6QhvpmQz+5iaoBAJDRU089Jd///vcL2VZfX18h24GdqK9b1qxZI88880zZzQCsRnCGNNQ3G/rJTVQNAIA2fP7zn5c33ngj93bmzp0rx48fL6BFsM2xY8ekt7e37GYgo9dee02uuuqqspsBWI/gDGmobzb0k5uoGgDACi6cqiki8txzz8kNN9yQezvLly+Xl19+uYAWwTb1el1WrlxZdjOQ0eLFi+XAgQNlNwOwHsEZ0lDfbOgnN1E1AIAVXJpIFPFBO4oiueuuuwpqEWyyfv16GRwcLLsZyKCoIByYDAjOkIb6ZkM/uYmqAQCs4NJE4vXXX5dbbrkl1zZOnz4tXV1dBbUINpkyZYqcPXu27GYgg+985zvy5ptvlt0MwAkEZ0hDfbOhn9xE1QAAVnDlVE1l7969smrVqlzbePTRR2X79u0FtQg22LZtm+zatavsZiCDW2+9VX7+85+X3QzAGQRnSEN9s6Gf3ETVAADoULValYcffjj3Nu6///6CWoQybdy4UTZs2FB2M5DBjh07qBXQJoIzpKG+2dBPbqJqAADk8M1vflP27NmTaxvr1q2TKIoKahHKsG3bNoIYR+zatUtuuummspsBOIfgDGmobzb0k5uoGgDACq6dqqn7xje+IQ899FCubTz22GMydepU2bBhgxw5ckSOHTtWUOswEY4dOyb1el3Wr18vU6ZM4fRMR+zYsYPQDOgQwRnSUN9s6Cc3UTUAgBVcn0jccccdua95Njw8LDt27JCVK1dKb2+v9PX1SRAE3Cy79fX1SW9vr6xYsUIGBwf5IgBH3HrrrawKBHK47LLLZHh4uOPnu/4+j3TUt7Xh4WH5zGc+U3Yz0AF+uwEAVvBhwrV3715Zvny57Nu3r+ymAPh/zz33nCxbtowvAgBy+uQnPykffvhhx8/34X0eyahvaydPnpRZs2aV3Qx0gN9uAIAVXD5VU/fGG2/I0qVLZenSpfKHP/yh7OYAk9Zrr70mixcvlhtuuEHefPPNspsDOG/JkiXy97//vePnE6z4jfq29u6778r1119fdjPQAX67AQCYAPv27ZMvfvGLsmbNGtm7d6988MEHZTcJ8N77778vTzzxhKxZs0auuuoqOXDgQNlNAryxcOFCOXToUMfPJ1jxG/Vt7eDBg9Lf3192M9ABfrsBAJhATz/9tKxatUp6enrka1/7muzevVuGhobk4MGDcvToUTl16lTZTQScc+rUKTl69Ki88MILMjQ0JLt27ZIFCxbI7NmzZfXq1fLMM8+U3UTAO6tWrZK9e/d2/HyCFb9R39Z2794ta9euLbsZ6AC/3QAAK/hyqmaa3/3ud7J161ZZsWKF9Pf3y7x582T69OmlX+yeGzfXbtOnT5d58+bJokWLZMWKFbJ161Y5fPhw2UMc8NqePXvkvvvu6/j5QcBHT59R39buvffeXOEzysNvNwDACky47EVtJpczZ87I8uXL5cyZM2U3BYBF/vjHP8oXvvCFjp8/bdo0+eijjwpsEWxx6tQpmT59etnNsN4VV1whb731VtnNQAeYCQMArEA4Yy9qM7k88MAD0tXVJVu2bCm7KQAss2TJEvnnP//Z0XP7+/vlr3/9a7ENghXeeecdWbRoUdnNsNqJEyf4YgCHMRMGAFhhMpyq6SqCs8mlu7tbgiCQ7u7uspsCwDJ33HGHPPTQQx09N+810mAvrt3V2vbt2+XOO+8suxnoEDNhAACQiuBs8njggQeagjNWnQHQvfrqq/KlL32po+c+//zzsm7duoJbBBv84Ac/4FuMW7jyyivl9ddfL7sZ6BAzYQAAkIrgbPJQoZm6seoMgOmrX/2q1Ov1jp573XXXyUsvvVRwi1CmAwcOyOLFi8tuhtUOHTokCxcuLLsZyIGZMADACpyqaS+Cs8lhy5Yto8GZ+rbX7u5u2bx5c9lNA2CRp556SgYGBjp67smTJ+WSSy4puEUoU09Pj/z73/8uuxlWu/HGG+XZZ58tuxnIgZkwAMAKhDP2ojaTQ1dXl8yZM0cuvfRSCYJAent75ZJLLpGurq6ymwbAMt/61rfklVde6ei57733nlx99dV8c6/jPv74Y7n66qvlxIkTZTfFakeOHJGbb7657GYgJ2bCAAArEM7Yi9r4b//+/dLT0yNDQ0MiMlbzoaEh6enpkX379pXZPACWefPNN+Vzn/tcx89/++23ZfHixfKTn/yE1UqO+de//iU//vGPZenSpXxLagbz5s2To0ePlt0M5MRMGABgBU7VtBfB2eRDzQG0snnzZtm1a1eubWzcuFFmzJghq1atkjVr1sjOnTtl06ZN3Cy77dy5U9asWSO33XabzJw5UzZu3FjQb5HfHnnkEdm6dWvZzUABmBUBAIBUhCiTDzUHkMWXv/xl+f3vf597Oy+++KI8/vjjMjg4KPfddx83y26Dg4Py+OOP88UObTh8+LAsWLCg7GagIMyKAABAKkKUyYeaA8ji7NmzMn/+/LKbYZ0zZ87IsmXLuI7bJHXu3DmZP3++nDt3ruymoCDMigAAVuBUTXsRokw+1BxAVu+9957MmTOn7GZYZcuWLXLBBRfwrcST1KxZs+SDDz4ouxkoELMiAIAV+KBuL2oz+VBzAO04c+aMXHLJJWU3wxrd3d0SBIF0d3eX3RScR+fOnZNZs2bJ//73v7KbgoIxKwIAWIEP6vaiNpMPNQfQrvfee0+uueYaOXLkSNlNKdWWLVukq6tLgiCQrq4uVp1NEocPH5b58+ez0sxTzIoAAFbgVE17EaJMPtQcQCfOnj0rX/nKV+SnP/1p2U0pjVptpm6sOvPfI488IgsWLOCaZh5jVgQAAFIRokw+1BxAHg888IBcccUV8sorr5TdlPNKX202Y8YMVp157siRIzJv3jzZunVr2U3BBGNWBAAAUhGiTD7UHEBeb731ltx0003y9a9/XQ4fPlx2c86Lrq4u6enpkUsvvVS+/e1vS29vr8yZM0e6urrKbhoKdOjQIbnxxhvl5ptvlqNHj5bdHJwHzIoAAFbgVE17EaJMPtQcQFGefvppufbaa+Wqq66SwcFBef/998tu0oTYv3+/9PT0yNDQkIiMHUeHhoakp6dH9u3bV2bzkNOJEydk+/btcuWVV8rChQvl2WefLbtJOI+YFQEArMAHdXtRm8mHmgMo2muvvSbr16+XJUuWSBiG8qMf/Uj27NkjL774orz77rty8uRJGR4eLruZheE46p7h4WE5efKkvPvuu3Lw4EHZvXu33HvvvXLFFVfI0qVL5c4775TXX3+97GaiBIxmAIAVmGDaq7+/v+lCx9z8v/X395f9awfAY3/6059k7969cvvtt0tfX58sWbJEZs2aJZdffnnpxz9uk/d22WWXyaxZs+T666+X/v5+Wbt2rezdu1feeuutsocMSsanFACAFThVEwAAAIBtCM4AAAAAAACAGARnAAAAAAAUiJX0gD8IzgAAVmCCCQAAfBEEfNQGfMFoBgBYgQkmAADwBfMawB+MZgCAFZhgAgAAX7CSHvAHn1IAAFZgggkAAADANgRnAAAAAAAAQAyCMwAAAAAACsRKesAfBGcAACswwfRArSYSBGO3LPTH67dGY+La2WiM7KNen7h92KZez14TAEBuXLsV8AejGQBgBSaYjlNhlFKtigwMtH5eEIwEbrqsz+0UwRkAYIIxrwH8wWgGAFiBCabjzBVitZpIGLZ+XlxwFhfyJK1Gi6Lm+8xt6fepoEwPzsJw7DlqxVyrfeqvOQia26Dv31yBV602v76BgbH9JT1WtUPfR7Xa/Pgoat1X6t96TeIeF9e2Vn0MABiHlfSAP/iUAgCwAhNMzwwMNIc/SbKsOAvDsXBID7fMVW7mv+Oe12g0B2fV6thjqtWxNiftU6e2o9qqQic9rFJhnb5/9Tj9dSc9Vt1nhm7q32bbktpthpGtHqfa1qqPAQAAPMfMBwAAFEcFL1lPhUy6xpm5PZ1aJaZCnLTVYPp95vPq9ZF/62FZvZ6+z7h96K9zYGAkkDLbpLfHDNjSHqv6SN9H3Oo5fbtx7dbvy/I4vW0Tfc05AAAAixGcAQCA4mW9jljc6iY9oNKDOP2mVkuZ96vnxoVDeqil2tZojIRG6r9Z9mm+Rj1UUvsQGX+KY1JwlvZY1UftBGdx7Y4LztIep7ctqY8BAIlYSQ/4g+AMAGAFJpgeilulZUq6Lph+za0s10oTaQ6Rsq44U22IoubTIbPsMy4czLJyy7yv1SqvdoKzpHabwVmrxyWtMGMFGgBkwrVbAX8wmgEAVmCC6ThzhZcZgCWJW8E0MDD+GmfmSjJ1mqUeAHVyjTO1v6QAzNynTm3HvP5Y3GmTah9pwVncY1UfZQnO0todd42ztMep7bXqYwBALOY1gD8YzQAAKzDB9ID5zZBmuBMnLjjTv61Sf1zcqYLVavw+454X962aImOnSca1Le30RD04i9u/CsDU85NWo6U9VrUja3CW1m71s7THxbWtVR8DAMZhJT3gDz6lAACswAQTzuG0RQAAAO8RnAEAAHSC4AwAAMB7BGcAAAAAABSIlfSAPwjOAABWYIIJAAB8wbVbAX8wmgEAVmCCCQAAfMG8BvAHoxkAYAUmmAAAwBespAf8wacUAIAVmGBiVBCI1OvZfh4EImE48v/qYv3qZttF++v1kXaVZWBgZP/f/e5YX6o+i+tvAAAAEJwBAADLZA3OwlAkiuL/HUVjgZotyroVP9QAAATNSURBVA7O4vZNcAYAAJCK4AwAABSjVmte8VWtjvxchTPV6th9euClrxRTj2kVnIXh2Pbj7jdDqihqblutlvw69Mfp21IrtuIep69uS+oH9W890Gu1Qk71jd5+1fYs7VL9of/sN79JX3Fm86o9AHAEK+kBfxCcAQCswATTA3oAo8KjRqM5ONPvU/SVYuq+tOBsYGB8aCYy8vO4FWdq/4r5b10YjgVTUTSyHxVQ6WFbXJtb9YMZ5qVtw2zrwMDIv9U29O21apcKv+LCMjM4y9ImAEBLXLsV8AejGQBgBSaYjjNXJqlARg/O1GPS7hNJD87MVVwmtfpKBU3m/tLEnUqpB1Tq+XGPU4FbWj/oz0vbRtzz9f5QAaHZrrjXqW+zVXCWtU0AgJaY1wD+YDQDAKzABNMD5umQWYKzpLAmKThTgZh5fTMzYEoKu9JO1Uy6BlmrbZmnnyb1Q1xwlrQN83XpYVhScBbXfn0VXtbgrFWbAAAtsZIe8AefUgAAVmCC6bi01U9FrjgzgzH9lEjzywCSVkslrUBrJzhL+uKBtH4wg7MsX14Qt+JMva6JWHFm2xcqAAAAlIzgDAAA5GeGTuqUyVbBmUjzhf6zXONMUSu79G3GBWtmqJZ2jTN9G+o6aWZApdpsXqQ/7nRHvR/irnEWtw2deX24uGucme3Ke42zVm0CAACYRAjOAABAMVRIpE6F1K/71WpllHrewMDILUtwpu9TJP10TP0bPdPCIP0bPs3tmivUkvaV1A/6c1ptw2yP3v6k01Hjtml+W2ar4CxLmwAALbGSHvAHwRkAwApMMIEYWb/YAABgFa7dCviD0QwAsAITTCAGwRkAOIl5DeAPRjMAwApMMAEAgC9YSQ/4g08pAAArMMEEAAAAYBuCMwAAAAAAACAGwRkAAAAAAAViJT3gD4IzAIAVmGACAABfcO1WwB+MZgCAFZhgAgAAXzCvAfzBaAYAWIEJJgAA8AUr6QF/8CkFAGAFJpgAAAAAbENwBgAAAAAAAMQgOAMAAAAAoECspAf8QXAGALACE0wAAOALrt0K+IPRDACwAhNMAADgC+Y1gD8YzQAAKzDBBAAAvmAlPeAPPqUAAKzABBMAAACAbQjOAAAAAAAAgBgEZwAAAAAAFIiV9IA/CM4AAFZgggkAAHzBtVsBfzCaAQBWYIIJAAB8wbwG8AejGQBgBSaYAADAF6ykB/zBpxQAgBWYYAIAAACwDcEZAAAAAAAAEIPgDAAAAACAArGSHvAHwRkAwApMMAEAgC+4divgD0YzAMAKTDABAIAvmNcA/mA0AwCswAQTAAD4gpX0gD/4lAIAsAITTAAAAAC2ITgDAAAAAAAAYhCcAQAAAABQIFbSA/4gOAMAWIEJJgAA8AXXbgX8wWgGAFiBCSYAAPAF8xrAH4xmAIAVmGACAABfsJIe8AefUgAAVmCCCQAAAMA2BGcAAAAAAABADIIzAAAAAAAKxEp6wB8EZwAAK2zatEmCIJAgCJomm/ycn/Nzfs7P+Tk/5+eu/by/v18A+IHgDAAAAAAAAIhBcAYAAAAAAADEIDgDAAAAAAAAYhCcAQAAAAAAADEIzgAAAAAAAIAYBGcAAAAAAABADIIzAAAAAAAAIAbBGQAAAAAAABDj/wCgkQQqD1f8HQAAAABJRU5ErkJgg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>
          <a:xfrm>
            <a:off x="314961" y="1586984"/>
            <a:ext cx="1107693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K8s profile (template) belongs to Cloud Tech Artifact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During the distribution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Artifact Broker creates the profile (template)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CDS during resource assignment process resolves parameters and sends them to SDNC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K8s profile name can be derived from </a:t>
            </a:r>
            <a:r>
              <a:rPr lang="en-US" sz="2800" dirty="0" err="1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vf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-module-customization-id – like proposed already before, or from macro flow input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invokes infra workload with SDNC parameters created by </a:t>
            </a:r>
            <a:r>
              <a:rPr lang="pl-PL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CDS</a:t>
            </a:r>
            <a:endParaRPr lang="en-US" sz="28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Multli</a:t>
            </a:r>
            <a:r>
              <a:rPr lang="pl-PL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loud 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invokes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instantiation</a:t>
            </a: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 K8s service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extra parameters used to replace template values from the profile</a:t>
            </a:r>
          </a:p>
          <a:p>
            <a:pPr marL="380990" indent="-380990">
              <a:buFont typeface="Wingdings" panose="05000000000000000000" pitchFamily="2" charset="2"/>
              <a:buChar char="§"/>
            </a:pPr>
            <a:r>
              <a:rPr lang="en-US" sz="2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</a:t>
            </a:r>
            <a:r>
              <a:rPr lang="en-US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template processing engine in the K8s plugin</a:t>
            </a:r>
          </a:p>
        </p:txBody>
      </p:sp>
    </p:spTree>
    <p:extLst>
      <p:ext uri="{BB962C8B-B14F-4D97-AF65-F5344CB8AC3E}">
        <p14:creationId xmlns:p14="http://schemas.microsoft.com/office/powerpoint/2010/main" val="178449395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68409</TotalTime>
  <Words>983</Words>
  <Application>Microsoft Office PowerPoint</Application>
  <PresentationFormat>Widescreen</PresentationFormat>
  <Paragraphs>209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3" baseType="lpstr">
      <vt:lpstr>.AppleSystemUIFont</vt:lpstr>
      <vt:lpstr>Arial</vt:lpstr>
      <vt:lpstr>Calibri</vt:lpstr>
      <vt:lpstr>Courier</vt:lpstr>
      <vt:lpstr>Courier New</vt:lpstr>
      <vt:lpstr>Liberation Serif</vt:lpstr>
      <vt:lpstr>Lohit Devanagari</vt:lpstr>
      <vt:lpstr>Noto Sans CJK SC</vt:lpstr>
      <vt:lpstr>Wingdings</vt:lpstr>
      <vt:lpstr>Office Theme</vt:lpstr>
      <vt:lpstr>K8s RB Profile Creation with CDS</vt:lpstr>
      <vt:lpstr>K8S Resource Bundle (RB) Profile (1)</vt:lpstr>
      <vt:lpstr>K8S RB Profile (2) – vFW K8S values.yaml (today)</vt:lpstr>
      <vt:lpstr>(New) K8S Definition handling proposal</vt:lpstr>
      <vt:lpstr>K8S RB Profile – Upload to K8s Multicloud Plugin (1)</vt:lpstr>
      <vt:lpstr>K8S RB Profile – Upload to K8s Multicloud Plugin (2)</vt:lpstr>
      <vt:lpstr>Option 1 – K8s Profile created by CDS (1)</vt:lpstr>
      <vt:lpstr>Option 1 – K8s Profile created by CDS (2)</vt:lpstr>
      <vt:lpstr>Option 2 – (Template) K8s Profile distributed from CBA (1)</vt:lpstr>
      <vt:lpstr>Option 2 – (Template) K8s Profile distributed from CBA (2)</vt:lpstr>
      <vt:lpstr>Option 3 – „Combo”</vt:lpstr>
      <vt:lpstr>Option 3 – „Combo” – Flow Diagram</vt:lpstr>
      <vt:lpstr>Options with K8S profiling 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Multanen, Eric W</cp:lastModifiedBy>
  <cp:revision>857</cp:revision>
  <dcterms:created xsi:type="dcterms:W3CDTF">2017-02-27T16:23:08Z</dcterms:created>
  <dcterms:modified xsi:type="dcterms:W3CDTF">2019-10-10T00:05:11Z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(3)Q7/iN0OuXf+jQ8ilPyNn4p+DHOm6XtAqWfksBPTRQL/RpctMsoBmvk7r68b0SeiK++6P3yEH
Ydh0tUgATEUgdzevCTiaBTT9s7ViHA3qqP3o01wO8LolWlNBSskySBHFtBOoBt5O3b6VCrjT
rvBNZS669u289vGhmZ07YCA4lkJamREbXct+vyf7vyec8D/AHqlnX32nwHpR8OTP2Ybyh4Xo
kZ175/W0vF/ADY68LK</vt:lpwstr>
  </property>
  <property fmtid="{D5CDD505-2E9C-101B-9397-08002B2CF9AE}" pid="3" name="_2015_ms_pID_7253431">
    <vt:lpwstr>jxmuKg8zu+qf2GGJMe2CNgqJe1NkpUt0GKtFrZdxjHgZb0wN/mopA2
GonxcxTWKlVvd7V0QQkQ1Zc/iTHHXsY/99gnt2/7adyuki+lKgcCMtcex4k4HCZv1WuO3ZPj
H3nUFpRL3HNMr+M1zVnYRXBVDkV+y1D84ID0L772y8Jkj9ed2+5kiMqOohpEU9yAmk3sbPQw
NUr18vxEGJvKemDA9P8DgzLhgBhuAMNui/Ru</vt:lpwstr>
  </property>
  <property fmtid="{D5CDD505-2E9C-101B-9397-08002B2CF9AE}" pid="4" name="_2015_ms_pID_7253432">
    <vt:lpwstr>QQ==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1523854906</vt:lpwstr>
  </property>
</Properties>
</file>