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1112" r:id="rId5"/>
    <p:sldId id="5199" r:id="rId6"/>
    <p:sldId id="5168" r:id="rId7"/>
    <p:sldId id="5179" r:id="rId8"/>
    <p:sldId id="257" r:id="rId9"/>
    <p:sldId id="5200" r:id="rId10"/>
    <p:sldId id="1114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4FC"/>
    <a:srgbClr val="FF7C80"/>
    <a:srgbClr val="B9F0FF"/>
    <a:srgbClr val="FF9900"/>
    <a:srgbClr val="92D050"/>
    <a:srgbClr val="E7E6E6"/>
    <a:srgbClr val="080808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6416" autoAdjust="0"/>
  </p:normalViewPr>
  <p:slideViewPr>
    <p:cSldViewPr snapToGrid="0">
      <p:cViewPr>
        <p:scale>
          <a:sx n="100" d="100"/>
          <a:sy n="100" d="100"/>
        </p:scale>
        <p:origin x="960" y="312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83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https://wiki.onap.org/display/DW/Csar+Structure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49BC75-2359-4F98-918A-7033C92AD4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icsson Hilda Light" panose="000004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7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Netconf</a:t>
            </a:r>
            <a:r>
              <a:rPr lang="en-US" dirty="0"/>
              <a:t> connection setup (how to setup over TLS)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2019-05-12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78C950-3554-4C8D-94AF-74F0F63EF9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PNF Software Upgrade for El Alto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58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PNF software upgrade </a:t>
            </a:r>
            <a:r>
              <a:rPr lang="sv-SE" sz="3600" dirty="0">
                <a:sym typeface="Wingdings" panose="05000000000000000000" pitchFamily="2" charset="2"/>
              </a:rPr>
              <a:t>scenarios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9054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EAD63-3A04-4E18-BB66-412A1A645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E6552-5DDF-4E63-B67D-FF3917293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E9DA6-7815-45DC-9FCE-933D6030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8FFD-85E8-4F98-8B0B-4915E9A7D3C9}" type="datetimeFigureOut">
              <a:rPr lang="sv-SE" smtClean="0"/>
              <a:t>2019-09-19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AAB6-2613-4384-9C5B-3BCF8B3E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DF4D-A30C-4346-A40E-2E95E986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48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  <p:sldLayoutId id="2147483663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R4+Resource+IM+Call+2019-6-17" TargetMode="External"/><Relationship Id="rId2" Type="http://schemas.openxmlformats.org/officeDocument/2006/relationships/hyperlink" Target="https://wiki.onap.org/display/DW/PNF+software+upgrade+in+R6+Frankfur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pages/viewpage.action?pageId=64008267" TargetMode="External"/><Relationship Id="rId5" Type="http://schemas.openxmlformats.org/officeDocument/2006/relationships/hyperlink" Target="https://wiki.onap.org/pages/viewpage.action?pageId=51282875" TargetMode="External"/><Relationship Id="rId4" Type="http://schemas.openxmlformats.org/officeDocument/2006/relationships/hyperlink" Target="https://wiki.onap.org/download/attachments/64007923/SW%20VERSION%20in%20PNF%20package_DDF.pptx?version=1&amp;modificationDate=1560950054000&amp;api=v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5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gitweb?p=aai/schema-service.git;a=blob;f=aai-schema/src/main/resources/onap/aai_schema/aai_schema_v16.xsd;h=7fe422389c0bfc845eb10d6e2eb1fc4ba207b530;hb=d4f97e683cb971ceb7107beaaca628926156a4f6" TargetMode="External"/><Relationship Id="rId3" Type="http://schemas.openxmlformats.org/officeDocument/2006/relationships/hyperlink" Target="https://wiki.onap.org/display/DW/PNF+software+upgrade+in+R6+Frankfurt?preview=/64007696/64009797/PNF%20upgrade%20to%20ONAP%20Frankfurt.pdf" TargetMode="External"/><Relationship Id="rId7" Type="http://schemas.openxmlformats.org/officeDocument/2006/relationships/hyperlink" Target="https://wiki.onap.org/pages/viewpage.action?pageId=63996660&amp;src=breadcrumbs-pare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VES+7.1" TargetMode="External"/><Relationship Id="rId5" Type="http://schemas.openxmlformats.org/officeDocument/2006/relationships/hyperlink" Target="https://gerrit.onap.org/r/gitweb?p=sdc.git;a=blob_plain;f=catalog-be/src/main/resources/import/tosca/heat-types/Generic_PNF/Generic_PNF.yml;hb=refs/heads/master" TargetMode="External"/><Relationship Id="rId4" Type="http://schemas.openxmlformats.org/officeDocument/2006/relationships/hyperlink" Target="https://wiki.onap.org/display/DW/PNF+software+upgrade+in+R6+Frankfurt" TargetMode="External"/><Relationship Id="rId9" Type="http://schemas.openxmlformats.org/officeDocument/2006/relationships/hyperlink" Target="https://wiki.onap.org/display/DW/TOSCA+node+types+of+PNF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64008267" TargetMode="External"/><Relationship Id="rId2" Type="http://schemas.openxmlformats.org/officeDocument/2006/relationships/hyperlink" Target="https://wiki.onap.org/display/DW/ONAP+Non-MANO+Artifacts+Set+Identifier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.onap.org/display/DW/PNF+software+upgrade+in+R6+Frankfur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PNF software version</a:t>
            </a:r>
            <a:br>
              <a:rPr lang="en-US" dirty="0"/>
            </a:br>
            <a:r>
              <a:rPr lang="en-US" dirty="0"/>
              <a:t>in PNF upgrade in Frankfurt release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1" y="4338321"/>
            <a:ext cx="4765315" cy="821508"/>
          </a:xfrm>
        </p:spPr>
        <p:txBody>
          <a:bodyPr>
            <a:normAutofit/>
          </a:bodyPr>
          <a:lstStyle/>
          <a:p>
            <a:r>
              <a:rPr lang="en-US" sz="1400" dirty="0"/>
              <a:t>Fei Zhang (Ericsson)</a:t>
            </a:r>
          </a:p>
          <a:p>
            <a:r>
              <a:rPr lang="en-US" sz="1400" dirty="0"/>
              <a:t>09, Sep. 2019</a:t>
            </a:r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7BA023-749C-4449-B59A-03B5AF442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73A5F5-C1E0-43E2-B925-84F82DF1D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Up to date Status of PNF SW version in ONAP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FBAFC-D255-4CF9-AE68-DFD6B599F2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5G Use Case in Frankurt, ONAP shall support </a:t>
            </a:r>
            <a:r>
              <a:rPr lang="de-DE" sz="2400" dirty="0">
                <a:hlinkClick r:id="rId2"/>
              </a:rPr>
              <a:t>PNF software upgrade in R6 Frankfurt</a:t>
            </a:r>
            <a:endParaRPr lang="de-DE" sz="2400" dirty="0"/>
          </a:p>
          <a:p>
            <a:endParaRPr lang="de-DE" sz="2400" dirty="0"/>
          </a:p>
          <a:p>
            <a:r>
              <a:rPr lang="de-DE" sz="2400" dirty="0"/>
              <a:t>To support </a:t>
            </a:r>
            <a:r>
              <a:rPr lang="de-DE" sz="2400" dirty="0">
                <a:hlinkClick r:id="rId2"/>
              </a:rPr>
              <a:t>PNF software upgrade in R6 Frankfurt</a:t>
            </a:r>
            <a:r>
              <a:rPr lang="de-DE" sz="2400" dirty="0"/>
              <a:t>, it requires </a:t>
            </a:r>
            <a:r>
              <a:rPr lang="sv-SE" sz="2400" dirty="0"/>
              <a:t>PNF software version in onboarding package. The backgroud and proposal was presented on </a:t>
            </a:r>
            <a:r>
              <a:rPr lang="en-US" sz="2400" dirty="0">
                <a:hlinkClick r:id="rId3"/>
              </a:rPr>
              <a:t>ONAP R4 Resource IM Call 2019-6-17</a:t>
            </a:r>
            <a:r>
              <a:rPr lang="en-US" sz="2400" dirty="0"/>
              <a:t>  (</a:t>
            </a:r>
            <a:r>
              <a:rPr lang="sv-SE" sz="2400" dirty="0">
                <a:hlinkClick r:id="rId4"/>
              </a:rPr>
              <a:t>PNF software version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The </a:t>
            </a:r>
            <a:r>
              <a:rPr lang="sv-SE" sz="2400" dirty="0"/>
              <a:t>conclusion: non-MANO artifact is preferred and call a poll</a:t>
            </a:r>
          </a:p>
          <a:p>
            <a:pPr lvl="1"/>
            <a:r>
              <a:rPr lang="sv-SE" sz="2000" dirty="0"/>
              <a:t>next step: copy the wiki page (</a:t>
            </a:r>
            <a:r>
              <a:rPr lang="sv-SE" sz="2000" dirty="0">
                <a:hlinkClick r:id="rId5"/>
              </a:rPr>
              <a:t>ONAP R4+ Onboarding PNF package format, non-MANO artifacts set definition and PNF package mapping</a:t>
            </a:r>
            <a:r>
              <a:rPr lang="sv-SE" sz="2000" dirty="0"/>
              <a:t>) to create a R6 version of non-MANO artifact; describe the detailed solutions on the new wiki page and ask for a poll on modeling subcommittee call</a:t>
            </a:r>
          </a:p>
          <a:p>
            <a:pPr lvl="1"/>
            <a:r>
              <a:rPr lang="sv-SE" sz="2000" dirty="0">
                <a:hlinkClick r:id="rId6"/>
              </a:rPr>
              <a:t>ONAP R6+ Onboarding VNF/PNF package format, non-MANO artifacts set definition</a:t>
            </a:r>
            <a:endParaRPr lang="sv-SE" sz="2000" dirty="0"/>
          </a:p>
          <a:p>
            <a:endParaRPr lang="en-US" sz="2400" dirty="0"/>
          </a:p>
          <a:p>
            <a:endParaRPr lang="de-DE" sz="2400" dirty="0"/>
          </a:p>
          <a:p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679264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llout: Line with Border and Accent Bar 73">
            <a:extLst>
              <a:ext uri="{FF2B5EF4-FFF2-40B4-BE49-F238E27FC236}">
                <a16:creationId xmlns:a16="http://schemas.microsoft.com/office/drawing/2014/main" id="{5A30C77C-3446-43C8-9D63-8A2B32BB3F51}"/>
              </a:ext>
            </a:extLst>
          </p:cNvPr>
          <p:cNvSpPr/>
          <p:nvPr/>
        </p:nvSpPr>
        <p:spPr bwMode="auto">
          <a:xfrm>
            <a:off x="9456329" y="2720203"/>
            <a:ext cx="2243074" cy="1954574"/>
          </a:xfrm>
          <a:prstGeom prst="accentBorderCallout1">
            <a:avLst>
              <a:gd name="adj1" fmla="val 48387"/>
              <a:gd name="adj2" fmla="val -2889"/>
              <a:gd name="adj3" fmla="val 54085"/>
              <a:gd name="adj4" fmla="val -34035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F36879-A971-4F1E-B348-B2743074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78" y="185436"/>
            <a:ext cx="10880053" cy="602804"/>
          </a:xfrm>
        </p:spPr>
        <p:txBody>
          <a:bodyPr/>
          <a:lstStyle/>
          <a:p>
            <a:r>
              <a:rPr lang="en-US" sz="2800" dirty="0"/>
              <a:t>Dublin PNF onboarding package example</a:t>
            </a:r>
            <a:endParaRPr lang="en-US" sz="1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25A1F2-1C21-4363-B2C4-228292CD4795}"/>
              </a:ext>
            </a:extLst>
          </p:cNvPr>
          <p:cNvGrpSpPr/>
          <p:nvPr/>
        </p:nvGrpSpPr>
        <p:grpSpPr>
          <a:xfrm>
            <a:off x="721479" y="1230811"/>
            <a:ext cx="2384943" cy="3078496"/>
            <a:chOff x="721479" y="1387891"/>
            <a:chExt cx="2384943" cy="3134776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7AF5E60-E3CE-45FB-83D6-9C093C4029A3}"/>
                </a:ext>
              </a:extLst>
            </p:cNvPr>
            <p:cNvSpPr/>
            <p:nvPr/>
          </p:nvSpPr>
          <p:spPr bwMode="auto">
            <a:xfrm>
              <a:off x="721480" y="1909756"/>
              <a:ext cx="2384942" cy="967655"/>
            </a:xfrm>
            <a:prstGeom prst="triangle">
              <a:avLst>
                <a:gd name="adj" fmla="val 4772"/>
              </a:avLst>
            </a:prstGeom>
            <a:gradFill flip="none" rotWithShape="1">
              <a:gsLst>
                <a:gs pos="0">
                  <a:srgbClr val="FF7C80">
                    <a:tint val="66000"/>
                    <a:satMod val="160000"/>
                  </a:srgbClr>
                </a:gs>
                <a:gs pos="50000">
                  <a:srgbClr val="FF7C80">
                    <a:tint val="44500"/>
                    <a:satMod val="160000"/>
                  </a:srgbClr>
                </a:gs>
                <a:gs pos="100000">
                  <a:srgbClr val="FF7C8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7C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lvl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  <a:defRPr/>
              </a:pPr>
              <a:endParaRPr kumimoji="0" lang="en-US" sz="2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476A9B-E6F1-4E25-98F2-765550140CA2}"/>
                </a:ext>
              </a:extLst>
            </p:cNvPr>
            <p:cNvGrpSpPr/>
            <p:nvPr/>
          </p:nvGrpSpPr>
          <p:grpSpPr>
            <a:xfrm>
              <a:off x="755671" y="1387891"/>
              <a:ext cx="1473186" cy="780479"/>
              <a:chOff x="683716" y="1137618"/>
              <a:chExt cx="1473186" cy="78047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7B2AEC7-53F8-4DD7-A57F-9EE0AFCB98E9}"/>
                  </a:ext>
                </a:extLst>
              </p:cNvPr>
              <p:cNvSpPr txBox="1"/>
              <p:nvPr/>
            </p:nvSpPr>
            <p:spPr>
              <a:xfrm>
                <a:off x="1120656" y="1548765"/>
                <a:ext cx="1036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81818"/>
                    </a:solidFill>
                    <a:effectLst/>
                    <a:uLnTx/>
                    <a:uFillTx/>
                    <a:latin typeface="Ericsson Hilda"/>
                    <a:ea typeface="+mn-ea"/>
                    <a:cs typeface="+mn-cs"/>
                  </a:rPr>
                  <a:t>CSAR file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D4F08E5-82A9-4686-A443-108A885999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83716" y="1137618"/>
                <a:ext cx="479843" cy="624011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6B165A7-BC7A-4A35-A840-2B08C25CBB4C}"/>
                </a:ext>
              </a:extLst>
            </p:cNvPr>
            <p:cNvSpPr/>
            <p:nvPr/>
          </p:nvSpPr>
          <p:spPr>
            <a:xfrm>
              <a:off x="721479" y="3265961"/>
              <a:ext cx="2370737" cy="12567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C4E9D6F-AC84-473F-837F-FF480D9A2071}"/>
                </a:ext>
              </a:extLst>
            </p:cNvPr>
            <p:cNvSpPr/>
            <p:nvPr/>
          </p:nvSpPr>
          <p:spPr>
            <a:xfrm>
              <a:off x="724039" y="2901758"/>
              <a:ext cx="2368177" cy="35632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ROOT</a:t>
              </a:r>
            </a:p>
          </p:txBody>
        </p:sp>
      </p:grpSp>
      <p:sp>
        <p:nvSpPr>
          <p:cNvPr id="70" name="Callout: Line with Border and Accent Bar 69">
            <a:extLst>
              <a:ext uri="{FF2B5EF4-FFF2-40B4-BE49-F238E27FC236}">
                <a16:creationId xmlns:a16="http://schemas.microsoft.com/office/drawing/2014/main" id="{12C77C48-0CFB-42CC-B65F-664F0B20E092}"/>
              </a:ext>
            </a:extLst>
          </p:cNvPr>
          <p:cNvSpPr/>
          <p:nvPr/>
        </p:nvSpPr>
        <p:spPr bwMode="auto">
          <a:xfrm>
            <a:off x="4789237" y="2658004"/>
            <a:ext cx="3166061" cy="902688"/>
          </a:xfrm>
          <a:prstGeom prst="accentBorderCallout1">
            <a:avLst>
              <a:gd name="adj1" fmla="val 45254"/>
              <a:gd name="adj2" fmla="val -1970"/>
              <a:gd name="adj3" fmla="val 94521"/>
              <a:gd name="adj4" fmla="val -8897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92B5C6-F29D-4E2C-9A5F-01D12C31C14B}"/>
              </a:ext>
            </a:extLst>
          </p:cNvPr>
          <p:cNvGrpSpPr/>
          <p:nvPr/>
        </p:nvGrpSpPr>
        <p:grpSpPr>
          <a:xfrm>
            <a:off x="813864" y="3941632"/>
            <a:ext cx="2028840" cy="329153"/>
            <a:chOff x="5181601" y="4393160"/>
            <a:chExt cx="2028840" cy="329153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A40289A-B940-4D81-A7F9-A5E2DA35A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D53CDF-E7CF-4D62-B8C5-6DC37F8C5B9F}"/>
                </a:ext>
              </a:extLst>
            </p:cNvPr>
            <p:cNvSpPr/>
            <p:nvPr/>
          </p:nvSpPr>
          <p:spPr bwMode="auto">
            <a:xfrm>
              <a:off x="5510754" y="4428760"/>
              <a:ext cx="169968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MainServiceTemplate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.mf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178563-8269-416E-A0B1-959849A5CFA5}"/>
              </a:ext>
            </a:extLst>
          </p:cNvPr>
          <p:cNvGrpSpPr/>
          <p:nvPr/>
        </p:nvGrpSpPr>
        <p:grpSpPr>
          <a:xfrm>
            <a:off x="4811718" y="2706839"/>
            <a:ext cx="2051475" cy="270467"/>
            <a:chOff x="5181601" y="4393160"/>
            <a:chExt cx="2051475" cy="270467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4EC940F-8772-4B85-8F1F-A5E9CC99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250925" cy="250925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958DBAA-CCD6-439E-A55A-4FFD5D9D3780}"/>
                </a:ext>
              </a:extLst>
            </p:cNvPr>
            <p:cNvSpPr/>
            <p:nvPr/>
          </p:nvSpPr>
          <p:spPr bwMode="auto">
            <a:xfrm>
              <a:off x="5510754" y="4428760"/>
              <a:ext cx="1722322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MainServiceTemplate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20FB1F-1EE2-4C5A-9E5B-49998688FBAD}"/>
              </a:ext>
            </a:extLst>
          </p:cNvPr>
          <p:cNvGrpSpPr/>
          <p:nvPr/>
        </p:nvGrpSpPr>
        <p:grpSpPr>
          <a:xfrm>
            <a:off x="813864" y="3054463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920EBFBA-0297-4A6F-B0F7-6D13CA76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C443B2-E6FB-4F0A-A35F-1B25DC1F3D34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8D305C-6DF1-48DB-A09E-CB4CF9B01525}"/>
              </a:ext>
            </a:extLst>
          </p:cNvPr>
          <p:cNvGrpSpPr/>
          <p:nvPr/>
        </p:nvGrpSpPr>
        <p:grpSpPr>
          <a:xfrm>
            <a:off x="813864" y="3350186"/>
            <a:ext cx="1131557" cy="329152"/>
            <a:chOff x="5181601" y="3935961"/>
            <a:chExt cx="1131557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DD8743D7-20AB-4E52-A90D-A8B902F30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B7C34FF-0B45-4742-9526-6EEFAE6CF7D8}"/>
                </a:ext>
              </a:extLst>
            </p:cNvPr>
            <p:cNvSpPr/>
            <p:nvPr/>
          </p:nvSpPr>
          <p:spPr bwMode="auto">
            <a:xfrm>
              <a:off x="5489865" y="3975098"/>
              <a:ext cx="8232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Definitions</a:t>
              </a:r>
            </a:p>
          </p:txBody>
        </p:sp>
      </p:grpSp>
      <p:sp>
        <p:nvSpPr>
          <p:cNvPr id="63" name="Callout: Line with Border and Accent Bar 62">
            <a:extLst>
              <a:ext uri="{FF2B5EF4-FFF2-40B4-BE49-F238E27FC236}">
                <a16:creationId xmlns:a16="http://schemas.microsoft.com/office/drawing/2014/main" id="{7A4F6AF4-07EA-4D14-BB40-121BDE26495F}"/>
              </a:ext>
            </a:extLst>
          </p:cNvPr>
          <p:cNvSpPr/>
          <p:nvPr/>
        </p:nvSpPr>
        <p:spPr bwMode="auto">
          <a:xfrm>
            <a:off x="4781184" y="2259821"/>
            <a:ext cx="1374763" cy="340228"/>
          </a:xfrm>
          <a:prstGeom prst="accentBorderCallout1">
            <a:avLst>
              <a:gd name="adj1" fmla="val 99240"/>
              <a:gd name="adj2" fmla="val -4505"/>
              <a:gd name="adj3" fmla="val 288625"/>
              <a:gd name="adj4" fmla="val -17461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37FBF33-1A8E-4B8E-BBB7-4A6E68C7BFFA}"/>
              </a:ext>
            </a:extLst>
          </p:cNvPr>
          <p:cNvGrpSpPr/>
          <p:nvPr/>
        </p:nvGrpSpPr>
        <p:grpSpPr>
          <a:xfrm>
            <a:off x="4820080" y="2259821"/>
            <a:ext cx="1203349" cy="281631"/>
            <a:chOff x="1357735" y="4090531"/>
            <a:chExt cx="1234698" cy="270374"/>
          </a:xfrm>
        </p:grpSpPr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402A47A6-1E8B-453C-A485-50C12A55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7735" y="4090531"/>
              <a:ext cx="242563" cy="242563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154BF99-F3FB-48A8-9FAA-F2D2E36D4DCC}"/>
                </a:ext>
              </a:extLst>
            </p:cNvPr>
            <p:cNvSpPr/>
            <p:nvPr/>
          </p:nvSpPr>
          <p:spPr bwMode="auto">
            <a:xfrm>
              <a:off x="1665201" y="4118343"/>
              <a:ext cx="927232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TOSCA.meta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A5E54BB-0828-4D7D-8ED1-1E6C03685730}"/>
              </a:ext>
            </a:extLst>
          </p:cNvPr>
          <p:cNvGrpSpPr/>
          <p:nvPr/>
        </p:nvGrpSpPr>
        <p:grpSpPr>
          <a:xfrm>
            <a:off x="813864" y="3645909"/>
            <a:ext cx="979208" cy="329152"/>
            <a:chOff x="5181601" y="3935961"/>
            <a:chExt cx="979208" cy="329152"/>
          </a:xfrm>
        </p:grpSpPr>
        <p:pic>
          <p:nvPicPr>
            <p:cNvPr id="72" name="Graphic 71" descr="Open Folder">
              <a:extLst>
                <a:ext uri="{FF2B5EF4-FFF2-40B4-BE49-F238E27FC236}">
                  <a16:creationId xmlns:a16="http://schemas.microsoft.com/office/drawing/2014/main" id="{785C92B9-B41B-4036-BCC2-83E9F7448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3F5072F-6560-49CF-A1D3-DEB8086A2B1E}"/>
                </a:ext>
              </a:extLst>
            </p:cNvPr>
            <p:cNvSpPr/>
            <p:nvPr/>
          </p:nvSpPr>
          <p:spPr bwMode="auto">
            <a:xfrm>
              <a:off x="5489865" y="3975098"/>
              <a:ext cx="67094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Artifacts</a:t>
              </a:r>
            </a:p>
          </p:txBody>
        </p:sp>
      </p:grp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0739BBCE-8C1F-4FE8-AA4D-1F2276C76351}"/>
              </a:ext>
            </a:extLst>
          </p:cNvPr>
          <p:cNvSpPr/>
          <p:nvPr/>
        </p:nvSpPr>
        <p:spPr bwMode="auto">
          <a:xfrm>
            <a:off x="2420815" y="982293"/>
            <a:ext cx="5271337" cy="1267280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Note: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This is an example of the package.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The files listed in the folder is example only. And not all files are listed here.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Folder / file name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blue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requested by SOL004v2.6.1.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Folder / file name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AF78D2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purple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requested by ONAP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Text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black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example only. It can be changed if there is a need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109" name="Speech Bubble: Rectangle with Corners Rounded 108">
            <a:extLst>
              <a:ext uri="{FF2B5EF4-FFF2-40B4-BE49-F238E27FC236}">
                <a16:creationId xmlns:a16="http://schemas.microsoft.com/office/drawing/2014/main" id="{F4C08F39-E12D-42D3-9F89-2558C86CD175}"/>
              </a:ext>
            </a:extLst>
          </p:cNvPr>
          <p:cNvSpPr/>
          <p:nvPr/>
        </p:nvSpPr>
        <p:spPr bwMode="auto">
          <a:xfrm>
            <a:off x="8776359" y="982293"/>
            <a:ext cx="3243263" cy="1604902"/>
          </a:xfrm>
          <a:prstGeom prst="wedgeRoundRectCallout">
            <a:avLst>
              <a:gd name="adj1" fmla="val -112567"/>
              <a:gd name="adj2" fmla="val 63345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TOSCA-Meta-File-Version: 1.0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CSAR-Version: 1.1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Created-By: Ericsson (Zu Qiang 2018-12-03)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Entry-Definitions: Definitions/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MainServiceTemplate.yaml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ETSI-Entry-Manifest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MainServiceTemplate.mf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ETSI-Entry-Change-Log: Artifacts/ChangLog.txt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>
              <a:solidFill>
                <a:srgbClr val="0082F0"/>
              </a:solidFill>
              <a:latin typeface="Ericsson Hild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82F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96" name="Speech Bubble: Rectangle with Corners Rounded 95">
            <a:extLst>
              <a:ext uri="{FF2B5EF4-FFF2-40B4-BE49-F238E27FC236}">
                <a16:creationId xmlns:a16="http://schemas.microsoft.com/office/drawing/2014/main" id="{344DED04-B5EF-4A8B-8C87-C60A431D0306}"/>
              </a:ext>
            </a:extLst>
          </p:cNvPr>
          <p:cNvSpPr/>
          <p:nvPr/>
        </p:nvSpPr>
        <p:spPr bwMode="auto">
          <a:xfrm>
            <a:off x="1236313" y="1167872"/>
            <a:ext cx="1127326" cy="797550"/>
          </a:xfrm>
          <a:prstGeom prst="wedgeRoundRectCallout">
            <a:avLst>
              <a:gd name="adj1" fmla="val -55895"/>
              <a:gd name="adj2" fmla="val 52316"/>
              <a:gd name="adj3" fmla="val 16667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20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012467-5D93-4362-B254-E30741128702}"/>
              </a:ext>
            </a:extLst>
          </p:cNvPr>
          <p:cNvGrpSpPr/>
          <p:nvPr/>
        </p:nvGrpSpPr>
        <p:grpSpPr>
          <a:xfrm>
            <a:off x="9458037" y="3417896"/>
            <a:ext cx="756428" cy="329152"/>
            <a:chOff x="5181601" y="3935961"/>
            <a:chExt cx="799480" cy="329152"/>
          </a:xfrm>
        </p:grpSpPr>
        <p:pic>
          <p:nvPicPr>
            <p:cNvPr id="23" name="Graphic 22" descr="Open Folder">
              <a:extLst>
                <a:ext uri="{FF2B5EF4-FFF2-40B4-BE49-F238E27FC236}">
                  <a16:creationId xmlns:a16="http://schemas.microsoft.com/office/drawing/2014/main" id="{DC4A090A-2D09-45CB-9274-564F990B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2DADF84-F531-4396-8720-8F6359A5E1FF}"/>
                </a:ext>
              </a:extLst>
            </p:cNvPr>
            <p:cNvSpPr/>
            <p:nvPr/>
          </p:nvSpPr>
          <p:spPr bwMode="auto">
            <a:xfrm>
              <a:off x="5489865" y="3975098"/>
              <a:ext cx="491216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Other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EDD4562-D69F-4343-83BA-B5CB7F98049B}"/>
              </a:ext>
            </a:extLst>
          </p:cNvPr>
          <p:cNvGrpSpPr/>
          <p:nvPr/>
        </p:nvGrpSpPr>
        <p:grpSpPr>
          <a:xfrm>
            <a:off x="9458038" y="4345624"/>
            <a:ext cx="1270252" cy="329153"/>
            <a:chOff x="5181601" y="4393160"/>
            <a:chExt cx="1342547" cy="329153"/>
          </a:xfrm>
        </p:grpSpPr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B88FA137-37E9-435A-A4E5-E24189A65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E587E5D-9CC9-4DFD-B053-2973567B8B06}"/>
                </a:ext>
              </a:extLst>
            </p:cNvPr>
            <p:cNvSpPr/>
            <p:nvPr/>
          </p:nvSpPr>
          <p:spPr bwMode="auto">
            <a:xfrm>
              <a:off x="5523177" y="4455805"/>
              <a:ext cx="1000971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ChangeLog.txt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47A214D-B64A-4E63-8589-6E829ABC353D}"/>
              </a:ext>
            </a:extLst>
          </p:cNvPr>
          <p:cNvGrpSpPr/>
          <p:nvPr/>
        </p:nvGrpSpPr>
        <p:grpSpPr>
          <a:xfrm>
            <a:off x="9458037" y="3632950"/>
            <a:ext cx="782211" cy="329152"/>
            <a:chOff x="5181601" y="3935961"/>
            <a:chExt cx="826730" cy="329152"/>
          </a:xfrm>
        </p:grpSpPr>
        <p:pic>
          <p:nvPicPr>
            <p:cNvPr id="107" name="Graphic 106" descr="Open Folder">
              <a:extLst>
                <a:ext uri="{FF2B5EF4-FFF2-40B4-BE49-F238E27FC236}">
                  <a16:creationId xmlns:a16="http://schemas.microsoft.com/office/drawing/2014/main" id="{59556FB3-9337-4DA6-BA1C-B41136A97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33C83FF-860A-498F-BF55-42893D268401}"/>
                </a:ext>
              </a:extLst>
            </p:cNvPr>
            <p:cNvSpPr/>
            <p:nvPr/>
          </p:nvSpPr>
          <p:spPr bwMode="auto">
            <a:xfrm>
              <a:off x="5489865" y="3975098"/>
              <a:ext cx="518466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scripts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3108D7-21ED-4293-BBF7-06236A8BFE36}"/>
              </a:ext>
            </a:extLst>
          </p:cNvPr>
          <p:cNvGrpSpPr/>
          <p:nvPr/>
        </p:nvGrpSpPr>
        <p:grpSpPr>
          <a:xfrm>
            <a:off x="9458037" y="3854879"/>
            <a:ext cx="1185649" cy="329152"/>
            <a:chOff x="5181601" y="3935961"/>
            <a:chExt cx="1253129" cy="329152"/>
          </a:xfrm>
        </p:grpSpPr>
        <p:pic>
          <p:nvPicPr>
            <p:cNvPr id="117" name="Graphic 116" descr="Open Folder">
              <a:extLst>
                <a:ext uri="{FF2B5EF4-FFF2-40B4-BE49-F238E27FC236}">
                  <a16:creationId xmlns:a16="http://schemas.microsoft.com/office/drawing/2014/main" id="{1BD24804-4CFF-467A-BB55-CFE19825A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E911812-E145-4B62-9437-DE88F0F2C92A}"/>
                </a:ext>
              </a:extLst>
            </p:cNvPr>
            <p:cNvSpPr/>
            <p:nvPr/>
          </p:nvSpPr>
          <p:spPr bwMode="auto">
            <a:xfrm>
              <a:off x="5489865" y="3975098"/>
              <a:ext cx="944865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Yang_module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0D3EB8-690D-4500-822D-674C2A7B5B84}"/>
              </a:ext>
            </a:extLst>
          </p:cNvPr>
          <p:cNvGrpSpPr/>
          <p:nvPr/>
        </p:nvGrpSpPr>
        <p:grpSpPr>
          <a:xfrm>
            <a:off x="9458037" y="3202842"/>
            <a:ext cx="1240249" cy="329152"/>
            <a:chOff x="5181601" y="3935961"/>
            <a:chExt cx="1310837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01EFF146-7F03-4484-B739-7DF5406B7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7AAF449-EE5D-4C35-AC05-BA18A9A1FE74}"/>
                </a:ext>
              </a:extLst>
            </p:cNvPr>
            <p:cNvSpPr/>
            <p:nvPr/>
          </p:nvSpPr>
          <p:spPr bwMode="auto">
            <a:xfrm>
              <a:off x="5489865" y="3975098"/>
              <a:ext cx="1002573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Measurements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FA87AE-8A46-4034-8254-2D04FE544D34}"/>
              </a:ext>
            </a:extLst>
          </p:cNvPr>
          <p:cNvGrpSpPr/>
          <p:nvPr/>
        </p:nvGrpSpPr>
        <p:grpSpPr>
          <a:xfrm>
            <a:off x="9458037" y="2758984"/>
            <a:ext cx="821645" cy="329152"/>
            <a:chOff x="5181601" y="3935961"/>
            <a:chExt cx="868408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B182DD37-EFFC-4CAE-895E-5637A270E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EA25214-4A64-4AB0-B6B9-C781FBE1ECBD}"/>
                </a:ext>
              </a:extLst>
            </p:cNvPr>
            <p:cNvSpPr/>
            <p:nvPr/>
          </p:nvSpPr>
          <p:spPr bwMode="auto">
            <a:xfrm>
              <a:off x="5489865" y="3975098"/>
              <a:ext cx="560144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Events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9917B9-65E4-4D17-AC57-7506F738EE3A}"/>
              </a:ext>
            </a:extLst>
          </p:cNvPr>
          <p:cNvGrpSpPr/>
          <p:nvPr/>
        </p:nvGrpSpPr>
        <p:grpSpPr>
          <a:xfrm>
            <a:off x="9458037" y="2980913"/>
            <a:ext cx="1190199" cy="329152"/>
            <a:chOff x="5181601" y="3935961"/>
            <a:chExt cx="1257938" cy="329152"/>
          </a:xfrm>
        </p:grpSpPr>
        <p:pic>
          <p:nvPicPr>
            <p:cNvPr id="138" name="Graphic 137" descr="Open Folder">
              <a:extLst>
                <a:ext uri="{FF2B5EF4-FFF2-40B4-BE49-F238E27FC236}">
                  <a16:creationId xmlns:a16="http://schemas.microsoft.com/office/drawing/2014/main" id="{7590CFAC-CE58-4317-A641-C44F2C8A5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1D2C066-BAB0-4597-A137-0C1F565DBD1D}"/>
                </a:ext>
              </a:extLst>
            </p:cNvPr>
            <p:cNvSpPr/>
            <p:nvPr/>
          </p:nvSpPr>
          <p:spPr bwMode="auto">
            <a:xfrm>
              <a:off x="5489865" y="3975098"/>
              <a:ext cx="949674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Informational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C52AD834-975B-476F-BB63-D2F43E228C4C}"/>
              </a:ext>
            </a:extLst>
          </p:cNvPr>
          <p:cNvGrpSpPr/>
          <p:nvPr/>
        </p:nvGrpSpPr>
        <p:grpSpPr>
          <a:xfrm>
            <a:off x="4818329" y="2974628"/>
            <a:ext cx="2836945" cy="270466"/>
            <a:chOff x="5181602" y="4393161"/>
            <a:chExt cx="2836945" cy="270466"/>
          </a:xfrm>
        </p:grpSpPr>
        <p:pic>
          <p:nvPicPr>
            <p:cNvPr id="105" name="Graphic 104">
              <a:extLst>
                <a:ext uri="{FF2B5EF4-FFF2-40B4-BE49-F238E27FC236}">
                  <a16:creationId xmlns:a16="http://schemas.microsoft.com/office/drawing/2014/main" id="{29FA5BFD-3060-4A09-9550-9FCEB258A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2" y="4393161"/>
              <a:ext cx="267706" cy="267706"/>
            </a:xfrm>
            <a:prstGeom prst="rect">
              <a:avLst/>
            </a:prstGeom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926F8C77-15D2-45EA-B2BC-2B20F327E47A}"/>
                </a:ext>
              </a:extLst>
            </p:cNvPr>
            <p:cNvSpPr/>
            <p:nvPr/>
          </p:nvSpPr>
          <p:spPr bwMode="auto">
            <a:xfrm>
              <a:off x="5510754" y="4428760"/>
              <a:ext cx="2507793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etsi_nfv_sol001_pnfd_2_5_1_types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D00E47E-BDD8-4D0F-8B82-DC203DF90110}"/>
              </a:ext>
            </a:extLst>
          </p:cNvPr>
          <p:cNvGrpSpPr/>
          <p:nvPr/>
        </p:nvGrpSpPr>
        <p:grpSpPr>
          <a:xfrm>
            <a:off x="4818329" y="3252582"/>
            <a:ext cx="2832136" cy="270466"/>
            <a:chOff x="5181602" y="4393161"/>
            <a:chExt cx="2832136" cy="270466"/>
          </a:xfrm>
        </p:grpSpPr>
        <p:pic>
          <p:nvPicPr>
            <p:cNvPr id="129" name="Graphic 128">
              <a:extLst>
                <a:ext uri="{FF2B5EF4-FFF2-40B4-BE49-F238E27FC236}">
                  <a16:creationId xmlns:a16="http://schemas.microsoft.com/office/drawing/2014/main" id="{1E579E8E-22EE-4AC2-B153-FEF27D5A8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2" y="4393161"/>
              <a:ext cx="267706" cy="267706"/>
            </a:xfrm>
            <a:prstGeom prst="rect">
              <a:avLst/>
            </a:prstGeom>
          </p:spPr>
        </p:pic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2180D183-4F59-4031-98E6-67A2AE93D57D}"/>
                </a:ext>
              </a:extLst>
            </p:cNvPr>
            <p:cNvSpPr/>
            <p:nvPr/>
          </p:nvSpPr>
          <p:spPr bwMode="auto">
            <a:xfrm>
              <a:off x="5510754" y="4428760"/>
              <a:ext cx="2502984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etsi_nfv_sol001_vnfd_2_5_1_types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</a:p>
          </p:txBody>
        </p:sp>
      </p:grp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05557542-F524-485A-9ECD-DCED303B9C37}"/>
              </a:ext>
            </a:extLst>
          </p:cNvPr>
          <p:cNvSpPr/>
          <p:nvPr/>
        </p:nvSpPr>
        <p:spPr bwMode="auto">
          <a:xfrm>
            <a:off x="3569046" y="3772797"/>
            <a:ext cx="4005075" cy="2800450"/>
          </a:xfrm>
          <a:prstGeom prst="wedgeRectCallout">
            <a:avLst>
              <a:gd name="adj1" fmla="val -67555"/>
              <a:gd name="adj2" fmla="val -37966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0" rIns="73152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metadata:                                                  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pnfd_name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gNB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pnfd_provider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Ericsson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pnfd_archive_version:1.0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pnfd_release_date_time:2018-12-03T08:44:00-05:00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 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Definitions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MainServiceTemplate.yaml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   </a:t>
            </a: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Definitions/etsi_nfv_sol001_vnfd_2_5_1_types.yaml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Definitions/etsi_nfv_sol001_pnfd_2_5_1_types.yaml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FF3232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non_mano_artifact_sets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	</a:t>
            </a: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onap_ves_events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Artifacts/Events/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VES_registration.yaml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onap_pm_dictionary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Artifacts/Measurements/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PM_Dictionary.yaml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onap_yang_module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onap_ansible_playbooks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Artifacts/Playbooks/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playbook.yml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en-US" sz="800" dirty="0" err="1">
                <a:solidFill>
                  <a:srgbClr val="FF0000"/>
                </a:solidFill>
                <a:latin typeface="Ericsson Hilda"/>
              </a:rPr>
              <a:t>onap_pnf_sw_information</a:t>
            </a:r>
            <a:r>
              <a:rPr lang="en-US" sz="800" dirty="0">
                <a:solidFill>
                  <a:srgbClr val="FF0000"/>
                </a:solidFill>
                <a:latin typeface="Ericsson Hilda"/>
              </a:rPr>
              <a:t>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800" dirty="0">
                <a:solidFill>
                  <a:srgbClr val="0082F0"/>
                </a:solidFill>
                <a:latin typeface="Ericsson Hilda"/>
              </a:rPr>
              <a:t>	</a:t>
            </a:r>
            <a:r>
              <a:rPr lang="en-US" sz="800" dirty="0" err="1">
                <a:solidFill>
                  <a:srgbClr val="0082F0"/>
                </a:solidFill>
                <a:latin typeface="Ericsson Hilda"/>
              </a:rPr>
              <a:t>source:Artifacts</a:t>
            </a:r>
            <a:r>
              <a:rPr lang="en-US" sz="800" dirty="0">
                <a:solidFill>
                  <a:srgbClr val="0082F0"/>
                </a:solidFill>
                <a:latin typeface="Ericsson Hilda"/>
              </a:rPr>
              <a:t>/ </a:t>
            </a:r>
            <a:r>
              <a:rPr lang="sv-SE" sz="800" b="1" dirty="0">
                <a:solidFill>
                  <a:srgbClr val="FF0000"/>
                </a:solidFill>
              </a:rPr>
              <a:t>pnf_sw_information </a:t>
            </a:r>
            <a:r>
              <a:rPr lang="en-US" sz="800" dirty="0">
                <a:solidFill>
                  <a:srgbClr val="0082F0"/>
                </a:solidFill>
                <a:latin typeface="Ericsson Hilda"/>
              </a:rPr>
              <a:t>/</a:t>
            </a:r>
            <a:r>
              <a:rPr lang="sv-SE" sz="700" dirty="0">
                <a:solidFill>
                  <a:srgbClr val="181818"/>
                </a:solidFill>
                <a:latin typeface="Ericsson Hilda"/>
              </a:rPr>
              <a:t>pnf_sw_information.</a:t>
            </a:r>
            <a:r>
              <a:rPr lang="sv-SE" sz="800" b="1" dirty="0">
                <a:solidFill>
                  <a:srgbClr val="FF0000"/>
                </a:solidFill>
              </a:rPr>
              <a:t>yaml</a:t>
            </a:r>
            <a:endParaRPr lang="en-US" sz="800" dirty="0">
              <a:solidFill>
                <a:srgbClr val="FF0000"/>
              </a:solidFill>
              <a:latin typeface="Ericsson Hilda"/>
            </a:endParaRPr>
          </a:p>
          <a:p>
            <a:pPr lvl="0">
              <a:defRPr/>
            </a:pPr>
            <a:r>
              <a:rPr lang="en-US" sz="700" dirty="0" err="1">
                <a:solidFill>
                  <a:srgbClr val="7030A0"/>
                </a:solidFill>
                <a:latin typeface="Ericsson Hilda"/>
              </a:rPr>
              <a:t>onap_others</a:t>
            </a:r>
            <a:r>
              <a:rPr lang="en-US" sz="700" dirty="0">
                <a:solidFill>
                  <a:srgbClr val="7030A0"/>
                </a:solidFill>
                <a:latin typeface="Ericsson Hilda"/>
              </a:rPr>
              <a:t>: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Artifacts/scripts/install.sh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Artifacts/Informational/user_guide.txt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Artifacts/Other/installation_guide.txt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Artifacts/Other/review_log.txt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1E60569-DB32-4B5D-9E3D-F34D0BB4A5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75897"/>
              </p:ext>
            </p:extLst>
          </p:nvPr>
        </p:nvGraphicFramePr>
        <p:xfrm>
          <a:off x="1235514" y="1203888"/>
          <a:ext cx="11064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ackager Shell Object" showAsIcon="1" r:id="rId9" imgW="1106640" imgH="532800" progId="Package">
                  <p:embed/>
                </p:oleObj>
              </mc:Choice>
              <mc:Fallback>
                <p:oleObj name="Packager Shell Object" showAsIcon="1" r:id="rId9" imgW="1106640" imgH="532800" progId="Packag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1E60569-DB32-4B5D-9E3D-F34D0BB4A5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35514" y="1203888"/>
                        <a:ext cx="1106487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7" name="Group 66">
            <a:extLst>
              <a:ext uri="{FF2B5EF4-FFF2-40B4-BE49-F238E27FC236}">
                <a16:creationId xmlns:a16="http://schemas.microsoft.com/office/drawing/2014/main" id="{8010BD4D-F61D-4EA0-8283-6500C78F8B69}"/>
              </a:ext>
            </a:extLst>
          </p:cNvPr>
          <p:cNvGrpSpPr/>
          <p:nvPr/>
        </p:nvGrpSpPr>
        <p:grpSpPr>
          <a:xfrm>
            <a:off x="9458046" y="4078432"/>
            <a:ext cx="1584381" cy="329152"/>
            <a:chOff x="5181601" y="3935961"/>
            <a:chExt cx="1674555" cy="329152"/>
          </a:xfrm>
        </p:grpSpPr>
        <p:pic>
          <p:nvPicPr>
            <p:cNvPr id="68" name="Graphic 67" descr="Open Folder">
              <a:extLst>
                <a:ext uri="{FF2B5EF4-FFF2-40B4-BE49-F238E27FC236}">
                  <a16:creationId xmlns:a16="http://schemas.microsoft.com/office/drawing/2014/main" id="{4D444C88-DBD7-4D9C-B71E-94A8E740D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61A7202-003F-4FF6-82D9-7BD5A7498FD3}"/>
                </a:ext>
              </a:extLst>
            </p:cNvPr>
            <p:cNvSpPr/>
            <p:nvPr/>
          </p:nvSpPr>
          <p:spPr bwMode="auto">
            <a:xfrm>
              <a:off x="5489865" y="3975098"/>
              <a:ext cx="1366291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ts val="300"/>
                </a:spcBef>
                <a:spcAft>
                  <a:spcPct val="0"/>
                </a:spcAft>
                <a:defRPr/>
              </a:pPr>
              <a:r>
                <a:rPr lang="sv-SE" sz="1050" b="1" dirty="0">
                  <a:solidFill>
                    <a:srgbClr val="FF0000"/>
                  </a:solidFill>
                  <a:highlight>
                    <a:srgbClr val="00FFFF"/>
                  </a:highlight>
                </a:rPr>
                <a:t>pnf_sw_information</a:t>
              </a: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highlight>
                  <a:srgbClr val="00FFFF"/>
                </a:highlight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sp>
        <p:nvSpPr>
          <p:cNvPr id="75" name="Speech Bubble: Rectangle with Corners Rounded 74">
            <a:extLst>
              <a:ext uri="{FF2B5EF4-FFF2-40B4-BE49-F238E27FC236}">
                <a16:creationId xmlns:a16="http://schemas.microsoft.com/office/drawing/2014/main" id="{F89E5390-109F-4FF2-8BCA-4642D9BB6CF4}"/>
              </a:ext>
            </a:extLst>
          </p:cNvPr>
          <p:cNvSpPr/>
          <p:nvPr/>
        </p:nvSpPr>
        <p:spPr bwMode="auto">
          <a:xfrm>
            <a:off x="8776359" y="4730610"/>
            <a:ext cx="3068268" cy="1383565"/>
          </a:xfrm>
          <a:prstGeom prst="wedgeRoundRectCallout">
            <a:avLst>
              <a:gd name="adj1" fmla="val -97273"/>
              <a:gd name="adj2" fmla="val 27757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lvl="2" indent="0">
              <a:spcBef>
                <a:spcPts val="0"/>
              </a:spcBef>
              <a:buClr>
                <a:srgbClr val="00A9D4"/>
              </a:buClr>
              <a:buNone/>
              <a:defRPr/>
            </a:pP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pnf_s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w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_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information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.</a:t>
            </a: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yaml</a:t>
            </a:r>
            <a:endParaRPr lang="en-US" sz="1050" dirty="0">
              <a:solidFill>
                <a:srgbClr val="0082F0"/>
              </a:solidFill>
              <a:latin typeface="Ericsson Hilda"/>
            </a:endParaRPr>
          </a:p>
          <a:p>
            <a:r>
              <a:rPr lang="sv-SE" altLang="sv-SE" sz="1100" dirty="0"/>
              <a:t>description: "pnf software information"</a:t>
            </a:r>
          </a:p>
          <a:p>
            <a:r>
              <a:rPr lang="sv-SE" altLang="sv-SE" sz="1100" dirty="0"/>
              <a:t>provider: Ericsson</a:t>
            </a:r>
          </a:p>
          <a:p>
            <a:r>
              <a:rPr lang="sv-SE" altLang="sv-SE" sz="1100" dirty="0"/>
              <a:t>version: "1.0"</a:t>
            </a:r>
          </a:p>
          <a:p>
            <a:r>
              <a:rPr lang="sv-SE" altLang="sv-SE" sz="11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100" dirty="0"/>
              <a:t>: </a:t>
            </a:r>
          </a:p>
          <a:p>
            <a:r>
              <a:rPr lang="sv-SE" altLang="sv-SE" sz="1100" dirty="0"/>
              <a:t>  </a:t>
            </a:r>
            <a:r>
              <a:rPr lang="sv-SE" altLang="sv-SE" sz="1100" dirty="0">
                <a:solidFill>
                  <a:srgbClr val="FF0000"/>
                </a:solidFill>
              </a:rPr>
              <a:t>-  </a:t>
            </a:r>
            <a:r>
              <a:rPr lang="sv-SE" altLang="sv-SE" sz="1100" dirty="0"/>
              <a:t>description: "software version of PNF"</a:t>
            </a:r>
          </a:p>
          <a:p>
            <a:r>
              <a:rPr lang="sv-SE" altLang="sv-SE" sz="1100" dirty="0"/>
              <a:t>     </a:t>
            </a:r>
            <a:r>
              <a:rPr lang="sv-SE" altLang="sv-SE" sz="1100" dirty="0">
                <a:solidFill>
                  <a:srgbClr val="FF0000"/>
                </a:solidFill>
              </a:rPr>
              <a:t>pnf_software_version</a:t>
            </a:r>
            <a:r>
              <a:rPr lang="sv-SE" altLang="sv-SE" sz="1100" dirty="0"/>
              <a:t>: </a:t>
            </a:r>
            <a:r>
              <a:rPr lang="sv-SE" sz="1100" dirty="0"/>
              <a:t> ”5gDUv18.05.201”</a:t>
            </a:r>
          </a:p>
        </p:txBody>
      </p:sp>
    </p:spTree>
    <p:extLst>
      <p:ext uri="{BB962C8B-B14F-4D97-AF65-F5344CB8AC3E}">
        <p14:creationId xmlns:p14="http://schemas.microsoft.com/office/powerpoint/2010/main" val="116952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80502" y="1017176"/>
            <a:ext cx="10919409" cy="1695958"/>
          </a:xfrm>
        </p:spPr>
        <p:txBody>
          <a:bodyPr>
            <a:normAutofit/>
          </a:bodyPr>
          <a:lstStyle/>
          <a:p>
            <a:pPr marL="442913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/>
              <a:t>UC1:</a:t>
            </a:r>
          </a:p>
          <a:p>
            <a:pPr marL="900113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One more step to support PNF SW version in E2E Automation solution. Currently, </a:t>
            </a:r>
            <a:r>
              <a:rPr lang="sv-SE" sz="1400" dirty="0"/>
              <a:t>SDC GUI (Resource composition GUI) allow operator manually to define the list of software versions by using SDC GUI. </a:t>
            </a:r>
            <a:r>
              <a:rPr lang="sv-SE" sz="1400" dirty="0">
                <a:solidFill>
                  <a:srgbClr val="00B0F0"/>
                </a:solidFill>
              </a:rPr>
              <a:t>But no ONAP compoments use it today </a:t>
            </a:r>
          </a:p>
          <a:p>
            <a:pPr marL="442913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800" dirty="0"/>
              <a:t>UC2:</a:t>
            </a:r>
          </a:p>
          <a:p>
            <a:pPr marL="900113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400" dirty="0"/>
              <a:t>To support </a:t>
            </a:r>
            <a:r>
              <a:rPr lang="de-DE" sz="1400" dirty="0">
                <a:hlinkClick r:id="rId3"/>
              </a:rPr>
              <a:t>Scenario 2 </a:t>
            </a:r>
            <a:r>
              <a:rPr lang="de-DE" sz="1400" dirty="0"/>
              <a:t>in </a:t>
            </a:r>
            <a:r>
              <a:rPr lang="de-DE" sz="1400" dirty="0">
                <a:hlinkClick r:id="rId4"/>
              </a:rPr>
              <a:t>PNF software upgrade in R6 Frankfurt</a:t>
            </a:r>
            <a:r>
              <a:rPr lang="de-DE" sz="1400" dirty="0"/>
              <a:t>, it requires </a:t>
            </a:r>
            <a:r>
              <a:rPr lang="sv-SE" sz="1400" dirty="0"/>
              <a:t>PNF software version in onboarding package AND then can be used </a:t>
            </a:r>
            <a:r>
              <a:rPr lang="sv-SE" sz="1050" dirty="0"/>
              <a:t>(Modelling/SDC/AAI/PNF).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3" y="232808"/>
            <a:ext cx="11220489" cy="494034"/>
          </a:xfrm>
        </p:spPr>
        <p:txBody>
          <a:bodyPr/>
          <a:lstStyle/>
          <a:p>
            <a:r>
              <a:rPr lang="sv-SE" dirty="0"/>
              <a:t>Use Case</a:t>
            </a:r>
            <a:endParaRPr lang="en-US" sz="3600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A455ADD-8845-4AC2-9EBA-DB0822225DC1}"/>
              </a:ext>
            </a:extLst>
          </p:cNvPr>
          <p:cNvGrpSpPr/>
          <p:nvPr/>
        </p:nvGrpSpPr>
        <p:grpSpPr>
          <a:xfrm>
            <a:off x="3751815" y="3215640"/>
            <a:ext cx="5125598" cy="2579914"/>
            <a:chOff x="8420035" y="2684707"/>
            <a:chExt cx="3343339" cy="292932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8E9162F-39E5-45B8-9E01-4EE7484A4BAA}"/>
                </a:ext>
              </a:extLst>
            </p:cNvPr>
            <p:cNvGrpSpPr/>
            <p:nvPr/>
          </p:nvGrpSpPr>
          <p:grpSpPr>
            <a:xfrm>
              <a:off x="8420035" y="2684707"/>
              <a:ext cx="3343339" cy="2929320"/>
              <a:chOff x="8420035" y="2684707"/>
              <a:chExt cx="3343339" cy="2929320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C95DC82-BB3B-4FA2-9A3D-53F4B18B4454}"/>
                  </a:ext>
                </a:extLst>
              </p:cNvPr>
              <p:cNvSpPr/>
              <p:nvPr/>
            </p:nvSpPr>
            <p:spPr>
              <a:xfrm>
                <a:off x="8420035" y="3168414"/>
                <a:ext cx="1062180" cy="169949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50A4F15-3737-477B-B953-D8CE049F0CF5}"/>
                  </a:ext>
                </a:extLst>
              </p:cNvPr>
              <p:cNvSpPr/>
              <p:nvPr/>
            </p:nvSpPr>
            <p:spPr>
              <a:xfrm>
                <a:off x="9482215" y="3168414"/>
                <a:ext cx="2281159" cy="1699491"/>
              </a:xfrm>
              <a:prstGeom prst="rect">
                <a:avLst/>
              </a:prstGeom>
              <a:solidFill>
                <a:srgbClr val="B9F0FF"/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EFE04F1A-F0AE-4019-B508-8A7D90B55EA6}"/>
                  </a:ext>
                </a:extLst>
              </p:cNvPr>
              <p:cNvSpPr/>
              <p:nvPr/>
            </p:nvSpPr>
            <p:spPr>
              <a:xfrm>
                <a:off x="8554848" y="2684707"/>
                <a:ext cx="7548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Portal</a:t>
                </a:r>
              </a:p>
            </p:txBody>
          </p:sp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F445FB3F-DCBA-48F1-9D73-011DEE0D0DC5}"/>
                  </a:ext>
                </a:extLst>
              </p:cNvPr>
              <p:cNvSpPr/>
              <p:nvPr/>
            </p:nvSpPr>
            <p:spPr>
              <a:xfrm>
                <a:off x="10418855" y="2709012"/>
                <a:ext cx="5120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VID</a:t>
                </a:r>
              </a:p>
            </p:txBody>
          </p:sp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1DE32B2A-41B9-41C3-939D-B0DAD9A39C35}"/>
                  </a:ext>
                </a:extLst>
              </p:cNvPr>
              <p:cNvSpPr/>
              <p:nvPr/>
            </p:nvSpPr>
            <p:spPr>
              <a:xfrm>
                <a:off x="8586817" y="3324973"/>
                <a:ext cx="696681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SDC</a:t>
                </a:r>
              </a:p>
            </p:txBody>
          </p:sp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D3256AC3-511A-4C46-BE71-DE8259C4281E}"/>
                  </a:ext>
                </a:extLst>
              </p:cNvPr>
              <p:cNvSpPr/>
              <p:nvPr/>
            </p:nvSpPr>
            <p:spPr>
              <a:xfrm>
                <a:off x="10418005" y="3324972"/>
                <a:ext cx="513799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</a:t>
                </a:r>
              </a:p>
            </p:txBody>
          </p:sp>
          <p:sp>
            <p:nvSpPr>
              <p:cNvPr id="91" name="Rectangle: Rounded Corners 90">
                <a:extLst>
                  <a:ext uri="{FF2B5EF4-FFF2-40B4-BE49-F238E27FC236}">
                    <a16:creationId xmlns:a16="http://schemas.microsoft.com/office/drawing/2014/main" id="{AC6E2EDC-1FAA-4F71-AD59-EC88C542FE0C}"/>
                  </a:ext>
                </a:extLst>
              </p:cNvPr>
              <p:cNvSpPr/>
              <p:nvPr/>
            </p:nvSpPr>
            <p:spPr>
              <a:xfrm>
                <a:off x="9796639" y="4052364"/>
                <a:ext cx="1756532" cy="646986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ONAP Controller</a:t>
                </a:r>
                <a:b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(SDNC/APPC)</a:t>
                </a:r>
              </a:p>
            </p:txBody>
          </p: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A8E4B5C-53AD-4ECB-992E-D233FC1D00A0}"/>
                  </a:ext>
                </a:extLst>
              </p:cNvPr>
              <p:cNvCxnSpPr>
                <a:cxnSpLocks/>
                <a:stCxn id="87" idx="2"/>
                <a:endCxn id="89" idx="0"/>
              </p:cNvCxnSpPr>
              <p:nvPr/>
            </p:nvCxnSpPr>
            <p:spPr>
              <a:xfrm>
                <a:off x="8932292" y="3059278"/>
                <a:ext cx="2866" cy="2656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1EE35D76-854B-4ADC-BC3C-0412DEF794FC}"/>
                  </a:ext>
                </a:extLst>
              </p:cNvPr>
              <p:cNvCxnSpPr>
                <a:cxnSpLocks/>
                <a:stCxn id="88" idx="2"/>
                <a:endCxn id="90" idx="0"/>
              </p:cNvCxnSpPr>
              <p:nvPr/>
            </p:nvCxnSpPr>
            <p:spPr>
              <a:xfrm>
                <a:off x="10674899" y="3083583"/>
                <a:ext cx="6" cy="2413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F67D0043-C13D-4AB1-8D77-463617E14E04}"/>
                  </a:ext>
                </a:extLst>
              </p:cNvPr>
              <p:cNvCxnSpPr>
                <a:cxnSpLocks/>
                <a:stCxn id="90" idx="2"/>
                <a:endCxn id="91" idx="0"/>
              </p:cNvCxnSpPr>
              <p:nvPr/>
            </p:nvCxnSpPr>
            <p:spPr>
              <a:xfrm>
                <a:off x="10674905" y="3699543"/>
                <a:ext cx="0" cy="3528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F2449D67-1583-4105-B6B7-B1297EC78210}"/>
                  </a:ext>
                </a:extLst>
              </p:cNvPr>
              <p:cNvCxnSpPr>
                <a:cxnSpLocks/>
                <a:stCxn id="91" idx="2"/>
                <a:endCxn id="96" idx="0"/>
              </p:cNvCxnSpPr>
              <p:nvPr/>
            </p:nvCxnSpPr>
            <p:spPr>
              <a:xfrm flipH="1">
                <a:off x="10674904" y="4699350"/>
                <a:ext cx="1" cy="54010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80F0CD76-C8B8-4AE6-86B6-CB666026B7F7}"/>
                  </a:ext>
                </a:extLst>
              </p:cNvPr>
              <p:cNvSpPr/>
              <p:nvPr/>
            </p:nvSpPr>
            <p:spPr>
              <a:xfrm>
                <a:off x="10360971" y="5239456"/>
                <a:ext cx="627866" cy="374571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PNF</a:t>
                </a:r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E8568E3E-25FC-4BC5-8AE7-5EE880CB1D2F}"/>
                  </a:ext>
                </a:extLst>
              </p:cNvPr>
              <p:cNvSpPr/>
              <p:nvPr/>
            </p:nvSpPr>
            <p:spPr>
              <a:xfrm>
                <a:off x="11175556" y="3245249"/>
                <a:ext cx="549741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AAI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6613D74A-6A66-4BF6-9A47-C9E1956320AA}"/>
                  </a:ext>
                </a:extLst>
              </p:cNvPr>
              <p:cNvCxnSpPr>
                <a:cxnSpLocks/>
                <a:stCxn id="90" idx="3"/>
                <a:endCxn id="103" idx="1"/>
              </p:cNvCxnSpPr>
              <p:nvPr/>
            </p:nvCxnSpPr>
            <p:spPr>
              <a:xfrm flipV="1">
                <a:off x="10931804" y="3432535"/>
                <a:ext cx="243752" cy="79723"/>
              </a:xfrm>
              <a:prstGeom prst="straightConnector1">
                <a:avLst/>
              </a:prstGeom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C5FEF466-8D3A-4F81-9E66-31089B788156}"/>
                  </a:ext>
                </a:extLst>
              </p:cNvPr>
              <p:cNvSpPr/>
              <p:nvPr/>
            </p:nvSpPr>
            <p:spPr>
              <a:xfrm>
                <a:off x="8580250" y="3737877"/>
                <a:ext cx="691762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CDS</a:t>
                </a:r>
              </a:p>
            </p:txBody>
          </p:sp>
        </p:grp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D01D785B-D42C-42DD-8BFA-8FB91E8FF7C5}"/>
                </a:ext>
              </a:extLst>
            </p:cNvPr>
            <p:cNvSpPr/>
            <p:nvPr/>
          </p:nvSpPr>
          <p:spPr>
            <a:xfrm>
              <a:off x="9348421" y="3376897"/>
              <a:ext cx="701101" cy="521570"/>
            </a:xfrm>
            <a:prstGeom prst="rightArrow">
              <a:avLst>
                <a:gd name="adj1" fmla="val 83132"/>
                <a:gd name="adj2" fmla="val 39787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distribution</a:t>
              </a:r>
            </a:p>
          </p:txBody>
        </p:sp>
      </p:grpSp>
      <p:sp>
        <p:nvSpPr>
          <p:cNvPr id="116" name="Speech Bubble: Rectangle 115">
            <a:extLst>
              <a:ext uri="{FF2B5EF4-FFF2-40B4-BE49-F238E27FC236}">
                <a16:creationId xmlns:a16="http://schemas.microsoft.com/office/drawing/2014/main" id="{95E3B392-B195-4EE2-8015-25EB6E9058A0}"/>
              </a:ext>
            </a:extLst>
          </p:cNvPr>
          <p:cNvSpPr/>
          <p:nvPr/>
        </p:nvSpPr>
        <p:spPr bwMode="auto">
          <a:xfrm>
            <a:off x="141089" y="3117663"/>
            <a:ext cx="3055904" cy="1653636"/>
          </a:xfrm>
          <a:prstGeom prst="wedgeRectCallout">
            <a:avLst>
              <a:gd name="adj1" fmla="val 76910"/>
              <a:gd name="adj2" fmla="val -53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SDC Resource Composition  and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AID DM in SDC internal 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</a:rPr>
              <a:t>datamodel</a:t>
            </a:r>
            <a:endParaRPr lang="en-US" sz="1100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000" b="1" dirty="0">
                <a:hlinkClick r:id="rId5" tooltip="catalog-be/src/main/resources/import/tosca/heat-types/Generic_PNF/Generic_PNF.yml"/>
              </a:rPr>
              <a:t>Generic_PNF.yml</a:t>
            </a:r>
            <a:endParaRPr lang="sv-SE" sz="1000" b="1" dirty="0"/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node_types: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org.openecomp.resource.abstract.nodes.PNF: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derived_from: tosca.nodes.Root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properties: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software_versions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  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type: list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119" name="Speech Bubble: Rectangle 118">
            <a:extLst>
              <a:ext uri="{FF2B5EF4-FFF2-40B4-BE49-F238E27FC236}">
                <a16:creationId xmlns:a16="http://schemas.microsoft.com/office/drawing/2014/main" id="{6517571B-988F-49FC-A5D7-AB46380BE6E1}"/>
              </a:ext>
            </a:extLst>
          </p:cNvPr>
          <p:cNvSpPr/>
          <p:nvPr/>
        </p:nvSpPr>
        <p:spPr bwMode="auto">
          <a:xfrm>
            <a:off x="9085625" y="5168520"/>
            <a:ext cx="2748153" cy="764288"/>
          </a:xfrm>
          <a:prstGeom prst="wedgeRectCallout">
            <a:avLst>
              <a:gd name="adj1" fmla="val -118579"/>
              <a:gd name="adj2" fmla="val -42689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VES specification: 5G PnP 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Registration Event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(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  <a:hlinkClick r:id="rId6"/>
              </a:rPr>
              <a:t>PnfRegistration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) on </a:t>
            </a:r>
            <a:r>
              <a:rPr lang="en-US" sz="1000" dirty="0">
                <a:hlinkClick r:id="rId7"/>
              </a:rPr>
              <a:t>ONAP R5+ Common IM Clean</a:t>
            </a:r>
            <a:endParaRPr lang="en-US" sz="1100" b="1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100" b="1" dirty="0">
                <a:solidFill>
                  <a:srgbClr val="58585A"/>
                </a:solidFill>
                <a:latin typeface="Arial" charset="0"/>
              </a:rPr>
              <a:t>Attribute:</a:t>
            </a:r>
            <a:r>
              <a:rPr lang="sv-SE" b="1" dirty="0"/>
              <a:t> </a:t>
            </a:r>
            <a:r>
              <a:rPr lang="en-US" sz="1100" dirty="0" err="1">
                <a:solidFill>
                  <a:srgbClr val="3366FF"/>
                </a:solidFill>
              </a:rPr>
              <a:t>softwareVersion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 </a:t>
            </a:r>
            <a:r>
              <a:rPr lang="en-US" sz="1100" dirty="0">
                <a:solidFill>
                  <a:srgbClr val="58585A"/>
                </a:solidFill>
                <a:latin typeface="Arial" charset="0"/>
                <a:sym typeface="Wingdings" panose="05000000000000000000" pitchFamily="2" charset="2"/>
              </a:rPr>
              <a:t> active SW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1" name="Speech Bubble: Rectangle 120">
            <a:extLst>
              <a:ext uri="{FF2B5EF4-FFF2-40B4-BE49-F238E27FC236}">
                <a16:creationId xmlns:a16="http://schemas.microsoft.com/office/drawing/2014/main" id="{C2BCF07C-20A0-4F6B-807F-BBAD259238CC}"/>
              </a:ext>
            </a:extLst>
          </p:cNvPr>
          <p:cNvSpPr/>
          <p:nvPr/>
        </p:nvSpPr>
        <p:spPr bwMode="auto">
          <a:xfrm>
            <a:off x="9090937" y="3684758"/>
            <a:ext cx="2632341" cy="656128"/>
          </a:xfrm>
          <a:prstGeom prst="wedgeRectCallout">
            <a:avLst>
              <a:gd name="adj1" fmla="val -62732"/>
              <a:gd name="adj2" fmla="val -1471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  <a:hlinkClick r:id="rId8"/>
              </a:rPr>
              <a:t>A&amp;AI, PNF DataStructure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: two attributes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software-version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sw-version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"</a:t>
            </a:r>
          </a:p>
        </p:txBody>
      </p:sp>
      <p:cxnSp>
        <p:nvCxnSpPr>
          <p:cNvPr id="123" name="Connector: Curved 122">
            <a:extLst>
              <a:ext uri="{FF2B5EF4-FFF2-40B4-BE49-F238E27FC236}">
                <a16:creationId xmlns:a16="http://schemas.microsoft.com/office/drawing/2014/main" id="{226EDFC5-C352-4ED4-8065-46B10418281B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0551129" y="4537341"/>
            <a:ext cx="1110861" cy="389431"/>
          </a:xfrm>
          <a:prstGeom prst="curvedConnector3">
            <a:avLst>
              <a:gd name="adj1" fmla="val 1026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24" name="Speech Bubble: Rectangle with Corners Rounded 123">
            <a:extLst>
              <a:ext uri="{FF2B5EF4-FFF2-40B4-BE49-F238E27FC236}">
                <a16:creationId xmlns:a16="http://schemas.microsoft.com/office/drawing/2014/main" id="{0FCDC050-3235-4A3C-86EA-784DAF1ADA74}"/>
              </a:ext>
            </a:extLst>
          </p:cNvPr>
          <p:cNvSpPr/>
          <p:nvPr/>
        </p:nvSpPr>
        <p:spPr bwMode="auto">
          <a:xfrm>
            <a:off x="9758700" y="2905689"/>
            <a:ext cx="2075078" cy="464165"/>
          </a:xfrm>
          <a:prstGeom prst="wedgeRoundRectCallout">
            <a:avLst>
              <a:gd name="adj1" fmla="val 2753"/>
              <a:gd name="adj2" fmla="val 174934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-- Reserved for PNF SW UP UC, no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    components use it in Dublin</a:t>
            </a:r>
            <a:endParaRPr lang="en-US" sz="1000" dirty="0">
              <a:solidFill>
                <a:srgbClr val="181818"/>
              </a:solidFill>
            </a:endParaRPr>
          </a:p>
        </p:txBody>
      </p:sp>
      <p:sp>
        <p:nvSpPr>
          <p:cNvPr id="125" name="Speech Bubble: Rectangle with Corners Rounded 124">
            <a:extLst>
              <a:ext uri="{FF2B5EF4-FFF2-40B4-BE49-F238E27FC236}">
                <a16:creationId xmlns:a16="http://schemas.microsoft.com/office/drawing/2014/main" id="{479A38EF-4028-4FFE-A988-1708D826F4E6}"/>
              </a:ext>
            </a:extLst>
          </p:cNvPr>
          <p:cNvSpPr/>
          <p:nvPr/>
        </p:nvSpPr>
        <p:spPr bwMode="auto">
          <a:xfrm>
            <a:off x="151307" y="5533588"/>
            <a:ext cx="3541810" cy="591859"/>
          </a:xfrm>
          <a:prstGeom prst="wedgeRoundRectCallout">
            <a:avLst>
              <a:gd name="adj1" fmla="val -11046"/>
              <a:gd name="adj2" fmla="val -67918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00" dirty="0">
                <a:solidFill>
                  <a:srgbClr val="0082F0"/>
                </a:solidFill>
                <a:latin typeface="Ericsson Hilda"/>
              </a:rPr>
              <a:t>-- For on-bording PNF package, no software_versions escriptor because it is fully complied with ETSI(no software_versions in PNFD in ETSI).</a:t>
            </a:r>
          </a:p>
        </p:txBody>
      </p: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id="{9BCC924F-5C9C-41B3-8F0C-C425F4DE5874}"/>
              </a:ext>
            </a:extLst>
          </p:cNvPr>
          <p:cNvSpPr/>
          <p:nvPr/>
        </p:nvSpPr>
        <p:spPr bwMode="auto">
          <a:xfrm>
            <a:off x="170138" y="5155130"/>
            <a:ext cx="3406640" cy="264714"/>
          </a:xfrm>
          <a:prstGeom prst="wedgeRectCallout">
            <a:avLst>
              <a:gd name="adj1" fmla="val 63250"/>
              <a:gd name="adj2" fmla="val -466707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PNF on-boarding DM(</a:t>
            </a:r>
            <a:r>
              <a:rPr lang="sv-SE" sz="1100" dirty="0">
                <a:hlinkClick r:id="rId9"/>
              </a:rPr>
              <a:t>TOSCA node types of PNFD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)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2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8AAEF-1C95-4C3C-9346-50E9267C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809" y="351376"/>
            <a:ext cx="11550889" cy="560850"/>
          </a:xfrm>
        </p:spPr>
        <p:txBody>
          <a:bodyPr>
            <a:noAutofit/>
          </a:bodyPr>
          <a:lstStyle/>
          <a:p>
            <a:r>
              <a:rPr lang="sv-SE" sz="2800" dirty="0"/>
              <a:t>Proposal of identifier of PNF SW version in the PNF non-mano artifact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5BCCA-493E-46C2-8A3D-F99D46CB8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3297"/>
            <a:ext cx="10771208" cy="49762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NON-MANO  Artifact Set Identifier name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700" b="1" dirty="0">
                <a:solidFill>
                  <a:srgbClr val="FF0000"/>
                </a:solidFill>
              </a:rPr>
              <a:t>onap_pnf_sw_information</a:t>
            </a:r>
            <a:endParaRPr lang="sv-SE" sz="2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Proposal PNF SW version file: 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600" dirty="0"/>
              <a:t>a specific </a:t>
            </a:r>
            <a:r>
              <a:rPr lang="sv-SE" sz="1600" b="1" dirty="0"/>
              <a:t>onap_pnf_sw_information </a:t>
            </a:r>
            <a:r>
              <a:rPr lang="sv-SE" sz="1600" dirty="0"/>
              <a:t>directory.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600" dirty="0">
                <a:solidFill>
                  <a:srgbClr val="FF0000"/>
                </a:solidFill>
              </a:rPr>
              <a:t>.yaml </a:t>
            </a:r>
            <a:r>
              <a:rPr lang="sv-SE" sz="1600" dirty="0"/>
              <a:t>format for pnf software version like pnf_sw_information.yaml</a:t>
            </a:r>
            <a:endParaRPr lang="sv-SE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File Example</a:t>
            </a:r>
          </a:p>
          <a:p>
            <a:pPr marL="457200" lvl="1" indent="0">
              <a:buNone/>
            </a:pPr>
            <a:r>
              <a:rPr lang="sv-SE" sz="1600" b="1" dirty="0"/>
              <a:t>pnf_sw_information</a:t>
            </a:r>
            <a:r>
              <a:rPr lang="sv-SE" sz="1600" b="1" dirty="0">
                <a:solidFill>
                  <a:srgbClr val="FF0000"/>
                </a:solidFill>
              </a:rPr>
              <a:t>.yaml</a:t>
            </a:r>
            <a:endParaRPr lang="sv-SE" sz="16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sv-SE" altLang="sv-SE" sz="1400" dirty="0"/>
              <a:t>description: "pnf software information"</a:t>
            </a:r>
          </a:p>
          <a:p>
            <a:pPr marL="914400" lvl="2" indent="0">
              <a:buNone/>
            </a:pPr>
            <a:r>
              <a:rPr lang="sv-SE" altLang="sv-SE" sz="1400" dirty="0"/>
              <a:t>provider: Ericsson</a:t>
            </a:r>
          </a:p>
          <a:p>
            <a:pPr marL="914400" lvl="2" indent="0">
              <a:buNone/>
            </a:pPr>
            <a:r>
              <a:rPr lang="sv-SE" altLang="sv-SE" sz="1400" dirty="0"/>
              <a:t>version: "1.0"</a:t>
            </a:r>
          </a:p>
          <a:p>
            <a:pPr marL="914400" lvl="2" indent="0">
              <a:buNone/>
            </a:pPr>
            <a:r>
              <a:rPr lang="sv-SE" altLang="sv-SE" sz="14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400" dirty="0"/>
              <a:t>: </a:t>
            </a:r>
          </a:p>
          <a:p>
            <a:pPr marL="914400" lvl="2" indent="0">
              <a:buNone/>
            </a:pPr>
            <a:r>
              <a:rPr lang="sv-SE" altLang="sv-SE" sz="1400" dirty="0"/>
              <a:t> </a:t>
            </a:r>
            <a:r>
              <a:rPr lang="sv-SE" altLang="sv-SE" sz="1400" dirty="0">
                <a:solidFill>
                  <a:srgbClr val="FF0000"/>
                </a:solidFill>
              </a:rPr>
              <a:t> -  </a:t>
            </a:r>
            <a:r>
              <a:rPr lang="sv-SE" altLang="sv-SE" sz="1400" dirty="0"/>
              <a:t>description: "software version of PNF"</a:t>
            </a:r>
          </a:p>
          <a:p>
            <a:pPr marL="914400" lvl="2" indent="0">
              <a:buNone/>
            </a:pPr>
            <a:r>
              <a:rPr lang="sv-SE" altLang="sv-SE" sz="1400" dirty="0"/>
              <a:t>    </a:t>
            </a:r>
            <a:r>
              <a:rPr lang="sv-SE" altLang="sv-SE" sz="1400" dirty="0">
                <a:solidFill>
                  <a:srgbClr val="FF0000"/>
                </a:solidFill>
              </a:rPr>
              <a:t> pnf_software_version:</a:t>
            </a:r>
            <a:r>
              <a:rPr lang="sv-SE" altLang="sv-SE" sz="1400" dirty="0"/>
              <a:t> </a:t>
            </a:r>
            <a:r>
              <a:rPr lang="sv-SE" sz="1400" dirty="0"/>
              <a:t> ”5gDUv18.05.201”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During the on-boarding procedure, SDC shall transform pnf_sw_version into AID module(software_versions property of PNF)</a:t>
            </a:r>
          </a:p>
        </p:txBody>
      </p:sp>
    </p:spTree>
    <p:extLst>
      <p:ext uri="{BB962C8B-B14F-4D97-AF65-F5344CB8AC3E}">
        <p14:creationId xmlns:p14="http://schemas.microsoft.com/office/powerpoint/2010/main" val="136901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A5B2-B221-40A7-8BCE-CFC378DAB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4D684-72E7-47F5-8605-CB4F4C4FE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v-SE" dirty="0"/>
              <a:t>Get approved for key word </a:t>
            </a:r>
          </a:p>
          <a:p>
            <a:pPr lvl="2"/>
            <a:r>
              <a:rPr lang="sv-SE" b="1" dirty="0">
                <a:solidFill>
                  <a:srgbClr val="FF0000"/>
                </a:solidFill>
              </a:rPr>
              <a:t>onap_pnf_sw_information for non-MANO artifact Registered in ETSI&amp;IANA</a:t>
            </a:r>
          </a:p>
          <a:p>
            <a:pPr lvl="2"/>
            <a:r>
              <a:rPr lang="sv-SE" dirty="0">
                <a:solidFill>
                  <a:srgbClr val="FF0000"/>
                </a:solidFill>
              </a:rPr>
              <a:t>.yaml </a:t>
            </a:r>
            <a:r>
              <a:rPr lang="sv-SE" dirty="0"/>
              <a:t>format</a:t>
            </a:r>
          </a:p>
          <a:p>
            <a:pPr lvl="2"/>
            <a:r>
              <a:rPr lang="sv-SE" altLang="sv-SE" dirty="0"/>
              <a:t>Key words in .yaml file</a:t>
            </a:r>
          </a:p>
          <a:p>
            <a:pPr lvl="3"/>
            <a:r>
              <a:rPr lang="sv-SE" altLang="sv-SE" sz="16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600" dirty="0"/>
              <a:t>: </a:t>
            </a:r>
          </a:p>
          <a:p>
            <a:pPr marL="1371600" lvl="3" indent="0">
              <a:buNone/>
            </a:pPr>
            <a:r>
              <a:rPr lang="sv-SE" altLang="sv-SE" sz="1600" dirty="0"/>
              <a:t> </a:t>
            </a:r>
            <a:r>
              <a:rPr lang="sv-SE" altLang="sv-SE" sz="1600" dirty="0">
                <a:solidFill>
                  <a:srgbClr val="FF0000"/>
                </a:solidFill>
              </a:rPr>
              <a:t>      - pnf_software_version:</a:t>
            </a:r>
            <a:r>
              <a:rPr lang="sv-SE" altLang="sv-SE" sz="1600" dirty="0"/>
              <a:t> </a:t>
            </a:r>
            <a:r>
              <a:rPr lang="sv-SE" sz="1600" dirty="0"/>
              <a:t> ”5gDUv18.05.201”</a:t>
            </a:r>
          </a:p>
          <a:p>
            <a:pPr marL="1371600" lvl="3" indent="0">
              <a:buNone/>
            </a:pPr>
            <a:endParaRPr lang="sv-SE" sz="2800" b="1" dirty="0"/>
          </a:p>
          <a:p>
            <a:pPr lvl="1"/>
            <a:r>
              <a:rPr lang="sv-SE" dirty="0"/>
              <a:t>Update </a:t>
            </a:r>
            <a:r>
              <a:rPr lang="sv-SE" dirty="0">
                <a:hlinkClick r:id="rId2"/>
              </a:rPr>
              <a:t>ONAP Non-MANO Artifacts Set Identifiers</a:t>
            </a:r>
            <a:r>
              <a:rPr lang="sv-SE" dirty="0"/>
              <a:t> </a:t>
            </a:r>
          </a:p>
          <a:p>
            <a:pPr lvl="1"/>
            <a:r>
              <a:rPr lang="sv-SE" dirty="0"/>
              <a:t>Update </a:t>
            </a:r>
            <a:r>
              <a:rPr lang="sv-SE" dirty="0">
                <a:hlinkClick r:id="rId3"/>
              </a:rPr>
              <a:t>ONAP R6+ Onboarding VNF/PNF package format, non-MANO artifacts set definition</a:t>
            </a:r>
            <a:endParaRPr lang="sv-SE" dirty="0"/>
          </a:p>
          <a:p>
            <a:pPr marL="457200" lvl="1" indent="0">
              <a:buNone/>
            </a:pPr>
            <a:r>
              <a:rPr lang="sv-SE" dirty="0"/>
              <a:t>Note: It is prerequisite for Code Commit in </a:t>
            </a:r>
            <a:r>
              <a:rPr lang="en-US" dirty="0"/>
              <a:t>Frankfurt Release in </a:t>
            </a:r>
            <a:r>
              <a:rPr lang="de-DE" dirty="0">
                <a:hlinkClick r:id="rId4"/>
              </a:rPr>
              <a:t>PNF software upgrade in R6 Frankfurt</a:t>
            </a:r>
            <a:r>
              <a:rPr lang="en-US" dirty="0"/>
              <a:t>.</a:t>
            </a:r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3FBFF-882C-4F0A-8029-1177EBD2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9F027-B3BD-4572-877C-F70AA3BF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356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23615-6F94-47B2-B108-E787C956BB4F}">
  <ds:schemaRefs>
    <ds:schemaRef ds:uri="http://schemas.microsoft.com/office/2006/metadata/properties"/>
    <ds:schemaRef ds:uri="763aa34c-cc81-4119-9cda-68682073e04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5936cc9-e5dc-4a71-81d2-3f4874aefcd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A3401B-1E7C-4BD4-AB19-7E857ED9D8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55465</TotalTime>
  <Words>621</Words>
  <Application>Microsoft Office PowerPoint</Application>
  <PresentationFormat>Widescreen</PresentationFormat>
  <Paragraphs>147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.AppleSystemUIFont</vt:lpstr>
      <vt:lpstr>Arial</vt:lpstr>
      <vt:lpstr>Calibri</vt:lpstr>
      <vt:lpstr>Calibri Light</vt:lpstr>
      <vt:lpstr>Ericsson Hilda</vt:lpstr>
      <vt:lpstr>Ericsson Hilda Light</vt:lpstr>
      <vt:lpstr>Wingdings</vt:lpstr>
      <vt:lpstr>Office Theme</vt:lpstr>
      <vt:lpstr>Packager Shell Object</vt:lpstr>
      <vt:lpstr>PNF software version in PNF upgrade in Frankfurt release</vt:lpstr>
      <vt:lpstr>Up to date Status of PNF SW version in ONAP</vt:lpstr>
      <vt:lpstr>Dublin PNF onboarding package example</vt:lpstr>
      <vt:lpstr>Use Case</vt:lpstr>
      <vt:lpstr>Proposal of identifier of PNF SW version in the PNF non-mano artifact </vt:lpstr>
      <vt:lpstr>Next Step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 Software Upgrade</dc:title>
  <dc:creator>zu.qiang@ericsson.com</dc:creator>
  <cp:keywords>PNF</cp:keywords>
  <cp:lastModifiedBy>Fei Zhang</cp:lastModifiedBy>
  <cp:revision>358</cp:revision>
  <cp:lastPrinted>2017-12-06T19:47:24Z</cp:lastPrinted>
  <dcterms:created xsi:type="dcterms:W3CDTF">2017-02-27T16:23:08Z</dcterms:created>
  <dcterms:modified xsi:type="dcterms:W3CDTF">2019-09-20T05:49:55Z</dcterms:modified>
  <cp:category>PNF software upgrade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