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2"/>
  </p:notesMasterIdLst>
  <p:sldIdLst>
    <p:sldId id="5284" r:id="rId5"/>
    <p:sldId id="5297" r:id="rId6"/>
    <p:sldId id="5288" r:id="rId7"/>
    <p:sldId id="5289" r:id="rId8"/>
    <p:sldId id="5279" r:id="rId9"/>
    <p:sldId id="5286" r:id="rId10"/>
    <p:sldId id="5290" r:id="rId11"/>
    <p:sldId id="5295" r:id="rId12"/>
    <p:sldId id="5280" r:id="rId13"/>
    <p:sldId id="5291" r:id="rId14"/>
    <p:sldId id="5292" r:id="rId15"/>
    <p:sldId id="5293" r:id="rId16"/>
    <p:sldId id="5294" r:id="rId17"/>
    <p:sldId id="1114" r:id="rId18"/>
    <p:sldId id="5287" r:id="rId19"/>
    <p:sldId id="5271" r:id="rId20"/>
    <p:sldId id="5283" r:id="rId2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k Scott" initials="MS" lastIdx="2" clrIdx="0">
    <p:extLst>
      <p:ext uri="{19B8F6BF-5375-455C-9EA6-DF929625EA0E}">
        <p15:presenceInfo xmlns:p15="http://schemas.microsoft.com/office/powerpoint/2012/main" userId="S-1-5-21-1538607324-3213881460-940295383-2607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BCE4FC"/>
    <a:srgbClr val="FF7C80"/>
    <a:srgbClr val="B9F0FF"/>
    <a:srgbClr val="92D050"/>
    <a:srgbClr val="E7E6E6"/>
    <a:srgbClr val="080808"/>
    <a:srgbClr val="005E27"/>
    <a:srgbClr val="006F8D"/>
    <a:srgbClr val="0098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69" autoAdjust="0"/>
    <p:restoredTop sz="95588" autoAdjust="0"/>
  </p:normalViewPr>
  <p:slideViewPr>
    <p:cSldViewPr snapToGrid="0">
      <p:cViewPr>
        <p:scale>
          <a:sx n="70" d="100"/>
          <a:sy n="70" d="100"/>
        </p:scale>
        <p:origin x="516" y="32"/>
      </p:cViewPr>
      <p:guideLst>
        <p:guide orient="horz" pos="2184"/>
        <p:guide pos="3840"/>
      </p:guideLst>
    </p:cSldViewPr>
  </p:slideViewPr>
  <p:outlineViewPr>
    <p:cViewPr>
      <p:scale>
        <a:sx n="33" d="100"/>
        <a:sy n="33" d="100"/>
      </p:scale>
      <p:origin x="0" y="-8376"/>
    </p:cViewPr>
  </p:outlineViewPr>
  <p:notesTextViewPr>
    <p:cViewPr>
      <p:scale>
        <a:sx n="1" d="1"/>
        <a:sy n="1" d="1"/>
      </p:scale>
      <p:origin x="0" y="0"/>
    </p:cViewPr>
  </p:notesTextViewPr>
  <p:sorterViewPr>
    <p:cViewPr>
      <p:scale>
        <a:sx n="30" d="100"/>
        <a:sy n="30" d="100"/>
      </p:scale>
      <p:origin x="0" y="-32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5/13/2020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dirty="0"/>
              <a:t>PNF software upgrade </a:t>
            </a:r>
            <a:r>
              <a:rPr lang="sv-SE" sz="3600" dirty="0">
                <a:sym typeface="Wingdings" panose="05000000000000000000" pitchFamily="2" charset="2"/>
              </a:rPr>
              <a:t>scenarios</a:t>
            </a:r>
            <a:endParaRPr lang="en-US" sz="3600" b="0" i="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EAD63-3A04-4E18-BB66-412A1A645233}"/>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04CE6552-5DDF-4E63-B67D-FF3917293C5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1B9E9DA6-7815-45DC-9FCE-933D6030CBA0}"/>
              </a:ext>
            </a:extLst>
          </p:cNvPr>
          <p:cNvSpPr>
            <a:spLocks noGrp="1"/>
          </p:cNvSpPr>
          <p:nvPr>
            <p:ph type="dt" sz="half" idx="10"/>
          </p:nvPr>
        </p:nvSpPr>
        <p:spPr/>
        <p:txBody>
          <a:bodyPr/>
          <a:lstStyle/>
          <a:p>
            <a:fld id="{36158FFD-85E8-4F98-8B0B-4915E9A7D3C9}" type="datetimeFigureOut">
              <a:rPr lang="sv-SE" smtClean="0"/>
              <a:t>2020-05-13</a:t>
            </a:fld>
            <a:endParaRPr lang="sv-SE"/>
          </a:p>
        </p:txBody>
      </p:sp>
      <p:sp>
        <p:nvSpPr>
          <p:cNvPr id="5" name="Footer Placeholder 4">
            <a:extLst>
              <a:ext uri="{FF2B5EF4-FFF2-40B4-BE49-F238E27FC236}">
                <a16:creationId xmlns:a16="http://schemas.microsoft.com/office/drawing/2014/main" id="{1F4BAAB6-2613-4384-9C5B-3BCF8B3EEE53}"/>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FAD4DF4D-A30C-4346-A40E-2E95E986F7CD}"/>
              </a:ext>
            </a:extLst>
          </p:cNvPr>
          <p:cNvSpPr>
            <a:spLocks noGrp="1"/>
          </p:cNvSpPr>
          <p:nvPr>
            <p:ph type="sldNum" sz="quarter" idx="12"/>
          </p:nvPr>
        </p:nvSpPr>
        <p:spPr/>
        <p:txBody>
          <a:bodyPr/>
          <a:lstStyle/>
          <a:p>
            <a:fld id="{8EF23DB3-8E2E-478F-829D-6B2F61A127A2}" type="slidenum">
              <a:rPr lang="sv-SE" smtClean="0"/>
              <a:t>‹#›</a:t>
            </a:fld>
            <a:endParaRPr lang="sv-SE"/>
          </a:p>
        </p:txBody>
      </p:sp>
    </p:spTree>
    <p:extLst>
      <p:ext uri="{BB962C8B-B14F-4D97-AF65-F5344CB8AC3E}">
        <p14:creationId xmlns:p14="http://schemas.microsoft.com/office/powerpoint/2010/main" val="3218488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63"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F491DC6-39CD-42DF-9790-CB2BB5C8E149}"/>
              </a:ext>
            </a:extLst>
          </p:cNvPr>
          <p:cNvSpPr>
            <a:spLocks noGrp="1"/>
          </p:cNvSpPr>
          <p:nvPr>
            <p:ph type="ctrTitle"/>
          </p:nvPr>
        </p:nvSpPr>
        <p:spPr/>
        <p:txBody>
          <a:bodyPr/>
          <a:lstStyle/>
          <a:p>
            <a:r>
              <a:rPr lang="en-US" dirty="0"/>
              <a:t>DCAE MOD, CLAMP and Policy Interworking</a:t>
            </a:r>
          </a:p>
        </p:txBody>
      </p:sp>
      <p:sp>
        <p:nvSpPr>
          <p:cNvPr id="2" name="Slide Number Placeholder 1">
            <a:extLst>
              <a:ext uri="{FF2B5EF4-FFF2-40B4-BE49-F238E27FC236}">
                <a16:creationId xmlns:a16="http://schemas.microsoft.com/office/drawing/2014/main" id="{B246245C-20CB-43B7-8ADC-375AFEE8559C}"/>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1</a:t>
            </a:fld>
            <a:endParaRPr lang="en-US"/>
          </a:p>
        </p:txBody>
      </p:sp>
    </p:spTree>
    <p:extLst>
      <p:ext uri="{BB962C8B-B14F-4D97-AF65-F5344CB8AC3E}">
        <p14:creationId xmlns:p14="http://schemas.microsoft.com/office/powerpoint/2010/main" val="114549496"/>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6BFAFCE-EFBC-488D-A39F-0776948CD9DC}"/>
              </a:ext>
            </a:extLst>
          </p:cNvPr>
          <p:cNvSpPr>
            <a:spLocks noGrp="1"/>
          </p:cNvSpPr>
          <p:nvPr>
            <p:ph type="sldNum" sz="quarter" idx="4"/>
          </p:nvPr>
        </p:nvSpPr>
        <p:spPr/>
        <p:txBody>
          <a:bodyPr/>
          <a:lstStyle/>
          <a:p>
            <a:fld id="{6C9CD605-947A-3C4E-98CB-B055F943FEBA}" type="slidenum">
              <a:rPr lang="en-US" smtClean="0"/>
              <a:pPr/>
              <a:t>10</a:t>
            </a:fld>
            <a:endParaRPr lang="en-US"/>
          </a:p>
        </p:txBody>
      </p:sp>
      <p:sp>
        <p:nvSpPr>
          <p:cNvPr id="3" name="Title 2">
            <a:extLst>
              <a:ext uri="{FF2B5EF4-FFF2-40B4-BE49-F238E27FC236}">
                <a16:creationId xmlns:a16="http://schemas.microsoft.com/office/drawing/2014/main" id="{A48B8153-9A55-44ED-91D6-28BF8F62FCCA}"/>
              </a:ext>
            </a:extLst>
          </p:cNvPr>
          <p:cNvSpPr>
            <a:spLocks noGrp="1"/>
          </p:cNvSpPr>
          <p:nvPr>
            <p:ph type="title"/>
          </p:nvPr>
        </p:nvSpPr>
        <p:spPr/>
        <p:txBody>
          <a:bodyPr>
            <a:noAutofit/>
          </a:bodyPr>
          <a:lstStyle/>
          <a:p>
            <a:r>
              <a:rPr lang="sv-SE" sz="2800" dirty="0"/>
              <a:t>Note after the meeting: Sharing Policy type between MOD and POLICY</a:t>
            </a:r>
            <a:br>
              <a:rPr lang="sv-SE" sz="2800" dirty="0"/>
            </a:br>
            <a:endParaRPr lang="en-US" sz="2800" dirty="0"/>
          </a:p>
        </p:txBody>
      </p:sp>
      <p:sp>
        <p:nvSpPr>
          <p:cNvPr id="4" name="Text Placeholder 3">
            <a:extLst>
              <a:ext uri="{FF2B5EF4-FFF2-40B4-BE49-F238E27FC236}">
                <a16:creationId xmlns:a16="http://schemas.microsoft.com/office/drawing/2014/main" id="{209B4CBD-E35A-4A3B-9D84-E388A32853E4}"/>
              </a:ext>
            </a:extLst>
          </p:cNvPr>
          <p:cNvSpPr>
            <a:spLocks noGrp="1"/>
          </p:cNvSpPr>
          <p:nvPr>
            <p:ph type="body" sz="quarter" idx="10"/>
          </p:nvPr>
        </p:nvSpPr>
        <p:spPr/>
        <p:txBody>
          <a:bodyPr>
            <a:normAutofit/>
          </a:bodyPr>
          <a:lstStyle/>
          <a:p>
            <a:r>
              <a:rPr lang="sv-SE" sz="2000" dirty="0"/>
              <a:t>MOD does not create instances of a policy type.</a:t>
            </a:r>
          </a:p>
          <a:p>
            <a:pPr lvl="1"/>
            <a:r>
              <a:rPr lang="sv-SE" sz="1600" dirty="0"/>
              <a:t>From user standpoint, a UI in DCAE MOD could create the configuration and push in policy but since CLAMP already does it, when the policy model is onboarded, MOD pushes it in the policy engine.</a:t>
            </a:r>
          </a:p>
          <a:p>
            <a:r>
              <a:rPr lang="sv-SE" sz="2000" dirty="0"/>
              <a:t>MOD to policy to make available the policy type that are onboarding (Policy lifecycle API already exist and it can be called by MOD in next rel).</a:t>
            </a:r>
          </a:p>
          <a:p>
            <a:r>
              <a:rPr lang="sv-SE" sz="2000" dirty="0"/>
              <a:t>A validation step can be added in MOD before the policy types are pushed to Policy: There are validation in REST API but if it is required a specific tools, JSON or YAML file validation tools are possible option. </a:t>
            </a:r>
          </a:p>
          <a:p>
            <a:pPr lvl="1"/>
            <a:r>
              <a:rPr lang="sv-SE" sz="1600" dirty="0"/>
              <a:t>MOD is agnostic respect to this artifacts that are onboarded and if there are changes in terms of policy version, before the artifact is uploaded, MOD can make sure it is confirm to the expected version, and in case of problems, the operator can progress required changes</a:t>
            </a:r>
          </a:p>
          <a:p>
            <a:r>
              <a:rPr lang="sv-SE" sz="2000" dirty="0"/>
              <a:t>The Designer by MOD UI  can update the </a:t>
            </a:r>
            <a:r>
              <a:rPr lang="sv-SE" sz="2000" dirty="0">
                <a:solidFill>
                  <a:schemeClr val="accent5"/>
                </a:solidFill>
              </a:rPr>
              <a:t>application configuration </a:t>
            </a:r>
            <a:r>
              <a:rPr lang="sv-SE" sz="2000" dirty="0"/>
              <a:t>and overwrite the default parameters to be applied to the ms before it is pushed to DCAE RT. </a:t>
            </a:r>
          </a:p>
          <a:p>
            <a:r>
              <a:rPr lang="sv-SE" sz="2000" dirty="0"/>
              <a:t>Exposing the application configuration to the Policy or not, it is a component choice. It depends on how the service configuration will evolve. If there is more ad oc configuration policy change expected it could be more convenient to use a policy to express the application configuration parameters After ti has been deployed, postdeployment.</a:t>
            </a:r>
          </a:p>
          <a:p>
            <a:endParaRPr lang="sv-SE" sz="2000" dirty="0"/>
          </a:p>
          <a:p>
            <a:endParaRPr lang="sv-SE" sz="2000" dirty="0"/>
          </a:p>
          <a:p>
            <a:endParaRPr lang="sv-SE" sz="2000" dirty="0"/>
          </a:p>
          <a:p>
            <a:endParaRPr lang="sv-SE" sz="2000" dirty="0"/>
          </a:p>
          <a:p>
            <a:endParaRPr lang="sv-SE" sz="2000" dirty="0"/>
          </a:p>
        </p:txBody>
      </p:sp>
    </p:spTree>
    <p:extLst>
      <p:ext uri="{BB962C8B-B14F-4D97-AF65-F5344CB8AC3E}">
        <p14:creationId xmlns:p14="http://schemas.microsoft.com/office/powerpoint/2010/main" val="1660906152"/>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962C4E-62F3-46F7-9D0A-8DCE97D6BEE0}"/>
              </a:ext>
            </a:extLst>
          </p:cNvPr>
          <p:cNvSpPr>
            <a:spLocks noGrp="1"/>
          </p:cNvSpPr>
          <p:nvPr>
            <p:ph type="sldNum" sz="quarter" idx="4"/>
          </p:nvPr>
        </p:nvSpPr>
        <p:spPr/>
        <p:txBody>
          <a:bodyPr/>
          <a:lstStyle/>
          <a:p>
            <a:fld id="{6C9CD605-947A-3C4E-98CB-B055F943FEBA}" type="slidenum">
              <a:rPr lang="en-US" smtClean="0"/>
              <a:pPr/>
              <a:t>11</a:t>
            </a:fld>
            <a:endParaRPr lang="en-US"/>
          </a:p>
        </p:txBody>
      </p:sp>
      <p:sp>
        <p:nvSpPr>
          <p:cNvPr id="3" name="Title 2">
            <a:extLst>
              <a:ext uri="{FF2B5EF4-FFF2-40B4-BE49-F238E27FC236}">
                <a16:creationId xmlns:a16="http://schemas.microsoft.com/office/drawing/2014/main" id="{622DB401-DC52-4742-98FF-EA643D07FE08}"/>
              </a:ext>
            </a:extLst>
          </p:cNvPr>
          <p:cNvSpPr>
            <a:spLocks noGrp="1"/>
          </p:cNvSpPr>
          <p:nvPr>
            <p:ph type="title"/>
          </p:nvPr>
        </p:nvSpPr>
        <p:spPr/>
        <p:txBody>
          <a:bodyPr>
            <a:normAutofit fontScale="90000"/>
          </a:bodyPr>
          <a:lstStyle/>
          <a:p>
            <a:r>
              <a:rPr lang="sv-SE" dirty="0"/>
              <a:t>Note post meeting: Policy id</a:t>
            </a:r>
            <a:endParaRPr lang="en-US" dirty="0"/>
          </a:p>
        </p:txBody>
      </p:sp>
      <p:sp>
        <p:nvSpPr>
          <p:cNvPr id="4" name="Text Placeholder 3">
            <a:extLst>
              <a:ext uri="{FF2B5EF4-FFF2-40B4-BE49-F238E27FC236}">
                <a16:creationId xmlns:a16="http://schemas.microsoft.com/office/drawing/2014/main" id="{9520E83A-F44A-4E26-9609-0D0EFDA43AAF}"/>
              </a:ext>
            </a:extLst>
          </p:cNvPr>
          <p:cNvSpPr>
            <a:spLocks noGrp="1"/>
          </p:cNvSpPr>
          <p:nvPr>
            <p:ph type="body" sz="quarter" idx="10"/>
          </p:nvPr>
        </p:nvSpPr>
        <p:spPr/>
        <p:txBody>
          <a:bodyPr>
            <a:normAutofit/>
          </a:bodyPr>
          <a:lstStyle/>
          <a:p>
            <a:r>
              <a:rPr lang="sv-SE" sz="2000" dirty="0"/>
              <a:t>DCAE background:  in current ONAP installation, DCAE ms can deploy with our without policy flow based on blueprint. Without policy, appl configuration are defined as blueprint information, When deployed with policy, blueprint includes in addition to default appl configuration, also an additional policy id parameter. During the deployment if policy id is not found, default application config paramenters are used. </a:t>
            </a:r>
          </a:p>
          <a:p>
            <a:r>
              <a:rPr lang="sv-SE" sz="2000" dirty="0">
                <a:highlight>
                  <a:srgbClr val="FFFF00"/>
                </a:highlight>
              </a:rPr>
              <a:t>Terminology</a:t>
            </a:r>
            <a:r>
              <a:rPr lang="sv-SE" sz="2000" dirty="0"/>
              <a:t>: Policy id is not the policy model but an instance of the policy model. </a:t>
            </a:r>
          </a:p>
          <a:p>
            <a:r>
              <a:rPr lang="sv-SE" sz="2000" dirty="0"/>
              <a:t>When a service is deployed with a policy enabled, there should be a policy id (policy instance) when it is deployed. </a:t>
            </a:r>
          </a:p>
          <a:p>
            <a:r>
              <a:rPr lang="sv-SE" sz="2000" dirty="0"/>
              <a:t>The policy id won´t be specified by MOD designer (as it will be specificed at run time/deployment time) butonly defined as a field/ parameter in the blueprint to be filled in. </a:t>
            </a:r>
          </a:p>
          <a:p>
            <a:r>
              <a:rPr lang="sv-SE" sz="2000" dirty="0"/>
              <a:t>The policy id, will be defined by CLAMP operator or manually by Policy API</a:t>
            </a:r>
          </a:p>
        </p:txBody>
      </p:sp>
    </p:spTree>
    <p:extLst>
      <p:ext uri="{BB962C8B-B14F-4D97-AF65-F5344CB8AC3E}">
        <p14:creationId xmlns:p14="http://schemas.microsoft.com/office/powerpoint/2010/main" val="3095561557"/>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9B00D-0938-47A0-84F6-34D28C23B535}"/>
              </a:ext>
            </a:extLst>
          </p:cNvPr>
          <p:cNvSpPr>
            <a:spLocks noGrp="1"/>
          </p:cNvSpPr>
          <p:nvPr>
            <p:ph type="title"/>
          </p:nvPr>
        </p:nvSpPr>
        <p:spPr/>
        <p:txBody>
          <a:bodyPr>
            <a:normAutofit fontScale="90000"/>
          </a:bodyPr>
          <a:lstStyle/>
          <a:p>
            <a:r>
              <a:rPr lang="sv-SE" dirty="0"/>
              <a:t>App/Flow and Closed Loop Lifecycle: UPDATED</a:t>
            </a:r>
            <a:endParaRPr lang="en-US" dirty="0"/>
          </a:p>
        </p:txBody>
      </p:sp>
      <p:sp>
        <p:nvSpPr>
          <p:cNvPr id="3" name="Content Placeholder 2">
            <a:extLst>
              <a:ext uri="{FF2B5EF4-FFF2-40B4-BE49-F238E27FC236}">
                <a16:creationId xmlns:a16="http://schemas.microsoft.com/office/drawing/2014/main" id="{FFCBF6EF-9318-40B9-B62A-CF32D64FBC56}"/>
              </a:ext>
            </a:extLst>
          </p:cNvPr>
          <p:cNvSpPr>
            <a:spLocks noGrp="1"/>
          </p:cNvSpPr>
          <p:nvPr>
            <p:ph idx="1"/>
          </p:nvPr>
        </p:nvSpPr>
        <p:spPr>
          <a:xfrm>
            <a:off x="530352" y="4909135"/>
            <a:ext cx="2483553" cy="876844"/>
          </a:xfrm>
        </p:spPr>
        <p:txBody>
          <a:bodyPr>
            <a:normAutofit/>
          </a:bodyPr>
          <a:lstStyle/>
          <a:p>
            <a:pPr marL="0" indent="0" algn="ctr">
              <a:buNone/>
            </a:pPr>
            <a:r>
              <a:rPr lang="sv-SE" sz="1800" dirty="0"/>
              <a:t>e.g. DCAE GUI/MOD and/or SDC</a:t>
            </a:r>
            <a:endParaRPr lang="en-US" sz="1800" dirty="0"/>
          </a:p>
        </p:txBody>
      </p:sp>
      <p:sp>
        <p:nvSpPr>
          <p:cNvPr id="5" name="Slide Number Placeholder 4">
            <a:extLst>
              <a:ext uri="{FF2B5EF4-FFF2-40B4-BE49-F238E27FC236}">
                <a16:creationId xmlns:a16="http://schemas.microsoft.com/office/drawing/2014/main" id="{011194A3-1DF7-4A2D-8D2E-EACD4F43E27F}"/>
              </a:ext>
            </a:extLst>
          </p:cNvPr>
          <p:cNvSpPr>
            <a:spLocks noGrp="1"/>
          </p:cNvSpPr>
          <p:nvPr>
            <p:ph type="sldNum" sz="quarter" idx="12"/>
          </p:nvPr>
        </p:nvSpPr>
        <p:spPr/>
        <p:txBody>
          <a:bodyPr/>
          <a:lstStyle/>
          <a:p>
            <a:fld id="{8EF23DB3-8E2E-478F-829D-6B2F61A127A2}" type="slidenum">
              <a:rPr lang="sv-SE" smtClean="0"/>
              <a:t>12</a:t>
            </a:fld>
            <a:endParaRPr lang="sv-SE"/>
          </a:p>
        </p:txBody>
      </p:sp>
      <p:cxnSp>
        <p:nvCxnSpPr>
          <p:cNvPr id="7" name="Straight Arrow Connector 6">
            <a:extLst>
              <a:ext uri="{FF2B5EF4-FFF2-40B4-BE49-F238E27FC236}">
                <a16:creationId xmlns:a16="http://schemas.microsoft.com/office/drawing/2014/main" id="{0370F276-D950-4DEC-AE60-8C4ACAA3BEAC}"/>
              </a:ext>
            </a:extLst>
          </p:cNvPr>
          <p:cNvCxnSpPr/>
          <p:nvPr/>
        </p:nvCxnSpPr>
        <p:spPr>
          <a:xfrm>
            <a:off x="314961" y="4828513"/>
            <a:ext cx="1150620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Speech Bubble: Rectangle 7">
            <a:extLst>
              <a:ext uri="{FF2B5EF4-FFF2-40B4-BE49-F238E27FC236}">
                <a16:creationId xmlns:a16="http://schemas.microsoft.com/office/drawing/2014/main" id="{F69D0CBD-1F15-44D6-9BCD-976FA6C9D6AE}"/>
              </a:ext>
            </a:extLst>
          </p:cNvPr>
          <p:cNvSpPr/>
          <p:nvPr/>
        </p:nvSpPr>
        <p:spPr>
          <a:xfrm>
            <a:off x="367801" y="1232785"/>
            <a:ext cx="1747949" cy="1515097"/>
          </a:xfrm>
          <a:prstGeom prst="wedgeRectCallout">
            <a:avLst>
              <a:gd name="adj1" fmla="val -27315"/>
              <a:gd name="adj2" fmla="val 180607"/>
            </a:avLst>
          </a:prstGeom>
          <a:solidFill>
            <a:schemeClr val="bg1"/>
          </a:solid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t0: APP/flow ONBOARDING (CREATION): </a:t>
            </a:r>
          </a:p>
          <a:p>
            <a:r>
              <a:rPr lang="sv-SE" sz="1400" dirty="0">
                <a:solidFill>
                  <a:schemeClr val="tx1"/>
                </a:solidFill>
              </a:rPr>
              <a:t>create node types.</a:t>
            </a:r>
          </a:p>
          <a:p>
            <a:r>
              <a:rPr lang="sv-SE" sz="1400" dirty="0">
                <a:solidFill>
                  <a:schemeClr val="tx1"/>
                </a:solidFill>
              </a:rPr>
              <a:t>(from JSON ARTIFACT)</a:t>
            </a:r>
          </a:p>
        </p:txBody>
      </p:sp>
      <p:sp>
        <p:nvSpPr>
          <p:cNvPr id="9" name="Speech Bubble: Rectangle 8">
            <a:extLst>
              <a:ext uri="{FF2B5EF4-FFF2-40B4-BE49-F238E27FC236}">
                <a16:creationId xmlns:a16="http://schemas.microsoft.com/office/drawing/2014/main" id="{3C29CFDF-77DD-444E-980C-DE562E794F18}"/>
              </a:ext>
            </a:extLst>
          </p:cNvPr>
          <p:cNvSpPr/>
          <p:nvPr/>
        </p:nvSpPr>
        <p:spPr>
          <a:xfrm>
            <a:off x="1241776" y="2354813"/>
            <a:ext cx="3239592" cy="1233966"/>
          </a:xfrm>
          <a:prstGeom prst="wedgeRectCallout">
            <a:avLst>
              <a:gd name="adj1" fmla="val 1015"/>
              <a:gd name="adj2" fmla="val 147609"/>
            </a:avLst>
          </a:prstGeom>
          <a:solidFill>
            <a:schemeClr val="bg1"/>
          </a:solidFill>
          <a:ln w="254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t1: APP/FLow (INSTANCE) CREATION: </a:t>
            </a:r>
          </a:p>
          <a:p>
            <a:r>
              <a:rPr lang="sv-SE" sz="1400" dirty="0">
                <a:solidFill>
                  <a:schemeClr val="tx1"/>
                </a:solidFill>
              </a:rPr>
              <a:t>create flow with application configuration but it is not tight to policy. No policy instance is created.</a:t>
            </a:r>
            <a:endParaRPr lang="en-US" sz="1400" dirty="0">
              <a:solidFill>
                <a:schemeClr val="tx1"/>
              </a:solidFill>
            </a:endParaRPr>
          </a:p>
        </p:txBody>
      </p:sp>
      <p:sp>
        <p:nvSpPr>
          <p:cNvPr id="10" name="Speech Bubble: Rectangle 9">
            <a:extLst>
              <a:ext uri="{FF2B5EF4-FFF2-40B4-BE49-F238E27FC236}">
                <a16:creationId xmlns:a16="http://schemas.microsoft.com/office/drawing/2014/main" id="{03B1C70E-0F83-475F-8F15-43A3D1988310}"/>
              </a:ext>
            </a:extLst>
          </p:cNvPr>
          <p:cNvSpPr/>
          <p:nvPr/>
        </p:nvSpPr>
        <p:spPr>
          <a:xfrm>
            <a:off x="3363113" y="1087083"/>
            <a:ext cx="2900109" cy="538770"/>
          </a:xfrm>
          <a:prstGeom prst="wedgeRectCallout">
            <a:avLst>
              <a:gd name="adj1" fmla="val 32594"/>
              <a:gd name="adj2" fmla="val 633260"/>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t2: CLOSED LOOP CREATION: </a:t>
            </a:r>
          </a:p>
          <a:p>
            <a:r>
              <a:rPr lang="sv-SE" sz="1400" dirty="0">
                <a:solidFill>
                  <a:schemeClr val="tx1"/>
                </a:solidFill>
              </a:rPr>
              <a:t> </a:t>
            </a:r>
          </a:p>
        </p:txBody>
      </p:sp>
      <p:sp>
        <p:nvSpPr>
          <p:cNvPr id="11" name="Speech Bubble: Rectangle 10">
            <a:extLst>
              <a:ext uri="{FF2B5EF4-FFF2-40B4-BE49-F238E27FC236}">
                <a16:creationId xmlns:a16="http://schemas.microsoft.com/office/drawing/2014/main" id="{2A4C1F7A-A4A9-4EDE-BC71-EC723178DCF2}"/>
              </a:ext>
            </a:extLst>
          </p:cNvPr>
          <p:cNvSpPr/>
          <p:nvPr/>
        </p:nvSpPr>
        <p:spPr>
          <a:xfrm>
            <a:off x="7448619" y="1092136"/>
            <a:ext cx="3810154" cy="701140"/>
          </a:xfrm>
          <a:prstGeom prst="wedgeRectCallout">
            <a:avLst>
              <a:gd name="adj1" fmla="val -59532"/>
              <a:gd name="adj2" fmla="val 474003"/>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t4: APP and CLOSED LOOP INSTANCE DEPLOYMENT/ACTIVATION REQUEST: activation request sent to DCAE RT or other RT components</a:t>
            </a:r>
          </a:p>
        </p:txBody>
      </p:sp>
      <p:sp>
        <p:nvSpPr>
          <p:cNvPr id="12" name="Speech Bubble: Rectangle 11">
            <a:extLst>
              <a:ext uri="{FF2B5EF4-FFF2-40B4-BE49-F238E27FC236}">
                <a16:creationId xmlns:a16="http://schemas.microsoft.com/office/drawing/2014/main" id="{2AC05EE8-4987-4DD9-9A63-5200F4C6A373}"/>
              </a:ext>
            </a:extLst>
          </p:cNvPr>
          <p:cNvSpPr/>
          <p:nvPr/>
        </p:nvSpPr>
        <p:spPr>
          <a:xfrm>
            <a:off x="8625928" y="3078003"/>
            <a:ext cx="3126994" cy="1021550"/>
          </a:xfrm>
          <a:prstGeom prst="wedgeRectCallout">
            <a:avLst>
              <a:gd name="adj1" fmla="val -2703"/>
              <a:gd name="adj2" fmla="val 117041"/>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t5 : CLOSED LOOP INSTANCE  ACTIVATION: APP is deployed, an already running APP is extended, artifacts are created/updated (policy artifacts/CDS artifacts)</a:t>
            </a:r>
            <a:endParaRPr lang="en-US" sz="1400" dirty="0">
              <a:solidFill>
                <a:schemeClr val="tx1"/>
              </a:solidFill>
            </a:endParaRPr>
          </a:p>
        </p:txBody>
      </p:sp>
      <p:sp>
        <p:nvSpPr>
          <p:cNvPr id="13" name="Content Placeholder 2">
            <a:extLst>
              <a:ext uri="{FF2B5EF4-FFF2-40B4-BE49-F238E27FC236}">
                <a16:creationId xmlns:a16="http://schemas.microsoft.com/office/drawing/2014/main" id="{6DABEE2E-C5B7-4CD8-A8CE-563A1E059893}"/>
              </a:ext>
            </a:extLst>
          </p:cNvPr>
          <p:cNvSpPr txBox="1">
            <a:spLocks/>
          </p:cNvSpPr>
          <p:nvPr/>
        </p:nvSpPr>
        <p:spPr>
          <a:xfrm>
            <a:off x="5771327" y="4979299"/>
            <a:ext cx="2483553" cy="8768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charset="0"/>
              <a:buNone/>
            </a:pPr>
            <a:r>
              <a:rPr lang="sv-SE" dirty="0"/>
              <a:t>CLAMP</a:t>
            </a:r>
            <a:endParaRPr lang="en-US" dirty="0"/>
          </a:p>
        </p:txBody>
      </p:sp>
      <p:sp>
        <p:nvSpPr>
          <p:cNvPr id="14" name="Content Placeholder 2">
            <a:extLst>
              <a:ext uri="{FF2B5EF4-FFF2-40B4-BE49-F238E27FC236}">
                <a16:creationId xmlns:a16="http://schemas.microsoft.com/office/drawing/2014/main" id="{AFFE69CD-6BEE-486E-B578-986B0F56D47D}"/>
              </a:ext>
            </a:extLst>
          </p:cNvPr>
          <p:cNvSpPr txBox="1">
            <a:spLocks/>
          </p:cNvSpPr>
          <p:nvPr/>
        </p:nvSpPr>
        <p:spPr>
          <a:xfrm>
            <a:off x="9099824" y="5041204"/>
            <a:ext cx="2483553" cy="8768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charset="0"/>
              <a:buNone/>
            </a:pPr>
            <a:r>
              <a:rPr lang="sv-SE" dirty="0"/>
              <a:t>ONAP platform</a:t>
            </a:r>
            <a:endParaRPr lang="en-US" dirty="0"/>
          </a:p>
        </p:txBody>
      </p:sp>
      <p:sp>
        <p:nvSpPr>
          <p:cNvPr id="16" name="Speech Bubble: Rectangle 15">
            <a:extLst>
              <a:ext uri="{FF2B5EF4-FFF2-40B4-BE49-F238E27FC236}">
                <a16:creationId xmlns:a16="http://schemas.microsoft.com/office/drawing/2014/main" id="{E470CC4A-CBFC-42AA-BCBC-C530B42DA84E}"/>
              </a:ext>
            </a:extLst>
          </p:cNvPr>
          <p:cNvSpPr/>
          <p:nvPr/>
        </p:nvSpPr>
        <p:spPr>
          <a:xfrm>
            <a:off x="5234283" y="1709938"/>
            <a:ext cx="2638730" cy="2007356"/>
          </a:xfrm>
          <a:prstGeom prst="wedgeRectCallout">
            <a:avLst>
              <a:gd name="adj1" fmla="val -4046"/>
              <a:gd name="adj2" fmla="val 104136"/>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t3: APP and CLOSED LOOP INSTANCE CREATION: </a:t>
            </a:r>
          </a:p>
          <a:p>
            <a:r>
              <a:rPr lang="sv-SE" sz="1400" dirty="0">
                <a:solidFill>
                  <a:schemeClr val="tx1"/>
                </a:solidFill>
              </a:rPr>
              <a:t>input parameters are added.</a:t>
            </a:r>
          </a:p>
          <a:p>
            <a:r>
              <a:rPr lang="sv-SE" sz="1400" dirty="0">
                <a:solidFill>
                  <a:schemeClr val="tx1"/>
                </a:solidFill>
              </a:rPr>
              <a:t>A CL instance is created and stored. A policy instance is created.</a:t>
            </a:r>
          </a:p>
          <a:p>
            <a:endParaRPr lang="sv-SE" sz="1400" dirty="0">
              <a:solidFill>
                <a:schemeClr val="tx1"/>
              </a:solidFill>
            </a:endParaRPr>
          </a:p>
        </p:txBody>
      </p:sp>
      <p:sp>
        <p:nvSpPr>
          <p:cNvPr id="18" name="Speech Bubble: Rectangle 17">
            <a:extLst>
              <a:ext uri="{FF2B5EF4-FFF2-40B4-BE49-F238E27FC236}">
                <a16:creationId xmlns:a16="http://schemas.microsoft.com/office/drawing/2014/main" id="{93AF4C91-CBB2-4FA3-B2FF-6EED9F4A9B85}"/>
              </a:ext>
            </a:extLst>
          </p:cNvPr>
          <p:cNvSpPr/>
          <p:nvPr/>
        </p:nvSpPr>
        <p:spPr>
          <a:xfrm>
            <a:off x="3410308" y="3606186"/>
            <a:ext cx="2142120" cy="1071542"/>
          </a:xfrm>
          <a:prstGeom prst="wedgeRectCallout">
            <a:avLst>
              <a:gd name="adj1" fmla="val -2111"/>
              <a:gd name="adj2" fmla="val 55861"/>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Artifact distribution to CLAMP and Policy</a:t>
            </a:r>
          </a:p>
        </p:txBody>
      </p:sp>
      <p:sp>
        <p:nvSpPr>
          <p:cNvPr id="17" name="Callout: Quad Arrow 16">
            <a:extLst>
              <a:ext uri="{FF2B5EF4-FFF2-40B4-BE49-F238E27FC236}">
                <a16:creationId xmlns:a16="http://schemas.microsoft.com/office/drawing/2014/main" id="{9D61125E-4DC9-4B42-911D-9107622B2357}"/>
              </a:ext>
            </a:extLst>
          </p:cNvPr>
          <p:cNvSpPr/>
          <p:nvPr/>
        </p:nvSpPr>
        <p:spPr>
          <a:xfrm>
            <a:off x="4039937" y="4390091"/>
            <a:ext cx="705358" cy="876844"/>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4664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9B00D-0938-47A0-84F6-34D28C23B535}"/>
              </a:ext>
            </a:extLst>
          </p:cNvPr>
          <p:cNvSpPr>
            <a:spLocks noGrp="1"/>
          </p:cNvSpPr>
          <p:nvPr>
            <p:ph type="title"/>
          </p:nvPr>
        </p:nvSpPr>
        <p:spPr/>
        <p:txBody>
          <a:bodyPr>
            <a:normAutofit fontScale="90000"/>
          </a:bodyPr>
          <a:lstStyle/>
          <a:p>
            <a:r>
              <a:rPr lang="sv-SE" dirty="0"/>
              <a:t>DCAE APP/Flow Lifecycle (DCAE ms deployed without policy): UPDATED</a:t>
            </a:r>
            <a:endParaRPr lang="en-US" dirty="0"/>
          </a:p>
        </p:txBody>
      </p:sp>
      <p:sp>
        <p:nvSpPr>
          <p:cNvPr id="3" name="Content Placeholder 2">
            <a:extLst>
              <a:ext uri="{FF2B5EF4-FFF2-40B4-BE49-F238E27FC236}">
                <a16:creationId xmlns:a16="http://schemas.microsoft.com/office/drawing/2014/main" id="{FFCBF6EF-9318-40B9-B62A-CF32D64FBC56}"/>
              </a:ext>
            </a:extLst>
          </p:cNvPr>
          <p:cNvSpPr>
            <a:spLocks noGrp="1"/>
          </p:cNvSpPr>
          <p:nvPr>
            <p:ph idx="1"/>
          </p:nvPr>
        </p:nvSpPr>
        <p:spPr>
          <a:xfrm>
            <a:off x="608624" y="4918057"/>
            <a:ext cx="2483553" cy="876844"/>
          </a:xfrm>
        </p:spPr>
        <p:txBody>
          <a:bodyPr>
            <a:normAutofit/>
          </a:bodyPr>
          <a:lstStyle/>
          <a:p>
            <a:pPr marL="0" indent="0" algn="ctr">
              <a:buNone/>
            </a:pPr>
            <a:r>
              <a:rPr lang="sv-SE" sz="1800" dirty="0"/>
              <a:t>DCAE MOD</a:t>
            </a:r>
            <a:endParaRPr lang="en-US" sz="1800" dirty="0"/>
          </a:p>
        </p:txBody>
      </p:sp>
      <p:sp>
        <p:nvSpPr>
          <p:cNvPr id="5" name="Slide Number Placeholder 4">
            <a:extLst>
              <a:ext uri="{FF2B5EF4-FFF2-40B4-BE49-F238E27FC236}">
                <a16:creationId xmlns:a16="http://schemas.microsoft.com/office/drawing/2014/main" id="{011194A3-1DF7-4A2D-8D2E-EACD4F43E27F}"/>
              </a:ext>
            </a:extLst>
          </p:cNvPr>
          <p:cNvSpPr>
            <a:spLocks noGrp="1"/>
          </p:cNvSpPr>
          <p:nvPr>
            <p:ph type="sldNum" sz="quarter" idx="12"/>
          </p:nvPr>
        </p:nvSpPr>
        <p:spPr/>
        <p:txBody>
          <a:bodyPr/>
          <a:lstStyle/>
          <a:p>
            <a:fld id="{8EF23DB3-8E2E-478F-829D-6B2F61A127A2}" type="slidenum">
              <a:rPr lang="sv-SE" smtClean="0"/>
              <a:t>13</a:t>
            </a:fld>
            <a:endParaRPr lang="sv-SE"/>
          </a:p>
        </p:txBody>
      </p:sp>
      <p:cxnSp>
        <p:nvCxnSpPr>
          <p:cNvPr id="7" name="Straight Arrow Connector 6">
            <a:extLst>
              <a:ext uri="{FF2B5EF4-FFF2-40B4-BE49-F238E27FC236}">
                <a16:creationId xmlns:a16="http://schemas.microsoft.com/office/drawing/2014/main" id="{0370F276-D950-4DEC-AE60-8C4ACAA3BEAC}"/>
              </a:ext>
            </a:extLst>
          </p:cNvPr>
          <p:cNvCxnSpPr/>
          <p:nvPr/>
        </p:nvCxnSpPr>
        <p:spPr>
          <a:xfrm>
            <a:off x="314961" y="4828513"/>
            <a:ext cx="1150620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Speech Bubble: Rectangle 7">
            <a:extLst>
              <a:ext uri="{FF2B5EF4-FFF2-40B4-BE49-F238E27FC236}">
                <a16:creationId xmlns:a16="http://schemas.microsoft.com/office/drawing/2014/main" id="{F69D0CBD-1F15-44D6-9BCD-976FA6C9D6AE}"/>
              </a:ext>
            </a:extLst>
          </p:cNvPr>
          <p:cNvSpPr/>
          <p:nvPr/>
        </p:nvSpPr>
        <p:spPr>
          <a:xfrm>
            <a:off x="429768" y="1235843"/>
            <a:ext cx="1194496" cy="1515097"/>
          </a:xfrm>
          <a:prstGeom prst="wedgeRectCallout">
            <a:avLst>
              <a:gd name="adj1" fmla="val -27315"/>
              <a:gd name="adj2" fmla="val 180663"/>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t0: APP/Flow CREATION: </a:t>
            </a:r>
          </a:p>
          <a:p>
            <a:r>
              <a:rPr lang="sv-SE" sz="1400" dirty="0">
                <a:solidFill>
                  <a:schemeClr val="tx1"/>
                </a:solidFill>
              </a:rPr>
              <a:t>create node types.</a:t>
            </a:r>
          </a:p>
          <a:p>
            <a:r>
              <a:rPr lang="sv-SE" sz="1400" dirty="0">
                <a:solidFill>
                  <a:schemeClr val="tx1"/>
                </a:solidFill>
              </a:rPr>
              <a:t>Ex:JSON ARTIFACT</a:t>
            </a:r>
          </a:p>
        </p:txBody>
      </p:sp>
      <p:sp>
        <p:nvSpPr>
          <p:cNvPr id="10" name="Speech Bubble: Rectangle 9">
            <a:extLst>
              <a:ext uri="{FF2B5EF4-FFF2-40B4-BE49-F238E27FC236}">
                <a16:creationId xmlns:a16="http://schemas.microsoft.com/office/drawing/2014/main" id="{03B1C70E-0F83-475F-8F15-43A3D1988310}"/>
              </a:ext>
            </a:extLst>
          </p:cNvPr>
          <p:cNvSpPr/>
          <p:nvPr/>
        </p:nvSpPr>
        <p:spPr>
          <a:xfrm>
            <a:off x="4115265" y="1219333"/>
            <a:ext cx="2142120" cy="1071542"/>
          </a:xfrm>
          <a:prstGeom prst="wedgeRectCallout">
            <a:avLst>
              <a:gd name="adj1" fmla="val -17478"/>
              <a:gd name="adj2" fmla="val 287119"/>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t2: Artifact distribution to CLAMP and Policy: NOT REQUIRED</a:t>
            </a:r>
          </a:p>
        </p:txBody>
      </p:sp>
      <p:sp>
        <p:nvSpPr>
          <p:cNvPr id="13" name="Content Placeholder 2">
            <a:extLst>
              <a:ext uri="{FF2B5EF4-FFF2-40B4-BE49-F238E27FC236}">
                <a16:creationId xmlns:a16="http://schemas.microsoft.com/office/drawing/2014/main" id="{6DABEE2E-C5B7-4CD8-A8CE-563A1E059893}"/>
              </a:ext>
            </a:extLst>
          </p:cNvPr>
          <p:cNvSpPr txBox="1">
            <a:spLocks/>
          </p:cNvSpPr>
          <p:nvPr/>
        </p:nvSpPr>
        <p:spPr>
          <a:xfrm>
            <a:off x="7270795" y="4889564"/>
            <a:ext cx="2483553" cy="8768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charset="0"/>
              <a:buNone/>
            </a:pPr>
            <a:r>
              <a:rPr lang="sv-SE" sz="2000" dirty="0"/>
              <a:t>DCAE RT</a:t>
            </a:r>
            <a:endParaRPr lang="en-US" sz="2000" dirty="0"/>
          </a:p>
        </p:txBody>
      </p:sp>
      <p:sp>
        <p:nvSpPr>
          <p:cNvPr id="16" name="Speech Bubble: Rectangle 15">
            <a:extLst>
              <a:ext uri="{FF2B5EF4-FFF2-40B4-BE49-F238E27FC236}">
                <a16:creationId xmlns:a16="http://schemas.microsoft.com/office/drawing/2014/main" id="{E470CC4A-CBFC-42AA-BCBC-C530B42DA84E}"/>
              </a:ext>
            </a:extLst>
          </p:cNvPr>
          <p:cNvSpPr/>
          <p:nvPr/>
        </p:nvSpPr>
        <p:spPr>
          <a:xfrm>
            <a:off x="6400307" y="2001029"/>
            <a:ext cx="4686957" cy="1687806"/>
          </a:xfrm>
          <a:prstGeom prst="wedgeRectCallout">
            <a:avLst>
              <a:gd name="adj1" fmla="val -2841"/>
              <a:gd name="adj2" fmla="val 116279"/>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t3: APP/Flow available for deployment: </a:t>
            </a:r>
          </a:p>
          <a:p>
            <a:pPr marL="342900" indent="-342900">
              <a:buAutoNum type="arabicParenR"/>
            </a:pPr>
            <a:r>
              <a:rPr lang="sv-SE" sz="1400" dirty="0">
                <a:solidFill>
                  <a:schemeClr val="tx1"/>
                </a:solidFill>
              </a:rPr>
              <a:t>different blueprint for each APP will be available at RT. </a:t>
            </a:r>
          </a:p>
          <a:p>
            <a:pPr marL="342900" indent="-342900">
              <a:buAutoNum type="arabicParenR"/>
            </a:pPr>
            <a:r>
              <a:rPr lang="sv-SE" sz="1400" dirty="0">
                <a:solidFill>
                  <a:schemeClr val="tx1"/>
                </a:solidFill>
              </a:rPr>
              <a:t>Each APP is stored separately, </a:t>
            </a:r>
          </a:p>
          <a:p>
            <a:pPr marL="342900" indent="-342900">
              <a:buAutoNum type="arabicParenR"/>
            </a:pPr>
            <a:r>
              <a:rPr lang="sv-SE" sz="1400" dirty="0">
                <a:solidFill>
                  <a:schemeClr val="tx1"/>
                </a:solidFill>
              </a:rPr>
              <a:t>Each APP can be installed separately</a:t>
            </a:r>
          </a:p>
        </p:txBody>
      </p:sp>
      <p:sp>
        <p:nvSpPr>
          <p:cNvPr id="4" name="Callout: Quad Arrow 3">
            <a:extLst>
              <a:ext uri="{FF2B5EF4-FFF2-40B4-BE49-F238E27FC236}">
                <a16:creationId xmlns:a16="http://schemas.microsoft.com/office/drawing/2014/main" id="{95A54348-995C-4E93-912D-52CA79AADBF6}"/>
              </a:ext>
            </a:extLst>
          </p:cNvPr>
          <p:cNvSpPr/>
          <p:nvPr/>
        </p:nvSpPr>
        <p:spPr>
          <a:xfrm>
            <a:off x="4403465" y="4399235"/>
            <a:ext cx="705358" cy="876844"/>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peech Bubble: Rectangle 8">
            <a:extLst>
              <a:ext uri="{FF2B5EF4-FFF2-40B4-BE49-F238E27FC236}">
                <a16:creationId xmlns:a16="http://schemas.microsoft.com/office/drawing/2014/main" id="{3C29CFDF-77DD-444E-980C-DE562E794F18}"/>
              </a:ext>
            </a:extLst>
          </p:cNvPr>
          <p:cNvSpPr/>
          <p:nvPr/>
        </p:nvSpPr>
        <p:spPr>
          <a:xfrm>
            <a:off x="1303740" y="2202234"/>
            <a:ext cx="3338739" cy="1515096"/>
          </a:xfrm>
          <a:prstGeom prst="wedgeRectCallout">
            <a:avLst>
              <a:gd name="adj1" fmla="val -13582"/>
              <a:gd name="adj2" fmla="val 124548"/>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t1: APP/Flow (INSTANCE) CREATION: </a:t>
            </a:r>
          </a:p>
          <a:p>
            <a:r>
              <a:rPr lang="sv-SE" sz="1400" dirty="0">
                <a:solidFill>
                  <a:schemeClr val="tx1"/>
                </a:solidFill>
              </a:rPr>
              <a:t>create topology and node template.</a:t>
            </a:r>
          </a:p>
          <a:p>
            <a:r>
              <a:rPr lang="sv-SE" sz="1400" dirty="0">
                <a:solidFill>
                  <a:schemeClr val="tx1"/>
                </a:solidFill>
              </a:rPr>
              <a:t>Input parameters can be added (OPTIONAL)</a:t>
            </a:r>
          </a:p>
          <a:p>
            <a:r>
              <a:rPr lang="sv-SE" sz="1400" dirty="0">
                <a:solidFill>
                  <a:schemeClr val="tx1"/>
                </a:solidFill>
              </a:rPr>
              <a:t>Ex. TCA APP instance is created with some TCA values</a:t>
            </a:r>
          </a:p>
          <a:p>
            <a:endParaRPr lang="en-US" sz="1400" dirty="0">
              <a:solidFill>
                <a:schemeClr val="tx1"/>
              </a:solidFill>
            </a:endParaRPr>
          </a:p>
        </p:txBody>
      </p:sp>
    </p:spTree>
    <p:extLst>
      <p:ext uri="{BB962C8B-B14F-4D97-AF65-F5344CB8AC3E}">
        <p14:creationId xmlns:p14="http://schemas.microsoft.com/office/powerpoint/2010/main" val="1655359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821737"/>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0A02572A-812D-4ABB-896D-17C9BE06CEE3}"/>
              </a:ext>
            </a:extLst>
          </p:cNvPr>
          <p:cNvSpPr/>
          <p:nvPr/>
        </p:nvSpPr>
        <p:spPr>
          <a:xfrm>
            <a:off x="8388626" y="3089039"/>
            <a:ext cx="3574774" cy="115255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CLAMP</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8" name="Rectangle 7">
            <a:extLst>
              <a:ext uri="{FF2B5EF4-FFF2-40B4-BE49-F238E27FC236}">
                <a16:creationId xmlns:a16="http://schemas.microsoft.com/office/drawing/2014/main" id="{FEDB30A4-630B-4D1B-8D99-5C634EE71938}"/>
              </a:ext>
            </a:extLst>
          </p:cNvPr>
          <p:cNvSpPr/>
          <p:nvPr/>
        </p:nvSpPr>
        <p:spPr>
          <a:xfrm>
            <a:off x="8534962" y="3594203"/>
            <a:ext cx="3259766" cy="53877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Folded Corner 41">
            <a:extLst>
              <a:ext uri="{FF2B5EF4-FFF2-40B4-BE49-F238E27FC236}">
                <a16:creationId xmlns:a16="http://schemas.microsoft.com/office/drawing/2014/main" id="{4F07EFEE-0754-45E1-80E0-F582CC25C505}"/>
              </a:ext>
            </a:extLst>
          </p:cNvPr>
          <p:cNvSpPr/>
          <p:nvPr/>
        </p:nvSpPr>
        <p:spPr>
          <a:xfrm>
            <a:off x="476159" y="2127591"/>
            <a:ext cx="3365877" cy="563002"/>
          </a:xfrm>
          <a:prstGeom prst="foldedCorner">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b="1" dirty="0">
                <a:solidFill>
                  <a:schemeClr val="tx1"/>
                </a:solidFill>
              </a:rPr>
              <a:t>Flow Config Policy 2</a:t>
            </a:r>
          </a:p>
          <a:p>
            <a:pPr algn="ctr"/>
            <a:r>
              <a:rPr lang="sv-SE" sz="1100" dirty="0">
                <a:solidFill>
                  <a:schemeClr val="tx1"/>
                </a:solidFill>
              </a:rPr>
              <a:t>When Ves event = x </a:t>
            </a:r>
            <a:r>
              <a:rPr lang="sv-SE" sz="1100" dirty="0">
                <a:solidFill>
                  <a:schemeClr val="tx1"/>
                </a:solidFill>
                <a:sym typeface="Wingdings" panose="05000000000000000000" pitchFamily="2" charset="2"/>
              </a:rPr>
              <a:t>, if Ves event.counter &gt; TCA value =yy then Dmaap event , topic = yyy</a:t>
            </a:r>
            <a:endParaRPr lang="en-US" sz="1100" dirty="0">
              <a:solidFill>
                <a:schemeClr val="tx1"/>
              </a:solidFill>
            </a:endParaRPr>
          </a:p>
        </p:txBody>
      </p:sp>
      <p:sp>
        <p:nvSpPr>
          <p:cNvPr id="27" name="Rectangle 26">
            <a:extLst>
              <a:ext uri="{FF2B5EF4-FFF2-40B4-BE49-F238E27FC236}">
                <a16:creationId xmlns:a16="http://schemas.microsoft.com/office/drawing/2014/main" id="{298500FB-3A4B-4D11-B55D-2166E6EF7C3F}"/>
              </a:ext>
            </a:extLst>
          </p:cNvPr>
          <p:cNvSpPr/>
          <p:nvPr/>
        </p:nvSpPr>
        <p:spPr>
          <a:xfrm>
            <a:off x="1129417" y="2959299"/>
            <a:ext cx="2858956" cy="1412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r>
              <a:rPr lang="sv-SE" dirty="0"/>
              <a:t>DCAE MOD</a:t>
            </a:r>
            <a:endParaRPr lang="en-US" dirty="0"/>
          </a:p>
        </p:txBody>
      </p:sp>
      <p:sp>
        <p:nvSpPr>
          <p:cNvPr id="39" name="Rectangle 38">
            <a:extLst>
              <a:ext uri="{FF2B5EF4-FFF2-40B4-BE49-F238E27FC236}">
                <a16:creationId xmlns:a16="http://schemas.microsoft.com/office/drawing/2014/main" id="{96D8F97A-99E2-4E1F-9A4F-93D8D6501E7B}"/>
              </a:ext>
            </a:extLst>
          </p:cNvPr>
          <p:cNvSpPr/>
          <p:nvPr/>
        </p:nvSpPr>
        <p:spPr>
          <a:xfrm>
            <a:off x="1345160" y="3089040"/>
            <a:ext cx="2514360" cy="57627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100" dirty="0">
              <a:solidFill>
                <a:schemeClr val="tx1"/>
              </a:solidFill>
            </a:endParaRPr>
          </a:p>
          <a:p>
            <a:pPr algn="ctr"/>
            <a:endParaRPr lang="sv-SE" sz="1100" dirty="0">
              <a:solidFill>
                <a:schemeClr val="tx1"/>
              </a:solidFill>
            </a:endParaRPr>
          </a:p>
          <a:p>
            <a:pPr algn="ctr"/>
            <a:r>
              <a:rPr lang="sv-SE" sz="1100" dirty="0">
                <a:solidFill>
                  <a:schemeClr val="tx1"/>
                </a:solidFill>
              </a:rPr>
              <a:t>App Aggregation/Flow Instance</a:t>
            </a:r>
            <a:endParaRPr lang="en-US" sz="1100" dirty="0">
              <a:solidFill>
                <a:schemeClr val="tx1"/>
              </a:solidFill>
            </a:endParaRPr>
          </a:p>
        </p:txBody>
      </p:sp>
      <p:sp>
        <p:nvSpPr>
          <p:cNvPr id="2" name="Slide Number Placeholder 1">
            <a:extLst>
              <a:ext uri="{FF2B5EF4-FFF2-40B4-BE49-F238E27FC236}">
                <a16:creationId xmlns:a16="http://schemas.microsoft.com/office/drawing/2014/main" id="{29DC1D0A-AF82-4F48-B50C-D54DC3BD2396}"/>
              </a:ext>
            </a:extLst>
          </p:cNvPr>
          <p:cNvSpPr>
            <a:spLocks noGrp="1"/>
          </p:cNvSpPr>
          <p:nvPr>
            <p:ph type="sldNum" sz="quarter" idx="4"/>
          </p:nvPr>
        </p:nvSpPr>
        <p:spPr/>
        <p:txBody>
          <a:bodyPr/>
          <a:lstStyle/>
          <a:p>
            <a:fld id="{6C9CD605-947A-3C4E-98CB-B055F943FEBA}" type="slidenum">
              <a:rPr lang="en-US" smtClean="0"/>
              <a:pPr/>
              <a:t>15</a:t>
            </a:fld>
            <a:endParaRPr lang="en-US"/>
          </a:p>
        </p:txBody>
      </p:sp>
      <p:sp>
        <p:nvSpPr>
          <p:cNvPr id="3" name="Title 2">
            <a:extLst>
              <a:ext uri="{FF2B5EF4-FFF2-40B4-BE49-F238E27FC236}">
                <a16:creationId xmlns:a16="http://schemas.microsoft.com/office/drawing/2014/main" id="{0DBB2806-EB93-4E10-A86D-E359D7A73CF2}"/>
              </a:ext>
            </a:extLst>
          </p:cNvPr>
          <p:cNvSpPr>
            <a:spLocks noGrp="1"/>
          </p:cNvSpPr>
          <p:nvPr>
            <p:ph type="title"/>
          </p:nvPr>
        </p:nvSpPr>
        <p:spPr/>
        <p:txBody>
          <a:bodyPr>
            <a:normAutofit fontScale="90000"/>
          </a:bodyPr>
          <a:lstStyle/>
          <a:p>
            <a:r>
              <a:rPr lang="sv-SE" dirty="0"/>
              <a:t>Example: ORIGINAL</a:t>
            </a:r>
            <a:endParaRPr lang="en-US" dirty="0"/>
          </a:p>
        </p:txBody>
      </p:sp>
      <p:sp>
        <p:nvSpPr>
          <p:cNvPr id="28" name="Rectangle 27">
            <a:extLst>
              <a:ext uri="{FF2B5EF4-FFF2-40B4-BE49-F238E27FC236}">
                <a16:creationId xmlns:a16="http://schemas.microsoft.com/office/drawing/2014/main" id="{3037E1C0-6CCE-41A3-A506-A56C234A1158}"/>
              </a:ext>
            </a:extLst>
          </p:cNvPr>
          <p:cNvSpPr/>
          <p:nvPr/>
        </p:nvSpPr>
        <p:spPr>
          <a:xfrm>
            <a:off x="1132473" y="1297053"/>
            <a:ext cx="2858956" cy="531958"/>
          </a:xfrm>
          <a:prstGeom prst="rect">
            <a:avLst/>
          </a:prstGeom>
          <a:ln>
            <a:gradFill>
              <a:gsLst>
                <a:gs pos="0">
                  <a:schemeClr val="accent1">
                    <a:lumMod val="5000"/>
                    <a:lumOff val="95000"/>
                  </a:schemeClr>
                </a:gs>
                <a:gs pos="67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SDC</a:t>
            </a:r>
            <a:endParaRPr lang="en-US" dirty="0"/>
          </a:p>
        </p:txBody>
      </p:sp>
      <p:sp>
        <p:nvSpPr>
          <p:cNvPr id="30" name="Rectangle 29">
            <a:extLst>
              <a:ext uri="{FF2B5EF4-FFF2-40B4-BE49-F238E27FC236}">
                <a16:creationId xmlns:a16="http://schemas.microsoft.com/office/drawing/2014/main" id="{C83C000B-10B7-464E-B8A3-0735FEFA0DE6}"/>
              </a:ext>
            </a:extLst>
          </p:cNvPr>
          <p:cNvSpPr/>
          <p:nvPr/>
        </p:nvSpPr>
        <p:spPr>
          <a:xfrm>
            <a:off x="8388625" y="1354312"/>
            <a:ext cx="2858955" cy="94939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Policy</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sz="1400" dirty="0"/>
              <a:t>                            Closed Loop Instance</a:t>
            </a:r>
            <a:endParaRPr lang="sv-SE" dirty="0"/>
          </a:p>
          <a:p>
            <a:pPr algn="ctr"/>
            <a:endParaRPr lang="sv-SE" dirty="0"/>
          </a:p>
          <a:p>
            <a:pPr algn="ctr"/>
            <a:endParaRPr lang="sv-SE" dirty="0"/>
          </a:p>
          <a:p>
            <a:pPr algn="ctr"/>
            <a:endParaRPr lang="sv-SE" dirty="0"/>
          </a:p>
          <a:p>
            <a:pPr algn="ctr"/>
            <a:endParaRPr lang="en-US" dirty="0"/>
          </a:p>
        </p:txBody>
      </p:sp>
      <p:sp>
        <p:nvSpPr>
          <p:cNvPr id="31" name="Rectangle 30">
            <a:extLst>
              <a:ext uri="{FF2B5EF4-FFF2-40B4-BE49-F238E27FC236}">
                <a16:creationId xmlns:a16="http://schemas.microsoft.com/office/drawing/2014/main" id="{09DE93A0-C3E8-4102-A03E-C2EDA31A0323}"/>
              </a:ext>
            </a:extLst>
          </p:cNvPr>
          <p:cNvSpPr/>
          <p:nvPr/>
        </p:nvSpPr>
        <p:spPr>
          <a:xfrm>
            <a:off x="3478426" y="4669801"/>
            <a:ext cx="3825958" cy="143741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DCAE Run time</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32" name="Rectangle 31">
            <a:extLst>
              <a:ext uri="{FF2B5EF4-FFF2-40B4-BE49-F238E27FC236}">
                <a16:creationId xmlns:a16="http://schemas.microsoft.com/office/drawing/2014/main" id="{9FFED2B2-4527-4499-A2AF-43290AFCBF41}"/>
              </a:ext>
            </a:extLst>
          </p:cNvPr>
          <p:cNvSpPr/>
          <p:nvPr/>
        </p:nvSpPr>
        <p:spPr>
          <a:xfrm>
            <a:off x="3613146" y="5007731"/>
            <a:ext cx="1385441" cy="248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BPG</a:t>
            </a:r>
          </a:p>
        </p:txBody>
      </p:sp>
      <p:sp>
        <p:nvSpPr>
          <p:cNvPr id="4" name="Cylinder 3">
            <a:extLst>
              <a:ext uri="{FF2B5EF4-FFF2-40B4-BE49-F238E27FC236}">
                <a16:creationId xmlns:a16="http://schemas.microsoft.com/office/drawing/2014/main" id="{65717333-F0E4-45A1-BD5B-ECDCDAB3823D}"/>
              </a:ext>
            </a:extLst>
          </p:cNvPr>
          <p:cNvSpPr/>
          <p:nvPr/>
        </p:nvSpPr>
        <p:spPr>
          <a:xfrm>
            <a:off x="6199417" y="5131969"/>
            <a:ext cx="993832" cy="67586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DCAE Inv</a:t>
            </a:r>
          </a:p>
        </p:txBody>
      </p:sp>
      <p:sp>
        <p:nvSpPr>
          <p:cNvPr id="34" name="Rectangle 33">
            <a:extLst>
              <a:ext uri="{FF2B5EF4-FFF2-40B4-BE49-F238E27FC236}">
                <a16:creationId xmlns:a16="http://schemas.microsoft.com/office/drawing/2014/main" id="{A67CE22E-8DA3-4E05-B566-3FE9C435F0C9}"/>
              </a:ext>
            </a:extLst>
          </p:cNvPr>
          <p:cNvSpPr/>
          <p:nvPr/>
        </p:nvSpPr>
        <p:spPr>
          <a:xfrm>
            <a:off x="4528137" y="5469900"/>
            <a:ext cx="1385441" cy="248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DCAE Dashboard</a:t>
            </a:r>
          </a:p>
        </p:txBody>
      </p:sp>
      <p:cxnSp>
        <p:nvCxnSpPr>
          <p:cNvPr id="36" name="Connector: Elbow 35">
            <a:extLst>
              <a:ext uri="{FF2B5EF4-FFF2-40B4-BE49-F238E27FC236}">
                <a16:creationId xmlns:a16="http://schemas.microsoft.com/office/drawing/2014/main" id="{E67E1DA4-F007-467E-9C71-DD4614E991D8}"/>
              </a:ext>
            </a:extLst>
          </p:cNvPr>
          <p:cNvCxnSpPr>
            <a:stCxn id="27" idx="3"/>
            <a:endCxn id="32" idx="0"/>
          </p:cNvCxnSpPr>
          <p:nvPr/>
        </p:nvCxnSpPr>
        <p:spPr>
          <a:xfrm>
            <a:off x="3988373" y="3665319"/>
            <a:ext cx="317494" cy="134241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10EB8B8C-63BA-4F7B-A36C-E36A1110DAB0}"/>
              </a:ext>
            </a:extLst>
          </p:cNvPr>
          <p:cNvCxnSpPr>
            <a:cxnSpLocks/>
            <a:endCxn id="4" idx="2"/>
          </p:cNvCxnSpPr>
          <p:nvPr/>
        </p:nvCxnSpPr>
        <p:spPr>
          <a:xfrm>
            <a:off x="4887452" y="5131969"/>
            <a:ext cx="1311965" cy="3379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Cylinder 39">
            <a:extLst>
              <a:ext uri="{FF2B5EF4-FFF2-40B4-BE49-F238E27FC236}">
                <a16:creationId xmlns:a16="http://schemas.microsoft.com/office/drawing/2014/main" id="{36B6AEA1-87A2-4218-B342-43D6A76587FA}"/>
              </a:ext>
            </a:extLst>
          </p:cNvPr>
          <p:cNvSpPr/>
          <p:nvPr/>
        </p:nvSpPr>
        <p:spPr>
          <a:xfrm>
            <a:off x="10442511" y="1491080"/>
            <a:ext cx="805069" cy="67586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Policy Inv</a:t>
            </a:r>
          </a:p>
        </p:txBody>
      </p:sp>
      <p:cxnSp>
        <p:nvCxnSpPr>
          <p:cNvPr id="44" name="Connector: Elbow 43">
            <a:extLst>
              <a:ext uri="{FF2B5EF4-FFF2-40B4-BE49-F238E27FC236}">
                <a16:creationId xmlns:a16="http://schemas.microsoft.com/office/drawing/2014/main" id="{E1EA8FD5-4878-4C23-9B57-6A3E2139B848}"/>
              </a:ext>
            </a:extLst>
          </p:cNvPr>
          <p:cNvCxnSpPr>
            <a:cxnSpLocks/>
            <a:stCxn id="27" idx="3"/>
            <a:endCxn id="30" idx="1"/>
          </p:cNvCxnSpPr>
          <p:nvPr/>
        </p:nvCxnSpPr>
        <p:spPr>
          <a:xfrm flipV="1">
            <a:off x="3988373" y="1829011"/>
            <a:ext cx="4400252" cy="1836308"/>
          </a:xfrm>
          <a:prstGeom prst="bentConnector3">
            <a:avLst>
              <a:gd name="adj1" fmla="val 8712"/>
            </a:avLst>
          </a:prstGeom>
          <a:ln w="254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DA03C9B5-2DA5-491F-9AD5-086AC124F081}"/>
              </a:ext>
            </a:extLst>
          </p:cNvPr>
          <p:cNvCxnSpPr>
            <a:cxnSpLocks/>
            <a:stCxn id="27" idx="3"/>
            <a:endCxn id="29" idx="1"/>
          </p:cNvCxnSpPr>
          <p:nvPr/>
        </p:nvCxnSpPr>
        <p:spPr>
          <a:xfrm flipV="1">
            <a:off x="3988373" y="3665318"/>
            <a:ext cx="4400253" cy="1"/>
          </a:xfrm>
          <a:prstGeom prst="bentConnector3">
            <a:avLst/>
          </a:prstGeom>
          <a:ln w="25400">
            <a:solidFill>
              <a:schemeClr val="accent4"/>
            </a:solidFill>
            <a:prstDash val="lgDashDot"/>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90808C5E-082C-4E2F-8344-1AEA395B0ECA}"/>
              </a:ext>
            </a:extLst>
          </p:cNvPr>
          <p:cNvSpPr/>
          <p:nvPr/>
        </p:nvSpPr>
        <p:spPr>
          <a:xfrm>
            <a:off x="1514475" y="3209925"/>
            <a:ext cx="571500"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VES Collector</a:t>
            </a:r>
            <a:endParaRPr lang="en-US" sz="800" dirty="0"/>
          </a:p>
        </p:txBody>
      </p:sp>
      <p:sp>
        <p:nvSpPr>
          <p:cNvPr id="18" name="Rectangle 17">
            <a:extLst>
              <a:ext uri="{FF2B5EF4-FFF2-40B4-BE49-F238E27FC236}">
                <a16:creationId xmlns:a16="http://schemas.microsoft.com/office/drawing/2014/main" id="{A52CCAF9-3E53-4433-86C9-A0B5A26FF2B3}"/>
              </a:ext>
            </a:extLst>
          </p:cNvPr>
          <p:cNvSpPr/>
          <p:nvPr/>
        </p:nvSpPr>
        <p:spPr>
          <a:xfrm>
            <a:off x="2658202" y="3209925"/>
            <a:ext cx="571500"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TCA</a:t>
            </a:r>
            <a:endParaRPr lang="en-US" dirty="0"/>
          </a:p>
        </p:txBody>
      </p:sp>
      <p:sp>
        <p:nvSpPr>
          <p:cNvPr id="23" name="Rectangle 22">
            <a:extLst>
              <a:ext uri="{FF2B5EF4-FFF2-40B4-BE49-F238E27FC236}">
                <a16:creationId xmlns:a16="http://schemas.microsoft.com/office/drawing/2014/main" id="{CD01F286-C651-4B5D-869C-7620EAC2FC5A}"/>
              </a:ext>
            </a:extLst>
          </p:cNvPr>
          <p:cNvSpPr/>
          <p:nvPr/>
        </p:nvSpPr>
        <p:spPr>
          <a:xfrm>
            <a:off x="9339805" y="3655303"/>
            <a:ext cx="571500"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TCA</a:t>
            </a:r>
            <a:endParaRPr lang="en-US" dirty="0"/>
          </a:p>
        </p:txBody>
      </p:sp>
      <p:sp>
        <p:nvSpPr>
          <p:cNvPr id="24" name="Rectangle 23">
            <a:extLst>
              <a:ext uri="{FF2B5EF4-FFF2-40B4-BE49-F238E27FC236}">
                <a16:creationId xmlns:a16="http://schemas.microsoft.com/office/drawing/2014/main" id="{09F990B0-D2B7-4898-8983-8B6983010DD9}"/>
              </a:ext>
            </a:extLst>
          </p:cNvPr>
          <p:cNvSpPr/>
          <p:nvPr/>
        </p:nvSpPr>
        <p:spPr>
          <a:xfrm>
            <a:off x="9986118" y="3655303"/>
            <a:ext cx="1077841"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dirty="0"/>
              <a:t>Policy rule</a:t>
            </a:r>
            <a:endParaRPr lang="en-US" sz="1600" dirty="0"/>
          </a:p>
        </p:txBody>
      </p:sp>
      <p:sp>
        <p:nvSpPr>
          <p:cNvPr id="37" name="Cylinder 36">
            <a:extLst>
              <a:ext uri="{FF2B5EF4-FFF2-40B4-BE49-F238E27FC236}">
                <a16:creationId xmlns:a16="http://schemas.microsoft.com/office/drawing/2014/main" id="{F5F2C5AE-52B0-4223-B361-4920E7E7CBC7}"/>
              </a:ext>
            </a:extLst>
          </p:cNvPr>
          <p:cNvSpPr/>
          <p:nvPr/>
        </p:nvSpPr>
        <p:spPr>
          <a:xfrm>
            <a:off x="10600966" y="3116153"/>
            <a:ext cx="984693" cy="4509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Closed Loop Inv</a:t>
            </a:r>
          </a:p>
        </p:txBody>
      </p:sp>
      <p:sp>
        <p:nvSpPr>
          <p:cNvPr id="43" name="Rectangle: Folded Corner 42">
            <a:extLst>
              <a:ext uri="{FF2B5EF4-FFF2-40B4-BE49-F238E27FC236}">
                <a16:creationId xmlns:a16="http://schemas.microsoft.com/office/drawing/2014/main" id="{CF3FE037-3BAD-42A5-9016-148BE47D3D48}"/>
              </a:ext>
            </a:extLst>
          </p:cNvPr>
          <p:cNvSpPr/>
          <p:nvPr/>
        </p:nvSpPr>
        <p:spPr>
          <a:xfrm>
            <a:off x="8155744" y="4413380"/>
            <a:ext cx="3550565" cy="793683"/>
          </a:xfrm>
          <a:prstGeom prst="foldedCorner">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100" b="1" dirty="0">
              <a:solidFill>
                <a:schemeClr val="tx1"/>
              </a:solidFill>
            </a:endParaRPr>
          </a:p>
          <a:p>
            <a:pPr algn="ctr"/>
            <a:r>
              <a:rPr lang="sv-SE" sz="1100" b="1" dirty="0">
                <a:solidFill>
                  <a:schemeClr val="tx1"/>
                </a:solidFill>
              </a:rPr>
              <a:t>Closed Loop Config Policy 1</a:t>
            </a:r>
          </a:p>
          <a:p>
            <a:pPr algn="ctr"/>
            <a:r>
              <a:rPr lang="sv-SE" sz="1100" dirty="0">
                <a:solidFill>
                  <a:schemeClr val="tx1"/>
                </a:solidFill>
              </a:rPr>
              <a:t>When Ves event = x </a:t>
            </a:r>
            <a:r>
              <a:rPr lang="sv-SE" sz="1100" dirty="0">
                <a:solidFill>
                  <a:schemeClr val="tx1"/>
                </a:solidFill>
                <a:sym typeface="Wingdings" panose="05000000000000000000" pitchFamily="2" charset="2"/>
              </a:rPr>
              <a:t>, if Ves event.counter &gt; TCA value =zz then Dmaap event , topic = zzz</a:t>
            </a:r>
          </a:p>
          <a:p>
            <a:pPr algn="ctr"/>
            <a:endParaRPr lang="sv-SE" sz="1100" dirty="0">
              <a:solidFill>
                <a:schemeClr val="tx1"/>
              </a:solidFill>
              <a:sym typeface="Wingdings" panose="05000000000000000000" pitchFamily="2" charset="2"/>
            </a:endParaRPr>
          </a:p>
          <a:p>
            <a:pPr algn="ctr"/>
            <a:endParaRPr lang="en-US" sz="1100" dirty="0">
              <a:solidFill>
                <a:schemeClr val="tx1"/>
              </a:solidFill>
            </a:endParaRPr>
          </a:p>
        </p:txBody>
      </p:sp>
      <p:sp>
        <p:nvSpPr>
          <p:cNvPr id="45" name="Rectangle 44">
            <a:extLst>
              <a:ext uri="{FF2B5EF4-FFF2-40B4-BE49-F238E27FC236}">
                <a16:creationId xmlns:a16="http://schemas.microsoft.com/office/drawing/2014/main" id="{8B0C3566-FF5E-4F4D-812B-AABA94D8AB63}"/>
              </a:ext>
            </a:extLst>
          </p:cNvPr>
          <p:cNvSpPr/>
          <p:nvPr/>
        </p:nvSpPr>
        <p:spPr>
          <a:xfrm>
            <a:off x="8719650" y="3655303"/>
            <a:ext cx="571500"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VES Collector</a:t>
            </a:r>
            <a:endParaRPr lang="en-US" sz="800" dirty="0"/>
          </a:p>
        </p:txBody>
      </p:sp>
      <p:sp>
        <p:nvSpPr>
          <p:cNvPr id="46" name="Rectangle 45">
            <a:extLst>
              <a:ext uri="{FF2B5EF4-FFF2-40B4-BE49-F238E27FC236}">
                <a16:creationId xmlns:a16="http://schemas.microsoft.com/office/drawing/2014/main" id="{8A6ECBBF-4196-428E-9D81-33B2D2ECD1FE}"/>
              </a:ext>
            </a:extLst>
          </p:cNvPr>
          <p:cNvSpPr/>
          <p:nvPr/>
        </p:nvSpPr>
        <p:spPr>
          <a:xfrm>
            <a:off x="11119056" y="3655303"/>
            <a:ext cx="546818"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dirty="0"/>
              <a:t>CDS</a:t>
            </a:r>
            <a:endParaRPr lang="en-US" sz="1600" dirty="0"/>
          </a:p>
        </p:txBody>
      </p:sp>
      <p:sp>
        <p:nvSpPr>
          <p:cNvPr id="10" name="Rectangle: Folded Corner 9">
            <a:extLst>
              <a:ext uri="{FF2B5EF4-FFF2-40B4-BE49-F238E27FC236}">
                <a16:creationId xmlns:a16="http://schemas.microsoft.com/office/drawing/2014/main" id="{93E5E566-C771-44B1-B1D8-1A6DCB0D5323}"/>
              </a:ext>
            </a:extLst>
          </p:cNvPr>
          <p:cNvSpPr/>
          <p:nvPr/>
        </p:nvSpPr>
        <p:spPr>
          <a:xfrm>
            <a:off x="8534962" y="5056532"/>
            <a:ext cx="3574774" cy="64355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50" b="1" dirty="0">
                <a:solidFill>
                  <a:schemeClr val="tx1"/>
                </a:solidFill>
                <a:sym typeface="Wingdings" panose="05000000000000000000" pitchFamily="2" charset="2"/>
              </a:rPr>
              <a:t>Closed Loop Policy Rule 1</a:t>
            </a:r>
          </a:p>
          <a:p>
            <a:pPr algn="ctr"/>
            <a:r>
              <a:rPr lang="sv-SE" sz="1050" dirty="0">
                <a:solidFill>
                  <a:schemeClr val="tx1"/>
                </a:solidFill>
                <a:sym typeface="Wingdings" panose="05000000000000000000" pitchFamily="2" charset="2"/>
              </a:rPr>
              <a:t>If  Dmaap event with topic = zzz call CDS flow zzzz for execution</a:t>
            </a:r>
          </a:p>
        </p:txBody>
      </p:sp>
      <p:sp>
        <p:nvSpPr>
          <p:cNvPr id="48" name="Rectangle: Folded Corner 47">
            <a:extLst>
              <a:ext uri="{FF2B5EF4-FFF2-40B4-BE49-F238E27FC236}">
                <a16:creationId xmlns:a16="http://schemas.microsoft.com/office/drawing/2014/main" id="{7FEF7B6E-8271-4176-B979-C7336C92A932}"/>
              </a:ext>
            </a:extLst>
          </p:cNvPr>
          <p:cNvSpPr/>
          <p:nvPr/>
        </p:nvSpPr>
        <p:spPr>
          <a:xfrm>
            <a:off x="628559" y="2279991"/>
            <a:ext cx="3365877" cy="563002"/>
          </a:xfrm>
          <a:prstGeom prst="foldedCorner">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b="1" dirty="0">
                <a:solidFill>
                  <a:schemeClr val="tx1"/>
                </a:solidFill>
              </a:rPr>
              <a:t>Flow Config Policy 1</a:t>
            </a:r>
          </a:p>
          <a:p>
            <a:pPr algn="ctr"/>
            <a:r>
              <a:rPr lang="sv-SE" sz="1100" dirty="0">
                <a:solidFill>
                  <a:schemeClr val="tx1"/>
                </a:solidFill>
              </a:rPr>
              <a:t>When Ves event = x </a:t>
            </a:r>
            <a:r>
              <a:rPr lang="sv-SE" sz="1100" dirty="0">
                <a:solidFill>
                  <a:schemeClr val="tx1"/>
                </a:solidFill>
                <a:sym typeface="Wingdings" panose="05000000000000000000" pitchFamily="2" charset="2"/>
              </a:rPr>
              <a:t>, if Ves event.counter &gt; TCA value =yy then Dmaap event , topic = yyy</a:t>
            </a:r>
            <a:endParaRPr lang="en-US" sz="1100" dirty="0">
              <a:solidFill>
                <a:schemeClr val="tx1"/>
              </a:solidFill>
            </a:endParaRPr>
          </a:p>
        </p:txBody>
      </p:sp>
    </p:spTree>
    <p:extLst>
      <p:ext uri="{BB962C8B-B14F-4D97-AF65-F5344CB8AC3E}">
        <p14:creationId xmlns:p14="http://schemas.microsoft.com/office/powerpoint/2010/main" val="38885929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9B00D-0938-47A0-84F6-34D28C23B535}"/>
              </a:ext>
            </a:extLst>
          </p:cNvPr>
          <p:cNvSpPr>
            <a:spLocks noGrp="1"/>
          </p:cNvSpPr>
          <p:nvPr>
            <p:ph type="title"/>
          </p:nvPr>
        </p:nvSpPr>
        <p:spPr/>
        <p:txBody>
          <a:bodyPr>
            <a:normAutofit fontScale="90000"/>
          </a:bodyPr>
          <a:lstStyle/>
          <a:p>
            <a:r>
              <a:rPr lang="sv-SE" dirty="0"/>
              <a:t>App/Flow and Closed Loop Lifecycle: ORIGINAL</a:t>
            </a:r>
            <a:endParaRPr lang="en-US" dirty="0"/>
          </a:p>
        </p:txBody>
      </p:sp>
      <p:sp>
        <p:nvSpPr>
          <p:cNvPr id="3" name="Content Placeholder 2">
            <a:extLst>
              <a:ext uri="{FF2B5EF4-FFF2-40B4-BE49-F238E27FC236}">
                <a16:creationId xmlns:a16="http://schemas.microsoft.com/office/drawing/2014/main" id="{FFCBF6EF-9318-40B9-B62A-CF32D64FBC56}"/>
              </a:ext>
            </a:extLst>
          </p:cNvPr>
          <p:cNvSpPr>
            <a:spLocks noGrp="1"/>
          </p:cNvSpPr>
          <p:nvPr>
            <p:ph idx="1"/>
          </p:nvPr>
        </p:nvSpPr>
        <p:spPr>
          <a:xfrm>
            <a:off x="0" y="5029982"/>
            <a:ext cx="2483553" cy="876844"/>
          </a:xfrm>
        </p:spPr>
        <p:txBody>
          <a:bodyPr>
            <a:normAutofit/>
          </a:bodyPr>
          <a:lstStyle/>
          <a:p>
            <a:pPr marL="0" indent="0" algn="ctr">
              <a:buNone/>
            </a:pPr>
            <a:r>
              <a:rPr lang="sv-SE" sz="1800" dirty="0"/>
              <a:t>e.g. DCAE GUI/MOD and/or SDC</a:t>
            </a:r>
            <a:endParaRPr lang="en-US" sz="1800" dirty="0"/>
          </a:p>
        </p:txBody>
      </p:sp>
      <p:sp>
        <p:nvSpPr>
          <p:cNvPr id="5" name="Slide Number Placeholder 4">
            <a:extLst>
              <a:ext uri="{FF2B5EF4-FFF2-40B4-BE49-F238E27FC236}">
                <a16:creationId xmlns:a16="http://schemas.microsoft.com/office/drawing/2014/main" id="{011194A3-1DF7-4A2D-8D2E-EACD4F43E27F}"/>
              </a:ext>
            </a:extLst>
          </p:cNvPr>
          <p:cNvSpPr>
            <a:spLocks noGrp="1"/>
          </p:cNvSpPr>
          <p:nvPr>
            <p:ph type="sldNum" sz="quarter" idx="12"/>
          </p:nvPr>
        </p:nvSpPr>
        <p:spPr/>
        <p:txBody>
          <a:bodyPr/>
          <a:lstStyle/>
          <a:p>
            <a:fld id="{8EF23DB3-8E2E-478F-829D-6B2F61A127A2}" type="slidenum">
              <a:rPr lang="sv-SE" smtClean="0"/>
              <a:t>16</a:t>
            </a:fld>
            <a:endParaRPr lang="sv-SE"/>
          </a:p>
        </p:txBody>
      </p:sp>
      <p:cxnSp>
        <p:nvCxnSpPr>
          <p:cNvPr id="7" name="Straight Arrow Connector 6">
            <a:extLst>
              <a:ext uri="{FF2B5EF4-FFF2-40B4-BE49-F238E27FC236}">
                <a16:creationId xmlns:a16="http://schemas.microsoft.com/office/drawing/2014/main" id="{0370F276-D950-4DEC-AE60-8C4ACAA3BEAC}"/>
              </a:ext>
            </a:extLst>
          </p:cNvPr>
          <p:cNvCxnSpPr/>
          <p:nvPr/>
        </p:nvCxnSpPr>
        <p:spPr>
          <a:xfrm>
            <a:off x="314961" y="4828513"/>
            <a:ext cx="1150620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Speech Bubble: Rectangle 7">
            <a:extLst>
              <a:ext uri="{FF2B5EF4-FFF2-40B4-BE49-F238E27FC236}">
                <a16:creationId xmlns:a16="http://schemas.microsoft.com/office/drawing/2014/main" id="{F69D0CBD-1F15-44D6-9BCD-976FA6C9D6AE}"/>
              </a:ext>
            </a:extLst>
          </p:cNvPr>
          <p:cNvSpPr/>
          <p:nvPr/>
        </p:nvSpPr>
        <p:spPr>
          <a:xfrm>
            <a:off x="367801" y="1232785"/>
            <a:ext cx="1747949" cy="1515097"/>
          </a:xfrm>
          <a:prstGeom prst="wedgeRectCallout">
            <a:avLst>
              <a:gd name="adj1" fmla="val -27315"/>
              <a:gd name="adj2" fmla="val 180607"/>
            </a:avLst>
          </a:prstGeom>
          <a:solidFill>
            <a:schemeClr val="bg1"/>
          </a:solid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t0: APP/flow CREATION: </a:t>
            </a:r>
          </a:p>
          <a:p>
            <a:r>
              <a:rPr lang="sv-SE" sz="1400" dirty="0">
                <a:solidFill>
                  <a:schemeClr val="tx1"/>
                </a:solidFill>
              </a:rPr>
              <a:t>create node types.</a:t>
            </a:r>
          </a:p>
          <a:p>
            <a:r>
              <a:rPr lang="sv-SE" sz="1400" dirty="0">
                <a:solidFill>
                  <a:schemeClr val="tx1"/>
                </a:solidFill>
              </a:rPr>
              <a:t>(from JSON ARTIFACT)</a:t>
            </a:r>
          </a:p>
        </p:txBody>
      </p:sp>
      <p:sp>
        <p:nvSpPr>
          <p:cNvPr id="9" name="Speech Bubble: Rectangle 8">
            <a:extLst>
              <a:ext uri="{FF2B5EF4-FFF2-40B4-BE49-F238E27FC236}">
                <a16:creationId xmlns:a16="http://schemas.microsoft.com/office/drawing/2014/main" id="{3C29CFDF-77DD-444E-980C-DE562E794F18}"/>
              </a:ext>
            </a:extLst>
          </p:cNvPr>
          <p:cNvSpPr/>
          <p:nvPr/>
        </p:nvSpPr>
        <p:spPr>
          <a:xfrm>
            <a:off x="1241776" y="2354813"/>
            <a:ext cx="3239592" cy="1233966"/>
          </a:xfrm>
          <a:prstGeom prst="wedgeRectCallout">
            <a:avLst>
              <a:gd name="adj1" fmla="val 1015"/>
              <a:gd name="adj2" fmla="val 147609"/>
            </a:avLst>
          </a:prstGeom>
          <a:solidFill>
            <a:schemeClr val="bg1"/>
          </a:solidFill>
          <a:ln w="254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t1: APP/FLow INSTANCE CREATION: </a:t>
            </a:r>
          </a:p>
          <a:p>
            <a:r>
              <a:rPr lang="sv-SE" sz="1400" dirty="0">
                <a:solidFill>
                  <a:schemeClr val="tx1"/>
                </a:solidFill>
              </a:rPr>
              <a:t>create topology and node template </a:t>
            </a:r>
          </a:p>
          <a:p>
            <a:r>
              <a:rPr lang="sv-SE" sz="1400" dirty="0">
                <a:solidFill>
                  <a:schemeClr val="tx1"/>
                </a:solidFill>
              </a:rPr>
              <a:t>Ex. A specific PMSH node template or an aggregation of multiple ms (VES Collector+TCA)</a:t>
            </a:r>
          </a:p>
          <a:p>
            <a:endParaRPr lang="en-US" sz="1400" dirty="0">
              <a:solidFill>
                <a:schemeClr val="tx1"/>
              </a:solidFill>
            </a:endParaRPr>
          </a:p>
        </p:txBody>
      </p:sp>
      <p:sp>
        <p:nvSpPr>
          <p:cNvPr id="10" name="Speech Bubble: Rectangle 9">
            <a:extLst>
              <a:ext uri="{FF2B5EF4-FFF2-40B4-BE49-F238E27FC236}">
                <a16:creationId xmlns:a16="http://schemas.microsoft.com/office/drawing/2014/main" id="{03B1C70E-0F83-475F-8F15-43A3D1988310}"/>
              </a:ext>
            </a:extLst>
          </p:cNvPr>
          <p:cNvSpPr/>
          <p:nvPr/>
        </p:nvSpPr>
        <p:spPr>
          <a:xfrm>
            <a:off x="3363113" y="1087083"/>
            <a:ext cx="2900109" cy="538770"/>
          </a:xfrm>
          <a:prstGeom prst="wedgeRectCallout">
            <a:avLst>
              <a:gd name="adj1" fmla="val 32594"/>
              <a:gd name="adj2" fmla="val 633260"/>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t2: CLOSED LOOP CREATION: </a:t>
            </a:r>
          </a:p>
          <a:p>
            <a:r>
              <a:rPr lang="sv-SE" sz="1400" dirty="0">
                <a:solidFill>
                  <a:schemeClr val="tx1"/>
                </a:solidFill>
              </a:rPr>
              <a:t> </a:t>
            </a:r>
          </a:p>
        </p:txBody>
      </p:sp>
      <p:sp>
        <p:nvSpPr>
          <p:cNvPr id="11" name="Speech Bubble: Rectangle 10">
            <a:extLst>
              <a:ext uri="{FF2B5EF4-FFF2-40B4-BE49-F238E27FC236}">
                <a16:creationId xmlns:a16="http://schemas.microsoft.com/office/drawing/2014/main" id="{2A4C1F7A-A4A9-4EDE-BC71-EC723178DCF2}"/>
              </a:ext>
            </a:extLst>
          </p:cNvPr>
          <p:cNvSpPr/>
          <p:nvPr/>
        </p:nvSpPr>
        <p:spPr>
          <a:xfrm>
            <a:off x="7448619" y="1092136"/>
            <a:ext cx="3810154" cy="701140"/>
          </a:xfrm>
          <a:prstGeom prst="wedgeRectCallout">
            <a:avLst>
              <a:gd name="adj1" fmla="val -59532"/>
              <a:gd name="adj2" fmla="val 474003"/>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t4: APP and CLOSED LOOP INSTANCE DEPLOYMENT/ACTIVATION REQUEST: activation request sent to DCAE RT or other RT components</a:t>
            </a:r>
          </a:p>
        </p:txBody>
      </p:sp>
      <p:sp>
        <p:nvSpPr>
          <p:cNvPr id="12" name="Speech Bubble: Rectangle 11">
            <a:extLst>
              <a:ext uri="{FF2B5EF4-FFF2-40B4-BE49-F238E27FC236}">
                <a16:creationId xmlns:a16="http://schemas.microsoft.com/office/drawing/2014/main" id="{2AC05EE8-4987-4DD9-9A63-5200F4C6A373}"/>
              </a:ext>
            </a:extLst>
          </p:cNvPr>
          <p:cNvSpPr/>
          <p:nvPr/>
        </p:nvSpPr>
        <p:spPr>
          <a:xfrm>
            <a:off x="8625928" y="3078003"/>
            <a:ext cx="3126994" cy="1021550"/>
          </a:xfrm>
          <a:prstGeom prst="wedgeRectCallout">
            <a:avLst>
              <a:gd name="adj1" fmla="val -2703"/>
              <a:gd name="adj2" fmla="val 117041"/>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t5 : CLOSED LOOP INSTANCE  ACTIVATION: APP is deployed, an already running APP is extended, artifacts are created/updated (policy artifacts/CDS artifacts)</a:t>
            </a:r>
            <a:endParaRPr lang="en-US" sz="1400" dirty="0">
              <a:solidFill>
                <a:schemeClr val="tx1"/>
              </a:solidFill>
            </a:endParaRPr>
          </a:p>
        </p:txBody>
      </p:sp>
      <p:sp>
        <p:nvSpPr>
          <p:cNvPr id="13" name="Content Placeholder 2">
            <a:extLst>
              <a:ext uri="{FF2B5EF4-FFF2-40B4-BE49-F238E27FC236}">
                <a16:creationId xmlns:a16="http://schemas.microsoft.com/office/drawing/2014/main" id="{6DABEE2E-C5B7-4CD8-A8CE-563A1E059893}"/>
              </a:ext>
            </a:extLst>
          </p:cNvPr>
          <p:cNvSpPr txBox="1">
            <a:spLocks/>
          </p:cNvSpPr>
          <p:nvPr/>
        </p:nvSpPr>
        <p:spPr>
          <a:xfrm>
            <a:off x="5771327" y="4979299"/>
            <a:ext cx="2483553" cy="8768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charset="0"/>
              <a:buNone/>
            </a:pPr>
            <a:r>
              <a:rPr lang="sv-SE" dirty="0"/>
              <a:t>CLAMP</a:t>
            </a:r>
            <a:endParaRPr lang="en-US" dirty="0"/>
          </a:p>
        </p:txBody>
      </p:sp>
      <p:sp>
        <p:nvSpPr>
          <p:cNvPr id="14" name="Content Placeholder 2">
            <a:extLst>
              <a:ext uri="{FF2B5EF4-FFF2-40B4-BE49-F238E27FC236}">
                <a16:creationId xmlns:a16="http://schemas.microsoft.com/office/drawing/2014/main" id="{AFFE69CD-6BEE-486E-B578-986B0F56D47D}"/>
              </a:ext>
            </a:extLst>
          </p:cNvPr>
          <p:cNvSpPr txBox="1">
            <a:spLocks/>
          </p:cNvSpPr>
          <p:nvPr/>
        </p:nvSpPr>
        <p:spPr>
          <a:xfrm>
            <a:off x="9099824" y="5041204"/>
            <a:ext cx="2483553" cy="8768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charset="0"/>
              <a:buNone/>
            </a:pPr>
            <a:r>
              <a:rPr lang="sv-SE" dirty="0"/>
              <a:t>ONAP platform</a:t>
            </a:r>
            <a:endParaRPr lang="en-US" dirty="0"/>
          </a:p>
        </p:txBody>
      </p:sp>
      <p:sp>
        <p:nvSpPr>
          <p:cNvPr id="15" name="Content Placeholder 2">
            <a:extLst>
              <a:ext uri="{FF2B5EF4-FFF2-40B4-BE49-F238E27FC236}">
                <a16:creationId xmlns:a16="http://schemas.microsoft.com/office/drawing/2014/main" id="{5933560F-5496-494E-AE1D-DD251F110937}"/>
              </a:ext>
            </a:extLst>
          </p:cNvPr>
          <p:cNvSpPr txBox="1">
            <a:spLocks/>
          </p:cNvSpPr>
          <p:nvPr/>
        </p:nvSpPr>
        <p:spPr>
          <a:xfrm>
            <a:off x="2389013" y="4979327"/>
            <a:ext cx="2789885" cy="876844"/>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charset="0"/>
              <a:buNone/>
            </a:pPr>
            <a:r>
              <a:rPr lang="sv-SE" dirty="0"/>
              <a:t>e.g. DCAE GUI/MOD</a:t>
            </a:r>
          </a:p>
          <a:p>
            <a:pPr marL="0" indent="0" algn="ctr">
              <a:buFont typeface="Arial" charset="0"/>
              <a:buNone/>
            </a:pPr>
            <a:r>
              <a:rPr lang="sv-SE" dirty="0"/>
              <a:t>and/or CLAMP </a:t>
            </a:r>
            <a:endParaRPr lang="en-US" dirty="0"/>
          </a:p>
        </p:txBody>
      </p:sp>
      <p:sp>
        <p:nvSpPr>
          <p:cNvPr id="16" name="Speech Bubble: Rectangle 15">
            <a:extLst>
              <a:ext uri="{FF2B5EF4-FFF2-40B4-BE49-F238E27FC236}">
                <a16:creationId xmlns:a16="http://schemas.microsoft.com/office/drawing/2014/main" id="{E470CC4A-CBFC-42AA-BCBC-C530B42DA84E}"/>
              </a:ext>
            </a:extLst>
          </p:cNvPr>
          <p:cNvSpPr/>
          <p:nvPr/>
        </p:nvSpPr>
        <p:spPr>
          <a:xfrm>
            <a:off x="5234283" y="1776638"/>
            <a:ext cx="2638730" cy="1940655"/>
          </a:xfrm>
          <a:prstGeom prst="wedgeRectCallout">
            <a:avLst>
              <a:gd name="adj1" fmla="val -4046"/>
              <a:gd name="adj2" fmla="val 104136"/>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t3: APP and CLOSED LOOP INSTANCE CREATION: </a:t>
            </a:r>
          </a:p>
          <a:p>
            <a:r>
              <a:rPr lang="sv-SE" sz="1400" dirty="0">
                <a:solidFill>
                  <a:schemeClr val="tx1"/>
                </a:solidFill>
              </a:rPr>
              <a:t>input parameters can be added .</a:t>
            </a:r>
          </a:p>
          <a:p>
            <a:r>
              <a:rPr lang="sv-SE" sz="1400" dirty="0">
                <a:solidFill>
                  <a:schemeClr val="tx1"/>
                </a:solidFill>
              </a:rPr>
              <a:t>A CL instance is created and stored (input par can be added to APP, ex TCA APP need new TCA values to trigger  closed loop event)</a:t>
            </a:r>
          </a:p>
          <a:p>
            <a:endParaRPr lang="sv-SE" sz="1400" dirty="0">
              <a:solidFill>
                <a:schemeClr val="tx1"/>
              </a:solidFill>
            </a:endParaRPr>
          </a:p>
        </p:txBody>
      </p:sp>
    </p:spTree>
    <p:extLst>
      <p:ext uri="{BB962C8B-B14F-4D97-AF65-F5344CB8AC3E}">
        <p14:creationId xmlns:p14="http://schemas.microsoft.com/office/powerpoint/2010/main" val="530867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9B00D-0938-47A0-84F6-34D28C23B535}"/>
              </a:ext>
            </a:extLst>
          </p:cNvPr>
          <p:cNvSpPr>
            <a:spLocks noGrp="1"/>
          </p:cNvSpPr>
          <p:nvPr>
            <p:ph type="title"/>
          </p:nvPr>
        </p:nvSpPr>
        <p:spPr/>
        <p:txBody>
          <a:bodyPr>
            <a:normAutofit fontScale="90000"/>
          </a:bodyPr>
          <a:lstStyle/>
          <a:p>
            <a:r>
              <a:rPr lang="sv-SE" dirty="0"/>
              <a:t>DCAE APP/Flow Lifecycle: ORIGINAL</a:t>
            </a:r>
            <a:endParaRPr lang="en-US" dirty="0"/>
          </a:p>
        </p:txBody>
      </p:sp>
      <p:sp>
        <p:nvSpPr>
          <p:cNvPr id="3" name="Content Placeholder 2">
            <a:extLst>
              <a:ext uri="{FF2B5EF4-FFF2-40B4-BE49-F238E27FC236}">
                <a16:creationId xmlns:a16="http://schemas.microsoft.com/office/drawing/2014/main" id="{FFCBF6EF-9318-40B9-B62A-CF32D64FBC56}"/>
              </a:ext>
            </a:extLst>
          </p:cNvPr>
          <p:cNvSpPr>
            <a:spLocks noGrp="1"/>
          </p:cNvSpPr>
          <p:nvPr>
            <p:ph idx="1"/>
          </p:nvPr>
        </p:nvSpPr>
        <p:spPr>
          <a:xfrm>
            <a:off x="608624" y="4918057"/>
            <a:ext cx="2483553" cy="876844"/>
          </a:xfrm>
        </p:spPr>
        <p:txBody>
          <a:bodyPr>
            <a:normAutofit/>
          </a:bodyPr>
          <a:lstStyle/>
          <a:p>
            <a:pPr marL="0" indent="0" algn="ctr">
              <a:buNone/>
            </a:pPr>
            <a:r>
              <a:rPr lang="sv-SE" sz="1800" dirty="0"/>
              <a:t>DCAE MOD</a:t>
            </a:r>
            <a:endParaRPr lang="en-US" sz="1800" dirty="0"/>
          </a:p>
        </p:txBody>
      </p:sp>
      <p:sp>
        <p:nvSpPr>
          <p:cNvPr id="5" name="Slide Number Placeholder 4">
            <a:extLst>
              <a:ext uri="{FF2B5EF4-FFF2-40B4-BE49-F238E27FC236}">
                <a16:creationId xmlns:a16="http://schemas.microsoft.com/office/drawing/2014/main" id="{011194A3-1DF7-4A2D-8D2E-EACD4F43E27F}"/>
              </a:ext>
            </a:extLst>
          </p:cNvPr>
          <p:cNvSpPr>
            <a:spLocks noGrp="1"/>
          </p:cNvSpPr>
          <p:nvPr>
            <p:ph type="sldNum" sz="quarter" idx="12"/>
          </p:nvPr>
        </p:nvSpPr>
        <p:spPr/>
        <p:txBody>
          <a:bodyPr/>
          <a:lstStyle/>
          <a:p>
            <a:fld id="{8EF23DB3-8E2E-478F-829D-6B2F61A127A2}" type="slidenum">
              <a:rPr lang="sv-SE" smtClean="0"/>
              <a:t>17</a:t>
            </a:fld>
            <a:endParaRPr lang="sv-SE"/>
          </a:p>
        </p:txBody>
      </p:sp>
      <p:cxnSp>
        <p:nvCxnSpPr>
          <p:cNvPr id="7" name="Straight Arrow Connector 6">
            <a:extLst>
              <a:ext uri="{FF2B5EF4-FFF2-40B4-BE49-F238E27FC236}">
                <a16:creationId xmlns:a16="http://schemas.microsoft.com/office/drawing/2014/main" id="{0370F276-D950-4DEC-AE60-8C4ACAA3BEAC}"/>
              </a:ext>
            </a:extLst>
          </p:cNvPr>
          <p:cNvCxnSpPr/>
          <p:nvPr/>
        </p:nvCxnSpPr>
        <p:spPr>
          <a:xfrm>
            <a:off x="314961" y="4828513"/>
            <a:ext cx="1150620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Speech Bubble: Rectangle 7">
            <a:extLst>
              <a:ext uri="{FF2B5EF4-FFF2-40B4-BE49-F238E27FC236}">
                <a16:creationId xmlns:a16="http://schemas.microsoft.com/office/drawing/2014/main" id="{F69D0CBD-1F15-44D6-9BCD-976FA6C9D6AE}"/>
              </a:ext>
            </a:extLst>
          </p:cNvPr>
          <p:cNvSpPr/>
          <p:nvPr/>
        </p:nvSpPr>
        <p:spPr>
          <a:xfrm>
            <a:off x="429768" y="1235843"/>
            <a:ext cx="1194496" cy="1515097"/>
          </a:xfrm>
          <a:prstGeom prst="wedgeRectCallout">
            <a:avLst>
              <a:gd name="adj1" fmla="val -27315"/>
              <a:gd name="adj2" fmla="val 180663"/>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t0: APP/Flow CREATION: </a:t>
            </a:r>
          </a:p>
          <a:p>
            <a:r>
              <a:rPr lang="sv-SE" sz="1400" dirty="0">
                <a:solidFill>
                  <a:schemeClr val="tx1"/>
                </a:solidFill>
              </a:rPr>
              <a:t>create node types.</a:t>
            </a:r>
          </a:p>
          <a:p>
            <a:r>
              <a:rPr lang="sv-SE" sz="1400" dirty="0">
                <a:solidFill>
                  <a:schemeClr val="tx1"/>
                </a:solidFill>
              </a:rPr>
              <a:t>Ex:JSON ARTIFACT</a:t>
            </a:r>
          </a:p>
        </p:txBody>
      </p:sp>
      <p:sp>
        <p:nvSpPr>
          <p:cNvPr id="10" name="Speech Bubble: Rectangle 9">
            <a:extLst>
              <a:ext uri="{FF2B5EF4-FFF2-40B4-BE49-F238E27FC236}">
                <a16:creationId xmlns:a16="http://schemas.microsoft.com/office/drawing/2014/main" id="{03B1C70E-0F83-475F-8F15-43A3D1988310}"/>
              </a:ext>
            </a:extLst>
          </p:cNvPr>
          <p:cNvSpPr/>
          <p:nvPr/>
        </p:nvSpPr>
        <p:spPr>
          <a:xfrm>
            <a:off x="3584913" y="1235843"/>
            <a:ext cx="2142120" cy="1071542"/>
          </a:xfrm>
          <a:prstGeom prst="wedgeRectCallout">
            <a:avLst>
              <a:gd name="adj1" fmla="val -17478"/>
              <a:gd name="adj2" fmla="val 287119"/>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t2: Artifact distribution to Clamp, Policy and DCAE RT</a:t>
            </a:r>
          </a:p>
          <a:p>
            <a:r>
              <a:rPr lang="sv-SE" sz="1400" dirty="0">
                <a:solidFill>
                  <a:schemeClr val="tx1"/>
                </a:solidFill>
              </a:rPr>
              <a:t> </a:t>
            </a:r>
          </a:p>
        </p:txBody>
      </p:sp>
      <p:sp>
        <p:nvSpPr>
          <p:cNvPr id="13" name="Content Placeholder 2">
            <a:extLst>
              <a:ext uri="{FF2B5EF4-FFF2-40B4-BE49-F238E27FC236}">
                <a16:creationId xmlns:a16="http://schemas.microsoft.com/office/drawing/2014/main" id="{6DABEE2E-C5B7-4CD8-A8CE-563A1E059893}"/>
              </a:ext>
            </a:extLst>
          </p:cNvPr>
          <p:cNvSpPr txBox="1">
            <a:spLocks/>
          </p:cNvSpPr>
          <p:nvPr/>
        </p:nvSpPr>
        <p:spPr>
          <a:xfrm>
            <a:off x="5158531" y="4918022"/>
            <a:ext cx="2483553" cy="8768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charset="0"/>
              <a:buNone/>
            </a:pPr>
            <a:r>
              <a:rPr lang="sv-SE" sz="2000" dirty="0"/>
              <a:t>DCAE RT</a:t>
            </a:r>
            <a:endParaRPr lang="en-US" sz="2000" dirty="0"/>
          </a:p>
        </p:txBody>
      </p:sp>
      <p:sp>
        <p:nvSpPr>
          <p:cNvPr id="16" name="Speech Bubble: Rectangle 15">
            <a:extLst>
              <a:ext uri="{FF2B5EF4-FFF2-40B4-BE49-F238E27FC236}">
                <a16:creationId xmlns:a16="http://schemas.microsoft.com/office/drawing/2014/main" id="{E470CC4A-CBFC-42AA-BCBC-C530B42DA84E}"/>
              </a:ext>
            </a:extLst>
          </p:cNvPr>
          <p:cNvSpPr/>
          <p:nvPr/>
        </p:nvSpPr>
        <p:spPr>
          <a:xfrm>
            <a:off x="5234283" y="2029488"/>
            <a:ext cx="2638730" cy="1687806"/>
          </a:xfrm>
          <a:prstGeom prst="wedgeRectCallout">
            <a:avLst>
              <a:gd name="adj1" fmla="val -2841"/>
              <a:gd name="adj2" fmla="val 116279"/>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t3: APP/Flow INSTANCE ready for deployment</a:t>
            </a:r>
          </a:p>
        </p:txBody>
      </p:sp>
      <p:sp>
        <p:nvSpPr>
          <p:cNvPr id="4" name="Callout: Quad Arrow 3">
            <a:extLst>
              <a:ext uri="{FF2B5EF4-FFF2-40B4-BE49-F238E27FC236}">
                <a16:creationId xmlns:a16="http://schemas.microsoft.com/office/drawing/2014/main" id="{95A54348-995C-4E93-912D-52CA79AADBF6}"/>
              </a:ext>
            </a:extLst>
          </p:cNvPr>
          <p:cNvSpPr/>
          <p:nvPr/>
        </p:nvSpPr>
        <p:spPr>
          <a:xfrm>
            <a:off x="3937121" y="4362942"/>
            <a:ext cx="705358" cy="876844"/>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peech Bubble: Rectangle 8">
            <a:extLst>
              <a:ext uri="{FF2B5EF4-FFF2-40B4-BE49-F238E27FC236}">
                <a16:creationId xmlns:a16="http://schemas.microsoft.com/office/drawing/2014/main" id="{3C29CFDF-77DD-444E-980C-DE562E794F18}"/>
              </a:ext>
            </a:extLst>
          </p:cNvPr>
          <p:cNvSpPr/>
          <p:nvPr/>
        </p:nvSpPr>
        <p:spPr>
          <a:xfrm>
            <a:off x="1303740" y="2202234"/>
            <a:ext cx="3134909" cy="1515096"/>
          </a:xfrm>
          <a:prstGeom prst="wedgeRectCallout">
            <a:avLst>
              <a:gd name="adj1" fmla="val -13582"/>
              <a:gd name="adj2" fmla="val 124548"/>
            </a:avLst>
          </a:prstGeom>
          <a:solidFill>
            <a:schemeClr val="bg1"/>
          </a:solidFill>
          <a:ln w="254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400" dirty="0">
                <a:solidFill>
                  <a:schemeClr val="tx1"/>
                </a:solidFill>
              </a:rPr>
              <a:t>Time t1: APP/Flow INSTANCE CREATION: </a:t>
            </a:r>
          </a:p>
          <a:p>
            <a:r>
              <a:rPr lang="sv-SE" sz="1400" dirty="0">
                <a:solidFill>
                  <a:schemeClr val="tx1"/>
                </a:solidFill>
              </a:rPr>
              <a:t>create topology and node template.</a:t>
            </a:r>
          </a:p>
          <a:p>
            <a:r>
              <a:rPr lang="sv-SE" sz="1400" dirty="0">
                <a:solidFill>
                  <a:schemeClr val="tx1"/>
                </a:solidFill>
              </a:rPr>
              <a:t>Input parameters can be added (OPTIONAL)</a:t>
            </a:r>
          </a:p>
          <a:p>
            <a:r>
              <a:rPr lang="sv-SE" sz="1400" dirty="0">
                <a:solidFill>
                  <a:schemeClr val="tx1"/>
                </a:solidFill>
              </a:rPr>
              <a:t>Ex. TCA APP instance is created with some TCA values</a:t>
            </a:r>
          </a:p>
          <a:p>
            <a:endParaRPr lang="en-US" sz="1400" dirty="0">
              <a:solidFill>
                <a:schemeClr val="tx1"/>
              </a:solidFill>
            </a:endParaRPr>
          </a:p>
        </p:txBody>
      </p:sp>
    </p:spTree>
    <p:extLst>
      <p:ext uri="{BB962C8B-B14F-4D97-AF65-F5344CB8AC3E}">
        <p14:creationId xmlns:p14="http://schemas.microsoft.com/office/powerpoint/2010/main" val="840167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0A02572A-812D-4ABB-896D-17C9BE06CEE3}"/>
              </a:ext>
            </a:extLst>
          </p:cNvPr>
          <p:cNvSpPr/>
          <p:nvPr/>
        </p:nvSpPr>
        <p:spPr>
          <a:xfrm>
            <a:off x="8388626" y="3089039"/>
            <a:ext cx="3574774" cy="115255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CLAMP</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8" name="Rectangle 7">
            <a:extLst>
              <a:ext uri="{FF2B5EF4-FFF2-40B4-BE49-F238E27FC236}">
                <a16:creationId xmlns:a16="http://schemas.microsoft.com/office/drawing/2014/main" id="{FEDB30A4-630B-4D1B-8D99-5C634EE71938}"/>
              </a:ext>
            </a:extLst>
          </p:cNvPr>
          <p:cNvSpPr/>
          <p:nvPr/>
        </p:nvSpPr>
        <p:spPr>
          <a:xfrm>
            <a:off x="8534962" y="3594203"/>
            <a:ext cx="3259766" cy="53877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Folded Corner 41">
            <a:extLst>
              <a:ext uri="{FF2B5EF4-FFF2-40B4-BE49-F238E27FC236}">
                <a16:creationId xmlns:a16="http://schemas.microsoft.com/office/drawing/2014/main" id="{4F07EFEE-0754-45E1-80E0-F582CC25C505}"/>
              </a:ext>
            </a:extLst>
          </p:cNvPr>
          <p:cNvSpPr/>
          <p:nvPr/>
        </p:nvSpPr>
        <p:spPr>
          <a:xfrm>
            <a:off x="1476561" y="2459735"/>
            <a:ext cx="2382959" cy="373757"/>
          </a:xfrm>
          <a:prstGeom prst="foldedCorner">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b="1" dirty="0">
                <a:solidFill>
                  <a:schemeClr val="tx1"/>
                </a:solidFill>
              </a:rPr>
              <a:t>Application Configuration parameters</a:t>
            </a:r>
            <a:endParaRPr lang="en-US" sz="1100" dirty="0">
              <a:solidFill>
                <a:schemeClr val="tx1"/>
              </a:solidFill>
            </a:endParaRPr>
          </a:p>
        </p:txBody>
      </p:sp>
      <p:sp>
        <p:nvSpPr>
          <p:cNvPr id="27" name="Rectangle 26">
            <a:extLst>
              <a:ext uri="{FF2B5EF4-FFF2-40B4-BE49-F238E27FC236}">
                <a16:creationId xmlns:a16="http://schemas.microsoft.com/office/drawing/2014/main" id="{298500FB-3A4B-4D11-B55D-2166E6EF7C3F}"/>
              </a:ext>
            </a:extLst>
          </p:cNvPr>
          <p:cNvSpPr/>
          <p:nvPr/>
        </p:nvSpPr>
        <p:spPr>
          <a:xfrm>
            <a:off x="1129417" y="2959299"/>
            <a:ext cx="2858956" cy="1412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r>
              <a:rPr lang="sv-SE" dirty="0"/>
              <a:t>DCAE MOD</a:t>
            </a:r>
            <a:endParaRPr lang="en-US" dirty="0"/>
          </a:p>
        </p:txBody>
      </p:sp>
      <p:sp>
        <p:nvSpPr>
          <p:cNvPr id="39" name="Rectangle 38">
            <a:extLst>
              <a:ext uri="{FF2B5EF4-FFF2-40B4-BE49-F238E27FC236}">
                <a16:creationId xmlns:a16="http://schemas.microsoft.com/office/drawing/2014/main" id="{96D8F97A-99E2-4E1F-9A4F-93D8D6501E7B}"/>
              </a:ext>
            </a:extLst>
          </p:cNvPr>
          <p:cNvSpPr/>
          <p:nvPr/>
        </p:nvSpPr>
        <p:spPr>
          <a:xfrm>
            <a:off x="1345160" y="3089040"/>
            <a:ext cx="2514360" cy="57627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100" dirty="0">
              <a:solidFill>
                <a:schemeClr val="tx1"/>
              </a:solidFill>
            </a:endParaRPr>
          </a:p>
          <a:p>
            <a:pPr algn="ctr"/>
            <a:endParaRPr lang="sv-SE" sz="1100" dirty="0">
              <a:solidFill>
                <a:schemeClr val="tx1"/>
              </a:solidFill>
            </a:endParaRPr>
          </a:p>
          <a:p>
            <a:pPr algn="ctr"/>
            <a:r>
              <a:rPr lang="sv-SE" sz="1100" dirty="0">
                <a:solidFill>
                  <a:schemeClr val="tx1"/>
                </a:solidFill>
              </a:rPr>
              <a:t>App Aggregation/Flow Instance</a:t>
            </a:r>
            <a:endParaRPr lang="en-US" sz="1100" dirty="0">
              <a:solidFill>
                <a:schemeClr val="tx1"/>
              </a:solidFill>
            </a:endParaRPr>
          </a:p>
        </p:txBody>
      </p:sp>
      <p:sp>
        <p:nvSpPr>
          <p:cNvPr id="2" name="Slide Number Placeholder 1">
            <a:extLst>
              <a:ext uri="{FF2B5EF4-FFF2-40B4-BE49-F238E27FC236}">
                <a16:creationId xmlns:a16="http://schemas.microsoft.com/office/drawing/2014/main" id="{29DC1D0A-AF82-4F48-B50C-D54DC3BD2396}"/>
              </a:ext>
            </a:extLst>
          </p:cNvPr>
          <p:cNvSpPr>
            <a:spLocks noGrp="1"/>
          </p:cNvSpPr>
          <p:nvPr>
            <p:ph type="sldNum" sz="quarter" idx="4"/>
          </p:nvPr>
        </p:nvSpPr>
        <p:spPr/>
        <p:txBody>
          <a:bodyPr/>
          <a:lstStyle/>
          <a:p>
            <a:fld id="{6C9CD605-947A-3C4E-98CB-B055F943FEBA}" type="slidenum">
              <a:rPr lang="en-US" smtClean="0"/>
              <a:pPr/>
              <a:t>2</a:t>
            </a:fld>
            <a:endParaRPr lang="en-US"/>
          </a:p>
        </p:txBody>
      </p:sp>
      <p:sp>
        <p:nvSpPr>
          <p:cNvPr id="3" name="Title 2">
            <a:extLst>
              <a:ext uri="{FF2B5EF4-FFF2-40B4-BE49-F238E27FC236}">
                <a16:creationId xmlns:a16="http://schemas.microsoft.com/office/drawing/2014/main" id="{0DBB2806-EB93-4E10-A86D-E359D7A73CF2}"/>
              </a:ext>
            </a:extLst>
          </p:cNvPr>
          <p:cNvSpPr>
            <a:spLocks noGrp="1"/>
          </p:cNvSpPr>
          <p:nvPr>
            <p:ph type="title"/>
          </p:nvPr>
        </p:nvSpPr>
        <p:spPr/>
        <p:txBody>
          <a:bodyPr>
            <a:normAutofit fontScale="90000"/>
          </a:bodyPr>
          <a:lstStyle/>
          <a:p>
            <a:r>
              <a:rPr lang="sv-SE" dirty="0"/>
              <a:t>Example: Updated</a:t>
            </a:r>
            <a:endParaRPr lang="en-US" dirty="0"/>
          </a:p>
        </p:txBody>
      </p:sp>
      <p:sp>
        <p:nvSpPr>
          <p:cNvPr id="28" name="Rectangle 27">
            <a:extLst>
              <a:ext uri="{FF2B5EF4-FFF2-40B4-BE49-F238E27FC236}">
                <a16:creationId xmlns:a16="http://schemas.microsoft.com/office/drawing/2014/main" id="{3037E1C0-6CCE-41A3-A506-A56C234A1158}"/>
              </a:ext>
            </a:extLst>
          </p:cNvPr>
          <p:cNvSpPr/>
          <p:nvPr/>
        </p:nvSpPr>
        <p:spPr>
          <a:xfrm>
            <a:off x="1132473" y="1297053"/>
            <a:ext cx="2858956" cy="531958"/>
          </a:xfrm>
          <a:prstGeom prst="rect">
            <a:avLst/>
          </a:prstGeom>
          <a:ln>
            <a:gradFill>
              <a:gsLst>
                <a:gs pos="0">
                  <a:schemeClr val="accent1">
                    <a:lumMod val="5000"/>
                    <a:lumOff val="95000"/>
                  </a:schemeClr>
                </a:gs>
                <a:gs pos="67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SDC</a:t>
            </a:r>
            <a:endParaRPr lang="en-US" dirty="0"/>
          </a:p>
        </p:txBody>
      </p:sp>
      <p:sp>
        <p:nvSpPr>
          <p:cNvPr id="30" name="Rectangle 29">
            <a:extLst>
              <a:ext uri="{FF2B5EF4-FFF2-40B4-BE49-F238E27FC236}">
                <a16:creationId xmlns:a16="http://schemas.microsoft.com/office/drawing/2014/main" id="{C83C000B-10B7-464E-B8A3-0735FEFA0DE6}"/>
              </a:ext>
            </a:extLst>
          </p:cNvPr>
          <p:cNvSpPr/>
          <p:nvPr/>
        </p:nvSpPr>
        <p:spPr>
          <a:xfrm>
            <a:off x="8388625" y="1354312"/>
            <a:ext cx="2858955" cy="94939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Policy</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sz="1400" dirty="0"/>
              <a:t>                            Closed Loop Instance</a:t>
            </a:r>
            <a:endParaRPr lang="sv-SE" dirty="0"/>
          </a:p>
          <a:p>
            <a:pPr algn="ctr"/>
            <a:endParaRPr lang="sv-SE" dirty="0"/>
          </a:p>
          <a:p>
            <a:pPr algn="ctr"/>
            <a:endParaRPr lang="sv-SE" dirty="0"/>
          </a:p>
          <a:p>
            <a:pPr algn="ctr"/>
            <a:endParaRPr lang="sv-SE" dirty="0"/>
          </a:p>
          <a:p>
            <a:pPr algn="ctr"/>
            <a:endParaRPr lang="en-US" dirty="0"/>
          </a:p>
        </p:txBody>
      </p:sp>
      <p:sp>
        <p:nvSpPr>
          <p:cNvPr id="31" name="Rectangle 30">
            <a:extLst>
              <a:ext uri="{FF2B5EF4-FFF2-40B4-BE49-F238E27FC236}">
                <a16:creationId xmlns:a16="http://schemas.microsoft.com/office/drawing/2014/main" id="{09DE93A0-C3E8-4102-A03E-C2EDA31A0323}"/>
              </a:ext>
            </a:extLst>
          </p:cNvPr>
          <p:cNvSpPr/>
          <p:nvPr/>
        </p:nvSpPr>
        <p:spPr>
          <a:xfrm>
            <a:off x="3478426" y="4669801"/>
            <a:ext cx="3825958" cy="143741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DCAE Run time</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32" name="Rectangle 31">
            <a:extLst>
              <a:ext uri="{FF2B5EF4-FFF2-40B4-BE49-F238E27FC236}">
                <a16:creationId xmlns:a16="http://schemas.microsoft.com/office/drawing/2014/main" id="{9FFED2B2-4527-4499-A2AF-43290AFCBF41}"/>
              </a:ext>
            </a:extLst>
          </p:cNvPr>
          <p:cNvSpPr/>
          <p:nvPr/>
        </p:nvSpPr>
        <p:spPr>
          <a:xfrm>
            <a:off x="3613146" y="5007731"/>
            <a:ext cx="1385441" cy="248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BPG</a:t>
            </a:r>
          </a:p>
        </p:txBody>
      </p:sp>
      <p:sp>
        <p:nvSpPr>
          <p:cNvPr id="4" name="Cylinder 3">
            <a:extLst>
              <a:ext uri="{FF2B5EF4-FFF2-40B4-BE49-F238E27FC236}">
                <a16:creationId xmlns:a16="http://schemas.microsoft.com/office/drawing/2014/main" id="{65717333-F0E4-45A1-BD5B-ECDCDAB3823D}"/>
              </a:ext>
            </a:extLst>
          </p:cNvPr>
          <p:cNvSpPr/>
          <p:nvPr/>
        </p:nvSpPr>
        <p:spPr>
          <a:xfrm>
            <a:off x="6199417" y="5131969"/>
            <a:ext cx="993832" cy="67586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DCAE Inv</a:t>
            </a:r>
          </a:p>
        </p:txBody>
      </p:sp>
      <p:sp>
        <p:nvSpPr>
          <p:cNvPr id="34" name="Rectangle 33">
            <a:extLst>
              <a:ext uri="{FF2B5EF4-FFF2-40B4-BE49-F238E27FC236}">
                <a16:creationId xmlns:a16="http://schemas.microsoft.com/office/drawing/2014/main" id="{A67CE22E-8DA3-4E05-B566-3FE9C435F0C9}"/>
              </a:ext>
            </a:extLst>
          </p:cNvPr>
          <p:cNvSpPr/>
          <p:nvPr/>
        </p:nvSpPr>
        <p:spPr>
          <a:xfrm>
            <a:off x="4528137" y="5469900"/>
            <a:ext cx="1385441" cy="248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DCAE Dashboard</a:t>
            </a:r>
          </a:p>
        </p:txBody>
      </p:sp>
      <p:cxnSp>
        <p:nvCxnSpPr>
          <p:cNvPr id="36" name="Connector: Elbow 35">
            <a:extLst>
              <a:ext uri="{FF2B5EF4-FFF2-40B4-BE49-F238E27FC236}">
                <a16:creationId xmlns:a16="http://schemas.microsoft.com/office/drawing/2014/main" id="{E67E1DA4-F007-467E-9C71-DD4614E991D8}"/>
              </a:ext>
            </a:extLst>
          </p:cNvPr>
          <p:cNvCxnSpPr>
            <a:stCxn id="27" idx="3"/>
            <a:endCxn id="32" idx="0"/>
          </p:cNvCxnSpPr>
          <p:nvPr/>
        </p:nvCxnSpPr>
        <p:spPr>
          <a:xfrm>
            <a:off x="3988373" y="3665319"/>
            <a:ext cx="317494" cy="134241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10EB8B8C-63BA-4F7B-A36C-E36A1110DAB0}"/>
              </a:ext>
            </a:extLst>
          </p:cNvPr>
          <p:cNvCxnSpPr>
            <a:cxnSpLocks/>
            <a:endCxn id="4" idx="2"/>
          </p:cNvCxnSpPr>
          <p:nvPr/>
        </p:nvCxnSpPr>
        <p:spPr>
          <a:xfrm>
            <a:off x="4887452" y="5131969"/>
            <a:ext cx="1311965" cy="3379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Cylinder 39">
            <a:extLst>
              <a:ext uri="{FF2B5EF4-FFF2-40B4-BE49-F238E27FC236}">
                <a16:creationId xmlns:a16="http://schemas.microsoft.com/office/drawing/2014/main" id="{36B6AEA1-87A2-4218-B342-43D6A76587FA}"/>
              </a:ext>
            </a:extLst>
          </p:cNvPr>
          <p:cNvSpPr/>
          <p:nvPr/>
        </p:nvSpPr>
        <p:spPr>
          <a:xfrm>
            <a:off x="10442511" y="1491080"/>
            <a:ext cx="805069" cy="67586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Policy Inv</a:t>
            </a:r>
          </a:p>
        </p:txBody>
      </p:sp>
      <p:cxnSp>
        <p:nvCxnSpPr>
          <p:cNvPr id="44" name="Connector: Elbow 43">
            <a:extLst>
              <a:ext uri="{FF2B5EF4-FFF2-40B4-BE49-F238E27FC236}">
                <a16:creationId xmlns:a16="http://schemas.microsoft.com/office/drawing/2014/main" id="{E1EA8FD5-4878-4C23-9B57-6A3E2139B848}"/>
              </a:ext>
            </a:extLst>
          </p:cNvPr>
          <p:cNvCxnSpPr>
            <a:cxnSpLocks/>
            <a:stCxn id="27" idx="3"/>
            <a:endCxn id="30" idx="1"/>
          </p:cNvCxnSpPr>
          <p:nvPr/>
        </p:nvCxnSpPr>
        <p:spPr>
          <a:xfrm flipV="1">
            <a:off x="3988373" y="1829011"/>
            <a:ext cx="4400252" cy="1836308"/>
          </a:xfrm>
          <a:prstGeom prst="bentConnector3">
            <a:avLst>
              <a:gd name="adj1" fmla="val 8712"/>
            </a:avLst>
          </a:prstGeom>
          <a:ln w="254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DA03C9B5-2DA5-491F-9AD5-086AC124F081}"/>
              </a:ext>
            </a:extLst>
          </p:cNvPr>
          <p:cNvCxnSpPr>
            <a:cxnSpLocks/>
            <a:stCxn id="27" idx="3"/>
            <a:endCxn id="29" idx="1"/>
          </p:cNvCxnSpPr>
          <p:nvPr/>
        </p:nvCxnSpPr>
        <p:spPr>
          <a:xfrm flipV="1">
            <a:off x="3988373" y="3665318"/>
            <a:ext cx="4400253" cy="1"/>
          </a:xfrm>
          <a:prstGeom prst="bentConnector3">
            <a:avLst/>
          </a:prstGeom>
          <a:ln w="25400">
            <a:solidFill>
              <a:schemeClr val="accent4"/>
            </a:solidFill>
            <a:prstDash val="lgDashDot"/>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90808C5E-082C-4E2F-8344-1AEA395B0ECA}"/>
              </a:ext>
            </a:extLst>
          </p:cNvPr>
          <p:cNvSpPr/>
          <p:nvPr/>
        </p:nvSpPr>
        <p:spPr>
          <a:xfrm>
            <a:off x="1514475" y="3209925"/>
            <a:ext cx="571500"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VES Collector</a:t>
            </a:r>
            <a:endParaRPr lang="en-US" sz="800" dirty="0"/>
          </a:p>
        </p:txBody>
      </p:sp>
      <p:sp>
        <p:nvSpPr>
          <p:cNvPr id="18" name="Rectangle 17">
            <a:extLst>
              <a:ext uri="{FF2B5EF4-FFF2-40B4-BE49-F238E27FC236}">
                <a16:creationId xmlns:a16="http://schemas.microsoft.com/office/drawing/2014/main" id="{A52CCAF9-3E53-4433-86C9-A0B5A26FF2B3}"/>
              </a:ext>
            </a:extLst>
          </p:cNvPr>
          <p:cNvSpPr/>
          <p:nvPr/>
        </p:nvSpPr>
        <p:spPr>
          <a:xfrm>
            <a:off x="2658202" y="3209925"/>
            <a:ext cx="571500"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TCA</a:t>
            </a:r>
            <a:endParaRPr lang="en-US" dirty="0"/>
          </a:p>
        </p:txBody>
      </p:sp>
      <p:sp>
        <p:nvSpPr>
          <p:cNvPr id="23" name="Rectangle 22">
            <a:extLst>
              <a:ext uri="{FF2B5EF4-FFF2-40B4-BE49-F238E27FC236}">
                <a16:creationId xmlns:a16="http://schemas.microsoft.com/office/drawing/2014/main" id="{CD01F286-C651-4B5D-869C-7620EAC2FC5A}"/>
              </a:ext>
            </a:extLst>
          </p:cNvPr>
          <p:cNvSpPr/>
          <p:nvPr/>
        </p:nvSpPr>
        <p:spPr>
          <a:xfrm>
            <a:off x="9339805" y="3655303"/>
            <a:ext cx="571500"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TCA</a:t>
            </a:r>
            <a:endParaRPr lang="en-US" dirty="0"/>
          </a:p>
        </p:txBody>
      </p:sp>
      <p:sp>
        <p:nvSpPr>
          <p:cNvPr id="24" name="Rectangle 23">
            <a:extLst>
              <a:ext uri="{FF2B5EF4-FFF2-40B4-BE49-F238E27FC236}">
                <a16:creationId xmlns:a16="http://schemas.microsoft.com/office/drawing/2014/main" id="{09F990B0-D2B7-4898-8983-8B6983010DD9}"/>
              </a:ext>
            </a:extLst>
          </p:cNvPr>
          <p:cNvSpPr/>
          <p:nvPr/>
        </p:nvSpPr>
        <p:spPr>
          <a:xfrm>
            <a:off x="9986118" y="3655303"/>
            <a:ext cx="1077841"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dirty="0"/>
              <a:t>Policy rule</a:t>
            </a:r>
            <a:endParaRPr lang="en-US" sz="1600" dirty="0"/>
          </a:p>
        </p:txBody>
      </p:sp>
      <p:sp>
        <p:nvSpPr>
          <p:cNvPr id="37" name="Cylinder 36">
            <a:extLst>
              <a:ext uri="{FF2B5EF4-FFF2-40B4-BE49-F238E27FC236}">
                <a16:creationId xmlns:a16="http://schemas.microsoft.com/office/drawing/2014/main" id="{F5F2C5AE-52B0-4223-B361-4920E7E7CBC7}"/>
              </a:ext>
            </a:extLst>
          </p:cNvPr>
          <p:cNvSpPr/>
          <p:nvPr/>
        </p:nvSpPr>
        <p:spPr>
          <a:xfrm>
            <a:off x="10600966" y="3116153"/>
            <a:ext cx="984693" cy="45093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Closed Loop Inv</a:t>
            </a:r>
          </a:p>
        </p:txBody>
      </p:sp>
      <p:sp>
        <p:nvSpPr>
          <p:cNvPr id="43" name="Rectangle: Folded Corner 42">
            <a:extLst>
              <a:ext uri="{FF2B5EF4-FFF2-40B4-BE49-F238E27FC236}">
                <a16:creationId xmlns:a16="http://schemas.microsoft.com/office/drawing/2014/main" id="{CF3FE037-3BAD-42A5-9016-148BE47D3D48}"/>
              </a:ext>
            </a:extLst>
          </p:cNvPr>
          <p:cNvSpPr/>
          <p:nvPr/>
        </p:nvSpPr>
        <p:spPr>
          <a:xfrm>
            <a:off x="8155744" y="4413380"/>
            <a:ext cx="3550565" cy="793683"/>
          </a:xfrm>
          <a:prstGeom prst="foldedCorner">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100" b="1" dirty="0">
              <a:solidFill>
                <a:schemeClr val="tx1"/>
              </a:solidFill>
            </a:endParaRPr>
          </a:p>
          <a:p>
            <a:pPr algn="ctr"/>
            <a:r>
              <a:rPr lang="sv-SE" sz="1100" b="1" dirty="0">
                <a:solidFill>
                  <a:schemeClr val="tx1"/>
                </a:solidFill>
              </a:rPr>
              <a:t>Configuration Model</a:t>
            </a:r>
          </a:p>
          <a:p>
            <a:pPr algn="ctr"/>
            <a:r>
              <a:rPr lang="sv-SE" sz="1100" dirty="0">
                <a:solidFill>
                  <a:schemeClr val="tx1"/>
                </a:solidFill>
              </a:rPr>
              <a:t>When Ves event = x </a:t>
            </a:r>
            <a:r>
              <a:rPr lang="sv-SE" sz="1100" dirty="0">
                <a:solidFill>
                  <a:schemeClr val="tx1"/>
                </a:solidFill>
                <a:sym typeface="Wingdings" panose="05000000000000000000" pitchFamily="2" charset="2"/>
              </a:rPr>
              <a:t>, if Ves event.counter &gt; TCA value =zz then Dmaap event , topic = zzz</a:t>
            </a:r>
          </a:p>
          <a:p>
            <a:pPr algn="ctr"/>
            <a:endParaRPr lang="sv-SE" sz="1100" dirty="0">
              <a:solidFill>
                <a:schemeClr val="tx1"/>
              </a:solidFill>
              <a:sym typeface="Wingdings" panose="05000000000000000000" pitchFamily="2" charset="2"/>
            </a:endParaRPr>
          </a:p>
          <a:p>
            <a:pPr algn="ctr"/>
            <a:endParaRPr lang="en-US" sz="1100" dirty="0">
              <a:solidFill>
                <a:schemeClr val="tx1"/>
              </a:solidFill>
            </a:endParaRPr>
          </a:p>
        </p:txBody>
      </p:sp>
      <p:sp>
        <p:nvSpPr>
          <p:cNvPr id="45" name="Rectangle 44">
            <a:extLst>
              <a:ext uri="{FF2B5EF4-FFF2-40B4-BE49-F238E27FC236}">
                <a16:creationId xmlns:a16="http://schemas.microsoft.com/office/drawing/2014/main" id="{8B0C3566-FF5E-4F4D-812B-AABA94D8AB63}"/>
              </a:ext>
            </a:extLst>
          </p:cNvPr>
          <p:cNvSpPr/>
          <p:nvPr/>
        </p:nvSpPr>
        <p:spPr>
          <a:xfrm>
            <a:off x="8719650" y="3655303"/>
            <a:ext cx="571500"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800" dirty="0"/>
              <a:t>VES Collector</a:t>
            </a:r>
            <a:endParaRPr lang="en-US" sz="800" dirty="0"/>
          </a:p>
        </p:txBody>
      </p:sp>
      <p:sp>
        <p:nvSpPr>
          <p:cNvPr id="46" name="Rectangle 45">
            <a:extLst>
              <a:ext uri="{FF2B5EF4-FFF2-40B4-BE49-F238E27FC236}">
                <a16:creationId xmlns:a16="http://schemas.microsoft.com/office/drawing/2014/main" id="{8A6ECBBF-4196-428E-9D81-33B2D2ECD1FE}"/>
              </a:ext>
            </a:extLst>
          </p:cNvPr>
          <p:cNvSpPr/>
          <p:nvPr/>
        </p:nvSpPr>
        <p:spPr>
          <a:xfrm>
            <a:off x="11119056" y="3655303"/>
            <a:ext cx="546818" cy="2190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600" dirty="0"/>
              <a:t>CDS</a:t>
            </a:r>
            <a:endParaRPr lang="en-US" sz="1600" dirty="0"/>
          </a:p>
        </p:txBody>
      </p:sp>
      <p:sp>
        <p:nvSpPr>
          <p:cNvPr id="10" name="Rectangle: Folded Corner 9">
            <a:extLst>
              <a:ext uri="{FF2B5EF4-FFF2-40B4-BE49-F238E27FC236}">
                <a16:creationId xmlns:a16="http://schemas.microsoft.com/office/drawing/2014/main" id="{93E5E566-C771-44B1-B1D8-1A6DCB0D5323}"/>
              </a:ext>
            </a:extLst>
          </p:cNvPr>
          <p:cNvSpPr/>
          <p:nvPr/>
        </p:nvSpPr>
        <p:spPr>
          <a:xfrm>
            <a:off x="8534962" y="5056532"/>
            <a:ext cx="3574774" cy="64355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50" b="1" dirty="0">
                <a:solidFill>
                  <a:schemeClr val="tx1"/>
                </a:solidFill>
                <a:sym typeface="Wingdings" panose="05000000000000000000" pitchFamily="2" charset="2"/>
              </a:rPr>
              <a:t>Closed Loop Policy Rule </a:t>
            </a:r>
          </a:p>
          <a:p>
            <a:pPr algn="ctr"/>
            <a:r>
              <a:rPr lang="sv-SE" sz="1050" dirty="0">
                <a:solidFill>
                  <a:schemeClr val="tx1"/>
                </a:solidFill>
                <a:sym typeface="Wingdings" panose="05000000000000000000" pitchFamily="2" charset="2"/>
              </a:rPr>
              <a:t>If  Dmaap event with topic = zzz call CDS flow zzzz for execution</a:t>
            </a:r>
          </a:p>
        </p:txBody>
      </p:sp>
    </p:spTree>
    <p:extLst>
      <p:ext uri="{BB962C8B-B14F-4D97-AF65-F5344CB8AC3E}">
        <p14:creationId xmlns:p14="http://schemas.microsoft.com/office/powerpoint/2010/main" val="285873629"/>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7287864-BDC2-43BE-AABD-4422577E58A3}"/>
              </a:ext>
            </a:extLst>
          </p:cNvPr>
          <p:cNvSpPr>
            <a:spLocks noGrp="1"/>
          </p:cNvSpPr>
          <p:nvPr>
            <p:ph type="sldNum" sz="quarter" idx="4"/>
          </p:nvPr>
        </p:nvSpPr>
        <p:spPr/>
        <p:txBody>
          <a:bodyPr/>
          <a:lstStyle/>
          <a:p>
            <a:fld id="{6C9CD605-947A-3C4E-98CB-B055F943FEBA}" type="slidenum">
              <a:rPr lang="en-US" smtClean="0"/>
              <a:pPr/>
              <a:t>3</a:t>
            </a:fld>
            <a:endParaRPr lang="en-US"/>
          </a:p>
        </p:txBody>
      </p:sp>
      <p:sp>
        <p:nvSpPr>
          <p:cNvPr id="3" name="Title 2">
            <a:extLst>
              <a:ext uri="{FF2B5EF4-FFF2-40B4-BE49-F238E27FC236}">
                <a16:creationId xmlns:a16="http://schemas.microsoft.com/office/drawing/2014/main" id="{080A8D54-5CA5-4707-84C3-7CBFEC83298E}"/>
              </a:ext>
            </a:extLst>
          </p:cNvPr>
          <p:cNvSpPr>
            <a:spLocks noGrp="1"/>
          </p:cNvSpPr>
          <p:nvPr>
            <p:ph type="title"/>
          </p:nvPr>
        </p:nvSpPr>
        <p:spPr/>
        <p:txBody>
          <a:bodyPr>
            <a:normAutofit fontScale="90000"/>
          </a:bodyPr>
          <a:lstStyle/>
          <a:p>
            <a:r>
              <a:rPr lang="sv-SE" dirty="0"/>
              <a:t>Observations/Questions about the Example</a:t>
            </a:r>
            <a:endParaRPr lang="en-US" dirty="0"/>
          </a:p>
        </p:txBody>
      </p:sp>
      <p:sp>
        <p:nvSpPr>
          <p:cNvPr id="4" name="Text Placeholder 3">
            <a:extLst>
              <a:ext uri="{FF2B5EF4-FFF2-40B4-BE49-F238E27FC236}">
                <a16:creationId xmlns:a16="http://schemas.microsoft.com/office/drawing/2014/main" id="{FA0987D7-407F-41C2-AFBE-88B326ECC120}"/>
              </a:ext>
            </a:extLst>
          </p:cNvPr>
          <p:cNvSpPr>
            <a:spLocks noGrp="1"/>
          </p:cNvSpPr>
          <p:nvPr>
            <p:ph type="body" sz="quarter" idx="10"/>
          </p:nvPr>
        </p:nvSpPr>
        <p:spPr/>
        <p:txBody>
          <a:bodyPr/>
          <a:lstStyle/>
          <a:p>
            <a:r>
              <a:rPr lang="sv-SE" dirty="0"/>
              <a:t>CLAMP at the Closed Loop instances definition time can use a flow/app aggregation but it can also have the need to refer to the single apps as VES collector and TCA apps: </a:t>
            </a:r>
            <a:r>
              <a:rPr lang="sv-SE" dirty="0">
                <a:solidFill>
                  <a:srgbClr val="FF0000"/>
                </a:solidFill>
              </a:rPr>
              <a:t>agreed</a:t>
            </a:r>
          </a:p>
          <a:p>
            <a:pPr marL="0" indent="0">
              <a:buNone/>
            </a:pPr>
            <a:endParaRPr lang="sv-SE" dirty="0"/>
          </a:p>
          <a:p>
            <a:r>
              <a:rPr lang="sv-SE" dirty="0"/>
              <a:t>A single TCA ms instance can implement multiple Configuration policies ?</a:t>
            </a:r>
          </a:p>
          <a:p>
            <a:pPr lvl="1"/>
            <a:r>
              <a:rPr lang="sv-SE" dirty="0"/>
              <a:t>1 Flow Config Policy per flow ? Or  a flow can have multiple Configuration Policies ? </a:t>
            </a:r>
          </a:p>
          <a:p>
            <a:pPr lvl="2"/>
            <a:r>
              <a:rPr lang="sv-SE" dirty="0"/>
              <a:t>Are flow config policy stored in Policy?</a:t>
            </a:r>
          </a:p>
          <a:p>
            <a:pPr lvl="1"/>
            <a:endParaRPr lang="sv-SE" dirty="0"/>
          </a:p>
          <a:p>
            <a:pPr lvl="1"/>
            <a:r>
              <a:rPr lang="sv-SE" dirty="0"/>
              <a:t>1 Control Loop Config Policy per control Loop ? </a:t>
            </a:r>
          </a:p>
          <a:p>
            <a:endParaRPr lang="en-US" dirty="0"/>
          </a:p>
        </p:txBody>
      </p:sp>
    </p:spTree>
    <p:extLst>
      <p:ext uri="{BB962C8B-B14F-4D97-AF65-F5344CB8AC3E}">
        <p14:creationId xmlns:p14="http://schemas.microsoft.com/office/powerpoint/2010/main" val="3460669602"/>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72C5F8-7A5B-420D-AB74-8F7D271801EE}"/>
              </a:ext>
            </a:extLst>
          </p:cNvPr>
          <p:cNvSpPr>
            <a:spLocks noGrp="1"/>
          </p:cNvSpPr>
          <p:nvPr>
            <p:ph type="sldNum" sz="quarter" idx="4"/>
          </p:nvPr>
        </p:nvSpPr>
        <p:spPr/>
        <p:txBody>
          <a:bodyPr/>
          <a:lstStyle/>
          <a:p>
            <a:fld id="{6C9CD605-947A-3C4E-98CB-B055F943FEBA}" type="slidenum">
              <a:rPr lang="en-US" smtClean="0"/>
              <a:pPr/>
              <a:t>4</a:t>
            </a:fld>
            <a:endParaRPr lang="en-US"/>
          </a:p>
        </p:txBody>
      </p:sp>
      <p:sp>
        <p:nvSpPr>
          <p:cNvPr id="3" name="Title 2">
            <a:extLst>
              <a:ext uri="{FF2B5EF4-FFF2-40B4-BE49-F238E27FC236}">
                <a16:creationId xmlns:a16="http://schemas.microsoft.com/office/drawing/2014/main" id="{D3DE9F19-D5CC-4D2E-845F-7CCA813466C8}"/>
              </a:ext>
            </a:extLst>
          </p:cNvPr>
          <p:cNvSpPr>
            <a:spLocks noGrp="1"/>
          </p:cNvSpPr>
          <p:nvPr>
            <p:ph type="title"/>
          </p:nvPr>
        </p:nvSpPr>
        <p:spPr/>
        <p:txBody>
          <a:bodyPr>
            <a:noAutofit/>
          </a:bodyPr>
          <a:lstStyle/>
          <a:p>
            <a:r>
              <a:rPr lang="en-US" sz="2800" dirty="0"/>
              <a:t>Notes post-meeting: considerations about setup a new instance or reconfiguration of an existing instance</a:t>
            </a:r>
          </a:p>
        </p:txBody>
      </p:sp>
      <p:sp>
        <p:nvSpPr>
          <p:cNvPr id="4" name="Text Placeholder 3">
            <a:extLst>
              <a:ext uri="{FF2B5EF4-FFF2-40B4-BE49-F238E27FC236}">
                <a16:creationId xmlns:a16="http://schemas.microsoft.com/office/drawing/2014/main" id="{86F0B2B5-B843-4BDD-9D47-756B3220AFDF}"/>
              </a:ext>
            </a:extLst>
          </p:cNvPr>
          <p:cNvSpPr>
            <a:spLocks noGrp="1"/>
          </p:cNvSpPr>
          <p:nvPr>
            <p:ph type="body" sz="quarter" idx="10"/>
          </p:nvPr>
        </p:nvSpPr>
        <p:spPr/>
        <p:txBody>
          <a:bodyPr>
            <a:normAutofit/>
          </a:bodyPr>
          <a:lstStyle/>
          <a:p>
            <a:r>
              <a:rPr lang="en-US" sz="2000" dirty="0"/>
              <a:t>TCA instance supporting 2 config </a:t>
            </a:r>
            <a:r>
              <a:rPr lang="en-US" sz="2000" dirty="0" err="1"/>
              <a:t>policyies</a:t>
            </a:r>
            <a:r>
              <a:rPr lang="en-US" sz="2000" dirty="0"/>
              <a:t>: A DCAE </a:t>
            </a:r>
            <a:r>
              <a:rPr lang="en-US" sz="2000" dirty="0" err="1"/>
              <a:t>ms</a:t>
            </a:r>
            <a:r>
              <a:rPr lang="en-US" sz="2000" dirty="0"/>
              <a:t> can support multiple Control loop per TCA </a:t>
            </a:r>
            <a:r>
              <a:rPr lang="en-US" sz="2000" dirty="0" err="1"/>
              <a:t>ms</a:t>
            </a:r>
            <a:r>
              <a:rPr lang="en-US" sz="2000" dirty="0"/>
              <a:t> instance, it depends on how the </a:t>
            </a:r>
            <a:r>
              <a:rPr lang="en-US" sz="2000" dirty="0" err="1"/>
              <a:t>ms</a:t>
            </a:r>
            <a:r>
              <a:rPr lang="en-US" sz="2000" dirty="0"/>
              <a:t> is built and what configuration model it has. Information that a designer can use but they will not  be controlled by MOD as it depends on how the </a:t>
            </a:r>
            <a:r>
              <a:rPr lang="en-US" sz="2000" dirty="0" err="1"/>
              <a:t>ms</a:t>
            </a:r>
            <a:r>
              <a:rPr lang="en-US" sz="2000" dirty="0"/>
              <a:t> is done.</a:t>
            </a:r>
          </a:p>
          <a:p>
            <a:pPr lvl="1"/>
            <a:r>
              <a:rPr lang="en-US" sz="1600" dirty="0"/>
              <a:t>Whether we want to setup new instance or a reconfiguration of an existing instance is a new content to be elaborated</a:t>
            </a:r>
          </a:p>
          <a:p>
            <a:pPr lvl="1"/>
            <a:r>
              <a:rPr lang="en-US" sz="1600" dirty="0"/>
              <a:t>A Standalone component able to provide visibility of what it is running, what configurations are deployed, what is the load and report information to other components (CLAMP on MOD) of what it is actually running</a:t>
            </a:r>
            <a:r>
              <a:rPr lang="en-US" sz="2000" dirty="0"/>
              <a:t>.</a:t>
            </a:r>
          </a:p>
          <a:p>
            <a:pPr lvl="1"/>
            <a:r>
              <a:rPr lang="en-US" sz="1800" dirty="0"/>
              <a:t>A very simple Tracking in K8 of which </a:t>
            </a:r>
            <a:r>
              <a:rPr lang="en-US" sz="1800" dirty="0" err="1"/>
              <a:t>ms</a:t>
            </a:r>
            <a:r>
              <a:rPr lang="en-US" sz="1800" dirty="0"/>
              <a:t> are deployed can be the starting point</a:t>
            </a:r>
          </a:p>
          <a:p>
            <a:pPr lvl="1"/>
            <a:r>
              <a:rPr lang="en-US" sz="1800" dirty="0"/>
              <a:t>It should be a generic capability: track also services not deployed by CLAMP </a:t>
            </a:r>
          </a:p>
          <a:p>
            <a:pPr lvl="1"/>
            <a:r>
              <a:rPr lang="en-US" sz="1600" dirty="0"/>
              <a:t>It should be in CLAMP to select a flag that we store in the DB, for this flow the operator wants to reused a </a:t>
            </a:r>
            <a:r>
              <a:rPr lang="en-US" sz="1600" dirty="0" err="1"/>
              <a:t>ms.</a:t>
            </a:r>
            <a:endParaRPr lang="en-US" sz="1600" dirty="0"/>
          </a:p>
          <a:p>
            <a:pPr lvl="1"/>
            <a:r>
              <a:rPr lang="en-US" sz="1600" dirty="0"/>
              <a:t>CLAMP should get the data, if I want to reuse a configuration policy already deployed or not</a:t>
            </a:r>
          </a:p>
          <a:p>
            <a:pPr lvl="1"/>
            <a:r>
              <a:rPr lang="en-US" sz="1800" dirty="0"/>
              <a:t>Configuration changes of a DCAE </a:t>
            </a:r>
            <a:r>
              <a:rPr lang="en-US" sz="1800" dirty="0" err="1"/>
              <a:t>ms</a:t>
            </a:r>
            <a:r>
              <a:rPr lang="en-US" sz="1800" dirty="0"/>
              <a:t> can happen in different ways (this is one of the challenge): CLAMP, Policy API, going to Consul to change the config. We need a central point where all info are available in DCAE or in K8 to get these information </a:t>
            </a:r>
            <a:endParaRPr lang="en-US" sz="2000" dirty="0"/>
          </a:p>
          <a:p>
            <a:endParaRPr lang="en-US" sz="2000" dirty="0"/>
          </a:p>
        </p:txBody>
      </p:sp>
    </p:spTree>
    <p:extLst>
      <p:ext uri="{BB962C8B-B14F-4D97-AF65-F5344CB8AC3E}">
        <p14:creationId xmlns:p14="http://schemas.microsoft.com/office/powerpoint/2010/main" val="657533149"/>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0A02572A-812D-4ABB-896D-17C9BE06CEE3}"/>
              </a:ext>
            </a:extLst>
          </p:cNvPr>
          <p:cNvSpPr/>
          <p:nvPr/>
        </p:nvSpPr>
        <p:spPr>
          <a:xfrm>
            <a:off x="8388626" y="3089039"/>
            <a:ext cx="2858955" cy="115255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CLAMP</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2" name="Slide Number Placeholder 1">
            <a:extLst>
              <a:ext uri="{FF2B5EF4-FFF2-40B4-BE49-F238E27FC236}">
                <a16:creationId xmlns:a16="http://schemas.microsoft.com/office/drawing/2014/main" id="{29DC1D0A-AF82-4F48-B50C-D54DC3BD2396}"/>
              </a:ext>
            </a:extLst>
          </p:cNvPr>
          <p:cNvSpPr>
            <a:spLocks noGrp="1"/>
          </p:cNvSpPr>
          <p:nvPr>
            <p:ph type="sldNum" sz="quarter" idx="4"/>
          </p:nvPr>
        </p:nvSpPr>
        <p:spPr/>
        <p:txBody>
          <a:bodyPr/>
          <a:lstStyle/>
          <a:p>
            <a:fld id="{6C9CD605-947A-3C4E-98CB-B055F943FEBA}" type="slidenum">
              <a:rPr lang="en-US" smtClean="0"/>
              <a:pPr/>
              <a:t>5</a:t>
            </a:fld>
            <a:endParaRPr lang="en-US"/>
          </a:p>
        </p:txBody>
      </p:sp>
      <p:sp>
        <p:nvSpPr>
          <p:cNvPr id="3" name="Title 2">
            <a:extLst>
              <a:ext uri="{FF2B5EF4-FFF2-40B4-BE49-F238E27FC236}">
                <a16:creationId xmlns:a16="http://schemas.microsoft.com/office/drawing/2014/main" id="{0DBB2806-EB93-4E10-A86D-E359D7A73CF2}"/>
              </a:ext>
            </a:extLst>
          </p:cNvPr>
          <p:cNvSpPr>
            <a:spLocks noGrp="1"/>
          </p:cNvSpPr>
          <p:nvPr>
            <p:ph type="title"/>
          </p:nvPr>
        </p:nvSpPr>
        <p:spPr/>
        <p:txBody>
          <a:bodyPr>
            <a:normAutofit fontScale="90000"/>
          </a:bodyPr>
          <a:lstStyle/>
          <a:p>
            <a:r>
              <a:rPr lang="sv-SE" dirty="0"/>
              <a:t>Component Interworking</a:t>
            </a:r>
            <a:endParaRPr lang="en-US" dirty="0"/>
          </a:p>
        </p:txBody>
      </p:sp>
      <p:sp>
        <p:nvSpPr>
          <p:cNvPr id="27" name="Rectangle 26">
            <a:extLst>
              <a:ext uri="{FF2B5EF4-FFF2-40B4-BE49-F238E27FC236}">
                <a16:creationId xmlns:a16="http://schemas.microsoft.com/office/drawing/2014/main" id="{298500FB-3A4B-4D11-B55D-2166E6EF7C3F}"/>
              </a:ext>
            </a:extLst>
          </p:cNvPr>
          <p:cNvSpPr/>
          <p:nvPr/>
        </p:nvSpPr>
        <p:spPr>
          <a:xfrm>
            <a:off x="1129417" y="2959299"/>
            <a:ext cx="2858956" cy="1412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DCAE MOD</a:t>
            </a:r>
            <a:endParaRPr lang="en-US" dirty="0"/>
          </a:p>
        </p:txBody>
      </p:sp>
      <p:sp>
        <p:nvSpPr>
          <p:cNvPr id="28" name="Rectangle 27">
            <a:extLst>
              <a:ext uri="{FF2B5EF4-FFF2-40B4-BE49-F238E27FC236}">
                <a16:creationId xmlns:a16="http://schemas.microsoft.com/office/drawing/2014/main" id="{3037E1C0-6CCE-41A3-A506-A56C234A1158}"/>
              </a:ext>
            </a:extLst>
          </p:cNvPr>
          <p:cNvSpPr/>
          <p:nvPr/>
        </p:nvSpPr>
        <p:spPr>
          <a:xfrm>
            <a:off x="1132473" y="1297053"/>
            <a:ext cx="2858956" cy="5319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SDC</a:t>
            </a:r>
            <a:endParaRPr lang="en-US" dirty="0"/>
          </a:p>
        </p:txBody>
      </p:sp>
      <p:sp>
        <p:nvSpPr>
          <p:cNvPr id="30" name="Rectangle 29">
            <a:extLst>
              <a:ext uri="{FF2B5EF4-FFF2-40B4-BE49-F238E27FC236}">
                <a16:creationId xmlns:a16="http://schemas.microsoft.com/office/drawing/2014/main" id="{C83C000B-10B7-464E-B8A3-0735FEFA0DE6}"/>
              </a:ext>
            </a:extLst>
          </p:cNvPr>
          <p:cNvSpPr/>
          <p:nvPr/>
        </p:nvSpPr>
        <p:spPr>
          <a:xfrm>
            <a:off x="8388625" y="1354312"/>
            <a:ext cx="2858955" cy="94939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Policy</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31" name="Rectangle 30">
            <a:extLst>
              <a:ext uri="{FF2B5EF4-FFF2-40B4-BE49-F238E27FC236}">
                <a16:creationId xmlns:a16="http://schemas.microsoft.com/office/drawing/2014/main" id="{09DE93A0-C3E8-4102-A03E-C2EDA31A0323}"/>
              </a:ext>
            </a:extLst>
          </p:cNvPr>
          <p:cNvSpPr/>
          <p:nvPr/>
        </p:nvSpPr>
        <p:spPr>
          <a:xfrm>
            <a:off x="4155082" y="4651513"/>
            <a:ext cx="3825958" cy="143741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DCAE Run time</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32" name="Rectangle 31">
            <a:extLst>
              <a:ext uri="{FF2B5EF4-FFF2-40B4-BE49-F238E27FC236}">
                <a16:creationId xmlns:a16="http://schemas.microsoft.com/office/drawing/2014/main" id="{9FFED2B2-4527-4499-A2AF-43290AFCBF41}"/>
              </a:ext>
            </a:extLst>
          </p:cNvPr>
          <p:cNvSpPr/>
          <p:nvPr/>
        </p:nvSpPr>
        <p:spPr>
          <a:xfrm>
            <a:off x="4289802" y="4989443"/>
            <a:ext cx="1385441" cy="248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BPG</a:t>
            </a:r>
          </a:p>
        </p:txBody>
      </p:sp>
      <p:sp>
        <p:nvSpPr>
          <p:cNvPr id="4" name="Cylinder 3">
            <a:extLst>
              <a:ext uri="{FF2B5EF4-FFF2-40B4-BE49-F238E27FC236}">
                <a16:creationId xmlns:a16="http://schemas.microsoft.com/office/drawing/2014/main" id="{65717333-F0E4-45A1-BD5B-ECDCDAB3823D}"/>
              </a:ext>
            </a:extLst>
          </p:cNvPr>
          <p:cNvSpPr/>
          <p:nvPr/>
        </p:nvSpPr>
        <p:spPr>
          <a:xfrm>
            <a:off x="6987208" y="5118652"/>
            <a:ext cx="805069" cy="67586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DCAE Inv</a:t>
            </a:r>
          </a:p>
        </p:txBody>
      </p:sp>
      <p:sp>
        <p:nvSpPr>
          <p:cNvPr id="34" name="Rectangle 33">
            <a:extLst>
              <a:ext uri="{FF2B5EF4-FFF2-40B4-BE49-F238E27FC236}">
                <a16:creationId xmlns:a16="http://schemas.microsoft.com/office/drawing/2014/main" id="{A67CE22E-8DA3-4E05-B566-3FE9C435F0C9}"/>
              </a:ext>
            </a:extLst>
          </p:cNvPr>
          <p:cNvSpPr/>
          <p:nvPr/>
        </p:nvSpPr>
        <p:spPr>
          <a:xfrm>
            <a:off x="5204793" y="5451612"/>
            <a:ext cx="1385441" cy="248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DCAE Dashboard</a:t>
            </a:r>
          </a:p>
        </p:txBody>
      </p:sp>
      <p:cxnSp>
        <p:nvCxnSpPr>
          <p:cNvPr id="36" name="Connector: Elbow 35">
            <a:extLst>
              <a:ext uri="{FF2B5EF4-FFF2-40B4-BE49-F238E27FC236}">
                <a16:creationId xmlns:a16="http://schemas.microsoft.com/office/drawing/2014/main" id="{E67E1DA4-F007-467E-9C71-DD4614E991D8}"/>
              </a:ext>
            </a:extLst>
          </p:cNvPr>
          <p:cNvCxnSpPr>
            <a:stCxn id="27" idx="3"/>
            <a:endCxn id="32" idx="0"/>
          </p:cNvCxnSpPr>
          <p:nvPr/>
        </p:nvCxnSpPr>
        <p:spPr>
          <a:xfrm>
            <a:off x="3988373" y="3665319"/>
            <a:ext cx="994150" cy="13241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10EB8B8C-63BA-4F7B-A36C-E36A1110DAB0}"/>
              </a:ext>
            </a:extLst>
          </p:cNvPr>
          <p:cNvCxnSpPr>
            <a:endCxn id="4" idx="2"/>
          </p:cNvCxnSpPr>
          <p:nvPr/>
        </p:nvCxnSpPr>
        <p:spPr>
          <a:xfrm>
            <a:off x="5675243" y="5118652"/>
            <a:ext cx="1311965" cy="3379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Cylinder 39">
            <a:extLst>
              <a:ext uri="{FF2B5EF4-FFF2-40B4-BE49-F238E27FC236}">
                <a16:creationId xmlns:a16="http://schemas.microsoft.com/office/drawing/2014/main" id="{36B6AEA1-87A2-4218-B342-43D6A76587FA}"/>
              </a:ext>
            </a:extLst>
          </p:cNvPr>
          <p:cNvSpPr/>
          <p:nvPr/>
        </p:nvSpPr>
        <p:spPr>
          <a:xfrm>
            <a:off x="10401300" y="1685403"/>
            <a:ext cx="843225" cy="53145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Policy Inv</a:t>
            </a:r>
          </a:p>
        </p:txBody>
      </p:sp>
      <p:cxnSp>
        <p:nvCxnSpPr>
          <p:cNvPr id="44" name="Connector: Elbow 43">
            <a:extLst>
              <a:ext uri="{FF2B5EF4-FFF2-40B4-BE49-F238E27FC236}">
                <a16:creationId xmlns:a16="http://schemas.microsoft.com/office/drawing/2014/main" id="{E1EA8FD5-4878-4C23-9B57-6A3E2139B848}"/>
              </a:ext>
            </a:extLst>
          </p:cNvPr>
          <p:cNvCxnSpPr>
            <a:stCxn id="27" idx="3"/>
            <a:endCxn id="30" idx="1"/>
          </p:cNvCxnSpPr>
          <p:nvPr/>
        </p:nvCxnSpPr>
        <p:spPr>
          <a:xfrm flipV="1">
            <a:off x="3988373" y="1829011"/>
            <a:ext cx="4400252" cy="1836308"/>
          </a:xfrm>
          <a:prstGeom prst="bentConnector3">
            <a:avLst>
              <a:gd name="adj1" fmla="val 8712"/>
            </a:avLst>
          </a:prstGeom>
          <a:ln w="254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DA03C9B5-2DA5-491F-9AD5-086AC124F081}"/>
              </a:ext>
            </a:extLst>
          </p:cNvPr>
          <p:cNvCxnSpPr>
            <a:stCxn id="27" idx="3"/>
            <a:endCxn id="29" idx="1"/>
          </p:cNvCxnSpPr>
          <p:nvPr/>
        </p:nvCxnSpPr>
        <p:spPr>
          <a:xfrm flipV="1">
            <a:off x="3988373" y="3665318"/>
            <a:ext cx="4400253" cy="1"/>
          </a:xfrm>
          <a:prstGeom prst="bentConnector3">
            <a:avLst/>
          </a:prstGeom>
          <a:ln w="25400">
            <a:solidFill>
              <a:schemeClr val="accent4"/>
            </a:solidFill>
            <a:prstDash val="lgDashDot"/>
            <a:tailEnd type="triangle"/>
          </a:ln>
        </p:spPr>
        <p:style>
          <a:lnRef idx="1">
            <a:schemeClr val="accent1"/>
          </a:lnRef>
          <a:fillRef idx="0">
            <a:schemeClr val="accent1"/>
          </a:fillRef>
          <a:effectRef idx="0">
            <a:schemeClr val="accent1"/>
          </a:effectRef>
          <a:fontRef idx="minor">
            <a:schemeClr val="tx1"/>
          </a:fontRef>
        </p:style>
      </p:cxnSp>
      <p:sp>
        <p:nvSpPr>
          <p:cNvPr id="49" name="Cylinder 48">
            <a:extLst>
              <a:ext uri="{FF2B5EF4-FFF2-40B4-BE49-F238E27FC236}">
                <a16:creationId xmlns:a16="http://schemas.microsoft.com/office/drawing/2014/main" id="{6EE905F6-81EA-44DE-8C51-EF71851AEEE2}"/>
              </a:ext>
            </a:extLst>
          </p:cNvPr>
          <p:cNvSpPr/>
          <p:nvPr/>
        </p:nvSpPr>
        <p:spPr>
          <a:xfrm>
            <a:off x="10163175" y="3524250"/>
            <a:ext cx="1081351" cy="616119"/>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Closed Loop Catalogue/ Inv</a:t>
            </a:r>
          </a:p>
        </p:txBody>
      </p:sp>
    </p:spTree>
    <p:extLst>
      <p:ext uri="{BB962C8B-B14F-4D97-AF65-F5344CB8AC3E}">
        <p14:creationId xmlns:p14="http://schemas.microsoft.com/office/powerpoint/2010/main" val="32348884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0A02572A-812D-4ABB-896D-17C9BE06CEE3}"/>
              </a:ext>
            </a:extLst>
          </p:cNvPr>
          <p:cNvSpPr/>
          <p:nvPr/>
        </p:nvSpPr>
        <p:spPr>
          <a:xfrm>
            <a:off x="8388626" y="3089039"/>
            <a:ext cx="2858955" cy="115255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CLAMP</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2" name="Slide Number Placeholder 1">
            <a:extLst>
              <a:ext uri="{FF2B5EF4-FFF2-40B4-BE49-F238E27FC236}">
                <a16:creationId xmlns:a16="http://schemas.microsoft.com/office/drawing/2014/main" id="{29DC1D0A-AF82-4F48-B50C-D54DC3BD2396}"/>
              </a:ext>
            </a:extLst>
          </p:cNvPr>
          <p:cNvSpPr>
            <a:spLocks noGrp="1"/>
          </p:cNvSpPr>
          <p:nvPr>
            <p:ph type="sldNum" sz="quarter" idx="4"/>
          </p:nvPr>
        </p:nvSpPr>
        <p:spPr/>
        <p:txBody>
          <a:bodyPr/>
          <a:lstStyle/>
          <a:p>
            <a:fld id="{6C9CD605-947A-3C4E-98CB-B055F943FEBA}" type="slidenum">
              <a:rPr lang="en-US" smtClean="0"/>
              <a:pPr/>
              <a:t>6</a:t>
            </a:fld>
            <a:endParaRPr lang="en-US"/>
          </a:p>
        </p:txBody>
      </p:sp>
      <p:sp>
        <p:nvSpPr>
          <p:cNvPr id="3" name="Title 2">
            <a:extLst>
              <a:ext uri="{FF2B5EF4-FFF2-40B4-BE49-F238E27FC236}">
                <a16:creationId xmlns:a16="http://schemas.microsoft.com/office/drawing/2014/main" id="{0DBB2806-EB93-4E10-A86D-E359D7A73CF2}"/>
              </a:ext>
            </a:extLst>
          </p:cNvPr>
          <p:cNvSpPr>
            <a:spLocks noGrp="1"/>
          </p:cNvSpPr>
          <p:nvPr>
            <p:ph type="title"/>
          </p:nvPr>
        </p:nvSpPr>
        <p:spPr/>
        <p:txBody>
          <a:bodyPr>
            <a:normAutofit fontScale="90000"/>
          </a:bodyPr>
          <a:lstStyle/>
          <a:p>
            <a:r>
              <a:rPr lang="sv-SE" dirty="0"/>
              <a:t>Component Interworking</a:t>
            </a:r>
            <a:endParaRPr lang="en-US" dirty="0"/>
          </a:p>
        </p:txBody>
      </p:sp>
      <p:sp>
        <p:nvSpPr>
          <p:cNvPr id="27" name="Rectangle 26">
            <a:extLst>
              <a:ext uri="{FF2B5EF4-FFF2-40B4-BE49-F238E27FC236}">
                <a16:creationId xmlns:a16="http://schemas.microsoft.com/office/drawing/2014/main" id="{298500FB-3A4B-4D11-B55D-2166E6EF7C3F}"/>
              </a:ext>
            </a:extLst>
          </p:cNvPr>
          <p:cNvSpPr/>
          <p:nvPr/>
        </p:nvSpPr>
        <p:spPr>
          <a:xfrm>
            <a:off x="1129417" y="2959299"/>
            <a:ext cx="2858956" cy="1412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DCAE MOD</a:t>
            </a:r>
            <a:endParaRPr lang="en-US" dirty="0"/>
          </a:p>
        </p:txBody>
      </p:sp>
      <p:sp>
        <p:nvSpPr>
          <p:cNvPr id="28" name="Rectangle 27">
            <a:extLst>
              <a:ext uri="{FF2B5EF4-FFF2-40B4-BE49-F238E27FC236}">
                <a16:creationId xmlns:a16="http://schemas.microsoft.com/office/drawing/2014/main" id="{3037E1C0-6CCE-41A3-A506-A56C234A1158}"/>
              </a:ext>
            </a:extLst>
          </p:cNvPr>
          <p:cNvSpPr/>
          <p:nvPr/>
        </p:nvSpPr>
        <p:spPr>
          <a:xfrm>
            <a:off x="1132473" y="1297053"/>
            <a:ext cx="2858956" cy="5319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SDC</a:t>
            </a:r>
            <a:endParaRPr lang="en-US" dirty="0"/>
          </a:p>
        </p:txBody>
      </p:sp>
      <p:sp>
        <p:nvSpPr>
          <p:cNvPr id="30" name="Rectangle 29">
            <a:extLst>
              <a:ext uri="{FF2B5EF4-FFF2-40B4-BE49-F238E27FC236}">
                <a16:creationId xmlns:a16="http://schemas.microsoft.com/office/drawing/2014/main" id="{C83C000B-10B7-464E-B8A3-0735FEFA0DE6}"/>
              </a:ext>
            </a:extLst>
          </p:cNvPr>
          <p:cNvSpPr/>
          <p:nvPr/>
        </p:nvSpPr>
        <p:spPr>
          <a:xfrm>
            <a:off x="8388625" y="1354312"/>
            <a:ext cx="2858955" cy="94939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Policy</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31" name="Rectangle 30">
            <a:extLst>
              <a:ext uri="{FF2B5EF4-FFF2-40B4-BE49-F238E27FC236}">
                <a16:creationId xmlns:a16="http://schemas.microsoft.com/office/drawing/2014/main" id="{09DE93A0-C3E8-4102-A03E-C2EDA31A0323}"/>
              </a:ext>
            </a:extLst>
          </p:cNvPr>
          <p:cNvSpPr/>
          <p:nvPr/>
        </p:nvSpPr>
        <p:spPr>
          <a:xfrm>
            <a:off x="4155082" y="4651513"/>
            <a:ext cx="3825958" cy="143741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r>
              <a:rPr lang="sv-SE" dirty="0"/>
              <a:t>DCAE Run time</a:t>
            </a:r>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sv-SE" dirty="0"/>
          </a:p>
          <a:p>
            <a:pPr algn="ctr"/>
            <a:endParaRPr lang="en-US" dirty="0"/>
          </a:p>
        </p:txBody>
      </p:sp>
      <p:sp>
        <p:nvSpPr>
          <p:cNvPr id="32" name="Rectangle 31">
            <a:extLst>
              <a:ext uri="{FF2B5EF4-FFF2-40B4-BE49-F238E27FC236}">
                <a16:creationId xmlns:a16="http://schemas.microsoft.com/office/drawing/2014/main" id="{9FFED2B2-4527-4499-A2AF-43290AFCBF41}"/>
              </a:ext>
            </a:extLst>
          </p:cNvPr>
          <p:cNvSpPr/>
          <p:nvPr/>
        </p:nvSpPr>
        <p:spPr>
          <a:xfrm>
            <a:off x="4289802" y="4989443"/>
            <a:ext cx="1385441" cy="248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BPG</a:t>
            </a:r>
          </a:p>
        </p:txBody>
      </p:sp>
      <p:sp>
        <p:nvSpPr>
          <p:cNvPr id="4" name="Cylinder 3">
            <a:extLst>
              <a:ext uri="{FF2B5EF4-FFF2-40B4-BE49-F238E27FC236}">
                <a16:creationId xmlns:a16="http://schemas.microsoft.com/office/drawing/2014/main" id="{65717333-F0E4-45A1-BD5B-ECDCDAB3823D}"/>
              </a:ext>
            </a:extLst>
          </p:cNvPr>
          <p:cNvSpPr/>
          <p:nvPr/>
        </p:nvSpPr>
        <p:spPr>
          <a:xfrm>
            <a:off x="6876073" y="5113681"/>
            <a:ext cx="993832" cy="67586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DCAE Inv</a:t>
            </a:r>
          </a:p>
        </p:txBody>
      </p:sp>
      <p:sp>
        <p:nvSpPr>
          <p:cNvPr id="34" name="Rectangle 33">
            <a:extLst>
              <a:ext uri="{FF2B5EF4-FFF2-40B4-BE49-F238E27FC236}">
                <a16:creationId xmlns:a16="http://schemas.microsoft.com/office/drawing/2014/main" id="{A67CE22E-8DA3-4E05-B566-3FE9C435F0C9}"/>
              </a:ext>
            </a:extLst>
          </p:cNvPr>
          <p:cNvSpPr/>
          <p:nvPr/>
        </p:nvSpPr>
        <p:spPr>
          <a:xfrm>
            <a:off x="5204793" y="5451612"/>
            <a:ext cx="1385441" cy="248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DCAE Dashboard</a:t>
            </a:r>
          </a:p>
        </p:txBody>
      </p:sp>
      <p:cxnSp>
        <p:nvCxnSpPr>
          <p:cNvPr id="36" name="Connector: Elbow 35">
            <a:extLst>
              <a:ext uri="{FF2B5EF4-FFF2-40B4-BE49-F238E27FC236}">
                <a16:creationId xmlns:a16="http://schemas.microsoft.com/office/drawing/2014/main" id="{E67E1DA4-F007-467E-9C71-DD4614E991D8}"/>
              </a:ext>
            </a:extLst>
          </p:cNvPr>
          <p:cNvCxnSpPr>
            <a:stCxn id="27" idx="3"/>
            <a:endCxn id="32" idx="0"/>
          </p:cNvCxnSpPr>
          <p:nvPr/>
        </p:nvCxnSpPr>
        <p:spPr>
          <a:xfrm>
            <a:off x="3988373" y="3665319"/>
            <a:ext cx="994150" cy="132412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10EB8B8C-63BA-4F7B-A36C-E36A1110DAB0}"/>
              </a:ext>
            </a:extLst>
          </p:cNvPr>
          <p:cNvCxnSpPr>
            <a:cxnSpLocks/>
            <a:endCxn id="4" idx="2"/>
          </p:cNvCxnSpPr>
          <p:nvPr/>
        </p:nvCxnSpPr>
        <p:spPr>
          <a:xfrm>
            <a:off x="5564108" y="5113681"/>
            <a:ext cx="1311965" cy="3379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Cylinder 39">
            <a:extLst>
              <a:ext uri="{FF2B5EF4-FFF2-40B4-BE49-F238E27FC236}">
                <a16:creationId xmlns:a16="http://schemas.microsoft.com/office/drawing/2014/main" id="{36B6AEA1-87A2-4218-B342-43D6A76587FA}"/>
              </a:ext>
            </a:extLst>
          </p:cNvPr>
          <p:cNvSpPr/>
          <p:nvPr/>
        </p:nvSpPr>
        <p:spPr>
          <a:xfrm>
            <a:off x="10442511" y="1491080"/>
            <a:ext cx="805069" cy="67586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Policy Inv</a:t>
            </a:r>
          </a:p>
        </p:txBody>
      </p:sp>
      <p:cxnSp>
        <p:nvCxnSpPr>
          <p:cNvPr id="44" name="Connector: Elbow 43">
            <a:extLst>
              <a:ext uri="{FF2B5EF4-FFF2-40B4-BE49-F238E27FC236}">
                <a16:creationId xmlns:a16="http://schemas.microsoft.com/office/drawing/2014/main" id="{E1EA8FD5-4878-4C23-9B57-6A3E2139B848}"/>
              </a:ext>
            </a:extLst>
          </p:cNvPr>
          <p:cNvCxnSpPr>
            <a:stCxn id="27" idx="3"/>
            <a:endCxn id="30" idx="1"/>
          </p:cNvCxnSpPr>
          <p:nvPr/>
        </p:nvCxnSpPr>
        <p:spPr>
          <a:xfrm flipV="1">
            <a:off x="3988373" y="1829011"/>
            <a:ext cx="4400252" cy="1836308"/>
          </a:xfrm>
          <a:prstGeom prst="bentConnector3">
            <a:avLst>
              <a:gd name="adj1" fmla="val 8712"/>
            </a:avLst>
          </a:prstGeom>
          <a:ln w="254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DA03C9B5-2DA5-491F-9AD5-086AC124F081}"/>
              </a:ext>
            </a:extLst>
          </p:cNvPr>
          <p:cNvCxnSpPr>
            <a:stCxn id="27" idx="3"/>
            <a:endCxn id="29" idx="1"/>
          </p:cNvCxnSpPr>
          <p:nvPr/>
        </p:nvCxnSpPr>
        <p:spPr>
          <a:xfrm flipV="1">
            <a:off x="3988373" y="3665318"/>
            <a:ext cx="4400253" cy="1"/>
          </a:xfrm>
          <a:prstGeom prst="bentConnector3">
            <a:avLst/>
          </a:prstGeom>
          <a:ln w="25400">
            <a:solidFill>
              <a:schemeClr val="accent4"/>
            </a:solidFill>
            <a:prstDash val="lgDashDot"/>
            <a:tailEnd type="triangle"/>
          </a:ln>
        </p:spPr>
        <p:style>
          <a:lnRef idx="1">
            <a:schemeClr val="accent1"/>
          </a:lnRef>
          <a:fillRef idx="0">
            <a:schemeClr val="accent1"/>
          </a:fillRef>
          <a:effectRef idx="0">
            <a:schemeClr val="accent1"/>
          </a:effectRef>
          <a:fontRef idx="minor">
            <a:schemeClr val="tx1"/>
          </a:fontRef>
        </p:style>
      </p:cxnSp>
      <p:sp>
        <p:nvSpPr>
          <p:cNvPr id="33" name="Cylinder 32">
            <a:extLst>
              <a:ext uri="{FF2B5EF4-FFF2-40B4-BE49-F238E27FC236}">
                <a16:creationId xmlns:a16="http://schemas.microsoft.com/office/drawing/2014/main" id="{2A473FDF-D667-40B0-9BFA-8344C28DD69E}"/>
              </a:ext>
            </a:extLst>
          </p:cNvPr>
          <p:cNvSpPr/>
          <p:nvPr/>
        </p:nvSpPr>
        <p:spPr>
          <a:xfrm>
            <a:off x="5552186" y="2334268"/>
            <a:ext cx="1087628" cy="67586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t>Ms</a:t>
            </a:r>
            <a:r>
              <a:rPr lang="en-US" sz="1600" dirty="0"/>
              <a:t> Catalogue</a:t>
            </a:r>
          </a:p>
        </p:txBody>
      </p:sp>
      <p:sp>
        <p:nvSpPr>
          <p:cNvPr id="35" name="Cylinder 34">
            <a:extLst>
              <a:ext uri="{FF2B5EF4-FFF2-40B4-BE49-F238E27FC236}">
                <a16:creationId xmlns:a16="http://schemas.microsoft.com/office/drawing/2014/main" id="{D817520F-C252-4763-9C79-9AFA0E610E3C}"/>
              </a:ext>
            </a:extLst>
          </p:cNvPr>
          <p:cNvSpPr/>
          <p:nvPr/>
        </p:nvSpPr>
        <p:spPr>
          <a:xfrm>
            <a:off x="6722491" y="2303710"/>
            <a:ext cx="1069792" cy="71778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Closed Loop Catalogue</a:t>
            </a:r>
          </a:p>
        </p:txBody>
      </p:sp>
      <p:sp>
        <p:nvSpPr>
          <p:cNvPr id="37" name="Cylinder 36">
            <a:extLst>
              <a:ext uri="{FF2B5EF4-FFF2-40B4-BE49-F238E27FC236}">
                <a16:creationId xmlns:a16="http://schemas.microsoft.com/office/drawing/2014/main" id="{F5F2C5AE-52B0-4223-B361-4920E7E7CBC7}"/>
              </a:ext>
            </a:extLst>
          </p:cNvPr>
          <p:cNvSpPr/>
          <p:nvPr/>
        </p:nvSpPr>
        <p:spPr>
          <a:xfrm>
            <a:off x="10076149" y="3471318"/>
            <a:ext cx="1049979" cy="71137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Closed Loop Inv</a:t>
            </a:r>
          </a:p>
        </p:txBody>
      </p:sp>
    </p:spTree>
    <p:extLst>
      <p:ext uri="{BB962C8B-B14F-4D97-AF65-F5344CB8AC3E}">
        <p14:creationId xmlns:p14="http://schemas.microsoft.com/office/powerpoint/2010/main" val="289817070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2362B2-2E8F-4276-900A-AFA2C21F4729}"/>
              </a:ext>
            </a:extLst>
          </p:cNvPr>
          <p:cNvSpPr>
            <a:spLocks noGrp="1"/>
          </p:cNvSpPr>
          <p:nvPr>
            <p:ph type="sldNum" sz="quarter" idx="4"/>
          </p:nvPr>
        </p:nvSpPr>
        <p:spPr/>
        <p:txBody>
          <a:bodyPr/>
          <a:lstStyle/>
          <a:p>
            <a:fld id="{6C9CD605-947A-3C4E-98CB-B055F943FEBA}" type="slidenum">
              <a:rPr lang="en-US" smtClean="0"/>
              <a:pPr/>
              <a:t>7</a:t>
            </a:fld>
            <a:endParaRPr lang="en-US"/>
          </a:p>
        </p:txBody>
      </p:sp>
      <p:sp>
        <p:nvSpPr>
          <p:cNvPr id="3" name="Title 2">
            <a:extLst>
              <a:ext uri="{FF2B5EF4-FFF2-40B4-BE49-F238E27FC236}">
                <a16:creationId xmlns:a16="http://schemas.microsoft.com/office/drawing/2014/main" id="{6E698244-8E69-4812-953F-69647ECF5605}"/>
              </a:ext>
            </a:extLst>
          </p:cNvPr>
          <p:cNvSpPr>
            <a:spLocks noGrp="1"/>
          </p:cNvSpPr>
          <p:nvPr>
            <p:ph type="title"/>
          </p:nvPr>
        </p:nvSpPr>
        <p:spPr/>
        <p:txBody>
          <a:bodyPr>
            <a:normAutofit fontScale="90000"/>
          </a:bodyPr>
          <a:lstStyle/>
          <a:p>
            <a:r>
              <a:rPr lang="sv-SE" dirty="0"/>
              <a:t>Notes post-meeting: Catalogue</a:t>
            </a:r>
            <a:endParaRPr lang="en-US" dirty="0"/>
          </a:p>
        </p:txBody>
      </p:sp>
      <p:sp>
        <p:nvSpPr>
          <p:cNvPr id="4" name="Text Placeholder 3">
            <a:extLst>
              <a:ext uri="{FF2B5EF4-FFF2-40B4-BE49-F238E27FC236}">
                <a16:creationId xmlns:a16="http://schemas.microsoft.com/office/drawing/2014/main" id="{E34A3C9D-47E6-45E0-8AE8-A2AB297D4EC9}"/>
              </a:ext>
            </a:extLst>
          </p:cNvPr>
          <p:cNvSpPr>
            <a:spLocks noGrp="1"/>
          </p:cNvSpPr>
          <p:nvPr>
            <p:ph type="body" sz="quarter" idx="10"/>
          </p:nvPr>
        </p:nvSpPr>
        <p:spPr/>
        <p:txBody>
          <a:bodyPr>
            <a:normAutofit/>
          </a:bodyPr>
          <a:lstStyle/>
          <a:p>
            <a:r>
              <a:rPr lang="sv-SE" sz="2000" dirty="0"/>
              <a:t>MOD could have its calatogue to be deployed in DCAE RUNTIME</a:t>
            </a:r>
          </a:p>
          <a:p>
            <a:r>
              <a:rPr lang="sv-SE" sz="2000" dirty="0"/>
              <a:t>ClosedLoop catalogue in CLAMP already</a:t>
            </a:r>
          </a:p>
          <a:p>
            <a:r>
              <a:rPr lang="sv-SE" sz="2000" dirty="0"/>
              <a:t>CLAMP is pulling, from Frankfurt,  all the policies from Policy and we duplicate the TOSCA files. The user does not have any lag (user had to wait up to 1,2 mins to get all the policy)  when he browses the Policy that he can see from the Policy catalogue (REST API used to pull and then stored locally in CLAMP DB). We could do the same for MOD and store in CLAMP or we could introduce a common DB somewhere). </a:t>
            </a:r>
          </a:p>
          <a:p>
            <a:r>
              <a:rPr lang="sv-SE" sz="2000" dirty="0"/>
              <a:t>Things could do quickly out of sync if someone will be modified. </a:t>
            </a:r>
            <a:r>
              <a:rPr lang="en-US" sz="2000" dirty="0"/>
              <a:t>It should be in CLAMP the possibility to thick a flag that we store in the DB, for this flow I want to reused a </a:t>
            </a:r>
            <a:r>
              <a:rPr lang="en-US" sz="2000" dirty="0" err="1"/>
              <a:t>ms.</a:t>
            </a:r>
            <a:endParaRPr lang="en-US" sz="2000" dirty="0"/>
          </a:p>
          <a:p>
            <a:r>
              <a:rPr lang="en-US" sz="2000" dirty="0"/>
              <a:t>A good point to have a central DB, with generic API that works for all.  (Reuse CPS/</a:t>
            </a:r>
            <a:r>
              <a:rPr lang="en-US" sz="2000" dirty="0" err="1"/>
              <a:t>RunTimeDB</a:t>
            </a:r>
            <a:r>
              <a:rPr lang="en-US" sz="2000" dirty="0"/>
              <a:t> or AAI ?).</a:t>
            </a:r>
          </a:p>
          <a:p>
            <a:endParaRPr lang="sv-SE" sz="2000" dirty="0"/>
          </a:p>
        </p:txBody>
      </p:sp>
    </p:spTree>
    <p:extLst>
      <p:ext uri="{BB962C8B-B14F-4D97-AF65-F5344CB8AC3E}">
        <p14:creationId xmlns:p14="http://schemas.microsoft.com/office/powerpoint/2010/main" val="3082381105"/>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41814-20B8-4D52-9230-9B2A8B59F505}"/>
              </a:ext>
            </a:extLst>
          </p:cNvPr>
          <p:cNvSpPr>
            <a:spLocks noGrp="1"/>
          </p:cNvSpPr>
          <p:nvPr>
            <p:ph type="title"/>
          </p:nvPr>
        </p:nvSpPr>
        <p:spPr/>
        <p:txBody>
          <a:bodyPr>
            <a:normAutofit fontScale="90000"/>
          </a:bodyPr>
          <a:lstStyle/>
          <a:p>
            <a:r>
              <a:rPr lang="sv-SE" dirty="0"/>
              <a:t>Notes post meeting: DCAE MOD</a:t>
            </a:r>
            <a:r>
              <a:rPr lang="sv-SE" dirty="0">
                <a:sym typeface="Wingdings" panose="05000000000000000000" pitchFamily="2" charset="2"/>
              </a:rPr>
              <a:t></a:t>
            </a:r>
            <a:r>
              <a:rPr lang="sv-SE" dirty="0"/>
              <a:t> CLAMP/Catalogue</a:t>
            </a:r>
            <a:endParaRPr lang="en-US" dirty="0"/>
          </a:p>
        </p:txBody>
      </p:sp>
      <p:sp>
        <p:nvSpPr>
          <p:cNvPr id="3" name="Content Placeholder 2">
            <a:extLst>
              <a:ext uri="{FF2B5EF4-FFF2-40B4-BE49-F238E27FC236}">
                <a16:creationId xmlns:a16="http://schemas.microsoft.com/office/drawing/2014/main" id="{7CC3C578-4368-44B5-B832-1F8C463606E7}"/>
              </a:ext>
            </a:extLst>
          </p:cNvPr>
          <p:cNvSpPr>
            <a:spLocks noGrp="1"/>
          </p:cNvSpPr>
          <p:nvPr>
            <p:ph idx="1"/>
          </p:nvPr>
        </p:nvSpPr>
        <p:spPr/>
        <p:txBody>
          <a:bodyPr/>
          <a:lstStyle/>
          <a:p>
            <a:r>
              <a:rPr lang="sv-SE" dirty="0"/>
              <a:t>Interface SDC-&gt; CLAMP: SDC pushing via CSAR, it willl not be used for MOD</a:t>
            </a:r>
          </a:p>
          <a:p>
            <a:r>
              <a:rPr lang="sv-SE" dirty="0"/>
              <a:t>Options discussed: </a:t>
            </a:r>
          </a:p>
          <a:p>
            <a:pPr marL="0" indent="0">
              <a:buNone/>
            </a:pPr>
            <a:r>
              <a:rPr lang="sv-SE" dirty="0"/>
              <a:t> 1) Push generated artifacts into an inventory where CLAMP can have visiiblity</a:t>
            </a:r>
          </a:p>
          <a:p>
            <a:pPr marL="0" indent="0">
              <a:buNone/>
            </a:pPr>
            <a:r>
              <a:rPr lang="sv-SE" dirty="0"/>
              <a:t>2) Exposing the MOD catalogue to CLAMP, CLAMP can pull the new artifacts generated by MOD.</a:t>
            </a:r>
            <a:endParaRPr lang="en-US" dirty="0"/>
          </a:p>
        </p:txBody>
      </p:sp>
      <p:sp>
        <p:nvSpPr>
          <p:cNvPr id="4" name="Footer Placeholder 3">
            <a:extLst>
              <a:ext uri="{FF2B5EF4-FFF2-40B4-BE49-F238E27FC236}">
                <a16:creationId xmlns:a16="http://schemas.microsoft.com/office/drawing/2014/main" id="{1D5F0E57-CABD-4238-AB41-5CA7538EDA4C}"/>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64755C18-2EE5-47A6-A169-48929D3D04B3}"/>
              </a:ext>
            </a:extLst>
          </p:cNvPr>
          <p:cNvSpPr>
            <a:spLocks noGrp="1"/>
          </p:cNvSpPr>
          <p:nvPr>
            <p:ph type="sldNum" sz="quarter" idx="12"/>
          </p:nvPr>
        </p:nvSpPr>
        <p:spPr/>
        <p:txBody>
          <a:bodyPr/>
          <a:lstStyle/>
          <a:p>
            <a:fld id="{8EF23DB3-8E2E-478F-829D-6B2F61A127A2}" type="slidenum">
              <a:rPr lang="sv-SE" smtClean="0"/>
              <a:t>8</a:t>
            </a:fld>
            <a:endParaRPr lang="sv-SE"/>
          </a:p>
        </p:txBody>
      </p:sp>
    </p:spTree>
    <p:extLst>
      <p:ext uri="{BB962C8B-B14F-4D97-AF65-F5344CB8AC3E}">
        <p14:creationId xmlns:p14="http://schemas.microsoft.com/office/powerpoint/2010/main" val="2969962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DE1875-A844-43D0-86D0-EE392773AEA3}"/>
              </a:ext>
            </a:extLst>
          </p:cNvPr>
          <p:cNvSpPr>
            <a:spLocks noGrp="1"/>
          </p:cNvSpPr>
          <p:nvPr>
            <p:ph type="sldNum" sz="quarter" idx="4"/>
          </p:nvPr>
        </p:nvSpPr>
        <p:spPr/>
        <p:txBody>
          <a:bodyPr/>
          <a:lstStyle/>
          <a:p>
            <a:fld id="{6C9CD605-947A-3C4E-98CB-B055F943FEBA}" type="slidenum">
              <a:rPr lang="en-US" smtClean="0"/>
              <a:pPr/>
              <a:t>9</a:t>
            </a:fld>
            <a:endParaRPr lang="en-US"/>
          </a:p>
        </p:txBody>
      </p:sp>
      <p:sp>
        <p:nvSpPr>
          <p:cNvPr id="3" name="Title 2">
            <a:extLst>
              <a:ext uri="{FF2B5EF4-FFF2-40B4-BE49-F238E27FC236}">
                <a16:creationId xmlns:a16="http://schemas.microsoft.com/office/drawing/2014/main" id="{04E01C6D-927B-43FE-BE5D-40CAD16AEBF0}"/>
              </a:ext>
            </a:extLst>
          </p:cNvPr>
          <p:cNvSpPr>
            <a:spLocks noGrp="1"/>
          </p:cNvSpPr>
          <p:nvPr>
            <p:ph type="title"/>
          </p:nvPr>
        </p:nvSpPr>
        <p:spPr/>
        <p:txBody>
          <a:bodyPr>
            <a:normAutofit fontScale="90000"/>
          </a:bodyPr>
          <a:lstStyle/>
          <a:p>
            <a:r>
              <a:rPr lang="sv-SE" dirty="0"/>
              <a:t>Interworking</a:t>
            </a:r>
            <a:endParaRPr lang="en-US" dirty="0"/>
          </a:p>
        </p:txBody>
      </p:sp>
      <p:sp>
        <p:nvSpPr>
          <p:cNvPr id="4" name="Text Placeholder 3">
            <a:extLst>
              <a:ext uri="{FF2B5EF4-FFF2-40B4-BE49-F238E27FC236}">
                <a16:creationId xmlns:a16="http://schemas.microsoft.com/office/drawing/2014/main" id="{635159C8-6A5C-4CDE-9FCD-AEB31538C894}"/>
              </a:ext>
            </a:extLst>
          </p:cNvPr>
          <p:cNvSpPr>
            <a:spLocks noGrp="1"/>
          </p:cNvSpPr>
          <p:nvPr>
            <p:ph type="body" sz="quarter" idx="10"/>
          </p:nvPr>
        </p:nvSpPr>
        <p:spPr/>
        <p:txBody>
          <a:bodyPr>
            <a:normAutofit fontScale="77500" lnSpcReduction="20000"/>
          </a:bodyPr>
          <a:lstStyle/>
          <a:p>
            <a:r>
              <a:rPr lang="sv-SE" dirty="0">
                <a:sym typeface="Wingdings" panose="05000000000000000000" pitchFamily="2" charset="2"/>
              </a:rPr>
              <a:t>DCAE MOD  CLAMP</a:t>
            </a:r>
          </a:p>
          <a:p>
            <a:pPr lvl="1"/>
            <a:r>
              <a:rPr lang="sv-SE" dirty="0">
                <a:sym typeface="Wingdings" panose="05000000000000000000" pitchFamily="2" charset="2"/>
              </a:rPr>
              <a:t>Application definition including </a:t>
            </a:r>
          </a:p>
          <a:p>
            <a:pPr lvl="2"/>
            <a:r>
              <a:rPr lang="sv-SE" dirty="0">
                <a:sym typeface="Wingdings" panose="05000000000000000000" pitchFamily="2" charset="2"/>
              </a:rPr>
              <a:t>reference to Conf Policy artifact (</a:t>
            </a:r>
            <a:r>
              <a:rPr lang="sv-SE" dirty="0">
                <a:solidFill>
                  <a:schemeClr val="accent5"/>
                </a:solidFill>
                <a:sym typeface="Wingdings" panose="05000000000000000000" pitchFamily="2" charset="2"/>
              </a:rPr>
              <a:t>Policy type</a:t>
            </a:r>
            <a:r>
              <a:rPr lang="sv-SE" dirty="0">
                <a:sym typeface="Wingdings" panose="05000000000000000000" pitchFamily="2" charset="2"/>
              </a:rPr>
              <a:t>/</a:t>
            </a:r>
            <a:r>
              <a:rPr lang="sv-SE" dirty="0">
                <a:solidFill>
                  <a:srgbClr val="FF0000"/>
                </a:solidFill>
                <a:sym typeface="Wingdings" panose="05000000000000000000" pitchFamily="2" charset="2"/>
              </a:rPr>
              <a:t>Policy model id</a:t>
            </a:r>
            <a:r>
              <a:rPr lang="sv-SE" dirty="0">
                <a:sym typeface="Wingdings" panose="05000000000000000000" pitchFamily="2" charset="2"/>
              </a:rPr>
              <a:t>)</a:t>
            </a:r>
          </a:p>
          <a:p>
            <a:pPr lvl="2"/>
            <a:r>
              <a:rPr lang="sv-SE" dirty="0">
                <a:sym typeface="Wingdings" panose="05000000000000000000" pitchFamily="2" charset="2"/>
              </a:rPr>
              <a:t>reference to Application blueprint </a:t>
            </a:r>
          </a:p>
          <a:p>
            <a:pPr lvl="1"/>
            <a:r>
              <a:rPr lang="sv-SE" dirty="0">
                <a:sym typeface="Wingdings" panose="05000000000000000000" pitchFamily="2" charset="2"/>
              </a:rPr>
              <a:t>App image refence ? (contained in the blueprint, not required as a separate artifact)</a:t>
            </a:r>
          </a:p>
          <a:p>
            <a:r>
              <a:rPr lang="sv-SE" dirty="0"/>
              <a:t>DCAE MOD </a:t>
            </a:r>
            <a:r>
              <a:rPr lang="sv-SE" dirty="0">
                <a:sym typeface="Wingdings" panose="05000000000000000000" pitchFamily="2" charset="2"/>
              </a:rPr>
              <a:t> Policy</a:t>
            </a:r>
          </a:p>
          <a:p>
            <a:pPr lvl="1"/>
            <a:r>
              <a:rPr lang="sv-SE" strike="sngStrike" dirty="0">
                <a:sym typeface="Wingdings" panose="05000000000000000000" pitchFamily="2" charset="2"/>
              </a:rPr>
              <a:t>Configuration policy instance for a DCAE APP (as a Policy Type): </a:t>
            </a:r>
          </a:p>
          <a:p>
            <a:pPr lvl="1"/>
            <a:r>
              <a:rPr lang="sv-SE" dirty="0">
                <a:sym typeface="Wingdings" panose="05000000000000000000" pitchFamily="2" charset="2"/>
              </a:rPr>
              <a:t>Policy API to share the Policy type</a:t>
            </a:r>
          </a:p>
          <a:p>
            <a:r>
              <a:rPr lang="sv-SE" dirty="0">
                <a:sym typeface="Wingdings" panose="05000000000000000000" pitchFamily="2" charset="2"/>
              </a:rPr>
              <a:t>DCAE MOD  DCAE RT</a:t>
            </a:r>
          </a:p>
          <a:p>
            <a:pPr lvl="1"/>
            <a:r>
              <a:rPr lang="sv-SE" dirty="0">
                <a:sym typeface="Wingdings" panose="05000000000000000000" pitchFamily="2" charset="2"/>
              </a:rPr>
              <a:t>Application definition</a:t>
            </a:r>
          </a:p>
          <a:p>
            <a:pPr lvl="1"/>
            <a:r>
              <a:rPr lang="sv-SE" strike="sngStrike" dirty="0">
                <a:sym typeface="Wingdings" panose="05000000000000000000" pitchFamily="2" charset="2"/>
              </a:rPr>
              <a:t>Configuration Policy artifact or refer to ? </a:t>
            </a:r>
          </a:p>
          <a:p>
            <a:pPr lvl="1"/>
            <a:r>
              <a:rPr lang="sv-SE" dirty="0">
                <a:sym typeface="Wingdings" panose="05000000000000000000" pitchFamily="2" charset="2"/>
              </a:rPr>
              <a:t>Blueprint has a Policy id parameter (to be filled by CLAMP or manually by user by policy API) </a:t>
            </a:r>
          </a:p>
          <a:p>
            <a:pPr lvl="1"/>
            <a:r>
              <a:rPr lang="sv-SE" dirty="0">
                <a:sym typeface="Wingdings" panose="05000000000000000000" pitchFamily="2" charset="2"/>
              </a:rPr>
              <a:t>App image reference, it is a reference, stored usually in a docker registry (i.e. It could be stored outside)?</a:t>
            </a:r>
          </a:p>
          <a:p>
            <a:pPr lvl="1"/>
            <a:endParaRPr lang="sv-SE" dirty="0">
              <a:sym typeface="Wingdings" panose="05000000000000000000" pitchFamily="2" charset="2"/>
            </a:endParaRPr>
          </a:p>
          <a:p>
            <a:pPr marL="457200" lvl="1" indent="0">
              <a:buNone/>
            </a:pPr>
            <a:endParaRPr lang="sv-SE" dirty="0">
              <a:sym typeface="Wingdings" panose="05000000000000000000" pitchFamily="2" charset="2"/>
            </a:endParaRPr>
          </a:p>
          <a:p>
            <a:pPr marL="0" indent="0">
              <a:buNone/>
            </a:pPr>
            <a:endParaRPr lang="sv-SE" dirty="0">
              <a:sym typeface="Wingdings" panose="05000000000000000000" pitchFamily="2" charset="2"/>
            </a:endParaRPr>
          </a:p>
          <a:p>
            <a:pPr marL="0" indent="0">
              <a:buNone/>
            </a:pPr>
            <a:r>
              <a:rPr lang="sv-SE" dirty="0">
                <a:highlight>
                  <a:srgbClr val="FFFF00"/>
                </a:highlight>
                <a:sym typeface="Wingdings" panose="05000000000000000000" pitchFamily="2" charset="2"/>
              </a:rPr>
              <a:t>Terminology</a:t>
            </a:r>
            <a:r>
              <a:rPr lang="sv-SE" dirty="0">
                <a:sym typeface="Wingdings" panose="05000000000000000000" pitchFamily="2" charset="2"/>
              </a:rPr>
              <a:t>: DCAE </a:t>
            </a:r>
            <a:r>
              <a:rPr lang="sv-SE" dirty="0">
                <a:solidFill>
                  <a:srgbClr val="FF0000"/>
                </a:solidFill>
                <a:sym typeface="Wingdings" panose="05000000000000000000" pitchFamily="2" charset="2"/>
              </a:rPr>
              <a:t>Policy Model </a:t>
            </a:r>
            <a:r>
              <a:rPr lang="sv-SE" dirty="0">
                <a:sym typeface="Wingdings" panose="05000000000000000000" pitchFamily="2" charset="2"/>
              </a:rPr>
              <a:t>= CLAMP and Policy /</a:t>
            </a:r>
            <a:r>
              <a:rPr lang="sv-SE" dirty="0">
                <a:solidFill>
                  <a:schemeClr val="accent5"/>
                </a:solidFill>
                <a:sym typeface="Wingdings" panose="05000000000000000000" pitchFamily="2" charset="2"/>
              </a:rPr>
              <a:t>Policy type</a:t>
            </a:r>
          </a:p>
          <a:p>
            <a:pPr marL="0" indent="0">
              <a:buNone/>
            </a:pPr>
            <a:endParaRPr lang="sv-SE" dirty="0">
              <a:sym typeface="Wingdings" panose="05000000000000000000" pitchFamily="2" charset="2"/>
            </a:endParaRPr>
          </a:p>
        </p:txBody>
      </p:sp>
    </p:spTree>
    <p:extLst>
      <p:ext uri="{BB962C8B-B14F-4D97-AF65-F5344CB8AC3E}">
        <p14:creationId xmlns:p14="http://schemas.microsoft.com/office/powerpoint/2010/main" val="3355543747"/>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7211220D098C84B99FF29185656C1DC" ma:contentTypeVersion="7" ma:contentTypeDescription="Create a new document." ma:contentTypeScope="" ma:versionID="f9445b9b7218e26dedf7b7f3041dac4c">
  <xsd:schema xmlns:xsd="http://www.w3.org/2001/XMLSchema" xmlns:xs="http://www.w3.org/2001/XMLSchema" xmlns:p="http://schemas.microsoft.com/office/2006/metadata/properties" xmlns:ns2="763aa34c-cc81-4119-9cda-68682073e045" xmlns:ns3="25936cc9-e5dc-4a71-81d2-3f4874aefcd8" targetNamespace="http://schemas.microsoft.com/office/2006/metadata/properties" ma:root="true" ma:fieldsID="bde985d153e10920f40bcdf3032929d5" ns2:_="" ns3:_="">
    <xsd:import namespace="763aa34c-cc81-4119-9cda-68682073e045"/>
    <xsd:import namespace="25936cc9-e5dc-4a71-81d2-3f4874aefcd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3aa34c-cc81-4119-9cda-68682073e0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936cc9-e5dc-4a71-81d2-3f4874aefcd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0C73F1-2E2A-401D-8C35-2B9E1B60F444}">
  <ds:schemaRefs>
    <ds:schemaRef ds:uri="http://schemas.microsoft.com/sharepoint/v3/contenttype/forms"/>
  </ds:schemaRefs>
</ds:datastoreItem>
</file>

<file path=customXml/itemProps2.xml><?xml version="1.0" encoding="utf-8"?>
<ds:datastoreItem xmlns:ds="http://schemas.openxmlformats.org/officeDocument/2006/customXml" ds:itemID="{C1623615-6F94-47B2-B108-E787C956BB4F}">
  <ds:schemaRefs>
    <ds:schemaRef ds:uri="http://purl.org/dc/terms/"/>
    <ds:schemaRef ds:uri="http://schemas.microsoft.com/office/2006/documentManagement/types"/>
    <ds:schemaRef ds:uri="763aa34c-cc81-4119-9cda-68682073e045"/>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25936cc9-e5dc-4a71-81d2-3f4874aefcd8"/>
    <ds:schemaRef ds:uri="http://www.w3.org/XML/1998/namespace"/>
    <ds:schemaRef ds:uri="http://purl.org/dc/dcmitype/"/>
  </ds:schemaRefs>
</ds:datastoreItem>
</file>

<file path=customXml/itemProps3.xml><?xml version="1.0" encoding="utf-8"?>
<ds:datastoreItem xmlns:ds="http://schemas.openxmlformats.org/officeDocument/2006/customXml" ds:itemID="{28A3401B-1E7C-4BD4-AB19-7E857ED9D8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3aa34c-cc81-4119-9cda-68682073e045"/>
    <ds:schemaRef ds:uri="25936cc9-e5dc-4a71-81d2-3f4874aefc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ONAP_powerpoint_presentation_v1</Template>
  <TotalTime>91590</TotalTime>
  <Words>2019</Words>
  <Application>Microsoft Office PowerPoint</Application>
  <PresentationFormat>Widescreen</PresentationFormat>
  <Paragraphs>479</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.AppleSystemUIFont</vt:lpstr>
      <vt:lpstr>Arial</vt:lpstr>
      <vt:lpstr>Calibri</vt:lpstr>
      <vt:lpstr>Calibri Light</vt:lpstr>
      <vt:lpstr>Office Theme</vt:lpstr>
      <vt:lpstr>DCAE MOD, CLAMP and Policy Interworking</vt:lpstr>
      <vt:lpstr>Example: Updated</vt:lpstr>
      <vt:lpstr>Observations/Questions about the Example</vt:lpstr>
      <vt:lpstr>Notes post-meeting: considerations about setup a new instance or reconfiguration of an existing instance</vt:lpstr>
      <vt:lpstr>Component Interworking</vt:lpstr>
      <vt:lpstr>Component Interworking</vt:lpstr>
      <vt:lpstr>Notes post-meeting: Catalogue</vt:lpstr>
      <vt:lpstr>Notes post meeting: DCAE MOD CLAMP/Catalogue</vt:lpstr>
      <vt:lpstr>Interworking</vt:lpstr>
      <vt:lpstr>Note after the meeting: Sharing Policy type between MOD and POLICY </vt:lpstr>
      <vt:lpstr>Note post meeting: Policy id</vt:lpstr>
      <vt:lpstr>App/Flow and Closed Loop Lifecycle: UPDATED</vt:lpstr>
      <vt:lpstr>DCAE APP/Flow Lifecycle (DCAE ms deployed without policy): UPDATED</vt:lpstr>
      <vt:lpstr>PowerPoint Presentation</vt:lpstr>
      <vt:lpstr>Example: ORIGINAL</vt:lpstr>
      <vt:lpstr>App/Flow and Closed Loop Lifecycle: ORIGINAL</vt:lpstr>
      <vt:lpstr>DCAE APP/Flow Lifecycle: ORIGINAL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PNF Software Upgrade</dc:title>
  <dc:creator>zu.qiang@ericsson.com</dc:creator>
  <cp:keywords>PNF</cp:keywords>
  <cp:lastModifiedBy>Michela Bevilacqua</cp:lastModifiedBy>
  <cp:revision>1019</cp:revision>
  <cp:lastPrinted>2017-12-06T19:47:24Z</cp:lastPrinted>
  <dcterms:created xsi:type="dcterms:W3CDTF">2017-02-27T16:23:08Z</dcterms:created>
  <dcterms:modified xsi:type="dcterms:W3CDTF">2020-05-15T18:56:20Z</dcterms:modified>
  <cp:category>PNF software upgrade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(3)Sw+7vRpICnPn4NJKRFNe1PhvDy+Bhdxxo+2b680ys24iDfd91KxDn0xjJ/wvz1B0MHwZg2/m
ITegeZ+2ni9VrAlButjShuAh7UdBy9e6RSS65lkSaFk0okYdIoQnCH0hWertMUM9WltyIXMG
I13QeI8Fa7UKh/4pMfFPvnaMscm5K0G+G4DlMWFNM/V/PKbRyLUedp/1rExrY3kJPHipd4pg
8Ek7n6oOojwRd2/cfQ</vt:lpwstr>
  </property>
  <property fmtid="{D5CDD505-2E9C-101B-9397-08002B2CF9AE}" pid="3" name="_2015_ms_pID_7253431">
    <vt:lpwstr>UWqWWq1LkIW8cfmTku8PKes95CM3fXC5NOPxzO7iRGjP8L7YjY/bzI
xln/hj7hkCAQfCH+fFPqs8cspYmfjSJR6uSyOB4tqXsmKUYL84bTlN+d5AVQzrilXXf4Q76f
bKnb948DzLMFYEYgCFCNHetFRa3hPt4tfbGYfLxoU985OHAvC+BG4KKQcycpwQXePC2jQZWW
MenX9dg8jIiai3JZVwmha5FPDh3eJ0u4FviO</vt:lpwstr>
  </property>
  <property fmtid="{D5CDD505-2E9C-101B-9397-08002B2CF9AE}" pid="4" name="_2015_ms_pID_7253432">
    <vt:lpwstr>Vg==</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1530788087</vt:lpwstr>
  </property>
  <property fmtid="{D5CDD505-2E9C-101B-9397-08002B2CF9AE}" pid="9" name="UpdateProcess">
    <vt:lpwstr>End</vt:lpwstr>
  </property>
  <property fmtid="{D5CDD505-2E9C-101B-9397-08002B2CF9AE}" pid="10" name="ContentTypeId">
    <vt:lpwstr>0x01010067211220D098C84B99FF29185656C1DC</vt:lpwstr>
  </property>
</Properties>
</file>