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sldIdLst>
    <p:sldId id="5327" r:id="rId5"/>
    <p:sldId id="5332" r:id="rId6"/>
    <p:sldId id="5333" r:id="rId7"/>
    <p:sldId id="5328" r:id="rId8"/>
    <p:sldId id="5315" r:id="rId9"/>
    <p:sldId id="5329" r:id="rId10"/>
    <p:sldId id="5330" r:id="rId11"/>
    <p:sldId id="5331" r:id="rId12"/>
    <p:sldId id="1114" r:id="rId1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  <p:cmAuthor id="2" name="Liam Fallon" initials="LF" lastIdx="16" clrIdx="1">
    <p:extLst>
      <p:ext uri="{19B8F6BF-5375-455C-9EA6-DF929625EA0E}">
        <p15:presenceInfo xmlns:p15="http://schemas.microsoft.com/office/powerpoint/2012/main" userId="S::liam.fallon@est.tech::d5525e75-a8b7-445f-a7ae-9b7384a6b99c" providerId="AD"/>
      </p:ext>
    </p:extLst>
  </p:cmAuthor>
  <p:cmAuthor id="3" name="Michela Bevilacqua" initials="MB" lastIdx="5" clrIdx="2">
    <p:extLst>
      <p:ext uri="{19B8F6BF-5375-455C-9EA6-DF929625EA0E}">
        <p15:presenceInfo xmlns:p15="http://schemas.microsoft.com/office/powerpoint/2012/main" userId="S::michela.bevilacqua@ericsson.com::073e3fac-568b-483f-8a0d-d3b644d182e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080808"/>
    <a:srgbClr val="FF9900"/>
    <a:srgbClr val="BCE4FC"/>
    <a:srgbClr val="B9F0FF"/>
    <a:srgbClr val="92D050"/>
    <a:srgbClr val="E7E6E6"/>
    <a:srgbClr val="005E27"/>
    <a:srgbClr val="006F8D"/>
    <a:srgbClr val="009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78" autoAdjust="0"/>
    <p:restoredTop sz="95588" autoAdjust="0"/>
  </p:normalViewPr>
  <p:slideViewPr>
    <p:cSldViewPr snapToGrid="0">
      <p:cViewPr varScale="1">
        <p:scale>
          <a:sx n="76" d="100"/>
          <a:sy n="76" d="100"/>
        </p:scale>
        <p:origin x="416" y="60"/>
      </p:cViewPr>
      <p:guideLst>
        <p:guide orient="horz" pos="2184"/>
        <p:guide pos="3840"/>
      </p:guideLst>
    </p:cSldViewPr>
  </p:slideViewPr>
  <p:outlineViewPr>
    <p:cViewPr>
      <p:scale>
        <a:sx n="33" d="100"/>
        <a:sy n="33" d="100"/>
      </p:scale>
      <p:origin x="0" y="-83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PNF software upgrade </a:t>
            </a:r>
            <a:r>
              <a:rPr lang="sv-SE" sz="3600" dirty="0">
                <a:sym typeface="Wingdings" panose="05000000000000000000" pitchFamily="2" charset="2"/>
              </a:rPr>
              <a:t>scenarios</a:t>
            </a:r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 dirty="0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2672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6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491DC6-39CD-42DF-9790-CB2BB5C8E1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DCAE MOD, CLAMP and Policy Interworking</a:t>
            </a:r>
            <a:br>
              <a:rPr lang="en-US" dirty="0"/>
            </a:br>
            <a:r>
              <a:rPr lang="en-US" dirty="0"/>
              <a:t>CL COM – 2020/07/01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46245C-20CB-43B7-8ADC-375AFEE8559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81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CCE04-152A-B649-BE83-593CE0299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631835"/>
          </a:xfrm>
        </p:spPr>
        <p:txBody>
          <a:bodyPr/>
          <a:lstStyle/>
          <a:p>
            <a:r>
              <a:rPr lang="en-US" spc="-1" dirty="0">
                <a:solidFill>
                  <a:srgbClr val="FFFFFF"/>
                </a:solidFill>
                <a:latin typeface="Calibri"/>
              </a:rPr>
              <a:t>Guilin: TOSCA Defined Control Loop - Stories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FADD5F-A2CB-5F42-9E61-A80D6B0D168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9480" y="1219199"/>
            <a:ext cx="10972080" cy="473336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Create a TOSCA definition for a Control Loop (and its components)</a:t>
            </a:r>
            <a:br>
              <a:rPr lang="en-US" sz="2400" dirty="0">
                <a:solidFill>
                  <a:schemeClr val="tx2"/>
                </a:solidFill>
                <a:ea typeface="+mn-ea"/>
              </a:rPr>
            </a:br>
            <a:endParaRPr lang="en-US" sz="24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buFont typeface="+mj-lt"/>
              <a:buAutoNum type="arabicPeriod"/>
            </a:pPr>
            <a:endParaRPr lang="en-US" sz="6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Create Design Time Catalogue for control loops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Create REST interface towards Design Time Catalogue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Build interaction between SDC and Design Time Catalogue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Build interaction between DCAE-MOD and Design Time Catalogue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Build interaction between Design Time Catalogue and Run Time CLAMP</a:t>
            </a:r>
          </a:p>
        </p:txBody>
      </p:sp>
    </p:spTree>
    <p:extLst>
      <p:ext uri="{BB962C8B-B14F-4D97-AF65-F5344CB8AC3E}">
        <p14:creationId xmlns:p14="http://schemas.microsoft.com/office/powerpoint/2010/main" val="278160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CCE04-152A-B649-BE83-593CE0299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631835"/>
          </a:xfrm>
        </p:spPr>
        <p:txBody>
          <a:bodyPr/>
          <a:lstStyle/>
          <a:p>
            <a:r>
              <a:rPr lang="en-US" spc="-1" dirty="0">
                <a:solidFill>
                  <a:srgbClr val="FFFFFF"/>
                </a:solidFill>
                <a:latin typeface="Calibri"/>
              </a:rPr>
              <a:t>Story 1: Create a TOSCA definition of a Control Loop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FADD5F-A2CB-5F42-9E61-A80D6B0D168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9480" y="1719943"/>
            <a:ext cx="10972080" cy="4232621"/>
          </a:xfrm>
        </p:spPr>
        <p:txBody>
          <a:bodyPr anchor="t" anchorCtr="0"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Define structure of Control Loop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Define components taking part in Control Loop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Define interactions between components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Define metadata for Control Loop components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ea typeface="+mn-ea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ea typeface="+mn-ea"/>
              </a:rPr>
              <a:t>Describe a prototype control loop use case in TOSCA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38777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02F26A-3931-4311-98A9-77E174D04A84}"/>
              </a:ext>
            </a:extLst>
          </p:cNvPr>
          <p:cNvSpPr/>
          <p:nvPr/>
        </p:nvSpPr>
        <p:spPr>
          <a:xfrm>
            <a:off x="314961" y="1837189"/>
            <a:ext cx="2720009" cy="300358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54C844C2-1524-4941-899E-B5775CF2F1D3}"/>
              </a:ext>
            </a:extLst>
          </p:cNvPr>
          <p:cNvSpPr/>
          <p:nvPr/>
        </p:nvSpPr>
        <p:spPr>
          <a:xfrm>
            <a:off x="761543" y="3720545"/>
            <a:ext cx="1751525" cy="662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Policy_Fw</a:t>
            </a:r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67B3760-B4AB-4248-B436-C8A9295349B8}"/>
              </a:ext>
            </a:extLst>
          </p:cNvPr>
          <p:cNvSpPr/>
          <p:nvPr/>
        </p:nvSpPr>
        <p:spPr>
          <a:xfrm>
            <a:off x="5003936" y="1368122"/>
            <a:ext cx="5062792" cy="2670769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C8B1BA-E57A-2E46-B327-9AE4D1E06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A6F230-A327-5243-8BE6-90B98888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Control Loop including DCAE MOD composed components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1CA750-06A2-2C49-AA71-CF97A6FA1941}"/>
              </a:ext>
            </a:extLst>
          </p:cNvPr>
          <p:cNvSpPr/>
          <p:nvPr/>
        </p:nvSpPr>
        <p:spPr>
          <a:xfrm>
            <a:off x="770196" y="2183873"/>
            <a:ext cx="1890309" cy="899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DCAE_VES _TCA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43C4C25-1E42-A647-A444-FCF3A68A001B}"/>
              </a:ext>
            </a:extLst>
          </p:cNvPr>
          <p:cNvCxnSpPr>
            <a:cxnSpLocks/>
            <a:stCxn id="120" idx="0"/>
            <a:endCxn id="129" idx="6"/>
          </p:cNvCxnSpPr>
          <p:nvPr/>
        </p:nvCxnSpPr>
        <p:spPr>
          <a:xfrm flipH="1" flipV="1">
            <a:off x="1577310" y="3161269"/>
            <a:ext cx="59996" cy="5592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D3699230-E94C-A647-8E83-EFD99DB1C4B4}"/>
              </a:ext>
            </a:extLst>
          </p:cNvPr>
          <p:cNvSpPr/>
          <p:nvPr/>
        </p:nvSpPr>
        <p:spPr>
          <a:xfrm rot="5400000">
            <a:off x="1399188" y="2060257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0803A8-1F8A-8C46-83C9-EC10D56BE0E1}"/>
              </a:ext>
            </a:extLst>
          </p:cNvPr>
          <p:cNvGrpSpPr/>
          <p:nvPr/>
        </p:nvGrpSpPr>
        <p:grpSpPr>
          <a:xfrm>
            <a:off x="865517" y="5013240"/>
            <a:ext cx="962025" cy="853754"/>
            <a:chOff x="9035332" y="4285806"/>
            <a:chExt cx="962025" cy="853754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F2BDB0A-35C7-1449-8224-7FE7609BB310}"/>
                </a:ext>
              </a:extLst>
            </p:cNvPr>
            <p:cNvSpPr/>
            <p:nvPr/>
          </p:nvSpPr>
          <p:spPr>
            <a:xfrm>
              <a:off x="9035332" y="4359625"/>
              <a:ext cx="962025" cy="77993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CDS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C993C84-0C30-1E45-8642-186B03864550}"/>
                </a:ext>
              </a:extLst>
            </p:cNvPr>
            <p:cNvSpPr/>
            <p:nvPr/>
          </p:nvSpPr>
          <p:spPr>
            <a:xfrm rot="5400000">
              <a:off x="9451090" y="4236008"/>
              <a:ext cx="147638" cy="24723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DBD00BD-EA27-E849-8E0A-1ED0DFBE769D}"/>
              </a:ext>
            </a:extLst>
          </p:cNvPr>
          <p:cNvCxnSpPr>
            <a:cxnSpLocks/>
          </p:cNvCxnSpPr>
          <p:nvPr/>
        </p:nvCxnSpPr>
        <p:spPr>
          <a:xfrm flipV="1">
            <a:off x="2660505" y="1369145"/>
            <a:ext cx="2343431" cy="8147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">
            <a:extLst>
              <a:ext uri="{FF2B5EF4-FFF2-40B4-BE49-F238E27FC236}">
                <a16:creationId xmlns:a16="http://schemas.microsoft.com/office/drawing/2014/main" id="{7E74BABD-CD52-814C-B496-E72234CABF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41701" y="4625922"/>
            <a:ext cx="8750300" cy="1899573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/>
              <a:t>TOSCA producer capability = DCAE publisher</a:t>
            </a:r>
          </a:p>
          <a:p>
            <a:r>
              <a:rPr lang="en-GB" sz="1800" dirty="0"/>
              <a:t>TOSCA consumer capability = DCAE subscriber</a:t>
            </a:r>
          </a:p>
          <a:p>
            <a:r>
              <a:rPr lang="en-GB" sz="1800" dirty="0"/>
              <a:t>TOSCA relationship = NYFY connection</a:t>
            </a:r>
          </a:p>
          <a:p>
            <a:pPr lvl="1"/>
            <a:r>
              <a:rPr lang="en-GB" sz="1600" dirty="0" err="1"/>
              <a:t>config_key</a:t>
            </a:r>
            <a:r>
              <a:rPr lang="en-GB" sz="1600" dirty="0"/>
              <a:t> of TOSCA relation = NYFY </a:t>
            </a:r>
            <a:r>
              <a:rPr lang="en-GB" sz="1600" dirty="0" err="1"/>
              <a:t>config_key</a:t>
            </a:r>
            <a:endParaRPr lang="en-GB" sz="1600" dirty="0"/>
          </a:p>
          <a:p>
            <a:r>
              <a:rPr lang="en-GB" sz="1800" dirty="0"/>
              <a:t>We don’t need in TOSCA to always have </a:t>
            </a:r>
            <a:r>
              <a:rPr lang="en-GB" sz="1800" b="1" dirty="0"/>
              <a:t>a well-known capability </a:t>
            </a:r>
            <a:r>
              <a:rPr lang="en-GB" sz="1800" dirty="0"/>
              <a:t>at one of the ends</a:t>
            </a:r>
          </a:p>
          <a:p>
            <a:pPr lvl="1"/>
            <a:r>
              <a:rPr lang="en-GB" sz="1600" dirty="0"/>
              <a:t>Can be implied using a TOSCA requirement directly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4AFBEC4-AE54-F44D-850C-A7C2FB1AEC37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1220053" y="1284620"/>
            <a:ext cx="252954" cy="8254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0122086B-FBB0-F64F-B75F-308662DCB1B9}"/>
              </a:ext>
            </a:extLst>
          </p:cNvPr>
          <p:cNvSpPr/>
          <p:nvPr/>
        </p:nvSpPr>
        <p:spPr>
          <a:xfrm>
            <a:off x="7466070" y="2164698"/>
            <a:ext cx="1139333" cy="9184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TcaGen2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9B608F1-1837-8845-8476-567AFA470991}"/>
              </a:ext>
            </a:extLst>
          </p:cNvPr>
          <p:cNvCxnSpPr>
            <a:cxnSpLocks/>
            <a:stCxn id="81" idx="2"/>
            <a:endCxn id="85" idx="6"/>
          </p:cNvCxnSpPr>
          <p:nvPr/>
        </p:nvCxnSpPr>
        <p:spPr>
          <a:xfrm flipH="1">
            <a:off x="6829062" y="2523586"/>
            <a:ext cx="562359" cy="9730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64C37369-E328-784D-9BCF-14115976BB22}"/>
              </a:ext>
            </a:extLst>
          </p:cNvPr>
          <p:cNvSpPr/>
          <p:nvPr/>
        </p:nvSpPr>
        <p:spPr>
          <a:xfrm>
            <a:off x="5176722" y="2164698"/>
            <a:ext cx="1573888" cy="9184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VesCollector</a:t>
            </a:r>
            <a:endParaRPr lang="en-US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49E2E32-8F68-B246-B017-5010F180A445}"/>
              </a:ext>
            </a:extLst>
          </p:cNvPr>
          <p:cNvSpPr/>
          <p:nvPr/>
        </p:nvSpPr>
        <p:spPr>
          <a:xfrm rot="5400000">
            <a:off x="1551893" y="3641383"/>
            <a:ext cx="119561" cy="1216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99759529-B81F-BF45-8EB7-E094BAC06C97}"/>
              </a:ext>
            </a:extLst>
          </p:cNvPr>
          <p:cNvSpPr/>
          <p:nvPr/>
        </p:nvSpPr>
        <p:spPr>
          <a:xfrm rot="5400000">
            <a:off x="5583914" y="1221093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DB9B8D5-6E7B-0F44-8FDF-9E024C453E20}"/>
              </a:ext>
            </a:extLst>
          </p:cNvPr>
          <p:cNvSpPr txBox="1"/>
          <p:nvPr/>
        </p:nvSpPr>
        <p:spPr>
          <a:xfrm>
            <a:off x="4973972" y="3644630"/>
            <a:ext cx="1979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TOSCA substitution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E0522C0-8559-F04B-B1F0-EF8C8A981926}"/>
              </a:ext>
            </a:extLst>
          </p:cNvPr>
          <p:cNvCxnSpPr>
            <a:cxnSpLocks/>
            <a:stCxn id="121" idx="6"/>
            <a:endCxn id="125" idx="2"/>
          </p:cNvCxnSpPr>
          <p:nvPr/>
        </p:nvCxnSpPr>
        <p:spPr>
          <a:xfrm>
            <a:off x="8034174" y="3158932"/>
            <a:ext cx="148444" cy="806142"/>
          </a:xfrm>
          <a:prstGeom prst="line">
            <a:avLst/>
          </a:prstGeom>
          <a:ln w="2222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CEDA0AFE-31EA-6C42-834D-88CFCC06C3DE}"/>
              </a:ext>
            </a:extLst>
          </p:cNvPr>
          <p:cNvSpPr txBox="1"/>
          <p:nvPr/>
        </p:nvSpPr>
        <p:spPr>
          <a:xfrm>
            <a:off x="6577824" y="1353018"/>
            <a:ext cx="348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DCAE MOD composed component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D6D6D2E-FCBC-6B4F-9A1E-856ACA4C6B73}"/>
              </a:ext>
            </a:extLst>
          </p:cNvPr>
          <p:cNvSpPr/>
          <p:nvPr/>
        </p:nvSpPr>
        <p:spPr>
          <a:xfrm>
            <a:off x="7391421" y="2399969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2A505DA-13F5-4941-8F83-4EEEBCCB1492}"/>
              </a:ext>
            </a:extLst>
          </p:cNvPr>
          <p:cNvCxnSpPr>
            <a:cxnSpLocks/>
          </p:cNvCxnSpPr>
          <p:nvPr/>
        </p:nvCxnSpPr>
        <p:spPr>
          <a:xfrm>
            <a:off x="2657979" y="3083127"/>
            <a:ext cx="2343431" cy="9557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l 83">
            <a:extLst>
              <a:ext uri="{FF2B5EF4-FFF2-40B4-BE49-F238E27FC236}">
                <a16:creationId xmlns:a16="http://schemas.microsoft.com/office/drawing/2014/main" id="{C257ED83-FE86-CC49-A91F-3F8E9BEBFAA4}"/>
              </a:ext>
            </a:extLst>
          </p:cNvPr>
          <p:cNvSpPr/>
          <p:nvPr/>
        </p:nvSpPr>
        <p:spPr>
          <a:xfrm rot="5400000">
            <a:off x="5610429" y="2033404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2A7167E-BDDB-B84C-ACBF-35A489F0E77F}"/>
              </a:ext>
            </a:extLst>
          </p:cNvPr>
          <p:cNvSpPr/>
          <p:nvPr/>
        </p:nvSpPr>
        <p:spPr>
          <a:xfrm>
            <a:off x="6681424" y="2497274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31F629B-80F3-5C45-BE98-EEDADE398937}"/>
              </a:ext>
            </a:extLst>
          </p:cNvPr>
          <p:cNvCxnSpPr>
            <a:cxnSpLocks/>
            <a:stCxn id="74" idx="6"/>
            <a:endCxn id="84" idx="2"/>
          </p:cNvCxnSpPr>
          <p:nvPr/>
        </p:nvCxnSpPr>
        <p:spPr>
          <a:xfrm>
            <a:off x="5657733" y="1418529"/>
            <a:ext cx="26515" cy="664673"/>
          </a:xfrm>
          <a:prstGeom prst="line">
            <a:avLst/>
          </a:prstGeom>
          <a:ln w="2222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Freeform 117">
            <a:extLst>
              <a:ext uri="{FF2B5EF4-FFF2-40B4-BE49-F238E27FC236}">
                <a16:creationId xmlns:a16="http://schemas.microsoft.com/office/drawing/2014/main" id="{4DB7A4B8-C705-BA4E-9204-BFD78AE4BC35}"/>
              </a:ext>
            </a:extLst>
          </p:cNvPr>
          <p:cNvSpPr/>
          <p:nvPr/>
        </p:nvSpPr>
        <p:spPr>
          <a:xfrm>
            <a:off x="1692063" y="4427430"/>
            <a:ext cx="2000675" cy="1751934"/>
          </a:xfrm>
          <a:custGeom>
            <a:avLst/>
            <a:gdLst>
              <a:gd name="connsiteX0" fmla="*/ 1498600 w 1498600"/>
              <a:gd name="connsiteY0" fmla="*/ 2197100 h 2197100"/>
              <a:gd name="connsiteX1" fmla="*/ 850900 w 1498600"/>
              <a:gd name="connsiteY1" fmla="*/ 1676400 h 2197100"/>
              <a:gd name="connsiteX2" fmla="*/ 635000 w 1498600"/>
              <a:gd name="connsiteY2" fmla="*/ 317500 h 2197100"/>
              <a:gd name="connsiteX3" fmla="*/ 0 w 1498600"/>
              <a:gd name="connsiteY3" fmla="*/ 0 h 219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8600" h="2197100">
                <a:moveTo>
                  <a:pt x="1498600" y="2197100"/>
                </a:moveTo>
                <a:cubicBezTo>
                  <a:pt x="1246716" y="2093383"/>
                  <a:pt x="994833" y="1989667"/>
                  <a:pt x="850900" y="1676400"/>
                </a:cubicBezTo>
                <a:cubicBezTo>
                  <a:pt x="706967" y="1363133"/>
                  <a:pt x="776817" y="596900"/>
                  <a:pt x="635000" y="317500"/>
                </a:cubicBezTo>
                <a:cubicBezTo>
                  <a:pt x="493183" y="38100"/>
                  <a:pt x="182033" y="57150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BF056B0C-FC73-CE41-B802-870E6C9F0FB2}"/>
              </a:ext>
            </a:extLst>
          </p:cNvPr>
          <p:cNvSpPr/>
          <p:nvPr/>
        </p:nvSpPr>
        <p:spPr>
          <a:xfrm rot="5400000">
            <a:off x="7960355" y="2961496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387FD975-E9ED-2C4B-B3F2-31BBF6692695}"/>
              </a:ext>
            </a:extLst>
          </p:cNvPr>
          <p:cNvSpPr/>
          <p:nvPr/>
        </p:nvSpPr>
        <p:spPr>
          <a:xfrm rot="5400000">
            <a:off x="8108799" y="3915276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3970CAF5-3961-774B-BF43-F827B18628E6}"/>
              </a:ext>
            </a:extLst>
          </p:cNvPr>
          <p:cNvSpPr/>
          <p:nvPr/>
        </p:nvSpPr>
        <p:spPr>
          <a:xfrm rot="5400000">
            <a:off x="1503491" y="2963833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94FDB266-A21F-8A42-AAF5-DDACCA9C9216}"/>
              </a:ext>
            </a:extLst>
          </p:cNvPr>
          <p:cNvSpPr/>
          <p:nvPr/>
        </p:nvSpPr>
        <p:spPr>
          <a:xfrm rot="5400000">
            <a:off x="1516725" y="4297872"/>
            <a:ext cx="119561" cy="1216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260F16B4-DFEB-3343-8E60-B5C092373674}"/>
              </a:ext>
            </a:extLst>
          </p:cNvPr>
          <p:cNvCxnSpPr>
            <a:cxnSpLocks/>
            <a:stCxn id="134" idx="6"/>
            <a:endCxn id="63" idx="2"/>
          </p:cNvCxnSpPr>
          <p:nvPr/>
        </p:nvCxnSpPr>
        <p:spPr>
          <a:xfrm flipH="1">
            <a:off x="1355094" y="4418453"/>
            <a:ext cx="221411" cy="59478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Oval 139">
            <a:extLst>
              <a:ext uri="{FF2B5EF4-FFF2-40B4-BE49-F238E27FC236}">
                <a16:creationId xmlns:a16="http://schemas.microsoft.com/office/drawing/2014/main" id="{5F176F43-73A7-E24F-975B-10C44A52A4AA}"/>
              </a:ext>
            </a:extLst>
          </p:cNvPr>
          <p:cNvSpPr/>
          <p:nvPr/>
        </p:nvSpPr>
        <p:spPr>
          <a:xfrm rot="5400000">
            <a:off x="3509639" y="5927378"/>
            <a:ext cx="119561" cy="1216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158903AC-370F-7646-B419-28889E096FC2}"/>
              </a:ext>
            </a:extLst>
          </p:cNvPr>
          <p:cNvSpPr/>
          <p:nvPr/>
        </p:nvSpPr>
        <p:spPr>
          <a:xfrm>
            <a:off x="3482582" y="4593543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F4182B7A-74C3-9E42-A0EC-4074C695A4C0}"/>
              </a:ext>
            </a:extLst>
          </p:cNvPr>
          <p:cNvSpPr/>
          <p:nvPr/>
        </p:nvSpPr>
        <p:spPr>
          <a:xfrm>
            <a:off x="3482582" y="4955927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4532EBD-83E6-5E41-A2D8-5300D4C5E1E1}"/>
              </a:ext>
            </a:extLst>
          </p:cNvPr>
          <p:cNvCxnSpPr>
            <a:cxnSpLocks/>
          </p:cNvCxnSpPr>
          <p:nvPr/>
        </p:nvCxnSpPr>
        <p:spPr>
          <a:xfrm>
            <a:off x="3340101" y="5419876"/>
            <a:ext cx="28623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5084D24-EDE5-4E53-BA81-5DFC99C73DEC}"/>
              </a:ext>
            </a:extLst>
          </p:cNvPr>
          <p:cNvSpPr txBox="1"/>
          <p:nvPr/>
        </p:nvSpPr>
        <p:spPr>
          <a:xfrm>
            <a:off x="1447217" y="1765185"/>
            <a:ext cx="1393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Control Loop</a:t>
            </a:r>
          </a:p>
        </p:txBody>
      </p:sp>
    </p:spTree>
    <p:extLst>
      <p:ext uri="{BB962C8B-B14F-4D97-AF65-F5344CB8AC3E}">
        <p14:creationId xmlns:p14="http://schemas.microsoft.com/office/powerpoint/2010/main" val="245370413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B253050B-9A4A-4548-B1C1-77944473B673}"/>
              </a:ext>
            </a:extLst>
          </p:cNvPr>
          <p:cNvSpPr/>
          <p:nvPr/>
        </p:nvSpPr>
        <p:spPr>
          <a:xfrm>
            <a:off x="6588939" y="1328575"/>
            <a:ext cx="4728708" cy="2670769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C8B1BA-E57A-2E46-B327-9AE4D1E06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A6F230-A327-5243-8BE6-90B98888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 relay vs. Relay</a:t>
            </a:r>
          </a:p>
        </p:txBody>
      </p:sp>
      <p:sp>
        <p:nvSpPr>
          <p:cNvPr id="73" name="Text Placeholder 3">
            <a:extLst>
              <a:ext uri="{FF2B5EF4-FFF2-40B4-BE49-F238E27FC236}">
                <a16:creationId xmlns:a16="http://schemas.microsoft.com/office/drawing/2014/main" id="{7E74BABD-CD52-814C-B496-E72234CABF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1566" y="4535918"/>
            <a:ext cx="8942437" cy="1899573"/>
          </a:xfrm>
        </p:spPr>
        <p:txBody>
          <a:bodyPr>
            <a:normAutofit/>
          </a:bodyPr>
          <a:lstStyle/>
          <a:p>
            <a:r>
              <a:rPr lang="en-GB" sz="1800" dirty="0"/>
              <a:t>A relay models the connection between several producers and consumes, where all consumers consume (subsets of) events produced by all producers</a:t>
            </a:r>
          </a:p>
          <a:p>
            <a:r>
              <a:rPr lang="en-GB" sz="1800" dirty="0"/>
              <a:t>No relay needed:</a:t>
            </a:r>
          </a:p>
          <a:p>
            <a:pPr lvl="1"/>
            <a:r>
              <a:rPr lang="en-GB" sz="1600" dirty="0"/>
              <a:t>TcaGen2 is designed after the </a:t>
            </a:r>
            <a:r>
              <a:rPr lang="en-GB" sz="1600" dirty="0" err="1"/>
              <a:t>VesCollector</a:t>
            </a:r>
            <a:r>
              <a:rPr lang="en-GB" sz="1600" dirty="0"/>
              <a:t> and is well aware of its interfaces</a:t>
            </a:r>
            <a:endParaRPr lang="en-GB" sz="1400" dirty="0"/>
          </a:p>
          <a:p>
            <a:r>
              <a:rPr lang="en-GB" sz="1800" dirty="0"/>
              <a:t>Relay needed</a:t>
            </a:r>
          </a:p>
          <a:p>
            <a:pPr lvl="1"/>
            <a:r>
              <a:rPr lang="en-GB" sz="1600" dirty="0"/>
              <a:t>TcaGen2 is designed independently and just exposes a well-known interface on its own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4CE621E-4F88-1546-8F0C-47031BCD1DDA}"/>
              </a:ext>
            </a:extLst>
          </p:cNvPr>
          <p:cNvSpPr/>
          <p:nvPr/>
        </p:nvSpPr>
        <p:spPr>
          <a:xfrm>
            <a:off x="701567" y="1357582"/>
            <a:ext cx="4214813" cy="2670769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862D237-15BE-8B40-8CBA-A81B8960CDCA}"/>
              </a:ext>
            </a:extLst>
          </p:cNvPr>
          <p:cNvSpPr/>
          <p:nvPr/>
        </p:nvSpPr>
        <p:spPr>
          <a:xfrm>
            <a:off x="3163701" y="2154158"/>
            <a:ext cx="1139333" cy="9184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TcaGen2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A55B4EB-D10E-9842-85DB-63BF224CD03A}"/>
              </a:ext>
            </a:extLst>
          </p:cNvPr>
          <p:cNvCxnSpPr>
            <a:cxnSpLocks/>
            <a:stCxn id="42" idx="2"/>
            <a:endCxn id="44" idx="6"/>
          </p:cNvCxnSpPr>
          <p:nvPr/>
        </p:nvCxnSpPr>
        <p:spPr>
          <a:xfrm flipH="1">
            <a:off x="2526693" y="2513046"/>
            <a:ext cx="562359" cy="9730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48DA13DD-5E52-744B-8151-C4198A330247}"/>
              </a:ext>
            </a:extLst>
          </p:cNvPr>
          <p:cNvSpPr/>
          <p:nvPr/>
        </p:nvSpPr>
        <p:spPr>
          <a:xfrm>
            <a:off x="874353" y="2154158"/>
            <a:ext cx="1573888" cy="9184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VesCollector</a:t>
            </a:r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AEEF122-AA05-F946-B064-DCA4E897D480}"/>
              </a:ext>
            </a:extLst>
          </p:cNvPr>
          <p:cNvSpPr/>
          <p:nvPr/>
        </p:nvSpPr>
        <p:spPr>
          <a:xfrm rot="5400000">
            <a:off x="1281545" y="1210553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6484AB-9807-3347-AC69-08925F8A9052}"/>
              </a:ext>
            </a:extLst>
          </p:cNvPr>
          <p:cNvSpPr txBox="1"/>
          <p:nvPr/>
        </p:nvSpPr>
        <p:spPr>
          <a:xfrm>
            <a:off x="671603" y="3634090"/>
            <a:ext cx="1979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TOSCA substitution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D7847F8-2DF7-074E-8734-BDBC7104D927}"/>
              </a:ext>
            </a:extLst>
          </p:cNvPr>
          <p:cNvCxnSpPr>
            <a:cxnSpLocks/>
            <a:stCxn id="47" idx="6"/>
            <a:endCxn id="48" idx="2"/>
          </p:cNvCxnSpPr>
          <p:nvPr/>
        </p:nvCxnSpPr>
        <p:spPr>
          <a:xfrm>
            <a:off x="3731805" y="3148392"/>
            <a:ext cx="148444" cy="806142"/>
          </a:xfrm>
          <a:prstGeom prst="line">
            <a:avLst/>
          </a:prstGeom>
          <a:ln w="2222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0A70BB3-9214-B643-A3E1-F6909D74E444}"/>
              </a:ext>
            </a:extLst>
          </p:cNvPr>
          <p:cNvSpPr txBox="1"/>
          <p:nvPr/>
        </p:nvSpPr>
        <p:spPr>
          <a:xfrm>
            <a:off x="3904920" y="1364041"/>
            <a:ext cx="1008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 Relay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43C99C6-8C5E-D147-A931-DE44FF572EC6}"/>
              </a:ext>
            </a:extLst>
          </p:cNvPr>
          <p:cNvSpPr/>
          <p:nvPr/>
        </p:nvSpPr>
        <p:spPr>
          <a:xfrm>
            <a:off x="3089052" y="2389429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AA57898-C96E-EE4D-B34A-C1BD63FD8856}"/>
              </a:ext>
            </a:extLst>
          </p:cNvPr>
          <p:cNvSpPr/>
          <p:nvPr/>
        </p:nvSpPr>
        <p:spPr>
          <a:xfrm rot="5400000">
            <a:off x="1308060" y="2022864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7FE7406-C641-E44B-AA46-DB140E1D6069}"/>
              </a:ext>
            </a:extLst>
          </p:cNvPr>
          <p:cNvSpPr/>
          <p:nvPr/>
        </p:nvSpPr>
        <p:spPr>
          <a:xfrm>
            <a:off x="2379055" y="2486734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1E1CAD4-A601-CF40-ACFD-684C1C0CC28A}"/>
              </a:ext>
            </a:extLst>
          </p:cNvPr>
          <p:cNvCxnSpPr>
            <a:cxnSpLocks/>
            <a:stCxn id="38" idx="6"/>
            <a:endCxn id="43" idx="2"/>
          </p:cNvCxnSpPr>
          <p:nvPr/>
        </p:nvCxnSpPr>
        <p:spPr>
          <a:xfrm>
            <a:off x="1355364" y="1407989"/>
            <a:ext cx="26515" cy="664673"/>
          </a:xfrm>
          <a:prstGeom prst="line">
            <a:avLst/>
          </a:prstGeom>
          <a:ln w="2222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B031A4F6-F683-6E46-B022-D4D8125C967B}"/>
              </a:ext>
            </a:extLst>
          </p:cNvPr>
          <p:cNvSpPr/>
          <p:nvPr/>
        </p:nvSpPr>
        <p:spPr>
          <a:xfrm rot="5400000">
            <a:off x="3657986" y="2950956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260B3C-452F-9E47-A605-DBC33D43E139}"/>
              </a:ext>
            </a:extLst>
          </p:cNvPr>
          <p:cNvSpPr/>
          <p:nvPr/>
        </p:nvSpPr>
        <p:spPr>
          <a:xfrm rot="5400000">
            <a:off x="3806430" y="3904736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507DCFD-3D70-6C48-9917-AB8E7DEED0CA}"/>
              </a:ext>
            </a:extLst>
          </p:cNvPr>
          <p:cNvSpPr/>
          <p:nvPr/>
        </p:nvSpPr>
        <p:spPr>
          <a:xfrm>
            <a:off x="9840315" y="2083481"/>
            <a:ext cx="1139333" cy="9184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TcaGen2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578C95F-12C6-A945-B1AD-BDDAC85A016F}"/>
              </a:ext>
            </a:extLst>
          </p:cNvPr>
          <p:cNvCxnSpPr>
            <a:cxnSpLocks/>
            <a:stCxn id="77" idx="5"/>
            <a:endCxn id="66" idx="6"/>
          </p:cNvCxnSpPr>
          <p:nvPr/>
        </p:nvCxnSpPr>
        <p:spPr>
          <a:xfrm flipH="1">
            <a:off x="8414065" y="2208738"/>
            <a:ext cx="376041" cy="3726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DB81516C-909A-7446-8FDA-D5DA1938B5CC}"/>
              </a:ext>
            </a:extLst>
          </p:cNvPr>
          <p:cNvSpPr/>
          <p:nvPr/>
        </p:nvSpPr>
        <p:spPr>
          <a:xfrm>
            <a:off x="6761725" y="2125151"/>
            <a:ext cx="1573888" cy="9184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VesCollector</a:t>
            </a:r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B3F2250-8F79-C849-B374-755BB0A46CBD}"/>
              </a:ext>
            </a:extLst>
          </p:cNvPr>
          <p:cNvSpPr/>
          <p:nvPr/>
        </p:nvSpPr>
        <p:spPr>
          <a:xfrm rot="5400000">
            <a:off x="7168917" y="1181546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FA2AC05-28B6-D14B-804C-524A7ADF12B4}"/>
              </a:ext>
            </a:extLst>
          </p:cNvPr>
          <p:cNvSpPr txBox="1"/>
          <p:nvPr/>
        </p:nvSpPr>
        <p:spPr>
          <a:xfrm>
            <a:off x="6558975" y="3605083"/>
            <a:ext cx="1979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TOSCA substitution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2AC7623-FF43-0D4E-ADFA-B9DD34F2BCAB}"/>
              </a:ext>
            </a:extLst>
          </p:cNvPr>
          <p:cNvCxnSpPr>
            <a:cxnSpLocks/>
            <a:stCxn id="70" idx="6"/>
            <a:endCxn id="71" idx="1"/>
          </p:cNvCxnSpPr>
          <p:nvPr/>
        </p:nvCxnSpPr>
        <p:spPr>
          <a:xfrm flipH="1">
            <a:off x="9855032" y="3062607"/>
            <a:ext cx="678565" cy="884541"/>
          </a:xfrm>
          <a:prstGeom prst="line">
            <a:avLst/>
          </a:prstGeom>
          <a:ln w="2222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71D7CDAD-16E3-244B-B2F7-C5B8EC307159}"/>
              </a:ext>
            </a:extLst>
          </p:cNvPr>
          <p:cNvSpPr txBox="1"/>
          <p:nvPr/>
        </p:nvSpPr>
        <p:spPr>
          <a:xfrm>
            <a:off x="10158122" y="1328575"/>
            <a:ext cx="1150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With relay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93B6487-2443-A144-BC33-703327CE18AB}"/>
              </a:ext>
            </a:extLst>
          </p:cNvPr>
          <p:cNvSpPr/>
          <p:nvPr/>
        </p:nvSpPr>
        <p:spPr>
          <a:xfrm>
            <a:off x="9739126" y="2363117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7B481AE-06C9-294A-9CC6-85B16CB3E06C}"/>
              </a:ext>
            </a:extLst>
          </p:cNvPr>
          <p:cNvSpPr/>
          <p:nvPr/>
        </p:nvSpPr>
        <p:spPr>
          <a:xfrm rot="5400000">
            <a:off x="7195432" y="1993857"/>
            <a:ext cx="147638" cy="24723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10F45FA-09B0-9C4A-B636-E0340AEC9346}"/>
              </a:ext>
            </a:extLst>
          </p:cNvPr>
          <p:cNvSpPr/>
          <p:nvPr/>
        </p:nvSpPr>
        <p:spPr>
          <a:xfrm>
            <a:off x="8266427" y="2457727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5E284A1-104E-2C43-A7C7-F390A3169E40}"/>
              </a:ext>
            </a:extLst>
          </p:cNvPr>
          <p:cNvCxnSpPr>
            <a:cxnSpLocks/>
            <a:stCxn id="55" idx="6"/>
            <a:endCxn id="65" idx="2"/>
          </p:cNvCxnSpPr>
          <p:nvPr/>
        </p:nvCxnSpPr>
        <p:spPr>
          <a:xfrm>
            <a:off x="7242736" y="1378982"/>
            <a:ext cx="26515" cy="664673"/>
          </a:xfrm>
          <a:prstGeom prst="line">
            <a:avLst/>
          </a:prstGeom>
          <a:ln w="2222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867D9ADC-3695-1943-804A-0D0B6FA9BCB8}"/>
              </a:ext>
            </a:extLst>
          </p:cNvPr>
          <p:cNvSpPr/>
          <p:nvPr/>
        </p:nvSpPr>
        <p:spPr>
          <a:xfrm rot="5400000">
            <a:off x="10459778" y="2865171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0172D07-7B32-6B4C-9D9C-F53A6DB3CA74}"/>
              </a:ext>
            </a:extLst>
          </p:cNvPr>
          <p:cNvSpPr/>
          <p:nvPr/>
        </p:nvSpPr>
        <p:spPr>
          <a:xfrm rot="5400000">
            <a:off x="9693802" y="3875729"/>
            <a:ext cx="147638" cy="24723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698BD85-7932-2B42-BEF3-9CE950D39A5D}"/>
              </a:ext>
            </a:extLst>
          </p:cNvPr>
          <p:cNvSpPr/>
          <p:nvPr/>
        </p:nvSpPr>
        <p:spPr>
          <a:xfrm>
            <a:off x="8645899" y="1683052"/>
            <a:ext cx="790345" cy="469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Relay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E53052C-8520-DF47-853E-432B0E13E1C8}"/>
              </a:ext>
            </a:extLst>
          </p:cNvPr>
          <p:cNvSpPr/>
          <p:nvPr/>
        </p:nvSpPr>
        <p:spPr>
          <a:xfrm rot="5400000">
            <a:off x="8773318" y="2105666"/>
            <a:ext cx="119561" cy="1216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0F0F455-939E-4547-A547-2063E53B8C4C}"/>
              </a:ext>
            </a:extLst>
          </p:cNvPr>
          <p:cNvSpPr/>
          <p:nvPr/>
        </p:nvSpPr>
        <p:spPr>
          <a:xfrm rot="5400000">
            <a:off x="9148455" y="2105667"/>
            <a:ext cx="119561" cy="1216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2F73F9BE-28A3-E540-A898-1087A6F51520}"/>
              </a:ext>
            </a:extLst>
          </p:cNvPr>
          <p:cNvCxnSpPr>
            <a:cxnSpLocks/>
            <a:stCxn id="78" idx="7"/>
            <a:endCxn id="64" idx="2"/>
          </p:cNvCxnSpPr>
          <p:nvPr/>
        </p:nvCxnSpPr>
        <p:spPr>
          <a:xfrm>
            <a:off x="9251228" y="2208739"/>
            <a:ext cx="487898" cy="27799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94769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0DB78-0D9A-AA49-B270-3DD0C076D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4516D5-3215-664C-8165-F63965E90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Modelling files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B5D2D2-AD5B-684F-BEBC-5784BF5B02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 err="1"/>
              <a:t>cloop_base_types.yaml</a:t>
            </a:r>
            <a:endParaRPr lang="en-GB" sz="2400" dirty="0"/>
          </a:p>
          <a:p>
            <a:pPr lvl="1"/>
            <a:r>
              <a:rPr lang="en-GB" sz="2000" dirty="0"/>
              <a:t>Fundamental types including the event producer and consumer capabilities, and the base app type</a:t>
            </a:r>
          </a:p>
          <a:p>
            <a:r>
              <a:rPr lang="en-GB" sz="2400" dirty="0" err="1">
                <a:solidFill>
                  <a:schemeClr val="accent1"/>
                </a:solidFill>
              </a:rPr>
              <a:t>cloop_dcae_types.yaml</a:t>
            </a:r>
            <a:endParaRPr lang="en-GB" sz="2400" dirty="0">
              <a:solidFill>
                <a:schemeClr val="accent1"/>
              </a:solidFill>
            </a:endParaRPr>
          </a:p>
          <a:p>
            <a:pPr lvl="1"/>
            <a:r>
              <a:rPr lang="en-GB" sz="2000" dirty="0"/>
              <a:t>Types modelled in the DCAE: </a:t>
            </a:r>
            <a:r>
              <a:rPr lang="en-GB" sz="2000" dirty="0" err="1"/>
              <a:t>VES_Collector</a:t>
            </a:r>
            <a:r>
              <a:rPr lang="en-GB" sz="2000" dirty="0"/>
              <a:t>, TCA_Gen_2, DCAE_VES_TCA </a:t>
            </a:r>
          </a:p>
          <a:p>
            <a:pPr lvl="1"/>
            <a:r>
              <a:rPr lang="en-GB" sz="2000" i="1" dirty="0" err="1">
                <a:solidFill>
                  <a:schemeClr val="accent1"/>
                </a:solidFill>
              </a:rPr>
              <a:t>VES_Collector</a:t>
            </a:r>
            <a:r>
              <a:rPr lang="en-GB" sz="2000" i="1" dirty="0">
                <a:solidFill>
                  <a:schemeClr val="accent1"/>
                </a:solidFill>
              </a:rPr>
              <a:t> </a:t>
            </a:r>
            <a:r>
              <a:rPr lang="en-GB" sz="2000" i="1" dirty="0"/>
              <a:t>and </a:t>
            </a:r>
            <a:r>
              <a:rPr lang="en-GB" sz="2000" i="1" dirty="0">
                <a:solidFill>
                  <a:schemeClr val="accent1"/>
                </a:solidFill>
              </a:rPr>
              <a:t>TCA_Gen_2 </a:t>
            </a:r>
            <a:r>
              <a:rPr lang="en-GB" sz="2000" i="1" dirty="0"/>
              <a:t>are mapped to TOSCA (by </a:t>
            </a:r>
            <a:r>
              <a:rPr lang="en-GB" sz="2000" i="1" dirty="0">
                <a:solidFill>
                  <a:schemeClr val="accent1"/>
                </a:solidFill>
              </a:rPr>
              <a:t>DCAE</a:t>
            </a:r>
            <a:r>
              <a:rPr lang="en-GB" sz="2000" i="1" dirty="0"/>
              <a:t>)</a:t>
            </a:r>
          </a:p>
          <a:p>
            <a:pPr lvl="1"/>
            <a:r>
              <a:rPr lang="en-GB" sz="2000" i="1" dirty="0">
                <a:solidFill>
                  <a:schemeClr val="accent1"/>
                </a:solidFill>
              </a:rPr>
              <a:t>DCAE_VES_TCA </a:t>
            </a:r>
            <a:r>
              <a:rPr lang="en-GB" sz="2000" i="1" dirty="0"/>
              <a:t>Tosca types is created by </a:t>
            </a:r>
            <a:r>
              <a:rPr lang="en-GB" sz="2000" i="1" dirty="0">
                <a:solidFill>
                  <a:schemeClr val="accent1"/>
                </a:solidFill>
              </a:rPr>
              <a:t>DCAE</a:t>
            </a:r>
          </a:p>
          <a:p>
            <a:r>
              <a:rPr lang="en-GB" sz="2400" dirty="0" err="1">
                <a:solidFill>
                  <a:schemeClr val="accent1"/>
                </a:solidFill>
              </a:rPr>
              <a:t>cloop_DCAE_VES_TCA_substitution</a:t>
            </a:r>
            <a:endParaRPr lang="en-GB" sz="2400" dirty="0">
              <a:solidFill>
                <a:schemeClr val="accent1"/>
              </a:solidFill>
            </a:endParaRPr>
          </a:p>
          <a:p>
            <a:pPr lvl="1"/>
            <a:r>
              <a:rPr lang="en-GB" sz="2000" dirty="0"/>
              <a:t>Substitution template implementing the internals of DCAE_VES_TCA</a:t>
            </a:r>
          </a:p>
          <a:p>
            <a:pPr lvl="1"/>
            <a:r>
              <a:rPr lang="en-GB" sz="2000" i="1" dirty="0" err="1">
                <a:solidFill>
                  <a:schemeClr val="accent1"/>
                </a:solidFill>
              </a:rPr>
              <a:t>DCAE_VES_TCA_substitution</a:t>
            </a:r>
            <a:r>
              <a:rPr lang="en-GB" sz="2000" i="1" dirty="0">
                <a:solidFill>
                  <a:schemeClr val="accent1"/>
                </a:solidFill>
              </a:rPr>
              <a:t> </a:t>
            </a:r>
            <a:r>
              <a:rPr lang="en-GB" sz="2000" i="1" dirty="0"/>
              <a:t>is created by </a:t>
            </a:r>
            <a:r>
              <a:rPr lang="en-GB" sz="2000" i="1" dirty="0">
                <a:solidFill>
                  <a:schemeClr val="accent1"/>
                </a:solidFill>
              </a:rPr>
              <a:t>DCAE</a:t>
            </a:r>
            <a:endParaRPr lang="en-GB" sz="2400" i="1" dirty="0">
              <a:solidFill>
                <a:schemeClr val="accent1"/>
              </a:solidFill>
            </a:endParaRPr>
          </a:p>
          <a:p>
            <a:r>
              <a:rPr lang="en-GB" sz="2400" dirty="0" err="1">
                <a:solidFill>
                  <a:srgbClr val="92D050"/>
                </a:solidFill>
              </a:rPr>
              <a:t>cloop_other_types.yaml</a:t>
            </a:r>
            <a:endParaRPr lang="en-GB" sz="2400" dirty="0">
              <a:solidFill>
                <a:srgbClr val="92D050"/>
              </a:solidFill>
            </a:endParaRPr>
          </a:p>
          <a:p>
            <a:pPr lvl="1"/>
            <a:r>
              <a:rPr lang="en-GB" sz="2000" dirty="0"/>
              <a:t>Other types (not created by DCAE) used in the closed loop example</a:t>
            </a:r>
          </a:p>
          <a:p>
            <a:pPr lvl="1"/>
            <a:r>
              <a:rPr lang="en-GB" sz="2100" dirty="0" err="1">
                <a:solidFill>
                  <a:srgbClr val="92D050"/>
                </a:solidFill>
              </a:rPr>
              <a:t>Policy_Framework</a:t>
            </a:r>
            <a:r>
              <a:rPr lang="en-GB" sz="2100" i="1" dirty="0">
                <a:solidFill>
                  <a:srgbClr val="92D050"/>
                </a:solidFill>
              </a:rPr>
              <a:t> </a:t>
            </a:r>
            <a:r>
              <a:rPr lang="en-GB" sz="2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GB" sz="2100" i="1" dirty="0">
                <a:solidFill>
                  <a:srgbClr val="92D050"/>
                </a:solidFill>
              </a:rPr>
              <a:t> </a:t>
            </a:r>
            <a:r>
              <a:rPr lang="en-GB" sz="2100" i="1" dirty="0" err="1">
                <a:solidFill>
                  <a:srgbClr val="92D050"/>
                </a:solidFill>
              </a:rPr>
              <a:t>Apex_Policy_Framework</a:t>
            </a:r>
            <a:r>
              <a:rPr lang="en-GB" sz="2100" i="1" dirty="0">
                <a:solidFill>
                  <a:srgbClr val="92D050"/>
                </a:solidFill>
              </a:rPr>
              <a:t> </a:t>
            </a:r>
            <a:r>
              <a:rPr lang="en-GB" sz="2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mapped to TOSCA (by </a:t>
            </a:r>
            <a:r>
              <a:rPr lang="en-GB" sz="2100" i="1" dirty="0">
                <a:solidFill>
                  <a:srgbClr val="92D050"/>
                </a:solidFill>
              </a:rPr>
              <a:t>SDC</a:t>
            </a:r>
            <a:r>
              <a:rPr lang="en-GB" sz="2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GB" sz="24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Cloop_dcae_example.yaml</a:t>
            </a:r>
            <a:endParaRPr lang="en-GB" sz="2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GB" sz="2000" dirty="0"/>
              <a:t>The example of the closed loop part containing the DCAE_VES_TCA  and </a:t>
            </a:r>
            <a:r>
              <a:rPr lang="en-GB" sz="2100" dirty="0"/>
              <a:t>the </a:t>
            </a:r>
            <a:r>
              <a:rPr lang="en-GB" sz="2100" dirty="0" err="1"/>
              <a:t>Apex_Policy</a:t>
            </a:r>
            <a:r>
              <a:rPr lang="en-GB" sz="2100" dirty="0"/>
              <a:t> Framework app </a:t>
            </a:r>
          </a:p>
          <a:p>
            <a:pPr lvl="1"/>
            <a:r>
              <a:rPr lang="en-GB" sz="21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Cloop</a:t>
            </a:r>
            <a:r>
              <a:rPr lang="en-GB" sz="2100" dirty="0"/>
              <a:t> created by </a:t>
            </a:r>
            <a:r>
              <a:rPr lang="en-GB" sz="21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CLAMP</a:t>
            </a:r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8311555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CBF817-7608-D94D-A642-6FBAD0EC7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063C16-894C-2B45-97F6-409FBBE2B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DCAE MOD output: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7E5BEE-E050-F943-96AD-19F17402EA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Individual app components</a:t>
            </a:r>
          </a:p>
          <a:p>
            <a:pPr lvl="1"/>
            <a:r>
              <a:rPr lang="en-GB" dirty="0"/>
              <a:t>As TOSCA node types</a:t>
            </a:r>
          </a:p>
          <a:p>
            <a:r>
              <a:rPr lang="en-GB" dirty="0"/>
              <a:t>Composed DCAE MOD apps</a:t>
            </a:r>
          </a:p>
          <a:p>
            <a:pPr lvl="1"/>
            <a:r>
              <a:rPr lang="en-GB" dirty="0"/>
              <a:t>As TOSCA substitution templates</a:t>
            </a:r>
          </a:p>
          <a:p>
            <a:pPr lvl="1"/>
            <a:r>
              <a:rPr lang="en-GB" dirty="0"/>
              <a:t>Made from nodes of the above exposed app node types</a:t>
            </a:r>
          </a:p>
        </p:txBody>
      </p:sp>
    </p:spTree>
    <p:extLst>
      <p:ext uri="{BB962C8B-B14F-4D97-AF65-F5344CB8AC3E}">
        <p14:creationId xmlns:p14="http://schemas.microsoft.com/office/powerpoint/2010/main" val="267367698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DD61E0-94C3-164D-B206-DA07A1CC05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94AB7B-2430-B04B-A6AF-F1895DBC0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with </a:t>
            </a:r>
            <a:r>
              <a:rPr lang="en-GB" dirty="0" err="1"/>
              <a:t>VES_Collector</a:t>
            </a:r>
            <a:r>
              <a:rPr lang="en-GB" dirty="0"/>
              <a:t>, TCA, and </a:t>
            </a:r>
            <a:r>
              <a:rPr lang="en-GB" dirty="0" err="1"/>
              <a:t>Apex_Policy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1F4B69-7398-6345-B978-E8B7F60692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DCAE MOD</a:t>
            </a:r>
          </a:p>
          <a:p>
            <a:pPr lvl="1"/>
            <a:r>
              <a:rPr lang="en-GB" dirty="0"/>
              <a:t>Creates the </a:t>
            </a:r>
            <a:r>
              <a:rPr lang="en-GB" dirty="0" err="1"/>
              <a:t>VES_Collector</a:t>
            </a:r>
            <a:r>
              <a:rPr lang="en-GB" dirty="0"/>
              <a:t>, TCA (TOSCA) app types</a:t>
            </a:r>
          </a:p>
          <a:p>
            <a:pPr lvl="1"/>
            <a:r>
              <a:rPr lang="en-GB" dirty="0"/>
              <a:t>Creates a composed DCAE_VES_TCA  (TOSCA) app using VES Collector, TCA</a:t>
            </a:r>
          </a:p>
          <a:p>
            <a:pPr lvl="2"/>
            <a:r>
              <a:rPr lang="en-GB" dirty="0"/>
              <a:t>Expressed as a TOSCA substitution template</a:t>
            </a:r>
          </a:p>
          <a:p>
            <a:pPr lvl="1"/>
            <a:r>
              <a:rPr lang="en-GB" dirty="0"/>
              <a:t>Exposes VES Collector, TCA (TOSCA) apps, and the DCAE_VES_TCA (TOSCA) app</a:t>
            </a:r>
          </a:p>
          <a:p>
            <a:pPr lvl="1"/>
            <a:endParaRPr lang="en-GB" dirty="0"/>
          </a:p>
          <a:p>
            <a:r>
              <a:rPr lang="en-GB" dirty="0"/>
              <a:t>CLAMP</a:t>
            </a:r>
          </a:p>
          <a:p>
            <a:pPr lvl="1"/>
            <a:r>
              <a:rPr lang="en-GB" dirty="0"/>
              <a:t>Creates/imports the </a:t>
            </a:r>
            <a:r>
              <a:rPr lang="en-GB" dirty="0" err="1"/>
              <a:t>Apex_Policy</a:t>
            </a:r>
            <a:r>
              <a:rPr lang="en-GB" dirty="0"/>
              <a:t> (TOSCA) app</a:t>
            </a:r>
          </a:p>
          <a:p>
            <a:pPr lvl="2"/>
            <a:r>
              <a:rPr lang="en-GB" dirty="0"/>
              <a:t>As TOSCA node type</a:t>
            </a:r>
          </a:p>
          <a:p>
            <a:pPr lvl="1"/>
            <a:r>
              <a:rPr lang="en-GB" dirty="0"/>
              <a:t>Creates the closed loop (TOSCA) template</a:t>
            </a:r>
          </a:p>
          <a:p>
            <a:pPr lvl="2"/>
            <a:r>
              <a:rPr lang="en-GB" dirty="0"/>
              <a:t>Connecting the DCAE_VES_TCA app with the </a:t>
            </a:r>
            <a:r>
              <a:rPr lang="en-GB" dirty="0" err="1"/>
              <a:t>Apex_Policy</a:t>
            </a:r>
            <a:r>
              <a:rPr lang="en-GB" dirty="0"/>
              <a:t> app</a:t>
            </a:r>
          </a:p>
          <a:p>
            <a:pPr lvl="2"/>
            <a:r>
              <a:rPr lang="en-GB" dirty="0"/>
              <a:t>Expressed as a TOSCA template</a:t>
            </a:r>
          </a:p>
          <a:p>
            <a:pPr lvl="1"/>
            <a:r>
              <a:rPr lang="en-GB" dirty="0"/>
              <a:t>Creates the instance of the closed loop from the template</a:t>
            </a:r>
          </a:p>
          <a:p>
            <a:pPr lvl="2"/>
            <a:r>
              <a:rPr lang="en-GB" dirty="0"/>
              <a:t>By supplying input parameters for the TOSCA template</a:t>
            </a:r>
          </a:p>
          <a:p>
            <a:pPr lvl="1"/>
            <a:r>
              <a:rPr lang="en-GB" dirty="0"/>
              <a:t>Asks the different relevant ONAP components to deploy the closed loop and progress consistency checks.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77726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2173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7" ma:contentTypeDescription="Create a new document." ma:contentTypeScope="" ma:versionID="f9445b9b7218e26dedf7b7f3041dac4c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bde985d153e10920f40bcdf3032929d5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0C73F1-2E2A-401D-8C35-2B9E1B60F4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A3401B-1E7C-4BD4-AB19-7E857ED9D8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3aa34c-cc81-4119-9cda-68682073e045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1623615-6F94-47B2-B108-E787C956BB4F}">
  <ds:schemaRefs>
    <ds:schemaRef ds:uri="http://purl.org/dc/terms/"/>
    <ds:schemaRef ds:uri="http://schemas.openxmlformats.org/package/2006/metadata/core-properties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63aa34c-cc81-4119-9cda-68682073e04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110627</TotalTime>
  <Words>584</Words>
  <Application>Microsoft Office PowerPoint</Application>
  <PresentationFormat>Widescreen</PresentationFormat>
  <Paragraphs>98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.AppleSystemUIFont</vt:lpstr>
      <vt:lpstr>Arial</vt:lpstr>
      <vt:lpstr>Calibri</vt:lpstr>
      <vt:lpstr>Calibri Light</vt:lpstr>
      <vt:lpstr>Office Theme</vt:lpstr>
      <vt:lpstr>DCAE MOD, CLAMP and Policy Interworking CL COM – 2020/07/01</vt:lpstr>
      <vt:lpstr>Guilin: TOSCA Defined Control Loop - Stories</vt:lpstr>
      <vt:lpstr>Story 1: Create a TOSCA definition of a Control Loop</vt:lpstr>
      <vt:lpstr>Control Loop including DCAE MOD composed components</vt:lpstr>
      <vt:lpstr>No relay vs. Relay</vt:lpstr>
      <vt:lpstr>Modelling files</vt:lpstr>
      <vt:lpstr>DCAE MOD output:</vt:lpstr>
      <vt:lpstr>Example with VES_Collector, TCA, and Apex_Policy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PNF Software Upgrade</dc:title>
  <dc:creator>zu.qiang@ericsson.com</dc:creator>
  <cp:keywords>PNF</cp:keywords>
  <cp:lastModifiedBy>Michela Bevilacqua</cp:lastModifiedBy>
  <cp:revision>1220</cp:revision>
  <cp:lastPrinted>2017-12-06T19:47:24Z</cp:lastPrinted>
  <dcterms:created xsi:type="dcterms:W3CDTF">2017-02-27T16:23:08Z</dcterms:created>
  <dcterms:modified xsi:type="dcterms:W3CDTF">2020-07-02T12:12:05Z</dcterms:modified>
  <cp:category>PNF software upgrade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(3)Sw+7vRpICnPn4NJKRFNe1PhvDy+Bhdxxo+2b680ys24iDfd91KxDn0xjJ/wvz1B0MHwZg2/m
ITegeZ+2ni9VrAlButjShuAh7UdBy9e6RSS65lkSaFk0okYdIoQnCH0hWertMUM9WltyIXMG
I13QeI8Fa7UKh/4pMfFPvnaMscm5K0G+G4DlMWFNM/V/PKbRyLUedp/1rExrY3kJPHipd4pg
8Ek7n6oOojwRd2/cfQ</vt:lpwstr>
  </property>
  <property fmtid="{D5CDD505-2E9C-101B-9397-08002B2CF9AE}" pid="3" name="_2015_ms_pID_7253431">
    <vt:lpwstr>UWqWWq1LkIW8cfmTku8PKes95CM3fXC5NOPxzO7iRGjP8L7YjY/bzI
xln/hj7hkCAQfCH+fFPqs8cspYmfjSJR6uSyOB4tqXsmKUYL84bTlN+d5AVQzrilXXf4Q76f
bKnb948DzLMFYEYgCFCNHetFRa3hPt4tfbGYfLxoU985OHAvC+BG4KKQcycpwQXePC2jQZWW
MenX9dg8jIiai3JZVwmha5FPDh3eJ0u4FviO</vt:lpwstr>
  </property>
  <property fmtid="{D5CDD505-2E9C-101B-9397-08002B2CF9AE}" pid="4" name="_2015_ms_pID_7253432">
    <vt:lpwstr>Vg==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1530788087</vt:lpwstr>
  </property>
  <property fmtid="{D5CDD505-2E9C-101B-9397-08002B2CF9AE}" pid="9" name="UpdateProcess">
    <vt:lpwstr>End</vt:lpwstr>
  </property>
  <property fmtid="{D5CDD505-2E9C-101B-9397-08002B2CF9AE}" pid="10" name="ContentTypeId">
    <vt:lpwstr>0x01010067211220D098C84B99FF29185656C1DC</vt:lpwstr>
  </property>
</Properties>
</file>