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7" r:id="rId2"/>
  </p:sldMasterIdLst>
  <p:notesMasterIdLst>
    <p:notesMasterId r:id="rId22"/>
  </p:notesMasterIdLst>
  <p:sldIdLst>
    <p:sldId id="277" r:id="rId3"/>
    <p:sldId id="281" r:id="rId4"/>
    <p:sldId id="269" r:id="rId5"/>
    <p:sldId id="270" r:id="rId6"/>
    <p:sldId id="279" r:id="rId7"/>
    <p:sldId id="280" r:id="rId8"/>
    <p:sldId id="285" r:id="rId9"/>
    <p:sldId id="271" r:id="rId10"/>
    <p:sldId id="275" r:id="rId11"/>
    <p:sldId id="278" r:id="rId12"/>
    <p:sldId id="284" r:id="rId13"/>
    <p:sldId id="272" r:id="rId14"/>
    <p:sldId id="276" r:id="rId15"/>
    <p:sldId id="283" r:id="rId16"/>
    <p:sldId id="282" r:id="rId17"/>
    <p:sldId id="287" r:id="rId18"/>
    <p:sldId id="291" r:id="rId19"/>
    <p:sldId id="290" r:id="rId20"/>
    <p:sldId id="274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900"/>
    <a:srgbClr val="FFD200"/>
    <a:srgbClr val="000000"/>
    <a:srgbClr val="FFFFFF"/>
    <a:srgbClr val="A88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222" autoAdjust="0"/>
  </p:normalViewPr>
  <p:slideViewPr>
    <p:cSldViewPr showGuides="1">
      <p:cViewPr>
        <p:scale>
          <a:sx n="125" d="100"/>
          <a:sy n="125" d="100"/>
        </p:scale>
        <p:origin x="-870" y="-366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12/08/2019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192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413775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405999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84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408250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17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2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93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iki.onap.org/pages/viewpage.action?pageId=33068582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om/Orange-OpenSource/lfn/onap/service-resolver" TargetMode="Externa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4326" y="268289"/>
            <a:ext cx="8290122" cy="2301874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4800" dirty="0" smtClean="0"/>
              <a:t>Service </a:t>
            </a:r>
            <a:r>
              <a:rPr lang="en-GB" sz="4800" dirty="0" smtClean="0"/>
              <a:t>Resolver</a:t>
            </a:r>
            <a:br>
              <a:rPr lang="en-GB" sz="4800" dirty="0" smtClean="0"/>
            </a:br>
            <a:r>
              <a:rPr lang="en-GB" sz="4800" dirty="0" smtClean="0"/>
              <a:t>for ONAP</a:t>
            </a:r>
            <a:r>
              <a:rPr lang="fr-FR" sz="4800" dirty="0" smtClean="0"/>
              <a:t> 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René ROBERT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875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279321" y="123478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Service Resolver : instantiation Decision Rules</a:t>
            </a:r>
            <a:endParaRPr lang="en-US" dirty="0"/>
          </a:p>
        </p:txBody>
      </p:sp>
      <p:sp>
        <p:nvSpPr>
          <p:cNvPr id="2" name="Ellipse 1"/>
          <p:cNvSpPr/>
          <p:nvPr/>
        </p:nvSpPr>
        <p:spPr>
          <a:xfrm>
            <a:off x="731288" y="843558"/>
            <a:ext cx="4600430" cy="10807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Rule 1 : Instantiation decision based on a CFS characteristic (= parameter)</a:t>
            </a:r>
          </a:p>
        </p:txBody>
      </p:sp>
      <p:sp>
        <p:nvSpPr>
          <p:cNvPr id="10" name="Ellipse 9"/>
          <p:cNvSpPr/>
          <p:nvPr/>
        </p:nvSpPr>
        <p:spPr>
          <a:xfrm>
            <a:off x="4139952" y="1852250"/>
            <a:ext cx="4464496" cy="9361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Rule 2 : Instantiation decision based on existing RFS instance in a set </a:t>
            </a:r>
          </a:p>
        </p:txBody>
      </p:sp>
      <p:sp>
        <p:nvSpPr>
          <p:cNvPr id="11" name="Ellipse 10"/>
          <p:cNvSpPr/>
          <p:nvPr/>
        </p:nvSpPr>
        <p:spPr>
          <a:xfrm>
            <a:off x="966684" y="2788354"/>
            <a:ext cx="3816424" cy="11527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Rule 3 : Instantiation decision based on service capacity of existing RFS instance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019389" y="4284298"/>
            <a:ext cx="2624658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Rules can be chained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27584" y="2320302"/>
            <a:ext cx="3063974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Only 3 rules identified today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723801" y="2860362"/>
            <a:ext cx="3063974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A « set » can be : customer, all, admin domain…</a:t>
            </a:r>
          </a:p>
        </p:txBody>
      </p:sp>
    </p:spTree>
    <p:extLst>
      <p:ext uri="{BB962C8B-B14F-4D97-AF65-F5344CB8AC3E}">
        <p14:creationId xmlns:p14="http://schemas.microsoft.com/office/powerpoint/2010/main" val="276309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279321" y="123478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Service </a:t>
            </a:r>
            <a:r>
              <a:rPr lang="fr-FR" dirty="0" err="1"/>
              <a:t>Resolver</a:t>
            </a:r>
            <a:r>
              <a:rPr lang="fr-FR" dirty="0"/>
              <a:t> : </a:t>
            </a:r>
            <a:r>
              <a:rPr lang="fr-FR" dirty="0" smtClean="0"/>
              <a:t>How to </a:t>
            </a:r>
            <a:r>
              <a:rPr lang="fr-FR" dirty="0" err="1" smtClean="0"/>
              <a:t>instantiate</a:t>
            </a:r>
            <a:r>
              <a:rPr lang="fr-FR" dirty="0" smtClean="0"/>
              <a:t> a service (</a:t>
            </a:r>
            <a:r>
              <a:rPr lang="fr-FR" dirty="0" err="1" smtClean="0"/>
              <a:t>cfs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2259224"/>
            <a:ext cx="897731" cy="9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ulle ronde 4"/>
          <p:cNvSpPr/>
          <p:nvPr/>
        </p:nvSpPr>
        <p:spPr>
          <a:xfrm>
            <a:off x="755575" y="699542"/>
            <a:ext cx="3322637" cy="1023883"/>
          </a:xfrm>
          <a:prstGeom prst="wedgeEllipseCallout">
            <a:avLst>
              <a:gd name="adj1" fmla="val 49144"/>
              <a:gd name="adj2" fmla="val 9855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2</a:t>
            </a:r>
            <a:r>
              <a:rPr lang="fr-FR" sz="1200" dirty="0" smtClean="0"/>
              <a:t> – </a:t>
            </a:r>
            <a:r>
              <a:rPr lang="fr-FR" sz="1200" dirty="0" err="1" smtClean="0"/>
              <a:t>send</a:t>
            </a:r>
            <a:r>
              <a:rPr lang="fr-FR" sz="1200" dirty="0" smtClean="0"/>
              <a:t> the service </a:t>
            </a:r>
            <a:r>
              <a:rPr lang="fr-FR" sz="1200" dirty="0" err="1" smtClean="0"/>
              <a:t>order</a:t>
            </a:r>
            <a:r>
              <a:rPr lang="fr-FR" sz="1200" dirty="0" smtClean="0"/>
              <a:t> to Service </a:t>
            </a:r>
            <a:r>
              <a:rPr lang="fr-FR" sz="1200" dirty="0" err="1" smtClean="0"/>
              <a:t>Resolver</a:t>
            </a:r>
            <a:r>
              <a:rPr lang="fr-FR" sz="1200" dirty="0" smtClean="0"/>
              <a:t>. Sender </a:t>
            </a:r>
            <a:r>
              <a:rPr lang="fr-FR" sz="1200" dirty="0" err="1" smtClean="0"/>
              <a:t>can</a:t>
            </a:r>
            <a:r>
              <a:rPr lang="fr-FR" sz="1200" dirty="0" smtClean="0"/>
              <a:t> </a:t>
            </a:r>
            <a:r>
              <a:rPr lang="fr-FR" sz="1200" dirty="0" err="1" smtClean="0"/>
              <a:t>be</a:t>
            </a:r>
            <a:r>
              <a:rPr lang="fr-FR" sz="1200" dirty="0" smtClean="0"/>
              <a:t> a BSS or an </a:t>
            </a:r>
            <a:r>
              <a:rPr lang="fr-FR" sz="1200" dirty="0" err="1" smtClean="0"/>
              <a:t>Ops</a:t>
            </a:r>
            <a:r>
              <a:rPr lang="fr-FR" sz="1200" dirty="0" smtClean="0"/>
              <a:t> people.</a:t>
            </a:r>
          </a:p>
        </p:txBody>
      </p:sp>
      <p:sp>
        <p:nvSpPr>
          <p:cNvPr id="7" name="Bulle ronde 6"/>
          <p:cNvSpPr/>
          <p:nvPr/>
        </p:nvSpPr>
        <p:spPr>
          <a:xfrm>
            <a:off x="4831551" y="2374183"/>
            <a:ext cx="3816424" cy="917647"/>
          </a:xfrm>
          <a:prstGeom prst="wedgeEllipseCallout">
            <a:avLst>
              <a:gd name="adj1" fmla="val -54961"/>
              <a:gd name="adj2" fmla="val -160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4 – Service </a:t>
            </a:r>
            <a:r>
              <a:rPr lang="fr-FR" sz="1200" dirty="0" err="1" smtClean="0"/>
              <a:t>Resolver</a:t>
            </a:r>
            <a:r>
              <a:rPr lang="fr-FR" sz="1200" dirty="0" smtClean="0"/>
              <a:t> </a:t>
            </a:r>
            <a:r>
              <a:rPr lang="fr-FR" sz="1200" dirty="0" err="1" smtClean="0"/>
              <a:t>send</a:t>
            </a:r>
            <a:r>
              <a:rPr lang="fr-FR" sz="1200" dirty="0" smtClean="0"/>
              <a:t> </a:t>
            </a:r>
            <a:r>
              <a:rPr lang="fr-FR" sz="1200" dirty="0" err="1" smtClean="0"/>
              <a:t>orders</a:t>
            </a:r>
            <a:r>
              <a:rPr lang="fr-FR" sz="1200" dirty="0" smtClean="0"/>
              <a:t> (at RFS </a:t>
            </a:r>
            <a:r>
              <a:rPr lang="fr-FR" sz="1200" dirty="0" err="1" smtClean="0"/>
              <a:t>level</a:t>
            </a:r>
            <a:r>
              <a:rPr lang="fr-FR" sz="1200" dirty="0" smtClean="0"/>
              <a:t>) to ONAP NBI component</a:t>
            </a:r>
          </a:p>
        </p:txBody>
      </p:sp>
      <p:sp>
        <p:nvSpPr>
          <p:cNvPr id="8" name="Bulle ronde 7"/>
          <p:cNvSpPr/>
          <p:nvPr/>
        </p:nvSpPr>
        <p:spPr>
          <a:xfrm>
            <a:off x="4716016" y="1059582"/>
            <a:ext cx="3744416" cy="936104"/>
          </a:xfrm>
          <a:prstGeom prst="wedgeEllipseCallout">
            <a:avLst>
              <a:gd name="adj1" fmla="val -59678"/>
              <a:gd name="adj2" fmla="val 6438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3</a:t>
            </a:r>
            <a:r>
              <a:rPr lang="fr-FR" sz="1200" dirty="0" smtClean="0"/>
              <a:t> – Service </a:t>
            </a:r>
            <a:r>
              <a:rPr lang="fr-FR" sz="1200" dirty="0" err="1" smtClean="0"/>
              <a:t>Resolver</a:t>
            </a:r>
            <a:r>
              <a:rPr lang="fr-FR" sz="1200" dirty="0" smtClean="0"/>
              <a:t> </a:t>
            </a:r>
            <a:r>
              <a:rPr lang="fr-FR" sz="1200" dirty="0" err="1" smtClean="0"/>
              <a:t>get</a:t>
            </a:r>
            <a:r>
              <a:rPr lang="fr-FR" sz="1200" dirty="0" smtClean="0"/>
              <a:t> service model in service </a:t>
            </a:r>
            <a:r>
              <a:rPr lang="fr-FR" sz="1200" dirty="0" err="1" smtClean="0"/>
              <a:t>catalog</a:t>
            </a:r>
            <a:r>
              <a:rPr lang="fr-FR" sz="1200" dirty="0" smtClean="0"/>
              <a:t>, </a:t>
            </a:r>
            <a:r>
              <a:rPr lang="fr-FR" sz="1200" dirty="0" err="1" smtClean="0"/>
              <a:t>then</a:t>
            </a:r>
            <a:r>
              <a:rPr lang="fr-FR" sz="1200" dirty="0" smtClean="0"/>
              <a:t> </a:t>
            </a:r>
            <a:r>
              <a:rPr lang="fr-FR" sz="1200" dirty="0" err="1" smtClean="0"/>
              <a:t>evaluate</a:t>
            </a:r>
            <a:r>
              <a:rPr lang="fr-FR" sz="1200" dirty="0" smtClean="0"/>
              <a:t> </a:t>
            </a:r>
            <a:r>
              <a:rPr lang="fr-FR" sz="1200" dirty="0" err="1" smtClean="0"/>
              <a:t>each</a:t>
            </a:r>
            <a:r>
              <a:rPr lang="fr-FR" sz="1200" dirty="0" smtClean="0"/>
              <a:t> </a:t>
            </a:r>
            <a:r>
              <a:rPr lang="fr-FR" sz="1200" dirty="0" err="1" smtClean="0"/>
              <a:t>instantiation</a:t>
            </a:r>
            <a:r>
              <a:rPr lang="fr-FR" sz="1200" dirty="0" smtClean="0"/>
              <a:t> </a:t>
            </a:r>
            <a:r>
              <a:rPr lang="fr-FR" sz="1200" dirty="0" err="1" smtClean="0"/>
              <a:t>rules</a:t>
            </a:r>
            <a:endParaRPr lang="fr-FR" sz="1200" dirty="0" smtClean="0"/>
          </a:p>
        </p:txBody>
      </p:sp>
      <p:sp>
        <p:nvSpPr>
          <p:cNvPr id="9" name="Bulle ronde 8"/>
          <p:cNvSpPr/>
          <p:nvPr/>
        </p:nvSpPr>
        <p:spPr>
          <a:xfrm>
            <a:off x="261789" y="3291830"/>
            <a:ext cx="3816424" cy="1080120"/>
          </a:xfrm>
          <a:prstGeom prst="wedgeEllipseCallout">
            <a:avLst>
              <a:gd name="adj1" fmla="val 41077"/>
              <a:gd name="adj2" fmla="val -10286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5 – ONAP NBI, SO and CDS are </a:t>
            </a:r>
            <a:r>
              <a:rPr lang="fr-FR" sz="1200" dirty="0" err="1" smtClean="0"/>
              <a:t>instantiating</a:t>
            </a:r>
            <a:r>
              <a:rPr lang="fr-FR" sz="1200" dirty="0" smtClean="0"/>
              <a:t> the RFS</a:t>
            </a:r>
          </a:p>
        </p:txBody>
      </p:sp>
      <p:sp>
        <p:nvSpPr>
          <p:cNvPr id="11" name="Bulle ronde 10"/>
          <p:cNvSpPr/>
          <p:nvPr/>
        </p:nvSpPr>
        <p:spPr>
          <a:xfrm>
            <a:off x="179512" y="1891298"/>
            <a:ext cx="3212560" cy="735851"/>
          </a:xfrm>
          <a:prstGeom prst="wedgeEllipseCallout">
            <a:avLst>
              <a:gd name="adj1" fmla="val 62686"/>
              <a:gd name="adj2" fmla="val 271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1</a:t>
            </a:r>
            <a:r>
              <a:rPr lang="fr-FR" sz="1200" dirty="0" smtClean="0"/>
              <a:t> – </a:t>
            </a:r>
            <a:r>
              <a:rPr lang="fr-FR" sz="1200" dirty="0" err="1" smtClean="0"/>
              <a:t>define</a:t>
            </a:r>
            <a:r>
              <a:rPr lang="fr-FR" sz="1200" dirty="0" smtClean="0"/>
              <a:t> the service </a:t>
            </a:r>
            <a:r>
              <a:rPr lang="fr-FR" sz="1200" dirty="0" err="1" smtClean="0"/>
              <a:t>Order</a:t>
            </a:r>
            <a:r>
              <a:rPr lang="fr-FR" sz="1200" dirty="0" smtClean="0"/>
              <a:t> (CFS </a:t>
            </a:r>
            <a:r>
              <a:rPr lang="fr-FR" sz="1200" dirty="0" err="1" smtClean="0"/>
              <a:t>level</a:t>
            </a:r>
            <a:r>
              <a:rPr lang="fr-FR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243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95350"/>
            <a:ext cx="5574712" cy="4585651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279321" y="123478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Service Resolver : High level Service Order sequence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699792" y="495350"/>
            <a:ext cx="4320480" cy="458006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28384" y="4587974"/>
            <a:ext cx="936104" cy="2880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Service </a:t>
            </a:r>
            <a:r>
              <a:rPr lang="fr-FR" sz="800" dirty="0" err="1" smtClean="0">
                <a:solidFill>
                  <a:srgbClr val="000000"/>
                </a:solidFill>
              </a:rPr>
              <a:t>Resolver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cxnSp>
        <p:nvCxnSpPr>
          <p:cNvPr id="7" name="Connecteur droit avec flèche 6"/>
          <p:cNvCxnSpPr>
            <a:stCxn id="6" idx="1"/>
          </p:cNvCxnSpPr>
          <p:nvPr/>
        </p:nvCxnSpPr>
        <p:spPr>
          <a:xfrm flipH="1" flipV="1">
            <a:off x="7020272" y="4227934"/>
            <a:ext cx="1008112" cy="50405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0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13790"/>
            <a:ext cx="6074693" cy="355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987574"/>
            <a:ext cx="8515350" cy="33655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Resolver : example for a </a:t>
            </a:r>
            <a:r>
              <a:rPr lang="en-US" dirty="0" err="1" smtClean="0"/>
              <a:t>vFirewall</a:t>
            </a:r>
            <a:r>
              <a:rPr lang="en-US" dirty="0" smtClean="0"/>
              <a:t> use-case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3434725"/>
            <a:ext cx="2160240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 smtClean="0"/>
              <a:t>vFW</a:t>
            </a:r>
            <a:r>
              <a:rPr lang="en-US" sz="1400" dirty="0" smtClean="0"/>
              <a:t> model A when ordering a “simple” </a:t>
            </a:r>
            <a:r>
              <a:rPr lang="en-US" sz="1400" dirty="0" err="1" smtClean="0"/>
              <a:t>vFW</a:t>
            </a:r>
            <a:endParaRPr lang="en-US" sz="14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380000" y="1212546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«</a:t>
            </a:r>
            <a:r>
              <a:rPr lang="en-US" sz="1400" dirty="0" err="1"/>
              <a:t>vFW</a:t>
            </a:r>
            <a:r>
              <a:rPr lang="en-US" sz="1400" dirty="0"/>
              <a:t> model </a:t>
            </a:r>
            <a:r>
              <a:rPr lang="en-US" sz="1400" dirty="0" smtClean="0"/>
              <a:t>B </a:t>
            </a:r>
            <a:r>
              <a:rPr lang="en-US" sz="1400" dirty="0"/>
              <a:t>when </a:t>
            </a:r>
            <a:r>
              <a:rPr lang="en-US" sz="1400" dirty="0" smtClean="0"/>
              <a:t>ordering an “extended” </a:t>
            </a:r>
            <a:r>
              <a:rPr lang="en-US" sz="1400" dirty="0" err="1" smtClean="0"/>
              <a:t>vFW</a:t>
            </a:r>
            <a:r>
              <a:rPr lang="en-US" sz="1400" dirty="0" smtClean="0"/>
              <a:t> 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339752" y="1707654"/>
            <a:ext cx="3672408" cy="216024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4" idx="3"/>
          </p:cNvCxnSpPr>
          <p:nvPr/>
        </p:nvCxnSpPr>
        <p:spPr>
          <a:xfrm>
            <a:off x="2411760" y="3650169"/>
            <a:ext cx="1584176" cy="21772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17848" y="4227934"/>
            <a:ext cx="2802463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 smtClean="0"/>
              <a:t>vFW</a:t>
            </a:r>
            <a:r>
              <a:rPr lang="en-US" sz="1400" dirty="0" smtClean="0"/>
              <a:t> model B (</a:t>
            </a:r>
            <a:r>
              <a:rPr lang="en-US" sz="1400" dirty="0" err="1" smtClean="0"/>
              <a:t>rfs</a:t>
            </a:r>
            <a:r>
              <a:rPr lang="en-US" sz="1400" dirty="0" smtClean="0"/>
              <a:t> instance) supporting several </a:t>
            </a:r>
            <a:r>
              <a:rPr lang="en-US" sz="1400" dirty="0" err="1" smtClean="0"/>
              <a:t>vFirewall</a:t>
            </a:r>
            <a:r>
              <a:rPr lang="en-US" sz="1400" dirty="0" smtClean="0"/>
              <a:t> services (</a:t>
            </a:r>
            <a:r>
              <a:rPr lang="en-US" sz="1400" dirty="0" err="1" smtClean="0"/>
              <a:t>cfs</a:t>
            </a:r>
            <a:r>
              <a:rPr lang="en-US" sz="1400" dirty="0" smtClean="0"/>
              <a:t> instances)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2699792" y="4227934"/>
            <a:ext cx="3312368" cy="32316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79512" y="2572330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 smtClean="0"/>
              <a:t>vFW</a:t>
            </a:r>
            <a:r>
              <a:rPr lang="en-US" sz="1400" dirty="0" smtClean="0"/>
              <a:t> configuration on model A (allotted resource)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2339752" y="2894354"/>
            <a:ext cx="1584176" cy="21772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90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987574"/>
            <a:ext cx="8515350" cy="3365500"/>
          </a:xfrm>
        </p:spPr>
        <p:txBody>
          <a:bodyPr/>
          <a:lstStyle/>
          <a:p>
            <a:r>
              <a:rPr lang="en-US" sz="1000" dirty="0" smtClean="0"/>
              <a:t>use-case described here :  </a:t>
            </a:r>
            <a:r>
              <a:rPr lang="en-US" sz="1000" dirty="0" smtClean="0">
                <a:hlinkClick r:id="rId2"/>
              </a:rPr>
              <a:t>https://wiki.onap.org/pages/viewpage.action?pageId=33068582</a:t>
            </a:r>
            <a:endParaRPr lang="en-US" sz="1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Resolver : example for ONAP </a:t>
            </a:r>
            <a:r>
              <a:rPr lang="en-US" dirty="0" err="1" smtClean="0"/>
              <a:t>vCPE</a:t>
            </a:r>
            <a:r>
              <a:rPr lang="en-US" dirty="0" smtClean="0"/>
              <a:t> use-case</a:t>
            </a:r>
            <a:endParaRPr lang="en-US" dirty="0"/>
          </a:p>
        </p:txBody>
      </p:sp>
      <p:pic>
        <p:nvPicPr>
          <p:cNvPr id="3075" name="Picture 3" descr="image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35812"/>
            <a:ext cx="6041212" cy="361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95536" y="1635646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« infra » services are instantiated only when they do not exist yet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80000" y="2584172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« infra » services instances are shared between </a:t>
            </a:r>
            <a:r>
              <a:rPr lang="en-US" sz="1400" dirty="0" err="1" smtClean="0"/>
              <a:t>cfs</a:t>
            </a:r>
            <a:r>
              <a:rPr lang="en-US" sz="1400" dirty="0" smtClean="0"/>
              <a:t> instances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339752" y="3003798"/>
            <a:ext cx="1080120" cy="72008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2323147" y="2187257"/>
            <a:ext cx="1296144" cy="144016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56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7614"/>
            <a:ext cx="607025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987574"/>
            <a:ext cx="8515350" cy="3365500"/>
          </a:xfrm>
        </p:spPr>
        <p:txBody>
          <a:bodyPr/>
          <a:lstStyle/>
          <a:p>
            <a:r>
              <a:rPr lang="en-US" sz="1000" dirty="0" smtClean="0"/>
              <a:t>use-case described here :  </a:t>
            </a:r>
            <a:r>
              <a:rPr lang="en-US" sz="1000" dirty="0"/>
              <a:t>https://wiki.onap.org/pages/viewpage.action?pageId=45297636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Resolver : example for ONAP BBS use-case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1635646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« infra » services are instantiated only when they do not exists yet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80000" y="2584172"/>
            <a:ext cx="2160240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« infra » services instances are shared between </a:t>
            </a:r>
            <a:r>
              <a:rPr lang="en-US" sz="1400" dirty="0" err="1" smtClean="0"/>
              <a:t>cfs</a:t>
            </a:r>
            <a:r>
              <a:rPr lang="en-US" sz="1400" dirty="0" smtClean="0"/>
              <a:t> instances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339752" y="3003798"/>
            <a:ext cx="936104" cy="43204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2323147" y="2187257"/>
            <a:ext cx="1096725" cy="12485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93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771550"/>
            <a:ext cx="8515350" cy="388843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The solution 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generic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: any kind of service (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vFirewall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, Internet Access, 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virtualBox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, Network Slice service, monitoring service...)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model-driven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: no need for "per service“ code, only service definition (data in database via API)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adaptive to the context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: the service "solution" is evaluated/defined at the moment a service order is received, based on rules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standard API based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: TMF641 (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serviceOrder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), TMF633 (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serviceCatalog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), TMF638 (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serviceInventory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light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: some small (&lt; 100 Mo) 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docker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containers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usable in simulation mode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(without ONAP) to allow Service Designer elaborate/test their service definition before deploying the service definition for real with ONAP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solidFill>
                  <a:schemeClr val="accent1"/>
                </a:solidFill>
                <a:latin typeface="+mn-lt"/>
              </a:rPr>
              <a:t>without impact on ONAP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components : no need to modify SDC, SO, AAI, re-using existing BPMN (a-la-carte or 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BuildingBlocks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capacity to </a:t>
            </a:r>
            <a:r>
              <a:rPr lang="en-US" sz="1100" dirty="0" smtClean="0">
                <a:latin typeface="+mn-lt"/>
              </a:rPr>
              <a:t>automatically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100" dirty="0" smtClean="0">
                <a:latin typeface="+mn-lt"/>
              </a:rPr>
              <a:t>send several RFS order in a sequence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* </a:t>
            </a:r>
            <a:r>
              <a:rPr lang="en-US" sz="1100" dirty="0" smtClean="0">
                <a:latin typeface="+mn-lt"/>
              </a:rPr>
              <a:t>very simple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to use : only one </a:t>
            </a:r>
            <a:r>
              <a:rPr lang="en-US" sz="1100" dirty="0" err="1" smtClean="0">
                <a:solidFill>
                  <a:schemeClr val="tx1"/>
                </a:solidFill>
                <a:latin typeface="+mn-lt"/>
              </a:rPr>
              <a:t>Json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 additional file to define Customer Service</a:t>
            </a:r>
          </a:p>
          <a:p>
            <a:endParaRPr lang="en-US" sz="11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1100" dirty="0" smtClean="0">
                <a:solidFill>
                  <a:schemeClr val="tx1"/>
                </a:solidFill>
                <a:latin typeface="+mn-lt"/>
              </a:rPr>
              <a:t>The solution has been </a:t>
            </a:r>
            <a:r>
              <a:rPr lang="en-US" dirty="0" smtClean="0"/>
              <a:t>Validated by an implementation  (full Python based) : Service Resolver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You can install and play with it :</a:t>
            </a:r>
          </a:p>
          <a:p>
            <a:pPr lvl="2" indent="0">
              <a:buNone/>
            </a:pPr>
            <a:r>
              <a:rPr lang="en-US" dirty="0" smtClean="0">
                <a:hlinkClick r:id="rId2"/>
              </a:rPr>
              <a:t>https://gitlab.com/Orange-OpenSource/lfn/onap/service-resolver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SUM-UP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770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5536" y="555526"/>
            <a:ext cx="8515350" cy="4392488"/>
          </a:xfrm>
        </p:spPr>
        <p:txBody>
          <a:bodyPr/>
          <a:lstStyle/>
          <a:p>
            <a:r>
              <a:rPr lang="en-US" dirty="0" smtClean="0"/>
              <a:t>SDC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sz="1200" dirty="0" smtClean="0">
                <a:solidFill>
                  <a:schemeClr val="tx1"/>
                </a:solidFill>
              </a:rPr>
              <a:t>possibility </a:t>
            </a:r>
            <a:r>
              <a:rPr lang="en-US" sz="1200" dirty="0">
                <a:solidFill>
                  <a:schemeClr val="tx1"/>
                </a:solidFill>
              </a:rPr>
              <a:t>to describe/add service properties. </a:t>
            </a:r>
            <a:endParaRPr lang="fr-FR" sz="1200" dirty="0">
              <a:solidFill>
                <a:schemeClr val="tx1"/>
              </a:solidFill>
            </a:endParaRPr>
          </a:p>
          <a:p>
            <a:pPr lvl="2"/>
            <a:r>
              <a:rPr lang="en-US" sz="1200" dirty="0" smtClean="0">
                <a:solidFill>
                  <a:schemeClr val="tx1"/>
                </a:solidFill>
              </a:rPr>
              <a:t>possibilities </a:t>
            </a:r>
            <a:r>
              <a:rPr lang="en-US" sz="1200" dirty="0">
                <a:solidFill>
                  <a:schemeClr val="tx1"/>
                </a:solidFill>
              </a:rPr>
              <a:t>to attach several Rules (with chaining possibilities) to each </a:t>
            </a:r>
            <a:r>
              <a:rPr lang="en-US" sz="1200" dirty="0" smtClean="0">
                <a:solidFill>
                  <a:schemeClr val="tx1"/>
                </a:solidFill>
              </a:rPr>
              <a:t>“service component” </a:t>
            </a:r>
            <a:r>
              <a:rPr lang="en-US" sz="1200" dirty="0" smtClean="0">
                <a:solidFill>
                  <a:srgbClr val="FF0000"/>
                </a:solidFill>
              </a:rPr>
              <a:t>(*)</a:t>
            </a:r>
            <a:r>
              <a:rPr lang="en-US" sz="1200" dirty="0" smtClean="0">
                <a:solidFill>
                  <a:schemeClr val="tx1"/>
                </a:solidFill>
              </a:rPr>
              <a:t>  that compose a Service.</a:t>
            </a:r>
          </a:p>
          <a:p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/>
              <a:t>SO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sz="1200" dirty="0" smtClean="0">
                <a:solidFill>
                  <a:schemeClr val="tx1"/>
                </a:solidFill>
              </a:rPr>
              <a:t>capacity </a:t>
            </a:r>
            <a:r>
              <a:rPr lang="en-US" sz="1200" dirty="0">
                <a:solidFill>
                  <a:schemeClr val="tx1"/>
                </a:solidFill>
              </a:rPr>
              <a:t>to receive a </a:t>
            </a:r>
            <a:r>
              <a:rPr lang="en-US" sz="1200" dirty="0" smtClean="0">
                <a:solidFill>
                  <a:schemeClr val="tx1"/>
                </a:solidFill>
              </a:rPr>
              <a:t>service instance request, get the service definition, process </a:t>
            </a:r>
            <a:r>
              <a:rPr lang="en-US" sz="1200" dirty="0">
                <a:solidFill>
                  <a:schemeClr val="tx1"/>
                </a:solidFill>
              </a:rPr>
              <a:t>all rules (requests to policy), update AAI at </a:t>
            </a:r>
            <a:r>
              <a:rPr lang="en-US" sz="1200" dirty="0" smtClean="0"/>
              <a:t>service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level, instantiate </a:t>
            </a:r>
            <a:r>
              <a:rPr lang="en-US" sz="1200" dirty="0" smtClean="0">
                <a:solidFill>
                  <a:schemeClr val="tx1"/>
                </a:solidFill>
              </a:rPr>
              <a:t>“ service </a:t>
            </a:r>
            <a:r>
              <a:rPr lang="en-US" sz="1200" dirty="0" smtClean="0"/>
              <a:t>component”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that rules decided to instantiate, update AAI with new </a:t>
            </a:r>
            <a:r>
              <a:rPr lang="en-US" sz="1200" dirty="0"/>
              <a:t>“ service component” </a:t>
            </a:r>
            <a:r>
              <a:rPr lang="en-US" sz="1200" dirty="0" smtClean="0">
                <a:solidFill>
                  <a:schemeClr val="tx1"/>
                </a:solidFill>
              </a:rPr>
              <a:t>instance</a:t>
            </a:r>
            <a:r>
              <a:rPr lang="en-US" sz="1200" dirty="0">
                <a:solidFill>
                  <a:schemeClr val="tx1"/>
                </a:solidFill>
              </a:rPr>
              <a:t>, update relations between </a:t>
            </a:r>
            <a:r>
              <a:rPr lang="en-US" sz="1200" dirty="0"/>
              <a:t>“ service component” </a:t>
            </a:r>
            <a:r>
              <a:rPr lang="en-US" sz="1200" dirty="0" smtClean="0">
                <a:solidFill>
                  <a:schemeClr val="tx1"/>
                </a:solidFill>
              </a:rPr>
              <a:t>/”service” for </a:t>
            </a:r>
            <a:r>
              <a:rPr lang="en-US" sz="1200" dirty="0">
                <a:solidFill>
                  <a:schemeClr val="tx1"/>
                </a:solidFill>
              </a:rPr>
              <a:t>existing </a:t>
            </a:r>
            <a:r>
              <a:rPr lang="en-US" sz="1200" dirty="0"/>
              <a:t>“ service component” </a:t>
            </a:r>
            <a:endParaRPr lang="en-US" sz="1200" dirty="0" smtClean="0"/>
          </a:p>
          <a:p>
            <a:pPr lvl="2"/>
            <a:r>
              <a:rPr lang="en-US" sz="1200" dirty="0" smtClean="0"/>
              <a:t>benefit </a:t>
            </a:r>
            <a:r>
              <a:rPr lang="en-US" sz="1200" dirty="0"/>
              <a:t>from the new BB approach + CDS controller : only one Order to instantiate service/VNF/</a:t>
            </a:r>
            <a:r>
              <a:rPr lang="en-US" sz="1200" dirty="0" err="1"/>
              <a:t>Vfmodules</a:t>
            </a:r>
            <a:r>
              <a:rPr lang="en-US" sz="1200" dirty="0"/>
              <a:t>/network, with all parameters defined in a “</a:t>
            </a:r>
            <a:r>
              <a:rPr lang="en-US" sz="1200" dirty="0" err="1"/>
              <a:t>cda</a:t>
            </a:r>
            <a:r>
              <a:rPr lang="en-US" sz="1200" dirty="0"/>
              <a:t>” archive.</a:t>
            </a:r>
            <a:endParaRPr lang="fr-FR" sz="1200" dirty="0"/>
          </a:p>
          <a:p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/>
              <a:t>AAI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sz="1200" dirty="0" smtClean="0">
                <a:solidFill>
                  <a:schemeClr val="tx1"/>
                </a:solidFill>
              </a:rPr>
              <a:t>capacity </a:t>
            </a:r>
            <a:r>
              <a:rPr lang="en-US" sz="1200" dirty="0">
                <a:solidFill>
                  <a:schemeClr val="tx1"/>
                </a:solidFill>
              </a:rPr>
              <a:t>to store </a:t>
            </a:r>
            <a:r>
              <a:rPr lang="en-US" sz="1200" dirty="0" smtClean="0">
                <a:solidFill>
                  <a:schemeClr val="tx1"/>
                </a:solidFill>
              </a:rPr>
              <a:t> service instance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/>
              <a:t>“ service component”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instance</a:t>
            </a:r>
            <a:r>
              <a:rPr lang="en-US" sz="1200" dirty="0" smtClean="0">
                <a:solidFill>
                  <a:schemeClr val="tx1"/>
                </a:solidFill>
              </a:rPr>
              <a:t>,  relationships </a:t>
            </a:r>
            <a:r>
              <a:rPr lang="en-US" sz="1200" dirty="0">
                <a:solidFill>
                  <a:schemeClr val="tx1"/>
                </a:solidFill>
              </a:rPr>
              <a:t>in both way (from </a:t>
            </a:r>
            <a:r>
              <a:rPr lang="en-US" sz="1200" dirty="0"/>
              <a:t>“ service component”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to </a:t>
            </a:r>
            <a:r>
              <a:rPr lang="en-US" sz="1200" dirty="0" smtClean="0"/>
              <a:t>service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>
                <a:solidFill>
                  <a:schemeClr val="tx1"/>
                </a:solidFill>
              </a:rPr>
              <a:t>from </a:t>
            </a:r>
            <a:r>
              <a:rPr lang="en-US" sz="1200" dirty="0" smtClean="0"/>
              <a:t>service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to </a:t>
            </a:r>
            <a:r>
              <a:rPr lang="en-US" sz="1200" dirty="0"/>
              <a:t>“ service component” 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sz="1200" dirty="0" smtClean="0"/>
              <a:t>Capacity for a “service component” to be in relation with several services (not possible today for VNF instance</a:t>
            </a:r>
            <a:endParaRPr lang="fr-FR" sz="1200" dirty="0">
              <a:solidFill>
                <a:schemeClr val="tx1"/>
              </a:solidFill>
            </a:endParaRPr>
          </a:p>
          <a:p>
            <a:pPr lvl="2"/>
            <a:r>
              <a:rPr lang="en-US" sz="1200" dirty="0">
                <a:solidFill>
                  <a:schemeClr val="tx1"/>
                </a:solidFill>
              </a:rPr>
              <a:t>any service properties with its instantiated value</a:t>
            </a:r>
            <a:endParaRPr lang="fr-FR" sz="12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/>
              <a:t>Policy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sz="1200" dirty="0" smtClean="0">
                <a:solidFill>
                  <a:schemeClr val="tx1"/>
                </a:solidFill>
              </a:rPr>
              <a:t>capacity </a:t>
            </a:r>
            <a:r>
              <a:rPr lang="en-US" sz="1200" dirty="0">
                <a:solidFill>
                  <a:schemeClr val="tx1"/>
                </a:solidFill>
              </a:rPr>
              <a:t>to </a:t>
            </a:r>
            <a:r>
              <a:rPr lang="en-US" sz="1200" dirty="0" err="1">
                <a:solidFill>
                  <a:schemeClr val="tx1"/>
                </a:solidFill>
              </a:rPr>
              <a:t>implement&amp;run</a:t>
            </a:r>
            <a:r>
              <a:rPr lang="en-US" sz="1200" dirty="0">
                <a:solidFill>
                  <a:schemeClr val="tx1"/>
                </a:solidFill>
              </a:rPr>
              <a:t> 3 new </a:t>
            </a:r>
            <a:r>
              <a:rPr lang="en-US" sz="1200" dirty="0" smtClean="0">
                <a:solidFill>
                  <a:schemeClr val="tx1"/>
                </a:solidFill>
              </a:rPr>
              <a:t>policy types </a:t>
            </a:r>
            <a:r>
              <a:rPr lang="en-US" sz="1200" dirty="0" smtClean="0">
                <a:solidFill>
                  <a:schemeClr val="tx1"/>
                </a:solidFill>
              </a:rPr>
              <a:t>: </a:t>
            </a:r>
            <a:r>
              <a:rPr lang="en-US" sz="1200" dirty="0" err="1" smtClean="0">
                <a:solidFill>
                  <a:schemeClr val="tx1"/>
                </a:solidFill>
              </a:rPr>
              <a:t>param</a:t>
            </a:r>
            <a:r>
              <a:rPr lang="en-US" sz="1200" dirty="0" smtClean="0">
                <a:solidFill>
                  <a:schemeClr val="tx1"/>
                </a:solidFill>
              </a:rPr>
              <a:t> in </a:t>
            </a:r>
            <a:r>
              <a:rPr lang="en-US" sz="1200" dirty="0" err="1" smtClean="0">
                <a:solidFill>
                  <a:schemeClr val="tx1"/>
                </a:solidFill>
              </a:rPr>
              <a:t>serviceOrder</a:t>
            </a:r>
            <a:r>
              <a:rPr lang="en-US" sz="1200" dirty="0" smtClean="0">
                <a:solidFill>
                  <a:schemeClr val="tx1"/>
                </a:solidFill>
              </a:rPr>
              <a:t>,  existing </a:t>
            </a:r>
            <a:r>
              <a:rPr lang="en-US" sz="1200" dirty="0" smtClean="0"/>
              <a:t>“ </a:t>
            </a:r>
            <a:r>
              <a:rPr lang="en-US" sz="1200" dirty="0"/>
              <a:t>service component</a:t>
            </a:r>
            <a:r>
              <a:rPr lang="en-US" sz="1200" dirty="0" smtClean="0"/>
              <a:t>” instance in a set, existing “ </a:t>
            </a:r>
            <a:r>
              <a:rPr lang="en-US" sz="1200" dirty="0"/>
              <a:t>service component</a:t>
            </a:r>
            <a:r>
              <a:rPr lang="en-US" sz="1200" dirty="0" smtClean="0"/>
              <a:t>” instance capacity.</a:t>
            </a:r>
          </a:p>
          <a:p>
            <a:pPr marL="217488" lvl="3" indent="0">
              <a:buNone/>
            </a:pPr>
            <a:r>
              <a:rPr lang="en-US" sz="1000" dirty="0"/>
              <a:t> </a:t>
            </a:r>
            <a:r>
              <a:rPr lang="en-US" sz="1000" dirty="0" smtClean="0">
                <a:solidFill>
                  <a:srgbClr val="FF0000"/>
                </a:solidFill>
              </a:rPr>
              <a:t>(*)  a tricky point : </a:t>
            </a:r>
          </a:p>
          <a:p>
            <a:pPr marL="217488" lvl="3" indent="0">
              <a:buNone/>
            </a:pPr>
            <a:r>
              <a:rPr lang="en-US" sz="1000" dirty="0" smtClean="0">
                <a:solidFill>
                  <a:srgbClr val="FF0000"/>
                </a:solidFill>
              </a:rPr>
              <a:t>“service components” can be themselves services but SO will have to be able to instantiate service composed of services with </a:t>
            </a:r>
            <a:r>
              <a:rPr lang="en-US" sz="1000" dirty="0">
                <a:solidFill>
                  <a:srgbClr val="FF0000"/>
                </a:solidFill>
              </a:rPr>
              <a:t>r</a:t>
            </a:r>
            <a:r>
              <a:rPr lang="en-US" sz="1000" dirty="0" smtClean="0">
                <a:solidFill>
                  <a:srgbClr val="FF0000"/>
                </a:solidFill>
              </a:rPr>
              <a:t>ules. </a:t>
            </a:r>
          </a:p>
          <a:p>
            <a:pPr marL="217488" lvl="3" indent="0">
              <a:buNone/>
            </a:pPr>
            <a:r>
              <a:rPr lang="en-US" sz="1000" dirty="0" smtClean="0">
                <a:solidFill>
                  <a:srgbClr val="FF0000"/>
                </a:solidFill>
              </a:rPr>
              <a:t>“service component” can be a VNF/VL but AAI will have to be able to manage relations in such a way that a VNF instance can be attached to several services (not the case in Dublin release)</a:t>
            </a:r>
            <a:endParaRPr lang="fr-FR" sz="10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360040"/>
          </a:xfrm>
        </p:spPr>
        <p:txBody>
          <a:bodyPr/>
          <a:lstStyle/>
          <a:p>
            <a:r>
              <a:rPr lang="fr-FR" dirty="0" smtClean="0"/>
              <a:t>SDC/SO/AAI/Policy solution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847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Annex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360040"/>
          </a:xfrm>
        </p:spPr>
        <p:txBody>
          <a:bodyPr/>
          <a:lstStyle/>
          <a:p>
            <a:r>
              <a:rPr lang="en-US" dirty="0" smtClean="0"/>
              <a:t>Service Resolver : High level Modelling</a:t>
            </a:r>
            <a:endParaRPr lang="en-US" dirty="0"/>
          </a:p>
        </p:txBody>
      </p:sp>
      <p:grpSp>
        <p:nvGrpSpPr>
          <p:cNvPr id="26" name="Groupe 25"/>
          <p:cNvGrpSpPr/>
          <p:nvPr/>
        </p:nvGrpSpPr>
        <p:grpSpPr>
          <a:xfrm>
            <a:off x="297101" y="771550"/>
            <a:ext cx="8595379" cy="3624170"/>
            <a:chOff x="297101" y="771550"/>
            <a:chExt cx="8595379" cy="3816424"/>
          </a:xfrm>
        </p:grpSpPr>
        <p:sp>
          <p:nvSpPr>
            <p:cNvPr id="47" name="Rectangle 46"/>
            <p:cNvSpPr/>
            <p:nvPr/>
          </p:nvSpPr>
          <p:spPr>
            <a:xfrm>
              <a:off x="297101" y="771550"/>
              <a:ext cx="8595379" cy="2805631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3528" y="3723878"/>
              <a:ext cx="8568952" cy="864096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2837431" y="1193435"/>
              <a:ext cx="1152128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cfsOrder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941967" y="1879629"/>
              <a:ext cx="936104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orderItem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4862531" y="2580235"/>
              <a:ext cx="1440160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cfsSpecification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684183" y="3294596"/>
              <a:ext cx="1800201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rfsSpecification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117351" y="3312938"/>
              <a:ext cx="1368152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rfs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941967" y="2581614"/>
              <a:ext cx="936104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cfs</a:t>
              </a:r>
            </a:p>
          </p:txBody>
        </p:sp>
        <p:cxnSp>
          <p:nvCxnSpPr>
            <p:cNvPr id="13" name="Connecteur droit avec flèche 12"/>
            <p:cNvCxnSpPr>
              <a:stCxn id="4" idx="2"/>
              <a:endCxn id="5" idx="0"/>
            </p:cNvCxnSpPr>
            <p:nvPr/>
          </p:nvCxnSpPr>
          <p:spPr>
            <a:xfrm flipH="1">
              <a:off x="3410019" y="1408879"/>
              <a:ext cx="3476" cy="47075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3125463" y="1550279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composed of</a:t>
              </a:r>
            </a:p>
          </p:txBody>
        </p:sp>
        <p:cxnSp>
          <p:nvCxnSpPr>
            <p:cNvPr id="16" name="Connecteur droit avec flèche 15"/>
            <p:cNvCxnSpPr>
              <a:stCxn id="5" idx="2"/>
              <a:endCxn id="11" idx="0"/>
            </p:cNvCxnSpPr>
            <p:nvPr/>
          </p:nvCxnSpPr>
          <p:spPr>
            <a:xfrm>
              <a:off x="3410019" y="2095073"/>
              <a:ext cx="0" cy="486541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3149869" y="2243524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will contain a</a:t>
              </a:r>
            </a:p>
          </p:txBody>
        </p:sp>
        <p:cxnSp>
          <p:nvCxnSpPr>
            <p:cNvPr id="22" name="Connecteur droit avec flèche 21"/>
            <p:cNvCxnSpPr>
              <a:stCxn id="11" idx="3"/>
              <a:endCxn id="6" idx="1"/>
            </p:cNvCxnSpPr>
            <p:nvPr/>
          </p:nvCxnSpPr>
          <p:spPr>
            <a:xfrm flipV="1">
              <a:off x="3878071" y="2687958"/>
              <a:ext cx="984460" cy="137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4067944" y="2526022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based on</a:t>
              </a:r>
            </a:p>
          </p:txBody>
        </p:sp>
        <p:cxnSp>
          <p:nvCxnSpPr>
            <p:cNvPr id="28" name="Connecteur droit avec flèche 27"/>
            <p:cNvCxnSpPr>
              <a:stCxn id="11" idx="2"/>
              <a:endCxn id="10" idx="0"/>
            </p:cNvCxnSpPr>
            <p:nvPr/>
          </p:nvCxnSpPr>
          <p:spPr>
            <a:xfrm flipH="1">
              <a:off x="2801427" y="2797058"/>
              <a:ext cx="608592" cy="51588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stCxn id="10" idx="3"/>
              <a:endCxn id="7" idx="1"/>
            </p:cNvCxnSpPr>
            <p:nvPr/>
          </p:nvCxnSpPr>
          <p:spPr>
            <a:xfrm flipV="1">
              <a:off x="3485503" y="3402318"/>
              <a:ext cx="1198680" cy="1834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3815915" y="3296066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based on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2909439" y="2954782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composed of</a:t>
              </a:r>
            </a:p>
          </p:txBody>
        </p:sp>
        <p:cxnSp>
          <p:nvCxnSpPr>
            <p:cNvPr id="45" name="Connecteur droit avec flèche 44"/>
            <p:cNvCxnSpPr>
              <a:stCxn id="6" idx="2"/>
              <a:endCxn id="7" idx="0"/>
            </p:cNvCxnSpPr>
            <p:nvPr/>
          </p:nvCxnSpPr>
          <p:spPr>
            <a:xfrm>
              <a:off x="5582611" y="2795679"/>
              <a:ext cx="1673" cy="498916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45"/>
            <p:cNvSpPr txBox="1"/>
            <p:nvPr/>
          </p:nvSpPr>
          <p:spPr>
            <a:xfrm>
              <a:off x="5096144" y="2864428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composed of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543303" y="1193435"/>
              <a:ext cx="1934088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rfsOrder</a:t>
              </a: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1433275" y="1897131"/>
              <a:ext cx="936104" cy="215444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orderItem</a:t>
              </a:r>
            </a:p>
          </p:txBody>
        </p:sp>
        <p:cxnSp>
          <p:nvCxnSpPr>
            <p:cNvPr id="55" name="Connecteur droit avec flèche 54"/>
            <p:cNvCxnSpPr>
              <a:stCxn id="50" idx="2"/>
              <a:endCxn id="53" idx="0"/>
            </p:cNvCxnSpPr>
            <p:nvPr/>
          </p:nvCxnSpPr>
          <p:spPr>
            <a:xfrm>
              <a:off x="1510347" y="1408879"/>
              <a:ext cx="390980" cy="48825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>
              <a:stCxn id="53" idx="2"/>
              <a:endCxn id="10" idx="0"/>
            </p:cNvCxnSpPr>
            <p:nvPr/>
          </p:nvCxnSpPr>
          <p:spPr>
            <a:xfrm>
              <a:off x="1901327" y="2112575"/>
              <a:ext cx="900100" cy="1200363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/>
            <p:cNvSpPr txBox="1"/>
            <p:nvPr/>
          </p:nvSpPr>
          <p:spPr>
            <a:xfrm>
              <a:off x="1705837" y="2215232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will contain a</a:t>
              </a:r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1510347" y="1582698"/>
              <a:ext cx="864096" cy="123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composed of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932040" y="4029722"/>
              <a:ext cx="1368152" cy="453745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ServiceSpec </a:t>
              </a:r>
            </a:p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(NBI=&gt;SDC)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50248" y="3718249"/>
              <a:ext cx="1629464" cy="226873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rgbClr val="4BB4E6"/>
                  </a:solidFill>
                </a:rPr>
                <a:t>ONAP Casablanca</a:t>
              </a:r>
              <a:endParaRPr lang="fr-FR" sz="1400" dirty="0" err="1" smtClean="0">
                <a:solidFill>
                  <a:srgbClr val="4BB4E6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43303" y="4012489"/>
              <a:ext cx="1368152" cy="453745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serviceOrder </a:t>
              </a:r>
            </a:p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(NBI=&gt;SO)</a:t>
              </a:r>
            </a:p>
          </p:txBody>
        </p:sp>
        <p:cxnSp>
          <p:nvCxnSpPr>
            <p:cNvPr id="17" name="Connecteur droit 16"/>
            <p:cNvCxnSpPr/>
            <p:nvPr/>
          </p:nvCxnSpPr>
          <p:spPr>
            <a:xfrm>
              <a:off x="1115616" y="1410951"/>
              <a:ext cx="0" cy="260361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/>
            <p:cNvSpPr txBox="1"/>
            <p:nvPr/>
          </p:nvSpPr>
          <p:spPr>
            <a:xfrm>
              <a:off x="350248" y="789915"/>
              <a:ext cx="3639311" cy="226873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rgbClr val="50BE87"/>
                  </a:solidFill>
                </a:rPr>
                <a:t>Service Resolver for ONAP </a:t>
              </a:r>
              <a:endParaRPr lang="fr-FR" sz="1400" dirty="0" err="1" smtClean="0">
                <a:solidFill>
                  <a:srgbClr val="50BE87"/>
                </a:solidFill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6660232" y="2987538"/>
              <a:ext cx="1629544" cy="226873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InstantiationRules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5258162" y="3769880"/>
              <a:ext cx="864096" cy="129642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a copy</a:t>
              </a: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2405383" y="4012488"/>
              <a:ext cx="1842580" cy="453745"/>
            </a:xfrm>
            <a:prstGeom prst="rect">
              <a:avLst/>
            </a:prstGeom>
            <a:ln>
              <a:solidFill>
                <a:srgbClr val="FF79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Service instances</a:t>
              </a:r>
            </a:p>
            <a:p>
              <a:pPr algn="ctr"/>
              <a:r>
                <a:rPr lang="fr-FR" sz="1400" noProof="1" smtClean="0">
                  <a:solidFill>
                    <a:srgbClr val="000000"/>
                  </a:solidFill>
                </a:rPr>
                <a:t>(NBI=&gt;AAI)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2650236" y="3789528"/>
              <a:ext cx="864096" cy="129642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800" noProof="1" smtClean="0">
                  <a:solidFill>
                    <a:srgbClr val="000000"/>
                  </a:solidFill>
                </a:rPr>
                <a:t>Is a copy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45871" y="4587974"/>
            <a:ext cx="6048672" cy="215444"/>
          </a:xfrm>
          <a:prstGeom prst="rect">
            <a:avLst/>
          </a:prstGeom>
          <a:solidFill>
            <a:srgbClr val="FF79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A generic model for all kind of services</a:t>
            </a:r>
          </a:p>
        </p:txBody>
      </p:sp>
      <p:cxnSp>
        <p:nvCxnSpPr>
          <p:cNvPr id="12" name="Connecteur droit 11"/>
          <p:cNvCxnSpPr>
            <a:endCxn id="52" idx="1"/>
          </p:cNvCxnSpPr>
          <p:nvPr/>
        </p:nvCxnSpPr>
        <p:spPr>
          <a:xfrm>
            <a:off x="5584284" y="2983629"/>
            <a:ext cx="107594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5436096" y="3372087"/>
            <a:ext cx="0" cy="49350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2914688" y="3389505"/>
            <a:ext cx="0" cy="45971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8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13769" y="268287"/>
            <a:ext cx="8290679" cy="4281487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r>
              <a:rPr lang="en-US" dirty="0" smtClean="0"/>
              <a:t>The need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Coming from real use-case we had to study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à coins arrondis 32"/>
          <p:cNvSpPr/>
          <p:nvPr/>
        </p:nvSpPr>
        <p:spPr>
          <a:xfrm>
            <a:off x="863588" y="4299941"/>
            <a:ext cx="6768752" cy="43204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633400" y="530208"/>
            <a:ext cx="2104292" cy="1296144"/>
          </a:xfrm>
          <a:prstGeom prst="wedgeEllipse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The customer wants Telephony service</a:t>
            </a:r>
            <a:endParaRPr lang="en-US" sz="12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649997" y="1250287"/>
            <a:ext cx="3240360" cy="2952329"/>
          </a:xfrm>
          <a:prstGeom prst="roundRect">
            <a:avLst/>
          </a:prstGeom>
          <a:noFill/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ONAP</a:t>
            </a:r>
          </a:p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Telephony_model_1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 : </a:t>
            </a:r>
            <a:r>
              <a:rPr lang="en-US" sz="1100" dirty="0" err="1" smtClean="0">
                <a:solidFill>
                  <a:srgbClr val="000000"/>
                </a:solidFill>
              </a:rPr>
              <a:t>voip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vnf_vendor</a:t>
            </a:r>
            <a:r>
              <a:rPr lang="en-US" sz="1100" dirty="0" smtClean="0">
                <a:solidFill>
                  <a:srgbClr val="000000"/>
                </a:solidFill>
              </a:rPr>
              <a:t> : </a:t>
            </a:r>
            <a:r>
              <a:rPr lang="en-US" sz="1100" dirty="0" err="1" smtClean="0">
                <a:solidFill>
                  <a:srgbClr val="000000"/>
                </a:solidFill>
              </a:rPr>
              <a:t>vendorA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Telephony_model_2</a:t>
            </a:r>
            <a:r>
              <a:rPr lang="en-US" sz="1400" dirty="0" smtClean="0">
                <a:solidFill>
                  <a:srgbClr val="000000"/>
                </a:solidFill>
              </a:rPr>
              <a:t> 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techno:  </a:t>
            </a:r>
            <a:r>
              <a:rPr lang="en-US" sz="1100" dirty="0" err="1" smtClean="0">
                <a:solidFill>
                  <a:srgbClr val="000000"/>
                </a:solidFill>
              </a:rPr>
              <a:t>voip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vnf_vendor</a:t>
            </a:r>
            <a:r>
              <a:rPr lang="en-US" sz="1100" dirty="0" smtClean="0">
                <a:solidFill>
                  <a:srgbClr val="000000"/>
                </a:solidFill>
              </a:rPr>
              <a:t>:  </a:t>
            </a:r>
            <a:r>
              <a:rPr lang="en-US" sz="1100" dirty="0" err="1" smtClean="0">
                <a:solidFill>
                  <a:srgbClr val="000000"/>
                </a:solidFill>
              </a:rPr>
              <a:t>vendorB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Telephony_model_3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techno:  </a:t>
            </a:r>
            <a:r>
              <a:rPr lang="en-US" sz="1100" dirty="0" err="1" smtClean="0">
                <a:solidFill>
                  <a:srgbClr val="000000"/>
                </a:solidFill>
              </a:rPr>
              <a:t>pstn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pPr lvl="1"/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" name="Bulle ronde 8"/>
          <p:cNvSpPr/>
          <p:nvPr/>
        </p:nvSpPr>
        <p:spPr>
          <a:xfrm>
            <a:off x="5364088" y="98160"/>
            <a:ext cx="3384376" cy="961422"/>
          </a:xfrm>
          <a:prstGeom prst="wedgeEllipseCallout">
            <a:avLst>
              <a:gd name="adj1" fmla="val -988"/>
              <a:gd name="adj2" fmla="val 664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ONAP can instantiate telephony service based on several possible models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683568" y="2042376"/>
            <a:ext cx="2448272" cy="1368152"/>
          </a:xfrm>
          <a:prstGeom prst="roundRect">
            <a:avLst/>
          </a:prstGeom>
          <a:noFill/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BSS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Telephony</a:t>
            </a:r>
            <a:r>
              <a:rPr lang="en-US" sz="1100" dirty="0" smtClean="0">
                <a:solidFill>
                  <a:srgbClr val="000000"/>
                </a:solidFill>
              </a:rPr>
              <a:t> 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QualityLevel</a:t>
            </a:r>
            <a:r>
              <a:rPr lang="en-US" sz="1100" dirty="0" smtClean="0">
                <a:solidFill>
                  <a:srgbClr val="000000"/>
                </a:solidFill>
              </a:rPr>
              <a:t> : High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Location : Britany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cxnSp>
        <p:nvCxnSpPr>
          <p:cNvPr id="14" name="Connecteur droit avec flèche 13"/>
          <p:cNvCxnSpPr>
            <a:stCxn id="10" idx="3"/>
            <a:endCxn id="20" idx="1"/>
          </p:cNvCxnSpPr>
          <p:nvPr/>
        </p:nvCxnSpPr>
        <p:spPr>
          <a:xfrm flipV="1">
            <a:off x="3131840" y="2714134"/>
            <a:ext cx="576064" cy="12318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4644008" y="1826352"/>
            <a:ext cx="1656184" cy="792088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20" idx="3"/>
          </p:cNvCxnSpPr>
          <p:nvPr/>
        </p:nvCxnSpPr>
        <p:spPr>
          <a:xfrm flipV="1">
            <a:off x="4788024" y="2618440"/>
            <a:ext cx="1512168" cy="95694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347864" y="3195084"/>
            <a:ext cx="2052228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No automatic choice</a:t>
            </a:r>
          </a:p>
        </p:txBody>
      </p:sp>
      <p:sp>
        <p:nvSpPr>
          <p:cNvPr id="20" name="Organigramme : Décision 19"/>
          <p:cNvSpPr/>
          <p:nvPr/>
        </p:nvSpPr>
        <p:spPr>
          <a:xfrm>
            <a:off x="3707904" y="2336092"/>
            <a:ext cx="1080120" cy="756084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853698" y="4412600"/>
            <a:ext cx="5076564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it is not possible to plug a BSS to order a service with options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83868" y="1610908"/>
            <a:ext cx="2016224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/>
              <a:t>If quality = High select Telephony_model_2</a:t>
            </a:r>
          </a:p>
          <a:p>
            <a:r>
              <a:rPr lang="en-US" sz="1050" dirty="0" smtClean="0"/>
              <a:t>If Location = Bearn select Telephony_model_3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4644008" y="2836446"/>
            <a:ext cx="1656184" cy="574082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116303" y="106574"/>
            <a:ext cx="8515350" cy="360040"/>
          </a:xfrm>
        </p:spPr>
        <p:txBody>
          <a:bodyPr/>
          <a:lstStyle/>
          <a:p>
            <a:r>
              <a:rPr lang="en-US" dirty="0" smtClean="0"/>
              <a:t>The need (1/3)</a:t>
            </a:r>
            <a:endParaRPr lang="en-US" dirty="0"/>
          </a:p>
        </p:txBody>
      </p:sp>
      <p:sp>
        <p:nvSpPr>
          <p:cNvPr id="3" name="Pensées 2"/>
          <p:cNvSpPr/>
          <p:nvPr/>
        </p:nvSpPr>
        <p:spPr>
          <a:xfrm>
            <a:off x="2915816" y="56496"/>
            <a:ext cx="2448272" cy="1100771"/>
          </a:xfrm>
          <a:prstGeom prst="cloudCallout">
            <a:avLst>
              <a:gd name="adj1" fmla="val 70042"/>
              <a:gd name="adj2" fmla="val 9069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Several « service deployment flavors », not really services </a:t>
            </a:r>
          </a:p>
        </p:txBody>
      </p:sp>
      <p:sp>
        <p:nvSpPr>
          <p:cNvPr id="21" name="Bulle ronde 20"/>
          <p:cNvSpPr/>
          <p:nvPr/>
        </p:nvSpPr>
        <p:spPr>
          <a:xfrm>
            <a:off x="1547664" y="3580644"/>
            <a:ext cx="2700300" cy="432048"/>
          </a:xfrm>
          <a:prstGeom prst="wedgeEllipseCallout">
            <a:avLst>
              <a:gd name="adj1" fmla="val -12357"/>
              <a:gd name="adj2" fmla="val -23182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Service level properties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7" grpId="0" animBg="1"/>
      <p:bldP spid="10" grpId="0" animBg="1"/>
      <p:bldP spid="19" grpId="0"/>
      <p:bldP spid="20" grpId="0" animBg="1"/>
      <p:bldP spid="30" grpId="0"/>
      <p:bldP spid="2" grpId="0"/>
      <p:bldP spid="3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à coins arrondis 32"/>
          <p:cNvSpPr/>
          <p:nvPr/>
        </p:nvSpPr>
        <p:spPr>
          <a:xfrm>
            <a:off x="863588" y="4299941"/>
            <a:ext cx="6768752" cy="57606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939079" y="843559"/>
            <a:ext cx="3737377" cy="3359058"/>
          </a:xfrm>
          <a:prstGeom prst="roundRect">
            <a:avLst/>
          </a:prstGeom>
          <a:noFill/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ONAP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         </a:t>
            </a:r>
            <a:r>
              <a:rPr lang="en-US" sz="1400" dirty="0" smtClean="0">
                <a:solidFill>
                  <a:schemeClr val="bg2"/>
                </a:solidFill>
              </a:rPr>
              <a:t>vFirewall_model_1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 : VNF X </a:t>
            </a: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vnf_vendor</a:t>
            </a:r>
            <a:r>
              <a:rPr lang="en-US" sz="1100" dirty="0" smtClean="0">
                <a:solidFill>
                  <a:srgbClr val="000000"/>
                </a:solidFill>
              </a:rPr>
              <a:t> : </a:t>
            </a:r>
            <a:r>
              <a:rPr lang="en-US" sz="1100" dirty="0" err="1" smtClean="0">
                <a:solidFill>
                  <a:srgbClr val="000000"/>
                </a:solidFill>
              </a:rPr>
              <a:t>vendorA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         </a:t>
            </a:r>
            <a:r>
              <a:rPr lang="en-US" sz="1400" dirty="0" smtClean="0">
                <a:solidFill>
                  <a:schemeClr val="bg2"/>
                </a:solidFill>
              </a:rPr>
              <a:t>vFirewall_model_2 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techno: VNF Y</a:t>
            </a: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vnf_vendor</a:t>
            </a:r>
            <a:r>
              <a:rPr lang="en-US" sz="1100" dirty="0" smtClean="0">
                <a:solidFill>
                  <a:srgbClr val="000000"/>
                </a:solidFill>
              </a:rPr>
              <a:t>:  </a:t>
            </a:r>
            <a:r>
              <a:rPr lang="en-US" sz="1100" dirty="0" err="1" smtClean="0">
                <a:solidFill>
                  <a:srgbClr val="000000"/>
                </a:solidFill>
              </a:rPr>
              <a:t>vendorB</a:t>
            </a:r>
            <a:endParaRPr lang="en-US" sz="1100" dirty="0" smtClean="0">
              <a:solidFill>
                <a:srgbClr val="000000"/>
              </a:solidFill>
            </a:endParaRP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         </a:t>
            </a:r>
            <a:r>
              <a:rPr lang="en-US" sz="1400" dirty="0" smtClean="0">
                <a:solidFill>
                  <a:schemeClr val="bg2"/>
                </a:solidFill>
              </a:rPr>
              <a:t>vFirewall_model_3</a:t>
            </a:r>
            <a:r>
              <a:rPr lang="en-US" sz="1400" dirty="0" smtClean="0">
                <a:solidFill>
                  <a:srgbClr val="000000"/>
                </a:solidFill>
              </a:rPr>
              <a:t> :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 {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techno: VNF X + VNF </a:t>
            </a:r>
            <a:r>
              <a:rPr lang="en-US" sz="1100" dirty="0" err="1" smtClean="0">
                <a:solidFill>
                  <a:srgbClr val="000000"/>
                </a:solidFill>
              </a:rPr>
              <a:t>LoadBalancing</a:t>
            </a:r>
            <a:r>
              <a:rPr lang="en-US" sz="1100" dirty="0" smtClean="0">
                <a:solidFill>
                  <a:srgbClr val="000000"/>
                </a:solidFill>
              </a:rPr>
              <a:t> X</a:t>
            </a:r>
          </a:p>
          <a:p>
            <a:pPr lvl="1"/>
            <a:r>
              <a:rPr lang="en-US" sz="1100" dirty="0" err="1" smtClean="0">
                <a:solidFill>
                  <a:srgbClr val="000000"/>
                </a:solidFill>
              </a:rPr>
              <a:t>vnf_vendor</a:t>
            </a:r>
            <a:r>
              <a:rPr lang="en-US" sz="1100" dirty="0" smtClean="0">
                <a:solidFill>
                  <a:srgbClr val="000000"/>
                </a:solidFill>
              </a:rPr>
              <a:t>:  </a:t>
            </a:r>
            <a:r>
              <a:rPr lang="en-US" sz="1100" dirty="0" err="1" smtClean="0">
                <a:solidFill>
                  <a:srgbClr val="000000"/>
                </a:solidFill>
              </a:rPr>
              <a:t>vendorA</a:t>
            </a:r>
            <a:r>
              <a:rPr lang="en-US" sz="1100" dirty="0" smtClean="0">
                <a:solidFill>
                  <a:srgbClr val="000000"/>
                </a:solidFill>
              </a:rPr>
              <a:t> + Vendor C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}</a:t>
            </a:r>
          </a:p>
          <a:p>
            <a:pPr lvl="1"/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14" name="Connecteur droit avec flèche 13"/>
          <p:cNvCxnSpPr>
            <a:endCxn id="20" idx="1"/>
          </p:cNvCxnSpPr>
          <p:nvPr/>
        </p:nvCxnSpPr>
        <p:spPr>
          <a:xfrm flipV="1">
            <a:off x="2562816" y="2714134"/>
            <a:ext cx="576064" cy="12318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4074984" y="1707654"/>
            <a:ext cx="1584176" cy="910786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20" idx="3"/>
          </p:cNvCxnSpPr>
          <p:nvPr/>
        </p:nvCxnSpPr>
        <p:spPr>
          <a:xfrm flipV="1">
            <a:off x="4219000" y="2336092"/>
            <a:ext cx="1440160" cy="378042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rganigramme : Décision 19"/>
          <p:cNvSpPr/>
          <p:nvPr/>
        </p:nvSpPr>
        <p:spPr>
          <a:xfrm>
            <a:off x="3138880" y="2336092"/>
            <a:ext cx="1080120" cy="756084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853698" y="4412600"/>
            <a:ext cx="5076564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The service instantiation requires a human decision</a:t>
            </a:r>
          </a:p>
          <a:p>
            <a:r>
              <a:rPr lang="en-US" sz="1200" dirty="0" smtClean="0"/>
              <a:t>Multiple services models in ONAP for the same service type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4050560" y="2870079"/>
            <a:ext cx="1529552" cy="222097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945" y="2473532"/>
            <a:ext cx="987327" cy="93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2958860" y="3195084"/>
            <a:ext cx="1896000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No automatic choice</a:t>
            </a:r>
          </a:p>
        </p:txBody>
      </p:sp>
      <p:sp>
        <p:nvSpPr>
          <p:cNvPr id="22" name="Bulle ronde 21"/>
          <p:cNvSpPr/>
          <p:nvPr/>
        </p:nvSpPr>
        <p:spPr>
          <a:xfrm>
            <a:off x="27792" y="1347614"/>
            <a:ext cx="2823056" cy="890306"/>
          </a:xfrm>
          <a:prstGeom prst="wedgeEllipseCallout">
            <a:avLst>
              <a:gd name="adj1" fmla="val 15932"/>
              <a:gd name="adj2" fmla="val 8760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I want to instantiate the simplest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but I am not sure which model to use ?</a:t>
            </a:r>
            <a:endParaRPr lang="en-US" sz="1200" dirty="0"/>
          </a:p>
        </p:txBody>
      </p:sp>
      <p:sp>
        <p:nvSpPr>
          <p:cNvPr id="23" name="Bulle ronde 22"/>
          <p:cNvSpPr/>
          <p:nvPr/>
        </p:nvSpPr>
        <p:spPr>
          <a:xfrm>
            <a:off x="4874338" y="0"/>
            <a:ext cx="2844316" cy="735851"/>
          </a:xfrm>
          <a:prstGeom prst="wedgeEllipseCallout">
            <a:avLst>
              <a:gd name="adj1" fmla="val 56954"/>
              <a:gd name="adj2" fmla="val 9433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I have </a:t>
            </a:r>
            <a:r>
              <a:rPr lang="en-US" sz="1200" dirty="0" err="1" smtClean="0"/>
              <a:t>onboarded</a:t>
            </a:r>
            <a:r>
              <a:rPr lang="en-US" sz="1200" dirty="0" smtClean="0"/>
              <a:t> multiple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service models</a:t>
            </a:r>
          </a:p>
        </p:txBody>
      </p:sp>
      <p:pic>
        <p:nvPicPr>
          <p:cNvPr id="2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834011"/>
            <a:ext cx="897731" cy="9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2858114" y="1934073"/>
            <a:ext cx="2016224" cy="323165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/>
              <a:t>If simple then select </a:t>
            </a:r>
            <a:r>
              <a:rPr lang="en-US" sz="1050" dirty="0" err="1" smtClean="0"/>
              <a:t>vFirewall</a:t>
            </a:r>
            <a:r>
              <a:rPr lang="en-US" sz="1050" dirty="0" smtClean="0"/>
              <a:t> model 2</a:t>
            </a:r>
          </a:p>
        </p:txBody>
      </p:sp>
      <p:sp>
        <p:nvSpPr>
          <p:cNvPr id="24" name="Titre 1"/>
          <p:cNvSpPr>
            <a:spLocks noGrp="1"/>
          </p:cNvSpPr>
          <p:nvPr>
            <p:ph type="title"/>
          </p:nvPr>
        </p:nvSpPr>
        <p:spPr>
          <a:xfrm>
            <a:off x="116303" y="106574"/>
            <a:ext cx="8515350" cy="360040"/>
          </a:xfrm>
        </p:spPr>
        <p:txBody>
          <a:bodyPr/>
          <a:lstStyle/>
          <a:p>
            <a:r>
              <a:rPr lang="en-US" dirty="0" smtClean="0"/>
              <a:t>The need (2/3)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4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8" grpId="0" animBg="1"/>
      <p:bldP spid="20" grpId="0" animBg="1"/>
      <p:bldP spid="30" grpId="0"/>
      <p:bldP spid="21" grpId="0"/>
      <p:bldP spid="22" grpId="0" animBg="1"/>
      <p:bldP spid="23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à coins arrondis 32"/>
          <p:cNvSpPr/>
          <p:nvPr/>
        </p:nvSpPr>
        <p:spPr>
          <a:xfrm>
            <a:off x="863588" y="4299941"/>
            <a:ext cx="6768752" cy="57606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939079" y="843559"/>
            <a:ext cx="3737377" cy="3359058"/>
          </a:xfrm>
          <a:prstGeom prst="roundRect">
            <a:avLst/>
          </a:prstGeom>
          <a:noFill/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ONAP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       </a:t>
            </a:r>
            <a:r>
              <a:rPr lang="en-US" sz="1400" dirty="0" smtClean="0">
                <a:solidFill>
                  <a:schemeClr val="bg2"/>
                </a:solidFill>
              </a:rPr>
              <a:t>vFirewall_model_1</a:t>
            </a:r>
            <a:r>
              <a:rPr lang="en-US" sz="1400" dirty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[ {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techno : VNF X ,</a:t>
            </a:r>
          </a:p>
          <a:p>
            <a:pPr lvl="1"/>
            <a:r>
              <a:rPr lang="en-US" sz="1100" dirty="0" err="1">
                <a:solidFill>
                  <a:srgbClr val="000000"/>
                </a:solidFill>
              </a:rPr>
              <a:t>vnf_vendor</a:t>
            </a:r>
            <a:r>
              <a:rPr lang="en-US" sz="1100" dirty="0">
                <a:solidFill>
                  <a:srgbClr val="000000"/>
                </a:solidFill>
              </a:rPr>
              <a:t> : </a:t>
            </a:r>
            <a:r>
              <a:rPr lang="en-US" sz="1100" dirty="0" err="1">
                <a:solidFill>
                  <a:srgbClr val="000000"/>
                </a:solidFill>
              </a:rPr>
              <a:t>vendorA</a:t>
            </a:r>
            <a:r>
              <a:rPr lang="en-US" sz="1100" dirty="0">
                <a:solidFill>
                  <a:srgbClr val="000000"/>
                </a:solidFill>
              </a:rPr>
              <a:t>,</a:t>
            </a:r>
          </a:p>
          <a:p>
            <a:pPr lvl="1"/>
            <a:r>
              <a:rPr lang="en-US" sz="1100" dirty="0">
                <a:solidFill>
                  <a:schemeClr val="tx1"/>
                </a:solidFill>
              </a:rPr>
              <a:t>Service capacity : N</a:t>
            </a:r>
            <a:r>
              <a:rPr lang="en-US" sz="1100" dirty="0">
                <a:solidFill>
                  <a:srgbClr val="000000"/>
                </a:solidFill>
              </a:rPr>
              <a:t>,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}, 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{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techno : service </a:t>
            </a:r>
            <a:r>
              <a:rPr lang="en-US" sz="1100" dirty="0" smtClean="0">
                <a:solidFill>
                  <a:srgbClr val="000000"/>
                </a:solidFill>
              </a:rPr>
              <a:t>configuration,</a:t>
            </a:r>
          </a:p>
          <a:p>
            <a:pPr lvl="1"/>
            <a:r>
              <a:rPr lang="en-US" sz="1100" dirty="0" smtClean="0">
                <a:solidFill>
                  <a:srgbClr val="000000"/>
                </a:solidFill>
              </a:rPr>
              <a:t>Description: allotted resource to VNF X</a:t>
            </a:r>
            <a:endParaRPr lang="en-US" sz="1100" dirty="0">
              <a:solidFill>
                <a:srgbClr val="000000"/>
              </a:solidFill>
            </a:endParaRP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Service Id : </a:t>
            </a:r>
            <a:r>
              <a:rPr lang="en-US" sz="1100" dirty="0" err="1">
                <a:solidFill>
                  <a:srgbClr val="000000"/>
                </a:solidFill>
              </a:rPr>
              <a:t>uuid</a:t>
            </a:r>
            <a:endParaRPr lang="en-US" sz="1100" dirty="0">
              <a:solidFill>
                <a:srgbClr val="000000"/>
              </a:solidFill>
            </a:endParaRPr>
          </a:p>
          <a:p>
            <a:pPr lvl="1"/>
            <a:r>
              <a:rPr lang="en-US" sz="1100" dirty="0">
                <a:solidFill>
                  <a:srgbClr val="000000"/>
                </a:solidFill>
              </a:rPr>
              <a:t>}]</a:t>
            </a:r>
          </a:p>
          <a:p>
            <a:pPr lvl="1"/>
            <a:endParaRPr lang="en-US" sz="1100" dirty="0" smtClean="0">
              <a:solidFill>
                <a:srgbClr val="000000"/>
              </a:solidFill>
            </a:endParaRPr>
          </a:p>
          <a:p>
            <a:pPr lvl="1"/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14" name="Connecteur droit avec flèche 13"/>
          <p:cNvCxnSpPr>
            <a:endCxn id="20" idx="1"/>
          </p:cNvCxnSpPr>
          <p:nvPr/>
        </p:nvCxnSpPr>
        <p:spPr>
          <a:xfrm flipV="1">
            <a:off x="2562816" y="2714134"/>
            <a:ext cx="576064" cy="12318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4074984" y="2257238"/>
            <a:ext cx="1361112" cy="361202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rganigramme : Décision 19"/>
          <p:cNvSpPr/>
          <p:nvPr/>
        </p:nvSpPr>
        <p:spPr>
          <a:xfrm>
            <a:off x="3138880" y="2336092"/>
            <a:ext cx="1080120" cy="756084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853698" y="4412600"/>
            <a:ext cx="5076564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The service instantiation requires a human decision</a:t>
            </a:r>
          </a:p>
          <a:p>
            <a:r>
              <a:rPr lang="en-US" sz="1200" dirty="0" smtClean="0"/>
              <a:t>Sometimes it is not necessary to instantiate all service components</a:t>
            </a:r>
          </a:p>
        </p:txBody>
      </p:sp>
      <p:pic>
        <p:nvPicPr>
          <p:cNvPr id="1026" name="Picture 2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945" y="2473532"/>
            <a:ext cx="987327" cy="93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2958860" y="3195084"/>
            <a:ext cx="1896000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No automatic choice</a:t>
            </a:r>
          </a:p>
        </p:txBody>
      </p:sp>
      <p:sp>
        <p:nvSpPr>
          <p:cNvPr id="22" name="Bulle ronde 21"/>
          <p:cNvSpPr/>
          <p:nvPr/>
        </p:nvSpPr>
        <p:spPr>
          <a:xfrm>
            <a:off x="27792" y="1347614"/>
            <a:ext cx="2823056" cy="890306"/>
          </a:xfrm>
          <a:prstGeom prst="wedgeEllipseCallout">
            <a:avLst>
              <a:gd name="adj1" fmla="val 15932"/>
              <a:gd name="adj2" fmla="val 8760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I need to declare several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services on same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VNF</a:t>
            </a:r>
            <a:endParaRPr lang="en-US" sz="1200" dirty="0"/>
          </a:p>
        </p:txBody>
      </p:sp>
      <p:sp>
        <p:nvSpPr>
          <p:cNvPr id="23" name="Bulle ronde 22"/>
          <p:cNvSpPr/>
          <p:nvPr/>
        </p:nvSpPr>
        <p:spPr>
          <a:xfrm>
            <a:off x="4874338" y="0"/>
            <a:ext cx="2844316" cy="735851"/>
          </a:xfrm>
          <a:prstGeom prst="wedgeEllipseCallout">
            <a:avLst>
              <a:gd name="adj1" fmla="val 56954"/>
              <a:gd name="adj2" fmla="val 9433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A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VNF can support up to N </a:t>
            </a:r>
            <a:r>
              <a:rPr lang="en-US" sz="1200" dirty="0" err="1" smtClean="0"/>
              <a:t>vFirewall</a:t>
            </a:r>
            <a:r>
              <a:rPr lang="en-US" sz="1200" dirty="0" smtClean="0"/>
              <a:t> service  </a:t>
            </a:r>
          </a:p>
        </p:txBody>
      </p:sp>
      <p:pic>
        <p:nvPicPr>
          <p:cNvPr id="2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834011"/>
            <a:ext cx="897731" cy="9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2858114" y="1934073"/>
            <a:ext cx="2016224" cy="323165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/>
              <a:t>Do I need to instantiate an additional VNF ?</a:t>
            </a:r>
          </a:p>
        </p:txBody>
      </p:sp>
      <p:sp>
        <p:nvSpPr>
          <p:cNvPr id="24" name="Titre 1"/>
          <p:cNvSpPr>
            <a:spLocks noGrp="1"/>
          </p:cNvSpPr>
          <p:nvPr>
            <p:ph type="title"/>
          </p:nvPr>
        </p:nvSpPr>
        <p:spPr>
          <a:xfrm>
            <a:off x="116303" y="106574"/>
            <a:ext cx="4738557" cy="360040"/>
          </a:xfrm>
        </p:spPr>
        <p:txBody>
          <a:bodyPr/>
          <a:lstStyle/>
          <a:p>
            <a:r>
              <a:rPr lang="en-US" dirty="0" smtClean="0"/>
              <a:t>The need (</a:t>
            </a:r>
            <a:r>
              <a:rPr lang="en-US" dirty="0"/>
              <a:t>3</a:t>
            </a:r>
            <a:r>
              <a:rPr lang="en-US" dirty="0" smtClean="0"/>
              <a:t>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3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8" grpId="0" animBg="1"/>
      <p:bldP spid="20" grpId="0" animBg="1"/>
      <p:bldP spid="30" grpId="0"/>
      <p:bldP spid="21" grpId="0"/>
      <p:bldP spid="22" grpId="0" animBg="1"/>
      <p:bldP spid="23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13769" y="268287"/>
            <a:ext cx="8578711" cy="4281487"/>
          </a:xfrm>
        </p:spPr>
        <p:txBody>
          <a:bodyPr>
            <a:normAutofit fontScale="92500" lnSpcReduction="10000"/>
          </a:bodyPr>
          <a:lstStyle/>
          <a:p>
            <a:endParaRPr lang="en-US" sz="4000" dirty="0" smtClean="0"/>
          </a:p>
          <a:p>
            <a:r>
              <a:rPr lang="en-US" sz="3500" dirty="0" smtClean="0"/>
              <a:t>A theoretical solution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Service modeling with composition and rules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(CFS / RFS / instantiation Rules)</a:t>
            </a:r>
          </a:p>
          <a:p>
            <a:endParaRPr lang="en-US" sz="2400" dirty="0" smtClean="0"/>
          </a:p>
          <a:p>
            <a:endParaRPr lang="en-US" sz="4000" dirty="0" smtClean="0"/>
          </a:p>
          <a:p>
            <a:r>
              <a:rPr lang="en-US" sz="3500" dirty="0" smtClean="0"/>
              <a:t>An implementation as a proof of the concept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Service Resolver </a:t>
            </a:r>
            <a:r>
              <a:rPr lang="en-US" sz="2000" dirty="0" smtClean="0">
                <a:solidFill>
                  <a:schemeClr val="tx1"/>
                </a:solidFill>
              </a:rPr>
              <a:t>(SR)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https://gitlab.com/Orange-OpenSource/lfn/onap/service-resolver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Note: of course other solutions/implementations might be possible to cover the needs</a:t>
            </a:r>
            <a:endParaRPr lang="en-US" sz="15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4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771550"/>
            <a:ext cx="8515350" cy="3365500"/>
          </a:xfrm>
        </p:spPr>
        <p:txBody>
          <a:bodyPr/>
          <a:lstStyle/>
          <a:p>
            <a:endParaRPr lang="fr-FR" dirty="0"/>
          </a:p>
          <a:p>
            <a:pPr lvl="0"/>
            <a:r>
              <a:rPr lang="en-GB" dirty="0"/>
              <a:t>There is a difference between the service perceived as a ‘know-how’ from the BSS and the service as a technical solution to be delivered to fulfil the customer request.</a:t>
            </a:r>
            <a:endParaRPr lang="fr-FR" dirty="0"/>
          </a:p>
          <a:p>
            <a:r>
              <a:rPr lang="en-GB" dirty="0"/>
              <a:t> </a:t>
            </a:r>
            <a:endParaRPr lang="fr-FR" dirty="0"/>
          </a:p>
          <a:p>
            <a:pPr lvl="0"/>
            <a:r>
              <a:rPr lang="en-GB" dirty="0"/>
              <a:t>This service distinction is already </a:t>
            </a:r>
            <a:r>
              <a:rPr lang="en-GB" dirty="0" smtClean="0"/>
              <a:t>existing in standard :</a:t>
            </a:r>
            <a:endParaRPr lang="fr-FR" dirty="0"/>
          </a:p>
          <a:p>
            <a:pPr marL="227013" lvl="3" indent="0">
              <a:buNone/>
            </a:pPr>
            <a:r>
              <a:rPr lang="en-GB" dirty="0">
                <a:latin typeface="Helvetica 75 Bold" panose="020B0804020202020204" pitchFamily="34" charset="0"/>
              </a:rPr>
              <a:t>TMF/SID extract : </a:t>
            </a:r>
            <a:endParaRPr lang="en-GB" dirty="0" smtClean="0">
              <a:latin typeface="Helvetica 75 Bold" panose="020B0804020202020204" pitchFamily="34" charset="0"/>
            </a:endParaRPr>
          </a:p>
          <a:p>
            <a:pPr marL="227013" lvl="3" indent="0">
              <a:buNone/>
            </a:pPr>
            <a:r>
              <a:rPr lang="en-GB" i="1" dirty="0" smtClean="0">
                <a:latin typeface="Helvetica 75 Bold" panose="020B0804020202020204" pitchFamily="34" charset="0"/>
              </a:rPr>
              <a:t>“</a:t>
            </a:r>
            <a:r>
              <a:rPr lang="en-GB" i="1" dirty="0">
                <a:latin typeface="Helvetica 75 Bold" panose="020B0804020202020204" pitchFamily="34" charset="0"/>
              </a:rPr>
              <a:t>A </a:t>
            </a:r>
            <a:r>
              <a:rPr lang="en-GB" i="1" dirty="0" err="1">
                <a:latin typeface="Helvetica 75 Bold" panose="020B0804020202020204" pitchFamily="34" charset="0"/>
              </a:rPr>
              <a:t>CustomerFacingService</a:t>
            </a:r>
            <a:r>
              <a:rPr lang="en-GB" i="1" dirty="0">
                <a:latin typeface="Helvetica 75 Bold" panose="020B0804020202020204" pitchFamily="34" charset="0"/>
              </a:rPr>
              <a:t> defines the properties of a particular (…)  know-how that represents a realization of a Product within an organization's infrastructure; This is in direct contrast to </a:t>
            </a:r>
            <a:r>
              <a:rPr lang="en-GB" i="1" dirty="0" err="1">
                <a:latin typeface="Helvetica 75 Bold" panose="020B0804020202020204" pitchFamily="34" charset="0"/>
              </a:rPr>
              <a:t>ResourceFacingServices</a:t>
            </a:r>
            <a:r>
              <a:rPr lang="en-GB" i="1" dirty="0">
                <a:latin typeface="Helvetica 75 Bold" panose="020B0804020202020204" pitchFamily="34" charset="0"/>
              </a:rPr>
              <a:t>, which support the network/infrastructure (…)technical solution. “</a:t>
            </a:r>
            <a:endParaRPr lang="fr-FR" i="1" dirty="0">
              <a:latin typeface="Helvetica 75 Bold" panose="020B0804020202020204" pitchFamily="34" charset="0"/>
            </a:endParaRPr>
          </a:p>
          <a:p>
            <a:r>
              <a:rPr lang="en-GB" dirty="0"/>
              <a:t> </a:t>
            </a:r>
            <a:endParaRPr lang="fr-FR" dirty="0"/>
          </a:p>
          <a:p>
            <a:pPr lvl="0"/>
            <a:r>
              <a:rPr lang="en-GB" dirty="0"/>
              <a:t>Our observation about NBI &amp; SO : </a:t>
            </a:r>
            <a:endParaRPr lang="en-GB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NBI </a:t>
            </a:r>
            <a:r>
              <a:rPr lang="en-GB" dirty="0"/>
              <a:t>manage RFS ordering and not able to identify from a generic CFS which RFS fulfil. </a:t>
            </a:r>
            <a:endParaRPr lang="en-GB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SO </a:t>
            </a:r>
            <a:r>
              <a:rPr lang="en-GB" dirty="0"/>
              <a:t>manage RFS level service </a:t>
            </a:r>
            <a:r>
              <a:rPr lang="en-GB" dirty="0" smtClean="0"/>
              <a:t>delivery </a:t>
            </a:r>
            <a:r>
              <a:rPr lang="en-GB" dirty="0"/>
              <a:t>orchestration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26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50" y="719214"/>
            <a:ext cx="6170909" cy="3652735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Service </a:t>
            </a:r>
            <a:r>
              <a:rPr lang="fr-FR" dirty="0" err="1" smtClean="0"/>
              <a:t>Resolver</a:t>
            </a:r>
            <a:r>
              <a:rPr lang="fr-FR" dirty="0" smtClean="0"/>
              <a:t>  for ONAP : component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79512" y="655838"/>
            <a:ext cx="1872208" cy="10081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A new component (optional)</a:t>
            </a:r>
            <a:endParaRPr lang="en-US" sz="1200" dirty="0"/>
          </a:p>
        </p:txBody>
      </p:sp>
      <p:sp>
        <p:nvSpPr>
          <p:cNvPr id="6" name="Ellipse 5"/>
          <p:cNvSpPr/>
          <p:nvPr/>
        </p:nvSpPr>
        <p:spPr>
          <a:xfrm>
            <a:off x="119391" y="2211710"/>
            <a:ext cx="2313459" cy="10081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No impact on existing ONAP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19391" y="3723878"/>
            <a:ext cx="3316770" cy="10081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Based on TM Forum concepts and API definitions (with extensions)</a:t>
            </a:r>
          </a:p>
        </p:txBody>
      </p:sp>
      <p:sp>
        <p:nvSpPr>
          <p:cNvPr id="8" name="Ellipse 7"/>
          <p:cNvSpPr/>
          <p:nvPr/>
        </p:nvSpPr>
        <p:spPr>
          <a:xfrm>
            <a:off x="6986601" y="135310"/>
            <a:ext cx="2095611" cy="193238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Simulator/stand-alone mode to allow </a:t>
            </a:r>
            <a:r>
              <a:rPr lang="en-US" sz="1200" dirty="0" err="1" smtClean="0"/>
              <a:t>ServiceDesigner</a:t>
            </a:r>
            <a:r>
              <a:rPr lang="en-US" sz="1200" dirty="0" smtClean="0"/>
              <a:t> to experiment  their service definition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55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279321" y="123478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Service Resolver : How to Design a service model (CFS specification)</a:t>
            </a:r>
            <a:endParaRPr lang="en-US" dirty="0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2259224"/>
            <a:ext cx="897731" cy="9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ulle ronde 4"/>
          <p:cNvSpPr/>
          <p:nvPr/>
        </p:nvSpPr>
        <p:spPr>
          <a:xfrm>
            <a:off x="389777" y="1350300"/>
            <a:ext cx="3322637" cy="1023883"/>
          </a:xfrm>
          <a:prstGeom prst="wedgeEllipseCallout">
            <a:avLst>
              <a:gd name="adj1" fmla="val 48942"/>
              <a:gd name="adj2" fmla="val 7032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2 – onboard each « sub-services » (RFS spec) in  ONAP SDC as it is performed today</a:t>
            </a:r>
          </a:p>
        </p:txBody>
      </p:sp>
      <p:sp>
        <p:nvSpPr>
          <p:cNvPr id="7" name="Bulle ronde 6"/>
          <p:cNvSpPr/>
          <p:nvPr/>
        </p:nvSpPr>
        <p:spPr>
          <a:xfrm>
            <a:off x="4978247" y="1590413"/>
            <a:ext cx="3816424" cy="917647"/>
          </a:xfrm>
          <a:prstGeom prst="wedgeEllipseCallout">
            <a:avLst>
              <a:gd name="adj1" fmla="val -58132"/>
              <a:gd name="adj2" fmla="val 25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4 – for each sub-service (RFS spec) that can be part of the service (CFS spec), identify the instantiation Decision rules</a:t>
            </a:r>
          </a:p>
        </p:txBody>
      </p:sp>
      <p:sp>
        <p:nvSpPr>
          <p:cNvPr id="8" name="Bulle ronde 7"/>
          <p:cNvSpPr/>
          <p:nvPr/>
        </p:nvSpPr>
        <p:spPr>
          <a:xfrm>
            <a:off x="2664788" y="495350"/>
            <a:ext cx="3744416" cy="936104"/>
          </a:xfrm>
          <a:prstGeom prst="wedgeEllipseCallout">
            <a:avLst>
              <a:gd name="adj1" fmla="val -10837"/>
              <a:gd name="adj2" fmla="val 1204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3 – write the service (CFS spec) model definition  in a JSON file using TMF modelling principle</a:t>
            </a:r>
          </a:p>
          <a:p>
            <a:endParaRPr lang="en-US" sz="1200" dirty="0" smtClean="0"/>
          </a:p>
        </p:txBody>
      </p:sp>
      <p:sp>
        <p:nvSpPr>
          <p:cNvPr id="9" name="Bulle ronde 8"/>
          <p:cNvSpPr/>
          <p:nvPr/>
        </p:nvSpPr>
        <p:spPr>
          <a:xfrm>
            <a:off x="4831551" y="2931790"/>
            <a:ext cx="3816424" cy="1080120"/>
          </a:xfrm>
          <a:prstGeom prst="wedgeEllipseCallout">
            <a:avLst>
              <a:gd name="adj1" fmla="val -52295"/>
              <a:gd name="adj2" fmla="val -667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5 – onboard in Service Resolver the service definition  (CFS spec) using API (</a:t>
            </a:r>
            <a:r>
              <a:rPr lang="en-US" sz="1200" dirty="0" err="1" smtClean="0"/>
              <a:t>json</a:t>
            </a:r>
            <a:r>
              <a:rPr lang="en-US" sz="1200" dirty="0" smtClean="0"/>
              <a:t> file content = POST payload)</a:t>
            </a:r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883553"/>
              </p:ext>
            </p:extLst>
          </p:nvPr>
        </p:nvGraphicFramePr>
        <p:xfrm>
          <a:off x="2798014" y="393990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" name="Objet d’environnement du Gestionnaire de liaisons" showAsIcon="1" r:id="rId4" imgW="914400" imgH="771480" progId="Package">
                  <p:embed/>
                </p:oleObj>
              </mc:Choice>
              <mc:Fallback>
                <p:oleObj name="Objet d’environnement du Gestionnaire de liaisons" showAsIcon="1" r:id="rId4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98014" y="393990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674168"/>
              </p:ext>
            </p:extLst>
          </p:nvPr>
        </p:nvGraphicFramePr>
        <p:xfrm>
          <a:off x="1619847" y="393990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6" name="Objet d’environnement du Gestionnaire de liaisons" showAsIcon="1" r:id="rId6" imgW="914400" imgH="771480" progId="Package">
                  <p:embed/>
                </p:oleObj>
              </mc:Choice>
              <mc:Fallback>
                <p:oleObj name="Objet d’environnement du Gestionnaire de liaisons" showAsIcon="1" r:id="rId6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847" y="393990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ulle ronde 10"/>
          <p:cNvSpPr/>
          <p:nvPr/>
        </p:nvSpPr>
        <p:spPr>
          <a:xfrm>
            <a:off x="0" y="2717615"/>
            <a:ext cx="3212560" cy="735851"/>
          </a:xfrm>
          <a:prstGeom prst="wedgeEllipseCallout">
            <a:avLst>
              <a:gd name="adj1" fmla="val 62895"/>
              <a:gd name="adj2" fmla="val -1395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1 – define the master service (CFS spec) and the potential sub-services (RFS spec)</a:t>
            </a:r>
          </a:p>
        </p:txBody>
      </p:sp>
    </p:spTree>
    <p:extLst>
      <p:ext uri="{BB962C8B-B14F-4D97-AF65-F5344CB8AC3E}">
        <p14:creationId xmlns:p14="http://schemas.microsoft.com/office/powerpoint/2010/main" val="185507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1_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2144</TotalTime>
  <Words>978</Words>
  <Application>Microsoft Office PowerPoint</Application>
  <PresentationFormat>Affichage à l'écran (16:9)</PresentationFormat>
  <Paragraphs>206</Paragraphs>
  <Slides>19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2" baseType="lpstr">
      <vt:lpstr>blank</vt:lpstr>
      <vt:lpstr>1_blank</vt:lpstr>
      <vt:lpstr>Objet d’environnement du Gestionnaire de liaisons</vt:lpstr>
      <vt:lpstr> Service Resolver for ONAP </vt:lpstr>
      <vt:lpstr>Présentation PowerPoint</vt:lpstr>
      <vt:lpstr>The need (1/3)</vt:lpstr>
      <vt:lpstr>The need (2/3)</vt:lpstr>
      <vt:lpstr>The need (3/3)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Service Resolver : example for a vFirewall use-case</vt:lpstr>
      <vt:lpstr>Service Resolver : example for ONAP vCPE use-case</vt:lpstr>
      <vt:lpstr>Service Resolver : example for ONAP BBS use-case</vt:lpstr>
      <vt:lpstr>SUM-UP</vt:lpstr>
      <vt:lpstr>SDC/SO/AAI/Policy solution</vt:lpstr>
      <vt:lpstr>Présentation PowerPoint</vt:lpstr>
      <vt:lpstr>Service Resolver : High level Modelling</vt:lpstr>
    </vt:vector>
  </TitlesOfParts>
  <Company>ORANGE FT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ROBERT René IMT/OLN</dc:creator>
  <cp:lastModifiedBy>ROBERT René IMT/OLN</cp:lastModifiedBy>
  <cp:revision>143</cp:revision>
  <dcterms:created xsi:type="dcterms:W3CDTF">2019-05-17T12:04:21Z</dcterms:created>
  <dcterms:modified xsi:type="dcterms:W3CDTF">2019-08-12T08:42:27Z</dcterms:modified>
</cp:coreProperties>
</file>