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0"/>
  </p:notesMasterIdLst>
  <p:sldIdLst>
    <p:sldId id="256" r:id="rId2"/>
    <p:sldId id="258" r:id="rId3"/>
    <p:sldId id="275" r:id="rId4"/>
    <p:sldId id="263" r:id="rId5"/>
    <p:sldId id="272" r:id="rId6"/>
    <p:sldId id="277" r:id="rId7"/>
    <p:sldId id="279" r:id="rId8"/>
    <p:sldId id="278" r:id="rId9"/>
    <p:sldId id="281" r:id="rId10"/>
    <p:sldId id="280" r:id="rId11"/>
    <p:sldId id="284" r:id="rId12"/>
    <p:sldId id="287" r:id="rId13"/>
    <p:sldId id="286" r:id="rId14"/>
    <p:sldId id="285" r:id="rId15"/>
    <p:sldId id="276" r:id="rId16"/>
    <p:sldId id="282" r:id="rId17"/>
    <p:sldId id="288" r:id="rId18"/>
    <p:sldId id="27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08" autoAdjust="0"/>
    <p:restoredTop sz="96529" autoAdjust="0"/>
  </p:normalViewPr>
  <p:slideViewPr>
    <p:cSldViewPr snapToGrid="0" snapToObjects="1">
      <p:cViewPr varScale="1">
        <p:scale>
          <a:sx n="120" d="100"/>
          <a:sy n="120" d="100"/>
        </p:scale>
        <p:origin x="228"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2/12/2019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6DEF58-5986-4828-8F3C-AE971F8453DE}" type="slidenum">
              <a:rPr lang="en-US" smtClean="0"/>
              <a:t>2</a:t>
            </a:fld>
            <a:endParaRPr lang="en-US"/>
          </a:p>
        </p:txBody>
      </p:sp>
    </p:spTree>
    <p:extLst>
      <p:ext uri="{BB962C8B-B14F-4D97-AF65-F5344CB8AC3E}">
        <p14:creationId xmlns:p14="http://schemas.microsoft.com/office/powerpoint/2010/main" val="28046098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6DEF58-5986-4828-8F3C-AE971F8453DE}" type="slidenum">
              <a:rPr lang="en-US" smtClean="0"/>
              <a:t>3</a:t>
            </a:fld>
            <a:endParaRPr lang="en-US"/>
          </a:p>
        </p:txBody>
      </p:sp>
    </p:spTree>
    <p:extLst>
      <p:ext uri="{BB962C8B-B14F-4D97-AF65-F5344CB8AC3E}">
        <p14:creationId xmlns:p14="http://schemas.microsoft.com/office/powerpoint/2010/main" val="41843586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382844-C493-4E5C-84EB-6E0488489CF0}" type="slidenum">
              <a:rPr lang="en-US" smtClean="0"/>
              <a:t>11</a:t>
            </a:fld>
            <a:endParaRPr lang="en-US" dirty="0"/>
          </a:p>
        </p:txBody>
      </p:sp>
    </p:spTree>
    <p:extLst>
      <p:ext uri="{BB962C8B-B14F-4D97-AF65-F5344CB8AC3E}">
        <p14:creationId xmlns:p14="http://schemas.microsoft.com/office/powerpoint/2010/main" val="27259348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382844-C493-4E5C-84EB-6E0488489CF0}" type="slidenum">
              <a:rPr lang="en-US" smtClean="0"/>
              <a:t>12</a:t>
            </a:fld>
            <a:endParaRPr lang="en-US" dirty="0"/>
          </a:p>
        </p:txBody>
      </p:sp>
    </p:spTree>
    <p:extLst>
      <p:ext uri="{BB962C8B-B14F-4D97-AF65-F5344CB8AC3E}">
        <p14:creationId xmlns:p14="http://schemas.microsoft.com/office/powerpoint/2010/main" val="11378210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382844-C493-4E5C-84EB-6E0488489CF0}" type="slidenum">
              <a:rPr lang="en-US" smtClean="0"/>
              <a:t>13</a:t>
            </a:fld>
            <a:endParaRPr lang="en-US" dirty="0"/>
          </a:p>
        </p:txBody>
      </p:sp>
    </p:spTree>
    <p:extLst>
      <p:ext uri="{BB962C8B-B14F-4D97-AF65-F5344CB8AC3E}">
        <p14:creationId xmlns:p14="http://schemas.microsoft.com/office/powerpoint/2010/main" val="28690370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382844-C493-4E5C-84EB-6E0488489CF0}" type="slidenum">
              <a:rPr lang="en-US" smtClean="0"/>
              <a:t>14</a:t>
            </a:fld>
            <a:endParaRPr lang="en-US" dirty="0"/>
          </a:p>
        </p:txBody>
      </p:sp>
    </p:spTree>
    <p:extLst>
      <p:ext uri="{BB962C8B-B14F-4D97-AF65-F5344CB8AC3E}">
        <p14:creationId xmlns:p14="http://schemas.microsoft.com/office/powerpoint/2010/main" val="29705174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6" y="-9137"/>
            <a:ext cx="1220824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3"/>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Date Placeholder 3"/>
          <p:cNvSpPr>
            <a:spLocks noGrp="1"/>
          </p:cNvSpPr>
          <p:nvPr>
            <p:ph type="dt" sz="half" idx="2"/>
          </p:nvPr>
        </p:nvSpPr>
        <p:spPr>
          <a:xfrm>
            <a:off x="72964" y="6489326"/>
            <a:ext cx="3601570"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4"/>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1"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40"/>
            <a:ext cx="11506201"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1"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199" y="1301190"/>
            <a:ext cx="5674361"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4" y="6489326"/>
            <a:ext cx="3601570"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4"/>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1"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1" y="1062319"/>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1"/>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46520" y="1524001"/>
            <a:ext cx="11091673" cy="1484509"/>
          </a:xfrm>
        </p:spPr>
        <p:txBody>
          <a:bodyPr>
            <a:sp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reeform: Shape 44"/>
          <p:cNvSpPr>
            <a:spLocks/>
          </p:cNvSpPr>
          <p:nvPr/>
        </p:nvSpPr>
        <p:spPr bwMode="auto">
          <a:xfrm flipH="1">
            <a:off x="546521" y="1186668"/>
            <a:ext cx="640080" cy="73152"/>
          </a:xfrm>
          <a:custGeom>
            <a:avLst/>
            <a:gdLst>
              <a:gd name="connsiteX0" fmla="*/ 833364 w 866779"/>
              <a:gd name="connsiteY0" fmla="*/ 91133 h 91133"/>
              <a:gd name="connsiteX1" fmla="*/ 0 w 866779"/>
              <a:gd name="connsiteY1" fmla="*/ 91133 h 91133"/>
              <a:gd name="connsiteX2" fmla="*/ 742 w 866779"/>
              <a:gd name="connsiteY2" fmla="*/ 89110 h 91133"/>
              <a:gd name="connsiteX3" fmla="*/ 0 w 866779"/>
              <a:gd name="connsiteY3" fmla="*/ 89108 h 91133"/>
              <a:gd name="connsiteX4" fmla="*/ 33416 w 866779"/>
              <a:gd name="connsiteY4" fmla="*/ 0 h 91133"/>
              <a:gd name="connsiteX5" fmla="*/ 866779 w 866779"/>
              <a:gd name="connsiteY5" fmla="*/ 0 h 91133"/>
              <a:gd name="connsiteX6" fmla="*/ 866037 w 866779"/>
              <a:gd name="connsiteY6" fmla="*/ 2024 h 91133"/>
              <a:gd name="connsiteX7" fmla="*/ 866779 w 866779"/>
              <a:gd name="connsiteY7" fmla="*/ 2025 h 91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6779" h="91133">
                <a:moveTo>
                  <a:pt x="833364" y="91133"/>
                </a:moveTo>
                <a:lnTo>
                  <a:pt x="0" y="91133"/>
                </a:lnTo>
                <a:lnTo>
                  <a:pt x="742" y="89110"/>
                </a:lnTo>
                <a:lnTo>
                  <a:pt x="0" y="89108"/>
                </a:lnTo>
                <a:lnTo>
                  <a:pt x="33416" y="0"/>
                </a:lnTo>
                <a:lnTo>
                  <a:pt x="866779" y="0"/>
                </a:lnTo>
                <a:lnTo>
                  <a:pt x="866037" y="2024"/>
                </a:lnTo>
                <a:lnTo>
                  <a:pt x="866779" y="2025"/>
                </a:lnTo>
                <a:close/>
              </a:path>
            </a:pathLst>
          </a:custGeom>
          <a:solidFill>
            <a:schemeClr val="tx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800"/>
          </a:p>
        </p:txBody>
      </p:sp>
    </p:spTree>
    <p:extLst>
      <p:ext uri="{BB962C8B-B14F-4D97-AF65-F5344CB8AC3E}">
        <p14:creationId xmlns:p14="http://schemas.microsoft.com/office/powerpoint/2010/main" val="65955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1" name="Rectangle 10"/>
          <p:cNvSpPr/>
          <p:nvPr userDrawn="1"/>
        </p:nvSpPr>
        <p:spPr>
          <a:xfrm rot="5400000">
            <a:off x="-3392424" y="3392424"/>
            <a:ext cx="6858000" cy="73152"/>
          </a:xfrm>
          <a:prstGeom prst="rect">
            <a:avLst/>
          </a:prstGeom>
          <a:gradFill flip="none" rotWithShape="1">
            <a:gsLst>
              <a:gs pos="0">
                <a:srgbClr val="FDB515"/>
              </a:gs>
              <a:gs pos="100000">
                <a:srgbClr val="EC008C"/>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p:cNvPicPr>
          <p:nvPr userDrawn="1"/>
        </p:nvPicPr>
        <p:blipFill>
          <a:blip r:embed="rId2"/>
          <a:stretch>
            <a:fillRect/>
          </a:stretch>
        </p:blipFill>
        <p:spPr>
          <a:xfrm>
            <a:off x="11454485" y="6382383"/>
            <a:ext cx="393012" cy="292608"/>
          </a:xfrm>
          <a:prstGeom prst="rect">
            <a:avLst/>
          </a:prstGeom>
        </p:spPr>
      </p:pic>
    </p:spTree>
    <p:extLst>
      <p:ext uri="{BB962C8B-B14F-4D97-AF65-F5344CB8AC3E}">
        <p14:creationId xmlns:p14="http://schemas.microsoft.com/office/powerpoint/2010/main" val="3115836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t> </a:t>
            </a:r>
          </a:p>
        </p:txBody>
      </p:sp>
      <p:sp>
        <p:nvSpPr>
          <p:cNvPr id="19" name="Date Placeholder 3"/>
          <p:cNvSpPr>
            <a:spLocks noGrp="1"/>
          </p:cNvSpPr>
          <p:nvPr>
            <p:ph type="dt" sz="half" idx="2"/>
          </p:nvPr>
        </p:nvSpPr>
        <p:spPr>
          <a:xfrm>
            <a:off x="72964" y="6489326"/>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4"/>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027523" y="6521843"/>
            <a:ext cx="1494864" cy="311318"/>
          </a:xfrm>
          <a:prstGeom prst="rect">
            <a:avLst/>
          </a:prstGeom>
        </p:spPr>
      </p:pic>
      <p:sp>
        <p:nvSpPr>
          <p:cNvPr id="2" name="Title Placeholder 1"/>
          <p:cNvSpPr>
            <a:spLocks noGrp="1"/>
          </p:cNvSpPr>
          <p:nvPr>
            <p:ph type="title"/>
          </p:nvPr>
        </p:nvSpPr>
        <p:spPr>
          <a:xfrm>
            <a:off x="314961" y="197831"/>
            <a:ext cx="11506201"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2"/>
            <a:ext cx="11506201"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4961" y="6604617"/>
            <a:ext cx="2595599" cy="154799"/>
          </a:xfrm>
          <a:prstGeom prst="rect">
            <a:avLst/>
          </a:prstGeom>
          <a:noFill/>
          <a:ln>
            <a:noFill/>
          </a:ln>
        </p:spPr>
      </p:pic>
      <p:sp>
        <p:nvSpPr>
          <p:cNvPr id="4" name="Footer Placeholder 3"/>
          <p:cNvSpPr>
            <a:spLocks noGrp="1"/>
          </p:cNvSpPr>
          <p:nvPr>
            <p:ph type="ftr" sz="quarter" idx="3"/>
          </p:nvPr>
        </p:nvSpPr>
        <p:spPr>
          <a:xfrm>
            <a:off x="2062480" y="6521845"/>
            <a:ext cx="7340601"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6" r:id="rId5"/>
    <p:sldLayoutId id="2147483657"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66522" y="2306781"/>
            <a:ext cx="11332718" cy="3036495"/>
          </a:xfrm>
        </p:spPr>
        <p:txBody>
          <a:bodyPr>
            <a:normAutofit/>
          </a:bodyPr>
          <a:lstStyle/>
          <a:p>
            <a:pPr algn="ctr"/>
            <a:r>
              <a:rPr lang="en-US" sz="6000" dirty="0"/>
              <a:t>ONAP Network Slicing Model</a:t>
            </a:r>
            <a:endParaRPr lang="en-US" dirty="0"/>
          </a:p>
        </p:txBody>
      </p:sp>
      <p:sp>
        <p:nvSpPr>
          <p:cNvPr id="5" name="Subtitle 2"/>
          <p:cNvSpPr>
            <a:spLocks noGrp="1"/>
          </p:cNvSpPr>
          <p:nvPr>
            <p:ph type="subTitle" idx="1"/>
          </p:nvPr>
        </p:nvSpPr>
        <p:spPr>
          <a:xfrm>
            <a:off x="4009934" y="5819151"/>
            <a:ext cx="4008788" cy="534185"/>
          </a:xfrm>
        </p:spPr>
        <p:txBody>
          <a:bodyPr/>
          <a:lstStyle>
            <a:lvl1pPr marL="0" indent="0" algn="l">
              <a:buNone/>
              <a:defRPr sz="1800" b="0" i="0">
                <a:solidFill>
                  <a:schemeClr val="bg1"/>
                </a:solidFill>
                <a:latin typeface="+mn-lt"/>
                <a:cs typeface="Helvetica Neue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dirty="0"/>
              <a:t>Feb, 2019</a:t>
            </a:r>
          </a:p>
        </p:txBody>
      </p:sp>
      <p:sp>
        <p:nvSpPr>
          <p:cNvPr id="2" name="Rectangle 1">
            <a:extLst>
              <a:ext uri="{FF2B5EF4-FFF2-40B4-BE49-F238E27FC236}">
                <a16:creationId xmlns:a16="http://schemas.microsoft.com/office/drawing/2014/main" id="{6650385A-5E33-41C8-AD01-493503318165}"/>
              </a:ext>
            </a:extLst>
          </p:cNvPr>
          <p:cNvSpPr/>
          <p:nvPr/>
        </p:nvSpPr>
        <p:spPr>
          <a:xfrm>
            <a:off x="1346421" y="4358986"/>
            <a:ext cx="6096000" cy="369332"/>
          </a:xfrm>
          <a:prstGeom prst="rect">
            <a:avLst/>
          </a:prstGeom>
        </p:spPr>
        <p:txBody>
          <a:bodyPr>
            <a:spAutoFit/>
          </a:bodyPr>
          <a:lstStyle/>
          <a:p>
            <a:r>
              <a:rPr lang="en-US" dirty="0">
                <a:solidFill>
                  <a:schemeClr val="bg1"/>
                </a:solidFill>
              </a:rPr>
              <a:t>5G Use Case Team - </a:t>
            </a:r>
            <a:r>
              <a:rPr lang="en-US" dirty="0">
                <a:solidFill>
                  <a:prstClr val="white"/>
                </a:solidFill>
              </a:rPr>
              <a:t>Borislav Glozman (Amdocs)</a:t>
            </a:r>
            <a:endParaRPr lang="ru-RU" sz="1200" dirty="0">
              <a:solidFill>
                <a:schemeClr val="bg1"/>
              </a:solidFill>
            </a:endParaRPr>
          </a:p>
        </p:txBody>
      </p:sp>
    </p:spTree>
    <p:extLst>
      <p:ext uri="{BB962C8B-B14F-4D97-AF65-F5344CB8AC3E}">
        <p14:creationId xmlns:p14="http://schemas.microsoft.com/office/powerpoint/2010/main" val="1808266298"/>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A1525F-DFBA-487D-ADAA-773A4920A4C2}"/>
              </a:ext>
            </a:extLst>
          </p:cNvPr>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a:extLst>
              <a:ext uri="{FF2B5EF4-FFF2-40B4-BE49-F238E27FC236}">
                <a16:creationId xmlns:a16="http://schemas.microsoft.com/office/drawing/2014/main" id="{6F73F471-E692-45E4-B35B-57C4C4A1F396}"/>
              </a:ext>
            </a:extLst>
          </p:cNvPr>
          <p:cNvSpPr>
            <a:spLocks noGrp="1"/>
          </p:cNvSpPr>
          <p:nvPr>
            <p:ph type="title"/>
          </p:nvPr>
        </p:nvSpPr>
        <p:spPr/>
        <p:txBody>
          <a:bodyPr>
            <a:normAutofit fontScale="90000"/>
          </a:bodyPr>
          <a:lstStyle/>
          <a:p>
            <a:r>
              <a:rPr lang="en-US" dirty="0"/>
              <a:t>Example of EPC NSS modeling</a:t>
            </a:r>
          </a:p>
        </p:txBody>
      </p:sp>
      <p:sp>
        <p:nvSpPr>
          <p:cNvPr id="4" name="Text Placeholder 3">
            <a:extLst>
              <a:ext uri="{FF2B5EF4-FFF2-40B4-BE49-F238E27FC236}">
                <a16:creationId xmlns:a16="http://schemas.microsoft.com/office/drawing/2014/main" id="{20AD65C8-0B4E-4B2D-992B-1C70DC7E254A}"/>
              </a:ext>
            </a:extLst>
          </p:cNvPr>
          <p:cNvSpPr>
            <a:spLocks noGrp="1"/>
          </p:cNvSpPr>
          <p:nvPr>
            <p:ph type="body" sz="quarter" idx="10"/>
          </p:nvPr>
        </p:nvSpPr>
        <p:spPr>
          <a:xfrm>
            <a:off x="314325" y="1138240"/>
            <a:ext cx="2468632" cy="5170487"/>
          </a:xfrm>
        </p:spPr>
        <p:txBody>
          <a:bodyPr>
            <a:normAutofit lnSpcReduction="10000"/>
          </a:bodyPr>
          <a:lstStyle/>
          <a:p>
            <a:r>
              <a:rPr lang="en-US" dirty="0"/>
              <a:t>Example EPC NSS consists of EPC-CP-SVC, EPC-UP-SVC and virtual links between them.</a:t>
            </a:r>
          </a:p>
          <a:p>
            <a:r>
              <a:rPr lang="en-US" dirty="0"/>
              <a:t>There are also External Connection Points.</a:t>
            </a:r>
          </a:p>
        </p:txBody>
      </p:sp>
      <p:pic>
        <p:nvPicPr>
          <p:cNvPr id="6" name="Picture 5">
            <a:extLst>
              <a:ext uri="{FF2B5EF4-FFF2-40B4-BE49-F238E27FC236}">
                <a16:creationId xmlns:a16="http://schemas.microsoft.com/office/drawing/2014/main" id="{CF7674C9-7F4E-4F49-9B07-AB8B6F4F5248}"/>
              </a:ext>
            </a:extLst>
          </p:cNvPr>
          <p:cNvPicPr>
            <a:picLocks noChangeAspect="1"/>
          </p:cNvPicPr>
          <p:nvPr/>
        </p:nvPicPr>
        <p:blipFill>
          <a:blip r:embed="rId2"/>
          <a:stretch>
            <a:fillRect/>
          </a:stretch>
        </p:blipFill>
        <p:spPr>
          <a:xfrm>
            <a:off x="3549385" y="2523455"/>
            <a:ext cx="1229349" cy="2588629"/>
          </a:xfrm>
          <a:prstGeom prst="rect">
            <a:avLst/>
          </a:prstGeom>
        </p:spPr>
      </p:pic>
      <p:grpSp>
        <p:nvGrpSpPr>
          <p:cNvPr id="11" name="Group 10">
            <a:extLst>
              <a:ext uri="{FF2B5EF4-FFF2-40B4-BE49-F238E27FC236}">
                <a16:creationId xmlns:a16="http://schemas.microsoft.com/office/drawing/2014/main" id="{5E97D91C-ACE3-4747-8155-9B7E8D418A8F}"/>
              </a:ext>
            </a:extLst>
          </p:cNvPr>
          <p:cNvGrpSpPr/>
          <p:nvPr/>
        </p:nvGrpSpPr>
        <p:grpSpPr>
          <a:xfrm>
            <a:off x="6642396" y="1105933"/>
            <a:ext cx="5136485" cy="2802738"/>
            <a:chOff x="6642396" y="1105933"/>
            <a:chExt cx="5136485" cy="2802738"/>
          </a:xfrm>
        </p:grpSpPr>
        <p:pic>
          <p:nvPicPr>
            <p:cNvPr id="8" name="Picture 7">
              <a:extLst>
                <a:ext uri="{FF2B5EF4-FFF2-40B4-BE49-F238E27FC236}">
                  <a16:creationId xmlns:a16="http://schemas.microsoft.com/office/drawing/2014/main" id="{65440408-4679-4243-B1D9-5AECE9F99ADC}"/>
                </a:ext>
              </a:extLst>
            </p:cNvPr>
            <p:cNvPicPr>
              <a:picLocks noChangeAspect="1"/>
            </p:cNvPicPr>
            <p:nvPr/>
          </p:nvPicPr>
          <p:blipFill>
            <a:blip r:embed="rId3"/>
            <a:stretch>
              <a:fillRect/>
            </a:stretch>
          </p:blipFill>
          <p:spPr>
            <a:xfrm>
              <a:off x="6749889" y="1138240"/>
              <a:ext cx="5028992" cy="2770431"/>
            </a:xfrm>
            <a:prstGeom prst="rect">
              <a:avLst/>
            </a:prstGeom>
          </p:spPr>
        </p:pic>
        <p:sp>
          <p:nvSpPr>
            <p:cNvPr id="9" name="TextBox 8">
              <a:extLst>
                <a:ext uri="{FF2B5EF4-FFF2-40B4-BE49-F238E27FC236}">
                  <a16:creationId xmlns:a16="http://schemas.microsoft.com/office/drawing/2014/main" id="{A9FCC419-A88F-4EBB-A17B-2C259B82CB60}"/>
                </a:ext>
              </a:extLst>
            </p:cNvPr>
            <p:cNvSpPr txBox="1"/>
            <p:nvPr/>
          </p:nvSpPr>
          <p:spPr>
            <a:xfrm>
              <a:off x="6642396" y="1105933"/>
              <a:ext cx="1279068" cy="369332"/>
            </a:xfrm>
            <a:prstGeom prst="rect">
              <a:avLst/>
            </a:prstGeom>
            <a:noFill/>
          </p:spPr>
          <p:txBody>
            <a:bodyPr wrap="none" rtlCol="0">
              <a:spAutoFit/>
            </a:bodyPr>
            <a:lstStyle/>
            <a:p>
              <a:r>
                <a:rPr lang="en-US" dirty="0"/>
                <a:t>EPC-CP-SVC</a:t>
              </a:r>
            </a:p>
          </p:txBody>
        </p:sp>
      </p:grpSp>
      <p:grpSp>
        <p:nvGrpSpPr>
          <p:cNvPr id="12" name="Group 11">
            <a:extLst>
              <a:ext uri="{FF2B5EF4-FFF2-40B4-BE49-F238E27FC236}">
                <a16:creationId xmlns:a16="http://schemas.microsoft.com/office/drawing/2014/main" id="{620BF13A-3259-49DD-9D33-9E694A4EEF43}"/>
              </a:ext>
            </a:extLst>
          </p:cNvPr>
          <p:cNvGrpSpPr/>
          <p:nvPr/>
        </p:nvGrpSpPr>
        <p:grpSpPr>
          <a:xfrm>
            <a:off x="6731641" y="3906188"/>
            <a:ext cx="5138166" cy="2402539"/>
            <a:chOff x="6731641" y="3906188"/>
            <a:chExt cx="5138166" cy="2402539"/>
          </a:xfrm>
        </p:grpSpPr>
        <p:pic>
          <p:nvPicPr>
            <p:cNvPr id="7" name="Picture 6">
              <a:extLst>
                <a:ext uri="{FF2B5EF4-FFF2-40B4-BE49-F238E27FC236}">
                  <a16:creationId xmlns:a16="http://schemas.microsoft.com/office/drawing/2014/main" id="{629AD2B6-0A3C-498E-AC26-88E32FF13C5B}"/>
                </a:ext>
              </a:extLst>
            </p:cNvPr>
            <p:cNvPicPr>
              <a:picLocks noChangeAspect="1"/>
            </p:cNvPicPr>
            <p:nvPr/>
          </p:nvPicPr>
          <p:blipFill>
            <a:blip r:embed="rId4"/>
            <a:stretch>
              <a:fillRect/>
            </a:stretch>
          </p:blipFill>
          <p:spPr>
            <a:xfrm>
              <a:off x="6840815" y="3906188"/>
              <a:ext cx="5028992" cy="2402539"/>
            </a:xfrm>
            <a:prstGeom prst="rect">
              <a:avLst/>
            </a:prstGeom>
          </p:spPr>
        </p:pic>
        <p:sp>
          <p:nvSpPr>
            <p:cNvPr id="10" name="TextBox 9">
              <a:extLst>
                <a:ext uri="{FF2B5EF4-FFF2-40B4-BE49-F238E27FC236}">
                  <a16:creationId xmlns:a16="http://schemas.microsoft.com/office/drawing/2014/main" id="{1E7AC17C-251F-4F4F-969F-ABAD824C859E}"/>
                </a:ext>
              </a:extLst>
            </p:cNvPr>
            <p:cNvSpPr txBox="1"/>
            <p:nvPr/>
          </p:nvSpPr>
          <p:spPr>
            <a:xfrm>
              <a:off x="6731641" y="3940978"/>
              <a:ext cx="1303114" cy="369332"/>
            </a:xfrm>
            <a:prstGeom prst="rect">
              <a:avLst/>
            </a:prstGeom>
            <a:noFill/>
          </p:spPr>
          <p:txBody>
            <a:bodyPr wrap="none" rtlCol="0">
              <a:spAutoFit/>
            </a:bodyPr>
            <a:lstStyle/>
            <a:p>
              <a:r>
                <a:rPr lang="en-US" dirty="0"/>
                <a:t>EPC-UP-SVC</a:t>
              </a:r>
            </a:p>
          </p:txBody>
        </p:sp>
      </p:grpSp>
      <p:sp>
        <p:nvSpPr>
          <p:cNvPr id="13" name="TextBox 12">
            <a:extLst>
              <a:ext uri="{FF2B5EF4-FFF2-40B4-BE49-F238E27FC236}">
                <a16:creationId xmlns:a16="http://schemas.microsoft.com/office/drawing/2014/main" id="{D71C6F41-99AF-468E-903A-04C82D7AEE43}"/>
              </a:ext>
            </a:extLst>
          </p:cNvPr>
          <p:cNvSpPr txBox="1"/>
          <p:nvPr/>
        </p:nvSpPr>
        <p:spPr>
          <a:xfrm>
            <a:off x="3475044" y="1952062"/>
            <a:ext cx="1345946" cy="369332"/>
          </a:xfrm>
          <a:prstGeom prst="rect">
            <a:avLst/>
          </a:prstGeom>
          <a:noFill/>
        </p:spPr>
        <p:txBody>
          <a:bodyPr wrap="none" rtlCol="0">
            <a:spAutoFit/>
          </a:bodyPr>
          <a:lstStyle/>
          <a:p>
            <a:r>
              <a:rPr lang="en-US" dirty="0"/>
              <a:t>LTE-EPC-NSS</a:t>
            </a:r>
          </a:p>
        </p:txBody>
      </p:sp>
    </p:spTree>
    <p:extLst>
      <p:ext uri="{BB962C8B-B14F-4D97-AF65-F5344CB8AC3E}">
        <p14:creationId xmlns:p14="http://schemas.microsoft.com/office/powerpoint/2010/main" val="3317224723"/>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758F-305B-4DBC-B1E5-3B84B33FC039}"/>
              </a:ext>
            </a:extLst>
          </p:cNvPr>
          <p:cNvSpPr>
            <a:spLocks noGrp="1"/>
          </p:cNvSpPr>
          <p:nvPr>
            <p:ph type="title"/>
          </p:nvPr>
        </p:nvSpPr>
        <p:spPr>
          <a:xfrm>
            <a:off x="151075" y="197831"/>
            <a:ext cx="11791784" cy="538770"/>
          </a:xfrm>
        </p:spPr>
        <p:txBody>
          <a:bodyPr>
            <a:normAutofit fontScale="90000"/>
          </a:bodyPr>
          <a:lstStyle/>
          <a:p>
            <a:r>
              <a:rPr lang="en-US" dirty="0"/>
              <a:t>Service Modelling enhancements - Amdocs contribution in SDC</a:t>
            </a:r>
          </a:p>
        </p:txBody>
      </p:sp>
      <p:graphicFrame>
        <p:nvGraphicFramePr>
          <p:cNvPr id="3" name="Table 2">
            <a:extLst>
              <a:ext uri="{FF2B5EF4-FFF2-40B4-BE49-F238E27FC236}">
                <a16:creationId xmlns:a16="http://schemas.microsoft.com/office/drawing/2014/main" id="{357DF387-DE7A-4A1D-B920-D2B4D9E9663E}"/>
              </a:ext>
            </a:extLst>
          </p:cNvPr>
          <p:cNvGraphicFramePr>
            <a:graphicFrameLocks noGrp="1"/>
          </p:cNvGraphicFramePr>
          <p:nvPr>
            <p:extLst/>
          </p:nvPr>
        </p:nvGraphicFramePr>
        <p:xfrm>
          <a:off x="546521" y="1295724"/>
          <a:ext cx="11091670" cy="1483360"/>
        </p:xfrm>
        <a:graphic>
          <a:graphicData uri="http://schemas.openxmlformats.org/drawingml/2006/table">
            <a:tbl>
              <a:tblPr firstRow="1" bandRow="1">
                <a:tableStyleId>{93296810-A885-4BE3-A3E7-6D5BEEA58F35}</a:tableStyleId>
              </a:tblPr>
              <a:tblGrid>
                <a:gridCol w="1508782">
                  <a:extLst>
                    <a:ext uri="{9D8B030D-6E8A-4147-A177-3AD203B41FA5}">
                      <a16:colId xmlns:a16="http://schemas.microsoft.com/office/drawing/2014/main" val="853307919"/>
                    </a:ext>
                  </a:extLst>
                </a:gridCol>
                <a:gridCol w="9582888">
                  <a:extLst>
                    <a:ext uri="{9D8B030D-6E8A-4147-A177-3AD203B41FA5}">
                      <a16:colId xmlns:a16="http://schemas.microsoft.com/office/drawing/2014/main" val="4093052358"/>
                    </a:ext>
                  </a:extLst>
                </a:gridCol>
              </a:tblGrid>
              <a:tr h="370840">
                <a:tc>
                  <a:txBody>
                    <a:bodyPr/>
                    <a:lstStyle/>
                    <a:p>
                      <a:r>
                        <a:rPr lang="en-US" sz="1400" dirty="0">
                          <a:solidFill>
                            <a:schemeClr val="tx2"/>
                          </a:solidFill>
                        </a:rPr>
                        <a:t>FEATURE </a:t>
                      </a:r>
                    </a:p>
                  </a:txBody>
                  <a:tcPr>
                    <a:lnB w="12700" cap="flat" cmpd="sng" algn="ctr">
                      <a:solidFill>
                        <a:schemeClr val="tx1"/>
                      </a:solidFill>
                      <a:prstDash val="solid"/>
                      <a:round/>
                      <a:headEnd type="none" w="med" len="med"/>
                      <a:tailEnd type="none" w="med" len="med"/>
                    </a:lnB>
                    <a:solidFill>
                      <a:schemeClr val="accent1"/>
                    </a:solidFill>
                  </a:tcPr>
                </a:tc>
                <a:tc>
                  <a:txBody>
                    <a:bodyPr/>
                    <a:lstStyle/>
                    <a:p>
                      <a:r>
                        <a:rPr lang="en-US" sz="1400" dirty="0">
                          <a:solidFill>
                            <a:schemeClr val="tx2"/>
                          </a:solidFill>
                        </a:rPr>
                        <a:t>DESCRIPTION</a:t>
                      </a:r>
                    </a:p>
                  </a:txBody>
                  <a:tcPr>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023709231"/>
                  </a:ext>
                </a:extLst>
              </a:tr>
              <a:tr h="1112520">
                <a:tc>
                  <a:txBody>
                    <a:bodyPr/>
                    <a:lstStyle/>
                    <a:p>
                      <a:pPr marL="0" marR="0" lvl="0" indent="0" algn="l" defTabSz="914126"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400" b="0" dirty="0">
                          <a:solidFill>
                            <a:srgbClr val="302E45"/>
                          </a:solidFill>
                        </a:rPr>
                        <a:t>Service dependencies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914126"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b="0" dirty="0">
                          <a:solidFill>
                            <a:schemeClr val="tx2"/>
                          </a:solidFill>
                        </a:rPr>
                        <a:t>In Beijing there is the ability to model hierarchies, however there is no way to declare if the child service should have their own lifecycle or not i.e. is it an association or composition. </a:t>
                      </a:r>
                    </a:p>
                    <a:p>
                      <a:pPr marL="285750" marR="0" lvl="0" indent="-285750" algn="l" defTabSz="914126"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b="0" dirty="0">
                          <a:solidFill>
                            <a:schemeClr val="tx2"/>
                          </a:solidFill>
                        </a:rPr>
                        <a:t>In Dublin the ability to define rules on the child for the orchestrator to find an existing service instance of the correct specification will be added, this feature will use a TOSCA node filter in the model.</a:t>
                      </a:r>
                      <a:endParaRPr lang="en-US" sz="1400" b="0" dirty="0">
                        <a:solidFill>
                          <a:schemeClr val="tx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35230876"/>
                  </a:ext>
                </a:extLst>
              </a:tr>
            </a:tbl>
          </a:graphicData>
        </a:graphic>
      </p:graphicFrame>
      <p:pic>
        <p:nvPicPr>
          <p:cNvPr id="15" name="Picture 14">
            <a:extLst>
              <a:ext uri="{FF2B5EF4-FFF2-40B4-BE49-F238E27FC236}">
                <a16:creationId xmlns:a16="http://schemas.microsoft.com/office/drawing/2014/main" id="{19C38561-EE02-41FE-88BB-BF67A68F3061}"/>
              </a:ext>
            </a:extLst>
          </p:cNvPr>
          <p:cNvPicPr>
            <a:picLocks noChangeAspect="1"/>
          </p:cNvPicPr>
          <p:nvPr/>
        </p:nvPicPr>
        <p:blipFill>
          <a:blip r:embed="rId3"/>
          <a:stretch>
            <a:fillRect/>
          </a:stretch>
        </p:blipFill>
        <p:spPr>
          <a:xfrm>
            <a:off x="5811937" y="3338206"/>
            <a:ext cx="5833542" cy="3016601"/>
          </a:xfrm>
          <a:prstGeom prst="rect">
            <a:avLst/>
          </a:prstGeom>
        </p:spPr>
      </p:pic>
      <p:sp>
        <p:nvSpPr>
          <p:cNvPr id="16" name="Rectangle 15">
            <a:extLst>
              <a:ext uri="{FF2B5EF4-FFF2-40B4-BE49-F238E27FC236}">
                <a16:creationId xmlns:a16="http://schemas.microsoft.com/office/drawing/2014/main" id="{A7E7614C-908A-4B42-82D6-6E75A66D8811}"/>
              </a:ext>
            </a:extLst>
          </p:cNvPr>
          <p:cNvSpPr/>
          <p:nvPr/>
        </p:nvSpPr>
        <p:spPr>
          <a:xfrm>
            <a:off x="546521" y="1594885"/>
            <a:ext cx="11091671" cy="637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99" dirty="0" err="1"/>
          </a:p>
        </p:txBody>
      </p:sp>
      <p:pic>
        <p:nvPicPr>
          <p:cNvPr id="7" name="Picture 6">
            <a:extLst>
              <a:ext uri="{FF2B5EF4-FFF2-40B4-BE49-F238E27FC236}">
                <a16:creationId xmlns:a16="http://schemas.microsoft.com/office/drawing/2014/main" id="{58C08C36-5CFB-4D6F-A965-D65AA5441AB8}"/>
              </a:ext>
            </a:extLst>
          </p:cNvPr>
          <p:cNvPicPr>
            <a:picLocks noChangeAspect="1"/>
          </p:cNvPicPr>
          <p:nvPr/>
        </p:nvPicPr>
        <p:blipFill>
          <a:blip r:embed="rId4"/>
          <a:stretch>
            <a:fillRect/>
          </a:stretch>
        </p:blipFill>
        <p:spPr>
          <a:xfrm>
            <a:off x="91068" y="3338207"/>
            <a:ext cx="5726429" cy="3016601"/>
          </a:xfrm>
          <a:prstGeom prst="rect">
            <a:avLst/>
          </a:prstGeom>
        </p:spPr>
      </p:pic>
      <p:sp>
        <p:nvSpPr>
          <p:cNvPr id="9" name="Speech Bubble: Rectangle with Corners Rounded 8">
            <a:extLst>
              <a:ext uri="{FF2B5EF4-FFF2-40B4-BE49-F238E27FC236}">
                <a16:creationId xmlns:a16="http://schemas.microsoft.com/office/drawing/2014/main" id="{C1C245D4-36E2-4ABD-AC97-8152FDBC8E1E}"/>
              </a:ext>
            </a:extLst>
          </p:cNvPr>
          <p:cNvSpPr/>
          <p:nvPr/>
        </p:nvSpPr>
        <p:spPr>
          <a:xfrm>
            <a:off x="3077155" y="4260286"/>
            <a:ext cx="839235" cy="433251"/>
          </a:xfrm>
          <a:prstGeom prst="wedgeRoundRectCallout">
            <a:avLst>
              <a:gd name="adj1" fmla="val 260752"/>
              <a:gd name="adj2" fmla="val -66174"/>
              <a:gd name="adj3" fmla="val 16667"/>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dirty="0"/>
              <a:t>NEW</a:t>
            </a:r>
            <a:endParaRPr lang="en-GB" dirty="0"/>
          </a:p>
        </p:txBody>
      </p:sp>
    </p:spTree>
    <p:extLst>
      <p:ext uri="{BB962C8B-B14F-4D97-AF65-F5344CB8AC3E}">
        <p14:creationId xmlns:p14="http://schemas.microsoft.com/office/powerpoint/2010/main" val="2545986697"/>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758F-305B-4DBC-B1E5-3B84B33FC039}"/>
              </a:ext>
            </a:extLst>
          </p:cNvPr>
          <p:cNvSpPr>
            <a:spLocks noGrp="1"/>
          </p:cNvSpPr>
          <p:nvPr>
            <p:ph type="title"/>
          </p:nvPr>
        </p:nvSpPr>
        <p:spPr>
          <a:xfrm>
            <a:off x="182881" y="197831"/>
            <a:ext cx="11638282" cy="538770"/>
          </a:xfrm>
        </p:spPr>
        <p:txBody>
          <a:bodyPr>
            <a:normAutofit fontScale="90000"/>
          </a:bodyPr>
          <a:lstStyle/>
          <a:p>
            <a:r>
              <a:rPr lang="en-US" dirty="0"/>
              <a:t>Service Modelling enhancements - Amdocs contribution in SDC</a:t>
            </a:r>
          </a:p>
        </p:txBody>
      </p:sp>
      <p:graphicFrame>
        <p:nvGraphicFramePr>
          <p:cNvPr id="3" name="Table 2">
            <a:extLst>
              <a:ext uri="{FF2B5EF4-FFF2-40B4-BE49-F238E27FC236}">
                <a16:creationId xmlns:a16="http://schemas.microsoft.com/office/drawing/2014/main" id="{357DF387-DE7A-4A1D-B920-D2B4D9E9663E}"/>
              </a:ext>
            </a:extLst>
          </p:cNvPr>
          <p:cNvGraphicFramePr>
            <a:graphicFrameLocks noGrp="1"/>
          </p:cNvGraphicFramePr>
          <p:nvPr>
            <p:extLst/>
          </p:nvPr>
        </p:nvGraphicFramePr>
        <p:xfrm>
          <a:off x="546521" y="1295724"/>
          <a:ext cx="11091670" cy="1483360"/>
        </p:xfrm>
        <a:graphic>
          <a:graphicData uri="http://schemas.openxmlformats.org/drawingml/2006/table">
            <a:tbl>
              <a:tblPr firstRow="1" bandRow="1">
                <a:tableStyleId>{93296810-A885-4BE3-A3E7-6D5BEEA58F35}</a:tableStyleId>
              </a:tblPr>
              <a:tblGrid>
                <a:gridCol w="1421086">
                  <a:extLst>
                    <a:ext uri="{9D8B030D-6E8A-4147-A177-3AD203B41FA5}">
                      <a16:colId xmlns:a16="http://schemas.microsoft.com/office/drawing/2014/main" val="853307919"/>
                    </a:ext>
                  </a:extLst>
                </a:gridCol>
                <a:gridCol w="9670584">
                  <a:extLst>
                    <a:ext uri="{9D8B030D-6E8A-4147-A177-3AD203B41FA5}">
                      <a16:colId xmlns:a16="http://schemas.microsoft.com/office/drawing/2014/main" val="4093052358"/>
                    </a:ext>
                  </a:extLst>
                </a:gridCol>
              </a:tblGrid>
              <a:tr h="370840">
                <a:tc>
                  <a:txBody>
                    <a:bodyPr/>
                    <a:lstStyle/>
                    <a:p>
                      <a:r>
                        <a:rPr lang="en-US" sz="1400" dirty="0">
                          <a:solidFill>
                            <a:schemeClr val="tx2"/>
                          </a:solidFill>
                        </a:rPr>
                        <a:t>FEATURE </a:t>
                      </a:r>
                    </a:p>
                  </a:txBody>
                  <a:tcPr>
                    <a:lnB w="12700" cap="flat" cmpd="sng" algn="ctr">
                      <a:solidFill>
                        <a:schemeClr val="tx1"/>
                      </a:solidFill>
                      <a:prstDash val="solid"/>
                      <a:round/>
                      <a:headEnd type="none" w="med" len="med"/>
                      <a:tailEnd type="none" w="med" len="med"/>
                    </a:lnB>
                    <a:solidFill>
                      <a:schemeClr val="accent1"/>
                    </a:solidFill>
                  </a:tcPr>
                </a:tc>
                <a:tc>
                  <a:txBody>
                    <a:bodyPr/>
                    <a:lstStyle/>
                    <a:p>
                      <a:r>
                        <a:rPr lang="en-US" sz="1400" dirty="0">
                          <a:solidFill>
                            <a:schemeClr val="tx2"/>
                          </a:solidFill>
                        </a:rPr>
                        <a:t>DESCRIPTION</a:t>
                      </a:r>
                    </a:p>
                  </a:txBody>
                  <a:tcPr>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023709231"/>
                  </a:ext>
                </a:extLst>
              </a:tr>
              <a:tr h="1112520">
                <a:tc>
                  <a:txBody>
                    <a:bodyPr/>
                    <a:lstStyle/>
                    <a:p>
                      <a:pPr marL="0" marR="0" lvl="0" indent="0" algn="l" defTabSz="914126"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400" kern="1200" dirty="0">
                          <a:solidFill>
                            <a:schemeClr val="dk1"/>
                          </a:solidFill>
                          <a:latin typeface="+mn-lt"/>
                          <a:ea typeface="+mn-ea"/>
                          <a:cs typeface="+mn-cs"/>
                        </a:rPr>
                        <a:t>Service properties top down modelling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914126"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kern="1200" dirty="0">
                          <a:solidFill>
                            <a:schemeClr val="dk1"/>
                          </a:solidFill>
                          <a:latin typeface="+mn-lt"/>
                          <a:ea typeface="+mn-ea"/>
                          <a:cs typeface="+mn-cs"/>
                        </a:rPr>
                        <a:t>In Beijing there is no way to define top down properties on a service you can only promote properties from children limiting the ability to model inputs used in processing the service. </a:t>
                      </a:r>
                    </a:p>
                    <a:p>
                      <a:pPr marL="285750" marR="0" lvl="0" indent="-285750" algn="l" defTabSz="914126"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kern="1200" dirty="0">
                          <a:solidFill>
                            <a:schemeClr val="dk1"/>
                          </a:solidFill>
                          <a:latin typeface="+mn-lt"/>
                          <a:ea typeface="+mn-ea"/>
                          <a:cs typeface="+mn-cs"/>
                        </a:rPr>
                        <a:t>In Dublin the ability to add properties will be added to a Service and 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35230876"/>
                  </a:ext>
                </a:extLst>
              </a:tr>
            </a:tbl>
          </a:graphicData>
        </a:graphic>
      </p:graphicFrame>
      <p:pic>
        <p:nvPicPr>
          <p:cNvPr id="6" name="Picture 5">
            <a:extLst>
              <a:ext uri="{FF2B5EF4-FFF2-40B4-BE49-F238E27FC236}">
                <a16:creationId xmlns:a16="http://schemas.microsoft.com/office/drawing/2014/main" id="{75B2D641-17E5-496D-B75E-B8CC696FB74E}"/>
              </a:ext>
            </a:extLst>
          </p:cNvPr>
          <p:cNvPicPr>
            <a:picLocks noChangeAspect="1"/>
          </p:cNvPicPr>
          <p:nvPr/>
        </p:nvPicPr>
        <p:blipFill>
          <a:blip r:embed="rId3"/>
          <a:stretch>
            <a:fillRect/>
          </a:stretch>
        </p:blipFill>
        <p:spPr>
          <a:xfrm>
            <a:off x="6096000" y="3382449"/>
            <a:ext cx="6079992" cy="3084329"/>
          </a:xfrm>
          <a:prstGeom prst="rect">
            <a:avLst/>
          </a:prstGeom>
        </p:spPr>
      </p:pic>
      <p:sp>
        <p:nvSpPr>
          <p:cNvPr id="12" name="Rectangle 11">
            <a:extLst>
              <a:ext uri="{FF2B5EF4-FFF2-40B4-BE49-F238E27FC236}">
                <a16:creationId xmlns:a16="http://schemas.microsoft.com/office/drawing/2014/main" id="{514D6D17-7C5E-4A66-BAF7-419AA42D1D63}"/>
              </a:ext>
            </a:extLst>
          </p:cNvPr>
          <p:cNvSpPr/>
          <p:nvPr/>
        </p:nvSpPr>
        <p:spPr>
          <a:xfrm>
            <a:off x="546521" y="1594885"/>
            <a:ext cx="11091671" cy="637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99" dirty="0" err="1"/>
          </a:p>
        </p:txBody>
      </p:sp>
      <p:grpSp>
        <p:nvGrpSpPr>
          <p:cNvPr id="5" name="Group 4">
            <a:extLst>
              <a:ext uri="{FF2B5EF4-FFF2-40B4-BE49-F238E27FC236}">
                <a16:creationId xmlns:a16="http://schemas.microsoft.com/office/drawing/2014/main" id="{16A09EE8-8484-4383-AB5A-404615827412}"/>
              </a:ext>
            </a:extLst>
          </p:cNvPr>
          <p:cNvGrpSpPr/>
          <p:nvPr/>
        </p:nvGrpSpPr>
        <p:grpSpPr>
          <a:xfrm>
            <a:off x="16008" y="3620085"/>
            <a:ext cx="6096000" cy="2846693"/>
            <a:chOff x="0" y="0"/>
            <a:chExt cx="12192000" cy="6184900"/>
          </a:xfrm>
        </p:grpSpPr>
        <p:pic>
          <p:nvPicPr>
            <p:cNvPr id="10" name="Picture 9">
              <a:extLst>
                <a:ext uri="{FF2B5EF4-FFF2-40B4-BE49-F238E27FC236}">
                  <a16:creationId xmlns:a16="http://schemas.microsoft.com/office/drawing/2014/main" id="{BCC98671-E06C-4C7A-AEBD-EEB4BE686012}"/>
                </a:ext>
              </a:extLst>
            </p:cNvPr>
            <p:cNvPicPr>
              <a:picLocks noChangeAspect="1"/>
            </p:cNvPicPr>
            <p:nvPr/>
          </p:nvPicPr>
          <p:blipFill>
            <a:blip r:embed="rId4"/>
            <a:stretch>
              <a:fillRect/>
            </a:stretch>
          </p:blipFill>
          <p:spPr>
            <a:xfrm>
              <a:off x="0" y="0"/>
              <a:ext cx="12192000" cy="6184900"/>
            </a:xfrm>
            <a:prstGeom prst="rect">
              <a:avLst/>
            </a:prstGeom>
          </p:spPr>
        </p:pic>
        <p:sp>
          <p:nvSpPr>
            <p:cNvPr id="11" name="Speech Bubble: Rectangle with Corners Rounded 10">
              <a:extLst>
                <a:ext uri="{FF2B5EF4-FFF2-40B4-BE49-F238E27FC236}">
                  <a16:creationId xmlns:a16="http://schemas.microsoft.com/office/drawing/2014/main" id="{EE8D14AF-1A49-456C-8E50-778B82275E3F}"/>
                </a:ext>
              </a:extLst>
            </p:cNvPr>
            <p:cNvSpPr/>
            <p:nvPr/>
          </p:nvSpPr>
          <p:spPr>
            <a:xfrm>
              <a:off x="8362950" y="673100"/>
              <a:ext cx="1285875" cy="498475"/>
            </a:xfrm>
            <a:prstGeom prst="wedgeRoundRectCallout">
              <a:avLst>
                <a:gd name="adj1" fmla="val 135463"/>
                <a:gd name="adj2" fmla="val 85430"/>
                <a:gd name="adj3" fmla="val 16667"/>
              </a:avLst>
            </a:prstGeom>
            <a:solidFill>
              <a:schemeClr val="bg1">
                <a:lumMod val="6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100" dirty="0"/>
                <a:t>NEW</a:t>
              </a:r>
            </a:p>
          </p:txBody>
        </p:sp>
      </p:grpSp>
    </p:spTree>
    <p:extLst>
      <p:ext uri="{BB962C8B-B14F-4D97-AF65-F5344CB8AC3E}">
        <p14:creationId xmlns:p14="http://schemas.microsoft.com/office/powerpoint/2010/main" val="1364382118"/>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758F-305B-4DBC-B1E5-3B84B33FC039}"/>
              </a:ext>
            </a:extLst>
          </p:cNvPr>
          <p:cNvSpPr>
            <a:spLocks noGrp="1"/>
          </p:cNvSpPr>
          <p:nvPr>
            <p:ph type="title"/>
          </p:nvPr>
        </p:nvSpPr>
        <p:spPr>
          <a:xfrm>
            <a:off x="166977" y="197831"/>
            <a:ext cx="11654185" cy="538770"/>
          </a:xfrm>
        </p:spPr>
        <p:txBody>
          <a:bodyPr>
            <a:normAutofit fontScale="90000"/>
          </a:bodyPr>
          <a:lstStyle/>
          <a:p>
            <a:r>
              <a:rPr lang="en-US" dirty="0"/>
              <a:t>Service Modelling enhancements - Amdocs contribution in SDC</a:t>
            </a:r>
          </a:p>
        </p:txBody>
      </p:sp>
      <p:graphicFrame>
        <p:nvGraphicFramePr>
          <p:cNvPr id="3" name="Table 2">
            <a:extLst>
              <a:ext uri="{FF2B5EF4-FFF2-40B4-BE49-F238E27FC236}">
                <a16:creationId xmlns:a16="http://schemas.microsoft.com/office/drawing/2014/main" id="{357DF387-DE7A-4A1D-B920-D2B4D9E9663E}"/>
              </a:ext>
            </a:extLst>
          </p:cNvPr>
          <p:cNvGraphicFramePr>
            <a:graphicFrameLocks noGrp="1"/>
          </p:cNvGraphicFramePr>
          <p:nvPr>
            <p:extLst/>
          </p:nvPr>
        </p:nvGraphicFramePr>
        <p:xfrm>
          <a:off x="546521" y="1366982"/>
          <a:ext cx="11091671" cy="1417320"/>
        </p:xfrm>
        <a:graphic>
          <a:graphicData uri="http://schemas.openxmlformats.org/drawingml/2006/table">
            <a:tbl>
              <a:tblPr firstRow="1" bandRow="1">
                <a:tableStyleId>{93296810-A885-4BE3-A3E7-6D5BEEA58F35}</a:tableStyleId>
              </a:tblPr>
              <a:tblGrid>
                <a:gridCol w="1415659">
                  <a:extLst>
                    <a:ext uri="{9D8B030D-6E8A-4147-A177-3AD203B41FA5}">
                      <a16:colId xmlns:a16="http://schemas.microsoft.com/office/drawing/2014/main" val="853307919"/>
                    </a:ext>
                  </a:extLst>
                </a:gridCol>
                <a:gridCol w="9676012">
                  <a:extLst>
                    <a:ext uri="{9D8B030D-6E8A-4147-A177-3AD203B41FA5}">
                      <a16:colId xmlns:a16="http://schemas.microsoft.com/office/drawing/2014/main" val="4093052358"/>
                    </a:ext>
                  </a:extLst>
                </a:gridCol>
              </a:tblGrid>
              <a:tr h="299582">
                <a:tc>
                  <a:txBody>
                    <a:bodyPr/>
                    <a:lstStyle/>
                    <a:p>
                      <a:r>
                        <a:rPr lang="en-US" sz="1400" dirty="0">
                          <a:solidFill>
                            <a:schemeClr val="tx2"/>
                          </a:solidFill>
                        </a:rPr>
                        <a:t>FEATURE </a:t>
                      </a:r>
                    </a:p>
                  </a:txBody>
                  <a:tcPr>
                    <a:lnB w="12700" cap="flat" cmpd="sng" algn="ctr">
                      <a:solidFill>
                        <a:schemeClr val="tx1"/>
                      </a:solidFill>
                      <a:prstDash val="solid"/>
                      <a:round/>
                      <a:headEnd type="none" w="med" len="med"/>
                      <a:tailEnd type="none" w="med" len="med"/>
                    </a:lnB>
                    <a:solidFill>
                      <a:schemeClr val="accent1"/>
                    </a:solidFill>
                  </a:tcPr>
                </a:tc>
                <a:tc>
                  <a:txBody>
                    <a:bodyPr/>
                    <a:lstStyle/>
                    <a:p>
                      <a:r>
                        <a:rPr lang="en-US" sz="1400" dirty="0">
                          <a:solidFill>
                            <a:schemeClr val="tx2"/>
                          </a:solidFill>
                        </a:rPr>
                        <a:t>DESCRIPTION</a:t>
                      </a:r>
                    </a:p>
                  </a:txBody>
                  <a:tcPr>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023709231"/>
                  </a:ext>
                </a:extLst>
              </a:tr>
              <a:tr h="1112520">
                <a:tc>
                  <a:txBody>
                    <a:bodyPr/>
                    <a:lstStyle/>
                    <a:p>
                      <a:pPr marL="0" marR="0" lvl="0" indent="0" algn="l" defTabSz="914126"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400" b="0" kern="1200" dirty="0">
                          <a:solidFill>
                            <a:srgbClr val="302E45"/>
                          </a:solidFill>
                          <a:latin typeface="+mn-lt"/>
                          <a:ea typeface="+mn-ea"/>
                          <a:cs typeface="+mn-cs"/>
                        </a:rPr>
                        <a:t>Service operations (with associated workflows)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914126"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b="0" dirty="0"/>
                        <a:t>In Beijing operations were added to VNFs including mapping of the properties needed by each operation, additionally workflows were added and an association to a given operation in support of change management. </a:t>
                      </a:r>
                    </a:p>
                    <a:p>
                      <a:pPr marL="285750" marR="0" lvl="0" indent="-285750" algn="l" defTabSz="914126"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b="0" dirty="0"/>
                        <a:t>In Dublin this same pattern will be replicated on a service. In addition we will allow creating of  workflows in context of operation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35230876"/>
                  </a:ext>
                </a:extLst>
              </a:tr>
            </a:tbl>
          </a:graphicData>
        </a:graphic>
      </p:graphicFrame>
      <p:pic>
        <p:nvPicPr>
          <p:cNvPr id="8" name="Picture 7">
            <a:extLst>
              <a:ext uri="{FF2B5EF4-FFF2-40B4-BE49-F238E27FC236}">
                <a16:creationId xmlns:a16="http://schemas.microsoft.com/office/drawing/2014/main" id="{9719F133-806F-462B-A54C-75C89B2156BB}"/>
              </a:ext>
            </a:extLst>
          </p:cNvPr>
          <p:cNvPicPr>
            <a:picLocks noChangeAspect="1"/>
          </p:cNvPicPr>
          <p:nvPr/>
        </p:nvPicPr>
        <p:blipFill>
          <a:blip r:embed="rId3"/>
          <a:stretch>
            <a:fillRect/>
          </a:stretch>
        </p:blipFill>
        <p:spPr>
          <a:xfrm>
            <a:off x="5435181" y="3048797"/>
            <a:ext cx="6203011" cy="3146736"/>
          </a:xfrm>
          <a:prstGeom prst="rect">
            <a:avLst/>
          </a:prstGeom>
        </p:spPr>
      </p:pic>
      <p:pic>
        <p:nvPicPr>
          <p:cNvPr id="9" name="Picture 8">
            <a:extLst>
              <a:ext uri="{FF2B5EF4-FFF2-40B4-BE49-F238E27FC236}">
                <a16:creationId xmlns:a16="http://schemas.microsoft.com/office/drawing/2014/main" id="{61264A1F-134F-4BDA-A1CD-F9B07169ED5F}"/>
              </a:ext>
            </a:extLst>
          </p:cNvPr>
          <p:cNvPicPr>
            <a:picLocks noChangeAspect="1"/>
          </p:cNvPicPr>
          <p:nvPr/>
        </p:nvPicPr>
        <p:blipFill>
          <a:blip r:embed="rId4"/>
          <a:stretch>
            <a:fillRect/>
          </a:stretch>
        </p:blipFill>
        <p:spPr>
          <a:xfrm>
            <a:off x="546520" y="3042728"/>
            <a:ext cx="6203011" cy="3146736"/>
          </a:xfrm>
          <a:prstGeom prst="rect">
            <a:avLst/>
          </a:prstGeom>
        </p:spPr>
      </p:pic>
      <p:sp>
        <p:nvSpPr>
          <p:cNvPr id="13" name="Speech Bubble: Rectangle with Corners Rounded 12">
            <a:extLst>
              <a:ext uri="{FF2B5EF4-FFF2-40B4-BE49-F238E27FC236}">
                <a16:creationId xmlns:a16="http://schemas.microsoft.com/office/drawing/2014/main" id="{C0772F21-CCD7-477E-B4CA-7B1DAF1EB852}"/>
              </a:ext>
            </a:extLst>
          </p:cNvPr>
          <p:cNvSpPr/>
          <p:nvPr/>
        </p:nvSpPr>
        <p:spPr>
          <a:xfrm>
            <a:off x="3173598" y="3844041"/>
            <a:ext cx="739184" cy="260128"/>
          </a:xfrm>
          <a:prstGeom prst="wedgeRoundRectCallout">
            <a:avLst>
              <a:gd name="adj1" fmla="val 398702"/>
              <a:gd name="adj2" fmla="val -21935"/>
              <a:gd name="adj3" fmla="val 16667"/>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000" dirty="0"/>
              <a:t>NEW</a:t>
            </a:r>
          </a:p>
        </p:txBody>
      </p:sp>
      <p:sp>
        <p:nvSpPr>
          <p:cNvPr id="14" name="Rectangle 13">
            <a:extLst>
              <a:ext uri="{FF2B5EF4-FFF2-40B4-BE49-F238E27FC236}">
                <a16:creationId xmlns:a16="http://schemas.microsoft.com/office/drawing/2014/main" id="{D0AA8FB3-2052-411E-BF44-C66B57879159}"/>
              </a:ext>
            </a:extLst>
          </p:cNvPr>
          <p:cNvSpPr/>
          <p:nvPr/>
        </p:nvSpPr>
        <p:spPr>
          <a:xfrm>
            <a:off x="546521" y="1594885"/>
            <a:ext cx="11091671" cy="637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99" dirty="0" err="1"/>
          </a:p>
        </p:txBody>
      </p:sp>
    </p:spTree>
    <p:extLst>
      <p:ext uri="{BB962C8B-B14F-4D97-AF65-F5344CB8AC3E}">
        <p14:creationId xmlns:p14="http://schemas.microsoft.com/office/powerpoint/2010/main" val="254645041"/>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758F-305B-4DBC-B1E5-3B84B33FC039}"/>
              </a:ext>
            </a:extLst>
          </p:cNvPr>
          <p:cNvSpPr>
            <a:spLocks noGrp="1"/>
          </p:cNvSpPr>
          <p:nvPr>
            <p:ph type="title"/>
          </p:nvPr>
        </p:nvSpPr>
        <p:spPr>
          <a:xfrm>
            <a:off x="182881" y="197831"/>
            <a:ext cx="11638282" cy="538770"/>
          </a:xfrm>
        </p:spPr>
        <p:txBody>
          <a:bodyPr>
            <a:normAutofit fontScale="90000"/>
          </a:bodyPr>
          <a:lstStyle/>
          <a:p>
            <a:r>
              <a:rPr lang="en-US" dirty="0"/>
              <a:t>Service Modelling enhancements - Amdocs contribution in SDC</a:t>
            </a:r>
          </a:p>
        </p:txBody>
      </p:sp>
      <p:graphicFrame>
        <p:nvGraphicFramePr>
          <p:cNvPr id="3" name="Table 2">
            <a:extLst>
              <a:ext uri="{FF2B5EF4-FFF2-40B4-BE49-F238E27FC236}">
                <a16:creationId xmlns:a16="http://schemas.microsoft.com/office/drawing/2014/main" id="{357DF387-DE7A-4A1D-B920-D2B4D9E9663E}"/>
              </a:ext>
            </a:extLst>
          </p:cNvPr>
          <p:cNvGraphicFramePr>
            <a:graphicFrameLocks noGrp="1"/>
          </p:cNvGraphicFramePr>
          <p:nvPr>
            <p:extLst/>
          </p:nvPr>
        </p:nvGraphicFramePr>
        <p:xfrm>
          <a:off x="546520" y="1295724"/>
          <a:ext cx="11091671" cy="1483360"/>
        </p:xfrm>
        <a:graphic>
          <a:graphicData uri="http://schemas.openxmlformats.org/drawingml/2006/table">
            <a:tbl>
              <a:tblPr firstRow="1" bandRow="1">
                <a:tableStyleId>{93296810-A885-4BE3-A3E7-6D5BEEA58F35}</a:tableStyleId>
              </a:tblPr>
              <a:tblGrid>
                <a:gridCol w="1386734">
                  <a:extLst>
                    <a:ext uri="{9D8B030D-6E8A-4147-A177-3AD203B41FA5}">
                      <a16:colId xmlns:a16="http://schemas.microsoft.com/office/drawing/2014/main" val="853307919"/>
                    </a:ext>
                  </a:extLst>
                </a:gridCol>
                <a:gridCol w="9704937">
                  <a:extLst>
                    <a:ext uri="{9D8B030D-6E8A-4147-A177-3AD203B41FA5}">
                      <a16:colId xmlns:a16="http://schemas.microsoft.com/office/drawing/2014/main" val="4093052358"/>
                    </a:ext>
                  </a:extLst>
                </a:gridCol>
              </a:tblGrid>
              <a:tr h="370840">
                <a:tc>
                  <a:txBody>
                    <a:bodyPr/>
                    <a:lstStyle/>
                    <a:p>
                      <a:r>
                        <a:rPr lang="en-US" sz="1400" dirty="0">
                          <a:solidFill>
                            <a:schemeClr val="tx2"/>
                          </a:solidFill>
                        </a:rPr>
                        <a:t>FEATURE </a:t>
                      </a:r>
                    </a:p>
                  </a:txBody>
                  <a:tcPr>
                    <a:lnB w="12700" cap="flat" cmpd="sng" algn="ctr">
                      <a:solidFill>
                        <a:schemeClr val="tx1"/>
                      </a:solidFill>
                      <a:prstDash val="solid"/>
                      <a:round/>
                      <a:headEnd type="none" w="med" len="med"/>
                      <a:tailEnd type="none" w="med" len="med"/>
                    </a:lnB>
                    <a:solidFill>
                      <a:schemeClr val="accent1"/>
                    </a:solidFill>
                  </a:tcPr>
                </a:tc>
                <a:tc>
                  <a:txBody>
                    <a:bodyPr/>
                    <a:lstStyle/>
                    <a:p>
                      <a:r>
                        <a:rPr lang="en-US" sz="1400" dirty="0">
                          <a:solidFill>
                            <a:schemeClr val="tx2"/>
                          </a:solidFill>
                        </a:rPr>
                        <a:t>DESCRIPTION</a:t>
                      </a:r>
                    </a:p>
                  </a:txBody>
                  <a:tcPr>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023709231"/>
                  </a:ext>
                </a:extLst>
              </a:tr>
              <a:tr h="1112520">
                <a:tc>
                  <a:txBody>
                    <a:bodyPr/>
                    <a:lstStyle/>
                    <a:p>
                      <a:pPr marL="0" marR="0" lvl="0" indent="0" algn="l" defTabSz="914126"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400" b="0" dirty="0">
                          <a:solidFill>
                            <a:srgbClr val="302E45"/>
                          </a:solidFill>
                        </a:rPr>
                        <a:t>Consumption of service children operations</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914126"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dirty="0"/>
                        <a:t>In Beijing there is no way to assign a value to a child (service or VNF) operation input. </a:t>
                      </a:r>
                    </a:p>
                    <a:p>
                      <a:pPr marL="285750" marR="0" lvl="0" indent="-285750" algn="l" defTabSz="914126"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b="0" dirty="0"/>
                        <a:t>In Dublin the ability to define child operation input data including mapping from other children, static values and input properties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35230876"/>
                  </a:ext>
                </a:extLst>
              </a:tr>
            </a:tbl>
          </a:graphicData>
        </a:graphic>
      </p:graphicFrame>
      <p:pic>
        <p:nvPicPr>
          <p:cNvPr id="12" name="Picture 11">
            <a:extLst>
              <a:ext uri="{FF2B5EF4-FFF2-40B4-BE49-F238E27FC236}">
                <a16:creationId xmlns:a16="http://schemas.microsoft.com/office/drawing/2014/main" id="{C7173A86-C717-4F37-A23D-FB647BB8DEDE}"/>
              </a:ext>
            </a:extLst>
          </p:cNvPr>
          <p:cNvPicPr>
            <a:picLocks noChangeAspect="1"/>
          </p:cNvPicPr>
          <p:nvPr/>
        </p:nvPicPr>
        <p:blipFill>
          <a:blip r:embed="rId3"/>
          <a:stretch>
            <a:fillRect/>
          </a:stretch>
        </p:blipFill>
        <p:spPr>
          <a:xfrm>
            <a:off x="5278635" y="3064627"/>
            <a:ext cx="6366844" cy="3229847"/>
          </a:xfrm>
          <a:prstGeom prst="rect">
            <a:avLst/>
          </a:prstGeom>
        </p:spPr>
      </p:pic>
      <p:pic>
        <p:nvPicPr>
          <p:cNvPr id="10" name="Picture 9">
            <a:extLst>
              <a:ext uri="{FF2B5EF4-FFF2-40B4-BE49-F238E27FC236}">
                <a16:creationId xmlns:a16="http://schemas.microsoft.com/office/drawing/2014/main" id="{6160F0EF-D370-493D-BCBC-3485148BA1FD}"/>
              </a:ext>
            </a:extLst>
          </p:cNvPr>
          <p:cNvPicPr>
            <a:picLocks noChangeAspect="1"/>
          </p:cNvPicPr>
          <p:nvPr/>
        </p:nvPicPr>
        <p:blipFill>
          <a:blip r:embed="rId4"/>
          <a:stretch>
            <a:fillRect/>
          </a:stretch>
        </p:blipFill>
        <p:spPr>
          <a:xfrm>
            <a:off x="553808" y="3064627"/>
            <a:ext cx="6366844" cy="3229847"/>
          </a:xfrm>
          <a:prstGeom prst="rect">
            <a:avLst/>
          </a:prstGeom>
        </p:spPr>
      </p:pic>
      <p:sp>
        <p:nvSpPr>
          <p:cNvPr id="11" name="Speech Bubble: Rectangle with Corners Rounded 10">
            <a:extLst>
              <a:ext uri="{FF2B5EF4-FFF2-40B4-BE49-F238E27FC236}">
                <a16:creationId xmlns:a16="http://schemas.microsoft.com/office/drawing/2014/main" id="{7F44E818-A5D9-4C5C-B63E-DC8247F9C8EE}"/>
              </a:ext>
            </a:extLst>
          </p:cNvPr>
          <p:cNvSpPr/>
          <p:nvPr/>
        </p:nvSpPr>
        <p:spPr>
          <a:xfrm>
            <a:off x="1506707" y="4808253"/>
            <a:ext cx="636817" cy="260311"/>
          </a:xfrm>
          <a:prstGeom prst="wedgeRoundRectCallout">
            <a:avLst>
              <a:gd name="adj1" fmla="val -144120"/>
              <a:gd name="adj2" fmla="val -368953"/>
              <a:gd name="adj3" fmla="val 16667"/>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050" dirty="0"/>
              <a:t>NEW</a:t>
            </a:r>
          </a:p>
        </p:txBody>
      </p:sp>
      <p:sp>
        <p:nvSpPr>
          <p:cNvPr id="13" name="Rectangle 12">
            <a:extLst>
              <a:ext uri="{FF2B5EF4-FFF2-40B4-BE49-F238E27FC236}">
                <a16:creationId xmlns:a16="http://schemas.microsoft.com/office/drawing/2014/main" id="{5FEDA5BB-B62B-4D19-8CF6-105C4369873D}"/>
              </a:ext>
            </a:extLst>
          </p:cNvPr>
          <p:cNvSpPr/>
          <p:nvPr/>
        </p:nvSpPr>
        <p:spPr>
          <a:xfrm>
            <a:off x="546521" y="1594885"/>
            <a:ext cx="11091671" cy="637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99" dirty="0" err="1"/>
          </a:p>
        </p:txBody>
      </p:sp>
    </p:spTree>
    <p:extLst>
      <p:ext uri="{BB962C8B-B14F-4D97-AF65-F5344CB8AC3E}">
        <p14:creationId xmlns:p14="http://schemas.microsoft.com/office/powerpoint/2010/main" val="971076974"/>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9D2B9CE-7879-4350-8BC8-23E9FA836988}"/>
              </a:ext>
            </a:extLst>
          </p:cNvPr>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a:extLst>
              <a:ext uri="{FF2B5EF4-FFF2-40B4-BE49-F238E27FC236}">
                <a16:creationId xmlns:a16="http://schemas.microsoft.com/office/drawing/2014/main" id="{E0EAAEA9-ACA2-49B1-99CD-9588C5EB1659}"/>
              </a:ext>
            </a:extLst>
          </p:cNvPr>
          <p:cNvSpPr>
            <a:spLocks noGrp="1"/>
          </p:cNvSpPr>
          <p:nvPr>
            <p:ph type="title"/>
          </p:nvPr>
        </p:nvSpPr>
        <p:spPr/>
        <p:txBody>
          <a:bodyPr>
            <a:normAutofit fontScale="90000"/>
          </a:bodyPr>
          <a:lstStyle/>
          <a:p>
            <a:r>
              <a:rPr lang="en-US" dirty="0"/>
              <a:t>Information model</a:t>
            </a:r>
          </a:p>
        </p:txBody>
      </p:sp>
      <p:pic>
        <p:nvPicPr>
          <p:cNvPr id="1026" name="Picture 2" descr="ServiceIMwithNS.PNG">
            <a:extLst>
              <a:ext uri="{FF2B5EF4-FFF2-40B4-BE49-F238E27FC236}">
                <a16:creationId xmlns:a16="http://schemas.microsoft.com/office/drawing/2014/main" id="{632B7665-AA41-4705-B182-B7B9EADDFB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02134"/>
            <a:ext cx="8865704" cy="5502060"/>
          </a:xfrm>
          <a:prstGeom prst="rect">
            <a:avLst/>
          </a:prstGeom>
          <a:noFill/>
          <a:extLst>
            <a:ext uri="{909E8E84-426E-40DD-AFC4-6F175D3DCCD1}">
              <a14:hiddenFill xmlns:a14="http://schemas.microsoft.com/office/drawing/2010/main">
                <a:solidFill>
                  <a:srgbClr val="FFFFFF"/>
                </a:solidFill>
              </a14:hiddenFill>
            </a:ext>
          </a:extLst>
        </p:spPr>
      </p:pic>
      <p:sp>
        <p:nvSpPr>
          <p:cNvPr id="5" name="Speech Bubble: Rectangle with Corners Rounded 4">
            <a:extLst>
              <a:ext uri="{FF2B5EF4-FFF2-40B4-BE49-F238E27FC236}">
                <a16:creationId xmlns:a16="http://schemas.microsoft.com/office/drawing/2014/main" id="{3222FD2D-423C-4829-9644-A0E115CA97B0}"/>
              </a:ext>
            </a:extLst>
          </p:cNvPr>
          <p:cNvSpPr/>
          <p:nvPr/>
        </p:nvSpPr>
        <p:spPr>
          <a:xfrm>
            <a:off x="8833899" y="3562184"/>
            <a:ext cx="3132814" cy="1423284"/>
          </a:xfrm>
          <a:prstGeom prst="wedgeRoundRectCallout">
            <a:avLst>
              <a:gd name="adj1" fmla="val -126924"/>
              <a:gd name="adj2" fmla="val -1571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600" dirty="0"/>
              <a:t>Add here a Class which will hold information:</a:t>
            </a:r>
          </a:p>
          <a:p>
            <a:pPr marL="285750" indent="-285750">
              <a:buFont typeface="Arial" panose="020B0604020202020204" pitchFamily="34" charset="0"/>
              <a:buChar char="•"/>
            </a:pPr>
            <a:r>
              <a:rPr lang="en-US" sz="1600" dirty="0"/>
              <a:t>Sharing (Boolean)</a:t>
            </a:r>
          </a:p>
          <a:p>
            <a:pPr marL="285750" indent="-285750">
              <a:buFont typeface="Arial" panose="020B0604020202020204" pitchFamily="34" charset="0"/>
              <a:buChar char="•"/>
            </a:pPr>
            <a:r>
              <a:rPr lang="en-US" sz="1600" dirty="0"/>
              <a:t>Filter Rules (List o </a:t>
            </a:r>
            <a:r>
              <a:rPr lang="en-US" sz="1600" dirty="0" err="1"/>
              <a:t>FilterRule</a:t>
            </a:r>
            <a:r>
              <a:rPr lang="en-US" sz="1600" dirty="0"/>
              <a:t>)</a:t>
            </a:r>
          </a:p>
        </p:txBody>
      </p:sp>
      <p:sp>
        <p:nvSpPr>
          <p:cNvPr id="6" name="Speech Bubble: Rectangle with Corners Rounded 5">
            <a:extLst>
              <a:ext uri="{FF2B5EF4-FFF2-40B4-BE49-F238E27FC236}">
                <a16:creationId xmlns:a16="http://schemas.microsoft.com/office/drawing/2014/main" id="{F378AE9B-4752-4E5E-9989-7A22006075B9}"/>
              </a:ext>
            </a:extLst>
          </p:cNvPr>
          <p:cNvSpPr/>
          <p:nvPr/>
        </p:nvSpPr>
        <p:spPr>
          <a:xfrm>
            <a:off x="6615484" y="1184744"/>
            <a:ext cx="4746929" cy="715618"/>
          </a:xfrm>
          <a:prstGeom prst="wedgeRoundRectCallout">
            <a:avLst>
              <a:gd name="adj1" fmla="val -98555"/>
              <a:gd name="adj2" fmla="val 825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Hold 3GPP TS 28.541 NRM parameters</a:t>
            </a:r>
          </a:p>
        </p:txBody>
      </p:sp>
      <p:sp>
        <p:nvSpPr>
          <p:cNvPr id="7" name="Rectangle 6">
            <a:extLst>
              <a:ext uri="{FF2B5EF4-FFF2-40B4-BE49-F238E27FC236}">
                <a16:creationId xmlns:a16="http://schemas.microsoft.com/office/drawing/2014/main" id="{C5501F43-11E0-488C-BCF5-95967413DAFA}"/>
              </a:ext>
            </a:extLst>
          </p:cNvPr>
          <p:cNvSpPr/>
          <p:nvPr/>
        </p:nvSpPr>
        <p:spPr>
          <a:xfrm>
            <a:off x="8507897" y="5072933"/>
            <a:ext cx="3313266" cy="12483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err="1"/>
              <a:t>FilterRule</a:t>
            </a:r>
            <a:r>
              <a:rPr lang="en-US" dirty="0"/>
              <a:t> class will hold properties for nested service selection according to which Tosca Node Filter will be created.</a:t>
            </a:r>
          </a:p>
        </p:txBody>
      </p:sp>
    </p:spTree>
    <p:extLst>
      <p:ext uri="{BB962C8B-B14F-4D97-AF65-F5344CB8AC3E}">
        <p14:creationId xmlns:p14="http://schemas.microsoft.com/office/powerpoint/2010/main" val="3802526071"/>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A1525F-DFBA-487D-ADAA-773A4920A4C2}"/>
              </a:ext>
            </a:extLst>
          </p:cNvPr>
          <p:cNvSpPr>
            <a:spLocks noGrp="1"/>
          </p:cNvSpPr>
          <p:nvPr>
            <p:ph type="sldNum" sz="quarter" idx="4"/>
          </p:nvPr>
        </p:nvSpPr>
        <p:spPr/>
        <p:txBody>
          <a:bodyPr/>
          <a:lstStyle/>
          <a:p>
            <a:fld id="{6C9CD605-947A-3C4E-98CB-B055F943FEBA}" type="slidenum">
              <a:rPr lang="en-US" smtClean="0"/>
              <a:pPr/>
              <a:t>16</a:t>
            </a:fld>
            <a:endParaRPr lang="en-US" dirty="0"/>
          </a:p>
        </p:txBody>
      </p:sp>
      <p:sp>
        <p:nvSpPr>
          <p:cNvPr id="3" name="Title 2">
            <a:extLst>
              <a:ext uri="{FF2B5EF4-FFF2-40B4-BE49-F238E27FC236}">
                <a16:creationId xmlns:a16="http://schemas.microsoft.com/office/drawing/2014/main" id="{6F73F471-E692-45E4-B35B-57C4C4A1F396}"/>
              </a:ext>
            </a:extLst>
          </p:cNvPr>
          <p:cNvSpPr>
            <a:spLocks noGrp="1"/>
          </p:cNvSpPr>
          <p:nvPr>
            <p:ph type="title"/>
          </p:nvPr>
        </p:nvSpPr>
        <p:spPr/>
        <p:txBody>
          <a:bodyPr>
            <a:normAutofit fontScale="90000"/>
          </a:bodyPr>
          <a:lstStyle/>
          <a:p>
            <a:r>
              <a:rPr lang="en-US" dirty="0"/>
              <a:t>Tosca template example</a:t>
            </a:r>
          </a:p>
        </p:txBody>
      </p:sp>
      <p:sp>
        <p:nvSpPr>
          <p:cNvPr id="14" name="Text Placeholder 13">
            <a:extLst>
              <a:ext uri="{FF2B5EF4-FFF2-40B4-BE49-F238E27FC236}">
                <a16:creationId xmlns:a16="http://schemas.microsoft.com/office/drawing/2014/main" id="{10FDEDA4-128B-4EF0-B227-2066BF61942F}"/>
              </a:ext>
            </a:extLst>
          </p:cNvPr>
          <p:cNvSpPr>
            <a:spLocks noGrp="1"/>
          </p:cNvSpPr>
          <p:nvPr>
            <p:ph type="body" sz="quarter" idx="10"/>
          </p:nvPr>
        </p:nvSpPr>
        <p:spPr>
          <a:xfrm>
            <a:off x="314325" y="1138240"/>
            <a:ext cx="4679094" cy="5170487"/>
          </a:xfrm>
        </p:spPr>
        <p:txBody>
          <a:bodyPr>
            <a:normAutofit/>
          </a:bodyPr>
          <a:lstStyle/>
          <a:p>
            <a:pPr marL="0" indent="0">
              <a:buNone/>
            </a:pPr>
            <a:r>
              <a:rPr lang="en-US" sz="1200" dirty="0" err="1"/>
              <a:t>tosca_definitions_version</a:t>
            </a:r>
            <a:r>
              <a:rPr lang="en-US" sz="1200" dirty="0"/>
              <a:t>: tosca_simple_yaml_1_1</a:t>
            </a:r>
          </a:p>
          <a:p>
            <a:pPr marL="0" indent="0">
              <a:buNone/>
            </a:pPr>
            <a:r>
              <a:rPr lang="en-US" sz="1200" dirty="0"/>
              <a:t>metadata:</a:t>
            </a:r>
          </a:p>
          <a:p>
            <a:pPr marL="0" indent="0">
              <a:buNone/>
            </a:pPr>
            <a:r>
              <a:rPr lang="en-US" sz="1200" dirty="0"/>
              <a:t>  </a:t>
            </a:r>
            <a:r>
              <a:rPr lang="en-US" sz="1200" dirty="0" err="1"/>
              <a:t>invariantUUID</a:t>
            </a:r>
            <a:r>
              <a:rPr lang="en-US" sz="1200" dirty="0"/>
              <a:t>: 64139478-5b7c-4da9-bf3e-5f4a8f0f4243</a:t>
            </a:r>
          </a:p>
          <a:p>
            <a:pPr marL="0" indent="0">
              <a:buNone/>
            </a:pPr>
            <a:r>
              <a:rPr lang="en-US" sz="1200" dirty="0"/>
              <a:t>  UUID: 8ec2fed7-a759-43b0-aafd-b9cd6b8dbced</a:t>
            </a:r>
          </a:p>
          <a:p>
            <a:pPr marL="0" indent="0">
              <a:buNone/>
            </a:pPr>
            <a:r>
              <a:rPr lang="en-US" sz="1200" dirty="0"/>
              <a:t>  name: </a:t>
            </a:r>
            <a:r>
              <a:rPr lang="en-US" sz="1200" dirty="0" err="1"/>
              <a:t>eMBB</a:t>
            </a:r>
            <a:r>
              <a:rPr lang="en-US" sz="1200" dirty="0"/>
              <a:t> NSS</a:t>
            </a:r>
          </a:p>
          <a:p>
            <a:pPr marL="0" indent="0">
              <a:buNone/>
            </a:pPr>
            <a:r>
              <a:rPr lang="en-US" sz="1200" dirty="0"/>
              <a:t>  description: Enhanced Mobile Broad Band Network Slice Subnet</a:t>
            </a:r>
          </a:p>
          <a:p>
            <a:pPr marL="0" indent="0">
              <a:buNone/>
            </a:pPr>
            <a:r>
              <a:rPr lang="en-US" sz="1200" dirty="0"/>
              <a:t>  type: Service</a:t>
            </a:r>
          </a:p>
          <a:p>
            <a:pPr marL="0" indent="0">
              <a:buNone/>
            </a:pPr>
            <a:r>
              <a:rPr lang="en-US" sz="1200" dirty="0"/>
              <a:t>  category: Network Service</a:t>
            </a:r>
          </a:p>
          <a:p>
            <a:pPr marL="0" indent="0">
              <a:buNone/>
            </a:pPr>
            <a:r>
              <a:rPr lang="en-US" sz="1200" dirty="0"/>
              <a:t>  </a:t>
            </a:r>
            <a:r>
              <a:rPr lang="en-US" sz="1200" dirty="0" err="1"/>
              <a:t>serviceType</a:t>
            </a:r>
            <a:r>
              <a:rPr lang="en-US" sz="1200" dirty="0"/>
              <a:t>: ''</a:t>
            </a:r>
          </a:p>
          <a:p>
            <a:pPr marL="0" indent="0">
              <a:buNone/>
            </a:pPr>
            <a:r>
              <a:rPr lang="en-US" sz="1200" dirty="0"/>
              <a:t>  </a:t>
            </a:r>
            <a:r>
              <a:rPr lang="en-US" sz="1200" dirty="0" err="1"/>
              <a:t>serviceRole</a:t>
            </a:r>
            <a:r>
              <a:rPr lang="en-US" sz="1200" dirty="0"/>
              <a:t>: ''</a:t>
            </a:r>
          </a:p>
          <a:p>
            <a:pPr marL="0" indent="0">
              <a:buNone/>
            </a:pPr>
            <a:r>
              <a:rPr lang="en-US" sz="1200" dirty="0"/>
              <a:t>  </a:t>
            </a:r>
            <a:r>
              <a:rPr lang="en-US" sz="1200" dirty="0" err="1"/>
              <a:t>instantiationType</a:t>
            </a:r>
            <a:r>
              <a:rPr lang="en-US" sz="1200" dirty="0"/>
              <a:t>: A-la-carte</a:t>
            </a:r>
          </a:p>
          <a:p>
            <a:pPr marL="0" indent="0">
              <a:buNone/>
            </a:pPr>
            <a:r>
              <a:rPr lang="en-US" sz="1200" dirty="0"/>
              <a:t>  </a:t>
            </a:r>
            <a:r>
              <a:rPr lang="en-US" sz="1200" dirty="0" err="1"/>
              <a:t>serviceEcompNaming</a:t>
            </a:r>
            <a:r>
              <a:rPr lang="en-US" sz="1200" dirty="0"/>
              <a:t>: false</a:t>
            </a:r>
          </a:p>
          <a:p>
            <a:pPr marL="0" indent="0">
              <a:buNone/>
            </a:pPr>
            <a:r>
              <a:rPr lang="en-US" sz="1200" dirty="0"/>
              <a:t>  </a:t>
            </a:r>
            <a:r>
              <a:rPr lang="en-US" sz="1200" dirty="0" err="1"/>
              <a:t>ecompGeneratedNaming</a:t>
            </a:r>
            <a:r>
              <a:rPr lang="en-US" sz="1200" dirty="0"/>
              <a:t>: false</a:t>
            </a:r>
          </a:p>
          <a:p>
            <a:pPr marL="0" indent="0">
              <a:buNone/>
            </a:pPr>
            <a:r>
              <a:rPr lang="en-US" sz="1200" dirty="0"/>
              <a:t>  </a:t>
            </a:r>
            <a:r>
              <a:rPr lang="en-US" sz="1200" dirty="0" err="1"/>
              <a:t>namingPolicy</a:t>
            </a:r>
            <a:r>
              <a:rPr lang="en-US" sz="1200" dirty="0"/>
              <a:t>: ''</a:t>
            </a:r>
          </a:p>
          <a:p>
            <a:pPr marL="0" indent="0">
              <a:buNone/>
            </a:pPr>
            <a:r>
              <a:rPr lang="en-US" sz="1200" dirty="0"/>
              <a:t>  </a:t>
            </a:r>
            <a:r>
              <a:rPr lang="en-US" sz="1200" dirty="0" err="1"/>
              <a:t>environmentContext</a:t>
            </a:r>
            <a:r>
              <a:rPr lang="en-US" sz="1200" dirty="0"/>
              <a:t>: </a:t>
            </a:r>
            <a:r>
              <a:rPr lang="en-US" sz="1200" dirty="0" err="1"/>
              <a:t>General_Revenue</a:t>
            </a:r>
            <a:r>
              <a:rPr lang="en-US" sz="1200" dirty="0"/>
              <a:t>-Bearing</a:t>
            </a:r>
          </a:p>
        </p:txBody>
      </p:sp>
      <p:sp>
        <p:nvSpPr>
          <p:cNvPr id="15" name="TextBox 14">
            <a:extLst>
              <a:ext uri="{FF2B5EF4-FFF2-40B4-BE49-F238E27FC236}">
                <a16:creationId xmlns:a16="http://schemas.microsoft.com/office/drawing/2014/main" id="{C2FC08BB-2B47-4766-9D79-D29C9ED20CAA}"/>
              </a:ext>
            </a:extLst>
          </p:cNvPr>
          <p:cNvSpPr txBox="1"/>
          <p:nvPr/>
        </p:nvSpPr>
        <p:spPr>
          <a:xfrm>
            <a:off x="4905732" y="1237560"/>
            <a:ext cx="3466991" cy="4154984"/>
          </a:xfrm>
          <a:prstGeom prst="rect">
            <a:avLst/>
          </a:prstGeom>
          <a:noFill/>
        </p:spPr>
        <p:txBody>
          <a:bodyPr wrap="square" rtlCol="0">
            <a:spAutoFit/>
          </a:bodyPr>
          <a:lstStyle/>
          <a:p>
            <a:r>
              <a:rPr lang="en-US" sz="1200" dirty="0">
                <a:solidFill>
                  <a:schemeClr val="tx2"/>
                </a:solidFill>
                <a:latin typeface="Arial" panose="020B0604020202020204" pitchFamily="34" charset="0"/>
                <a:cs typeface="Arial" panose="020B0604020202020204" pitchFamily="34" charset="0"/>
              </a:rPr>
              <a:t>imports:</a:t>
            </a:r>
          </a:p>
          <a:p>
            <a:r>
              <a:rPr lang="en-US" sz="1200" dirty="0">
                <a:solidFill>
                  <a:schemeClr val="tx2"/>
                </a:solidFill>
                <a:latin typeface="Arial" panose="020B0604020202020204" pitchFamily="34" charset="0"/>
                <a:cs typeface="Arial" panose="020B0604020202020204" pitchFamily="34" charset="0"/>
              </a:rPr>
              <a:t>- nodes:</a:t>
            </a:r>
          </a:p>
          <a:p>
            <a:r>
              <a:rPr lang="en-US" sz="1200" dirty="0">
                <a:solidFill>
                  <a:schemeClr val="tx2"/>
                </a:solidFill>
                <a:latin typeface="Arial" panose="020B0604020202020204" pitchFamily="34" charset="0"/>
                <a:cs typeface="Arial" panose="020B0604020202020204" pitchFamily="34" charset="0"/>
              </a:rPr>
              <a:t>- datatypes:</a:t>
            </a:r>
          </a:p>
          <a:p>
            <a:r>
              <a:rPr lang="en-US" sz="1200" dirty="0">
                <a:solidFill>
                  <a:schemeClr val="tx2"/>
                </a:solidFill>
                <a:latin typeface="Arial" panose="020B0604020202020204" pitchFamily="34" charset="0"/>
                <a:cs typeface="Arial" panose="020B0604020202020204" pitchFamily="34" charset="0"/>
              </a:rPr>
              <a:t>    file: </a:t>
            </a:r>
            <a:r>
              <a:rPr lang="en-US" sz="1200" dirty="0" err="1">
                <a:solidFill>
                  <a:schemeClr val="tx2"/>
                </a:solidFill>
                <a:latin typeface="Arial" panose="020B0604020202020204" pitchFamily="34" charset="0"/>
                <a:cs typeface="Arial" panose="020B0604020202020204" pitchFamily="34" charset="0"/>
              </a:rPr>
              <a:t>data.yml</a:t>
            </a:r>
            <a:endParaRPr lang="en-US" sz="1200" dirty="0">
              <a:solidFill>
                <a:schemeClr val="tx2"/>
              </a:solidFill>
              <a:latin typeface="Arial" panose="020B0604020202020204" pitchFamily="34" charset="0"/>
              <a:cs typeface="Arial" panose="020B0604020202020204" pitchFamily="34" charset="0"/>
            </a:endParaRPr>
          </a:p>
          <a:p>
            <a:r>
              <a:rPr lang="en-US" sz="1200" dirty="0">
                <a:solidFill>
                  <a:schemeClr val="tx2"/>
                </a:solidFill>
                <a:latin typeface="Arial" panose="020B0604020202020204" pitchFamily="34" charset="0"/>
                <a:cs typeface="Arial" panose="020B0604020202020204" pitchFamily="34" charset="0"/>
              </a:rPr>
              <a:t>- capabilities:</a:t>
            </a:r>
          </a:p>
          <a:p>
            <a:r>
              <a:rPr lang="en-US" sz="1200" dirty="0">
                <a:solidFill>
                  <a:schemeClr val="tx2"/>
                </a:solidFill>
                <a:latin typeface="Arial" panose="020B0604020202020204" pitchFamily="34" charset="0"/>
                <a:cs typeface="Arial" panose="020B0604020202020204" pitchFamily="34" charset="0"/>
              </a:rPr>
              <a:t>    file: </a:t>
            </a:r>
            <a:r>
              <a:rPr lang="en-US" sz="1200" dirty="0" err="1">
                <a:solidFill>
                  <a:schemeClr val="tx2"/>
                </a:solidFill>
                <a:latin typeface="Arial" panose="020B0604020202020204" pitchFamily="34" charset="0"/>
                <a:cs typeface="Arial" panose="020B0604020202020204" pitchFamily="34" charset="0"/>
              </a:rPr>
              <a:t>capabilities.yml</a:t>
            </a:r>
            <a:endParaRPr lang="en-US" sz="1200" dirty="0">
              <a:solidFill>
                <a:schemeClr val="tx2"/>
              </a:solidFill>
              <a:latin typeface="Arial" panose="020B0604020202020204" pitchFamily="34" charset="0"/>
              <a:cs typeface="Arial" panose="020B0604020202020204" pitchFamily="34" charset="0"/>
            </a:endParaRPr>
          </a:p>
          <a:p>
            <a:r>
              <a:rPr lang="en-US" sz="1200" dirty="0">
                <a:solidFill>
                  <a:schemeClr val="tx2"/>
                </a:solidFill>
                <a:latin typeface="Arial" panose="020B0604020202020204" pitchFamily="34" charset="0"/>
                <a:cs typeface="Arial" panose="020B0604020202020204" pitchFamily="34" charset="0"/>
              </a:rPr>
              <a:t>- relationships:</a:t>
            </a:r>
          </a:p>
          <a:p>
            <a:r>
              <a:rPr lang="en-US" sz="1200" dirty="0">
                <a:solidFill>
                  <a:schemeClr val="tx2"/>
                </a:solidFill>
                <a:latin typeface="Arial" panose="020B0604020202020204" pitchFamily="34" charset="0"/>
                <a:cs typeface="Arial" panose="020B0604020202020204" pitchFamily="34" charset="0"/>
              </a:rPr>
              <a:t>    file: </a:t>
            </a:r>
            <a:r>
              <a:rPr lang="en-US" sz="1200" dirty="0" err="1">
                <a:solidFill>
                  <a:schemeClr val="tx2"/>
                </a:solidFill>
                <a:latin typeface="Arial" panose="020B0604020202020204" pitchFamily="34" charset="0"/>
                <a:cs typeface="Arial" panose="020B0604020202020204" pitchFamily="34" charset="0"/>
              </a:rPr>
              <a:t>relationships.yml</a:t>
            </a:r>
            <a:endParaRPr lang="en-US" sz="1200" dirty="0">
              <a:solidFill>
                <a:schemeClr val="tx2"/>
              </a:solidFill>
              <a:latin typeface="Arial" panose="020B0604020202020204" pitchFamily="34" charset="0"/>
              <a:cs typeface="Arial" panose="020B0604020202020204" pitchFamily="34" charset="0"/>
            </a:endParaRPr>
          </a:p>
          <a:p>
            <a:r>
              <a:rPr lang="en-US" sz="1200" dirty="0">
                <a:solidFill>
                  <a:schemeClr val="tx2"/>
                </a:solidFill>
                <a:latin typeface="Arial" panose="020B0604020202020204" pitchFamily="34" charset="0"/>
                <a:cs typeface="Arial" panose="020B0604020202020204" pitchFamily="34" charset="0"/>
              </a:rPr>
              <a:t>- groups:</a:t>
            </a:r>
          </a:p>
          <a:p>
            <a:r>
              <a:rPr lang="en-US" sz="1200" dirty="0">
                <a:solidFill>
                  <a:schemeClr val="tx2"/>
                </a:solidFill>
                <a:latin typeface="Arial" panose="020B0604020202020204" pitchFamily="34" charset="0"/>
                <a:cs typeface="Arial" panose="020B0604020202020204" pitchFamily="34" charset="0"/>
              </a:rPr>
              <a:t>    file: </a:t>
            </a:r>
            <a:r>
              <a:rPr lang="en-US" sz="1200" dirty="0" err="1">
                <a:solidFill>
                  <a:schemeClr val="tx2"/>
                </a:solidFill>
                <a:latin typeface="Arial" panose="020B0604020202020204" pitchFamily="34" charset="0"/>
                <a:cs typeface="Arial" panose="020B0604020202020204" pitchFamily="34" charset="0"/>
              </a:rPr>
              <a:t>groups.yml</a:t>
            </a:r>
            <a:endParaRPr lang="en-US" sz="1200" dirty="0">
              <a:solidFill>
                <a:schemeClr val="tx2"/>
              </a:solidFill>
              <a:latin typeface="Arial" panose="020B0604020202020204" pitchFamily="34" charset="0"/>
              <a:cs typeface="Arial" panose="020B0604020202020204" pitchFamily="34" charset="0"/>
            </a:endParaRPr>
          </a:p>
          <a:p>
            <a:r>
              <a:rPr lang="en-US" sz="1200" dirty="0">
                <a:solidFill>
                  <a:schemeClr val="tx2"/>
                </a:solidFill>
                <a:latin typeface="Arial" panose="020B0604020202020204" pitchFamily="34" charset="0"/>
                <a:cs typeface="Arial" panose="020B0604020202020204" pitchFamily="34" charset="0"/>
              </a:rPr>
              <a:t>- policies:</a:t>
            </a:r>
          </a:p>
          <a:p>
            <a:r>
              <a:rPr lang="en-US" sz="1200" dirty="0">
                <a:solidFill>
                  <a:schemeClr val="tx2"/>
                </a:solidFill>
                <a:latin typeface="Arial" panose="020B0604020202020204" pitchFamily="34" charset="0"/>
                <a:cs typeface="Arial" panose="020B0604020202020204" pitchFamily="34" charset="0"/>
              </a:rPr>
              <a:t>    file: </a:t>
            </a:r>
            <a:r>
              <a:rPr lang="en-US" sz="1200" dirty="0" err="1">
                <a:solidFill>
                  <a:schemeClr val="tx2"/>
                </a:solidFill>
                <a:latin typeface="Arial" panose="020B0604020202020204" pitchFamily="34" charset="0"/>
                <a:cs typeface="Arial" panose="020B0604020202020204" pitchFamily="34" charset="0"/>
              </a:rPr>
              <a:t>policies.yml</a:t>
            </a:r>
            <a:endParaRPr lang="en-US" sz="1200" dirty="0">
              <a:solidFill>
                <a:schemeClr val="tx2"/>
              </a:solidFill>
              <a:latin typeface="Arial" panose="020B0604020202020204" pitchFamily="34" charset="0"/>
              <a:cs typeface="Arial" panose="020B0604020202020204" pitchFamily="34" charset="0"/>
            </a:endParaRPr>
          </a:p>
          <a:p>
            <a:r>
              <a:rPr lang="en-US" sz="1200" dirty="0">
                <a:solidFill>
                  <a:schemeClr val="tx2"/>
                </a:solidFill>
                <a:latin typeface="Arial" panose="020B0604020202020204" pitchFamily="34" charset="0"/>
                <a:cs typeface="Arial" panose="020B0604020202020204" pitchFamily="34" charset="0"/>
              </a:rPr>
              <a:t>- annotations:</a:t>
            </a:r>
          </a:p>
          <a:p>
            <a:r>
              <a:rPr lang="en-US" sz="1200" dirty="0">
                <a:solidFill>
                  <a:schemeClr val="tx2"/>
                </a:solidFill>
                <a:latin typeface="Arial" panose="020B0604020202020204" pitchFamily="34" charset="0"/>
                <a:cs typeface="Arial" panose="020B0604020202020204" pitchFamily="34" charset="0"/>
              </a:rPr>
              <a:t>    file: </a:t>
            </a:r>
            <a:r>
              <a:rPr lang="en-US" sz="1200" dirty="0" err="1">
                <a:solidFill>
                  <a:schemeClr val="tx2"/>
                </a:solidFill>
                <a:latin typeface="Arial" panose="020B0604020202020204" pitchFamily="34" charset="0"/>
                <a:cs typeface="Arial" panose="020B0604020202020204" pitchFamily="34" charset="0"/>
              </a:rPr>
              <a:t>annotations.yml</a:t>
            </a:r>
            <a:endParaRPr lang="en-US" sz="1200" dirty="0">
              <a:solidFill>
                <a:schemeClr val="tx2"/>
              </a:solidFill>
              <a:latin typeface="Arial" panose="020B0604020202020204" pitchFamily="34" charset="0"/>
              <a:cs typeface="Arial" panose="020B0604020202020204" pitchFamily="34" charset="0"/>
            </a:endParaRPr>
          </a:p>
          <a:p>
            <a:r>
              <a:rPr lang="en-US" sz="1200" dirty="0">
                <a:solidFill>
                  <a:schemeClr val="tx2"/>
                </a:solidFill>
                <a:latin typeface="Arial" panose="020B0604020202020204" pitchFamily="34" charset="0"/>
                <a:cs typeface="Arial" panose="020B0604020202020204" pitchFamily="34" charset="0"/>
              </a:rPr>
              <a:t>- service-</a:t>
            </a:r>
            <a:r>
              <a:rPr lang="en-US" sz="1200" dirty="0" err="1">
                <a:solidFill>
                  <a:schemeClr val="tx2"/>
                </a:solidFill>
                <a:latin typeface="Arial" panose="020B0604020202020204" pitchFamily="34" charset="0"/>
                <a:cs typeface="Arial" panose="020B0604020202020204" pitchFamily="34" charset="0"/>
              </a:rPr>
              <a:t>eMBB</a:t>
            </a:r>
            <a:r>
              <a:rPr lang="en-US" sz="1200" dirty="0">
                <a:solidFill>
                  <a:schemeClr val="tx2"/>
                </a:solidFill>
                <a:latin typeface="Arial" panose="020B0604020202020204" pitchFamily="34" charset="0"/>
                <a:cs typeface="Arial" panose="020B0604020202020204" pitchFamily="34" charset="0"/>
              </a:rPr>
              <a:t> NSS-interface:</a:t>
            </a:r>
          </a:p>
          <a:p>
            <a:r>
              <a:rPr lang="en-US" sz="1200" dirty="0">
                <a:solidFill>
                  <a:schemeClr val="tx2"/>
                </a:solidFill>
                <a:latin typeface="Arial" panose="020B0604020202020204" pitchFamily="34" charset="0"/>
                <a:cs typeface="Arial" panose="020B0604020202020204" pitchFamily="34" charset="0"/>
              </a:rPr>
              <a:t>    file: service-</a:t>
            </a:r>
            <a:r>
              <a:rPr lang="en-US" sz="1200" dirty="0" err="1">
                <a:solidFill>
                  <a:schemeClr val="tx2"/>
                </a:solidFill>
                <a:latin typeface="Arial" panose="020B0604020202020204" pitchFamily="34" charset="0"/>
                <a:cs typeface="Arial" panose="020B0604020202020204" pitchFamily="34" charset="0"/>
              </a:rPr>
              <a:t>EmbbNss</a:t>
            </a:r>
            <a:r>
              <a:rPr lang="en-US" sz="1200" dirty="0">
                <a:solidFill>
                  <a:schemeClr val="tx2"/>
                </a:solidFill>
                <a:latin typeface="Arial" panose="020B0604020202020204" pitchFamily="34" charset="0"/>
                <a:cs typeface="Arial" panose="020B0604020202020204" pitchFamily="34" charset="0"/>
              </a:rPr>
              <a:t>-template-</a:t>
            </a:r>
            <a:r>
              <a:rPr lang="en-US" sz="1200" dirty="0" err="1">
                <a:solidFill>
                  <a:schemeClr val="tx2"/>
                </a:solidFill>
                <a:latin typeface="Arial" panose="020B0604020202020204" pitchFamily="34" charset="0"/>
                <a:cs typeface="Arial" panose="020B0604020202020204" pitchFamily="34" charset="0"/>
              </a:rPr>
              <a:t>interface.yml</a:t>
            </a:r>
            <a:endParaRPr lang="en-US" sz="1200" dirty="0">
              <a:solidFill>
                <a:schemeClr val="tx2"/>
              </a:solidFill>
              <a:latin typeface="Arial" panose="020B0604020202020204" pitchFamily="34" charset="0"/>
              <a:cs typeface="Arial" panose="020B0604020202020204" pitchFamily="34" charset="0"/>
            </a:endParaRPr>
          </a:p>
          <a:p>
            <a:r>
              <a:rPr lang="en-US" sz="1200" dirty="0">
                <a:solidFill>
                  <a:schemeClr val="tx2"/>
                </a:solidFill>
                <a:latin typeface="Arial" panose="020B0604020202020204" pitchFamily="34" charset="0"/>
                <a:cs typeface="Arial" panose="020B0604020202020204" pitchFamily="34" charset="0"/>
              </a:rPr>
              <a:t>- resource-</a:t>
            </a:r>
            <a:r>
              <a:rPr lang="en-US" sz="1200" dirty="0" err="1">
                <a:solidFill>
                  <a:schemeClr val="tx2"/>
                </a:solidFill>
                <a:latin typeface="Arial" panose="020B0604020202020204" pitchFamily="34" charset="0"/>
                <a:cs typeface="Arial" panose="020B0604020202020204" pitchFamily="34" charset="0"/>
              </a:rPr>
              <a:t>serviceProxy</a:t>
            </a:r>
            <a:r>
              <a:rPr lang="en-US" sz="1200" dirty="0">
                <a:solidFill>
                  <a:schemeClr val="tx2"/>
                </a:solidFill>
                <a:latin typeface="Arial" panose="020B0604020202020204" pitchFamily="34" charset="0"/>
                <a:cs typeface="Arial" panose="020B0604020202020204" pitchFamily="34" charset="0"/>
              </a:rPr>
              <a:t>:</a:t>
            </a:r>
          </a:p>
          <a:p>
            <a:r>
              <a:rPr lang="en-US" sz="1200" dirty="0" err="1">
                <a:solidFill>
                  <a:schemeClr val="tx2"/>
                </a:solidFill>
                <a:latin typeface="Arial" panose="020B0604020202020204" pitchFamily="34" charset="0"/>
                <a:cs typeface="Arial" panose="020B0604020202020204" pitchFamily="34" charset="0"/>
              </a:rPr>
              <a:t>node_types</a:t>
            </a:r>
            <a:r>
              <a:rPr lang="en-US" sz="1200" dirty="0">
                <a:solidFill>
                  <a:schemeClr val="tx2"/>
                </a:solidFill>
                <a:latin typeface="Arial" panose="020B0604020202020204" pitchFamily="34" charset="0"/>
                <a:cs typeface="Arial" panose="020B0604020202020204" pitchFamily="34" charset="0"/>
              </a:rPr>
              <a:t>:</a:t>
            </a:r>
          </a:p>
          <a:p>
            <a:r>
              <a:rPr lang="en-US" sz="1200" dirty="0">
                <a:solidFill>
                  <a:schemeClr val="tx2"/>
                </a:solidFill>
                <a:latin typeface="Arial" panose="020B0604020202020204" pitchFamily="34" charset="0"/>
                <a:cs typeface="Arial" panose="020B0604020202020204" pitchFamily="34" charset="0"/>
              </a:rPr>
              <a:t>  </a:t>
            </a:r>
            <a:r>
              <a:rPr lang="en-US" sz="1200" dirty="0" err="1">
                <a:solidFill>
                  <a:schemeClr val="tx2"/>
                </a:solidFill>
                <a:latin typeface="Arial" panose="020B0604020202020204" pitchFamily="34" charset="0"/>
                <a:cs typeface="Arial" panose="020B0604020202020204" pitchFamily="34" charset="0"/>
              </a:rPr>
              <a:t>org.openecomp.nodes.netaas_proxy</a:t>
            </a:r>
            <a:r>
              <a:rPr lang="en-US" sz="1200" dirty="0">
                <a:solidFill>
                  <a:schemeClr val="tx2"/>
                </a:solidFill>
                <a:latin typeface="Arial" panose="020B0604020202020204" pitchFamily="34" charset="0"/>
                <a:cs typeface="Arial" panose="020B0604020202020204" pitchFamily="34" charset="0"/>
              </a:rPr>
              <a:t>:</a:t>
            </a:r>
          </a:p>
          <a:p>
            <a:r>
              <a:rPr lang="en-US" sz="1200" dirty="0">
                <a:solidFill>
                  <a:schemeClr val="tx2"/>
                </a:solidFill>
                <a:latin typeface="Arial" panose="020B0604020202020204" pitchFamily="34" charset="0"/>
                <a:cs typeface="Arial" panose="020B0604020202020204" pitchFamily="34" charset="0"/>
              </a:rPr>
              <a:t>  org.openecomp.nodes.5gcnss_proxy:</a:t>
            </a:r>
          </a:p>
          <a:p>
            <a:r>
              <a:rPr lang="en-US" sz="1200" dirty="0">
                <a:solidFill>
                  <a:schemeClr val="tx2"/>
                </a:solidFill>
                <a:latin typeface="Arial" panose="020B0604020202020204" pitchFamily="34" charset="0"/>
                <a:cs typeface="Arial" panose="020B0604020202020204" pitchFamily="34" charset="0"/>
              </a:rPr>
              <a:t>  org.openecomp.nodes.5grannss_proxy:</a:t>
            </a:r>
          </a:p>
          <a:p>
            <a:r>
              <a:rPr lang="en-US" sz="1200" dirty="0" err="1">
                <a:solidFill>
                  <a:schemeClr val="tx2"/>
                </a:solidFill>
                <a:latin typeface="Arial" panose="020B0604020202020204" pitchFamily="34" charset="0"/>
                <a:cs typeface="Arial" panose="020B0604020202020204" pitchFamily="34" charset="0"/>
              </a:rPr>
              <a:t>topology_template</a:t>
            </a:r>
            <a:r>
              <a:rPr lang="en-US" sz="1200" dirty="0">
                <a:solidFill>
                  <a:schemeClr val="tx2"/>
                </a:solidFill>
                <a:latin typeface="Arial" panose="020B0604020202020204" pitchFamily="34" charset="0"/>
                <a:cs typeface="Arial" panose="020B0604020202020204" pitchFamily="34" charset="0"/>
              </a:rPr>
              <a:t>:</a:t>
            </a:r>
          </a:p>
        </p:txBody>
      </p:sp>
      <p:sp>
        <p:nvSpPr>
          <p:cNvPr id="16" name="TextBox 15">
            <a:extLst>
              <a:ext uri="{FF2B5EF4-FFF2-40B4-BE49-F238E27FC236}">
                <a16:creationId xmlns:a16="http://schemas.microsoft.com/office/drawing/2014/main" id="{CBCB9569-7D6E-449C-9268-DDF85E9EAE76}"/>
              </a:ext>
            </a:extLst>
          </p:cNvPr>
          <p:cNvSpPr txBox="1"/>
          <p:nvPr/>
        </p:nvSpPr>
        <p:spPr>
          <a:xfrm>
            <a:off x="8197351" y="1237560"/>
            <a:ext cx="3680324" cy="4893647"/>
          </a:xfrm>
          <a:prstGeom prst="rect">
            <a:avLst/>
          </a:prstGeom>
          <a:noFill/>
        </p:spPr>
        <p:txBody>
          <a:bodyPr wrap="square" rtlCol="0">
            <a:spAutoFit/>
          </a:bodyPr>
          <a:lstStyle/>
          <a:p>
            <a:r>
              <a:rPr lang="en-US" sz="1200" dirty="0">
                <a:solidFill>
                  <a:schemeClr val="tx2"/>
                </a:solidFill>
                <a:latin typeface="Arial" panose="020B0604020202020204" pitchFamily="34" charset="0"/>
                <a:cs typeface="Arial" panose="020B0604020202020204" pitchFamily="34" charset="0"/>
              </a:rPr>
              <a:t> </a:t>
            </a:r>
            <a:r>
              <a:rPr lang="en-US" sz="1200" dirty="0" err="1">
                <a:solidFill>
                  <a:schemeClr val="tx2"/>
                </a:solidFill>
                <a:latin typeface="Arial" panose="020B0604020202020204" pitchFamily="34" charset="0"/>
                <a:cs typeface="Arial" panose="020B0604020202020204" pitchFamily="34" charset="0"/>
              </a:rPr>
              <a:t>node_templates</a:t>
            </a:r>
            <a:r>
              <a:rPr lang="en-US" sz="1200" dirty="0">
                <a:solidFill>
                  <a:schemeClr val="tx2"/>
                </a:solidFill>
                <a:latin typeface="Arial" panose="020B0604020202020204" pitchFamily="34" charset="0"/>
                <a:cs typeface="Arial" panose="020B0604020202020204" pitchFamily="34" charset="0"/>
              </a:rPr>
              <a:t>:</a:t>
            </a:r>
          </a:p>
          <a:p>
            <a:r>
              <a:rPr lang="en-US" sz="1200" dirty="0">
                <a:solidFill>
                  <a:schemeClr val="tx2"/>
                </a:solidFill>
                <a:latin typeface="Arial" panose="020B0604020202020204" pitchFamily="34" charset="0"/>
                <a:cs typeface="Arial" panose="020B0604020202020204" pitchFamily="34" charset="0"/>
              </a:rPr>
              <a:t>    TRANS NSS:</a:t>
            </a:r>
          </a:p>
          <a:p>
            <a:r>
              <a:rPr lang="en-US" sz="1200" b="1" dirty="0">
                <a:solidFill>
                  <a:schemeClr val="tx2"/>
                </a:solidFill>
                <a:latin typeface="Arial" panose="020B0604020202020204" pitchFamily="34" charset="0"/>
                <a:cs typeface="Arial" panose="020B0604020202020204" pitchFamily="34" charset="0"/>
              </a:rPr>
              <a:t>    5G RAN NSS:</a:t>
            </a:r>
          </a:p>
          <a:p>
            <a:r>
              <a:rPr lang="en-US" sz="1200" dirty="0">
                <a:solidFill>
                  <a:schemeClr val="tx2"/>
                </a:solidFill>
                <a:latin typeface="Arial" panose="020B0604020202020204" pitchFamily="34" charset="0"/>
                <a:cs typeface="Arial" panose="020B0604020202020204" pitchFamily="34" charset="0"/>
              </a:rPr>
              <a:t>      type: org.openecomp.nodes.5grannss_proxy</a:t>
            </a:r>
          </a:p>
          <a:p>
            <a:r>
              <a:rPr lang="en-US" sz="1200" dirty="0">
                <a:solidFill>
                  <a:schemeClr val="tx2"/>
                </a:solidFill>
                <a:latin typeface="Arial" panose="020B0604020202020204" pitchFamily="34" charset="0"/>
                <a:cs typeface="Arial" panose="020B0604020202020204" pitchFamily="34" charset="0"/>
              </a:rPr>
              <a:t>      directives:</a:t>
            </a:r>
          </a:p>
          <a:p>
            <a:r>
              <a:rPr lang="en-US" sz="1200" dirty="0">
                <a:solidFill>
                  <a:schemeClr val="tx2"/>
                </a:solidFill>
                <a:latin typeface="Arial" panose="020B0604020202020204" pitchFamily="34" charset="0"/>
                <a:cs typeface="Arial" panose="020B0604020202020204" pitchFamily="34" charset="0"/>
              </a:rPr>
              <a:t>      - selectable</a:t>
            </a:r>
          </a:p>
          <a:p>
            <a:r>
              <a:rPr lang="en-US" sz="1200" b="1" dirty="0">
                <a:solidFill>
                  <a:schemeClr val="tx2"/>
                </a:solidFill>
                <a:latin typeface="Arial" panose="020B0604020202020204" pitchFamily="34" charset="0"/>
                <a:cs typeface="Arial" panose="020B0604020202020204" pitchFamily="34" charset="0"/>
              </a:rPr>
              <a:t>      </a:t>
            </a:r>
            <a:r>
              <a:rPr lang="en-US" sz="1200" b="1" dirty="0" err="1">
                <a:solidFill>
                  <a:schemeClr val="tx2"/>
                </a:solidFill>
                <a:latin typeface="Arial" panose="020B0604020202020204" pitchFamily="34" charset="0"/>
                <a:cs typeface="Arial" panose="020B0604020202020204" pitchFamily="34" charset="0"/>
              </a:rPr>
              <a:t>node_filter</a:t>
            </a:r>
            <a:r>
              <a:rPr lang="en-US" sz="1200" b="1" dirty="0">
                <a:solidFill>
                  <a:schemeClr val="tx2"/>
                </a:solidFill>
                <a:latin typeface="Arial" panose="020B0604020202020204" pitchFamily="34" charset="0"/>
                <a:cs typeface="Arial" panose="020B0604020202020204" pitchFamily="34" charset="0"/>
              </a:rPr>
              <a:t>:</a:t>
            </a:r>
          </a:p>
          <a:p>
            <a:r>
              <a:rPr lang="en-US" sz="1200" b="1" dirty="0">
                <a:solidFill>
                  <a:schemeClr val="tx2"/>
                </a:solidFill>
                <a:latin typeface="Arial" panose="020B0604020202020204" pitchFamily="34" charset="0"/>
                <a:cs typeface="Arial" panose="020B0604020202020204" pitchFamily="34" charset="0"/>
              </a:rPr>
              <a:t>        properties:</a:t>
            </a:r>
          </a:p>
          <a:p>
            <a:r>
              <a:rPr lang="en-US" sz="1200" b="1" dirty="0">
                <a:solidFill>
                  <a:schemeClr val="tx2"/>
                </a:solidFill>
                <a:latin typeface="Arial" panose="020B0604020202020204" pitchFamily="34" charset="0"/>
                <a:cs typeface="Arial" panose="020B0604020202020204" pitchFamily="34" charset="0"/>
              </a:rPr>
              <a:t>        - RAN Latency:</a:t>
            </a:r>
          </a:p>
          <a:p>
            <a:r>
              <a:rPr lang="en-US" sz="1200" b="1" dirty="0">
                <a:solidFill>
                  <a:schemeClr val="tx2"/>
                </a:solidFill>
                <a:latin typeface="Arial" panose="020B0604020202020204" pitchFamily="34" charset="0"/>
                <a:cs typeface="Arial" panose="020B0604020202020204" pitchFamily="34" charset="0"/>
              </a:rPr>
              <a:t>            </a:t>
            </a:r>
            <a:r>
              <a:rPr lang="en-US" sz="1200" b="1" dirty="0" err="1">
                <a:solidFill>
                  <a:schemeClr val="tx2"/>
                </a:solidFill>
                <a:latin typeface="Arial" panose="020B0604020202020204" pitchFamily="34" charset="0"/>
                <a:cs typeface="Arial" panose="020B0604020202020204" pitchFamily="34" charset="0"/>
              </a:rPr>
              <a:t>less_than</a:t>
            </a:r>
            <a:r>
              <a:rPr lang="en-US" sz="1200" b="1" dirty="0">
                <a:solidFill>
                  <a:schemeClr val="tx2"/>
                </a:solidFill>
                <a:latin typeface="Arial" panose="020B0604020202020204" pitchFamily="34" charset="0"/>
                <a:cs typeface="Arial" panose="020B0604020202020204" pitchFamily="34" charset="0"/>
              </a:rPr>
              <a:t>:</a:t>
            </a:r>
          </a:p>
          <a:p>
            <a:r>
              <a:rPr lang="en-US" sz="1200" b="1" dirty="0">
                <a:solidFill>
                  <a:schemeClr val="tx2"/>
                </a:solidFill>
                <a:latin typeface="Arial" panose="020B0604020202020204" pitchFamily="34" charset="0"/>
                <a:cs typeface="Arial" panose="020B0604020202020204" pitchFamily="34" charset="0"/>
              </a:rPr>
              <a:t>            - </a:t>
            </a:r>
            <a:r>
              <a:rPr lang="en-US" sz="1200" b="1" dirty="0" err="1">
                <a:solidFill>
                  <a:schemeClr val="tx2"/>
                </a:solidFill>
                <a:latin typeface="Arial" panose="020B0604020202020204" pitchFamily="34" charset="0"/>
                <a:cs typeface="Arial" panose="020B0604020202020204" pitchFamily="34" charset="0"/>
              </a:rPr>
              <a:t>eMBB</a:t>
            </a:r>
            <a:r>
              <a:rPr lang="en-US" sz="1200" b="1" dirty="0">
                <a:solidFill>
                  <a:schemeClr val="tx2"/>
                </a:solidFill>
                <a:latin typeface="Arial" panose="020B0604020202020204" pitchFamily="34" charset="0"/>
                <a:cs typeface="Arial" panose="020B0604020202020204" pitchFamily="34" charset="0"/>
              </a:rPr>
              <a:t> NSS</a:t>
            </a:r>
          </a:p>
          <a:p>
            <a:r>
              <a:rPr lang="en-US" sz="1200" b="1" dirty="0">
                <a:solidFill>
                  <a:schemeClr val="tx2"/>
                </a:solidFill>
                <a:latin typeface="Arial" panose="020B0604020202020204" pitchFamily="34" charset="0"/>
                <a:cs typeface="Arial" panose="020B0604020202020204" pitchFamily="34" charset="0"/>
              </a:rPr>
              <a:t>            - Latency</a:t>
            </a:r>
          </a:p>
          <a:p>
            <a:r>
              <a:rPr lang="en-US" sz="1200" b="1" dirty="0">
                <a:solidFill>
                  <a:schemeClr val="tx2"/>
                </a:solidFill>
                <a:latin typeface="Arial" panose="020B0604020202020204" pitchFamily="34" charset="0"/>
                <a:cs typeface="Arial" panose="020B0604020202020204" pitchFamily="34" charset="0"/>
              </a:rPr>
              <a:t>        - Mobility:</a:t>
            </a:r>
          </a:p>
          <a:p>
            <a:r>
              <a:rPr lang="en-US" sz="1200" b="1" dirty="0">
                <a:solidFill>
                  <a:schemeClr val="tx2"/>
                </a:solidFill>
                <a:latin typeface="Arial" panose="020B0604020202020204" pitchFamily="34" charset="0"/>
                <a:cs typeface="Arial" panose="020B0604020202020204" pitchFamily="34" charset="0"/>
              </a:rPr>
              <a:t>            equal:</a:t>
            </a:r>
          </a:p>
          <a:p>
            <a:r>
              <a:rPr lang="en-US" sz="1200" b="1" dirty="0">
                <a:solidFill>
                  <a:schemeClr val="tx2"/>
                </a:solidFill>
                <a:latin typeface="Arial" panose="020B0604020202020204" pitchFamily="34" charset="0"/>
                <a:cs typeface="Arial" panose="020B0604020202020204" pitchFamily="34" charset="0"/>
              </a:rPr>
              <a:t>            - </a:t>
            </a:r>
            <a:r>
              <a:rPr lang="en-US" sz="1200" b="1" dirty="0" err="1">
                <a:solidFill>
                  <a:schemeClr val="tx2"/>
                </a:solidFill>
                <a:latin typeface="Arial" panose="020B0604020202020204" pitchFamily="34" charset="0"/>
                <a:cs typeface="Arial" panose="020B0604020202020204" pitchFamily="34" charset="0"/>
              </a:rPr>
              <a:t>eMBB</a:t>
            </a:r>
            <a:r>
              <a:rPr lang="en-US" sz="1200" b="1" dirty="0">
                <a:solidFill>
                  <a:schemeClr val="tx2"/>
                </a:solidFill>
                <a:latin typeface="Arial" panose="020B0604020202020204" pitchFamily="34" charset="0"/>
                <a:cs typeface="Arial" panose="020B0604020202020204" pitchFamily="34" charset="0"/>
              </a:rPr>
              <a:t> NSS</a:t>
            </a:r>
          </a:p>
          <a:p>
            <a:r>
              <a:rPr lang="en-US" sz="1200" b="1" dirty="0">
                <a:solidFill>
                  <a:schemeClr val="tx2"/>
                </a:solidFill>
                <a:latin typeface="Arial" panose="020B0604020202020204" pitchFamily="34" charset="0"/>
                <a:cs typeface="Arial" panose="020B0604020202020204" pitchFamily="34" charset="0"/>
              </a:rPr>
              <a:t>            - Mobility</a:t>
            </a:r>
          </a:p>
          <a:p>
            <a:r>
              <a:rPr lang="en-US" sz="1200" b="1" dirty="0">
                <a:solidFill>
                  <a:schemeClr val="tx2"/>
                </a:solidFill>
                <a:latin typeface="Arial" panose="020B0604020202020204" pitchFamily="34" charset="0"/>
                <a:cs typeface="Arial" panose="020B0604020202020204" pitchFamily="34" charset="0"/>
              </a:rPr>
              <a:t>        - </a:t>
            </a:r>
            <a:r>
              <a:rPr lang="en-US" sz="1200" b="1" dirty="0" err="1">
                <a:solidFill>
                  <a:schemeClr val="tx2"/>
                </a:solidFill>
                <a:latin typeface="Arial" panose="020B0604020202020204" pitchFamily="34" charset="0"/>
                <a:cs typeface="Arial" panose="020B0604020202020204" pitchFamily="34" charset="0"/>
              </a:rPr>
              <a:t>ResourceSharing</a:t>
            </a:r>
            <a:r>
              <a:rPr lang="en-US" sz="1200" b="1" dirty="0">
                <a:solidFill>
                  <a:schemeClr val="tx2"/>
                </a:solidFill>
                <a:latin typeface="Arial" panose="020B0604020202020204" pitchFamily="34" charset="0"/>
                <a:cs typeface="Arial" panose="020B0604020202020204" pitchFamily="34" charset="0"/>
              </a:rPr>
              <a:t>:</a:t>
            </a:r>
          </a:p>
          <a:p>
            <a:r>
              <a:rPr lang="en-US" sz="1200" b="1" dirty="0">
                <a:solidFill>
                  <a:schemeClr val="tx2"/>
                </a:solidFill>
                <a:latin typeface="Arial" panose="020B0604020202020204" pitchFamily="34" charset="0"/>
                <a:cs typeface="Arial" panose="020B0604020202020204" pitchFamily="34" charset="0"/>
              </a:rPr>
              <a:t>            equal:</a:t>
            </a:r>
          </a:p>
          <a:p>
            <a:r>
              <a:rPr lang="en-US" sz="1200" b="1" dirty="0">
                <a:solidFill>
                  <a:schemeClr val="tx2"/>
                </a:solidFill>
                <a:latin typeface="Arial" panose="020B0604020202020204" pitchFamily="34" charset="0"/>
                <a:cs typeface="Arial" panose="020B0604020202020204" pitchFamily="34" charset="0"/>
              </a:rPr>
              <a:t>            - </a:t>
            </a:r>
            <a:r>
              <a:rPr lang="en-US" sz="1200" b="1" dirty="0" err="1">
                <a:solidFill>
                  <a:schemeClr val="tx2"/>
                </a:solidFill>
                <a:latin typeface="Arial" panose="020B0604020202020204" pitchFamily="34" charset="0"/>
                <a:cs typeface="Arial" panose="020B0604020202020204" pitchFamily="34" charset="0"/>
              </a:rPr>
              <a:t>eMBB</a:t>
            </a:r>
            <a:r>
              <a:rPr lang="en-US" sz="1200" b="1" dirty="0">
                <a:solidFill>
                  <a:schemeClr val="tx2"/>
                </a:solidFill>
                <a:latin typeface="Arial" panose="020B0604020202020204" pitchFamily="34" charset="0"/>
                <a:cs typeface="Arial" panose="020B0604020202020204" pitchFamily="34" charset="0"/>
              </a:rPr>
              <a:t> NSS</a:t>
            </a:r>
          </a:p>
          <a:p>
            <a:r>
              <a:rPr lang="en-US" sz="1200" b="1" dirty="0">
                <a:solidFill>
                  <a:schemeClr val="tx2"/>
                </a:solidFill>
                <a:latin typeface="Arial" panose="020B0604020202020204" pitchFamily="34" charset="0"/>
                <a:cs typeface="Arial" panose="020B0604020202020204" pitchFamily="34" charset="0"/>
              </a:rPr>
              <a:t>            - </a:t>
            </a:r>
            <a:r>
              <a:rPr lang="en-US" sz="1200" b="1" dirty="0" err="1">
                <a:solidFill>
                  <a:schemeClr val="tx2"/>
                </a:solidFill>
                <a:latin typeface="Arial" panose="020B0604020202020204" pitchFamily="34" charset="0"/>
                <a:cs typeface="Arial" panose="020B0604020202020204" pitchFamily="34" charset="0"/>
              </a:rPr>
              <a:t>ResourceSharing</a:t>
            </a:r>
            <a:endParaRPr lang="en-US" sz="1200" b="1" dirty="0">
              <a:solidFill>
                <a:schemeClr val="tx2"/>
              </a:solidFill>
              <a:latin typeface="Arial" panose="020B0604020202020204" pitchFamily="34" charset="0"/>
              <a:cs typeface="Arial" panose="020B0604020202020204" pitchFamily="34" charset="0"/>
            </a:endParaRPr>
          </a:p>
          <a:p>
            <a:r>
              <a:rPr lang="en-US" sz="1200" dirty="0">
                <a:solidFill>
                  <a:schemeClr val="tx2"/>
                </a:solidFill>
                <a:latin typeface="Arial" panose="020B0604020202020204" pitchFamily="34" charset="0"/>
                <a:cs typeface="Arial" panose="020B0604020202020204" pitchFamily="34" charset="0"/>
              </a:rPr>
              <a:t>      metadata:</a:t>
            </a:r>
          </a:p>
          <a:p>
            <a:r>
              <a:rPr lang="en-US" sz="1200" dirty="0">
                <a:solidFill>
                  <a:schemeClr val="tx2"/>
                </a:solidFill>
                <a:latin typeface="Arial" panose="020B0604020202020204" pitchFamily="34" charset="0"/>
                <a:cs typeface="Arial" panose="020B0604020202020204" pitchFamily="34" charset="0"/>
              </a:rPr>
              <a:t>      requirements:</a:t>
            </a:r>
          </a:p>
          <a:p>
            <a:r>
              <a:rPr lang="en-US" sz="1200" dirty="0">
                <a:solidFill>
                  <a:schemeClr val="tx2"/>
                </a:solidFill>
                <a:latin typeface="Arial" panose="020B0604020202020204" pitchFamily="34" charset="0"/>
                <a:cs typeface="Arial" panose="020B0604020202020204" pitchFamily="34" charset="0"/>
              </a:rPr>
              <a:t>      capabilities:</a:t>
            </a:r>
          </a:p>
          <a:p>
            <a:r>
              <a:rPr lang="en-US" sz="1200" dirty="0">
                <a:solidFill>
                  <a:schemeClr val="tx2"/>
                </a:solidFill>
                <a:latin typeface="Arial" panose="020B0604020202020204" pitchFamily="34" charset="0"/>
                <a:cs typeface="Arial" panose="020B0604020202020204" pitchFamily="34" charset="0"/>
              </a:rPr>
              <a:t>    5GC NSS:</a:t>
            </a:r>
          </a:p>
          <a:p>
            <a:r>
              <a:rPr lang="en-US" sz="1200" dirty="0">
                <a:solidFill>
                  <a:schemeClr val="tx2"/>
                </a:solidFill>
                <a:latin typeface="Arial" panose="020B0604020202020204" pitchFamily="34" charset="0"/>
                <a:cs typeface="Arial" panose="020B0604020202020204" pitchFamily="34" charset="0"/>
              </a:rPr>
              <a:t>  </a:t>
            </a:r>
            <a:r>
              <a:rPr lang="en-US" sz="1200" dirty="0" err="1">
                <a:solidFill>
                  <a:schemeClr val="tx2"/>
                </a:solidFill>
                <a:latin typeface="Arial" panose="020B0604020202020204" pitchFamily="34" charset="0"/>
                <a:cs typeface="Arial" panose="020B0604020202020204" pitchFamily="34" charset="0"/>
              </a:rPr>
              <a:t>substitution_mappings</a:t>
            </a:r>
            <a:r>
              <a:rPr lang="en-US" sz="1200" dirty="0">
                <a:solidFill>
                  <a:schemeClr val="tx2"/>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064982653"/>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E18A85-2A8D-48E2-97C8-FCA1FC97903D}"/>
              </a:ext>
            </a:extLst>
          </p:cNvPr>
          <p:cNvSpPr>
            <a:spLocks noGrp="1"/>
          </p:cNvSpPr>
          <p:nvPr>
            <p:ph type="sldNum" sz="quarter" idx="4"/>
          </p:nvPr>
        </p:nvSpPr>
        <p:spPr/>
        <p:txBody>
          <a:bodyPr/>
          <a:lstStyle/>
          <a:p>
            <a:fld id="{6C9CD605-947A-3C4E-98CB-B055F943FEBA}" type="slidenum">
              <a:rPr lang="en-US" smtClean="0"/>
              <a:pPr/>
              <a:t>17</a:t>
            </a:fld>
            <a:endParaRPr lang="en-US" dirty="0"/>
          </a:p>
        </p:txBody>
      </p:sp>
      <p:sp>
        <p:nvSpPr>
          <p:cNvPr id="3" name="Title 2">
            <a:extLst>
              <a:ext uri="{FF2B5EF4-FFF2-40B4-BE49-F238E27FC236}">
                <a16:creationId xmlns:a16="http://schemas.microsoft.com/office/drawing/2014/main" id="{3B9610E4-82E9-4051-8EBA-58E623408CDA}"/>
              </a:ext>
            </a:extLst>
          </p:cNvPr>
          <p:cNvSpPr>
            <a:spLocks noGrp="1"/>
          </p:cNvSpPr>
          <p:nvPr>
            <p:ph type="title"/>
          </p:nvPr>
        </p:nvSpPr>
        <p:spPr/>
        <p:txBody>
          <a:bodyPr>
            <a:normAutofit fontScale="90000"/>
          </a:bodyPr>
          <a:lstStyle/>
          <a:p>
            <a:r>
              <a:rPr lang="en-US" dirty="0"/>
              <a:t>Questions</a:t>
            </a:r>
          </a:p>
        </p:txBody>
      </p:sp>
      <p:sp>
        <p:nvSpPr>
          <p:cNvPr id="4" name="Text Placeholder 3">
            <a:extLst>
              <a:ext uri="{FF2B5EF4-FFF2-40B4-BE49-F238E27FC236}">
                <a16:creationId xmlns:a16="http://schemas.microsoft.com/office/drawing/2014/main" id="{87D6AE35-4430-4458-B0E0-5C7BC2F465B5}"/>
              </a:ext>
            </a:extLst>
          </p:cNvPr>
          <p:cNvSpPr>
            <a:spLocks noGrp="1"/>
          </p:cNvSpPr>
          <p:nvPr>
            <p:ph type="body" sz="quarter" idx="10"/>
          </p:nvPr>
        </p:nvSpPr>
        <p:spPr/>
        <p:txBody>
          <a:bodyPr/>
          <a:lstStyle/>
          <a:p>
            <a:r>
              <a:rPr lang="en-US" dirty="0"/>
              <a:t>How to edit the Information Model diagram? </a:t>
            </a:r>
          </a:p>
        </p:txBody>
      </p:sp>
    </p:spTree>
    <p:extLst>
      <p:ext uri="{BB962C8B-B14F-4D97-AF65-F5344CB8AC3E}">
        <p14:creationId xmlns:p14="http://schemas.microsoft.com/office/powerpoint/2010/main" val="1678292890"/>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822CD5-7699-4703-8817-EBCA79DE6A0E}"/>
              </a:ext>
            </a:extLst>
          </p:cNvPr>
          <p:cNvSpPr txBox="1"/>
          <p:nvPr/>
        </p:nvSpPr>
        <p:spPr>
          <a:xfrm>
            <a:off x="4150581" y="3188473"/>
            <a:ext cx="4079019" cy="1200329"/>
          </a:xfrm>
          <a:prstGeom prst="rect">
            <a:avLst/>
          </a:prstGeom>
          <a:noFill/>
        </p:spPr>
        <p:txBody>
          <a:bodyPr wrap="square" rtlCol="0">
            <a:spAutoFit/>
          </a:bodyPr>
          <a:lstStyle/>
          <a:p>
            <a:r>
              <a:rPr lang="en-US" sz="7200" dirty="0">
                <a:solidFill>
                  <a:schemeClr val="bg1"/>
                </a:solidFill>
              </a:rPr>
              <a:t>Thank you</a:t>
            </a:r>
          </a:p>
        </p:txBody>
      </p:sp>
    </p:spTree>
    <p:extLst>
      <p:ext uri="{BB962C8B-B14F-4D97-AF65-F5344CB8AC3E}">
        <p14:creationId xmlns:p14="http://schemas.microsoft.com/office/powerpoint/2010/main" val="3933646406"/>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Outline</a:t>
            </a:r>
          </a:p>
        </p:txBody>
      </p:sp>
      <p:sp>
        <p:nvSpPr>
          <p:cNvPr id="4" name="Content Placeholder 3"/>
          <p:cNvSpPr>
            <a:spLocks noGrp="1"/>
          </p:cNvSpPr>
          <p:nvPr>
            <p:ph idx="1"/>
          </p:nvPr>
        </p:nvSpPr>
        <p:spPr>
          <a:xfrm>
            <a:off x="546521" y="1524000"/>
            <a:ext cx="11091672" cy="1990288"/>
          </a:xfrm>
        </p:spPr>
        <p:txBody>
          <a:bodyPr/>
          <a:lstStyle/>
          <a:p>
            <a:r>
              <a:rPr lang="en-US" dirty="0"/>
              <a:t>Network Slicing definition</a:t>
            </a:r>
          </a:p>
          <a:p>
            <a:r>
              <a:rPr lang="en-US" dirty="0"/>
              <a:t>Network Slicing SDC model</a:t>
            </a:r>
          </a:p>
          <a:p>
            <a:r>
              <a:rPr lang="en-US" dirty="0"/>
              <a:t>SDC features to support Network Slicing model</a:t>
            </a:r>
          </a:p>
          <a:p>
            <a:r>
              <a:rPr lang="en-US" dirty="0"/>
              <a:t>Information Model</a:t>
            </a:r>
          </a:p>
          <a:p>
            <a:r>
              <a:rPr lang="en-US" dirty="0"/>
              <a:t>Tosca templates</a:t>
            </a:r>
          </a:p>
        </p:txBody>
      </p:sp>
    </p:spTree>
    <p:extLst>
      <p:ext uri="{BB962C8B-B14F-4D97-AF65-F5344CB8AC3E}">
        <p14:creationId xmlns:p14="http://schemas.microsoft.com/office/powerpoint/2010/main" val="7185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3GPP 5G Network Slicing Concept leveraged by ONAP</a:t>
            </a:r>
            <a:endParaRPr lang="en-US" sz="3200" dirty="0">
              <a:solidFill>
                <a:schemeClr val="accent3"/>
              </a:solidFill>
            </a:endParaRPr>
          </a:p>
        </p:txBody>
      </p:sp>
      <p:sp>
        <p:nvSpPr>
          <p:cNvPr id="5" name="Rectangle 4"/>
          <p:cNvSpPr/>
          <p:nvPr/>
        </p:nvSpPr>
        <p:spPr>
          <a:xfrm>
            <a:off x="7376488" y="4806047"/>
            <a:ext cx="4418229" cy="1477328"/>
          </a:xfrm>
          <a:prstGeom prst="rect">
            <a:avLst/>
          </a:prstGeom>
        </p:spPr>
        <p:txBody>
          <a:bodyPr wrap="square">
            <a:spAutoFit/>
          </a:bodyPr>
          <a:lstStyle/>
          <a:p>
            <a:pPr marL="285750" indent="-285750">
              <a:buFont typeface="Arial" panose="020B0604020202020204" pitchFamily="34" charset="0"/>
              <a:buChar char="•"/>
            </a:pPr>
            <a:r>
              <a:rPr lang="en-US" dirty="0"/>
              <a:t>A </a:t>
            </a:r>
            <a:r>
              <a:rPr lang="en-US" b="1" dirty="0"/>
              <a:t>service instance</a:t>
            </a:r>
            <a:r>
              <a:rPr lang="en-US" dirty="0"/>
              <a:t> is realized by one or more </a:t>
            </a:r>
            <a:r>
              <a:rPr lang="en-US" b="1" dirty="0"/>
              <a:t>network slice instance</a:t>
            </a:r>
            <a:r>
              <a:rPr lang="en-US" dirty="0"/>
              <a:t>s (NSIs), that in turn consists of </a:t>
            </a:r>
            <a:r>
              <a:rPr lang="en-US" b="1" dirty="0"/>
              <a:t>network slice subnet instance</a:t>
            </a:r>
            <a:r>
              <a:rPr lang="en-US" dirty="0"/>
              <a:t>(s) (NSSIs).</a:t>
            </a:r>
          </a:p>
        </p:txBody>
      </p:sp>
      <p:pic>
        <p:nvPicPr>
          <p:cNvPr id="8" name="Picture 3" descr="c">
            <a:extLst>
              <a:ext uri="{FF2B5EF4-FFF2-40B4-BE49-F238E27FC236}">
                <a16:creationId xmlns:a16="http://schemas.microsoft.com/office/drawing/2014/main" id="{BF8E5782-8677-4D23-AFA8-63FD8E15AF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4825" y="1017526"/>
            <a:ext cx="6776979" cy="364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a:extLst>
              <a:ext uri="{FF2B5EF4-FFF2-40B4-BE49-F238E27FC236}">
                <a16:creationId xmlns:a16="http://schemas.microsoft.com/office/drawing/2014/main" id="{E29CFA09-CC28-48B7-A306-E60C85B7C5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4825" y="4806047"/>
            <a:ext cx="6776979" cy="1487590"/>
          </a:xfrm>
          <a:prstGeom prst="rect">
            <a:avLst/>
          </a:prstGeom>
          <a:noFill/>
          <a:extLst>
            <a:ext uri="{909E8E84-426E-40DD-AFC4-6F175D3DCCD1}">
              <a14:hiddenFill xmlns:a14="http://schemas.microsoft.com/office/drawing/2010/main">
                <a:solidFill>
                  <a:srgbClr val="FFFFFF"/>
                </a:solidFill>
              </a14:hiddenFill>
            </a:ext>
          </a:extLst>
        </p:spPr>
      </p:pic>
      <p:pic>
        <p:nvPicPr>
          <p:cNvPr id="10" name="图片 4" descr="Generated by PlantUML">
            <a:extLst>
              <a:ext uri="{FF2B5EF4-FFF2-40B4-BE49-F238E27FC236}">
                <a16:creationId xmlns:a16="http://schemas.microsoft.com/office/drawing/2014/main" id="{23311C02-0791-42AB-BEAB-F59B18AA66BB}"/>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81804" y="1017526"/>
            <a:ext cx="4607597" cy="364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Speech Bubble: Rectangle with Corners Rounded 10">
            <a:extLst>
              <a:ext uri="{FF2B5EF4-FFF2-40B4-BE49-F238E27FC236}">
                <a16:creationId xmlns:a16="http://schemas.microsoft.com/office/drawing/2014/main" id="{BEE86B38-E77E-4C51-AEBF-61E46FA68E20}"/>
              </a:ext>
            </a:extLst>
          </p:cNvPr>
          <p:cNvSpPr/>
          <p:nvPr/>
        </p:nvSpPr>
        <p:spPr>
          <a:xfrm>
            <a:off x="10599089" y="1138240"/>
            <a:ext cx="1017767" cy="563339"/>
          </a:xfrm>
          <a:prstGeom prst="wedgeRoundRectCallout">
            <a:avLst>
              <a:gd name="adj1" fmla="val -70052"/>
              <a:gd name="adj2" fmla="val 15565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3GPP TS 28.541</a:t>
            </a:r>
          </a:p>
        </p:txBody>
      </p:sp>
      <p:sp>
        <p:nvSpPr>
          <p:cNvPr id="14" name="Speech Bubble: Rectangle with Corners Rounded 13">
            <a:extLst>
              <a:ext uri="{FF2B5EF4-FFF2-40B4-BE49-F238E27FC236}">
                <a16:creationId xmlns:a16="http://schemas.microsoft.com/office/drawing/2014/main" id="{F01B21D3-8C1F-4099-9BE3-8DC30B7E5F48}"/>
              </a:ext>
            </a:extLst>
          </p:cNvPr>
          <p:cNvSpPr/>
          <p:nvPr/>
        </p:nvSpPr>
        <p:spPr>
          <a:xfrm>
            <a:off x="7376488" y="3902003"/>
            <a:ext cx="1109290" cy="563339"/>
          </a:xfrm>
          <a:prstGeom prst="wedgeRoundRectCallout">
            <a:avLst>
              <a:gd name="adj1" fmla="val -94663"/>
              <a:gd name="adj2" fmla="val 9496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3GPP TR 28.801</a:t>
            </a:r>
          </a:p>
        </p:txBody>
      </p:sp>
    </p:spTree>
    <p:extLst>
      <p:ext uri="{BB962C8B-B14F-4D97-AF65-F5344CB8AC3E}">
        <p14:creationId xmlns:p14="http://schemas.microsoft.com/office/powerpoint/2010/main" val="8864736"/>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71FF69-A070-41A0-B6F8-243B6A65FD3D}"/>
              </a:ext>
            </a:extLst>
          </p:cNvPr>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a:extLst>
              <a:ext uri="{FF2B5EF4-FFF2-40B4-BE49-F238E27FC236}">
                <a16:creationId xmlns:a16="http://schemas.microsoft.com/office/drawing/2014/main" id="{E28D0029-10A5-49D3-9935-6868FD72A8FB}"/>
              </a:ext>
            </a:extLst>
          </p:cNvPr>
          <p:cNvSpPr>
            <a:spLocks noGrp="1"/>
          </p:cNvSpPr>
          <p:nvPr>
            <p:ph type="title"/>
          </p:nvPr>
        </p:nvSpPr>
        <p:spPr/>
        <p:txBody>
          <a:bodyPr>
            <a:normAutofit fontScale="90000"/>
          </a:bodyPr>
          <a:lstStyle/>
          <a:p>
            <a:r>
              <a:rPr lang="en-US" dirty="0"/>
              <a:t>ONAP Network Slicing – Design Steps</a:t>
            </a:r>
          </a:p>
        </p:txBody>
      </p:sp>
      <p:sp>
        <p:nvSpPr>
          <p:cNvPr id="4" name="Text Placeholder 3">
            <a:extLst>
              <a:ext uri="{FF2B5EF4-FFF2-40B4-BE49-F238E27FC236}">
                <a16:creationId xmlns:a16="http://schemas.microsoft.com/office/drawing/2014/main" id="{BCDFE16A-9764-4A6E-BCBC-B9414F37ADAA}"/>
              </a:ext>
            </a:extLst>
          </p:cNvPr>
          <p:cNvSpPr>
            <a:spLocks noGrp="1"/>
          </p:cNvSpPr>
          <p:nvPr>
            <p:ph type="body" sz="quarter" idx="10"/>
          </p:nvPr>
        </p:nvSpPr>
        <p:spPr>
          <a:xfrm>
            <a:off x="0" y="1138239"/>
            <a:ext cx="12176061" cy="5365955"/>
          </a:xfrm>
        </p:spPr>
        <p:txBody>
          <a:bodyPr>
            <a:normAutofit/>
          </a:bodyPr>
          <a:lstStyle/>
          <a:p>
            <a:r>
              <a:rPr lang="en-US" sz="2400" b="1" dirty="0"/>
              <a:t>ONAP Service Designer</a:t>
            </a:r>
            <a:r>
              <a:rPr lang="en-US" sz="2400" dirty="0"/>
              <a:t> define TOSCA templates for the reusable tasks:</a:t>
            </a:r>
          </a:p>
          <a:p>
            <a:pPr marL="342900" indent="-342900">
              <a:buFont typeface="Arial" panose="020B0604020202020204" pitchFamily="34" charset="0"/>
              <a:buChar char="•"/>
            </a:pPr>
            <a:r>
              <a:rPr lang="en-US" sz="2400" dirty="0"/>
              <a:t>Model a RAN NSST, defining parameters that represent set of cells (tracking area), bandwidth, latency, priority etc.</a:t>
            </a:r>
          </a:p>
          <a:p>
            <a:pPr marL="342900" indent="-342900">
              <a:buFont typeface="Arial" panose="020B0604020202020204" pitchFamily="34" charset="0"/>
              <a:buChar char="•"/>
            </a:pPr>
            <a:r>
              <a:rPr lang="en-US" sz="2400" dirty="0"/>
              <a:t>Model a CN NSST with parameters like “capacity” and others</a:t>
            </a:r>
          </a:p>
          <a:p>
            <a:pPr marL="342900" indent="-342900">
              <a:buFont typeface="Arial" panose="020B0604020202020204" pitchFamily="34" charset="0"/>
              <a:buChar char="•"/>
            </a:pPr>
            <a:r>
              <a:rPr lang="en-US" sz="2400" dirty="0"/>
              <a:t>Model a suitably isolated transport network template for connecting the RAN to Core Network with QoS, bandwidth, resiliency and other parameters</a:t>
            </a:r>
          </a:p>
          <a:p>
            <a:pPr marL="342900" indent="-342900">
              <a:buFont typeface="Arial" panose="020B0604020202020204" pitchFamily="34" charset="0"/>
              <a:buChar char="•"/>
            </a:pPr>
            <a:r>
              <a:rPr lang="en-US" sz="2400" dirty="0"/>
              <a:t>Model a Network Slice Template to be used to instantiate, modify, and remove the Network Slice (Network Slice as a Service)</a:t>
            </a:r>
          </a:p>
          <a:p>
            <a:pPr marL="342900" indent="-342900">
              <a:buFont typeface="Arial" panose="020B0604020202020204" pitchFamily="34" charset="0"/>
              <a:buChar char="•"/>
            </a:pPr>
            <a:endParaRPr lang="en-US" sz="2400" dirty="0"/>
          </a:p>
        </p:txBody>
      </p:sp>
    </p:spTree>
    <p:extLst>
      <p:ext uri="{BB962C8B-B14F-4D97-AF65-F5344CB8AC3E}">
        <p14:creationId xmlns:p14="http://schemas.microsoft.com/office/powerpoint/2010/main" val="2367874805"/>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1018C50-4361-49D7-92A5-8A964E7F1E2F}"/>
              </a:ext>
            </a:extLst>
          </p:cNvPr>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a:extLst>
              <a:ext uri="{FF2B5EF4-FFF2-40B4-BE49-F238E27FC236}">
                <a16:creationId xmlns:a16="http://schemas.microsoft.com/office/drawing/2014/main" id="{8955BD80-90B7-4516-A5C7-785092BAE7CB}"/>
              </a:ext>
            </a:extLst>
          </p:cNvPr>
          <p:cNvSpPr>
            <a:spLocks noGrp="1"/>
          </p:cNvSpPr>
          <p:nvPr>
            <p:ph type="title"/>
          </p:nvPr>
        </p:nvSpPr>
        <p:spPr>
          <a:xfrm>
            <a:off x="314961" y="197831"/>
            <a:ext cx="11506201" cy="538770"/>
          </a:xfrm>
        </p:spPr>
        <p:txBody>
          <a:bodyPr>
            <a:normAutofit fontScale="90000"/>
          </a:bodyPr>
          <a:lstStyle/>
          <a:p>
            <a:r>
              <a:rPr lang="en-US" dirty="0"/>
              <a:t>Network Slice modeling</a:t>
            </a:r>
          </a:p>
        </p:txBody>
      </p:sp>
      <p:sp>
        <p:nvSpPr>
          <p:cNvPr id="4" name="Text Placeholder 3">
            <a:extLst>
              <a:ext uri="{FF2B5EF4-FFF2-40B4-BE49-F238E27FC236}">
                <a16:creationId xmlns:a16="http://schemas.microsoft.com/office/drawing/2014/main" id="{3F16A905-348B-479E-9A82-204A0312FADF}"/>
              </a:ext>
            </a:extLst>
          </p:cNvPr>
          <p:cNvSpPr>
            <a:spLocks noGrp="1"/>
          </p:cNvSpPr>
          <p:nvPr>
            <p:ph type="body" sz="quarter" idx="10"/>
          </p:nvPr>
        </p:nvSpPr>
        <p:spPr/>
        <p:txBody>
          <a:bodyPr>
            <a:normAutofit fontScale="92500"/>
          </a:bodyPr>
          <a:lstStyle/>
          <a:p>
            <a:r>
              <a:rPr lang="en-US" sz="2400" dirty="0"/>
              <a:t>The proposal is to have different models for different network slices and slice segments.</a:t>
            </a:r>
          </a:p>
          <a:p>
            <a:r>
              <a:rPr lang="en-US" sz="2400" dirty="0"/>
              <a:t>There should be a model for </a:t>
            </a:r>
            <a:r>
              <a:rPr lang="en-US" sz="2400" dirty="0" err="1"/>
              <a:t>eMBB</a:t>
            </a:r>
            <a:r>
              <a:rPr lang="en-US" sz="2400" dirty="0"/>
              <a:t> slice and a different model for URLLC slice. The models will differ by composition of the comprised network slice segment services.</a:t>
            </a:r>
          </a:p>
          <a:p>
            <a:r>
              <a:rPr lang="en-US" sz="2400" dirty="0"/>
              <a:t>Some models can have shared RAN while dedicated Core and Transport, others can have shared RAN, Core and Transport while yet others can have dedicated RAN, Core and Transport.</a:t>
            </a:r>
          </a:p>
          <a:p>
            <a:r>
              <a:rPr lang="en-US" sz="2400" dirty="0"/>
              <a:t>The models should have parameters that operator will need to fill upon instantiation of the network slice / segment. The intention is to keep the number of these parameters as low as possible in order to reduce the need for operator to provide too much data. Internally the parameters should be interpreted into multiple services parameters as needed.</a:t>
            </a:r>
          </a:p>
          <a:p>
            <a:r>
              <a:rPr lang="en-US" sz="2400" dirty="0"/>
              <a:t>For example: E2E slice maximum latency. This parameter will be on the Network Slice level, it will be mapped to segment level parameters and will be used in orchestration and homing to fulfill the required slice behavior. The orchestrator shall have a workflow associated to this slice with the ability to select segments according to allowed latency, and calculate the total maximum latency, summarizing the latency of each segment.</a:t>
            </a:r>
          </a:p>
          <a:p>
            <a:endParaRPr lang="en-US" sz="2400" dirty="0"/>
          </a:p>
        </p:txBody>
      </p:sp>
    </p:spTree>
    <p:extLst>
      <p:ext uri="{BB962C8B-B14F-4D97-AF65-F5344CB8AC3E}">
        <p14:creationId xmlns:p14="http://schemas.microsoft.com/office/powerpoint/2010/main" val="4260033437"/>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1CEE28C-EE5F-4253-9ADF-2B9961F92AA5}"/>
              </a:ext>
            </a:extLst>
          </p:cNvPr>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a:extLst>
              <a:ext uri="{FF2B5EF4-FFF2-40B4-BE49-F238E27FC236}">
                <a16:creationId xmlns:a16="http://schemas.microsoft.com/office/drawing/2014/main" id="{F1C973B5-7DDC-4D4F-A897-6F84061CB9B5}"/>
              </a:ext>
            </a:extLst>
          </p:cNvPr>
          <p:cNvSpPr>
            <a:spLocks noGrp="1"/>
          </p:cNvSpPr>
          <p:nvPr>
            <p:ph type="title"/>
          </p:nvPr>
        </p:nvSpPr>
        <p:spPr/>
        <p:txBody>
          <a:bodyPr>
            <a:normAutofit fontScale="90000"/>
          </a:bodyPr>
          <a:lstStyle/>
          <a:p>
            <a:r>
              <a:rPr lang="en-US" dirty="0"/>
              <a:t>Example: </a:t>
            </a:r>
            <a:r>
              <a:rPr lang="en-US" dirty="0" err="1"/>
              <a:t>eMBB</a:t>
            </a:r>
            <a:r>
              <a:rPr lang="en-US" dirty="0"/>
              <a:t> Network Slice</a:t>
            </a:r>
          </a:p>
        </p:txBody>
      </p:sp>
      <p:grpSp>
        <p:nvGrpSpPr>
          <p:cNvPr id="5" name="Group 4">
            <a:extLst>
              <a:ext uri="{FF2B5EF4-FFF2-40B4-BE49-F238E27FC236}">
                <a16:creationId xmlns:a16="http://schemas.microsoft.com/office/drawing/2014/main" id="{565C21F9-F686-432D-8FE4-9912A9599800}"/>
              </a:ext>
            </a:extLst>
          </p:cNvPr>
          <p:cNvGrpSpPr/>
          <p:nvPr/>
        </p:nvGrpSpPr>
        <p:grpSpPr>
          <a:xfrm>
            <a:off x="1472089" y="1446775"/>
            <a:ext cx="4706653" cy="1167859"/>
            <a:chOff x="2877427" y="1424339"/>
            <a:chExt cx="4706653" cy="1167859"/>
          </a:xfrm>
        </p:grpSpPr>
        <p:sp>
          <p:nvSpPr>
            <p:cNvPr id="6" name="Rectangle 5">
              <a:extLst>
                <a:ext uri="{FF2B5EF4-FFF2-40B4-BE49-F238E27FC236}">
                  <a16:creationId xmlns:a16="http://schemas.microsoft.com/office/drawing/2014/main" id="{927B49E0-8228-415C-8D0D-B33F40250C77}"/>
                </a:ext>
              </a:extLst>
            </p:cNvPr>
            <p:cNvSpPr/>
            <p:nvPr/>
          </p:nvSpPr>
          <p:spPr>
            <a:xfrm>
              <a:off x="2877427" y="1424339"/>
              <a:ext cx="4706653" cy="1167859"/>
            </a:xfrm>
            <a:prstGeom prst="rect">
              <a:avLst/>
            </a:prstGeom>
            <a:ln/>
          </p:spPr>
          <p:style>
            <a:lnRef idx="2">
              <a:schemeClr val="dk1"/>
            </a:lnRef>
            <a:fillRef idx="1">
              <a:schemeClr val="lt1"/>
            </a:fillRef>
            <a:effectRef idx="0">
              <a:schemeClr val="dk1"/>
            </a:effectRef>
            <a:fontRef idx="minor">
              <a:schemeClr val="dk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000000"/>
                  </a:solidFill>
                  <a:effectLst/>
                  <a:uLnTx/>
                  <a:uFillTx/>
                  <a:latin typeface="Century Gothic" panose="020F0302020204030204"/>
                  <a:ea typeface="+mn-ea"/>
                  <a:cs typeface="+mn-cs"/>
                </a:rPr>
                <a:t>eMBB</a:t>
              </a: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 SVC</a:t>
              </a:r>
            </a:p>
          </p:txBody>
        </p:sp>
        <p:sp>
          <p:nvSpPr>
            <p:cNvPr id="7" name="Rectangle 6">
              <a:extLst>
                <a:ext uri="{FF2B5EF4-FFF2-40B4-BE49-F238E27FC236}">
                  <a16:creationId xmlns:a16="http://schemas.microsoft.com/office/drawing/2014/main" id="{52D1588E-43D7-4205-93A6-2F2B6EAB8679}"/>
                </a:ext>
              </a:extLst>
            </p:cNvPr>
            <p:cNvSpPr/>
            <p:nvPr/>
          </p:nvSpPr>
          <p:spPr>
            <a:xfrm>
              <a:off x="3194402" y="1961236"/>
              <a:ext cx="1934358" cy="494950"/>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000000"/>
                  </a:solidFill>
                  <a:effectLst/>
                  <a:uLnTx/>
                  <a:uFillTx/>
                  <a:latin typeface="Century Gothic" panose="020F0302020204030204"/>
                  <a:ea typeface="+mn-ea"/>
                  <a:cs typeface="+mn-cs"/>
                </a:rPr>
                <a:t>eMBB</a:t>
              </a: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-NS</a:t>
              </a:r>
            </a:p>
          </p:txBody>
        </p:sp>
      </p:grpSp>
      <p:sp>
        <p:nvSpPr>
          <p:cNvPr id="9" name="Rectangle 8">
            <a:extLst>
              <a:ext uri="{FF2B5EF4-FFF2-40B4-BE49-F238E27FC236}">
                <a16:creationId xmlns:a16="http://schemas.microsoft.com/office/drawing/2014/main" id="{1368F5D5-E255-4CEE-80BE-5DFB287857AA}"/>
              </a:ext>
            </a:extLst>
          </p:cNvPr>
          <p:cNvSpPr/>
          <p:nvPr/>
        </p:nvSpPr>
        <p:spPr>
          <a:xfrm>
            <a:off x="1158050" y="2847015"/>
            <a:ext cx="5385873" cy="2837576"/>
          </a:xfrm>
          <a:prstGeom prst="rect">
            <a:avLst/>
          </a:prstGeom>
          <a:ln/>
        </p:spPr>
        <p:style>
          <a:lnRef idx="2">
            <a:schemeClr val="dk1"/>
          </a:lnRef>
          <a:fillRef idx="1">
            <a:schemeClr val="lt1"/>
          </a:fillRef>
          <a:effectRef idx="0">
            <a:schemeClr val="dk1"/>
          </a:effectRef>
          <a:fontRef idx="minor">
            <a:schemeClr val="dk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000000"/>
                </a:solidFill>
                <a:effectLst/>
                <a:uLnTx/>
                <a:uFillTx/>
                <a:latin typeface="Century Gothic" panose="020F0302020204030204"/>
                <a:ea typeface="+mn-ea"/>
                <a:cs typeface="+mn-cs"/>
              </a:rPr>
              <a:t>eMBB</a:t>
            </a: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-NS</a:t>
            </a:r>
          </a:p>
        </p:txBody>
      </p:sp>
      <p:sp>
        <p:nvSpPr>
          <p:cNvPr id="10" name="Rectangle 9">
            <a:extLst>
              <a:ext uri="{FF2B5EF4-FFF2-40B4-BE49-F238E27FC236}">
                <a16:creationId xmlns:a16="http://schemas.microsoft.com/office/drawing/2014/main" id="{46CC26CC-CB37-4EF0-84D4-F78E1AF3F57A}"/>
              </a:ext>
            </a:extLst>
          </p:cNvPr>
          <p:cNvSpPr/>
          <p:nvPr/>
        </p:nvSpPr>
        <p:spPr>
          <a:xfrm>
            <a:off x="1334343" y="3839009"/>
            <a:ext cx="5106214" cy="1757493"/>
          </a:xfrm>
          <a:prstGeom prst="rect">
            <a:avLst/>
          </a:prstGeom>
          <a:ln/>
        </p:spPr>
        <p:style>
          <a:lnRef idx="2">
            <a:schemeClr val="accent1"/>
          </a:lnRef>
          <a:fillRef idx="1">
            <a:schemeClr val="lt1"/>
          </a:fillRef>
          <a:effectRef idx="0">
            <a:schemeClr val="accent1"/>
          </a:effectRef>
          <a:fontRef idx="minor">
            <a:schemeClr val="dk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000000"/>
                </a:solidFill>
                <a:effectLst/>
                <a:uLnTx/>
                <a:uFillTx/>
                <a:latin typeface="Century Gothic" panose="020F0302020204030204"/>
                <a:ea typeface="+mn-ea"/>
                <a:cs typeface="+mn-cs"/>
              </a:rPr>
              <a:t>eMBB</a:t>
            </a:r>
            <a:r>
              <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rPr>
              <a:t>-NSS</a:t>
            </a:r>
          </a:p>
        </p:txBody>
      </p:sp>
      <p:sp>
        <p:nvSpPr>
          <p:cNvPr id="11" name="Rectangle 10">
            <a:extLst>
              <a:ext uri="{FF2B5EF4-FFF2-40B4-BE49-F238E27FC236}">
                <a16:creationId xmlns:a16="http://schemas.microsoft.com/office/drawing/2014/main" id="{6BBA49A3-331F-478A-94E7-AECF9A81BE08}"/>
              </a:ext>
            </a:extLst>
          </p:cNvPr>
          <p:cNvSpPr/>
          <p:nvPr/>
        </p:nvSpPr>
        <p:spPr>
          <a:xfrm>
            <a:off x="1414153" y="4262652"/>
            <a:ext cx="1733186" cy="1291636"/>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5G-RAN-NSS</a:t>
            </a: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2" name="Rectangle 11">
            <a:extLst>
              <a:ext uri="{FF2B5EF4-FFF2-40B4-BE49-F238E27FC236}">
                <a16:creationId xmlns:a16="http://schemas.microsoft.com/office/drawing/2014/main" id="{CED884EA-3299-4CF7-9249-BB65EEFD1EF1}"/>
              </a:ext>
            </a:extLst>
          </p:cNvPr>
          <p:cNvSpPr/>
          <p:nvPr/>
        </p:nvSpPr>
        <p:spPr>
          <a:xfrm>
            <a:off x="1547569" y="5047414"/>
            <a:ext cx="587230" cy="316928"/>
          </a:xfrm>
          <a:prstGeom prst="rect">
            <a:avLst/>
          </a:prstGeom>
          <a:ln>
            <a:prstDash val="lgDash"/>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rPr>
              <a:t>DU</a:t>
            </a:r>
            <a:endPar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3" name="Rectangle 12">
            <a:extLst>
              <a:ext uri="{FF2B5EF4-FFF2-40B4-BE49-F238E27FC236}">
                <a16:creationId xmlns:a16="http://schemas.microsoft.com/office/drawing/2014/main" id="{FA869532-F030-4731-9311-EC087933C064}"/>
              </a:ext>
            </a:extLst>
          </p:cNvPr>
          <p:cNvSpPr/>
          <p:nvPr/>
        </p:nvSpPr>
        <p:spPr>
          <a:xfrm>
            <a:off x="2245526" y="5047488"/>
            <a:ext cx="770116" cy="322129"/>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rPr>
              <a:t>CU-UP</a:t>
            </a:r>
          </a:p>
        </p:txBody>
      </p:sp>
      <p:sp>
        <p:nvSpPr>
          <p:cNvPr id="14" name="Oval 13">
            <a:extLst>
              <a:ext uri="{FF2B5EF4-FFF2-40B4-BE49-F238E27FC236}">
                <a16:creationId xmlns:a16="http://schemas.microsoft.com/office/drawing/2014/main" id="{43FB3C7B-6DB0-4524-8D30-44BAC494CD56}"/>
              </a:ext>
            </a:extLst>
          </p:cNvPr>
          <p:cNvSpPr/>
          <p:nvPr/>
        </p:nvSpPr>
        <p:spPr>
          <a:xfrm>
            <a:off x="1605457" y="4619182"/>
            <a:ext cx="471453" cy="369116"/>
          </a:xfrm>
          <a:prstGeom prst="ellipse">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solidFill>
                  <a:srgbClr val="000000"/>
                </a:solidFill>
                <a:latin typeface="Century Gothic" panose="020F0302020204030204"/>
              </a:rPr>
              <a:t>VL</a:t>
            </a:r>
            <a:endPar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5" name="Rectangle 14">
            <a:extLst>
              <a:ext uri="{FF2B5EF4-FFF2-40B4-BE49-F238E27FC236}">
                <a16:creationId xmlns:a16="http://schemas.microsoft.com/office/drawing/2014/main" id="{424CB4E9-597A-4118-B30F-52FC50A17C4E}"/>
              </a:ext>
            </a:extLst>
          </p:cNvPr>
          <p:cNvSpPr/>
          <p:nvPr/>
        </p:nvSpPr>
        <p:spPr>
          <a:xfrm>
            <a:off x="4508897" y="4262652"/>
            <a:ext cx="1856085" cy="1296916"/>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5GC-NSS</a:t>
            </a:r>
            <a:endParaRPr kumimoji="0" lang="en-US" sz="12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6" name="Rectangle 15">
            <a:extLst>
              <a:ext uri="{FF2B5EF4-FFF2-40B4-BE49-F238E27FC236}">
                <a16:creationId xmlns:a16="http://schemas.microsoft.com/office/drawing/2014/main" id="{3410A427-D394-4DBA-A807-13287B58C679}"/>
              </a:ext>
            </a:extLst>
          </p:cNvPr>
          <p:cNvSpPr/>
          <p:nvPr/>
        </p:nvSpPr>
        <p:spPr>
          <a:xfrm>
            <a:off x="5263812" y="4642675"/>
            <a:ext cx="1058081" cy="322129"/>
          </a:xfrm>
          <a:prstGeom prst="rect">
            <a:avLst/>
          </a:prstGeom>
          <a:ln/>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rPr>
              <a:t>5GC-CP-SVC</a:t>
            </a:r>
          </a:p>
        </p:txBody>
      </p:sp>
      <p:sp>
        <p:nvSpPr>
          <p:cNvPr id="17" name="Rectangle 16">
            <a:extLst>
              <a:ext uri="{FF2B5EF4-FFF2-40B4-BE49-F238E27FC236}">
                <a16:creationId xmlns:a16="http://schemas.microsoft.com/office/drawing/2014/main" id="{E2D4DC94-8DF8-4FB0-BD46-42FBCFEB9AEE}"/>
              </a:ext>
            </a:extLst>
          </p:cNvPr>
          <p:cNvSpPr/>
          <p:nvPr/>
        </p:nvSpPr>
        <p:spPr>
          <a:xfrm>
            <a:off x="5256368" y="5052788"/>
            <a:ext cx="1058081" cy="318166"/>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rPr>
              <a:t>5GC-UP-SVC</a:t>
            </a:r>
          </a:p>
        </p:txBody>
      </p:sp>
      <p:sp>
        <p:nvSpPr>
          <p:cNvPr id="18" name="Oval 17">
            <a:extLst>
              <a:ext uri="{FF2B5EF4-FFF2-40B4-BE49-F238E27FC236}">
                <a16:creationId xmlns:a16="http://schemas.microsoft.com/office/drawing/2014/main" id="{A0A26FC6-EA53-4194-A038-498E5FFCD9A6}"/>
              </a:ext>
            </a:extLst>
          </p:cNvPr>
          <p:cNvSpPr/>
          <p:nvPr/>
        </p:nvSpPr>
        <p:spPr>
          <a:xfrm>
            <a:off x="4675923" y="4804628"/>
            <a:ext cx="471453" cy="425199"/>
          </a:xfrm>
          <a:prstGeom prst="ellipse">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rPr>
              <a:t>VL</a:t>
            </a:r>
          </a:p>
        </p:txBody>
      </p:sp>
      <p:sp>
        <p:nvSpPr>
          <p:cNvPr id="19" name="Rectangle 18">
            <a:extLst>
              <a:ext uri="{FF2B5EF4-FFF2-40B4-BE49-F238E27FC236}">
                <a16:creationId xmlns:a16="http://schemas.microsoft.com/office/drawing/2014/main" id="{BD9C4C91-8B09-4AC3-A0C5-BD1E1B5F3E9D}"/>
              </a:ext>
            </a:extLst>
          </p:cNvPr>
          <p:cNvSpPr/>
          <p:nvPr/>
        </p:nvSpPr>
        <p:spPr>
          <a:xfrm>
            <a:off x="2245525" y="4658513"/>
            <a:ext cx="770117" cy="322129"/>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rPr>
              <a:t>CU-CP</a:t>
            </a:r>
          </a:p>
        </p:txBody>
      </p:sp>
      <p:sp>
        <p:nvSpPr>
          <p:cNvPr id="20" name="Rectangle: Single Corner Rounded 19">
            <a:extLst>
              <a:ext uri="{FF2B5EF4-FFF2-40B4-BE49-F238E27FC236}">
                <a16:creationId xmlns:a16="http://schemas.microsoft.com/office/drawing/2014/main" id="{30B6DE14-7B97-47F8-A47D-C1DE00BFD067}"/>
              </a:ext>
            </a:extLst>
          </p:cNvPr>
          <p:cNvSpPr/>
          <p:nvPr/>
        </p:nvSpPr>
        <p:spPr>
          <a:xfrm>
            <a:off x="4945734" y="2944375"/>
            <a:ext cx="1494823" cy="797275"/>
          </a:xfrm>
          <a:prstGeom prst="round1Rect">
            <a:avLst/>
          </a:prstGeom>
          <a:ln/>
        </p:spPr>
        <p:style>
          <a:lnRef idx="2">
            <a:schemeClr val="dk1"/>
          </a:lnRef>
          <a:fillRef idx="1">
            <a:schemeClr val="lt1"/>
          </a:fillRef>
          <a:effectRef idx="0">
            <a:schemeClr val="dk1"/>
          </a:effectRef>
          <a:fontRef idx="minor">
            <a:schemeClr val="dk1"/>
          </a:fontRef>
        </p:style>
        <p:txBody>
          <a:bodyPr rtlCol="0" anchor="t"/>
          <a:lstStyle/>
          <a:p>
            <a:pPr lvl="0">
              <a:defRPr/>
            </a:pPr>
            <a:r>
              <a:rPr lang="en-US" sz="800" dirty="0">
                <a:solidFill>
                  <a:srgbClr val="000000"/>
                </a:solidFill>
              </a:rPr>
              <a:t>Properties:</a:t>
            </a:r>
          </a:p>
          <a:p>
            <a:pPr lvl="0">
              <a:defRPr/>
            </a:pPr>
            <a:r>
              <a:rPr lang="en-US" sz="800" dirty="0">
                <a:solidFill>
                  <a:srgbClr val="000000"/>
                </a:solidFill>
              </a:rPr>
              <a:t>TAs: All</a:t>
            </a:r>
          </a:p>
          <a:p>
            <a:pPr lvl="0">
              <a:defRPr/>
            </a:pPr>
            <a:r>
              <a:rPr lang="en-US" sz="800" dirty="0">
                <a:solidFill>
                  <a:srgbClr val="000000"/>
                </a:solidFill>
              </a:rPr>
              <a:t>Latency: 30ms</a:t>
            </a:r>
          </a:p>
          <a:p>
            <a:pPr lvl="0">
              <a:defRPr/>
            </a:pPr>
            <a:r>
              <a:rPr lang="en-US" sz="800" dirty="0">
                <a:solidFill>
                  <a:srgbClr val="000000"/>
                </a:solidFill>
              </a:rPr>
              <a:t>Mobility: fully mobility</a:t>
            </a:r>
          </a:p>
          <a:p>
            <a:pPr lvl="0">
              <a:defRPr/>
            </a:pPr>
            <a:r>
              <a:rPr lang="en-US" sz="800" dirty="0" err="1">
                <a:solidFill>
                  <a:srgbClr val="000000"/>
                </a:solidFill>
              </a:rPr>
              <a:t>resourceSharing</a:t>
            </a:r>
            <a:r>
              <a:rPr lang="en-US" sz="800" dirty="0">
                <a:solidFill>
                  <a:srgbClr val="000000"/>
                </a:solidFill>
              </a:rPr>
              <a:t>: shared</a:t>
            </a:r>
            <a:endParaRPr kumimoji="0" lang="en-US" sz="8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1" name="Rectangle 20">
            <a:extLst>
              <a:ext uri="{FF2B5EF4-FFF2-40B4-BE49-F238E27FC236}">
                <a16:creationId xmlns:a16="http://schemas.microsoft.com/office/drawing/2014/main" id="{3AB2DBCD-46F2-41A3-B079-4E8AF080E683}"/>
              </a:ext>
            </a:extLst>
          </p:cNvPr>
          <p:cNvSpPr/>
          <p:nvPr/>
        </p:nvSpPr>
        <p:spPr>
          <a:xfrm>
            <a:off x="2620955" y="4310420"/>
            <a:ext cx="471453" cy="322129"/>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rPr>
              <a:t>RIC</a:t>
            </a:r>
          </a:p>
        </p:txBody>
      </p:sp>
      <p:grpSp>
        <p:nvGrpSpPr>
          <p:cNvPr id="22" name="Group 21">
            <a:extLst>
              <a:ext uri="{FF2B5EF4-FFF2-40B4-BE49-F238E27FC236}">
                <a16:creationId xmlns:a16="http://schemas.microsoft.com/office/drawing/2014/main" id="{027E7011-B7FA-4142-99B8-A8BCB04000D6}"/>
              </a:ext>
            </a:extLst>
          </p:cNvPr>
          <p:cNvGrpSpPr/>
          <p:nvPr/>
        </p:nvGrpSpPr>
        <p:grpSpPr>
          <a:xfrm>
            <a:off x="9326105" y="1688550"/>
            <a:ext cx="1928444" cy="1707379"/>
            <a:chOff x="9895601" y="292440"/>
            <a:chExt cx="2504235" cy="2292647"/>
          </a:xfrm>
        </p:grpSpPr>
        <p:sp>
          <p:nvSpPr>
            <p:cNvPr id="23" name="Rectangle 22">
              <a:extLst>
                <a:ext uri="{FF2B5EF4-FFF2-40B4-BE49-F238E27FC236}">
                  <a16:creationId xmlns:a16="http://schemas.microsoft.com/office/drawing/2014/main" id="{7492F3CA-5851-4FCC-BF81-AF4CC636C1E0}"/>
                </a:ext>
              </a:extLst>
            </p:cNvPr>
            <p:cNvSpPr/>
            <p:nvPr/>
          </p:nvSpPr>
          <p:spPr>
            <a:xfrm>
              <a:off x="9895601" y="292440"/>
              <a:ext cx="587230" cy="316928"/>
            </a:xfrm>
            <a:prstGeom prst="rect">
              <a:avLst/>
            </a:prstGeom>
            <a:ln>
              <a:prstDash val="lgDash"/>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4" name="Oval 23">
              <a:extLst>
                <a:ext uri="{FF2B5EF4-FFF2-40B4-BE49-F238E27FC236}">
                  <a16:creationId xmlns:a16="http://schemas.microsoft.com/office/drawing/2014/main" id="{F77A8C68-C32E-4E30-A458-3B7340073C88}"/>
                </a:ext>
              </a:extLst>
            </p:cNvPr>
            <p:cNvSpPr/>
            <p:nvPr/>
          </p:nvSpPr>
          <p:spPr>
            <a:xfrm>
              <a:off x="9953489" y="835357"/>
              <a:ext cx="471453" cy="342913"/>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5" name="TextBox 24">
              <a:extLst>
                <a:ext uri="{FF2B5EF4-FFF2-40B4-BE49-F238E27FC236}">
                  <a16:creationId xmlns:a16="http://schemas.microsoft.com/office/drawing/2014/main" id="{8E3EBB77-914B-47D3-BC27-4DF700412B28}"/>
                </a:ext>
              </a:extLst>
            </p:cNvPr>
            <p:cNvSpPr txBox="1"/>
            <p:nvPr/>
          </p:nvSpPr>
          <p:spPr>
            <a:xfrm>
              <a:off x="10680962" y="335055"/>
              <a:ext cx="558292" cy="34095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302E45"/>
                  </a:solidFill>
                  <a:effectLst/>
                  <a:uLnTx/>
                  <a:uFillTx/>
                  <a:latin typeface="Century Gothic" panose="020F0302020204030204"/>
                  <a:ea typeface="+mn-ea"/>
                  <a:cs typeface="+mn-cs"/>
                </a:rPr>
                <a:t>PNF</a:t>
              </a:r>
            </a:p>
          </p:txBody>
        </p:sp>
        <p:sp>
          <p:nvSpPr>
            <p:cNvPr id="26" name="TextBox 25">
              <a:extLst>
                <a:ext uri="{FF2B5EF4-FFF2-40B4-BE49-F238E27FC236}">
                  <a16:creationId xmlns:a16="http://schemas.microsoft.com/office/drawing/2014/main" id="{0412CB6C-8D07-4633-9472-41F70411BD3C}"/>
                </a:ext>
              </a:extLst>
            </p:cNvPr>
            <p:cNvSpPr txBox="1"/>
            <p:nvPr/>
          </p:nvSpPr>
          <p:spPr>
            <a:xfrm>
              <a:off x="10604862" y="879854"/>
              <a:ext cx="1794974" cy="3409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302E45"/>
                  </a:solidFill>
                  <a:effectLst/>
                  <a:uLnTx/>
                  <a:uFillTx/>
                  <a:latin typeface="Century Gothic" panose="020F0302020204030204"/>
                  <a:ea typeface="+mn-ea"/>
                  <a:cs typeface="+mn-cs"/>
                </a:rPr>
                <a:t> Transport Network</a:t>
              </a:r>
            </a:p>
          </p:txBody>
        </p:sp>
        <p:sp>
          <p:nvSpPr>
            <p:cNvPr id="27" name="Rectangle 26">
              <a:extLst>
                <a:ext uri="{FF2B5EF4-FFF2-40B4-BE49-F238E27FC236}">
                  <a16:creationId xmlns:a16="http://schemas.microsoft.com/office/drawing/2014/main" id="{42A696F2-16FD-4039-A390-F1D2B2E0A25F}"/>
                </a:ext>
              </a:extLst>
            </p:cNvPr>
            <p:cNvSpPr/>
            <p:nvPr/>
          </p:nvSpPr>
          <p:spPr>
            <a:xfrm>
              <a:off x="9895602" y="1308089"/>
              <a:ext cx="709262" cy="322129"/>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8" name="TextBox 27">
              <a:extLst>
                <a:ext uri="{FF2B5EF4-FFF2-40B4-BE49-F238E27FC236}">
                  <a16:creationId xmlns:a16="http://schemas.microsoft.com/office/drawing/2014/main" id="{0B0319E9-7796-4BBF-88AB-E85B38B010C9}"/>
                </a:ext>
              </a:extLst>
            </p:cNvPr>
            <p:cNvSpPr txBox="1"/>
            <p:nvPr/>
          </p:nvSpPr>
          <p:spPr>
            <a:xfrm>
              <a:off x="10680962" y="1308089"/>
              <a:ext cx="577026" cy="34095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302E45"/>
                  </a:solidFill>
                  <a:effectLst/>
                  <a:uLnTx/>
                  <a:uFillTx/>
                  <a:latin typeface="Century Gothic" panose="020F0302020204030204"/>
                  <a:ea typeface="+mn-ea"/>
                  <a:cs typeface="+mn-cs"/>
                </a:rPr>
                <a:t>VNF</a:t>
              </a:r>
            </a:p>
          </p:txBody>
        </p:sp>
        <p:sp>
          <p:nvSpPr>
            <p:cNvPr id="29" name="Rectangle 28">
              <a:extLst>
                <a:ext uri="{FF2B5EF4-FFF2-40B4-BE49-F238E27FC236}">
                  <a16:creationId xmlns:a16="http://schemas.microsoft.com/office/drawing/2014/main" id="{6E1E4B9C-5A09-4095-A275-D7DEC1217175}"/>
                </a:ext>
              </a:extLst>
            </p:cNvPr>
            <p:cNvSpPr/>
            <p:nvPr/>
          </p:nvSpPr>
          <p:spPr>
            <a:xfrm>
              <a:off x="9895602" y="1766775"/>
              <a:ext cx="709262" cy="322129"/>
            </a:xfrm>
            <a:prstGeom prst="rect">
              <a:avLst/>
            </a:prstGeom>
            <a:ln>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30" name="TextBox 29">
              <a:extLst>
                <a:ext uri="{FF2B5EF4-FFF2-40B4-BE49-F238E27FC236}">
                  <a16:creationId xmlns:a16="http://schemas.microsoft.com/office/drawing/2014/main" id="{BD4BC8FC-DC69-44E1-A0D1-5F8B052C5CEB}"/>
                </a:ext>
              </a:extLst>
            </p:cNvPr>
            <p:cNvSpPr txBox="1"/>
            <p:nvPr/>
          </p:nvSpPr>
          <p:spPr>
            <a:xfrm>
              <a:off x="10680962" y="1793144"/>
              <a:ext cx="839311" cy="34095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302E45"/>
                  </a:solidFill>
                  <a:effectLst/>
                  <a:uLnTx/>
                  <a:uFillTx/>
                  <a:latin typeface="Century Gothic" panose="020F0302020204030204"/>
                  <a:ea typeface="+mn-ea"/>
                  <a:cs typeface="+mn-cs"/>
                </a:rPr>
                <a:t>Shared</a:t>
              </a:r>
            </a:p>
          </p:txBody>
        </p:sp>
        <p:sp>
          <p:nvSpPr>
            <p:cNvPr id="31" name="Rectangle 30">
              <a:extLst>
                <a:ext uri="{FF2B5EF4-FFF2-40B4-BE49-F238E27FC236}">
                  <a16:creationId xmlns:a16="http://schemas.microsoft.com/office/drawing/2014/main" id="{C72F3349-9E24-47D5-98FD-5FFD1AF9309F}"/>
                </a:ext>
              </a:extLst>
            </p:cNvPr>
            <p:cNvSpPr/>
            <p:nvPr/>
          </p:nvSpPr>
          <p:spPr>
            <a:xfrm>
              <a:off x="9895602" y="2201599"/>
              <a:ext cx="709262" cy="322129"/>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00B0F0"/>
                </a:solidFill>
                <a:effectLst/>
                <a:uLnTx/>
                <a:uFillTx/>
                <a:latin typeface="Century Gothic" panose="020F0302020204030204"/>
                <a:ea typeface="+mn-ea"/>
                <a:cs typeface="+mn-cs"/>
              </a:endParaRPr>
            </a:p>
          </p:txBody>
        </p:sp>
        <p:sp>
          <p:nvSpPr>
            <p:cNvPr id="32" name="TextBox 31">
              <a:extLst>
                <a:ext uri="{FF2B5EF4-FFF2-40B4-BE49-F238E27FC236}">
                  <a16:creationId xmlns:a16="http://schemas.microsoft.com/office/drawing/2014/main" id="{D1FF7521-9017-4C05-BCAA-5A5C087A0DF6}"/>
                </a:ext>
              </a:extLst>
            </p:cNvPr>
            <p:cNvSpPr txBox="1"/>
            <p:nvPr/>
          </p:nvSpPr>
          <p:spPr>
            <a:xfrm>
              <a:off x="10680962" y="2244132"/>
              <a:ext cx="1166127" cy="34095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302E45"/>
                  </a:solidFill>
                  <a:effectLst/>
                  <a:uLnTx/>
                  <a:uFillTx/>
                  <a:latin typeface="Century Gothic" panose="020F0302020204030204"/>
                  <a:ea typeface="+mn-ea"/>
                  <a:cs typeface="+mn-cs"/>
                </a:rPr>
                <a:t>Dedicated</a:t>
              </a:r>
            </a:p>
          </p:txBody>
        </p:sp>
      </p:grpSp>
      <p:sp>
        <p:nvSpPr>
          <p:cNvPr id="33" name="Rectangle 32">
            <a:extLst>
              <a:ext uri="{FF2B5EF4-FFF2-40B4-BE49-F238E27FC236}">
                <a16:creationId xmlns:a16="http://schemas.microsoft.com/office/drawing/2014/main" id="{C1B20101-0BA5-424E-AF73-54D013802813}"/>
              </a:ext>
            </a:extLst>
          </p:cNvPr>
          <p:cNvSpPr/>
          <p:nvPr/>
        </p:nvSpPr>
        <p:spPr>
          <a:xfrm>
            <a:off x="3200893" y="4372555"/>
            <a:ext cx="1249049" cy="1071830"/>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TRANS-NSS</a:t>
            </a:r>
            <a:endParaRPr kumimoji="0" lang="en-US" sz="12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34" name="Oval 33">
            <a:extLst>
              <a:ext uri="{FF2B5EF4-FFF2-40B4-BE49-F238E27FC236}">
                <a16:creationId xmlns:a16="http://schemas.microsoft.com/office/drawing/2014/main" id="{C8E1B5EA-E270-44F7-9B73-D231E313A054}"/>
              </a:ext>
            </a:extLst>
          </p:cNvPr>
          <p:cNvSpPr/>
          <p:nvPr/>
        </p:nvSpPr>
        <p:spPr>
          <a:xfrm>
            <a:off x="3589690" y="4840188"/>
            <a:ext cx="471453" cy="425199"/>
          </a:xfrm>
          <a:prstGeom prst="ellipse">
            <a:avLst/>
          </a:prstGeom>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entury Gothic" panose="020F0302020204030204"/>
                <a:ea typeface="+mn-ea"/>
                <a:cs typeface="+mn-cs"/>
              </a:rPr>
              <a:t>TN</a:t>
            </a:r>
          </a:p>
        </p:txBody>
      </p:sp>
    </p:spTree>
    <p:extLst>
      <p:ext uri="{BB962C8B-B14F-4D97-AF65-F5344CB8AC3E}">
        <p14:creationId xmlns:p14="http://schemas.microsoft.com/office/powerpoint/2010/main" val="4043491358"/>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A1525F-DFBA-487D-ADAA-773A4920A4C2}"/>
              </a:ext>
            </a:extLst>
          </p:cNvPr>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a:extLst>
              <a:ext uri="{FF2B5EF4-FFF2-40B4-BE49-F238E27FC236}">
                <a16:creationId xmlns:a16="http://schemas.microsoft.com/office/drawing/2014/main" id="{6F73F471-E692-45E4-B35B-57C4C4A1F396}"/>
              </a:ext>
            </a:extLst>
          </p:cNvPr>
          <p:cNvSpPr>
            <a:spLocks noGrp="1"/>
          </p:cNvSpPr>
          <p:nvPr>
            <p:ph type="title"/>
          </p:nvPr>
        </p:nvSpPr>
        <p:spPr/>
        <p:txBody>
          <a:bodyPr>
            <a:normAutofit fontScale="90000"/>
          </a:bodyPr>
          <a:lstStyle/>
          <a:p>
            <a:r>
              <a:rPr lang="en-US" dirty="0"/>
              <a:t>Example of 5G </a:t>
            </a:r>
            <a:r>
              <a:rPr lang="en-US" dirty="0" err="1"/>
              <a:t>eMBB</a:t>
            </a:r>
            <a:r>
              <a:rPr lang="en-US" dirty="0"/>
              <a:t> Network Slice Segment modeling</a:t>
            </a:r>
          </a:p>
        </p:txBody>
      </p:sp>
      <p:sp>
        <p:nvSpPr>
          <p:cNvPr id="4" name="Text Placeholder 3">
            <a:extLst>
              <a:ext uri="{FF2B5EF4-FFF2-40B4-BE49-F238E27FC236}">
                <a16:creationId xmlns:a16="http://schemas.microsoft.com/office/drawing/2014/main" id="{20AD65C8-0B4E-4B2D-992B-1C70DC7E254A}"/>
              </a:ext>
            </a:extLst>
          </p:cNvPr>
          <p:cNvSpPr>
            <a:spLocks noGrp="1"/>
          </p:cNvSpPr>
          <p:nvPr>
            <p:ph type="body" sz="quarter" idx="10"/>
          </p:nvPr>
        </p:nvSpPr>
        <p:spPr>
          <a:xfrm>
            <a:off x="314324" y="1138241"/>
            <a:ext cx="11183262" cy="1482078"/>
          </a:xfrm>
        </p:spPr>
        <p:txBody>
          <a:bodyPr>
            <a:normAutofit/>
          </a:bodyPr>
          <a:lstStyle/>
          <a:p>
            <a:r>
              <a:rPr lang="en-US" dirty="0"/>
              <a:t>Example </a:t>
            </a:r>
            <a:r>
              <a:rPr lang="en-US" dirty="0" err="1"/>
              <a:t>eMBB</a:t>
            </a:r>
            <a:r>
              <a:rPr lang="en-US" dirty="0"/>
              <a:t> NSS consists of 5G-RAN-NSS, 5GC-NSS and TRANSPORT NSS.</a:t>
            </a:r>
          </a:p>
        </p:txBody>
      </p:sp>
      <p:grpSp>
        <p:nvGrpSpPr>
          <p:cNvPr id="22" name="Group 21">
            <a:extLst>
              <a:ext uri="{FF2B5EF4-FFF2-40B4-BE49-F238E27FC236}">
                <a16:creationId xmlns:a16="http://schemas.microsoft.com/office/drawing/2014/main" id="{DD45BA7D-2D05-44D1-B6EB-96CDE164462D}"/>
              </a:ext>
            </a:extLst>
          </p:cNvPr>
          <p:cNvGrpSpPr/>
          <p:nvPr/>
        </p:nvGrpSpPr>
        <p:grpSpPr>
          <a:xfrm>
            <a:off x="3995173" y="2620319"/>
            <a:ext cx="4201653" cy="1780271"/>
            <a:chOff x="2782957" y="2861826"/>
            <a:chExt cx="4201653" cy="1780271"/>
          </a:xfrm>
        </p:grpSpPr>
        <p:pic>
          <p:nvPicPr>
            <p:cNvPr id="21" name="Picture 20">
              <a:extLst>
                <a:ext uri="{FF2B5EF4-FFF2-40B4-BE49-F238E27FC236}">
                  <a16:creationId xmlns:a16="http://schemas.microsoft.com/office/drawing/2014/main" id="{8A65F2D6-4F1C-444F-A099-9741771F7935}"/>
                </a:ext>
              </a:extLst>
            </p:cNvPr>
            <p:cNvPicPr>
              <a:picLocks noChangeAspect="1"/>
            </p:cNvPicPr>
            <p:nvPr/>
          </p:nvPicPr>
          <p:blipFill>
            <a:blip r:embed="rId2"/>
            <a:stretch>
              <a:fillRect/>
            </a:stretch>
          </p:blipFill>
          <p:spPr>
            <a:xfrm>
              <a:off x="2782957" y="2861826"/>
              <a:ext cx="4201653" cy="1780271"/>
            </a:xfrm>
            <a:prstGeom prst="rect">
              <a:avLst/>
            </a:prstGeom>
          </p:spPr>
        </p:pic>
        <p:sp>
          <p:nvSpPr>
            <p:cNvPr id="13" name="TextBox 12">
              <a:extLst>
                <a:ext uri="{FF2B5EF4-FFF2-40B4-BE49-F238E27FC236}">
                  <a16:creationId xmlns:a16="http://schemas.microsoft.com/office/drawing/2014/main" id="{D71C6F41-99AF-468E-903A-04C82D7AEE43}"/>
                </a:ext>
              </a:extLst>
            </p:cNvPr>
            <p:cNvSpPr txBox="1"/>
            <p:nvPr/>
          </p:nvSpPr>
          <p:spPr>
            <a:xfrm>
              <a:off x="3024870" y="3066409"/>
              <a:ext cx="1237030" cy="369332"/>
            </a:xfrm>
            <a:prstGeom prst="rect">
              <a:avLst/>
            </a:prstGeom>
            <a:noFill/>
          </p:spPr>
          <p:txBody>
            <a:bodyPr wrap="square" rtlCol="0">
              <a:spAutoFit/>
            </a:bodyPr>
            <a:lstStyle/>
            <a:p>
              <a:r>
                <a:rPr lang="en-US" dirty="0" err="1"/>
                <a:t>eMBB</a:t>
              </a:r>
              <a:r>
                <a:rPr lang="en-US" dirty="0"/>
                <a:t>-NSS</a:t>
              </a:r>
            </a:p>
          </p:txBody>
        </p:sp>
      </p:grpSp>
    </p:spTree>
    <p:extLst>
      <p:ext uri="{BB962C8B-B14F-4D97-AF65-F5344CB8AC3E}">
        <p14:creationId xmlns:p14="http://schemas.microsoft.com/office/powerpoint/2010/main" val="1820602464"/>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A1525F-DFBA-487D-ADAA-773A4920A4C2}"/>
              </a:ext>
            </a:extLst>
          </p:cNvPr>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a:extLst>
              <a:ext uri="{FF2B5EF4-FFF2-40B4-BE49-F238E27FC236}">
                <a16:creationId xmlns:a16="http://schemas.microsoft.com/office/drawing/2014/main" id="{6F73F471-E692-45E4-B35B-57C4C4A1F396}"/>
              </a:ext>
            </a:extLst>
          </p:cNvPr>
          <p:cNvSpPr>
            <a:spLocks noGrp="1"/>
          </p:cNvSpPr>
          <p:nvPr>
            <p:ph type="title"/>
          </p:nvPr>
        </p:nvSpPr>
        <p:spPr/>
        <p:txBody>
          <a:bodyPr>
            <a:normAutofit fontScale="90000"/>
          </a:bodyPr>
          <a:lstStyle/>
          <a:p>
            <a:r>
              <a:rPr lang="en-US" dirty="0"/>
              <a:t>Example of RAN NSS modeling</a:t>
            </a:r>
          </a:p>
        </p:txBody>
      </p:sp>
      <p:pic>
        <p:nvPicPr>
          <p:cNvPr id="5" name="Picture 4">
            <a:extLst>
              <a:ext uri="{FF2B5EF4-FFF2-40B4-BE49-F238E27FC236}">
                <a16:creationId xmlns:a16="http://schemas.microsoft.com/office/drawing/2014/main" id="{E089CFFF-F0F2-4BAB-A21B-4EE6F9CE7011}"/>
              </a:ext>
            </a:extLst>
          </p:cNvPr>
          <p:cNvPicPr>
            <a:picLocks noChangeAspect="1"/>
          </p:cNvPicPr>
          <p:nvPr/>
        </p:nvPicPr>
        <p:blipFill>
          <a:blip r:embed="rId2"/>
          <a:stretch>
            <a:fillRect/>
          </a:stretch>
        </p:blipFill>
        <p:spPr>
          <a:xfrm>
            <a:off x="2918883" y="1851820"/>
            <a:ext cx="8953500" cy="3743325"/>
          </a:xfrm>
          <a:prstGeom prst="rect">
            <a:avLst/>
          </a:prstGeom>
        </p:spPr>
      </p:pic>
      <p:sp>
        <p:nvSpPr>
          <p:cNvPr id="4" name="Text Placeholder 3">
            <a:extLst>
              <a:ext uri="{FF2B5EF4-FFF2-40B4-BE49-F238E27FC236}">
                <a16:creationId xmlns:a16="http://schemas.microsoft.com/office/drawing/2014/main" id="{20AD65C8-0B4E-4B2D-992B-1C70DC7E254A}"/>
              </a:ext>
            </a:extLst>
          </p:cNvPr>
          <p:cNvSpPr>
            <a:spLocks noGrp="1"/>
          </p:cNvSpPr>
          <p:nvPr>
            <p:ph type="body" sz="quarter" idx="10"/>
          </p:nvPr>
        </p:nvSpPr>
        <p:spPr>
          <a:xfrm>
            <a:off x="314325" y="1138240"/>
            <a:ext cx="2468632" cy="5170487"/>
          </a:xfrm>
        </p:spPr>
        <p:txBody>
          <a:bodyPr>
            <a:normAutofit lnSpcReduction="10000"/>
          </a:bodyPr>
          <a:lstStyle/>
          <a:p>
            <a:r>
              <a:rPr lang="en-US" dirty="0"/>
              <a:t>Example 5G RAN NSS consists of DU, CU-CP and CU-UP and virtual links between them.</a:t>
            </a:r>
          </a:p>
          <a:p>
            <a:r>
              <a:rPr lang="en-US" dirty="0"/>
              <a:t>There are also External Connection Points.</a:t>
            </a:r>
          </a:p>
        </p:txBody>
      </p:sp>
    </p:spTree>
    <p:extLst>
      <p:ext uri="{BB962C8B-B14F-4D97-AF65-F5344CB8AC3E}">
        <p14:creationId xmlns:p14="http://schemas.microsoft.com/office/powerpoint/2010/main" val="2081154798"/>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A1525F-DFBA-487D-ADAA-773A4920A4C2}"/>
              </a:ext>
            </a:extLst>
          </p:cNvPr>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a:extLst>
              <a:ext uri="{FF2B5EF4-FFF2-40B4-BE49-F238E27FC236}">
                <a16:creationId xmlns:a16="http://schemas.microsoft.com/office/drawing/2014/main" id="{6F73F471-E692-45E4-B35B-57C4C4A1F396}"/>
              </a:ext>
            </a:extLst>
          </p:cNvPr>
          <p:cNvSpPr>
            <a:spLocks noGrp="1"/>
          </p:cNvSpPr>
          <p:nvPr>
            <p:ph type="title"/>
          </p:nvPr>
        </p:nvSpPr>
        <p:spPr/>
        <p:txBody>
          <a:bodyPr>
            <a:normAutofit fontScale="90000"/>
          </a:bodyPr>
          <a:lstStyle/>
          <a:p>
            <a:r>
              <a:rPr lang="en-US" dirty="0"/>
              <a:t>Example of 5G Core modeling</a:t>
            </a:r>
          </a:p>
        </p:txBody>
      </p:sp>
      <p:sp>
        <p:nvSpPr>
          <p:cNvPr id="4" name="Text Placeholder 3">
            <a:extLst>
              <a:ext uri="{FF2B5EF4-FFF2-40B4-BE49-F238E27FC236}">
                <a16:creationId xmlns:a16="http://schemas.microsoft.com/office/drawing/2014/main" id="{20AD65C8-0B4E-4B2D-992B-1C70DC7E254A}"/>
              </a:ext>
            </a:extLst>
          </p:cNvPr>
          <p:cNvSpPr>
            <a:spLocks noGrp="1"/>
          </p:cNvSpPr>
          <p:nvPr>
            <p:ph type="body" sz="quarter" idx="10"/>
          </p:nvPr>
        </p:nvSpPr>
        <p:spPr>
          <a:xfrm>
            <a:off x="314324" y="1138240"/>
            <a:ext cx="2929807" cy="5170487"/>
          </a:xfrm>
        </p:spPr>
        <p:txBody>
          <a:bodyPr>
            <a:normAutofit/>
          </a:bodyPr>
          <a:lstStyle/>
          <a:p>
            <a:r>
              <a:rPr lang="en-US" dirty="0"/>
              <a:t>Example 5GC NSS consists of 5GC-CP-SVC, 5GC-UP-SVC and virtual links between them.</a:t>
            </a:r>
          </a:p>
          <a:p>
            <a:r>
              <a:rPr lang="en-US" dirty="0"/>
              <a:t>There are also External Connection Points.</a:t>
            </a:r>
          </a:p>
        </p:txBody>
      </p:sp>
      <p:grpSp>
        <p:nvGrpSpPr>
          <p:cNvPr id="15" name="Group 14">
            <a:extLst>
              <a:ext uri="{FF2B5EF4-FFF2-40B4-BE49-F238E27FC236}">
                <a16:creationId xmlns:a16="http://schemas.microsoft.com/office/drawing/2014/main" id="{95E789D5-7212-4C80-B406-6C470675D176}"/>
              </a:ext>
            </a:extLst>
          </p:cNvPr>
          <p:cNvGrpSpPr/>
          <p:nvPr/>
        </p:nvGrpSpPr>
        <p:grpSpPr>
          <a:xfrm>
            <a:off x="6949439" y="4156869"/>
            <a:ext cx="4829441" cy="2028851"/>
            <a:chOff x="6749889" y="3807603"/>
            <a:chExt cx="5028992" cy="2378117"/>
          </a:xfrm>
        </p:grpSpPr>
        <p:pic>
          <p:nvPicPr>
            <p:cNvPr id="14" name="Picture 13">
              <a:extLst>
                <a:ext uri="{FF2B5EF4-FFF2-40B4-BE49-F238E27FC236}">
                  <a16:creationId xmlns:a16="http://schemas.microsoft.com/office/drawing/2014/main" id="{A585B63B-E6E3-4CDE-A56C-CEB1270E4E20}"/>
                </a:ext>
              </a:extLst>
            </p:cNvPr>
            <p:cNvPicPr>
              <a:picLocks noChangeAspect="1"/>
            </p:cNvPicPr>
            <p:nvPr/>
          </p:nvPicPr>
          <p:blipFill>
            <a:blip r:embed="rId2"/>
            <a:stretch>
              <a:fillRect/>
            </a:stretch>
          </p:blipFill>
          <p:spPr>
            <a:xfrm>
              <a:off x="6749889" y="3807603"/>
              <a:ext cx="5028992" cy="2378117"/>
            </a:xfrm>
            <a:prstGeom prst="rect">
              <a:avLst/>
            </a:prstGeom>
          </p:spPr>
        </p:pic>
        <p:sp>
          <p:nvSpPr>
            <p:cNvPr id="10" name="TextBox 9">
              <a:extLst>
                <a:ext uri="{FF2B5EF4-FFF2-40B4-BE49-F238E27FC236}">
                  <a16:creationId xmlns:a16="http://schemas.microsoft.com/office/drawing/2014/main" id="{1E7AC17C-251F-4F4F-969F-ABAD824C859E}"/>
                </a:ext>
              </a:extLst>
            </p:cNvPr>
            <p:cNvSpPr txBox="1"/>
            <p:nvPr/>
          </p:nvSpPr>
          <p:spPr>
            <a:xfrm>
              <a:off x="6749889" y="4070788"/>
              <a:ext cx="1335174" cy="369332"/>
            </a:xfrm>
            <a:prstGeom prst="rect">
              <a:avLst/>
            </a:prstGeom>
            <a:noFill/>
          </p:spPr>
          <p:txBody>
            <a:bodyPr wrap="none" rtlCol="0">
              <a:spAutoFit/>
            </a:bodyPr>
            <a:lstStyle/>
            <a:p>
              <a:r>
                <a:rPr lang="en-US" dirty="0"/>
                <a:t>5GC-UP-SVC</a:t>
              </a:r>
            </a:p>
          </p:txBody>
        </p:sp>
      </p:grpSp>
      <p:grpSp>
        <p:nvGrpSpPr>
          <p:cNvPr id="17" name="Group 16">
            <a:extLst>
              <a:ext uri="{FF2B5EF4-FFF2-40B4-BE49-F238E27FC236}">
                <a16:creationId xmlns:a16="http://schemas.microsoft.com/office/drawing/2014/main" id="{F7FF0147-BEC8-48A3-B893-D43ED5E32090}"/>
              </a:ext>
            </a:extLst>
          </p:cNvPr>
          <p:cNvGrpSpPr/>
          <p:nvPr/>
        </p:nvGrpSpPr>
        <p:grpSpPr>
          <a:xfrm>
            <a:off x="6671871" y="992625"/>
            <a:ext cx="5200512" cy="3164244"/>
            <a:chOff x="6671871" y="992625"/>
            <a:chExt cx="5200512" cy="3164244"/>
          </a:xfrm>
        </p:grpSpPr>
        <p:pic>
          <p:nvPicPr>
            <p:cNvPr id="16" name="Picture 15">
              <a:extLst>
                <a:ext uri="{FF2B5EF4-FFF2-40B4-BE49-F238E27FC236}">
                  <a16:creationId xmlns:a16="http://schemas.microsoft.com/office/drawing/2014/main" id="{D9EA7BD7-740F-4FCB-B9A2-E80757483A48}"/>
                </a:ext>
              </a:extLst>
            </p:cNvPr>
            <p:cNvPicPr>
              <a:picLocks noChangeAspect="1"/>
            </p:cNvPicPr>
            <p:nvPr/>
          </p:nvPicPr>
          <p:blipFill>
            <a:blip r:embed="rId3"/>
            <a:stretch>
              <a:fillRect/>
            </a:stretch>
          </p:blipFill>
          <p:spPr>
            <a:xfrm>
              <a:off x="6749889" y="992625"/>
              <a:ext cx="5122494" cy="3164244"/>
            </a:xfrm>
            <a:prstGeom prst="rect">
              <a:avLst/>
            </a:prstGeom>
          </p:spPr>
        </p:pic>
        <p:sp>
          <p:nvSpPr>
            <p:cNvPr id="9" name="TextBox 8">
              <a:extLst>
                <a:ext uri="{FF2B5EF4-FFF2-40B4-BE49-F238E27FC236}">
                  <a16:creationId xmlns:a16="http://schemas.microsoft.com/office/drawing/2014/main" id="{A9FCC419-A88F-4EBB-A17B-2C259B82CB60}"/>
                </a:ext>
              </a:extLst>
            </p:cNvPr>
            <p:cNvSpPr txBox="1"/>
            <p:nvPr/>
          </p:nvSpPr>
          <p:spPr>
            <a:xfrm>
              <a:off x="6671871" y="1902770"/>
              <a:ext cx="1311128" cy="369332"/>
            </a:xfrm>
            <a:prstGeom prst="rect">
              <a:avLst/>
            </a:prstGeom>
            <a:noFill/>
          </p:spPr>
          <p:txBody>
            <a:bodyPr wrap="none" rtlCol="0">
              <a:spAutoFit/>
            </a:bodyPr>
            <a:lstStyle/>
            <a:p>
              <a:r>
                <a:rPr lang="en-US" dirty="0"/>
                <a:t>5GC-CP-SVC</a:t>
              </a:r>
            </a:p>
          </p:txBody>
        </p:sp>
      </p:grpSp>
      <p:pic>
        <p:nvPicPr>
          <p:cNvPr id="5" name="Picture 4">
            <a:extLst>
              <a:ext uri="{FF2B5EF4-FFF2-40B4-BE49-F238E27FC236}">
                <a16:creationId xmlns:a16="http://schemas.microsoft.com/office/drawing/2014/main" id="{0E4B53EB-F8E5-4208-B62B-0D307206CABC}"/>
              </a:ext>
            </a:extLst>
          </p:cNvPr>
          <p:cNvPicPr>
            <a:picLocks noChangeAspect="1"/>
          </p:cNvPicPr>
          <p:nvPr/>
        </p:nvPicPr>
        <p:blipFill>
          <a:blip r:embed="rId4"/>
          <a:stretch>
            <a:fillRect/>
          </a:stretch>
        </p:blipFill>
        <p:spPr>
          <a:xfrm>
            <a:off x="4410985" y="2014537"/>
            <a:ext cx="1371600" cy="2828925"/>
          </a:xfrm>
          <a:prstGeom prst="rect">
            <a:avLst/>
          </a:prstGeom>
        </p:spPr>
      </p:pic>
    </p:spTree>
    <p:extLst>
      <p:ext uri="{BB962C8B-B14F-4D97-AF65-F5344CB8AC3E}">
        <p14:creationId xmlns:p14="http://schemas.microsoft.com/office/powerpoint/2010/main" val="693649249"/>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7066</TotalTime>
  <Words>1117</Words>
  <Application>Microsoft Office PowerPoint</Application>
  <PresentationFormat>Widescreen</PresentationFormat>
  <Paragraphs>185</Paragraphs>
  <Slides>18</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.AppleSystemUIFont</vt:lpstr>
      <vt:lpstr>Arial</vt:lpstr>
      <vt:lpstr>Calibri</vt:lpstr>
      <vt:lpstr>Century Gothic</vt:lpstr>
      <vt:lpstr>Helvetica Neue Light</vt:lpstr>
      <vt:lpstr>Wingdings</vt:lpstr>
      <vt:lpstr>Office Theme</vt:lpstr>
      <vt:lpstr>ONAP Network Slicing Model</vt:lpstr>
      <vt:lpstr>Outline</vt:lpstr>
      <vt:lpstr>3GPP 5G Network Slicing Concept leveraged by ONAP</vt:lpstr>
      <vt:lpstr>ONAP Network Slicing – Design Steps</vt:lpstr>
      <vt:lpstr>Network Slice modeling</vt:lpstr>
      <vt:lpstr>Example: eMBB Network Slice</vt:lpstr>
      <vt:lpstr>Example of 5G eMBB Network Slice Segment modeling</vt:lpstr>
      <vt:lpstr>Example of RAN NSS modeling</vt:lpstr>
      <vt:lpstr>Example of 5G Core modeling</vt:lpstr>
      <vt:lpstr>Example of EPC NSS modeling</vt:lpstr>
      <vt:lpstr>Service Modelling enhancements - Amdocs contribution in SDC</vt:lpstr>
      <vt:lpstr>Service Modelling enhancements - Amdocs contribution in SDC</vt:lpstr>
      <vt:lpstr>Service Modelling enhancements - Amdocs contribution in SDC</vt:lpstr>
      <vt:lpstr>Service Modelling enhancements - Amdocs contribution in SDC</vt:lpstr>
      <vt:lpstr>Information model</vt:lpstr>
      <vt:lpstr>Tosca template example</vt:lpstr>
      <vt:lpstr>Questions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Borislav.Glozman@amdocs.com</dc:creator>
  <cp:lastModifiedBy>Borislav Glozman</cp:lastModifiedBy>
  <cp:revision>428</cp:revision>
  <dcterms:created xsi:type="dcterms:W3CDTF">2017-02-27T16:23:08Z</dcterms:created>
  <dcterms:modified xsi:type="dcterms:W3CDTF">2019-02-12T15:09:47Z</dcterms:modified>
</cp:coreProperties>
</file>