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ink/ink1.xml" ContentType="application/inkml+xml"/>
  <Override PartName="/ppt/media/image9.jpg" ContentType="image/png"/>
  <Override PartName="/ppt/media/image10.jpg" ContentType="image/png"/>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bookmarkIdSeed="3">
  <p:sldMasterIdLst>
    <p:sldMasterId id="2147483648" r:id="rId1"/>
  </p:sldMasterIdLst>
  <p:notesMasterIdLst>
    <p:notesMasterId r:id="rId31"/>
  </p:notesMasterIdLst>
  <p:sldIdLst>
    <p:sldId id="321" r:id="rId2"/>
    <p:sldId id="474" r:id="rId3"/>
    <p:sldId id="438" r:id="rId4"/>
    <p:sldId id="444" r:id="rId5"/>
    <p:sldId id="475" r:id="rId6"/>
    <p:sldId id="399" r:id="rId7"/>
    <p:sldId id="488" r:id="rId8"/>
    <p:sldId id="446" r:id="rId9"/>
    <p:sldId id="458" r:id="rId10"/>
    <p:sldId id="427" r:id="rId11"/>
    <p:sldId id="445" r:id="rId12"/>
    <p:sldId id="506" r:id="rId13"/>
    <p:sldId id="503" r:id="rId14"/>
    <p:sldId id="501" r:id="rId15"/>
    <p:sldId id="408" r:id="rId16"/>
    <p:sldId id="500" r:id="rId17"/>
    <p:sldId id="504" r:id="rId18"/>
    <p:sldId id="482" r:id="rId19"/>
    <p:sldId id="491" r:id="rId20"/>
    <p:sldId id="463" r:id="rId21"/>
    <p:sldId id="477" r:id="rId22"/>
    <p:sldId id="518" r:id="rId23"/>
    <p:sldId id="519" r:id="rId24"/>
    <p:sldId id="520" r:id="rId25"/>
    <p:sldId id="305" r:id="rId26"/>
    <p:sldId id="521" r:id="rId27"/>
    <p:sldId id="486" r:id="rId28"/>
    <p:sldId id="517" r:id="rId29"/>
    <p:sldId id="516" r:id="rId30"/>
  </p:sldIdLst>
  <p:sldSz cx="12192000" cy="68580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PUTHENPURA, SARAT  (SARAT)" initials="PS(" lastIdx="3" clrIdx="0">
    <p:extLst>
      <p:ext uri="{19B8F6BF-5375-455C-9EA6-DF929625EA0E}">
        <p15:presenceInfo xmlns:p15="http://schemas.microsoft.com/office/powerpoint/2012/main" userId="S-1-5-21-515967899-1078081533-1801674531-12839" providerId="AD"/>
      </p:ext>
    </p:extLst>
  </p:cmAuthor>
  <p:cmAuthor id="2" name="Swaminathan S (TECH)" initials="SS(" lastIdx="1" clrIdx="1">
    <p:extLst>
      <p:ext uri="{19B8F6BF-5375-455C-9EA6-DF929625EA0E}">
        <p15:presenceInfo xmlns:p15="http://schemas.microsoft.com/office/powerpoint/2012/main" userId="S-1-5-21-57989841-616249376-1801674531-604274" providerId="AD"/>
      </p:ext>
    </p:extLst>
  </p:cmAuthor>
  <p:cmAuthor id="3" name="PUZHAVAKATH NARAYANAN, SHANKARANARAYANAN" initials="PNS" lastIdx="4" clrIdx="2">
    <p:extLst>
      <p:ext uri="{19B8F6BF-5375-455C-9EA6-DF929625EA0E}">
        <p15:presenceInfo xmlns:p15="http://schemas.microsoft.com/office/powerpoint/2012/main" userId="S::sn081k@att.com::b0224f9a-af79-47c7-96b1-8b82e2628216" providerId="AD"/>
      </p:ext>
    </p:extLst>
  </p:cmAuthor>
  <p:cmAuthor id="4" name="LinMeng" initials="Lin" lastIdx="2" clrIdx="3">
    <p:extLst>
      <p:ext uri="{19B8F6BF-5375-455C-9EA6-DF929625EA0E}">
        <p15:presenceInfo xmlns:p15="http://schemas.microsoft.com/office/powerpoint/2012/main" userId="LinMeng"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FF2929"/>
    <a:srgbClr val="FFD347"/>
    <a:srgbClr val="0000CC"/>
    <a:srgbClr val="FF8585"/>
    <a:srgbClr val="66FFFF"/>
    <a:srgbClr val="CCE4BE"/>
    <a:srgbClr val="5B9BD5"/>
    <a:srgbClr val="5B9BD6"/>
    <a:srgbClr val="5B37D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6588" autoAdjust="0"/>
    <p:restoredTop sz="94249" autoAdjust="0"/>
  </p:normalViewPr>
  <p:slideViewPr>
    <p:cSldViewPr snapToGrid="0" snapToObjects="1">
      <p:cViewPr varScale="1">
        <p:scale>
          <a:sx n="114" d="100"/>
          <a:sy n="114" d="100"/>
        </p:scale>
        <p:origin x="384" y="90"/>
      </p:cViewPr>
      <p:guideLst>
        <p:guide orient="horz" pos="2160"/>
        <p:guide pos="3840"/>
      </p:guideLst>
    </p:cSldViewPr>
  </p:slideViewPr>
  <p:notesTextViewPr>
    <p:cViewPr>
      <p:scale>
        <a:sx n="1" d="1"/>
        <a:sy n="1" d="1"/>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 Id="rId8" Type="http://schemas.openxmlformats.org/officeDocument/2006/relationships/slide" Target="slides/slide7.xml"/></Relationships>
</file>

<file path=ppt/diagrams/colors1.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5_2">
  <dgm:title val=""/>
  <dgm:desc val=""/>
  <dgm:catLst>
    <dgm:cat type="accent5" pri="11200"/>
  </dgm:catLst>
  <dgm:styleLbl name="node0">
    <dgm:fillClrLst meth="repeat">
      <a:schemeClr val="accent5"/>
    </dgm:fillClrLst>
    <dgm:linClrLst meth="repeat">
      <a:schemeClr val="lt1"/>
    </dgm:linClrLst>
    <dgm:effectClrLst/>
    <dgm:txLinClrLst/>
    <dgm:txFillClrLst/>
    <dgm:txEffectClrLst/>
  </dgm:styleLbl>
  <dgm:styleLbl name="node1">
    <dgm:fillClrLst meth="repeat">
      <a:schemeClr val="accent5"/>
    </dgm:fillClrLst>
    <dgm:linClrLst meth="repeat">
      <a:schemeClr val="lt1"/>
    </dgm:linClrLst>
    <dgm:effectClrLst/>
    <dgm:txLinClrLst/>
    <dgm:txFillClrLst/>
    <dgm:txEffectClrLst/>
  </dgm:styleLbl>
  <dgm:styleLbl name="alignNode1">
    <dgm:fillClrLst meth="repeat">
      <a:schemeClr val="accent5"/>
    </dgm:fillClrLst>
    <dgm:linClrLst meth="repeat">
      <a:schemeClr val="accent5"/>
    </dgm:linClrLst>
    <dgm:effectClrLst/>
    <dgm:txLinClrLst/>
    <dgm:txFillClrLst/>
    <dgm:txEffectClrLst/>
  </dgm:styleLbl>
  <dgm:styleLbl name="lnNode1">
    <dgm:fillClrLst meth="repeat">
      <a:schemeClr val="accent5"/>
    </dgm:fillClrLst>
    <dgm:linClrLst meth="repeat">
      <a:schemeClr val="lt1"/>
    </dgm:linClrLst>
    <dgm:effectClrLst/>
    <dgm:txLinClrLst/>
    <dgm:txFillClrLst/>
    <dgm:txEffectClrLst/>
  </dgm:styleLbl>
  <dgm:styleLbl name="vennNode1">
    <dgm:fillClrLst meth="repeat">
      <a:schemeClr val="accent5">
        <a:alpha val="50000"/>
      </a:schemeClr>
    </dgm:fillClrLst>
    <dgm:linClrLst meth="repeat">
      <a:schemeClr val="lt1"/>
    </dgm:linClrLst>
    <dgm:effectClrLst/>
    <dgm:txLinClrLst/>
    <dgm:txFillClrLst/>
    <dgm:txEffectClrLst/>
  </dgm:styleLbl>
  <dgm:styleLbl name="node2">
    <dgm:fillClrLst meth="repeat">
      <a:schemeClr val="accent5"/>
    </dgm:fillClrLst>
    <dgm:linClrLst meth="repeat">
      <a:schemeClr val="lt1"/>
    </dgm:linClrLst>
    <dgm:effectClrLst/>
    <dgm:txLinClrLst/>
    <dgm:txFillClrLst/>
    <dgm:txEffectClrLst/>
  </dgm:styleLbl>
  <dgm:styleLbl name="node3">
    <dgm:fillClrLst meth="repeat">
      <a:schemeClr val="accent5"/>
    </dgm:fillClrLst>
    <dgm:linClrLst meth="repeat">
      <a:schemeClr val="lt1"/>
    </dgm:linClrLst>
    <dgm:effectClrLst/>
    <dgm:txLinClrLst/>
    <dgm:txFillClrLst/>
    <dgm:txEffectClrLst/>
  </dgm:styleLbl>
  <dgm:styleLbl name="node4">
    <dgm:fillClrLst meth="repeat">
      <a:schemeClr val="accent5"/>
    </dgm:fillClrLst>
    <dgm:linClrLst meth="repeat">
      <a:schemeClr val="lt1"/>
    </dgm:linClrLst>
    <dgm:effectClrLst/>
    <dgm:txLinClrLst/>
    <dgm:txFillClrLst/>
    <dgm:txEffectClrLst/>
  </dgm:styleLbl>
  <dgm:styleLbl name="f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5">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5">
        <a:tint val="60000"/>
      </a:schemeClr>
    </dgm:fillClrLst>
    <dgm:linClrLst meth="repeat">
      <a:schemeClr val="accent5">
        <a:tint val="60000"/>
      </a:schemeClr>
    </dgm:linClrLst>
    <dgm:effectClrLst/>
    <dgm:txLinClrLst/>
    <dgm:txFillClrLst/>
    <dgm:txEffectClrLst/>
  </dgm:styleLbl>
  <dgm:styleLbl name="fgSibTrans2D1">
    <dgm:fillClrLst meth="repeat">
      <a:schemeClr val="accent5">
        <a:tint val="60000"/>
      </a:schemeClr>
    </dgm:fillClrLst>
    <dgm:linClrLst meth="repeat">
      <a:schemeClr val="accent5">
        <a:tint val="60000"/>
      </a:schemeClr>
    </dgm:linClrLst>
    <dgm:effectClrLst/>
    <dgm:txLinClrLst/>
    <dgm:txFillClrLst/>
    <dgm:txEffectClrLst/>
  </dgm:styleLbl>
  <dgm:styleLbl name="bgSibTrans2D1">
    <dgm:fillClrLst meth="repeat">
      <a:schemeClr val="accent5">
        <a:tint val="60000"/>
      </a:schemeClr>
    </dgm:fillClrLst>
    <dgm:linClrLst meth="repeat">
      <a:schemeClr val="accent5">
        <a:tint val="60000"/>
      </a:schemeClr>
    </dgm:linClrLst>
    <dgm:effectClrLst/>
    <dgm:txLinClrLst/>
    <dgm:txFillClrLst/>
    <dgm:txEffectClrLst/>
  </dgm:styleLbl>
  <dgm:styleLbl name="sibTrans1D1">
    <dgm:fillClrLst meth="repeat">
      <a:schemeClr val="accent5"/>
    </dgm:fillClrLst>
    <dgm:linClrLst meth="repeat">
      <a:schemeClr val="accent5"/>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dgm:linClrLst>
    <dgm:effectClrLst/>
    <dgm:txLinClrLst/>
    <dgm:txFillClrLst/>
    <dgm:txEffectClrLst/>
  </dgm:styleLbl>
  <dgm:styleLbl name="asst1">
    <dgm:fillClrLst meth="repeat">
      <a:schemeClr val="accent5"/>
    </dgm:fillClrLst>
    <dgm:linClrLst meth="repeat">
      <a:schemeClr val="lt1"/>
    </dgm:linClrLst>
    <dgm:effectClrLst/>
    <dgm:txLinClrLst/>
    <dgm:txFillClrLst/>
    <dgm:txEffectClrLst/>
  </dgm:styleLbl>
  <dgm:styleLbl name="asst2">
    <dgm:fillClrLst meth="repeat">
      <a:schemeClr val="accent5"/>
    </dgm:fillClrLst>
    <dgm:linClrLst meth="repeat">
      <a:schemeClr val="lt1"/>
    </dgm:linClrLst>
    <dgm:effectClrLst/>
    <dgm:txLinClrLst/>
    <dgm:txFillClrLst/>
    <dgm:txEffectClrLst/>
  </dgm:styleLbl>
  <dgm:styleLbl name="asst3">
    <dgm:fillClrLst meth="repeat">
      <a:schemeClr val="accent5"/>
    </dgm:fillClrLst>
    <dgm:linClrLst meth="repeat">
      <a:schemeClr val="lt1"/>
    </dgm:linClrLst>
    <dgm:effectClrLst/>
    <dgm:txLinClrLst/>
    <dgm:txFillClrLst/>
    <dgm:txEffectClrLst/>
  </dgm:styleLbl>
  <dgm:styleLbl name="asst4">
    <dgm:fillClrLst meth="repeat">
      <a:schemeClr val="accent5"/>
    </dgm:fillClrLst>
    <dgm:linClrLst meth="repeat">
      <a:schemeClr val="lt1"/>
    </dgm:linClrLst>
    <dgm:effectClrLst/>
    <dgm:txLinClrLst/>
    <dgm:txFillClrLst/>
    <dgm:txEffectClrLst/>
  </dgm:styleLbl>
  <dgm:styleLbl name="parChTrans2D1">
    <dgm:fillClrLst meth="repeat">
      <a:schemeClr val="accent5">
        <a:tint val="60000"/>
      </a:schemeClr>
    </dgm:fillClrLst>
    <dgm:linClrLst meth="repeat">
      <a:schemeClr val="accent5">
        <a:tint val="60000"/>
      </a:schemeClr>
    </dgm:linClrLst>
    <dgm:effectClrLst/>
    <dgm:txLinClrLst/>
    <dgm:txFillClrLst meth="repeat">
      <a:schemeClr val="lt1"/>
    </dgm:txFillClrLst>
    <dgm:txEffectClrLst/>
  </dgm:styleLbl>
  <dgm:styleLbl name="parChTrans2D2">
    <dgm:fillClrLst meth="repeat">
      <a:schemeClr val="accent5"/>
    </dgm:fillClrLst>
    <dgm:linClrLst meth="repeat">
      <a:schemeClr val="accent5"/>
    </dgm:linClrLst>
    <dgm:effectClrLst/>
    <dgm:txLinClrLst/>
    <dgm:txFillClrLst meth="repeat">
      <a:schemeClr val="lt1"/>
    </dgm:txFillClrLst>
    <dgm:txEffectClrLst/>
  </dgm:styleLbl>
  <dgm:styleLbl name="parChTrans2D3">
    <dgm:fillClrLst meth="repeat">
      <a:schemeClr val="accent5"/>
    </dgm:fillClrLst>
    <dgm:linClrLst meth="repeat">
      <a:schemeClr val="accent5"/>
    </dgm:linClrLst>
    <dgm:effectClrLst/>
    <dgm:txLinClrLst/>
    <dgm:txFillClrLst meth="repeat">
      <a:schemeClr val="lt1"/>
    </dgm:txFillClrLst>
    <dgm:txEffectClrLst/>
  </dgm:styleLbl>
  <dgm:styleLbl name="parChTrans2D4">
    <dgm:fillClrLst meth="repeat">
      <a:schemeClr val="accent5"/>
    </dgm:fillClrLst>
    <dgm:linClrLst meth="repeat">
      <a:schemeClr val="accent5"/>
    </dgm:linClrLst>
    <dgm:effectClrLst/>
    <dgm:txLinClrLst/>
    <dgm:txFillClrLst meth="repeat">
      <a:schemeClr val="lt1"/>
    </dgm:txFillClrLst>
    <dgm:txEffectClrLst/>
  </dgm:styleLbl>
  <dgm:styleLbl name="parChTrans1D1">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2">
    <dgm:fillClrLst meth="repeat">
      <a:schemeClr val="accent5"/>
    </dgm:fillClrLst>
    <dgm:linClrLst meth="repeat">
      <a:schemeClr val="accent5">
        <a:shade val="60000"/>
      </a:schemeClr>
    </dgm:linClrLst>
    <dgm:effectClrLst/>
    <dgm:txLinClrLst/>
    <dgm:txFillClrLst meth="repeat">
      <a:schemeClr val="tx1"/>
    </dgm:txFillClrLst>
    <dgm:txEffectClrLst/>
  </dgm:styleLbl>
  <dgm:styleLbl name="parChTrans1D3">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parChTrans1D4">
    <dgm:fillClrLst meth="repeat">
      <a:schemeClr val="accent5"/>
    </dgm:fillClrLst>
    <dgm:linClrLst meth="repeat">
      <a:schemeClr val="accent5">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solidFgAcc1">
    <dgm:fillClrLst meth="repeat">
      <a:schemeClr val="lt1"/>
    </dgm:fillClrLst>
    <dgm:linClrLst meth="repeat">
      <a:schemeClr val="accent5"/>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accent5"/>
    </dgm:linClrLst>
    <dgm:effectClrLst/>
    <dgm:txLinClrLst/>
    <dgm:txFillClrLst meth="repeat">
      <a:schemeClr val="dk1"/>
    </dgm:txFillClrLst>
    <dgm:txEffectClrLst/>
  </dgm:styleLbl>
  <dgm:styleLbl name="dkBgShp">
    <dgm:fillClrLst meth="repeat">
      <a:schemeClr val="accent5">
        <a:shade val="80000"/>
      </a:schemeClr>
    </dgm:fillClrLst>
    <dgm:linClrLst meth="repeat">
      <a:schemeClr val="accent5"/>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5ABF232C-AAF8-4A13-8042-0FDE61D23BA9}" type="doc">
      <dgm:prSet loTypeId="urn:microsoft.com/office/officeart/2005/8/layout/process2" loCatId="process" qsTypeId="urn:microsoft.com/office/officeart/2005/8/quickstyle/simple4" qsCatId="simple" csTypeId="urn:microsoft.com/office/officeart/2005/8/colors/accent5_2" csCatId="accent5" phldr="1"/>
      <dgm:spPr/>
    </dgm:pt>
    <dgm:pt modelId="{FC563FFF-DAA7-4A61-B7D0-FA3ABC10FDF2}">
      <dgm:prSet phldrT="[Text]" custT="1"/>
      <dgm:spPr/>
      <dgm:t>
        <a:bodyPr/>
        <a:lstStyle/>
        <a:p>
          <a:r>
            <a:rPr lang="en-US" sz="1800" dirty="0"/>
            <a:t>Instantiate a Service (CSMF Portal)</a:t>
          </a:r>
        </a:p>
      </dgm:t>
    </dgm:pt>
    <dgm:pt modelId="{747E7AAA-C23F-486A-B279-CE257F56AA26}" type="parTrans" cxnId="{34D38232-0A15-4680-86FD-E40A186B0132}">
      <dgm:prSet/>
      <dgm:spPr/>
      <dgm:t>
        <a:bodyPr/>
        <a:lstStyle/>
        <a:p>
          <a:endParaRPr lang="en-US" sz="1800"/>
        </a:p>
      </dgm:t>
    </dgm:pt>
    <dgm:pt modelId="{00CC82DC-EBB3-44F1-BEB4-1CBA148A8ED3}" type="sibTrans" cxnId="{34D38232-0A15-4680-86FD-E40A186B0132}">
      <dgm:prSet custT="1"/>
      <dgm:spPr/>
      <dgm:t>
        <a:bodyPr/>
        <a:lstStyle/>
        <a:p>
          <a:endParaRPr lang="en-US" sz="1800"/>
        </a:p>
      </dgm:t>
    </dgm:pt>
    <dgm:pt modelId="{3617225E-A05C-4EAA-B349-65E738EAB9C8}">
      <dgm:prSet phldrT="[Text]" custT="1"/>
      <dgm:spPr/>
      <dgm:t>
        <a:bodyPr/>
        <a:lstStyle/>
        <a:p>
          <a:r>
            <a:rPr lang="en-US" sz="1800" dirty="0"/>
            <a:t>Service profile mapping, NST determination</a:t>
          </a:r>
        </a:p>
      </dgm:t>
    </dgm:pt>
    <dgm:pt modelId="{6C3D28B7-C69F-42E5-B07B-CA4160992DA8}" type="parTrans" cxnId="{2A79DDE1-9210-43F3-AE8E-83523E506E4A}">
      <dgm:prSet/>
      <dgm:spPr/>
      <dgm:t>
        <a:bodyPr/>
        <a:lstStyle/>
        <a:p>
          <a:endParaRPr lang="en-US" sz="1800"/>
        </a:p>
      </dgm:t>
    </dgm:pt>
    <dgm:pt modelId="{53AFB662-3D57-40D0-903E-4664B59E7123}" type="sibTrans" cxnId="{2A79DDE1-9210-43F3-AE8E-83523E506E4A}">
      <dgm:prSet custT="1"/>
      <dgm:spPr/>
      <dgm:t>
        <a:bodyPr/>
        <a:lstStyle/>
        <a:p>
          <a:endParaRPr lang="en-US" sz="1800"/>
        </a:p>
      </dgm:t>
    </dgm:pt>
    <dgm:pt modelId="{7BDC8E43-0C53-4FA8-969A-9590A795DE60}">
      <dgm:prSet phldrT="[Text]" custT="1"/>
      <dgm:spPr/>
      <dgm:t>
        <a:bodyPr/>
        <a:lstStyle/>
        <a:p>
          <a:r>
            <a:rPr lang="en-US" altLang="zh-CN" sz="1800" dirty="0"/>
            <a:t>Manual</a:t>
          </a:r>
          <a:r>
            <a:rPr lang="zh-CN" altLang="en-US" sz="1800" dirty="0"/>
            <a:t> </a:t>
          </a:r>
          <a:r>
            <a:rPr lang="en-US" altLang="zh-CN" sz="1800" dirty="0"/>
            <a:t>intervention</a:t>
          </a:r>
          <a:r>
            <a:rPr lang="zh-CN" altLang="en-US" sz="1800" dirty="0"/>
            <a:t> </a:t>
          </a:r>
          <a:r>
            <a:rPr lang="en-US" altLang="zh-CN" sz="1800" dirty="0"/>
            <a:t>in</a:t>
          </a:r>
          <a:r>
            <a:rPr lang="zh-CN" altLang="en-US" sz="1800" dirty="0"/>
            <a:t> </a:t>
          </a:r>
          <a:r>
            <a:rPr lang="en-US" altLang="zh-CN" sz="1800" dirty="0"/>
            <a:t>NSMF</a:t>
          </a:r>
          <a:r>
            <a:rPr lang="zh-CN" altLang="en-US" sz="1800" dirty="0"/>
            <a:t> </a:t>
          </a:r>
          <a:r>
            <a:rPr lang="en-US" altLang="zh-CN" sz="1800" dirty="0"/>
            <a:t>Portal</a:t>
          </a:r>
          <a:r>
            <a:rPr lang="zh-CN" altLang="en-US" sz="1800" dirty="0"/>
            <a:t> </a:t>
          </a:r>
          <a:endParaRPr lang="en-US" sz="1800" dirty="0"/>
        </a:p>
      </dgm:t>
    </dgm:pt>
    <dgm:pt modelId="{1622D3DB-5A8C-4D4D-A56C-ECCE591F86BD}" type="sibTrans" cxnId="{D2B9551C-487E-418F-90A4-E920112C2E7E}">
      <dgm:prSet/>
      <dgm:spPr/>
      <dgm:t>
        <a:bodyPr/>
        <a:lstStyle/>
        <a:p>
          <a:endParaRPr lang="en-US"/>
        </a:p>
      </dgm:t>
    </dgm:pt>
    <dgm:pt modelId="{87B5D282-27A4-426C-B3E8-CAA5708EB476}" type="parTrans" cxnId="{D2B9551C-487E-418F-90A4-E920112C2E7E}">
      <dgm:prSet/>
      <dgm:spPr/>
      <dgm:t>
        <a:bodyPr/>
        <a:lstStyle/>
        <a:p>
          <a:endParaRPr lang="en-US"/>
        </a:p>
      </dgm:t>
    </dgm:pt>
    <dgm:pt modelId="{85FA8B17-DB58-4A2D-BC43-30C2F0F004E4}">
      <dgm:prSet phldrT="[Text]" custT="1"/>
      <dgm:spPr/>
      <dgm:t>
        <a:bodyPr/>
        <a:lstStyle/>
        <a:p>
          <a:r>
            <a:rPr lang="en-US" sz="1800" dirty="0"/>
            <a:t>NSSI bound to NSI, NSI bound to service, inventory updated</a:t>
          </a:r>
        </a:p>
      </dgm:t>
    </dgm:pt>
    <dgm:pt modelId="{2C323946-CF39-490A-9CEA-7318E20280CE}" type="sibTrans" cxnId="{0BDD4061-6A95-419B-9B41-11CD5CD1820C}">
      <dgm:prSet/>
      <dgm:spPr/>
      <dgm:t>
        <a:bodyPr/>
        <a:lstStyle/>
        <a:p>
          <a:endParaRPr lang="en-US" sz="1800"/>
        </a:p>
      </dgm:t>
    </dgm:pt>
    <dgm:pt modelId="{46B3731E-5B45-405B-9F81-24BB8C921D10}" type="parTrans" cxnId="{0BDD4061-6A95-419B-9B41-11CD5CD1820C}">
      <dgm:prSet/>
      <dgm:spPr/>
      <dgm:t>
        <a:bodyPr/>
        <a:lstStyle/>
        <a:p>
          <a:endParaRPr lang="en-US" sz="1800"/>
        </a:p>
      </dgm:t>
    </dgm:pt>
    <dgm:pt modelId="{91E3F6A1-A77E-4FEB-943D-186481BCE550}">
      <dgm:prSet phldrT="[Text]" custT="1"/>
      <dgm:spPr/>
      <dgm:t>
        <a:bodyPr/>
        <a:lstStyle/>
        <a:p>
          <a:r>
            <a:rPr lang="en-US" sz="1800" dirty="0"/>
            <a:t>Show internal slice creation steps (NSI, NSSI)</a:t>
          </a:r>
        </a:p>
      </dgm:t>
    </dgm:pt>
    <dgm:pt modelId="{CBF12464-B869-4D50-BDE0-BA2E1F554662}" type="sibTrans" cxnId="{F7F00E6C-0EF6-43E0-B83A-3C336DAEFCD3}">
      <dgm:prSet custT="1"/>
      <dgm:spPr/>
      <dgm:t>
        <a:bodyPr/>
        <a:lstStyle/>
        <a:p>
          <a:endParaRPr lang="en-US" sz="1800"/>
        </a:p>
      </dgm:t>
    </dgm:pt>
    <dgm:pt modelId="{26EF9D3C-E434-4E20-BC3E-CA50BBCA32A8}" type="parTrans" cxnId="{F7F00E6C-0EF6-43E0-B83A-3C336DAEFCD3}">
      <dgm:prSet/>
      <dgm:spPr/>
      <dgm:t>
        <a:bodyPr/>
        <a:lstStyle/>
        <a:p>
          <a:endParaRPr lang="en-US" sz="1800"/>
        </a:p>
      </dgm:t>
    </dgm:pt>
    <dgm:pt modelId="{CEEEBFF2-4084-4B5F-9B5D-CACB4AD71AF6}" type="pres">
      <dgm:prSet presAssocID="{5ABF232C-AAF8-4A13-8042-0FDE61D23BA9}" presName="linearFlow" presStyleCnt="0">
        <dgm:presLayoutVars>
          <dgm:resizeHandles val="exact"/>
        </dgm:presLayoutVars>
      </dgm:prSet>
      <dgm:spPr/>
    </dgm:pt>
    <dgm:pt modelId="{EEEB6F90-4246-402B-892B-98477BBDCDD9}" type="pres">
      <dgm:prSet presAssocID="{FC563FFF-DAA7-4A61-B7D0-FA3ABC10FDF2}" presName="node" presStyleLbl="node1" presStyleIdx="0" presStyleCnt="5" custScaleX="142262">
        <dgm:presLayoutVars>
          <dgm:bulletEnabled val="1"/>
        </dgm:presLayoutVars>
      </dgm:prSet>
      <dgm:spPr/>
      <dgm:t>
        <a:bodyPr/>
        <a:lstStyle/>
        <a:p>
          <a:endParaRPr lang="zh-CN" altLang="en-US"/>
        </a:p>
      </dgm:t>
    </dgm:pt>
    <dgm:pt modelId="{C9F11557-4DC4-466F-AA79-5E69B18A1B43}" type="pres">
      <dgm:prSet presAssocID="{00CC82DC-EBB3-44F1-BEB4-1CBA148A8ED3}" presName="sibTrans" presStyleLbl="sibTrans2D1" presStyleIdx="0" presStyleCnt="4"/>
      <dgm:spPr/>
      <dgm:t>
        <a:bodyPr/>
        <a:lstStyle/>
        <a:p>
          <a:endParaRPr lang="zh-CN" altLang="en-US"/>
        </a:p>
      </dgm:t>
    </dgm:pt>
    <dgm:pt modelId="{E0CCC20D-0D23-48E3-B551-367D42A1451B}" type="pres">
      <dgm:prSet presAssocID="{00CC82DC-EBB3-44F1-BEB4-1CBA148A8ED3}" presName="connectorText" presStyleLbl="sibTrans2D1" presStyleIdx="0" presStyleCnt="4"/>
      <dgm:spPr/>
      <dgm:t>
        <a:bodyPr/>
        <a:lstStyle/>
        <a:p>
          <a:endParaRPr lang="zh-CN" altLang="en-US"/>
        </a:p>
      </dgm:t>
    </dgm:pt>
    <dgm:pt modelId="{CE59E9A9-261B-48DC-B859-6729A4ED475A}" type="pres">
      <dgm:prSet presAssocID="{3617225E-A05C-4EAA-B349-65E738EAB9C8}" presName="node" presStyleLbl="node1" presStyleIdx="1" presStyleCnt="5" custScaleX="142262">
        <dgm:presLayoutVars>
          <dgm:bulletEnabled val="1"/>
        </dgm:presLayoutVars>
      </dgm:prSet>
      <dgm:spPr/>
      <dgm:t>
        <a:bodyPr/>
        <a:lstStyle/>
        <a:p>
          <a:endParaRPr lang="zh-CN" altLang="en-US"/>
        </a:p>
      </dgm:t>
    </dgm:pt>
    <dgm:pt modelId="{CF08D1D2-5FE3-4B0C-836C-34E1B1586FDD}" type="pres">
      <dgm:prSet presAssocID="{53AFB662-3D57-40D0-903E-4664B59E7123}" presName="sibTrans" presStyleLbl="sibTrans2D1" presStyleIdx="1" presStyleCnt="4"/>
      <dgm:spPr/>
      <dgm:t>
        <a:bodyPr/>
        <a:lstStyle/>
        <a:p>
          <a:endParaRPr lang="zh-CN" altLang="en-US"/>
        </a:p>
      </dgm:t>
    </dgm:pt>
    <dgm:pt modelId="{FD26B684-90A7-4A62-AF3D-77104F1DAB55}" type="pres">
      <dgm:prSet presAssocID="{53AFB662-3D57-40D0-903E-4664B59E7123}" presName="connectorText" presStyleLbl="sibTrans2D1" presStyleIdx="1" presStyleCnt="4"/>
      <dgm:spPr/>
      <dgm:t>
        <a:bodyPr/>
        <a:lstStyle/>
        <a:p>
          <a:endParaRPr lang="zh-CN" altLang="en-US"/>
        </a:p>
      </dgm:t>
    </dgm:pt>
    <dgm:pt modelId="{B0CA14B4-F44E-4089-ADED-43F0DA7550CA}" type="pres">
      <dgm:prSet presAssocID="{7BDC8E43-0C53-4FA8-969A-9590A795DE60}" presName="node" presStyleLbl="node1" presStyleIdx="2" presStyleCnt="5" custScaleX="140934">
        <dgm:presLayoutVars>
          <dgm:bulletEnabled val="1"/>
        </dgm:presLayoutVars>
      </dgm:prSet>
      <dgm:spPr/>
      <dgm:t>
        <a:bodyPr/>
        <a:lstStyle/>
        <a:p>
          <a:endParaRPr lang="zh-CN" altLang="en-US"/>
        </a:p>
      </dgm:t>
    </dgm:pt>
    <dgm:pt modelId="{E0EA9B58-56B5-4013-B441-18E978292A43}" type="pres">
      <dgm:prSet presAssocID="{1622D3DB-5A8C-4D4D-A56C-ECCE591F86BD}" presName="sibTrans" presStyleLbl="sibTrans2D1" presStyleIdx="2" presStyleCnt="4"/>
      <dgm:spPr/>
      <dgm:t>
        <a:bodyPr/>
        <a:lstStyle/>
        <a:p>
          <a:endParaRPr lang="zh-CN" altLang="en-US"/>
        </a:p>
      </dgm:t>
    </dgm:pt>
    <dgm:pt modelId="{B317D003-56F3-4120-B4CC-B9964AD1EC07}" type="pres">
      <dgm:prSet presAssocID="{1622D3DB-5A8C-4D4D-A56C-ECCE591F86BD}" presName="connectorText" presStyleLbl="sibTrans2D1" presStyleIdx="2" presStyleCnt="4"/>
      <dgm:spPr/>
      <dgm:t>
        <a:bodyPr/>
        <a:lstStyle/>
        <a:p>
          <a:endParaRPr lang="zh-CN" altLang="en-US"/>
        </a:p>
      </dgm:t>
    </dgm:pt>
    <dgm:pt modelId="{8F1E3CB5-76D5-4075-901B-2BB4E5A3B1CC}" type="pres">
      <dgm:prSet presAssocID="{91E3F6A1-A77E-4FEB-943D-186481BCE550}" presName="node" presStyleLbl="node1" presStyleIdx="3" presStyleCnt="5" custScaleX="142262">
        <dgm:presLayoutVars>
          <dgm:bulletEnabled val="1"/>
        </dgm:presLayoutVars>
      </dgm:prSet>
      <dgm:spPr/>
      <dgm:t>
        <a:bodyPr/>
        <a:lstStyle/>
        <a:p>
          <a:endParaRPr lang="zh-CN" altLang="en-US"/>
        </a:p>
      </dgm:t>
    </dgm:pt>
    <dgm:pt modelId="{36721CEB-D668-4096-8332-159D2AE0EB7D}" type="pres">
      <dgm:prSet presAssocID="{CBF12464-B869-4D50-BDE0-BA2E1F554662}" presName="sibTrans" presStyleLbl="sibTrans2D1" presStyleIdx="3" presStyleCnt="4"/>
      <dgm:spPr/>
      <dgm:t>
        <a:bodyPr/>
        <a:lstStyle/>
        <a:p>
          <a:endParaRPr lang="zh-CN" altLang="en-US"/>
        </a:p>
      </dgm:t>
    </dgm:pt>
    <dgm:pt modelId="{677373C4-1856-4A77-95A3-15A7967E813A}" type="pres">
      <dgm:prSet presAssocID="{CBF12464-B869-4D50-BDE0-BA2E1F554662}" presName="connectorText" presStyleLbl="sibTrans2D1" presStyleIdx="3" presStyleCnt="4"/>
      <dgm:spPr/>
      <dgm:t>
        <a:bodyPr/>
        <a:lstStyle/>
        <a:p>
          <a:endParaRPr lang="zh-CN" altLang="en-US"/>
        </a:p>
      </dgm:t>
    </dgm:pt>
    <dgm:pt modelId="{1BBC4AD1-552C-4503-B12E-3E0D7940E15B}" type="pres">
      <dgm:prSet presAssocID="{85FA8B17-DB58-4A2D-BC43-30C2F0F004E4}" presName="node" presStyleLbl="node1" presStyleIdx="4" presStyleCnt="5" custScaleX="142262">
        <dgm:presLayoutVars>
          <dgm:bulletEnabled val="1"/>
        </dgm:presLayoutVars>
      </dgm:prSet>
      <dgm:spPr/>
      <dgm:t>
        <a:bodyPr/>
        <a:lstStyle/>
        <a:p>
          <a:endParaRPr lang="zh-CN" altLang="en-US"/>
        </a:p>
      </dgm:t>
    </dgm:pt>
  </dgm:ptLst>
  <dgm:cxnLst>
    <dgm:cxn modelId="{34D38232-0A15-4680-86FD-E40A186B0132}" srcId="{5ABF232C-AAF8-4A13-8042-0FDE61D23BA9}" destId="{FC563FFF-DAA7-4A61-B7D0-FA3ABC10FDF2}" srcOrd="0" destOrd="0" parTransId="{747E7AAA-C23F-486A-B279-CE257F56AA26}" sibTransId="{00CC82DC-EBB3-44F1-BEB4-1CBA148A8ED3}"/>
    <dgm:cxn modelId="{F7F00E6C-0EF6-43E0-B83A-3C336DAEFCD3}" srcId="{5ABF232C-AAF8-4A13-8042-0FDE61D23BA9}" destId="{91E3F6A1-A77E-4FEB-943D-186481BCE550}" srcOrd="3" destOrd="0" parTransId="{26EF9D3C-E434-4E20-BC3E-CA50BBCA32A8}" sibTransId="{CBF12464-B869-4D50-BDE0-BA2E1F554662}"/>
    <dgm:cxn modelId="{3C874CBE-A8AB-4679-B39A-7786BB6A616D}" type="presOf" srcId="{00CC82DC-EBB3-44F1-BEB4-1CBA148A8ED3}" destId="{C9F11557-4DC4-466F-AA79-5E69B18A1B43}" srcOrd="0" destOrd="0" presId="urn:microsoft.com/office/officeart/2005/8/layout/process2"/>
    <dgm:cxn modelId="{09F6D2D3-3009-44C5-9327-723967C9838E}" type="presOf" srcId="{53AFB662-3D57-40D0-903E-4664B59E7123}" destId="{CF08D1D2-5FE3-4B0C-836C-34E1B1586FDD}" srcOrd="0" destOrd="0" presId="urn:microsoft.com/office/officeart/2005/8/layout/process2"/>
    <dgm:cxn modelId="{8841561A-8569-4313-ADA0-31C69C61B6DB}" type="presOf" srcId="{85FA8B17-DB58-4A2D-BC43-30C2F0F004E4}" destId="{1BBC4AD1-552C-4503-B12E-3E0D7940E15B}" srcOrd="0" destOrd="0" presId="urn:microsoft.com/office/officeart/2005/8/layout/process2"/>
    <dgm:cxn modelId="{0AC6921A-7FF5-4E55-BAE0-3611A5C6B2F3}" type="presOf" srcId="{00CC82DC-EBB3-44F1-BEB4-1CBA148A8ED3}" destId="{E0CCC20D-0D23-48E3-B551-367D42A1451B}" srcOrd="1" destOrd="0" presId="urn:microsoft.com/office/officeart/2005/8/layout/process2"/>
    <dgm:cxn modelId="{2A79DDE1-9210-43F3-AE8E-83523E506E4A}" srcId="{5ABF232C-AAF8-4A13-8042-0FDE61D23BA9}" destId="{3617225E-A05C-4EAA-B349-65E738EAB9C8}" srcOrd="1" destOrd="0" parTransId="{6C3D28B7-C69F-42E5-B07B-CA4160992DA8}" sibTransId="{53AFB662-3D57-40D0-903E-4664B59E7123}"/>
    <dgm:cxn modelId="{43DFAFB9-30DC-46E4-A95B-393DAEC5AAC0}" type="presOf" srcId="{5ABF232C-AAF8-4A13-8042-0FDE61D23BA9}" destId="{CEEEBFF2-4084-4B5F-9B5D-CACB4AD71AF6}" srcOrd="0" destOrd="0" presId="urn:microsoft.com/office/officeart/2005/8/layout/process2"/>
    <dgm:cxn modelId="{5783B424-F7B3-4DA9-BB03-F16D9CF8EDD3}" type="presOf" srcId="{7BDC8E43-0C53-4FA8-969A-9590A795DE60}" destId="{B0CA14B4-F44E-4089-ADED-43F0DA7550CA}" srcOrd="0" destOrd="0" presId="urn:microsoft.com/office/officeart/2005/8/layout/process2"/>
    <dgm:cxn modelId="{B2DB8411-24E5-4C52-8206-49C986620522}" type="presOf" srcId="{CBF12464-B869-4D50-BDE0-BA2E1F554662}" destId="{677373C4-1856-4A77-95A3-15A7967E813A}" srcOrd="1" destOrd="0" presId="urn:microsoft.com/office/officeart/2005/8/layout/process2"/>
    <dgm:cxn modelId="{79C0091A-7EB7-4937-98B5-5387191A75A3}" type="presOf" srcId="{CBF12464-B869-4D50-BDE0-BA2E1F554662}" destId="{36721CEB-D668-4096-8332-159D2AE0EB7D}" srcOrd="0" destOrd="0" presId="urn:microsoft.com/office/officeart/2005/8/layout/process2"/>
    <dgm:cxn modelId="{D38A40D4-E86F-4AC9-AADB-1435544DF40E}" type="presOf" srcId="{53AFB662-3D57-40D0-903E-4664B59E7123}" destId="{FD26B684-90A7-4A62-AF3D-77104F1DAB55}" srcOrd="1" destOrd="0" presId="urn:microsoft.com/office/officeart/2005/8/layout/process2"/>
    <dgm:cxn modelId="{DE9D41BC-6202-4716-8583-063B259AAC7A}" type="presOf" srcId="{FC563FFF-DAA7-4A61-B7D0-FA3ABC10FDF2}" destId="{EEEB6F90-4246-402B-892B-98477BBDCDD9}" srcOrd="0" destOrd="0" presId="urn:microsoft.com/office/officeart/2005/8/layout/process2"/>
    <dgm:cxn modelId="{15686B52-0A7E-41FE-87B2-6470508C7C54}" type="presOf" srcId="{91E3F6A1-A77E-4FEB-943D-186481BCE550}" destId="{8F1E3CB5-76D5-4075-901B-2BB4E5A3B1CC}" srcOrd="0" destOrd="0" presId="urn:microsoft.com/office/officeart/2005/8/layout/process2"/>
    <dgm:cxn modelId="{0BDD4061-6A95-419B-9B41-11CD5CD1820C}" srcId="{5ABF232C-AAF8-4A13-8042-0FDE61D23BA9}" destId="{85FA8B17-DB58-4A2D-BC43-30C2F0F004E4}" srcOrd="4" destOrd="0" parTransId="{46B3731E-5B45-405B-9F81-24BB8C921D10}" sibTransId="{2C323946-CF39-490A-9CEA-7318E20280CE}"/>
    <dgm:cxn modelId="{D2B9551C-487E-418F-90A4-E920112C2E7E}" srcId="{5ABF232C-AAF8-4A13-8042-0FDE61D23BA9}" destId="{7BDC8E43-0C53-4FA8-969A-9590A795DE60}" srcOrd="2" destOrd="0" parTransId="{87B5D282-27A4-426C-B3E8-CAA5708EB476}" sibTransId="{1622D3DB-5A8C-4D4D-A56C-ECCE591F86BD}"/>
    <dgm:cxn modelId="{4EE7A644-052A-42DB-ACBD-C45A481E46CC}" type="presOf" srcId="{3617225E-A05C-4EAA-B349-65E738EAB9C8}" destId="{CE59E9A9-261B-48DC-B859-6729A4ED475A}" srcOrd="0" destOrd="0" presId="urn:microsoft.com/office/officeart/2005/8/layout/process2"/>
    <dgm:cxn modelId="{345D315F-7C35-49F9-9A6C-ADF478DE672C}" type="presOf" srcId="{1622D3DB-5A8C-4D4D-A56C-ECCE591F86BD}" destId="{E0EA9B58-56B5-4013-B441-18E978292A43}" srcOrd="0" destOrd="0" presId="urn:microsoft.com/office/officeart/2005/8/layout/process2"/>
    <dgm:cxn modelId="{13762890-B9F0-4608-A7A9-9C2CD948250E}" type="presOf" srcId="{1622D3DB-5A8C-4D4D-A56C-ECCE591F86BD}" destId="{B317D003-56F3-4120-B4CC-B9964AD1EC07}" srcOrd="1" destOrd="0" presId="urn:microsoft.com/office/officeart/2005/8/layout/process2"/>
    <dgm:cxn modelId="{CF752AF0-ACE8-42F5-B1B4-77C61CA01885}" type="presParOf" srcId="{CEEEBFF2-4084-4B5F-9B5D-CACB4AD71AF6}" destId="{EEEB6F90-4246-402B-892B-98477BBDCDD9}" srcOrd="0" destOrd="0" presId="urn:microsoft.com/office/officeart/2005/8/layout/process2"/>
    <dgm:cxn modelId="{908E0523-E3B0-4B6C-966E-3FADC514814D}" type="presParOf" srcId="{CEEEBFF2-4084-4B5F-9B5D-CACB4AD71AF6}" destId="{C9F11557-4DC4-466F-AA79-5E69B18A1B43}" srcOrd="1" destOrd="0" presId="urn:microsoft.com/office/officeart/2005/8/layout/process2"/>
    <dgm:cxn modelId="{5C8C8D38-4105-4903-A598-867AD63FC80A}" type="presParOf" srcId="{C9F11557-4DC4-466F-AA79-5E69B18A1B43}" destId="{E0CCC20D-0D23-48E3-B551-367D42A1451B}" srcOrd="0" destOrd="0" presId="urn:microsoft.com/office/officeart/2005/8/layout/process2"/>
    <dgm:cxn modelId="{471F6323-19AF-4D36-80B9-9E7897AA148C}" type="presParOf" srcId="{CEEEBFF2-4084-4B5F-9B5D-CACB4AD71AF6}" destId="{CE59E9A9-261B-48DC-B859-6729A4ED475A}" srcOrd="2" destOrd="0" presId="urn:microsoft.com/office/officeart/2005/8/layout/process2"/>
    <dgm:cxn modelId="{1A36E80B-C295-4DB5-89C7-DB5DA99818B2}" type="presParOf" srcId="{CEEEBFF2-4084-4B5F-9B5D-CACB4AD71AF6}" destId="{CF08D1D2-5FE3-4B0C-836C-34E1B1586FDD}" srcOrd="3" destOrd="0" presId="urn:microsoft.com/office/officeart/2005/8/layout/process2"/>
    <dgm:cxn modelId="{FCE673F7-D20E-4FCC-B7E8-26384DE67094}" type="presParOf" srcId="{CF08D1D2-5FE3-4B0C-836C-34E1B1586FDD}" destId="{FD26B684-90A7-4A62-AF3D-77104F1DAB55}" srcOrd="0" destOrd="0" presId="urn:microsoft.com/office/officeart/2005/8/layout/process2"/>
    <dgm:cxn modelId="{4D5A002B-253E-4A47-9A98-2DC9767CEE3B}" type="presParOf" srcId="{CEEEBFF2-4084-4B5F-9B5D-CACB4AD71AF6}" destId="{B0CA14B4-F44E-4089-ADED-43F0DA7550CA}" srcOrd="4" destOrd="0" presId="urn:microsoft.com/office/officeart/2005/8/layout/process2"/>
    <dgm:cxn modelId="{03C05A54-C10A-49DC-810A-A13523D77120}" type="presParOf" srcId="{CEEEBFF2-4084-4B5F-9B5D-CACB4AD71AF6}" destId="{E0EA9B58-56B5-4013-B441-18E978292A43}" srcOrd="5" destOrd="0" presId="urn:microsoft.com/office/officeart/2005/8/layout/process2"/>
    <dgm:cxn modelId="{BC3CB18C-E567-4DBB-A250-E51865345237}" type="presParOf" srcId="{E0EA9B58-56B5-4013-B441-18E978292A43}" destId="{B317D003-56F3-4120-B4CC-B9964AD1EC07}" srcOrd="0" destOrd="0" presId="urn:microsoft.com/office/officeart/2005/8/layout/process2"/>
    <dgm:cxn modelId="{15EFD68D-1B7F-4D9D-8D8F-61E224AAE038}" type="presParOf" srcId="{CEEEBFF2-4084-4B5F-9B5D-CACB4AD71AF6}" destId="{8F1E3CB5-76D5-4075-901B-2BB4E5A3B1CC}" srcOrd="6" destOrd="0" presId="urn:microsoft.com/office/officeart/2005/8/layout/process2"/>
    <dgm:cxn modelId="{304EEB28-6A47-45C6-995A-6AFB210AF5E4}" type="presParOf" srcId="{CEEEBFF2-4084-4B5F-9B5D-CACB4AD71AF6}" destId="{36721CEB-D668-4096-8332-159D2AE0EB7D}" srcOrd="7" destOrd="0" presId="urn:microsoft.com/office/officeart/2005/8/layout/process2"/>
    <dgm:cxn modelId="{0F1BDC3C-F0A5-41AC-AF0F-1D584812895B}" type="presParOf" srcId="{36721CEB-D668-4096-8332-159D2AE0EB7D}" destId="{677373C4-1856-4A77-95A3-15A7967E813A}" srcOrd="0" destOrd="0" presId="urn:microsoft.com/office/officeart/2005/8/layout/process2"/>
    <dgm:cxn modelId="{A4BDE01C-9716-4911-B0D7-A90BE82CB224}" type="presParOf" srcId="{CEEEBFF2-4084-4B5F-9B5D-CACB4AD71AF6}" destId="{1BBC4AD1-552C-4503-B12E-3E0D7940E15B}" srcOrd="8" destOrd="0" presId="urn:microsoft.com/office/officeart/2005/8/layout/process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BF232C-AAF8-4A13-8042-0FDE61D23BA9}" type="doc">
      <dgm:prSet loTypeId="urn:microsoft.com/office/officeart/2005/8/layout/process2" loCatId="process" qsTypeId="urn:microsoft.com/office/officeart/2005/8/quickstyle/simple3" qsCatId="simple" csTypeId="urn:microsoft.com/office/officeart/2005/8/colors/accent5_2" csCatId="accent5" phldr="1"/>
      <dgm:spPr/>
    </dgm:pt>
    <dgm:pt modelId="{FC563FFF-DAA7-4A61-B7D0-FA3ABC10FDF2}">
      <dgm:prSet phldrT="[Text]" custT="1"/>
      <dgm:spPr/>
      <dgm:t>
        <a:bodyPr/>
        <a:lstStyle/>
        <a:p>
          <a:r>
            <a:rPr lang="en-US" sz="1800" dirty="0"/>
            <a:t>Activate a Service (CSMF Portal)</a:t>
          </a:r>
        </a:p>
      </dgm:t>
    </dgm:pt>
    <dgm:pt modelId="{747E7AAA-C23F-486A-B279-CE257F56AA26}" type="parTrans" cxnId="{34D38232-0A15-4680-86FD-E40A186B0132}">
      <dgm:prSet/>
      <dgm:spPr/>
      <dgm:t>
        <a:bodyPr/>
        <a:lstStyle/>
        <a:p>
          <a:endParaRPr lang="en-US" sz="2000"/>
        </a:p>
      </dgm:t>
    </dgm:pt>
    <dgm:pt modelId="{00CC82DC-EBB3-44F1-BEB4-1CBA148A8ED3}" type="sibTrans" cxnId="{34D38232-0A15-4680-86FD-E40A186B0132}">
      <dgm:prSet custT="1"/>
      <dgm:spPr/>
      <dgm:t>
        <a:bodyPr/>
        <a:lstStyle/>
        <a:p>
          <a:endParaRPr lang="en-US" sz="1400"/>
        </a:p>
      </dgm:t>
    </dgm:pt>
    <dgm:pt modelId="{3617225E-A05C-4EAA-B349-65E738EAB9C8}">
      <dgm:prSet phldrT="[Text]" custT="1"/>
      <dgm:spPr/>
      <dgm:t>
        <a:bodyPr/>
        <a:lstStyle/>
        <a:p>
          <a:r>
            <a:rPr lang="en-US" sz="1800" dirty="0"/>
            <a:t>Activate NSI</a:t>
          </a:r>
        </a:p>
      </dgm:t>
    </dgm:pt>
    <dgm:pt modelId="{6C3D28B7-C69F-42E5-B07B-CA4160992DA8}" type="parTrans" cxnId="{2A79DDE1-9210-43F3-AE8E-83523E506E4A}">
      <dgm:prSet/>
      <dgm:spPr/>
      <dgm:t>
        <a:bodyPr/>
        <a:lstStyle/>
        <a:p>
          <a:endParaRPr lang="en-US" sz="2000"/>
        </a:p>
      </dgm:t>
    </dgm:pt>
    <dgm:pt modelId="{53AFB662-3D57-40D0-903E-4664B59E7123}" type="sibTrans" cxnId="{2A79DDE1-9210-43F3-AE8E-83523E506E4A}">
      <dgm:prSet custT="1"/>
      <dgm:spPr/>
      <dgm:t>
        <a:bodyPr/>
        <a:lstStyle/>
        <a:p>
          <a:endParaRPr lang="en-US" sz="1400"/>
        </a:p>
      </dgm:t>
    </dgm:pt>
    <dgm:pt modelId="{91E3F6A1-A77E-4FEB-943D-186481BCE550}">
      <dgm:prSet phldrT="[Text]" custT="1"/>
      <dgm:spPr/>
      <dgm:t>
        <a:bodyPr/>
        <a:lstStyle/>
        <a:p>
          <a:r>
            <a:rPr lang="en-US" sz="1800" dirty="0"/>
            <a:t>Activate NSSIs</a:t>
          </a:r>
        </a:p>
      </dgm:t>
    </dgm:pt>
    <dgm:pt modelId="{26EF9D3C-E434-4E20-BC3E-CA50BBCA32A8}" type="parTrans" cxnId="{F7F00E6C-0EF6-43E0-B83A-3C336DAEFCD3}">
      <dgm:prSet/>
      <dgm:spPr/>
      <dgm:t>
        <a:bodyPr/>
        <a:lstStyle/>
        <a:p>
          <a:endParaRPr lang="en-US" sz="2000"/>
        </a:p>
      </dgm:t>
    </dgm:pt>
    <dgm:pt modelId="{CBF12464-B869-4D50-BDE0-BA2E1F554662}" type="sibTrans" cxnId="{F7F00E6C-0EF6-43E0-B83A-3C336DAEFCD3}">
      <dgm:prSet custT="1"/>
      <dgm:spPr/>
      <dgm:t>
        <a:bodyPr/>
        <a:lstStyle/>
        <a:p>
          <a:endParaRPr lang="en-US" sz="1400"/>
        </a:p>
      </dgm:t>
    </dgm:pt>
    <dgm:pt modelId="{319D7AF8-79D9-47A0-B0B0-A0976448B60B}">
      <dgm:prSet phldrT="[Text]" custT="1"/>
      <dgm:spPr/>
      <dgm:t>
        <a:bodyPr/>
        <a:lstStyle/>
        <a:p>
          <a:r>
            <a:rPr lang="en-US" sz="1800" dirty="0"/>
            <a:t>Determine NSI binding</a:t>
          </a:r>
        </a:p>
      </dgm:t>
    </dgm:pt>
    <dgm:pt modelId="{58148E3C-B196-4B9B-B4B8-8A98166876CA}" type="parTrans" cxnId="{BF78920C-9082-449C-9556-8B330BB62F6A}">
      <dgm:prSet/>
      <dgm:spPr/>
      <dgm:t>
        <a:bodyPr/>
        <a:lstStyle/>
        <a:p>
          <a:endParaRPr lang="en-US" sz="2000"/>
        </a:p>
      </dgm:t>
    </dgm:pt>
    <dgm:pt modelId="{1089F73D-A302-45E0-BBF8-9E40F9BA5A97}" type="sibTrans" cxnId="{BF78920C-9082-449C-9556-8B330BB62F6A}">
      <dgm:prSet custT="1"/>
      <dgm:spPr/>
      <dgm:t>
        <a:bodyPr/>
        <a:lstStyle/>
        <a:p>
          <a:endParaRPr lang="en-US" sz="1400"/>
        </a:p>
      </dgm:t>
    </dgm:pt>
    <dgm:pt modelId="{85FA8B17-DB58-4A2D-BC43-30C2F0F004E4}">
      <dgm:prSet phldrT="[Text]" custT="1"/>
      <dgm:spPr/>
      <dgm:t>
        <a:bodyPr/>
        <a:lstStyle/>
        <a:p>
          <a:r>
            <a:rPr lang="en-US" sz="1800" dirty="0"/>
            <a:t>Update inventory, status, etc.</a:t>
          </a:r>
        </a:p>
      </dgm:t>
    </dgm:pt>
    <dgm:pt modelId="{2C323946-CF39-490A-9CEA-7318E20280CE}" type="sibTrans" cxnId="{0BDD4061-6A95-419B-9B41-11CD5CD1820C}">
      <dgm:prSet/>
      <dgm:spPr/>
      <dgm:t>
        <a:bodyPr/>
        <a:lstStyle/>
        <a:p>
          <a:endParaRPr lang="en-US" sz="2000"/>
        </a:p>
      </dgm:t>
    </dgm:pt>
    <dgm:pt modelId="{46B3731E-5B45-405B-9F81-24BB8C921D10}" type="parTrans" cxnId="{0BDD4061-6A95-419B-9B41-11CD5CD1820C}">
      <dgm:prSet/>
      <dgm:spPr/>
      <dgm:t>
        <a:bodyPr/>
        <a:lstStyle/>
        <a:p>
          <a:endParaRPr lang="en-US" sz="2000"/>
        </a:p>
      </dgm:t>
    </dgm:pt>
    <dgm:pt modelId="{CEEEBFF2-4084-4B5F-9B5D-CACB4AD71AF6}" type="pres">
      <dgm:prSet presAssocID="{5ABF232C-AAF8-4A13-8042-0FDE61D23BA9}" presName="linearFlow" presStyleCnt="0">
        <dgm:presLayoutVars>
          <dgm:resizeHandles val="exact"/>
        </dgm:presLayoutVars>
      </dgm:prSet>
      <dgm:spPr/>
    </dgm:pt>
    <dgm:pt modelId="{EEEB6F90-4246-402B-892B-98477BBDCDD9}" type="pres">
      <dgm:prSet presAssocID="{FC563FFF-DAA7-4A61-B7D0-FA3ABC10FDF2}" presName="node" presStyleLbl="node1" presStyleIdx="0" presStyleCnt="5" custScaleX="202660" custLinFactNeighborY="-855">
        <dgm:presLayoutVars>
          <dgm:bulletEnabled val="1"/>
        </dgm:presLayoutVars>
      </dgm:prSet>
      <dgm:spPr/>
      <dgm:t>
        <a:bodyPr/>
        <a:lstStyle/>
        <a:p>
          <a:endParaRPr lang="zh-CN" altLang="en-US"/>
        </a:p>
      </dgm:t>
    </dgm:pt>
    <dgm:pt modelId="{C9F11557-4DC4-466F-AA79-5E69B18A1B43}" type="pres">
      <dgm:prSet presAssocID="{00CC82DC-EBB3-44F1-BEB4-1CBA148A8ED3}" presName="sibTrans" presStyleLbl="sibTrans2D1" presStyleIdx="0" presStyleCnt="4"/>
      <dgm:spPr/>
      <dgm:t>
        <a:bodyPr/>
        <a:lstStyle/>
        <a:p>
          <a:endParaRPr lang="zh-CN" altLang="en-US"/>
        </a:p>
      </dgm:t>
    </dgm:pt>
    <dgm:pt modelId="{E0CCC20D-0D23-48E3-B551-367D42A1451B}" type="pres">
      <dgm:prSet presAssocID="{00CC82DC-EBB3-44F1-BEB4-1CBA148A8ED3}" presName="connectorText" presStyleLbl="sibTrans2D1" presStyleIdx="0" presStyleCnt="4"/>
      <dgm:spPr/>
      <dgm:t>
        <a:bodyPr/>
        <a:lstStyle/>
        <a:p>
          <a:endParaRPr lang="zh-CN" altLang="en-US"/>
        </a:p>
      </dgm:t>
    </dgm:pt>
    <dgm:pt modelId="{B1C535CE-FB00-4499-AE7A-47408CF0EA56}" type="pres">
      <dgm:prSet presAssocID="{319D7AF8-79D9-47A0-B0B0-A0976448B60B}" presName="node" presStyleLbl="node1" presStyleIdx="1" presStyleCnt="5" custScaleX="202660" custLinFactNeighborX="35487" custLinFactNeighborY="-9595">
        <dgm:presLayoutVars>
          <dgm:bulletEnabled val="1"/>
        </dgm:presLayoutVars>
      </dgm:prSet>
      <dgm:spPr/>
      <dgm:t>
        <a:bodyPr/>
        <a:lstStyle/>
        <a:p>
          <a:endParaRPr lang="zh-CN" altLang="en-US"/>
        </a:p>
      </dgm:t>
    </dgm:pt>
    <dgm:pt modelId="{CE3DA25E-54EB-4696-9C3B-C9382B823B27}" type="pres">
      <dgm:prSet presAssocID="{1089F73D-A302-45E0-BBF8-9E40F9BA5A97}" presName="sibTrans" presStyleLbl="sibTrans2D1" presStyleIdx="1" presStyleCnt="4"/>
      <dgm:spPr/>
      <dgm:t>
        <a:bodyPr/>
        <a:lstStyle/>
        <a:p>
          <a:endParaRPr lang="zh-CN" altLang="en-US"/>
        </a:p>
      </dgm:t>
    </dgm:pt>
    <dgm:pt modelId="{A8C1893F-5D01-4B5E-812F-12637ACB7BAF}" type="pres">
      <dgm:prSet presAssocID="{1089F73D-A302-45E0-BBF8-9E40F9BA5A97}" presName="connectorText" presStyleLbl="sibTrans2D1" presStyleIdx="1" presStyleCnt="4"/>
      <dgm:spPr/>
      <dgm:t>
        <a:bodyPr/>
        <a:lstStyle/>
        <a:p>
          <a:endParaRPr lang="zh-CN" altLang="en-US"/>
        </a:p>
      </dgm:t>
    </dgm:pt>
    <dgm:pt modelId="{CE59E9A9-261B-48DC-B859-6729A4ED475A}" type="pres">
      <dgm:prSet presAssocID="{3617225E-A05C-4EAA-B349-65E738EAB9C8}" presName="node" presStyleLbl="node1" presStyleIdx="2" presStyleCnt="5" custScaleX="202660">
        <dgm:presLayoutVars>
          <dgm:bulletEnabled val="1"/>
        </dgm:presLayoutVars>
      </dgm:prSet>
      <dgm:spPr/>
      <dgm:t>
        <a:bodyPr/>
        <a:lstStyle/>
        <a:p>
          <a:endParaRPr lang="zh-CN" altLang="en-US"/>
        </a:p>
      </dgm:t>
    </dgm:pt>
    <dgm:pt modelId="{CF08D1D2-5FE3-4B0C-836C-34E1B1586FDD}" type="pres">
      <dgm:prSet presAssocID="{53AFB662-3D57-40D0-903E-4664B59E7123}" presName="sibTrans" presStyleLbl="sibTrans2D1" presStyleIdx="2" presStyleCnt="4"/>
      <dgm:spPr/>
      <dgm:t>
        <a:bodyPr/>
        <a:lstStyle/>
        <a:p>
          <a:endParaRPr lang="zh-CN" altLang="en-US"/>
        </a:p>
      </dgm:t>
    </dgm:pt>
    <dgm:pt modelId="{FD26B684-90A7-4A62-AF3D-77104F1DAB55}" type="pres">
      <dgm:prSet presAssocID="{53AFB662-3D57-40D0-903E-4664B59E7123}" presName="connectorText" presStyleLbl="sibTrans2D1" presStyleIdx="2" presStyleCnt="4"/>
      <dgm:spPr/>
      <dgm:t>
        <a:bodyPr/>
        <a:lstStyle/>
        <a:p>
          <a:endParaRPr lang="zh-CN" altLang="en-US"/>
        </a:p>
      </dgm:t>
    </dgm:pt>
    <dgm:pt modelId="{8F1E3CB5-76D5-4075-901B-2BB4E5A3B1CC}" type="pres">
      <dgm:prSet presAssocID="{91E3F6A1-A77E-4FEB-943D-186481BCE550}" presName="node" presStyleLbl="node1" presStyleIdx="3" presStyleCnt="5" custScaleX="202660">
        <dgm:presLayoutVars>
          <dgm:bulletEnabled val="1"/>
        </dgm:presLayoutVars>
      </dgm:prSet>
      <dgm:spPr/>
      <dgm:t>
        <a:bodyPr/>
        <a:lstStyle/>
        <a:p>
          <a:endParaRPr lang="zh-CN" altLang="en-US"/>
        </a:p>
      </dgm:t>
    </dgm:pt>
    <dgm:pt modelId="{36721CEB-D668-4096-8332-159D2AE0EB7D}" type="pres">
      <dgm:prSet presAssocID="{CBF12464-B869-4D50-BDE0-BA2E1F554662}" presName="sibTrans" presStyleLbl="sibTrans2D1" presStyleIdx="3" presStyleCnt="4"/>
      <dgm:spPr/>
      <dgm:t>
        <a:bodyPr/>
        <a:lstStyle/>
        <a:p>
          <a:endParaRPr lang="zh-CN" altLang="en-US"/>
        </a:p>
      </dgm:t>
    </dgm:pt>
    <dgm:pt modelId="{677373C4-1856-4A77-95A3-15A7967E813A}" type="pres">
      <dgm:prSet presAssocID="{CBF12464-B869-4D50-BDE0-BA2E1F554662}" presName="connectorText" presStyleLbl="sibTrans2D1" presStyleIdx="3" presStyleCnt="4"/>
      <dgm:spPr/>
      <dgm:t>
        <a:bodyPr/>
        <a:lstStyle/>
        <a:p>
          <a:endParaRPr lang="zh-CN" altLang="en-US"/>
        </a:p>
      </dgm:t>
    </dgm:pt>
    <dgm:pt modelId="{1BBC4AD1-552C-4503-B12E-3E0D7940E15B}" type="pres">
      <dgm:prSet presAssocID="{85FA8B17-DB58-4A2D-BC43-30C2F0F004E4}" presName="node" presStyleLbl="node1" presStyleIdx="4" presStyleCnt="5" custScaleX="202660" custLinFactNeighborX="4106" custLinFactNeighborY="856">
        <dgm:presLayoutVars>
          <dgm:bulletEnabled val="1"/>
        </dgm:presLayoutVars>
      </dgm:prSet>
      <dgm:spPr/>
      <dgm:t>
        <a:bodyPr/>
        <a:lstStyle/>
        <a:p>
          <a:endParaRPr lang="zh-CN" altLang="en-US"/>
        </a:p>
      </dgm:t>
    </dgm:pt>
  </dgm:ptLst>
  <dgm:cxnLst>
    <dgm:cxn modelId="{34D38232-0A15-4680-86FD-E40A186B0132}" srcId="{5ABF232C-AAF8-4A13-8042-0FDE61D23BA9}" destId="{FC563FFF-DAA7-4A61-B7D0-FA3ABC10FDF2}" srcOrd="0" destOrd="0" parTransId="{747E7AAA-C23F-486A-B279-CE257F56AA26}" sibTransId="{00CC82DC-EBB3-44F1-BEB4-1CBA148A8ED3}"/>
    <dgm:cxn modelId="{BF78920C-9082-449C-9556-8B330BB62F6A}" srcId="{5ABF232C-AAF8-4A13-8042-0FDE61D23BA9}" destId="{319D7AF8-79D9-47A0-B0B0-A0976448B60B}" srcOrd="1" destOrd="0" parTransId="{58148E3C-B196-4B9B-B4B8-8A98166876CA}" sibTransId="{1089F73D-A302-45E0-BBF8-9E40F9BA5A97}"/>
    <dgm:cxn modelId="{5B88E6DC-E6FA-4C89-BF1B-8BD44305CE7F}" type="presOf" srcId="{1089F73D-A302-45E0-BBF8-9E40F9BA5A97}" destId="{CE3DA25E-54EB-4696-9C3B-C9382B823B27}" srcOrd="0" destOrd="0" presId="urn:microsoft.com/office/officeart/2005/8/layout/process2"/>
    <dgm:cxn modelId="{F7F00E6C-0EF6-43E0-B83A-3C336DAEFCD3}" srcId="{5ABF232C-AAF8-4A13-8042-0FDE61D23BA9}" destId="{91E3F6A1-A77E-4FEB-943D-186481BCE550}" srcOrd="3" destOrd="0" parTransId="{26EF9D3C-E434-4E20-BC3E-CA50BBCA32A8}" sibTransId="{CBF12464-B869-4D50-BDE0-BA2E1F554662}"/>
    <dgm:cxn modelId="{3C874CBE-A8AB-4679-B39A-7786BB6A616D}" type="presOf" srcId="{00CC82DC-EBB3-44F1-BEB4-1CBA148A8ED3}" destId="{C9F11557-4DC4-466F-AA79-5E69B18A1B43}" srcOrd="0" destOrd="0" presId="urn:microsoft.com/office/officeart/2005/8/layout/process2"/>
    <dgm:cxn modelId="{09F6D2D3-3009-44C5-9327-723967C9838E}" type="presOf" srcId="{53AFB662-3D57-40D0-903E-4664B59E7123}" destId="{CF08D1D2-5FE3-4B0C-836C-34E1B1586FDD}" srcOrd="0" destOrd="0" presId="urn:microsoft.com/office/officeart/2005/8/layout/process2"/>
    <dgm:cxn modelId="{8841561A-8569-4313-ADA0-31C69C61B6DB}" type="presOf" srcId="{85FA8B17-DB58-4A2D-BC43-30C2F0F004E4}" destId="{1BBC4AD1-552C-4503-B12E-3E0D7940E15B}" srcOrd="0" destOrd="0" presId="urn:microsoft.com/office/officeart/2005/8/layout/process2"/>
    <dgm:cxn modelId="{0AC6921A-7FF5-4E55-BAE0-3611A5C6B2F3}" type="presOf" srcId="{00CC82DC-EBB3-44F1-BEB4-1CBA148A8ED3}" destId="{E0CCC20D-0D23-48E3-B551-367D42A1451B}" srcOrd="1" destOrd="0" presId="urn:microsoft.com/office/officeart/2005/8/layout/process2"/>
    <dgm:cxn modelId="{D23BDF0F-F68E-408C-8F67-C2D0C6243038}" type="presOf" srcId="{319D7AF8-79D9-47A0-B0B0-A0976448B60B}" destId="{B1C535CE-FB00-4499-AE7A-47408CF0EA56}" srcOrd="0" destOrd="0" presId="urn:microsoft.com/office/officeart/2005/8/layout/process2"/>
    <dgm:cxn modelId="{2A79DDE1-9210-43F3-AE8E-83523E506E4A}" srcId="{5ABF232C-AAF8-4A13-8042-0FDE61D23BA9}" destId="{3617225E-A05C-4EAA-B349-65E738EAB9C8}" srcOrd="2" destOrd="0" parTransId="{6C3D28B7-C69F-42E5-B07B-CA4160992DA8}" sibTransId="{53AFB662-3D57-40D0-903E-4664B59E7123}"/>
    <dgm:cxn modelId="{43DFAFB9-30DC-46E4-A95B-393DAEC5AAC0}" type="presOf" srcId="{5ABF232C-AAF8-4A13-8042-0FDE61D23BA9}" destId="{CEEEBFF2-4084-4B5F-9B5D-CACB4AD71AF6}" srcOrd="0" destOrd="0" presId="urn:microsoft.com/office/officeart/2005/8/layout/process2"/>
    <dgm:cxn modelId="{B2DB8411-24E5-4C52-8206-49C986620522}" type="presOf" srcId="{CBF12464-B869-4D50-BDE0-BA2E1F554662}" destId="{677373C4-1856-4A77-95A3-15A7967E813A}" srcOrd="1" destOrd="0" presId="urn:microsoft.com/office/officeart/2005/8/layout/process2"/>
    <dgm:cxn modelId="{79C0091A-7EB7-4937-98B5-5387191A75A3}" type="presOf" srcId="{CBF12464-B869-4D50-BDE0-BA2E1F554662}" destId="{36721CEB-D668-4096-8332-159D2AE0EB7D}" srcOrd="0" destOrd="0" presId="urn:microsoft.com/office/officeart/2005/8/layout/process2"/>
    <dgm:cxn modelId="{D38A40D4-E86F-4AC9-AADB-1435544DF40E}" type="presOf" srcId="{53AFB662-3D57-40D0-903E-4664B59E7123}" destId="{FD26B684-90A7-4A62-AF3D-77104F1DAB55}" srcOrd="1" destOrd="0" presId="urn:microsoft.com/office/officeart/2005/8/layout/process2"/>
    <dgm:cxn modelId="{DE9D41BC-6202-4716-8583-063B259AAC7A}" type="presOf" srcId="{FC563FFF-DAA7-4A61-B7D0-FA3ABC10FDF2}" destId="{EEEB6F90-4246-402B-892B-98477BBDCDD9}" srcOrd="0" destOrd="0" presId="urn:microsoft.com/office/officeart/2005/8/layout/process2"/>
    <dgm:cxn modelId="{69441A2F-A3D8-4AD8-8106-25DDEAA2C381}" type="presOf" srcId="{1089F73D-A302-45E0-BBF8-9E40F9BA5A97}" destId="{A8C1893F-5D01-4B5E-812F-12637ACB7BAF}" srcOrd="1" destOrd="0" presId="urn:microsoft.com/office/officeart/2005/8/layout/process2"/>
    <dgm:cxn modelId="{15686B52-0A7E-41FE-87B2-6470508C7C54}" type="presOf" srcId="{91E3F6A1-A77E-4FEB-943D-186481BCE550}" destId="{8F1E3CB5-76D5-4075-901B-2BB4E5A3B1CC}" srcOrd="0" destOrd="0" presId="urn:microsoft.com/office/officeart/2005/8/layout/process2"/>
    <dgm:cxn modelId="{0BDD4061-6A95-419B-9B41-11CD5CD1820C}" srcId="{5ABF232C-AAF8-4A13-8042-0FDE61D23BA9}" destId="{85FA8B17-DB58-4A2D-BC43-30C2F0F004E4}" srcOrd="4" destOrd="0" parTransId="{46B3731E-5B45-405B-9F81-24BB8C921D10}" sibTransId="{2C323946-CF39-490A-9CEA-7318E20280CE}"/>
    <dgm:cxn modelId="{4EE7A644-052A-42DB-ACBD-C45A481E46CC}" type="presOf" srcId="{3617225E-A05C-4EAA-B349-65E738EAB9C8}" destId="{CE59E9A9-261B-48DC-B859-6729A4ED475A}" srcOrd="0" destOrd="0" presId="urn:microsoft.com/office/officeart/2005/8/layout/process2"/>
    <dgm:cxn modelId="{CF752AF0-ACE8-42F5-B1B4-77C61CA01885}" type="presParOf" srcId="{CEEEBFF2-4084-4B5F-9B5D-CACB4AD71AF6}" destId="{EEEB6F90-4246-402B-892B-98477BBDCDD9}" srcOrd="0" destOrd="0" presId="urn:microsoft.com/office/officeart/2005/8/layout/process2"/>
    <dgm:cxn modelId="{908E0523-E3B0-4B6C-966E-3FADC514814D}" type="presParOf" srcId="{CEEEBFF2-4084-4B5F-9B5D-CACB4AD71AF6}" destId="{C9F11557-4DC4-466F-AA79-5E69B18A1B43}" srcOrd="1" destOrd="0" presId="urn:microsoft.com/office/officeart/2005/8/layout/process2"/>
    <dgm:cxn modelId="{5C8C8D38-4105-4903-A598-867AD63FC80A}" type="presParOf" srcId="{C9F11557-4DC4-466F-AA79-5E69B18A1B43}" destId="{E0CCC20D-0D23-48E3-B551-367D42A1451B}" srcOrd="0" destOrd="0" presId="urn:microsoft.com/office/officeart/2005/8/layout/process2"/>
    <dgm:cxn modelId="{47425264-4549-474B-BF08-55E5A4AE388F}" type="presParOf" srcId="{CEEEBFF2-4084-4B5F-9B5D-CACB4AD71AF6}" destId="{B1C535CE-FB00-4499-AE7A-47408CF0EA56}" srcOrd="2" destOrd="0" presId="urn:microsoft.com/office/officeart/2005/8/layout/process2"/>
    <dgm:cxn modelId="{4FCB9E3C-37B4-4339-929E-EF38F05724A8}" type="presParOf" srcId="{CEEEBFF2-4084-4B5F-9B5D-CACB4AD71AF6}" destId="{CE3DA25E-54EB-4696-9C3B-C9382B823B27}" srcOrd="3" destOrd="0" presId="urn:microsoft.com/office/officeart/2005/8/layout/process2"/>
    <dgm:cxn modelId="{14B23E6C-F45B-47FE-98F2-7F4ACF9F311F}" type="presParOf" srcId="{CE3DA25E-54EB-4696-9C3B-C9382B823B27}" destId="{A8C1893F-5D01-4B5E-812F-12637ACB7BAF}" srcOrd="0" destOrd="0" presId="urn:microsoft.com/office/officeart/2005/8/layout/process2"/>
    <dgm:cxn modelId="{471F6323-19AF-4D36-80B9-9E7897AA148C}" type="presParOf" srcId="{CEEEBFF2-4084-4B5F-9B5D-CACB4AD71AF6}" destId="{CE59E9A9-261B-48DC-B859-6729A4ED475A}" srcOrd="4" destOrd="0" presId="urn:microsoft.com/office/officeart/2005/8/layout/process2"/>
    <dgm:cxn modelId="{1A36E80B-C295-4DB5-89C7-DB5DA99818B2}" type="presParOf" srcId="{CEEEBFF2-4084-4B5F-9B5D-CACB4AD71AF6}" destId="{CF08D1D2-5FE3-4B0C-836C-34E1B1586FDD}" srcOrd="5" destOrd="0" presId="urn:microsoft.com/office/officeart/2005/8/layout/process2"/>
    <dgm:cxn modelId="{FCE673F7-D20E-4FCC-B7E8-26384DE67094}" type="presParOf" srcId="{CF08D1D2-5FE3-4B0C-836C-34E1B1586FDD}" destId="{FD26B684-90A7-4A62-AF3D-77104F1DAB55}" srcOrd="0" destOrd="0" presId="urn:microsoft.com/office/officeart/2005/8/layout/process2"/>
    <dgm:cxn modelId="{15EFD68D-1B7F-4D9D-8D8F-61E224AAE038}" type="presParOf" srcId="{CEEEBFF2-4084-4B5F-9B5D-CACB4AD71AF6}" destId="{8F1E3CB5-76D5-4075-901B-2BB4E5A3B1CC}" srcOrd="6" destOrd="0" presId="urn:microsoft.com/office/officeart/2005/8/layout/process2"/>
    <dgm:cxn modelId="{304EEB28-6A47-45C6-995A-6AFB210AF5E4}" type="presParOf" srcId="{CEEEBFF2-4084-4B5F-9B5D-CACB4AD71AF6}" destId="{36721CEB-D668-4096-8332-159D2AE0EB7D}" srcOrd="7" destOrd="0" presId="urn:microsoft.com/office/officeart/2005/8/layout/process2"/>
    <dgm:cxn modelId="{0F1BDC3C-F0A5-41AC-AF0F-1D584812895B}" type="presParOf" srcId="{36721CEB-D668-4096-8332-159D2AE0EB7D}" destId="{677373C4-1856-4A77-95A3-15A7967E813A}" srcOrd="0" destOrd="0" presId="urn:microsoft.com/office/officeart/2005/8/layout/process2"/>
    <dgm:cxn modelId="{A4BDE01C-9716-4911-B0D7-A90BE82CB224}" type="presParOf" srcId="{CEEEBFF2-4084-4B5F-9B5D-CACB4AD71AF6}" destId="{1BBC4AD1-552C-4503-B12E-3E0D7940E15B}" srcOrd="8" destOrd="0" presId="urn:microsoft.com/office/officeart/2005/8/layout/process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B6F90-4246-402B-892B-98477BBDCDD9}">
      <dsp:nvSpPr>
        <dsp:cNvPr id="0" name=""/>
        <dsp:cNvSpPr/>
      </dsp:nvSpPr>
      <dsp:spPr>
        <a:xfrm>
          <a:off x="573921" y="2790"/>
          <a:ext cx="3713172" cy="65252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Instantiate a Service (CSMF Portal)</a:t>
          </a:r>
        </a:p>
      </dsp:txBody>
      <dsp:txXfrm>
        <a:off x="593033" y="21902"/>
        <a:ext cx="3674948" cy="614299"/>
      </dsp:txXfrm>
    </dsp:sp>
    <dsp:sp modelId="{C9F11557-4DC4-466F-AA79-5E69B18A1B43}">
      <dsp:nvSpPr>
        <dsp:cNvPr id="0" name=""/>
        <dsp:cNvSpPr/>
      </dsp:nvSpPr>
      <dsp:spPr>
        <a:xfrm rot="5400000">
          <a:off x="2308159" y="671627"/>
          <a:ext cx="244696" cy="293635"/>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2342417" y="696097"/>
        <a:ext cx="176181" cy="171287"/>
      </dsp:txXfrm>
    </dsp:sp>
    <dsp:sp modelId="{CE59E9A9-261B-48DC-B859-6729A4ED475A}">
      <dsp:nvSpPr>
        <dsp:cNvPr id="0" name=""/>
        <dsp:cNvSpPr/>
      </dsp:nvSpPr>
      <dsp:spPr>
        <a:xfrm>
          <a:off x="573921" y="981576"/>
          <a:ext cx="3713172" cy="65252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Service profile mapping, NST determination</a:t>
          </a:r>
        </a:p>
      </dsp:txBody>
      <dsp:txXfrm>
        <a:off x="593033" y="1000688"/>
        <a:ext cx="3674948" cy="614299"/>
      </dsp:txXfrm>
    </dsp:sp>
    <dsp:sp modelId="{CF08D1D2-5FE3-4B0C-836C-34E1B1586FDD}">
      <dsp:nvSpPr>
        <dsp:cNvPr id="0" name=""/>
        <dsp:cNvSpPr/>
      </dsp:nvSpPr>
      <dsp:spPr>
        <a:xfrm rot="5400000">
          <a:off x="2308159" y="1650412"/>
          <a:ext cx="244696" cy="293635"/>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2342417" y="1674882"/>
        <a:ext cx="176181" cy="171287"/>
      </dsp:txXfrm>
    </dsp:sp>
    <dsp:sp modelId="{B0CA14B4-F44E-4089-ADED-43F0DA7550CA}">
      <dsp:nvSpPr>
        <dsp:cNvPr id="0" name=""/>
        <dsp:cNvSpPr/>
      </dsp:nvSpPr>
      <dsp:spPr>
        <a:xfrm>
          <a:off x="591252" y="1960361"/>
          <a:ext cx="3678510" cy="65252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altLang="zh-CN" sz="1800" kern="1200" dirty="0"/>
            <a:t>Manual</a:t>
          </a:r>
          <a:r>
            <a:rPr lang="zh-CN" altLang="en-US" sz="1800" kern="1200" dirty="0"/>
            <a:t> </a:t>
          </a:r>
          <a:r>
            <a:rPr lang="en-US" altLang="zh-CN" sz="1800" kern="1200" dirty="0"/>
            <a:t>intervention</a:t>
          </a:r>
          <a:r>
            <a:rPr lang="zh-CN" altLang="en-US" sz="1800" kern="1200" dirty="0"/>
            <a:t> </a:t>
          </a:r>
          <a:r>
            <a:rPr lang="en-US" altLang="zh-CN" sz="1800" kern="1200" dirty="0"/>
            <a:t>in</a:t>
          </a:r>
          <a:r>
            <a:rPr lang="zh-CN" altLang="en-US" sz="1800" kern="1200" dirty="0"/>
            <a:t> </a:t>
          </a:r>
          <a:r>
            <a:rPr lang="en-US" altLang="zh-CN" sz="1800" kern="1200" dirty="0"/>
            <a:t>NSMF</a:t>
          </a:r>
          <a:r>
            <a:rPr lang="zh-CN" altLang="en-US" sz="1800" kern="1200" dirty="0"/>
            <a:t> </a:t>
          </a:r>
          <a:r>
            <a:rPr lang="en-US" altLang="zh-CN" sz="1800" kern="1200" dirty="0"/>
            <a:t>Portal</a:t>
          </a:r>
          <a:r>
            <a:rPr lang="zh-CN" altLang="en-US" sz="1800" kern="1200" dirty="0"/>
            <a:t> </a:t>
          </a:r>
          <a:endParaRPr lang="en-US" sz="1800" kern="1200" dirty="0"/>
        </a:p>
      </dsp:txBody>
      <dsp:txXfrm>
        <a:off x="610364" y="1979473"/>
        <a:ext cx="3640286" cy="614299"/>
      </dsp:txXfrm>
    </dsp:sp>
    <dsp:sp modelId="{E0EA9B58-56B5-4013-B441-18E978292A43}">
      <dsp:nvSpPr>
        <dsp:cNvPr id="0" name=""/>
        <dsp:cNvSpPr/>
      </dsp:nvSpPr>
      <dsp:spPr>
        <a:xfrm rot="5400000">
          <a:off x="2308159" y="2629198"/>
          <a:ext cx="244696" cy="293635"/>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533400">
            <a:lnSpc>
              <a:spcPct val="90000"/>
            </a:lnSpc>
            <a:spcBef>
              <a:spcPct val="0"/>
            </a:spcBef>
            <a:spcAft>
              <a:spcPct val="35000"/>
            </a:spcAft>
          </a:pPr>
          <a:endParaRPr lang="en-US" sz="1200" kern="1200"/>
        </a:p>
      </dsp:txBody>
      <dsp:txXfrm rot="-5400000">
        <a:off x="2342417" y="2653668"/>
        <a:ext cx="176181" cy="171287"/>
      </dsp:txXfrm>
    </dsp:sp>
    <dsp:sp modelId="{8F1E3CB5-76D5-4075-901B-2BB4E5A3B1CC}">
      <dsp:nvSpPr>
        <dsp:cNvPr id="0" name=""/>
        <dsp:cNvSpPr/>
      </dsp:nvSpPr>
      <dsp:spPr>
        <a:xfrm>
          <a:off x="573921" y="2939147"/>
          <a:ext cx="3713172" cy="65252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Show internal slice creation steps (NSI, NSSI)</a:t>
          </a:r>
        </a:p>
      </dsp:txBody>
      <dsp:txXfrm>
        <a:off x="593033" y="2958259"/>
        <a:ext cx="3674948" cy="614299"/>
      </dsp:txXfrm>
    </dsp:sp>
    <dsp:sp modelId="{36721CEB-D668-4096-8332-159D2AE0EB7D}">
      <dsp:nvSpPr>
        <dsp:cNvPr id="0" name=""/>
        <dsp:cNvSpPr/>
      </dsp:nvSpPr>
      <dsp:spPr>
        <a:xfrm rot="5400000">
          <a:off x="2308159" y="3607983"/>
          <a:ext cx="244696" cy="293635"/>
        </a:xfrm>
        <a:prstGeom prst="rightArrow">
          <a:avLst>
            <a:gd name="adj1" fmla="val 60000"/>
            <a:gd name="adj2" fmla="val 50000"/>
          </a:avLst>
        </a:prstGeom>
        <a:gradFill rotWithShape="0">
          <a:gsLst>
            <a:gs pos="0">
              <a:schemeClr val="accent5">
                <a:tint val="60000"/>
                <a:hueOff val="0"/>
                <a:satOff val="0"/>
                <a:lumOff val="0"/>
                <a:alphaOff val="0"/>
                <a:satMod val="103000"/>
                <a:lumMod val="102000"/>
                <a:tint val="94000"/>
              </a:schemeClr>
            </a:gs>
            <a:gs pos="50000">
              <a:schemeClr val="accent5">
                <a:tint val="60000"/>
                <a:hueOff val="0"/>
                <a:satOff val="0"/>
                <a:lumOff val="0"/>
                <a:alphaOff val="0"/>
                <a:satMod val="110000"/>
                <a:lumMod val="100000"/>
                <a:shade val="100000"/>
              </a:schemeClr>
            </a:gs>
            <a:gs pos="100000">
              <a:schemeClr val="accent5">
                <a:tint val="60000"/>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endParaRPr lang="en-US" sz="1800" kern="1200"/>
        </a:p>
      </dsp:txBody>
      <dsp:txXfrm rot="-5400000">
        <a:off x="2342417" y="3632453"/>
        <a:ext cx="176181" cy="171287"/>
      </dsp:txXfrm>
    </dsp:sp>
    <dsp:sp modelId="{1BBC4AD1-552C-4503-B12E-3E0D7940E15B}">
      <dsp:nvSpPr>
        <dsp:cNvPr id="0" name=""/>
        <dsp:cNvSpPr/>
      </dsp:nvSpPr>
      <dsp:spPr>
        <a:xfrm>
          <a:off x="573921" y="3917932"/>
          <a:ext cx="3713172" cy="652523"/>
        </a:xfrm>
        <a:prstGeom prst="roundRect">
          <a:avLst>
            <a:gd name="adj" fmla="val 10000"/>
          </a:avLst>
        </a:prstGeom>
        <a:gradFill rotWithShape="0">
          <a:gsLst>
            <a:gs pos="0">
              <a:schemeClr val="accent5">
                <a:hueOff val="0"/>
                <a:satOff val="0"/>
                <a:lumOff val="0"/>
                <a:alphaOff val="0"/>
                <a:satMod val="103000"/>
                <a:lumMod val="102000"/>
                <a:tint val="94000"/>
              </a:schemeClr>
            </a:gs>
            <a:gs pos="50000">
              <a:schemeClr val="accent5">
                <a:hueOff val="0"/>
                <a:satOff val="0"/>
                <a:lumOff val="0"/>
                <a:alphaOff val="0"/>
                <a:satMod val="110000"/>
                <a:lumMod val="100000"/>
                <a:shade val="100000"/>
              </a:schemeClr>
            </a:gs>
            <a:gs pos="100000">
              <a:schemeClr val="accent5">
                <a:hueOff val="0"/>
                <a:satOff val="0"/>
                <a:lumOff val="0"/>
                <a:alphaOff val="0"/>
                <a:lumMod val="99000"/>
                <a:satMod val="120000"/>
                <a:shade val="78000"/>
              </a:schemeClr>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NSSI bound to NSI, NSI bound to service, inventory updated</a:t>
          </a:r>
        </a:p>
      </dsp:txBody>
      <dsp:txXfrm>
        <a:off x="593033" y="3937044"/>
        <a:ext cx="3674948" cy="61429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EEB6F90-4246-402B-892B-98477BBDCDD9}">
      <dsp:nvSpPr>
        <dsp:cNvPr id="0" name=""/>
        <dsp:cNvSpPr/>
      </dsp:nvSpPr>
      <dsp:spPr>
        <a:xfrm>
          <a:off x="0" y="1"/>
          <a:ext cx="3648411" cy="65252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Activate a Service (CSMF Portal)</a:t>
          </a:r>
        </a:p>
      </dsp:txBody>
      <dsp:txXfrm>
        <a:off x="19112" y="19113"/>
        <a:ext cx="3610187" cy="614299"/>
      </dsp:txXfrm>
    </dsp:sp>
    <dsp:sp modelId="{C9F11557-4DC4-466F-AA79-5E69B18A1B43}">
      <dsp:nvSpPr>
        <dsp:cNvPr id="0" name=""/>
        <dsp:cNvSpPr/>
      </dsp:nvSpPr>
      <dsp:spPr>
        <a:xfrm rot="5400000">
          <a:off x="1712550" y="654580"/>
          <a:ext cx="223309" cy="293635"/>
        </a:xfrm>
        <a:prstGeom prst="rightArrow">
          <a:avLst>
            <a:gd name="adj1" fmla="val 60000"/>
            <a:gd name="adj2" fmla="val 50000"/>
          </a:avLst>
        </a:prstGeom>
        <a:gradFill rotWithShape="0">
          <a:gsLst>
            <a:gs pos="0">
              <a:schemeClr val="accent5">
                <a:tint val="60000"/>
                <a:hueOff val="0"/>
                <a:satOff val="0"/>
                <a:lumOff val="0"/>
                <a:alphaOff val="0"/>
                <a:lumMod val="110000"/>
                <a:satMod val="105000"/>
                <a:tint val="67000"/>
              </a:schemeClr>
            </a:gs>
            <a:gs pos="50000">
              <a:schemeClr val="accent5">
                <a:tint val="60000"/>
                <a:hueOff val="0"/>
                <a:satOff val="0"/>
                <a:lumOff val="0"/>
                <a:alphaOff val="0"/>
                <a:lumMod val="105000"/>
                <a:satMod val="103000"/>
                <a:tint val="73000"/>
              </a:schemeClr>
            </a:gs>
            <a:gs pos="100000">
              <a:schemeClr val="accent5">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736115" y="689743"/>
        <a:ext cx="176181" cy="156316"/>
      </dsp:txXfrm>
    </dsp:sp>
    <dsp:sp modelId="{B1C535CE-FB00-4499-AE7A-47408CF0EA56}">
      <dsp:nvSpPr>
        <dsp:cNvPr id="0" name=""/>
        <dsp:cNvSpPr/>
      </dsp:nvSpPr>
      <dsp:spPr>
        <a:xfrm>
          <a:off x="0" y="950271"/>
          <a:ext cx="3648411" cy="65252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Determine NSI binding</a:t>
          </a:r>
        </a:p>
      </dsp:txBody>
      <dsp:txXfrm>
        <a:off x="19112" y="969383"/>
        <a:ext cx="3610187" cy="614299"/>
      </dsp:txXfrm>
    </dsp:sp>
    <dsp:sp modelId="{CE3DA25E-54EB-4696-9C3B-C9382B823B27}">
      <dsp:nvSpPr>
        <dsp:cNvPr id="0" name=""/>
        <dsp:cNvSpPr/>
      </dsp:nvSpPr>
      <dsp:spPr>
        <a:xfrm rot="5400000">
          <a:off x="1690118" y="1634760"/>
          <a:ext cx="268174" cy="293635"/>
        </a:xfrm>
        <a:prstGeom prst="rightArrow">
          <a:avLst>
            <a:gd name="adj1" fmla="val 60000"/>
            <a:gd name="adj2" fmla="val 50000"/>
          </a:avLst>
        </a:prstGeom>
        <a:gradFill rotWithShape="0">
          <a:gsLst>
            <a:gs pos="0">
              <a:schemeClr val="accent5">
                <a:tint val="60000"/>
                <a:hueOff val="0"/>
                <a:satOff val="0"/>
                <a:lumOff val="0"/>
                <a:alphaOff val="0"/>
                <a:lumMod val="110000"/>
                <a:satMod val="105000"/>
                <a:tint val="67000"/>
              </a:schemeClr>
            </a:gs>
            <a:gs pos="50000">
              <a:schemeClr val="accent5">
                <a:tint val="60000"/>
                <a:hueOff val="0"/>
                <a:satOff val="0"/>
                <a:lumOff val="0"/>
                <a:alphaOff val="0"/>
                <a:lumMod val="105000"/>
                <a:satMod val="103000"/>
                <a:tint val="73000"/>
              </a:schemeClr>
            </a:gs>
            <a:gs pos="100000">
              <a:schemeClr val="accent5">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736114" y="1647491"/>
        <a:ext cx="176181" cy="187722"/>
      </dsp:txXfrm>
    </dsp:sp>
    <dsp:sp modelId="{CE59E9A9-261B-48DC-B859-6729A4ED475A}">
      <dsp:nvSpPr>
        <dsp:cNvPr id="0" name=""/>
        <dsp:cNvSpPr/>
      </dsp:nvSpPr>
      <dsp:spPr>
        <a:xfrm>
          <a:off x="0" y="1960361"/>
          <a:ext cx="3648411" cy="65252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Activate NSI</a:t>
          </a:r>
        </a:p>
      </dsp:txBody>
      <dsp:txXfrm>
        <a:off x="19112" y="1979473"/>
        <a:ext cx="3610187" cy="614299"/>
      </dsp:txXfrm>
    </dsp:sp>
    <dsp:sp modelId="{CF08D1D2-5FE3-4B0C-836C-34E1B1586FDD}">
      <dsp:nvSpPr>
        <dsp:cNvPr id="0" name=""/>
        <dsp:cNvSpPr/>
      </dsp:nvSpPr>
      <dsp:spPr>
        <a:xfrm rot="5400000">
          <a:off x="1701857" y="2629198"/>
          <a:ext cx="244696" cy="293635"/>
        </a:xfrm>
        <a:prstGeom prst="rightArrow">
          <a:avLst>
            <a:gd name="adj1" fmla="val 60000"/>
            <a:gd name="adj2" fmla="val 50000"/>
          </a:avLst>
        </a:prstGeom>
        <a:gradFill rotWithShape="0">
          <a:gsLst>
            <a:gs pos="0">
              <a:schemeClr val="accent5">
                <a:tint val="60000"/>
                <a:hueOff val="0"/>
                <a:satOff val="0"/>
                <a:lumOff val="0"/>
                <a:alphaOff val="0"/>
                <a:lumMod val="110000"/>
                <a:satMod val="105000"/>
                <a:tint val="67000"/>
              </a:schemeClr>
            </a:gs>
            <a:gs pos="50000">
              <a:schemeClr val="accent5">
                <a:tint val="60000"/>
                <a:hueOff val="0"/>
                <a:satOff val="0"/>
                <a:lumOff val="0"/>
                <a:alphaOff val="0"/>
                <a:lumMod val="105000"/>
                <a:satMod val="103000"/>
                <a:tint val="73000"/>
              </a:schemeClr>
            </a:gs>
            <a:gs pos="100000">
              <a:schemeClr val="accent5">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736115" y="2653668"/>
        <a:ext cx="176181" cy="171287"/>
      </dsp:txXfrm>
    </dsp:sp>
    <dsp:sp modelId="{8F1E3CB5-76D5-4075-901B-2BB4E5A3B1CC}">
      <dsp:nvSpPr>
        <dsp:cNvPr id="0" name=""/>
        <dsp:cNvSpPr/>
      </dsp:nvSpPr>
      <dsp:spPr>
        <a:xfrm>
          <a:off x="0" y="2939147"/>
          <a:ext cx="3648411" cy="65252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Activate NSSIs</a:t>
          </a:r>
        </a:p>
      </dsp:txBody>
      <dsp:txXfrm>
        <a:off x="19112" y="2958259"/>
        <a:ext cx="3610187" cy="614299"/>
      </dsp:txXfrm>
    </dsp:sp>
    <dsp:sp modelId="{36721CEB-D668-4096-8332-159D2AE0EB7D}">
      <dsp:nvSpPr>
        <dsp:cNvPr id="0" name=""/>
        <dsp:cNvSpPr/>
      </dsp:nvSpPr>
      <dsp:spPr>
        <a:xfrm rot="5400000">
          <a:off x="1700810" y="3609379"/>
          <a:ext cx="246789" cy="293635"/>
        </a:xfrm>
        <a:prstGeom prst="rightArrow">
          <a:avLst>
            <a:gd name="adj1" fmla="val 60000"/>
            <a:gd name="adj2" fmla="val 50000"/>
          </a:avLst>
        </a:prstGeom>
        <a:gradFill rotWithShape="0">
          <a:gsLst>
            <a:gs pos="0">
              <a:schemeClr val="accent5">
                <a:tint val="60000"/>
                <a:hueOff val="0"/>
                <a:satOff val="0"/>
                <a:lumOff val="0"/>
                <a:alphaOff val="0"/>
                <a:lumMod val="110000"/>
                <a:satMod val="105000"/>
                <a:tint val="67000"/>
              </a:schemeClr>
            </a:gs>
            <a:gs pos="50000">
              <a:schemeClr val="accent5">
                <a:tint val="60000"/>
                <a:hueOff val="0"/>
                <a:satOff val="0"/>
                <a:lumOff val="0"/>
                <a:alphaOff val="0"/>
                <a:lumMod val="105000"/>
                <a:satMod val="103000"/>
                <a:tint val="73000"/>
              </a:schemeClr>
            </a:gs>
            <a:gs pos="100000">
              <a:schemeClr val="accent5">
                <a:tint val="60000"/>
                <a:hueOff val="0"/>
                <a:satOff val="0"/>
                <a:lumOff val="0"/>
                <a:alphaOff val="0"/>
                <a:lumMod val="105000"/>
                <a:satMod val="109000"/>
                <a:tint val="81000"/>
              </a:schemeClr>
            </a:gs>
          </a:gsLst>
          <a:lin ang="5400000" scaled="0"/>
        </a:gradFill>
        <a:ln>
          <a:noFill/>
        </a:ln>
        <a:effectLst/>
      </dsp:spPr>
      <dsp:style>
        <a:lnRef idx="0">
          <a:scrgbClr r="0" g="0" b="0"/>
        </a:lnRef>
        <a:fillRef idx="2">
          <a:scrgbClr r="0" g="0" b="0"/>
        </a:fillRef>
        <a:effectRef idx="1">
          <a:scrgbClr r="0" g="0" b="0"/>
        </a:effectRef>
        <a:fontRef idx="minor">
          <a:schemeClr val="dk1"/>
        </a:fontRef>
      </dsp:style>
      <dsp:txBody>
        <a:bodyPr spcFirstLastPara="0" vert="horz" wrap="square" lIns="0" tIns="0" rIns="0" bIns="0" numCol="1" spcCol="1270" anchor="ctr" anchorCtr="0">
          <a:noAutofit/>
        </a:bodyPr>
        <a:lstStyle/>
        <a:p>
          <a:pPr lvl="0" algn="ctr" defTabSz="622300">
            <a:lnSpc>
              <a:spcPct val="90000"/>
            </a:lnSpc>
            <a:spcBef>
              <a:spcPct val="0"/>
            </a:spcBef>
            <a:spcAft>
              <a:spcPct val="35000"/>
            </a:spcAft>
          </a:pPr>
          <a:endParaRPr lang="en-US" sz="1400" kern="1200"/>
        </a:p>
      </dsp:txBody>
      <dsp:txXfrm rot="-5400000">
        <a:off x="1736115" y="3632802"/>
        <a:ext cx="176181" cy="172752"/>
      </dsp:txXfrm>
    </dsp:sp>
    <dsp:sp modelId="{1BBC4AD1-552C-4503-B12E-3E0D7940E15B}">
      <dsp:nvSpPr>
        <dsp:cNvPr id="0" name=""/>
        <dsp:cNvSpPr/>
      </dsp:nvSpPr>
      <dsp:spPr>
        <a:xfrm>
          <a:off x="0" y="3920723"/>
          <a:ext cx="3648411" cy="652523"/>
        </a:xfrm>
        <a:prstGeom prst="roundRect">
          <a:avLst>
            <a:gd name="adj" fmla="val 10000"/>
          </a:avLst>
        </a:prstGeom>
        <a:gradFill rotWithShape="0">
          <a:gsLst>
            <a:gs pos="0">
              <a:schemeClr val="accent5">
                <a:hueOff val="0"/>
                <a:satOff val="0"/>
                <a:lumOff val="0"/>
                <a:alphaOff val="0"/>
                <a:lumMod val="110000"/>
                <a:satMod val="105000"/>
                <a:tint val="67000"/>
              </a:schemeClr>
            </a:gs>
            <a:gs pos="50000">
              <a:schemeClr val="accent5">
                <a:hueOff val="0"/>
                <a:satOff val="0"/>
                <a:lumOff val="0"/>
                <a:alphaOff val="0"/>
                <a:lumMod val="105000"/>
                <a:satMod val="103000"/>
                <a:tint val="73000"/>
              </a:schemeClr>
            </a:gs>
            <a:gs pos="100000">
              <a:schemeClr val="accent5">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n-US" sz="1800" kern="1200" dirty="0"/>
            <a:t>Update inventory, status, etc.</a:t>
          </a:r>
        </a:p>
      </dsp:txBody>
      <dsp:txXfrm>
        <a:off x="19112" y="3939835"/>
        <a:ext cx="3610187" cy="614299"/>
      </dsp:txXfrm>
    </dsp:sp>
  </dsp:spTree>
</dsp:drawing>
</file>

<file path=ppt/diagrams/layout1.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traceFormat>
        <inkml:channelProperties>
          <inkml:channelProperty channel="X" name="resolution" value="1000" units="1/cm"/>
          <inkml:channelProperty channel="Y" name="resolution" value="1000" units="1/cm"/>
          <inkml:channelProperty channel="F" name="resolution" value="0" units="1/dev"/>
        </inkml:channelProperties>
      </inkml:inkSource>
      <inkml:timestamp xml:id="ts0" timeString="2019-11-19T08:48:46.240"/>
    </inkml:context>
    <inkml:brush xml:id="br0">
      <inkml:brushProperty name="width" value="0.05" units="cm"/>
      <inkml:brushProperty name="height" value="0.05" units="cm"/>
      <inkml:brushProperty name="color" value="#FF0066"/>
    </inkml:brush>
  </inkml:definitions>
  <inkml:trace contextRef="#ctx0" brushRef="#br0">0 1 24575,'0'0'0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C1707B98-E963-C74F-848A-16ED563603C7}" type="datetimeFigureOut">
              <a:rPr lang="en-US" smtClean="0"/>
              <a:t>1/14/2020</a:t>
            </a:fld>
            <a:endParaRPr lang="en-US" dirty="0"/>
          </a:p>
        </p:txBody>
      </p:sp>
      <p:sp>
        <p:nvSpPr>
          <p:cNvPr id="4" name="Slide Image Placeholder 3"/>
          <p:cNvSpPr>
            <a:spLocks noGrp="1" noRot="1" noChangeAspect="1"/>
          </p:cNvSpPr>
          <p:nvPr>
            <p:ph type="sldImg" idx="2"/>
          </p:nvPr>
        </p:nvSpPr>
        <p:spPr>
          <a:xfrm>
            <a:off x="717550" y="1162050"/>
            <a:ext cx="5575300" cy="313690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9208789E-1FC9-CE4B-B453-2AA144D753F5}" type="slidenum">
              <a:rPr lang="en-US" smtClean="0"/>
              <a:t>‹#›</a:t>
            </a:fld>
            <a:endParaRPr lang="en-US" dirty="0"/>
          </a:p>
        </p:txBody>
      </p:sp>
    </p:spTree>
    <p:extLst>
      <p:ext uri="{BB962C8B-B14F-4D97-AF65-F5344CB8AC3E}">
        <p14:creationId xmlns:p14="http://schemas.microsoft.com/office/powerpoint/2010/main" val="77991201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zh-CN" altLang="en-US" dirty="0"/>
          </a:p>
        </p:txBody>
      </p:sp>
      <p:sp>
        <p:nvSpPr>
          <p:cNvPr id="4" name="灯片编号占位符 3"/>
          <p:cNvSpPr>
            <a:spLocks noGrp="1"/>
          </p:cNvSpPr>
          <p:nvPr>
            <p:ph type="sldNum" sz="quarter" idx="5"/>
          </p:nvPr>
        </p:nvSpPr>
        <p:spPr/>
        <p:txBody>
          <a:bodyPr/>
          <a:lstStyle/>
          <a:p>
            <a:fld id="{9208789E-1FC9-CE4B-B453-2AA144D753F5}" type="slidenum">
              <a:rPr lang="en-US" smtClean="0"/>
              <a:t>8</a:t>
            </a:fld>
            <a:endParaRPr lang="en-US" dirty="0"/>
          </a:p>
        </p:txBody>
      </p:sp>
    </p:spTree>
    <p:extLst>
      <p:ext uri="{BB962C8B-B14F-4D97-AF65-F5344CB8AC3E}">
        <p14:creationId xmlns:p14="http://schemas.microsoft.com/office/powerpoint/2010/main" val="11229421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9208789E-1FC9-CE4B-B453-2AA144D753F5}" type="slidenum">
              <a:rPr lang="en-US" smtClean="0"/>
              <a:t>15</a:t>
            </a:fld>
            <a:endParaRPr lang="en-US" dirty="0"/>
          </a:p>
        </p:txBody>
      </p:sp>
    </p:spTree>
    <p:extLst>
      <p:ext uri="{BB962C8B-B14F-4D97-AF65-F5344CB8AC3E}">
        <p14:creationId xmlns:p14="http://schemas.microsoft.com/office/powerpoint/2010/main" val="101987794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0" name="Picture 9"/>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userDrawn="1"/>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467279208"/>
      </p:ext>
    </p:extLst>
  </p:cSld>
  <p:clrMapOvr>
    <a:masterClrMapping/>
  </p:clrMapOvr>
  <p:transition>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13" name="Rectangle 12"/>
          <p:cNvSpPr/>
          <p:nvPr userDrawn="1"/>
        </p:nvSpPr>
        <p:spPr>
          <a:xfrm>
            <a:off x="0" y="-1"/>
            <a:ext cx="12192000" cy="954741"/>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5" name="Date Placeholder 3"/>
          <p:cNvSpPr>
            <a:spLocks noGrp="1"/>
          </p:cNvSpPr>
          <p:nvPr>
            <p:ph type="dt" sz="half" idx="2"/>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6"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9"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12" name="Text Placeholder 11"/>
          <p:cNvSpPr>
            <a:spLocks noGrp="1"/>
          </p:cNvSpPr>
          <p:nvPr>
            <p:ph type="body" sz="quarter" idx="10"/>
          </p:nvPr>
        </p:nvSpPr>
        <p:spPr>
          <a:xfrm>
            <a:off x="314325" y="1138238"/>
            <a:ext cx="11506200" cy="517048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32658620"/>
      </p:ext>
    </p:extLst>
  </p:cSld>
  <p:clrMapOvr>
    <a:masterClrMapping/>
  </p:clrMapOvr>
  <p:transition>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11480" y="1301190"/>
            <a:ext cx="560832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6172200" y="1301190"/>
            <a:ext cx="5674360" cy="4817222"/>
          </a:xfrm>
          <a:prstGeom prst="rect">
            <a:avLst/>
          </a:prstGeom>
        </p:spPr>
        <p:txBody>
          <a:bodyPr/>
          <a:lstStyle>
            <a:lvl1pPr>
              <a:defRPr b="0" i="0">
                <a:latin typeface="Arial" panose="020B0604020202020204" pitchFamily="34" charset="0"/>
                <a:cs typeface="Arial" panose="020B0604020202020204" pitchFamily="34" charset="0"/>
              </a:defRPr>
            </a:lvl1pPr>
            <a:lvl2pPr>
              <a:defRPr b="0" i="0">
                <a:latin typeface="Arial" panose="020B0604020202020204" pitchFamily="34" charset="0"/>
                <a:cs typeface="Arial" panose="020B0604020202020204" pitchFamily="34" charset="0"/>
              </a:defRPr>
            </a:lvl2pPr>
            <a:lvl3pPr>
              <a:defRPr b="0" i="0">
                <a:latin typeface="Arial" panose="020B0604020202020204" pitchFamily="34" charset="0"/>
                <a:cs typeface="Arial" panose="020B0604020202020204" pitchFamily="34" charset="0"/>
              </a:defRPr>
            </a:lvl3pPr>
            <a:lvl4pPr>
              <a:defRPr b="0" i="0">
                <a:latin typeface="Arial" panose="020B0604020202020204" pitchFamily="34" charset="0"/>
                <a:cs typeface="Arial" panose="020B0604020202020204" pitchFamily="34" charset="0"/>
              </a:defRPr>
            </a:lvl4pPr>
            <a:lvl5pPr>
              <a:defRPr b="0" i="0">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Date Placeholder 3"/>
          <p:cNvSpPr>
            <a:spLocks noGrp="1"/>
          </p:cNvSpPr>
          <p:nvPr>
            <p:ph type="dt" sz="half" idx="10"/>
          </p:nvPr>
        </p:nvSpPr>
        <p:spPr>
          <a:xfrm>
            <a:off x="72963" y="6489324"/>
            <a:ext cx="3601571" cy="365125"/>
          </a:xfrm>
          <a:prstGeom prst="rect">
            <a:avLst/>
          </a:prstGeom>
        </p:spPr>
        <p:txBody>
          <a:bodyPr/>
          <a:lstStyle>
            <a:lvl1pPr>
              <a:defRPr>
                <a:solidFill>
                  <a:schemeClr val="tx1">
                    <a:alpha val="50000"/>
                  </a:schemeClr>
                </a:solidFill>
              </a:defRPr>
            </a:lvl1pPr>
          </a:lstStyle>
          <a:p>
            <a:endParaRPr lang="en-US" dirty="0"/>
          </a:p>
        </p:txBody>
      </p:sp>
      <p:sp>
        <p:nvSpPr>
          <p:cNvPr id="7"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a:solidFill>
                  <a:schemeClr val="tx1">
                    <a:alpha val="50000"/>
                  </a:schemeClr>
                </a:solidFill>
              </a:defRPr>
            </a:lvl1pPr>
          </a:lstStyle>
          <a:p>
            <a:fld id="{6C9CD605-947A-3C4E-98CB-B055F943FEBA}" type="slidenum">
              <a:rPr lang="en-US" smtClean="0"/>
              <a:pPr/>
              <a:t>‹#›</a:t>
            </a:fld>
            <a:endParaRPr lang="en-US" dirty="0"/>
          </a:p>
        </p:txBody>
      </p:sp>
      <p:sp>
        <p:nvSpPr>
          <p:cNvPr id="10" name="Title 1"/>
          <p:cNvSpPr txBox="1">
            <a:spLocks/>
          </p:cNvSpPr>
          <p:nvPr userDrawn="1"/>
        </p:nvSpPr>
        <p:spPr>
          <a:xfrm>
            <a:off x="411480" y="189286"/>
            <a:ext cx="10922149" cy="589616"/>
          </a:xfrm>
          <a:prstGeom prst="rect">
            <a:avLst/>
          </a:prstGeom>
        </p:spPr>
        <p:txBody>
          <a:bodyPr/>
          <a:lstStyle>
            <a:lvl1pPr algn="l" defTabSz="914400" rtl="0" eaLnBrk="1" latinLnBrk="0" hangingPunct="1">
              <a:lnSpc>
                <a:spcPct val="90000"/>
              </a:lnSpc>
              <a:spcBef>
                <a:spcPct val="0"/>
              </a:spcBef>
              <a:buNone/>
              <a:defRPr sz="4400" kern="1200">
                <a:solidFill>
                  <a:schemeClr val="bg1"/>
                </a:solidFill>
                <a:latin typeface="+mj-lt"/>
                <a:ea typeface="+mj-ea"/>
                <a:cs typeface="+mj-cs"/>
              </a:defRPr>
            </a:lvl1pPr>
          </a:lstStyle>
          <a:p>
            <a:r>
              <a:rPr lang="en-US" sz="3600" b="0" i="0" dirty="0">
                <a:latin typeface="Arial" panose="020B0604020202020204" pitchFamily="34" charset="0"/>
                <a:cs typeface="Arial" panose="020B0604020202020204" pitchFamily="34" charset="0"/>
              </a:rPr>
              <a:t>Click to edit Master title style</a:t>
            </a:r>
          </a:p>
        </p:txBody>
      </p:sp>
    </p:spTree>
    <p:extLst>
      <p:ext uri="{BB962C8B-B14F-4D97-AF65-F5344CB8AC3E}">
        <p14:creationId xmlns:p14="http://schemas.microsoft.com/office/powerpoint/2010/main" val="1377184672"/>
      </p:ext>
    </p:extLst>
  </p:cSld>
  <p:clrMapOvr>
    <a:masterClrMapping/>
  </p:clrMapOvr>
  <p:transition>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934" y="-9138"/>
            <a:ext cx="12198370" cy="6867137"/>
          </a:xfrm>
          <a:prstGeom prst="rect">
            <a:avLst/>
          </a:prstGeom>
        </p:spPr>
      </p:pic>
      <p:sp>
        <p:nvSpPr>
          <p:cNvPr id="9" name="Rectangle 8"/>
          <p:cNvSpPr/>
          <p:nvPr userDrawn="1"/>
        </p:nvSpPr>
        <p:spPr>
          <a:xfrm>
            <a:off x="-2" y="1062318"/>
            <a:ext cx="5495774" cy="1504951"/>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s</a:t>
            </a:r>
          </a:p>
        </p:txBody>
      </p:sp>
      <p:pic>
        <p:nvPicPr>
          <p:cNvPr id="10" name="Picture 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436300" y="1423410"/>
            <a:ext cx="3810368" cy="793541"/>
          </a:xfrm>
          <a:prstGeom prst="rect">
            <a:avLst/>
          </a:prstGeom>
        </p:spPr>
      </p:pic>
    </p:spTree>
    <p:extLst>
      <p:ext uri="{BB962C8B-B14F-4D97-AF65-F5344CB8AC3E}">
        <p14:creationId xmlns:p14="http://schemas.microsoft.com/office/powerpoint/2010/main" val="1330477553"/>
      </p:ext>
    </p:extLst>
  </p:cSld>
  <p:clrMapOvr>
    <a:masterClrMapping/>
  </p:clrMapOvr>
  <p:transition>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p:cSld name="Титульный слайд">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898" y="-9138"/>
            <a:ext cx="12198370" cy="6867137"/>
          </a:xfrm>
          <a:prstGeom prst="rect">
            <a:avLst/>
          </a:prstGeom>
        </p:spPr>
      </p:pic>
      <p:sp>
        <p:nvSpPr>
          <p:cNvPr id="11" name="Rectangle 10"/>
          <p:cNvSpPr/>
          <p:nvPr/>
        </p:nvSpPr>
        <p:spPr>
          <a:xfrm>
            <a:off x="-26898" y="-9137"/>
            <a:ext cx="12208243" cy="1864832"/>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dirty="0"/>
          </a:p>
        </p:txBody>
      </p:sp>
      <p:sp>
        <p:nvSpPr>
          <p:cNvPr id="7" name="Title 1"/>
          <p:cNvSpPr>
            <a:spLocks noGrp="1"/>
          </p:cNvSpPr>
          <p:nvPr>
            <p:ph type="ctrTitle"/>
          </p:nvPr>
        </p:nvSpPr>
        <p:spPr>
          <a:xfrm>
            <a:off x="366522" y="2823498"/>
            <a:ext cx="11332718" cy="1514822"/>
          </a:xfrm>
          <a:prstGeom prst="rect">
            <a:avLst/>
          </a:prstGeom>
        </p:spPr>
        <p:txBody>
          <a:bodyPr>
            <a:normAutofit/>
          </a:bodyPr>
          <a:lstStyle>
            <a:lvl1pPr algn="l">
              <a:defRPr sz="3800" b="0" i="0">
                <a:solidFill>
                  <a:schemeClr val="bg1"/>
                </a:solidFill>
                <a:latin typeface="Arial" panose="020B0604020202020204" pitchFamily="34" charset="0"/>
                <a:cs typeface="Arial" panose="020B0604020202020204" pitchFamily="34" charset="0"/>
              </a:defRPr>
            </a:lvl1pPr>
          </a:lstStyle>
          <a:p>
            <a:r>
              <a:rPr lang="ru-RU"/>
              <a:t>Образец заголовка</a:t>
            </a:r>
            <a:endParaRPr lang="en-US" dirty="0"/>
          </a:p>
        </p:txBody>
      </p:sp>
      <p:sp>
        <p:nvSpPr>
          <p:cNvPr id="8" name="Subtitle 2"/>
          <p:cNvSpPr>
            <a:spLocks noGrp="1"/>
          </p:cNvSpPr>
          <p:nvPr>
            <p:ph type="subTitle" idx="1"/>
          </p:nvPr>
        </p:nvSpPr>
        <p:spPr>
          <a:xfrm>
            <a:off x="366522" y="4554181"/>
            <a:ext cx="4008788" cy="534185"/>
          </a:xfrm>
          <a:prstGeom prst="rect">
            <a:avLst/>
          </a:prstGeom>
        </p:spPr>
        <p:txBody>
          <a:bodyPr>
            <a:normAutofit/>
          </a:bodyPr>
          <a:lstStyle>
            <a:lvl1pPr marL="0" indent="0" algn="l">
              <a:buNone/>
              <a:defRPr sz="1800" b="0" i="0">
                <a:solidFill>
                  <a:schemeClr val="bg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pic>
        <p:nvPicPr>
          <p:cNvPr id="9" name="Pictur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6522" y="499222"/>
            <a:ext cx="3748642" cy="780686"/>
          </a:xfrm>
          <a:prstGeom prst="rect">
            <a:avLst/>
          </a:prstGeom>
        </p:spPr>
      </p:pic>
    </p:spTree>
    <p:extLst>
      <p:ext uri="{BB962C8B-B14F-4D97-AF65-F5344CB8AC3E}">
        <p14:creationId xmlns:p14="http://schemas.microsoft.com/office/powerpoint/2010/main" val="1187829396"/>
      </p:ext>
    </p:extLst>
  </p:cSld>
  <p:clrMapOvr>
    <a:masterClrMapping/>
  </p:clrMapOvr>
  <p:transition>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p:cSld name="Title +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09600" y="1005840"/>
            <a:ext cx="10972800" cy="5021262"/>
          </a:xfrm>
        </p:spPr>
        <p:txBody>
          <a:bodyPr/>
          <a:lstStyle>
            <a:lvl1pPr>
              <a:defRPr sz="2000"/>
            </a:lvl1pPr>
            <a:lvl2pPr marL="225425" indent="-225425">
              <a:spcBef>
                <a:spcPts val="800"/>
              </a:spcBef>
              <a:buFont typeface="Wingdings" charset="2"/>
              <a:buChar char="§"/>
              <a:defRPr sz="1800"/>
            </a:lvl2pPr>
            <a:lvl3pPr marL="571500" indent="-228600">
              <a:spcBef>
                <a:spcPts val="0"/>
              </a:spcBef>
              <a:buFont typeface="Wingdings" charset="2"/>
              <a:buChar char="§"/>
              <a:defRPr sz="1600"/>
            </a:lvl3pPr>
            <a:lvl4pPr marL="914400" indent="-231775">
              <a:spcBef>
                <a:spcPts val="0"/>
              </a:spcBef>
              <a:buFont typeface="Wingdings" charset="2"/>
              <a:buChar char="§"/>
              <a:defRPr sz="1400"/>
            </a:lvl4pPr>
            <a:lvl5pPr marL="1255713" indent="-230188">
              <a:spcBef>
                <a:spcPts val="0"/>
              </a:spcBef>
              <a:buFont typeface="Wingdings" charset="2"/>
              <a:buChar cha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0" name="Title 9"/>
          <p:cNvSpPr>
            <a:spLocks noGrp="1"/>
          </p:cNvSpPr>
          <p:nvPr>
            <p:ph type="title"/>
          </p:nvPr>
        </p:nvSpPr>
        <p:spPr>
          <a:xfrm>
            <a:off x="609600" y="231620"/>
            <a:ext cx="10972800" cy="640080"/>
          </a:xfrm>
        </p:spPr>
        <p:txBody>
          <a:bodyPr/>
          <a:lstStyle/>
          <a:p>
            <a:r>
              <a:rPr lang="en-US"/>
              <a:t>Click to edit Master title style</a:t>
            </a:r>
            <a:endParaRPr lang="en-US" dirty="0"/>
          </a:p>
        </p:txBody>
      </p:sp>
      <p:sp>
        <p:nvSpPr>
          <p:cNvPr id="2" name="Date Placeholder 1"/>
          <p:cNvSpPr>
            <a:spLocks noGrp="1"/>
          </p:cNvSpPr>
          <p:nvPr>
            <p:ph type="dt" sz="half" idx="10"/>
          </p:nvPr>
        </p:nvSpPr>
        <p:spPr>
          <a:xfrm>
            <a:off x="406401" y="6640391"/>
            <a:ext cx="2224505" cy="201567"/>
          </a:xfrm>
          <a:prstGeom prst="rect">
            <a:avLst/>
          </a:prstGeom>
        </p:spPr>
        <p:txBody>
          <a:bodyPr/>
          <a:lstStyle/>
          <a:p>
            <a:fld id="{9271B49A-57FF-44FC-B189-A9CEF40C469C}" type="datetime1">
              <a:rPr lang="en-US" smtClean="0"/>
              <a:t>1/14/2020</a:t>
            </a:fld>
            <a:endParaRPr lang="en-US" dirty="0"/>
          </a:p>
        </p:txBody>
      </p:sp>
      <p:sp>
        <p:nvSpPr>
          <p:cNvPr id="5" name="Footer Placeholder 5"/>
          <p:cNvSpPr>
            <a:spLocks noGrp="1"/>
          </p:cNvSpPr>
          <p:nvPr>
            <p:ph type="ftr" sz="quarter" idx="3"/>
          </p:nvPr>
        </p:nvSpPr>
        <p:spPr>
          <a:xfrm>
            <a:off x="8739052" y="6673078"/>
            <a:ext cx="1536192" cy="157162"/>
          </a:xfrm>
          <a:prstGeom prst="rect">
            <a:avLst/>
          </a:prstGeom>
        </p:spPr>
        <p:txBody>
          <a:bodyPr vert="horz" lIns="0" tIns="45720" rIns="0" bIns="45720" rtlCol="0" anchor="ctr"/>
          <a:lstStyle>
            <a:lvl1pPr algn="r" defTabSz="914400" eaLnBrk="1" fontAlgn="auto" hangingPunct="1">
              <a:spcBef>
                <a:spcPts val="0"/>
              </a:spcBef>
              <a:spcAft>
                <a:spcPts val="0"/>
              </a:spcAft>
              <a:defRPr sz="1050" kern="0">
                <a:solidFill>
                  <a:sysClr val="window" lastClr="FFFFFF"/>
                </a:solidFill>
                <a:latin typeface="Intel Clear Light"/>
                <a:ea typeface="Geneva" charset="0"/>
                <a:cs typeface="Intel Clear Light"/>
              </a:defRPr>
            </a:lvl1pPr>
          </a:lstStyle>
          <a:p>
            <a:r>
              <a:rPr lang="en-US" dirty="0"/>
              <a:t>Intel Confidential </a:t>
            </a:r>
          </a:p>
        </p:txBody>
      </p:sp>
    </p:spTree>
    <p:extLst>
      <p:ext uri="{BB962C8B-B14F-4D97-AF65-F5344CB8AC3E}">
        <p14:creationId xmlns:p14="http://schemas.microsoft.com/office/powerpoint/2010/main" val="42444495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image" Target="../media/image3.png"/><Relationship Id="rId4" Type="http://schemas.openxmlformats.org/officeDocument/2006/relationships/slideLayout" Target="../slideLayouts/slideLayout4.xml"/><Relationship Id="rId9" Type="http://schemas.openxmlformats.org/officeDocument/2006/relationships/image" Target="../media/image2.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20171" y="0"/>
            <a:ext cx="12192000" cy="968188"/>
          </a:xfrm>
          <a:prstGeom prst="rect">
            <a:avLst/>
          </a:prstGeom>
          <a:blipFill>
            <a:blip r:embed="rId8"/>
            <a:stretch>
              <a:fillRect/>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Rectangle 17"/>
          <p:cNvSpPr/>
          <p:nvPr userDrawn="1"/>
        </p:nvSpPr>
        <p:spPr>
          <a:xfrm>
            <a:off x="1" y="6479195"/>
            <a:ext cx="12212170" cy="396296"/>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19" name="Date Placeholder 3"/>
          <p:cNvSpPr>
            <a:spLocks noGrp="1"/>
          </p:cNvSpPr>
          <p:nvPr>
            <p:ph type="dt" sz="half" idx="2"/>
          </p:nvPr>
        </p:nvSpPr>
        <p:spPr>
          <a:xfrm>
            <a:off x="72963" y="6489324"/>
            <a:ext cx="1638997" cy="365125"/>
          </a:xfrm>
          <a:prstGeom prst="rect">
            <a:avLst/>
          </a:prstGeom>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endParaRPr lang="en-US" dirty="0"/>
          </a:p>
        </p:txBody>
      </p:sp>
      <p:sp>
        <p:nvSpPr>
          <p:cNvPr id="20" name="Slide Number Placeholder 5"/>
          <p:cNvSpPr>
            <a:spLocks noGrp="1"/>
          </p:cNvSpPr>
          <p:nvPr>
            <p:ph type="sldNum" sz="quarter" idx="4"/>
          </p:nvPr>
        </p:nvSpPr>
        <p:spPr>
          <a:xfrm>
            <a:off x="11568704" y="6504192"/>
            <a:ext cx="607358" cy="365125"/>
          </a:xfrm>
          <a:prstGeom prst="rect">
            <a:avLst/>
          </a:prstGeom>
          <a:ln>
            <a:noFill/>
          </a:ln>
        </p:spPr>
        <p:txBody>
          <a:bodyPr/>
          <a:lstStyle>
            <a:lvl1pPr>
              <a:defRPr sz="1200" b="0" i="0">
                <a:solidFill>
                  <a:schemeClr val="tx1">
                    <a:alpha val="50000"/>
                  </a:schemeClr>
                </a:solidFill>
                <a:latin typeface="Arial" panose="020B0604020202020204" pitchFamily="34" charset="0"/>
                <a:cs typeface="Arial" panose="020B0604020202020204" pitchFamily="34" charset="0"/>
              </a:defRPr>
            </a:lvl1pPr>
          </a:lstStyle>
          <a:p>
            <a:fld id="{6C9CD605-947A-3C4E-98CB-B055F943FEBA}" type="slidenum">
              <a:rPr lang="en-US" smtClean="0"/>
              <a:pPr/>
              <a:t>‹#›</a:t>
            </a:fld>
            <a:endParaRPr lang="en-US" dirty="0"/>
          </a:p>
        </p:txBody>
      </p:sp>
      <p:pic>
        <p:nvPicPr>
          <p:cNvPr id="21" name="Picture 20"/>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10027522" y="6521843"/>
            <a:ext cx="1494864" cy="311318"/>
          </a:xfrm>
          <a:prstGeom prst="rect">
            <a:avLst/>
          </a:prstGeom>
        </p:spPr>
      </p:pic>
      <p:sp>
        <p:nvSpPr>
          <p:cNvPr id="2" name="Title Placeholder 1"/>
          <p:cNvSpPr>
            <a:spLocks noGrp="1"/>
          </p:cNvSpPr>
          <p:nvPr>
            <p:ph type="title"/>
          </p:nvPr>
        </p:nvSpPr>
        <p:spPr>
          <a:xfrm>
            <a:off x="314961" y="197831"/>
            <a:ext cx="11506200" cy="53877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314961" y="1300480"/>
            <a:ext cx="11506200" cy="487648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pic>
        <p:nvPicPr>
          <p:cNvPr id="10" name="Shape 72"/>
          <p:cNvPicPr preferRelativeResize="0"/>
          <p:nvPr userDrawn="1"/>
        </p:nvPicPr>
        <p:blipFill rotWithShape="1">
          <a:blip r:embed="rId10" cstate="print">
            <a:alphaModFix/>
            <a:extLst>
              <a:ext uri="{28A0092B-C50C-407E-A947-70E740481C1C}">
                <a14:useLocalDpi xmlns:a14="http://schemas.microsoft.com/office/drawing/2010/main"/>
              </a:ext>
            </a:extLst>
          </a:blip>
          <a:srcRect/>
          <a:stretch/>
        </p:blipFill>
        <p:spPr>
          <a:xfrm>
            <a:off x="314961" y="6604615"/>
            <a:ext cx="2595599" cy="154799"/>
          </a:xfrm>
          <a:prstGeom prst="rect">
            <a:avLst/>
          </a:prstGeom>
          <a:noFill/>
          <a:ln>
            <a:noFill/>
          </a:ln>
        </p:spPr>
      </p:pic>
      <p:sp>
        <p:nvSpPr>
          <p:cNvPr id="4" name="Footer Placeholder 3"/>
          <p:cNvSpPr>
            <a:spLocks noGrp="1"/>
          </p:cNvSpPr>
          <p:nvPr>
            <p:ph type="ftr" sz="quarter" idx="3"/>
          </p:nvPr>
        </p:nvSpPr>
        <p:spPr>
          <a:xfrm>
            <a:off x="2062480" y="6521843"/>
            <a:ext cx="7340600" cy="365125"/>
          </a:xfrm>
          <a:prstGeom prst="rect">
            <a:avLst/>
          </a:prstGeom>
        </p:spPr>
        <p:txBody>
          <a:bodyPr vert="horz" lIns="91440" tIns="45720" rIns="91440" bIns="45720" rtlCol="0" anchor="ctr"/>
          <a:lstStyle>
            <a:lvl1pPr algn="ctr">
              <a:defRPr sz="1200" b="0" i="0">
                <a:solidFill>
                  <a:schemeClr val="tx1">
                    <a:tint val="75000"/>
                  </a:schemeClr>
                </a:solidFill>
                <a:latin typeface="Arial" panose="020B0604020202020204" pitchFamily="34" charset="0"/>
                <a:cs typeface="Arial" panose="020B0604020202020204" pitchFamily="34" charset="0"/>
              </a:defRPr>
            </a:lvl1pPr>
          </a:lstStyle>
          <a:p>
            <a:endParaRPr lang="en-US" dirty="0"/>
          </a:p>
        </p:txBody>
      </p:sp>
    </p:spTree>
    <p:extLst>
      <p:ext uri="{BB962C8B-B14F-4D97-AF65-F5344CB8AC3E}">
        <p14:creationId xmlns:p14="http://schemas.microsoft.com/office/powerpoint/2010/main" val="123380552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2" r:id="rId3"/>
    <p:sldLayoutId id="2147483654" r:id="rId4"/>
    <p:sldLayoutId id="2147483655" r:id="rId5"/>
    <p:sldLayoutId id="2147483656" r:id="rId6"/>
  </p:sldLayoutIdLst>
  <p:transition>
    <p:wipe dir="r"/>
  </p:transition>
  <p:hf hdr="0" dt="0"/>
  <p:txStyles>
    <p:titleStyle>
      <a:lvl1pPr algn="l" defTabSz="914400" rtl="0" eaLnBrk="1" latinLnBrk="0" hangingPunct="1">
        <a:lnSpc>
          <a:spcPct val="90000"/>
        </a:lnSpc>
        <a:spcBef>
          <a:spcPct val="0"/>
        </a:spcBef>
        <a:buNone/>
        <a:defRPr sz="3600" b="0" i="0" kern="1200">
          <a:solidFill>
            <a:schemeClr val="bg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charset="0"/>
        <a:buChar char="•"/>
        <a:defRPr sz="2800" b="0" i="0" kern="1200">
          <a:solidFill>
            <a:schemeClr val="tx2"/>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ppleSystemUIFont" charset="-120"/>
        <a:buChar char="-"/>
        <a:defRPr sz="2400" b="0" i="0" kern="1200">
          <a:solidFill>
            <a:schemeClr val="tx2"/>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charset="0"/>
        <a:buChar char="•"/>
        <a:defRPr sz="2000" b="0" i="0" kern="1200">
          <a:solidFill>
            <a:schemeClr val="tx2"/>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charset="0"/>
        <a:buChar char="•"/>
        <a:defRPr sz="1800" b="0" i="0" kern="1200">
          <a:solidFill>
            <a:schemeClr val="tx2"/>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customXml" Target="../ink/ink1.xml"/><Relationship Id="rId1" Type="http://schemas.openxmlformats.org/officeDocument/2006/relationships/slideLayout" Target="../slideLayouts/slideLayout6.xml"/><Relationship Id="rId5" Type="http://schemas.openxmlformats.org/officeDocument/2006/relationships/image" Target="../media/image10.jpg"/><Relationship Id="rId4" Type="http://schemas.openxmlformats.org/officeDocument/2006/relationships/image" Target="../media/image9.jp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xmlns="" id="{A3761A4A-CB50-4903-A03C-204836853BE5}"/>
              </a:ext>
            </a:extLst>
          </p:cNvPr>
          <p:cNvSpPr>
            <a:spLocks noGrp="1"/>
          </p:cNvSpPr>
          <p:nvPr>
            <p:ph type="ctrTitle"/>
          </p:nvPr>
        </p:nvSpPr>
        <p:spPr>
          <a:xfrm>
            <a:off x="366522" y="2303819"/>
            <a:ext cx="11332718" cy="1514822"/>
          </a:xfrm>
        </p:spPr>
        <p:txBody>
          <a:bodyPr>
            <a:normAutofit/>
          </a:bodyPr>
          <a:lstStyle/>
          <a:p>
            <a:pPr algn="ctr"/>
            <a:r>
              <a:rPr lang="en-US" dirty="0"/>
              <a:t>E2E Network Slicing use case: </a:t>
            </a:r>
            <a:br>
              <a:rPr lang="en-US" dirty="0"/>
            </a:br>
            <a:r>
              <a:rPr lang="en-US" dirty="0"/>
              <a:t>Frankfurt</a:t>
            </a:r>
            <a:r>
              <a:rPr lang="zh-CN" altLang="en-US" dirty="0"/>
              <a:t> </a:t>
            </a:r>
            <a:r>
              <a:rPr lang="en-US" altLang="zh-CN" dirty="0"/>
              <a:t>status</a:t>
            </a:r>
            <a:r>
              <a:rPr lang="zh-CN" altLang="en-US" dirty="0"/>
              <a:t> </a:t>
            </a:r>
            <a:r>
              <a:rPr lang="en-US" altLang="zh-CN" dirty="0"/>
              <a:t>and</a:t>
            </a:r>
            <a:r>
              <a:rPr lang="zh-CN" altLang="en-US" dirty="0"/>
              <a:t> </a:t>
            </a:r>
            <a:r>
              <a:rPr lang="en-US" altLang="zh-CN" dirty="0"/>
              <a:t>Roadmap</a:t>
            </a:r>
            <a:endParaRPr lang="ru-RU" dirty="0"/>
          </a:p>
        </p:txBody>
      </p:sp>
      <p:sp>
        <p:nvSpPr>
          <p:cNvPr id="4" name="Подзаголовок 2">
            <a:extLst>
              <a:ext uri="{FF2B5EF4-FFF2-40B4-BE49-F238E27FC236}">
                <a16:creationId xmlns:a16="http://schemas.microsoft.com/office/drawing/2014/main" xmlns="" id="{50F9EF9B-685A-426C-B6A4-5FF16554B9FF}"/>
              </a:ext>
            </a:extLst>
          </p:cNvPr>
          <p:cNvSpPr txBox="1">
            <a:spLocks/>
          </p:cNvSpPr>
          <p:nvPr/>
        </p:nvSpPr>
        <p:spPr>
          <a:xfrm>
            <a:off x="4837455" y="4345861"/>
            <a:ext cx="6861786" cy="1705942"/>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Participants:</a:t>
            </a:r>
            <a:r>
              <a:rPr lang="zh-CN" altLang="en-US" sz="1600" b="1" dirty="0"/>
              <a:t> </a:t>
            </a:r>
            <a:r>
              <a:rPr lang="en-US" altLang="zh-CN" sz="1400" dirty="0"/>
              <a:t>CMCC,</a:t>
            </a:r>
            <a:r>
              <a:rPr lang="zh-CN" altLang="en-US" sz="1400" dirty="0"/>
              <a:t> </a:t>
            </a:r>
            <a:r>
              <a:rPr lang="en-US" altLang="zh-CN" sz="1400" dirty="0"/>
              <a:t>Wipro,</a:t>
            </a:r>
            <a:r>
              <a:rPr lang="zh-CN" altLang="en-US" sz="1400" dirty="0"/>
              <a:t> </a:t>
            </a:r>
            <a:r>
              <a:rPr lang="en-US" altLang="zh-CN" sz="1400" dirty="0"/>
              <a:t>Huawei,</a:t>
            </a:r>
            <a:r>
              <a:rPr lang="zh-CN" altLang="en-US" sz="1400" dirty="0"/>
              <a:t> </a:t>
            </a:r>
            <a:r>
              <a:rPr lang="en-US" altLang="zh-CN" sz="1400" dirty="0"/>
              <a:t>AT&amp;T,</a:t>
            </a:r>
            <a:r>
              <a:rPr lang="zh-CN" altLang="en-US" sz="1400" dirty="0"/>
              <a:t> </a:t>
            </a:r>
            <a:r>
              <a:rPr lang="en-US" altLang="zh-CN" sz="1400" dirty="0"/>
              <a:t>Amdocs,</a:t>
            </a:r>
            <a:r>
              <a:rPr lang="zh-CN" altLang="en-US" sz="1400" dirty="0"/>
              <a:t> </a:t>
            </a:r>
            <a:r>
              <a:rPr lang="en-US" altLang="zh-CN" sz="1400" dirty="0"/>
              <a:t>Verizon,</a:t>
            </a:r>
            <a:r>
              <a:rPr lang="zh-CN" altLang="en-US" sz="1400" dirty="0"/>
              <a:t> </a:t>
            </a:r>
            <a:r>
              <a:rPr lang="en-US" altLang="zh-CN" sz="1400" dirty="0"/>
              <a:t>Reliance</a:t>
            </a:r>
            <a:r>
              <a:rPr lang="zh-CN" altLang="en-US" sz="1400" dirty="0"/>
              <a:t> </a:t>
            </a:r>
            <a:r>
              <a:rPr lang="en-US" altLang="zh-CN" sz="1400" dirty="0" err="1"/>
              <a:t>Jio</a:t>
            </a:r>
            <a:r>
              <a:rPr lang="en-US" altLang="zh-CN" sz="1400" dirty="0"/>
              <a:t>,</a:t>
            </a:r>
            <a:r>
              <a:rPr lang="zh-CN" altLang="en-US" sz="1400" dirty="0"/>
              <a:t> </a:t>
            </a:r>
            <a:r>
              <a:rPr lang="en-US" altLang="zh-CN" sz="1400" dirty="0"/>
              <a:t>Tencent,</a:t>
            </a:r>
            <a:r>
              <a:rPr lang="zh-CN" altLang="en-US" sz="1400" dirty="0"/>
              <a:t> </a:t>
            </a:r>
            <a:r>
              <a:rPr lang="en-US" altLang="zh-CN" sz="1400" dirty="0"/>
              <a:t>China</a:t>
            </a:r>
            <a:r>
              <a:rPr lang="zh-CN" altLang="en-US" sz="1400" dirty="0"/>
              <a:t> </a:t>
            </a:r>
            <a:r>
              <a:rPr lang="en-US" altLang="zh-CN" sz="1400" dirty="0"/>
              <a:t>Telecom</a:t>
            </a:r>
            <a:r>
              <a:rPr lang="zh-CN" altLang="en-US" sz="1400" dirty="0"/>
              <a:t> </a:t>
            </a:r>
            <a:endParaRPr lang="ru-RU" sz="1400" dirty="0"/>
          </a:p>
        </p:txBody>
      </p:sp>
      <p:sp>
        <p:nvSpPr>
          <p:cNvPr id="6" name="Подзаголовок 2">
            <a:extLst>
              <a:ext uri="{FF2B5EF4-FFF2-40B4-BE49-F238E27FC236}">
                <a16:creationId xmlns:a16="http://schemas.microsoft.com/office/drawing/2014/main" xmlns="" id="{2708794C-2D96-C24F-B5C0-B50D27060A0C}"/>
              </a:ext>
            </a:extLst>
          </p:cNvPr>
          <p:cNvSpPr txBox="1">
            <a:spLocks/>
          </p:cNvSpPr>
          <p:nvPr/>
        </p:nvSpPr>
        <p:spPr>
          <a:xfrm>
            <a:off x="4837455" y="5256874"/>
            <a:ext cx="6706845" cy="885313"/>
          </a:xfrm>
          <a:prstGeom prst="rect">
            <a:avLst/>
          </a:prstGeom>
        </p:spPr>
        <p:txBody>
          <a:bodyPr vert="horz" lIns="91440" tIns="45720" rIns="91440" bIns="45720" rtlCol="0">
            <a:normAutofit/>
          </a:bodyPr>
          <a:lstStyle>
            <a:lvl1pPr marL="0" indent="0" algn="l" defTabSz="914400" rtl="0" eaLnBrk="1" latinLnBrk="0" hangingPunct="1">
              <a:lnSpc>
                <a:spcPct val="90000"/>
              </a:lnSpc>
              <a:spcBef>
                <a:spcPts val="1000"/>
              </a:spcBef>
              <a:buFont typeface="Arial" charset="0"/>
              <a:buNone/>
              <a:defRPr sz="1800" b="0" i="0" kern="1200">
                <a:solidFill>
                  <a:schemeClr val="bg1"/>
                </a:solidFill>
                <a:latin typeface="Arial" panose="020B0604020202020204" pitchFamily="34" charset="0"/>
                <a:ea typeface="+mn-ea"/>
                <a:cs typeface="Arial" panose="020B0604020202020204" pitchFamily="34" charset="0"/>
              </a:defRPr>
            </a:lvl1pPr>
            <a:lvl2pPr marL="457200" indent="0" algn="ctr" defTabSz="914400" rtl="0" eaLnBrk="1" latinLnBrk="0" hangingPunct="1">
              <a:lnSpc>
                <a:spcPct val="90000"/>
              </a:lnSpc>
              <a:spcBef>
                <a:spcPts val="500"/>
              </a:spcBef>
              <a:buFont typeface=".AppleSystemUIFont" charset="-120"/>
              <a:buNone/>
              <a:defRPr sz="2400" b="0" i="0" kern="1200">
                <a:solidFill>
                  <a:schemeClr val="tx1">
                    <a:tint val="75000"/>
                  </a:schemeClr>
                </a:solidFill>
                <a:latin typeface="Arial" panose="020B0604020202020204" pitchFamily="34" charset="0"/>
                <a:ea typeface="+mn-ea"/>
                <a:cs typeface="Arial" panose="020B0604020202020204" pitchFamily="34" charset="0"/>
              </a:defRPr>
            </a:lvl2pPr>
            <a:lvl3pPr marL="914400" indent="0" algn="ctr" defTabSz="914400" rtl="0" eaLnBrk="1" latinLnBrk="0" hangingPunct="1">
              <a:lnSpc>
                <a:spcPct val="90000"/>
              </a:lnSpc>
              <a:spcBef>
                <a:spcPts val="500"/>
              </a:spcBef>
              <a:buFont typeface="Arial" charset="0"/>
              <a:buNone/>
              <a:defRPr sz="2000" b="0" i="0" kern="1200">
                <a:solidFill>
                  <a:schemeClr val="tx1">
                    <a:tint val="75000"/>
                  </a:schemeClr>
                </a:solidFill>
                <a:latin typeface="Arial" panose="020B0604020202020204" pitchFamily="34" charset="0"/>
                <a:ea typeface="+mn-ea"/>
                <a:cs typeface="Arial" panose="020B0604020202020204" pitchFamily="34" charset="0"/>
              </a:defRPr>
            </a:lvl3pPr>
            <a:lvl4pPr marL="13716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4pPr>
            <a:lvl5pPr marL="1828800" indent="0" algn="ctr" defTabSz="914400" rtl="0" eaLnBrk="1" latinLnBrk="0" hangingPunct="1">
              <a:lnSpc>
                <a:spcPct val="90000"/>
              </a:lnSpc>
              <a:spcBef>
                <a:spcPts val="500"/>
              </a:spcBef>
              <a:buFont typeface="Arial" charset="0"/>
              <a:buNone/>
              <a:defRPr sz="1800" b="0" i="0" kern="1200">
                <a:solidFill>
                  <a:schemeClr val="tx1">
                    <a:tint val="75000"/>
                  </a:schemeClr>
                </a:solidFill>
                <a:latin typeface="Arial" panose="020B0604020202020204" pitchFamily="34" charset="0"/>
                <a:ea typeface="+mn-ea"/>
                <a:cs typeface="Arial" panose="020B0604020202020204" pitchFamily="34" charset="0"/>
              </a:defRPr>
            </a:lvl5pPr>
            <a:lvl6pPr marL="22860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a:buNone/>
              <a:defRPr sz="1800" kern="1200">
                <a:solidFill>
                  <a:schemeClr val="tx1">
                    <a:tint val="75000"/>
                  </a:schemeClr>
                </a:solidFill>
                <a:latin typeface="+mn-lt"/>
                <a:ea typeface="+mn-ea"/>
                <a:cs typeface="+mn-cs"/>
              </a:defRPr>
            </a:lvl9pPr>
          </a:lstStyle>
          <a:p>
            <a:endParaRPr lang="en-US" sz="1400" dirty="0"/>
          </a:p>
          <a:p>
            <a:r>
              <a:rPr lang="en-US" altLang="zh-CN" sz="1600" b="1" dirty="0"/>
              <a:t>Authors:</a:t>
            </a:r>
            <a:r>
              <a:rPr lang="zh-CN" altLang="en-US" sz="1600" b="1" dirty="0"/>
              <a:t> </a:t>
            </a:r>
            <a:r>
              <a:rPr lang="en-US" altLang="zh-CN" sz="1400" dirty="0"/>
              <a:t>LinMeng(CMCC),</a:t>
            </a:r>
            <a:r>
              <a:rPr lang="zh-CN" altLang="en-US" sz="1400" dirty="0"/>
              <a:t> </a:t>
            </a:r>
            <a:r>
              <a:rPr lang="en-US" altLang="zh-CN" sz="1400" dirty="0"/>
              <a:t>Swami (Wipro),</a:t>
            </a:r>
            <a:r>
              <a:rPr lang="zh-CN" altLang="en-US" sz="1400" dirty="0"/>
              <a:t> </a:t>
            </a:r>
            <a:r>
              <a:rPr lang="en-US" altLang="zh-CN" sz="1400" dirty="0" err="1"/>
              <a:t>Chuanyu</a:t>
            </a:r>
            <a:r>
              <a:rPr lang="en-US" altLang="zh-CN" sz="1400" dirty="0"/>
              <a:t> Chen (Huawei), Borislav Glozman (Amdocs),</a:t>
            </a:r>
            <a:r>
              <a:rPr lang="zh-CN" altLang="en-US" sz="1400" dirty="0"/>
              <a:t> </a:t>
            </a:r>
            <a:r>
              <a:rPr lang="en-US" altLang="zh-CN" sz="1400" dirty="0"/>
              <a:t>Shankar</a:t>
            </a:r>
            <a:r>
              <a:rPr lang="zh-CN" altLang="en-US" sz="1400" dirty="0"/>
              <a:t> </a:t>
            </a:r>
            <a:r>
              <a:rPr lang="en-US" altLang="zh-CN" sz="1400" dirty="0"/>
              <a:t>P</a:t>
            </a:r>
            <a:r>
              <a:rPr lang="zh-CN" altLang="en-US" sz="1400" dirty="0"/>
              <a:t> </a:t>
            </a:r>
            <a:r>
              <a:rPr lang="en-US" altLang="zh-CN" sz="1400" dirty="0"/>
              <a:t>N</a:t>
            </a:r>
            <a:r>
              <a:rPr lang="zh-CN" altLang="en-US" sz="1400" dirty="0"/>
              <a:t> </a:t>
            </a:r>
            <a:r>
              <a:rPr lang="en-US" altLang="zh-CN" sz="1400" dirty="0"/>
              <a:t>(AT&amp;T)</a:t>
            </a:r>
            <a:endParaRPr lang="ru-RU" sz="1400" dirty="0"/>
          </a:p>
        </p:txBody>
      </p:sp>
      <p:sp>
        <p:nvSpPr>
          <p:cNvPr id="3" name="TextBox 2">
            <a:extLst>
              <a:ext uri="{FF2B5EF4-FFF2-40B4-BE49-F238E27FC236}">
                <a16:creationId xmlns:a16="http://schemas.microsoft.com/office/drawing/2014/main" xmlns="" id="{6C9F7C7E-3D2C-440D-8E17-7EEAC57B5467}"/>
              </a:ext>
            </a:extLst>
          </p:cNvPr>
          <p:cNvSpPr txBox="1"/>
          <p:nvPr/>
        </p:nvSpPr>
        <p:spPr>
          <a:xfrm>
            <a:off x="4837455" y="6328676"/>
            <a:ext cx="1566454" cy="307777"/>
          </a:xfrm>
          <a:prstGeom prst="rect">
            <a:avLst/>
          </a:prstGeom>
          <a:noFill/>
        </p:spPr>
        <p:txBody>
          <a:bodyPr wrap="none" rtlCol="0">
            <a:spAutoFit/>
          </a:bodyPr>
          <a:lstStyle/>
          <a:p>
            <a:r>
              <a:rPr lang="en-US" sz="1400" dirty="0">
                <a:solidFill>
                  <a:schemeClr val="bg1"/>
                </a:solidFill>
                <a:latin typeface="Arial" panose="020B0604020202020204" pitchFamily="34" charset="0"/>
                <a:cs typeface="Arial" panose="020B0604020202020204" pitchFamily="34" charset="0"/>
              </a:rPr>
              <a:t>January 14, 2020</a:t>
            </a:r>
          </a:p>
        </p:txBody>
      </p:sp>
    </p:spTree>
    <p:extLst>
      <p:ext uri="{BB962C8B-B14F-4D97-AF65-F5344CB8AC3E}">
        <p14:creationId xmlns:p14="http://schemas.microsoft.com/office/powerpoint/2010/main" val="3908963074"/>
      </p:ext>
    </p:extLst>
  </p:cSld>
  <p:clrMapOvr>
    <a:masterClrMapping/>
  </p:clrMapOvr>
  <p:transition>
    <p:wipe dir="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xmlns="" id="{5A0DB633-C282-4D38-9572-42A2824CF279}"/>
              </a:ext>
            </a:extLst>
          </p:cNvPr>
          <p:cNvSpPr txBox="1"/>
          <p:nvPr/>
        </p:nvSpPr>
        <p:spPr>
          <a:xfrm>
            <a:off x="115463" y="5412639"/>
            <a:ext cx="6869287" cy="954107"/>
          </a:xfrm>
          <a:prstGeom prst="rect">
            <a:avLst/>
          </a:prstGeom>
          <a:noFill/>
        </p:spPr>
        <p:txBody>
          <a:bodyPr wrap="square" rtlCol="0">
            <a:spAutoFit/>
          </a:bodyPr>
          <a:lstStyle/>
          <a:p>
            <a:r>
              <a:rPr lang="en-US" sz="1400" u="sng" dirty="0"/>
              <a:t>Notes</a:t>
            </a:r>
          </a:p>
          <a:p>
            <a:pPr marL="165100" indent="-165100">
              <a:buAutoNum type="arabicPeriod"/>
            </a:pPr>
            <a:r>
              <a:rPr lang="en-US" sz="1400" dirty="0" smtClean="0"/>
              <a:t>CSMF interface refers to CSMF NB interface to </a:t>
            </a:r>
            <a:r>
              <a:rPr lang="en-US" sz="1400" dirty="0"/>
              <a:t>CSMF Portal</a:t>
            </a:r>
          </a:p>
          <a:p>
            <a:pPr marL="165100" indent="-165100">
              <a:buFontTx/>
              <a:buAutoNum type="arabicPeriod"/>
            </a:pPr>
            <a:r>
              <a:rPr kumimoji="1" lang="en-US" altLang="zh-CN" sz="1400" b="1" dirty="0">
                <a:solidFill>
                  <a:srgbClr val="0000FF"/>
                </a:solidFill>
                <a:highlight>
                  <a:srgbClr val="00FFFF"/>
                </a:highlight>
              </a:rPr>
              <a:t>Blue</a:t>
            </a:r>
            <a:r>
              <a:rPr kumimoji="1" lang="en-US" altLang="zh-CN" sz="1400" dirty="0">
                <a:solidFill>
                  <a:srgbClr val="0000FF"/>
                </a:solidFill>
              </a:rPr>
              <a:t> </a:t>
            </a:r>
            <a:r>
              <a:rPr lang="en-US" altLang="zh-CN" sz="1400" dirty="0"/>
              <a:t>code</a:t>
            </a:r>
            <a:r>
              <a:rPr lang="zh-CN" altLang="en-US" sz="1400" dirty="0"/>
              <a:t> </a:t>
            </a:r>
            <a:r>
              <a:rPr lang="en-US" altLang="zh-CN" sz="1400" dirty="0"/>
              <a:t>will</a:t>
            </a:r>
            <a:r>
              <a:rPr lang="zh-CN" altLang="en-US" sz="1400" dirty="0"/>
              <a:t> </a:t>
            </a:r>
            <a:r>
              <a:rPr lang="en-US" altLang="zh-CN" sz="1400" dirty="0"/>
              <a:t>not be part of official </a:t>
            </a:r>
            <a:r>
              <a:rPr lang="en-US" altLang="zh-CN" sz="1400" dirty="0" smtClean="0"/>
              <a:t>Frankfurt</a:t>
            </a:r>
            <a:r>
              <a:rPr lang="en-US" altLang="zh-CN" sz="1400" dirty="0"/>
              <a:t>.</a:t>
            </a:r>
          </a:p>
          <a:p>
            <a:pPr marL="165100" indent="-165100">
              <a:buFontTx/>
              <a:buAutoNum type="arabicPeriod"/>
            </a:pPr>
            <a:r>
              <a:rPr lang="en-US" altLang="zh-CN" sz="1400" dirty="0"/>
              <a:t> </a:t>
            </a:r>
          </a:p>
        </p:txBody>
      </p:sp>
      <p:sp>
        <p:nvSpPr>
          <p:cNvPr id="18" name="圆角矩形 17">
            <a:extLst>
              <a:ext uri="{FF2B5EF4-FFF2-40B4-BE49-F238E27FC236}">
                <a16:creationId xmlns:a16="http://schemas.microsoft.com/office/drawing/2014/main" xmlns="" id="{EA57151D-4442-D741-A2AE-6FE4BE8830C2}"/>
              </a:ext>
            </a:extLst>
          </p:cNvPr>
          <p:cNvSpPr/>
          <p:nvPr/>
        </p:nvSpPr>
        <p:spPr>
          <a:xfrm>
            <a:off x="1924419" y="2015650"/>
            <a:ext cx="2483442" cy="196068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13" name="圆角矩形 12">
            <a:extLst>
              <a:ext uri="{FF2B5EF4-FFF2-40B4-BE49-F238E27FC236}">
                <a16:creationId xmlns:a16="http://schemas.microsoft.com/office/drawing/2014/main" xmlns="" id="{D31424F7-7596-5A4D-B7BE-C8916DCFF049}"/>
              </a:ext>
            </a:extLst>
          </p:cNvPr>
          <p:cNvSpPr/>
          <p:nvPr/>
        </p:nvSpPr>
        <p:spPr>
          <a:xfrm>
            <a:off x="2351986" y="1055075"/>
            <a:ext cx="4963214" cy="36627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8" name="矩形 7">
            <a:extLst>
              <a:ext uri="{FF2B5EF4-FFF2-40B4-BE49-F238E27FC236}">
                <a16:creationId xmlns:a16="http://schemas.microsoft.com/office/drawing/2014/main" xmlns="" id="{435FC36F-ABDB-864E-AF9F-776A1050808D}"/>
              </a:ext>
            </a:extLst>
          </p:cNvPr>
          <p:cNvSpPr/>
          <p:nvPr/>
        </p:nvSpPr>
        <p:spPr>
          <a:xfrm>
            <a:off x="144148" y="1032024"/>
            <a:ext cx="11374829" cy="4179826"/>
          </a:xfrm>
          <a:prstGeom prst="rect">
            <a:avLst/>
          </a:prstGeom>
          <a:noFill/>
          <a:ln w="28575" cap="flat" cmpd="sng" algn="ctr">
            <a:solidFill>
              <a:srgbClr val="5B9BD5">
                <a:shade val="50000"/>
              </a:srgbClr>
            </a:solidFill>
            <a:prstDash val="sysDash"/>
            <a:miter lim="800000"/>
          </a:ln>
          <a:effectLst/>
        </p:spPr>
        <p:txBody>
          <a:bodyPr rtlCol="0" anchor="ctr"/>
          <a:lstStyle/>
          <a:p>
            <a:pPr algn="ctr" fontAlgn="base">
              <a:spcBef>
                <a:spcPct val="0"/>
              </a:spcBef>
              <a:spcAft>
                <a:spcPct val="0"/>
              </a:spcAft>
              <a:defRPr/>
            </a:pPr>
            <a:endParaRPr lang="en-US" sz="1067" kern="0">
              <a:solidFill>
                <a:prstClr val="white"/>
              </a:solidFill>
            </a:endParaRPr>
          </a:p>
        </p:txBody>
      </p:sp>
      <p:sp>
        <p:nvSpPr>
          <p:cNvPr id="9" name="圆角矩形 8">
            <a:extLst>
              <a:ext uri="{FF2B5EF4-FFF2-40B4-BE49-F238E27FC236}">
                <a16:creationId xmlns:a16="http://schemas.microsoft.com/office/drawing/2014/main" xmlns="" id="{BEF4F96A-FB7B-524F-8993-855042B0FD3F}"/>
              </a:ext>
            </a:extLst>
          </p:cNvPr>
          <p:cNvSpPr/>
          <p:nvPr/>
        </p:nvSpPr>
        <p:spPr>
          <a:xfrm>
            <a:off x="3179863" y="1106650"/>
            <a:ext cx="1199899" cy="254977"/>
          </a:xfrm>
          <a:prstGeom prst="roundRect">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solidFill>
                  <a:schemeClr val="bg1"/>
                </a:solidFill>
              </a:rPr>
              <a:t>CSMF Portal</a:t>
            </a:r>
          </a:p>
        </p:txBody>
      </p:sp>
      <p:sp>
        <p:nvSpPr>
          <p:cNvPr id="10" name="圆角矩形 9">
            <a:extLst>
              <a:ext uri="{FF2B5EF4-FFF2-40B4-BE49-F238E27FC236}">
                <a16:creationId xmlns:a16="http://schemas.microsoft.com/office/drawing/2014/main" xmlns="" id="{01CB6FF1-902A-3642-8804-A9611C55CF97}"/>
              </a:ext>
            </a:extLst>
          </p:cNvPr>
          <p:cNvSpPr/>
          <p:nvPr/>
        </p:nvSpPr>
        <p:spPr>
          <a:xfrm>
            <a:off x="5987650" y="1087516"/>
            <a:ext cx="1199899" cy="263821"/>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NSMF Portal</a:t>
            </a:r>
          </a:p>
        </p:txBody>
      </p:sp>
      <p:sp>
        <p:nvSpPr>
          <p:cNvPr id="11" name="圆角矩形 10">
            <a:extLst>
              <a:ext uri="{FF2B5EF4-FFF2-40B4-BE49-F238E27FC236}">
                <a16:creationId xmlns:a16="http://schemas.microsoft.com/office/drawing/2014/main" xmlns="" id="{AC87A128-C607-2944-B5B4-E438C3F14C49}"/>
              </a:ext>
            </a:extLst>
          </p:cNvPr>
          <p:cNvSpPr/>
          <p:nvPr/>
        </p:nvSpPr>
        <p:spPr>
          <a:xfrm>
            <a:off x="164519" y="2015650"/>
            <a:ext cx="1614314" cy="304133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12" name="文本框 11">
            <a:extLst>
              <a:ext uri="{FF2B5EF4-FFF2-40B4-BE49-F238E27FC236}">
                <a16:creationId xmlns:a16="http://schemas.microsoft.com/office/drawing/2014/main" xmlns="" id="{E1A9A88B-9007-554F-A448-1FF3D2CEC96D}"/>
              </a:ext>
            </a:extLst>
          </p:cNvPr>
          <p:cNvSpPr txBox="1"/>
          <p:nvPr/>
        </p:nvSpPr>
        <p:spPr>
          <a:xfrm>
            <a:off x="365799" y="1985644"/>
            <a:ext cx="1155509" cy="646331"/>
          </a:xfrm>
          <a:prstGeom prst="rect">
            <a:avLst/>
          </a:prstGeom>
          <a:noFill/>
        </p:spPr>
        <p:txBody>
          <a:bodyPr wrap="none" rtlCol="0">
            <a:spAutoFit/>
          </a:bodyPr>
          <a:lstStyle/>
          <a:p>
            <a:pPr algn="ctr"/>
            <a:r>
              <a:rPr kumimoji="1" lang="en-US" altLang="zh-CN" b="1" dirty="0">
                <a:solidFill>
                  <a:srgbClr val="0000FF"/>
                </a:solidFill>
              </a:rPr>
              <a:t>SDC</a:t>
            </a:r>
          </a:p>
          <a:p>
            <a:pPr algn="ctr"/>
            <a:r>
              <a:rPr kumimoji="1" lang="en-US" altLang="zh-CN" b="1" dirty="0">
                <a:solidFill>
                  <a:srgbClr val="0000FF"/>
                </a:solidFill>
              </a:rPr>
              <a:t>(test only)</a:t>
            </a:r>
            <a:endParaRPr kumimoji="1" lang="zh-CN" altLang="en-US" b="1" dirty="0">
              <a:solidFill>
                <a:srgbClr val="0000FF"/>
              </a:solidFill>
            </a:endParaRPr>
          </a:p>
        </p:txBody>
      </p:sp>
      <p:sp>
        <p:nvSpPr>
          <p:cNvPr id="14" name="文本框 13">
            <a:extLst>
              <a:ext uri="{FF2B5EF4-FFF2-40B4-BE49-F238E27FC236}">
                <a16:creationId xmlns:a16="http://schemas.microsoft.com/office/drawing/2014/main" xmlns="" id="{3A8E0936-E879-6448-880C-61C836043679}"/>
              </a:ext>
            </a:extLst>
          </p:cNvPr>
          <p:cNvSpPr txBox="1"/>
          <p:nvPr/>
        </p:nvSpPr>
        <p:spPr>
          <a:xfrm>
            <a:off x="2351986" y="1055076"/>
            <a:ext cx="617477" cy="369332"/>
          </a:xfrm>
          <a:prstGeom prst="rect">
            <a:avLst/>
          </a:prstGeom>
          <a:noFill/>
        </p:spPr>
        <p:txBody>
          <a:bodyPr wrap="none" rtlCol="0">
            <a:spAutoFit/>
          </a:bodyPr>
          <a:lstStyle/>
          <a:p>
            <a:r>
              <a:rPr kumimoji="1" lang="en-US" altLang="zh-CN" b="1" dirty="0">
                <a:solidFill>
                  <a:srgbClr val="0000FF"/>
                </a:solidFill>
              </a:rPr>
              <a:t>U-UI</a:t>
            </a:r>
            <a:endParaRPr kumimoji="1" lang="zh-CN" altLang="en-US" b="1" dirty="0">
              <a:solidFill>
                <a:srgbClr val="0000FF"/>
              </a:solidFill>
            </a:endParaRPr>
          </a:p>
        </p:txBody>
      </p:sp>
      <p:sp>
        <p:nvSpPr>
          <p:cNvPr id="15" name="圆角矩形 14">
            <a:extLst>
              <a:ext uri="{FF2B5EF4-FFF2-40B4-BE49-F238E27FC236}">
                <a16:creationId xmlns:a16="http://schemas.microsoft.com/office/drawing/2014/main" xmlns="" id="{622E5EBF-14B8-8442-8F53-A6714546E16C}"/>
              </a:ext>
            </a:extLst>
          </p:cNvPr>
          <p:cNvSpPr/>
          <p:nvPr/>
        </p:nvSpPr>
        <p:spPr>
          <a:xfrm>
            <a:off x="200775" y="3747756"/>
            <a:ext cx="1528223" cy="418629"/>
          </a:xfrm>
          <a:prstGeom prst="roundRect">
            <a:avLst>
              <a:gd name="adj"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NST</a:t>
            </a:r>
            <a:endParaRPr kumimoji="1" lang="zh-CN" altLang="en-US" dirty="0">
              <a:solidFill>
                <a:schemeClr val="tx1"/>
              </a:solidFill>
            </a:endParaRPr>
          </a:p>
        </p:txBody>
      </p:sp>
      <p:sp>
        <p:nvSpPr>
          <p:cNvPr id="19" name="圆角矩形 18">
            <a:extLst>
              <a:ext uri="{FF2B5EF4-FFF2-40B4-BE49-F238E27FC236}">
                <a16:creationId xmlns:a16="http://schemas.microsoft.com/office/drawing/2014/main" xmlns="" id="{F31FD63F-AE28-AD4D-87FB-B79807B9A0D9}"/>
              </a:ext>
            </a:extLst>
          </p:cNvPr>
          <p:cNvSpPr/>
          <p:nvPr/>
        </p:nvSpPr>
        <p:spPr>
          <a:xfrm>
            <a:off x="2287337" y="2527788"/>
            <a:ext cx="1663588" cy="220454"/>
          </a:xfrm>
          <a:prstGeom prst="roundRect">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solidFill>
                  <a:schemeClr val="bg1"/>
                </a:solidFill>
              </a:rPr>
              <a:t>CSMF WF</a:t>
            </a:r>
          </a:p>
        </p:txBody>
      </p:sp>
      <p:sp>
        <p:nvSpPr>
          <p:cNvPr id="20" name="圆角矩形 19">
            <a:extLst>
              <a:ext uri="{FF2B5EF4-FFF2-40B4-BE49-F238E27FC236}">
                <a16:creationId xmlns:a16="http://schemas.microsoft.com/office/drawing/2014/main" xmlns="" id="{79EB19AD-35D3-8648-9A9D-134314D553B2}"/>
              </a:ext>
            </a:extLst>
          </p:cNvPr>
          <p:cNvSpPr/>
          <p:nvPr/>
        </p:nvSpPr>
        <p:spPr>
          <a:xfrm>
            <a:off x="2309737" y="2799384"/>
            <a:ext cx="1641188" cy="238958"/>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NSMF WF</a:t>
            </a:r>
          </a:p>
        </p:txBody>
      </p:sp>
      <p:sp>
        <p:nvSpPr>
          <p:cNvPr id="21" name="圆角矩形 20">
            <a:extLst>
              <a:ext uri="{FF2B5EF4-FFF2-40B4-BE49-F238E27FC236}">
                <a16:creationId xmlns:a16="http://schemas.microsoft.com/office/drawing/2014/main" xmlns="" id="{CF3331AE-B438-6A4C-B2AC-611DF9F628A0}"/>
              </a:ext>
            </a:extLst>
          </p:cNvPr>
          <p:cNvSpPr/>
          <p:nvPr/>
        </p:nvSpPr>
        <p:spPr>
          <a:xfrm>
            <a:off x="4567990" y="2015650"/>
            <a:ext cx="2483442" cy="1960684"/>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22" name="圆角矩形 21">
            <a:extLst>
              <a:ext uri="{FF2B5EF4-FFF2-40B4-BE49-F238E27FC236}">
                <a16:creationId xmlns:a16="http://schemas.microsoft.com/office/drawing/2014/main" xmlns="" id="{6271DA6B-1FD3-D44C-92A7-4BB52643051B}"/>
              </a:ext>
            </a:extLst>
          </p:cNvPr>
          <p:cNvSpPr/>
          <p:nvPr/>
        </p:nvSpPr>
        <p:spPr>
          <a:xfrm>
            <a:off x="5159599" y="2143934"/>
            <a:ext cx="1689408" cy="649852"/>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dirty="0"/>
              <a:t>Slice</a:t>
            </a:r>
            <a:r>
              <a:rPr lang="zh-CN" altLang="en-US" sz="1400" kern="0" dirty="0"/>
              <a:t> </a:t>
            </a:r>
            <a:r>
              <a:rPr lang="en-US" altLang="zh-CN" sz="1400" kern="0" dirty="0"/>
              <a:t>Profile</a:t>
            </a:r>
            <a:r>
              <a:rPr lang="zh-CN" altLang="en-US" sz="1400" kern="0" dirty="0"/>
              <a:t> </a:t>
            </a:r>
            <a:r>
              <a:rPr lang="en-US" altLang="zh-CN" sz="1400" kern="0" dirty="0"/>
              <a:t>determination</a:t>
            </a:r>
          </a:p>
          <a:p>
            <a:pPr algn="ctr" fontAlgn="base">
              <a:spcBef>
                <a:spcPct val="0"/>
              </a:spcBef>
              <a:spcAft>
                <a:spcPct val="0"/>
              </a:spcAft>
            </a:pPr>
            <a:r>
              <a:rPr lang="en-US" altLang="zh-CN" sz="1400" kern="0" dirty="0"/>
              <a:t>NST</a:t>
            </a:r>
            <a:r>
              <a:rPr lang="zh-CN" altLang="en-US" sz="1400" kern="0" dirty="0"/>
              <a:t> </a:t>
            </a:r>
            <a:r>
              <a:rPr lang="en-US" altLang="zh-CN" sz="1400" kern="0" dirty="0"/>
              <a:t>Selection</a:t>
            </a:r>
          </a:p>
        </p:txBody>
      </p:sp>
      <p:sp>
        <p:nvSpPr>
          <p:cNvPr id="23" name="圆角矩形 22">
            <a:extLst>
              <a:ext uri="{FF2B5EF4-FFF2-40B4-BE49-F238E27FC236}">
                <a16:creationId xmlns:a16="http://schemas.microsoft.com/office/drawing/2014/main" xmlns="" id="{7F46C29C-2930-3249-B727-61845FA7C91C}"/>
              </a:ext>
            </a:extLst>
          </p:cNvPr>
          <p:cNvSpPr/>
          <p:nvPr/>
        </p:nvSpPr>
        <p:spPr>
          <a:xfrm>
            <a:off x="5159599" y="2934526"/>
            <a:ext cx="1664134" cy="315646"/>
          </a:xfrm>
          <a:prstGeom prst="roundRect">
            <a:avLst>
              <a:gd name="adj" fmla="val 10477"/>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dirty="0"/>
              <a:t>NSI</a:t>
            </a:r>
            <a:r>
              <a:rPr lang="zh-CN" altLang="en-US" sz="1400" kern="0" dirty="0"/>
              <a:t> </a:t>
            </a:r>
            <a:r>
              <a:rPr lang="en-US" altLang="zh-CN" sz="1400" kern="0" dirty="0"/>
              <a:t>Selection</a:t>
            </a:r>
          </a:p>
        </p:txBody>
      </p:sp>
      <p:sp>
        <p:nvSpPr>
          <p:cNvPr id="24" name="圆角矩形 23">
            <a:extLst>
              <a:ext uri="{FF2B5EF4-FFF2-40B4-BE49-F238E27FC236}">
                <a16:creationId xmlns:a16="http://schemas.microsoft.com/office/drawing/2014/main" xmlns="" id="{91EFCE4D-76CA-794A-B5B9-6BCF5E64B2C9}"/>
              </a:ext>
            </a:extLst>
          </p:cNvPr>
          <p:cNvSpPr/>
          <p:nvPr/>
        </p:nvSpPr>
        <p:spPr>
          <a:xfrm>
            <a:off x="7211561" y="2299209"/>
            <a:ext cx="1675896" cy="1448547"/>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25" name="圆角矩形 24">
            <a:extLst>
              <a:ext uri="{FF2B5EF4-FFF2-40B4-BE49-F238E27FC236}">
                <a16:creationId xmlns:a16="http://schemas.microsoft.com/office/drawing/2014/main" xmlns="" id="{5447646E-3138-8A40-A6BA-6D0B35E4A196}"/>
              </a:ext>
            </a:extLst>
          </p:cNvPr>
          <p:cNvSpPr/>
          <p:nvPr/>
        </p:nvSpPr>
        <p:spPr>
          <a:xfrm>
            <a:off x="7485356" y="2721244"/>
            <a:ext cx="1199899" cy="254977"/>
          </a:xfrm>
          <a:prstGeom prst="roundRect">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solidFill>
                  <a:schemeClr val="bg1"/>
                </a:solidFill>
              </a:rPr>
              <a:t>CSMF Policy</a:t>
            </a:r>
          </a:p>
        </p:txBody>
      </p:sp>
      <p:sp>
        <p:nvSpPr>
          <p:cNvPr id="27" name="圆角矩形 26">
            <a:extLst>
              <a:ext uri="{FF2B5EF4-FFF2-40B4-BE49-F238E27FC236}">
                <a16:creationId xmlns:a16="http://schemas.microsoft.com/office/drawing/2014/main" xmlns="" id="{AC1C074B-BE1E-D84D-9562-62AFD8C0BCD8}"/>
              </a:ext>
            </a:extLst>
          </p:cNvPr>
          <p:cNvSpPr/>
          <p:nvPr/>
        </p:nvSpPr>
        <p:spPr>
          <a:xfrm>
            <a:off x="7485356" y="3364175"/>
            <a:ext cx="1199899" cy="254977"/>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dirty="0"/>
              <a:t>NSMF Policy</a:t>
            </a:r>
          </a:p>
        </p:txBody>
      </p:sp>
      <p:sp>
        <p:nvSpPr>
          <p:cNvPr id="28" name="圆角矩形 27">
            <a:extLst>
              <a:ext uri="{FF2B5EF4-FFF2-40B4-BE49-F238E27FC236}">
                <a16:creationId xmlns:a16="http://schemas.microsoft.com/office/drawing/2014/main" xmlns="" id="{C60DBBC4-3A19-F64F-97E0-1C46652EA0A0}"/>
              </a:ext>
            </a:extLst>
          </p:cNvPr>
          <p:cNvSpPr/>
          <p:nvPr/>
        </p:nvSpPr>
        <p:spPr>
          <a:xfrm>
            <a:off x="9161252" y="1098923"/>
            <a:ext cx="2281240" cy="2819872"/>
          </a:xfrm>
          <a:prstGeom prst="roundRect">
            <a:avLst>
              <a:gd name="adj" fmla="val 2317"/>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29" name="文本框 28">
            <a:extLst>
              <a:ext uri="{FF2B5EF4-FFF2-40B4-BE49-F238E27FC236}">
                <a16:creationId xmlns:a16="http://schemas.microsoft.com/office/drawing/2014/main" xmlns="" id="{B62276B5-510C-7B40-B321-868AAE23E5AF}"/>
              </a:ext>
            </a:extLst>
          </p:cNvPr>
          <p:cNvSpPr txBox="1"/>
          <p:nvPr/>
        </p:nvSpPr>
        <p:spPr>
          <a:xfrm>
            <a:off x="1981827" y="2088133"/>
            <a:ext cx="449162" cy="369332"/>
          </a:xfrm>
          <a:prstGeom prst="rect">
            <a:avLst/>
          </a:prstGeom>
          <a:noFill/>
        </p:spPr>
        <p:txBody>
          <a:bodyPr wrap="none" rtlCol="0">
            <a:spAutoFit/>
          </a:bodyPr>
          <a:lstStyle/>
          <a:p>
            <a:r>
              <a:rPr kumimoji="1" lang="en-US" altLang="zh-CN" b="1" dirty="0">
                <a:solidFill>
                  <a:srgbClr val="0000FF"/>
                </a:solidFill>
              </a:rPr>
              <a:t>SO</a:t>
            </a:r>
            <a:endParaRPr kumimoji="1" lang="zh-CN" altLang="en-US" b="1" dirty="0">
              <a:solidFill>
                <a:srgbClr val="0000FF"/>
              </a:solidFill>
            </a:endParaRPr>
          </a:p>
        </p:txBody>
      </p:sp>
      <p:sp>
        <p:nvSpPr>
          <p:cNvPr id="30" name="文本框 29">
            <a:extLst>
              <a:ext uri="{FF2B5EF4-FFF2-40B4-BE49-F238E27FC236}">
                <a16:creationId xmlns:a16="http://schemas.microsoft.com/office/drawing/2014/main" xmlns="" id="{E4E40BB9-6F4C-0D45-9C13-095254D03CE5}"/>
              </a:ext>
            </a:extLst>
          </p:cNvPr>
          <p:cNvSpPr txBox="1"/>
          <p:nvPr/>
        </p:nvSpPr>
        <p:spPr>
          <a:xfrm>
            <a:off x="4506950" y="2145579"/>
            <a:ext cx="601447" cy="369332"/>
          </a:xfrm>
          <a:prstGeom prst="rect">
            <a:avLst/>
          </a:prstGeom>
          <a:noFill/>
        </p:spPr>
        <p:txBody>
          <a:bodyPr wrap="none" rtlCol="0">
            <a:spAutoFit/>
          </a:bodyPr>
          <a:lstStyle/>
          <a:p>
            <a:r>
              <a:rPr kumimoji="1" lang="en-US" altLang="zh-CN" b="1" dirty="0">
                <a:solidFill>
                  <a:srgbClr val="0000FF"/>
                </a:solidFill>
              </a:rPr>
              <a:t>OOF</a:t>
            </a:r>
            <a:endParaRPr kumimoji="1" lang="zh-CN" altLang="en-US" b="1" dirty="0">
              <a:solidFill>
                <a:srgbClr val="0000FF"/>
              </a:solidFill>
            </a:endParaRPr>
          </a:p>
        </p:txBody>
      </p:sp>
      <p:sp>
        <p:nvSpPr>
          <p:cNvPr id="31" name="文本框 30">
            <a:extLst>
              <a:ext uri="{FF2B5EF4-FFF2-40B4-BE49-F238E27FC236}">
                <a16:creationId xmlns:a16="http://schemas.microsoft.com/office/drawing/2014/main" xmlns="" id="{B410E82B-21D2-124F-AF0F-3215A7A2D8C4}"/>
              </a:ext>
            </a:extLst>
          </p:cNvPr>
          <p:cNvSpPr txBox="1"/>
          <p:nvPr/>
        </p:nvSpPr>
        <p:spPr>
          <a:xfrm>
            <a:off x="7178669" y="2299209"/>
            <a:ext cx="1768946" cy="369332"/>
          </a:xfrm>
          <a:prstGeom prst="rect">
            <a:avLst/>
          </a:prstGeom>
          <a:noFill/>
        </p:spPr>
        <p:txBody>
          <a:bodyPr wrap="none" rtlCol="0">
            <a:spAutoFit/>
          </a:bodyPr>
          <a:lstStyle/>
          <a:p>
            <a:r>
              <a:rPr kumimoji="1" lang="en-US" altLang="zh-CN" b="1" dirty="0">
                <a:solidFill>
                  <a:srgbClr val="0000FF"/>
                </a:solidFill>
              </a:rPr>
              <a:t>Policy (test only)</a:t>
            </a:r>
            <a:endParaRPr kumimoji="1" lang="zh-CN" altLang="en-US" b="1" dirty="0">
              <a:solidFill>
                <a:srgbClr val="0000FF"/>
              </a:solidFill>
            </a:endParaRPr>
          </a:p>
        </p:txBody>
      </p:sp>
      <p:sp>
        <p:nvSpPr>
          <p:cNvPr id="32" name="圆角矩形 31">
            <a:extLst>
              <a:ext uri="{FF2B5EF4-FFF2-40B4-BE49-F238E27FC236}">
                <a16:creationId xmlns:a16="http://schemas.microsoft.com/office/drawing/2014/main" xmlns="" id="{14199FFF-6785-D046-88CD-7533357A6C25}"/>
              </a:ext>
            </a:extLst>
          </p:cNvPr>
          <p:cNvSpPr/>
          <p:nvPr/>
        </p:nvSpPr>
        <p:spPr>
          <a:xfrm>
            <a:off x="9466505" y="1488299"/>
            <a:ext cx="1537101" cy="296317"/>
          </a:xfrm>
          <a:prstGeom prst="roundRect">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Service</a:t>
            </a:r>
            <a:r>
              <a:rPr lang="zh-CN" altLang="en-US" sz="1400" b="1" kern="0" dirty="0"/>
              <a:t> </a:t>
            </a:r>
            <a:r>
              <a:rPr lang="en-US" altLang="zh-CN" sz="1400" b="1" kern="0" dirty="0"/>
              <a:t>instance</a:t>
            </a:r>
          </a:p>
        </p:txBody>
      </p:sp>
      <p:sp>
        <p:nvSpPr>
          <p:cNvPr id="33" name="圆角矩形 32">
            <a:extLst>
              <a:ext uri="{FF2B5EF4-FFF2-40B4-BE49-F238E27FC236}">
                <a16:creationId xmlns:a16="http://schemas.microsoft.com/office/drawing/2014/main" xmlns="" id="{7CBB7B66-2754-2049-8432-66042F8118AF}"/>
              </a:ext>
            </a:extLst>
          </p:cNvPr>
          <p:cNvSpPr/>
          <p:nvPr/>
        </p:nvSpPr>
        <p:spPr>
          <a:xfrm>
            <a:off x="9466506" y="1883965"/>
            <a:ext cx="1537100" cy="278354"/>
          </a:xfrm>
          <a:prstGeom prst="roundRect">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Service</a:t>
            </a:r>
            <a:r>
              <a:rPr lang="zh-CN" altLang="en-US" sz="1400" b="1" kern="0" dirty="0"/>
              <a:t> </a:t>
            </a:r>
            <a:r>
              <a:rPr lang="en-US" altLang="zh-CN" sz="1400" b="1" kern="0" dirty="0"/>
              <a:t>Profile</a:t>
            </a:r>
          </a:p>
        </p:txBody>
      </p:sp>
      <p:sp>
        <p:nvSpPr>
          <p:cNvPr id="35" name="圆角矩形 34">
            <a:extLst>
              <a:ext uri="{FF2B5EF4-FFF2-40B4-BE49-F238E27FC236}">
                <a16:creationId xmlns:a16="http://schemas.microsoft.com/office/drawing/2014/main" xmlns="" id="{049D9C9F-104B-114D-8E7F-A3C21B052533}"/>
              </a:ext>
            </a:extLst>
          </p:cNvPr>
          <p:cNvSpPr/>
          <p:nvPr/>
        </p:nvSpPr>
        <p:spPr>
          <a:xfrm>
            <a:off x="9466507" y="2608903"/>
            <a:ext cx="1537099" cy="278354"/>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NSI</a:t>
            </a:r>
          </a:p>
        </p:txBody>
      </p:sp>
      <p:sp>
        <p:nvSpPr>
          <p:cNvPr id="36" name="圆角矩形 35">
            <a:extLst>
              <a:ext uri="{FF2B5EF4-FFF2-40B4-BE49-F238E27FC236}">
                <a16:creationId xmlns:a16="http://schemas.microsoft.com/office/drawing/2014/main" xmlns="" id="{838FEB99-C254-8349-8E96-231C037AABEC}"/>
              </a:ext>
            </a:extLst>
          </p:cNvPr>
          <p:cNvSpPr/>
          <p:nvPr/>
        </p:nvSpPr>
        <p:spPr>
          <a:xfrm>
            <a:off x="9466507" y="2242292"/>
            <a:ext cx="1521014" cy="259969"/>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NST</a:t>
            </a:r>
          </a:p>
        </p:txBody>
      </p:sp>
      <p:sp>
        <p:nvSpPr>
          <p:cNvPr id="37" name="圆角矩形 36">
            <a:extLst>
              <a:ext uri="{FF2B5EF4-FFF2-40B4-BE49-F238E27FC236}">
                <a16:creationId xmlns:a16="http://schemas.microsoft.com/office/drawing/2014/main" xmlns="" id="{1E40DB66-341F-5542-9769-AA5F2C369D4B}"/>
              </a:ext>
            </a:extLst>
          </p:cNvPr>
          <p:cNvSpPr/>
          <p:nvPr/>
        </p:nvSpPr>
        <p:spPr>
          <a:xfrm>
            <a:off x="9500944" y="3613359"/>
            <a:ext cx="1502662" cy="215861"/>
          </a:xfrm>
          <a:prstGeom prst="roundRect">
            <a:avLst/>
          </a:prstGeom>
          <a:solidFill>
            <a:schemeClr val="accent1">
              <a:lumMod val="20000"/>
              <a:lumOff val="8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NSSI</a:t>
            </a:r>
          </a:p>
        </p:txBody>
      </p:sp>
      <p:sp>
        <p:nvSpPr>
          <p:cNvPr id="38" name="圆角矩形 37">
            <a:extLst>
              <a:ext uri="{FF2B5EF4-FFF2-40B4-BE49-F238E27FC236}">
                <a16:creationId xmlns:a16="http://schemas.microsoft.com/office/drawing/2014/main" xmlns="" id="{E6BE1A0E-369B-1242-B047-BE53C58FC185}"/>
              </a:ext>
            </a:extLst>
          </p:cNvPr>
          <p:cNvSpPr/>
          <p:nvPr/>
        </p:nvSpPr>
        <p:spPr>
          <a:xfrm>
            <a:off x="9485402" y="2965148"/>
            <a:ext cx="1518204" cy="229413"/>
          </a:xfrm>
          <a:prstGeom prst="roundRect">
            <a:avLst/>
          </a:prstGeom>
          <a:solidFill>
            <a:schemeClr val="accent1">
              <a:lumMod val="20000"/>
              <a:lumOff val="8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NSST</a:t>
            </a:r>
          </a:p>
        </p:txBody>
      </p:sp>
      <p:sp>
        <p:nvSpPr>
          <p:cNvPr id="39" name="圆角矩形 38">
            <a:extLst>
              <a:ext uri="{FF2B5EF4-FFF2-40B4-BE49-F238E27FC236}">
                <a16:creationId xmlns:a16="http://schemas.microsoft.com/office/drawing/2014/main" xmlns="" id="{E08E396E-473D-5346-A31E-54CE1B5692E4}"/>
              </a:ext>
            </a:extLst>
          </p:cNvPr>
          <p:cNvSpPr/>
          <p:nvPr/>
        </p:nvSpPr>
        <p:spPr>
          <a:xfrm>
            <a:off x="9485402" y="3246360"/>
            <a:ext cx="1518204" cy="305537"/>
          </a:xfrm>
          <a:prstGeom prst="roundRect">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r>
              <a:rPr lang="en-US" altLang="zh-CN" sz="1400" b="1" kern="0" dirty="0"/>
              <a:t>Slice</a:t>
            </a:r>
            <a:r>
              <a:rPr lang="zh-CN" altLang="en-US" sz="1400" b="1" kern="0" dirty="0"/>
              <a:t> </a:t>
            </a:r>
            <a:r>
              <a:rPr lang="en-US" altLang="zh-CN" sz="1400" b="1" kern="0" dirty="0"/>
              <a:t>Profile</a:t>
            </a:r>
          </a:p>
        </p:txBody>
      </p:sp>
      <p:sp>
        <p:nvSpPr>
          <p:cNvPr id="40" name="文本框 39">
            <a:extLst>
              <a:ext uri="{FF2B5EF4-FFF2-40B4-BE49-F238E27FC236}">
                <a16:creationId xmlns:a16="http://schemas.microsoft.com/office/drawing/2014/main" xmlns="" id="{511D5030-76E9-1C4B-A068-C6E2A3F5957C}"/>
              </a:ext>
            </a:extLst>
          </p:cNvPr>
          <p:cNvSpPr txBox="1"/>
          <p:nvPr/>
        </p:nvSpPr>
        <p:spPr>
          <a:xfrm>
            <a:off x="9111784" y="1106794"/>
            <a:ext cx="2333396" cy="369332"/>
          </a:xfrm>
          <a:prstGeom prst="rect">
            <a:avLst/>
          </a:prstGeom>
          <a:noFill/>
        </p:spPr>
        <p:txBody>
          <a:bodyPr wrap="none" rtlCol="0">
            <a:spAutoFit/>
          </a:bodyPr>
          <a:lstStyle/>
          <a:p>
            <a:r>
              <a:rPr kumimoji="1" lang="en-US" altLang="zh-CN" b="1" dirty="0">
                <a:solidFill>
                  <a:srgbClr val="0000FF"/>
                </a:solidFill>
              </a:rPr>
              <a:t>A&amp;AI(Schema</a:t>
            </a:r>
            <a:r>
              <a:rPr kumimoji="1" lang="zh-CN" altLang="en-US" b="1" dirty="0">
                <a:solidFill>
                  <a:srgbClr val="0000FF"/>
                </a:solidFill>
              </a:rPr>
              <a:t> </a:t>
            </a:r>
            <a:r>
              <a:rPr kumimoji="1" lang="en-US" altLang="zh-CN" b="1" dirty="0">
                <a:solidFill>
                  <a:srgbClr val="0000FF"/>
                </a:solidFill>
              </a:rPr>
              <a:t>Change)</a:t>
            </a:r>
            <a:endParaRPr kumimoji="1" lang="zh-CN" altLang="en-US" b="1" dirty="0">
              <a:solidFill>
                <a:srgbClr val="0000FF"/>
              </a:solidFill>
            </a:endParaRPr>
          </a:p>
        </p:txBody>
      </p:sp>
      <p:sp>
        <p:nvSpPr>
          <p:cNvPr id="41" name="圆角矩形 40">
            <a:extLst>
              <a:ext uri="{FF2B5EF4-FFF2-40B4-BE49-F238E27FC236}">
                <a16:creationId xmlns:a16="http://schemas.microsoft.com/office/drawing/2014/main" xmlns="" id="{F5FFA0CE-5B02-A447-BBEA-8F4A6CF77113}"/>
              </a:ext>
            </a:extLst>
          </p:cNvPr>
          <p:cNvSpPr/>
          <p:nvPr/>
        </p:nvSpPr>
        <p:spPr>
          <a:xfrm>
            <a:off x="3102675" y="4266999"/>
            <a:ext cx="1390859" cy="775934"/>
          </a:xfrm>
          <a:prstGeom prst="roundRect">
            <a:avLst>
              <a:gd name="adj" fmla="val 2317"/>
            </a:avLst>
          </a:prstGeom>
          <a:solidFill>
            <a:srgbClr val="FFFF00"/>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44" name="文本框 43">
            <a:extLst>
              <a:ext uri="{FF2B5EF4-FFF2-40B4-BE49-F238E27FC236}">
                <a16:creationId xmlns:a16="http://schemas.microsoft.com/office/drawing/2014/main" xmlns="" id="{627EBD0E-8DA0-F945-883F-AFCF03796C17}"/>
              </a:ext>
            </a:extLst>
          </p:cNvPr>
          <p:cNvSpPr txBox="1"/>
          <p:nvPr/>
        </p:nvSpPr>
        <p:spPr>
          <a:xfrm>
            <a:off x="3046365" y="4299459"/>
            <a:ext cx="1492716" cy="369332"/>
          </a:xfrm>
          <a:prstGeom prst="rect">
            <a:avLst/>
          </a:prstGeom>
          <a:noFill/>
        </p:spPr>
        <p:txBody>
          <a:bodyPr wrap="none" rtlCol="0">
            <a:spAutoFit/>
          </a:bodyPr>
          <a:lstStyle/>
          <a:p>
            <a:r>
              <a:rPr kumimoji="1" lang="en-US" altLang="zh-CN" b="1" dirty="0">
                <a:solidFill>
                  <a:srgbClr val="0000FF"/>
                </a:solidFill>
                <a:highlight>
                  <a:srgbClr val="00FFFF"/>
                </a:highlight>
              </a:rPr>
              <a:t>SDN-C</a:t>
            </a:r>
            <a:r>
              <a:rPr kumimoji="1" lang="en-US" altLang="zh-CN" b="1" dirty="0">
                <a:solidFill>
                  <a:srgbClr val="0000FF"/>
                </a:solidFill>
              </a:rPr>
              <a:t> </a:t>
            </a:r>
            <a:r>
              <a:rPr kumimoji="1" lang="en-US" altLang="zh-CN" sz="1600" b="1" dirty="0"/>
              <a:t>(SDN-R)</a:t>
            </a:r>
            <a:endParaRPr kumimoji="1" lang="zh-CN" altLang="en-US" sz="1400" b="1" dirty="0"/>
          </a:p>
        </p:txBody>
      </p:sp>
      <p:sp>
        <p:nvSpPr>
          <p:cNvPr id="45" name="圆角矩形 44">
            <a:extLst>
              <a:ext uri="{FF2B5EF4-FFF2-40B4-BE49-F238E27FC236}">
                <a16:creationId xmlns:a16="http://schemas.microsoft.com/office/drawing/2014/main" xmlns="" id="{C39261D4-7572-7A4B-98AE-CE1EE2BE14CF}"/>
              </a:ext>
            </a:extLst>
          </p:cNvPr>
          <p:cNvSpPr/>
          <p:nvPr/>
        </p:nvSpPr>
        <p:spPr>
          <a:xfrm>
            <a:off x="3311937" y="5241856"/>
            <a:ext cx="1406854" cy="262009"/>
          </a:xfrm>
          <a:prstGeom prst="roundRect">
            <a:avLst/>
          </a:prstGeom>
          <a:gradFill flip="none" rotWithShape="1">
            <a:gsLst>
              <a:gs pos="0">
                <a:schemeClr val="accent3">
                  <a:lumMod val="5000"/>
                  <a:lumOff val="95000"/>
                </a:schemeClr>
              </a:gs>
              <a:gs pos="74000">
                <a:schemeClr val="accent3">
                  <a:lumMod val="45000"/>
                  <a:lumOff val="55000"/>
                </a:schemeClr>
              </a:gs>
              <a:gs pos="83000">
                <a:schemeClr val="accent3">
                  <a:lumMod val="45000"/>
                  <a:lumOff val="55000"/>
                </a:schemeClr>
              </a:gs>
              <a:gs pos="100000">
                <a:schemeClr val="accent3">
                  <a:lumMod val="30000"/>
                  <a:lumOff val="70000"/>
                </a:schemeClr>
              </a:gs>
            </a:gsLst>
            <a:lin ang="5400000" scaled="1"/>
            <a:tileRect/>
          </a:gradFill>
          <a:ln w="28575" cap="flat" cmpd="sng" algn="ctr">
            <a:solidFill>
              <a:schemeClr val="bg2">
                <a:lumMod val="50000"/>
              </a:schemeClr>
            </a:solidFill>
            <a:prstDash val="solid"/>
            <a:miter lim="800000"/>
          </a:ln>
          <a:effectLst/>
        </p:spPr>
        <p:txBody>
          <a:bodyPr rtlCol="0" anchor="ctr"/>
          <a:lstStyle/>
          <a:p>
            <a:pPr algn="ctr" fontAlgn="base">
              <a:spcBef>
                <a:spcPct val="0"/>
              </a:spcBef>
              <a:spcAft>
                <a:spcPct val="0"/>
              </a:spcAft>
              <a:defRPr/>
            </a:pPr>
            <a:r>
              <a:rPr lang="en-US" altLang="zh-CN" sz="1400" b="1" kern="0" dirty="0">
                <a:solidFill>
                  <a:prstClr val="black"/>
                </a:solidFill>
              </a:rPr>
              <a:t>RAN (Simulator</a:t>
            </a:r>
            <a:r>
              <a:rPr lang="zh-CN" altLang="en-US" sz="1400" b="1" kern="0" dirty="0">
                <a:solidFill>
                  <a:prstClr val="black"/>
                </a:solidFill>
              </a:rPr>
              <a:t>）</a:t>
            </a:r>
            <a:endParaRPr lang="en-US" sz="1400" b="1" kern="0" dirty="0">
              <a:solidFill>
                <a:prstClr val="black"/>
              </a:solidFill>
            </a:endParaRPr>
          </a:p>
        </p:txBody>
      </p:sp>
      <p:sp>
        <p:nvSpPr>
          <p:cNvPr id="48" name="云形 47">
            <a:extLst>
              <a:ext uri="{FF2B5EF4-FFF2-40B4-BE49-F238E27FC236}">
                <a16:creationId xmlns:a16="http://schemas.microsoft.com/office/drawing/2014/main" xmlns="" id="{20FD1A70-F3C7-5740-A64E-AC63F2E6CA51}"/>
              </a:ext>
            </a:extLst>
          </p:cNvPr>
          <p:cNvSpPr/>
          <p:nvPr/>
        </p:nvSpPr>
        <p:spPr>
          <a:xfrm>
            <a:off x="8582720" y="3897454"/>
            <a:ext cx="3353465" cy="1314396"/>
          </a:xfrm>
          <a:prstGeom prst="cloud">
            <a:avLst/>
          </a:prstGeom>
          <a:solidFill>
            <a:schemeClr val="accent1">
              <a:lumMod val="7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endParaRPr lang="zh-CN" altLang="en-US" sz="1400" b="1" kern="0" dirty="0">
              <a:solidFill>
                <a:schemeClr val="bg1"/>
              </a:solidFill>
            </a:endParaRPr>
          </a:p>
        </p:txBody>
      </p:sp>
      <p:sp>
        <p:nvSpPr>
          <p:cNvPr id="52" name="文本框 51">
            <a:extLst>
              <a:ext uri="{FF2B5EF4-FFF2-40B4-BE49-F238E27FC236}">
                <a16:creationId xmlns:a16="http://schemas.microsoft.com/office/drawing/2014/main" xmlns="" id="{BA89B54A-5F84-D54C-BC6E-7B324D94744A}"/>
              </a:ext>
            </a:extLst>
          </p:cNvPr>
          <p:cNvSpPr txBox="1"/>
          <p:nvPr/>
        </p:nvSpPr>
        <p:spPr>
          <a:xfrm>
            <a:off x="9200336" y="4049872"/>
            <a:ext cx="2480709" cy="954107"/>
          </a:xfrm>
          <a:prstGeom prst="rect">
            <a:avLst/>
          </a:prstGeom>
          <a:noFill/>
          <a:ln w="12700" cap="flat" cmpd="sng" algn="ctr">
            <a:noFill/>
            <a:prstDash val="solid"/>
            <a:miter lim="800000"/>
          </a:ln>
          <a:effectLst/>
        </p:spPr>
        <p:txBody>
          <a:bodyPr rtlCol="0" anchor="ctr"/>
          <a:lstStyle>
            <a:defPPr>
              <a:defRPr lang="en-US"/>
            </a:defPPr>
            <a:lvl1pPr algn="ctr" fontAlgn="base">
              <a:spcBef>
                <a:spcPct val="0"/>
              </a:spcBef>
              <a:spcAft>
                <a:spcPct val="0"/>
              </a:spcAft>
              <a:defRPr sz="1400" b="1" kern="0">
                <a:solidFill>
                  <a:schemeClr val="bg1"/>
                </a:solidFill>
              </a:defRPr>
            </a:lvl1pPr>
          </a:lstStyle>
          <a:p>
            <a:r>
              <a:rPr lang="en-US" altLang="zh-CN" sz="1600" dirty="0"/>
              <a:t>CSMF</a:t>
            </a:r>
            <a:r>
              <a:rPr lang="zh-CN" altLang="en-US" sz="1600" dirty="0"/>
              <a:t> </a:t>
            </a:r>
            <a:r>
              <a:rPr lang="en-US" altLang="zh-CN" sz="1600" dirty="0"/>
              <a:t>Functions</a:t>
            </a:r>
          </a:p>
          <a:p>
            <a:pPr marL="285750" indent="-285750" algn="just">
              <a:buFont typeface="Arial" panose="020B0604020202020204" pitchFamily="34" charset="0"/>
              <a:buChar char="•"/>
            </a:pPr>
            <a:r>
              <a:rPr lang="en-US" altLang="zh-CN" b="0" dirty="0"/>
              <a:t>Service</a:t>
            </a:r>
            <a:r>
              <a:rPr lang="zh-CN" altLang="en-US" b="0" dirty="0"/>
              <a:t> </a:t>
            </a:r>
            <a:r>
              <a:rPr lang="en-US" altLang="zh-CN" b="0" dirty="0"/>
              <a:t>create/delete;</a:t>
            </a:r>
          </a:p>
          <a:p>
            <a:pPr marL="285750" indent="-285750" algn="just">
              <a:buFont typeface="Arial" panose="020B0604020202020204" pitchFamily="34" charset="0"/>
              <a:buChar char="•"/>
            </a:pPr>
            <a:r>
              <a:rPr lang="en-US" altLang="zh-CN" b="0" dirty="0"/>
              <a:t>Service</a:t>
            </a:r>
            <a:r>
              <a:rPr lang="zh-CN" altLang="en-US" b="0" dirty="0"/>
              <a:t> </a:t>
            </a:r>
            <a:r>
              <a:rPr lang="en-US" altLang="zh-CN" b="0" dirty="0"/>
              <a:t>activate/deactivate</a:t>
            </a:r>
          </a:p>
        </p:txBody>
      </p:sp>
      <p:sp>
        <p:nvSpPr>
          <p:cNvPr id="53" name="云形 52">
            <a:extLst>
              <a:ext uri="{FF2B5EF4-FFF2-40B4-BE49-F238E27FC236}">
                <a16:creationId xmlns:a16="http://schemas.microsoft.com/office/drawing/2014/main" xmlns="" id="{C1871FBF-EFB6-E844-9AE0-63BC136FAA5C}"/>
              </a:ext>
            </a:extLst>
          </p:cNvPr>
          <p:cNvSpPr/>
          <p:nvPr/>
        </p:nvSpPr>
        <p:spPr>
          <a:xfrm>
            <a:off x="8586705" y="5131625"/>
            <a:ext cx="3580258" cy="1314396"/>
          </a:xfrm>
          <a:prstGeom prst="cloud">
            <a:avLst/>
          </a:prstGeom>
          <a:solidFill>
            <a:schemeClr val="accent1">
              <a:lumMod val="60000"/>
              <a:lumOff val="4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endParaRPr lang="zh-CN" altLang="en-US" sz="1400" kern="0" dirty="0">
              <a:solidFill>
                <a:schemeClr val="tx1"/>
              </a:solidFill>
            </a:endParaRPr>
          </a:p>
        </p:txBody>
      </p:sp>
      <p:sp>
        <p:nvSpPr>
          <p:cNvPr id="54" name="文本框 53">
            <a:extLst>
              <a:ext uri="{FF2B5EF4-FFF2-40B4-BE49-F238E27FC236}">
                <a16:creationId xmlns:a16="http://schemas.microsoft.com/office/drawing/2014/main" xmlns="" id="{BBC8325C-9B32-5143-8443-D75FD544FEB0}"/>
              </a:ext>
            </a:extLst>
          </p:cNvPr>
          <p:cNvSpPr txBox="1"/>
          <p:nvPr/>
        </p:nvSpPr>
        <p:spPr>
          <a:xfrm>
            <a:off x="9223850" y="5174301"/>
            <a:ext cx="2433680" cy="1169551"/>
          </a:xfrm>
          <a:prstGeom prst="rect">
            <a:avLst/>
          </a:prstGeom>
          <a:noFill/>
          <a:ln w="12700" cap="flat" cmpd="sng" algn="ctr">
            <a:noFill/>
            <a:prstDash val="solid"/>
            <a:miter lim="800000"/>
          </a:ln>
          <a:effectLst/>
        </p:spPr>
        <p:txBody>
          <a:bodyPr rtlCol="0" anchor="ctr"/>
          <a:lstStyle>
            <a:defPPr>
              <a:defRPr lang="en-US"/>
            </a:defPPr>
            <a:lvl1pPr algn="ctr" fontAlgn="base">
              <a:spcBef>
                <a:spcPct val="0"/>
              </a:spcBef>
              <a:spcAft>
                <a:spcPct val="0"/>
              </a:spcAft>
              <a:defRPr sz="1400" kern="0"/>
            </a:lvl1pPr>
          </a:lstStyle>
          <a:p>
            <a:r>
              <a:rPr lang="en-US" altLang="zh-CN" sz="1600" b="1" dirty="0"/>
              <a:t>NSMF</a:t>
            </a:r>
            <a:r>
              <a:rPr lang="zh-CN" altLang="en-US" sz="1600" b="1" dirty="0"/>
              <a:t> </a:t>
            </a:r>
            <a:r>
              <a:rPr lang="en-US" altLang="zh-CN" sz="1600" b="1" dirty="0"/>
              <a:t>Functions</a:t>
            </a:r>
          </a:p>
          <a:p>
            <a:r>
              <a:rPr lang="en-US" altLang="zh-CN" dirty="0"/>
              <a:t>Slice</a:t>
            </a:r>
            <a:r>
              <a:rPr lang="zh-CN" altLang="en-US" dirty="0"/>
              <a:t> </a:t>
            </a:r>
            <a:r>
              <a:rPr lang="en-US" altLang="zh-CN" dirty="0"/>
              <a:t>instantiate/terminate;</a:t>
            </a:r>
          </a:p>
          <a:p>
            <a:r>
              <a:rPr lang="en-US" altLang="zh-CN" dirty="0"/>
              <a:t>slice</a:t>
            </a:r>
            <a:r>
              <a:rPr lang="zh-CN" altLang="en-US" dirty="0"/>
              <a:t> </a:t>
            </a:r>
            <a:r>
              <a:rPr lang="en-US" altLang="zh-CN" dirty="0"/>
              <a:t>activate/deactivate</a:t>
            </a:r>
          </a:p>
          <a:p>
            <a:r>
              <a:rPr lang="en-US" altLang="zh-CN" dirty="0"/>
              <a:t>Manual</a:t>
            </a:r>
            <a:r>
              <a:rPr lang="zh-CN" altLang="en-US" dirty="0"/>
              <a:t> </a:t>
            </a:r>
            <a:r>
              <a:rPr lang="en-US" altLang="zh-CN" dirty="0"/>
              <a:t>inputs</a:t>
            </a:r>
            <a:r>
              <a:rPr lang="zh-CN" altLang="en-US" dirty="0"/>
              <a:t> </a:t>
            </a:r>
            <a:r>
              <a:rPr lang="en-US" altLang="zh-CN" dirty="0"/>
              <a:t>and</a:t>
            </a:r>
            <a:r>
              <a:rPr lang="zh-CN" altLang="en-US" dirty="0"/>
              <a:t> </a:t>
            </a:r>
            <a:r>
              <a:rPr lang="en-US" altLang="zh-CN" dirty="0"/>
              <a:t>adjustment</a:t>
            </a:r>
          </a:p>
        </p:txBody>
      </p:sp>
      <p:sp>
        <p:nvSpPr>
          <p:cNvPr id="3" name="文本框 2">
            <a:extLst>
              <a:ext uri="{FF2B5EF4-FFF2-40B4-BE49-F238E27FC236}">
                <a16:creationId xmlns:a16="http://schemas.microsoft.com/office/drawing/2014/main" xmlns="" id="{44547CFB-C8AF-744D-BBF4-0BD31228D5AF}"/>
              </a:ext>
            </a:extLst>
          </p:cNvPr>
          <p:cNvSpPr txBox="1"/>
          <p:nvPr/>
        </p:nvSpPr>
        <p:spPr>
          <a:xfrm>
            <a:off x="7166334" y="1706720"/>
            <a:ext cx="1958503" cy="584775"/>
          </a:xfrm>
          <a:prstGeom prst="rect">
            <a:avLst/>
          </a:prstGeom>
          <a:noFill/>
        </p:spPr>
        <p:txBody>
          <a:bodyPr wrap="square" rtlCol="0">
            <a:spAutoFit/>
          </a:bodyPr>
          <a:lstStyle/>
          <a:p>
            <a:r>
              <a:rPr kumimoji="1" lang="en-US" altLang="zh-CN" sz="1600" dirty="0">
                <a:solidFill>
                  <a:schemeClr val="tx1">
                    <a:lumMod val="85000"/>
                    <a:lumOff val="15000"/>
                  </a:schemeClr>
                </a:solidFill>
              </a:rPr>
              <a:t>(Config) policies</a:t>
            </a:r>
            <a:r>
              <a:rPr kumimoji="1" lang="zh-CN" altLang="en-US" sz="1600" dirty="0">
                <a:solidFill>
                  <a:schemeClr val="tx1">
                    <a:lumMod val="85000"/>
                    <a:lumOff val="15000"/>
                  </a:schemeClr>
                </a:solidFill>
              </a:rPr>
              <a:t> </a:t>
            </a:r>
            <a:r>
              <a:rPr kumimoji="1" lang="en-US" altLang="zh-CN" sz="1600" dirty="0">
                <a:solidFill>
                  <a:schemeClr val="tx1">
                    <a:lumMod val="85000"/>
                    <a:lumOff val="15000"/>
                  </a:schemeClr>
                </a:solidFill>
              </a:rPr>
              <a:t>for</a:t>
            </a:r>
            <a:r>
              <a:rPr kumimoji="1" lang="zh-CN" altLang="en-US" sz="1600" dirty="0">
                <a:solidFill>
                  <a:schemeClr val="tx1">
                    <a:lumMod val="85000"/>
                    <a:lumOff val="15000"/>
                  </a:schemeClr>
                </a:solidFill>
              </a:rPr>
              <a:t> </a:t>
            </a:r>
            <a:r>
              <a:rPr kumimoji="1" lang="en-US" altLang="zh-CN" sz="1600" dirty="0">
                <a:solidFill>
                  <a:schemeClr val="tx1">
                    <a:lumMod val="85000"/>
                    <a:lumOff val="15000"/>
                  </a:schemeClr>
                </a:solidFill>
              </a:rPr>
              <a:t>OOF</a:t>
            </a:r>
            <a:r>
              <a:rPr kumimoji="1" lang="zh-CN" altLang="en-US" sz="1600" dirty="0">
                <a:solidFill>
                  <a:schemeClr val="tx1">
                    <a:lumMod val="85000"/>
                    <a:lumOff val="15000"/>
                  </a:schemeClr>
                </a:solidFill>
              </a:rPr>
              <a:t> </a:t>
            </a:r>
            <a:r>
              <a:rPr kumimoji="1" lang="en-US" altLang="zh-CN" sz="1600" dirty="0">
                <a:solidFill>
                  <a:schemeClr val="tx1">
                    <a:lumMod val="85000"/>
                    <a:lumOff val="15000"/>
                  </a:schemeClr>
                </a:solidFill>
              </a:rPr>
              <a:t>Optimization</a:t>
            </a:r>
            <a:endParaRPr kumimoji="1" lang="zh-CN" altLang="en-US" sz="1600" dirty="0">
              <a:solidFill>
                <a:schemeClr val="tx1">
                  <a:lumMod val="85000"/>
                  <a:lumOff val="15000"/>
                </a:schemeClr>
              </a:solidFill>
            </a:endParaRPr>
          </a:p>
        </p:txBody>
      </p:sp>
      <p:sp>
        <p:nvSpPr>
          <p:cNvPr id="59" name="圆角矩形 26">
            <a:extLst>
              <a:ext uri="{FF2B5EF4-FFF2-40B4-BE49-F238E27FC236}">
                <a16:creationId xmlns:a16="http://schemas.microsoft.com/office/drawing/2014/main" xmlns="" id="{730EF8D9-E6E7-484A-A89E-195D88E1AC85}"/>
              </a:ext>
            </a:extLst>
          </p:cNvPr>
          <p:cNvSpPr/>
          <p:nvPr/>
        </p:nvSpPr>
        <p:spPr>
          <a:xfrm>
            <a:off x="3193769" y="4723383"/>
            <a:ext cx="1157471" cy="231571"/>
          </a:xfrm>
          <a:prstGeom prst="roundRect">
            <a:avLst/>
          </a:prstGeom>
          <a:solidFill>
            <a:schemeClr val="accent1">
              <a:lumMod val="20000"/>
              <a:lumOff val="8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RAN NSSMF</a:t>
            </a:r>
          </a:p>
        </p:txBody>
      </p:sp>
      <p:cxnSp>
        <p:nvCxnSpPr>
          <p:cNvPr id="5" name="Straight Connector 4">
            <a:extLst>
              <a:ext uri="{FF2B5EF4-FFF2-40B4-BE49-F238E27FC236}">
                <a16:creationId xmlns:a16="http://schemas.microsoft.com/office/drawing/2014/main" xmlns="" id="{7725EF91-383C-49D5-8714-5E1BD0AE6330}"/>
              </a:ext>
            </a:extLst>
          </p:cNvPr>
          <p:cNvCxnSpPr>
            <a:cxnSpLocks/>
            <a:stCxn id="41" idx="2"/>
            <a:endCxn id="45" idx="0"/>
          </p:cNvCxnSpPr>
          <p:nvPr/>
        </p:nvCxnSpPr>
        <p:spPr>
          <a:xfrm>
            <a:off x="3798105" y="5042933"/>
            <a:ext cx="217259" cy="198923"/>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6" name="TextBox 5">
            <a:extLst>
              <a:ext uri="{FF2B5EF4-FFF2-40B4-BE49-F238E27FC236}">
                <a16:creationId xmlns:a16="http://schemas.microsoft.com/office/drawing/2014/main" xmlns="" id="{9AEE808E-73D9-47FA-8158-22333183C99F}"/>
              </a:ext>
            </a:extLst>
          </p:cNvPr>
          <p:cNvSpPr txBox="1"/>
          <p:nvPr/>
        </p:nvSpPr>
        <p:spPr>
          <a:xfrm>
            <a:off x="137083" y="1106794"/>
            <a:ext cx="1072730" cy="523220"/>
          </a:xfrm>
          <a:prstGeom prst="rect">
            <a:avLst/>
          </a:prstGeom>
          <a:noFill/>
        </p:spPr>
        <p:txBody>
          <a:bodyPr wrap="none" rtlCol="0">
            <a:spAutoFit/>
          </a:bodyPr>
          <a:lstStyle/>
          <a:p>
            <a:r>
              <a:rPr lang="en-US" sz="2800" b="1" dirty="0"/>
              <a:t>ONAP</a:t>
            </a:r>
          </a:p>
        </p:txBody>
      </p:sp>
      <p:sp>
        <p:nvSpPr>
          <p:cNvPr id="64" name="圆角矩形 12">
            <a:extLst>
              <a:ext uri="{FF2B5EF4-FFF2-40B4-BE49-F238E27FC236}">
                <a16:creationId xmlns:a16="http://schemas.microsoft.com/office/drawing/2014/main" xmlns="" id="{DF70571B-8784-4B57-9B66-DAADB14F6C68}"/>
              </a:ext>
            </a:extLst>
          </p:cNvPr>
          <p:cNvSpPr/>
          <p:nvPr/>
        </p:nvSpPr>
        <p:spPr>
          <a:xfrm>
            <a:off x="2351985" y="1508640"/>
            <a:ext cx="3434217" cy="366271"/>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fontAlgn="base">
              <a:spcBef>
                <a:spcPct val="0"/>
              </a:spcBef>
              <a:spcAft>
                <a:spcPct val="0"/>
              </a:spcAft>
              <a:defRPr/>
            </a:pPr>
            <a:r>
              <a:rPr lang="en-US" b="1" kern="0" dirty="0">
                <a:solidFill>
                  <a:srgbClr val="0000FF"/>
                </a:solidFill>
              </a:rPr>
              <a:t>EXT-API</a:t>
            </a:r>
          </a:p>
        </p:txBody>
      </p:sp>
      <p:sp>
        <p:nvSpPr>
          <p:cNvPr id="7" name="TextBox 6">
            <a:extLst>
              <a:ext uri="{FF2B5EF4-FFF2-40B4-BE49-F238E27FC236}">
                <a16:creationId xmlns:a16="http://schemas.microsoft.com/office/drawing/2014/main" xmlns="" id="{C1CDC44D-A8EE-4523-BABB-B93705D4EEBC}"/>
              </a:ext>
            </a:extLst>
          </p:cNvPr>
          <p:cNvSpPr txBox="1"/>
          <p:nvPr/>
        </p:nvSpPr>
        <p:spPr>
          <a:xfrm>
            <a:off x="3223913" y="1544444"/>
            <a:ext cx="3324209" cy="307777"/>
          </a:xfrm>
          <a:prstGeom prst="rect">
            <a:avLst/>
          </a:prstGeom>
          <a:noFill/>
        </p:spPr>
        <p:txBody>
          <a:bodyPr wrap="square" rtlCol="0">
            <a:spAutoFit/>
          </a:bodyPr>
          <a:lstStyle/>
          <a:p>
            <a:r>
              <a:rPr lang="en-US" sz="1400" dirty="0"/>
              <a:t>CSMF interfaces (Note 1)</a:t>
            </a:r>
          </a:p>
        </p:txBody>
      </p:sp>
      <p:sp>
        <p:nvSpPr>
          <p:cNvPr id="65" name="Title 2">
            <a:extLst>
              <a:ext uri="{FF2B5EF4-FFF2-40B4-BE49-F238E27FC236}">
                <a16:creationId xmlns:a16="http://schemas.microsoft.com/office/drawing/2014/main" xmlns="" id="{302FB586-7D9F-4E9A-82DB-31298375EC49}"/>
              </a:ext>
            </a:extLst>
          </p:cNvPr>
          <p:cNvSpPr>
            <a:spLocks noGrp="1"/>
          </p:cNvSpPr>
          <p:nvPr>
            <p:ph type="title"/>
          </p:nvPr>
        </p:nvSpPr>
        <p:spPr>
          <a:xfrm>
            <a:off x="314961" y="197831"/>
            <a:ext cx="11506200" cy="538770"/>
          </a:xfrm>
        </p:spPr>
        <p:txBody>
          <a:bodyPr>
            <a:normAutofit fontScale="90000"/>
          </a:bodyPr>
          <a:lstStyle/>
          <a:p>
            <a:r>
              <a:rPr lang="en-US" dirty="0"/>
              <a:t>Impact overview: Frankfurt</a:t>
            </a:r>
          </a:p>
        </p:txBody>
      </p:sp>
      <p:sp>
        <p:nvSpPr>
          <p:cNvPr id="68" name="圆角矩形 46">
            <a:extLst>
              <a:ext uri="{FF2B5EF4-FFF2-40B4-BE49-F238E27FC236}">
                <a16:creationId xmlns:a16="http://schemas.microsoft.com/office/drawing/2014/main" xmlns="" id="{4C72C881-4F67-4A50-AC16-BEDB176E75F6}"/>
              </a:ext>
            </a:extLst>
          </p:cNvPr>
          <p:cNvSpPr/>
          <p:nvPr/>
        </p:nvSpPr>
        <p:spPr>
          <a:xfrm>
            <a:off x="6648885" y="5429253"/>
            <a:ext cx="1782343" cy="339806"/>
          </a:xfrm>
          <a:prstGeom prst="roundRect">
            <a:avLst/>
          </a:prstGeom>
          <a:solidFill>
            <a:schemeClr val="accent2">
              <a:lumMod val="40000"/>
              <a:lumOff val="60000"/>
            </a:schemeClr>
          </a:solidFill>
          <a:ln w="28575" cap="flat" cmpd="sng" algn="ctr">
            <a:solidFill>
              <a:schemeClr val="tx1">
                <a:lumMod val="75000"/>
                <a:lumOff val="25000"/>
              </a:schemeClr>
            </a:solidFill>
            <a:prstDash val="solid"/>
            <a:miter lim="800000"/>
          </a:ln>
          <a:effectLst/>
        </p:spPr>
        <p:txBody>
          <a:bodyPr rtlCol="0" anchor="ctr"/>
          <a:lstStyle/>
          <a:p>
            <a:pPr algn="ctr" fontAlgn="base">
              <a:spcBef>
                <a:spcPct val="0"/>
              </a:spcBef>
              <a:spcAft>
                <a:spcPct val="0"/>
              </a:spcAft>
              <a:defRPr/>
            </a:pPr>
            <a:r>
              <a:rPr lang="en-US" altLang="zh-CN" sz="1400" b="1" kern="0" dirty="0">
                <a:solidFill>
                  <a:prstClr val="black"/>
                </a:solidFill>
              </a:rPr>
              <a:t>CN NSSMF (3</a:t>
            </a:r>
            <a:r>
              <a:rPr lang="en-US" altLang="zh-CN" sz="1400" b="1" kern="0" baseline="30000" dirty="0">
                <a:solidFill>
                  <a:prstClr val="black"/>
                </a:solidFill>
              </a:rPr>
              <a:t>rd</a:t>
            </a:r>
            <a:r>
              <a:rPr lang="en-US" altLang="zh-CN" sz="1400" b="1" kern="0" dirty="0">
                <a:solidFill>
                  <a:prstClr val="black"/>
                </a:solidFill>
              </a:rPr>
              <a:t> party)</a:t>
            </a:r>
            <a:endParaRPr lang="en-US" sz="1400" b="1" kern="0" dirty="0">
              <a:solidFill>
                <a:prstClr val="black"/>
              </a:solidFill>
            </a:endParaRPr>
          </a:p>
        </p:txBody>
      </p:sp>
      <p:sp>
        <p:nvSpPr>
          <p:cNvPr id="58" name="圆角矩形 57">
            <a:extLst>
              <a:ext uri="{FF2B5EF4-FFF2-40B4-BE49-F238E27FC236}">
                <a16:creationId xmlns:a16="http://schemas.microsoft.com/office/drawing/2014/main" xmlns="" id="{FC59F6F9-9A5D-6646-B735-08AEA28B38E9}"/>
              </a:ext>
            </a:extLst>
          </p:cNvPr>
          <p:cNvSpPr/>
          <p:nvPr/>
        </p:nvSpPr>
        <p:spPr>
          <a:xfrm>
            <a:off x="2309737" y="3097195"/>
            <a:ext cx="1641188" cy="306244"/>
          </a:xfrm>
          <a:prstGeom prst="roundRect">
            <a:avLst/>
          </a:prstGeom>
          <a:solidFill>
            <a:schemeClr val="accent1">
              <a:lumMod val="20000"/>
              <a:lumOff val="8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200" b="1" kern="0" dirty="0"/>
              <a:t>NSSMF</a:t>
            </a:r>
            <a:r>
              <a:rPr lang="zh-CN" altLang="en-US" sz="1200" b="1" kern="0" dirty="0"/>
              <a:t> </a:t>
            </a:r>
            <a:r>
              <a:rPr lang="en-US" altLang="zh-CN" sz="1200" b="1" kern="0" dirty="0"/>
              <a:t>Adaptor</a:t>
            </a:r>
          </a:p>
        </p:txBody>
      </p:sp>
      <p:sp>
        <p:nvSpPr>
          <p:cNvPr id="66" name="圆角矩形 22">
            <a:extLst>
              <a:ext uri="{FF2B5EF4-FFF2-40B4-BE49-F238E27FC236}">
                <a16:creationId xmlns:a16="http://schemas.microsoft.com/office/drawing/2014/main" xmlns="" id="{A197BF1C-5360-4191-A584-7B2F0E6875A6}"/>
              </a:ext>
            </a:extLst>
          </p:cNvPr>
          <p:cNvSpPr/>
          <p:nvPr/>
        </p:nvSpPr>
        <p:spPr>
          <a:xfrm>
            <a:off x="5159599" y="3376973"/>
            <a:ext cx="1664134" cy="315646"/>
          </a:xfrm>
          <a:prstGeom prst="roundRect">
            <a:avLst>
              <a:gd name="adj" fmla="val 10477"/>
            </a:avLst>
          </a:prstGeom>
          <a:solidFill>
            <a:schemeClr val="accent1">
              <a:lumMod val="20000"/>
              <a:lumOff val="8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NSSI</a:t>
            </a:r>
            <a:r>
              <a:rPr lang="zh-CN" altLang="en-US" sz="1400" b="1" kern="0" dirty="0"/>
              <a:t> </a:t>
            </a:r>
            <a:r>
              <a:rPr lang="en-US" altLang="zh-CN" sz="1400" b="1" kern="0" dirty="0"/>
              <a:t>Selection</a:t>
            </a:r>
          </a:p>
        </p:txBody>
      </p:sp>
      <p:sp>
        <p:nvSpPr>
          <p:cNvPr id="74" name="圆角矩形 73">
            <a:extLst>
              <a:ext uri="{FF2B5EF4-FFF2-40B4-BE49-F238E27FC236}">
                <a16:creationId xmlns:a16="http://schemas.microsoft.com/office/drawing/2014/main" xmlns="" id="{05EA7691-B3F9-8D4E-A2AB-583428425CE7}"/>
              </a:ext>
            </a:extLst>
          </p:cNvPr>
          <p:cNvSpPr/>
          <p:nvPr/>
        </p:nvSpPr>
        <p:spPr>
          <a:xfrm>
            <a:off x="2314315" y="3482951"/>
            <a:ext cx="1663587" cy="257661"/>
          </a:xfrm>
          <a:prstGeom prst="roundRect">
            <a:avLst/>
          </a:prstGeom>
          <a:solidFill>
            <a:srgbClr val="FFFF00"/>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b="1" kern="0" dirty="0"/>
              <a:t>NSSMF</a:t>
            </a:r>
            <a:r>
              <a:rPr lang="zh-CN" altLang="en-US" sz="1400" b="1" kern="0" dirty="0"/>
              <a:t> </a:t>
            </a:r>
            <a:r>
              <a:rPr lang="en-US" altLang="zh-CN" sz="1400" b="1" kern="0" dirty="0"/>
              <a:t>WFs</a:t>
            </a:r>
          </a:p>
        </p:txBody>
      </p:sp>
      <p:cxnSp>
        <p:nvCxnSpPr>
          <p:cNvPr id="75" name="Straight Connector 4">
            <a:extLst>
              <a:ext uri="{FF2B5EF4-FFF2-40B4-BE49-F238E27FC236}">
                <a16:creationId xmlns:a16="http://schemas.microsoft.com/office/drawing/2014/main" xmlns="" id="{443E9D15-9774-0046-89C7-16ABFFBCAE2E}"/>
              </a:ext>
            </a:extLst>
          </p:cNvPr>
          <p:cNvCxnSpPr>
            <a:cxnSpLocks/>
          </p:cNvCxnSpPr>
          <p:nvPr/>
        </p:nvCxnSpPr>
        <p:spPr>
          <a:xfrm>
            <a:off x="4015364" y="4004859"/>
            <a:ext cx="4064810" cy="1424394"/>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4">
            <a:extLst>
              <a:ext uri="{FF2B5EF4-FFF2-40B4-BE49-F238E27FC236}">
                <a16:creationId xmlns:a16="http://schemas.microsoft.com/office/drawing/2014/main" xmlns="" id="{BC02A813-94A6-DD47-8FD1-6AFF3DFE5ED9}"/>
              </a:ext>
            </a:extLst>
          </p:cNvPr>
          <p:cNvCxnSpPr>
            <a:cxnSpLocks/>
            <a:stCxn id="18" idx="2"/>
            <a:endCxn id="41" idx="0"/>
          </p:cNvCxnSpPr>
          <p:nvPr/>
        </p:nvCxnSpPr>
        <p:spPr>
          <a:xfrm>
            <a:off x="3166140" y="3976334"/>
            <a:ext cx="631965" cy="290665"/>
          </a:xfrm>
          <a:prstGeom prst="line">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sp>
        <p:nvSpPr>
          <p:cNvPr id="70" name="圆角矩形 73">
            <a:extLst>
              <a:ext uri="{FF2B5EF4-FFF2-40B4-BE49-F238E27FC236}">
                <a16:creationId xmlns:a16="http://schemas.microsoft.com/office/drawing/2014/main" xmlns="" id="{09030FB6-58DD-426D-96BB-580C2EA89D62}"/>
              </a:ext>
            </a:extLst>
          </p:cNvPr>
          <p:cNvSpPr/>
          <p:nvPr/>
        </p:nvSpPr>
        <p:spPr>
          <a:xfrm>
            <a:off x="372249" y="6109085"/>
            <a:ext cx="1628280" cy="262010"/>
          </a:xfrm>
          <a:prstGeom prst="roundRect">
            <a:avLst/>
          </a:prstGeom>
          <a:solidFill>
            <a:srgbClr val="FFFF00"/>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600" kern="0" dirty="0"/>
              <a:t>Under discussion</a:t>
            </a:r>
          </a:p>
        </p:txBody>
      </p:sp>
      <p:sp>
        <p:nvSpPr>
          <p:cNvPr id="69" name="圆角矩形 68">
            <a:extLst>
              <a:ext uri="{FF2B5EF4-FFF2-40B4-BE49-F238E27FC236}">
                <a16:creationId xmlns:a16="http://schemas.microsoft.com/office/drawing/2014/main" xmlns="" id="{D1D660ED-EFBD-2548-900F-5CAE43113C32}"/>
              </a:ext>
            </a:extLst>
          </p:cNvPr>
          <p:cNvSpPr/>
          <p:nvPr/>
        </p:nvSpPr>
        <p:spPr>
          <a:xfrm>
            <a:off x="197639" y="4304438"/>
            <a:ext cx="1528223" cy="418629"/>
          </a:xfrm>
          <a:prstGeom prst="roundRect">
            <a:avLst>
              <a:gd name="adj"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NSST </a:t>
            </a:r>
            <a:r>
              <a:rPr kumimoji="1" lang="en-US" altLang="zh-CN" sz="1200" b="1" dirty="0">
                <a:solidFill>
                  <a:schemeClr val="tx1"/>
                </a:solidFill>
              </a:rPr>
              <a:t>(onboarding)</a:t>
            </a:r>
            <a:endParaRPr kumimoji="1" lang="zh-CN" altLang="en-US" dirty="0">
              <a:solidFill>
                <a:schemeClr val="tx1"/>
              </a:solidFill>
            </a:endParaRPr>
          </a:p>
        </p:txBody>
      </p:sp>
      <p:sp>
        <p:nvSpPr>
          <p:cNvPr id="71" name="圆角矩形 70">
            <a:extLst>
              <a:ext uri="{FF2B5EF4-FFF2-40B4-BE49-F238E27FC236}">
                <a16:creationId xmlns:a16="http://schemas.microsoft.com/office/drawing/2014/main" xmlns="" id="{525EB1F6-2421-874F-B8A7-48888104B187}"/>
              </a:ext>
            </a:extLst>
          </p:cNvPr>
          <p:cNvSpPr/>
          <p:nvPr/>
        </p:nvSpPr>
        <p:spPr>
          <a:xfrm>
            <a:off x="216661" y="2546519"/>
            <a:ext cx="1528223" cy="418629"/>
          </a:xfrm>
          <a:prstGeom prst="roundRect">
            <a:avLst>
              <a:gd name="adj"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CST</a:t>
            </a:r>
            <a:endParaRPr kumimoji="1" lang="zh-CN" altLang="en-US" dirty="0">
              <a:solidFill>
                <a:schemeClr val="tx1"/>
              </a:solidFill>
            </a:endParaRPr>
          </a:p>
        </p:txBody>
      </p:sp>
      <p:sp>
        <p:nvSpPr>
          <p:cNvPr id="16" name="矩形 15">
            <a:extLst>
              <a:ext uri="{FF2B5EF4-FFF2-40B4-BE49-F238E27FC236}">
                <a16:creationId xmlns:a16="http://schemas.microsoft.com/office/drawing/2014/main" xmlns="" id="{D6B85160-12A8-6F41-AA99-375C0C807E22}"/>
              </a:ext>
            </a:extLst>
          </p:cNvPr>
          <p:cNvSpPr/>
          <p:nvPr/>
        </p:nvSpPr>
        <p:spPr>
          <a:xfrm>
            <a:off x="2382271" y="4301739"/>
            <a:ext cx="783869" cy="307777"/>
          </a:xfrm>
          <a:prstGeom prst="rect">
            <a:avLst/>
          </a:prstGeom>
        </p:spPr>
        <p:txBody>
          <a:bodyPr wrap="none">
            <a:spAutoFit/>
          </a:bodyPr>
          <a:lstStyle/>
          <a:p>
            <a:r>
              <a:rPr lang="en-US" altLang="zh-CN" sz="1400" dirty="0"/>
              <a:t>(Note 3)</a:t>
            </a:r>
            <a:endParaRPr lang="zh-CN" altLang="en-US" sz="1400" dirty="0"/>
          </a:p>
        </p:txBody>
      </p:sp>
      <p:sp>
        <p:nvSpPr>
          <p:cNvPr id="56" name="圆角矩形 55">
            <a:extLst>
              <a:ext uri="{FF2B5EF4-FFF2-40B4-BE49-F238E27FC236}">
                <a16:creationId xmlns:a16="http://schemas.microsoft.com/office/drawing/2014/main" xmlns="" id="{525EB1F6-2421-874F-B8A7-48888104B187}"/>
              </a:ext>
            </a:extLst>
          </p:cNvPr>
          <p:cNvSpPr/>
          <p:nvPr/>
        </p:nvSpPr>
        <p:spPr>
          <a:xfrm>
            <a:off x="207564" y="3139676"/>
            <a:ext cx="1528223" cy="418629"/>
          </a:xfrm>
          <a:prstGeom prst="roundRect">
            <a:avLst>
              <a:gd name="adj" fmla="val 50000"/>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sz="1200" b="1" dirty="0" smtClean="0">
                <a:solidFill>
                  <a:schemeClr val="tx1"/>
                </a:solidFill>
              </a:rPr>
              <a:t>Service Profile Template</a:t>
            </a:r>
            <a:endParaRPr kumimoji="1" lang="zh-CN" altLang="en-US" sz="1200" dirty="0">
              <a:solidFill>
                <a:schemeClr val="tx1"/>
              </a:solidFill>
            </a:endParaRPr>
          </a:p>
        </p:txBody>
      </p:sp>
    </p:spTree>
    <p:extLst>
      <p:ext uri="{BB962C8B-B14F-4D97-AF65-F5344CB8AC3E}">
        <p14:creationId xmlns:p14="http://schemas.microsoft.com/office/powerpoint/2010/main" val="56143882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8DD369DC-6A30-415B-8EF0-D5B9DAA9193C}"/>
              </a:ext>
            </a:extLst>
          </p:cNvPr>
          <p:cNvSpPr>
            <a:spLocks noGrp="1"/>
          </p:cNvSpPr>
          <p:nvPr>
            <p:ph type="title"/>
          </p:nvPr>
        </p:nvSpPr>
        <p:spPr>
          <a:xfrm>
            <a:off x="60191" y="154634"/>
            <a:ext cx="10972800" cy="640080"/>
          </a:xfrm>
        </p:spPr>
        <p:txBody>
          <a:bodyPr/>
          <a:lstStyle/>
          <a:p>
            <a:r>
              <a:rPr lang="en-US" dirty="0"/>
              <a:t>Impact &amp; Status Summary</a:t>
            </a:r>
          </a:p>
        </p:txBody>
      </p:sp>
      <p:graphicFrame>
        <p:nvGraphicFramePr>
          <p:cNvPr id="8" name="Table 7">
            <a:extLst>
              <a:ext uri="{FF2B5EF4-FFF2-40B4-BE49-F238E27FC236}">
                <a16:creationId xmlns:a16="http://schemas.microsoft.com/office/drawing/2014/main" xmlns="" id="{2E92EE97-B635-4012-95D1-8182C5C56CDB}"/>
              </a:ext>
            </a:extLst>
          </p:cNvPr>
          <p:cNvGraphicFramePr>
            <a:graphicFrameLocks noGrp="1"/>
          </p:cNvGraphicFramePr>
          <p:nvPr>
            <p:extLst>
              <p:ext uri="{D42A27DB-BD31-4B8C-83A1-F6EECF244321}">
                <p14:modId xmlns:p14="http://schemas.microsoft.com/office/powerpoint/2010/main" val="1016033272"/>
              </p:ext>
            </p:extLst>
          </p:nvPr>
        </p:nvGraphicFramePr>
        <p:xfrm>
          <a:off x="94937" y="1168502"/>
          <a:ext cx="12097063" cy="4632960"/>
        </p:xfrm>
        <a:graphic>
          <a:graphicData uri="http://schemas.openxmlformats.org/drawingml/2006/table">
            <a:tbl>
              <a:tblPr firstRow="1" bandRow="1">
                <a:tableStyleId>{BC89EF96-8CEA-46FF-86C4-4CE0E7609802}</a:tableStyleId>
              </a:tblPr>
              <a:tblGrid>
                <a:gridCol w="1983855">
                  <a:extLst>
                    <a:ext uri="{9D8B030D-6E8A-4147-A177-3AD203B41FA5}">
                      <a16:colId xmlns:a16="http://schemas.microsoft.com/office/drawing/2014/main" xmlns="" val="2915252132"/>
                    </a:ext>
                  </a:extLst>
                </a:gridCol>
                <a:gridCol w="6833821">
                  <a:extLst>
                    <a:ext uri="{9D8B030D-6E8A-4147-A177-3AD203B41FA5}">
                      <a16:colId xmlns:a16="http://schemas.microsoft.com/office/drawing/2014/main" xmlns="" val="3986073137"/>
                    </a:ext>
                  </a:extLst>
                </a:gridCol>
                <a:gridCol w="3279387">
                  <a:extLst>
                    <a:ext uri="{9D8B030D-6E8A-4147-A177-3AD203B41FA5}">
                      <a16:colId xmlns:a16="http://schemas.microsoft.com/office/drawing/2014/main" xmlns="" val="3281124487"/>
                    </a:ext>
                  </a:extLst>
                </a:gridCol>
              </a:tblGrid>
              <a:tr h="303196">
                <a:tc>
                  <a:txBody>
                    <a:bodyPr/>
                    <a:lstStyle/>
                    <a:p>
                      <a:pPr algn="ctr"/>
                      <a:r>
                        <a:rPr lang="en-US" sz="1800" dirty="0"/>
                        <a:t>Component</a:t>
                      </a:r>
                    </a:p>
                  </a:txBody>
                  <a:tcPr/>
                </a:tc>
                <a:tc>
                  <a:txBody>
                    <a:bodyPr/>
                    <a:lstStyle/>
                    <a:p>
                      <a:pPr algn="ctr"/>
                      <a:r>
                        <a:rPr lang="en-US" sz="1800" dirty="0"/>
                        <a:t>Impact(s)</a:t>
                      </a:r>
                    </a:p>
                  </a:txBody>
                  <a:tcPr/>
                </a:tc>
                <a:tc>
                  <a:txBody>
                    <a:bodyPr/>
                    <a:lstStyle/>
                    <a:p>
                      <a:pPr algn="ctr"/>
                      <a:r>
                        <a:rPr lang="en-US" sz="1800" dirty="0"/>
                        <a:t>Commitment</a:t>
                      </a:r>
                    </a:p>
                  </a:txBody>
                  <a:tcPr/>
                </a:tc>
                <a:extLst>
                  <a:ext uri="{0D108BD9-81ED-4DB2-BD59-A6C34878D82A}">
                    <a16:rowId xmlns:a16="http://schemas.microsoft.com/office/drawing/2014/main" xmlns="" val="3261063717"/>
                  </a:ext>
                </a:extLst>
              </a:tr>
              <a:tr h="454794">
                <a:tc>
                  <a:txBody>
                    <a:bodyPr/>
                    <a:lstStyle/>
                    <a:p>
                      <a:r>
                        <a:rPr lang="en-US" sz="1600" b="1" dirty="0"/>
                        <a:t>UUI</a:t>
                      </a:r>
                      <a:endParaRPr lang="en-US" sz="1500" b="1" dirty="0"/>
                    </a:p>
                  </a:txBody>
                  <a:tcPr/>
                </a:tc>
                <a:tc>
                  <a:txBody>
                    <a:bodyPr/>
                    <a:lstStyle/>
                    <a:p>
                      <a:r>
                        <a:rPr lang="en-US" altLang="zh-CN" sz="1500" kern="1200" dirty="0">
                          <a:solidFill>
                            <a:schemeClr val="tx1"/>
                          </a:solidFill>
                          <a:latin typeface="+mn-lt"/>
                          <a:ea typeface="+mn-ea"/>
                          <a:cs typeface="+mn-cs"/>
                        </a:rPr>
                        <a:t>CSMF portal:</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Service</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creation/deletion;</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Service</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(de)activation;</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Service</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KPI</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Monitoring</a:t>
                      </a:r>
                    </a:p>
                    <a:p>
                      <a:r>
                        <a:rPr lang="en-US" altLang="zh-CN" sz="1500" kern="1200" dirty="0">
                          <a:solidFill>
                            <a:schemeClr val="tx1"/>
                          </a:solidFill>
                          <a:latin typeface="+mn-lt"/>
                          <a:ea typeface="+mn-ea"/>
                          <a:cs typeface="+mn-cs"/>
                        </a:rPr>
                        <a:t>NSMF portal:</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Slice</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instantiation</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(manual</a:t>
                      </a:r>
                      <a:r>
                        <a:rPr lang="zh-CN" altLang="en-US" sz="1500" kern="1200" dirty="0">
                          <a:solidFill>
                            <a:schemeClr val="tx1"/>
                          </a:solidFill>
                          <a:latin typeface="+mn-lt"/>
                          <a:ea typeface="+mn-ea"/>
                          <a:cs typeface="+mn-cs"/>
                        </a:rPr>
                        <a:t> </a:t>
                      </a:r>
                      <a:r>
                        <a:rPr lang="en-US" altLang="zh-CN" sz="1500" kern="1200" dirty="0">
                          <a:solidFill>
                            <a:schemeClr val="tx1"/>
                          </a:solidFill>
                          <a:latin typeface="+mn-lt"/>
                          <a:ea typeface="+mn-ea"/>
                          <a:cs typeface="+mn-cs"/>
                        </a:rPr>
                        <a:t>intervention)</a:t>
                      </a:r>
                      <a:endParaRPr lang="en-US" sz="1500" kern="1200" dirty="0">
                        <a:solidFill>
                          <a:schemeClr val="tx1"/>
                        </a:solidFill>
                        <a:latin typeface="+mn-lt"/>
                        <a:ea typeface="+mn-ea"/>
                        <a:cs typeface="+mn-cs"/>
                      </a:endParaRPr>
                    </a:p>
                  </a:txBody>
                  <a:tcPr/>
                </a:tc>
                <a:tc>
                  <a:txBody>
                    <a:bodyPr/>
                    <a:lstStyle/>
                    <a:p>
                      <a:r>
                        <a:rPr lang="en-US" sz="1500" dirty="0">
                          <a:solidFill>
                            <a:schemeClr val="tx1"/>
                          </a:solidFill>
                        </a:rPr>
                        <a:t>China Mobile, Huawei</a:t>
                      </a:r>
                    </a:p>
                  </a:txBody>
                  <a:tcPr/>
                </a:tc>
                <a:extLst>
                  <a:ext uri="{0D108BD9-81ED-4DB2-BD59-A6C34878D82A}">
                    <a16:rowId xmlns:a16="http://schemas.microsoft.com/office/drawing/2014/main" xmlns="" val="1963460042"/>
                  </a:ext>
                </a:extLst>
              </a:tr>
              <a:tr h="454794">
                <a:tc>
                  <a:txBody>
                    <a:bodyPr/>
                    <a:lstStyle/>
                    <a:p>
                      <a:r>
                        <a:rPr lang="en-US" sz="1500" b="1" i="0" dirty="0"/>
                        <a:t>EXT-API</a:t>
                      </a:r>
                      <a:endParaRPr lang="en-US" sz="1500" b="0" i="0" dirty="0"/>
                    </a:p>
                  </a:txBody>
                  <a:tcPr/>
                </a:tc>
                <a:tc>
                  <a:txBody>
                    <a:bodyPr/>
                    <a:lstStyle/>
                    <a:p>
                      <a:r>
                        <a:rPr lang="en-US" sz="1500" i="1" dirty="0"/>
                        <a:t>Northbound interface from NSMF to CSMF, Interface from CSMF to northbound systems (OSS, 3</a:t>
                      </a:r>
                      <a:r>
                        <a:rPr lang="en-US" sz="1500" i="1" baseline="30000" dirty="0"/>
                        <a:t>rd</a:t>
                      </a:r>
                      <a:r>
                        <a:rPr lang="en-US" sz="1500" i="1" dirty="0"/>
                        <a:t> party apps</a:t>
                      </a:r>
                      <a:r>
                        <a:rPr lang="en-US" altLang="zh-CN" sz="1500" i="1" dirty="0"/>
                        <a:t>)</a:t>
                      </a:r>
                      <a:endParaRPr lang="en-US" sz="1500" i="1" dirty="0"/>
                    </a:p>
                  </a:txBody>
                  <a:tcPr/>
                </a:tc>
                <a:tc>
                  <a:txBody>
                    <a:bodyPr/>
                    <a:lstStyle/>
                    <a:p>
                      <a:r>
                        <a:rPr lang="en-US" altLang="zh-CN" sz="1500" dirty="0"/>
                        <a:t>Wipro</a:t>
                      </a:r>
                      <a:endParaRPr lang="en-US" sz="1500" dirty="0"/>
                    </a:p>
                  </a:txBody>
                  <a:tcPr/>
                </a:tc>
                <a:extLst>
                  <a:ext uri="{0D108BD9-81ED-4DB2-BD59-A6C34878D82A}">
                    <a16:rowId xmlns:a16="http://schemas.microsoft.com/office/drawing/2014/main" xmlns="" val="1074300999"/>
                  </a:ext>
                </a:extLst>
              </a:tr>
              <a:tr h="454794">
                <a:tc>
                  <a:txBody>
                    <a:bodyPr/>
                    <a:lstStyle/>
                    <a:p>
                      <a:r>
                        <a:rPr lang="en-US" sz="1600" b="1" dirty="0"/>
                        <a:t>SO</a:t>
                      </a:r>
                      <a:endParaRPr lang="en-US" sz="1500" b="1" dirty="0"/>
                    </a:p>
                  </a:txBody>
                  <a:tcPr/>
                </a:tc>
                <a:tc>
                  <a:txBody>
                    <a:bodyPr/>
                    <a:lstStyle/>
                    <a:p>
                      <a:r>
                        <a:rPr lang="en-US" sz="1500" dirty="0"/>
                        <a:t>CSMF workflows, NSMF workflows, manual intervention, on-demand slice instantiation enhancements</a:t>
                      </a:r>
                      <a:r>
                        <a:rPr lang="en-US" altLang="zh-CN" sz="1500" dirty="0"/>
                        <a:t>,</a:t>
                      </a:r>
                      <a:r>
                        <a:rPr lang="zh-CN" altLang="en-US" sz="1500" dirty="0"/>
                        <a:t> </a:t>
                      </a:r>
                      <a:r>
                        <a:rPr lang="en-US" altLang="zh-CN" sz="1500" dirty="0"/>
                        <a:t>SO</a:t>
                      </a:r>
                      <a:r>
                        <a:rPr lang="zh-CN" altLang="en-US" sz="1500" dirty="0"/>
                        <a:t> </a:t>
                      </a:r>
                      <a:r>
                        <a:rPr lang="en-US" altLang="zh-CN" sz="1500" dirty="0"/>
                        <a:t>adaptor</a:t>
                      </a:r>
                      <a:r>
                        <a:rPr lang="zh-CN" altLang="en-US" sz="1500" dirty="0"/>
                        <a:t> </a:t>
                      </a:r>
                      <a:r>
                        <a:rPr lang="en-US" altLang="zh-CN" sz="1500" dirty="0"/>
                        <a:t>for external NSSMF, </a:t>
                      </a:r>
                      <a:r>
                        <a:rPr lang="en-US" altLang="zh-CN" sz="1500" i="1" dirty="0"/>
                        <a:t>workflows for part of internal NSSMF*</a:t>
                      </a:r>
                      <a:endParaRPr lang="en-US" sz="1500" i="1"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1500" dirty="0" smtClean="0"/>
                        <a:t>China Mobile, Huawei, </a:t>
                      </a:r>
                      <a:r>
                        <a:rPr lang="en-US" sz="1500" dirty="0" smtClean="0"/>
                        <a:t>Wipro</a:t>
                      </a:r>
                      <a:endParaRPr lang="en-US" sz="1500" dirty="0"/>
                    </a:p>
                  </a:txBody>
                  <a:tcPr/>
                </a:tc>
                <a:extLst>
                  <a:ext uri="{0D108BD9-81ED-4DB2-BD59-A6C34878D82A}">
                    <a16:rowId xmlns:a16="http://schemas.microsoft.com/office/drawing/2014/main" xmlns="" val="1746059363"/>
                  </a:ext>
                </a:extLst>
              </a:tr>
              <a:tr h="265296">
                <a:tc>
                  <a:txBody>
                    <a:bodyPr/>
                    <a:lstStyle/>
                    <a:p>
                      <a:r>
                        <a:rPr lang="en-US" sz="1600" b="1" dirty="0"/>
                        <a:t>OOF</a:t>
                      </a:r>
                    </a:p>
                  </a:txBody>
                  <a:tcPr/>
                </a:tc>
                <a:tc>
                  <a:txBody>
                    <a:bodyPr/>
                    <a:lstStyle/>
                    <a:p>
                      <a:r>
                        <a:rPr lang="en-US" sz="1500" dirty="0"/>
                        <a:t>NST selection, NSI selection, NSSI selection</a:t>
                      </a:r>
                    </a:p>
                  </a:txBody>
                  <a:tcPr/>
                </a:tc>
                <a:tc>
                  <a:txBody>
                    <a:bodyPr/>
                    <a:lstStyle/>
                    <a:p>
                      <a:r>
                        <a:rPr lang="en-US" sz="1500" dirty="0"/>
                        <a:t>AT&amp;T, </a:t>
                      </a:r>
                      <a:r>
                        <a:rPr lang="en-US" sz="1500" dirty="0" smtClean="0"/>
                        <a:t>China </a:t>
                      </a:r>
                      <a:r>
                        <a:rPr lang="en-US" sz="1500" dirty="0"/>
                        <a:t>Mobile, </a:t>
                      </a:r>
                      <a:r>
                        <a:rPr lang="en-US" sz="1500" dirty="0" smtClean="0"/>
                        <a:t>Huawei, </a:t>
                      </a:r>
                      <a:r>
                        <a:rPr lang="en-US" altLang="zh-CN" sz="1500" dirty="0" smtClean="0"/>
                        <a:t>Wipro</a:t>
                      </a:r>
                      <a:endParaRPr lang="en-US" sz="1500" dirty="0"/>
                    </a:p>
                  </a:txBody>
                  <a:tcPr/>
                </a:tc>
                <a:extLst>
                  <a:ext uri="{0D108BD9-81ED-4DB2-BD59-A6C34878D82A}">
                    <a16:rowId xmlns:a16="http://schemas.microsoft.com/office/drawing/2014/main" xmlns="" val="420949910"/>
                  </a:ext>
                </a:extLst>
              </a:tr>
              <a:tr h="265296">
                <a:tc>
                  <a:txBody>
                    <a:bodyPr/>
                    <a:lstStyle/>
                    <a:p>
                      <a:r>
                        <a:rPr lang="en-US" sz="1500" b="1" i="0" dirty="0"/>
                        <a:t>AAI </a:t>
                      </a:r>
                      <a:r>
                        <a:rPr lang="en-US" altLang="zh-CN" sz="1500" b="1" i="0" dirty="0"/>
                        <a:t>(Schema</a:t>
                      </a:r>
                      <a:r>
                        <a:rPr lang="zh-CN" altLang="en-US" sz="1500" b="1" i="0" dirty="0"/>
                        <a:t> </a:t>
                      </a:r>
                      <a:r>
                        <a:rPr lang="en-US" altLang="zh-CN" sz="1500" b="1" i="0" dirty="0"/>
                        <a:t>Change)</a:t>
                      </a:r>
                      <a:endParaRPr lang="en-US" sz="1500" b="1" i="0" dirty="0"/>
                    </a:p>
                  </a:txBody>
                  <a:tcPr/>
                </a:tc>
                <a:tc>
                  <a:txBody>
                    <a:bodyPr/>
                    <a:lstStyle/>
                    <a:p>
                      <a:r>
                        <a:rPr lang="en-US" sz="1500" i="1" dirty="0"/>
                        <a:t>Slice and slice sub-net inventory, service mapping to slice, NST, NSST inventory</a:t>
                      </a:r>
                    </a:p>
                  </a:txBody>
                  <a:tcPr/>
                </a:tc>
                <a:tc>
                  <a:txBody>
                    <a:bodyPr/>
                    <a:lstStyle/>
                    <a:p>
                      <a:r>
                        <a:rPr lang="en-US" sz="1500" i="1" dirty="0"/>
                        <a:t>Amdocs, China Mobile, Huawei</a:t>
                      </a:r>
                    </a:p>
                  </a:txBody>
                  <a:tcPr/>
                </a:tc>
                <a:extLst>
                  <a:ext uri="{0D108BD9-81ED-4DB2-BD59-A6C34878D82A}">
                    <a16:rowId xmlns:a16="http://schemas.microsoft.com/office/drawing/2014/main" xmlns="" val="1511269471"/>
                  </a:ext>
                </a:extLst>
              </a:tr>
              <a:tr h="265296">
                <a:tc>
                  <a:txBody>
                    <a:bodyPr/>
                    <a:lstStyle/>
                    <a:p>
                      <a:r>
                        <a:rPr lang="en-US" sz="1500" b="1" dirty="0"/>
                        <a:t>Policy (Test only)</a:t>
                      </a:r>
                    </a:p>
                  </a:txBody>
                  <a:tcPr/>
                </a:tc>
                <a:tc>
                  <a:txBody>
                    <a:bodyPr/>
                    <a:lstStyle/>
                    <a:p>
                      <a:r>
                        <a:rPr lang="en-US" sz="1500" dirty="0"/>
                        <a:t>Config policies for NST, NSI and NSSI selection (no code impact)</a:t>
                      </a:r>
                    </a:p>
                  </a:txBody>
                  <a:tcPr/>
                </a:tc>
                <a:tc>
                  <a:txBody>
                    <a:bodyPr/>
                    <a:lstStyle/>
                    <a:p>
                      <a:r>
                        <a:rPr lang="en-US" sz="1500" dirty="0"/>
                        <a:t>Wipro</a:t>
                      </a:r>
                    </a:p>
                  </a:txBody>
                  <a:tcPr/>
                </a:tc>
                <a:extLst>
                  <a:ext uri="{0D108BD9-81ED-4DB2-BD59-A6C34878D82A}">
                    <a16:rowId xmlns:a16="http://schemas.microsoft.com/office/drawing/2014/main" xmlns="" val="1889508123"/>
                  </a:ext>
                </a:extLst>
              </a:tr>
              <a:tr h="265296">
                <a:tc>
                  <a:txBody>
                    <a:bodyPr/>
                    <a:lstStyle/>
                    <a:p>
                      <a:r>
                        <a:rPr lang="en-US" sz="1600" b="1" dirty="0"/>
                        <a:t>SDC (Test only)</a:t>
                      </a:r>
                    </a:p>
                  </a:txBody>
                  <a:tcPr/>
                </a:tc>
                <a:tc>
                  <a:txBody>
                    <a:bodyPr/>
                    <a:lstStyle/>
                    <a:p>
                      <a:r>
                        <a:rPr lang="en-US" sz="1500" dirty="0"/>
                        <a:t>On-demand slice model updates (no code impact), </a:t>
                      </a:r>
                      <a:r>
                        <a:rPr lang="en-US" sz="1500" i="1" dirty="0"/>
                        <a:t>KPI monitoring requirement template*</a:t>
                      </a:r>
                    </a:p>
                  </a:txBody>
                  <a:tcPr/>
                </a:tc>
                <a:tc>
                  <a:txBody>
                    <a:bodyPr/>
                    <a:lstStyle/>
                    <a:p>
                      <a:r>
                        <a:rPr lang="en-US" sz="1500" dirty="0"/>
                        <a:t>Amdocs, China Mobile</a:t>
                      </a:r>
                      <a:r>
                        <a:rPr lang="en-US" altLang="zh-CN" sz="1500" dirty="0"/>
                        <a:t>, Huawei</a:t>
                      </a:r>
                      <a:endParaRPr lang="en-US" sz="1500" dirty="0"/>
                    </a:p>
                  </a:txBody>
                  <a:tcPr/>
                </a:tc>
                <a:extLst>
                  <a:ext uri="{0D108BD9-81ED-4DB2-BD59-A6C34878D82A}">
                    <a16:rowId xmlns:a16="http://schemas.microsoft.com/office/drawing/2014/main" xmlns="" val="2139417702"/>
                  </a:ext>
                </a:extLst>
              </a:tr>
              <a:tr h="265296">
                <a:tc>
                  <a:txBody>
                    <a:bodyPr/>
                    <a:lstStyle/>
                    <a:p>
                      <a:r>
                        <a:rPr lang="en-US" sz="1500" i="1" dirty="0"/>
                        <a:t>SDN-C (R)*</a:t>
                      </a:r>
                    </a:p>
                  </a:txBody>
                  <a:tcPr/>
                </a:tc>
                <a:tc>
                  <a:txBody>
                    <a:bodyPr/>
                    <a:lstStyle/>
                    <a:p>
                      <a:r>
                        <a:rPr lang="en-US" sz="1500" i="1" dirty="0"/>
                        <a:t>Part of NSSMF for RAN</a:t>
                      </a:r>
                    </a:p>
                  </a:txBody>
                  <a:tcPr/>
                </a:tc>
                <a:tc>
                  <a:txBody>
                    <a:bodyPr/>
                    <a:lstStyle/>
                    <a:p>
                      <a:r>
                        <a:rPr lang="en-US" sz="1500" i="1" dirty="0"/>
                        <a:t>Wipro</a:t>
                      </a:r>
                    </a:p>
                  </a:txBody>
                  <a:tcPr/>
                </a:tc>
                <a:extLst>
                  <a:ext uri="{0D108BD9-81ED-4DB2-BD59-A6C34878D82A}">
                    <a16:rowId xmlns:a16="http://schemas.microsoft.com/office/drawing/2014/main" xmlns="" val="3238075234"/>
                  </a:ext>
                </a:extLst>
              </a:tr>
              <a:tr h="392058">
                <a:tc>
                  <a:txBody>
                    <a:bodyPr/>
                    <a:lstStyle/>
                    <a:p>
                      <a:r>
                        <a:rPr lang="en-US" sz="1500" b="1" dirty="0"/>
                        <a:t>Simulators (not part of ONAP)</a:t>
                      </a:r>
                    </a:p>
                  </a:txBody>
                  <a:tcPr/>
                </a:tc>
                <a:tc>
                  <a:txBody>
                    <a:bodyPr/>
                    <a:lstStyle/>
                    <a:p>
                      <a:r>
                        <a:rPr lang="en-US" sz="1500" dirty="0"/>
                        <a:t>RAN-Simulator for RAN</a:t>
                      </a:r>
                    </a:p>
                    <a:p>
                      <a:r>
                        <a:rPr lang="en-US" altLang="zh-CN" sz="1500" dirty="0"/>
                        <a:t>Core</a:t>
                      </a:r>
                      <a:r>
                        <a:rPr lang="zh-CN" altLang="en-US" sz="1500" dirty="0"/>
                        <a:t> </a:t>
                      </a:r>
                      <a:r>
                        <a:rPr lang="en-US" altLang="zh-CN" sz="1500" dirty="0"/>
                        <a:t>NSSMF</a:t>
                      </a:r>
                      <a:r>
                        <a:rPr lang="zh-CN" altLang="en-US" sz="1500" dirty="0"/>
                        <a:t> </a:t>
                      </a:r>
                      <a:r>
                        <a:rPr lang="en-US" altLang="zh-CN" sz="1500" dirty="0"/>
                        <a:t>Simulator</a:t>
                      </a:r>
                      <a:endParaRPr lang="en-US" sz="1500" dirty="0"/>
                    </a:p>
                  </a:txBody>
                  <a:tcPr/>
                </a:tc>
                <a:tc>
                  <a:txBody>
                    <a:bodyPr/>
                    <a:lstStyle/>
                    <a:p>
                      <a:r>
                        <a:rPr lang="en-US" sz="1500" dirty="0"/>
                        <a:t>Wipro: RAN-Simulator</a:t>
                      </a:r>
                    </a:p>
                    <a:p>
                      <a:r>
                        <a:rPr lang="en-US" altLang="zh-CN" sz="1500" dirty="0"/>
                        <a:t>China Mobile:</a:t>
                      </a:r>
                      <a:r>
                        <a:rPr lang="zh-CN" altLang="en-US" sz="1500" dirty="0"/>
                        <a:t> </a:t>
                      </a:r>
                      <a:r>
                        <a:rPr lang="en-US" altLang="zh-CN" sz="1500" dirty="0"/>
                        <a:t>Core</a:t>
                      </a:r>
                      <a:r>
                        <a:rPr lang="zh-CN" altLang="en-US" sz="1500" dirty="0"/>
                        <a:t> </a:t>
                      </a:r>
                      <a:r>
                        <a:rPr lang="en-US" altLang="zh-CN" sz="1500" dirty="0"/>
                        <a:t>NSSMF</a:t>
                      </a:r>
                      <a:r>
                        <a:rPr lang="zh-CN" altLang="en-US" sz="1500" dirty="0"/>
                        <a:t> </a:t>
                      </a:r>
                      <a:r>
                        <a:rPr lang="en-US" altLang="zh-CN" sz="1500" dirty="0"/>
                        <a:t>Simulator</a:t>
                      </a:r>
                      <a:endParaRPr lang="en-US" sz="1500" dirty="0"/>
                    </a:p>
                  </a:txBody>
                  <a:tcPr/>
                </a:tc>
                <a:extLst>
                  <a:ext uri="{0D108BD9-81ED-4DB2-BD59-A6C34878D82A}">
                    <a16:rowId xmlns:a16="http://schemas.microsoft.com/office/drawing/2014/main" xmlns="" val="4268547301"/>
                  </a:ext>
                </a:extLst>
              </a:tr>
            </a:tbl>
          </a:graphicData>
        </a:graphic>
      </p:graphicFrame>
      <p:sp>
        <p:nvSpPr>
          <p:cNvPr id="2" name="TextBox 1">
            <a:extLst>
              <a:ext uri="{FF2B5EF4-FFF2-40B4-BE49-F238E27FC236}">
                <a16:creationId xmlns:a16="http://schemas.microsoft.com/office/drawing/2014/main" xmlns="" id="{F1D8D670-F4D3-4E7C-9BC8-C14A341AF9B9}"/>
              </a:ext>
            </a:extLst>
          </p:cNvPr>
          <p:cNvSpPr txBox="1"/>
          <p:nvPr/>
        </p:nvSpPr>
        <p:spPr>
          <a:xfrm>
            <a:off x="126468" y="6021361"/>
            <a:ext cx="8934177" cy="307777"/>
          </a:xfrm>
          <a:prstGeom prst="rect">
            <a:avLst/>
          </a:prstGeom>
          <a:noFill/>
        </p:spPr>
        <p:txBody>
          <a:bodyPr wrap="none" rtlCol="0">
            <a:spAutoFit/>
          </a:bodyPr>
          <a:lstStyle/>
          <a:p>
            <a:r>
              <a:rPr lang="en-US" sz="1400" dirty="0"/>
              <a:t>* </a:t>
            </a:r>
            <a:r>
              <a:rPr lang="en-US" sz="1400" i="1" dirty="0"/>
              <a:t>Impacts still under discussion with </a:t>
            </a:r>
            <a:r>
              <a:rPr lang="en-US" sz="1400" i="1" dirty="0" err="1"/>
              <a:t>ArchCom</a:t>
            </a:r>
            <a:r>
              <a:rPr lang="en-US" sz="1400" i="1" dirty="0"/>
              <a:t> and not approved yet. Code not to become part of official ONAP Frankfurt.</a:t>
            </a:r>
          </a:p>
        </p:txBody>
      </p:sp>
    </p:spTree>
    <p:extLst>
      <p:ext uri="{BB962C8B-B14F-4D97-AF65-F5344CB8AC3E}">
        <p14:creationId xmlns:p14="http://schemas.microsoft.com/office/powerpoint/2010/main" val="293501680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7DD61726-1E95-4B65-B9B6-D0FC3B789FDE}"/>
              </a:ext>
            </a:extLst>
          </p:cNvPr>
          <p:cNvSpPr>
            <a:spLocks noGrp="1"/>
          </p:cNvSpPr>
          <p:nvPr>
            <p:ph type="title"/>
          </p:nvPr>
        </p:nvSpPr>
        <p:spPr>
          <a:xfrm>
            <a:off x="228600" y="188807"/>
            <a:ext cx="10972800" cy="640080"/>
          </a:xfrm>
        </p:spPr>
        <p:txBody>
          <a:bodyPr/>
          <a:lstStyle/>
          <a:p>
            <a:r>
              <a:rPr lang="en-US" dirty="0"/>
              <a:t>Modeling Aspects</a:t>
            </a:r>
          </a:p>
        </p:txBody>
      </p:sp>
      <p:sp>
        <p:nvSpPr>
          <p:cNvPr id="45" name="圆角矩形 44"/>
          <p:cNvSpPr/>
          <p:nvPr/>
        </p:nvSpPr>
        <p:spPr>
          <a:xfrm>
            <a:off x="121915" y="3817153"/>
            <a:ext cx="1950728" cy="45028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NSST</a:t>
            </a:r>
            <a:endParaRPr lang="zh-CN" altLang="en-US" dirty="0"/>
          </a:p>
        </p:txBody>
      </p:sp>
      <p:sp>
        <p:nvSpPr>
          <p:cNvPr id="46" name="圆角矩形 45"/>
          <p:cNvSpPr/>
          <p:nvPr/>
        </p:nvSpPr>
        <p:spPr>
          <a:xfrm>
            <a:off x="121915" y="3041073"/>
            <a:ext cx="1959432" cy="47205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NST</a:t>
            </a:r>
            <a:endParaRPr lang="zh-CN" altLang="en-US" dirty="0"/>
          </a:p>
        </p:txBody>
      </p:sp>
      <p:sp>
        <p:nvSpPr>
          <p:cNvPr id="47" name="圆角矩形 46"/>
          <p:cNvSpPr/>
          <p:nvPr/>
        </p:nvSpPr>
        <p:spPr>
          <a:xfrm>
            <a:off x="121915" y="2267177"/>
            <a:ext cx="1959432" cy="500354"/>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err="1"/>
              <a:t>ServiceProfile</a:t>
            </a:r>
            <a:endParaRPr lang="zh-CN" altLang="en-US" dirty="0"/>
          </a:p>
        </p:txBody>
      </p:sp>
      <p:sp>
        <p:nvSpPr>
          <p:cNvPr id="48" name="圆角矩形 47"/>
          <p:cNvSpPr/>
          <p:nvPr/>
        </p:nvSpPr>
        <p:spPr>
          <a:xfrm>
            <a:off x="121915" y="1576640"/>
            <a:ext cx="1959432" cy="465891"/>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CST</a:t>
            </a:r>
            <a:endParaRPr lang="zh-CN" altLang="en-US" dirty="0"/>
          </a:p>
        </p:txBody>
      </p:sp>
      <p:sp>
        <p:nvSpPr>
          <p:cNvPr id="49" name="圆角矩形 48"/>
          <p:cNvSpPr/>
          <p:nvPr/>
        </p:nvSpPr>
        <p:spPr>
          <a:xfrm>
            <a:off x="2625630" y="1546155"/>
            <a:ext cx="2076997" cy="496376"/>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CSI</a:t>
            </a:r>
            <a:endParaRPr lang="zh-CN" altLang="en-US" dirty="0"/>
          </a:p>
        </p:txBody>
      </p:sp>
      <p:sp>
        <p:nvSpPr>
          <p:cNvPr id="50" name="圆角矩形 49"/>
          <p:cNvSpPr/>
          <p:nvPr/>
        </p:nvSpPr>
        <p:spPr>
          <a:xfrm>
            <a:off x="2625630" y="2236690"/>
            <a:ext cx="2076997" cy="530842"/>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Service Profile </a:t>
            </a:r>
            <a:endParaRPr lang="zh-CN" altLang="en-US" dirty="0"/>
          </a:p>
        </p:txBody>
      </p:sp>
      <p:sp>
        <p:nvSpPr>
          <p:cNvPr id="51" name="文本框 50"/>
          <p:cNvSpPr txBox="1"/>
          <p:nvPr/>
        </p:nvSpPr>
        <p:spPr>
          <a:xfrm>
            <a:off x="121915" y="956155"/>
            <a:ext cx="2360023" cy="369332"/>
          </a:xfrm>
          <a:prstGeom prst="rect">
            <a:avLst/>
          </a:prstGeom>
          <a:noFill/>
        </p:spPr>
        <p:txBody>
          <a:bodyPr wrap="square" rtlCol="0">
            <a:spAutoFit/>
          </a:bodyPr>
          <a:lstStyle/>
          <a:p>
            <a:r>
              <a:rPr lang="en-US" altLang="zh-CN" dirty="0"/>
              <a:t>SDC Service Template</a:t>
            </a:r>
            <a:endParaRPr lang="zh-CN" altLang="en-US" dirty="0"/>
          </a:p>
        </p:txBody>
      </p:sp>
      <p:sp>
        <p:nvSpPr>
          <p:cNvPr id="52" name="圆角矩形 51"/>
          <p:cNvSpPr/>
          <p:nvPr/>
        </p:nvSpPr>
        <p:spPr>
          <a:xfrm>
            <a:off x="2625630" y="3010585"/>
            <a:ext cx="2076997" cy="502539"/>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NSI</a:t>
            </a:r>
            <a:endParaRPr lang="zh-CN" altLang="en-US" dirty="0"/>
          </a:p>
        </p:txBody>
      </p:sp>
      <p:sp>
        <p:nvSpPr>
          <p:cNvPr id="53" name="圆角矩形 52"/>
          <p:cNvSpPr/>
          <p:nvPr/>
        </p:nvSpPr>
        <p:spPr>
          <a:xfrm>
            <a:off x="2616926" y="3786666"/>
            <a:ext cx="2076997" cy="480767"/>
          </a:xfrm>
          <a:prstGeom prst="roundRect">
            <a:avLst/>
          </a:prstGeom>
          <a:solidFill>
            <a:schemeClr val="accent6">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NSSI</a:t>
            </a:r>
            <a:endParaRPr lang="zh-CN" altLang="en-US" dirty="0"/>
          </a:p>
        </p:txBody>
      </p:sp>
      <p:sp>
        <p:nvSpPr>
          <p:cNvPr id="54" name="文本框 53"/>
          <p:cNvSpPr txBox="1"/>
          <p:nvPr/>
        </p:nvSpPr>
        <p:spPr>
          <a:xfrm>
            <a:off x="2547251" y="982664"/>
            <a:ext cx="2869475" cy="369332"/>
          </a:xfrm>
          <a:prstGeom prst="rect">
            <a:avLst/>
          </a:prstGeom>
          <a:noFill/>
        </p:spPr>
        <p:txBody>
          <a:bodyPr wrap="square" rtlCol="0">
            <a:spAutoFit/>
          </a:bodyPr>
          <a:lstStyle/>
          <a:p>
            <a:r>
              <a:rPr lang="en-US" altLang="zh-CN" dirty="0"/>
              <a:t>5G Run time model needed</a:t>
            </a:r>
            <a:endParaRPr lang="zh-CN" altLang="en-US" dirty="0"/>
          </a:p>
        </p:txBody>
      </p:sp>
      <p:sp>
        <p:nvSpPr>
          <p:cNvPr id="55" name="文本框 54"/>
          <p:cNvSpPr txBox="1"/>
          <p:nvPr/>
        </p:nvSpPr>
        <p:spPr>
          <a:xfrm>
            <a:off x="7243351" y="992143"/>
            <a:ext cx="2360023" cy="369332"/>
          </a:xfrm>
          <a:prstGeom prst="rect">
            <a:avLst/>
          </a:prstGeom>
          <a:noFill/>
        </p:spPr>
        <p:txBody>
          <a:bodyPr wrap="square" rtlCol="0">
            <a:spAutoFit/>
          </a:bodyPr>
          <a:lstStyle/>
          <a:p>
            <a:r>
              <a:rPr lang="en-US" altLang="zh-CN" dirty="0"/>
              <a:t>A&amp;AI model Design</a:t>
            </a:r>
            <a:endParaRPr lang="zh-CN" altLang="en-US" dirty="0"/>
          </a:p>
        </p:txBody>
      </p:sp>
      <p:sp>
        <p:nvSpPr>
          <p:cNvPr id="56" name="圆角矩形 55"/>
          <p:cNvSpPr/>
          <p:nvPr/>
        </p:nvSpPr>
        <p:spPr>
          <a:xfrm>
            <a:off x="5564778" y="3786666"/>
            <a:ext cx="1384665" cy="480767"/>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Slice Profile</a:t>
            </a:r>
            <a:endParaRPr lang="zh-CN" altLang="en-US" dirty="0"/>
          </a:p>
        </p:txBody>
      </p:sp>
      <p:cxnSp>
        <p:nvCxnSpPr>
          <p:cNvPr id="57" name="直接连接符 56"/>
          <p:cNvCxnSpPr>
            <a:stCxn id="53" idx="3"/>
            <a:endCxn id="56" idx="1"/>
          </p:cNvCxnSpPr>
          <p:nvPr/>
        </p:nvCxnSpPr>
        <p:spPr>
          <a:xfrm>
            <a:off x="4693923" y="4027050"/>
            <a:ext cx="870855"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50" idx="3"/>
            <a:endCxn id="56" idx="0"/>
          </p:cNvCxnSpPr>
          <p:nvPr/>
        </p:nvCxnSpPr>
        <p:spPr>
          <a:xfrm>
            <a:off x="4702627" y="2502111"/>
            <a:ext cx="1554484" cy="1284555"/>
          </a:xfrm>
          <a:prstGeom prst="bentConnector2">
            <a:avLst/>
          </a:prstGeom>
          <a:ln>
            <a:prstDash val="dashDot"/>
          </a:ln>
        </p:spPr>
        <p:style>
          <a:lnRef idx="1">
            <a:schemeClr val="accent1"/>
          </a:lnRef>
          <a:fillRef idx="0">
            <a:schemeClr val="accent1"/>
          </a:fillRef>
          <a:effectRef idx="0">
            <a:schemeClr val="accent1"/>
          </a:effectRef>
          <a:fontRef idx="minor">
            <a:schemeClr val="tx1"/>
          </a:fontRef>
        </p:style>
      </p:cxnSp>
      <p:cxnSp>
        <p:nvCxnSpPr>
          <p:cNvPr id="59" name="直接连接符 58"/>
          <p:cNvCxnSpPr>
            <a:stCxn id="52" idx="2"/>
            <a:endCxn id="53" idx="0"/>
          </p:cNvCxnSpPr>
          <p:nvPr/>
        </p:nvCxnSpPr>
        <p:spPr>
          <a:xfrm flipH="1">
            <a:off x="3655425" y="3513124"/>
            <a:ext cx="8704" cy="273542"/>
          </a:xfrm>
          <a:prstGeom prst="line">
            <a:avLst/>
          </a:prstGeom>
        </p:spPr>
        <p:style>
          <a:lnRef idx="1">
            <a:schemeClr val="accent1"/>
          </a:lnRef>
          <a:fillRef idx="0">
            <a:schemeClr val="accent1"/>
          </a:fillRef>
          <a:effectRef idx="0">
            <a:schemeClr val="accent1"/>
          </a:effectRef>
          <a:fontRef idx="minor">
            <a:schemeClr val="tx1"/>
          </a:fontRef>
        </p:style>
      </p:cxnSp>
      <p:cxnSp>
        <p:nvCxnSpPr>
          <p:cNvPr id="60" name="直接连接符 59"/>
          <p:cNvCxnSpPr>
            <a:stCxn id="50" idx="2"/>
            <a:endCxn id="52" idx="0"/>
          </p:cNvCxnSpPr>
          <p:nvPr/>
        </p:nvCxnSpPr>
        <p:spPr>
          <a:xfrm>
            <a:off x="3664129" y="2767532"/>
            <a:ext cx="0" cy="243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直接连接符 60"/>
          <p:cNvCxnSpPr>
            <a:stCxn id="49" idx="2"/>
            <a:endCxn id="50" idx="0"/>
          </p:cNvCxnSpPr>
          <p:nvPr/>
        </p:nvCxnSpPr>
        <p:spPr>
          <a:xfrm>
            <a:off x="3664129" y="2042531"/>
            <a:ext cx="0" cy="194159"/>
          </a:xfrm>
          <a:prstGeom prst="line">
            <a:avLst/>
          </a:prstGeom>
        </p:spPr>
        <p:style>
          <a:lnRef idx="1">
            <a:schemeClr val="accent1"/>
          </a:lnRef>
          <a:fillRef idx="0">
            <a:schemeClr val="accent1"/>
          </a:fillRef>
          <a:effectRef idx="0">
            <a:schemeClr val="accent1"/>
          </a:effectRef>
          <a:fontRef idx="minor">
            <a:schemeClr val="tx1"/>
          </a:fontRef>
        </p:style>
      </p:cxnSp>
      <p:sp>
        <p:nvSpPr>
          <p:cNvPr id="66" name="圆角矩形 65"/>
          <p:cNvSpPr/>
          <p:nvPr/>
        </p:nvSpPr>
        <p:spPr>
          <a:xfrm>
            <a:off x="7384864" y="1546155"/>
            <a:ext cx="2076997" cy="496376"/>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service-instance</a:t>
            </a:r>
          </a:p>
          <a:p>
            <a:pPr algn="ctr"/>
            <a:r>
              <a:rPr lang="en-US" altLang="zh-CN" sz="1100" dirty="0">
                <a:solidFill>
                  <a:schemeClr val="tx1"/>
                </a:solidFill>
              </a:rPr>
              <a:t>(CSI)</a:t>
            </a:r>
            <a:endParaRPr lang="zh-CN" altLang="en-US" sz="1100" dirty="0">
              <a:solidFill>
                <a:schemeClr val="tx1"/>
              </a:solidFill>
            </a:endParaRPr>
          </a:p>
        </p:txBody>
      </p:sp>
      <p:sp>
        <p:nvSpPr>
          <p:cNvPr id="67" name="圆角矩形 66"/>
          <p:cNvSpPr/>
          <p:nvPr/>
        </p:nvSpPr>
        <p:spPr>
          <a:xfrm>
            <a:off x="7384864" y="2236690"/>
            <a:ext cx="2076997" cy="530842"/>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service-instance(Service Profile)</a:t>
            </a:r>
          </a:p>
        </p:txBody>
      </p:sp>
      <p:sp>
        <p:nvSpPr>
          <p:cNvPr id="68" name="圆角矩形 67"/>
          <p:cNvSpPr/>
          <p:nvPr/>
        </p:nvSpPr>
        <p:spPr>
          <a:xfrm>
            <a:off x="7384864" y="3010585"/>
            <a:ext cx="2076997" cy="502539"/>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service-instance(NSI)</a:t>
            </a:r>
          </a:p>
        </p:txBody>
      </p:sp>
      <p:sp>
        <p:nvSpPr>
          <p:cNvPr id="69" name="圆角矩形 68"/>
          <p:cNvSpPr/>
          <p:nvPr/>
        </p:nvSpPr>
        <p:spPr>
          <a:xfrm>
            <a:off x="7384864" y="3793826"/>
            <a:ext cx="2076997" cy="480767"/>
          </a:xfrm>
          <a:prstGeom prst="roundRect">
            <a:avLst/>
          </a:prstGeom>
          <a:solidFill>
            <a:schemeClr val="accent5">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100" dirty="0">
                <a:solidFill>
                  <a:schemeClr val="tx1"/>
                </a:solidFill>
              </a:rPr>
              <a:t>service-instance(NSSI)</a:t>
            </a:r>
          </a:p>
        </p:txBody>
      </p:sp>
      <p:sp>
        <p:nvSpPr>
          <p:cNvPr id="70" name="圆角矩形 69"/>
          <p:cNvSpPr/>
          <p:nvPr/>
        </p:nvSpPr>
        <p:spPr>
          <a:xfrm>
            <a:off x="10349687" y="3786666"/>
            <a:ext cx="1335897" cy="48076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slice-profile</a:t>
            </a:r>
            <a:endParaRPr lang="zh-CN" altLang="en-US" sz="1000" dirty="0">
              <a:solidFill>
                <a:schemeClr val="tx1"/>
              </a:solidFill>
            </a:endParaRPr>
          </a:p>
        </p:txBody>
      </p:sp>
      <p:cxnSp>
        <p:nvCxnSpPr>
          <p:cNvPr id="71" name="直接连接符 70"/>
          <p:cNvCxnSpPr>
            <a:stCxn id="68" idx="2"/>
            <a:endCxn id="69" idx="0"/>
          </p:cNvCxnSpPr>
          <p:nvPr/>
        </p:nvCxnSpPr>
        <p:spPr>
          <a:xfrm>
            <a:off x="8423363" y="3513124"/>
            <a:ext cx="0" cy="280702"/>
          </a:xfrm>
          <a:prstGeom prst="line">
            <a:avLst/>
          </a:prstGeom>
        </p:spPr>
        <p:style>
          <a:lnRef idx="1">
            <a:schemeClr val="accent1"/>
          </a:lnRef>
          <a:fillRef idx="0">
            <a:schemeClr val="accent1"/>
          </a:fillRef>
          <a:effectRef idx="0">
            <a:schemeClr val="accent1"/>
          </a:effectRef>
          <a:fontRef idx="minor">
            <a:schemeClr val="tx1"/>
          </a:fontRef>
        </p:style>
      </p:cxnSp>
      <p:cxnSp>
        <p:nvCxnSpPr>
          <p:cNvPr id="72" name="直接连接符 71"/>
          <p:cNvCxnSpPr>
            <a:stCxn id="67" idx="2"/>
            <a:endCxn id="68" idx="0"/>
          </p:cNvCxnSpPr>
          <p:nvPr/>
        </p:nvCxnSpPr>
        <p:spPr>
          <a:xfrm>
            <a:off x="8423363" y="2767532"/>
            <a:ext cx="0" cy="243053"/>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直接连接符 72"/>
          <p:cNvCxnSpPr>
            <a:stCxn id="66" idx="2"/>
            <a:endCxn id="67" idx="0"/>
          </p:cNvCxnSpPr>
          <p:nvPr/>
        </p:nvCxnSpPr>
        <p:spPr>
          <a:xfrm>
            <a:off x="8423363" y="2042531"/>
            <a:ext cx="0" cy="194159"/>
          </a:xfrm>
          <a:prstGeom prst="line">
            <a:avLst/>
          </a:prstGeom>
        </p:spPr>
        <p:style>
          <a:lnRef idx="1">
            <a:schemeClr val="accent1"/>
          </a:lnRef>
          <a:fillRef idx="0">
            <a:schemeClr val="accent1"/>
          </a:fillRef>
          <a:effectRef idx="0">
            <a:schemeClr val="accent1"/>
          </a:effectRef>
          <a:fontRef idx="minor">
            <a:schemeClr val="tx1"/>
          </a:fontRef>
        </p:style>
      </p:cxnSp>
      <p:sp>
        <p:nvSpPr>
          <p:cNvPr id="74" name="圆角矩形 73"/>
          <p:cNvSpPr/>
          <p:nvPr/>
        </p:nvSpPr>
        <p:spPr>
          <a:xfrm>
            <a:off x="10300919" y="1569202"/>
            <a:ext cx="1384665" cy="473330"/>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50" dirty="0">
                <a:solidFill>
                  <a:schemeClr val="tx1"/>
                </a:solidFill>
              </a:rPr>
              <a:t>Communication-service-profile</a:t>
            </a:r>
            <a:endParaRPr lang="zh-CN" altLang="en-US" sz="1050" dirty="0">
              <a:solidFill>
                <a:schemeClr val="tx1"/>
              </a:solidFill>
            </a:endParaRPr>
          </a:p>
        </p:txBody>
      </p:sp>
      <p:sp>
        <p:nvSpPr>
          <p:cNvPr id="75" name="圆角矩形 74"/>
          <p:cNvSpPr/>
          <p:nvPr/>
        </p:nvSpPr>
        <p:spPr>
          <a:xfrm>
            <a:off x="10300919" y="2261727"/>
            <a:ext cx="1384665" cy="480767"/>
          </a:xfrm>
          <a:prstGeom prst="round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service-profile</a:t>
            </a:r>
            <a:endParaRPr lang="zh-CN" altLang="en-US" sz="1000" dirty="0">
              <a:solidFill>
                <a:schemeClr val="tx1"/>
              </a:solidFill>
            </a:endParaRPr>
          </a:p>
        </p:txBody>
      </p:sp>
      <p:cxnSp>
        <p:nvCxnSpPr>
          <p:cNvPr id="76" name="直接连接符 75"/>
          <p:cNvCxnSpPr/>
          <p:nvPr/>
        </p:nvCxnSpPr>
        <p:spPr>
          <a:xfrm>
            <a:off x="9478832" y="4027049"/>
            <a:ext cx="870855"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1" name="直接连接符 80"/>
          <p:cNvCxnSpPr>
            <a:endCxn id="75" idx="1"/>
          </p:cNvCxnSpPr>
          <p:nvPr/>
        </p:nvCxnSpPr>
        <p:spPr>
          <a:xfrm>
            <a:off x="9478832" y="2502111"/>
            <a:ext cx="822087" cy="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82" name="直接连接符 81"/>
          <p:cNvCxnSpPr>
            <a:endCxn id="74" idx="1"/>
          </p:cNvCxnSpPr>
          <p:nvPr/>
        </p:nvCxnSpPr>
        <p:spPr>
          <a:xfrm>
            <a:off x="9478832" y="1801071"/>
            <a:ext cx="822087" cy="479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sp>
        <p:nvSpPr>
          <p:cNvPr id="83" name="椭圆 82"/>
          <p:cNvSpPr/>
          <p:nvPr/>
        </p:nvSpPr>
        <p:spPr>
          <a:xfrm>
            <a:off x="9710708" y="1447659"/>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84" name="椭圆 83"/>
          <p:cNvSpPr/>
          <p:nvPr/>
        </p:nvSpPr>
        <p:spPr>
          <a:xfrm>
            <a:off x="9730739" y="2134926"/>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85" name="椭圆 84"/>
          <p:cNvSpPr/>
          <p:nvPr/>
        </p:nvSpPr>
        <p:spPr>
          <a:xfrm>
            <a:off x="7021274" y="2420847"/>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86" name="文本框 85"/>
          <p:cNvSpPr txBox="1"/>
          <p:nvPr/>
        </p:nvSpPr>
        <p:spPr>
          <a:xfrm>
            <a:off x="337893" y="4476434"/>
            <a:ext cx="1551867" cy="369332"/>
          </a:xfrm>
          <a:prstGeom prst="rect">
            <a:avLst/>
          </a:prstGeom>
          <a:noFill/>
        </p:spPr>
        <p:txBody>
          <a:bodyPr wrap="square" rtlCol="0">
            <a:spAutoFit/>
          </a:bodyPr>
          <a:lstStyle/>
          <a:p>
            <a:r>
              <a:rPr lang="en-US" altLang="zh-CN" dirty="0">
                <a:solidFill>
                  <a:srgbClr val="C00000"/>
                </a:solidFill>
              </a:rPr>
              <a:t>Note:</a:t>
            </a:r>
            <a:endParaRPr lang="zh-CN" altLang="en-US" dirty="0">
              <a:solidFill>
                <a:srgbClr val="C00000"/>
              </a:solidFill>
            </a:endParaRPr>
          </a:p>
        </p:txBody>
      </p:sp>
      <p:sp>
        <p:nvSpPr>
          <p:cNvPr id="87" name="椭圆 86"/>
          <p:cNvSpPr/>
          <p:nvPr/>
        </p:nvSpPr>
        <p:spPr>
          <a:xfrm>
            <a:off x="511632" y="4879198"/>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1</a:t>
            </a:r>
            <a:endParaRPr lang="zh-CN" altLang="en-US" dirty="0"/>
          </a:p>
        </p:txBody>
      </p:sp>
      <p:sp>
        <p:nvSpPr>
          <p:cNvPr id="88" name="椭圆 87"/>
          <p:cNvSpPr/>
          <p:nvPr/>
        </p:nvSpPr>
        <p:spPr>
          <a:xfrm>
            <a:off x="511632" y="5449143"/>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2</a:t>
            </a:r>
            <a:endParaRPr lang="zh-CN" altLang="en-US" dirty="0"/>
          </a:p>
        </p:txBody>
      </p:sp>
      <p:sp>
        <p:nvSpPr>
          <p:cNvPr id="89" name="椭圆 88"/>
          <p:cNvSpPr/>
          <p:nvPr/>
        </p:nvSpPr>
        <p:spPr>
          <a:xfrm>
            <a:off x="505104" y="6030109"/>
            <a:ext cx="315689" cy="346684"/>
          </a:xfrm>
          <a:prstGeom prst="ellipse">
            <a:avLst/>
          </a:prstGeom>
          <a:solidFill>
            <a:srgbClr val="C0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3</a:t>
            </a:r>
            <a:endParaRPr lang="zh-CN" altLang="en-US" dirty="0"/>
          </a:p>
        </p:txBody>
      </p:sp>
      <p:sp>
        <p:nvSpPr>
          <p:cNvPr id="90" name="文本框 89"/>
          <p:cNvSpPr txBox="1"/>
          <p:nvPr/>
        </p:nvSpPr>
        <p:spPr>
          <a:xfrm>
            <a:off x="910042" y="5517569"/>
            <a:ext cx="9116355" cy="276999"/>
          </a:xfrm>
          <a:prstGeom prst="rect">
            <a:avLst/>
          </a:prstGeom>
          <a:noFill/>
        </p:spPr>
        <p:txBody>
          <a:bodyPr wrap="square" rtlCol="0">
            <a:spAutoFit/>
          </a:bodyPr>
          <a:lstStyle/>
          <a:p>
            <a:r>
              <a:rPr lang="en-US" altLang="zh-CN" sz="1200" dirty="0"/>
              <a:t>To Make 3GPP CS profile define more clear. Map the Communication Service original requirement as </a:t>
            </a:r>
            <a:r>
              <a:rPr lang="en-US" altLang="zh-CN" sz="1200" dirty="0">
                <a:solidFill>
                  <a:srgbClr val="C00000"/>
                </a:solidFill>
              </a:rPr>
              <a:t>new node “communication-service-profile” </a:t>
            </a:r>
            <a:endParaRPr lang="zh-CN" altLang="en-US" sz="1200" dirty="0">
              <a:solidFill>
                <a:srgbClr val="C00000"/>
              </a:solidFill>
            </a:endParaRPr>
          </a:p>
        </p:txBody>
      </p:sp>
      <p:sp>
        <p:nvSpPr>
          <p:cNvPr id="91" name="文本框 90"/>
          <p:cNvSpPr txBox="1"/>
          <p:nvPr/>
        </p:nvSpPr>
        <p:spPr>
          <a:xfrm>
            <a:off x="910041" y="4949614"/>
            <a:ext cx="6239703" cy="276999"/>
          </a:xfrm>
          <a:prstGeom prst="rect">
            <a:avLst/>
          </a:prstGeom>
          <a:noFill/>
        </p:spPr>
        <p:txBody>
          <a:bodyPr wrap="square" rtlCol="0">
            <a:spAutoFit/>
          </a:bodyPr>
          <a:lstStyle/>
          <a:p>
            <a:r>
              <a:rPr lang="en-US" altLang="zh-CN" sz="1200" dirty="0"/>
              <a:t>To match to ONAP model-driven platform, we use </a:t>
            </a:r>
            <a:r>
              <a:rPr lang="en-US" altLang="zh-CN" sz="1200" dirty="0">
                <a:solidFill>
                  <a:srgbClr val="C00000"/>
                </a:solidFill>
              </a:rPr>
              <a:t>“service-instance” </a:t>
            </a:r>
            <a:r>
              <a:rPr lang="en-US" altLang="zh-CN" sz="1200" dirty="0"/>
              <a:t>for all run time instance</a:t>
            </a:r>
            <a:endParaRPr lang="zh-CN" altLang="en-US" sz="1200" dirty="0"/>
          </a:p>
        </p:txBody>
      </p:sp>
      <p:sp>
        <p:nvSpPr>
          <p:cNvPr id="92" name="文本框 91"/>
          <p:cNvSpPr txBox="1"/>
          <p:nvPr/>
        </p:nvSpPr>
        <p:spPr>
          <a:xfrm>
            <a:off x="910041" y="6008112"/>
            <a:ext cx="10741166" cy="461665"/>
          </a:xfrm>
          <a:prstGeom prst="rect">
            <a:avLst/>
          </a:prstGeom>
          <a:noFill/>
        </p:spPr>
        <p:txBody>
          <a:bodyPr wrap="square" rtlCol="0">
            <a:spAutoFit/>
          </a:bodyPr>
          <a:lstStyle/>
          <a:p>
            <a:r>
              <a:rPr lang="en-US" altLang="zh-CN" sz="1200" dirty="0"/>
              <a:t>To Make 3GPP Service profile define more clear. Map the Service Profile requirement(Brief Info in  “service-instance”) , detailed info as </a:t>
            </a:r>
            <a:r>
              <a:rPr lang="en-US" altLang="zh-CN" sz="1200" dirty="0">
                <a:solidFill>
                  <a:srgbClr val="C00000"/>
                </a:solidFill>
              </a:rPr>
              <a:t>new node “service-profile” This means  Service Profile = “service-instance” + “service-profile” </a:t>
            </a:r>
            <a:endParaRPr lang="zh-CN" altLang="en-US" sz="1200" dirty="0">
              <a:solidFill>
                <a:srgbClr val="C00000"/>
              </a:solidFill>
            </a:endParaRPr>
          </a:p>
        </p:txBody>
      </p:sp>
      <p:sp>
        <p:nvSpPr>
          <p:cNvPr id="95" name="文本框 94"/>
          <p:cNvSpPr txBox="1"/>
          <p:nvPr/>
        </p:nvSpPr>
        <p:spPr>
          <a:xfrm>
            <a:off x="10426334" y="4398099"/>
            <a:ext cx="1268790" cy="369332"/>
          </a:xfrm>
          <a:prstGeom prst="rect">
            <a:avLst/>
          </a:prstGeom>
          <a:noFill/>
        </p:spPr>
        <p:txBody>
          <a:bodyPr wrap="square" rtlCol="0">
            <a:spAutoFit/>
          </a:bodyPr>
          <a:lstStyle/>
          <a:p>
            <a:r>
              <a:rPr lang="en-US" altLang="zh-CN" dirty="0">
                <a:solidFill>
                  <a:srgbClr val="FF0000"/>
                </a:solidFill>
              </a:rPr>
              <a:t>New Model</a:t>
            </a:r>
            <a:endParaRPr lang="zh-CN" altLang="en-US" dirty="0">
              <a:solidFill>
                <a:srgbClr val="FF0000"/>
              </a:solidFill>
            </a:endParaRPr>
          </a:p>
        </p:txBody>
      </p:sp>
    </p:spTree>
    <p:extLst>
      <p:ext uri="{BB962C8B-B14F-4D97-AF65-F5344CB8AC3E}">
        <p14:creationId xmlns:p14="http://schemas.microsoft.com/office/powerpoint/2010/main" val="37999575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02FD624E-5F3C-4781-89FD-F34848BE8411}"/>
              </a:ext>
            </a:extLst>
          </p:cNvPr>
          <p:cNvSpPr>
            <a:spLocks noGrp="1"/>
          </p:cNvSpPr>
          <p:nvPr>
            <p:ph type="title"/>
          </p:nvPr>
        </p:nvSpPr>
        <p:spPr>
          <a:xfrm>
            <a:off x="201827" y="132297"/>
            <a:ext cx="10972800" cy="640080"/>
          </a:xfrm>
        </p:spPr>
        <p:txBody>
          <a:bodyPr/>
          <a:lstStyle/>
          <a:p>
            <a:r>
              <a:rPr lang="en-US" dirty="0"/>
              <a:t>SO impacts &amp; Status</a:t>
            </a:r>
          </a:p>
        </p:txBody>
      </p:sp>
      <p:sp>
        <p:nvSpPr>
          <p:cNvPr id="4" name="Footer Placeholder 3">
            <a:extLst>
              <a:ext uri="{FF2B5EF4-FFF2-40B4-BE49-F238E27FC236}">
                <a16:creationId xmlns:a16="http://schemas.microsoft.com/office/drawing/2014/main" xmlns="" id="{EA0D19AE-C968-4672-8D99-B37A6E205CDE}"/>
              </a:ext>
            </a:extLst>
          </p:cNvPr>
          <p:cNvSpPr>
            <a:spLocks noGrp="1"/>
          </p:cNvSpPr>
          <p:nvPr>
            <p:ph type="ftr" sz="quarter" idx="3"/>
          </p:nvPr>
        </p:nvSpPr>
        <p:spPr/>
        <p:txBody>
          <a:bodyPr/>
          <a:lstStyle/>
          <a:p>
            <a:r>
              <a:rPr lang="en-US"/>
              <a:t>Intel Confidential </a:t>
            </a:r>
            <a:endParaRPr lang="en-US" dirty="0"/>
          </a:p>
        </p:txBody>
      </p:sp>
      <p:sp>
        <p:nvSpPr>
          <p:cNvPr id="7" name="矩形 6"/>
          <p:cNvSpPr/>
          <p:nvPr/>
        </p:nvSpPr>
        <p:spPr>
          <a:xfrm>
            <a:off x="2535786" y="832247"/>
            <a:ext cx="3363481" cy="4323093"/>
          </a:xfrm>
          <a:prstGeom prst="rect">
            <a:avLst/>
          </a:prstGeom>
          <a:solidFill>
            <a:schemeClr val="accent1">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pic>
        <p:nvPicPr>
          <p:cNvPr id="8" name="图片 7"/>
          <p:cNvPicPr>
            <a:picLocks noChangeAspect="1"/>
          </p:cNvPicPr>
          <p:nvPr/>
        </p:nvPicPr>
        <p:blipFill>
          <a:blip r:embed="rId2"/>
          <a:stretch>
            <a:fillRect/>
          </a:stretch>
        </p:blipFill>
        <p:spPr>
          <a:xfrm>
            <a:off x="1438781" y="1344072"/>
            <a:ext cx="539776" cy="470281"/>
          </a:xfrm>
          <a:prstGeom prst="rect">
            <a:avLst/>
          </a:prstGeom>
        </p:spPr>
      </p:pic>
      <p:sp>
        <p:nvSpPr>
          <p:cNvPr id="9" name="圆角矩形 8"/>
          <p:cNvSpPr/>
          <p:nvPr/>
        </p:nvSpPr>
        <p:spPr>
          <a:xfrm>
            <a:off x="2973373" y="1171191"/>
            <a:ext cx="1929161" cy="1469487"/>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0" name="文本框 9"/>
          <p:cNvSpPr txBox="1"/>
          <p:nvPr/>
        </p:nvSpPr>
        <p:spPr>
          <a:xfrm>
            <a:off x="2977429" y="1190491"/>
            <a:ext cx="1233515" cy="246221"/>
          </a:xfrm>
          <a:prstGeom prst="rect">
            <a:avLst/>
          </a:prstGeom>
          <a:noFill/>
        </p:spPr>
        <p:txBody>
          <a:bodyPr wrap="square" rtlCol="0">
            <a:spAutoFit/>
          </a:bodyPr>
          <a:lstStyle/>
          <a:p>
            <a:r>
              <a:rPr lang="en-US" altLang="zh-CN" sz="1000" dirty="0"/>
              <a:t>CSMF</a:t>
            </a:r>
          </a:p>
        </p:txBody>
      </p:sp>
      <p:sp>
        <p:nvSpPr>
          <p:cNvPr id="11" name="文本框 10"/>
          <p:cNvSpPr txBox="1"/>
          <p:nvPr/>
        </p:nvSpPr>
        <p:spPr>
          <a:xfrm>
            <a:off x="2550128" y="897105"/>
            <a:ext cx="1233515" cy="246221"/>
          </a:xfrm>
          <a:prstGeom prst="rect">
            <a:avLst/>
          </a:prstGeom>
          <a:noFill/>
        </p:spPr>
        <p:txBody>
          <a:bodyPr wrap="square" rtlCol="0">
            <a:spAutoFit/>
          </a:bodyPr>
          <a:lstStyle/>
          <a:p>
            <a:r>
              <a:rPr lang="en-US" altLang="zh-CN" sz="1000" dirty="0"/>
              <a:t>SO</a:t>
            </a:r>
          </a:p>
        </p:txBody>
      </p:sp>
      <p:sp>
        <p:nvSpPr>
          <p:cNvPr id="12" name="圆角矩形 11"/>
          <p:cNvSpPr/>
          <p:nvPr/>
        </p:nvSpPr>
        <p:spPr>
          <a:xfrm>
            <a:off x="2993120" y="3232705"/>
            <a:ext cx="1929161" cy="1516261"/>
          </a:xfrm>
          <a:prstGeom prst="roundRect">
            <a:avLst/>
          </a:prstGeom>
          <a:solidFill>
            <a:schemeClr val="accent4">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3" name="文本框 12"/>
          <p:cNvSpPr txBox="1"/>
          <p:nvPr/>
        </p:nvSpPr>
        <p:spPr>
          <a:xfrm>
            <a:off x="2999858" y="3285473"/>
            <a:ext cx="1233515" cy="246221"/>
          </a:xfrm>
          <a:prstGeom prst="rect">
            <a:avLst/>
          </a:prstGeom>
          <a:noFill/>
        </p:spPr>
        <p:txBody>
          <a:bodyPr wrap="square" rtlCol="0">
            <a:spAutoFit/>
          </a:bodyPr>
          <a:lstStyle/>
          <a:p>
            <a:r>
              <a:rPr lang="en-US" altLang="zh-CN" sz="1000" dirty="0"/>
              <a:t>NSMF</a:t>
            </a:r>
          </a:p>
        </p:txBody>
      </p:sp>
      <p:sp>
        <p:nvSpPr>
          <p:cNvPr id="14" name="矩形 13"/>
          <p:cNvSpPr/>
          <p:nvPr/>
        </p:nvSpPr>
        <p:spPr>
          <a:xfrm>
            <a:off x="6885361" y="832248"/>
            <a:ext cx="3363481" cy="2626027"/>
          </a:xfrm>
          <a:prstGeom prst="rect">
            <a:avLst/>
          </a:prstGeom>
          <a:solidFill>
            <a:schemeClr val="accent2">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5" name="矩形 14"/>
          <p:cNvSpPr/>
          <p:nvPr/>
        </p:nvSpPr>
        <p:spPr>
          <a:xfrm>
            <a:off x="6885361" y="3566377"/>
            <a:ext cx="3363481" cy="1569270"/>
          </a:xfrm>
          <a:prstGeom prst="rect">
            <a:avLst/>
          </a:prstGeom>
          <a:solidFill>
            <a:schemeClr val="accent6">
              <a:lumMod val="20000"/>
              <a:lumOff val="8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6" name="文本框 15"/>
          <p:cNvSpPr txBox="1"/>
          <p:nvPr/>
        </p:nvSpPr>
        <p:spPr>
          <a:xfrm>
            <a:off x="6845916" y="3554619"/>
            <a:ext cx="1233515" cy="246221"/>
          </a:xfrm>
          <a:prstGeom prst="rect">
            <a:avLst/>
          </a:prstGeom>
          <a:noFill/>
        </p:spPr>
        <p:txBody>
          <a:bodyPr wrap="square" rtlCol="0">
            <a:spAutoFit/>
          </a:bodyPr>
          <a:lstStyle/>
          <a:p>
            <a:r>
              <a:rPr lang="en-US" altLang="zh-CN" sz="1000" dirty="0"/>
              <a:t>3</a:t>
            </a:r>
            <a:r>
              <a:rPr lang="en-US" altLang="zh-CN" sz="1000" baseline="30000" dirty="0"/>
              <a:t>rd</a:t>
            </a:r>
            <a:r>
              <a:rPr lang="en-US" altLang="zh-CN" sz="1000" dirty="0"/>
              <a:t> NSSMF</a:t>
            </a:r>
          </a:p>
        </p:txBody>
      </p:sp>
      <p:sp>
        <p:nvSpPr>
          <p:cNvPr id="17" name="文本框 16"/>
          <p:cNvSpPr txBox="1"/>
          <p:nvPr/>
        </p:nvSpPr>
        <p:spPr>
          <a:xfrm>
            <a:off x="6885361" y="838465"/>
            <a:ext cx="1233515" cy="246221"/>
          </a:xfrm>
          <a:prstGeom prst="rect">
            <a:avLst/>
          </a:prstGeom>
          <a:noFill/>
        </p:spPr>
        <p:txBody>
          <a:bodyPr wrap="square" rtlCol="0">
            <a:spAutoFit/>
          </a:bodyPr>
          <a:lstStyle/>
          <a:p>
            <a:r>
              <a:rPr lang="en-US" altLang="zh-CN" sz="1000" dirty="0"/>
              <a:t>A&amp;AI</a:t>
            </a:r>
          </a:p>
        </p:txBody>
      </p:sp>
      <p:sp>
        <p:nvSpPr>
          <p:cNvPr id="18" name="圆角矩形 17"/>
          <p:cNvSpPr/>
          <p:nvPr/>
        </p:nvSpPr>
        <p:spPr>
          <a:xfrm>
            <a:off x="7263781" y="3863233"/>
            <a:ext cx="2881083" cy="321084"/>
          </a:xfrm>
          <a:prstGeom prst="roundRect">
            <a:avLst/>
          </a:prstGeom>
          <a:solidFill>
            <a:schemeClr val="accent4">
              <a:lumMod val="60000"/>
              <a:lumOff val="4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19" name="圆角矩形 18"/>
          <p:cNvSpPr/>
          <p:nvPr/>
        </p:nvSpPr>
        <p:spPr>
          <a:xfrm>
            <a:off x="7267949" y="4733243"/>
            <a:ext cx="2881082" cy="334642"/>
          </a:xfrm>
          <a:prstGeom prst="roundRect">
            <a:avLst/>
          </a:prstGeom>
          <a:solidFill>
            <a:schemeClr val="accent4">
              <a:lumMod val="60000"/>
              <a:lumOff val="40000"/>
            </a:schemeClr>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0" name="文本框 19"/>
          <p:cNvSpPr txBox="1"/>
          <p:nvPr/>
        </p:nvSpPr>
        <p:spPr>
          <a:xfrm>
            <a:off x="7251526" y="3885951"/>
            <a:ext cx="1233515" cy="246221"/>
          </a:xfrm>
          <a:prstGeom prst="rect">
            <a:avLst/>
          </a:prstGeom>
          <a:noFill/>
          <a:ln>
            <a:noFill/>
          </a:ln>
        </p:spPr>
        <p:txBody>
          <a:bodyPr wrap="square" rtlCol="0">
            <a:spAutoFit/>
          </a:bodyPr>
          <a:lstStyle/>
          <a:p>
            <a:r>
              <a:rPr lang="en-US" altLang="zh-CN" sz="1000" dirty="0"/>
              <a:t>NSSI (1)</a:t>
            </a:r>
          </a:p>
        </p:txBody>
      </p:sp>
      <p:sp>
        <p:nvSpPr>
          <p:cNvPr id="21" name="文本框 20"/>
          <p:cNvSpPr txBox="1"/>
          <p:nvPr/>
        </p:nvSpPr>
        <p:spPr>
          <a:xfrm>
            <a:off x="7259826" y="4748966"/>
            <a:ext cx="1233515" cy="246221"/>
          </a:xfrm>
          <a:prstGeom prst="rect">
            <a:avLst/>
          </a:prstGeom>
          <a:noFill/>
          <a:ln>
            <a:noFill/>
          </a:ln>
        </p:spPr>
        <p:txBody>
          <a:bodyPr wrap="square" rtlCol="0">
            <a:spAutoFit/>
          </a:bodyPr>
          <a:lstStyle/>
          <a:p>
            <a:r>
              <a:rPr lang="en-US" altLang="zh-CN" sz="1000" dirty="0"/>
              <a:t>NSSI (3)</a:t>
            </a:r>
          </a:p>
        </p:txBody>
      </p:sp>
      <p:sp>
        <p:nvSpPr>
          <p:cNvPr id="22" name="矩形 21"/>
          <p:cNvSpPr/>
          <p:nvPr/>
        </p:nvSpPr>
        <p:spPr>
          <a:xfrm>
            <a:off x="8022092" y="3939282"/>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sp>
        <p:nvSpPr>
          <p:cNvPr id="23" name="矩形 22"/>
          <p:cNvSpPr/>
          <p:nvPr/>
        </p:nvSpPr>
        <p:spPr>
          <a:xfrm>
            <a:off x="8032479" y="4813695"/>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sp>
        <p:nvSpPr>
          <p:cNvPr id="24" name="圆角矩形 23"/>
          <p:cNvSpPr/>
          <p:nvPr/>
        </p:nvSpPr>
        <p:spPr>
          <a:xfrm>
            <a:off x="7154776" y="1221226"/>
            <a:ext cx="1155289" cy="334642"/>
          </a:xfrm>
          <a:prstGeom prst="roundRect">
            <a:avLst/>
          </a:prstGeom>
          <a:solidFill>
            <a:schemeClr val="accent1">
              <a:lumMod val="75000"/>
            </a:schemeClr>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CS (2)</a:t>
            </a:r>
            <a:endParaRPr lang="zh-CN" altLang="en-US" sz="1000" dirty="0">
              <a:solidFill>
                <a:schemeClr val="tx1"/>
              </a:solidFill>
            </a:endParaRPr>
          </a:p>
        </p:txBody>
      </p:sp>
      <p:sp>
        <p:nvSpPr>
          <p:cNvPr id="25" name="圆角矩形 24"/>
          <p:cNvSpPr/>
          <p:nvPr/>
        </p:nvSpPr>
        <p:spPr>
          <a:xfrm>
            <a:off x="7154776" y="1801227"/>
            <a:ext cx="1155289" cy="334642"/>
          </a:xfrm>
          <a:prstGeom prst="roundRect">
            <a:avLst/>
          </a:prstGeom>
          <a:solidFill>
            <a:schemeClr val="accent1">
              <a:lumMod val="60000"/>
              <a:lumOff val="40000"/>
            </a:schemeClr>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SP (2)</a:t>
            </a:r>
            <a:endParaRPr lang="zh-CN" altLang="en-US" sz="1000" dirty="0">
              <a:solidFill>
                <a:schemeClr val="tx1"/>
              </a:solidFill>
            </a:endParaRPr>
          </a:p>
        </p:txBody>
      </p:sp>
      <p:pic>
        <p:nvPicPr>
          <p:cNvPr id="26" name="图片 25"/>
          <p:cNvPicPr>
            <a:picLocks noChangeAspect="1"/>
          </p:cNvPicPr>
          <p:nvPr/>
        </p:nvPicPr>
        <p:blipFill>
          <a:blip r:embed="rId2"/>
          <a:stretch>
            <a:fillRect/>
          </a:stretch>
        </p:blipFill>
        <p:spPr>
          <a:xfrm>
            <a:off x="1468480" y="3442755"/>
            <a:ext cx="539776" cy="470281"/>
          </a:xfrm>
          <a:prstGeom prst="rect">
            <a:avLst/>
          </a:prstGeom>
        </p:spPr>
      </p:pic>
      <p:sp>
        <p:nvSpPr>
          <p:cNvPr id="27" name="右箭头 26"/>
          <p:cNvSpPr/>
          <p:nvPr/>
        </p:nvSpPr>
        <p:spPr>
          <a:xfrm>
            <a:off x="2042228" y="1437884"/>
            <a:ext cx="858319" cy="36591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28" name="右箭头 27"/>
          <p:cNvSpPr/>
          <p:nvPr/>
        </p:nvSpPr>
        <p:spPr>
          <a:xfrm rot="5400000">
            <a:off x="3765498" y="2745176"/>
            <a:ext cx="403058" cy="383029"/>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pic>
        <p:nvPicPr>
          <p:cNvPr id="29" name="图片 28"/>
          <p:cNvPicPr>
            <a:picLocks noChangeAspect="1"/>
          </p:cNvPicPr>
          <p:nvPr/>
        </p:nvPicPr>
        <p:blipFill>
          <a:blip r:embed="rId3"/>
          <a:stretch>
            <a:fillRect/>
          </a:stretch>
        </p:blipFill>
        <p:spPr>
          <a:xfrm flipH="1">
            <a:off x="1776416" y="1731188"/>
            <a:ext cx="210864" cy="183371"/>
          </a:xfrm>
          <a:prstGeom prst="rect">
            <a:avLst/>
          </a:prstGeom>
        </p:spPr>
      </p:pic>
      <p:pic>
        <p:nvPicPr>
          <p:cNvPr id="30" name="图片 29"/>
          <p:cNvPicPr>
            <a:picLocks noChangeAspect="1"/>
          </p:cNvPicPr>
          <p:nvPr/>
        </p:nvPicPr>
        <p:blipFill>
          <a:blip r:embed="rId4"/>
          <a:stretch>
            <a:fillRect/>
          </a:stretch>
        </p:blipFill>
        <p:spPr>
          <a:xfrm>
            <a:off x="1793485" y="3809042"/>
            <a:ext cx="236123" cy="207991"/>
          </a:xfrm>
          <a:prstGeom prst="rect">
            <a:avLst/>
          </a:prstGeom>
        </p:spPr>
      </p:pic>
      <p:sp>
        <p:nvSpPr>
          <p:cNvPr id="31" name="右箭头 30"/>
          <p:cNvSpPr/>
          <p:nvPr/>
        </p:nvSpPr>
        <p:spPr>
          <a:xfrm>
            <a:off x="2076782" y="3550859"/>
            <a:ext cx="858319" cy="36591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32" name="右箭头 31"/>
          <p:cNvSpPr/>
          <p:nvPr/>
        </p:nvSpPr>
        <p:spPr>
          <a:xfrm>
            <a:off x="5052391" y="1171191"/>
            <a:ext cx="1979321" cy="36591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33" name="右箭头 32"/>
          <p:cNvSpPr/>
          <p:nvPr/>
        </p:nvSpPr>
        <p:spPr>
          <a:xfrm rot="19340530">
            <a:off x="4864308" y="2831800"/>
            <a:ext cx="2434229" cy="36591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34" name="圆角矩形 33"/>
          <p:cNvSpPr/>
          <p:nvPr/>
        </p:nvSpPr>
        <p:spPr>
          <a:xfrm>
            <a:off x="8704322" y="1220149"/>
            <a:ext cx="1155289" cy="334642"/>
          </a:xfrm>
          <a:prstGeom prst="roundRect">
            <a:avLst/>
          </a:prstGeom>
          <a:solidFill>
            <a:schemeClr val="accent1">
              <a:lumMod val="75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CS (1)</a:t>
            </a:r>
            <a:endParaRPr lang="zh-CN" altLang="en-US" sz="1000" dirty="0">
              <a:solidFill>
                <a:schemeClr val="tx1"/>
              </a:solidFill>
            </a:endParaRPr>
          </a:p>
        </p:txBody>
      </p:sp>
      <p:sp>
        <p:nvSpPr>
          <p:cNvPr id="35" name="圆角矩形 34"/>
          <p:cNvSpPr/>
          <p:nvPr/>
        </p:nvSpPr>
        <p:spPr>
          <a:xfrm>
            <a:off x="8718515" y="1801227"/>
            <a:ext cx="1155289" cy="334642"/>
          </a:xfrm>
          <a:prstGeom prst="roundRect">
            <a:avLst/>
          </a:prstGeom>
          <a:solidFill>
            <a:schemeClr val="accent1">
              <a:lumMod val="60000"/>
              <a:lumOff val="4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SP (1)</a:t>
            </a:r>
            <a:endParaRPr lang="zh-CN" altLang="en-US" sz="1000" dirty="0">
              <a:solidFill>
                <a:schemeClr val="tx1"/>
              </a:solidFill>
            </a:endParaRPr>
          </a:p>
        </p:txBody>
      </p:sp>
      <p:sp>
        <p:nvSpPr>
          <p:cNvPr id="36" name="圆角矩形 35"/>
          <p:cNvSpPr/>
          <p:nvPr/>
        </p:nvSpPr>
        <p:spPr>
          <a:xfrm>
            <a:off x="8718515" y="2367872"/>
            <a:ext cx="1155289" cy="334642"/>
          </a:xfrm>
          <a:prstGeom prst="roundRect">
            <a:avLst/>
          </a:prstGeom>
          <a:solidFill>
            <a:schemeClr val="accent1">
              <a:lumMod val="40000"/>
              <a:lumOff val="6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NSI (1)</a:t>
            </a:r>
            <a:endParaRPr lang="zh-CN" altLang="en-US" sz="1000" dirty="0">
              <a:solidFill>
                <a:schemeClr val="tx1"/>
              </a:solidFill>
            </a:endParaRPr>
          </a:p>
        </p:txBody>
      </p:sp>
      <p:sp>
        <p:nvSpPr>
          <p:cNvPr id="37" name="圆角矩形 36"/>
          <p:cNvSpPr/>
          <p:nvPr/>
        </p:nvSpPr>
        <p:spPr>
          <a:xfrm>
            <a:off x="9268571" y="2975494"/>
            <a:ext cx="917343" cy="334642"/>
          </a:xfrm>
          <a:prstGeom prst="roundRect">
            <a:avLst/>
          </a:prstGeom>
          <a:solidFill>
            <a:schemeClr val="accent1">
              <a:lumMod val="20000"/>
              <a:lumOff val="8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NSSI (1)</a:t>
            </a:r>
            <a:endParaRPr lang="zh-CN" altLang="en-US" sz="1000" dirty="0">
              <a:solidFill>
                <a:schemeClr val="tx1"/>
              </a:solidFill>
            </a:endParaRPr>
          </a:p>
        </p:txBody>
      </p:sp>
      <p:sp>
        <p:nvSpPr>
          <p:cNvPr id="38" name="圆角矩形 37"/>
          <p:cNvSpPr/>
          <p:nvPr/>
        </p:nvSpPr>
        <p:spPr>
          <a:xfrm>
            <a:off x="8136286" y="2980973"/>
            <a:ext cx="917343" cy="334642"/>
          </a:xfrm>
          <a:prstGeom prst="roundRect">
            <a:avLst/>
          </a:prstGeom>
          <a:solidFill>
            <a:schemeClr val="accent1">
              <a:lumMod val="20000"/>
              <a:lumOff val="8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NSSI (2)</a:t>
            </a:r>
            <a:endParaRPr lang="zh-CN" altLang="en-US" sz="1000" dirty="0">
              <a:solidFill>
                <a:schemeClr val="tx1"/>
              </a:solidFill>
            </a:endParaRPr>
          </a:p>
        </p:txBody>
      </p:sp>
      <p:sp>
        <p:nvSpPr>
          <p:cNvPr id="39" name="圆角矩形 38"/>
          <p:cNvSpPr/>
          <p:nvPr/>
        </p:nvSpPr>
        <p:spPr>
          <a:xfrm>
            <a:off x="7004001" y="2980973"/>
            <a:ext cx="917343" cy="334642"/>
          </a:xfrm>
          <a:prstGeom prst="roundRect">
            <a:avLst/>
          </a:prstGeom>
          <a:solidFill>
            <a:schemeClr val="accent1">
              <a:lumMod val="20000"/>
              <a:lumOff val="80000"/>
            </a:schemeClr>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NSSI (3)</a:t>
            </a:r>
            <a:endParaRPr lang="zh-CN" altLang="en-US" sz="1000" dirty="0">
              <a:solidFill>
                <a:schemeClr val="tx1"/>
              </a:solidFill>
            </a:endParaRPr>
          </a:p>
        </p:txBody>
      </p:sp>
      <p:sp>
        <p:nvSpPr>
          <p:cNvPr id="40" name="圆角矩形 39"/>
          <p:cNvSpPr/>
          <p:nvPr/>
        </p:nvSpPr>
        <p:spPr>
          <a:xfrm>
            <a:off x="7160966" y="2367872"/>
            <a:ext cx="1155289" cy="334642"/>
          </a:xfrm>
          <a:prstGeom prst="roundRect">
            <a:avLst/>
          </a:prstGeom>
          <a:solidFill>
            <a:schemeClr val="accent1">
              <a:lumMod val="40000"/>
              <a:lumOff val="60000"/>
            </a:schemeClr>
          </a:solidFill>
          <a:ln w="19050">
            <a:solidFill>
              <a:schemeClr val="tx1"/>
            </a:solidFill>
            <a:prstDash val="lg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solidFill>
                  <a:schemeClr val="tx1"/>
                </a:solidFill>
              </a:rPr>
              <a:t>NSI (2)</a:t>
            </a:r>
            <a:endParaRPr lang="zh-CN" altLang="en-US" sz="1000" dirty="0">
              <a:solidFill>
                <a:schemeClr val="tx1"/>
              </a:solidFill>
            </a:endParaRPr>
          </a:p>
        </p:txBody>
      </p:sp>
      <p:sp>
        <p:nvSpPr>
          <p:cNvPr id="41" name="圆角矩形 40"/>
          <p:cNvSpPr/>
          <p:nvPr/>
        </p:nvSpPr>
        <p:spPr>
          <a:xfrm>
            <a:off x="7275895" y="4292420"/>
            <a:ext cx="2881083" cy="321084"/>
          </a:xfrm>
          <a:prstGeom prst="roundRect">
            <a:avLst/>
          </a:prstGeom>
          <a:solidFill>
            <a:schemeClr val="accent4">
              <a:lumMod val="60000"/>
              <a:lumOff val="40000"/>
            </a:schemeClr>
          </a:solidFill>
          <a:ln w="19050">
            <a:solidFill>
              <a:schemeClr val="tx1"/>
            </a:solidFill>
            <a:prstDash val="solid"/>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42" name="文本框 41"/>
          <p:cNvSpPr txBox="1"/>
          <p:nvPr/>
        </p:nvSpPr>
        <p:spPr>
          <a:xfrm>
            <a:off x="7263640" y="4315139"/>
            <a:ext cx="1233515" cy="246221"/>
          </a:xfrm>
          <a:prstGeom prst="rect">
            <a:avLst/>
          </a:prstGeom>
          <a:noFill/>
          <a:ln>
            <a:noFill/>
          </a:ln>
        </p:spPr>
        <p:txBody>
          <a:bodyPr wrap="square" rtlCol="0">
            <a:spAutoFit/>
          </a:bodyPr>
          <a:lstStyle/>
          <a:p>
            <a:r>
              <a:rPr lang="en-US" altLang="zh-CN" sz="1000" dirty="0"/>
              <a:t>NSSI (2)</a:t>
            </a:r>
          </a:p>
        </p:txBody>
      </p:sp>
      <p:sp>
        <p:nvSpPr>
          <p:cNvPr id="43" name="矩形 42"/>
          <p:cNvSpPr/>
          <p:nvPr/>
        </p:nvSpPr>
        <p:spPr>
          <a:xfrm>
            <a:off x="8034207" y="4368470"/>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sp>
        <p:nvSpPr>
          <p:cNvPr id="44" name="矩形 43"/>
          <p:cNvSpPr/>
          <p:nvPr/>
        </p:nvSpPr>
        <p:spPr>
          <a:xfrm>
            <a:off x="9049403" y="4377950"/>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sp>
        <p:nvSpPr>
          <p:cNvPr id="45" name="矩形 44"/>
          <p:cNvSpPr/>
          <p:nvPr/>
        </p:nvSpPr>
        <p:spPr>
          <a:xfrm>
            <a:off x="7319952" y="1481753"/>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sp>
        <p:nvSpPr>
          <p:cNvPr id="46" name="矩形 45"/>
          <p:cNvSpPr/>
          <p:nvPr/>
        </p:nvSpPr>
        <p:spPr>
          <a:xfrm>
            <a:off x="8891053" y="1483515"/>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sp>
        <p:nvSpPr>
          <p:cNvPr id="47" name="矩形 46"/>
          <p:cNvSpPr/>
          <p:nvPr/>
        </p:nvSpPr>
        <p:spPr>
          <a:xfrm>
            <a:off x="7327317" y="2050639"/>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sp>
        <p:nvSpPr>
          <p:cNvPr id="48" name="矩形 47"/>
          <p:cNvSpPr/>
          <p:nvPr/>
        </p:nvSpPr>
        <p:spPr>
          <a:xfrm>
            <a:off x="8891054" y="2069062"/>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sp>
        <p:nvSpPr>
          <p:cNvPr id="49" name="矩形 48"/>
          <p:cNvSpPr/>
          <p:nvPr/>
        </p:nvSpPr>
        <p:spPr>
          <a:xfrm>
            <a:off x="7066374" y="3256776"/>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cxnSp>
        <p:nvCxnSpPr>
          <p:cNvPr id="50" name="直接箭头连接符 49"/>
          <p:cNvCxnSpPr>
            <a:stCxn id="45" idx="2"/>
            <a:endCxn id="25" idx="0"/>
          </p:cNvCxnSpPr>
          <p:nvPr/>
        </p:nvCxnSpPr>
        <p:spPr>
          <a:xfrm>
            <a:off x="7725057" y="1652213"/>
            <a:ext cx="7365" cy="149015"/>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1" name="矩形 50"/>
          <p:cNvSpPr/>
          <p:nvPr/>
        </p:nvSpPr>
        <p:spPr>
          <a:xfrm>
            <a:off x="8196070" y="3250759"/>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cxnSp>
        <p:nvCxnSpPr>
          <p:cNvPr id="52" name="直接箭头连接符 51"/>
          <p:cNvCxnSpPr>
            <a:stCxn id="46" idx="2"/>
            <a:endCxn id="35" idx="0"/>
          </p:cNvCxnSpPr>
          <p:nvPr/>
        </p:nvCxnSpPr>
        <p:spPr>
          <a:xfrm>
            <a:off x="9296158" y="1653974"/>
            <a:ext cx="2" cy="147253"/>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3" name="直接箭头连接符 52"/>
          <p:cNvCxnSpPr>
            <a:stCxn id="48" idx="2"/>
            <a:endCxn id="36" idx="0"/>
          </p:cNvCxnSpPr>
          <p:nvPr/>
        </p:nvCxnSpPr>
        <p:spPr>
          <a:xfrm>
            <a:off x="9296159" y="2239520"/>
            <a:ext cx="1" cy="128352"/>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4" name="直接箭头连接符 53"/>
          <p:cNvCxnSpPr>
            <a:stCxn id="36" idx="2"/>
            <a:endCxn id="37" idx="0"/>
          </p:cNvCxnSpPr>
          <p:nvPr/>
        </p:nvCxnSpPr>
        <p:spPr>
          <a:xfrm>
            <a:off x="9296160" y="2702515"/>
            <a:ext cx="431084" cy="272979"/>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5" name="直接箭头连接符 54"/>
          <p:cNvCxnSpPr>
            <a:endCxn id="38" idx="0"/>
          </p:cNvCxnSpPr>
          <p:nvPr/>
        </p:nvCxnSpPr>
        <p:spPr>
          <a:xfrm flipH="1">
            <a:off x="8594958" y="2714272"/>
            <a:ext cx="701202" cy="266701"/>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56" name="矩形 55"/>
          <p:cNvSpPr/>
          <p:nvPr/>
        </p:nvSpPr>
        <p:spPr>
          <a:xfrm>
            <a:off x="9322138" y="3238055"/>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(1)</a:t>
            </a:r>
            <a:endParaRPr lang="zh-CN" altLang="en-US" sz="1000" dirty="0"/>
          </a:p>
        </p:txBody>
      </p:sp>
      <p:sp>
        <p:nvSpPr>
          <p:cNvPr id="57" name="矩形 56"/>
          <p:cNvSpPr/>
          <p:nvPr/>
        </p:nvSpPr>
        <p:spPr>
          <a:xfrm>
            <a:off x="8196069" y="3406927"/>
            <a:ext cx="810209" cy="170459"/>
          </a:xfrm>
          <a:prstGeom prst="rect">
            <a:avLst/>
          </a:prstGeom>
          <a:solidFill>
            <a:srgbClr val="7030A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00" dirty="0"/>
              <a:t>S-NSSAI (2)</a:t>
            </a:r>
            <a:endParaRPr lang="zh-CN" altLang="en-US" sz="1000" dirty="0"/>
          </a:p>
        </p:txBody>
      </p:sp>
      <p:cxnSp>
        <p:nvCxnSpPr>
          <p:cNvPr id="58" name="直接箭头连接符 57"/>
          <p:cNvCxnSpPr>
            <a:stCxn id="47" idx="2"/>
            <a:endCxn id="40" idx="0"/>
          </p:cNvCxnSpPr>
          <p:nvPr/>
        </p:nvCxnSpPr>
        <p:spPr>
          <a:xfrm>
            <a:off x="7732422" y="2221099"/>
            <a:ext cx="6189" cy="146773"/>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9" name="直接箭头连接符 58"/>
          <p:cNvCxnSpPr>
            <a:stCxn id="40" idx="2"/>
            <a:endCxn id="38" idx="0"/>
          </p:cNvCxnSpPr>
          <p:nvPr/>
        </p:nvCxnSpPr>
        <p:spPr>
          <a:xfrm>
            <a:off x="7738611" y="2702515"/>
            <a:ext cx="856348" cy="27845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0" name="直接箭头连接符 59"/>
          <p:cNvCxnSpPr>
            <a:stCxn id="40" idx="2"/>
            <a:endCxn id="39" idx="0"/>
          </p:cNvCxnSpPr>
          <p:nvPr/>
        </p:nvCxnSpPr>
        <p:spPr>
          <a:xfrm flipH="1">
            <a:off x="7462673" y="2702515"/>
            <a:ext cx="275937" cy="278458"/>
          </a:xfrm>
          <a:prstGeom prst="straightConnector1">
            <a:avLst/>
          </a:prstGeom>
          <a:ln w="22225">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61" name="右箭头 60"/>
          <p:cNvSpPr/>
          <p:nvPr/>
        </p:nvSpPr>
        <p:spPr>
          <a:xfrm rot="930739">
            <a:off x="5131747" y="4087322"/>
            <a:ext cx="2087291" cy="365916"/>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2" name="文本框 61"/>
          <p:cNvSpPr txBox="1"/>
          <p:nvPr/>
        </p:nvSpPr>
        <p:spPr>
          <a:xfrm>
            <a:off x="648697" y="4137290"/>
            <a:ext cx="2139436" cy="1169551"/>
          </a:xfrm>
          <a:prstGeom prst="rect">
            <a:avLst/>
          </a:prstGeom>
          <a:noFill/>
        </p:spPr>
        <p:txBody>
          <a:bodyPr wrap="square" rtlCol="0">
            <a:spAutoFit/>
          </a:bodyPr>
          <a:lstStyle/>
          <a:p>
            <a:r>
              <a:rPr lang="en-US" altLang="zh-CN" sz="1000" b="1" dirty="0"/>
              <a:t>S-NSSAI</a:t>
            </a:r>
            <a:r>
              <a:rPr lang="en-US" altLang="zh-CN" sz="1000" dirty="0"/>
              <a:t>: </a:t>
            </a:r>
            <a:r>
              <a:rPr lang="en-US" altLang="zh-CN" sz="1000" dirty="0">
                <a:solidFill>
                  <a:srgbClr val="00B050"/>
                </a:solidFill>
              </a:rPr>
              <a:t>Single Network Slice </a:t>
            </a:r>
          </a:p>
          <a:p>
            <a:r>
              <a:rPr lang="en-US" altLang="zh-CN" sz="1000" dirty="0">
                <a:solidFill>
                  <a:srgbClr val="00B050"/>
                </a:solidFill>
              </a:rPr>
              <a:t>Selection Assistance Information</a:t>
            </a:r>
          </a:p>
          <a:p>
            <a:r>
              <a:rPr lang="en-US" altLang="zh-CN" sz="1000" b="1" dirty="0"/>
              <a:t>CS</a:t>
            </a:r>
            <a:r>
              <a:rPr lang="en-US" altLang="zh-CN" sz="1000" dirty="0"/>
              <a:t>: </a:t>
            </a:r>
            <a:r>
              <a:rPr lang="en-US" altLang="zh-CN" sz="1000" dirty="0">
                <a:solidFill>
                  <a:srgbClr val="00B050"/>
                </a:solidFill>
              </a:rPr>
              <a:t>Communication Service</a:t>
            </a:r>
          </a:p>
          <a:p>
            <a:r>
              <a:rPr lang="en-US" altLang="zh-CN" sz="1000" b="1" dirty="0"/>
              <a:t>SP</a:t>
            </a:r>
            <a:r>
              <a:rPr lang="en-US" altLang="zh-CN" sz="1000" dirty="0"/>
              <a:t>: </a:t>
            </a:r>
            <a:r>
              <a:rPr lang="en-US" altLang="zh-CN" sz="1000" dirty="0">
                <a:solidFill>
                  <a:srgbClr val="00B050"/>
                </a:solidFill>
              </a:rPr>
              <a:t>Service Profile</a:t>
            </a:r>
          </a:p>
          <a:p>
            <a:r>
              <a:rPr lang="en-US" altLang="zh-CN" sz="1000" b="1" dirty="0"/>
              <a:t>NSI</a:t>
            </a:r>
            <a:r>
              <a:rPr lang="en-US" altLang="zh-CN" sz="1000" dirty="0"/>
              <a:t>: </a:t>
            </a:r>
            <a:r>
              <a:rPr lang="en-US" altLang="zh-CN" sz="1000" dirty="0">
                <a:solidFill>
                  <a:srgbClr val="00B050"/>
                </a:solidFill>
              </a:rPr>
              <a:t>Network Slice Instance</a:t>
            </a:r>
          </a:p>
          <a:p>
            <a:r>
              <a:rPr lang="en-US" altLang="zh-CN" sz="1000" b="1" dirty="0"/>
              <a:t>NSSI</a:t>
            </a:r>
            <a:r>
              <a:rPr lang="en-US" altLang="zh-CN" sz="1000" dirty="0"/>
              <a:t>: </a:t>
            </a:r>
            <a:r>
              <a:rPr lang="en-US" altLang="zh-CN" sz="1000" dirty="0">
                <a:solidFill>
                  <a:srgbClr val="00B050"/>
                </a:solidFill>
              </a:rPr>
              <a:t>Network Slice Subnet </a:t>
            </a:r>
          </a:p>
          <a:p>
            <a:r>
              <a:rPr lang="en-US" altLang="zh-CN" sz="1000" dirty="0">
                <a:solidFill>
                  <a:srgbClr val="00B050"/>
                </a:solidFill>
              </a:rPr>
              <a:t>Instance</a:t>
            </a:r>
            <a:endParaRPr lang="zh-CN" altLang="en-US" sz="1000" dirty="0">
              <a:solidFill>
                <a:srgbClr val="00B050"/>
              </a:solidFill>
            </a:endParaRPr>
          </a:p>
        </p:txBody>
      </p:sp>
      <p:sp>
        <p:nvSpPr>
          <p:cNvPr id="63" name="文本框 62"/>
          <p:cNvSpPr txBox="1"/>
          <p:nvPr/>
        </p:nvSpPr>
        <p:spPr>
          <a:xfrm>
            <a:off x="5894701" y="1763215"/>
            <a:ext cx="1025475" cy="707886"/>
          </a:xfrm>
          <a:prstGeom prst="rect">
            <a:avLst/>
          </a:prstGeom>
          <a:noFill/>
        </p:spPr>
        <p:txBody>
          <a:bodyPr wrap="square" rtlCol="0">
            <a:spAutoFit/>
          </a:bodyPr>
          <a:lstStyle/>
          <a:p>
            <a:r>
              <a:rPr lang="en-US" altLang="zh-CN" sz="1000" dirty="0"/>
              <a:t>Create SP (2)</a:t>
            </a:r>
          </a:p>
          <a:p>
            <a:r>
              <a:rPr lang="en-US" altLang="zh-CN" sz="1000" dirty="0"/>
              <a:t>Create NSI (2)</a:t>
            </a:r>
          </a:p>
          <a:p>
            <a:r>
              <a:rPr lang="en-US" altLang="zh-CN" sz="1000" dirty="0"/>
              <a:t>Share NSSI (2)</a:t>
            </a:r>
          </a:p>
          <a:p>
            <a:r>
              <a:rPr lang="en-US" altLang="zh-CN" sz="1000" dirty="0"/>
              <a:t>Create NSSI (3)</a:t>
            </a:r>
            <a:endParaRPr lang="zh-CN" altLang="en-US" sz="1000" dirty="0"/>
          </a:p>
        </p:txBody>
      </p:sp>
      <p:sp>
        <p:nvSpPr>
          <p:cNvPr id="64" name="文本框 63"/>
          <p:cNvSpPr txBox="1"/>
          <p:nvPr/>
        </p:nvSpPr>
        <p:spPr>
          <a:xfrm>
            <a:off x="5888629" y="1011731"/>
            <a:ext cx="1025475" cy="246221"/>
          </a:xfrm>
          <a:prstGeom prst="rect">
            <a:avLst/>
          </a:prstGeom>
          <a:noFill/>
        </p:spPr>
        <p:txBody>
          <a:bodyPr wrap="square" rtlCol="0">
            <a:spAutoFit/>
          </a:bodyPr>
          <a:lstStyle/>
          <a:p>
            <a:r>
              <a:rPr lang="en-US" altLang="zh-CN" sz="1000" dirty="0"/>
              <a:t>Create CS (2)</a:t>
            </a:r>
            <a:endParaRPr lang="zh-CN" altLang="en-US" sz="1000" dirty="0"/>
          </a:p>
        </p:txBody>
      </p:sp>
      <p:sp>
        <p:nvSpPr>
          <p:cNvPr id="65" name="圆角矩形 64"/>
          <p:cNvSpPr/>
          <p:nvPr/>
        </p:nvSpPr>
        <p:spPr>
          <a:xfrm>
            <a:off x="3252344" y="1914559"/>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6" name="圆角矩形 65"/>
          <p:cNvSpPr/>
          <p:nvPr/>
        </p:nvSpPr>
        <p:spPr>
          <a:xfrm>
            <a:off x="3613515" y="1914559"/>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7" name="圆角矩形 66"/>
          <p:cNvSpPr/>
          <p:nvPr/>
        </p:nvSpPr>
        <p:spPr>
          <a:xfrm>
            <a:off x="3974685" y="1914559"/>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68" name="圆角矩形 67"/>
          <p:cNvSpPr/>
          <p:nvPr/>
        </p:nvSpPr>
        <p:spPr>
          <a:xfrm>
            <a:off x="4335854" y="1905934"/>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cxnSp>
        <p:nvCxnSpPr>
          <p:cNvPr id="70" name="直接连接符 69"/>
          <p:cNvCxnSpPr/>
          <p:nvPr/>
        </p:nvCxnSpPr>
        <p:spPr>
          <a:xfrm>
            <a:off x="3480839" y="1987542"/>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a:off x="3842009" y="1987542"/>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a:off x="4210944" y="1987542"/>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73" name="圆角矩形 72"/>
          <p:cNvSpPr/>
          <p:nvPr/>
        </p:nvSpPr>
        <p:spPr>
          <a:xfrm>
            <a:off x="3262075" y="3854754"/>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74" name="圆角矩形 73"/>
          <p:cNvSpPr/>
          <p:nvPr/>
        </p:nvSpPr>
        <p:spPr>
          <a:xfrm>
            <a:off x="3623245" y="3854754"/>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75" name="圆角矩形 74"/>
          <p:cNvSpPr/>
          <p:nvPr/>
        </p:nvSpPr>
        <p:spPr>
          <a:xfrm>
            <a:off x="3984415" y="3854754"/>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sp>
        <p:nvSpPr>
          <p:cNvPr id="76" name="圆角矩形 75"/>
          <p:cNvSpPr/>
          <p:nvPr/>
        </p:nvSpPr>
        <p:spPr>
          <a:xfrm>
            <a:off x="4345585" y="3846128"/>
            <a:ext cx="228495" cy="136081"/>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00"/>
          </a:p>
        </p:txBody>
      </p:sp>
      <p:cxnSp>
        <p:nvCxnSpPr>
          <p:cNvPr id="77" name="直接连接符 76"/>
          <p:cNvCxnSpPr/>
          <p:nvPr/>
        </p:nvCxnSpPr>
        <p:spPr>
          <a:xfrm>
            <a:off x="3490570" y="3927736"/>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8" name="直接连接符 77"/>
          <p:cNvCxnSpPr/>
          <p:nvPr/>
        </p:nvCxnSpPr>
        <p:spPr>
          <a:xfrm>
            <a:off x="3851740" y="3927736"/>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79" name="直接连接符 78"/>
          <p:cNvCxnSpPr/>
          <p:nvPr/>
        </p:nvCxnSpPr>
        <p:spPr>
          <a:xfrm>
            <a:off x="4220675" y="3927736"/>
            <a:ext cx="132675" cy="0"/>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80" name="文本框 79"/>
          <p:cNvSpPr txBox="1"/>
          <p:nvPr/>
        </p:nvSpPr>
        <p:spPr>
          <a:xfrm>
            <a:off x="3450820" y="1676750"/>
            <a:ext cx="1371684" cy="246221"/>
          </a:xfrm>
          <a:prstGeom prst="rect">
            <a:avLst/>
          </a:prstGeom>
          <a:noFill/>
        </p:spPr>
        <p:txBody>
          <a:bodyPr wrap="square" rtlCol="0">
            <a:spAutoFit/>
          </a:bodyPr>
          <a:lstStyle/>
          <a:p>
            <a:r>
              <a:rPr lang="en-US" altLang="zh-CN" sz="1000" dirty="0">
                <a:solidFill>
                  <a:srgbClr val="00B050"/>
                </a:solidFill>
              </a:rPr>
              <a:t>New workflow</a:t>
            </a:r>
            <a:endParaRPr lang="zh-CN" altLang="en-US" sz="1000" dirty="0">
              <a:solidFill>
                <a:srgbClr val="00B050"/>
              </a:solidFill>
            </a:endParaRPr>
          </a:p>
        </p:txBody>
      </p:sp>
      <p:sp>
        <p:nvSpPr>
          <p:cNvPr id="81" name="文本框 80"/>
          <p:cNvSpPr txBox="1"/>
          <p:nvPr/>
        </p:nvSpPr>
        <p:spPr>
          <a:xfrm>
            <a:off x="3401140" y="3594828"/>
            <a:ext cx="1392272" cy="246221"/>
          </a:xfrm>
          <a:prstGeom prst="rect">
            <a:avLst/>
          </a:prstGeom>
          <a:noFill/>
        </p:spPr>
        <p:txBody>
          <a:bodyPr wrap="square" rtlCol="0">
            <a:spAutoFit/>
          </a:bodyPr>
          <a:lstStyle/>
          <a:p>
            <a:r>
              <a:rPr lang="en-US" altLang="zh-CN" sz="1000" dirty="0">
                <a:solidFill>
                  <a:srgbClr val="00B050"/>
                </a:solidFill>
              </a:rPr>
              <a:t>New workflow</a:t>
            </a:r>
            <a:endParaRPr lang="zh-CN" altLang="en-US" sz="1000" dirty="0">
              <a:solidFill>
                <a:srgbClr val="00B050"/>
              </a:solidFill>
            </a:endParaRPr>
          </a:p>
        </p:txBody>
      </p:sp>
      <p:sp>
        <p:nvSpPr>
          <p:cNvPr id="83" name="文本框 82"/>
          <p:cNvSpPr txBox="1"/>
          <p:nvPr/>
        </p:nvSpPr>
        <p:spPr>
          <a:xfrm>
            <a:off x="716891" y="5306841"/>
            <a:ext cx="5754589" cy="1200329"/>
          </a:xfrm>
          <a:prstGeom prst="rect">
            <a:avLst/>
          </a:prstGeom>
          <a:noFill/>
        </p:spPr>
        <p:txBody>
          <a:bodyPr wrap="square" rtlCol="0">
            <a:spAutoFit/>
          </a:bodyPr>
          <a:lstStyle/>
          <a:p>
            <a:r>
              <a:rPr lang="en-US" altLang="zh-CN" b="1" u="sng" dirty="0"/>
              <a:t>Status</a:t>
            </a:r>
          </a:p>
          <a:p>
            <a:pPr marL="285750" indent="-285750">
              <a:buFont typeface="Arial" panose="020B0604020202020204" pitchFamily="34" charset="0"/>
              <a:buChar char="•"/>
            </a:pPr>
            <a:r>
              <a:rPr lang="en-US" altLang="zh-CN" dirty="0"/>
              <a:t>Work flow of CSMF and NSMF designed.</a:t>
            </a:r>
          </a:p>
          <a:p>
            <a:pPr marL="285750" indent="-285750">
              <a:buFont typeface="Arial" panose="020B0604020202020204" pitchFamily="34" charset="0"/>
              <a:buChar char="•"/>
            </a:pPr>
            <a:r>
              <a:rPr lang="en-US" altLang="zh-CN" dirty="0"/>
              <a:t>Presented the feature and APIs to SO team</a:t>
            </a:r>
          </a:p>
          <a:p>
            <a:pPr marL="285750" indent="-285750">
              <a:buFont typeface="Arial" panose="020B0604020202020204" pitchFamily="34" charset="0"/>
              <a:buChar char="•"/>
            </a:pPr>
            <a:r>
              <a:rPr lang="en-US" altLang="zh-CN" dirty="0"/>
              <a:t>Resources available, and coding to start.</a:t>
            </a:r>
            <a:endParaRPr lang="zh-CN" altLang="en-US" dirty="0"/>
          </a:p>
        </p:txBody>
      </p:sp>
      <p:sp>
        <p:nvSpPr>
          <p:cNvPr id="84" name="圆角矩形 83"/>
          <p:cNvSpPr/>
          <p:nvPr/>
        </p:nvSpPr>
        <p:spPr>
          <a:xfrm>
            <a:off x="3490569" y="4175841"/>
            <a:ext cx="981094" cy="235554"/>
          </a:xfrm>
          <a:prstGeom prst="roundRect">
            <a:avLst/>
          </a:prstGeom>
          <a:solidFill>
            <a:schemeClr val="accent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900" dirty="0"/>
              <a:t>NSSMF Adapter</a:t>
            </a:r>
            <a:endParaRPr lang="zh-CN" altLang="en-US" sz="900" dirty="0"/>
          </a:p>
        </p:txBody>
      </p:sp>
    </p:spTree>
    <p:extLst>
      <p:ext uri="{BB962C8B-B14F-4D97-AF65-F5344CB8AC3E}">
        <p14:creationId xmlns:p14="http://schemas.microsoft.com/office/powerpoint/2010/main" val="255142475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AA69ED10-C135-4550-A403-946ECBEF2D9E}"/>
              </a:ext>
            </a:extLst>
          </p:cNvPr>
          <p:cNvSpPr>
            <a:spLocks noGrp="1"/>
          </p:cNvSpPr>
          <p:nvPr>
            <p:ph idx="1"/>
          </p:nvPr>
        </p:nvSpPr>
        <p:spPr>
          <a:xfrm>
            <a:off x="285462" y="910275"/>
            <a:ext cx="11390142" cy="5021262"/>
          </a:xfrm>
        </p:spPr>
        <p:txBody>
          <a:bodyPr>
            <a:normAutofit/>
          </a:bodyPr>
          <a:lstStyle/>
          <a:p>
            <a:pPr lvl="0"/>
            <a:r>
              <a:rPr lang="en-US" sz="1800" dirty="0"/>
              <a:t>Network Slice Template (NST) selection based on service profile</a:t>
            </a:r>
          </a:p>
          <a:p>
            <a:pPr marL="803275" lvl="0" indent="-342900">
              <a:buFont typeface="Courier New" panose="02070309020205020404" pitchFamily="49" charset="0"/>
              <a:buChar char="o"/>
            </a:pPr>
            <a:r>
              <a:rPr lang="en-US" sz="1800" dirty="0"/>
              <a:t>Multiple options possible to be returned</a:t>
            </a:r>
          </a:p>
          <a:p>
            <a:pPr marL="803275" lvl="0" indent="-342900">
              <a:buFont typeface="Courier New" panose="02070309020205020404" pitchFamily="49" charset="0"/>
              <a:buChar char="o"/>
            </a:pPr>
            <a:r>
              <a:rPr lang="en-US" sz="1800" dirty="0"/>
              <a:t>For Frankfurt, it will be a simple exact match with 1 NST</a:t>
            </a:r>
          </a:p>
          <a:p>
            <a:pPr lvl="0"/>
            <a:r>
              <a:rPr lang="en-US" sz="1800" dirty="0"/>
              <a:t>Network Slice Instance (NSI) selection based on NST(s) and service profile</a:t>
            </a:r>
          </a:p>
          <a:p>
            <a:pPr marL="803275" indent="-342900">
              <a:buFont typeface="Courier New" panose="02070309020205020404" pitchFamily="49" charset="0"/>
              <a:buChar char="o"/>
            </a:pPr>
            <a:r>
              <a:rPr lang="en-US" sz="1800" dirty="0"/>
              <a:t>Multiple options to be returned, preference given to existing NSI reuse</a:t>
            </a:r>
          </a:p>
          <a:p>
            <a:pPr marL="803275" indent="-342900">
              <a:buFont typeface="Courier New" panose="02070309020205020404" pitchFamily="49" charset="0"/>
              <a:buChar char="o"/>
            </a:pPr>
            <a:r>
              <a:rPr lang="en-US" sz="1800" dirty="0"/>
              <a:t>For Frankfurt, it will be a simple exact match with 1 NSI (selected) or none (create a new NSI)</a:t>
            </a:r>
          </a:p>
          <a:p>
            <a:pPr lvl="0"/>
            <a:r>
              <a:rPr lang="en-US" altLang="zh-CN" sz="1800" dirty="0" smtClean="0"/>
              <a:t>Network </a:t>
            </a:r>
            <a:r>
              <a:rPr lang="en-US" altLang="zh-CN" sz="1800" dirty="0"/>
              <a:t>Slice </a:t>
            </a:r>
            <a:r>
              <a:rPr lang="en-US" altLang="zh-CN" sz="1800" dirty="0" smtClean="0"/>
              <a:t>Subnet Instance </a:t>
            </a:r>
            <a:r>
              <a:rPr lang="en-US" altLang="zh-CN" sz="1800" dirty="0"/>
              <a:t>(</a:t>
            </a:r>
            <a:r>
              <a:rPr lang="en-US" altLang="zh-CN" sz="1800" dirty="0" smtClean="0"/>
              <a:t>NSSI</a:t>
            </a:r>
            <a:r>
              <a:rPr lang="en-US" altLang="zh-CN" sz="1800" dirty="0"/>
              <a:t>) selection based on </a:t>
            </a:r>
            <a:r>
              <a:rPr lang="en-US" altLang="zh-CN" sz="1800" dirty="0" smtClean="0"/>
              <a:t>NSST(s</a:t>
            </a:r>
            <a:r>
              <a:rPr lang="en-US" altLang="zh-CN" sz="1800" dirty="0"/>
              <a:t>) and </a:t>
            </a:r>
            <a:r>
              <a:rPr lang="en-US" altLang="zh-CN" sz="1800" dirty="0" smtClean="0"/>
              <a:t>slice profile</a:t>
            </a:r>
            <a:endParaRPr lang="en-US" altLang="zh-CN" sz="1800" dirty="0"/>
          </a:p>
          <a:p>
            <a:pPr marL="803275" indent="-342900">
              <a:buFont typeface="Courier New" panose="02070309020205020404" pitchFamily="49" charset="0"/>
              <a:buChar char="o"/>
            </a:pPr>
            <a:r>
              <a:rPr lang="en-US" altLang="zh-CN" sz="1800" dirty="0"/>
              <a:t>Multiple options to be returned, preference given to existing </a:t>
            </a:r>
            <a:r>
              <a:rPr lang="en-US" altLang="zh-CN" sz="1800" dirty="0" smtClean="0"/>
              <a:t>NSSI </a:t>
            </a:r>
            <a:r>
              <a:rPr lang="en-US" altLang="zh-CN" sz="1800" dirty="0"/>
              <a:t>reuse</a:t>
            </a:r>
          </a:p>
          <a:p>
            <a:pPr marL="803275" indent="-342900">
              <a:buFont typeface="Courier New" panose="02070309020205020404" pitchFamily="49" charset="0"/>
              <a:buChar char="o"/>
            </a:pPr>
            <a:r>
              <a:rPr lang="en-US" altLang="zh-CN" sz="1800" dirty="0"/>
              <a:t>For Frankfurt, it will be a simple exact match with 1 </a:t>
            </a:r>
            <a:r>
              <a:rPr lang="en-US" altLang="zh-CN" sz="1800" dirty="0" smtClean="0"/>
              <a:t>NSSI </a:t>
            </a:r>
            <a:r>
              <a:rPr lang="en-US" altLang="zh-CN" sz="1800" dirty="0"/>
              <a:t>(selected) or none (create a new </a:t>
            </a:r>
            <a:r>
              <a:rPr lang="en-US" altLang="zh-CN" sz="1800" dirty="0" smtClean="0"/>
              <a:t>NSSI</a:t>
            </a:r>
            <a:r>
              <a:rPr lang="en-US" altLang="zh-CN" sz="1800" dirty="0"/>
              <a:t>)</a:t>
            </a:r>
          </a:p>
          <a:p>
            <a:pPr marL="0" indent="0">
              <a:buNone/>
            </a:pPr>
            <a:r>
              <a:rPr lang="en-US" sz="1800" dirty="0" smtClean="0"/>
              <a:t>We </a:t>
            </a:r>
            <a:r>
              <a:rPr lang="en-US" sz="1800" dirty="0"/>
              <a:t>will use the HAS implementation in OOF for selection with new inventory type (slices), constraints and objective function. The functionality will be further extended beyond Frankfurt.</a:t>
            </a:r>
          </a:p>
        </p:txBody>
      </p:sp>
      <p:sp>
        <p:nvSpPr>
          <p:cNvPr id="3" name="Title 2">
            <a:extLst>
              <a:ext uri="{FF2B5EF4-FFF2-40B4-BE49-F238E27FC236}">
                <a16:creationId xmlns:a16="http://schemas.microsoft.com/office/drawing/2014/main" xmlns="" id="{391E459F-9DB6-4EB3-8140-0728D2F26DCA}"/>
              </a:ext>
            </a:extLst>
          </p:cNvPr>
          <p:cNvSpPr>
            <a:spLocks noGrp="1"/>
          </p:cNvSpPr>
          <p:nvPr>
            <p:ph type="title"/>
          </p:nvPr>
        </p:nvSpPr>
        <p:spPr>
          <a:xfrm>
            <a:off x="102973" y="243977"/>
            <a:ext cx="10972800" cy="640080"/>
          </a:xfrm>
        </p:spPr>
        <p:txBody>
          <a:bodyPr/>
          <a:lstStyle/>
          <a:p>
            <a:r>
              <a:rPr lang="en-US" dirty="0"/>
              <a:t>OOF Impacts &amp; Status</a:t>
            </a:r>
          </a:p>
        </p:txBody>
      </p:sp>
      <p:sp>
        <p:nvSpPr>
          <p:cNvPr id="4" name="文本框 3">
            <a:extLst>
              <a:ext uri="{FF2B5EF4-FFF2-40B4-BE49-F238E27FC236}">
                <a16:creationId xmlns:a16="http://schemas.microsoft.com/office/drawing/2014/main" xmlns="" id="{9E39E1F5-0DC1-AB47-A724-ADEC3ECE4331}"/>
              </a:ext>
            </a:extLst>
          </p:cNvPr>
          <p:cNvSpPr txBox="1"/>
          <p:nvPr/>
        </p:nvSpPr>
        <p:spPr>
          <a:xfrm>
            <a:off x="398584" y="5244449"/>
            <a:ext cx="5851987" cy="923330"/>
          </a:xfrm>
          <a:prstGeom prst="rect">
            <a:avLst/>
          </a:prstGeom>
          <a:noFill/>
        </p:spPr>
        <p:txBody>
          <a:bodyPr wrap="none" rtlCol="0">
            <a:spAutoFit/>
          </a:bodyPr>
          <a:lstStyle/>
          <a:p>
            <a:r>
              <a:rPr kumimoji="1" lang="en-US" altLang="zh-CN" b="1" u="sng" dirty="0"/>
              <a:t>Status:</a:t>
            </a:r>
          </a:p>
          <a:p>
            <a:pPr marL="285750" indent="-285750">
              <a:buFont typeface="Arial" panose="020B0604020202020204" pitchFamily="34" charset="0"/>
              <a:buChar char="•"/>
            </a:pPr>
            <a:r>
              <a:rPr kumimoji="1" lang="en-US" altLang="zh-CN" dirty="0"/>
              <a:t>APIs</a:t>
            </a:r>
            <a:r>
              <a:rPr kumimoji="1" lang="zh-CN" altLang="en-US" dirty="0"/>
              <a:t> </a:t>
            </a:r>
            <a:r>
              <a:rPr kumimoji="1" lang="en-US" altLang="zh-CN" dirty="0"/>
              <a:t>defined and reported to OOF team</a:t>
            </a:r>
          </a:p>
          <a:p>
            <a:pPr marL="285750" indent="-285750">
              <a:buFont typeface="Arial" panose="020B0604020202020204" pitchFamily="34" charset="0"/>
              <a:buChar char="•"/>
            </a:pPr>
            <a:r>
              <a:rPr lang="en-US" altLang="zh-CN" dirty="0"/>
              <a:t>Resources available, design and implementation ongoing.</a:t>
            </a:r>
            <a:endParaRPr lang="zh-CN" altLang="en-US" dirty="0"/>
          </a:p>
        </p:txBody>
      </p:sp>
    </p:spTree>
    <p:extLst>
      <p:ext uri="{BB962C8B-B14F-4D97-AF65-F5344CB8AC3E}">
        <p14:creationId xmlns:p14="http://schemas.microsoft.com/office/powerpoint/2010/main" val="32159093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p:cNvSpPr>
            <a:spLocks noGrp="1"/>
          </p:cNvSpPr>
          <p:nvPr>
            <p:ph type="title"/>
          </p:nvPr>
        </p:nvSpPr>
        <p:spPr/>
        <p:txBody>
          <a:bodyPr/>
          <a:lstStyle/>
          <a:p>
            <a:r>
              <a:rPr lang="en-US" altLang="zh-CN" dirty="0"/>
              <a:t>A&amp;AI Impacts</a:t>
            </a:r>
            <a:r>
              <a:rPr lang="zh-CN" altLang="en-US" dirty="0"/>
              <a:t> </a:t>
            </a:r>
            <a:r>
              <a:rPr lang="en-US" altLang="zh-CN" dirty="0"/>
              <a:t>&amp;</a:t>
            </a:r>
            <a:r>
              <a:rPr lang="zh-CN" altLang="en-US" dirty="0"/>
              <a:t> </a:t>
            </a:r>
            <a:r>
              <a:rPr lang="en-US" altLang="zh-CN" dirty="0"/>
              <a:t>Status</a:t>
            </a:r>
            <a:endParaRPr lang="zh-CN" altLang="en-US" dirty="0"/>
          </a:p>
        </p:txBody>
      </p:sp>
      <p:sp>
        <p:nvSpPr>
          <p:cNvPr id="4" name="页脚占位符 3"/>
          <p:cNvSpPr>
            <a:spLocks noGrp="1"/>
          </p:cNvSpPr>
          <p:nvPr>
            <p:ph type="ftr" sz="quarter" idx="3"/>
          </p:nvPr>
        </p:nvSpPr>
        <p:spPr/>
        <p:txBody>
          <a:bodyPr/>
          <a:lstStyle/>
          <a:p>
            <a:r>
              <a:rPr lang="en-US"/>
              <a:t>Intel Confidential </a:t>
            </a:r>
            <a:endParaRPr lang="en-US" dirty="0"/>
          </a:p>
        </p:txBody>
      </p:sp>
      <p:sp>
        <p:nvSpPr>
          <p:cNvPr id="5" name="流程图: 过程 4"/>
          <p:cNvSpPr/>
          <p:nvPr/>
        </p:nvSpPr>
        <p:spPr bwMode="auto">
          <a:xfrm>
            <a:off x="1140398" y="1018736"/>
            <a:ext cx="1368152" cy="648072"/>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en-US" altLang="zh-CN" sz="1000" dirty="0">
                <a:latin typeface="Arial" charset="0"/>
                <a:ea typeface="宋体" charset="-122"/>
              </a:rPr>
              <a:t>s</a:t>
            </a:r>
            <a:r>
              <a:rPr kumimoji="0" lang="en-US" altLang="zh-CN" sz="1000" b="0" i="0" u="none" strike="noStrike" cap="none" normalizeH="0" baseline="0" dirty="0">
                <a:ln>
                  <a:noFill/>
                </a:ln>
                <a:solidFill>
                  <a:schemeClr val="tx1"/>
                </a:solidFill>
                <a:effectLst/>
                <a:latin typeface="Arial" charset="0"/>
                <a:ea typeface="宋体" charset="-122"/>
              </a:rPr>
              <a:t>ervice-instance</a:t>
            </a:r>
            <a:r>
              <a:rPr kumimoji="0" lang="zh-CN" altLang="en-US" sz="1000" b="0" i="0" u="none" strike="noStrike" cap="none" normalizeH="0" baseline="0" dirty="0">
                <a:ln>
                  <a:noFill/>
                </a:ln>
                <a:solidFill>
                  <a:schemeClr val="tx1"/>
                </a:solidFill>
                <a:effectLst/>
                <a:latin typeface="Arial" charset="0"/>
                <a:ea typeface="宋体" charset="-122"/>
              </a:rPr>
              <a:t>（</a:t>
            </a:r>
            <a:r>
              <a:rPr kumimoji="0" lang="en-US" altLang="zh-CN" sz="1000" b="0" i="0" u="none" strike="noStrike" cap="none" normalizeH="0" baseline="0" dirty="0">
                <a:ln>
                  <a:noFill/>
                </a:ln>
                <a:solidFill>
                  <a:schemeClr val="tx1"/>
                </a:solidFill>
                <a:effectLst/>
                <a:latin typeface="Arial" charset="0"/>
                <a:ea typeface="宋体" charset="-122"/>
              </a:rPr>
              <a:t>Communication Service Instance</a:t>
            </a:r>
            <a:r>
              <a:rPr kumimoji="0" lang="zh-CN" altLang="en-US" sz="1000" b="0" i="0" u="none" strike="noStrike" cap="none" normalizeH="0" baseline="0" dirty="0">
                <a:ln>
                  <a:noFill/>
                </a:ln>
                <a:solidFill>
                  <a:schemeClr val="tx1"/>
                </a:solidFill>
                <a:effectLst/>
                <a:latin typeface="Arial" charset="0"/>
                <a:ea typeface="宋体" charset="-122"/>
              </a:rPr>
              <a:t>）</a:t>
            </a:r>
          </a:p>
        </p:txBody>
      </p:sp>
      <p:sp>
        <p:nvSpPr>
          <p:cNvPr id="6" name="流程图: 过程 5"/>
          <p:cNvSpPr/>
          <p:nvPr/>
        </p:nvSpPr>
        <p:spPr bwMode="auto">
          <a:xfrm>
            <a:off x="3446116" y="1021062"/>
            <a:ext cx="1224136" cy="675077"/>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en-US" altLang="zh-CN" sz="1000" dirty="0">
                <a:latin typeface="Arial" charset="0"/>
                <a:ea typeface="宋体" charset="-122"/>
              </a:rPr>
              <a:t>s</a:t>
            </a:r>
            <a:r>
              <a:rPr kumimoji="0" lang="en-US" altLang="zh-CN" sz="1000" b="0" i="0" u="none" strike="noStrike" cap="none" normalizeH="0" baseline="0" dirty="0">
                <a:ln>
                  <a:noFill/>
                </a:ln>
                <a:solidFill>
                  <a:schemeClr val="tx1"/>
                </a:solidFill>
                <a:effectLst/>
                <a:latin typeface="Arial" charset="0"/>
                <a:ea typeface="宋体" charset="-122"/>
              </a:rPr>
              <a:t>ervice-instance</a:t>
            </a:r>
            <a:r>
              <a:rPr kumimoji="0" lang="zh-CN" altLang="en-US" sz="1000" b="0" i="0" u="none" strike="noStrike" cap="none" normalizeH="0" baseline="0" dirty="0">
                <a:ln>
                  <a:noFill/>
                </a:ln>
                <a:solidFill>
                  <a:schemeClr val="tx1"/>
                </a:solidFill>
                <a:effectLst/>
                <a:latin typeface="Arial" charset="0"/>
                <a:ea typeface="宋体" charset="-122"/>
              </a:rPr>
              <a:t>（</a:t>
            </a:r>
            <a:r>
              <a:rPr kumimoji="0" lang="en-US" altLang="zh-CN" sz="1000" b="0" i="0" u="none" strike="noStrike" cap="none" normalizeH="0" baseline="0" dirty="0">
                <a:ln>
                  <a:noFill/>
                </a:ln>
                <a:solidFill>
                  <a:schemeClr val="tx1"/>
                </a:solidFill>
                <a:effectLst/>
                <a:latin typeface="Arial" charset="0"/>
                <a:ea typeface="宋体" charset="-122"/>
              </a:rPr>
              <a:t>Service Profile Instance</a:t>
            </a:r>
            <a:r>
              <a:rPr kumimoji="0" lang="zh-CN" altLang="en-US" sz="1000" b="0" i="0" u="none" strike="noStrike" cap="none" normalizeH="0" baseline="0" dirty="0">
                <a:ln>
                  <a:noFill/>
                </a:ln>
                <a:solidFill>
                  <a:schemeClr val="tx1"/>
                </a:solidFill>
                <a:effectLst/>
                <a:latin typeface="Arial" charset="0"/>
                <a:ea typeface="宋体" charset="-122"/>
              </a:rPr>
              <a:t>）</a:t>
            </a:r>
          </a:p>
        </p:txBody>
      </p:sp>
      <p:sp>
        <p:nvSpPr>
          <p:cNvPr id="7" name="流程图: 过程 6"/>
          <p:cNvSpPr/>
          <p:nvPr/>
        </p:nvSpPr>
        <p:spPr bwMode="auto">
          <a:xfrm>
            <a:off x="5532886" y="1021061"/>
            <a:ext cx="1224136" cy="675077"/>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en-US" altLang="zh-CN" sz="1000" dirty="0">
                <a:latin typeface="Arial" charset="0"/>
                <a:ea typeface="宋体" charset="-122"/>
              </a:rPr>
              <a:t>s</a:t>
            </a:r>
            <a:r>
              <a:rPr kumimoji="0" lang="en-US" altLang="zh-CN" sz="1000" b="0" i="0" u="none" strike="noStrike" cap="none" normalizeH="0" baseline="0" dirty="0">
                <a:ln>
                  <a:noFill/>
                </a:ln>
                <a:solidFill>
                  <a:schemeClr val="tx1"/>
                </a:solidFill>
                <a:effectLst/>
                <a:latin typeface="Arial" charset="0"/>
                <a:ea typeface="宋体" charset="-122"/>
              </a:rPr>
              <a:t>ervice-instance</a:t>
            </a:r>
            <a:r>
              <a:rPr kumimoji="0" lang="zh-CN" altLang="en-US" sz="1000" b="0" i="0" u="none" strike="noStrike" cap="none" normalizeH="0" baseline="0" dirty="0">
                <a:ln>
                  <a:noFill/>
                </a:ln>
                <a:solidFill>
                  <a:schemeClr val="tx1"/>
                </a:solidFill>
                <a:effectLst/>
                <a:latin typeface="Arial" charset="0"/>
                <a:ea typeface="宋体" charset="-122"/>
              </a:rPr>
              <a:t>（</a:t>
            </a:r>
            <a:r>
              <a:rPr kumimoji="0" lang="en-US" altLang="zh-CN" sz="1000" b="0" i="0" u="none" strike="noStrike" cap="none" normalizeH="0" baseline="0" dirty="0">
                <a:ln>
                  <a:noFill/>
                </a:ln>
                <a:solidFill>
                  <a:schemeClr val="tx1"/>
                </a:solidFill>
                <a:effectLst/>
                <a:latin typeface="Arial" charset="0"/>
                <a:ea typeface="宋体" charset="-122"/>
              </a:rPr>
              <a:t>NSI</a:t>
            </a:r>
            <a:r>
              <a:rPr kumimoji="0" lang="zh-CN" altLang="en-US" sz="1000" b="0" i="0" u="none" strike="noStrike" cap="none" normalizeH="0" baseline="0" dirty="0">
                <a:ln>
                  <a:noFill/>
                </a:ln>
                <a:solidFill>
                  <a:schemeClr val="tx1"/>
                </a:solidFill>
                <a:effectLst/>
                <a:latin typeface="Arial" charset="0"/>
                <a:ea typeface="宋体" charset="-122"/>
              </a:rPr>
              <a:t>）</a:t>
            </a:r>
          </a:p>
        </p:txBody>
      </p:sp>
      <p:sp>
        <p:nvSpPr>
          <p:cNvPr id="8" name="流程图: 过程 7"/>
          <p:cNvSpPr/>
          <p:nvPr/>
        </p:nvSpPr>
        <p:spPr bwMode="auto">
          <a:xfrm>
            <a:off x="7694588" y="1021061"/>
            <a:ext cx="1224136" cy="675077"/>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en-US" altLang="zh-CN" sz="1000" dirty="0">
                <a:latin typeface="Arial" charset="0"/>
                <a:ea typeface="宋体" charset="-122"/>
              </a:rPr>
              <a:t>s</a:t>
            </a:r>
            <a:r>
              <a:rPr kumimoji="0" lang="en-US" altLang="zh-CN" sz="1000" b="0" i="0" u="none" strike="noStrike" cap="none" normalizeH="0" baseline="0" dirty="0">
                <a:ln>
                  <a:noFill/>
                </a:ln>
                <a:solidFill>
                  <a:schemeClr val="tx1"/>
                </a:solidFill>
                <a:effectLst/>
                <a:latin typeface="Arial" charset="0"/>
                <a:ea typeface="宋体" charset="-122"/>
              </a:rPr>
              <a:t>ervice-instance</a:t>
            </a:r>
            <a:r>
              <a:rPr kumimoji="0" lang="zh-CN" altLang="en-US" sz="1000" b="0" i="0" u="none" strike="noStrike" cap="none" normalizeH="0" baseline="0" dirty="0">
                <a:ln>
                  <a:noFill/>
                </a:ln>
                <a:solidFill>
                  <a:schemeClr val="tx1"/>
                </a:solidFill>
                <a:effectLst/>
                <a:latin typeface="Arial" charset="0"/>
                <a:ea typeface="宋体" charset="-122"/>
              </a:rPr>
              <a:t>（</a:t>
            </a:r>
            <a:r>
              <a:rPr kumimoji="0" lang="en-US" altLang="zh-CN" sz="1000" b="0" i="0" u="none" strike="noStrike" cap="none" normalizeH="0" baseline="0" dirty="0">
                <a:ln>
                  <a:noFill/>
                </a:ln>
                <a:solidFill>
                  <a:schemeClr val="tx1"/>
                </a:solidFill>
                <a:effectLst/>
                <a:latin typeface="Arial" charset="0"/>
                <a:ea typeface="宋体" charset="-122"/>
              </a:rPr>
              <a:t>NSSI</a:t>
            </a:r>
            <a:r>
              <a:rPr kumimoji="0" lang="zh-CN" altLang="en-US" sz="1000" b="0" i="0" u="none" strike="noStrike" cap="none" normalizeH="0" baseline="0" dirty="0">
                <a:ln>
                  <a:noFill/>
                </a:ln>
                <a:solidFill>
                  <a:schemeClr val="tx1"/>
                </a:solidFill>
                <a:effectLst/>
                <a:latin typeface="Arial" charset="0"/>
                <a:ea typeface="宋体" charset="-122"/>
              </a:rPr>
              <a:t>）</a:t>
            </a:r>
          </a:p>
        </p:txBody>
      </p:sp>
      <p:cxnSp>
        <p:nvCxnSpPr>
          <p:cNvPr id="9" name="直接箭头连接符 8"/>
          <p:cNvCxnSpPr>
            <a:stCxn id="5" idx="3"/>
            <a:endCxn id="6" idx="1"/>
          </p:cNvCxnSpPr>
          <p:nvPr/>
        </p:nvCxnSpPr>
        <p:spPr bwMode="auto">
          <a:xfrm>
            <a:off x="2508550" y="1342772"/>
            <a:ext cx="937566" cy="15829"/>
          </a:xfrm>
          <a:prstGeom prst="straightConnector1">
            <a:avLst/>
          </a:prstGeom>
          <a:ln w="952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2" name="流程图: 过程 11"/>
          <p:cNvSpPr/>
          <p:nvPr/>
        </p:nvSpPr>
        <p:spPr bwMode="auto">
          <a:xfrm>
            <a:off x="4487746" y="1983419"/>
            <a:ext cx="1171592" cy="409675"/>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kumimoji="0" lang="en-US" altLang="zh-CN" sz="1000" b="0" i="0" u="none" strike="noStrike" cap="none" normalizeH="0" baseline="0" dirty="0">
                <a:ln>
                  <a:noFill/>
                </a:ln>
                <a:solidFill>
                  <a:schemeClr val="tx1"/>
                </a:solidFill>
                <a:effectLst/>
                <a:latin typeface="Arial" charset="0"/>
                <a:ea typeface="宋体" charset="-122"/>
              </a:rPr>
              <a:t>Allotted resource</a:t>
            </a:r>
            <a:endParaRPr kumimoji="0" lang="zh-CN" altLang="en-US" sz="1000" b="0" i="0" u="none" strike="noStrike" cap="none" normalizeH="0" baseline="0" dirty="0">
              <a:ln>
                <a:noFill/>
              </a:ln>
              <a:solidFill>
                <a:schemeClr val="tx1"/>
              </a:solidFill>
              <a:effectLst/>
              <a:latin typeface="Arial" charset="0"/>
              <a:ea typeface="宋体" charset="-122"/>
            </a:endParaRPr>
          </a:p>
        </p:txBody>
      </p:sp>
      <p:cxnSp>
        <p:nvCxnSpPr>
          <p:cNvPr id="13" name="直接箭头连接符 12"/>
          <p:cNvCxnSpPr>
            <a:stCxn id="6" idx="2"/>
            <a:endCxn id="12" idx="0"/>
          </p:cNvCxnSpPr>
          <p:nvPr/>
        </p:nvCxnSpPr>
        <p:spPr bwMode="auto">
          <a:xfrm>
            <a:off x="4058184" y="1696139"/>
            <a:ext cx="1015358" cy="287280"/>
          </a:xfrm>
          <a:prstGeom prst="straightConnector1">
            <a:avLst/>
          </a:prstGeom>
          <a:ln w="952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4" name="直接连接符 13"/>
          <p:cNvCxnSpPr>
            <a:stCxn id="12" idx="0"/>
            <a:endCxn id="7" idx="1"/>
          </p:cNvCxnSpPr>
          <p:nvPr/>
        </p:nvCxnSpPr>
        <p:spPr bwMode="auto">
          <a:xfrm flipV="1">
            <a:off x="5073542" y="1358600"/>
            <a:ext cx="459344" cy="624819"/>
          </a:xfrm>
          <a:prstGeom prst="line">
            <a:avLst/>
          </a:prstGeom>
          <a:ln w="952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cxnSp>
        <p:nvCxnSpPr>
          <p:cNvPr id="15" name="直接箭头连接符 14"/>
          <p:cNvCxnSpPr>
            <a:stCxn id="7" idx="3"/>
            <a:endCxn id="8" idx="1"/>
          </p:cNvCxnSpPr>
          <p:nvPr/>
        </p:nvCxnSpPr>
        <p:spPr bwMode="auto">
          <a:xfrm>
            <a:off x="6757022" y="1358600"/>
            <a:ext cx="937566" cy="0"/>
          </a:xfrm>
          <a:prstGeom prst="straightConnector1">
            <a:avLst/>
          </a:prstGeom>
          <a:ln w="9525" cap="flat" cmpd="sng" algn="ctr">
            <a:solidFill>
              <a:srgbClr val="00B05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18" name="流程图: 过程 17"/>
          <p:cNvSpPr/>
          <p:nvPr/>
        </p:nvSpPr>
        <p:spPr bwMode="auto">
          <a:xfrm>
            <a:off x="1220916" y="2499114"/>
            <a:ext cx="1207115" cy="374715"/>
          </a:xfrm>
          <a:prstGeom prst="flowChartProcess">
            <a:avLst/>
          </a:prstGeom>
          <a:noFill/>
          <a:ln>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kumimoji="0" lang="en-US" altLang="zh-CN" sz="1000" b="0" i="0" u="none" strike="noStrike" cap="none" normalizeH="0" baseline="0" dirty="0">
                <a:ln>
                  <a:noFill/>
                </a:ln>
                <a:solidFill>
                  <a:schemeClr val="tx1"/>
                </a:solidFill>
                <a:effectLst/>
                <a:latin typeface="Arial" charset="0"/>
                <a:ea typeface="宋体" charset="-122"/>
              </a:rPr>
              <a:t>communication-service-profile</a:t>
            </a:r>
            <a:endParaRPr kumimoji="0" lang="zh-CN" altLang="en-US" sz="1000" b="0" i="0" u="none" strike="noStrike" cap="none" normalizeH="0" baseline="0" dirty="0">
              <a:ln>
                <a:noFill/>
              </a:ln>
              <a:solidFill>
                <a:schemeClr val="tx1"/>
              </a:solidFill>
              <a:effectLst/>
              <a:latin typeface="Arial" charset="0"/>
              <a:ea typeface="宋体" charset="-122"/>
            </a:endParaRPr>
          </a:p>
        </p:txBody>
      </p:sp>
      <p:cxnSp>
        <p:nvCxnSpPr>
          <p:cNvPr id="19" name="直接箭头连接符 18"/>
          <p:cNvCxnSpPr>
            <a:stCxn id="5" idx="2"/>
            <a:endCxn id="18" idx="0"/>
          </p:cNvCxnSpPr>
          <p:nvPr/>
        </p:nvCxnSpPr>
        <p:spPr bwMode="auto">
          <a:xfrm>
            <a:off x="1824474" y="1666808"/>
            <a:ext cx="0" cy="832306"/>
          </a:xfrm>
          <a:prstGeom prst="straightConnector1">
            <a:avLst/>
          </a:prstGeom>
          <a:ln w="9525"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0" name="流程图: 过程 19"/>
          <p:cNvSpPr/>
          <p:nvPr/>
        </p:nvSpPr>
        <p:spPr bwMode="auto">
          <a:xfrm>
            <a:off x="3493586" y="2490644"/>
            <a:ext cx="1139831" cy="383186"/>
          </a:xfrm>
          <a:prstGeom prst="flowChartProcess">
            <a:avLst/>
          </a:prstGeom>
          <a:noFill/>
          <a:ln>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kumimoji="0" lang="en-US" altLang="zh-CN" sz="1000" b="0" i="0" u="none" strike="noStrike" cap="none" normalizeH="0" baseline="0" dirty="0">
                <a:ln>
                  <a:noFill/>
                </a:ln>
                <a:solidFill>
                  <a:schemeClr val="tx1"/>
                </a:solidFill>
                <a:effectLst/>
                <a:latin typeface="Arial" charset="0"/>
                <a:ea typeface="宋体" charset="-122"/>
              </a:rPr>
              <a:t>service-profile</a:t>
            </a:r>
            <a:endParaRPr kumimoji="0" lang="zh-CN" altLang="en-US" sz="1000" b="0" i="0" u="none" strike="noStrike" cap="none" normalizeH="0" baseline="0" dirty="0">
              <a:ln>
                <a:noFill/>
              </a:ln>
              <a:solidFill>
                <a:schemeClr val="tx1"/>
              </a:solidFill>
              <a:effectLst/>
              <a:latin typeface="Arial" charset="0"/>
              <a:ea typeface="宋体" charset="-122"/>
            </a:endParaRPr>
          </a:p>
        </p:txBody>
      </p:sp>
      <p:cxnSp>
        <p:nvCxnSpPr>
          <p:cNvPr id="21" name="直接箭头连接符 20"/>
          <p:cNvCxnSpPr>
            <a:stCxn id="6" idx="2"/>
            <a:endCxn id="20" idx="0"/>
          </p:cNvCxnSpPr>
          <p:nvPr/>
        </p:nvCxnSpPr>
        <p:spPr bwMode="auto">
          <a:xfrm>
            <a:off x="4058184" y="1696139"/>
            <a:ext cx="5318" cy="794505"/>
          </a:xfrm>
          <a:prstGeom prst="straightConnector1">
            <a:avLst/>
          </a:prstGeom>
          <a:ln w="9525"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2" name="流程图: 过程 21"/>
          <p:cNvSpPr/>
          <p:nvPr/>
        </p:nvSpPr>
        <p:spPr bwMode="auto">
          <a:xfrm>
            <a:off x="7732448" y="2488139"/>
            <a:ext cx="1148416" cy="385692"/>
          </a:xfrm>
          <a:prstGeom prst="flowChartProcess">
            <a:avLst/>
          </a:prstGeom>
          <a:noFill/>
          <a:ln>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kumimoji="0" lang="en-US" altLang="zh-CN" sz="1000" b="0" i="0" u="none" strike="noStrike" cap="none" normalizeH="0" baseline="0" dirty="0">
                <a:ln>
                  <a:noFill/>
                </a:ln>
                <a:solidFill>
                  <a:schemeClr val="tx1"/>
                </a:solidFill>
                <a:effectLst/>
                <a:latin typeface="Arial" charset="0"/>
                <a:ea typeface="宋体" charset="-122"/>
              </a:rPr>
              <a:t>slice-profile</a:t>
            </a:r>
            <a:endParaRPr kumimoji="0" lang="zh-CN" altLang="en-US" sz="1000" b="0" i="0" u="none" strike="noStrike" cap="none" normalizeH="0" baseline="0" dirty="0">
              <a:ln>
                <a:noFill/>
              </a:ln>
              <a:solidFill>
                <a:schemeClr val="tx1"/>
              </a:solidFill>
              <a:effectLst/>
              <a:latin typeface="Arial" charset="0"/>
              <a:ea typeface="宋体" charset="-122"/>
            </a:endParaRPr>
          </a:p>
        </p:txBody>
      </p:sp>
      <p:cxnSp>
        <p:nvCxnSpPr>
          <p:cNvPr id="23" name="直接箭头连接符 22"/>
          <p:cNvCxnSpPr>
            <a:stCxn id="8" idx="2"/>
            <a:endCxn id="22" idx="0"/>
          </p:cNvCxnSpPr>
          <p:nvPr/>
        </p:nvCxnSpPr>
        <p:spPr bwMode="auto">
          <a:xfrm>
            <a:off x="8306656" y="1696138"/>
            <a:ext cx="0" cy="792001"/>
          </a:xfrm>
          <a:prstGeom prst="straightConnector1">
            <a:avLst/>
          </a:prstGeom>
          <a:ln w="9525" cap="flat" cmpd="sng" algn="ctr">
            <a:solidFill>
              <a:srgbClr val="FF0000"/>
            </a:solidFill>
            <a:prstDash val="solid"/>
            <a:round/>
            <a:headEnd type="none" w="med" len="med"/>
            <a:tailEnd type="none" w="med" len="med"/>
          </a:ln>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style>
          <a:lnRef idx="1">
            <a:schemeClr val="dk1"/>
          </a:lnRef>
          <a:fillRef idx="0">
            <a:schemeClr val="dk1"/>
          </a:fillRef>
          <a:effectRef idx="0">
            <a:schemeClr val="dk1"/>
          </a:effectRef>
          <a:fontRef idx="minor">
            <a:schemeClr val="tx1"/>
          </a:fontRef>
        </p:style>
      </p:cxnSp>
      <p:sp>
        <p:nvSpPr>
          <p:cNvPr id="24" name="文本框 23"/>
          <p:cNvSpPr txBox="1"/>
          <p:nvPr/>
        </p:nvSpPr>
        <p:spPr>
          <a:xfrm>
            <a:off x="8306656" y="2258376"/>
            <a:ext cx="270919" cy="246221"/>
          </a:xfrm>
          <a:prstGeom prst="rect">
            <a:avLst/>
          </a:prstGeom>
          <a:noFill/>
        </p:spPr>
        <p:txBody>
          <a:bodyPr wrap="square" rtlCol="0">
            <a:spAutoFit/>
          </a:bodyPr>
          <a:lstStyle/>
          <a:p>
            <a:r>
              <a:rPr lang="zh-CN" altLang="en-US" sz="1000" dirty="0"/>
              <a:t>*</a:t>
            </a:r>
          </a:p>
        </p:txBody>
      </p:sp>
      <p:sp>
        <p:nvSpPr>
          <p:cNvPr id="25" name="流程图: 过程 24"/>
          <p:cNvSpPr/>
          <p:nvPr/>
        </p:nvSpPr>
        <p:spPr bwMode="auto">
          <a:xfrm>
            <a:off x="10002807" y="2556580"/>
            <a:ext cx="561432" cy="254322"/>
          </a:xfrm>
          <a:prstGeom prst="flowChartProcess">
            <a:avLst/>
          </a:prstGeom>
          <a:noFill/>
          <a:ln>
            <a:solidFill>
              <a:srgbClr val="FF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kumimoji="0" lang="zh-CN" altLang="en-US" sz="1000" b="0" i="0" u="none" strike="noStrike" cap="none" normalizeH="0" baseline="0" dirty="0">
              <a:ln>
                <a:noFill/>
              </a:ln>
              <a:solidFill>
                <a:schemeClr val="tx1"/>
              </a:solidFill>
              <a:effectLst/>
              <a:latin typeface="Arial" charset="0"/>
              <a:ea typeface="宋体" charset="-122"/>
            </a:endParaRPr>
          </a:p>
        </p:txBody>
      </p:sp>
      <p:sp>
        <p:nvSpPr>
          <p:cNvPr id="26" name="文本框 25"/>
          <p:cNvSpPr txBox="1"/>
          <p:nvPr/>
        </p:nvSpPr>
        <p:spPr>
          <a:xfrm>
            <a:off x="10564239" y="2557874"/>
            <a:ext cx="1036319" cy="246221"/>
          </a:xfrm>
          <a:prstGeom prst="rect">
            <a:avLst/>
          </a:prstGeom>
          <a:noFill/>
        </p:spPr>
        <p:txBody>
          <a:bodyPr wrap="square" rtlCol="0">
            <a:spAutoFit/>
          </a:bodyPr>
          <a:lstStyle/>
          <a:p>
            <a:r>
              <a:rPr lang="en-US" altLang="zh-CN" sz="1000" dirty="0"/>
              <a:t>New</a:t>
            </a:r>
            <a:endParaRPr lang="zh-CN" altLang="en-US" sz="1000" dirty="0"/>
          </a:p>
        </p:txBody>
      </p:sp>
      <p:sp>
        <p:nvSpPr>
          <p:cNvPr id="27" name="流程图: 过程 26"/>
          <p:cNvSpPr/>
          <p:nvPr/>
        </p:nvSpPr>
        <p:spPr bwMode="auto">
          <a:xfrm>
            <a:off x="10002807" y="2149067"/>
            <a:ext cx="561432" cy="261013"/>
          </a:xfrm>
          <a:prstGeom prst="flowChartProcess">
            <a:avLst/>
          </a:prstGeom>
          <a:noFill/>
          <a:ln>
            <a:solidFill>
              <a:srgbClr val="00B05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endParaRPr kumimoji="0" lang="zh-CN" altLang="en-US" sz="1000" b="0" i="0" u="none" strike="noStrike" cap="none" normalizeH="0" baseline="0" dirty="0">
              <a:ln>
                <a:noFill/>
              </a:ln>
              <a:solidFill>
                <a:schemeClr val="tx1"/>
              </a:solidFill>
              <a:effectLst/>
              <a:latin typeface="Arial" charset="0"/>
              <a:ea typeface="宋体" charset="-122"/>
            </a:endParaRPr>
          </a:p>
        </p:txBody>
      </p:sp>
      <p:sp>
        <p:nvSpPr>
          <p:cNvPr id="28" name="文本框 27"/>
          <p:cNvSpPr txBox="1"/>
          <p:nvPr/>
        </p:nvSpPr>
        <p:spPr>
          <a:xfrm>
            <a:off x="10597655" y="2161581"/>
            <a:ext cx="1036319" cy="246221"/>
          </a:xfrm>
          <a:prstGeom prst="rect">
            <a:avLst/>
          </a:prstGeom>
          <a:noFill/>
        </p:spPr>
        <p:txBody>
          <a:bodyPr wrap="square" rtlCol="0">
            <a:spAutoFit/>
          </a:bodyPr>
          <a:lstStyle/>
          <a:p>
            <a:r>
              <a:rPr lang="en-US" altLang="zh-CN" sz="1000" dirty="0"/>
              <a:t>Old</a:t>
            </a:r>
            <a:endParaRPr lang="zh-CN" altLang="en-US" sz="1000" dirty="0"/>
          </a:p>
        </p:txBody>
      </p:sp>
      <p:sp>
        <p:nvSpPr>
          <p:cNvPr id="48" name="文本框 47"/>
          <p:cNvSpPr txBox="1"/>
          <p:nvPr/>
        </p:nvSpPr>
        <p:spPr>
          <a:xfrm>
            <a:off x="5147859" y="1479420"/>
            <a:ext cx="270919" cy="246221"/>
          </a:xfrm>
          <a:prstGeom prst="rect">
            <a:avLst/>
          </a:prstGeom>
          <a:noFill/>
        </p:spPr>
        <p:txBody>
          <a:bodyPr wrap="square" rtlCol="0">
            <a:spAutoFit/>
          </a:bodyPr>
          <a:lstStyle/>
          <a:p>
            <a:r>
              <a:rPr lang="zh-CN" altLang="en-US" sz="1000" dirty="0"/>
              <a:t>*</a:t>
            </a:r>
          </a:p>
        </p:txBody>
      </p:sp>
      <p:sp>
        <p:nvSpPr>
          <p:cNvPr id="54" name="文本框 53"/>
          <p:cNvSpPr txBox="1"/>
          <p:nvPr/>
        </p:nvSpPr>
        <p:spPr>
          <a:xfrm>
            <a:off x="4580141" y="1687140"/>
            <a:ext cx="270919" cy="246221"/>
          </a:xfrm>
          <a:prstGeom prst="rect">
            <a:avLst/>
          </a:prstGeom>
          <a:noFill/>
        </p:spPr>
        <p:txBody>
          <a:bodyPr wrap="square" rtlCol="0">
            <a:spAutoFit/>
          </a:bodyPr>
          <a:lstStyle/>
          <a:p>
            <a:r>
              <a:rPr lang="zh-CN" altLang="en-US" sz="1000" dirty="0"/>
              <a:t>*</a:t>
            </a:r>
          </a:p>
        </p:txBody>
      </p:sp>
      <p:sp>
        <p:nvSpPr>
          <p:cNvPr id="57" name="文本框 56"/>
          <p:cNvSpPr txBox="1"/>
          <p:nvPr/>
        </p:nvSpPr>
        <p:spPr>
          <a:xfrm>
            <a:off x="6795368" y="1165047"/>
            <a:ext cx="270919" cy="246221"/>
          </a:xfrm>
          <a:prstGeom prst="rect">
            <a:avLst/>
          </a:prstGeom>
          <a:noFill/>
        </p:spPr>
        <p:txBody>
          <a:bodyPr wrap="square" rtlCol="0">
            <a:spAutoFit/>
          </a:bodyPr>
          <a:lstStyle/>
          <a:p>
            <a:r>
              <a:rPr lang="zh-CN" altLang="en-US" sz="1000" dirty="0"/>
              <a:t>*</a:t>
            </a:r>
          </a:p>
        </p:txBody>
      </p:sp>
      <p:sp>
        <p:nvSpPr>
          <p:cNvPr id="58" name="文本框 57"/>
          <p:cNvSpPr txBox="1"/>
          <p:nvPr/>
        </p:nvSpPr>
        <p:spPr>
          <a:xfrm>
            <a:off x="7434377" y="1165047"/>
            <a:ext cx="270919" cy="246221"/>
          </a:xfrm>
          <a:prstGeom prst="rect">
            <a:avLst/>
          </a:prstGeom>
          <a:noFill/>
        </p:spPr>
        <p:txBody>
          <a:bodyPr wrap="square" rtlCol="0">
            <a:spAutoFit/>
          </a:bodyPr>
          <a:lstStyle/>
          <a:p>
            <a:r>
              <a:rPr lang="zh-CN" altLang="en-US" sz="1000" dirty="0"/>
              <a:t>*</a:t>
            </a:r>
          </a:p>
        </p:txBody>
      </p:sp>
      <p:sp>
        <p:nvSpPr>
          <p:cNvPr id="33" name="文本框 32">
            <a:extLst>
              <a:ext uri="{FF2B5EF4-FFF2-40B4-BE49-F238E27FC236}">
                <a16:creationId xmlns:a16="http://schemas.microsoft.com/office/drawing/2014/main" xmlns="" id="{48999FB6-45B1-664F-BD3E-DFF2BDA74BC8}"/>
              </a:ext>
            </a:extLst>
          </p:cNvPr>
          <p:cNvSpPr txBox="1"/>
          <p:nvPr/>
        </p:nvSpPr>
        <p:spPr>
          <a:xfrm>
            <a:off x="609600" y="5023512"/>
            <a:ext cx="7257436" cy="1200329"/>
          </a:xfrm>
          <a:prstGeom prst="rect">
            <a:avLst/>
          </a:prstGeom>
          <a:noFill/>
        </p:spPr>
        <p:txBody>
          <a:bodyPr wrap="none" rtlCol="0">
            <a:spAutoFit/>
          </a:bodyPr>
          <a:lstStyle/>
          <a:p>
            <a:r>
              <a:rPr kumimoji="1" lang="en-US" altLang="zh-CN" b="1" u="sng" dirty="0"/>
              <a:t>Status</a:t>
            </a:r>
          </a:p>
          <a:p>
            <a:pPr marL="285750" indent="-285750">
              <a:buFont typeface="Arial" panose="020B0604020202020204" pitchFamily="34" charset="0"/>
              <a:buChar char="•"/>
            </a:pPr>
            <a:r>
              <a:rPr kumimoji="1" lang="en-US" altLang="zh-CN" dirty="0"/>
              <a:t>Only</a:t>
            </a:r>
            <a:r>
              <a:rPr kumimoji="1" lang="zh-CN" altLang="en-US" dirty="0"/>
              <a:t> </a:t>
            </a:r>
            <a:r>
              <a:rPr kumimoji="1" lang="en-US" altLang="zh-CN" dirty="0"/>
              <a:t>schema</a:t>
            </a:r>
            <a:r>
              <a:rPr kumimoji="1" lang="zh-CN" altLang="en-US" dirty="0"/>
              <a:t> </a:t>
            </a:r>
            <a:r>
              <a:rPr kumimoji="1" lang="en-US" altLang="zh-CN" dirty="0"/>
              <a:t>change</a:t>
            </a:r>
            <a:r>
              <a:rPr kumimoji="1" lang="zh-CN" altLang="en-US" dirty="0"/>
              <a:t> </a:t>
            </a:r>
            <a:r>
              <a:rPr kumimoji="1" lang="en-US" altLang="zh-CN" dirty="0"/>
              <a:t>is</a:t>
            </a:r>
            <a:r>
              <a:rPr kumimoji="1" lang="zh-CN" altLang="en-US" dirty="0"/>
              <a:t> </a:t>
            </a:r>
            <a:r>
              <a:rPr kumimoji="1" lang="en-US" altLang="zh-CN" dirty="0"/>
              <a:t>needed</a:t>
            </a:r>
          </a:p>
          <a:p>
            <a:pPr marL="285750" indent="-285750">
              <a:buFont typeface="Arial" panose="020B0604020202020204" pitchFamily="34" charset="0"/>
              <a:buChar char="•"/>
            </a:pPr>
            <a:r>
              <a:rPr kumimoji="1" lang="en-US" altLang="zh-CN" dirty="0"/>
              <a:t>Schema</a:t>
            </a:r>
            <a:r>
              <a:rPr kumimoji="1" lang="zh-CN" altLang="en-US" dirty="0"/>
              <a:t> </a:t>
            </a:r>
            <a:r>
              <a:rPr kumimoji="1" lang="en-US" altLang="zh-CN" dirty="0"/>
              <a:t>change</a:t>
            </a:r>
            <a:r>
              <a:rPr kumimoji="1" lang="zh-CN" altLang="en-US" dirty="0"/>
              <a:t> </a:t>
            </a:r>
            <a:r>
              <a:rPr kumimoji="1" lang="en-US" altLang="zh-CN" dirty="0"/>
              <a:t>has</a:t>
            </a:r>
            <a:r>
              <a:rPr kumimoji="1" lang="zh-CN" altLang="en-US" dirty="0"/>
              <a:t> </a:t>
            </a:r>
            <a:r>
              <a:rPr kumimoji="1" lang="en-US" altLang="zh-CN" dirty="0"/>
              <a:t>been</a:t>
            </a:r>
            <a:r>
              <a:rPr kumimoji="1" lang="zh-CN" altLang="en-US" dirty="0"/>
              <a:t> </a:t>
            </a:r>
            <a:r>
              <a:rPr kumimoji="1" lang="en-US" altLang="zh-CN" dirty="0"/>
              <a:t>reported</a:t>
            </a:r>
            <a:r>
              <a:rPr kumimoji="1" lang="zh-CN" altLang="en-US" dirty="0"/>
              <a:t> </a:t>
            </a:r>
            <a:r>
              <a:rPr kumimoji="1" lang="en-US" altLang="zh-CN" dirty="0"/>
              <a:t>to</a:t>
            </a:r>
            <a:r>
              <a:rPr kumimoji="1" lang="zh-CN" altLang="en-US" dirty="0"/>
              <a:t> </a:t>
            </a:r>
            <a:r>
              <a:rPr kumimoji="1" lang="en-US" altLang="zh-CN" dirty="0"/>
              <a:t>A&amp;AI</a:t>
            </a:r>
            <a:r>
              <a:rPr kumimoji="1" lang="zh-CN" altLang="en-US" dirty="0"/>
              <a:t> </a:t>
            </a:r>
            <a:r>
              <a:rPr kumimoji="1" lang="en-US" altLang="zh-CN" dirty="0"/>
              <a:t>team</a:t>
            </a:r>
            <a:r>
              <a:rPr kumimoji="1" lang="zh-CN" altLang="en-US" dirty="0"/>
              <a:t> </a:t>
            </a:r>
            <a:r>
              <a:rPr kumimoji="1" lang="en-US" altLang="zh-CN" dirty="0"/>
              <a:t>and</a:t>
            </a:r>
            <a:r>
              <a:rPr kumimoji="1" lang="zh-CN" altLang="en-US" dirty="0"/>
              <a:t> </a:t>
            </a:r>
            <a:r>
              <a:rPr kumimoji="1" lang="en-US" altLang="zh-CN" dirty="0"/>
              <a:t>has</a:t>
            </a:r>
            <a:r>
              <a:rPr kumimoji="1" lang="zh-CN" altLang="en-US" dirty="0"/>
              <a:t> </a:t>
            </a:r>
            <a:r>
              <a:rPr kumimoji="1" lang="en-US" altLang="zh-CN" dirty="0"/>
              <a:t>been</a:t>
            </a:r>
            <a:r>
              <a:rPr kumimoji="1" lang="zh-CN" altLang="en-US" dirty="0"/>
              <a:t> </a:t>
            </a:r>
            <a:r>
              <a:rPr kumimoji="1" lang="en-US" altLang="zh-CN" dirty="0"/>
              <a:t>accepted</a:t>
            </a:r>
          </a:p>
          <a:p>
            <a:pPr marL="285750" indent="-285750">
              <a:buFont typeface="Arial" panose="020B0604020202020204" pitchFamily="34" charset="0"/>
              <a:buChar char="•"/>
            </a:pPr>
            <a:r>
              <a:rPr kumimoji="1" lang="en-US" altLang="zh-CN" dirty="0"/>
              <a:t>Resource</a:t>
            </a:r>
            <a:r>
              <a:rPr kumimoji="1" lang="zh-CN" altLang="en-US" dirty="0"/>
              <a:t> </a:t>
            </a:r>
            <a:r>
              <a:rPr kumimoji="1" lang="en-US" altLang="zh-CN" dirty="0"/>
              <a:t>available</a:t>
            </a:r>
            <a:r>
              <a:rPr kumimoji="1" lang="zh-CN" altLang="en-US" dirty="0"/>
              <a:t> </a:t>
            </a:r>
            <a:r>
              <a:rPr kumimoji="1" lang="en-US" altLang="zh-CN" dirty="0"/>
              <a:t>and</a:t>
            </a:r>
            <a:r>
              <a:rPr kumimoji="1" lang="zh-CN" altLang="en-US" dirty="0"/>
              <a:t> </a:t>
            </a:r>
            <a:r>
              <a:rPr kumimoji="1" lang="en-US" altLang="zh-CN" dirty="0"/>
              <a:t>started</a:t>
            </a:r>
            <a:r>
              <a:rPr kumimoji="1" lang="zh-CN" altLang="en-US" dirty="0"/>
              <a:t> </a:t>
            </a:r>
            <a:r>
              <a:rPr kumimoji="1" lang="en-US" altLang="zh-CN" dirty="0"/>
              <a:t>contributing</a:t>
            </a:r>
            <a:r>
              <a:rPr kumimoji="1" lang="zh-CN" altLang="en-US" dirty="0"/>
              <a:t> </a:t>
            </a:r>
          </a:p>
        </p:txBody>
      </p:sp>
      <p:graphicFrame>
        <p:nvGraphicFramePr>
          <p:cNvPr id="29" name="表格 28"/>
          <p:cNvGraphicFramePr>
            <a:graphicFrameLocks noGrp="1"/>
          </p:cNvGraphicFramePr>
          <p:nvPr>
            <p:extLst>
              <p:ext uri="{D42A27DB-BD31-4B8C-83A1-F6EECF244321}">
                <p14:modId xmlns:p14="http://schemas.microsoft.com/office/powerpoint/2010/main" val="1352812402"/>
              </p:ext>
            </p:extLst>
          </p:nvPr>
        </p:nvGraphicFramePr>
        <p:xfrm>
          <a:off x="297147" y="3108815"/>
          <a:ext cx="11695613" cy="1854200"/>
        </p:xfrm>
        <a:graphic>
          <a:graphicData uri="http://schemas.openxmlformats.org/drawingml/2006/table">
            <a:tbl>
              <a:tblPr firstRow="1" bandRow="1">
                <a:tableStyleId>{5C22544A-7EE6-4342-B048-85BDC9FD1C3A}</a:tableStyleId>
              </a:tblPr>
              <a:tblGrid>
                <a:gridCol w="1103445"/>
                <a:gridCol w="879385"/>
                <a:gridCol w="9712783"/>
              </a:tblGrid>
              <a:tr h="370840">
                <a:tc>
                  <a:txBody>
                    <a:bodyPr/>
                    <a:lstStyle/>
                    <a:p>
                      <a:r>
                        <a:rPr lang="en-US" altLang="zh-CN" sz="800" dirty="0" smtClean="0"/>
                        <a:t>A&amp;AI node</a:t>
                      </a:r>
                      <a:endParaRPr lang="zh-CN" altLang="en-US" sz="800" dirty="0"/>
                    </a:p>
                  </a:txBody>
                  <a:tcPr/>
                </a:tc>
                <a:tc>
                  <a:txBody>
                    <a:bodyPr/>
                    <a:lstStyle/>
                    <a:p>
                      <a:r>
                        <a:rPr lang="en-US" altLang="zh-CN" sz="800" dirty="0" smtClean="0"/>
                        <a:t>Remark</a:t>
                      </a:r>
                      <a:endParaRPr lang="zh-CN" altLang="en-US" sz="800" dirty="0"/>
                    </a:p>
                  </a:txBody>
                  <a:tcPr/>
                </a:tc>
                <a:tc>
                  <a:txBody>
                    <a:bodyPr/>
                    <a:lstStyle/>
                    <a:p>
                      <a:r>
                        <a:rPr lang="en-US" altLang="zh-CN" sz="800" dirty="0" smtClean="0"/>
                        <a:t>URL</a:t>
                      </a:r>
                      <a:endParaRPr lang="zh-CN" altLang="en-US" sz="800" dirty="0"/>
                    </a:p>
                  </a:txBody>
                  <a:tcPr/>
                </a:tc>
              </a:tr>
              <a:tr h="370840">
                <a:tc>
                  <a:txBody>
                    <a:bodyPr/>
                    <a:lstStyle/>
                    <a:p>
                      <a:r>
                        <a:rPr lang="en-US" altLang="zh-CN" sz="800" dirty="0" smtClean="0"/>
                        <a:t>Service-instance</a:t>
                      </a:r>
                      <a:endParaRPr lang="zh-CN" altLang="en-US" sz="8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dirty="0" smtClean="0"/>
                        <a:t>Existing</a:t>
                      </a:r>
                      <a:endParaRPr lang="zh-CN" altLang="en-US" sz="800" dirty="0" smtClean="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kern="0" dirty="0" smtClean="0">
                          <a:latin typeface="宋体" panose="02010600030101010101" pitchFamily="2" charset="-122"/>
                          <a:cs typeface="宋体" panose="02010600030101010101" pitchFamily="2" charset="-122"/>
                        </a:rPr>
                        <a:t>/</a:t>
                      </a:r>
                      <a:r>
                        <a:rPr lang="en-US" altLang="zh-CN" sz="800" kern="0" dirty="0" err="1" smtClean="0">
                          <a:latin typeface="宋体" panose="02010600030101010101" pitchFamily="2" charset="-122"/>
                          <a:cs typeface="宋体" panose="02010600030101010101" pitchFamily="2" charset="-122"/>
                        </a:rPr>
                        <a:t>aai</a:t>
                      </a:r>
                      <a:r>
                        <a:rPr lang="en-US" altLang="zh-CN" sz="800" kern="0" dirty="0" smtClean="0">
                          <a:latin typeface="宋体" panose="02010600030101010101" pitchFamily="2" charset="-122"/>
                          <a:cs typeface="宋体" panose="02010600030101010101" pitchFamily="2" charset="-122"/>
                        </a:rPr>
                        <a:t>/{version}/business/customers/customer/{customer-id}/service-subscriptions/service-subscription/{service-subscription-id}/service-instances/service-instance/{service-instance-id}</a:t>
                      </a:r>
                      <a:endParaRPr lang="zh-CN" altLang="en-US" sz="800" dirty="0" smtClean="0"/>
                    </a:p>
                  </a:txBody>
                  <a:tcPr/>
                </a:tc>
              </a:tr>
              <a:tr h="370840">
                <a:tc>
                  <a:txBody>
                    <a:bodyPr/>
                    <a:lstStyle/>
                    <a:p>
                      <a:r>
                        <a:rPr lang="en-US" altLang="zh-CN" sz="800" dirty="0" smtClean="0">
                          <a:solidFill>
                            <a:srgbClr val="FF0000"/>
                          </a:solidFill>
                        </a:rPr>
                        <a:t>communication-service-profile</a:t>
                      </a:r>
                      <a:endParaRPr lang="zh-CN" altLang="en-US" sz="8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smtClean="0">
                          <a:solidFill>
                            <a:srgbClr val="FF0000"/>
                          </a:solidFill>
                        </a:rPr>
                        <a:t>New</a:t>
                      </a:r>
                      <a:endParaRPr lang="zh-CN" altLang="en-US" sz="800" b="1"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kern="0" dirty="0" smtClean="0">
                          <a:latin typeface="宋体" panose="02010600030101010101" pitchFamily="2" charset="-122"/>
                          <a:cs typeface="宋体" panose="02010600030101010101" pitchFamily="2" charset="-122"/>
                        </a:rPr>
                        <a:t>/</a:t>
                      </a:r>
                      <a:r>
                        <a:rPr lang="en-US" altLang="zh-CN" sz="800" kern="0" dirty="0" err="1" smtClean="0">
                          <a:latin typeface="宋体" panose="02010600030101010101" pitchFamily="2" charset="-122"/>
                          <a:cs typeface="宋体" panose="02010600030101010101" pitchFamily="2" charset="-122"/>
                        </a:rPr>
                        <a:t>aai</a:t>
                      </a:r>
                      <a:r>
                        <a:rPr lang="en-US" altLang="zh-CN" sz="800" kern="0" dirty="0" smtClean="0">
                          <a:latin typeface="宋体" panose="02010600030101010101" pitchFamily="2" charset="-122"/>
                          <a:cs typeface="宋体" panose="02010600030101010101" pitchFamily="2" charset="-122"/>
                        </a:rPr>
                        <a:t>/{version}/business/customers/customer/{customer-id}/service-subscriptions/service-subscription/{service-subscription-id}/service-instances/service-instance/{service-instance-id}/communication-service-profiles/communication-service-profile/{communication-service-profile-id}</a:t>
                      </a:r>
                      <a:endParaRPr lang="zh-CN" altLang="en-US" sz="800" dirty="0" smtClean="0"/>
                    </a:p>
                  </a:txBody>
                  <a:tcPr/>
                </a:tc>
              </a:tr>
              <a:tr h="370840">
                <a:tc>
                  <a:txBody>
                    <a:bodyPr/>
                    <a:lstStyle/>
                    <a:p>
                      <a:r>
                        <a:rPr lang="en-US" altLang="zh-CN" sz="800" dirty="0" smtClean="0">
                          <a:solidFill>
                            <a:srgbClr val="FF0000"/>
                          </a:solidFill>
                        </a:rPr>
                        <a:t>service-profile</a:t>
                      </a:r>
                      <a:endParaRPr lang="zh-CN" altLang="en-US" sz="8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smtClean="0">
                          <a:solidFill>
                            <a:srgbClr val="FF0000"/>
                          </a:solidFill>
                        </a:rPr>
                        <a:t>New</a:t>
                      </a:r>
                      <a:endParaRPr lang="zh-CN" altLang="en-US" sz="800" b="1"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kern="0" dirty="0" smtClean="0">
                          <a:latin typeface="宋体" panose="02010600030101010101" pitchFamily="2" charset="-122"/>
                          <a:cs typeface="宋体" panose="02010600030101010101" pitchFamily="2" charset="-122"/>
                        </a:rPr>
                        <a:t>/</a:t>
                      </a:r>
                      <a:r>
                        <a:rPr lang="en-US" altLang="zh-CN" sz="800" kern="0" dirty="0" err="1" smtClean="0">
                          <a:latin typeface="宋体" panose="02010600030101010101" pitchFamily="2" charset="-122"/>
                          <a:cs typeface="宋体" panose="02010600030101010101" pitchFamily="2" charset="-122"/>
                        </a:rPr>
                        <a:t>aai</a:t>
                      </a:r>
                      <a:r>
                        <a:rPr lang="en-US" altLang="zh-CN" sz="800" kern="0" dirty="0" smtClean="0">
                          <a:latin typeface="宋体" panose="02010600030101010101" pitchFamily="2" charset="-122"/>
                          <a:cs typeface="宋体" panose="02010600030101010101" pitchFamily="2" charset="-122"/>
                        </a:rPr>
                        <a:t>/{version}/business/customers/customer/{customer-id}/service-subscriptions/service-subscription/{service-subscription-id}/service-instances/service-instance/{service-instance-id}/service-profiles/service-profile/{service-profile-id}</a:t>
                      </a:r>
                      <a:endParaRPr lang="zh-CN" altLang="en-US" sz="800" dirty="0" smtClean="0"/>
                    </a:p>
                  </a:txBody>
                  <a:tcPr/>
                </a:tc>
              </a:tr>
              <a:tr h="370840">
                <a:tc>
                  <a:txBody>
                    <a:bodyPr/>
                    <a:lstStyle/>
                    <a:p>
                      <a:r>
                        <a:rPr lang="en-US" altLang="zh-CN" sz="800" dirty="0" smtClean="0">
                          <a:solidFill>
                            <a:srgbClr val="FF0000"/>
                          </a:solidFill>
                        </a:rPr>
                        <a:t>slice-profile</a:t>
                      </a:r>
                      <a:endParaRPr lang="zh-CN" altLang="en-US" sz="800" dirty="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b="1" dirty="0" smtClean="0">
                          <a:solidFill>
                            <a:srgbClr val="FF0000"/>
                          </a:solidFill>
                        </a:rPr>
                        <a:t>New</a:t>
                      </a:r>
                      <a:endParaRPr lang="zh-CN" altLang="en-US" sz="800" b="1" dirty="0" smtClean="0">
                        <a:solidFill>
                          <a:srgbClr val="FF0000"/>
                        </a:solidFill>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altLang="zh-CN" sz="800" kern="0" dirty="0" smtClean="0">
                          <a:latin typeface="宋体" panose="02010600030101010101" pitchFamily="2" charset="-122"/>
                          <a:cs typeface="宋体" panose="02010600030101010101" pitchFamily="2" charset="-122"/>
                        </a:rPr>
                        <a:t>/</a:t>
                      </a:r>
                      <a:r>
                        <a:rPr lang="en-US" altLang="zh-CN" sz="800" kern="0" dirty="0" err="1" smtClean="0">
                          <a:latin typeface="宋体" panose="02010600030101010101" pitchFamily="2" charset="-122"/>
                          <a:cs typeface="宋体" panose="02010600030101010101" pitchFamily="2" charset="-122"/>
                        </a:rPr>
                        <a:t>aai</a:t>
                      </a:r>
                      <a:r>
                        <a:rPr lang="en-US" altLang="zh-CN" sz="800" kern="0" dirty="0" smtClean="0">
                          <a:latin typeface="宋体" panose="02010600030101010101" pitchFamily="2" charset="-122"/>
                          <a:cs typeface="宋体" panose="02010600030101010101" pitchFamily="2" charset="-122"/>
                        </a:rPr>
                        <a:t>/{version}/business/customers/customer/{customer-id}/service-subscriptions/service-subscription/{service-subscription-id}/service-instances/service-instance/{service-instance-id}/slice-profiles/slice-profile/{slice-profile-id}</a:t>
                      </a:r>
                      <a:endParaRPr lang="zh-CN" altLang="en-US" sz="800" dirty="0" smtClean="0"/>
                    </a:p>
                  </a:txBody>
                  <a:tcPr/>
                </a:tc>
              </a:tr>
            </a:tbl>
          </a:graphicData>
        </a:graphic>
      </p:graphicFrame>
    </p:spTree>
    <p:extLst>
      <p:ext uri="{BB962C8B-B14F-4D97-AF65-F5344CB8AC3E}">
        <p14:creationId xmlns:p14="http://schemas.microsoft.com/office/powerpoint/2010/main" val="28941662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2E1C8C63-BC03-7449-B874-56DEB17D5A02}"/>
              </a:ext>
            </a:extLst>
          </p:cNvPr>
          <p:cNvSpPr>
            <a:spLocks noGrp="1"/>
          </p:cNvSpPr>
          <p:nvPr>
            <p:ph type="title"/>
          </p:nvPr>
        </p:nvSpPr>
        <p:spPr>
          <a:xfrm>
            <a:off x="238897" y="229810"/>
            <a:ext cx="10972800" cy="640080"/>
          </a:xfrm>
        </p:spPr>
        <p:txBody>
          <a:bodyPr/>
          <a:lstStyle/>
          <a:p>
            <a:r>
              <a:rPr kumimoji="1" lang="en-US" altLang="zh-CN" dirty="0"/>
              <a:t>U-UI</a:t>
            </a:r>
            <a:r>
              <a:rPr kumimoji="1" lang="zh-CN" altLang="en-US" dirty="0"/>
              <a:t> </a:t>
            </a:r>
            <a:r>
              <a:rPr kumimoji="1" lang="en-US" altLang="zh-CN" dirty="0"/>
              <a:t>Impacts &amp; Status</a:t>
            </a:r>
            <a:endParaRPr kumimoji="1" lang="zh-CN" altLang="en-US" dirty="0"/>
          </a:p>
        </p:txBody>
      </p:sp>
      <p:sp>
        <p:nvSpPr>
          <p:cNvPr id="4" name="页脚占位符 3">
            <a:extLst>
              <a:ext uri="{FF2B5EF4-FFF2-40B4-BE49-F238E27FC236}">
                <a16:creationId xmlns:a16="http://schemas.microsoft.com/office/drawing/2014/main" xmlns="" id="{FEF884AA-C445-2D4B-BD52-79050B39AC97}"/>
              </a:ext>
            </a:extLst>
          </p:cNvPr>
          <p:cNvSpPr>
            <a:spLocks noGrp="1"/>
          </p:cNvSpPr>
          <p:nvPr>
            <p:ph type="ftr" sz="quarter" idx="3"/>
          </p:nvPr>
        </p:nvSpPr>
        <p:spPr/>
        <p:txBody>
          <a:bodyPr/>
          <a:lstStyle/>
          <a:p>
            <a:r>
              <a:rPr lang="en-US"/>
              <a:t>Intel Confidential </a:t>
            </a:r>
            <a:endParaRPr lang="en-US" dirty="0"/>
          </a:p>
        </p:txBody>
      </p:sp>
      <p:sp>
        <p:nvSpPr>
          <p:cNvPr id="7" name="文本框 6">
            <a:extLst>
              <a:ext uri="{FF2B5EF4-FFF2-40B4-BE49-F238E27FC236}">
                <a16:creationId xmlns:a16="http://schemas.microsoft.com/office/drawing/2014/main" xmlns="" id="{D1B71606-2D19-354E-90B3-C1561394915A}"/>
              </a:ext>
            </a:extLst>
          </p:cNvPr>
          <p:cNvSpPr txBox="1"/>
          <p:nvPr/>
        </p:nvSpPr>
        <p:spPr>
          <a:xfrm>
            <a:off x="0" y="871700"/>
            <a:ext cx="5096992" cy="1631216"/>
          </a:xfrm>
          <a:prstGeom prst="rect">
            <a:avLst/>
          </a:prstGeom>
          <a:noFill/>
        </p:spPr>
        <p:txBody>
          <a:bodyPr wrap="square" rtlCol="0">
            <a:spAutoFit/>
          </a:bodyPr>
          <a:lstStyle/>
          <a:p>
            <a:r>
              <a:rPr kumimoji="1" lang="en-US" altLang="zh-CN" sz="2800" b="1" dirty="0"/>
              <a:t>CSMF</a:t>
            </a:r>
            <a:r>
              <a:rPr kumimoji="1" lang="zh-CN" altLang="en-US" sz="2800" b="1" dirty="0"/>
              <a:t> </a:t>
            </a:r>
            <a:r>
              <a:rPr kumimoji="1" lang="en-US" altLang="zh-CN" sz="2800" b="1" dirty="0"/>
              <a:t>Portal:</a:t>
            </a:r>
            <a:endParaRPr kumimoji="1" lang="en-US" altLang="zh-CN" b="1" dirty="0"/>
          </a:p>
          <a:p>
            <a:pPr marL="342900" indent="-342900">
              <a:buAutoNum type="arabicPeriod"/>
            </a:pPr>
            <a:r>
              <a:rPr kumimoji="1" lang="en-US" altLang="zh-CN" b="1" dirty="0"/>
              <a:t>Slicing</a:t>
            </a:r>
            <a:r>
              <a:rPr kumimoji="1" lang="zh-CN" altLang="en-US" b="1" dirty="0"/>
              <a:t> </a:t>
            </a:r>
            <a:r>
              <a:rPr kumimoji="1" lang="en-US" altLang="zh-CN" b="1" dirty="0"/>
              <a:t>Business</a:t>
            </a:r>
            <a:r>
              <a:rPr kumimoji="1" lang="zh-CN" altLang="en-US" b="1" dirty="0"/>
              <a:t> </a:t>
            </a:r>
            <a:r>
              <a:rPr kumimoji="1" lang="en-US" altLang="zh-CN" b="1" dirty="0"/>
              <a:t>Order :</a:t>
            </a:r>
          </a:p>
          <a:p>
            <a:r>
              <a:rPr kumimoji="1" lang="zh-CN" altLang="en-US" dirty="0"/>
              <a:t> </a:t>
            </a:r>
            <a:r>
              <a:rPr kumimoji="1" lang="en-US" altLang="zh-CN" dirty="0"/>
              <a:t>Communication</a:t>
            </a:r>
            <a:r>
              <a:rPr kumimoji="1" lang="zh-CN" altLang="en-US" dirty="0"/>
              <a:t> </a:t>
            </a:r>
            <a:r>
              <a:rPr kumimoji="1" lang="en-US" altLang="zh-CN" dirty="0"/>
              <a:t>Service</a:t>
            </a:r>
            <a:r>
              <a:rPr kumimoji="1" lang="zh-CN" altLang="en-US" dirty="0"/>
              <a:t> </a:t>
            </a:r>
            <a:r>
              <a:rPr kumimoji="1" lang="en-US" altLang="zh-CN" dirty="0"/>
              <a:t>Creation/Termination</a:t>
            </a:r>
          </a:p>
          <a:p>
            <a:r>
              <a:rPr kumimoji="1" lang="en-US" altLang="zh-CN" b="1" dirty="0"/>
              <a:t>2.</a:t>
            </a:r>
            <a:r>
              <a:rPr kumimoji="1" lang="zh-CN" altLang="en-US" b="1" dirty="0"/>
              <a:t> </a:t>
            </a:r>
            <a:r>
              <a:rPr kumimoji="1" lang="en-US" altLang="zh-CN" b="1" dirty="0"/>
              <a:t>Slicing</a:t>
            </a:r>
            <a:r>
              <a:rPr kumimoji="1" lang="zh-CN" altLang="en-US" b="1" dirty="0"/>
              <a:t> </a:t>
            </a:r>
            <a:r>
              <a:rPr kumimoji="1" lang="en-US" altLang="zh-CN" b="1" dirty="0"/>
              <a:t>Business</a:t>
            </a:r>
            <a:r>
              <a:rPr kumimoji="1" lang="zh-CN" altLang="en-US" b="1" dirty="0"/>
              <a:t> </a:t>
            </a:r>
            <a:r>
              <a:rPr kumimoji="1" lang="en-US" altLang="zh-CN" b="1" dirty="0"/>
              <a:t>Management :</a:t>
            </a:r>
          </a:p>
          <a:p>
            <a:r>
              <a:rPr kumimoji="1" lang="en-US" altLang="zh-CN" dirty="0"/>
              <a:t>Communication</a:t>
            </a:r>
            <a:r>
              <a:rPr kumimoji="1" lang="zh-CN" altLang="en-US" dirty="0"/>
              <a:t> </a:t>
            </a:r>
            <a:r>
              <a:rPr kumimoji="1" lang="en-US" altLang="zh-CN" dirty="0"/>
              <a:t>Service</a:t>
            </a:r>
            <a:r>
              <a:rPr kumimoji="1" lang="zh-CN" altLang="en-US" dirty="0"/>
              <a:t> </a:t>
            </a:r>
            <a:r>
              <a:rPr kumimoji="1" lang="en-US" altLang="zh-CN" dirty="0"/>
              <a:t>Activation</a:t>
            </a:r>
            <a:r>
              <a:rPr kumimoji="1" lang="zh-CN" altLang="en-US" dirty="0"/>
              <a:t> </a:t>
            </a:r>
            <a:r>
              <a:rPr kumimoji="1" lang="en-US" altLang="zh-CN" dirty="0"/>
              <a:t>/</a:t>
            </a:r>
            <a:r>
              <a:rPr kumimoji="1" lang="zh-CN" altLang="en-US" dirty="0"/>
              <a:t> </a:t>
            </a:r>
            <a:r>
              <a:rPr kumimoji="1" lang="en-US" altLang="zh-CN" dirty="0"/>
              <a:t>Deactivation</a:t>
            </a:r>
          </a:p>
        </p:txBody>
      </p:sp>
      <mc:AlternateContent xmlns:mc="http://schemas.openxmlformats.org/markup-compatibility/2006" xmlns:p14="http://schemas.microsoft.com/office/powerpoint/2010/main">
        <mc:Choice Requires="p14">
          <p:contentPart p14:bwMode="auto" r:id="rId2">
            <p14:nvContentPartPr>
              <p14:cNvPr id="9" name="墨迹 8">
                <a:extLst>
                  <a:ext uri="{FF2B5EF4-FFF2-40B4-BE49-F238E27FC236}">
                    <a16:creationId xmlns:a16="http://schemas.microsoft.com/office/drawing/2014/main" xmlns="" id="{7249150F-629C-9C4B-BAF1-93FB8CD1DBBE}"/>
                  </a:ext>
                </a:extLst>
              </p14:cNvPr>
              <p14:cNvContentPartPr/>
              <p14:nvPr/>
            </p14:nvContentPartPr>
            <p14:xfrm>
              <a:off x="-347714" y="4040212"/>
              <a:ext cx="360" cy="360"/>
            </p14:xfrm>
          </p:contentPart>
        </mc:Choice>
        <mc:Fallback xmlns="">
          <p:pic>
            <p:nvPicPr>
              <p:cNvPr id="9" name="墨迹 8">
                <a:extLst>
                  <a:ext uri="{FF2B5EF4-FFF2-40B4-BE49-F238E27FC236}">
                    <a16:creationId xmlns:a16="http://schemas.microsoft.com/office/drawing/2014/main" id="{7249150F-629C-9C4B-BAF1-93FB8CD1DBBE}"/>
                  </a:ext>
                </a:extLst>
              </p:cNvPr>
              <p:cNvPicPr/>
              <p:nvPr/>
            </p:nvPicPr>
            <p:blipFill>
              <a:blip r:embed="rId3"/>
              <a:stretch>
                <a:fillRect/>
              </a:stretch>
            </p:blipFill>
            <p:spPr>
              <a:xfrm>
                <a:off x="-356714" y="4031572"/>
                <a:ext cx="18000" cy="18000"/>
              </a:xfrm>
              <a:prstGeom prst="rect">
                <a:avLst/>
              </a:prstGeom>
            </p:spPr>
          </p:pic>
        </mc:Fallback>
      </mc:AlternateContent>
      <p:sp>
        <p:nvSpPr>
          <p:cNvPr id="13" name="文本框 12">
            <a:extLst>
              <a:ext uri="{FF2B5EF4-FFF2-40B4-BE49-F238E27FC236}">
                <a16:creationId xmlns:a16="http://schemas.microsoft.com/office/drawing/2014/main" xmlns="" id="{2B548906-4D1D-5148-8DDA-19FCC6D10A1F}"/>
              </a:ext>
            </a:extLst>
          </p:cNvPr>
          <p:cNvSpPr txBox="1"/>
          <p:nvPr/>
        </p:nvSpPr>
        <p:spPr>
          <a:xfrm>
            <a:off x="6049713" y="869890"/>
            <a:ext cx="6488516" cy="2739211"/>
          </a:xfrm>
          <a:prstGeom prst="rect">
            <a:avLst/>
          </a:prstGeom>
          <a:noFill/>
        </p:spPr>
        <p:txBody>
          <a:bodyPr wrap="square" rtlCol="0">
            <a:spAutoFit/>
          </a:bodyPr>
          <a:lstStyle/>
          <a:p>
            <a:r>
              <a:rPr kumimoji="1" lang="en-US" altLang="zh-CN" sz="2800" b="1" dirty="0"/>
              <a:t>NSMF</a:t>
            </a:r>
            <a:r>
              <a:rPr kumimoji="1" lang="zh-CN" altLang="en-US" sz="2800" b="1" dirty="0"/>
              <a:t> </a:t>
            </a:r>
            <a:r>
              <a:rPr kumimoji="1" lang="en-US" altLang="zh-CN" sz="2800" b="1" dirty="0"/>
              <a:t>Portal:</a:t>
            </a:r>
            <a:endParaRPr kumimoji="1" lang="en-US" altLang="zh-CN" dirty="0"/>
          </a:p>
          <a:p>
            <a:pPr marL="342900" indent="-342900">
              <a:buAutoNum type="arabicPeriod"/>
            </a:pPr>
            <a:r>
              <a:rPr kumimoji="1" lang="en-US" altLang="zh-CN" b="1" dirty="0"/>
              <a:t>Slice</a:t>
            </a:r>
            <a:r>
              <a:rPr kumimoji="1" lang="zh-CN" altLang="en-US" b="1" dirty="0"/>
              <a:t> </a:t>
            </a:r>
            <a:r>
              <a:rPr kumimoji="1" lang="en-US" altLang="zh-CN" b="1" dirty="0"/>
              <a:t>Task</a:t>
            </a:r>
            <a:r>
              <a:rPr kumimoji="1" lang="zh-CN" altLang="en-US" b="1" dirty="0"/>
              <a:t> </a:t>
            </a:r>
            <a:r>
              <a:rPr kumimoji="1" lang="en-US" altLang="zh-CN" b="1" dirty="0"/>
              <a:t>Management:</a:t>
            </a:r>
          </a:p>
          <a:p>
            <a:r>
              <a:rPr kumimoji="1" lang="en-US" altLang="zh-CN" dirty="0"/>
              <a:t>Manual</a:t>
            </a:r>
            <a:r>
              <a:rPr kumimoji="1" lang="zh-CN" altLang="en-US" dirty="0"/>
              <a:t> </a:t>
            </a:r>
            <a:r>
              <a:rPr kumimoji="1" lang="en-US" altLang="zh-CN" dirty="0"/>
              <a:t>Intervention</a:t>
            </a:r>
            <a:r>
              <a:rPr kumimoji="1" lang="zh-CN" altLang="en-US" dirty="0"/>
              <a:t> </a:t>
            </a:r>
            <a:r>
              <a:rPr kumimoji="1" lang="en-US" altLang="zh-CN" dirty="0"/>
              <a:t>for</a:t>
            </a:r>
            <a:r>
              <a:rPr kumimoji="1" lang="zh-CN" altLang="en-US" dirty="0"/>
              <a:t> </a:t>
            </a:r>
            <a:r>
              <a:rPr kumimoji="1" lang="en-US" altLang="zh-CN" dirty="0" err="1"/>
              <a:t>ServiceProfile</a:t>
            </a:r>
            <a:r>
              <a:rPr kumimoji="1" lang="zh-CN" altLang="en-US" dirty="0"/>
              <a:t> </a:t>
            </a:r>
            <a:r>
              <a:rPr kumimoji="1" lang="en-US" altLang="zh-CN" dirty="0"/>
              <a:t>Decomposition,</a:t>
            </a:r>
            <a:r>
              <a:rPr kumimoji="1" lang="zh-CN" altLang="en-US" dirty="0"/>
              <a:t> </a:t>
            </a:r>
            <a:r>
              <a:rPr kumimoji="1" lang="en-US" altLang="zh-CN" dirty="0"/>
              <a:t>NSI</a:t>
            </a:r>
            <a:r>
              <a:rPr kumimoji="1" lang="zh-CN" altLang="en-US" dirty="0"/>
              <a:t> </a:t>
            </a:r>
            <a:r>
              <a:rPr kumimoji="1" lang="en-US" altLang="zh-CN" dirty="0"/>
              <a:t>Selection,</a:t>
            </a:r>
            <a:r>
              <a:rPr kumimoji="1" lang="zh-CN" altLang="en-US" dirty="0"/>
              <a:t> </a:t>
            </a:r>
            <a:r>
              <a:rPr kumimoji="1" lang="en-US" altLang="zh-CN" dirty="0"/>
              <a:t>NSSI</a:t>
            </a:r>
            <a:r>
              <a:rPr kumimoji="1" lang="zh-CN" altLang="en-US" dirty="0"/>
              <a:t> </a:t>
            </a:r>
            <a:r>
              <a:rPr kumimoji="1" lang="en-US" altLang="zh-CN" dirty="0"/>
              <a:t>Selection</a:t>
            </a:r>
          </a:p>
          <a:p>
            <a:pPr marL="342900" indent="-342900">
              <a:buAutoNum type="arabicPeriod" startAt="2"/>
            </a:pPr>
            <a:r>
              <a:rPr kumimoji="1" lang="en-US" altLang="zh-CN" b="1" dirty="0"/>
              <a:t>Slice</a:t>
            </a:r>
            <a:r>
              <a:rPr kumimoji="1" lang="zh-CN" altLang="en-US" b="1" dirty="0"/>
              <a:t> </a:t>
            </a:r>
            <a:r>
              <a:rPr kumimoji="1" lang="en-US" altLang="zh-CN" b="1" dirty="0"/>
              <a:t>Resource</a:t>
            </a:r>
            <a:r>
              <a:rPr kumimoji="1" lang="zh-CN" altLang="en-US" b="1" dirty="0"/>
              <a:t> </a:t>
            </a:r>
            <a:r>
              <a:rPr kumimoji="1" lang="en-US" altLang="zh-CN" b="1" dirty="0"/>
              <a:t>Management:</a:t>
            </a:r>
          </a:p>
          <a:p>
            <a:r>
              <a:rPr kumimoji="1" lang="en-US" altLang="zh-CN" dirty="0"/>
              <a:t>Mapping</a:t>
            </a:r>
            <a:r>
              <a:rPr kumimoji="1" lang="zh-CN" altLang="en-US" dirty="0"/>
              <a:t> </a:t>
            </a:r>
            <a:r>
              <a:rPr kumimoji="1" lang="en-US" altLang="zh-CN" dirty="0"/>
              <a:t>relations</a:t>
            </a:r>
            <a:r>
              <a:rPr kumimoji="1" lang="zh-CN" altLang="en-US" dirty="0"/>
              <a:t> </a:t>
            </a:r>
            <a:r>
              <a:rPr kumimoji="1" lang="en-US" altLang="zh-CN" dirty="0"/>
              <a:t>display:</a:t>
            </a:r>
            <a:r>
              <a:rPr kumimoji="1" lang="zh-CN" altLang="en-US" dirty="0"/>
              <a:t> </a:t>
            </a:r>
            <a:r>
              <a:rPr kumimoji="1" lang="en-US" altLang="zh-CN" dirty="0" smtClean="0"/>
              <a:t>Slice Service</a:t>
            </a:r>
            <a:r>
              <a:rPr kumimoji="1" lang="en-US" altLang="zh-CN" dirty="0"/>
              <a:t>,</a:t>
            </a:r>
            <a:r>
              <a:rPr kumimoji="1" lang="zh-CN" altLang="en-US" dirty="0"/>
              <a:t> </a:t>
            </a:r>
            <a:r>
              <a:rPr kumimoji="1" lang="en-US" altLang="zh-CN" dirty="0"/>
              <a:t>NSI,</a:t>
            </a:r>
            <a:r>
              <a:rPr kumimoji="1" lang="zh-CN" altLang="en-US" dirty="0"/>
              <a:t> </a:t>
            </a:r>
            <a:r>
              <a:rPr kumimoji="1" lang="en-US" altLang="zh-CN" dirty="0"/>
              <a:t>NSSI</a:t>
            </a:r>
          </a:p>
          <a:p>
            <a:endParaRPr kumimoji="1" lang="en-US" altLang="zh-CN" dirty="0"/>
          </a:p>
          <a:p>
            <a:endParaRPr kumimoji="1" lang="en-US" altLang="zh-CN" dirty="0"/>
          </a:p>
          <a:p>
            <a:endParaRPr kumimoji="1" lang="zh-CN" altLang="en-US" dirty="0"/>
          </a:p>
        </p:txBody>
      </p:sp>
      <p:pic>
        <p:nvPicPr>
          <p:cNvPr id="6" name="图片 5" descr="手机屏幕截图&#10;&#10;描述已自动生成">
            <a:extLst>
              <a:ext uri="{FF2B5EF4-FFF2-40B4-BE49-F238E27FC236}">
                <a16:creationId xmlns:a16="http://schemas.microsoft.com/office/drawing/2014/main" xmlns="" id="{435D79EA-FADE-784E-95BD-B29C20AF37B2}"/>
              </a:ext>
            </a:extLst>
          </p:cNvPr>
          <p:cNvPicPr>
            <a:picLocks noChangeAspect="1"/>
          </p:cNvPicPr>
          <p:nvPr/>
        </p:nvPicPr>
        <p:blipFill>
          <a:blip r:embed="rId4"/>
          <a:stretch>
            <a:fillRect/>
          </a:stretch>
        </p:blipFill>
        <p:spPr>
          <a:xfrm>
            <a:off x="129569" y="2916170"/>
            <a:ext cx="4155706" cy="2746662"/>
          </a:xfrm>
          <a:prstGeom prst="rect">
            <a:avLst/>
          </a:prstGeom>
        </p:spPr>
      </p:pic>
      <p:pic>
        <p:nvPicPr>
          <p:cNvPr id="11" name="图片 10" descr="手机屏幕截图&#10;&#10;描述已自动生成">
            <a:extLst>
              <a:ext uri="{FF2B5EF4-FFF2-40B4-BE49-F238E27FC236}">
                <a16:creationId xmlns:a16="http://schemas.microsoft.com/office/drawing/2014/main" xmlns="" id="{9A874EC4-100B-3148-994F-FD2C59EBD4DC}"/>
              </a:ext>
            </a:extLst>
          </p:cNvPr>
          <p:cNvPicPr>
            <a:picLocks noChangeAspect="1"/>
          </p:cNvPicPr>
          <p:nvPr/>
        </p:nvPicPr>
        <p:blipFill>
          <a:blip r:embed="rId5"/>
          <a:stretch>
            <a:fillRect/>
          </a:stretch>
        </p:blipFill>
        <p:spPr>
          <a:xfrm>
            <a:off x="6259854" y="2916169"/>
            <a:ext cx="4539951" cy="2727087"/>
          </a:xfrm>
          <a:prstGeom prst="rect">
            <a:avLst/>
          </a:prstGeom>
        </p:spPr>
      </p:pic>
      <p:sp>
        <p:nvSpPr>
          <p:cNvPr id="14" name="文本框 13">
            <a:extLst>
              <a:ext uri="{FF2B5EF4-FFF2-40B4-BE49-F238E27FC236}">
                <a16:creationId xmlns:a16="http://schemas.microsoft.com/office/drawing/2014/main" xmlns="" id="{423E2E60-A8A6-0044-BB89-403D35A99328}"/>
              </a:ext>
            </a:extLst>
          </p:cNvPr>
          <p:cNvSpPr txBox="1"/>
          <p:nvPr/>
        </p:nvSpPr>
        <p:spPr>
          <a:xfrm>
            <a:off x="1603103" y="5614421"/>
            <a:ext cx="4492897" cy="923330"/>
          </a:xfrm>
          <a:prstGeom prst="rect">
            <a:avLst/>
          </a:prstGeom>
          <a:noFill/>
        </p:spPr>
        <p:txBody>
          <a:bodyPr wrap="none" rtlCol="0">
            <a:spAutoFit/>
          </a:bodyPr>
          <a:lstStyle/>
          <a:p>
            <a:r>
              <a:rPr kumimoji="1" lang="en-US" altLang="zh-CN" b="1" u="sng" dirty="0"/>
              <a:t>Status:</a:t>
            </a:r>
          </a:p>
          <a:p>
            <a:pPr marL="285750" indent="-285750">
              <a:buFont typeface="Arial" panose="020B0604020202020204" pitchFamily="34" charset="0"/>
              <a:buChar char="•"/>
            </a:pPr>
            <a:r>
              <a:rPr kumimoji="1" lang="en-US" altLang="zh-CN" dirty="0"/>
              <a:t>Functions</a:t>
            </a:r>
            <a:r>
              <a:rPr kumimoji="1" lang="zh-CN" altLang="en-US" dirty="0"/>
              <a:t> </a:t>
            </a:r>
            <a:r>
              <a:rPr kumimoji="1" lang="en-US" altLang="zh-CN" dirty="0"/>
              <a:t>has</a:t>
            </a:r>
            <a:r>
              <a:rPr kumimoji="1" lang="zh-CN" altLang="en-US" dirty="0"/>
              <a:t> </a:t>
            </a:r>
            <a:r>
              <a:rPr kumimoji="1" lang="en-US" altLang="zh-CN" dirty="0"/>
              <a:t>been</a:t>
            </a:r>
            <a:r>
              <a:rPr kumimoji="1" lang="zh-CN" altLang="en-US" dirty="0"/>
              <a:t> </a:t>
            </a:r>
            <a:r>
              <a:rPr kumimoji="1" lang="en-US" altLang="zh-CN" dirty="0"/>
              <a:t>reported</a:t>
            </a:r>
            <a:r>
              <a:rPr kumimoji="1" lang="zh-CN" altLang="en-US" dirty="0"/>
              <a:t> </a:t>
            </a:r>
            <a:r>
              <a:rPr kumimoji="1" lang="en-US" altLang="zh-CN" dirty="0"/>
              <a:t>to</a:t>
            </a:r>
            <a:r>
              <a:rPr kumimoji="1" lang="zh-CN" altLang="en-US" dirty="0"/>
              <a:t> </a:t>
            </a:r>
            <a:r>
              <a:rPr kumimoji="1" lang="en-US" altLang="zh-CN" dirty="0"/>
              <a:t>U-UI</a:t>
            </a:r>
            <a:r>
              <a:rPr kumimoji="1" lang="zh-CN" altLang="en-US" dirty="0"/>
              <a:t> </a:t>
            </a:r>
            <a:r>
              <a:rPr kumimoji="1" lang="en-US" altLang="zh-CN" dirty="0"/>
              <a:t>team;</a:t>
            </a:r>
          </a:p>
          <a:p>
            <a:pPr marL="285750" indent="-285750">
              <a:buFont typeface="Arial" panose="020B0604020202020204" pitchFamily="34" charset="0"/>
              <a:buChar char="•"/>
            </a:pPr>
            <a:r>
              <a:rPr kumimoji="1" lang="en-US" altLang="zh-CN" dirty="0"/>
              <a:t>Resource</a:t>
            </a:r>
            <a:r>
              <a:rPr kumimoji="1" lang="zh-CN" altLang="en-US" dirty="0"/>
              <a:t> </a:t>
            </a:r>
            <a:r>
              <a:rPr kumimoji="1" lang="en-US" altLang="zh-CN" dirty="0"/>
              <a:t>ready</a:t>
            </a:r>
            <a:r>
              <a:rPr kumimoji="1" lang="zh-CN" altLang="en-US" dirty="0"/>
              <a:t> </a:t>
            </a:r>
            <a:r>
              <a:rPr kumimoji="1" lang="en-US" altLang="zh-CN" dirty="0"/>
              <a:t>and</a:t>
            </a:r>
            <a:r>
              <a:rPr kumimoji="1" lang="zh-CN" altLang="en-US" dirty="0"/>
              <a:t> </a:t>
            </a:r>
            <a:r>
              <a:rPr kumimoji="1" lang="en-US" altLang="zh-CN" dirty="0"/>
              <a:t>start</a:t>
            </a:r>
            <a:r>
              <a:rPr kumimoji="1" lang="zh-CN" altLang="en-US" dirty="0"/>
              <a:t> </a:t>
            </a:r>
            <a:r>
              <a:rPr kumimoji="1" lang="en-US" altLang="zh-CN" dirty="0"/>
              <a:t>coding</a:t>
            </a:r>
            <a:endParaRPr kumimoji="1" lang="zh-CN" altLang="en-US" dirty="0"/>
          </a:p>
        </p:txBody>
      </p:sp>
    </p:spTree>
    <p:extLst>
      <p:ext uri="{BB962C8B-B14F-4D97-AF65-F5344CB8AC3E}">
        <p14:creationId xmlns:p14="http://schemas.microsoft.com/office/powerpoint/2010/main" val="1679987821"/>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BAF8CDD7-DF2C-4B6B-8333-5D0164B4B161}"/>
              </a:ext>
            </a:extLst>
          </p:cNvPr>
          <p:cNvSpPr>
            <a:spLocks noGrp="1"/>
          </p:cNvSpPr>
          <p:nvPr>
            <p:ph idx="1"/>
          </p:nvPr>
        </p:nvSpPr>
        <p:spPr/>
        <p:txBody>
          <a:bodyPr/>
          <a:lstStyle/>
          <a:p>
            <a:r>
              <a:rPr lang="en-US" sz="2400" dirty="0"/>
              <a:t>Slice creation request from UUI</a:t>
            </a:r>
          </a:p>
          <a:p>
            <a:pPr marL="803275" indent="-342900">
              <a:buFont typeface="Courier New" panose="02070309020205020404" pitchFamily="49" charset="0"/>
              <a:buChar char="o"/>
            </a:pPr>
            <a:r>
              <a:rPr lang="en-US" sz="1800" dirty="0" err="1"/>
              <a:t>UseTMF</a:t>
            </a:r>
            <a:r>
              <a:rPr lang="en-US" sz="1800" dirty="0"/>
              <a:t> 641 API Create Service Order from UUI, will be mapped by EXT-API to SO API to create the slice</a:t>
            </a:r>
          </a:p>
          <a:p>
            <a:pPr marL="803275" indent="-342900">
              <a:buFont typeface="Courier New" panose="02070309020205020404" pitchFamily="49" charset="0"/>
              <a:buChar char="o"/>
            </a:pPr>
            <a:r>
              <a:rPr lang="en-US" sz="1800" dirty="0"/>
              <a:t>Minor impacts only in EXT-API</a:t>
            </a:r>
          </a:p>
          <a:p>
            <a:r>
              <a:rPr lang="en-US" sz="2400" dirty="0"/>
              <a:t>Slice activation</a:t>
            </a:r>
          </a:p>
          <a:p>
            <a:pPr marL="803275" lvl="1" indent="-342900">
              <a:spcBef>
                <a:spcPts val="1000"/>
              </a:spcBef>
              <a:buFont typeface="Courier New" panose="02070309020205020404" pitchFamily="49" charset="0"/>
              <a:buChar char="o"/>
            </a:pPr>
            <a:r>
              <a:rPr lang="en-US" dirty="0"/>
              <a:t>This part is intended to be implemented in EXT-API, however, it will not be integrated with UUI in Frankfurt release.</a:t>
            </a:r>
          </a:p>
          <a:p>
            <a:pPr marL="463550" lvl="1"/>
            <a:endParaRPr lang="en-US" sz="2000" dirty="0"/>
          </a:p>
        </p:txBody>
      </p:sp>
      <p:sp>
        <p:nvSpPr>
          <p:cNvPr id="3" name="Title 2">
            <a:extLst>
              <a:ext uri="{FF2B5EF4-FFF2-40B4-BE49-F238E27FC236}">
                <a16:creationId xmlns:a16="http://schemas.microsoft.com/office/drawing/2014/main" xmlns="" id="{4B9A78E0-0B75-4346-A788-230731961B3E}"/>
              </a:ext>
            </a:extLst>
          </p:cNvPr>
          <p:cNvSpPr>
            <a:spLocks noGrp="1"/>
          </p:cNvSpPr>
          <p:nvPr>
            <p:ph type="title"/>
          </p:nvPr>
        </p:nvSpPr>
        <p:spPr/>
        <p:txBody>
          <a:bodyPr/>
          <a:lstStyle/>
          <a:p>
            <a:r>
              <a:rPr lang="en-US" dirty="0"/>
              <a:t>EXT-API Impacts &amp; Status</a:t>
            </a:r>
          </a:p>
        </p:txBody>
      </p:sp>
      <p:sp>
        <p:nvSpPr>
          <p:cNvPr id="4" name="Footer Placeholder 3">
            <a:extLst>
              <a:ext uri="{FF2B5EF4-FFF2-40B4-BE49-F238E27FC236}">
                <a16:creationId xmlns:a16="http://schemas.microsoft.com/office/drawing/2014/main" xmlns="" id="{3ADDC337-CE81-4961-898F-6FB81BAED577}"/>
              </a:ext>
            </a:extLst>
          </p:cNvPr>
          <p:cNvSpPr>
            <a:spLocks noGrp="1"/>
          </p:cNvSpPr>
          <p:nvPr>
            <p:ph type="ftr" sz="quarter" idx="3"/>
          </p:nvPr>
        </p:nvSpPr>
        <p:spPr/>
        <p:txBody>
          <a:bodyPr/>
          <a:lstStyle/>
          <a:p>
            <a:r>
              <a:rPr lang="en-US"/>
              <a:t>Intel Confidential </a:t>
            </a:r>
            <a:endParaRPr lang="en-US" dirty="0"/>
          </a:p>
        </p:txBody>
      </p:sp>
      <p:sp>
        <p:nvSpPr>
          <p:cNvPr id="7" name="文本框 3">
            <a:extLst>
              <a:ext uri="{FF2B5EF4-FFF2-40B4-BE49-F238E27FC236}">
                <a16:creationId xmlns:a16="http://schemas.microsoft.com/office/drawing/2014/main" xmlns="" id="{2FDAD0F2-DA83-4D7E-83BF-463A406CECBB}"/>
              </a:ext>
            </a:extLst>
          </p:cNvPr>
          <p:cNvSpPr txBox="1"/>
          <p:nvPr/>
        </p:nvSpPr>
        <p:spPr>
          <a:xfrm>
            <a:off x="609600" y="4782784"/>
            <a:ext cx="5851987" cy="1200329"/>
          </a:xfrm>
          <a:prstGeom prst="rect">
            <a:avLst/>
          </a:prstGeom>
          <a:noFill/>
        </p:spPr>
        <p:txBody>
          <a:bodyPr wrap="none" rtlCol="0">
            <a:spAutoFit/>
          </a:bodyPr>
          <a:lstStyle/>
          <a:p>
            <a:r>
              <a:rPr kumimoji="1" lang="en-US" altLang="zh-CN" b="1" u="sng" dirty="0"/>
              <a:t>Status:</a:t>
            </a:r>
          </a:p>
          <a:p>
            <a:pPr marL="285750" indent="-285750">
              <a:buFont typeface="Arial" panose="020B0604020202020204" pitchFamily="34" charset="0"/>
              <a:buChar char="•"/>
            </a:pPr>
            <a:r>
              <a:rPr kumimoji="1" lang="en-US" altLang="zh-CN" dirty="0"/>
              <a:t>Minor impacts only.</a:t>
            </a:r>
          </a:p>
          <a:p>
            <a:pPr marL="285750" indent="-285750">
              <a:buFont typeface="Arial" panose="020B0604020202020204" pitchFamily="34" charset="0"/>
              <a:buChar char="•"/>
            </a:pPr>
            <a:r>
              <a:rPr kumimoji="1" lang="en-US" altLang="zh-CN" dirty="0"/>
              <a:t>APIs</a:t>
            </a:r>
            <a:r>
              <a:rPr kumimoji="1" lang="zh-CN" altLang="en-US" dirty="0"/>
              <a:t> </a:t>
            </a:r>
            <a:r>
              <a:rPr kumimoji="1" lang="en-US" altLang="zh-CN" dirty="0"/>
              <a:t>defined and reported to EXT-API team</a:t>
            </a:r>
          </a:p>
          <a:p>
            <a:pPr marL="285750" indent="-285750">
              <a:buFont typeface="Arial" panose="020B0604020202020204" pitchFamily="34" charset="0"/>
              <a:buChar char="•"/>
            </a:pPr>
            <a:r>
              <a:rPr lang="en-US" altLang="zh-CN" dirty="0"/>
              <a:t>Resources available, design and implementation ongoing.</a:t>
            </a:r>
            <a:endParaRPr lang="zh-CN" altLang="en-US" dirty="0"/>
          </a:p>
        </p:txBody>
      </p:sp>
    </p:spTree>
    <p:extLst>
      <p:ext uri="{BB962C8B-B14F-4D97-AF65-F5344CB8AC3E}">
        <p14:creationId xmlns:p14="http://schemas.microsoft.com/office/powerpoint/2010/main" val="63376856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C50FC1C8-F7CB-433D-AA3A-55D7784DF265}"/>
              </a:ext>
            </a:extLst>
          </p:cNvPr>
          <p:cNvSpPr>
            <a:spLocks noGrp="1"/>
          </p:cNvSpPr>
          <p:nvPr>
            <p:ph idx="1"/>
          </p:nvPr>
        </p:nvSpPr>
        <p:spPr/>
        <p:txBody>
          <a:bodyPr/>
          <a:lstStyle/>
          <a:p>
            <a:r>
              <a:rPr lang="en-US" dirty="0"/>
              <a:t>Transport sub-net and its slicing is not in scope.</a:t>
            </a:r>
          </a:p>
          <a:p>
            <a:r>
              <a:rPr lang="en-US" dirty="0"/>
              <a:t>The required transport segment is assumed to be pre-created, and its “selection” will be considered as part of core sub-net (for simplicity).</a:t>
            </a:r>
          </a:p>
          <a:p>
            <a:pPr lvl="2"/>
            <a:r>
              <a:rPr lang="en-US" dirty="0"/>
              <a:t>Front haul and mid-haul are pre-determined</a:t>
            </a:r>
          </a:p>
          <a:p>
            <a:pPr lvl="2"/>
            <a:r>
              <a:rPr lang="en-US" dirty="0"/>
              <a:t>Backhaul is ‘selected’ as part of core NSSI selection</a:t>
            </a:r>
          </a:p>
          <a:p>
            <a:r>
              <a:rPr lang="en-US" dirty="0"/>
              <a:t>Stitching/chaining of RAN and core NSSIs: Shall be done by SO in the role of NSMF.</a:t>
            </a:r>
          </a:p>
          <a:p>
            <a:r>
              <a:rPr lang="en-US" dirty="0"/>
              <a:t>NSMF &lt;-&gt; NSSMF APIs will be standardized based on 3GPP, starting with a minimum set, and then extended further beyond Frankfurt.</a:t>
            </a:r>
          </a:p>
          <a:p>
            <a:r>
              <a:rPr lang="en-US" dirty="0"/>
              <a:t>RAN NSSMF may be realized as </a:t>
            </a:r>
            <a:r>
              <a:rPr lang="en-US" dirty="0" err="1"/>
              <a:t>PoC</a:t>
            </a:r>
            <a:r>
              <a:rPr lang="en-US" dirty="0"/>
              <a:t> for Frankfurt (currently under discussion with </a:t>
            </a:r>
            <a:r>
              <a:rPr lang="en-US" dirty="0" err="1"/>
              <a:t>ArchCom</a:t>
            </a:r>
            <a:r>
              <a:rPr lang="en-US" dirty="0"/>
              <a:t> and not yet approved).</a:t>
            </a:r>
          </a:p>
        </p:txBody>
      </p:sp>
      <p:sp>
        <p:nvSpPr>
          <p:cNvPr id="3" name="Title 2">
            <a:extLst>
              <a:ext uri="{FF2B5EF4-FFF2-40B4-BE49-F238E27FC236}">
                <a16:creationId xmlns:a16="http://schemas.microsoft.com/office/drawing/2014/main" xmlns="" id="{9DB66697-09F9-4699-8A2F-4FE387FC31D4}"/>
              </a:ext>
            </a:extLst>
          </p:cNvPr>
          <p:cNvSpPr>
            <a:spLocks noGrp="1"/>
          </p:cNvSpPr>
          <p:nvPr>
            <p:ph type="title"/>
          </p:nvPr>
        </p:nvSpPr>
        <p:spPr/>
        <p:txBody>
          <a:bodyPr/>
          <a:lstStyle/>
          <a:p>
            <a:r>
              <a:rPr lang="en-US" dirty="0"/>
              <a:t>Assumptions for Frankfurt</a:t>
            </a:r>
          </a:p>
        </p:txBody>
      </p:sp>
      <p:sp>
        <p:nvSpPr>
          <p:cNvPr id="4" name="Footer Placeholder 3">
            <a:extLst>
              <a:ext uri="{FF2B5EF4-FFF2-40B4-BE49-F238E27FC236}">
                <a16:creationId xmlns:a16="http://schemas.microsoft.com/office/drawing/2014/main" xmlns="" id="{22E727E8-B644-4833-8706-19E864F7C76F}"/>
              </a:ext>
            </a:extLst>
          </p:cNvPr>
          <p:cNvSpPr>
            <a:spLocks noGrp="1"/>
          </p:cNvSpPr>
          <p:nvPr>
            <p:ph type="ftr" sz="quarter" idx="3"/>
          </p:nvPr>
        </p:nvSpPr>
        <p:spPr/>
        <p:txBody>
          <a:bodyPr/>
          <a:lstStyle/>
          <a:p>
            <a:r>
              <a:rPr lang="en-US"/>
              <a:t>Intel Confidential </a:t>
            </a:r>
            <a:endParaRPr lang="en-US" dirty="0"/>
          </a:p>
        </p:txBody>
      </p:sp>
    </p:spTree>
    <p:extLst>
      <p:ext uri="{BB962C8B-B14F-4D97-AF65-F5344CB8AC3E}">
        <p14:creationId xmlns:p14="http://schemas.microsoft.com/office/powerpoint/2010/main" val="231411970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F6EFE71F-5239-4C58-A007-4891338B50AA}"/>
              </a:ext>
            </a:extLst>
          </p:cNvPr>
          <p:cNvSpPr>
            <a:spLocks noGrp="1"/>
          </p:cNvSpPr>
          <p:nvPr>
            <p:ph type="sldNum" sz="quarter" idx="4"/>
          </p:nvPr>
        </p:nvSpPr>
        <p:spPr/>
        <p:txBody>
          <a:bodyPr/>
          <a:lstStyle/>
          <a:p>
            <a:fld id="{6C9CD605-947A-3C4E-98CB-B055F943FEBA}" type="slidenum">
              <a:rPr lang="en-US" smtClean="0"/>
              <a:pPr/>
              <a:t>19</a:t>
            </a:fld>
            <a:endParaRPr lang="en-US" dirty="0"/>
          </a:p>
        </p:txBody>
      </p:sp>
      <p:sp>
        <p:nvSpPr>
          <p:cNvPr id="3" name="Title 2">
            <a:extLst>
              <a:ext uri="{FF2B5EF4-FFF2-40B4-BE49-F238E27FC236}">
                <a16:creationId xmlns:a16="http://schemas.microsoft.com/office/drawing/2014/main" xmlns="" id="{E3E00590-9BD1-4208-8887-2D18154DACE0}"/>
              </a:ext>
            </a:extLst>
          </p:cNvPr>
          <p:cNvSpPr>
            <a:spLocks noGrp="1"/>
          </p:cNvSpPr>
          <p:nvPr>
            <p:ph type="title"/>
          </p:nvPr>
        </p:nvSpPr>
        <p:spPr/>
        <p:txBody>
          <a:bodyPr>
            <a:normAutofit fontScale="90000"/>
          </a:bodyPr>
          <a:lstStyle/>
          <a:p>
            <a:r>
              <a:rPr lang="en-US" dirty="0"/>
              <a:t>Proposed Demo Setup for Frankfurt</a:t>
            </a:r>
          </a:p>
        </p:txBody>
      </p:sp>
      <p:sp>
        <p:nvSpPr>
          <p:cNvPr id="4" name="Rectangle 3">
            <a:extLst>
              <a:ext uri="{FF2B5EF4-FFF2-40B4-BE49-F238E27FC236}">
                <a16:creationId xmlns:a16="http://schemas.microsoft.com/office/drawing/2014/main" xmlns="" id="{08B71603-5EB1-4D50-8520-0B5A9E08FD77}"/>
              </a:ext>
            </a:extLst>
          </p:cNvPr>
          <p:cNvSpPr/>
          <p:nvPr/>
        </p:nvSpPr>
        <p:spPr>
          <a:xfrm>
            <a:off x="929396" y="1261256"/>
            <a:ext cx="6235902" cy="2501274"/>
          </a:xfrm>
          <a:prstGeom prst="rect">
            <a:avLst/>
          </a:prstGeom>
          <a:noFill/>
          <a:ln>
            <a:solidFill>
              <a:schemeClr val="tx1">
                <a:lumMod val="95000"/>
                <a:lumOff val="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a:solidFill>
                  <a:schemeClr val="tx1"/>
                </a:solidFill>
              </a:rPr>
              <a:t>ONAP</a:t>
            </a:r>
            <a:endParaRPr lang="en-US" b="1"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a:p>
            <a:endParaRPr lang="en-US" dirty="0">
              <a:solidFill>
                <a:schemeClr val="tx1"/>
              </a:solidFill>
            </a:endParaRPr>
          </a:p>
        </p:txBody>
      </p:sp>
      <p:sp>
        <p:nvSpPr>
          <p:cNvPr id="5" name="Rectangle 4">
            <a:extLst>
              <a:ext uri="{FF2B5EF4-FFF2-40B4-BE49-F238E27FC236}">
                <a16:creationId xmlns:a16="http://schemas.microsoft.com/office/drawing/2014/main" xmlns="" id="{034A23C2-7F79-4440-B8FB-288E19CD7C7B}"/>
              </a:ext>
            </a:extLst>
          </p:cNvPr>
          <p:cNvSpPr/>
          <p:nvPr/>
        </p:nvSpPr>
        <p:spPr>
          <a:xfrm>
            <a:off x="4433544" y="4195035"/>
            <a:ext cx="2400926" cy="486744"/>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Core NSSMF (3</a:t>
            </a:r>
            <a:r>
              <a:rPr lang="en-US" baseline="30000" dirty="0"/>
              <a:t>rd</a:t>
            </a:r>
            <a:r>
              <a:rPr lang="en-US" dirty="0"/>
              <a:t> party) </a:t>
            </a:r>
            <a:r>
              <a:rPr lang="en-US" altLang="zh-CN" dirty="0"/>
              <a:t>Simulated</a:t>
            </a:r>
            <a:endParaRPr lang="en-US" dirty="0"/>
          </a:p>
        </p:txBody>
      </p:sp>
      <p:sp>
        <p:nvSpPr>
          <p:cNvPr id="6" name="Rectangle 5">
            <a:extLst>
              <a:ext uri="{FF2B5EF4-FFF2-40B4-BE49-F238E27FC236}">
                <a16:creationId xmlns:a16="http://schemas.microsoft.com/office/drawing/2014/main" xmlns="" id="{89426DB8-2E39-40F2-AA62-4023DCC273AF}"/>
              </a:ext>
            </a:extLst>
          </p:cNvPr>
          <p:cNvSpPr/>
          <p:nvPr/>
        </p:nvSpPr>
        <p:spPr>
          <a:xfrm>
            <a:off x="974360" y="4813289"/>
            <a:ext cx="3057994" cy="627037"/>
          </a:xfrm>
          <a:prstGeom prst="rect">
            <a:avLst/>
          </a:prstGeom>
          <a:solidFill>
            <a:schemeClr val="accent1">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Simulated RAN (RAN-Sim)</a:t>
            </a:r>
          </a:p>
        </p:txBody>
      </p:sp>
      <p:sp>
        <p:nvSpPr>
          <p:cNvPr id="9" name="Rectangle 8">
            <a:extLst>
              <a:ext uri="{FF2B5EF4-FFF2-40B4-BE49-F238E27FC236}">
                <a16:creationId xmlns:a16="http://schemas.microsoft.com/office/drawing/2014/main" xmlns="" id="{39393FC3-FED7-415D-B7A0-3105E3BDD68B}"/>
              </a:ext>
            </a:extLst>
          </p:cNvPr>
          <p:cNvSpPr/>
          <p:nvPr/>
        </p:nvSpPr>
        <p:spPr>
          <a:xfrm>
            <a:off x="1932326" y="1402329"/>
            <a:ext cx="5061916" cy="538770"/>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dirty="0">
                <a:solidFill>
                  <a:schemeClr val="tx1"/>
                </a:solidFill>
              </a:rPr>
              <a:t>UUI</a:t>
            </a:r>
          </a:p>
        </p:txBody>
      </p:sp>
      <p:sp>
        <p:nvSpPr>
          <p:cNvPr id="10" name="Rectangle 9">
            <a:extLst>
              <a:ext uri="{FF2B5EF4-FFF2-40B4-BE49-F238E27FC236}">
                <a16:creationId xmlns:a16="http://schemas.microsoft.com/office/drawing/2014/main" xmlns="" id="{13C0C5E4-ADFF-4E23-AB77-9ED498CD0A8C}"/>
              </a:ext>
            </a:extLst>
          </p:cNvPr>
          <p:cNvSpPr/>
          <p:nvPr/>
        </p:nvSpPr>
        <p:spPr>
          <a:xfrm>
            <a:off x="2703781" y="1499765"/>
            <a:ext cx="1409076" cy="322288"/>
          </a:xfrm>
          <a:prstGeom prst="rect">
            <a:avLst/>
          </a:prstGeom>
          <a:no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CSMF Portal</a:t>
            </a:r>
          </a:p>
        </p:txBody>
      </p:sp>
      <p:sp>
        <p:nvSpPr>
          <p:cNvPr id="11" name="Rectangle 10">
            <a:extLst>
              <a:ext uri="{FF2B5EF4-FFF2-40B4-BE49-F238E27FC236}">
                <a16:creationId xmlns:a16="http://schemas.microsoft.com/office/drawing/2014/main" xmlns="" id="{866AB097-736B-4016-B3C3-69123FB39E8B}"/>
              </a:ext>
            </a:extLst>
          </p:cNvPr>
          <p:cNvSpPr/>
          <p:nvPr/>
        </p:nvSpPr>
        <p:spPr>
          <a:xfrm>
            <a:off x="4983535" y="1499765"/>
            <a:ext cx="1409076" cy="322288"/>
          </a:xfrm>
          <a:prstGeom prst="rect">
            <a:avLst/>
          </a:prstGeom>
          <a:ln>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NSMF Portal</a:t>
            </a:r>
          </a:p>
        </p:txBody>
      </p:sp>
      <p:sp>
        <p:nvSpPr>
          <p:cNvPr id="12" name="TextBox 11">
            <a:extLst>
              <a:ext uri="{FF2B5EF4-FFF2-40B4-BE49-F238E27FC236}">
                <a16:creationId xmlns:a16="http://schemas.microsoft.com/office/drawing/2014/main" xmlns="" id="{B0F37008-8229-45A4-8E1A-2A88B61533C9}"/>
              </a:ext>
            </a:extLst>
          </p:cNvPr>
          <p:cNvSpPr txBox="1"/>
          <p:nvPr/>
        </p:nvSpPr>
        <p:spPr>
          <a:xfrm>
            <a:off x="7395432" y="1410103"/>
            <a:ext cx="4633250" cy="3416320"/>
          </a:xfrm>
          <a:prstGeom prst="rect">
            <a:avLst/>
          </a:prstGeom>
          <a:noFill/>
          <a:ln>
            <a:solidFill>
              <a:schemeClr val="tx1">
                <a:lumMod val="50000"/>
                <a:lumOff val="50000"/>
              </a:schemeClr>
            </a:solidFill>
          </a:ln>
        </p:spPr>
        <p:txBody>
          <a:bodyPr wrap="square" rtlCol="0">
            <a:spAutoFit/>
          </a:bodyPr>
          <a:lstStyle/>
          <a:p>
            <a:r>
              <a:rPr lang="en-US" b="1" u="sng" dirty="0"/>
              <a:t>Remarks</a:t>
            </a:r>
          </a:p>
          <a:p>
            <a:pPr marL="342900" indent="-342900">
              <a:buFont typeface="+mj-lt"/>
              <a:buAutoNum type="arabicPeriod"/>
            </a:pPr>
            <a:r>
              <a:rPr lang="en-US" dirty="0"/>
              <a:t>Only the ONAP components that are impacted are shown in the figure. A simplified version for 5G Network Slice will be </a:t>
            </a:r>
            <a:r>
              <a:rPr lang="en-US" altLang="zh-CN" dirty="0"/>
              <a:t>launched</a:t>
            </a:r>
            <a:endParaRPr lang="en-US" dirty="0"/>
          </a:p>
          <a:p>
            <a:pPr marL="342900" indent="-342900">
              <a:buFont typeface="+mj-lt"/>
              <a:buAutoNum type="arabicPeriod"/>
            </a:pPr>
            <a:r>
              <a:rPr lang="en-US" dirty="0"/>
              <a:t>NSMF portal is for manual intervention to provide NSI/NSSI inputs.</a:t>
            </a:r>
          </a:p>
          <a:p>
            <a:pPr marL="342900" indent="-342900">
              <a:buFont typeface="+mj-lt"/>
              <a:buAutoNum type="arabicPeriod"/>
            </a:pPr>
            <a:r>
              <a:rPr lang="en-US" altLang="zh-CN" dirty="0"/>
              <a:t>SO</a:t>
            </a:r>
            <a:r>
              <a:rPr lang="zh-CN" altLang="en-US" dirty="0"/>
              <a:t> </a:t>
            </a:r>
            <a:r>
              <a:rPr lang="en-US" altLang="zh-CN" dirty="0"/>
              <a:t>adaptor</a:t>
            </a:r>
            <a:r>
              <a:rPr lang="zh-CN" altLang="en-US" dirty="0"/>
              <a:t> </a:t>
            </a:r>
            <a:r>
              <a:rPr lang="en-US" altLang="zh-CN" dirty="0"/>
              <a:t>will</a:t>
            </a:r>
            <a:r>
              <a:rPr lang="zh-CN" altLang="en-US" dirty="0"/>
              <a:t> </a:t>
            </a:r>
            <a:r>
              <a:rPr lang="en-US" altLang="zh-CN" dirty="0"/>
              <a:t>be</a:t>
            </a:r>
            <a:r>
              <a:rPr lang="zh-CN" altLang="en-US" dirty="0"/>
              <a:t> </a:t>
            </a:r>
            <a:r>
              <a:rPr lang="en-US" altLang="zh-CN" dirty="0"/>
              <a:t>developed</a:t>
            </a:r>
            <a:r>
              <a:rPr lang="zh-CN" altLang="en-US" dirty="0"/>
              <a:t> </a:t>
            </a:r>
            <a:r>
              <a:rPr lang="en-US" altLang="zh-CN" dirty="0"/>
              <a:t>to</a:t>
            </a:r>
            <a:r>
              <a:rPr lang="zh-CN" altLang="en-US" dirty="0"/>
              <a:t> </a:t>
            </a:r>
            <a:r>
              <a:rPr lang="en-US" altLang="zh-CN" dirty="0"/>
              <a:t>connect</a:t>
            </a:r>
            <a:r>
              <a:rPr lang="zh-CN" altLang="en-US" dirty="0"/>
              <a:t> </a:t>
            </a:r>
            <a:r>
              <a:rPr lang="en-US" altLang="zh-CN" dirty="0"/>
              <a:t>to NSSMF.</a:t>
            </a:r>
          </a:p>
          <a:p>
            <a:pPr marL="342900" indent="-342900">
              <a:buFont typeface="+mj-lt"/>
              <a:buAutoNum type="arabicPeriod"/>
            </a:pPr>
            <a:r>
              <a:rPr lang="en-US" dirty="0">
                <a:highlight>
                  <a:srgbClr val="FFFF00"/>
                </a:highlight>
              </a:rPr>
              <a:t>Yellow part</a:t>
            </a:r>
            <a:r>
              <a:rPr lang="en-US" dirty="0"/>
              <a:t> is still under discussion w.r.to NSSMF functionality within ONAP.</a:t>
            </a:r>
            <a:r>
              <a:rPr lang="zh-CN" altLang="en-US" dirty="0"/>
              <a:t> </a:t>
            </a:r>
            <a:r>
              <a:rPr lang="en-US" altLang="zh-CN" dirty="0"/>
              <a:t>Won’t</a:t>
            </a:r>
            <a:r>
              <a:rPr lang="zh-CN" altLang="en-US" dirty="0"/>
              <a:t> </a:t>
            </a:r>
            <a:r>
              <a:rPr lang="en-US" altLang="zh-CN" dirty="0"/>
              <a:t>be</a:t>
            </a:r>
            <a:r>
              <a:rPr lang="zh-CN" altLang="en-US" dirty="0"/>
              <a:t> </a:t>
            </a:r>
            <a:r>
              <a:rPr lang="en-US" altLang="zh-CN" dirty="0"/>
              <a:t>for</a:t>
            </a:r>
            <a:r>
              <a:rPr lang="zh-CN" altLang="en-US" dirty="0"/>
              <a:t> </a:t>
            </a:r>
            <a:r>
              <a:rPr lang="en-US" altLang="zh-CN" dirty="0"/>
              <a:t>official</a:t>
            </a:r>
            <a:r>
              <a:rPr lang="zh-CN" altLang="en-US" dirty="0"/>
              <a:t> </a:t>
            </a:r>
            <a:r>
              <a:rPr lang="en-US" altLang="zh-CN" dirty="0"/>
              <a:t>Frankfurt.</a:t>
            </a:r>
            <a:endParaRPr lang="en-US" dirty="0"/>
          </a:p>
        </p:txBody>
      </p:sp>
      <p:sp>
        <p:nvSpPr>
          <p:cNvPr id="13" name="Rectangle 12">
            <a:extLst>
              <a:ext uri="{FF2B5EF4-FFF2-40B4-BE49-F238E27FC236}">
                <a16:creationId xmlns:a16="http://schemas.microsoft.com/office/drawing/2014/main" xmlns="" id="{2C17EBFF-02A8-4F7D-BAD0-CD6FD9BCC0BA}"/>
              </a:ext>
            </a:extLst>
          </p:cNvPr>
          <p:cNvSpPr/>
          <p:nvPr/>
        </p:nvSpPr>
        <p:spPr>
          <a:xfrm>
            <a:off x="998653" y="1731236"/>
            <a:ext cx="778239" cy="1910370"/>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SDC</a:t>
            </a:r>
          </a:p>
        </p:txBody>
      </p:sp>
      <p:sp>
        <p:nvSpPr>
          <p:cNvPr id="14" name="Rectangle 13">
            <a:extLst>
              <a:ext uri="{FF2B5EF4-FFF2-40B4-BE49-F238E27FC236}">
                <a16:creationId xmlns:a16="http://schemas.microsoft.com/office/drawing/2014/main" xmlns="" id="{BFE03E4B-F3DE-484E-8CD3-F8FD9E2E2949}"/>
              </a:ext>
            </a:extLst>
          </p:cNvPr>
          <p:cNvSpPr/>
          <p:nvPr/>
        </p:nvSpPr>
        <p:spPr>
          <a:xfrm>
            <a:off x="2975382" y="2458383"/>
            <a:ext cx="2399975" cy="554639"/>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SO </a:t>
            </a:r>
            <a:r>
              <a:rPr lang="en-US" sz="1400" dirty="0">
                <a:solidFill>
                  <a:schemeClr val="tx1"/>
                </a:solidFill>
              </a:rPr>
              <a:t>(CSMF + NSMF + NSSMF adaptor + </a:t>
            </a:r>
            <a:r>
              <a:rPr lang="en-US" sz="1400" dirty="0">
                <a:solidFill>
                  <a:schemeClr val="tx1"/>
                </a:solidFill>
                <a:highlight>
                  <a:srgbClr val="FFFF00"/>
                </a:highlight>
              </a:rPr>
              <a:t>Basic NSSMF WFs</a:t>
            </a:r>
            <a:r>
              <a:rPr lang="en-US" dirty="0">
                <a:solidFill>
                  <a:schemeClr val="tx1"/>
                </a:solidFill>
              </a:rPr>
              <a:t>)</a:t>
            </a:r>
          </a:p>
        </p:txBody>
      </p:sp>
      <p:sp>
        <p:nvSpPr>
          <p:cNvPr id="15" name="Rectangle 14">
            <a:extLst>
              <a:ext uri="{FF2B5EF4-FFF2-40B4-BE49-F238E27FC236}">
                <a16:creationId xmlns:a16="http://schemas.microsoft.com/office/drawing/2014/main" xmlns="" id="{46D10FF6-034D-4CB4-9781-70A28B448BF1}"/>
              </a:ext>
            </a:extLst>
          </p:cNvPr>
          <p:cNvSpPr/>
          <p:nvPr/>
        </p:nvSpPr>
        <p:spPr>
          <a:xfrm>
            <a:off x="6304695" y="2479869"/>
            <a:ext cx="689547" cy="540520"/>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A&amp;AI</a:t>
            </a:r>
          </a:p>
        </p:txBody>
      </p:sp>
      <p:sp>
        <p:nvSpPr>
          <p:cNvPr id="18" name="Rectangle 17">
            <a:extLst>
              <a:ext uri="{FF2B5EF4-FFF2-40B4-BE49-F238E27FC236}">
                <a16:creationId xmlns:a16="http://schemas.microsoft.com/office/drawing/2014/main" xmlns="" id="{367C2CF4-2AF4-4F82-8D09-CC6442F4ABD8}"/>
              </a:ext>
            </a:extLst>
          </p:cNvPr>
          <p:cNvSpPr/>
          <p:nvPr/>
        </p:nvSpPr>
        <p:spPr>
          <a:xfrm>
            <a:off x="1947316" y="3118263"/>
            <a:ext cx="1349115" cy="538770"/>
          </a:xfrm>
          <a:prstGeom prst="rect">
            <a:avLst/>
          </a:prstGeom>
          <a:solidFill>
            <a:srgbClr val="FFFF00"/>
          </a:solidFill>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i="1" dirty="0">
                <a:solidFill>
                  <a:srgbClr val="C00000"/>
                </a:solidFill>
              </a:rPr>
              <a:t>SDN-C (R) </a:t>
            </a:r>
            <a:r>
              <a:rPr lang="en-US" i="1" dirty="0">
                <a:solidFill>
                  <a:schemeClr val="tx1"/>
                </a:solidFill>
              </a:rPr>
              <a:t>– RAN NSSMF</a:t>
            </a:r>
          </a:p>
        </p:txBody>
      </p:sp>
      <p:cxnSp>
        <p:nvCxnSpPr>
          <p:cNvPr id="21" name="Straight Connector 20">
            <a:extLst>
              <a:ext uri="{FF2B5EF4-FFF2-40B4-BE49-F238E27FC236}">
                <a16:creationId xmlns:a16="http://schemas.microsoft.com/office/drawing/2014/main" xmlns="" id="{ED1F0066-762E-404A-B171-C0A6124A395D}"/>
              </a:ext>
            </a:extLst>
          </p:cNvPr>
          <p:cNvCxnSpPr>
            <a:cxnSpLocks/>
            <a:stCxn id="18" idx="2"/>
          </p:cNvCxnSpPr>
          <p:nvPr/>
        </p:nvCxnSpPr>
        <p:spPr>
          <a:xfrm>
            <a:off x="2621874" y="3657033"/>
            <a:ext cx="0" cy="1157026"/>
          </a:xfrm>
          <a:prstGeom prst="line">
            <a:avLst/>
          </a:prstGeom>
          <a:ln w="28575">
            <a:solidFill>
              <a:schemeClr val="tx1">
                <a:lumMod val="85000"/>
                <a:lumOff val="15000"/>
              </a:schemeClr>
            </a:solidFill>
            <a:prstDash val="dash"/>
          </a:ln>
        </p:spPr>
        <p:style>
          <a:lnRef idx="1">
            <a:schemeClr val="accent1"/>
          </a:lnRef>
          <a:fillRef idx="0">
            <a:schemeClr val="accent1"/>
          </a:fillRef>
          <a:effectRef idx="0">
            <a:schemeClr val="accent1"/>
          </a:effectRef>
          <a:fontRef idx="minor">
            <a:schemeClr val="tx1"/>
          </a:fontRef>
        </p:style>
      </p:cxnSp>
      <p:cxnSp>
        <p:nvCxnSpPr>
          <p:cNvPr id="26" name="Straight Connector 25">
            <a:extLst>
              <a:ext uri="{FF2B5EF4-FFF2-40B4-BE49-F238E27FC236}">
                <a16:creationId xmlns:a16="http://schemas.microsoft.com/office/drawing/2014/main" xmlns="" id="{8C6FAF59-207A-4711-96C9-A793F894687E}"/>
              </a:ext>
            </a:extLst>
          </p:cNvPr>
          <p:cNvCxnSpPr>
            <a:cxnSpLocks/>
            <a:endCxn id="5" idx="1"/>
          </p:cNvCxnSpPr>
          <p:nvPr/>
        </p:nvCxnSpPr>
        <p:spPr>
          <a:xfrm>
            <a:off x="4032354" y="3003776"/>
            <a:ext cx="401190" cy="1434631"/>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
        <p:nvSpPr>
          <p:cNvPr id="28" name="Rectangle 27">
            <a:extLst>
              <a:ext uri="{FF2B5EF4-FFF2-40B4-BE49-F238E27FC236}">
                <a16:creationId xmlns:a16="http://schemas.microsoft.com/office/drawing/2014/main" xmlns="" id="{62E733E8-CAB9-4BC3-A816-26D567F3C408}"/>
              </a:ext>
            </a:extLst>
          </p:cNvPr>
          <p:cNvSpPr/>
          <p:nvPr/>
        </p:nvSpPr>
        <p:spPr>
          <a:xfrm>
            <a:off x="1947316" y="2465754"/>
            <a:ext cx="908171" cy="538022"/>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rgbClr val="0000CC"/>
                </a:solidFill>
              </a:rPr>
              <a:t>Policy</a:t>
            </a:r>
          </a:p>
        </p:txBody>
      </p:sp>
      <p:sp>
        <p:nvSpPr>
          <p:cNvPr id="29" name="Rectangle 28">
            <a:extLst>
              <a:ext uri="{FF2B5EF4-FFF2-40B4-BE49-F238E27FC236}">
                <a16:creationId xmlns:a16="http://schemas.microsoft.com/office/drawing/2014/main" xmlns="" id="{D73BE715-EB41-484A-AE48-80F074129F68}"/>
              </a:ext>
            </a:extLst>
          </p:cNvPr>
          <p:cNvSpPr/>
          <p:nvPr/>
        </p:nvSpPr>
        <p:spPr>
          <a:xfrm>
            <a:off x="5495253" y="2479869"/>
            <a:ext cx="689547" cy="540520"/>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OOF</a:t>
            </a:r>
          </a:p>
        </p:txBody>
      </p:sp>
      <p:sp>
        <p:nvSpPr>
          <p:cNvPr id="37" name="Rectangle 36">
            <a:extLst>
              <a:ext uri="{FF2B5EF4-FFF2-40B4-BE49-F238E27FC236}">
                <a16:creationId xmlns:a16="http://schemas.microsoft.com/office/drawing/2014/main" xmlns="" id="{4C942DE6-0900-4169-BF79-635321C63B25}"/>
              </a:ext>
            </a:extLst>
          </p:cNvPr>
          <p:cNvSpPr/>
          <p:nvPr/>
        </p:nvSpPr>
        <p:spPr>
          <a:xfrm>
            <a:off x="1947316" y="2038616"/>
            <a:ext cx="5046926" cy="297671"/>
          </a:xfrm>
          <a:prstGeom prst="rect">
            <a:avLst/>
          </a:prstGeom>
          <a:ln>
            <a:solidFill>
              <a:schemeClr val="accent1">
                <a:lumMod val="60000"/>
                <a:lumOff val="4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EXT-API</a:t>
            </a:r>
          </a:p>
        </p:txBody>
      </p:sp>
      <p:cxnSp>
        <p:nvCxnSpPr>
          <p:cNvPr id="27" name="Straight Connector 26">
            <a:extLst>
              <a:ext uri="{FF2B5EF4-FFF2-40B4-BE49-F238E27FC236}">
                <a16:creationId xmlns:a16="http://schemas.microsoft.com/office/drawing/2014/main" xmlns="" id="{03D9F66D-8D0B-4CE4-BFB8-CC532A356EB4}"/>
              </a:ext>
            </a:extLst>
          </p:cNvPr>
          <p:cNvCxnSpPr>
            <a:cxnSpLocks/>
          </p:cNvCxnSpPr>
          <p:nvPr/>
        </p:nvCxnSpPr>
        <p:spPr>
          <a:xfrm flipH="1">
            <a:off x="2855487" y="3003776"/>
            <a:ext cx="1176867" cy="114487"/>
          </a:xfrm>
          <a:prstGeom prst="line">
            <a:avLst/>
          </a:prstGeom>
          <a:ln>
            <a:solidFill>
              <a:schemeClr val="tx1">
                <a:lumMod val="85000"/>
                <a:lumOff val="15000"/>
              </a:schemeClr>
            </a:solidFill>
            <a:prstDash val="sysDash"/>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969389152"/>
      </p:ext>
    </p:extLst>
  </p:cSld>
  <p:clrMapOvr>
    <a:masterClrMapping/>
  </p:clrMapOvr>
  <p:transition>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91E42336-9268-49E4-947C-CF6BE82C2422}"/>
              </a:ext>
            </a:extLst>
          </p:cNvPr>
          <p:cNvSpPr>
            <a:spLocks noGrp="1"/>
          </p:cNvSpPr>
          <p:nvPr>
            <p:ph type="ctrTitle"/>
          </p:nvPr>
        </p:nvSpPr>
        <p:spPr/>
        <p:txBody>
          <a:bodyPr/>
          <a:lstStyle/>
          <a:p>
            <a:r>
              <a:rPr lang="en-US" dirty="0"/>
              <a:t>Overall concept</a:t>
            </a:r>
          </a:p>
        </p:txBody>
      </p:sp>
    </p:spTree>
    <p:extLst>
      <p:ext uri="{BB962C8B-B14F-4D97-AF65-F5344CB8AC3E}">
        <p14:creationId xmlns:p14="http://schemas.microsoft.com/office/powerpoint/2010/main" val="2461131796"/>
      </p:ext>
    </p:extLst>
  </p:cSld>
  <p:clrMapOvr>
    <a:masterClrMapping/>
  </p:clrMapOvr>
  <p:transition>
    <p:wipe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1E78F004-84F3-4EAC-AC4B-D403BF46AE51}"/>
              </a:ext>
            </a:extLst>
          </p:cNvPr>
          <p:cNvSpPr>
            <a:spLocks noGrp="1"/>
          </p:cNvSpPr>
          <p:nvPr>
            <p:ph type="title"/>
          </p:nvPr>
        </p:nvSpPr>
        <p:spPr/>
        <p:txBody>
          <a:bodyPr/>
          <a:lstStyle/>
          <a:p>
            <a:r>
              <a:rPr lang="en-US" dirty="0"/>
              <a:t>Proposed Demo Highlights</a:t>
            </a:r>
          </a:p>
        </p:txBody>
      </p:sp>
      <p:graphicFrame>
        <p:nvGraphicFramePr>
          <p:cNvPr id="5" name="Diagram 4">
            <a:extLst>
              <a:ext uri="{FF2B5EF4-FFF2-40B4-BE49-F238E27FC236}">
                <a16:creationId xmlns:a16="http://schemas.microsoft.com/office/drawing/2014/main" xmlns="" id="{4ED58EEE-37DC-4A6A-B030-341569FA0F8D}"/>
              </a:ext>
            </a:extLst>
          </p:cNvPr>
          <p:cNvGraphicFramePr/>
          <p:nvPr/>
        </p:nvGraphicFramePr>
        <p:xfrm>
          <a:off x="-465416" y="1451610"/>
          <a:ext cx="4861016" cy="457324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7" name="Diagram 6">
            <a:extLst>
              <a:ext uri="{FF2B5EF4-FFF2-40B4-BE49-F238E27FC236}">
                <a16:creationId xmlns:a16="http://schemas.microsoft.com/office/drawing/2014/main" xmlns="" id="{F5EBB656-CBDA-483A-8793-B935A5F4BB7D}"/>
              </a:ext>
            </a:extLst>
          </p:cNvPr>
          <p:cNvGraphicFramePr/>
          <p:nvPr/>
        </p:nvGraphicFramePr>
        <p:xfrm>
          <a:off x="7648565" y="1451610"/>
          <a:ext cx="3648411" cy="4573247"/>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TextBox 7">
            <a:extLst>
              <a:ext uri="{FF2B5EF4-FFF2-40B4-BE49-F238E27FC236}">
                <a16:creationId xmlns:a16="http://schemas.microsoft.com/office/drawing/2014/main" xmlns="" id="{BDF7FC5A-9D26-487D-9DAD-4B45553ABAE3}"/>
              </a:ext>
            </a:extLst>
          </p:cNvPr>
          <p:cNvSpPr txBox="1"/>
          <p:nvPr/>
        </p:nvSpPr>
        <p:spPr>
          <a:xfrm>
            <a:off x="66912" y="1008438"/>
            <a:ext cx="3796360" cy="400110"/>
          </a:xfrm>
          <a:prstGeom prst="rect">
            <a:avLst/>
          </a:prstGeom>
          <a:noFill/>
        </p:spPr>
        <p:txBody>
          <a:bodyPr wrap="none" rtlCol="0">
            <a:spAutoFit/>
          </a:bodyPr>
          <a:lstStyle/>
          <a:p>
            <a:r>
              <a:rPr lang="en-US" sz="2000" b="1" dirty="0"/>
              <a:t>Sequence 1 (Service instantiation)</a:t>
            </a:r>
          </a:p>
        </p:txBody>
      </p:sp>
      <p:sp>
        <p:nvSpPr>
          <p:cNvPr id="9" name="TextBox 8">
            <a:extLst>
              <a:ext uri="{FF2B5EF4-FFF2-40B4-BE49-F238E27FC236}">
                <a16:creationId xmlns:a16="http://schemas.microsoft.com/office/drawing/2014/main" xmlns="" id="{E72C3CD4-AA8B-4DFE-B036-7681CCD18255}"/>
              </a:ext>
            </a:extLst>
          </p:cNvPr>
          <p:cNvSpPr txBox="1"/>
          <p:nvPr/>
        </p:nvSpPr>
        <p:spPr>
          <a:xfrm>
            <a:off x="7796402" y="939728"/>
            <a:ext cx="3500574" cy="400110"/>
          </a:xfrm>
          <a:prstGeom prst="rect">
            <a:avLst/>
          </a:prstGeom>
          <a:noFill/>
        </p:spPr>
        <p:txBody>
          <a:bodyPr wrap="none" rtlCol="0">
            <a:spAutoFit/>
          </a:bodyPr>
          <a:lstStyle/>
          <a:p>
            <a:r>
              <a:rPr lang="en-US" sz="2000" b="1" dirty="0"/>
              <a:t>Sequence 2 (Service activation)</a:t>
            </a:r>
          </a:p>
        </p:txBody>
      </p:sp>
    </p:spTree>
    <p:extLst>
      <p:ext uri="{BB962C8B-B14F-4D97-AF65-F5344CB8AC3E}">
        <p14:creationId xmlns:p14="http://schemas.microsoft.com/office/powerpoint/2010/main" val="3157485633"/>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0CE158D-EB65-4ED8-A3C0-FBB706F12FEF}"/>
              </a:ext>
            </a:extLst>
          </p:cNvPr>
          <p:cNvSpPr>
            <a:spLocks noGrp="1"/>
          </p:cNvSpPr>
          <p:nvPr>
            <p:ph type="ctrTitle"/>
          </p:nvPr>
        </p:nvSpPr>
        <p:spPr/>
        <p:txBody>
          <a:bodyPr/>
          <a:lstStyle/>
          <a:p>
            <a:r>
              <a:rPr lang="en-US" dirty="0"/>
              <a:t>Proposed Scope for Guilin</a:t>
            </a:r>
          </a:p>
        </p:txBody>
      </p:sp>
    </p:spTree>
    <p:extLst>
      <p:ext uri="{BB962C8B-B14F-4D97-AF65-F5344CB8AC3E}">
        <p14:creationId xmlns:p14="http://schemas.microsoft.com/office/powerpoint/2010/main" val="3407589729"/>
      </p:ext>
    </p:extLst>
  </p:cSld>
  <p:clrMapOvr>
    <a:masterClrMapping/>
  </p:clrMapOvr>
  <p:transition>
    <p:wipe dir="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BF3CF80F-BCE9-4033-8B48-7EED5A8A206F}"/>
              </a:ext>
            </a:extLst>
          </p:cNvPr>
          <p:cNvSpPr>
            <a:spLocks noGrp="1"/>
          </p:cNvSpPr>
          <p:nvPr>
            <p:ph idx="1"/>
          </p:nvPr>
        </p:nvSpPr>
        <p:spPr>
          <a:xfrm>
            <a:off x="434715" y="1083959"/>
            <a:ext cx="11322570" cy="5286862"/>
          </a:xfrm>
        </p:spPr>
        <p:txBody>
          <a:bodyPr>
            <a:normAutofit/>
          </a:bodyPr>
          <a:lstStyle/>
          <a:p>
            <a:r>
              <a:rPr lang="en-US" dirty="0" smtClean="0"/>
              <a:t>Consider recent </a:t>
            </a:r>
            <a:r>
              <a:rPr lang="en-US" dirty="0"/>
              <a:t>3GPP specs, NSI:NSSI (1:1)</a:t>
            </a:r>
          </a:p>
          <a:p>
            <a:r>
              <a:rPr lang="en-US" dirty="0"/>
              <a:t>NSSMF implementation inside ONAP</a:t>
            </a:r>
          </a:p>
          <a:p>
            <a:pPr lvl="1" indent="0"/>
            <a:r>
              <a:rPr lang="en-US" dirty="0"/>
              <a:t> RAN NSSMF implementation</a:t>
            </a:r>
          </a:p>
          <a:p>
            <a:r>
              <a:rPr lang="en-US" altLang="zh-CN" dirty="0"/>
              <a:t>5G</a:t>
            </a:r>
            <a:r>
              <a:rPr lang="zh-CN" altLang="en-US" dirty="0"/>
              <a:t> </a:t>
            </a:r>
            <a:r>
              <a:rPr lang="en-US" altLang="zh-CN" dirty="0"/>
              <a:t>Service</a:t>
            </a:r>
            <a:r>
              <a:rPr lang="zh-CN" altLang="en-US" dirty="0"/>
              <a:t> </a:t>
            </a:r>
            <a:r>
              <a:rPr lang="en-US" altLang="zh-CN" dirty="0"/>
              <a:t>KPI</a:t>
            </a:r>
            <a:r>
              <a:rPr lang="zh-CN" altLang="en-US" dirty="0"/>
              <a:t> </a:t>
            </a:r>
            <a:r>
              <a:rPr lang="en-US" altLang="zh-CN" dirty="0"/>
              <a:t>Monitoring:</a:t>
            </a:r>
            <a:r>
              <a:rPr lang="zh-CN" altLang="en-US" dirty="0"/>
              <a:t> </a:t>
            </a:r>
            <a:r>
              <a:rPr lang="en-US" dirty="0"/>
              <a:t>Collection of Slice KPI metrics and analysis in DCAE - use metrics also for NSI/NSSI selection</a:t>
            </a:r>
          </a:p>
          <a:p>
            <a:r>
              <a:rPr lang="en-US" dirty="0"/>
              <a:t>Enhancements to NSI allocation/NSSI allocation mechanism in OOF</a:t>
            </a:r>
          </a:p>
          <a:p>
            <a:r>
              <a:rPr lang="en-US" dirty="0"/>
              <a:t>UUI enhancements for CSMF/NSMF portals, and EXT-API integration with ETSI/TMF-based APIs</a:t>
            </a:r>
          </a:p>
          <a:p>
            <a:r>
              <a:rPr lang="en-US" dirty="0"/>
              <a:t>Transport network slicing (IP and Optical): Align with CCVPN team, and implement the first steps</a:t>
            </a:r>
          </a:p>
          <a:p>
            <a:r>
              <a:rPr lang="en-US" dirty="0"/>
              <a:t>Stretch goals</a:t>
            </a:r>
          </a:p>
          <a:p>
            <a:pPr lvl="1" indent="0"/>
            <a:r>
              <a:rPr lang="en-US" dirty="0"/>
              <a:t> Service modification</a:t>
            </a:r>
          </a:p>
          <a:p>
            <a:pPr lvl="1" indent="0"/>
            <a:r>
              <a:rPr lang="en-US" dirty="0"/>
              <a:t> Core NSSMF implementation in </a:t>
            </a:r>
            <a:r>
              <a:rPr lang="en-US" dirty="0" smtClean="0"/>
              <a:t>ONAP</a:t>
            </a:r>
            <a:endParaRPr lang="en-US" dirty="0"/>
          </a:p>
          <a:p>
            <a:pPr lvl="1" indent="0"/>
            <a:r>
              <a:rPr lang="en-US" dirty="0"/>
              <a:t> NSSI and NSI scaling and modification</a:t>
            </a:r>
          </a:p>
          <a:p>
            <a:pPr lvl="1" indent="0"/>
            <a:r>
              <a:rPr lang="en-US" dirty="0"/>
              <a:t> Integration with 5G core, and demonstrating e2e traffic flows</a:t>
            </a:r>
          </a:p>
          <a:p>
            <a:endParaRPr lang="en-US" dirty="0"/>
          </a:p>
        </p:txBody>
      </p:sp>
      <p:sp>
        <p:nvSpPr>
          <p:cNvPr id="3" name="Title 2">
            <a:extLst>
              <a:ext uri="{FF2B5EF4-FFF2-40B4-BE49-F238E27FC236}">
                <a16:creationId xmlns:a16="http://schemas.microsoft.com/office/drawing/2014/main" xmlns="" id="{BA9A61D3-ED3E-42F5-94E0-B3E2DF15E709}"/>
              </a:ext>
            </a:extLst>
          </p:cNvPr>
          <p:cNvSpPr>
            <a:spLocks noGrp="1"/>
          </p:cNvSpPr>
          <p:nvPr>
            <p:ph type="title"/>
          </p:nvPr>
        </p:nvSpPr>
        <p:spPr/>
        <p:txBody>
          <a:bodyPr/>
          <a:lstStyle/>
          <a:p>
            <a:r>
              <a:rPr lang="en-US" dirty="0"/>
              <a:t>Proposed Scope for Guilin</a:t>
            </a:r>
          </a:p>
        </p:txBody>
      </p:sp>
    </p:spTree>
    <p:extLst>
      <p:ext uri="{BB962C8B-B14F-4D97-AF65-F5344CB8AC3E}">
        <p14:creationId xmlns:p14="http://schemas.microsoft.com/office/powerpoint/2010/main" val="1870219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B933A9B0-AC62-4A1D-8C74-EAB2A42E76DA}"/>
              </a:ext>
            </a:extLst>
          </p:cNvPr>
          <p:cNvSpPr>
            <a:spLocks noGrp="1"/>
          </p:cNvSpPr>
          <p:nvPr>
            <p:ph type="sldNum" sz="quarter" idx="4"/>
          </p:nvPr>
        </p:nvSpPr>
        <p:spPr/>
        <p:txBody>
          <a:bodyPr/>
          <a:lstStyle/>
          <a:p>
            <a:fld id="{6C9CD605-947A-3C4E-98CB-B055F943FEBA}" type="slidenum">
              <a:rPr lang="en-US" smtClean="0"/>
              <a:pPr/>
              <a:t>23</a:t>
            </a:fld>
            <a:endParaRPr lang="en-US" dirty="0"/>
          </a:p>
        </p:txBody>
      </p:sp>
      <p:sp>
        <p:nvSpPr>
          <p:cNvPr id="3" name="Title 2">
            <a:extLst>
              <a:ext uri="{FF2B5EF4-FFF2-40B4-BE49-F238E27FC236}">
                <a16:creationId xmlns:a16="http://schemas.microsoft.com/office/drawing/2014/main" xmlns="" id="{5A67DF19-7156-4C97-829C-A8CA4E879976}"/>
              </a:ext>
            </a:extLst>
          </p:cNvPr>
          <p:cNvSpPr>
            <a:spLocks noGrp="1"/>
          </p:cNvSpPr>
          <p:nvPr>
            <p:ph type="title"/>
          </p:nvPr>
        </p:nvSpPr>
        <p:spPr/>
        <p:txBody>
          <a:bodyPr>
            <a:normAutofit fontScale="90000"/>
          </a:bodyPr>
          <a:lstStyle/>
          <a:p>
            <a:r>
              <a:rPr lang="en-US" dirty="0"/>
              <a:t>Architecture view</a:t>
            </a:r>
          </a:p>
        </p:txBody>
      </p:sp>
      <p:sp>
        <p:nvSpPr>
          <p:cNvPr id="5" name="Rectangle 4">
            <a:extLst>
              <a:ext uri="{FF2B5EF4-FFF2-40B4-BE49-F238E27FC236}">
                <a16:creationId xmlns:a16="http://schemas.microsoft.com/office/drawing/2014/main" xmlns="" id="{F3EC863F-07DB-49FD-BF23-6AF2CF820C04}"/>
              </a:ext>
            </a:extLst>
          </p:cNvPr>
          <p:cNvSpPr/>
          <p:nvPr/>
        </p:nvSpPr>
        <p:spPr>
          <a:xfrm>
            <a:off x="599533" y="3003271"/>
            <a:ext cx="1417821" cy="1694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SO</a:t>
            </a:r>
          </a:p>
        </p:txBody>
      </p:sp>
      <p:sp>
        <p:nvSpPr>
          <p:cNvPr id="6" name="Rectangle 5">
            <a:extLst>
              <a:ext uri="{FF2B5EF4-FFF2-40B4-BE49-F238E27FC236}">
                <a16:creationId xmlns:a16="http://schemas.microsoft.com/office/drawing/2014/main" xmlns="" id="{B4F42AD4-7341-4C77-906F-D38B92771135}"/>
              </a:ext>
            </a:extLst>
          </p:cNvPr>
          <p:cNvSpPr/>
          <p:nvPr/>
        </p:nvSpPr>
        <p:spPr>
          <a:xfrm>
            <a:off x="462542" y="1669040"/>
            <a:ext cx="3434882" cy="4182255"/>
          </a:xfrm>
          <a:prstGeom prst="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r"/>
            <a:r>
              <a:rPr lang="en-US" b="1" dirty="0">
                <a:solidFill>
                  <a:schemeClr val="tx1"/>
                </a:solidFill>
              </a:rPr>
              <a:t>ONAP</a:t>
            </a:r>
          </a:p>
        </p:txBody>
      </p:sp>
      <p:sp>
        <p:nvSpPr>
          <p:cNvPr id="7" name="Rectangle 6">
            <a:extLst>
              <a:ext uri="{FF2B5EF4-FFF2-40B4-BE49-F238E27FC236}">
                <a16:creationId xmlns:a16="http://schemas.microsoft.com/office/drawing/2014/main" xmlns="" id="{840B7F81-8F7D-488F-9CA2-7E1E829C1574}"/>
              </a:ext>
            </a:extLst>
          </p:cNvPr>
          <p:cNvSpPr/>
          <p:nvPr/>
        </p:nvSpPr>
        <p:spPr>
          <a:xfrm>
            <a:off x="599534" y="1864435"/>
            <a:ext cx="2141096" cy="32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UUI</a:t>
            </a:r>
          </a:p>
        </p:txBody>
      </p:sp>
      <p:sp>
        <p:nvSpPr>
          <p:cNvPr id="8" name="Rectangle 7">
            <a:extLst>
              <a:ext uri="{FF2B5EF4-FFF2-40B4-BE49-F238E27FC236}">
                <a16:creationId xmlns:a16="http://schemas.microsoft.com/office/drawing/2014/main" xmlns="" id="{7DE0566C-C3D5-4FC4-B7B6-A99AD104BE75}"/>
              </a:ext>
            </a:extLst>
          </p:cNvPr>
          <p:cNvSpPr/>
          <p:nvPr/>
        </p:nvSpPr>
        <p:spPr>
          <a:xfrm>
            <a:off x="599534" y="2412516"/>
            <a:ext cx="2141096" cy="3386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EXT-API</a:t>
            </a:r>
          </a:p>
        </p:txBody>
      </p:sp>
      <p:sp>
        <p:nvSpPr>
          <p:cNvPr id="9" name="Rectangle 8">
            <a:extLst>
              <a:ext uri="{FF2B5EF4-FFF2-40B4-BE49-F238E27FC236}">
                <a16:creationId xmlns:a16="http://schemas.microsoft.com/office/drawing/2014/main" xmlns="" id="{D1F897FD-0A9A-4684-B7D7-609EFB9336FE}"/>
              </a:ext>
            </a:extLst>
          </p:cNvPr>
          <p:cNvSpPr/>
          <p:nvPr/>
        </p:nvSpPr>
        <p:spPr>
          <a:xfrm>
            <a:off x="685729" y="3298761"/>
            <a:ext cx="1281731" cy="251652"/>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lumMod val="85000"/>
                    <a:lumOff val="15000"/>
                  </a:schemeClr>
                </a:solidFill>
              </a:rPr>
              <a:t>CSMF WFs</a:t>
            </a:r>
          </a:p>
        </p:txBody>
      </p:sp>
      <p:sp>
        <p:nvSpPr>
          <p:cNvPr id="10" name="Rectangle 9">
            <a:extLst>
              <a:ext uri="{FF2B5EF4-FFF2-40B4-BE49-F238E27FC236}">
                <a16:creationId xmlns:a16="http://schemas.microsoft.com/office/drawing/2014/main" xmlns="" id="{2CD74229-F1D0-4C6D-A5CC-1C990398C59D}"/>
              </a:ext>
            </a:extLst>
          </p:cNvPr>
          <p:cNvSpPr/>
          <p:nvPr/>
        </p:nvSpPr>
        <p:spPr>
          <a:xfrm>
            <a:off x="587358" y="5049428"/>
            <a:ext cx="674557" cy="46469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lumMod val="85000"/>
                    <a:lumOff val="15000"/>
                  </a:schemeClr>
                </a:solidFill>
              </a:rPr>
              <a:t>SDN-C (R)</a:t>
            </a:r>
          </a:p>
        </p:txBody>
      </p:sp>
      <p:sp>
        <p:nvSpPr>
          <p:cNvPr id="11" name="Rectangle 10">
            <a:extLst>
              <a:ext uri="{FF2B5EF4-FFF2-40B4-BE49-F238E27FC236}">
                <a16:creationId xmlns:a16="http://schemas.microsoft.com/office/drawing/2014/main" xmlns="" id="{14322054-6EC7-489F-855A-19ADBB96E4A7}"/>
              </a:ext>
            </a:extLst>
          </p:cNvPr>
          <p:cNvSpPr/>
          <p:nvPr/>
        </p:nvSpPr>
        <p:spPr>
          <a:xfrm>
            <a:off x="1390581" y="5029859"/>
            <a:ext cx="674557" cy="47427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lumMod val="85000"/>
                    <a:lumOff val="15000"/>
                  </a:schemeClr>
                </a:solidFill>
              </a:rPr>
              <a:t>SDN-C</a:t>
            </a:r>
          </a:p>
        </p:txBody>
      </p:sp>
      <p:sp>
        <p:nvSpPr>
          <p:cNvPr id="12" name="Rectangle 11">
            <a:extLst>
              <a:ext uri="{FF2B5EF4-FFF2-40B4-BE49-F238E27FC236}">
                <a16:creationId xmlns:a16="http://schemas.microsoft.com/office/drawing/2014/main" xmlns="" id="{2729815C-C280-4FA6-A161-6CBC276D0BE0}"/>
              </a:ext>
            </a:extLst>
          </p:cNvPr>
          <p:cNvSpPr/>
          <p:nvPr/>
        </p:nvSpPr>
        <p:spPr>
          <a:xfrm>
            <a:off x="2129471" y="5029859"/>
            <a:ext cx="674557" cy="474278"/>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lumMod val="85000"/>
                    <a:lumOff val="15000"/>
                  </a:schemeClr>
                </a:solidFill>
              </a:rPr>
              <a:t>VF-C</a:t>
            </a:r>
          </a:p>
        </p:txBody>
      </p:sp>
      <p:sp>
        <p:nvSpPr>
          <p:cNvPr id="13" name="Rectangle 12">
            <a:extLst>
              <a:ext uri="{FF2B5EF4-FFF2-40B4-BE49-F238E27FC236}">
                <a16:creationId xmlns:a16="http://schemas.microsoft.com/office/drawing/2014/main" xmlns="" id="{6FD993E6-8A2D-44E0-A7E2-AF0473AF39BF}"/>
              </a:ext>
            </a:extLst>
          </p:cNvPr>
          <p:cNvSpPr/>
          <p:nvPr/>
        </p:nvSpPr>
        <p:spPr>
          <a:xfrm>
            <a:off x="693223" y="3622610"/>
            <a:ext cx="1267292" cy="31479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lumMod val="85000"/>
                    <a:lumOff val="15000"/>
                  </a:schemeClr>
                </a:solidFill>
              </a:rPr>
              <a:t>NSMF WFs</a:t>
            </a:r>
          </a:p>
        </p:txBody>
      </p:sp>
      <p:sp>
        <p:nvSpPr>
          <p:cNvPr id="14" name="Rectangle 13">
            <a:extLst>
              <a:ext uri="{FF2B5EF4-FFF2-40B4-BE49-F238E27FC236}">
                <a16:creationId xmlns:a16="http://schemas.microsoft.com/office/drawing/2014/main" xmlns="" id="{7D8A858D-ACB0-4BC5-8162-766D68D6F4FE}"/>
              </a:ext>
            </a:extLst>
          </p:cNvPr>
          <p:cNvSpPr/>
          <p:nvPr/>
        </p:nvSpPr>
        <p:spPr>
          <a:xfrm>
            <a:off x="646883" y="3976129"/>
            <a:ext cx="1333413" cy="31312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rPr>
              <a:t>NSSMF Adaptor</a:t>
            </a:r>
          </a:p>
        </p:txBody>
      </p:sp>
      <p:sp>
        <p:nvSpPr>
          <p:cNvPr id="15" name="Rectangle 14">
            <a:extLst>
              <a:ext uri="{FF2B5EF4-FFF2-40B4-BE49-F238E27FC236}">
                <a16:creationId xmlns:a16="http://schemas.microsoft.com/office/drawing/2014/main" xmlns="" id="{9C29AD1E-6699-4BF7-AB16-8104FF4DE615}"/>
              </a:ext>
            </a:extLst>
          </p:cNvPr>
          <p:cNvSpPr/>
          <p:nvPr/>
        </p:nvSpPr>
        <p:spPr>
          <a:xfrm>
            <a:off x="2139774" y="3005778"/>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sp>
        <p:nvSpPr>
          <p:cNvPr id="16" name="Rectangle 15">
            <a:extLst>
              <a:ext uri="{FF2B5EF4-FFF2-40B4-BE49-F238E27FC236}">
                <a16:creationId xmlns:a16="http://schemas.microsoft.com/office/drawing/2014/main" xmlns="" id="{CE4D153C-303C-4B5A-A2A0-8322D698F08B}"/>
              </a:ext>
            </a:extLst>
          </p:cNvPr>
          <p:cNvSpPr/>
          <p:nvPr/>
        </p:nvSpPr>
        <p:spPr>
          <a:xfrm>
            <a:off x="2147581" y="3625992"/>
            <a:ext cx="599606"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sp>
        <p:nvSpPr>
          <p:cNvPr id="17" name="Rectangle 16">
            <a:extLst>
              <a:ext uri="{FF2B5EF4-FFF2-40B4-BE49-F238E27FC236}">
                <a16:creationId xmlns:a16="http://schemas.microsoft.com/office/drawing/2014/main" xmlns="" id="{12417B67-9A79-4E4C-9C69-F543E84CF7BA}"/>
              </a:ext>
            </a:extLst>
          </p:cNvPr>
          <p:cNvSpPr/>
          <p:nvPr/>
        </p:nvSpPr>
        <p:spPr>
          <a:xfrm>
            <a:off x="2147581" y="4223298"/>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Runtime DB</a:t>
            </a:r>
          </a:p>
        </p:txBody>
      </p:sp>
      <p:sp>
        <p:nvSpPr>
          <p:cNvPr id="18" name="TextBox 17">
            <a:extLst>
              <a:ext uri="{FF2B5EF4-FFF2-40B4-BE49-F238E27FC236}">
                <a16:creationId xmlns:a16="http://schemas.microsoft.com/office/drawing/2014/main" xmlns="" id="{8112A7CB-EBB4-489C-8D2C-0742DF23102D}"/>
              </a:ext>
            </a:extLst>
          </p:cNvPr>
          <p:cNvSpPr txBox="1"/>
          <p:nvPr/>
        </p:nvSpPr>
        <p:spPr>
          <a:xfrm>
            <a:off x="642618" y="1073054"/>
            <a:ext cx="2749471" cy="369332"/>
          </a:xfrm>
          <a:prstGeom prst="rect">
            <a:avLst/>
          </a:prstGeom>
          <a:noFill/>
        </p:spPr>
        <p:txBody>
          <a:bodyPr wrap="none" rtlCol="0">
            <a:spAutoFit/>
          </a:bodyPr>
          <a:lstStyle/>
          <a:p>
            <a:r>
              <a:rPr lang="en-US" b="1" dirty="0">
                <a:latin typeface="Arial" panose="020B0604020202020204" pitchFamily="34" charset="0"/>
                <a:cs typeface="Arial" panose="020B0604020202020204" pitchFamily="34" charset="0"/>
              </a:rPr>
              <a:t>Realize </a:t>
            </a:r>
            <a:r>
              <a:rPr lang="en-US" altLang="zh-CN" b="1" dirty="0">
                <a:latin typeface="Arial" panose="020B0604020202020204" pitchFamily="34" charset="0"/>
                <a:cs typeface="Arial" panose="020B0604020202020204" pitchFamily="34" charset="0"/>
              </a:rPr>
              <a:t>Scenario</a:t>
            </a:r>
            <a:r>
              <a:rPr lang="en-US" b="1" dirty="0">
                <a:latin typeface="Arial" panose="020B0604020202020204" pitchFamily="34" charset="0"/>
                <a:cs typeface="Arial" panose="020B0604020202020204" pitchFamily="34" charset="0"/>
              </a:rPr>
              <a:t> 1 fully</a:t>
            </a:r>
          </a:p>
        </p:txBody>
      </p:sp>
      <p:sp>
        <p:nvSpPr>
          <p:cNvPr id="19" name="Rectangle 18">
            <a:extLst>
              <a:ext uri="{FF2B5EF4-FFF2-40B4-BE49-F238E27FC236}">
                <a16:creationId xmlns:a16="http://schemas.microsoft.com/office/drawing/2014/main" xmlns="" id="{7AD03759-E258-4B48-936C-A168CEBBAD5C}"/>
              </a:ext>
            </a:extLst>
          </p:cNvPr>
          <p:cNvSpPr/>
          <p:nvPr/>
        </p:nvSpPr>
        <p:spPr>
          <a:xfrm>
            <a:off x="646883" y="4316261"/>
            <a:ext cx="1320578" cy="297339"/>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lumMod val="85000"/>
                    <a:lumOff val="15000"/>
                  </a:schemeClr>
                </a:solidFill>
              </a:rPr>
              <a:t>NSSMF WFs</a:t>
            </a:r>
          </a:p>
        </p:txBody>
      </p:sp>
      <p:cxnSp>
        <p:nvCxnSpPr>
          <p:cNvPr id="20" name="Straight Arrow Connector 19">
            <a:extLst>
              <a:ext uri="{FF2B5EF4-FFF2-40B4-BE49-F238E27FC236}">
                <a16:creationId xmlns:a16="http://schemas.microsoft.com/office/drawing/2014/main" xmlns="" id="{831B350A-B2CC-44BE-A936-ADCCC3930677}"/>
              </a:ext>
            </a:extLst>
          </p:cNvPr>
          <p:cNvCxnSpPr>
            <a:cxnSpLocks/>
            <a:stCxn id="5" idx="2"/>
          </p:cNvCxnSpPr>
          <p:nvPr/>
        </p:nvCxnSpPr>
        <p:spPr>
          <a:xfrm>
            <a:off x="1308444" y="4697576"/>
            <a:ext cx="359616" cy="324625"/>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Straight Arrow Connector 20">
            <a:extLst>
              <a:ext uri="{FF2B5EF4-FFF2-40B4-BE49-F238E27FC236}">
                <a16:creationId xmlns:a16="http://schemas.microsoft.com/office/drawing/2014/main" xmlns="" id="{43D8EB6F-24E2-4DFA-AF25-8C8FD9150D5D}"/>
              </a:ext>
            </a:extLst>
          </p:cNvPr>
          <p:cNvCxnSpPr>
            <a:cxnSpLocks/>
            <a:stCxn id="5" idx="2"/>
          </p:cNvCxnSpPr>
          <p:nvPr/>
        </p:nvCxnSpPr>
        <p:spPr>
          <a:xfrm>
            <a:off x="1308444" y="4697576"/>
            <a:ext cx="1269138" cy="327520"/>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xmlns="" id="{CAF99E19-3231-44CB-B3DD-D2BACAF657B3}"/>
              </a:ext>
            </a:extLst>
          </p:cNvPr>
          <p:cNvCxnSpPr>
            <a:cxnSpLocks/>
            <a:stCxn id="5" idx="2"/>
          </p:cNvCxnSpPr>
          <p:nvPr/>
        </p:nvCxnSpPr>
        <p:spPr>
          <a:xfrm flipH="1">
            <a:off x="771918" y="4697576"/>
            <a:ext cx="536526" cy="327520"/>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3" name="TextBox 22">
            <a:extLst>
              <a:ext uri="{FF2B5EF4-FFF2-40B4-BE49-F238E27FC236}">
                <a16:creationId xmlns:a16="http://schemas.microsoft.com/office/drawing/2014/main" xmlns="" id="{A611CA91-0A6E-41AA-BB1F-D5C5C6199252}"/>
              </a:ext>
            </a:extLst>
          </p:cNvPr>
          <p:cNvSpPr txBox="1"/>
          <p:nvPr/>
        </p:nvSpPr>
        <p:spPr>
          <a:xfrm rot="16200000">
            <a:off x="-1063912" y="3733799"/>
            <a:ext cx="2658485" cy="369332"/>
          </a:xfrm>
          <a:prstGeom prst="rect">
            <a:avLst/>
          </a:prstGeom>
          <a:noFill/>
        </p:spPr>
        <p:txBody>
          <a:bodyPr wrap="none" rtlCol="0">
            <a:spAutoFit/>
          </a:bodyPr>
          <a:lstStyle/>
          <a:p>
            <a:r>
              <a:rPr lang="en-US" b="1" dirty="0"/>
              <a:t>All Slice MFs within ONAP</a:t>
            </a:r>
          </a:p>
        </p:txBody>
      </p:sp>
      <p:sp>
        <p:nvSpPr>
          <p:cNvPr id="24" name="TextBox 23">
            <a:extLst>
              <a:ext uri="{FF2B5EF4-FFF2-40B4-BE49-F238E27FC236}">
                <a16:creationId xmlns:a16="http://schemas.microsoft.com/office/drawing/2014/main" xmlns="" id="{351C9026-E197-4826-A924-564D8E5011D8}"/>
              </a:ext>
            </a:extLst>
          </p:cNvPr>
          <p:cNvSpPr txBox="1"/>
          <p:nvPr/>
        </p:nvSpPr>
        <p:spPr>
          <a:xfrm>
            <a:off x="4868572" y="3099390"/>
            <a:ext cx="747320" cy="523220"/>
          </a:xfrm>
          <a:prstGeom prst="rect">
            <a:avLst/>
          </a:prstGeom>
          <a:noFill/>
        </p:spPr>
        <p:txBody>
          <a:bodyPr wrap="none" rtlCol="0">
            <a:spAutoFit/>
          </a:bodyPr>
          <a:lstStyle/>
          <a:p>
            <a:r>
              <a:rPr lang="en-US" sz="2800" b="1" dirty="0"/>
              <a:t>and</a:t>
            </a:r>
          </a:p>
        </p:txBody>
      </p:sp>
      <p:sp>
        <p:nvSpPr>
          <p:cNvPr id="25" name="Rectangle 24">
            <a:extLst>
              <a:ext uri="{FF2B5EF4-FFF2-40B4-BE49-F238E27FC236}">
                <a16:creationId xmlns:a16="http://schemas.microsoft.com/office/drawing/2014/main" xmlns="" id="{EEA5482B-03A3-4710-856C-ECA4A68B874E}"/>
              </a:ext>
            </a:extLst>
          </p:cNvPr>
          <p:cNvSpPr/>
          <p:nvPr/>
        </p:nvSpPr>
        <p:spPr>
          <a:xfrm>
            <a:off x="7552801" y="2703218"/>
            <a:ext cx="4176657" cy="2740915"/>
          </a:xfrm>
          <a:prstGeom prst="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xmlns="" id="{76E560DA-7D5F-4E72-8483-24ECDD750EE6}"/>
              </a:ext>
            </a:extLst>
          </p:cNvPr>
          <p:cNvSpPr/>
          <p:nvPr/>
        </p:nvSpPr>
        <p:spPr>
          <a:xfrm>
            <a:off x="7763598" y="3440679"/>
            <a:ext cx="1417821" cy="169430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dirty="0"/>
              <a:t>SO</a:t>
            </a:r>
          </a:p>
        </p:txBody>
      </p:sp>
      <p:sp>
        <p:nvSpPr>
          <p:cNvPr id="27" name="Rectangle 26">
            <a:extLst>
              <a:ext uri="{FF2B5EF4-FFF2-40B4-BE49-F238E27FC236}">
                <a16:creationId xmlns:a16="http://schemas.microsoft.com/office/drawing/2014/main" xmlns="" id="{8D4ED283-BC9C-48F6-9F64-DCFDB357F715}"/>
              </a:ext>
            </a:extLst>
          </p:cNvPr>
          <p:cNvSpPr/>
          <p:nvPr/>
        </p:nvSpPr>
        <p:spPr>
          <a:xfrm>
            <a:off x="7763599" y="2849924"/>
            <a:ext cx="2141096" cy="33863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EXT-API</a:t>
            </a:r>
          </a:p>
        </p:txBody>
      </p:sp>
      <p:sp>
        <p:nvSpPr>
          <p:cNvPr id="28" name="Rectangle 27">
            <a:extLst>
              <a:ext uri="{FF2B5EF4-FFF2-40B4-BE49-F238E27FC236}">
                <a16:creationId xmlns:a16="http://schemas.microsoft.com/office/drawing/2014/main" xmlns="" id="{9EF34D77-3BED-42A0-97A4-5AF6D3EF1055}"/>
              </a:ext>
            </a:extLst>
          </p:cNvPr>
          <p:cNvSpPr/>
          <p:nvPr/>
        </p:nvSpPr>
        <p:spPr>
          <a:xfrm>
            <a:off x="7857288" y="4194565"/>
            <a:ext cx="1267292" cy="314794"/>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lumMod val="85000"/>
                    <a:lumOff val="15000"/>
                  </a:schemeClr>
                </a:solidFill>
              </a:rPr>
              <a:t>NSMF WFs</a:t>
            </a:r>
          </a:p>
        </p:txBody>
      </p:sp>
      <p:sp>
        <p:nvSpPr>
          <p:cNvPr id="29" name="Rectangle 28">
            <a:extLst>
              <a:ext uri="{FF2B5EF4-FFF2-40B4-BE49-F238E27FC236}">
                <a16:creationId xmlns:a16="http://schemas.microsoft.com/office/drawing/2014/main" xmlns="" id="{ADC7ABF4-49BE-491C-AC4C-79024FC0DA9A}"/>
              </a:ext>
            </a:extLst>
          </p:cNvPr>
          <p:cNvSpPr/>
          <p:nvPr/>
        </p:nvSpPr>
        <p:spPr>
          <a:xfrm>
            <a:off x="9303839" y="3443186"/>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OOF</a:t>
            </a:r>
          </a:p>
        </p:txBody>
      </p:sp>
      <p:sp>
        <p:nvSpPr>
          <p:cNvPr id="30" name="Rectangle 29">
            <a:extLst>
              <a:ext uri="{FF2B5EF4-FFF2-40B4-BE49-F238E27FC236}">
                <a16:creationId xmlns:a16="http://schemas.microsoft.com/office/drawing/2014/main" xmlns="" id="{E5607628-F270-4A37-AA4C-017B0FC29311}"/>
              </a:ext>
            </a:extLst>
          </p:cNvPr>
          <p:cNvSpPr/>
          <p:nvPr/>
        </p:nvSpPr>
        <p:spPr>
          <a:xfrm>
            <a:off x="9311646" y="4063400"/>
            <a:ext cx="599606"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t>AAI</a:t>
            </a:r>
          </a:p>
        </p:txBody>
      </p:sp>
      <p:sp>
        <p:nvSpPr>
          <p:cNvPr id="31" name="Rectangle 30">
            <a:extLst>
              <a:ext uri="{FF2B5EF4-FFF2-40B4-BE49-F238E27FC236}">
                <a16:creationId xmlns:a16="http://schemas.microsoft.com/office/drawing/2014/main" xmlns="" id="{12E40FDD-DB40-4BCE-9A10-50AB55F128FA}"/>
              </a:ext>
            </a:extLst>
          </p:cNvPr>
          <p:cNvSpPr/>
          <p:nvPr/>
        </p:nvSpPr>
        <p:spPr>
          <a:xfrm>
            <a:off x="9311646" y="4660706"/>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t>Runtime DB</a:t>
            </a:r>
          </a:p>
        </p:txBody>
      </p:sp>
      <p:sp>
        <p:nvSpPr>
          <p:cNvPr id="32" name="Rectangle 31">
            <a:extLst>
              <a:ext uri="{FF2B5EF4-FFF2-40B4-BE49-F238E27FC236}">
                <a16:creationId xmlns:a16="http://schemas.microsoft.com/office/drawing/2014/main" xmlns="" id="{45595CC5-DCBC-4420-913F-2A80DD4F3C3B}"/>
              </a:ext>
            </a:extLst>
          </p:cNvPr>
          <p:cNvSpPr/>
          <p:nvPr/>
        </p:nvSpPr>
        <p:spPr>
          <a:xfrm>
            <a:off x="7544451" y="2147527"/>
            <a:ext cx="2661239" cy="307596"/>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chemeClr val="tx1">
                    <a:lumMod val="85000"/>
                    <a:lumOff val="15000"/>
                  </a:schemeClr>
                </a:solidFill>
              </a:rPr>
              <a:t>CSMF Portal/ External CSMF</a:t>
            </a:r>
          </a:p>
        </p:txBody>
      </p:sp>
      <p:sp>
        <p:nvSpPr>
          <p:cNvPr id="33" name="Rectangle 32">
            <a:extLst>
              <a:ext uri="{FF2B5EF4-FFF2-40B4-BE49-F238E27FC236}">
                <a16:creationId xmlns:a16="http://schemas.microsoft.com/office/drawing/2014/main" xmlns="" id="{CBBCDB6C-171C-4251-B335-B64322B867AE}"/>
              </a:ext>
            </a:extLst>
          </p:cNvPr>
          <p:cNvSpPr/>
          <p:nvPr/>
        </p:nvSpPr>
        <p:spPr>
          <a:xfrm>
            <a:off x="7556936" y="5665180"/>
            <a:ext cx="707262" cy="71421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85000"/>
                    <a:lumOff val="15000"/>
                  </a:schemeClr>
                </a:solidFill>
              </a:rPr>
              <a:t>RAN NSSMF</a:t>
            </a:r>
          </a:p>
        </p:txBody>
      </p:sp>
      <p:sp>
        <p:nvSpPr>
          <p:cNvPr id="34" name="Rectangle 33">
            <a:extLst>
              <a:ext uri="{FF2B5EF4-FFF2-40B4-BE49-F238E27FC236}">
                <a16:creationId xmlns:a16="http://schemas.microsoft.com/office/drawing/2014/main" xmlns="" id="{A702423A-2087-41B8-B35E-14948BC8C9E4}"/>
              </a:ext>
            </a:extLst>
          </p:cNvPr>
          <p:cNvSpPr/>
          <p:nvPr/>
        </p:nvSpPr>
        <p:spPr>
          <a:xfrm>
            <a:off x="8402444" y="5662285"/>
            <a:ext cx="808533" cy="71421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85000"/>
                    <a:lumOff val="15000"/>
                  </a:schemeClr>
                </a:solidFill>
              </a:rPr>
              <a:t>Transp. NSSMF</a:t>
            </a:r>
          </a:p>
        </p:txBody>
      </p:sp>
      <p:sp>
        <p:nvSpPr>
          <p:cNvPr id="35" name="Rectangle 34">
            <a:extLst>
              <a:ext uri="{FF2B5EF4-FFF2-40B4-BE49-F238E27FC236}">
                <a16:creationId xmlns:a16="http://schemas.microsoft.com/office/drawing/2014/main" xmlns="" id="{E3D93E06-6B24-4AF3-8785-B23798ECEFD9}"/>
              </a:ext>
            </a:extLst>
          </p:cNvPr>
          <p:cNvSpPr/>
          <p:nvPr/>
        </p:nvSpPr>
        <p:spPr>
          <a:xfrm>
            <a:off x="9345169" y="5665180"/>
            <a:ext cx="742127" cy="714217"/>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lumMod val="85000"/>
                    <a:lumOff val="15000"/>
                  </a:schemeClr>
                </a:solidFill>
              </a:rPr>
              <a:t>Core NSSMF</a:t>
            </a:r>
          </a:p>
        </p:txBody>
      </p:sp>
      <p:sp>
        <p:nvSpPr>
          <p:cNvPr id="36" name="TextBox 35">
            <a:extLst>
              <a:ext uri="{FF2B5EF4-FFF2-40B4-BE49-F238E27FC236}">
                <a16:creationId xmlns:a16="http://schemas.microsoft.com/office/drawing/2014/main" xmlns="" id="{0DE72028-6B3E-4D62-B91D-F779E4624EFA}"/>
              </a:ext>
            </a:extLst>
          </p:cNvPr>
          <p:cNvSpPr txBox="1"/>
          <p:nvPr/>
        </p:nvSpPr>
        <p:spPr>
          <a:xfrm>
            <a:off x="10947018" y="5133095"/>
            <a:ext cx="755335" cy="369332"/>
          </a:xfrm>
          <a:prstGeom prst="rect">
            <a:avLst/>
          </a:prstGeom>
          <a:noFill/>
        </p:spPr>
        <p:txBody>
          <a:bodyPr wrap="none" rtlCol="0">
            <a:spAutoFit/>
          </a:bodyPr>
          <a:lstStyle/>
          <a:p>
            <a:r>
              <a:rPr lang="en-US" b="1" dirty="0"/>
              <a:t>ONAP</a:t>
            </a:r>
          </a:p>
        </p:txBody>
      </p:sp>
      <p:sp>
        <p:nvSpPr>
          <p:cNvPr id="37" name="TextBox 36">
            <a:extLst>
              <a:ext uri="{FF2B5EF4-FFF2-40B4-BE49-F238E27FC236}">
                <a16:creationId xmlns:a16="http://schemas.microsoft.com/office/drawing/2014/main" xmlns="" id="{6ED30C75-F483-4039-8113-E92D6D4E9301}"/>
              </a:ext>
            </a:extLst>
          </p:cNvPr>
          <p:cNvSpPr txBox="1"/>
          <p:nvPr/>
        </p:nvSpPr>
        <p:spPr>
          <a:xfrm>
            <a:off x="5786438" y="960709"/>
            <a:ext cx="6673536" cy="923330"/>
          </a:xfrm>
          <a:prstGeom prst="rect">
            <a:avLst/>
          </a:prstGeom>
          <a:noFill/>
        </p:spPr>
        <p:txBody>
          <a:bodyPr wrap="square" rtlCol="0">
            <a:spAutoFit/>
          </a:bodyPr>
          <a:lstStyle/>
          <a:p>
            <a:r>
              <a:rPr lang="en-US" b="1" dirty="0">
                <a:latin typeface="Arial" panose="020B0604020202020204" pitchFamily="34" charset="0"/>
                <a:cs typeface="Arial" panose="020B0604020202020204" pitchFamily="34" charset="0"/>
              </a:rPr>
              <a:t>Standardize all APIs for </a:t>
            </a:r>
            <a:r>
              <a:rPr lang="en-US" altLang="zh-CN" b="1" dirty="0">
                <a:latin typeface="Arial" panose="020B0604020202020204" pitchFamily="34" charset="0"/>
                <a:cs typeface="Arial" panose="020B0604020202020204" pitchFamily="34" charset="0"/>
              </a:rPr>
              <a:t>Scenario</a:t>
            </a:r>
            <a:r>
              <a:rPr lang="en-US" b="1" dirty="0">
                <a:latin typeface="Arial" panose="020B0604020202020204" pitchFamily="34" charset="0"/>
                <a:cs typeface="Arial" panose="020B0604020202020204" pitchFamily="34" charset="0"/>
              </a:rPr>
              <a:t> 3</a:t>
            </a:r>
            <a:r>
              <a:rPr lang="zh-CN" altLang="en-US"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and</a:t>
            </a:r>
            <a:r>
              <a:rPr lang="zh-CN" altLang="en-US"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Scenario</a:t>
            </a:r>
            <a:r>
              <a:rPr lang="zh-CN" altLang="en-US" b="1" dirty="0">
                <a:latin typeface="Arial" panose="020B0604020202020204" pitchFamily="34" charset="0"/>
                <a:cs typeface="Arial" panose="020B0604020202020204" pitchFamily="34" charset="0"/>
              </a:rPr>
              <a:t> </a:t>
            </a:r>
            <a:r>
              <a:rPr lang="en-US" altLang="zh-CN" b="1" dirty="0">
                <a:latin typeface="Arial" panose="020B0604020202020204" pitchFamily="34" charset="0"/>
                <a:cs typeface="Arial" panose="020B0604020202020204" pitchFamily="34" charset="0"/>
              </a:rPr>
              <a:t>4</a:t>
            </a:r>
            <a:r>
              <a:rPr lang="en-US" b="1" dirty="0">
                <a:latin typeface="Arial" panose="020B0604020202020204" pitchFamily="34" charset="0"/>
                <a:cs typeface="Arial" panose="020B0604020202020204" pitchFamily="34" charset="0"/>
              </a:rPr>
              <a:t>, enable ONAP interact with different  external CSMF/NSSMFs with minimum changes</a:t>
            </a:r>
          </a:p>
        </p:txBody>
      </p:sp>
      <p:cxnSp>
        <p:nvCxnSpPr>
          <p:cNvPr id="38" name="Straight Arrow Connector 37">
            <a:extLst>
              <a:ext uri="{FF2B5EF4-FFF2-40B4-BE49-F238E27FC236}">
                <a16:creationId xmlns:a16="http://schemas.microsoft.com/office/drawing/2014/main" xmlns="" id="{44CDCD70-407C-43B1-9664-A982D9B09313}"/>
              </a:ext>
            </a:extLst>
          </p:cNvPr>
          <p:cNvCxnSpPr>
            <a:cxnSpLocks/>
            <a:stCxn id="40" idx="2"/>
            <a:endCxn id="34" idx="0"/>
          </p:cNvCxnSpPr>
          <p:nvPr/>
        </p:nvCxnSpPr>
        <p:spPr>
          <a:xfrm>
            <a:off x="8472508" y="4906733"/>
            <a:ext cx="334203" cy="755552"/>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9" name="Straight Arrow Connector 38">
            <a:extLst>
              <a:ext uri="{FF2B5EF4-FFF2-40B4-BE49-F238E27FC236}">
                <a16:creationId xmlns:a16="http://schemas.microsoft.com/office/drawing/2014/main" xmlns="" id="{1AC808DF-AF9A-45B6-9F69-1F5C63B59E45}"/>
              </a:ext>
            </a:extLst>
          </p:cNvPr>
          <p:cNvCxnSpPr>
            <a:cxnSpLocks/>
            <a:stCxn id="40" idx="2"/>
            <a:endCxn id="35" idx="0"/>
          </p:cNvCxnSpPr>
          <p:nvPr/>
        </p:nvCxnSpPr>
        <p:spPr>
          <a:xfrm>
            <a:off x="8472508" y="4906733"/>
            <a:ext cx="1243725" cy="75844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0" name="Rectangle 39">
            <a:extLst>
              <a:ext uri="{FF2B5EF4-FFF2-40B4-BE49-F238E27FC236}">
                <a16:creationId xmlns:a16="http://schemas.microsoft.com/office/drawing/2014/main" xmlns="" id="{A1928D4E-49D2-4E84-804E-F739BC0BAECD}"/>
              </a:ext>
            </a:extLst>
          </p:cNvPr>
          <p:cNvSpPr/>
          <p:nvPr/>
        </p:nvSpPr>
        <p:spPr>
          <a:xfrm>
            <a:off x="7805801" y="4593605"/>
            <a:ext cx="1333413" cy="313128"/>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400" dirty="0">
                <a:solidFill>
                  <a:schemeClr val="tx1">
                    <a:lumMod val="85000"/>
                    <a:lumOff val="15000"/>
                  </a:schemeClr>
                </a:solidFill>
              </a:rPr>
              <a:t>NSSMF Adaptor</a:t>
            </a:r>
          </a:p>
        </p:txBody>
      </p:sp>
      <p:cxnSp>
        <p:nvCxnSpPr>
          <p:cNvPr id="41" name="Straight Arrow Connector 40">
            <a:extLst>
              <a:ext uri="{FF2B5EF4-FFF2-40B4-BE49-F238E27FC236}">
                <a16:creationId xmlns:a16="http://schemas.microsoft.com/office/drawing/2014/main" xmlns="" id="{8FDBBB40-1130-4FE5-8002-AE079E0AA536}"/>
              </a:ext>
            </a:extLst>
          </p:cNvPr>
          <p:cNvCxnSpPr>
            <a:cxnSpLocks/>
            <a:stCxn id="40" idx="2"/>
            <a:endCxn id="33" idx="0"/>
          </p:cNvCxnSpPr>
          <p:nvPr/>
        </p:nvCxnSpPr>
        <p:spPr>
          <a:xfrm flipH="1">
            <a:off x="7910567" y="4906733"/>
            <a:ext cx="561941" cy="75844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42" name="Straight Arrow Connector 41">
            <a:extLst>
              <a:ext uri="{FF2B5EF4-FFF2-40B4-BE49-F238E27FC236}">
                <a16:creationId xmlns:a16="http://schemas.microsoft.com/office/drawing/2014/main" xmlns="" id="{1BC76105-85B2-424F-B24D-229D3C0C782F}"/>
              </a:ext>
            </a:extLst>
          </p:cNvPr>
          <p:cNvCxnSpPr/>
          <p:nvPr/>
        </p:nvCxnSpPr>
        <p:spPr>
          <a:xfrm>
            <a:off x="8806711" y="2455123"/>
            <a:ext cx="0" cy="25462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43" name="TextBox 42">
            <a:extLst>
              <a:ext uri="{FF2B5EF4-FFF2-40B4-BE49-F238E27FC236}">
                <a16:creationId xmlns:a16="http://schemas.microsoft.com/office/drawing/2014/main" xmlns="" id="{3DD13F47-E31B-4B0B-9063-52E038CBE7B8}"/>
              </a:ext>
            </a:extLst>
          </p:cNvPr>
          <p:cNvSpPr txBox="1"/>
          <p:nvPr/>
        </p:nvSpPr>
        <p:spPr>
          <a:xfrm rot="16200000">
            <a:off x="6260228" y="3927957"/>
            <a:ext cx="2040943" cy="369332"/>
          </a:xfrm>
          <a:prstGeom prst="rect">
            <a:avLst/>
          </a:prstGeom>
          <a:noFill/>
        </p:spPr>
        <p:txBody>
          <a:bodyPr wrap="none" rtlCol="0">
            <a:spAutoFit/>
          </a:bodyPr>
          <a:lstStyle/>
          <a:p>
            <a:r>
              <a:rPr lang="en-US" altLang="zh-CN" b="1" dirty="0"/>
              <a:t>NSMF</a:t>
            </a:r>
            <a:r>
              <a:rPr lang="zh-CN" altLang="en-US" b="1" dirty="0"/>
              <a:t> </a:t>
            </a:r>
            <a:r>
              <a:rPr lang="en-US" altLang="zh-CN" b="1" dirty="0"/>
              <a:t>within</a:t>
            </a:r>
            <a:r>
              <a:rPr lang="zh-CN" altLang="en-US" b="1" dirty="0"/>
              <a:t> </a:t>
            </a:r>
            <a:r>
              <a:rPr lang="en-US" altLang="zh-CN" b="1" dirty="0"/>
              <a:t>ONAP</a:t>
            </a:r>
            <a:endParaRPr lang="en-US" b="1" dirty="0"/>
          </a:p>
        </p:txBody>
      </p:sp>
      <p:sp>
        <p:nvSpPr>
          <p:cNvPr id="44" name="Rectangle 43">
            <a:extLst>
              <a:ext uri="{FF2B5EF4-FFF2-40B4-BE49-F238E27FC236}">
                <a16:creationId xmlns:a16="http://schemas.microsoft.com/office/drawing/2014/main" xmlns="" id="{9CF256A7-1CF4-49B4-ACF3-FA35E919B373}"/>
              </a:ext>
            </a:extLst>
          </p:cNvPr>
          <p:cNvSpPr/>
          <p:nvPr/>
        </p:nvSpPr>
        <p:spPr>
          <a:xfrm>
            <a:off x="113321" y="6081247"/>
            <a:ext cx="4319663" cy="249491"/>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lumMod val="85000"/>
                    <a:lumOff val="15000"/>
                  </a:schemeClr>
                </a:solidFill>
              </a:rPr>
              <a:t>NSSMF mapping within ONAP is under discussion</a:t>
            </a:r>
          </a:p>
        </p:txBody>
      </p:sp>
      <p:sp>
        <p:nvSpPr>
          <p:cNvPr id="46" name="Rectangle 5">
            <a:extLst>
              <a:ext uri="{FF2B5EF4-FFF2-40B4-BE49-F238E27FC236}">
                <a16:creationId xmlns:a16="http://schemas.microsoft.com/office/drawing/2014/main" xmlns="" id="{23FBDDAD-12C6-3749-BC6A-BB85403EA398}"/>
              </a:ext>
            </a:extLst>
          </p:cNvPr>
          <p:cNvSpPr/>
          <p:nvPr/>
        </p:nvSpPr>
        <p:spPr>
          <a:xfrm>
            <a:off x="7552802" y="2014273"/>
            <a:ext cx="4176655" cy="714696"/>
          </a:xfrm>
          <a:prstGeom prst="rect">
            <a:avLst/>
          </a:prstGeom>
          <a:noFill/>
          <a:ln w="19050">
            <a:solidFill>
              <a:schemeClr val="tx1">
                <a:lumMod val="85000"/>
                <a:lumOff val="15000"/>
              </a:schemeClr>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a:p>
            <a:pPr algn="ctr"/>
            <a:endParaRPr lang="en-US" dirty="0"/>
          </a:p>
          <a:p>
            <a:pPr algn="ctr"/>
            <a:endParaRPr lang="en-US" dirty="0"/>
          </a:p>
          <a:p>
            <a:pPr algn="ctr"/>
            <a:endParaRPr lang="en-US" dirty="0"/>
          </a:p>
          <a:p>
            <a:pPr algn="ctr"/>
            <a:r>
              <a:rPr lang="zh-CN" altLang="en-US" dirty="0"/>
              <a:t> </a:t>
            </a: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a:p>
            <a:pPr algn="ctr"/>
            <a:endParaRPr lang="en-US" dirty="0"/>
          </a:p>
        </p:txBody>
      </p:sp>
      <p:sp>
        <p:nvSpPr>
          <p:cNvPr id="47" name="Rectangle 27">
            <a:extLst>
              <a:ext uri="{FF2B5EF4-FFF2-40B4-BE49-F238E27FC236}">
                <a16:creationId xmlns:a16="http://schemas.microsoft.com/office/drawing/2014/main" xmlns="" id="{03C8C295-7944-7E4F-95BA-B3625A6ECD1F}"/>
              </a:ext>
            </a:extLst>
          </p:cNvPr>
          <p:cNvSpPr/>
          <p:nvPr/>
        </p:nvSpPr>
        <p:spPr>
          <a:xfrm>
            <a:off x="7871922" y="3760915"/>
            <a:ext cx="1267292" cy="314794"/>
          </a:xfrm>
          <a:prstGeom prst="rect">
            <a:avLst/>
          </a:prstGeom>
          <a:solidFill>
            <a:schemeClr val="bg1">
              <a:lumMod val="75000"/>
            </a:schemeClr>
          </a:solidFill>
          <a:ln>
            <a:prstDash val="sysDash"/>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zh-CN" sz="1600" b="1" dirty="0">
                <a:solidFill>
                  <a:schemeClr val="tx1">
                    <a:lumMod val="85000"/>
                    <a:lumOff val="15000"/>
                  </a:schemeClr>
                </a:solidFill>
              </a:rPr>
              <a:t>CSMF</a:t>
            </a:r>
            <a:r>
              <a:rPr lang="en-US" sz="1600" b="1" dirty="0">
                <a:solidFill>
                  <a:schemeClr val="tx1">
                    <a:lumMod val="85000"/>
                    <a:lumOff val="15000"/>
                  </a:schemeClr>
                </a:solidFill>
              </a:rPr>
              <a:t> WFs</a:t>
            </a:r>
          </a:p>
        </p:txBody>
      </p:sp>
      <p:sp>
        <p:nvSpPr>
          <p:cNvPr id="48" name="Rectangle 15">
            <a:extLst>
              <a:ext uri="{FF2B5EF4-FFF2-40B4-BE49-F238E27FC236}">
                <a16:creationId xmlns:a16="http://schemas.microsoft.com/office/drawing/2014/main" xmlns="" id="{44E704F1-E54B-3C44-9C3D-85B7E24527AB}"/>
              </a:ext>
            </a:extLst>
          </p:cNvPr>
          <p:cNvSpPr/>
          <p:nvPr/>
        </p:nvSpPr>
        <p:spPr>
          <a:xfrm>
            <a:off x="2974221" y="4223298"/>
            <a:ext cx="839290"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DCAE</a:t>
            </a:r>
            <a:endParaRPr lang="en-US" dirty="0"/>
          </a:p>
        </p:txBody>
      </p:sp>
      <p:sp>
        <p:nvSpPr>
          <p:cNvPr id="49" name="Rectangle 15">
            <a:extLst>
              <a:ext uri="{FF2B5EF4-FFF2-40B4-BE49-F238E27FC236}">
                <a16:creationId xmlns:a16="http://schemas.microsoft.com/office/drawing/2014/main" xmlns="" id="{00709088-2CAC-EE45-8398-5DD58F53C136}"/>
              </a:ext>
            </a:extLst>
          </p:cNvPr>
          <p:cNvSpPr/>
          <p:nvPr/>
        </p:nvSpPr>
        <p:spPr>
          <a:xfrm>
            <a:off x="10205691" y="4498052"/>
            <a:ext cx="839290"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dirty="0"/>
              <a:t>DCAE</a:t>
            </a:r>
            <a:endParaRPr lang="en-US" dirty="0"/>
          </a:p>
        </p:txBody>
      </p:sp>
    </p:spTree>
    <p:extLst>
      <p:ext uri="{BB962C8B-B14F-4D97-AF65-F5344CB8AC3E}">
        <p14:creationId xmlns:p14="http://schemas.microsoft.com/office/powerpoint/2010/main" val="3543807846"/>
      </p:ext>
    </p:extLst>
  </p:cSld>
  <p:clrMapOvr>
    <a:masterClrMapping/>
  </p:clrMapOvr>
  <p:transition>
    <p:wipe dir="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5F9AA01E-69E2-4474-8124-37F519FAC893}"/>
              </a:ext>
            </a:extLst>
          </p:cNvPr>
          <p:cNvSpPr>
            <a:spLocks noGrp="1"/>
          </p:cNvSpPr>
          <p:nvPr>
            <p:ph type="sldNum" sz="quarter" idx="4"/>
          </p:nvPr>
        </p:nvSpPr>
        <p:spPr/>
        <p:txBody>
          <a:bodyPr/>
          <a:lstStyle/>
          <a:p>
            <a:fld id="{6C9CD605-947A-3C4E-98CB-B055F943FEBA}" type="slidenum">
              <a:rPr lang="en-US" smtClean="0"/>
              <a:pPr/>
              <a:t>24</a:t>
            </a:fld>
            <a:endParaRPr lang="en-US" dirty="0"/>
          </a:p>
        </p:txBody>
      </p:sp>
      <p:sp>
        <p:nvSpPr>
          <p:cNvPr id="3" name="Title 2">
            <a:extLst>
              <a:ext uri="{FF2B5EF4-FFF2-40B4-BE49-F238E27FC236}">
                <a16:creationId xmlns:a16="http://schemas.microsoft.com/office/drawing/2014/main" xmlns="" id="{D04FE226-951B-4F40-98A1-15D3C11DF970}"/>
              </a:ext>
            </a:extLst>
          </p:cNvPr>
          <p:cNvSpPr>
            <a:spLocks noGrp="1"/>
          </p:cNvSpPr>
          <p:nvPr>
            <p:ph type="title"/>
          </p:nvPr>
        </p:nvSpPr>
        <p:spPr/>
        <p:txBody>
          <a:bodyPr>
            <a:normAutofit fontScale="90000"/>
          </a:bodyPr>
          <a:lstStyle/>
          <a:p>
            <a:r>
              <a:rPr lang="en-US" dirty="0"/>
              <a:t>Points to discuss and get feedback</a:t>
            </a:r>
          </a:p>
        </p:txBody>
      </p:sp>
      <p:sp>
        <p:nvSpPr>
          <p:cNvPr id="4" name="Text Placeholder 3">
            <a:extLst>
              <a:ext uri="{FF2B5EF4-FFF2-40B4-BE49-F238E27FC236}">
                <a16:creationId xmlns:a16="http://schemas.microsoft.com/office/drawing/2014/main" xmlns="" id="{90B996DB-6E39-4478-8F7E-30DB667A150F}"/>
              </a:ext>
            </a:extLst>
          </p:cNvPr>
          <p:cNvSpPr>
            <a:spLocks noGrp="1"/>
          </p:cNvSpPr>
          <p:nvPr>
            <p:ph type="body" sz="quarter" idx="10"/>
          </p:nvPr>
        </p:nvSpPr>
        <p:spPr/>
        <p:txBody>
          <a:bodyPr/>
          <a:lstStyle/>
          <a:p>
            <a:r>
              <a:rPr lang="en-US" dirty="0"/>
              <a:t>NSSMF mapping in ONAP (see backup slide)</a:t>
            </a:r>
          </a:p>
          <a:p>
            <a:r>
              <a:rPr lang="en-US" dirty="0"/>
              <a:t>O-RAN alignment (see backup slide)</a:t>
            </a:r>
          </a:p>
          <a:p>
            <a:r>
              <a:rPr lang="en-US" dirty="0"/>
              <a:t>Service Resolver implementation, alternatives to allotted resource implementation</a:t>
            </a:r>
          </a:p>
        </p:txBody>
      </p:sp>
    </p:spTree>
    <p:extLst>
      <p:ext uri="{BB962C8B-B14F-4D97-AF65-F5344CB8AC3E}">
        <p14:creationId xmlns:p14="http://schemas.microsoft.com/office/powerpoint/2010/main" val="2994290926"/>
      </p:ext>
    </p:extLst>
  </p:cSld>
  <p:clrMapOvr>
    <a:masterClrMapping/>
  </p:clrMapOvr>
  <p:transition>
    <p:wipe dir="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701667" y="3508872"/>
            <a:ext cx="4790414" cy="1323439"/>
          </a:xfrm>
          <a:prstGeom prst="rect">
            <a:avLst/>
          </a:prstGeom>
          <a:noFill/>
        </p:spPr>
        <p:txBody>
          <a:bodyPr wrap="none" rtlCol="0">
            <a:spAutoFit/>
          </a:bodyPr>
          <a:lstStyle/>
          <a:p>
            <a:r>
              <a:rPr lang="en-US" altLang="zh-CN" sz="8000" dirty="0">
                <a:solidFill>
                  <a:schemeClr val="bg1"/>
                </a:solidFill>
              </a:rPr>
              <a:t>Thank You!</a:t>
            </a:r>
            <a:endParaRPr lang="zh-CN" altLang="en-US" sz="8000" dirty="0">
              <a:solidFill>
                <a:schemeClr val="bg1"/>
              </a:solidFill>
            </a:endParaRPr>
          </a:p>
        </p:txBody>
      </p:sp>
    </p:spTree>
    <p:extLst>
      <p:ext uri="{BB962C8B-B14F-4D97-AF65-F5344CB8AC3E}">
        <p14:creationId xmlns:p14="http://schemas.microsoft.com/office/powerpoint/2010/main" val="2877142038"/>
      </p:ext>
    </p:extLst>
  </p:cSld>
  <p:clrMapOvr>
    <a:masterClrMapping/>
  </p:clrMapOvr>
  <p:transition>
    <p:wipe dir="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B06237B-E53F-411C-BBE0-3201CDF82405}"/>
              </a:ext>
            </a:extLst>
          </p:cNvPr>
          <p:cNvSpPr>
            <a:spLocks noGrp="1"/>
          </p:cNvSpPr>
          <p:nvPr>
            <p:ph type="ctrTitle"/>
          </p:nvPr>
        </p:nvSpPr>
        <p:spPr/>
        <p:txBody>
          <a:bodyPr/>
          <a:lstStyle/>
          <a:p>
            <a:r>
              <a:rPr lang="en-US" dirty="0"/>
              <a:t>Backup</a:t>
            </a:r>
          </a:p>
        </p:txBody>
      </p:sp>
    </p:spTree>
    <p:extLst>
      <p:ext uri="{BB962C8B-B14F-4D97-AF65-F5344CB8AC3E}">
        <p14:creationId xmlns:p14="http://schemas.microsoft.com/office/powerpoint/2010/main" val="684551602"/>
      </p:ext>
    </p:extLst>
  </p:cSld>
  <p:clrMapOvr>
    <a:masterClrMapping/>
  </p:clrMapOvr>
  <p:transition>
    <p:wipe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FB6B8D15-0B0A-40F8-8935-BA7EDE771347}"/>
              </a:ext>
            </a:extLst>
          </p:cNvPr>
          <p:cNvSpPr>
            <a:spLocks noGrp="1"/>
          </p:cNvSpPr>
          <p:nvPr>
            <p:ph type="title"/>
          </p:nvPr>
        </p:nvSpPr>
        <p:spPr/>
        <p:txBody>
          <a:bodyPr>
            <a:normAutofit fontScale="90000"/>
          </a:bodyPr>
          <a:lstStyle/>
          <a:p>
            <a:r>
              <a:rPr lang="en-US" dirty="0"/>
              <a:t>NSSMF – Functions and Classification (</a:t>
            </a:r>
            <a:r>
              <a:rPr lang="en-US" dirty="0">
                <a:solidFill>
                  <a:srgbClr val="FFFF00"/>
                </a:solidFill>
              </a:rPr>
              <a:t>To be discussed</a:t>
            </a:r>
            <a:r>
              <a:rPr lang="en-US" dirty="0"/>
              <a:t>)</a:t>
            </a:r>
          </a:p>
        </p:txBody>
      </p:sp>
      <p:graphicFrame>
        <p:nvGraphicFramePr>
          <p:cNvPr id="5" name="Table 4">
            <a:extLst>
              <a:ext uri="{FF2B5EF4-FFF2-40B4-BE49-F238E27FC236}">
                <a16:creationId xmlns:a16="http://schemas.microsoft.com/office/drawing/2014/main" xmlns="" id="{E251458D-5424-4116-967F-A151FF89B02D}"/>
              </a:ext>
            </a:extLst>
          </p:cNvPr>
          <p:cNvGraphicFramePr>
            <a:graphicFrameLocks noGrp="1"/>
          </p:cNvGraphicFramePr>
          <p:nvPr/>
        </p:nvGraphicFramePr>
        <p:xfrm>
          <a:off x="84945" y="1030052"/>
          <a:ext cx="12022110" cy="4023360"/>
        </p:xfrm>
        <a:graphic>
          <a:graphicData uri="http://schemas.openxmlformats.org/drawingml/2006/table">
            <a:tbl>
              <a:tblPr firstRow="1" bandRow="1">
                <a:tableStyleId>{BC89EF96-8CEA-46FF-86C4-4CE0E7609802}</a:tableStyleId>
              </a:tblPr>
              <a:tblGrid>
                <a:gridCol w="1914336">
                  <a:extLst>
                    <a:ext uri="{9D8B030D-6E8A-4147-A177-3AD203B41FA5}">
                      <a16:colId xmlns:a16="http://schemas.microsoft.com/office/drawing/2014/main" xmlns="" val="3647831430"/>
                    </a:ext>
                  </a:extLst>
                </a:gridCol>
                <a:gridCol w="5630712">
                  <a:extLst>
                    <a:ext uri="{9D8B030D-6E8A-4147-A177-3AD203B41FA5}">
                      <a16:colId xmlns:a16="http://schemas.microsoft.com/office/drawing/2014/main" xmlns="" val="965241719"/>
                    </a:ext>
                  </a:extLst>
                </a:gridCol>
                <a:gridCol w="1471535">
                  <a:extLst>
                    <a:ext uri="{9D8B030D-6E8A-4147-A177-3AD203B41FA5}">
                      <a16:colId xmlns:a16="http://schemas.microsoft.com/office/drawing/2014/main" xmlns="" val="935608321"/>
                    </a:ext>
                  </a:extLst>
                </a:gridCol>
                <a:gridCol w="3005527">
                  <a:extLst>
                    <a:ext uri="{9D8B030D-6E8A-4147-A177-3AD203B41FA5}">
                      <a16:colId xmlns:a16="http://schemas.microsoft.com/office/drawing/2014/main" xmlns="" val="1540258471"/>
                    </a:ext>
                  </a:extLst>
                </a:gridCol>
              </a:tblGrid>
              <a:tr h="293781">
                <a:tc>
                  <a:txBody>
                    <a:bodyPr/>
                    <a:lstStyle/>
                    <a:p>
                      <a:pPr algn="ctr"/>
                      <a:r>
                        <a:rPr lang="en-US" sz="1600" dirty="0"/>
                        <a:t>Function</a:t>
                      </a:r>
                    </a:p>
                  </a:txBody>
                  <a:tcPr/>
                </a:tc>
                <a:tc>
                  <a:txBody>
                    <a:bodyPr/>
                    <a:lstStyle/>
                    <a:p>
                      <a:pPr algn="ctr"/>
                      <a:r>
                        <a:rPr lang="en-US" sz="1600" dirty="0"/>
                        <a:t>Description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Classification</a:t>
                      </a:r>
                    </a:p>
                  </a:txBody>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t>Proposed ONAP Component(s)</a:t>
                      </a:r>
                    </a:p>
                  </a:txBody>
                  <a:tcPr/>
                </a:tc>
                <a:extLst>
                  <a:ext uri="{0D108BD9-81ED-4DB2-BD59-A6C34878D82A}">
                    <a16:rowId xmlns:a16="http://schemas.microsoft.com/office/drawing/2014/main" xmlns="" val="2428281622"/>
                  </a:ext>
                </a:extLst>
              </a:tr>
              <a:tr h="293781">
                <a:tc>
                  <a:txBody>
                    <a:bodyPr/>
                    <a:lstStyle/>
                    <a:p>
                      <a:r>
                        <a:rPr lang="en-US" sz="1600" b="1" dirty="0"/>
                        <a:t>NSSI Allocation</a:t>
                      </a:r>
                    </a:p>
                  </a:txBody>
                  <a:tcPr/>
                </a:tc>
                <a:tc>
                  <a:txBody>
                    <a:bodyPr/>
                    <a:lstStyle/>
                    <a:p>
                      <a:r>
                        <a:rPr lang="en-US" sz="1600" dirty="0"/>
                        <a:t>Determine if an existing NSSI can be used, or a new one is needed</a:t>
                      </a:r>
                    </a:p>
                  </a:txBody>
                  <a:tcPr/>
                </a:tc>
                <a:tc>
                  <a:txBody>
                    <a:bodyPr/>
                    <a:lstStyle/>
                    <a:p>
                      <a:pPr algn="ctr"/>
                      <a:r>
                        <a:rPr lang="en-US" sz="1600" dirty="0"/>
                        <a:t>Orchestration</a:t>
                      </a:r>
                    </a:p>
                  </a:txBody>
                  <a:tcPr/>
                </a:tc>
                <a:tc>
                  <a:txBody>
                    <a:bodyPr/>
                    <a:lstStyle/>
                    <a:p>
                      <a:r>
                        <a:rPr lang="en-US" sz="1600" dirty="0"/>
                        <a:t>SO + OOF</a:t>
                      </a:r>
                    </a:p>
                  </a:txBody>
                  <a:tcPr/>
                </a:tc>
                <a:extLst>
                  <a:ext uri="{0D108BD9-81ED-4DB2-BD59-A6C34878D82A}">
                    <a16:rowId xmlns:a16="http://schemas.microsoft.com/office/drawing/2014/main" xmlns="" val="3517676610"/>
                  </a:ext>
                </a:extLst>
              </a:tr>
              <a:tr h="293781">
                <a:tc>
                  <a:txBody>
                    <a:bodyPr/>
                    <a:lstStyle/>
                    <a:p>
                      <a:endParaRPr lang="en-US" sz="1600" b="1" dirty="0"/>
                    </a:p>
                  </a:txBody>
                  <a:tcPr/>
                </a:tc>
                <a:tc>
                  <a:txBody>
                    <a:bodyPr/>
                    <a:lstStyle/>
                    <a:p>
                      <a:r>
                        <a:rPr lang="en-US" sz="1600" dirty="0"/>
                        <a:t>Determine resources to be allocated to the NSSI (for a new NSSI)</a:t>
                      </a:r>
                    </a:p>
                  </a:txBody>
                  <a:tcPr/>
                </a:tc>
                <a:tc>
                  <a:txBody>
                    <a:bodyPr/>
                    <a:lstStyle/>
                    <a:p>
                      <a:pPr algn="ctr"/>
                      <a:r>
                        <a:rPr lang="en-US" sz="1600" dirty="0"/>
                        <a:t>Orchestration</a:t>
                      </a:r>
                    </a:p>
                  </a:txBody>
                  <a:tcPr/>
                </a:tc>
                <a:tc>
                  <a:txBody>
                    <a:bodyPr/>
                    <a:lstStyle/>
                    <a:p>
                      <a:r>
                        <a:rPr lang="en-US" sz="1600" dirty="0"/>
                        <a:t>SO + OOF</a:t>
                      </a:r>
                    </a:p>
                  </a:txBody>
                  <a:tcPr/>
                </a:tc>
                <a:extLst>
                  <a:ext uri="{0D108BD9-81ED-4DB2-BD59-A6C34878D82A}">
                    <a16:rowId xmlns:a16="http://schemas.microsoft.com/office/drawing/2014/main" xmlns="" val="1818129567"/>
                  </a:ext>
                </a:extLst>
              </a:tr>
              <a:tr h="293781">
                <a:tc>
                  <a:txBody>
                    <a:bodyPr/>
                    <a:lstStyle/>
                    <a:p>
                      <a:endParaRPr lang="en-US" sz="1600" b="1" dirty="0"/>
                    </a:p>
                  </a:txBody>
                  <a:tcPr/>
                </a:tc>
                <a:tc>
                  <a:txBody>
                    <a:bodyPr/>
                    <a:lstStyle/>
                    <a:p>
                      <a:r>
                        <a:rPr lang="en-US" sz="1600" dirty="0"/>
                        <a:t>Instantiate/scale up necessary (virtual) resources (using NFVO)</a:t>
                      </a:r>
                    </a:p>
                  </a:txBody>
                  <a:tcPr/>
                </a:tc>
                <a:tc>
                  <a:txBody>
                    <a:bodyPr/>
                    <a:lstStyle/>
                    <a:p>
                      <a:pPr algn="ctr"/>
                      <a:r>
                        <a:rPr lang="en-US" sz="1600" dirty="0"/>
                        <a:t>Orchestration</a:t>
                      </a:r>
                    </a:p>
                  </a:txBody>
                  <a:tcPr/>
                </a:tc>
                <a:tc>
                  <a:txBody>
                    <a:bodyPr/>
                    <a:lstStyle/>
                    <a:p>
                      <a:r>
                        <a:rPr lang="en-US" sz="1600" dirty="0"/>
                        <a:t>SO (using VF-C) (Note 1)</a:t>
                      </a:r>
                    </a:p>
                  </a:txBody>
                  <a:tcPr/>
                </a:tc>
                <a:extLst>
                  <a:ext uri="{0D108BD9-81ED-4DB2-BD59-A6C34878D82A}">
                    <a16:rowId xmlns:a16="http://schemas.microsoft.com/office/drawing/2014/main" xmlns="" val="2101250993"/>
                  </a:ext>
                </a:extLst>
              </a:tr>
              <a:tr h="293781">
                <a:tc>
                  <a:txBody>
                    <a:bodyPr/>
                    <a:lstStyle/>
                    <a:p>
                      <a:endParaRPr lang="en-US" sz="1600" b="1" dirty="0"/>
                    </a:p>
                  </a:txBody>
                  <a:tcPr/>
                </a:tc>
                <a:tc>
                  <a:txBody>
                    <a:bodyPr/>
                    <a:lstStyle/>
                    <a:p>
                      <a:r>
                        <a:rPr lang="en-US" sz="1600" dirty="0"/>
                        <a:t>Perform necessary (re) configuration (incl. NSSI stitching configs)</a:t>
                      </a:r>
                    </a:p>
                  </a:txBody>
                  <a:tcPr/>
                </a:tc>
                <a:tc>
                  <a:txBody>
                    <a:bodyPr/>
                    <a:lstStyle/>
                    <a:p>
                      <a:pPr algn="ctr"/>
                      <a:r>
                        <a:rPr lang="en-US" sz="1600" dirty="0"/>
                        <a:t>Configuration</a:t>
                      </a:r>
                    </a:p>
                  </a:txBody>
                  <a:tcPr/>
                </a:tc>
                <a:tc>
                  <a:txBody>
                    <a:bodyPr/>
                    <a:lstStyle/>
                    <a:p>
                      <a:r>
                        <a:rPr lang="en-US" sz="1600" dirty="0"/>
                        <a:t>Domain controllers (Note 2)</a:t>
                      </a:r>
                    </a:p>
                  </a:txBody>
                  <a:tcPr/>
                </a:tc>
                <a:extLst>
                  <a:ext uri="{0D108BD9-81ED-4DB2-BD59-A6C34878D82A}">
                    <a16:rowId xmlns:a16="http://schemas.microsoft.com/office/drawing/2014/main" xmlns="" val="2776325552"/>
                  </a:ext>
                </a:extLst>
              </a:tr>
              <a:tr h="293781">
                <a:tc>
                  <a:txBody>
                    <a:bodyPr/>
                    <a:lstStyle/>
                    <a:p>
                      <a:r>
                        <a:rPr lang="en-US" sz="1600" b="1" dirty="0"/>
                        <a:t>NSSI (De)Activation</a:t>
                      </a:r>
                    </a:p>
                  </a:txBody>
                  <a:tcPr/>
                </a:tc>
                <a:tc>
                  <a:txBody>
                    <a:bodyPr/>
                    <a:lstStyle/>
                    <a:p>
                      <a:r>
                        <a:rPr lang="en-US" sz="1600" dirty="0"/>
                        <a:t>(De) Activate the NSSI resources</a:t>
                      </a:r>
                    </a:p>
                  </a:txBody>
                  <a:tcPr/>
                </a:tc>
                <a:tc>
                  <a:txBody>
                    <a:bodyPr/>
                    <a:lstStyle/>
                    <a:p>
                      <a:pPr algn="ctr"/>
                      <a:r>
                        <a:rPr lang="en-US" sz="1600" dirty="0"/>
                        <a:t>Configuration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Domain controllers</a:t>
                      </a:r>
                    </a:p>
                  </a:txBody>
                  <a:tcPr/>
                </a:tc>
                <a:extLst>
                  <a:ext uri="{0D108BD9-81ED-4DB2-BD59-A6C34878D82A}">
                    <a16:rowId xmlns:a16="http://schemas.microsoft.com/office/drawing/2014/main" xmlns="" val="697276446"/>
                  </a:ext>
                </a:extLst>
              </a:tr>
              <a:tr h="293781">
                <a:tc>
                  <a:txBody>
                    <a:bodyPr/>
                    <a:lstStyle/>
                    <a:p>
                      <a:r>
                        <a:rPr lang="en-US" sz="1600" b="1" dirty="0"/>
                        <a:t>NSSI Modification</a:t>
                      </a:r>
                    </a:p>
                  </a:txBody>
                  <a:tcPr/>
                </a:tc>
                <a:tc>
                  <a:txBody>
                    <a:bodyPr/>
                    <a:lstStyle/>
                    <a:p>
                      <a:r>
                        <a:rPr lang="en-US" sz="1600" dirty="0"/>
                        <a:t>(Virtual) Resource allocation updates</a:t>
                      </a:r>
                    </a:p>
                  </a:txBody>
                  <a:tcPr/>
                </a:tc>
                <a:tc>
                  <a:txBody>
                    <a:bodyPr/>
                    <a:lstStyle/>
                    <a:p>
                      <a:pPr algn="ctr"/>
                      <a:r>
                        <a:rPr lang="en-US" sz="1600" dirty="0"/>
                        <a:t>Orchestration</a:t>
                      </a:r>
                    </a:p>
                  </a:txBody>
                  <a:tcPr/>
                </a:tc>
                <a:tc>
                  <a:txBody>
                    <a:bodyPr/>
                    <a:lstStyle/>
                    <a:p>
                      <a:r>
                        <a:rPr lang="en-US" sz="1600" dirty="0"/>
                        <a:t>SO (using VF-C) </a:t>
                      </a:r>
                    </a:p>
                  </a:txBody>
                  <a:tcPr/>
                </a:tc>
                <a:extLst>
                  <a:ext uri="{0D108BD9-81ED-4DB2-BD59-A6C34878D82A}">
                    <a16:rowId xmlns:a16="http://schemas.microsoft.com/office/drawing/2014/main" xmlns="" val="2164158355"/>
                  </a:ext>
                </a:extLst>
              </a:tr>
              <a:tr h="293781">
                <a:tc>
                  <a:txBody>
                    <a:bodyPr/>
                    <a:lstStyle/>
                    <a:p>
                      <a:endParaRPr lang="en-US" sz="1600" b="1" dirty="0"/>
                    </a:p>
                  </a:txBody>
                  <a:tcPr/>
                </a:tc>
                <a:tc>
                  <a:txBody>
                    <a:bodyPr/>
                    <a:lstStyle/>
                    <a:p>
                      <a:r>
                        <a:rPr lang="en-US" sz="1600" dirty="0"/>
                        <a:t>(Re) Configuration of resources</a:t>
                      </a:r>
                    </a:p>
                  </a:txBody>
                  <a:tcPr/>
                </a:tc>
                <a:tc>
                  <a:txBody>
                    <a:bodyPr/>
                    <a:lstStyle/>
                    <a:p>
                      <a:pPr algn="ctr"/>
                      <a:r>
                        <a:rPr lang="en-US" sz="1600" dirty="0"/>
                        <a:t>Configuration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Domain controllers</a:t>
                      </a:r>
                    </a:p>
                  </a:txBody>
                  <a:tcPr/>
                </a:tc>
                <a:extLst>
                  <a:ext uri="{0D108BD9-81ED-4DB2-BD59-A6C34878D82A}">
                    <a16:rowId xmlns:a16="http://schemas.microsoft.com/office/drawing/2014/main" xmlns="" val="357933369"/>
                  </a:ext>
                </a:extLst>
              </a:tr>
              <a:tr h="294949">
                <a:tc>
                  <a:txBody>
                    <a:bodyPr/>
                    <a:lstStyle/>
                    <a:p>
                      <a:r>
                        <a:rPr lang="en-US" sz="1600" b="1" dirty="0"/>
                        <a:t>NSSI resource view</a:t>
                      </a:r>
                    </a:p>
                  </a:txBody>
                  <a:tcPr/>
                </a:tc>
                <a:tc>
                  <a:txBody>
                    <a:bodyPr/>
                    <a:lstStyle/>
                    <a:p>
                      <a:r>
                        <a:rPr lang="en-US" sz="1600" dirty="0"/>
                        <a:t>Provide details of NSSI resources to NSMF, inventory</a:t>
                      </a:r>
                    </a:p>
                  </a:txBody>
                  <a:tcPr/>
                </a:tc>
                <a:tc>
                  <a:txBody>
                    <a:bodyPr/>
                    <a:lstStyle/>
                    <a:p>
                      <a:pPr algn="ctr"/>
                      <a:r>
                        <a:rPr lang="en-US" sz="1600" dirty="0"/>
                        <a:t>Orchestration</a:t>
                      </a:r>
                    </a:p>
                  </a:txBody>
                  <a:tcPr/>
                </a:tc>
                <a:tc>
                  <a:txBody>
                    <a:bodyPr/>
                    <a:lstStyle/>
                    <a:p>
                      <a:r>
                        <a:rPr lang="en-US" sz="1600" dirty="0"/>
                        <a:t>SO</a:t>
                      </a:r>
                    </a:p>
                  </a:txBody>
                  <a:tcPr/>
                </a:tc>
                <a:extLst>
                  <a:ext uri="{0D108BD9-81ED-4DB2-BD59-A6C34878D82A}">
                    <a16:rowId xmlns:a16="http://schemas.microsoft.com/office/drawing/2014/main" xmlns="" val="1825233843"/>
                  </a:ext>
                </a:extLst>
              </a:tr>
              <a:tr h="293781">
                <a:tc>
                  <a:txBody>
                    <a:bodyPr/>
                    <a:lstStyle/>
                    <a:p>
                      <a:r>
                        <a:rPr lang="en-US" sz="1600" b="1" dirty="0"/>
                        <a:t>NSSI Closed Loop</a:t>
                      </a:r>
                    </a:p>
                  </a:txBody>
                  <a:tcPr/>
                </a:tc>
                <a:tc>
                  <a:txBody>
                    <a:bodyPr/>
                    <a:lstStyle/>
                    <a:p>
                      <a:r>
                        <a:rPr lang="en-US" sz="1600" dirty="0"/>
                        <a:t>Perform closed loop control actions such as scaling, healing</a:t>
                      </a:r>
                    </a:p>
                  </a:txBody>
                  <a:tcPr/>
                </a:tc>
                <a:tc>
                  <a:txBody>
                    <a:bodyPr/>
                    <a:lstStyle/>
                    <a:p>
                      <a:pPr algn="ctr"/>
                      <a:r>
                        <a:rPr lang="en-US" sz="1600" dirty="0"/>
                        <a:t>Orchestration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SO, Domain controllers (Note 3)</a:t>
                      </a:r>
                    </a:p>
                  </a:txBody>
                  <a:tcPr/>
                </a:tc>
                <a:extLst>
                  <a:ext uri="{0D108BD9-81ED-4DB2-BD59-A6C34878D82A}">
                    <a16:rowId xmlns:a16="http://schemas.microsoft.com/office/drawing/2014/main" xmlns="" val="3924322394"/>
                  </a:ext>
                </a:extLst>
              </a:tr>
              <a:tr h="293781">
                <a:tc>
                  <a:txBody>
                    <a:bodyPr/>
                    <a:lstStyle/>
                    <a:p>
                      <a:r>
                        <a:rPr lang="en-US" sz="1600" b="1" dirty="0"/>
                        <a:t>NSSI De-Allocation</a:t>
                      </a:r>
                    </a:p>
                  </a:txBody>
                  <a:tcPr/>
                </a:tc>
                <a:tc>
                  <a:txBody>
                    <a:bodyPr/>
                    <a:lstStyle/>
                    <a:p>
                      <a:r>
                        <a:rPr lang="en-US" sz="1600" dirty="0"/>
                        <a:t>Tear down the NSSI and reclaim resources used</a:t>
                      </a:r>
                    </a:p>
                  </a:txBody>
                  <a:tcPr/>
                </a:tc>
                <a:tc>
                  <a:txBody>
                    <a:bodyPr/>
                    <a:lstStyle/>
                    <a:p>
                      <a:pPr algn="ctr"/>
                      <a:r>
                        <a:rPr lang="en-US" sz="1600" dirty="0"/>
                        <a:t>Orchestration</a:t>
                      </a:r>
                    </a:p>
                  </a:txBody>
                  <a:tcPr/>
                </a:tc>
                <a:tc>
                  <a:txBody>
                    <a:bodyPr/>
                    <a:lstStyle/>
                    <a:p>
                      <a:r>
                        <a:rPr lang="en-US" sz="1600" dirty="0"/>
                        <a:t>SO</a:t>
                      </a:r>
                    </a:p>
                  </a:txBody>
                  <a:tcPr/>
                </a:tc>
                <a:extLst>
                  <a:ext uri="{0D108BD9-81ED-4DB2-BD59-A6C34878D82A}">
                    <a16:rowId xmlns:a16="http://schemas.microsoft.com/office/drawing/2014/main" xmlns="" val="2197651611"/>
                  </a:ext>
                </a:extLst>
              </a:tr>
              <a:tr h="293781">
                <a:tc>
                  <a:txBody>
                    <a:bodyPr/>
                    <a:lstStyle/>
                    <a:p>
                      <a:endParaRPr lang="en-US" sz="1600"/>
                    </a:p>
                  </a:txBody>
                  <a:tcPr/>
                </a:tc>
                <a:tc>
                  <a:txBody>
                    <a:bodyPr/>
                    <a:lstStyle/>
                    <a:p>
                      <a:r>
                        <a:rPr lang="en-US" sz="1600" dirty="0"/>
                        <a:t>Update configurations</a:t>
                      </a:r>
                    </a:p>
                  </a:txBody>
                  <a:tcPr/>
                </a:tc>
                <a:tc>
                  <a:txBody>
                    <a:bodyPr/>
                    <a:lstStyle/>
                    <a:p>
                      <a:pPr algn="ctr"/>
                      <a:r>
                        <a:rPr lang="en-US" sz="1600" dirty="0"/>
                        <a:t>Configuration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dirty="0"/>
                        <a:t>Domain controllers</a:t>
                      </a:r>
                    </a:p>
                  </a:txBody>
                  <a:tcPr/>
                </a:tc>
                <a:extLst>
                  <a:ext uri="{0D108BD9-81ED-4DB2-BD59-A6C34878D82A}">
                    <a16:rowId xmlns:a16="http://schemas.microsoft.com/office/drawing/2014/main" xmlns="" val="3400810923"/>
                  </a:ext>
                </a:extLst>
              </a:tr>
            </a:tbl>
          </a:graphicData>
        </a:graphic>
      </p:graphicFrame>
      <p:sp>
        <p:nvSpPr>
          <p:cNvPr id="6" name="TextBox 5">
            <a:extLst>
              <a:ext uri="{FF2B5EF4-FFF2-40B4-BE49-F238E27FC236}">
                <a16:creationId xmlns:a16="http://schemas.microsoft.com/office/drawing/2014/main" xmlns="" id="{9D8A577C-4972-496E-8AC5-B8AD4530E48E}"/>
              </a:ext>
            </a:extLst>
          </p:cNvPr>
          <p:cNvSpPr txBox="1"/>
          <p:nvPr/>
        </p:nvSpPr>
        <p:spPr>
          <a:xfrm>
            <a:off x="42472" y="5091169"/>
            <a:ext cx="12107055" cy="1384995"/>
          </a:xfrm>
          <a:prstGeom prst="rect">
            <a:avLst/>
          </a:prstGeom>
          <a:noFill/>
        </p:spPr>
        <p:txBody>
          <a:bodyPr wrap="square" rtlCol="0">
            <a:spAutoFit/>
          </a:bodyPr>
          <a:lstStyle/>
          <a:p>
            <a:r>
              <a:rPr lang="en-US" sz="1400" b="1" u="sng" dirty="0"/>
              <a:t>Notes</a:t>
            </a:r>
          </a:p>
          <a:p>
            <a:pPr marL="342900" indent="-342900">
              <a:buAutoNum type="arabicPeriod"/>
            </a:pPr>
            <a:r>
              <a:rPr lang="en-US" sz="1400" dirty="0"/>
              <a:t>SO triggers the NFVO (ref. 3GPP) to perform all virtual resource allocation &amp; orchestration actions related to an NSSI. NFVO may be slice unaware.</a:t>
            </a:r>
          </a:p>
          <a:p>
            <a:pPr marL="342900" indent="-342900">
              <a:buAutoNum type="arabicPeriod"/>
            </a:pPr>
            <a:r>
              <a:rPr lang="en-US" sz="1400" dirty="0"/>
              <a:t>Domain Controllers – include SDN-C (R), VF-C, APP-C.</a:t>
            </a:r>
          </a:p>
          <a:p>
            <a:pPr marL="342900" indent="-342900">
              <a:buAutoNum type="arabicPeriod"/>
            </a:pPr>
            <a:r>
              <a:rPr lang="en-US" sz="1400" dirty="0"/>
              <a:t>Closed loop actions related to virtual resource orchestration are triggered by SO, some closed loop actions requiring only reconfiguration may be handled by the Domain controllers without involving SO.</a:t>
            </a:r>
          </a:p>
          <a:p>
            <a:pPr marL="342900" indent="-342900">
              <a:buAutoNum type="arabicPeriod"/>
            </a:pPr>
            <a:r>
              <a:rPr lang="en-US" sz="1400" u="sng" dirty="0"/>
              <a:t>This approach also addresses nesting of slice sub-nets, with SO being the anchor (including the ‘top-most’ NSSMF).</a:t>
            </a:r>
          </a:p>
        </p:txBody>
      </p:sp>
      <p:sp>
        <p:nvSpPr>
          <p:cNvPr id="2" name="TextBox 1">
            <a:extLst>
              <a:ext uri="{FF2B5EF4-FFF2-40B4-BE49-F238E27FC236}">
                <a16:creationId xmlns:a16="http://schemas.microsoft.com/office/drawing/2014/main" xmlns="" id="{B10EDA13-916A-4801-995B-27318B533782}"/>
              </a:ext>
            </a:extLst>
          </p:cNvPr>
          <p:cNvSpPr txBox="1"/>
          <p:nvPr/>
        </p:nvSpPr>
        <p:spPr>
          <a:xfrm>
            <a:off x="6165107" y="5053412"/>
            <a:ext cx="5941948" cy="338554"/>
          </a:xfrm>
          <a:prstGeom prst="rect">
            <a:avLst/>
          </a:prstGeom>
          <a:solidFill>
            <a:srgbClr val="66FFFF"/>
          </a:solidFill>
          <a:ln>
            <a:solidFill>
              <a:schemeClr val="tx1">
                <a:lumMod val="65000"/>
                <a:lumOff val="35000"/>
              </a:schemeClr>
            </a:solidFill>
          </a:ln>
        </p:spPr>
        <p:txBody>
          <a:bodyPr wrap="none" rtlCol="0">
            <a:spAutoFit/>
          </a:bodyPr>
          <a:lstStyle/>
          <a:p>
            <a:r>
              <a:rPr lang="en-US" sz="1600" b="1" dirty="0"/>
              <a:t>Point to Consider: SO ends up being CSMF, NSMF and part of NSSMF</a:t>
            </a:r>
          </a:p>
        </p:txBody>
      </p:sp>
    </p:spTree>
    <p:extLst>
      <p:ext uri="{BB962C8B-B14F-4D97-AF65-F5344CB8AC3E}">
        <p14:creationId xmlns:p14="http://schemas.microsoft.com/office/powerpoint/2010/main" val="25415365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矩形 72">
            <a:extLst>
              <a:ext uri="{FF2B5EF4-FFF2-40B4-BE49-F238E27FC236}">
                <a16:creationId xmlns:a16="http://schemas.microsoft.com/office/drawing/2014/main" xmlns="" id="{7CAE4437-CE51-4A54-A368-64094F6615ED}"/>
              </a:ext>
            </a:extLst>
          </p:cNvPr>
          <p:cNvSpPr/>
          <p:nvPr/>
        </p:nvSpPr>
        <p:spPr>
          <a:xfrm>
            <a:off x="2727765" y="3024521"/>
            <a:ext cx="6096315" cy="2414951"/>
          </a:xfrm>
          <a:prstGeom prst="rect">
            <a:avLst/>
          </a:prstGeom>
          <a:solidFill>
            <a:schemeClr val="bg1">
              <a:lumMod val="85000"/>
            </a:schemeClr>
          </a:solidFill>
          <a:ln w="28575" cap="flat" cmpd="sng" algn="ctr">
            <a:solidFill>
              <a:srgbClr val="5B9BD5">
                <a:shade val="50000"/>
              </a:srgbClr>
            </a:solidFill>
            <a:prstDash val="sysDash"/>
            <a:miter lim="800000"/>
          </a:ln>
          <a:effectLst/>
        </p:spPr>
        <p:txBody>
          <a:bodyPr rtlCol="0" anchor="ctr"/>
          <a:lstStyle/>
          <a:p>
            <a:pPr algn="ctr" fontAlgn="base">
              <a:spcBef>
                <a:spcPct val="0"/>
              </a:spcBef>
              <a:spcAft>
                <a:spcPct val="0"/>
              </a:spcAft>
              <a:defRPr/>
            </a:pPr>
            <a:endParaRPr lang="en-US" sz="1067" kern="0" dirty="0">
              <a:solidFill>
                <a:prstClr val="white"/>
              </a:solidFill>
            </a:endParaRPr>
          </a:p>
        </p:txBody>
      </p:sp>
      <p:sp>
        <p:nvSpPr>
          <p:cNvPr id="7" name="矩形 71">
            <a:extLst>
              <a:ext uri="{FF2B5EF4-FFF2-40B4-BE49-F238E27FC236}">
                <a16:creationId xmlns:a16="http://schemas.microsoft.com/office/drawing/2014/main" xmlns="" id="{86709102-DD3E-4364-AA47-75CF167D8A0F}"/>
              </a:ext>
            </a:extLst>
          </p:cNvPr>
          <p:cNvSpPr/>
          <p:nvPr/>
        </p:nvSpPr>
        <p:spPr>
          <a:xfrm>
            <a:off x="615719" y="3024521"/>
            <a:ext cx="2114584" cy="2414951"/>
          </a:xfrm>
          <a:prstGeom prst="rect">
            <a:avLst/>
          </a:prstGeom>
          <a:solidFill>
            <a:schemeClr val="bg1">
              <a:lumMod val="85000"/>
            </a:schemeClr>
          </a:solidFill>
          <a:ln w="28575" cap="flat" cmpd="sng" algn="ctr">
            <a:solidFill>
              <a:srgbClr val="5B9BD5">
                <a:shade val="50000"/>
              </a:srgbClr>
            </a:solidFill>
            <a:prstDash val="sysDash"/>
            <a:miter lim="800000"/>
          </a:ln>
          <a:effectLst/>
        </p:spPr>
        <p:txBody>
          <a:bodyPr rtlCol="0" anchor="ctr"/>
          <a:lstStyle/>
          <a:p>
            <a:pPr algn="ctr" fontAlgn="base">
              <a:spcBef>
                <a:spcPct val="0"/>
              </a:spcBef>
              <a:spcAft>
                <a:spcPct val="0"/>
              </a:spcAft>
              <a:defRPr/>
            </a:pPr>
            <a:endParaRPr lang="en-US" sz="1067" kern="0">
              <a:solidFill>
                <a:prstClr val="white"/>
              </a:solidFill>
            </a:endParaRPr>
          </a:p>
        </p:txBody>
      </p:sp>
      <p:sp>
        <p:nvSpPr>
          <p:cNvPr id="3" name="Title 2">
            <a:extLst>
              <a:ext uri="{FF2B5EF4-FFF2-40B4-BE49-F238E27FC236}">
                <a16:creationId xmlns:a16="http://schemas.microsoft.com/office/drawing/2014/main" xmlns="" id="{51EC4A99-C042-480F-BD6C-1D107231FF4B}"/>
              </a:ext>
            </a:extLst>
          </p:cNvPr>
          <p:cNvSpPr>
            <a:spLocks noGrp="1"/>
          </p:cNvSpPr>
          <p:nvPr>
            <p:ph type="title"/>
          </p:nvPr>
        </p:nvSpPr>
        <p:spPr>
          <a:xfrm>
            <a:off x="318262" y="368790"/>
            <a:ext cx="10377956" cy="640080"/>
          </a:xfrm>
        </p:spPr>
        <p:txBody>
          <a:bodyPr>
            <a:normAutofit/>
          </a:bodyPr>
          <a:lstStyle/>
          <a:p>
            <a:r>
              <a:rPr lang="en-US" dirty="0"/>
              <a:t>5G Service KPI monitoring</a:t>
            </a:r>
            <a:r>
              <a:rPr lang="en-US" altLang="zh-CN" dirty="0"/>
              <a:t>(</a:t>
            </a:r>
            <a:r>
              <a:rPr lang="zh-CN" altLang="en-US" dirty="0"/>
              <a:t> </a:t>
            </a:r>
            <a:r>
              <a:rPr lang="en-US" altLang="zh-CN" sz="2200" dirty="0"/>
              <a:t>plan</a:t>
            </a:r>
            <a:r>
              <a:rPr lang="zh-CN" altLang="en-US" sz="2200" dirty="0"/>
              <a:t> </a:t>
            </a:r>
            <a:r>
              <a:rPr lang="en-US" altLang="zh-CN" sz="2200" dirty="0"/>
              <a:t>is</a:t>
            </a:r>
            <a:r>
              <a:rPr lang="zh-CN" altLang="en-US" sz="2200" dirty="0"/>
              <a:t> </a:t>
            </a:r>
            <a:r>
              <a:rPr lang="en-US" altLang="zh-CN" sz="2200" dirty="0"/>
              <a:t>under</a:t>
            </a:r>
            <a:r>
              <a:rPr lang="zh-CN" altLang="en-US" sz="2200" dirty="0"/>
              <a:t> </a:t>
            </a:r>
            <a:r>
              <a:rPr lang="en-US" altLang="zh-CN" sz="2200" dirty="0"/>
              <a:t>discussion</a:t>
            </a:r>
            <a:r>
              <a:rPr lang="en-US" altLang="zh-CN" dirty="0"/>
              <a:t>)</a:t>
            </a:r>
            <a:endParaRPr lang="en-US" dirty="0"/>
          </a:p>
        </p:txBody>
      </p:sp>
      <p:sp>
        <p:nvSpPr>
          <p:cNvPr id="5" name="圆角矩形 69">
            <a:extLst>
              <a:ext uri="{FF2B5EF4-FFF2-40B4-BE49-F238E27FC236}">
                <a16:creationId xmlns:a16="http://schemas.microsoft.com/office/drawing/2014/main" xmlns="" id="{8924F0CF-BC03-48D3-A352-AF5BA936561B}"/>
              </a:ext>
            </a:extLst>
          </p:cNvPr>
          <p:cNvSpPr/>
          <p:nvPr/>
        </p:nvSpPr>
        <p:spPr>
          <a:xfrm>
            <a:off x="908265" y="3353848"/>
            <a:ext cx="1676276" cy="1949775"/>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6" name="圆角矩形 70">
            <a:extLst>
              <a:ext uri="{FF2B5EF4-FFF2-40B4-BE49-F238E27FC236}">
                <a16:creationId xmlns:a16="http://schemas.microsoft.com/office/drawing/2014/main" xmlns="" id="{EFE17141-DC39-48F3-B46E-35E29B279BAE}"/>
              </a:ext>
            </a:extLst>
          </p:cNvPr>
          <p:cNvSpPr/>
          <p:nvPr/>
        </p:nvSpPr>
        <p:spPr>
          <a:xfrm>
            <a:off x="3087526" y="3365188"/>
            <a:ext cx="2940137" cy="1531773"/>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sz="1067" kern="0" dirty="0">
              <a:solidFill>
                <a:prstClr val="black"/>
              </a:solidFill>
            </a:endParaRPr>
          </a:p>
        </p:txBody>
      </p:sp>
      <p:sp>
        <p:nvSpPr>
          <p:cNvPr id="9" name="文本框 73">
            <a:extLst>
              <a:ext uri="{FF2B5EF4-FFF2-40B4-BE49-F238E27FC236}">
                <a16:creationId xmlns:a16="http://schemas.microsoft.com/office/drawing/2014/main" xmlns="" id="{93738468-404B-46AD-A130-E113829286FF}"/>
              </a:ext>
            </a:extLst>
          </p:cNvPr>
          <p:cNvSpPr txBox="1"/>
          <p:nvPr/>
        </p:nvSpPr>
        <p:spPr>
          <a:xfrm>
            <a:off x="1054029" y="2957678"/>
            <a:ext cx="1384751" cy="307777"/>
          </a:xfrm>
          <a:prstGeom prst="rect">
            <a:avLst/>
          </a:prstGeom>
          <a:noFill/>
        </p:spPr>
        <p:txBody>
          <a:bodyPr wrap="square" rtlCol="0">
            <a:spAutoFit/>
          </a:bodyPr>
          <a:lstStyle/>
          <a:p>
            <a:pPr fontAlgn="base">
              <a:spcBef>
                <a:spcPct val="0"/>
              </a:spcBef>
              <a:spcAft>
                <a:spcPct val="0"/>
              </a:spcAft>
            </a:pPr>
            <a:r>
              <a:rPr lang="en-US" sz="1400" b="1" dirty="0">
                <a:solidFill>
                  <a:prstClr val="black"/>
                </a:solidFill>
                <a:ea typeface="宋体" pitchFamily="2" charset="-122"/>
              </a:rPr>
              <a:t>Design Time</a:t>
            </a:r>
          </a:p>
        </p:txBody>
      </p:sp>
      <p:sp>
        <p:nvSpPr>
          <p:cNvPr id="10" name="文本框 74">
            <a:extLst>
              <a:ext uri="{FF2B5EF4-FFF2-40B4-BE49-F238E27FC236}">
                <a16:creationId xmlns:a16="http://schemas.microsoft.com/office/drawing/2014/main" xmlns="" id="{2610F381-BDC9-4381-BF72-5CF4E41F9C87}"/>
              </a:ext>
            </a:extLst>
          </p:cNvPr>
          <p:cNvSpPr txBox="1"/>
          <p:nvPr/>
        </p:nvSpPr>
        <p:spPr>
          <a:xfrm>
            <a:off x="5507240" y="2948544"/>
            <a:ext cx="1384751" cy="307777"/>
          </a:xfrm>
          <a:prstGeom prst="rect">
            <a:avLst/>
          </a:prstGeom>
          <a:noFill/>
        </p:spPr>
        <p:txBody>
          <a:bodyPr wrap="square" rtlCol="0">
            <a:spAutoFit/>
          </a:bodyPr>
          <a:lstStyle/>
          <a:p>
            <a:pPr fontAlgn="base">
              <a:spcBef>
                <a:spcPct val="0"/>
              </a:spcBef>
              <a:spcAft>
                <a:spcPct val="0"/>
              </a:spcAft>
            </a:pPr>
            <a:r>
              <a:rPr lang="en-US" sz="1400" b="1" dirty="0">
                <a:solidFill>
                  <a:prstClr val="black"/>
                </a:solidFill>
                <a:ea typeface="宋体" pitchFamily="2" charset="-122"/>
              </a:rPr>
              <a:t>Run Time</a:t>
            </a:r>
          </a:p>
        </p:txBody>
      </p:sp>
      <p:sp>
        <p:nvSpPr>
          <p:cNvPr id="11" name="圆角矩形 75">
            <a:extLst>
              <a:ext uri="{FF2B5EF4-FFF2-40B4-BE49-F238E27FC236}">
                <a16:creationId xmlns:a16="http://schemas.microsoft.com/office/drawing/2014/main" xmlns="" id="{AFE9938D-27E1-42F0-A2EB-43FDBBC72BE7}"/>
              </a:ext>
            </a:extLst>
          </p:cNvPr>
          <p:cNvSpPr/>
          <p:nvPr/>
        </p:nvSpPr>
        <p:spPr>
          <a:xfrm>
            <a:off x="5721361" y="1525766"/>
            <a:ext cx="1897724" cy="663719"/>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a:solidFill>
                  <a:prstClr val="white"/>
                </a:solidFill>
              </a:rPr>
              <a:t>NSMF</a:t>
            </a:r>
            <a:r>
              <a:rPr lang="zh-CN" altLang="en-US" sz="1400" kern="0" dirty="0">
                <a:solidFill>
                  <a:prstClr val="white"/>
                </a:solidFill>
              </a:rPr>
              <a:t> </a:t>
            </a:r>
            <a:r>
              <a:rPr lang="en-US" altLang="zh-CN" sz="1400" kern="0" dirty="0">
                <a:solidFill>
                  <a:prstClr val="white"/>
                </a:solidFill>
              </a:rPr>
              <a:t>Portal</a:t>
            </a:r>
          </a:p>
          <a:p>
            <a:pPr algn="ctr" fontAlgn="base">
              <a:spcBef>
                <a:spcPct val="0"/>
              </a:spcBef>
              <a:spcAft>
                <a:spcPct val="0"/>
              </a:spcAft>
            </a:pPr>
            <a:r>
              <a:rPr lang="en-US" altLang="zh-CN" sz="1400" kern="0" dirty="0">
                <a:solidFill>
                  <a:prstClr val="white"/>
                </a:solidFill>
              </a:rPr>
              <a:t>(Management Portal)</a:t>
            </a:r>
            <a:endParaRPr lang="en-US" sz="1400" kern="0" dirty="0">
              <a:solidFill>
                <a:prstClr val="white"/>
              </a:solidFill>
            </a:endParaRPr>
          </a:p>
        </p:txBody>
      </p:sp>
      <p:sp>
        <p:nvSpPr>
          <p:cNvPr id="13" name="矩形 77">
            <a:extLst>
              <a:ext uri="{FF2B5EF4-FFF2-40B4-BE49-F238E27FC236}">
                <a16:creationId xmlns:a16="http://schemas.microsoft.com/office/drawing/2014/main" xmlns="" id="{B4391BF2-860E-4B3F-A393-3BE54D56F3C3}"/>
              </a:ext>
            </a:extLst>
          </p:cNvPr>
          <p:cNvSpPr/>
          <p:nvPr/>
        </p:nvSpPr>
        <p:spPr>
          <a:xfrm>
            <a:off x="5201562" y="4626782"/>
            <a:ext cx="590226" cy="307777"/>
          </a:xfrm>
          <a:prstGeom prst="rect">
            <a:avLst/>
          </a:prstGeom>
        </p:spPr>
        <p:txBody>
          <a:bodyPr wrap="none">
            <a:spAutoFit/>
          </a:bodyPr>
          <a:lstStyle/>
          <a:p>
            <a:pPr algn="ctr" fontAlgn="base">
              <a:spcBef>
                <a:spcPct val="0"/>
              </a:spcBef>
              <a:spcAft>
                <a:spcPct val="0"/>
              </a:spcAft>
              <a:defRPr/>
            </a:pPr>
            <a:r>
              <a:rPr lang="en-US" altLang="zh-CN" sz="1400" b="1" kern="0" dirty="0">
                <a:solidFill>
                  <a:prstClr val="black"/>
                </a:solidFill>
              </a:rPr>
              <a:t>DCAE</a:t>
            </a:r>
            <a:endParaRPr lang="en-US" sz="1400" b="1" kern="0" dirty="0">
              <a:solidFill>
                <a:prstClr val="black"/>
              </a:solidFill>
            </a:endParaRPr>
          </a:p>
        </p:txBody>
      </p:sp>
      <p:sp>
        <p:nvSpPr>
          <p:cNvPr id="14" name="圆角矩形 78">
            <a:extLst>
              <a:ext uri="{FF2B5EF4-FFF2-40B4-BE49-F238E27FC236}">
                <a16:creationId xmlns:a16="http://schemas.microsoft.com/office/drawing/2014/main" xmlns="" id="{979B2BD2-DD68-4DAC-B735-74D591CC6A03}"/>
              </a:ext>
            </a:extLst>
          </p:cNvPr>
          <p:cNvSpPr/>
          <p:nvPr/>
        </p:nvSpPr>
        <p:spPr>
          <a:xfrm>
            <a:off x="6663678" y="3140554"/>
            <a:ext cx="1515084" cy="1531773"/>
          </a:xfrm>
          <a:prstGeom prst="roundRect">
            <a:avLst/>
          </a:prstGeom>
          <a:solidFill>
            <a:sysClr val="window" lastClr="FFFFFF"/>
          </a:solidFill>
          <a:ln w="28575"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defRPr/>
            </a:pPr>
            <a:endParaRPr lang="en-US" kern="0" dirty="0">
              <a:solidFill>
                <a:prstClr val="black"/>
              </a:solidFill>
            </a:endParaRPr>
          </a:p>
        </p:txBody>
      </p:sp>
      <p:sp>
        <p:nvSpPr>
          <p:cNvPr id="15" name="矩形 79">
            <a:extLst>
              <a:ext uri="{FF2B5EF4-FFF2-40B4-BE49-F238E27FC236}">
                <a16:creationId xmlns:a16="http://schemas.microsoft.com/office/drawing/2014/main" xmlns="" id="{7268C3B4-E375-4111-88EA-422C261CDE3C}"/>
              </a:ext>
            </a:extLst>
          </p:cNvPr>
          <p:cNvSpPr/>
          <p:nvPr/>
        </p:nvSpPr>
        <p:spPr>
          <a:xfrm>
            <a:off x="7047510" y="3141540"/>
            <a:ext cx="627096" cy="307777"/>
          </a:xfrm>
          <a:prstGeom prst="rect">
            <a:avLst/>
          </a:prstGeom>
        </p:spPr>
        <p:txBody>
          <a:bodyPr wrap="none">
            <a:spAutoFit/>
          </a:bodyPr>
          <a:lstStyle/>
          <a:p>
            <a:pPr algn="ctr" fontAlgn="base">
              <a:spcBef>
                <a:spcPct val="0"/>
              </a:spcBef>
              <a:spcAft>
                <a:spcPct val="0"/>
              </a:spcAft>
              <a:defRPr/>
            </a:pPr>
            <a:r>
              <a:rPr lang="en-US" altLang="zh-CN" sz="1400" b="1" kern="0" dirty="0">
                <a:solidFill>
                  <a:prstClr val="black"/>
                </a:solidFill>
              </a:rPr>
              <a:t>Policy</a:t>
            </a:r>
            <a:endParaRPr lang="en-US" sz="1400" b="1" kern="0" dirty="0">
              <a:solidFill>
                <a:prstClr val="black"/>
              </a:solidFill>
            </a:endParaRPr>
          </a:p>
        </p:txBody>
      </p:sp>
      <p:sp>
        <p:nvSpPr>
          <p:cNvPr id="16" name="圆角矩形 80">
            <a:extLst>
              <a:ext uri="{FF2B5EF4-FFF2-40B4-BE49-F238E27FC236}">
                <a16:creationId xmlns:a16="http://schemas.microsoft.com/office/drawing/2014/main" xmlns="" id="{AAB9E97A-D0F3-4AE5-8219-5F035EB6D1F8}"/>
              </a:ext>
            </a:extLst>
          </p:cNvPr>
          <p:cNvSpPr/>
          <p:nvPr/>
        </p:nvSpPr>
        <p:spPr>
          <a:xfrm>
            <a:off x="6849133" y="3573146"/>
            <a:ext cx="955634" cy="377387"/>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200" kern="0" dirty="0">
                <a:solidFill>
                  <a:prstClr val="white"/>
                </a:solidFill>
              </a:rPr>
              <a:t>Config Policy</a:t>
            </a:r>
            <a:endParaRPr lang="en-US" sz="1200" kern="0" dirty="0">
              <a:solidFill>
                <a:prstClr val="white"/>
              </a:solidFill>
            </a:endParaRPr>
          </a:p>
        </p:txBody>
      </p:sp>
      <p:sp>
        <p:nvSpPr>
          <p:cNvPr id="17" name="矩形 81">
            <a:extLst>
              <a:ext uri="{FF2B5EF4-FFF2-40B4-BE49-F238E27FC236}">
                <a16:creationId xmlns:a16="http://schemas.microsoft.com/office/drawing/2014/main" xmlns="" id="{B111FADE-5399-4946-BB06-41851C3BE459}"/>
              </a:ext>
            </a:extLst>
          </p:cNvPr>
          <p:cNvSpPr/>
          <p:nvPr/>
        </p:nvSpPr>
        <p:spPr>
          <a:xfrm>
            <a:off x="1507396" y="5016364"/>
            <a:ext cx="478016" cy="307777"/>
          </a:xfrm>
          <a:prstGeom prst="rect">
            <a:avLst/>
          </a:prstGeom>
        </p:spPr>
        <p:txBody>
          <a:bodyPr wrap="none">
            <a:spAutoFit/>
          </a:bodyPr>
          <a:lstStyle/>
          <a:p>
            <a:pPr algn="ctr" fontAlgn="base">
              <a:spcBef>
                <a:spcPct val="0"/>
              </a:spcBef>
              <a:spcAft>
                <a:spcPct val="0"/>
              </a:spcAft>
              <a:defRPr/>
            </a:pPr>
            <a:r>
              <a:rPr lang="en-US" altLang="zh-CN" sz="1400" b="1" kern="0" dirty="0">
                <a:solidFill>
                  <a:prstClr val="black"/>
                </a:solidFill>
              </a:rPr>
              <a:t>SDC</a:t>
            </a:r>
            <a:endParaRPr lang="en-US" sz="1067" b="1" kern="0" dirty="0">
              <a:solidFill>
                <a:prstClr val="black"/>
              </a:solidFill>
            </a:endParaRPr>
          </a:p>
        </p:txBody>
      </p:sp>
      <p:sp>
        <p:nvSpPr>
          <p:cNvPr id="18" name="矩形 82">
            <a:extLst>
              <a:ext uri="{FF2B5EF4-FFF2-40B4-BE49-F238E27FC236}">
                <a16:creationId xmlns:a16="http://schemas.microsoft.com/office/drawing/2014/main" xmlns="" id="{2B560503-B156-4E04-B1D2-ADB69A98777E}"/>
              </a:ext>
            </a:extLst>
          </p:cNvPr>
          <p:cNvSpPr/>
          <p:nvPr/>
        </p:nvSpPr>
        <p:spPr>
          <a:xfrm>
            <a:off x="1562247" y="1225258"/>
            <a:ext cx="6654012" cy="1428565"/>
          </a:xfrm>
          <a:prstGeom prst="rect">
            <a:avLst/>
          </a:prstGeom>
          <a:noFill/>
          <a:ln w="28575" cap="flat" cmpd="sng" algn="ctr">
            <a:solidFill>
              <a:srgbClr val="5B9BD5">
                <a:shade val="50000"/>
              </a:srgbClr>
            </a:solidFill>
            <a:prstDash val="sysDash"/>
            <a:miter lim="800000"/>
          </a:ln>
          <a:effectLst/>
        </p:spPr>
        <p:txBody>
          <a:bodyPr rtlCol="0" anchor="ctr"/>
          <a:lstStyle/>
          <a:p>
            <a:pPr algn="ctr" fontAlgn="base">
              <a:spcBef>
                <a:spcPct val="0"/>
              </a:spcBef>
              <a:spcAft>
                <a:spcPct val="0"/>
              </a:spcAft>
              <a:defRPr/>
            </a:pPr>
            <a:endParaRPr lang="en-US" sz="1100" kern="0">
              <a:solidFill>
                <a:prstClr val="white"/>
              </a:solidFill>
            </a:endParaRPr>
          </a:p>
        </p:txBody>
      </p:sp>
      <p:sp>
        <p:nvSpPr>
          <p:cNvPr id="19" name="文本框 83">
            <a:extLst>
              <a:ext uri="{FF2B5EF4-FFF2-40B4-BE49-F238E27FC236}">
                <a16:creationId xmlns:a16="http://schemas.microsoft.com/office/drawing/2014/main" xmlns="" id="{995A044E-D81D-459F-892F-F7996C9C844A}"/>
              </a:ext>
            </a:extLst>
          </p:cNvPr>
          <p:cNvSpPr txBox="1"/>
          <p:nvPr/>
        </p:nvSpPr>
        <p:spPr>
          <a:xfrm>
            <a:off x="4336610" y="1193565"/>
            <a:ext cx="1384751" cy="338554"/>
          </a:xfrm>
          <a:prstGeom prst="rect">
            <a:avLst/>
          </a:prstGeom>
          <a:noFill/>
        </p:spPr>
        <p:txBody>
          <a:bodyPr wrap="square" rtlCol="0">
            <a:spAutoFit/>
          </a:bodyPr>
          <a:lstStyle/>
          <a:p>
            <a:pPr fontAlgn="base">
              <a:spcBef>
                <a:spcPct val="0"/>
              </a:spcBef>
              <a:spcAft>
                <a:spcPct val="0"/>
              </a:spcAft>
            </a:pPr>
            <a:r>
              <a:rPr lang="en-US" sz="1600" dirty="0">
                <a:solidFill>
                  <a:prstClr val="black"/>
                </a:solidFill>
                <a:ea typeface="宋体" pitchFamily="2" charset="-122"/>
              </a:rPr>
              <a:t>UUI/Portal</a:t>
            </a:r>
            <a:endParaRPr lang="en-US" sz="1400" dirty="0">
              <a:solidFill>
                <a:prstClr val="black"/>
              </a:solidFill>
              <a:ea typeface="宋体" pitchFamily="2" charset="-122"/>
            </a:endParaRPr>
          </a:p>
        </p:txBody>
      </p:sp>
      <p:sp>
        <p:nvSpPr>
          <p:cNvPr id="20" name="圆角矩形 84">
            <a:extLst>
              <a:ext uri="{FF2B5EF4-FFF2-40B4-BE49-F238E27FC236}">
                <a16:creationId xmlns:a16="http://schemas.microsoft.com/office/drawing/2014/main" xmlns="" id="{CC40CE9A-F1C5-4A03-9D5E-86168257CB34}"/>
              </a:ext>
            </a:extLst>
          </p:cNvPr>
          <p:cNvSpPr/>
          <p:nvPr/>
        </p:nvSpPr>
        <p:spPr>
          <a:xfrm>
            <a:off x="2055464" y="1586296"/>
            <a:ext cx="1344603" cy="663719"/>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a:solidFill>
                  <a:prstClr val="white"/>
                </a:solidFill>
              </a:rPr>
              <a:t>CSMF</a:t>
            </a:r>
            <a:r>
              <a:rPr lang="zh-CN" altLang="en-US" sz="1400" kern="0" dirty="0">
                <a:solidFill>
                  <a:prstClr val="white"/>
                </a:solidFill>
              </a:rPr>
              <a:t> </a:t>
            </a:r>
            <a:r>
              <a:rPr lang="en-US" altLang="zh-CN" sz="1400" kern="0" dirty="0">
                <a:solidFill>
                  <a:prstClr val="white"/>
                </a:solidFill>
              </a:rPr>
              <a:t>Portal</a:t>
            </a:r>
          </a:p>
          <a:p>
            <a:pPr algn="ctr" fontAlgn="base">
              <a:spcBef>
                <a:spcPct val="0"/>
              </a:spcBef>
              <a:spcAft>
                <a:spcPct val="0"/>
              </a:spcAft>
            </a:pPr>
            <a:r>
              <a:rPr lang="en-US" altLang="zh-CN" sz="1400" kern="0" dirty="0">
                <a:solidFill>
                  <a:prstClr val="white"/>
                </a:solidFill>
              </a:rPr>
              <a:t>(Tenant Portal)</a:t>
            </a:r>
            <a:endParaRPr lang="en-US" sz="1400" kern="0" dirty="0">
              <a:solidFill>
                <a:prstClr val="white"/>
              </a:solidFill>
            </a:endParaRPr>
          </a:p>
        </p:txBody>
      </p:sp>
      <p:sp>
        <p:nvSpPr>
          <p:cNvPr id="21" name="圆角矩形 85">
            <a:extLst>
              <a:ext uri="{FF2B5EF4-FFF2-40B4-BE49-F238E27FC236}">
                <a16:creationId xmlns:a16="http://schemas.microsoft.com/office/drawing/2014/main" xmlns="" id="{C3586567-38D4-4976-8A57-6E0A7EA6F980}"/>
              </a:ext>
            </a:extLst>
          </p:cNvPr>
          <p:cNvSpPr/>
          <p:nvPr/>
        </p:nvSpPr>
        <p:spPr>
          <a:xfrm>
            <a:off x="1118086" y="3693345"/>
            <a:ext cx="1174805" cy="567225"/>
          </a:xfrm>
          <a:prstGeom prst="roundRect">
            <a:avLst/>
          </a:prstGeom>
          <a:solidFill>
            <a:schemeClr val="bg1">
              <a:lumMod val="6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200" kern="0" dirty="0"/>
              <a:t>NST  Model</a:t>
            </a:r>
          </a:p>
          <a:p>
            <a:pPr algn="ctr" fontAlgn="base">
              <a:spcBef>
                <a:spcPct val="0"/>
              </a:spcBef>
              <a:spcAft>
                <a:spcPct val="0"/>
              </a:spcAft>
            </a:pPr>
            <a:r>
              <a:rPr lang="en-US" altLang="zh-CN" sz="1200" kern="0" dirty="0"/>
              <a:t>(Including</a:t>
            </a:r>
            <a:r>
              <a:rPr lang="zh-CN" altLang="en-US" sz="1200" kern="0" dirty="0"/>
              <a:t> </a:t>
            </a:r>
            <a:r>
              <a:rPr lang="en-US" altLang="zh-CN" sz="1200" kern="0" dirty="0"/>
              <a:t>KPI</a:t>
            </a:r>
            <a:r>
              <a:rPr lang="zh-CN" altLang="en-US" sz="1200" kern="0" dirty="0"/>
              <a:t> </a:t>
            </a:r>
            <a:r>
              <a:rPr lang="en-US" altLang="zh-CN" sz="1200" kern="0" dirty="0"/>
              <a:t>Monitoring</a:t>
            </a:r>
            <a:r>
              <a:rPr lang="zh-CN" altLang="en-US" sz="1200" kern="0" dirty="0"/>
              <a:t> </a:t>
            </a:r>
            <a:r>
              <a:rPr lang="en-US" altLang="zh-CN" sz="1200" kern="0" dirty="0"/>
              <a:t>)</a:t>
            </a:r>
            <a:endParaRPr lang="en-US" sz="1200" kern="0" dirty="0"/>
          </a:p>
        </p:txBody>
      </p:sp>
      <p:sp>
        <p:nvSpPr>
          <p:cNvPr id="22" name="圆角矩形 86">
            <a:extLst>
              <a:ext uri="{FF2B5EF4-FFF2-40B4-BE49-F238E27FC236}">
                <a16:creationId xmlns:a16="http://schemas.microsoft.com/office/drawing/2014/main" xmlns="" id="{23A5564A-A5A0-4F96-8AAD-DC3F03354B8C}"/>
              </a:ext>
            </a:extLst>
          </p:cNvPr>
          <p:cNvSpPr/>
          <p:nvPr/>
        </p:nvSpPr>
        <p:spPr>
          <a:xfrm>
            <a:off x="1170443" y="4466952"/>
            <a:ext cx="1122447" cy="226503"/>
          </a:xfrm>
          <a:prstGeom prst="roundRect">
            <a:avLst/>
          </a:prstGeom>
          <a:solidFill>
            <a:schemeClr val="bg1">
              <a:lumMod val="6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200" kern="0" dirty="0"/>
              <a:t>NSST  Model</a:t>
            </a:r>
            <a:endParaRPr lang="en-US" sz="1200" kern="0" dirty="0"/>
          </a:p>
        </p:txBody>
      </p:sp>
      <p:sp>
        <p:nvSpPr>
          <p:cNvPr id="23" name="圆角矩形 87">
            <a:extLst>
              <a:ext uri="{FF2B5EF4-FFF2-40B4-BE49-F238E27FC236}">
                <a16:creationId xmlns:a16="http://schemas.microsoft.com/office/drawing/2014/main" xmlns="" id="{E9E8CF3F-C926-4EEA-BD22-BF6379784E9B}"/>
              </a:ext>
            </a:extLst>
          </p:cNvPr>
          <p:cNvSpPr/>
          <p:nvPr/>
        </p:nvSpPr>
        <p:spPr>
          <a:xfrm>
            <a:off x="582768" y="6110514"/>
            <a:ext cx="919140" cy="197596"/>
          </a:xfrm>
          <a:prstGeom prst="roundRect">
            <a:avLst/>
          </a:prstGeom>
          <a:solidFill>
            <a:schemeClr val="accent1">
              <a:lumMod val="60000"/>
              <a:lumOff val="40000"/>
            </a:schemeClr>
          </a:solidFill>
          <a:ln w="12700" cap="flat" cmpd="sng" algn="ctr">
            <a:solidFill>
              <a:srgbClr val="5B9BD5">
                <a:shade val="50000"/>
              </a:srgbClr>
            </a:solidFill>
            <a:prstDash val="sysDash"/>
            <a:miter lim="800000"/>
          </a:ln>
          <a:effectLst/>
        </p:spPr>
        <p:txBody>
          <a:bodyPr rtlCol="0" anchor="ctr"/>
          <a:lstStyle/>
          <a:p>
            <a:pPr algn="ctr" fontAlgn="base">
              <a:spcBef>
                <a:spcPct val="0"/>
              </a:spcBef>
              <a:spcAft>
                <a:spcPct val="0"/>
              </a:spcAft>
              <a:defRPr/>
            </a:pPr>
            <a:r>
              <a:rPr lang="en-US" altLang="zh-CN" sz="1100" kern="0" dirty="0">
                <a:solidFill>
                  <a:schemeClr val="tx1">
                    <a:lumMod val="85000"/>
                    <a:lumOff val="15000"/>
                  </a:schemeClr>
                </a:solidFill>
              </a:rPr>
              <a:t>NSST  Model</a:t>
            </a:r>
            <a:endParaRPr lang="en-US" sz="1100" kern="0" dirty="0">
              <a:solidFill>
                <a:schemeClr val="tx1">
                  <a:lumMod val="85000"/>
                  <a:lumOff val="15000"/>
                </a:schemeClr>
              </a:solidFill>
            </a:endParaRPr>
          </a:p>
        </p:txBody>
      </p:sp>
      <p:cxnSp>
        <p:nvCxnSpPr>
          <p:cNvPr id="24" name="直接箭头连接符 109">
            <a:extLst>
              <a:ext uri="{FF2B5EF4-FFF2-40B4-BE49-F238E27FC236}">
                <a16:creationId xmlns:a16="http://schemas.microsoft.com/office/drawing/2014/main" xmlns="" id="{AC3397CC-29F9-4214-8804-A9902A9CE487}"/>
              </a:ext>
            </a:extLst>
          </p:cNvPr>
          <p:cNvCxnSpPr>
            <a:cxnSpLocks/>
            <a:stCxn id="23" idx="0"/>
            <a:endCxn id="22" idx="2"/>
          </p:cNvCxnSpPr>
          <p:nvPr/>
        </p:nvCxnSpPr>
        <p:spPr>
          <a:xfrm flipV="1">
            <a:off x="1042338" y="4693455"/>
            <a:ext cx="689329" cy="1417059"/>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5" name="矩形 89">
            <a:extLst>
              <a:ext uri="{FF2B5EF4-FFF2-40B4-BE49-F238E27FC236}">
                <a16:creationId xmlns:a16="http://schemas.microsoft.com/office/drawing/2014/main" xmlns="" id="{16094BFA-098A-4980-B8D7-3314CD2E04A3}"/>
              </a:ext>
            </a:extLst>
          </p:cNvPr>
          <p:cNvSpPr/>
          <p:nvPr/>
        </p:nvSpPr>
        <p:spPr>
          <a:xfrm>
            <a:off x="899034" y="5555442"/>
            <a:ext cx="736099" cy="276999"/>
          </a:xfrm>
          <a:prstGeom prst="rect">
            <a:avLst/>
          </a:prstGeom>
        </p:spPr>
        <p:txBody>
          <a:bodyPr wrap="none">
            <a:spAutoFit/>
          </a:bodyPr>
          <a:lstStyle/>
          <a:p>
            <a:pPr algn="ctr" fontAlgn="base">
              <a:spcBef>
                <a:spcPct val="0"/>
              </a:spcBef>
              <a:spcAft>
                <a:spcPct val="0"/>
              </a:spcAft>
              <a:defRPr/>
            </a:pPr>
            <a:r>
              <a:rPr lang="en-US" altLang="zh-CN" sz="1200" kern="0" dirty="0">
                <a:solidFill>
                  <a:prstClr val="black"/>
                </a:solidFill>
              </a:rPr>
              <a:t>Onboard</a:t>
            </a:r>
            <a:endParaRPr lang="en-US" sz="1200" kern="0" dirty="0">
              <a:solidFill>
                <a:prstClr val="black"/>
              </a:solidFill>
            </a:endParaRPr>
          </a:p>
        </p:txBody>
      </p:sp>
      <p:sp>
        <p:nvSpPr>
          <p:cNvPr id="26" name="圆角矩形 90">
            <a:extLst>
              <a:ext uri="{FF2B5EF4-FFF2-40B4-BE49-F238E27FC236}">
                <a16:creationId xmlns:a16="http://schemas.microsoft.com/office/drawing/2014/main" xmlns="" id="{17BBF359-0A01-4B01-84AF-6C0B8792CA52}"/>
              </a:ext>
            </a:extLst>
          </p:cNvPr>
          <p:cNvSpPr/>
          <p:nvPr/>
        </p:nvSpPr>
        <p:spPr>
          <a:xfrm>
            <a:off x="3484359" y="5603800"/>
            <a:ext cx="1231134" cy="367309"/>
          </a:xfrm>
          <a:prstGeom prst="roundRect">
            <a:avLst/>
          </a:prstGeom>
          <a:solidFill>
            <a:schemeClr val="bg1">
              <a:lumMod val="6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200" kern="0" dirty="0"/>
              <a:t>5G KPI Collector</a:t>
            </a:r>
          </a:p>
          <a:p>
            <a:pPr algn="ctr" fontAlgn="base">
              <a:spcBef>
                <a:spcPct val="0"/>
              </a:spcBef>
              <a:spcAft>
                <a:spcPct val="0"/>
              </a:spcAft>
            </a:pPr>
            <a:r>
              <a:rPr lang="en-US" altLang="zh-CN" sz="1200" kern="0" dirty="0"/>
              <a:t>(VES</a:t>
            </a:r>
            <a:r>
              <a:rPr lang="zh-CN" altLang="en-US" sz="1200" kern="0" dirty="0"/>
              <a:t> </a:t>
            </a:r>
            <a:r>
              <a:rPr lang="en-US" altLang="zh-CN" sz="1200" kern="0" dirty="0"/>
              <a:t>/</a:t>
            </a:r>
            <a:r>
              <a:rPr lang="zh-CN" altLang="en-US" sz="1200" kern="0" dirty="0"/>
              <a:t> </a:t>
            </a:r>
            <a:r>
              <a:rPr lang="en-US" altLang="zh-CN" sz="1200" kern="0" dirty="0"/>
              <a:t>REST</a:t>
            </a:r>
            <a:r>
              <a:rPr lang="zh-CN" altLang="en-US" sz="1200" kern="0" dirty="0"/>
              <a:t> </a:t>
            </a:r>
            <a:r>
              <a:rPr lang="en-US" altLang="zh-CN" sz="1200" kern="0" dirty="0"/>
              <a:t>)</a:t>
            </a:r>
            <a:endParaRPr lang="en-US" sz="1200" kern="0" dirty="0"/>
          </a:p>
        </p:txBody>
      </p:sp>
      <p:pic>
        <p:nvPicPr>
          <p:cNvPr id="27" name="Picture 1243" descr="图片199">
            <a:extLst>
              <a:ext uri="{FF2B5EF4-FFF2-40B4-BE49-F238E27FC236}">
                <a16:creationId xmlns:a16="http://schemas.microsoft.com/office/drawing/2014/main" xmlns="" id="{8A565708-504D-43B0-9442-C369042FF3C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38482" y="1443732"/>
            <a:ext cx="694636" cy="552873"/>
          </a:xfrm>
          <a:prstGeom prst="rect">
            <a:avLst/>
          </a:prstGeom>
          <a:solidFill>
            <a:schemeClr val="bg1"/>
          </a:solidFill>
          <a:ln>
            <a:noFill/>
          </a:ln>
        </p:spPr>
      </p:pic>
      <p:pic>
        <p:nvPicPr>
          <p:cNvPr id="28" name="Picture 1243" descr="图片199">
            <a:extLst>
              <a:ext uri="{FF2B5EF4-FFF2-40B4-BE49-F238E27FC236}">
                <a16:creationId xmlns:a16="http://schemas.microsoft.com/office/drawing/2014/main" xmlns="" id="{01F56F35-5F3B-4C80-AA9C-7C5E6DB3EBB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256122" y="1478059"/>
            <a:ext cx="694636" cy="5528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31" name="直接箭头连接符 142">
            <a:extLst>
              <a:ext uri="{FF2B5EF4-FFF2-40B4-BE49-F238E27FC236}">
                <a16:creationId xmlns:a16="http://schemas.microsoft.com/office/drawing/2014/main" xmlns="" id="{7FBBEA9A-F5A1-4C21-867F-8E1C28CF7699}"/>
              </a:ext>
            </a:extLst>
          </p:cNvPr>
          <p:cNvCxnSpPr>
            <a:stCxn id="27" idx="3"/>
            <a:endCxn id="20" idx="1"/>
          </p:cNvCxnSpPr>
          <p:nvPr/>
        </p:nvCxnSpPr>
        <p:spPr>
          <a:xfrm>
            <a:off x="1133117" y="1720168"/>
            <a:ext cx="922347" cy="197987"/>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2" name="文本框 98">
            <a:extLst>
              <a:ext uri="{FF2B5EF4-FFF2-40B4-BE49-F238E27FC236}">
                <a16:creationId xmlns:a16="http://schemas.microsoft.com/office/drawing/2014/main" xmlns="" id="{C6205812-DF5E-4849-90E6-F7ED6C924D03}"/>
              </a:ext>
            </a:extLst>
          </p:cNvPr>
          <p:cNvSpPr txBox="1"/>
          <p:nvPr/>
        </p:nvSpPr>
        <p:spPr>
          <a:xfrm>
            <a:off x="336368" y="2023436"/>
            <a:ext cx="955944" cy="297454"/>
          </a:xfrm>
          <a:prstGeom prst="rect">
            <a:avLst/>
          </a:prstGeom>
          <a:noFill/>
        </p:spPr>
        <p:txBody>
          <a:bodyPr wrap="square" rtlCol="0">
            <a:spAutoFit/>
          </a:bodyPr>
          <a:lstStyle/>
          <a:p>
            <a:pPr defTabSz="914377"/>
            <a:r>
              <a:rPr lang="en-US" sz="1333" dirty="0">
                <a:solidFill>
                  <a:prstClr val="black"/>
                </a:solidFill>
                <a:latin typeface="Microsoft YaHei" panose="020B0503020204020204" pitchFamily="34" charset="-122"/>
                <a:ea typeface="Microsoft YaHei" panose="020B0503020204020204" pitchFamily="34" charset="-122"/>
              </a:rPr>
              <a:t>Tenant</a:t>
            </a:r>
          </a:p>
        </p:txBody>
      </p:sp>
      <p:sp>
        <p:nvSpPr>
          <p:cNvPr id="33" name="文本框 99">
            <a:extLst>
              <a:ext uri="{FF2B5EF4-FFF2-40B4-BE49-F238E27FC236}">
                <a16:creationId xmlns:a16="http://schemas.microsoft.com/office/drawing/2014/main" xmlns="" id="{C2776CAE-1316-418C-BE1E-B22E0F693CCE}"/>
              </a:ext>
            </a:extLst>
          </p:cNvPr>
          <p:cNvSpPr txBox="1"/>
          <p:nvPr/>
        </p:nvSpPr>
        <p:spPr>
          <a:xfrm>
            <a:off x="9256121" y="1012766"/>
            <a:ext cx="955944" cy="502573"/>
          </a:xfrm>
          <a:prstGeom prst="rect">
            <a:avLst/>
          </a:prstGeom>
          <a:noFill/>
        </p:spPr>
        <p:txBody>
          <a:bodyPr wrap="square" rtlCol="0">
            <a:spAutoFit/>
          </a:bodyPr>
          <a:lstStyle/>
          <a:p>
            <a:pPr defTabSz="914377"/>
            <a:r>
              <a:rPr lang="en-US" sz="1333" dirty="0">
                <a:solidFill>
                  <a:prstClr val="black"/>
                </a:solidFill>
                <a:latin typeface="Microsoft YaHei" panose="020B0503020204020204" pitchFamily="34" charset="-122"/>
                <a:ea typeface="Microsoft YaHei" panose="020B0503020204020204" pitchFamily="34" charset="-122"/>
              </a:rPr>
              <a:t>Service Provider</a:t>
            </a:r>
          </a:p>
        </p:txBody>
      </p:sp>
      <p:sp>
        <p:nvSpPr>
          <p:cNvPr id="34" name="圆角矩形 100">
            <a:extLst>
              <a:ext uri="{FF2B5EF4-FFF2-40B4-BE49-F238E27FC236}">
                <a16:creationId xmlns:a16="http://schemas.microsoft.com/office/drawing/2014/main" xmlns="" id="{CD738253-C6D5-4784-AF83-139F46C82431}"/>
              </a:ext>
            </a:extLst>
          </p:cNvPr>
          <p:cNvSpPr/>
          <p:nvPr/>
        </p:nvSpPr>
        <p:spPr>
          <a:xfrm>
            <a:off x="4842349" y="3865378"/>
            <a:ext cx="1115961" cy="761404"/>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sz="1400" kern="0" dirty="0">
                <a:solidFill>
                  <a:prstClr val="white"/>
                </a:solidFill>
              </a:rPr>
              <a:t>DB (historic and current KPI)</a:t>
            </a:r>
          </a:p>
        </p:txBody>
      </p:sp>
      <p:cxnSp>
        <p:nvCxnSpPr>
          <p:cNvPr id="35" name="直接箭头连接符 130">
            <a:extLst>
              <a:ext uri="{FF2B5EF4-FFF2-40B4-BE49-F238E27FC236}">
                <a16:creationId xmlns:a16="http://schemas.microsoft.com/office/drawing/2014/main" xmlns="" id="{9CE44403-DF16-45AA-9F50-EFBEC12CE219}"/>
              </a:ext>
            </a:extLst>
          </p:cNvPr>
          <p:cNvCxnSpPr>
            <a:cxnSpLocks/>
            <a:stCxn id="68" idx="0"/>
            <a:endCxn id="26" idx="2"/>
          </p:cNvCxnSpPr>
          <p:nvPr/>
        </p:nvCxnSpPr>
        <p:spPr>
          <a:xfrm flipH="1" flipV="1">
            <a:off x="4099926" y="5971109"/>
            <a:ext cx="531815" cy="17600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36" name="圆角矩形 102">
            <a:extLst>
              <a:ext uri="{FF2B5EF4-FFF2-40B4-BE49-F238E27FC236}">
                <a16:creationId xmlns:a16="http://schemas.microsoft.com/office/drawing/2014/main" xmlns="" id="{D8A757FF-FA17-46D3-9411-0658E838925B}"/>
              </a:ext>
            </a:extLst>
          </p:cNvPr>
          <p:cNvSpPr/>
          <p:nvPr/>
        </p:nvSpPr>
        <p:spPr>
          <a:xfrm>
            <a:off x="3281443" y="3449317"/>
            <a:ext cx="1185779" cy="447111"/>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dirty="0">
                <a:solidFill>
                  <a:prstClr val="white"/>
                </a:solidFill>
              </a:rPr>
              <a:t>KPI  Compute MS</a:t>
            </a:r>
            <a:endParaRPr lang="en-US" sz="1400" kern="0" dirty="0">
              <a:solidFill>
                <a:prstClr val="white"/>
              </a:solidFill>
            </a:endParaRPr>
          </a:p>
        </p:txBody>
      </p:sp>
      <p:cxnSp>
        <p:nvCxnSpPr>
          <p:cNvPr id="37" name="直接箭头连接符 144">
            <a:extLst>
              <a:ext uri="{FF2B5EF4-FFF2-40B4-BE49-F238E27FC236}">
                <a16:creationId xmlns:a16="http://schemas.microsoft.com/office/drawing/2014/main" xmlns="" id="{D6BECC0B-B425-475A-A064-BB861A8964C1}"/>
              </a:ext>
            </a:extLst>
          </p:cNvPr>
          <p:cNvCxnSpPr>
            <a:cxnSpLocks/>
            <a:stCxn id="26" idx="0"/>
          </p:cNvCxnSpPr>
          <p:nvPr/>
        </p:nvCxnSpPr>
        <p:spPr>
          <a:xfrm flipH="1" flipV="1">
            <a:off x="3886386" y="3970158"/>
            <a:ext cx="213540" cy="1633642"/>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8" name="直接箭头连接符 32">
            <a:extLst>
              <a:ext uri="{FF2B5EF4-FFF2-40B4-BE49-F238E27FC236}">
                <a16:creationId xmlns:a16="http://schemas.microsoft.com/office/drawing/2014/main" xmlns="" id="{D4EBFDC0-6FC5-4C9B-B59D-52AF767F3F57}"/>
              </a:ext>
            </a:extLst>
          </p:cNvPr>
          <p:cNvCxnSpPr>
            <a:cxnSpLocks/>
            <a:stCxn id="36" idx="3"/>
            <a:endCxn id="34" idx="1"/>
          </p:cNvCxnSpPr>
          <p:nvPr/>
        </p:nvCxnSpPr>
        <p:spPr>
          <a:xfrm>
            <a:off x="4467222" y="3672873"/>
            <a:ext cx="375127" cy="573207"/>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nvGrpSpPr>
          <p:cNvPr id="39" name="组合 105">
            <a:extLst>
              <a:ext uri="{FF2B5EF4-FFF2-40B4-BE49-F238E27FC236}">
                <a16:creationId xmlns:a16="http://schemas.microsoft.com/office/drawing/2014/main" xmlns="" id="{3F55D82A-520F-423E-B64C-9767BD41EF3E}"/>
              </a:ext>
            </a:extLst>
          </p:cNvPr>
          <p:cNvGrpSpPr/>
          <p:nvPr/>
        </p:nvGrpSpPr>
        <p:grpSpPr>
          <a:xfrm>
            <a:off x="4631741" y="5832441"/>
            <a:ext cx="364203" cy="336729"/>
            <a:chOff x="2395488" y="1768861"/>
            <a:chExt cx="273152" cy="252547"/>
          </a:xfrm>
        </p:grpSpPr>
        <p:sp>
          <p:nvSpPr>
            <p:cNvPr id="40" name="椭圆 106">
              <a:extLst>
                <a:ext uri="{FF2B5EF4-FFF2-40B4-BE49-F238E27FC236}">
                  <a16:creationId xmlns:a16="http://schemas.microsoft.com/office/drawing/2014/main" xmlns="" id="{5DD0A264-60EC-4FA4-A810-5F857A82B7C7}"/>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41" name="矩形 107">
              <a:extLst>
                <a:ext uri="{FF2B5EF4-FFF2-40B4-BE49-F238E27FC236}">
                  <a16:creationId xmlns:a16="http://schemas.microsoft.com/office/drawing/2014/main" xmlns="" id="{1A453A09-A6B8-4D4C-9D85-BA8E4232B72B}"/>
                </a:ext>
              </a:extLst>
            </p:cNvPr>
            <p:cNvSpPr/>
            <p:nvPr/>
          </p:nvSpPr>
          <p:spPr>
            <a:xfrm>
              <a:off x="2395488" y="1786612"/>
              <a:ext cx="273152"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2.1</a:t>
              </a:r>
              <a:endParaRPr lang="en-US" sz="1100" kern="0" dirty="0">
                <a:solidFill>
                  <a:schemeClr val="bg1"/>
                </a:solidFill>
              </a:endParaRPr>
            </a:p>
          </p:txBody>
        </p:sp>
      </p:grpSp>
      <p:grpSp>
        <p:nvGrpSpPr>
          <p:cNvPr id="42" name="组合 108">
            <a:extLst>
              <a:ext uri="{FF2B5EF4-FFF2-40B4-BE49-F238E27FC236}">
                <a16:creationId xmlns:a16="http://schemas.microsoft.com/office/drawing/2014/main" xmlns="" id="{ADDA1F5B-83F8-4983-8172-0171C2845C17}"/>
              </a:ext>
            </a:extLst>
          </p:cNvPr>
          <p:cNvGrpSpPr/>
          <p:nvPr/>
        </p:nvGrpSpPr>
        <p:grpSpPr>
          <a:xfrm>
            <a:off x="3497218" y="4004997"/>
            <a:ext cx="364203" cy="336729"/>
            <a:chOff x="2383803" y="1768861"/>
            <a:chExt cx="273152" cy="252547"/>
          </a:xfrm>
        </p:grpSpPr>
        <p:sp>
          <p:nvSpPr>
            <p:cNvPr id="43" name="椭圆 109">
              <a:extLst>
                <a:ext uri="{FF2B5EF4-FFF2-40B4-BE49-F238E27FC236}">
                  <a16:creationId xmlns:a16="http://schemas.microsoft.com/office/drawing/2014/main" xmlns="" id="{ADFC5F14-C771-4A06-88D6-371950A25746}"/>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44" name="矩形 110">
              <a:extLst>
                <a:ext uri="{FF2B5EF4-FFF2-40B4-BE49-F238E27FC236}">
                  <a16:creationId xmlns:a16="http://schemas.microsoft.com/office/drawing/2014/main" xmlns="" id="{D80B5EC0-F8D9-4244-8C7D-ED0C5C42C564}"/>
                </a:ext>
              </a:extLst>
            </p:cNvPr>
            <p:cNvSpPr/>
            <p:nvPr/>
          </p:nvSpPr>
          <p:spPr>
            <a:xfrm>
              <a:off x="2383803" y="1794790"/>
              <a:ext cx="273152"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2.2</a:t>
              </a:r>
              <a:endParaRPr lang="en-US" sz="1100" kern="0" dirty="0">
                <a:solidFill>
                  <a:schemeClr val="bg1"/>
                </a:solidFill>
              </a:endParaRPr>
            </a:p>
          </p:txBody>
        </p:sp>
      </p:grpSp>
      <p:grpSp>
        <p:nvGrpSpPr>
          <p:cNvPr id="45" name="组合 111">
            <a:extLst>
              <a:ext uri="{FF2B5EF4-FFF2-40B4-BE49-F238E27FC236}">
                <a16:creationId xmlns:a16="http://schemas.microsoft.com/office/drawing/2014/main" xmlns="" id="{279BAD27-4B4A-4FB6-8C8F-BBA9F82BB8AA}"/>
              </a:ext>
            </a:extLst>
          </p:cNvPr>
          <p:cNvGrpSpPr/>
          <p:nvPr/>
        </p:nvGrpSpPr>
        <p:grpSpPr>
          <a:xfrm>
            <a:off x="4371880" y="3926866"/>
            <a:ext cx="364203" cy="336729"/>
            <a:chOff x="2395488" y="1768861"/>
            <a:chExt cx="273152" cy="252547"/>
          </a:xfrm>
        </p:grpSpPr>
        <p:sp>
          <p:nvSpPr>
            <p:cNvPr id="46" name="椭圆 112">
              <a:extLst>
                <a:ext uri="{FF2B5EF4-FFF2-40B4-BE49-F238E27FC236}">
                  <a16:creationId xmlns:a16="http://schemas.microsoft.com/office/drawing/2014/main" xmlns="" id="{75F3CB62-082D-4103-A207-69DFECF121CC}"/>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47" name="矩形 113">
              <a:extLst>
                <a:ext uri="{FF2B5EF4-FFF2-40B4-BE49-F238E27FC236}">
                  <a16:creationId xmlns:a16="http://schemas.microsoft.com/office/drawing/2014/main" xmlns="" id="{998F486C-E885-441A-9653-EB0736FF1BE7}"/>
                </a:ext>
              </a:extLst>
            </p:cNvPr>
            <p:cNvSpPr/>
            <p:nvPr/>
          </p:nvSpPr>
          <p:spPr>
            <a:xfrm>
              <a:off x="2395488" y="1786612"/>
              <a:ext cx="273152"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2.3</a:t>
              </a:r>
              <a:endParaRPr lang="en-US" sz="1100" kern="0" dirty="0">
                <a:solidFill>
                  <a:schemeClr val="bg1"/>
                </a:solidFill>
              </a:endParaRPr>
            </a:p>
          </p:txBody>
        </p:sp>
      </p:grpSp>
      <p:cxnSp>
        <p:nvCxnSpPr>
          <p:cNvPr id="48" name="直接箭头连接符 35">
            <a:extLst>
              <a:ext uri="{FF2B5EF4-FFF2-40B4-BE49-F238E27FC236}">
                <a16:creationId xmlns:a16="http://schemas.microsoft.com/office/drawing/2014/main" xmlns="" id="{5C144D19-D52C-41DE-90C9-C8E19459A5DC}"/>
              </a:ext>
            </a:extLst>
          </p:cNvPr>
          <p:cNvCxnSpPr>
            <a:cxnSpLocks/>
            <a:stCxn id="20" idx="2"/>
            <a:endCxn id="34" idx="0"/>
          </p:cNvCxnSpPr>
          <p:nvPr/>
        </p:nvCxnSpPr>
        <p:spPr>
          <a:xfrm>
            <a:off x="2727766" y="2250015"/>
            <a:ext cx="2672564" cy="161536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49" name="直接箭头连接符 168">
            <a:extLst>
              <a:ext uri="{FF2B5EF4-FFF2-40B4-BE49-F238E27FC236}">
                <a16:creationId xmlns:a16="http://schemas.microsoft.com/office/drawing/2014/main" xmlns="" id="{3187D0C0-D935-4050-A4F1-F37032A59078}"/>
              </a:ext>
            </a:extLst>
          </p:cNvPr>
          <p:cNvCxnSpPr>
            <a:cxnSpLocks/>
            <a:endCxn id="34" idx="0"/>
          </p:cNvCxnSpPr>
          <p:nvPr/>
        </p:nvCxnSpPr>
        <p:spPr>
          <a:xfrm flipH="1">
            <a:off x="5400330" y="2189485"/>
            <a:ext cx="1789880" cy="1675893"/>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cxnSp>
        <p:nvCxnSpPr>
          <p:cNvPr id="50" name="直接箭头连接符 170">
            <a:extLst>
              <a:ext uri="{FF2B5EF4-FFF2-40B4-BE49-F238E27FC236}">
                <a16:creationId xmlns:a16="http://schemas.microsoft.com/office/drawing/2014/main" xmlns="" id="{C50CA13C-11B9-4D51-AEA0-44B7E1FD874D}"/>
              </a:ext>
            </a:extLst>
          </p:cNvPr>
          <p:cNvCxnSpPr/>
          <p:nvPr/>
        </p:nvCxnSpPr>
        <p:spPr>
          <a:xfrm flipH="1">
            <a:off x="7589056" y="1947932"/>
            <a:ext cx="1667065" cy="75504"/>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grpSp>
        <p:nvGrpSpPr>
          <p:cNvPr id="51" name="组合 117">
            <a:extLst>
              <a:ext uri="{FF2B5EF4-FFF2-40B4-BE49-F238E27FC236}">
                <a16:creationId xmlns:a16="http://schemas.microsoft.com/office/drawing/2014/main" xmlns="" id="{C62E464C-72E4-4C71-B5D8-8EE0C7338889}"/>
              </a:ext>
            </a:extLst>
          </p:cNvPr>
          <p:cNvGrpSpPr/>
          <p:nvPr/>
        </p:nvGrpSpPr>
        <p:grpSpPr>
          <a:xfrm>
            <a:off x="1339545" y="1648955"/>
            <a:ext cx="364203" cy="336729"/>
            <a:chOff x="2395488" y="1768861"/>
            <a:chExt cx="273152" cy="252547"/>
          </a:xfrm>
        </p:grpSpPr>
        <p:sp>
          <p:nvSpPr>
            <p:cNvPr id="52" name="椭圆 118">
              <a:extLst>
                <a:ext uri="{FF2B5EF4-FFF2-40B4-BE49-F238E27FC236}">
                  <a16:creationId xmlns:a16="http://schemas.microsoft.com/office/drawing/2014/main" xmlns="" id="{C72651B4-0099-4B4B-BC0C-CDB4516D3456}"/>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53" name="矩形 119">
              <a:extLst>
                <a:ext uri="{FF2B5EF4-FFF2-40B4-BE49-F238E27FC236}">
                  <a16:creationId xmlns:a16="http://schemas.microsoft.com/office/drawing/2014/main" xmlns="" id="{6E71DAF2-8AC8-4E72-A3C7-B51E95592737}"/>
                </a:ext>
              </a:extLst>
            </p:cNvPr>
            <p:cNvSpPr/>
            <p:nvPr/>
          </p:nvSpPr>
          <p:spPr>
            <a:xfrm>
              <a:off x="2395488" y="1786612"/>
              <a:ext cx="273152"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3.1</a:t>
              </a:r>
              <a:endParaRPr lang="en-US" sz="1100" kern="0" dirty="0">
                <a:solidFill>
                  <a:schemeClr val="bg1"/>
                </a:solidFill>
              </a:endParaRPr>
            </a:p>
          </p:txBody>
        </p:sp>
      </p:grpSp>
      <p:grpSp>
        <p:nvGrpSpPr>
          <p:cNvPr id="54" name="组合 120">
            <a:extLst>
              <a:ext uri="{FF2B5EF4-FFF2-40B4-BE49-F238E27FC236}">
                <a16:creationId xmlns:a16="http://schemas.microsoft.com/office/drawing/2014/main" xmlns="" id="{B2ED8C99-8C3D-4C03-9781-3A42D79718ED}"/>
              </a:ext>
            </a:extLst>
          </p:cNvPr>
          <p:cNvGrpSpPr/>
          <p:nvPr/>
        </p:nvGrpSpPr>
        <p:grpSpPr>
          <a:xfrm>
            <a:off x="2897912" y="2376465"/>
            <a:ext cx="364203" cy="336729"/>
            <a:chOff x="2395488" y="1768861"/>
            <a:chExt cx="273152" cy="252547"/>
          </a:xfrm>
        </p:grpSpPr>
        <p:sp>
          <p:nvSpPr>
            <p:cNvPr id="55" name="椭圆 121">
              <a:extLst>
                <a:ext uri="{FF2B5EF4-FFF2-40B4-BE49-F238E27FC236}">
                  <a16:creationId xmlns:a16="http://schemas.microsoft.com/office/drawing/2014/main" xmlns="" id="{B5CE1588-984C-4A51-B3B2-7B1184EA2A29}"/>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56" name="矩形 122">
              <a:extLst>
                <a:ext uri="{FF2B5EF4-FFF2-40B4-BE49-F238E27FC236}">
                  <a16:creationId xmlns:a16="http://schemas.microsoft.com/office/drawing/2014/main" xmlns="" id="{FB9A9C57-2849-4858-A4C1-503EE18422F9}"/>
                </a:ext>
              </a:extLst>
            </p:cNvPr>
            <p:cNvSpPr/>
            <p:nvPr/>
          </p:nvSpPr>
          <p:spPr>
            <a:xfrm>
              <a:off x="2397892" y="1786612"/>
              <a:ext cx="268343" cy="192409"/>
            </a:xfrm>
            <a:prstGeom prst="rect">
              <a:avLst/>
            </a:prstGeom>
          </p:spPr>
          <p:txBody>
            <a:bodyPr wrap="none">
              <a:spAutoFit/>
            </a:bodyPr>
            <a:lstStyle/>
            <a:p>
              <a:pPr algn="ctr" fontAlgn="base">
                <a:spcBef>
                  <a:spcPct val="0"/>
                </a:spcBef>
                <a:spcAft>
                  <a:spcPct val="0"/>
                </a:spcAft>
              </a:pPr>
              <a:r>
                <a:rPr lang="en-US" altLang="zh-CN" sz="1100" kern="0" dirty="0">
                  <a:solidFill>
                    <a:schemeClr val="bg1"/>
                  </a:solidFill>
                </a:rPr>
                <a:t>3.2</a:t>
              </a:r>
              <a:endParaRPr lang="en-US" sz="1100" kern="0" dirty="0">
                <a:solidFill>
                  <a:schemeClr val="bg1"/>
                </a:solidFill>
              </a:endParaRPr>
            </a:p>
          </p:txBody>
        </p:sp>
      </p:grpSp>
      <p:grpSp>
        <p:nvGrpSpPr>
          <p:cNvPr id="57" name="组合 123">
            <a:extLst>
              <a:ext uri="{FF2B5EF4-FFF2-40B4-BE49-F238E27FC236}">
                <a16:creationId xmlns:a16="http://schemas.microsoft.com/office/drawing/2014/main" xmlns="" id="{621D5F79-D692-4B85-AF93-1F3102E3EAB4}"/>
              </a:ext>
            </a:extLst>
          </p:cNvPr>
          <p:cNvGrpSpPr/>
          <p:nvPr/>
        </p:nvGrpSpPr>
        <p:grpSpPr>
          <a:xfrm>
            <a:off x="8595507" y="1888740"/>
            <a:ext cx="364203" cy="336729"/>
            <a:chOff x="2395488" y="1768861"/>
            <a:chExt cx="273152" cy="252547"/>
          </a:xfrm>
        </p:grpSpPr>
        <p:sp>
          <p:nvSpPr>
            <p:cNvPr id="58" name="椭圆 124">
              <a:extLst>
                <a:ext uri="{FF2B5EF4-FFF2-40B4-BE49-F238E27FC236}">
                  <a16:creationId xmlns:a16="http://schemas.microsoft.com/office/drawing/2014/main" xmlns="" id="{222E09AA-D448-42E5-A674-34E26A1D9802}"/>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59" name="矩形 125">
              <a:extLst>
                <a:ext uri="{FF2B5EF4-FFF2-40B4-BE49-F238E27FC236}">
                  <a16:creationId xmlns:a16="http://schemas.microsoft.com/office/drawing/2014/main" xmlns="" id="{F341BB57-D7B3-4F1F-B69A-FC525291A657}"/>
                </a:ext>
              </a:extLst>
            </p:cNvPr>
            <p:cNvSpPr/>
            <p:nvPr/>
          </p:nvSpPr>
          <p:spPr>
            <a:xfrm>
              <a:off x="2395488" y="1786612"/>
              <a:ext cx="273152"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3.1</a:t>
              </a:r>
              <a:endParaRPr lang="en-US" sz="1100" kern="0" dirty="0">
                <a:solidFill>
                  <a:schemeClr val="bg1"/>
                </a:solidFill>
              </a:endParaRPr>
            </a:p>
          </p:txBody>
        </p:sp>
      </p:grpSp>
      <p:grpSp>
        <p:nvGrpSpPr>
          <p:cNvPr id="60" name="组合 126">
            <a:extLst>
              <a:ext uri="{FF2B5EF4-FFF2-40B4-BE49-F238E27FC236}">
                <a16:creationId xmlns:a16="http://schemas.microsoft.com/office/drawing/2014/main" xmlns="" id="{EEDB34CC-7885-461A-9D4C-5CF5C56D54E5}"/>
              </a:ext>
            </a:extLst>
          </p:cNvPr>
          <p:cNvGrpSpPr/>
          <p:nvPr/>
        </p:nvGrpSpPr>
        <p:grpSpPr>
          <a:xfrm>
            <a:off x="6740508" y="2275169"/>
            <a:ext cx="364203" cy="336729"/>
            <a:chOff x="2395488" y="1768861"/>
            <a:chExt cx="273152" cy="252547"/>
          </a:xfrm>
        </p:grpSpPr>
        <p:sp>
          <p:nvSpPr>
            <p:cNvPr id="61" name="椭圆 127">
              <a:extLst>
                <a:ext uri="{FF2B5EF4-FFF2-40B4-BE49-F238E27FC236}">
                  <a16:creationId xmlns:a16="http://schemas.microsoft.com/office/drawing/2014/main" xmlns="" id="{89567DDD-FB47-4FBA-8552-955D307ECCC3}"/>
                </a:ext>
              </a:extLst>
            </p:cNvPr>
            <p:cNvSpPr/>
            <p:nvPr/>
          </p:nvSpPr>
          <p:spPr>
            <a:xfrm>
              <a:off x="2404831"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100" dirty="0">
                <a:solidFill>
                  <a:schemeClr val="bg1"/>
                </a:solidFill>
              </a:endParaRPr>
            </a:p>
          </p:txBody>
        </p:sp>
        <p:sp>
          <p:nvSpPr>
            <p:cNvPr id="62" name="矩形 128">
              <a:extLst>
                <a:ext uri="{FF2B5EF4-FFF2-40B4-BE49-F238E27FC236}">
                  <a16:creationId xmlns:a16="http://schemas.microsoft.com/office/drawing/2014/main" xmlns="" id="{90F0887F-865D-4D72-A9DA-7F7199B458A0}"/>
                </a:ext>
              </a:extLst>
            </p:cNvPr>
            <p:cNvSpPr/>
            <p:nvPr/>
          </p:nvSpPr>
          <p:spPr>
            <a:xfrm>
              <a:off x="2395488" y="1786612"/>
              <a:ext cx="273152" cy="196208"/>
            </a:xfrm>
            <a:prstGeom prst="rect">
              <a:avLst/>
            </a:prstGeom>
          </p:spPr>
          <p:txBody>
            <a:bodyPr wrap="none">
              <a:spAutoFit/>
            </a:bodyPr>
            <a:lstStyle/>
            <a:p>
              <a:pPr algn="ctr" fontAlgn="base">
                <a:spcBef>
                  <a:spcPct val="0"/>
                </a:spcBef>
                <a:spcAft>
                  <a:spcPct val="0"/>
                </a:spcAft>
              </a:pPr>
              <a:r>
                <a:rPr lang="en-US" altLang="zh-CN" sz="1100" kern="0" dirty="0">
                  <a:solidFill>
                    <a:schemeClr val="bg1"/>
                  </a:solidFill>
                </a:rPr>
                <a:t>3.2</a:t>
              </a:r>
              <a:endParaRPr lang="en-US" sz="1100" kern="0" dirty="0">
                <a:solidFill>
                  <a:schemeClr val="bg1"/>
                </a:solidFill>
              </a:endParaRPr>
            </a:p>
          </p:txBody>
        </p:sp>
      </p:grpSp>
      <p:sp>
        <p:nvSpPr>
          <p:cNvPr id="63" name="文本框 129">
            <a:extLst>
              <a:ext uri="{FF2B5EF4-FFF2-40B4-BE49-F238E27FC236}">
                <a16:creationId xmlns:a16="http://schemas.microsoft.com/office/drawing/2014/main" xmlns="" id="{63CF81CC-5CC5-4CF8-A4A5-3D6E19B5C56D}"/>
              </a:ext>
            </a:extLst>
          </p:cNvPr>
          <p:cNvSpPr txBox="1"/>
          <p:nvPr/>
        </p:nvSpPr>
        <p:spPr>
          <a:xfrm>
            <a:off x="9238296" y="2063478"/>
            <a:ext cx="2845721" cy="2862322"/>
          </a:xfrm>
          <a:prstGeom prst="rect">
            <a:avLst/>
          </a:prstGeom>
          <a:noFill/>
          <a:ln>
            <a:solidFill>
              <a:schemeClr val="tx1">
                <a:lumMod val="75000"/>
                <a:lumOff val="25000"/>
              </a:schemeClr>
            </a:solidFill>
          </a:ln>
        </p:spPr>
        <p:txBody>
          <a:bodyPr wrap="square" rtlCol="0">
            <a:spAutoFit/>
          </a:bodyPr>
          <a:lstStyle/>
          <a:p>
            <a:pPr marL="228600" indent="-228600" algn="l">
              <a:buAutoNum type="arabicPeriod"/>
            </a:pPr>
            <a:r>
              <a:rPr lang="en-US" altLang="zh-CN" sz="1200" dirty="0">
                <a:latin typeface="Microsoft YaHei" panose="020B0503020204020204" pitchFamily="34" charset="-122"/>
                <a:ea typeface="Microsoft YaHei" panose="020B0503020204020204" pitchFamily="34" charset="-122"/>
              </a:rPr>
              <a:t>SDC</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distributes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KPI</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template</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to</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Compute</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MS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in</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DCAE</a:t>
            </a:r>
          </a:p>
          <a:p>
            <a:pPr algn="l"/>
            <a:endParaRPr lang="en-US" altLang="zh-CN" sz="1200" dirty="0">
              <a:latin typeface="Microsoft YaHei" panose="020B0503020204020204" pitchFamily="34" charset="-122"/>
              <a:ea typeface="Microsoft YaHei" panose="020B0503020204020204" pitchFamily="34" charset="-122"/>
            </a:endParaRPr>
          </a:p>
          <a:p>
            <a:pPr algn="l"/>
            <a:r>
              <a:rPr lang="en-US" altLang="zh-CN" sz="1200" dirty="0">
                <a:latin typeface="Microsoft YaHei" panose="020B0503020204020204" pitchFamily="34" charset="-122"/>
                <a:ea typeface="Microsoft YaHei" panose="020B0503020204020204" pitchFamily="34" charset="-122"/>
              </a:rPr>
              <a:t>2.1</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NSSMF</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reports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PM</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data</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to</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ONAP</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via</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collector</a:t>
            </a:r>
          </a:p>
          <a:p>
            <a:r>
              <a:rPr lang="en-US" altLang="zh-CN" sz="1200" dirty="0">
                <a:latin typeface="Microsoft YaHei" panose="020B0503020204020204" pitchFamily="34" charset="-122"/>
                <a:ea typeface="Microsoft YaHei" panose="020B0503020204020204" pitchFamily="34" charset="-122"/>
              </a:rPr>
              <a:t>2.2 KPI</a:t>
            </a:r>
            <a:r>
              <a:rPr lang="zh-CN" altLang="en-US" sz="1200" dirty="0">
                <a:latin typeface="Microsoft YaHei" panose="020B0503020204020204" pitchFamily="34" charset="-122"/>
                <a:ea typeface="Microsoft YaHei" panose="020B0503020204020204" pitchFamily="34" charset="-122"/>
              </a:rPr>
              <a:t> </a:t>
            </a:r>
            <a:r>
              <a:rPr lang="en-US" altLang="zh-CN" sz="1200" dirty="0" err="1">
                <a:latin typeface="Microsoft YaHei" panose="020B0503020204020204" pitchFamily="34" charset="-122"/>
                <a:ea typeface="Microsoft YaHei" panose="020B0503020204020204" pitchFamily="34" charset="-122"/>
              </a:rPr>
              <a:t>Computexternal</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es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MS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analyses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template</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and</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processes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data</a:t>
            </a:r>
            <a:r>
              <a:rPr lang="zh-CN" altLang="en-US" sz="1200" dirty="0">
                <a:latin typeface="Microsoft YaHei" panose="020B0503020204020204" pitchFamily="34" charset="-122"/>
                <a:ea typeface="Microsoft YaHei" panose="020B0503020204020204" pitchFamily="34" charset="-122"/>
              </a:rPr>
              <a:t> </a:t>
            </a:r>
            <a:endParaRPr lang="en-US" altLang="zh-CN" sz="1200" dirty="0">
              <a:latin typeface="Microsoft YaHei" panose="020B0503020204020204" pitchFamily="34" charset="-122"/>
              <a:ea typeface="Microsoft YaHei" panose="020B0503020204020204" pitchFamily="34" charset="-122"/>
            </a:endParaRPr>
          </a:p>
          <a:p>
            <a:r>
              <a:rPr lang="en-US" altLang="zh-CN" sz="1200" dirty="0">
                <a:latin typeface="Microsoft YaHei" panose="020B0503020204020204" pitchFamily="34" charset="-122"/>
                <a:ea typeface="Microsoft YaHei" panose="020B0503020204020204" pitchFamily="34" charset="-122"/>
              </a:rPr>
              <a:t>2.3 Data</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is stored</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in</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DCAE DB</a:t>
            </a:r>
          </a:p>
          <a:p>
            <a:endParaRPr lang="en-US" altLang="zh-CN" sz="1200" dirty="0">
              <a:latin typeface="Microsoft YaHei" panose="020B0503020204020204" pitchFamily="34" charset="-122"/>
              <a:ea typeface="Microsoft YaHei" panose="020B0503020204020204" pitchFamily="34" charset="-122"/>
            </a:endParaRPr>
          </a:p>
          <a:p>
            <a:r>
              <a:rPr lang="en-US" altLang="zh-CN" sz="1200" dirty="0">
                <a:latin typeface="Microsoft YaHei" panose="020B0503020204020204" pitchFamily="34" charset="-122"/>
                <a:ea typeface="Microsoft YaHei" panose="020B0503020204020204" pitchFamily="34" charset="-122"/>
              </a:rPr>
              <a:t>3.1</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Tenant</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/Operator</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monitors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PM</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KPI</a:t>
            </a:r>
          </a:p>
          <a:p>
            <a:pPr algn="l"/>
            <a:r>
              <a:rPr lang="en-US" altLang="zh-CN" sz="1200" dirty="0">
                <a:latin typeface="Microsoft YaHei" panose="020B0503020204020204" pitchFamily="34" charset="-122"/>
                <a:ea typeface="Microsoft YaHei" panose="020B0503020204020204" pitchFamily="34" charset="-122"/>
              </a:rPr>
              <a:t>3.2</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Operator</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searches</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PM</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KPI</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from</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DCAE DB (historic</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data</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can</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also</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be</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visualized</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in</a:t>
            </a:r>
            <a:r>
              <a:rPr lang="zh-CN" altLang="en-US" sz="1200" dirty="0">
                <a:latin typeface="Microsoft YaHei" panose="020B0503020204020204" pitchFamily="34" charset="-122"/>
                <a:ea typeface="Microsoft YaHei" panose="020B0503020204020204" pitchFamily="34" charset="-122"/>
              </a:rPr>
              <a:t> </a:t>
            </a:r>
            <a:r>
              <a:rPr lang="en-US" altLang="zh-CN" sz="1200" dirty="0">
                <a:latin typeface="Microsoft YaHei" panose="020B0503020204020204" pitchFamily="34" charset="-122"/>
                <a:ea typeface="Microsoft YaHei" panose="020B0503020204020204" pitchFamily="34" charset="-122"/>
              </a:rPr>
              <a:t>DB)</a:t>
            </a:r>
          </a:p>
        </p:txBody>
      </p:sp>
      <p:cxnSp>
        <p:nvCxnSpPr>
          <p:cNvPr id="64" name="直接箭头连接符 58">
            <a:extLst>
              <a:ext uri="{FF2B5EF4-FFF2-40B4-BE49-F238E27FC236}">
                <a16:creationId xmlns:a16="http://schemas.microsoft.com/office/drawing/2014/main" xmlns="" id="{58408B6C-D01D-44FF-B66D-A8D38435F76C}"/>
              </a:ext>
            </a:extLst>
          </p:cNvPr>
          <p:cNvCxnSpPr>
            <a:cxnSpLocks/>
            <a:stCxn id="21" idx="3"/>
            <a:endCxn id="36" idx="1"/>
          </p:cNvCxnSpPr>
          <p:nvPr/>
        </p:nvCxnSpPr>
        <p:spPr>
          <a:xfrm flipV="1">
            <a:off x="2292891" y="3672873"/>
            <a:ext cx="988552" cy="30408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nvGrpSpPr>
          <p:cNvPr id="65" name="组合 131">
            <a:extLst>
              <a:ext uri="{FF2B5EF4-FFF2-40B4-BE49-F238E27FC236}">
                <a16:creationId xmlns:a16="http://schemas.microsoft.com/office/drawing/2014/main" xmlns="" id="{D4DD0698-52BD-4630-A738-F1F732856924}"/>
              </a:ext>
            </a:extLst>
          </p:cNvPr>
          <p:cNvGrpSpPr/>
          <p:nvPr/>
        </p:nvGrpSpPr>
        <p:grpSpPr>
          <a:xfrm>
            <a:off x="2464641" y="3801765"/>
            <a:ext cx="321010" cy="336729"/>
            <a:chOff x="2404830" y="1768861"/>
            <a:chExt cx="240757" cy="252547"/>
          </a:xfrm>
        </p:grpSpPr>
        <p:sp>
          <p:nvSpPr>
            <p:cNvPr id="66" name="椭圆 132">
              <a:extLst>
                <a:ext uri="{FF2B5EF4-FFF2-40B4-BE49-F238E27FC236}">
                  <a16:creationId xmlns:a16="http://schemas.microsoft.com/office/drawing/2014/main" xmlns="" id="{2ED3106C-9BA3-4D99-97F1-72E0C9CAF93E}"/>
                </a:ext>
              </a:extLst>
            </p:cNvPr>
            <p:cNvSpPr/>
            <p:nvPr/>
          </p:nvSpPr>
          <p:spPr>
            <a:xfrm>
              <a:off x="2404830" y="1768861"/>
              <a:ext cx="240757" cy="252547"/>
            </a:xfrm>
            <a:prstGeom prst="ellipse">
              <a:avLst/>
            </a:prstGeom>
            <a:solidFill>
              <a:srgbClr val="EA002F"/>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121920" tIns="60960" rIns="121920" bIns="60960" numCol="1" spcCol="0" rtlCol="0" fromWordArt="0" anchor="ctr" anchorCtr="0" forceAA="0" compatLnSpc="1">
              <a:prstTxWarp prst="textNoShape">
                <a:avLst/>
              </a:prstTxWarp>
              <a:noAutofit/>
            </a:bodyPr>
            <a:lstStyle/>
            <a:p>
              <a:pPr algn="ctr" defTabSz="914377"/>
              <a:endParaRPr lang="en-US" sz="1067" dirty="0">
                <a:solidFill>
                  <a:prstClr val="white"/>
                </a:solidFill>
              </a:endParaRPr>
            </a:p>
          </p:txBody>
        </p:sp>
        <p:sp>
          <p:nvSpPr>
            <p:cNvPr id="67" name="矩形 133">
              <a:extLst>
                <a:ext uri="{FF2B5EF4-FFF2-40B4-BE49-F238E27FC236}">
                  <a16:creationId xmlns:a16="http://schemas.microsoft.com/office/drawing/2014/main" xmlns="" id="{F102BDBD-9372-4FD3-B372-071E335F2FCA}"/>
                </a:ext>
              </a:extLst>
            </p:cNvPr>
            <p:cNvSpPr/>
            <p:nvPr/>
          </p:nvSpPr>
          <p:spPr>
            <a:xfrm>
              <a:off x="2435760" y="1786612"/>
              <a:ext cx="192601" cy="196208"/>
            </a:xfrm>
            <a:prstGeom prst="rect">
              <a:avLst/>
            </a:prstGeom>
          </p:spPr>
          <p:txBody>
            <a:bodyPr wrap="none">
              <a:spAutoFit/>
            </a:bodyPr>
            <a:lstStyle/>
            <a:p>
              <a:pPr algn="ctr" fontAlgn="base">
                <a:spcBef>
                  <a:spcPct val="0"/>
                </a:spcBef>
                <a:spcAft>
                  <a:spcPct val="0"/>
                </a:spcAft>
                <a:defRPr/>
              </a:pPr>
              <a:r>
                <a:rPr lang="en-US" altLang="zh-CN" sz="1100" kern="0" dirty="0">
                  <a:solidFill>
                    <a:schemeClr val="bg1"/>
                  </a:solidFill>
                </a:rPr>
                <a:t>1</a:t>
              </a:r>
              <a:endParaRPr lang="en-US" sz="1100" kern="0" dirty="0">
                <a:solidFill>
                  <a:schemeClr val="bg1"/>
                </a:solidFill>
              </a:endParaRPr>
            </a:p>
          </p:txBody>
        </p:sp>
      </p:grpSp>
      <p:sp>
        <p:nvSpPr>
          <p:cNvPr id="68" name="圆角矩形 68">
            <a:extLst>
              <a:ext uri="{FF2B5EF4-FFF2-40B4-BE49-F238E27FC236}">
                <a16:creationId xmlns:a16="http://schemas.microsoft.com/office/drawing/2014/main" xmlns="" id="{1B44A9FB-6DD8-453D-86D5-793D930BAA1B}"/>
              </a:ext>
            </a:extLst>
          </p:cNvPr>
          <p:cNvSpPr/>
          <p:nvPr/>
        </p:nvSpPr>
        <p:spPr>
          <a:xfrm>
            <a:off x="3608003" y="6147115"/>
            <a:ext cx="2047476" cy="321990"/>
          </a:xfrm>
          <a:prstGeom prst="roundRect">
            <a:avLst/>
          </a:prstGeom>
          <a:solidFill>
            <a:schemeClr val="accent4">
              <a:lumMod val="60000"/>
              <a:lumOff val="40000"/>
            </a:schemeClr>
          </a:solidFill>
          <a:ln w="28575" cap="flat" cmpd="sng" algn="ctr">
            <a:solidFill>
              <a:schemeClr val="accent4">
                <a:lumMod val="50000"/>
              </a:schemeClr>
            </a:solidFill>
            <a:prstDash val="solid"/>
            <a:miter lim="800000"/>
          </a:ln>
          <a:effectLst/>
        </p:spPr>
        <p:txBody>
          <a:bodyPr rtlCol="0" anchor="ctr"/>
          <a:lstStyle/>
          <a:p>
            <a:pPr algn="ctr" fontAlgn="base">
              <a:spcBef>
                <a:spcPct val="0"/>
              </a:spcBef>
              <a:spcAft>
                <a:spcPct val="0"/>
              </a:spcAft>
              <a:defRPr/>
            </a:pPr>
            <a:r>
              <a:rPr lang="en-US" altLang="zh-CN" sz="1600" kern="0" dirty="0">
                <a:solidFill>
                  <a:prstClr val="black"/>
                </a:solidFill>
              </a:rPr>
              <a:t>3</a:t>
            </a:r>
            <a:r>
              <a:rPr lang="en-US" altLang="zh-CN" sz="1600" kern="0" baseline="30000" dirty="0">
                <a:solidFill>
                  <a:prstClr val="black"/>
                </a:solidFill>
              </a:rPr>
              <a:t>rd</a:t>
            </a:r>
            <a:r>
              <a:rPr lang="zh-CN" altLang="en-US" sz="1600" kern="0" dirty="0">
                <a:solidFill>
                  <a:prstClr val="black"/>
                </a:solidFill>
              </a:rPr>
              <a:t> </a:t>
            </a:r>
            <a:r>
              <a:rPr lang="en-US" altLang="zh-CN" sz="1600" kern="0" dirty="0">
                <a:solidFill>
                  <a:prstClr val="black"/>
                </a:solidFill>
              </a:rPr>
              <a:t>Party</a:t>
            </a:r>
            <a:r>
              <a:rPr lang="zh-CN" altLang="en-US" sz="1600" kern="0" dirty="0">
                <a:solidFill>
                  <a:prstClr val="black"/>
                </a:solidFill>
              </a:rPr>
              <a:t> </a:t>
            </a:r>
            <a:r>
              <a:rPr lang="en-US" altLang="zh-CN" sz="1600" kern="0" dirty="0">
                <a:solidFill>
                  <a:prstClr val="black"/>
                </a:solidFill>
              </a:rPr>
              <a:t>CN NSSMF</a:t>
            </a:r>
            <a:endParaRPr lang="en-US" sz="1600" kern="0" dirty="0">
              <a:solidFill>
                <a:prstClr val="black"/>
              </a:solidFill>
            </a:endParaRPr>
          </a:p>
        </p:txBody>
      </p:sp>
      <p:sp>
        <p:nvSpPr>
          <p:cNvPr id="90" name="TextBox 89">
            <a:extLst>
              <a:ext uri="{FF2B5EF4-FFF2-40B4-BE49-F238E27FC236}">
                <a16:creationId xmlns:a16="http://schemas.microsoft.com/office/drawing/2014/main" xmlns="" id="{DD03EDB9-99E3-4327-8E79-2D812987B85B}"/>
              </a:ext>
            </a:extLst>
          </p:cNvPr>
          <p:cNvSpPr txBox="1"/>
          <p:nvPr/>
        </p:nvSpPr>
        <p:spPr>
          <a:xfrm>
            <a:off x="8036274" y="5066364"/>
            <a:ext cx="817853" cy="400110"/>
          </a:xfrm>
          <a:prstGeom prst="rect">
            <a:avLst/>
          </a:prstGeom>
          <a:noFill/>
        </p:spPr>
        <p:txBody>
          <a:bodyPr wrap="none" rtlCol="0">
            <a:spAutoFit/>
          </a:bodyPr>
          <a:lstStyle/>
          <a:p>
            <a:r>
              <a:rPr lang="en-US" sz="2000" b="1" dirty="0"/>
              <a:t>ONAP</a:t>
            </a:r>
          </a:p>
        </p:txBody>
      </p:sp>
      <p:sp>
        <p:nvSpPr>
          <p:cNvPr id="91" name="TextBox 90">
            <a:extLst>
              <a:ext uri="{FF2B5EF4-FFF2-40B4-BE49-F238E27FC236}">
                <a16:creationId xmlns:a16="http://schemas.microsoft.com/office/drawing/2014/main" xmlns="" id="{D5774C1D-3C90-427B-9AE5-4C127644E338}"/>
              </a:ext>
            </a:extLst>
          </p:cNvPr>
          <p:cNvSpPr txBox="1"/>
          <p:nvPr/>
        </p:nvSpPr>
        <p:spPr>
          <a:xfrm>
            <a:off x="9256042" y="4805991"/>
            <a:ext cx="2827975" cy="1631216"/>
          </a:xfrm>
          <a:prstGeom prst="rect">
            <a:avLst/>
          </a:prstGeom>
          <a:noFill/>
          <a:ln>
            <a:solidFill>
              <a:schemeClr val="tx1">
                <a:lumMod val="85000"/>
                <a:lumOff val="15000"/>
              </a:schemeClr>
            </a:solidFill>
          </a:ln>
        </p:spPr>
        <p:txBody>
          <a:bodyPr wrap="square" rtlCol="0">
            <a:spAutoFit/>
          </a:bodyPr>
          <a:lstStyle/>
          <a:p>
            <a:r>
              <a:rPr lang="en-US" sz="1600" b="1" u="sng" dirty="0"/>
              <a:t>Impacts</a:t>
            </a:r>
          </a:p>
          <a:p>
            <a:pPr marL="169863" indent="-169863">
              <a:buFont typeface="Arial" panose="020B0604020202020204" pitchFamily="34" charset="0"/>
              <a:buChar char="•"/>
            </a:pPr>
            <a:r>
              <a:rPr lang="en-US" sz="1400" b="1" dirty="0"/>
              <a:t>DCAE</a:t>
            </a:r>
            <a:r>
              <a:rPr lang="en-US" sz="1400" dirty="0"/>
              <a:t> – New KPI Compute MS, (new) DB</a:t>
            </a:r>
          </a:p>
          <a:p>
            <a:pPr marL="169863" indent="-169863">
              <a:buFont typeface="Arial" panose="020B0604020202020204" pitchFamily="34" charset="0"/>
              <a:buChar char="•"/>
            </a:pPr>
            <a:r>
              <a:rPr lang="en-US" sz="1400" b="1" dirty="0"/>
              <a:t>SDC</a:t>
            </a:r>
            <a:r>
              <a:rPr lang="en-US" sz="1400" dirty="0"/>
              <a:t> – Slice template enhancements</a:t>
            </a:r>
          </a:p>
          <a:p>
            <a:pPr marL="169863" indent="-169863">
              <a:buFont typeface="Arial" panose="020B0604020202020204" pitchFamily="34" charset="0"/>
              <a:buChar char="•"/>
            </a:pPr>
            <a:r>
              <a:rPr lang="en-US" sz="1400" b="1" dirty="0"/>
              <a:t>Policy</a:t>
            </a:r>
            <a:r>
              <a:rPr lang="en-US" sz="1400" dirty="0"/>
              <a:t> – Config policies</a:t>
            </a:r>
          </a:p>
          <a:p>
            <a:pPr marL="169863" indent="-169863">
              <a:buFont typeface="Arial" panose="020B0604020202020204" pitchFamily="34" charset="0"/>
              <a:buChar char="•"/>
            </a:pPr>
            <a:r>
              <a:rPr lang="en-US" sz="1400" b="1" dirty="0"/>
              <a:t>EXT-API</a:t>
            </a:r>
            <a:r>
              <a:rPr lang="en-US" sz="1400" dirty="0"/>
              <a:t> – External interface</a:t>
            </a:r>
          </a:p>
        </p:txBody>
      </p:sp>
      <p:sp>
        <p:nvSpPr>
          <p:cNvPr id="72" name="圆角矩形 86">
            <a:extLst>
              <a:ext uri="{FF2B5EF4-FFF2-40B4-BE49-F238E27FC236}">
                <a16:creationId xmlns:a16="http://schemas.microsoft.com/office/drawing/2014/main" xmlns="" id="{25C57774-E5BB-4393-A711-BE535E5D645F}"/>
              </a:ext>
            </a:extLst>
          </p:cNvPr>
          <p:cNvSpPr/>
          <p:nvPr/>
        </p:nvSpPr>
        <p:spPr>
          <a:xfrm>
            <a:off x="6480972" y="5790196"/>
            <a:ext cx="414226" cy="197596"/>
          </a:xfrm>
          <a:prstGeom prst="roundRect">
            <a:avLst/>
          </a:prstGeom>
          <a:solidFill>
            <a:schemeClr val="bg1">
              <a:lumMod val="6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endParaRPr lang="en-US" sz="1100" kern="0" dirty="0"/>
          </a:p>
        </p:txBody>
      </p:sp>
      <p:sp>
        <p:nvSpPr>
          <p:cNvPr id="70" name="TextBox 69">
            <a:extLst>
              <a:ext uri="{FF2B5EF4-FFF2-40B4-BE49-F238E27FC236}">
                <a16:creationId xmlns:a16="http://schemas.microsoft.com/office/drawing/2014/main" xmlns="" id="{9669F5A8-0D34-4BEE-B634-0B465CB9F3D0}"/>
              </a:ext>
            </a:extLst>
          </p:cNvPr>
          <p:cNvSpPr txBox="1"/>
          <p:nvPr/>
        </p:nvSpPr>
        <p:spPr>
          <a:xfrm>
            <a:off x="6877792" y="5742525"/>
            <a:ext cx="1194494" cy="307777"/>
          </a:xfrm>
          <a:prstGeom prst="rect">
            <a:avLst/>
          </a:prstGeom>
          <a:noFill/>
        </p:spPr>
        <p:txBody>
          <a:bodyPr wrap="none" rtlCol="0">
            <a:spAutoFit/>
          </a:bodyPr>
          <a:lstStyle/>
          <a:p>
            <a:r>
              <a:rPr lang="en-US" sz="1400" dirty="0"/>
              <a:t>Enhancement</a:t>
            </a:r>
          </a:p>
        </p:txBody>
      </p:sp>
      <p:sp>
        <p:nvSpPr>
          <p:cNvPr id="75" name="圆角矩形 102">
            <a:extLst>
              <a:ext uri="{FF2B5EF4-FFF2-40B4-BE49-F238E27FC236}">
                <a16:creationId xmlns:a16="http://schemas.microsoft.com/office/drawing/2014/main" xmlns="" id="{FA005CA1-D638-4B60-9D2E-4D878611CA18}"/>
              </a:ext>
            </a:extLst>
          </p:cNvPr>
          <p:cNvSpPr/>
          <p:nvPr/>
        </p:nvSpPr>
        <p:spPr>
          <a:xfrm>
            <a:off x="6480972" y="6104594"/>
            <a:ext cx="414226" cy="209435"/>
          </a:xfrm>
          <a:prstGeom prst="roundRect">
            <a:avLst/>
          </a:prstGeom>
          <a:solidFill>
            <a:schemeClr val="accent1">
              <a:lumMod val="50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endParaRPr lang="en-US" sz="1200" kern="0" dirty="0">
              <a:solidFill>
                <a:prstClr val="white"/>
              </a:solidFill>
            </a:endParaRPr>
          </a:p>
        </p:txBody>
      </p:sp>
      <p:sp>
        <p:nvSpPr>
          <p:cNvPr id="76" name="TextBox 75">
            <a:extLst>
              <a:ext uri="{FF2B5EF4-FFF2-40B4-BE49-F238E27FC236}">
                <a16:creationId xmlns:a16="http://schemas.microsoft.com/office/drawing/2014/main" xmlns="" id="{365E934F-E18A-48F9-B899-B1DC39021B92}"/>
              </a:ext>
            </a:extLst>
          </p:cNvPr>
          <p:cNvSpPr txBox="1"/>
          <p:nvPr/>
        </p:nvSpPr>
        <p:spPr>
          <a:xfrm>
            <a:off x="6895198" y="6045578"/>
            <a:ext cx="1728615" cy="307777"/>
          </a:xfrm>
          <a:prstGeom prst="rect">
            <a:avLst/>
          </a:prstGeom>
          <a:noFill/>
        </p:spPr>
        <p:txBody>
          <a:bodyPr wrap="none" rtlCol="0">
            <a:spAutoFit/>
          </a:bodyPr>
          <a:lstStyle/>
          <a:p>
            <a:r>
              <a:rPr lang="en-US" sz="1400" dirty="0"/>
              <a:t>New for this use case</a:t>
            </a:r>
          </a:p>
        </p:txBody>
      </p:sp>
      <p:sp>
        <p:nvSpPr>
          <p:cNvPr id="78" name="圆角矩形 86">
            <a:extLst>
              <a:ext uri="{FF2B5EF4-FFF2-40B4-BE49-F238E27FC236}">
                <a16:creationId xmlns:a16="http://schemas.microsoft.com/office/drawing/2014/main" xmlns="" id="{0591CC7D-B22A-4817-AE0E-351FBE7C7739}"/>
              </a:ext>
            </a:extLst>
          </p:cNvPr>
          <p:cNvSpPr/>
          <p:nvPr/>
        </p:nvSpPr>
        <p:spPr>
          <a:xfrm>
            <a:off x="3387600" y="2730686"/>
            <a:ext cx="3507598" cy="226189"/>
          </a:xfrm>
          <a:prstGeom prst="roundRect">
            <a:avLst/>
          </a:prstGeom>
          <a:solidFill>
            <a:schemeClr val="bg1">
              <a:lumMod val="65000"/>
            </a:schemeClr>
          </a:solidFill>
          <a:ln w="12700" cap="flat" cmpd="sng" algn="ctr">
            <a:solidFill>
              <a:srgbClr val="5B9BD5">
                <a:shade val="50000"/>
              </a:srgbClr>
            </a:solidFill>
            <a:prstDash val="solid"/>
            <a:miter lim="800000"/>
          </a:ln>
          <a:effectLst/>
        </p:spPr>
        <p:txBody>
          <a:bodyPr rtlCol="0" anchor="ctr"/>
          <a:lstStyle/>
          <a:p>
            <a:pPr algn="ctr" fontAlgn="base">
              <a:spcBef>
                <a:spcPct val="0"/>
              </a:spcBef>
              <a:spcAft>
                <a:spcPct val="0"/>
              </a:spcAft>
            </a:pPr>
            <a:r>
              <a:rPr lang="en-US" altLang="zh-CN" sz="1400" kern="0" dirty="0"/>
              <a:t>EXT-API</a:t>
            </a:r>
            <a:endParaRPr lang="en-US" sz="1400" kern="0" dirty="0"/>
          </a:p>
        </p:txBody>
      </p:sp>
    </p:spTree>
    <p:extLst>
      <p:ext uri="{BB962C8B-B14F-4D97-AF65-F5344CB8AC3E}">
        <p14:creationId xmlns:p14="http://schemas.microsoft.com/office/powerpoint/2010/main" val="32082006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4C8F2D99-EFBF-490A-BEC2-927B2B0D8529}"/>
              </a:ext>
            </a:extLst>
          </p:cNvPr>
          <p:cNvSpPr>
            <a:spLocks noGrp="1"/>
          </p:cNvSpPr>
          <p:nvPr>
            <p:ph type="sldNum" sz="quarter" idx="4"/>
          </p:nvPr>
        </p:nvSpPr>
        <p:spPr/>
        <p:txBody>
          <a:bodyPr/>
          <a:lstStyle/>
          <a:p>
            <a:fld id="{6C9CD605-947A-3C4E-98CB-B055F943FEBA}" type="slidenum">
              <a:rPr lang="en-US" smtClean="0"/>
              <a:pPr/>
              <a:t>29</a:t>
            </a:fld>
            <a:endParaRPr lang="en-US" dirty="0"/>
          </a:p>
        </p:txBody>
      </p:sp>
      <p:sp>
        <p:nvSpPr>
          <p:cNvPr id="3" name="Title 2">
            <a:extLst>
              <a:ext uri="{FF2B5EF4-FFF2-40B4-BE49-F238E27FC236}">
                <a16:creationId xmlns:a16="http://schemas.microsoft.com/office/drawing/2014/main" xmlns="" id="{7077B1DC-726D-4525-964C-AAEA42C056BD}"/>
              </a:ext>
            </a:extLst>
          </p:cNvPr>
          <p:cNvSpPr>
            <a:spLocks noGrp="1"/>
          </p:cNvSpPr>
          <p:nvPr>
            <p:ph type="title"/>
          </p:nvPr>
        </p:nvSpPr>
        <p:spPr/>
        <p:txBody>
          <a:bodyPr>
            <a:normAutofit fontScale="90000"/>
          </a:bodyPr>
          <a:lstStyle/>
          <a:p>
            <a:r>
              <a:rPr lang="en-US" dirty="0"/>
              <a:t>O-RAN Alignment</a:t>
            </a:r>
          </a:p>
        </p:txBody>
      </p:sp>
      <p:sp>
        <p:nvSpPr>
          <p:cNvPr id="4" name="Text Placeholder 3">
            <a:extLst>
              <a:ext uri="{FF2B5EF4-FFF2-40B4-BE49-F238E27FC236}">
                <a16:creationId xmlns:a16="http://schemas.microsoft.com/office/drawing/2014/main" xmlns="" id="{D794DFD0-C8FE-4333-8F3F-66FFB0CA8786}"/>
              </a:ext>
            </a:extLst>
          </p:cNvPr>
          <p:cNvSpPr>
            <a:spLocks noGrp="1"/>
          </p:cNvSpPr>
          <p:nvPr>
            <p:ph type="body" sz="quarter" idx="10"/>
          </p:nvPr>
        </p:nvSpPr>
        <p:spPr/>
        <p:txBody>
          <a:bodyPr/>
          <a:lstStyle/>
          <a:p>
            <a:r>
              <a:rPr lang="en-US" dirty="0"/>
              <a:t>Information models for Network Slicing (instantiation and configuration)</a:t>
            </a:r>
          </a:p>
          <a:p>
            <a:r>
              <a:rPr lang="en-US" dirty="0"/>
              <a:t>Notification of slice related FM and PM data</a:t>
            </a:r>
          </a:p>
          <a:p>
            <a:r>
              <a:rPr lang="en-US" dirty="0"/>
              <a:t>Notification of configuration updates from RAN (CM)</a:t>
            </a:r>
          </a:p>
          <a:p>
            <a:r>
              <a:rPr lang="en-US" dirty="0"/>
              <a:t>Role specification of closed loop actions between ONAP and near-real-time RIC</a:t>
            </a:r>
          </a:p>
        </p:txBody>
      </p:sp>
    </p:spTree>
    <p:extLst>
      <p:ext uri="{BB962C8B-B14F-4D97-AF65-F5344CB8AC3E}">
        <p14:creationId xmlns:p14="http://schemas.microsoft.com/office/powerpoint/2010/main" val="3616431987"/>
      </p:ext>
    </p:extLst>
  </p:cSld>
  <p:clrMapOvr>
    <a:masterClrMapping/>
  </p:clrMapOvr>
  <p:transition>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D14FD8E2-A484-40AC-BFF5-02C3F58D2F35}"/>
              </a:ext>
            </a:extLst>
          </p:cNvPr>
          <p:cNvSpPr>
            <a:spLocks noGrp="1"/>
          </p:cNvSpPr>
          <p:nvPr>
            <p:ph type="title"/>
          </p:nvPr>
        </p:nvSpPr>
        <p:spPr/>
        <p:txBody>
          <a:bodyPr/>
          <a:lstStyle/>
          <a:p>
            <a:r>
              <a:rPr lang="en-US" dirty="0"/>
              <a:t>3GPP Slice Management Functions</a:t>
            </a:r>
          </a:p>
        </p:txBody>
      </p:sp>
      <p:graphicFrame>
        <p:nvGraphicFramePr>
          <p:cNvPr id="5" name="Table 4">
            <a:extLst>
              <a:ext uri="{FF2B5EF4-FFF2-40B4-BE49-F238E27FC236}">
                <a16:creationId xmlns:a16="http://schemas.microsoft.com/office/drawing/2014/main" xmlns="" id="{D3536EFA-3FF2-4FCB-9216-D708F22EC1EF}"/>
              </a:ext>
            </a:extLst>
          </p:cNvPr>
          <p:cNvGraphicFramePr>
            <a:graphicFrameLocks noGrp="1"/>
          </p:cNvGraphicFramePr>
          <p:nvPr>
            <p:extLst>
              <p:ext uri="{D42A27DB-BD31-4B8C-83A1-F6EECF244321}">
                <p14:modId xmlns:p14="http://schemas.microsoft.com/office/powerpoint/2010/main" val="2604670781"/>
              </p:ext>
            </p:extLst>
          </p:nvPr>
        </p:nvGraphicFramePr>
        <p:xfrm>
          <a:off x="253219" y="1191749"/>
          <a:ext cx="11690254" cy="4236720"/>
        </p:xfrm>
        <a:graphic>
          <a:graphicData uri="http://schemas.openxmlformats.org/drawingml/2006/table">
            <a:tbl>
              <a:tblPr firstRow="1" bandRow="1">
                <a:tableStyleId>{BC89EF96-8CEA-46FF-86C4-4CE0E7609802}</a:tableStyleId>
              </a:tblPr>
              <a:tblGrid>
                <a:gridCol w="2883876">
                  <a:extLst>
                    <a:ext uri="{9D8B030D-6E8A-4147-A177-3AD203B41FA5}">
                      <a16:colId xmlns:a16="http://schemas.microsoft.com/office/drawing/2014/main" xmlns="" val="3171469492"/>
                    </a:ext>
                  </a:extLst>
                </a:gridCol>
                <a:gridCol w="5957262">
                  <a:extLst>
                    <a:ext uri="{9D8B030D-6E8A-4147-A177-3AD203B41FA5}">
                      <a16:colId xmlns:a16="http://schemas.microsoft.com/office/drawing/2014/main" xmlns="" val="1421806008"/>
                    </a:ext>
                  </a:extLst>
                </a:gridCol>
                <a:gridCol w="2849116">
                  <a:extLst>
                    <a:ext uri="{9D8B030D-6E8A-4147-A177-3AD203B41FA5}">
                      <a16:colId xmlns:a16="http://schemas.microsoft.com/office/drawing/2014/main" xmlns="" val="2305017140"/>
                    </a:ext>
                  </a:extLst>
                </a:gridCol>
              </a:tblGrid>
              <a:tr h="370840">
                <a:tc>
                  <a:txBody>
                    <a:bodyPr/>
                    <a:lstStyle/>
                    <a:p>
                      <a:pPr algn="ctr"/>
                      <a:r>
                        <a:rPr lang="en-US" sz="2000" dirty="0"/>
                        <a:t>Management Function</a:t>
                      </a:r>
                    </a:p>
                  </a:txBody>
                  <a:tcPr/>
                </a:tc>
                <a:tc>
                  <a:txBody>
                    <a:bodyPr/>
                    <a:lstStyle/>
                    <a:p>
                      <a:pPr algn="ctr"/>
                      <a:r>
                        <a:rPr lang="en-US" sz="2000" dirty="0"/>
                        <a:t>Key tasks</a:t>
                      </a:r>
                    </a:p>
                  </a:txBody>
                  <a:tcPr/>
                </a:tc>
                <a:tc>
                  <a:txBody>
                    <a:bodyPr/>
                    <a:lstStyle/>
                    <a:p>
                      <a:pPr algn="ctr"/>
                      <a:r>
                        <a:rPr lang="en-US" sz="2000" dirty="0"/>
                        <a:t>Remarks</a:t>
                      </a:r>
                    </a:p>
                  </a:txBody>
                  <a:tcPr/>
                </a:tc>
                <a:extLst>
                  <a:ext uri="{0D108BD9-81ED-4DB2-BD59-A6C34878D82A}">
                    <a16:rowId xmlns:a16="http://schemas.microsoft.com/office/drawing/2014/main" xmlns="" val="1144832860"/>
                  </a:ext>
                </a:extLst>
              </a:tr>
              <a:tr h="370840">
                <a:tc>
                  <a:txBody>
                    <a:bodyPr/>
                    <a:lstStyle/>
                    <a:p>
                      <a:r>
                        <a:rPr lang="en-US" b="1" dirty="0"/>
                        <a:t>Communication Service Management Function (CSMF)</a:t>
                      </a:r>
                    </a:p>
                  </a:txBody>
                  <a:tcPr/>
                </a:tc>
                <a:tc>
                  <a:txBody>
                    <a:bodyPr/>
                    <a:lstStyle/>
                    <a:p>
                      <a:pPr marL="285750" indent="-285750" hangingPunct="0">
                        <a:buFont typeface="Arial" panose="020B0604020202020204" pitchFamily="34" charset="0"/>
                        <a:buChar char="•"/>
                      </a:pPr>
                      <a:r>
                        <a:rPr lang="en-GB" sz="1800" kern="1200" dirty="0">
                          <a:effectLst/>
                        </a:rPr>
                        <a:t>Responsible for translating the communication service related requirement to network slice related requirements.</a:t>
                      </a:r>
                      <a:endParaRPr lang="en-US" sz="1800" kern="1200" dirty="0">
                        <a:effectLst/>
                      </a:endParaRPr>
                    </a:p>
                    <a:p>
                      <a:pPr marL="285750" indent="-285750" hangingPunct="0">
                        <a:buFont typeface="Arial" panose="020B0604020202020204" pitchFamily="34" charset="0"/>
                        <a:buChar char="•"/>
                      </a:pPr>
                      <a:r>
                        <a:rPr lang="en-GB" sz="1800" kern="1200" dirty="0">
                          <a:effectLst/>
                        </a:rPr>
                        <a:t>Communicate with Network Slice Management Function (NSMF).</a:t>
                      </a:r>
                      <a:endParaRPr lang="en-US" sz="1800" kern="1200" dirty="0">
                        <a:solidFill>
                          <a:schemeClr val="dk1"/>
                        </a:solidFill>
                        <a:effectLst/>
                        <a:latin typeface="+mn-lt"/>
                        <a:ea typeface="+mn-ea"/>
                        <a:cs typeface="+mn-cs"/>
                      </a:endParaRPr>
                    </a:p>
                  </a:txBody>
                  <a:tcPr/>
                </a:tc>
                <a:tc>
                  <a:txBody>
                    <a:bodyPr/>
                    <a:lstStyle/>
                    <a:p>
                      <a:endParaRPr lang="en-US"/>
                    </a:p>
                  </a:txBody>
                  <a:tcPr/>
                </a:tc>
                <a:extLst>
                  <a:ext uri="{0D108BD9-81ED-4DB2-BD59-A6C34878D82A}">
                    <a16:rowId xmlns:a16="http://schemas.microsoft.com/office/drawing/2014/main" xmlns="" val="238237557"/>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Network Slice Management Function (NSMF)</a:t>
                      </a:r>
                    </a:p>
                  </a:txBody>
                  <a:tcPr/>
                </a:tc>
                <a:tc>
                  <a:txBody>
                    <a:bodyPr/>
                    <a:lstStyle/>
                    <a:p>
                      <a:pPr marL="285750" indent="-285750" hangingPunct="0">
                        <a:buFont typeface="Arial" panose="020B0604020202020204" pitchFamily="34" charset="0"/>
                        <a:buChar char="•"/>
                      </a:pPr>
                      <a:r>
                        <a:rPr lang="en-GB" sz="1800" kern="1200" dirty="0">
                          <a:effectLst/>
                        </a:rPr>
                        <a:t>Responsible for management and orchestration of NSI.</a:t>
                      </a:r>
                      <a:endParaRPr lang="en-US" sz="1800" kern="1200" dirty="0">
                        <a:effectLst/>
                      </a:endParaRPr>
                    </a:p>
                    <a:p>
                      <a:pPr marL="285750" indent="-285750" hangingPunct="0">
                        <a:buFont typeface="Arial" panose="020B0604020202020204" pitchFamily="34" charset="0"/>
                        <a:buChar char="•"/>
                      </a:pPr>
                      <a:r>
                        <a:rPr lang="en-US" sz="1800" kern="1200" dirty="0">
                          <a:effectLst/>
                        </a:rPr>
                        <a:t>De</a:t>
                      </a:r>
                      <a:r>
                        <a:rPr lang="en-GB" sz="1800" kern="1200" dirty="0">
                          <a:effectLst/>
                        </a:rPr>
                        <a:t>rive network slice subnet related requirements from network slice related requirements.</a:t>
                      </a:r>
                      <a:endParaRPr lang="en-US" sz="1800" kern="1200" dirty="0">
                        <a:effectLst/>
                      </a:endParaRPr>
                    </a:p>
                    <a:p>
                      <a:pPr marL="285750" indent="-285750" hangingPunct="0">
                        <a:buFont typeface="Arial" panose="020B0604020202020204" pitchFamily="34" charset="0"/>
                        <a:buChar char="•"/>
                      </a:pPr>
                      <a:r>
                        <a:rPr lang="en-GB" sz="1800" kern="1200" dirty="0">
                          <a:effectLst/>
                        </a:rPr>
                        <a:t>Communicate with the Network Slice Subnet Management Function (NSSMF) and Communication Service Management Function.</a:t>
                      </a:r>
                      <a:endParaRPr lang="en-US" sz="1800" kern="1200" dirty="0">
                        <a:solidFill>
                          <a:schemeClr val="dk1"/>
                        </a:solidFill>
                        <a:effectLst/>
                        <a:latin typeface="+mn-lt"/>
                        <a:ea typeface="+mn-ea"/>
                        <a:cs typeface="+mn-cs"/>
                      </a:endParaRPr>
                    </a:p>
                  </a:txBody>
                  <a:tcPr/>
                </a:tc>
                <a:tc>
                  <a:txBody>
                    <a:bodyPr/>
                    <a:lstStyle/>
                    <a:p>
                      <a:endParaRPr lang="en-US"/>
                    </a:p>
                  </a:txBody>
                  <a:tcPr/>
                </a:tc>
                <a:extLst>
                  <a:ext uri="{0D108BD9-81ED-4DB2-BD59-A6C34878D82A}">
                    <a16:rowId xmlns:a16="http://schemas.microsoft.com/office/drawing/2014/main" xmlns="" val="3453793408"/>
                  </a:ext>
                </a:extLst>
              </a:tr>
              <a:tr h="37084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b="1" dirty="0"/>
                        <a:t>Network Slice Sub-net Management Function (NSSMF)</a:t>
                      </a:r>
                    </a:p>
                  </a:txBody>
                  <a:tcPr/>
                </a:tc>
                <a:tc>
                  <a:txBody>
                    <a:bodyPr/>
                    <a:lstStyle/>
                    <a:p>
                      <a:pPr marL="285750" indent="-285750" hangingPunct="0">
                        <a:buFont typeface="Arial" panose="020B0604020202020204" pitchFamily="34" charset="0"/>
                        <a:buChar char="•"/>
                      </a:pPr>
                      <a:r>
                        <a:rPr lang="en-GB" sz="1800" kern="1200" dirty="0">
                          <a:effectLst/>
                        </a:rPr>
                        <a:t>Responsible for management and orchestration of NSSI.</a:t>
                      </a:r>
                      <a:endParaRPr lang="en-US" sz="1800" kern="1200" dirty="0">
                        <a:effectLst/>
                      </a:endParaRPr>
                    </a:p>
                    <a:p>
                      <a:pPr marL="285750" indent="-285750" hangingPunct="0">
                        <a:buFont typeface="Arial" panose="020B0604020202020204" pitchFamily="34" charset="0"/>
                        <a:buChar char="•"/>
                      </a:pPr>
                      <a:r>
                        <a:rPr lang="en-GB" sz="1800" kern="1200" dirty="0">
                          <a:effectLst/>
                        </a:rPr>
                        <a:t>Communicate with the NSMF.</a:t>
                      </a:r>
                      <a:endParaRPr lang="en-US" sz="1800" kern="1200" dirty="0">
                        <a:solidFill>
                          <a:schemeClr val="dk1"/>
                        </a:solidFill>
                        <a:effectLst/>
                        <a:latin typeface="+mn-lt"/>
                        <a:ea typeface="+mn-ea"/>
                        <a:cs typeface="+mn-cs"/>
                      </a:endParaRPr>
                    </a:p>
                  </a:txBody>
                  <a:tcPr/>
                </a:tc>
                <a:tc>
                  <a:txBody>
                    <a:bodyPr/>
                    <a:lstStyle/>
                    <a:p>
                      <a:endParaRPr lang="en-US" dirty="0"/>
                    </a:p>
                  </a:txBody>
                  <a:tcPr/>
                </a:tc>
                <a:extLst>
                  <a:ext uri="{0D108BD9-81ED-4DB2-BD59-A6C34878D82A}">
                    <a16:rowId xmlns:a16="http://schemas.microsoft.com/office/drawing/2014/main" xmlns="" val="1244607697"/>
                  </a:ext>
                </a:extLst>
              </a:tr>
            </a:tbl>
          </a:graphicData>
        </a:graphic>
      </p:graphicFrame>
    </p:spTree>
    <p:extLst>
      <p:ext uri="{BB962C8B-B14F-4D97-AF65-F5344CB8AC3E}">
        <p14:creationId xmlns:p14="http://schemas.microsoft.com/office/powerpoint/2010/main" val="76566469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xmlns="" id="{18217E52-2B79-4DA4-AE96-D6C2955AFD4E}"/>
              </a:ext>
            </a:extLst>
          </p:cNvPr>
          <p:cNvSpPr>
            <a:spLocks noGrp="1"/>
          </p:cNvSpPr>
          <p:nvPr>
            <p:ph idx="1"/>
          </p:nvPr>
        </p:nvSpPr>
        <p:spPr>
          <a:xfrm>
            <a:off x="574760" y="3511927"/>
            <a:ext cx="10972800" cy="2961657"/>
          </a:xfrm>
        </p:spPr>
        <p:txBody>
          <a:bodyPr>
            <a:normAutofit fontScale="92500" lnSpcReduction="10000"/>
          </a:bodyPr>
          <a:lstStyle/>
          <a:p>
            <a:r>
              <a:rPr lang="en-US" dirty="0"/>
              <a:t>We propose that the ONAP architecture should support all scenarios by means of configurable (build-time) options. To be able to do so, following to be considered:</a:t>
            </a:r>
          </a:p>
          <a:p>
            <a:pPr marL="746125" indent="-465138">
              <a:buAutoNum type="alphaLcParenBoth"/>
            </a:pPr>
            <a:r>
              <a:rPr lang="en-US" sz="1800" dirty="0"/>
              <a:t>Standardized APIs from NB systems (OSS) to CSMF.</a:t>
            </a:r>
          </a:p>
          <a:p>
            <a:pPr marL="746125" indent="-465138">
              <a:buAutoNum type="alphaLcParenBoth"/>
            </a:pPr>
            <a:r>
              <a:rPr lang="en-US" sz="1800" dirty="0"/>
              <a:t>Standardized APIs between NSMF &lt;-&gt; CSMF</a:t>
            </a:r>
          </a:p>
          <a:p>
            <a:pPr marL="746125" indent="-465138">
              <a:buAutoNum type="alphaLcParenBoth"/>
            </a:pPr>
            <a:r>
              <a:rPr lang="en-US" sz="1800" dirty="0"/>
              <a:t>Standardized APIs between NSMF &lt;-&gt; NSSMF</a:t>
            </a:r>
          </a:p>
          <a:p>
            <a:pPr marL="746125" indent="-465138">
              <a:buAutoNum type="alphaLcParenBoth"/>
            </a:pPr>
            <a:r>
              <a:rPr lang="en-US" sz="1800" dirty="0"/>
              <a:t>Depending on external NSSMF capabilities (</a:t>
            </a:r>
            <a:r>
              <a:rPr lang="en-US" sz="1800" dirty="0" err="1"/>
              <a:t>i</a:t>
            </a:r>
            <a:r>
              <a:rPr lang="en-US" sz="1800" dirty="0"/>
              <a:t>) ONAP to perform part of NSSMF functions as needed (ii) NSMF scope may also be slightly altered based on NSSI information exposed to ONAP (future scope to perform capability query, and adapt accordingly). </a:t>
            </a:r>
          </a:p>
          <a:p>
            <a:pPr marL="746125" indent="-465138">
              <a:buAutoNum type="alphaLcParenBoth"/>
            </a:pPr>
            <a:r>
              <a:rPr lang="en-US" sz="1800" dirty="0"/>
              <a:t>Standardized format of FM/PM reporting from NSSMF (this may require plug-ins/ adaptors, and is </a:t>
            </a:r>
            <a:r>
              <a:rPr lang="en-US" sz="1800" u="sng" dirty="0"/>
              <a:t>not in scope </a:t>
            </a:r>
            <a:r>
              <a:rPr lang="en-US" sz="1800" dirty="0"/>
              <a:t>of Frankfurt release)</a:t>
            </a:r>
          </a:p>
        </p:txBody>
      </p:sp>
      <p:sp>
        <p:nvSpPr>
          <p:cNvPr id="3" name="Title 2">
            <a:extLst>
              <a:ext uri="{FF2B5EF4-FFF2-40B4-BE49-F238E27FC236}">
                <a16:creationId xmlns:a16="http://schemas.microsoft.com/office/drawing/2014/main" xmlns="" id="{386D5B32-2B88-40D2-81AB-B8EA842AB477}"/>
              </a:ext>
            </a:extLst>
          </p:cNvPr>
          <p:cNvSpPr>
            <a:spLocks noGrp="1"/>
          </p:cNvSpPr>
          <p:nvPr>
            <p:ph type="title"/>
          </p:nvPr>
        </p:nvSpPr>
        <p:spPr/>
        <p:txBody>
          <a:bodyPr>
            <a:normAutofit fontScale="90000"/>
          </a:bodyPr>
          <a:lstStyle/>
          <a:p>
            <a:r>
              <a:rPr lang="en-US" dirty="0"/>
              <a:t>3GPP Slice Management Functions – Roles and mapping to ONAP: Summary</a:t>
            </a:r>
          </a:p>
        </p:txBody>
      </p:sp>
      <p:graphicFrame>
        <p:nvGraphicFramePr>
          <p:cNvPr id="6" name="Table 5">
            <a:extLst>
              <a:ext uri="{FF2B5EF4-FFF2-40B4-BE49-F238E27FC236}">
                <a16:creationId xmlns:a16="http://schemas.microsoft.com/office/drawing/2014/main" xmlns="" id="{74938BC7-788A-4F97-B688-BF0938DCF043}"/>
              </a:ext>
            </a:extLst>
          </p:cNvPr>
          <p:cNvGraphicFramePr>
            <a:graphicFrameLocks noGrp="1"/>
          </p:cNvGraphicFramePr>
          <p:nvPr/>
        </p:nvGraphicFramePr>
        <p:xfrm>
          <a:off x="2083632" y="1086102"/>
          <a:ext cx="7240248" cy="2250440"/>
        </p:xfrm>
        <a:graphic>
          <a:graphicData uri="http://schemas.openxmlformats.org/drawingml/2006/table">
            <a:tbl>
              <a:tblPr firstRow="1" bandRow="1">
                <a:tableStyleId>{BC89EF96-8CEA-46FF-86C4-4CE0E7609802}</a:tableStyleId>
              </a:tblPr>
              <a:tblGrid>
                <a:gridCol w="1810062">
                  <a:extLst>
                    <a:ext uri="{9D8B030D-6E8A-4147-A177-3AD203B41FA5}">
                      <a16:colId xmlns:a16="http://schemas.microsoft.com/office/drawing/2014/main" xmlns="" val="7821352"/>
                    </a:ext>
                  </a:extLst>
                </a:gridCol>
                <a:gridCol w="1810062">
                  <a:extLst>
                    <a:ext uri="{9D8B030D-6E8A-4147-A177-3AD203B41FA5}">
                      <a16:colId xmlns:a16="http://schemas.microsoft.com/office/drawing/2014/main" xmlns="" val="1829999116"/>
                    </a:ext>
                  </a:extLst>
                </a:gridCol>
                <a:gridCol w="1810062">
                  <a:extLst>
                    <a:ext uri="{9D8B030D-6E8A-4147-A177-3AD203B41FA5}">
                      <a16:colId xmlns:a16="http://schemas.microsoft.com/office/drawing/2014/main" xmlns="" val="3002973488"/>
                    </a:ext>
                  </a:extLst>
                </a:gridCol>
                <a:gridCol w="1810062">
                  <a:extLst>
                    <a:ext uri="{9D8B030D-6E8A-4147-A177-3AD203B41FA5}">
                      <a16:colId xmlns:a16="http://schemas.microsoft.com/office/drawing/2014/main" xmlns="" val="2243722628"/>
                    </a:ext>
                  </a:extLst>
                </a:gridCol>
              </a:tblGrid>
              <a:tr h="370840">
                <a:tc>
                  <a:txBody>
                    <a:bodyPr/>
                    <a:lstStyle/>
                    <a:p>
                      <a:pPr algn="ctr"/>
                      <a:r>
                        <a:rPr lang="en-US" sz="2000" dirty="0"/>
                        <a:t>Scenario</a:t>
                      </a:r>
                    </a:p>
                  </a:txBody>
                  <a:tcPr/>
                </a:tc>
                <a:tc>
                  <a:txBody>
                    <a:bodyPr/>
                    <a:lstStyle/>
                    <a:p>
                      <a:pPr algn="ctr"/>
                      <a:r>
                        <a:rPr lang="en-US" sz="2000" dirty="0"/>
                        <a:t>CSMF</a:t>
                      </a:r>
                    </a:p>
                  </a:txBody>
                  <a:tcPr/>
                </a:tc>
                <a:tc>
                  <a:txBody>
                    <a:bodyPr/>
                    <a:lstStyle/>
                    <a:p>
                      <a:pPr algn="ctr"/>
                      <a:r>
                        <a:rPr lang="en-US" sz="2000" dirty="0"/>
                        <a:t>NSMF</a:t>
                      </a:r>
                    </a:p>
                  </a:txBody>
                  <a:tcPr/>
                </a:tc>
                <a:tc>
                  <a:txBody>
                    <a:bodyPr/>
                    <a:lstStyle/>
                    <a:p>
                      <a:pPr algn="ctr"/>
                      <a:r>
                        <a:rPr lang="en-US" sz="2000" dirty="0"/>
                        <a:t>NSSMF*</a:t>
                      </a:r>
                    </a:p>
                  </a:txBody>
                  <a:tcPr/>
                </a:tc>
                <a:extLst>
                  <a:ext uri="{0D108BD9-81ED-4DB2-BD59-A6C34878D82A}">
                    <a16:rowId xmlns:a16="http://schemas.microsoft.com/office/drawing/2014/main" xmlns="" val="1099517180"/>
                  </a:ext>
                </a:extLst>
              </a:tr>
              <a:tr h="370840">
                <a:tc>
                  <a:txBody>
                    <a:bodyPr/>
                    <a:lstStyle/>
                    <a:p>
                      <a:pPr algn="ctr"/>
                      <a:r>
                        <a:rPr lang="en-US" dirty="0"/>
                        <a:t>1</a:t>
                      </a:r>
                    </a:p>
                  </a:txBody>
                  <a:tcPr/>
                </a:tc>
                <a:tc>
                  <a:txBody>
                    <a:bodyPr/>
                    <a:lstStyle/>
                    <a:p>
                      <a:pPr algn="ctr"/>
                      <a:r>
                        <a:rPr lang="en-US" dirty="0"/>
                        <a:t>ONAP</a:t>
                      </a:r>
                    </a:p>
                  </a:txBody>
                  <a:tcPr/>
                </a:tc>
                <a:tc>
                  <a:txBody>
                    <a:bodyPr/>
                    <a:lstStyle/>
                    <a:p>
                      <a:pPr algn="ctr"/>
                      <a:r>
                        <a:rPr lang="en-US" dirty="0"/>
                        <a:t>ONAP</a:t>
                      </a:r>
                    </a:p>
                  </a:txBody>
                  <a:tcPr/>
                </a:tc>
                <a:tc>
                  <a:txBody>
                    <a:bodyPr/>
                    <a:lstStyle/>
                    <a:p>
                      <a:pPr algn="ctr"/>
                      <a:r>
                        <a:rPr lang="en-US" dirty="0"/>
                        <a:t>ONAP</a:t>
                      </a:r>
                    </a:p>
                  </a:txBody>
                  <a:tcPr/>
                </a:tc>
                <a:extLst>
                  <a:ext uri="{0D108BD9-81ED-4DB2-BD59-A6C34878D82A}">
                    <a16:rowId xmlns:a16="http://schemas.microsoft.com/office/drawing/2014/main" xmlns="" val="2013272589"/>
                  </a:ext>
                </a:extLst>
              </a:tr>
              <a:tr h="370840">
                <a:tc>
                  <a:txBody>
                    <a:bodyPr/>
                    <a:lstStyle/>
                    <a:p>
                      <a:pPr algn="ctr"/>
                      <a:r>
                        <a:rPr lang="en-US" dirty="0"/>
                        <a:t>2</a:t>
                      </a:r>
                    </a:p>
                  </a:txBody>
                  <a:tcPr/>
                </a:tc>
                <a:tc>
                  <a:txBody>
                    <a:bodyPr/>
                    <a:lstStyle/>
                    <a:p>
                      <a:pPr algn="ctr"/>
                      <a:r>
                        <a:rPr lang="en-US" dirty="0"/>
                        <a:t>3</a:t>
                      </a:r>
                      <a:r>
                        <a:rPr lang="en-US" baseline="30000" dirty="0"/>
                        <a:t>rd</a:t>
                      </a:r>
                      <a:r>
                        <a:rPr lang="en-US" dirty="0"/>
                        <a:t> party</a:t>
                      </a:r>
                    </a:p>
                  </a:txBody>
                  <a:tcPr/>
                </a:tc>
                <a:tc>
                  <a:txBody>
                    <a:bodyPr/>
                    <a:lstStyle/>
                    <a:p>
                      <a:pPr algn="ctr"/>
                      <a:r>
                        <a:rPr lang="en-US" dirty="0"/>
                        <a:t>ONAP</a:t>
                      </a:r>
                    </a:p>
                  </a:txBody>
                  <a:tcPr/>
                </a:tc>
                <a:tc>
                  <a:txBody>
                    <a:bodyPr/>
                    <a:lstStyle/>
                    <a:p>
                      <a:pPr algn="ctr"/>
                      <a:r>
                        <a:rPr lang="en-US" dirty="0"/>
                        <a:t>ONAP</a:t>
                      </a:r>
                    </a:p>
                  </a:txBody>
                  <a:tcPr/>
                </a:tc>
                <a:extLst>
                  <a:ext uri="{0D108BD9-81ED-4DB2-BD59-A6C34878D82A}">
                    <a16:rowId xmlns:a16="http://schemas.microsoft.com/office/drawing/2014/main" xmlns="" val="2844351458"/>
                  </a:ext>
                </a:extLst>
              </a:tr>
              <a:tr h="370840">
                <a:tc>
                  <a:txBody>
                    <a:bodyPr/>
                    <a:lstStyle/>
                    <a:p>
                      <a:pPr algn="ctr"/>
                      <a:r>
                        <a:rPr lang="en-US" dirty="0"/>
                        <a:t>3</a:t>
                      </a:r>
                    </a:p>
                  </a:txBody>
                  <a:tcPr/>
                </a:tc>
                <a:tc>
                  <a:txBody>
                    <a:bodyPr/>
                    <a:lstStyle/>
                    <a:p>
                      <a:pPr algn="ctr"/>
                      <a:r>
                        <a:rPr lang="en-US" dirty="0"/>
                        <a:t>3</a:t>
                      </a:r>
                      <a:r>
                        <a:rPr lang="en-US" baseline="30000" dirty="0"/>
                        <a:t>rd</a:t>
                      </a:r>
                      <a:r>
                        <a:rPr lang="en-US" dirty="0"/>
                        <a:t> party</a:t>
                      </a:r>
                    </a:p>
                  </a:txBody>
                  <a:tcPr/>
                </a:tc>
                <a:tc>
                  <a:txBody>
                    <a:bodyPr/>
                    <a:lstStyle/>
                    <a:p>
                      <a:pPr algn="ctr"/>
                      <a:r>
                        <a:rPr lang="en-US" dirty="0"/>
                        <a:t>ONAP</a:t>
                      </a:r>
                    </a:p>
                  </a:txBody>
                  <a:tcPr/>
                </a:tc>
                <a:tc>
                  <a:txBody>
                    <a:bodyPr/>
                    <a:lstStyle/>
                    <a:p>
                      <a:pPr algn="ctr"/>
                      <a:r>
                        <a:rPr lang="en-US" dirty="0"/>
                        <a:t>3</a:t>
                      </a:r>
                      <a:r>
                        <a:rPr lang="en-US" baseline="30000" dirty="0"/>
                        <a:t>rd</a:t>
                      </a:r>
                      <a:r>
                        <a:rPr lang="en-US" dirty="0"/>
                        <a:t> party</a:t>
                      </a:r>
                    </a:p>
                  </a:txBody>
                  <a:tcPr/>
                </a:tc>
                <a:extLst>
                  <a:ext uri="{0D108BD9-81ED-4DB2-BD59-A6C34878D82A}">
                    <a16:rowId xmlns:a16="http://schemas.microsoft.com/office/drawing/2014/main" xmlns="" val="3892088013"/>
                  </a:ext>
                </a:extLst>
              </a:tr>
              <a:tr h="370840">
                <a:tc>
                  <a:txBody>
                    <a:bodyPr/>
                    <a:lstStyle/>
                    <a:p>
                      <a:pPr algn="ctr"/>
                      <a:r>
                        <a:rPr lang="en-US" dirty="0"/>
                        <a:t>4</a:t>
                      </a:r>
                    </a:p>
                  </a:txBody>
                  <a:tcPr/>
                </a:tc>
                <a:tc>
                  <a:txBody>
                    <a:bodyPr/>
                    <a:lstStyle/>
                    <a:p>
                      <a:pPr algn="ctr"/>
                      <a:r>
                        <a:rPr lang="en-US" dirty="0"/>
                        <a:t>ONAP</a:t>
                      </a:r>
                    </a:p>
                  </a:txBody>
                  <a:tcPr/>
                </a:tc>
                <a:tc>
                  <a:txBody>
                    <a:bodyPr/>
                    <a:lstStyle/>
                    <a:p>
                      <a:pPr algn="ctr"/>
                      <a:r>
                        <a:rPr lang="en-US" dirty="0"/>
                        <a:t>ONAP</a:t>
                      </a:r>
                    </a:p>
                  </a:txBody>
                  <a:tcPr/>
                </a:tc>
                <a:tc>
                  <a:txBody>
                    <a:bodyPr/>
                    <a:lstStyle/>
                    <a:p>
                      <a:pPr algn="ctr"/>
                      <a:r>
                        <a:rPr lang="en-US" dirty="0"/>
                        <a:t>3</a:t>
                      </a:r>
                      <a:r>
                        <a:rPr lang="en-US" baseline="30000" dirty="0"/>
                        <a:t>rd</a:t>
                      </a:r>
                      <a:r>
                        <a:rPr lang="en-US" dirty="0"/>
                        <a:t> party</a:t>
                      </a:r>
                    </a:p>
                  </a:txBody>
                  <a:tcPr/>
                </a:tc>
                <a:extLst>
                  <a:ext uri="{0D108BD9-81ED-4DB2-BD59-A6C34878D82A}">
                    <a16:rowId xmlns:a16="http://schemas.microsoft.com/office/drawing/2014/main" xmlns="" val="2580958179"/>
                  </a:ext>
                </a:extLst>
              </a:tr>
              <a:tr h="370840">
                <a:tc>
                  <a:txBody>
                    <a:bodyPr/>
                    <a:lstStyle/>
                    <a:p>
                      <a:pPr algn="ctr"/>
                      <a:r>
                        <a:rPr lang="en-US" dirty="0">
                          <a:solidFill>
                            <a:srgbClr val="0000FF"/>
                          </a:solidFill>
                        </a:rPr>
                        <a:t>5</a:t>
                      </a:r>
                    </a:p>
                  </a:txBody>
                  <a:tcPr/>
                </a:tc>
                <a:tc>
                  <a:txBody>
                    <a:bodyPr/>
                    <a:lstStyle/>
                    <a:p>
                      <a:pPr algn="ctr"/>
                      <a:r>
                        <a:rPr lang="en-US" dirty="0">
                          <a:solidFill>
                            <a:srgbClr val="0000FF"/>
                          </a:solidFill>
                        </a:rPr>
                        <a:t>3</a:t>
                      </a:r>
                      <a:r>
                        <a:rPr lang="en-US" baseline="30000" dirty="0">
                          <a:solidFill>
                            <a:srgbClr val="0000FF"/>
                          </a:solidFill>
                        </a:rPr>
                        <a:t>rd</a:t>
                      </a:r>
                      <a:r>
                        <a:rPr lang="en-US" dirty="0">
                          <a:solidFill>
                            <a:srgbClr val="0000FF"/>
                          </a:solidFill>
                        </a:rPr>
                        <a:t> party</a:t>
                      </a:r>
                    </a:p>
                  </a:txBody>
                  <a:tcPr/>
                </a:tc>
                <a:tc>
                  <a:txBody>
                    <a:bodyPr/>
                    <a:lstStyle/>
                    <a:p>
                      <a:pPr algn="ctr"/>
                      <a:r>
                        <a:rPr lang="en-US" dirty="0">
                          <a:solidFill>
                            <a:srgbClr val="0000FF"/>
                          </a:solidFill>
                        </a:rPr>
                        <a:t>3</a:t>
                      </a:r>
                      <a:r>
                        <a:rPr lang="en-US" baseline="30000" dirty="0">
                          <a:solidFill>
                            <a:srgbClr val="0000FF"/>
                          </a:solidFill>
                        </a:rPr>
                        <a:t>rd</a:t>
                      </a:r>
                      <a:r>
                        <a:rPr lang="en-US" dirty="0">
                          <a:solidFill>
                            <a:srgbClr val="0000FF"/>
                          </a:solidFill>
                        </a:rPr>
                        <a:t> party</a:t>
                      </a:r>
                    </a:p>
                  </a:txBody>
                  <a:tcPr/>
                </a:tc>
                <a:tc>
                  <a:txBody>
                    <a:bodyPr/>
                    <a:lstStyle/>
                    <a:p>
                      <a:pPr algn="ctr"/>
                      <a:r>
                        <a:rPr lang="en-US" dirty="0">
                          <a:solidFill>
                            <a:srgbClr val="0000FF"/>
                          </a:solidFill>
                        </a:rPr>
                        <a:t>ONAP</a:t>
                      </a:r>
                    </a:p>
                  </a:txBody>
                  <a:tcPr/>
                </a:tc>
                <a:extLst>
                  <a:ext uri="{0D108BD9-81ED-4DB2-BD59-A6C34878D82A}">
                    <a16:rowId xmlns:a16="http://schemas.microsoft.com/office/drawing/2014/main" xmlns="" val="3535542211"/>
                  </a:ext>
                </a:extLst>
              </a:tr>
            </a:tbl>
          </a:graphicData>
        </a:graphic>
      </p:graphicFrame>
      <p:sp>
        <p:nvSpPr>
          <p:cNvPr id="7" name="TextBox 6">
            <a:extLst>
              <a:ext uri="{FF2B5EF4-FFF2-40B4-BE49-F238E27FC236}">
                <a16:creationId xmlns:a16="http://schemas.microsoft.com/office/drawing/2014/main" xmlns="" id="{E06C0F10-5087-4EBA-B4E8-A59D1294B643}"/>
              </a:ext>
            </a:extLst>
          </p:cNvPr>
          <p:cNvSpPr txBox="1"/>
          <p:nvPr/>
        </p:nvSpPr>
        <p:spPr>
          <a:xfrm>
            <a:off x="9552791" y="1252318"/>
            <a:ext cx="2509640" cy="2062103"/>
          </a:xfrm>
          <a:prstGeom prst="rect">
            <a:avLst/>
          </a:prstGeom>
          <a:noFill/>
        </p:spPr>
        <p:txBody>
          <a:bodyPr wrap="square" rtlCol="0">
            <a:spAutoFit/>
          </a:bodyPr>
          <a:lstStyle/>
          <a:p>
            <a:r>
              <a:rPr lang="en-US" sz="1600" u="sng" dirty="0"/>
              <a:t>Notes</a:t>
            </a:r>
            <a:r>
              <a:rPr lang="en-US" sz="1600" dirty="0"/>
              <a:t>:</a:t>
            </a:r>
          </a:p>
          <a:p>
            <a:pPr marL="225425" indent="-225425">
              <a:buAutoNum type="arabicPeriod"/>
            </a:pPr>
            <a:r>
              <a:rPr lang="en-US" sz="1600" dirty="0"/>
              <a:t>For options 1-4, hybrid NSSMF mapping is also possible, i.e., some NSSMFs within ONAP and some outside ONAP.</a:t>
            </a:r>
          </a:p>
          <a:p>
            <a:pPr marL="225425" indent="-225425">
              <a:buFontTx/>
              <a:buAutoNum type="arabicPeriod"/>
            </a:pPr>
            <a:r>
              <a:rPr lang="en-US" sz="1600" dirty="0">
                <a:solidFill>
                  <a:srgbClr val="0000FF"/>
                </a:solidFill>
              </a:rPr>
              <a:t>Blue</a:t>
            </a:r>
            <a:r>
              <a:rPr lang="en-US" sz="1600" dirty="0"/>
              <a:t> – </a:t>
            </a:r>
            <a:r>
              <a:rPr lang="en-US" sz="1600" dirty="0">
                <a:solidFill>
                  <a:srgbClr val="0000FF"/>
                </a:solidFill>
              </a:rPr>
              <a:t>proposed by Orange</a:t>
            </a:r>
          </a:p>
        </p:txBody>
      </p:sp>
    </p:spTree>
    <p:extLst>
      <p:ext uri="{BB962C8B-B14F-4D97-AF65-F5344CB8AC3E}">
        <p14:creationId xmlns:p14="http://schemas.microsoft.com/office/powerpoint/2010/main" val="170777464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9A342FA-DC66-4639-9880-67DE69C42E33}"/>
              </a:ext>
            </a:extLst>
          </p:cNvPr>
          <p:cNvSpPr>
            <a:spLocks noGrp="1"/>
          </p:cNvSpPr>
          <p:nvPr>
            <p:ph type="ctrTitle"/>
          </p:nvPr>
        </p:nvSpPr>
        <p:spPr/>
        <p:txBody>
          <a:bodyPr/>
          <a:lstStyle/>
          <a:p>
            <a:r>
              <a:rPr lang="en-US" dirty="0"/>
              <a:t>Scope for Frankfurt &amp; Status</a:t>
            </a:r>
          </a:p>
        </p:txBody>
      </p:sp>
    </p:spTree>
    <p:extLst>
      <p:ext uri="{BB962C8B-B14F-4D97-AF65-F5344CB8AC3E}">
        <p14:creationId xmlns:p14="http://schemas.microsoft.com/office/powerpoint/2010/main" val="664865675"/>
      </p:ext>
    </p:extLst>
  </p:cSld>
  <p:clrMapOvr>
    <a:masterClrMapping/>
  </p:clrMapOvr>
  <p:transition>
    <p:wipe dir="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descr="A screenshot of a cell phone&#10;&#10;Description automatically generated">
            <a:extLst>
              <a:ext uri="{FF2B5EF4-FFF2-40B4-BE49-F238E27FC236}">
                <a16:creationId xmlns:a16="http://schemas.microsoft.com/office/drawing/2014/main" xmlns="" id="{656B68A1-4BBC-8742-ADF2-E967B4944FD1}"/>
              </a:ext>
            </a:extLst>
          </p:cNvPr>
          <p:cNvPicPr>
            <a:picLocks noGrp="1" noChangeAspect="1"/>
          </p:cNvPicPr>
          <p:nvPr>
            <p:ph idx="1"/>
          </p:nvPr>
        </p:nvPicPr>
        <p:blipFill>
          <a:blip r:embed="rId2"/>
          <a:stretch>
            <a:fillRect/>
          </a:stretch>
        </p:blipFill>
        <p:spPr>
          <a:xfrm>
            <a:off x="654784" y="1851402"/>
            <a:ext cx="10972800" cy="2093221"/>
          </a:xfrm>
        </p:spPr>
      </p:pic>
      <p:sp>
        <p:nvSpPr>
          <p:cNvPr id="3" name="Title 2">
            <a:extLst>
              <a:ext uri="{FF2B5EF4-FFF2-40B4-BE49-F238E27FC236}">
                <a16:creationId xmlns:a16="http://schemas.microsoft.com/office/drawing/2014/main" xmlns="" id="{BEA80D68-E6A9-EF42-842F-3ACB5009687F}"/>
              </a:ext>
            </a:extLst>
          </p:cNvPr>
          <p:cNvSpPr>
            <a:spLocks noGrp="1"/>
          </p:cNvSpPr>
          <p:nvPr>
            <p:ph type="title"/>
          </p:nvPr>
        </p:nvSpPr>
        <p:spPr>
          <a:xfrm>
            <a:off x="0" y="290445"/>
            <a:ext cx="11442492" cy="640080"/>
          </a:xfrm>
        </p:spPr>
        <p:txBody>
          <a:bodyPr>
            <a:normAutofit fontScale="90000"/>
          </a:bodyPr>
          <a:lstStyle/>
          <a:p>
            <a:r>
              <a:rPr lang="en-US" dirty="0"/>
              <a:t>Scoping Use case proposal - NSI Life Cycle view (Frankfurt)</a:t>
            </a:r>
          </a:p>
        </p:txBody>
      </p:sp>
      <p:sp>
        <p:nvSpPr>
          <p:cNvPr id="6" name="Rectangle 5">
            <a:extLst>
              <a:ext uri="{FF2B5EF4-FFF2-40B4-BE49-F238E27FC236}">
                <a16:creationId xmlns:a16="http://schemas.microsoft.com/office/drawing/2014/main" xmlns="" id="{30995EB4-50F5-4FE5-A92F-16E2CBF496DE}"/>
              </a:ext>
            </a:extLst>
          </p:cNvPr>
          <p:cNvSpPr/>
          <p:nvPr/>
        </p:nvSpPr>
        <p:spPr>
          <a:xfrm>
            <a:off x="1139252" y="2248524"/>
            <a:ext cx="2426518" cy="900103"/>
          </a:xfrm>
          <a:prstGeom prst="rect">
            <a:avLst/>
          </a:prstGeom>
          <a:noFill/>
          <a:ln w="254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xmlns="" id="{116CAA64-CE7A-4626-A7B6-B9D90C9C734B}"/>
              </a:ext>
            </a:extLst>
          </p:cNvPr>
          <p:cNvSpPr/>
          <p:nvPr/>
        </p:nvSpPr>
        <p:spPr>
          <a:xfrm>
            <a:off x="3565770" y="2248524"/>
            <a:ext cx="2488368" cy="1484027"/>
          </a:xfrm>
          <a:prstGeom prst="rect">
            <a:avLst/>
          </a:prstGeom>
          <a:noFill/>
          <a:ln w="254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xmlns="" id="{ECF971C0-FB62-4D46-94B2-8FF882228718}"/>
              </a:ext>
            </a:extLst>
          </p:cNvPr>
          <p:cNvSpPr/>
          <p:nvPr/>
        </p:nvSpPr>
        <p:spPr>
          <a:xfrm>
            <a:off x="741830" y="3953961"/>
            <a:ext cx="567128" cy="301133"/>
          </a:xfrm>
          <a:prstGeom prst="rect">
            <a:avLst/>
          </a:prstGeom>
          <a:noFill/>
          <a:ln w="254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xmlns="" id="{B80887E6-FBA9-40F5-8E68-CFA30E0F062E}"/>
              </a:ext>
            </a:extLst>
          </p:cNvPr>
          <p:cNvSpPr txBox="1"/>
          <p:nvPr/>
        </p:nvSpPr>
        <p:spPr>
          <a:xfrm>
            <a:off x="1308958" y="3885762"/>
            <a:ext cx="1986121" cy="369332"/>
          </a:xfrm>
          <a:prstGeom prst="rect">
            <a:avLst/>
          </a:prstGeom>
          <a:noFill/>
        </p:spPr>
        <p:txBody>
          <a:bodyPr wrap="none" rtlCol="0">
            <a:spAutoFit/>
          </a:bodyPr>
          <a:lstStyle/>
          <a:p>
            <a:r>
              <a:rPr lang="en-US" dirty="0"/>
              <a:t>Scope for Frankfurt</a:t>
            </a:r>
          </a:p>
        </p:txBody>
      </p:sp>
      <p:sp>
        <p:nvSpPr>
          <p:cNvPr id="13" name="TextBox 12">
            <a:extLst>
              <a:ext uri="{FF2B5EF4-FFF2-40B4-BE49-F238E27FC236}">
                <a16:creationId xmlns:a16="http://schemas.microsoft.com/office/drawing/2014/main" xmlns="" id="{C86B91CD-E57E-47D3-B6B6-9A8B08CFE0AB}"/>
              </a:ext>
            </a:extLst>
          </p:cNvPr>
          <p:cNvSpPr txBox="1"/>
          <p:nvPr/>
        </p:nvSpPr>
        <p:spPr>
          <a:xfrm>
            <a:off x="178654" y="1851402"/>
            <a:ext cx="2112951" cy="369332"/>
          </a:xfrm>
          <a:prstGeom prst="rect">
            <a:avLst/>
          </a:prstGeom>
          <a:noFill/>
        </p:spPr>
        <p:txBody>
          <a:bodyPr wrap="none" rtlCol="0">
            <a:spAutoFit/>
          </a:bodyPr>
          <a:lstStyle/>
          <a:p>
            <a:r>
              <a:rPr lang="en-US" dirty="0"/>
              <a:t>Ref.: 3GPP TS 28.530</a:t>
            </a:r>
          </a:p>
        </p:txBody>
      </p:sp>
      <p:sp>
        <p:nvSpPr>
          <p:cNvPr id="14" name="TextBox 13">
            <a:extLst>
              <a:ext uri="{FF2B5EF4-FFF2-40B4-BE49-F238E27FC236}">
                <a16:creationId xmlns:a16="http://schemas.microsoft.com/office/drawing/2014/main" xmlns="" id="{FBEF215F-20FD-4403-B494-261C3BFF51DD}"/>
              </a:ext>
            </a:extLst>
          </p:cNvPr>
          <p:cNvSpPr txBox="1"/>
          <p:nvPr/>
        </p:nvSpPr>
        <p:spPr>
          <a:xfrm>
            <a:off x="178654" y="4388018"/>
            <a:ext cx="12013346" cy="1338828"/>
          </a:xfrm>
          <a:prstGeom prst="rect">
            <a:avLst/>
          </a:prstGeom>
          <a:noFill/>
        </p:spPr>
        <p:txBody>
          <a:bodyPr wrap="square" rtlCol="0">
            <a:spAutoFit/>
          </a:bodyPr>
          <a:lstStyle/>
          <a:p>
            <a:pPr marL="285750" indent="-285750">
              <a:buFont typeface="Arial" panose="020B0604020202020204" pitchFamily="34" charset="0"/>
              <a:buChar char="•"/>
            </a:pPr>
            <a:r>
              <a:rPr lang="en-US" b="1" dirty="0"/>
              <a:t>Design and pre-provision</a:t>
            </a:r>
            <a:r>
              <a:rPr lang="en-US" dirty="0"/>
              <a:t>: Creation of necessary slice/slice sub-net templates. Sub-nets only include Core and RAN (Note).</a:t>
            </a:r>
          </a:p>
          <a:p>
            <a:pPr marL="285750" indent="-285750">
              <a:buFont typeface="Arial" panose="020B0604020202020204" pitchFamily="34" charset="0"/>
              <a:buChar char="•"/>
            </a:pPr>
            <a:r>
              <a:rPr lang="en-US" b="1" dirty="0"/>
              <a:t>Instantiation/Configuration &amp; Activation/Deactivation </a:t>
            </a:r>
            <a:r>
              <a:rPr lang="en-US" dirty="0"/>
              <a:t>of NSIs (including instantiation/mapping of its constituent slice sub-nets)</a:t>
            </a:r>
          </a:p>
          <a:p>
            <a:endParaRPr lang="en-US" sz="900" dirty="0"/>
          </a:p>
          <a:p>
            <a:r>
              <a:rPr lang="en-US" b="1" dirty="0"/>
              <a:t>Stretch Goal</a:t>
            </a:r>
            <a:r>
              <a:rPr lang="en-US" dirty="0"/>
              <a:t>: (RAN) NSSMF functionality within ONAP (as </a:t>
            </a:r>
            <a:r>
              <a:rPr lang="en-US" dirty="0" err="1"/>
              <a:t>PoC</a:t>
            </a:r>
            <a:r>
              <a:rPr lang="en-US" dirty="0"/>
              <a:t>) (under discussion)</a:t>
            </a:r>
          </a:p>
        </p:txBody>
      </p:sp>
      <p:sp>
        <p:nvSpPr>
          <p:cNvPr id="2" name="Rectangle 1">
            <a:extLst>
              <a:ext uri="{FF2B5EF4-FFF2-40B4-BE49-F238E27FC236}">
                <a16:creationId xmlns:a16="http://schemas.microsoft.com/office/drawing/2014/main" xmlns="" id="{96957311-083D-413A-9BA7-A087BCE75913}"/>
              </a:ext>
            </a:extLst>
          </p:cNvPr>
          <p:cNvSpPr/>
          <p:nvPr/>
        </p:nvSpPr>
        <p:spPr>
          <a:xfrm>
            <a:off x="259082" y="1137007"/>
            <a:ext cx="11678918" cy="663080"/>
          </a:xfrm>
          <a:prstGeom prst="rect">
            <a:avLst/>
          </a:prstGeom>
          <a:gradFill>
            <a:gsLst>
              <a:gs pos="0">
                <a:srgbClr val="00A2E0">
                  <a:tint val="50000"/>
                  <a:satMod val="300000"/>
                </a:srgbClr>
              </a:gs>
              <a:gs pos="35000">
                <a:srgbClr val="00A2E0">
                  <a:tint val="37000"/>
                  <a:satMod val="300000"/>
                </a:srgbClr>
              </a:gs>
              <a:gs pos="100000">
                <a:srgbClr val="00A2E0">
                  <a:tint val="15000"/>
                  <a:satMod val="350000"/>
                </a:srgbClr>
              </a:gs>
            </a:gsLst>
            <a:lin ang="16200000" scaled="1"/>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u="sng" dirty="0">
                <a:solidFill>
                  <a:schemeClr val="tx1"/>
                </a:solidFill>
              </a:rPr>
              <a:t>Objective</a:t>
            </a:r>
            <a:r>
              <a:rPr lang="en-US" sz="2000" b="1" dirty="0">
                <a:solidFill>
                  <a:schemeClr val="tx1"/>
                </a:solidFill>
              </a:rPr>
              <a:t>: Demonstrate e2e slice design</a:t>
            </a:r>
            <a:r>
              <a:rPr lang="en-US" altLang="zh-CN" sz="2000" b="1" dirty="0">
                <a:solidFill>
                  <a:schemeClr val="tx1"/>
                </a:solidFill>
              </a:rPr>
              <a:t>,</a:t>
            </a:r>
            <a:r>
              <a:rPr lang="zh-CN" altLang="en-US" sz="2000" b="1" dirty="0">
                <a:solidFill>
                  <a:schemeClr val="tx1"/>
                </a:solidFill>
              </a:rPr>
              <a:t> </a:t>
            </a:r>
            <a:r>
              <a:rPr lang="en-US" altLang="zh-CN" sz="2000" b="1" dirty="0">
                <a:solidFill>
                  <a:schemeClr val="tx1"/>
                </a:solidFill>
              </a:rPr>
              <a:t>I</a:t>
            </a:r>
            <a:r>
              <a:rPr lang="en-US" sz="2000" b="1" dirty="0">
                <a:solidFill>
                  <a:schemeClr val="tx1"/>
                </a:solidFill>
              </a:rPr>
              <a:t>nstantiation, including core slice sub-net design and instantiation (see Note)</a:t>
            </a:r>
          </a:p>
        </p:txBody>
      </p:sp>
      <p:sp>
        <p:nvSpPr>
          <p:cNvPr id="5" name="Rectangle 4">
            <a:extLst>
              <a:ext uri="{FF2B5EF4-FFF2-40B4-BE49-F238E27FC236}">
                <a16:creationId xmlns:a16="http://schemas.microsoft.com/office/drawing/2014/main" xmlns="" id="{067FFE30-7D5C-4FB6-933D-5B543DDD66CF}"/>
              </a:ext>
            </a:extLst>
          </p:cNvPr>
          <p:cNvSpPr/>
          <p:nvPr/>
        </p:nvSpPr>
        <p:spPr>
          <a:xfrm>
            <a:off x="178654" y="5687485"/>
            <a:ext cx="11706549" cy="830997"/>
          </a:xfrm>
          <a:prstGeom prst="rect">
            <a:avLst/>
          </a:prstGeom>
        </p:spPr>
        <p:txBody>
          <a:bodyPr wrap="square">
            <a:spAutoFit/>
          </a:bodyPr>
          <a:lstStyle/>
          <a:p>
            <a:r>
              <a:rPr lang="en-US" sz="1600" u="sng" dirty="0"/>
              <a:t>Note</a:t>
            </a:r>
            <a:r>
              <a:rPr lang="en-US" sz="1600" dirty="0"/>
              <a:t>: RAN subnet requires NSSMF functionality within ONAP to be realized (this is a stretch goal and is under discussion with </a:t>
            </a:r>
            <a:r>
              <a:rPr lang="en-US" sz="1600" dirty="0" err="1"/>
              <a:t>ArchCom</a:t>
            </a:r>
            <a:r>
              <a:rPr lang="en-US" sz="1600" dirty="0"/>
              <a:t>, and may be realized as a </a:t>
            </a:r>
            <a:r>
              <a:rPr lang="en-US" sz="1600" dirty="0" err="1"/>
              <a:t>PoC</a:t>
            </a:r>
            <a:r>
              <a:rPr lang="en-US" sz="1600" dirty="0"/>
              <a:t> for Frankfurt). Transport sub-net is assumed to be pre-created, and part of it is assumed to within core sub-net (for simplicity).</a:t>
            </a:r>
          </a:p>
        </p:txBody>
      </p:sp>
      <p:sp>
        <p:nvSpPr>
          <p:cNvPr id="18" name="Rectangle 17">
            <a:extLst>
              <a:ext uri="{FF2B5EF4-FFF2-40B4-BE49-F238E27FC236}">
                <a16:creationId xmlns:a16="http://schemas.microsoft.com/office/drawing/2014/main" xmlns="" id="{8D6562CA-15F6-4463-B425-52EFA5A1C60E}"/>
              </a:ext>
            </a:extLst>
          </p:cNvPr>
          <p:cNvSpPr/>
          <p:nvPr/>
        </p:nvSpPr>
        <p:spPr>
          <a:xfrm>
            <a:off x="8709895" y="2310983"/>
            <a:ext cx="1963102" cy="1361607"/>
          </a:xfrm>
          <a:prstGeom prst="rect">
            <a:avLst/>
          </a:prstGeom>
          <a:noFill/>
          <a:ln w="25400">
            <a:solidFill>
              <a:srgbClr val="C000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912617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xmlns="" id="{66C1A452-30A6-4A73-BC73-C89E96A85721}"/>
              </a:ext>
            </a:extLst>
          </p:cNvPr>
          <p:cNvSpPr>
            <a:spLocks noGrp="1"/>
          </p:cNvSpPr>
          <p:nvPr>
            <p:ph type="title"/>
          </p:nvPr>
        </p:nvSpPr>
        <p:spPr>
          <a:xfrm>
            <a:off x="0" y="201554"/>
            <a:ext cx="10972800" cy="640080"/>
          </a:xfrm>
        </p:spPr>
        <p:txBody>
          <a:bodyPr/>
          <a:lstStyle/>
          <a:p>
            <a:r>
              <a:rPr lang="en-US" dirty="0"/>
              <a:t>Architectural Scope</a:t>
            </a:r>
            <a:r>
              <a:rPr lang="zh-CN" altLang="en-US" dirty="0"/>
              <a:t> </a:t>
            </a:r>
            <a:r>
              <a:rPr lang="en-US" altLang="zh-CN" dirty="0"/>
              <a:t>For</a:t>
            </a:r>
            <a:r>
              <a:rPr lang="zh-CN" altLang="en-US" dirty="0"/>
              <a:t> </a:t>
            </a:r>
            <a:r>
              <a:rPr lang="en-US" altLang="zh-CN" dirty="0"/>
              <a:t>Frankfurt</a:t>
            </a:r>
            <a:endParaRPr lang="en-US" dirty="0"/>
          </a:p>
        </p:txBody>
      </p:sp>
      <p:sp>
        <p:nvSpPr>
          <p:cNvPr id="5" name="Rectangle 4">
            <a:extLst>
              <a:ext uri="{FF2B5EF4-FFF2-40B4-BE49-F238E27FC236}">
                <a16:creationId xmlns:a16="http://schemas.microsoft.com/office/drawing/2014/main" xmlns="" id="{28D08220-1AB5-462C-86D1-1D9169B99033}"/>
              </a:ext>
            </a:extLst>
          </p:cNvPr>
          <p:cNvSpPr/>
          <p:nvPr/>
        </p:nvSpPr>
        <p:spPr>
          <a:xfrm>
            <a:off x="738747" y="1789094"/>
            <a:ext cx="4170015" cy="3783936"/>
          </a:xfrm>
          <a:prstGeom prst="rect">
            <a:avLst/>
          </a:prstGeom>
          <a:noFill/>
          <a:ln w="19050">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lumMod val="95000"/>
                  <a:lumOff val="5000"/>
                </a:schemeClr>
              </a:solidFill>
            </a:endParaRPr>
          </a:p>
        </p:txBody>
      </p:sp>
      <p:sp>
        <p:nvSpPr>
          <p:cNvPr id="6" name="Rectangle 5">
            <a:extLst>
              <a:ext uri="{FF2B5EF4-FFF2-40B4-BE49-F238E27FC236}">
                <a16:creationId xmlns:a16="http://schemas.microsoft.com/office/drawing/2014/main" xmlns="" id="{14953DA9-D87A-4C15-BFC9-A63E88D5285E}"/>
              </a:ext>
            </a:extLst>
          </p:cNvPr>
          <p:cNvSpPr/>
          <p:nvPr/>
        </p:nvSpPr>
        <p:spPr>
          <a:xfrm>
            <a:off x="1269498" y="3110386"/>
            <a:ext cx="2712816" cy="188017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en-US" sz="2000" b="1" dirty="0">
                <a:solidFill>
                  <a:schemeClr val="tx1"/>
                </a:solidFill>
              </a:rPr>
              <a:t>SO</a:t>
            </a:r>
            <a:endParaRPr lang="en-US" b="1" dirty="0">
              <a:solidFill>
                <a:schemeClr val="tx1"/>
              </a:solidFill>
            </a:endParaRPr>
          </a:p>
        </p:txBody>
      </p:sp>
      <p:sp>
        <p:nvSpPr>
          <p:cNvPr id="7" name="Rectangle 6">
            <a:extLst>
              <a:ext uri="{FF2B5EF4-FFF2-40B4-BE49-F238E27FC236}">
                <a16:creationId xmlns:a16="http://schemas.microsoft.com/office/drawing/2014/main" xmlns="" id="{6F016E72-A5BB-41FD-AE32-D858AC283E52}"/>
              </a:ext>
            </a:extLst>
          </p:cNvPr>
          <p:cNvSpPr/>
          <p:nvPr/>
        </p:nvSpPr>
        <p:spPr>
          <a:xfrm>
            <a:off x="1269499" y="2033919"/>
            <a:ext cx="3417356" cy="32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UUI</a:t>
            </a:r>
          </a:p>
        </p:txBody>
      </p:sp>
      <p:sp>
        <p:nvSpPr>
          <p:cNvPr id="8" name="Rectangle 7">
            <a:extLst>
              <a:ext uri="{FF2B5EF4-FFF2-40B4-BE49-F238E27FC236}">
                <a16:creationId xmlns:a16="http://schemas.microsoft.com/office/drawing/2014/main" xmlns="" id="{9BBFE110-4450-43E9-A4E9-C8732EA56E10}"/>
              </a:ext>
            </a:extLst>
          </p:cNvPr>
          <p:cNvSpPr/>
          <p:nvPr/>
        </p:nvSpPr>
        <p:spPr>
          <a:xfrm>
            <a:off x="1269498" y="2582000"/>
            <a:ext cx="3417355" cy="322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solidFill>
              </a:rPr>
              <a:t>EXT-API</a:t>
            </a:r>
          </a:p>
        </p:txBody>
      </p:sp>
      <p:sp>
        <p:nvSpPr>
          <p:cNvPr id="9" name="Rectangle 8">
            <a:extLst>
              <a:ext uri="{FF2B5EF4-FFF2-40B4-BE49-F238E27FC236}">
                <a16:creationId xmlns:a16="http://schemas.microsoft.com/office/drawing/2014/main" xmlns="" id="{025BC7A1-5584-4258-BCF2-D8BB95516107}"/>
              </a:ext>
            </a:extLst>
          </p:cNvPr>
          <p:cNvSpPr/>
          <p:nvPr/>
        </p:nvSpPr>
        <p:spPr>
          <a:xfrm>
            <a:off x="1355694" y="3471539"/>
            <a:ext cx="2491711" cy="317777"/>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rPr>
              <a:t>CSMF WFs</a:t>
            </a:r>
          </a:p>
        </p:txBody>
      </p:sp>
      <p:sp>
        <p:nvSpPr>
          <p:cNvPr id="10" name="Rectangle 9">
            <a:extLst>
              <a:ext uri="{FF2B5EF4-FFF2-40B4-BE49-F238E27FC236}">
                <a16:creationId xmlns:a16="http://schemas.microsoft.com/office/drawing/2014/main" xmlns="" id="{E0EE1F07-AC94-47C9-93CD-F4BFB1BCC9C5}"/>
              </a:ext>
            </a:extLst>
          </p:cNvPr>
          <p:cNvSpPr/>
          <p:nvPr/>
        </p:nvSpPr>
        <p:spPr>
          <a:xfrm>
            <a:off x="1363187" y="3836727"/>
            <a:ext cx="2484217" cy="278055"/>
          </a:xfrm>
          <a:prstGeom prst="rect">
            <a:avLst/>
          </a:prstGeom>
          <a:solidFill>
            <a:schemeClr val="bg1">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rPr>
              <a:t>NSMF WFs</a:t>
            </a:r>
          </a:p>
        </p:txBody>
      </p:sp>
      <p:sp>
        <p:nvSpPr>
          <p:cNvPr id="11" name="Rectangle 10">
            <a:extLst>
              <a:ext uri="{FF2B5EF4-FFF2-40B4-BE49-F238E27FC236}">
                <a16:creationId xmlns:a16="http://schemas.microsoft.com/office/drawing/2014/main" xmlns="" id="{F8389C87-B81E-4F3E-8B11-1C426AB96F09}"/>
              </a:ext>
            </a:extLst>
          </p:cNvPr>
          <p:cNvSpPr/>
          <p:nvPr/>
        </p:nvSpPr>
        <p:spPr>
          <a:xfrm>
            <a:off x="4087247" y="3130081"/>
            <a:ext cx="599606"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a:solidFill>
                  <a:schemeClr val="tx1">
                    <a:lumMod val="95000"/>
                    <a:lumOff val="5000"/>
                  </a:schemeClr>
                </a:solidFill>
              </a:rPr>
              <a:t>OOF</a:t>
            </a:r>
          </a:p>
        </p:txBody>
      </p:sp>
      <p:sp>
        <p:nvSpPr>
          <p:cNvPr id="12" name="Rectangle 11">
            <a:extLst>
              <a:ext uri="{FF2B5EF4-FFF2-40B4-BE49-F238E27FC236}">
                <a16:creationId xmlns:a16="http://schemas.microsoft.com/office/drawing/2014/main" xmlns="" id="{6430631F-9071-44F7-89B6-945C09C3EF4E}"/>
              </a:ext>
            </a:extLst>
          </p:cNvPr>
          <p:cNvSpPr/>
          <p:nvPr/>
        </p:nvSpPr>
        <p:spPr>
          <a:xfrm>
            <a:off x="4087249" y="3829303"/>
            <a:ext cx="599606" cy="4738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i="1" dirty="0">
                <a:solidFill>
                  <a:schemeClr val="tx1"/>
                </a:solidFill>
              </a:rPr>
              <a:t>AAI</a:t>
            </a:r>
          </a:p>
        </p:txBody>
      </p:sp>
      <p:sp>
        <p:nvSpPr>
          <p:cNvPr id="14" name="Rectangle 13">
            <a:extLst>
              <a:ext uri="{FF2B5EF4-FFF2-40B4-BE49-F238E27FC236}">
                <a16:creationId xmlns:a16="http://schemas.microsoft.com/office/drawing/2014/main" xmlns="" id="{1C1F7430-1BDC-4D25-B4EE-91E4F4C84A59}"/>
              </a:ext>
            </a:extLst>
          </p:cNvPr>
          <p:cNvSpPr/>
          <p:nvPr/>
        </p:nvSpPr>
        <p:spPr>
          <a:xfrm>
            <a:off x="5831279" y="5970178"/>
            <a:ext cx="872155" cy="357290"/>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CSMF</a:t>
            </a:r>
          </a:p>
        </p:txBody>
      </p:sp>
      <p:sp>
        <p:nvSpPr>
          <p:cNvPr id="15" name="Rectangle 14">
            <a:extLst>
              <a:ext uri="{FF2B5EF4-FFF2-40B4-BE49-F238E27FC236}">
                <a16:creationId xmlns:a16="http://schemas.microsoft.com/office/drawing/2014/main" xmlns="" id="{1CB742C3-4CA0-432E-8208-4A8648E878D2}"/>
              </a:ext>
            </a:extLst>
          </p:cNvPr>
          <p:cNvSpPr/>
          <p:nvPr/>
        </p:nvSpPr>
        <p:spPr>
          <a:xfrm>
            <a:off x="6821533" y="5970177"/>
            <a:ext cx="872155" cy="357291"/>
          </a:xfrm>
          <a:prstGeom prst="rect">
            <a:avLst/>
          </a:prstGeom>
          <a:solidFill>
            <a:schemeClr val="bg1">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a:solidFill>
                  <a:schemeClr val="tx1"/>
                </a:solidFill>
              </a:rPr>
              <a:t>NSMF</a:t>
            </a:r>
          </a:p>
        </p:txBody>
      </p:sp>
      <p:sp>
        <p:nvSpPr>
          <p:cNvPr id="16" name="Rectangle 15">
            <a:extLst>
              <a:ext uri="{FF2B5EF4-FFF2-40B4-BE49-F238E27FC236}">
                <a16:creationId xmlns:a16="http://schemas.microsoft.com/office/drawing/2014/main" xmlns="" id="{F8658A27-FF75-48F7-8A26-8EBF2787ED34}"/>
              </a:ext>
            </a:extLst>
          </p:cNvPr>
          <p:cNvSpPr/>
          <p:nvPr/>
        </p:nvSpPr>
        <p:spPr>
          <a:xfrm>
            <a:off x="7811787" y="5970178"/>
            <a:ext cx="1083131" cy="357290"/>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External NSSMF</a:t>
            </a:r>
          </a:p>
        </p:txBody>
      </p:sp>
      <p:sp>
        <p:nvSpPr>
          <p:cNvPr id="17" name="Rectangle 16">
            <a:extLst>
              <a:ext uri="{FF2B5EF4-FFF2-40B4-BE49-F238E27FC236}">
                <a16:creationId xmlns:a16="http://schemas.microsoft.com/office/drawing/2014/main" xmlns="" id="{259B5267-7F67-44F9-A0D1-B6147A980019}"/>
              </a:ext>
            </a:extLst>
          </p:cNvPr>
          <p:cNvSpPr/>
          <p:nvPr/>
        </p:nvSpPr>
        <p:spPr>
          <a:xfrm>
            <a:off x="1409069" y="5101805"/>
            <a:ext cx="707262" cy="381575"/>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400" i="1" dirty="0">
                <a:solidFill>
                  <a:srgbClr val="C00000"/>
                </a:solidFill>
              </a:rPr>
              <a:t>SDN-C (R)</a:t>
            </a:r>
          </a:p>
        </p:txBody>
      </p:sp>
      <p:sp>
        <p:nvSpPr>
          <p:cNvPr id="19" name="Rectangle 18">
            <a:extLst>
              <a:ext uri="{FF2B5EF4-FFF2-40B4-BE49-F238E27FC236}">
                <a16:creationId xmlns:a16="http://schemas.microsoft.com/office/drawing/2014/main" xmlns="" id="{5E973405-EC21-458A-865E-F6A01D88FCCC}"/>
              </a:ext>
            </a:extLst>
          </p:cNvPr>
          <p:cNvSpPr/>
          <p:nvPr/>
        </p:nvSpPr>
        <p:spPr>
          <a:xfrm>
            <a:off x="3462386" y="5746090"/>
            <a:ext cx="1341646" cy="427752"/>
          </a:xfrm>
          <a:prstGeom prst="rect">
            <a:avLst/>
          </a:prstGeom>
          <a:solidFill>
            <a:schemeClr val="accent6">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tx1"/>
                </a:solidFill>
              </a:rPr>
              <a:t>Core NSSMF</a:t>
            </a:r>
          </a:p>
        </p:txBody>
      </p:sp>
      <p:sp>
        <p:nvSpPr>
          <p:cNvPr id="21" name="TextBox 20">
            <a:extLst>
              <a:ext uri="{FF2B5EF4-FFF2-40B4-BE49-F238E27FC236}">
                <a16:creationId xmlns:a16="http://schemas.microsoft.com/office/drawing/2014/main" xmlns="" id="{BE76F6C3-731C-4200-B1A7-0D06B3718762}"/>
              </a:ext>
            </a:extLst>
          </p:cNvPr>
          <p:cNvSpPr txBox="1"/>
          <p:nvPr/>
        </p:nvSpPr>
        <p:spPr>
          <a:xfrm>
            <a:off x="4036451" y="5207888"/>
            <a:ext cx="755335" cy="369332"/>
          </a:xfrm>
          <a:prstGeom prst="rect">
            <a:avLst/>
          </a:prstGeom>
          <a:noFill/>
        </p:spPr>
        <p:txBody>
          <a:bodyPr wrap="none" rtlCol="0">
            <a:spAutoFit/>
          </a:bodyPr>
          <a:lstStyle/>
          <a:p>
            <a:r>
              <a:rPr lang="en-US" b="1" dirty="0">
                <a:solidFill>
                  <a:schemeClr val="tx1">
                    <a:lumMod val="95000"/>
                    <a:lumOff val="5000"/>
                  </a:schemeClr>
                </a:solidFill>
              </a:rPr>
              <a:t>ONAP</a:t>
            </a:r>
          </a:p>
        </p:txBody>
      </p:sp>
      <p:sp>
        <p:nvSpPr>
          <p:cNvPr id="22" name="Rectangle 21">
            <a:extLst>
              <a:ext uri="{FF2B5EF4-FFF2-40B4-BE49-F238E27FC236}">
                <a16:creationId xmlns:a16="http://schemas.microsoft.com/office/drawing/2014/main" xmlns="" id="{96E5BDB8-30F1-432D-9CDA-BEC038BFB4A4}"/>
              </a:ext>
            </a:extLst>
          </p:cNvPr>
          <p:cNvSpPr/>
          <p:nvPr/>
        </p:nvSpPr>
        <p:spPr>
          <a:xfrm>
            <a:off x="1363187" y="4156015"/>
            <a:ext cx="2484218" cy="255325"/>
          </a:xfrm>
          <a:prstGeom prst="rect">
            <a:avLst/>
          </a:prstGeom>
          <a:solidFill>
            <a:schemeClr val="accent6">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rPr>
              <a:t>NSSMF Adaptor</a:t>
            </a:r>
          </a:p>
        </p:txBody>
      </p:sp>
      <p:cxnSp>
        <p:nvCxnSpPr>
          <p:cNvPr id="25" name="Straight Arrow Connector 24">
            <a:extLst>
              <a:ext uri="{FF2B5EF4-FFF2-40B4-BE49-F238E27FC236}">
                <a16:creationId xmlns:a16="http://schemas.microsoft.com/office/drawing/2014/main" xmlns="" id="{826BDE2C-9E4C-4C4E-A61B-E186364C58D2}"/>
              </a:ext>
            </a:extLst>
          </p:cNvPr>
          <p:cNvCxnSpPr>
            <a:cxnSpLocks/>
            <a:endCxn id="19" idx="0"/>
          </p:cNvCxnSpPr>
          <p:nvPr/>
        </p:nvCxnSpPr>
        <p:spPr>
          <a:xfrm>
            <a:off x="3032607" y="4996213"/>
            <a:ext cx="1100602" cy="749877"/>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6" name="Rectangle 25">
            <a:extLst>
              <a:ext uri="{FF2B5EF4-FFF2-40B4-BE49-F238E27FC236}">
                <a16:creationId xmlns:a16="http://schemas.microsoft.com/office/drawing/2014/main" xmlns="" id="{41CD880C-5401-42C7-8D2D-CA0CC5AFFBC3}"/>
              </a:ext>
            </a:extLst>
          </p:cNvPr>
          <p:cNvSpPr/>
          <p:nvPr/>
        </p:nvSpPr>
        <p:spPr>
          <a:xfrm>
            <a:off x="5724570" y="5847075"/>
            <a:ext cx="5674398" cy="53767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41" name="Rectangle 40">
            <a:extLst>
              <a:ext uri="{FF2B5EF4-FFF2-40B4-BE49-F238E27FC236}">
                <a16:creationId xmlns:a16="http://schemas.microsoft.com/office/drawing/2014/main" xmlns="" id="{140FBADE-AC33-4BE9-AF01-E374C22C0529}"/>
              </a:ext>
            </a:extLst>
          </p:cNvPr>
          <p:cNvSpPr/>
          <p:nvPr/>
        </p:nvSpPr>
        <p:spPr>
          <a:xfrm>
            <a:off x="1409069" y="4539984"/>
            <a:ext cx="1446673" cy="238056"/>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rgbClr val="C00000"/>
                </a:solidFill>
              </a:rPr>
              <a:t>NSSMF WFs</a:t>
            </a:r>
          </a:p>
        </p:txBody>
      </p:sp>
      <p:cxnSp>
        <p:nvCxnSpPr>
          <p:cNvPr id="47" name="Straight Arrow Connector 46">
            <a:extLst>
              <a:ext uri="{FF2B5EF4-FFF2-40B4-BE49-F238E27FC236}">
                <a16:creationId xmlns:a16="http://schemas.microsoft.com/office/drawing/2014/main" xmlns="" id="{5F6DD349-D2F4-4723-B5DB-ED174C4DF7CF}"/>
              </a:ext>
            </a:extLst>
          </p:cNvPr>
          <p:cNvCxnSpPr>
            <a:cxnSpLocks/>
            <a:endCxn id="17" idx="0"/>
          </p:cNvCxnSpPr>
          <p:nvPr/>
        </p:nvCxnSpPr>
        <p:spPr>
          <a:xfrm flipH="1">
            <a:off x="1762700" y="4996213"/>
            <a:ext cx="315397" cy="105592"/>
          </a:xfrm>
          <a:prstGeom prst="straightConnector1">
            <a:avLst/>
          </a:prstGeom>
          <a:ln>
            <a:solidFill>
              <a:schemeClr val="tx1">
                <a:lumMod val="65000"/>
                <a:lumOff val="3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59" name="TextBox 58">
            <a:extLst>
              <a:ext uri="{FF2B5EF4-FFF2-40B4-BE49-F238E27FC236}">
                <a16:creationId xmlns:a16="http://schemas.microsoft.com/office/drawing/2014/main" xmlns="" id="{84A14D8B-3213-448F-BBCB-1A1055528423}"/>
              </a:ext>
            </a:extLst>
          </p:cNvPr>
          <p:cNvSpPr txBox="1"/>
          <p:nvPr/>
        </p:nvSpPr>
        <p:spPr>
          <a:xfrm>
            <a:off x="5437154" y="1747024"/>
            <a:ext cx="6446454" cy="1569660"/>
          </a:xfrm>
          <a:prstGeom prst="rect">
            <a:avLst/>
          </a:prstGeom>
          <a:noFill/>
        </p:spPr>
        <p:txBody>
          <a:bodyPr wrap="square" rtlCol="0">
            <a:spAutoFit/>
          </a:bodyPr>
          <a:lstStyle/>
          <a:p>
            <a:r>
              <a:rPr lang="en-US" sz="1600" b="1" u="sng" dirty="0"/>
              <a:t>Notes</a:t>
            </a:r>
          </a:p>
          <a:p>
            <a:pPr marL="342900" indent="-342900">
              <a:buAutoNum type="arabicPeriod"/>
            </a:pPr>
            <a:r>
              <a:rPr lang="en-US" sz="1600" dirty="0"/>
              <a:t>CSMF and NSMF are within ONAP.</a:t>
            </a:r>
          </a:p>
          <a:p>
            <a:pPr marL="342900" indent="-342900">
              <a:buAutoNum type="arabicPeriod"/>
            </a:pPr>
            <a:r>
              <a:rPr lang="en-US" sz="1600" dirty="0"/>
              <a:t>Core NSSMF is external to ONAP.</a:t>
            </a:r>
          </a:p>
          <a:p>
            <a:pPr marL="342900" indent="-342900">
              <a:buAutoNum type="arabicPeriod"/>
            </a:pPr>
            <a:r>
              <a:rPr lang="en-US" sz="1600" u="sng" dirty="0"/>
              <a:t>RAN NSSMF (stretch goal) is within ONAP, RAN NSSMF functionality is simplified greatly as we adopt a bottom-up approach (i.e., all virtual resources are already instantiated and initial configuration done).</a:t>
            </a:r>
          </a:p>
        </p:txBody>
      </p:sp>
      <p:sp>
        <p:nvSpPr>
          <p:cNvPr id="60" name="TextBox 59">
            <a:extLst>
              <a:ext uri="{FF2B5EF4-FFF2-40B4-BE49-F238E27FC236}">
                <a16:creationId xmlns:a16="http://schemas.microsoft.com/office/drawing/2014/main" xmlns="" id="{8C78846F-57E4-4A2A-B44A-AD0EC835AF58}"/>
              </a:ext>
            </a:extLst>
          </p:cNvPr>
          <p:cNvSpPr txBox="1"/>
          <p:nvPr/>
        </p:nvSpPr>
        <p:spPr>
          <a:xfrm>
            <a:off x="892745" y="965694"/>
            <a:ext cx="9141787" cy="707886"/>
          </a:xfrm>
          <a:prstGeom prst="rect">
            <a:avLst/>
          </a:prstGeom>
          <a:noFill/>
        </p:spPr>
        <p:txBody>
          <a:bodyPr wrap="square" rtlCol="0">
            <a:spAutoFit/>
          </a:bodyPr>
          <a:lstStyle/>
          <a:p>
            <a:pPr algn="ctr"/>
            <a:r>
              <a:rPr lang="en-US" altLang="zh-CN" sz="2000" b="1" dirty="0"/>
              <a:t>Slice</a:t>
            </a:r>
            <a:r>
              <a:rPr lang="zh-CN" altLang="en-US" sz="2000" b="1" dirty="0"/>
              <a:t> </a:t>
            </a:r>
            <a:r>
              <a:rPr lang="en-US" altLang="zh-CN" sz="2000" b="1" dirty="0"/>
              <a:t>Service/</a:t>
            </a:r>
            <a:r>
              <a:rPr lang="en-US" sz="2000" b="1" dirty="0"/>
              <a:t>Network Slice instantiation and (de)activation, with core slice sub-net (</a:t>
            </a:r>
            <a:r>
              <a:rPr lang="en-US" sz="2000" b="1" dirty="0">
                <a:highlight>
                  <a:srgbClr val="FFFF00"/>
                </a:highlight>
              </a:rPr>
              <a:t>RAN – stretch goal as </a:t>
            </a:r>
            <a:r>
              <a:rPr lang="en-US" sz="2000" b="1" dirty="0" err="1">
                <a:highlight>
                  <a:srgbClr val="FFFF00"/>
                </a:highlight>
              </a:rPr>
              <a:t>PoC</a:t>
            </a:r>
            <a:r>
              <a:rPr lang="en-US" sz="2000" b="1" dirty="0">
                <a:highlight>
                  <a:srgbClr val="FFFF00"/>
                </a:highlight>
              </a:rPr>
              <a:t>, under discussion</a:t>
            </a:r>
            <a:r>
              <a:rPr lang="en-US" sz="2000" b="1" dirty="0"/>
              <a:t>)</a:t>
            </a:r>
          </a:p>
        </p:txBody>
      </p:sp>
      <p:sp>
        <p:nvSpPr>
          <p:cNvPr id="63" name="Arrow: Down 62">
            <a:extLst>
              <a:ext uri="{FF2B5EF4-FFF2-40B4-BE49-F238E27FC236}">
                <a16:creationId xmlns:a16="http://schemas.microsoft.com/office/drawing/2014/main" xmlns="" id="{98F543D0-8336-417E-83EF-91F1C1ABB2B0}"/>
              </a:ext>
            </a:extLst>
          </p:cNvPr>
          <p:cNvSpPr/>
          <p:nvPr/>
        </p:nvSpPr>
        <p:spPr>
          <a:xfrm rot="15757231">
            <a:off x="2800657" y="5673377"/>
            <a:ext cx="284563" cy="10107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TextBox 63">
            <a:extLst>
              <a:ext uri="{FF2B5EF4-FFF2-40B4-BE49-F238E27FC236}">
                <a16:creationId xmlns:a16="http://schemas.microsoft.com/office/drawing/2014/main" xmlns="" id="{EA6223C5-CF7C-44A6-8159-578A110217A7}"/>
              </a:ext>
            </a:extLst>
          </p:cNvPr>
          <p:cNvSpPr txBox="1"/>
          <p:nvPr/>
        </p:nvSpPr>
        <p:spPr>
          <a:xfrm>
            <a:off x="1156427" y="6183012"/>
            <a:ext cx="4136389" cy="369332"/>
          </a:xfrm>
          <a:prstGeom prst="rect">
            <a:avLst/>
          </a:prstGeom>
          <a:noFill/>
        </p:spPr>
        <p:txBody>
          <a:bodyPr wrap="none" rtlCol="0">
            <a:spAutoFit/>
          </a:bodyPr>
          <a:lstStyle/>
          <a:p>
            <a:r>
              <a:rPr lang="en-US" b="1" dirty="0"/>
              <a:t>Part of </a:t>
            </a:r>
            <a:r>
              <a:rPr lang="en-US" altLang="zh-CN" b="1" dirty="0"/>
              <a:t>Scenario</a:t>
            </a:r>
            <a:r>
              <a:rPr lang="en-US" b="1" dirty="0"/>
              <a:t> 4 (NSSMF outside ONAP)</a:t>
            </a:r>
          </a:p>
        </p:txBody>
      </p:sp>
      <p:sp>
        <p:nvSpPr>
          <p:cNvPr id="65" name="Arrow: Down 64">
            <a:extLst>
              <a:ext uri="{FF2B5EF4-FFF2-40B4-BE49-F238E27FC236}">
                <a16:creationId xmlns:a16="http://schemas.microsoft.com/office/drawing/2014/main" xmlns="" id="{D8124CB3-D258-4DE1-9762-1B4D10183155}"/>
              </a:ext>
            </a:extLst>
          </p:cNvPr>
          <p:cNvSpPr/>
          <p:nvPr/>
        </p:nvSpPr>
        <p:spPr>
          <a:xfrm rot="13784658">
            <a:off x="884638" y="5128443"/>
            <a:ext cx="305052" cy="79952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TextBox 65">
            <a:extLst>
              <a:ext uri="{FF2B5EF4-FFF2-40B4-BE49-F238E27FC236}">
                <a16:creationId xmlns:a16="http://schemas.microsoft.com/office/drawing/2014/main" xmlns="" id="{51DED9BC-3905-4FC6-8838-529829214622}"/>
              </a:ext>
            </a:extLst>
          </p:cNvPr>
          <p:cNvSpPr txBox="1"/>
          <p:nvPr/>
        </p:nvSpPr>
        <p:spPr>
          <a:xfrm>
            <a:off x="-116537" y="5719943"/>
            <a:ext cx="3602589" cy="369332"/>
          </a:xfrm>
          <a:prstGeom prst="rect">
            <a:avLst/>
          </a:prstGeom>
          <a:noFill/>
        </p:spPr>
        <p:txBody>
          <a:bodyPr wrap="none" rtlCol="0">
            <a:spAutoFit/>
          </a:bodyPr>
          <a:lstStyle/>
          <a:p>
            <a:r>
              <a:rPr lang="en-US" b="1" dirty="0"/>
              <a:t>Part of </a:t>
            </a:r>
            <a:r>
              <a:rPr lang="en-US" altLang="zh-CN" b="1" dirty="0"/>
              <a:t>Scenario</a:t>
            </a:r>
            <a:r>
              <a:rPr lang="en-US" b="1" dirty="0"/>
              <a:t> 1 (NSSMF in ONAP)</a:t>
            </a:r>
          </a:p>
        </p:txBody>
      </p:sp>
      <p:sp>
        <p:nvSpPr>
          <p:cNvPr id="33" name="Rectangle 32">
            <a:extLst>
              <a:ext uri="{FF2B5EF4-FFF2-40B4-BE49-F238E27FC236}">
                <a16:creationId xmlns:a16="http://schemas.microsoft.com/office/drawing/2014/main" xmlns="" id="{35342C85-D1F8-4158-A999-4A666DE20B52}"/>
              </a:ext>
            </a:extLst>
          </p:cNvPr>
          <p:cNvSpPr/>
          <p:nvPr/>
        </p:nvSpPr>
        <p:spPr>
          <a:xfrm>
            <a:off x="8986837" y="5956994"/>
            <a:ext cx="1779282" cy="37047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dirty="0">
                <a:solidFill>
                  <a:schemeClr val="tx1"/>
                </a:solidFill>
              </a:rPr>
              <a:t>Internal NSSMF - under discussion</a:t>
            </a:r>
          </a:p>
        </p:txBody>
      </p:sp>
      <p:sp>
        <p:nvSpPr>
          <p:cNvPr id="18" name="Rectangle 17">
            <a:extLst>
              <a:ext uri="{FF2B5EF4-FFF2-40B4-BE49-F238E27FC236}">
                <a16:creationId xmlns:a16="http://schemas.microsoft.com/office/drawing/2014/main" xmlns="" id="{39E5E330-0EB4-4C44-9689-A711CC16A39E}"/>
              </a:ext>
            </a:extLst>
          </p:cNvPr>
          <p:cNvSpPr/>
          <p:nvPr/>
        </p:nvSpPr>
        <p:spPr>
          <a:xfrm>
            <a:off x="844062" y="3130081"/>
            <a:ext cx="317759" cy="18764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b="1" dirty="0">
                <a:solidFill>
                  <a:srgbClr val="0000CC"/>
                </a:solidFill>
              </a:rPr>
              <a:t>SDC</a:t>
            </a:r>
          </a:p>
        </p:txBody>
      </p:sp>
      <p:sp>
        <p:nvSpPr>
          <p:cNvPr id="37" name="Rectangle 36">
            <a:extLst>
              <a:ext uri="{FF2B5EF4-FFF2-40B4-BE49-F238E27FC236}">
                <a16:creationId xmlns:a16="http://schemas.microsoft.com/office/drawing/2014/main" xmlns="" id="{4DF7E9A8-0971-4FF6-A82F-C05024DA6211}"/>
              </a:ext>
            </a:extLst>
          </p:cNvPr>
          <p:cNvSpPr/>
          <p:nvPr/>
        </p:nvSpPr>
        <p:spPr>
          <a:xfrm>
            <a:off x="4096458" y="4521935"/>
            <a:ext cx="755335" cy="47427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sz="1600" b="1" dirty="0">
                <a:solidFill>
                  <a:srgbClr val="0000CC"/>
                </a:solidFill>
              </a:rPr>
              <a:t>Policy</a:t>
            </a:r>
          </a:p>
        </p:txBody>
      </p:sp>
      <p:sp>
        <p:nvSpPr>
          <p:cNvPr id="20" name="文本框 19">
            <a:extLst>
              <a:ext uri="{FF2B5EF4-FFF2-40B4-BE49-F238E27FC236}">
                <a16:creationId xmlns:a16="http://schemas.microsoft.com/office/drawing/2014/main" xmlns="" id="{2AA1BE34-A86E-2D41-BD05-AEB940598D64}"/>
              </a:ext>
            </a:extLst>
          </p:cNvPr>
          <p:cNvSpPr txBox="1"/>
          <p:nvPr/>
        </p:nvSpPr>
        <p:spPr>
          <a:xfrm>
            <a:off x="5463639" y="3570671"/>
            <a:ext cx="6162895" cy="1569660"/>
          </a:xfrm>
          <a:prstGeom prst="rect">
            <a:avLst/>
          </a:prstGeom>
          <a:noFill/>
        </p:spPr>
        <p:txBody>
          <a:bodyPr wrap="square" rtlCol="0">
            <a:spAutoFit/>
          </a:bodyPr>
          <a:lstStyle/>
          <a:p>
            <a:r>
              <a:rPr lang="en-US" altLang="zh-CN" sz="1600" b="1" u="sng" dirty="0"/>
              <a:t>M1</a:t>
            </a:r>
            <a:r>
              <a:rPr lang="zh-CN" altLang="en-US" sz="1600" b="1" u="sng" dirty="0"/>
              <a:t> </a:t>
            </a:r>
            <a:r>
              <a:rPr lang="en-US" altLang="zh-CN" sz="1600" b="1" u="sng" dirty="0"/>
              <a:t>Status:</a:t>
            </a:r>
          </a:p>
          <a:p>
            <a:pPr marL="342900" indent="-342900">
              <a:buAutoNum type="arabicPeriod"/>
            </a:pPr>
            <a:r>
              <a:rPr lang="en-US" altLang="zh-CN" sz="1600" dirty="0"/>
              <a:t>Scenario</a:t>
            </a:r>
            <a:r>
              <a:rPr lang="zh-CN" altLang="en-US" sz="1600" dirty="0"/>
              <a:t> </a:t>
            </a:r>
            <a:r>
              <a:rPr lang="en-US" altLang="zh-CN" sz="1600" dirty="0"/>
              <a:t>4 is</a:t>
            </a:r>
            <a:r>
              <a:rPr lang="zh-CN" altLang="en-US" sz="1600" dirty="0"/>
              <a:t> </a:t>
            </a:r>
            <a:r>
              <a:rPr lang="en-US" altLang="zh-CN" sz="1600" dirty="0"/>
              <a:t>approved:</a:t>
            </a:r>
            <a:r>
              <a:rPr lang="zh-CN" altLang="en-US" sz="1600" dirty="0"/>
              <a:t> </a:t>
            </a:r>
            <a:r>
              <a:rPr lang="en-US" altLang="zh-CN" sz="1600" dirty="0"/>
              <a:t>CSMF</a:t>
            </a:r>
            <a:r>
              <a:rPr lang="zh-CN" altLang="en-US" sz="1600" dirty="0"/>
              <a:t> </a:t>
            </a:r>
            <a:r>
              <a:rPr lang="en-US" altLang="zh-CN" sz="1600" dirty="0"/>
              <a:t>and</a:t>
            </a:r>
            <a:r>
              <a:rPr lang="zh-CN" altLang="en-US" sz="1600" dirty="0"/>
              <a:t> </a:t>
            </a:r>
            <a:r>
              <a:rPr lang="en-US" altLang="zh-CN" sz="1600" dirty="0"/>
              <a:t>NSMF</a:t>
            </a:r>
            <a:r>
              <a:rPr lang="zh-CN" altLang="en-US" sz="1600" dirty="0"/>
              <a:t> </a:t>
            </a:r>
            <a:r>
              <a:rPr lang="en-US" altLang="zh-CN" sz="1600" dirty="0"/>
              <a:t>within</a:t>
            </a:r>
            <a:r>
              <a:rPr lang="zh-CN" altLang="en-US" sz="1600" dirty="0"/>
              <a:t> </a:t>
            </a:r>
            <a:r>
              <a:rPr lang="en-US" altLang="zh-CN" sz="1600" dirty="0"/>
              <a:t>ONAP,</a:t>
            </a:r>
            <a:r>
              <a:rPr lang="zh-CN" altLang="en-US" sz="1600" dirty="0"/>
              <a:t> </a:t>
            </a:r>
            <a:r>
              <a:rPr lang="en-US" altLang="zh-CN" sz="1600" dirty="0"/>
              <a:t>NSSMF</a:t>
            </a:r>
            <a:r>
              <a:rPr lang="zh-CN" altLang="en-US" sz="1600" dirty="0"/>
              <a:t> </a:t>
            </a:r>
            <a:r>
              <a:rPr lang="en-US" altLang="zh-CN" sz="1600" dirty="0"/>
              <a:t>outside</a:t>
            </a:r>
            <a:r>
              <a:rPr lang="zh-CN" altLang="en-US" sz="1600" dirty="0"/>
              <a:t> </a:t>
            </a:r>
            <a:r>
              <a:rPr lang="en-US" altLang="zh-CN" sz="1600" dirty="0"/>
              <a:t>ONAP</a:t>
            </a:r>
          </a:p>
          <a:p>
            <a:pPr marL="342900" indent="-342900">
              <a:buAutoNum type="arabicPeriod"/>
            </a:pPr>
            <a:r>
              <a:rPr lang="en-US" altLang="zh-CN" sz="1600" dirty="0"/>
              <a:t>Only</a:t>
            </a:r>
            <a:r>
              <a:rPr lang="zh-CN" altLang="en-US" sz="1600" dirty="0"/>
              <a:t> </a:t>
            </a:r>
            <a:r>
              <a:rPr lang="en-US" altLang="zh-CN" sz="1600" dirty="0"/>
              <a:t>external</a:t>
            </a:r>
            <a:r>
              <a:rPr lang="zh-CN" altLang="en-US" sz="1600" dirty="0"/>
              <a:t> </a:t>
            </a:r>
            <a:r>
              <a:rPr lang="en-US" altLang="zh-CN" sz="1600" dirty="0"/>
              <a:t>core</a:t>
            </a:r>
            <a:r>
              <a:rPr lang="zh-CN" altLang="en-US" sz="1600" dirty="0"/>
              <a:t> </a:t>
            </a:r>
            <a:r>
              <a:rPr lang="en-US" altLang="zh-CN" sz="1600" dirty="0"/>
              <a:t>NSSMF</a:t>
            </a:r>
            <a:r>
              <a:rPr lang="zh-CN" altLang="en-US" sz="1600" dirty="0"/>
              <a:t> </a:t>
            </a:r>
            <a:r>
              <a:rPr lang="en-US" altLang="zh-CN" sz="1600" dirty="0"/>
              <a:t>will</a:t>
            </a:r>
            <a:r>
              <a:rPr lang="zh-CN" altLang="en-US" sz="1600" dirty="0"/>
              <a:t> </a:t>
            </a:r>
            <a:r>
              <a:rPr lang="en-US" altLang="zh-CN" sz="1600" dirty="0"/>
              <a:t>be</a:t>
            </a:r>
            <a:r>
              <a:rPr lang="zh-CN" altLang="en-US" sz="1600" dirty="0"/>
              <a:t> </a:t>
            </a:r>
            <a:r>
              <a:rPr lang="en-US" altLang="zh-CN" sz="1600" dirty="0"/>
              <a:t>connected</a:t>
            </a:r>
            <a:r>
              <a:rPr lang="zh-CN" altLang="en-US" sz="1600" dirty="0"/>
              <a:t> </a:t>
            </a:r>
            <a:r>
              <a:rPr lang="en-US" altLang="zh-CN" sz="1600" dirty="0"/>
              <a:t>to</a:t>
            </a:r>
            <a:r>
              <a:rPr lang="zh-CN" altLang="en-US" sz="1600" dirty="0"/>
              <a:t> </a:t>
            </a:r>
            <a:r>
              <a:rPr lang="en-US" altLang="zh-CN" sz="1600" dirty="0"/>
              <a:t>ONAP</a:t>
            </a:r>
            <a:r>
              <a:rPr lang="zh-CN" altLang="en-US" sz="1600" dirty="0"/>
              <a:t> </a:t>
            </a:r>
            <a:r>
              <a:rPr lang="en-US" altLang="zh-CN" sz="1600" dirty="0"/>
              <a:t>in</a:t>
            </a:r>
            <a:r>
              <a:rPr lang="zh-CN" altLang="en-US" sz="1600" dirty="0"/>
              <a:t> </a:t>
            </a:r>
            <a:r>
              <a:rPr lang="en-US" altLang="zh-CN" sz="1600" dirty="0"/>
              <a:t>Frankfurt</a:t>
            </a:r>
          </a:p>
          <a:p>
            <a:pPr marL="342900" indent="-342900">
              <a:buAutoNum type="arabicPeriod"/>
            </a:pPr>
            <a:r>
              <a:rPr kumimoji="1" lang="en-US" altLang="zh-CN" sz="1600" dirty="0"/>
              <a:t>To</a:t>
            </a:r>
            <a:r>
              <a:rPr kumimoji="1" lang="zh-CN" altLang="en-US" sz="1600" dirty="0"/>
              <a:t> </a:t>
            </a:r>
            <a:r>
              <a:rPr kumimoji="1" lang="en-US" altLang="zh-CN" sz="1600" dirty="0"/>
              <a:t>realize</a:t>
            </a:r>
            <a:r>
              <a:rPr kumimoji="1" lang="zh-CN" altLang="en-US" sz="1600" dirty="0"/>
              <a:t> </a:t>
            </a:r>
            <a:r>
              <a:rPr kumimoji="1" lang="en-US" altLang="zh-CN" sz="1600" dirty="0"/>
              <a:t>Option</a:t>
            </a:r>
            <a:r>
              <a:rPr kumimoji="1" lang="zh-CN" altLang="en-US" sz="1600" dirty="0"/>
              <a:t> </a:t>
            </a:r>
            <a:r>
              <a:rPr kumimoji="1" lang="en-US" altLang="zh-CN" sz="1600" dirty="0"/>
              <a:t>4,</a:t>
            </a:r>
            <a:r>
              <a:rPr kumimoji="1" lang="zh-CN" altLang="en-US" sz="1600" dirty="0"/>
              <a:t> </a:t>
            </a:r>
            <a:r>
              <a:rPr kumimoji="1" lang="en-US" altLang="zh-CN" sz="1600" dirty="0"/>
              <a:t>Impact</a:t>
            </a:r>
            <a:r>
              <a:rPr kumimoji="1" lang="zh-CN" altLang="en-US" sz="1600" dirty="0"/>
              <a:t> </a:t>
            </a:r>
            <a:r>
              <a:rPr kumimoji="1" lang="en-US" altLang="zh-CN" sz="1600" dirty="0"/>
              <a:t>in</a:t>
            </a:r>
            <a:r>
              <a:rPr kumimoji="1" lang="zh-CN" altLang="en-US" sz="1600" dirty="0"/>
              <a:t> </a:t>
            </a:r>
            <a:r>
              <a:rPr kumimoji="1" lang="en-US" altLang="zh-CN" sz="1600" dirty="0"/>
              <a:t>U-UI,</a:t>
            </a:r>
            <a:r>
              <a:rPr kumimoji="1" lang="zh-CN" altLang="en-US" sz="1600" dirty="0"/>
              <a:t> </a:t>
            </a:r>
            <a:r>
              <a:rPr kumimoji="1" lang="en-US" altLang="zh-CN" sz="1600" dirty="0"/>
              <a:t>SO,</a:t>
            </a:r>
            <a:r>
              <a:rPr kumimoji="1" lang="zh-CN" altLang="en-US" sz="1600" dirty="0"/>
              <a:t> </a:t>
            </a:r>
            <a:r>
              <a:rPr kumimoji="1" lang="en-US" altLang="zh-CN" sz="1600" dirty="0"/>
              <a:t>EXT-API</a:t>
            </a:r>
            <a:r>
              <a:rPr kumimoji="1" lang="zh-CN" altLang="en-US" sz="1600" dirty="0"/>
              <a:t> </a:t>
            </a:r>
            <a:r>
              <a:rPr kumimoji="1" lang="en-US" altLang="zh-CN" sz="1600" dirty="0"/>
              <a:t>is</a:t>
            </a:r>
            <a:r>
              <a:rPr kumimoji="1" lang="zh-CN" altLang="en-US" sz="1600" dirty="0"/>
              <a:t> </a:t>
            </a:r>
            <a:r>
              <a:rPr kumimoji="1" lang="en-US" altLang="zh-CN" sz="1600" dirty="0"/>
              <a:t>approved,</a:t>
            </a:r>
            <a:r>
              <a:rPr kumimoji="1" lang="zh-CN" altLang="en-US" sz="1600" dirty="0"/>
              <a:t> </a:t>
            </a:r>
            <a:r>
              <a:rPr kumimoji="1" lang="en-US" altLang="zh-CN" sz="1600" dirty="0"/>
              <a:t>Impact</a:t>
            </a:r>
            <a:r>
              <a:rPr kumimoji="1" lang="zh-CN" altLang="en-US" sz="1600" dirty="0"/>
              <a:t> </a:t>
            </a:r>
            <a:r>
              <a:rPr kumimoji="1" lang="en-US" altLang="zh-CN" sz="1600" dirty="0"/>
              <a:t>in</a:t>
            </a:r>
            <a:r>
              <a:rPr kumimoji="1" lang="zh-CN" altLang="en-US" sz="1600" dirty="0"/>
              <a:t> </a:t>
            </a:r>
            <a:r>
              <a:rPr kumimoji="1" lang="en-US" altLang="zh-CN" sz="1600" dirty="0"/>
              <a:t>OOF</a:t>
            </a:r>
            <a:r>
              <a:rPr kumimoji="1" lang="zh-CN" altLang="en-US" sz="1600" dirty="0"/>
              <a:t> </a:t>
            </a:r>
            <a:r>
              <a:rPr kumimoji="1" lang="en-US" altLang="zh-CN" sz="1600" dirty="0"/>
              <a:t>will</a:t>
            </a:r>
            <a:r>
              <a:rPr kumimoji="1" lang="zh-CN" altLang="en-US" sz="1600" dirty="0"/>
              <a:t> </a:t>
            </a:r>
            <a:r>
              <a:rPr kumimoji="1" lang="en-US" altLang="zh-CN" sz="1600" dirty="0"/>
              <a:t>be</a:t>
            </a:r>
            <a:r>
              <a:rPr kumimoji="1" lang="zh-CN" altLang="en-US" sz="1600" dirty="0"/>
              <a:t> </a:t>
            </a:r>
            <a:r>
              <a:rPr kumimoji="1" lang="en-US" altLang="zh-CN" sz="1600" dirty="0"/>
              <a:t>re-checked at</a:t>
            </a:r>
            <a:r>
              <a:rPr kumimoji="1" lang="zh-CN" altLang="en-US" sz="1600" dirty="0"/>
              <a:t> </a:t>
            </a:r>
            <a:r>
              <a:rPr kumimoji="1" lang="en-US" altLang="zh-CN" sz="1600" dirty="0"/>
              <a:t>M2/M3.</a:t>
            </a:r>
            <a:endParaRPr kumimoji="1" lang="zh-CN" altLang="en-US" dirty="0"/>
          </a:p>
        </p:txBody>
      </p:sp>
    </p:spTree>
    <p:extLst>
      <p:ext uri="{BB962C8B-B14F-4D97-AF65-F5344CB8AC3E}">
        <p14:creationId xmlns:p14="http://schemas.microsoft.com/office/powerpoint/2010/main" val="16462411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2">
            <a:extLst>
              <a:ext uri="{FF2B5EF4-FFF2-40B4-BE49-F238E27FC236}">
                <a16:creationId xmlns:a16="http://schemas.microsoft.com/office/drawing/2014/main" xmlns="" id="{AACAB132-45B7-CE43-B635-0C9842141D8D}"/>
              </a:ext>
            </a:extLst>
          </p:cNvPr>
          <p:cNvSpPr>
            <a:spLocks noGrp="1"/>
          </p:cNvSpPr>
          <p:nvPr>
            <p:ph type="title"/>
          </p:nvPr>
        </p:nvSpPr>
        <p:spPr>
          <a:xfrm>
            <a:off x="147541" y="300594"/>
            <a:ext cx="10972800" cy="640080"/>
          </a:xfrm>
        </p:spPr>
        <p:txBody>
          <a:bodyPr>
            <a:normAutofit/>
          </a:bodyPr>
          <a:lstStyle/>
          <a:p>
            <a:r>
              <a:rPr kumimoji="1" lang="en-US" altLang="zh-CN" dirty="0"/>
              <a:t>Functional</a:t>
            </a:r>
            <a:r>
              <a:rPr kumimoji="1" lang="zh-CN" altLang="en-US" dirty="0"/>
              <a:t> </a:t>
            </a:r>
            <a:r>
              <a:rPr kumimoji="1" lang="en-US" altLang="zh-CN" dirty="0"/>
              <a:t>Scope</a:t>
            </a:r>
            <a:r>
              <a:rPr kumimoji="1" lang="zh-CN" altLang="en-US" dirty="0"/>
              <a:t> </a:t>
            </a:r>
            <a:r>
              <a:rPr kumimoji="1" lang="en-US" altLang="zh-CN" dirty="0"/>
              <a:t>for Frankfurt</a:t>
            </a:r>
            <a:endParaRPr kumimoji="1" lang="zh-CN" altLang="en-US" dirty="0"/>
          </a:p>
        </p:txBody>
      </p:sp>
      <p:sp>
        <p:nvSpPr>
          <p:cNvPr id="5" name="矩形 4">
            <a:extLst>
              <a:ext uri="{FF2B5EF4-FFF2-40B4-BE49-F238E27FC236}">
                <a16:creationId xmlns:a16="http://schemas.microsoft.com/office/drawing/2014/main" xmlns="" id="{3416B395-1B32-434F-9C32-328650B16A67}"/>
              </a:ext>
            </a:extLst>
          </p:cNvPr>
          <p:cNvSpPr/>
          <p:nvPr/>
        </p:nvSpPr>
        <p:spPr>
          <a:xfrm>
            <a:off x="191277" y="1601555"/>
            <a:ext cx="1844165" cy="64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CSMF</a:t>
            </a:r>
            <a:endParaRPr kumimoji="1" lang="zh-CN" altLang="en-US" b="1" dirty="0">
              <a:solidFill>
                <a:schemeClr val="tx1"/>
              </a:solidFill>
            </a:endParaRPr>
          </a:p>
        </p:txBody>
      </p:sp>
      <p:sp>
        <p:nvSpPr>
          <p:cNvPr id="6" name="矩形 5">
            <a:extLst>
              <a:ext uri="{FF2B5EF4-FFF2-40B4-BE49-F238E27FC236}">
                <a16:creationId xmlns:a16="http://schemas.microsoft.com/office/drawing/2014/main" xmlns="" id="{DDDADA46-5B7A-1842-92A9-701DFB587685}"/>
              </a:ext>
            </a:extLst>
          </p:cNvPr>
          <p:cNvSpPr/>
          <p:nvPr/>
        </p:nvSpPr>
        <p:spPr>
          <a:xfrm>
            <a:off x="179468" y="3184248"/>
            <a:ext cx="1906291" cy="64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NSMF</a:t>
            </a:r>
            <a:endParaRPr kumimoji="1" lang="zh-CN" altLang="en-US" b="1" dirty="0">
              <a:solidFill>
                <a:schemeClr val="tx1"/>
              </a:solidFill>
            </a:endParaRPr>
          </a:p>
        </p:txBody>
      </p:sp>
      <p:sp>
        <p:nvSpPr>
          <p:cNvPr id="7" name="矩形 6">
            <a:extLst>
              <a:ext uri="{FF2B5EF4-FFF2-40B4-BE49-F238E27FC236}">
                <a16:creationId xmlns:a16="http://schemas.microsoft.com/office/drawing/2014/main" xmlns="" id="{F83CDC95-6D75-4041-B733-E881C2E01910}"/>
              </a:ext>
            </a:extLst>
          </p:cNvPr>
          <p:cNvSpPr/>
          <p:nvPr/>
        </p:nvSpPr>
        <p:spPr>
          <a:xfrm>
            <a:off x="207270" y="4766942"/>
            <a:ext cx="1850686" cy="64008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dirty="0">
                <a:solidFill>
                  <a:schemeClr val="tx1"/>
                </a:solidFill>
              </a:rPr>
              <a:t>NSSMF</a:t>
            </a:r>
            <a:endParaRPr kumimoji="1" lang="zh-CN" altLang="en-US" b="1" dirty="0">
              <a:solidFill>
                <a:schemeClr val="tx1"/>
              </a:solidFill>
            </a:endParaRPr>
          </a:p>
        </p:txBody>
      </p:sp>
      <p:sp>
        <p:nvSpPr>
          <p:cNvPr id="11" name="圆角矩形 10">
            <a:extLst>
              <a:ext uri="{FF2B5EF4-FFF2-40B4-BE49-F238E27FC236}">
                <a16:creationId xmlns:a16="http://schemas.microsoft.com/office/drawing/2014/main" xmlns="" id="{F5FD10C2-67A4-8141-A6B0-30E187146D8C}"/>
              </a:ext>
            </a:extLst>
          </p:cNvPr>
          <p:cNvSpPr/>
          <p:nvPr/>
        </p:nvSpPr>
        <p:spPr>
          <a:xfrm>
            <a:off x="8549765" y="1464395"/>
            <a:ext cx="3450958" cy="9144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U-UI,</a:t>
            </a:r>
            <a:r>
              <a:rPr kumimoji="1" lang="zh-CN" altLang="en-US" dirty="0">
                <a:solidFill>
                  <a:schemeClr val="tx1"/>
                </a:solidFill>
              </a:rPr>
              <a:t> </a:t>
            </a:r>
            <a:r>
              <a:rPr kumimoji="1" lang="en-US" altLang="zh-CN" dirty="0">
                <a:solidFill>
                  <a:schemeClr val="tx1"/>
                </a:solidFill>
              </a:rPr>
              <a:t>SO,</a:t>
            </a:r>
            <a:r>
              <a:rPr kumimoji="1" lang="zh-CN" altLang="en-US" dirty="0">
                <a:solidFill>
                  <a:schemeClr val="tx1"/>
                </a:solidFill>
              </a:rPr>
              <a:t> </a:t>
            </a:r>
            <a:r>
              <a:rPr kumimoji="1" lang="en-US" altLang="zh-CN" dirty="0">
                <a:solidFill>
                  <a:schemeClr val="tx1"/>
                </a:solidFill>
              </a:rPr>
              <a:t>OOF, EXT-API, A&amp;AI</a:t>
            </a:r>
            <a:endParaRPr kumimoji="1" lang="zh-CN" altLang="en-US" dirty="0">
              <a:solidFill>
                <a:schemeClr val="tx1"/>
              </a:solidFill>
            </a:endParaRPr>
          </a:p>
        </p:txBody>
      </p:sp>
      <p:sp>
        <p:nvSpPr>
          <p:cNvPr id="14" name="同侧圆角矩形 13">
            <a:extLst>
              <a:ext uri="{FF2B5EF4-FFF2-40B4-BE49-F238E27FC236}">
                <a16:creationId xmlns:a16="http://schemas.microsoft.com/office/drawing/2014/main" xmlns="" id="{C8C3A359-723D-F44C-8DD7-76846E68ACB4}"/>
              </a:ext>
            </a:extLst>
          </p:cNvPr>
          <p:cNvSpPr/>
          <p:nvPr/>
        </p:nvSpPr>
        <p:spPr>
          <a:xfrm>
            <a:off x="3314054" y="1043316"/>
            <a:ext cx="4266653" cy="1694044"/>
          </a:xfrm>
          <a:prstGeom prst="round2Same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u="sng" dirty="0">
                <a:solidFill>
                  <a:schemeClr val="tx1">
                    <a:lumMod val="85000"/>
                    <a:lumOff val="15000"/>
                  </a:schemeClr>
                </a:solidFill>
              </a:rPr>
              <a:t>CSMF</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Portal</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&amp;</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workflows</a:t>
            </a:r>
          </a:p>
          <a:p>
            <a:pPr marL="342900" indent="-342900" algn="ctr">
              <a:buAutoNum type="arabicPeriod"/>
            </a:pPr>
            <a:r>
              <a:rPr kumimoji="1" lang="en-US" altLang="zh-CN" dirty="0">
                <a:solidFill>
                  <a:schemeClr val="tx1">
                    <a:lumMod val="85000"/>
                    <a:lumOff val="15000"/>
                  </a:schemeClr>
                </a:solidFill>
              </a:rPr>
              <a:t>5G</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Service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create/delete</a:t>
            </a:r>
          </a:p>
          <a:p>
            <a:pPr marL="342900" indent="-342900" algn="ctr">
              <a:buAutoNum type="arabicPeriod"/>
            </a:pPr>
            <a:r>
              <a:rPr kumimoji="1" lang="en-US" altLang="zh-CN" dirty="0">
                <a:solidFill>
                  <a:schemeClr val="tx1">
                    <a:lumMod val="85000"/>
                    <a:lumOff val="15000"/>
                  </a:schemeClr>
                </a:solidFill>
              </a:rPr>
              <a:t>On-demand</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Service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activate/deactivate</a:t>
            </a:r>
          </a:p>
          <a:p>
            <a:pPr algn="ctr"/>
            <a:r>
              <a:rPr kumimoji="1" lang="en-US" altLang="zh-CN" b="1" u="sng" dirty="0">
                <a:solidFill>
                  <a:schemeClr val="tx1">
                    <a:lumMod val="85000"/>
                    <a:lumOff val="15000"/>
                  </a:schemeClr>
                </a:solidFill>
              </a:rPr>
              <a:t>ONAP Northbound interface to CSMF</a:t>
            </a:r>
          </a:p>
          <a:p>
            <a:pPr algn="ctr"/>
            <a:r>
              <a:rPr kumimoji="1" lang="en-US" altLang="zh-CN" dirty="0">
                <a:solidFill>
                  <a:schemeClr val="tx1">
                    <a:lumMod val="85000"/>
                    <a:lumOff val="15000"/>
                  </a:schemeClr>
                </a:solidFill>
              </a:rPr>
              <a:t>Support interface to external CSMF</a:t>
            </a:r>
          </a:p>
        </p:txBody>
      </p:sp>
      <p:sp>
        <p:nvSpPr>
          <p:cNvPr id="15" name="同侧圆角矩形 14">
            <a:extLst>
              <a:ext uri="{FF2B5EF4-FFF2-40B4-BE49-F238E27FC236}">
                <a16:creationId xmlns:a16="http://schemas.microsoft.com/office/drawing/2014/main" xmlns="" id="{37BC38DE-D13A-6D41-851D-25CDB9C53299}"/>
              </a:ext>
            </a:extLst>
          </p:cNvPr>
          <p:cNvSpPr/>
          <p:nvPr/>
        </p:nvSpPr>
        <p:spPr>
          <a:xfrm>
            <a:off x="3314054" y="2804153"/>
            <a:ext cx="4264617" cy="1366209"/>
          </a:xfrm>
          <a:prstGeom prst="round2Same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u="sng" dirty="0">
                <a:solidFill>
                  <a:schemeClr val="tx1">
                    <a:lumMod val="85000"/>
                    <a:lumOff val="15000"/>
                  </a:schemeClr>
                </a:solidFill>
              </a:rPr>
              <a:t>NSMF</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Portal</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&amp;</a:t>
            </a:r>
            <a:r>
              <a:rPr kumimoji="1" lang="zh-CN" altLang="en-US" b="1" u="sng" dirty="0">
                <a:solidFill>
                  <a:schemeClr val="tx1">
                    <a:lumMod val="85000"/>
                    <a:lumOff val="15000"/>
                  </a:schemeClr>
                </a:solidFill>
              </a:rPr>
              <a:t> </a:t>
            </a:r>
            <a:r>
              <a:rPr kumimoji="1" lang="en-US" altLang="zh-CN" b="1" u="sng" dirty="0">
                <a:solidFill>
                  <a:schemeClr val="tx1">
                    <a:lumMod val="85000"/>
                    <a:lumOff val="15000"/>
                  </a:schemeClr>
                </a:solidFill>
              </a:rPr>
              <a:t>workflows</a:t>
            </a:r>
          </a:p>
          <a:p>
            <a:pPr marL="342900" indent="-342900" algn="ctr">
              <a:buAutoNum type="arabicPeriod"/>
            </a:pPr>
            <a:r>
              <a:rPr kumimoji="1" lang="en-US" altLang="zh-CN" dirty="0">
                <a:solidFill>
                  <a:schemeClr val="tx1">
                    <a:lumMod val="85000"/>
                    <a:lumOff val="15000"/>
                  </a:schemeClr>
                </a:solidFill>
              </a:rPr>
              <a:t>Slice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instantiate/Terminate</a:t>
            </a:r>
          </a:p>
          <a:p>
            <a:pPr marL="342900" indent="-342900" algn="ctr">
              <a:buAutoNum type="arabicPeriod"/>
            </a:pPr>
            <a:r>
              <a:rPr kumimoji="1" lang="en-US" altLang="zh-CN" dirty="0">
                <a:solidFill>
                  <a:schemeClr val="tx1">
                    <a:lumMod val="85000"/>
                    <a:lumOff val="15000"/>
                  </a:schemeClr>
                </a:solidFill>
              </a:rPr>
              <a:t>Slice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activate/deactivate</a:t>
            </a:r>
          </a:p>
          <a:p>
            <a:pPr marL="342900" indent="-342900" algn="ctr">
              <a:buAutoNum type="arabicPeriod"/>
            </a:pPr>
            <a:r>
              <a:rPr kumimoji="1" lang="en-US" altLang="zh-CN" dirty="0">
                <a:solidFill>
                  <a:schemeClr val="tx1">
                    <a:lumMod val="85000"/>
                    <a:lumOff val="15000"/>
                  </a:schemeClr>
                </a:solidFill>
              </a:rPr>
              <a:t>Manual</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NSI/NSSI</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selection</a:t>
            </a:r>
          </a:p>
          <a:p>
            <a:pPr marL="342900" indent="-342900" algn="ctr">
              <a:buAutoNum type="arabicPeriod"/>
            </a:pPr>
            <a:r>
              <a:rPr kumimoji="1" lang="en-US" altLang="zh-CN" dirty="0">
                <a:solidFill>
                  <a:schemeClr val="tx1">
                    <a:lumMod val="85000"/>
                    <a:lumOff val="15000"/>
                  </a:schemeClr>
                </a:solidFill>
              </a:rPr>
              <a:t>Manual</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Service Profile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decomposition</a:t>
            </a:r>
          </a:p>
        </p:txBody>
      </p:sp>
      <p:sp>
        <p:nvSpPr>
          <p:cNvPr id="16" name="同侧圆角矩形 15">
            <a:extLst>
              <a:ext uri="{FF2B5EF4-FFF2-40B4-BE49-F238E27FC236}">
                <a16:creationId xmlns:a16="http://schemas.microsoft.com/office/drawing/2014/main" xmlns="" id="{1A8B2952-07B6-2A41-B5B1-06B724C69B1A}"/>
              </a:ext>
            </a:extLst>
          </p:cNvPr>
          <p:cNvSpPr/>
          <p:nvPr/>
        </p:nvSpPr>
        <p:spPr>
          <a:xfrm>
            <a:off x="3312018" y="4239179"/>
            <a:ext cx="4266653" cy="1652897"/>
          </a:xfrm>
          <a:prstGeom prst="round2SameRect">
            <a:avLst/>
          </a:prstGeom>
          <a:solidFill>
            <a:schemeClr val="accent1">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b="1" u="sng" dirty="0">
                <a:solidFill>
                  <a:schemeClr val="tx1">
                    <a:lumMod val="85000"/>
                    <a:lumOff val="15000"/>
                  </a:schemeClr>
                </a:solidFill>
              </a:rPr>
              <a:t>3</a:t>
            </a:r>
            <a:r>
              <a:rPr kumimoji="1" lang="en-US" altLang="zh-CN" b="1" u="sng" baseline="30000" dirty="0">
                <a:solidFill>
                  <a:schemeClr val="tx1">
                    <a:lumMod val="85000"/>
                    <a:lumOff val="15000"/>
                  </a:schemeClr>
                </a:solidFill>
              </a:rPr>
              <a:t>rd</a:t>
            </a:r>
            <a:r>
              <a:rPr kumimoji="1" lang="en-US" altLang="zh-CN" b="1" u="sng" dirty="0">
                <a:solidFill>
                  <a:schemeClr val="tx1">
                    <a:lumMod val="85000"/>
                    <a:lumOff val="15000"/>
                  </a:schemeClr>
                </a:solidFill>
              </a:rPr>
              <a:t> party NSSMF (outside ONAP)</a:t>
            </a:r>
          </a:p>
          <a:p>
            <a:pPr algn="ctr"/>
            <a:r>
              <a:rPr kumimoji="1" lang="en-US" altLang="zh-CN" dirty="0">
                <a:solidFill>
                  <a:schemeClr val="tx1">
                    <a:lumMod val="85000"/>
                    <a:lumOff val="15000"/>
                  </a:schemeClr>
                </a:solidFill>
              </a:rPr>
              <a:t>Interface</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between</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ONAP</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and</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3</a:t>
            </a:r>
            <a:r>
              <a:rPr kumimoji="1" lang="en-US" altLang="zh-CN" baseline="30000" dirty="0">
                <a:solidFill>
                  <a:schemeClr val="tx1">
                    <a:lumMod val="85000"/>
                    <a:lumOff val="15000"/>
                  </a:schemeClr>
                </a:solidFill>
              </a:rPr>
              <a:t>rd</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party</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(core network)</a:t>
            </a:r>
            <a:r>
              <a:rPr kumimoji="1" lang="zh-CN" altLang="en-US" dirty="0">
                <a:solidFill>
                  <a:schemeClr val="tx1">
                    <a:lumMod val="85000"/>
                    <a:lumOff val="15000"/>
                  </a:schemeClr>
                </a:solidFill>
              </a:rPr>
              <a:t> </a:t>
            </a:r>
            <a:r>
              <a:rPr kumimoji="1" lang="en-US" altLang="zh-CN" dirty="0">
                <a:solidFill>
                  <a:schemeClr val="tx1">
                    <a:lumMod val="85000"/>
                    <a:lumOff val="15000"/>
                  </a:schemeClr>
                </a:solidFill>
              </a:rPr>
              <a:t>NSSMF</a:t>
            </a:r>
          </a:p>
          <a:p>
            <a:pPr algn="ctr"/>
            <a:r>
              <a:rPr kumimoji="1" lang="en-US" altLang="zh-CN" b="1" u="sng" dirty="0">
                <a:solidFill>
                  <a:schemeClr val="tx1">
                    <a:lumMod val="85000"/>
                    <a:lumOff val="15000"/>
                  </a:schemeClr>
                </a:solidFill>
              </a:rPr>
              <a:t>NSSMF within ONAP</a:t>
            </a:r>
            <a:r>
              <a:rPr kumimoji="1" lang="zh-CN" altLang="en-US" b="1" u="sng" dirty="0">
                <a:solidFill>
                  <a:schemeClr val="tx1"/>
                </a:solidFill>
              </a:rPr>
              <a:t>*</a:t>
            </a:r>
            <a:endParaRPr kumimoji="1" lang="en-US" altLang="zh-CN" b="1" u="sng" dirty="0">
              <a:solidFill>
                <a:schemeClr val="tx1"/>
              </a:solidFill>
            </a:endParaRPr>
          </a:p>
          <a:p>
            <a:pPr algn="ctr"/>
            <a:r>
              <a:rPr kumimoji="1" lang="en-US" altLang="zh-CN" dirty="0">
                <a:solidFill>
                  <a:schemeClr val="tx1">
                    <a:lumMod val="85000"/>
                    <a:lumOff val="15000"/>
                  </a:schemeClr>
                </a:solidFill>
              </a:rPr>
              <a:t>Support basic RAN NSSMF functionality</a:t>
            </a:r>
          </a:p>
        </p:txBody>
      </p:sp>
      <p:sp>
        <p:nvSpPr>
          <p:cNvPr id="17" name="圆角矩形 16">
            <a:extLst>
              <a:ext uri="{FF2B5EF4-FFF2-40B4-BE49-F238E27FC236}">
                <a16:creationId xmlns:a16="http://schemas.microsoft.com/office/drawing/2014/main" xmlns="" id="{359A8E74-300A-3049-AC57-5B3960D57C56}"/>
              </a:ext>
            </a:extLst>
          </p:cNvPr>
          <p:cNvSpPr/>
          <p:nvPr/>
        </p:nvSpPr>
        <p:spPr>
          <a:xfrm>
            <a:off x="8549765" y="3030058"/>
            <a:ext cx="3450958" cy="914400"/>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U-UI,</a:t>
            </a:r>
            <a:r>
              <a:rPr kumimoji="1" lang="zh-CN" altLang="en-US" dirty="0">
                <a:solidFill>
                  <a:schemeClr val="tx1"/>
                </a:solidFill>
              </a:rPr>
              <a:t> </a:t>
            </a:r>
            <a:r>
              <a:rPr kumimoji="1" lang="en-US" altLang="zh-CN" dirty="0">
                <a:solidFill>
                  <a:schemeClr val="tx1"/>
                </a:solidFill>
              </a:rPr>
              <a:t>EXT-API, SO,</a:t>
            </a:r>
            <a:r>
              <a:rPr kumimoji="1" lang="zh-CN" altLang="en-US" dirty="0">
                <a:solidFill>
                  <a:schemeClr val="tx1"/>
                </a:solidFill>
              </a:rPr>
              <a:t> </a:t>
            </a:r>
            <a:r>
              <a:rPr kumimoji="1" lang="en-US" altLang="zh-CN" dirty="0">
                <a:solidFill>
                  <a:schemeClr val="tx1"/>
                </a:solidFill>
              </a:rPr>
              <a:t>OOF,</a:t>
            </a:r>
            <a:r>
              <a:rPr kumimoji="1" lang="zh-CN" altLang="en-US" dirty="0">
                <a:solidFill>
                  <a:schemeClr val="tx1"/>
                </a:solidFill>
              </a:rPr>
              <a:t> </a:t>
            </a:r>
            <a:r>
              <a:rPr kumimoji="1" lang="en-US" altLang="zh-CN" dirty="0">
                <a:solidFill>
                  <a:schemeClr val="tx1"/>
                </a:solidFill>
              </a:rPr>
              <a:t>A&amp;AI</a:t>
            </a:r>
            <a:endParaRPr kumimoji="1" lang="zh-CN" altLang="en-US" dirty="0">
              <a:solidFill>
                <a:schemeClr val="tx1"/>
              </a:solidFill>
              <a:highlight>
                <a:srgbClr val="C0C0C0"/>
              </a:highlight>
            </a:endParaRPr>
          </a:p>
        </p:txBody>
      </p:sp>
      <p:sp>
        <p:nvSpPr>
          <p:cNvPr id="18" name="圆角矩形 17">
            <a:extLst>
              <a:ext uri="{FF2B5EF4-FFF2-40B4-BE49-F238E27FC236}">
                <a16:creationId xmlns:a16="http://schemas.microsoft.com/office/drawing/2014/main" xmlns="" id="{DA400B5B-5AB1-FC4F-9BCE-E36BA6ED4099}"/>
              </a:ext>
            </a:extLst>
          </p:cNvPr>
          <p:cNvSpPr/>
          <p:nvPr/>
        </p:nvSpPr>
        <p:spPr>
          <a:xfrm>
            <a:off x="8581003" y="4638986"/>
            <a:ext cx="3450958" cy="1042285"/>
          </a:xfrm>
          <a:prstGeom prst="roundRect">
            <a:avLst/>
          </a:prstGeom>
          <a:solidFill>
            <a:schemeClr val="accent5">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zh-CN" dirty="0">
                <a:solidFill>
                  <a:schemeClr val="tx1"/>
                </a:solidFill>
              </a:rPr>
              <a:t>SO, </a:t>
            </a:r>
            <a:r>
              <a:rPr kumimoji="1" lang="en-US" altLang="zh-CN" i="1" dirty="0">
                <a:solidFill>
                  <a:schemeClr val="tx1"/>
                </a:solidFill>
              </a:rPr>
              <a:t>SDN-C</a:t>
            </a:r>
            <a:r>
              <a:rPr kumimoji="1" lang="zh-CN" altLang="en-US" i="1" dirty="0">
                <a:solidFill>
                  <a:schemeClr val="tx1"/>
                </a:solidFill>
              </a:rPr>
              <a:t> </a:t>
            </a:r>
            <a:r>
              <a:rPr kumimoji="1" lang="en-US" altLang="zh-CN" i="1" dirty="0">
                <a:solidFill>
                  <a:schemeClr val="tx1"/>
                </a:solidFill>
              </a:rPr>
              <a:t>(R)*</a:t>
            </a:r>
            <a:r>
              <a:rPr kumimoji="1" lang="en-US" altLang="zh-CN" dirty="0">
                <a:solidFill>
                  <a:schemeClr val="tx1"/>
                </a:solidFill>
              </a:rPr>
              <a:t>, A&amp;AI, SO</a:t>
            </a:r>
            <a:r>
              <a:rPr kumimoji="1" lang="zh-CN" altLang="en-US" dirty="0">
                <a:solidFill>
                  <a:schemeClr val="tx1"/>
                </a:solidFill>
              </a:rPr>
              <a:t> </a:t>
            </a:r>
            <a:r>
              <a:rPr kumimoji="1" lang="en-US" altLang="zh-CN" dirty="0">
                <a:solidFill>
                  <a:schemeClr val="tx1"/>
                </a:solidFill>
              </a:rPr>
              <a:t>Adaptor</a:t>
            </a:r>
            <a:r>
              <a:rPr kumimoji="1" lang="zh-CN" altLang="en-US" dirty="0">
                <a:solidFill>
                  <a:schemeClr val="tx1"/>
                </a:solidFill>
              </a:rPr>
              <a:t> </a:t>
            </a:r>
            <a:r>
              <a:rPr kumimoji="1" lang="en-US" altLang="zh-CN" dirty="0">
                <a:solidFill>
                  <a:schemeClr val="tx1"/>
                </a:solidFill>
              </a:rPr>
              <a:t>to</a:t>
            </a:r>
            <a:r>
              <a:rPr kumimoji="1" lang="zh-CN" altLang="en-US" dirty="0">
                <a:solidFill>
                  <a:schemeClr val="tx1"/>
                </a:solidFill>
              </a:rPr>
              <a:t> </a:t>
            </a:r>
            <a:r>
              <a:rPr kumimoji="1" lang="en-US" altLang="zh-CN" dirty="0">
                <a:solidFill>
                  <a:schemeClr val="tx1"/>
                </a:solidFill>
              </a:rPr>
              <a:t>connect</a:t>
            </a:r>
            <a:r>
              <a:rPr kumimoji="1" lang="zh-CN" altLang="en-US" dirty="0">
                <a:solidFill>
                  <a:schemeClr val="tx1"/>
                </a:solidFill>
              </a:rPr>
              <a:t> </a:t>
            </a:r>
            <a:r>
              <a:rPr kumimoji="1" lang="en-US" altLang="zh-CN" dirty="0">
                <a:solidFill>
                  <a:schemeClr val="tx1"/>
                </a:solidFill>
              </a:rPr>
              <a:t>to external NSSMF</a:t>
            </a:r>
          </a:p>
        </p:txBody>
      </p:sp>
      <p:sp>
        <p:nvSpPr>
          <p:cNvPr id="19" name="框架 18">
            <a:extLst>
              <a:ext uri="{FF2B5EF4-FFF2-40B4-BE49-F238E27FC236}">
                <a16:creationId xmlns:a16="http://schemas.microsoft.com/office/drawing/2014/main" xmlns="" id="{839EBF54-60AD-314A-B7E4-759F75D15A65}"/>
              </a:ext>
            </a:extLst>
          </p:cNvPr>
          <p:cNvSpPr/>
          <p:nvPr/>
        </p:nvSpPr>
        <p:spPr>
          <a:xfrm>
            <a:off x="2831264" y="1026636"/>
            <a:ext cx="5336209" cy="4954440"/>
          </a:xfrm>
          <a:prstGeom prst="frame">
            <a:avLst>
              <a:gd name="adj1" fmla="val 0"/>
            </a:avLst>
          </a:prstGeom>
          <a:ln cmpd="db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20" name="框架 19">
            <a:extLst>
              <a:ext uri="{FF2B5EF4-FFF2-40B4-BE49-F238E27FC236}">
                <a16:creationId xmlns:a16="http://schemas.microsoft.com/office/drawing/2014/main" xmlns="" id="{83497539-0A51-B442-B6C4-583D3193F7E0}"/>
              </a:ext>
            </a:extLst>
          </p:cNvPr>
          <p:cNvSpPr/>
          <p:nvPr/>
        </p:nvSpPr>
        <p:spPr>
          <a:xfrm>
            <a:off x="67027" y="1026636"/>
            <a:ext cx="2350707" cy="4954440"/>
          </a:xfrm>
          <a:prstGeom prst="frame">
            <a:avLst>
              <a:gd name="adj1" fmla="val 0"/>
            </a:avLst>
          </a:prstGeom>
          <a:ln cmpd="db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21" name="框架 20">
            <a:extLst>
              <a:ext uri="{FF2B5EF4-FFF2-40B4-BE49-F238E27FC236}">
                <a16:creationId xmlns:a16="http://schemas.microsoft.com/office/drawing/2014/main" xmlns="" id="{3986F0AD-EA4D-FF46-AA88-C07E5212BE25}"/>
              </a:ext>
            </a:extLst>
          </p:cNvPr>
          <p:cNvSpPr/>
          <p:nvPr/>
        </p:nvSpPr>
        <p:spPr>
          <a:xfrm>
            <a:off x="8343256" y="1043316"/>
            <a:ext cx="3719592" cy="4937760"/>
          </a:xfrm>
          <a:prstGeom prst="frame">
            <a:avLst>
              <a:gd name="adj1" fmla="val 0"/>
            </a:avLst>
          </a:prstGeom>
          <a:ln cmpd="db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solidFill>
                <a:schemeClr val="tx1"/>
              </a:solidFill>
            </a:endParaRPr>
          </a:p>
        </p:txBody>
      </p:sp>
      <p:sp>
        <p:nvSpPr>
          <p:cNvPr id="22" name="右箭头 21">
            <a:extLst>
              <a:ext uri="{FF2B5EF4-FFF2-40B4-BE49-F238E27FC236}">
                <a16:creationId xmlns:a16="http://schemas.microsoft.com/office/drawing/2014/main" xmlns="" id="{F6102954-410F-5C41-8E43-DC17AAE61D8E}"/>
              </a:ext>
            </a:extLst>
          </p:cNvPr>
          <p:cNvSpPr/>
          <p:nvPr/>
        </p:nvSpPr>
        <p:spPr>
          <a:xfrm>
            <a:off x="2217966" y="1705080"/>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3" name="右箭头 22">
            <a:extLst>
              <a:ext uri="{FF2B5EF4-FFF2-40B4-BE49-F238E27FC236}">
                <a16:creationId xmlns:a16="http://schemas.microsoft.com/office/drawing/2014/main" xmlns="" id="{3C39B933-F371-C142-A574-31390ACC06F2}"/>
              </a:ext>
            </a:extLst>
          </p:cNvPr>
          <p:cNvSpPr/>
          <p:nvPr/>
        </p:nvSpPr>
        <p:spPr>
          <a:xfrm>
            <a:off x="2217966" y="3265447"/>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4" name="右箭头 23">
            <a:extLst>
              <a:ext uri="{FF2B5EF4-FFF2-40B4-BE49-F238E27FC236}">
                <a16:creationId xmlns:a16="http://schemas.microsoft.com/office/drawing/2014/main" xmlns="" id="{E840DE3C-8255-3E41-884B-128289F878D5}"/>
              </a:ext>
            </a:extLst>
          </p:cNvPr>
          <p:cNvSpPr/>
          <p:nvPr/>
        </p:nvSpPr>
        <p:spPr>
          <a:xfrm>
            <a:off x="2218286" y="4848328"/>
            <a:ext cx="978408" cy="484632"/>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5" name="右箭头 24">
            <a:extLst>
              <a:ext uri="{FF2B5EF4-FFF2-40B4-BE49-F238E27FC236}">
                <a16:creationId xmlns:a16="http://schemas.microsoft.com/office/drawing/2014/main" xmlns="" id="{1BD11A32-D25D-F348-8BBE-C0C50DA961C5}"/>
              </a:ext>
            </a:extLst>
          </p:cNvPr>
          <p:cNvSpPr/>
          <p:nvPr/>
        </p:nvSpPr>
        <p:spPr>
          <a:xfrm>
            <a:off x="7609128" y="1705080"/>
            <a:ext cx="911502" cy="484632"/>
          </a:xfrm>
          <a:prstGeom prst="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6" name="右箭头 25">
            <a:extLst>
              <a:ext uri="{FF2B5EF4-FFF2-40B4-BE49-F238E27FC236}">
                <a16:creationId xmlns:a16="http://schemas.microsoft.com/office/drawing/2014/main" xmlns="" id="{E1387A82-4665-3145-AC83-8ABD42180A32}"/>
              </a:ext>
            </a:extLst>
          </p:cNvPr>
          <p:cNvSpPr/>
          <p:nvPr/>
        </p:nvSpPr>
        <p:spPr>
          <a:xfrm>
            <a:off x="7609128" y="3320403"/>
            <a:ext cx="911502" cy="484632"/>
          </a:xfrm>
          <a:prstGeom prst="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7" name="右箭头 26">
            <a:extLst>
              <a:ext uri="{FF2B5EF4-FFF2-40B4-BE49-F238E27FC236}">
                <a16:creationId xmlns:a16="http://schemas.microsoft.com/office/drawing/2014/main" xmlns="" id="{58FCCD20-36D3-BE47-B989-6289AC7EA78A}"/>
              </a:ext>
            </a:extLst>
          </p:cNvPr>
          <p:cNvSpPr/>
          <p:nvPr/>
        </p:nvSpPr>
        <p:spPr>
          <a:xfrm>
            <a:off x="7624401" y="4935726"/>
            <a:ext cx="911502" cy="484632"/>
          </a:xfrm>
          <a:prstGeom prst="rightArrow">
            <a:avLst/>
          </a:prstGeom>
          <a:solidFill>
            <a:schemeClr val="accent5">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2" name="TextBox 1">
            <a:extLst>
              <a:ext uri="{FF2B5EF4-FFF2-40B4-BE49-F238E27FC236}">
                <a16:creationId xmlns:a16="http://schemas.microsoft.com/office/drawing/2014/main" xmlns="" id="{C4553A6F-8EBD-40E0-9826-F873719CA32D}"/>
              </a:ext>
            </a:extLst>
          </p:cNvPr>
          <p:cNvSpPr txBox="1"/>
          <p:nvPr/>
        </p:nvSpPr>
        <p:spPr>
          <a:xfrm>
            <a:off x="67027" y="5991958"/>
            <a:ext cx="11995821" cy="523220"/>
          </a:xfrm>
          <a:prstGeom prst="rect">
            <a:avLst/>
          </a:prstGeom>
          <a:noFill/>
        </p:spPr>
        <p:txBody>
          <a:bodyPr wrap="square" rtlCol="0">
            <a:spAutoFit/>
          </a:bodyPr>
          <a:lstStyle/>
          <a:p>
            <a:r>
              <a:rPr lang="en-US" sz="1400" i="1" dirty="0"/>
              <a:t>* SDN-C(R)</a:t>
            </a:r>
            <a:r>
              <a:rPr lang="en-US" sz="1400" dirty="0"/>
              <a:t> impacts will not be official part of Frankfurt release (but will be, after Frankfurt). A&amp;AI schema changes only foreseen. There is also impact to config policies (no code changes expected).</a:t>
            </a:r>
          </a:p>
        </p:txBody>
      </p:sp>
    </p:spTree>
    <p:extLst>
      <p:ext uri="{BB962C8B-B14F-4D97-AF65-F5344CB8AC3E}">
        <p14:creationId xmlns:p14="http://schemas.microsoft.com/office/powerpoint/2010/main" val="95737663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xmlns="" id="{B20C4E4D-A129-44CF-A2A0-377E7C3A0D81}"/>
              </a:ext>
            </a:extLst>
          </p:cNvPr>
          <p:cNvSpPr>
            <a:spLocks noGrp="1"/>
          </p:cNvSpPr>
          <p:nvPr>
            <p:ph type="sldNum" sz="quarter" idx="4"/>
          </p:nvPr>
        </p:nvSpPr>
        <p:spPr/>
        <p:txBody>
          <a:bodyPr/>
          <a:lstStyle/>
          <a:p>
            <a:fld id="{6C9CD605-947A-3C4E-98CB-B055F943FEBA}" type="slidenum">
              <a:rPr lang="en-US" smtClean="0"/>
              <a:pPr/>
              <a:t>9</a:t>
            </a:fld>
            <a:endParaRPr lang="en-US" dirty="0"/>
          </a:p>
        </p:txBody>
      </p:sp>
      <p:sp>
        <p:nvSpPr>
          <p:cNvPr id="3" name="Title 2">
            <a:extLst>
              <a:ext uri="{FF2B5EF4-FFF2-40B4-BE49-F238E27FC236}">
                <a16:creationId xmlns:a16="http://schemas.microsoft.com/office/drawing/2014/main" xmlns="" id="{11438B73-4723-4FB4-B976-C4BEC02A0BEF}"/>
              </a:ext>
            </a:extLst>
          </p:cNvPr>
          <p:cNvSpPr>
            <a:spLocks noGrp="1"/>
          </p:cNvSpPr>
          <p:nvPr>
            <p:ph type="title"/>
          </p:nvPr>
        </p:nvSpPr>
        <p:spPr/>
        <p:txBody>
          <a:bodyPr>
            <a:normAutofit fontScale="90000"/>
          </a:bodyPr>
          <a:lstStyle/>
          <a:p>
            <a:r>
              <a:rPr lang="en-US" dirty="0"/>
              <a:t>Frankfurt Scope: Summary</a:t>
            </a:r>
          </a:p>
        </p:txBody>
      </p:sp>
      <p:sp>
        <p:nvSpPr>
          <p:cNvPr id="4" name="Text Placeholder 3">
            <a:extLst>
              <a:ext uri="{FF2B5EF4-FFF2-40B4-BE49-F238E27FC236}">
                <a16:creationId xmlns:a16="http://schemas.microsoft.com/office/drawing/2014/main" xmlns="" id="{928F3701-2D95-408E-84D6-10DFC306DB59}"/>
              </a:ext>
            </a:extLst>
          </p:cNvPr>
          <p:cNvSpPr>
            <a:spLocks noGrp="1"/>
          </p:cNvSpPr>
          <p:nvPr>
            <p:ph type="body" sz="quarter" idx="10"/>
          </p:nvPr>
        </p:nvSpPr>
        <p:spPr>
          <a:xfrm>
            <a:off x="215472" y="1634342"/>
            <a:ext cx="11506200" cy="4691507"/>
          </a:xfrm>
        </p:spPr>
        <p:txBody>
          <a:bodyPr>
            <a:normAutofit/>
          </a:bodyPr>
          <a:lstStyle/>
          <a:p>
            <a:r>
              <a:rPr lang="en-US" sz="1800" b="1" dirty="0"/>
              <a:t>Service instantiation requested to ONAP </a:t>
            </a:r>
            <a:r>
              <a:rPr lang="en-US" sz="1800" dirty="0"/>
              <a:t>(to CSMF – CSMF is within ONAP for Frankfurt)</a:t>
            </a:r>
          </a:p>
          <a:p>
            <a:pPr marL="465138" indent="-239713">
              <a:buFontTx/>
              <a:buChar char="-"/>
            </a:pPr>
            <a:r>
              <a:rPr lang="en-US" sz="1800" dirty="0"/>
              <a:t>CSMF, in turn, triggers network slice “allocation” request to NSMF within ONAP. NSMF invokes:</a:t>
            </a:r>
          </a:p>
          <a:p>
            <a:pPr marL="735012" indent="-285750">
              <a:buFont typeface="Courier New" panose="02070309020205020404" pitchFamily="49" charset="0"/>
              <a:buChar char="o"/>
            </a:pPr>
            <a:r>
              <a:rPr lang="en-US" sz="1500" dirty="0"/>
              <a:t>External core NSSMF (outside ONAP)</a:t>
            </a:r>
          </a:p>
          <a:p>
            <a:pPr marL="735012" indent="-285750">
              <a:buFont typeface="Courier New" panose="02070309020205020404" pitchFamily="49" charset="0"/>
              <a:buChar char="o"/>
            </a:pPr>
            <a:r>
              <a:rPr lang="en-US" sz="1500" dirty="0">
                <a:highlight>
                  <a:srgbClr val="FFFF00"/>
                </a:highlight>
              </a:rPr>
              <a:t>Stretch Goal (</a:t>
            </a:r>
            <a:r>
              <a:rPr lang="en-US" sz="1500" dirty="0" err="1">
                <a:highlight>
                  <a:srgbClr val="FFFF00"/>
                </a:highlight>
              </a:rPr>
              <a:t>PoC</a:t>
            </a:r>
            <a:r>
              <a:rPr lang="en-US" sz="1500" dirty="0">
                <a:highlight>
                  <a:srgbClr val="FFFF00"/>
                </a:highlight>
              </a:rPr>
              <a:t>): (Basic) RAN NSSMF within ONAP (under discussion, may be realized as a </a:t>
            </a:r>
            <a:r>
              <a:rPr lang="en-US" sz="1500" dirty="0" err="1">
                <a:highlight>
                  <a:srgbClr val="FFFF00"/>
                </a:highlight>
              </a:rPr>
              <a:t>PoC</a:t>
            </a:r>
            <a:r>
              <a:rPr lang="en-US" sz="1500" dirty="0">
                <a:highlight>
                  <a:srgbClr val="FFFF00"/>
                </a:highlight>
              </a:rPr>
              <a:t> for Frankfurt)</a:t>
            </a:r>
          </a:p>
          <a:p>
            <a:pPr marL="465138" indent="-239713">
              <a:buFontTx/>
              <a:buChar char="-"/>
            </a:pPr>
            <a:r>
              <a:rPr lang="en-US" sz="1800" dirty="0"/>
              <a:t>Involves network slice instantiation, service &lt;-&gt; slice mapping (manual and automated)</a:t>
            </a:r>
          </a:p>
          <a:p>
            <a:r>
              <a:rPr lang="en-US" sz="1800" b="1" dirty="0"/>
              <a:t>On demand service activate/deactivate requested to ONAP</a:t>
            </a:r>
            <a:r>
              <a:rPr lang="en-US" sz="1800" dirty="0"/>
              <a:t> </a:t>
            </a:r>
          </a:p>
          <a:p>
            <a:pPr marL="465138" indent="-239713">
              <a:buFontTx/>
              <a:buChar char="-"/>
            </a:pPr>
            <a:r>
              <a:rPr lang="en-US" sz="1800" dirty="0"/>
              <a:t>Activate the service, along with the slice (the NSI bound to the service)</a:t>
            </a:r>
          </a:p>
          <a:p>
            <a:pPr marL="225425" indent="0">
              <a:buNone/>
            </a:pPr>
            <a:r>
              <a:rPr lang="en-US" sz="1600" b="1" u="sng" dirty="0"/>
              <a:t>Notes</a:t>
            </a:r>
            <a:r>
              <a:rPr lang="en-US" sz="1800" dirty="0"/>
              <a:t> </a:t>
            </a:r>
          </a:p>
          <a:p>
            <a:pPr marL="568325" indent="-342900">
              <a:buFont typeface="+mj-lt"/>
              <a:buAutoNum type="arabicPeriod"/>
            </a:pPr>
            <a:r>
              <a:rPr lang="en-US" sz="1600" dirty="0"/>
              <a:t>For Frankfurt</a:t>
            </a:r>
            <a:r>
              <a:rPr lang="zh-CN" altLang="en-US" sz="1600" dirty="0"/>
              <a:t> </a:t>
            </a:r>
            <a:r>
              <a:rPr lang="en-US" altLang="zh-CN" sz="1600" dirty="0"/>
              <a:t>Official</a:t>
            </a:r>
            <a:r>
              <a:rPr lang="zh-CN" altLang="en-US" sz="1600" dirty="0"/>
              <a:t> </a:t>
            </a:r>
            <a:r>
              <a:rPr lang="en-US" altLang="zh-CN" sz="1600" dirty="0"/>
              <a:t>release</a:t>
            </a:r>
            <a:r>
              <a:rPr lang="en-US" sz="1600" dirty="0"/>
              <a:t>, the E2E network slice instance will consist only of Core slice sub-net instances. RAN NSSMF within ONAP may be realized as a </a:t>
            </a:r>
            <a:r>
              <a:rPr lang="en-US" sz="1600" dirty="0" err="1"/>
              <a:t>PoC</a:t>
            </a:r>
            <a:r>
              <a:rPr lang="en-US" sz="1600" dirty="0"/>
              <a:t>, as it is still under discussion with </a:t>
            </a:r>
            <a:r>
              <a:rPr lang="en-US" sz="1600" dirty="0" err="1"/>
              <a:t>ArchCom</a:t>
            </a:r>
            <a:r>
              <a:rPr lang="en-US" sz="1600" dirty="0"/>
              <a:t>.</a:t>
            </a:r>
          </a:p>
        </p:txBody>
      </p:sp>
      <p:sp>
        <p:nvSpPr>
          <p:cNvPr id="5" name="文本框 4">
            <a:extLst>
              <a:ext uri="{FF2B5EF4-FFF2-40B4-BE49-F238E27FC236}">
                <a16:creationId xmlns:a16="http://schemas.microsoft.com/office/drawing/2014/main" xmlns="" id="{C670C2E0-8AFF-2A4E-800E-35500D0738E2}"/>
              </a:ext>
            </a:extLst>
          </p:cNvPr>
          <p:cNvSpPr txBox="1"/>
          <p:nvPr/>
        </p:nvSpPr>
        <p:spPr>
          <a:xfrm>
            <a:off x="376745" y="1100345"/>
            <a:ext cx="11867288" cy="400110"/>
          </a:xfrm>
          <a:prstGeom prst="rect">
            <a:avLst/>
          </a:prstGeom>
          <a:noFill/>
        </p:spPr>
        <p:txBody>
          <a:bodyPr wrap="none" rtlCol="0">
            <a:spAutoFit/>
          </a:bodyPr>
          <a:lstStyle/>
          <a:p>
            <a:r>
              <a:rPr kumimoji="1" lang="en-US" altLang="zh-CN" sz="2000" b="1" dirty="0">
                <a:highlight>
                  <a:srgbClr val="C0C0C0"/>
                </a:highlight>
              </a:rPr>
              <a:t>CSMF</a:t>
            </a:r>
            <a:r>
              <a:rPr kumimoji="1" lang="zh-CN" altLang="en-US" sz="2000" b="1" dirty="0">
                <a:highlight>
                  <a:srgbClr val="C0C0C0"/>
                </a:highlight>
              </a:rPr>
              <a:t> </a:t>
            </a:r>
            <a:r>
              <a:rPr kumimoji="1" lang="en-US" altLang="zh-CN" sz="2000" b="1" dirty="0">
                <a:highlight>
                  <a:srgbClr val="C0C0C0"/>
                </a:highlight>
              </a:rPr>
              <a:t>within</a:t>
            </a:r>
            <a:r>
              <a:rPr kumimoji="1" lang="zh-CN" altLang="en-US" sz="2000" b="1" dirty="0">
                <a:highlight>
                  <a:srgbClr val="C0C0C0"/>
                </a:highlight>
              </a:rPr>
              <a:t> </a:t>
            </a:r>
            <a:r>
              <a:rPr kumimoji="1" lang="en-US" altLang="zh-CN" sz="2000" b="1" dirty="0">
                <a:highlight>
                  <a:srgbClr val="C0C0C0"/>
                </a:highlight>
              </a:rPr>
              <a:t>ONAP</a:t>
            </a:r>
            <a:r>
              <a:rPr kumimoji="1" lang="en-US" altLang="zh-CN" sz="2000" b="1" dirty="0"/>
              <a:t>;</a:t>
            </a:r>
            <a:r>
              <a:rPr kumimoji="1" lang="zh-CN" altLang="en-US" sz="2000" b="1" dirty="0"/>
              <a:t> </a:t>
            </a:r>
            <a:r>
              <a:rPr kumimoji="1" lang="en-US" altLang="zh-CN" sz="2000" b="1" dirty="0">
                <a:highlight>
                  <a:srgbClr val="C0C0C0"/>
                </a:highlight>
              </a:rPr>
              <a:t>NSMF</a:t>
            </a:r>
            <a:r>
              <a:rPr kumimoji="1" lang="zh-CN" altLang="en-US" sz="2000" b="1" dirty="0">
                <a:highlight>
                  <a:srgbClr val="C0C0C0"/>
                </a:highlight>
              </a:rPr>
              <a:t> </a:t>
            </a:r>
            <a:r>
              <a:rPr kumimoji="1" lang="en-US" altLang="zh-CN" sz="2000" b="1" dirty="0">
                <a:highlight>
                  <a:srgbClr val="C0C0C0"/>
                </a:highlight>
              </a:rPr>
              <a:t>within</a:t>
            </a:r>
            <a:r>
              <a:rPr kumimoji="1" lang="zh-CN" altLang="en-US" sz="2000" b="1" dirty="0">
                <a:highlight>
                  <a:srgbClr val="C0C0C0"/>
                </a:highlight>
              </a:rPr>
              <a:t> </a:t>
            </a:r>
            <a:r>
              <a:rPr kumimoji="1" lang="en-US" altLang="zh-CN" sz="2000" b="1" dirty="0">
                <a:highlight>
                  <a:srgbClr val="C0C0C0"/>
                </a:highlight>
              </a:rPr>
              <a:t>ONAP</a:t>
            </a:r>
            <a:r>
              <a:rPr kumimoji="1" lang="en-US" altLang="zh-CN" sz="2000" b="1" dirty="0"/>
              <a:t>;</a:t>
            </a:r>
            <a:r>
              <a:rPr kumimoji="1" lang="zh-CN" altLang="en-US" sz="2000" b="1" dirty="0"/>
              <a:t> </a:t>
            </a:r>
            <a:r>
              <a:rPr kumimoji="1" lang="en-US" altLang="zh-CN" sz="2000" b="1" dirty="0">
                <a:highlight>
                  <a:srgbClr val="C0C0C0"/>
                </a:highlight>
              </a:rPr>
              <a:t>connect</a:t>
            </a:r>
            <a:r>
              <a:rPr kumimoji="1" lang="zh-CN" altLang="en-US" sz="2000" b="1" dirty="0">
                <a:highlight>
                  <a:srgbClr val="C0C0C0"/>
                </a:highlight>
              </a:rPr>
              <a:t> </a:t>
            </a:r>
            <a:r>
              <a:rPr kumimoji="1" lang="en-US" altLang="zh-CN" sz="2000" b="1" dirty="0">
                <a:highlight>
                  <a:srgbClr val="C0C0C0"/>
                </a:highlight>
              </a:rPr>
              <a:t>external</a:t>
            </a:r>
            <a:r>
              <a:rPr kumimoji="1" lang="zh-CN" altLang="en-US" sz="2000" b="1" dirty="0">
                <a:highlight>
                  <a:srgbClr val="C0C0C0"/>
                </a:highlight>
              </a:rPr>
              <a:t> </a:t>
            </a:r>
            <a:r>
              <a:rPr kumimoji="1" lang="en-US" altLang="zh-CN" sz="2000" b="1" dirty="0">
                <a:highlight>
                  <a:srgbClr val="C0C0C0"/>
                </a:highlight>
              </a:rPr>
              <a:t>NSSMF (Core)+ </a:t>
            </a:r>
            <a:r>
              <a:rPr kumimoji="1" lang="en-US" altLang="zh-CN" sz="2000" b="1" dirty="0">
                <a:highlight>
                  <a:srgbClr val="FFFF00"/>
                </a:highlight>
              </a:rPr>
              <a:t>NSSMF</a:t>
            </a:r>
            <a:r>
              <a:rPr kumimoji="1" lang="zh-CN" altLang="en-US" sz="2000" b="1" dirty="0">
                <a:highlight>
                  <a:srgbClr val="FFFF00"/>
                </a:highlight>
              </a:rPr>
              <a:t> </a:t>
            </a:r>
            <a:r>
              <a:rPr kumimoji="1" lang="en-US" altLang="zh-CN" sz="2000" b="1" dirty="0">
                <a:highlight>
                  <a:srgbClr val="FFFF00"/>
                </a:highlight>
              </a:rPr>
              <a:t>within</a:t>
            </a:r>
            <a:r>
              <a:rPr kumimoji="1" lang="zh-CN" altLang="en-US" sz="2000" b="1" dirty="0">
                <a:highlight>
                  <a:srgbClr val="FFFF00"/>
                </a:highlight>
              </a:rPr>
              <a:t> </a:t>
            </a:r>
            <a:r>
              <a:rPr kumimoji="1" lang="en-US" altLang="zh-CN" sz="2000" b="1" dirty="0">
                <a:highlight>
                  <a:srgbClr val="FFFF00"/>
                </a:highlight>
              </a:rPr>
              <a:t>ONAP (RAN) (</a:t>
            </a:r>
            <a:r>
              <a:rPr kumimoji="1" lang="en-US" altLang="zh-CN" sz="2000" b="1" i="1" u="sng" dirty="0">
                <a:highlight>
                  <a:srgbClr val="FFFF00"/>
                </a:highlight>
              </a:rPr>
              <a:t>Notes</a:t>
            </a:r>
            <a:r>
              <a:rPr kumimoji="1" lang="en-US" altLang="zh-CN" sz="2000" b="1" dirty="0">
                <a:highlight>
                  <a:srgbClr val="FFFF00"/>
                </a:highlight>
              </a:rPr>
              <a:t>) </a:t>
            </a:r>
            <a:endParaRPr kumimoji="1" lang="zh-CN" altLang="en-US" sz="2000" b="1" dirty="0">
              <a:highlight>
                <a:srgbClr val="FFFF00"/>
              </a:highlight>
            </a:endParaRPr>
          </a:p>
        </p:txBody>
      </p:sp>
    </p:spTree>
    <p:extLst>
      <p:ext uri="{BB962C8B-B14F-4D97-AF65-F5344CB8AC3E}">
        <p14:creationId xmlns:p14="http://schemas.microsoft.com/office/powerpoint/2010/main" val="3904029921"/>
      </p:ext>
    </p:extLst>
  </p:cSld>
  <p:clrMapOvr>
    <a:masterClrMapping/>
  </p:clrMapOvr>
  <p:transition>
    <p:wipe dir="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NAP_powerpoint_presentation_v1" id="{DB83975D-0410-E24B-B943-5F1FFD2693BC}" vid="{26E034CB-823C-6A4E-B815-6D6A1245F6F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ONAP_powerpoint_presentation_v1</Template>
  <TotalTime>101754</TotalTime>
  <Words>3232</Words>
  <Application>Microsoft Office PowerPoint</Application>
  <PresentationFormat>宽屏</PresentationFormat>
  <Paragraphs>613</Paragraphs>
  <Slides>29</Slides>
  <Notes>2</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29</vt:i4>
      </vt:variant>
    </vt:vector>
  </HeadingPairs>
  <TitlesOfParts>
    <vt:vector size="41" baseType="lpstr">
      <vt:lpstr>.AppleSystemUIFont</vt:lpstr>
      <vt:lpstr>Geneva</vt:lpstr>
      <vt:lpstr>Intel Clear Light</vt:lpstr>
      <vt:lpstr>DengXian</vt:lpstr>
      <vt:lpstr>DengXian Light</vt:lpstr>
      <vt:lpstr>宋体</vt:lpstr>
      <vt:lpstr>Microsoft YaHei</vt:lpstr>
      <vt:lpstr>Arial</vt:lpstr>
      <vt:lpstr>Calibri</vt:lpstr>
      <vt:lpstr>Courier New</vt:lpstr>
      <vt:lpstr>Wingdings</vt:lpstr>
      <vt:lpstr>Office Theme</vt:lpstr>
      <vt:lpstr>E2E Network Slicing use case:  Frankfurt status and Roadmap</vt:lpstr>
      <vt:lpstr>Overall concept</vt:lpstr>
      <vt:lpstr>3GPP Slice Management Functions</vt:lpstr>
      <vt:lpstr>3GPP Slice Management Functions – Roles and mapping to ONAP: Summary</vt:lpstr>
      <vt:lpstr>Scope for Frankfurt &amp; Status</vt:lpstr>
      <vt:lpstr>Scoping Use case proposal - NSI Life Cycle view (Frankfurt)</vt:lpstr>
      <vt:lpstr>Architectural Scope For Frankfurt</vt:lpstr>
      <vt:lpstr>Functional Scope for Frankfurt</vt:lpstr>
      <vt:lpstr>Frankfurt Scope: Summary</vt:lpstr>
      <vt:lpstr>Impact overview: Frankfurt</vt:lpstr>
      <vt:lpstr>Impact &amp; Status Summary</vt:lpstr>
      <vt:lpstr>Modeling Aspects</vt:lpstr>
      <vt:lpstr>SO impacts &amp; Status</vt:lpstr>
      <vt:lpstr>OOF Impacts &amp; Status</vt:lpstr>
      <vt:lpstr>A&amp;AI Impacts &amp; Status</vt:lpstr>
      <vt:lpstr>U-UI Impacts &amp; Status</vt:lpstr>
      <vt:lpstr>EXT-API Impacts &amp; Status</vt:lpstr>
      <vt:lpstr>Assumptions for Frankfurt</vt:lpstr>
      <vt:lpstr>Proposed Demo Setup for Frankfurt</vt:lpstr>
      <vt:lpstr>Proposed Demo Highlights</vt:lpstr>
      <vt:lpstr>Proposed Scope for Guilin</vt:lpstr>
      <vt:lpstr>Proposed Scope for Guilin</vt:lpstr>
      <vt:lpstr>Architecture view</vt:lpstr>
      <vt:lpstr>Points to discuss and get feedback</vt:lpstr>
      <vt:lpstr>PowerPoint 演示文稿</vt:lpstr>
      <vt:lpstr>Backup</vt:lpstr>
      <vt:lpstr>NSSMF – Functions and Classification (To be discussed)</vt:lpstr>
      <vt:lpstr>5G Service KPI monitoring( plan is under discussion)</vt:lpstr>
      <vt:lpstr>O-RAN Alignment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begwani</dc:creator>
  <cp:lastModifiedBy>Chenchuanyu</cp:lastModifiedBy>
  <cp:revision>1721</cp:revision>
  <cp:lastPrinted>2017-12-06T19:47:24Z</cp:lastPrinted>
  <dcterms:created xsi:type="dcterms:W3CDTF">2017-02-27T16:23:08Z</dcterms:created>
  <dcterms:modified xsi:type="dcterms:W3CDTF">2020-01-14T09:49:42Z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MSIP_Label_a3599e32-523d-45cf-80c8-50d522cc3338_Enabled">
    <vt:lpwstr>True</vt:lpwstr>
  </property>
  <property fmtid="{D5CDD505-2E9C-101B-9397-08002B2CF9AE}" pid="3" name="MSIP_Label_a3599e32-523d-45cf-80c8-50d522cc3338_SiteId">
    <vt:lpwstr>258ac4e4-146a-411e-9dc8-79a9e12fd6da</vt:lpwstr>
  </property>
  <property fmtid="{D5CDD505-2E9C-101B-9397-08002B2CF9AE}" pid="4" name="MSIP_Label_a3599e32-523d-45cf-80c8-50d522cc3338_Ref">
    <vt:lpwstr>https://api.informationprotection.azure.com/api/258ac4e4-146a-411e-9dc8-79a9e12fd6da</vt:lpwstr>
  </property>
  <property fmtid="{D5CDD505-2E9C-101B-9397-08002B2CF9AE}" pid="5" name="MSIP_Label_a3599e32-523d-45cf-80c8-50d522cc3338_Owner">
    <vt:lpwstr>seswam@wipro.com</vt:lpwstr>
  </property>
  <property fmtid="{D5CDD505-2E9C-101B-9397-08002B2CF9AE}" pid="6" name="MSIP_Label_a3599e32-523d-45cf-80c8-50d522cc3338_SetDate">
    <vt:lpwstr>2018-09-11T17:37:30.8847261+05:30</vt:lpwstr>
  </property>
  <property fmtid="{D5CDD505-2E9C-101B-9397-08002B2CF9AE}" pid="7" name="MSIP_Label_a3599e32-523d-45cf-80c8-50d522cc3338_Name">
    <vt:lpwstr>Public</vt:lpwstr>
  </property>
  <property fmtid="{D5CDD505-2E9C-101B-9397-08002B2CF9AE}" pid="8" name="MSIP_Label_a3599e32-523d-45cf-80c8-50d522cc3338_Application">
    <vt:lpwstr>Microsoft Azure Information Protection</vt:lpwstr>
  </property>
  <property fmtid="{D5CDD505-2E9C-101B-9397-08002B2CF9AE}" pid="9" name="MSIP_Label_a3599e32-523d-45cf-80c8-50d522cc3338_Extended_MSFT_Method">
    <vt:lpwstr>Manual</vt:lpwstr>
  </property>
  <property fmtid="{D5CDD505-2E9C-101B-9397-08002B2CF9AE}" pid="10" name="Sensitivity">
    <vt:lpwstr>Public</vt:lpwstr>
  </property>
  <property fmtid="{D5CDD505-2E9C-101B-9397-08002B2CF9AE}" pid="11" name="_readonly">
    <vt:lpwstr/>
  </property>
  <property fmtid="{D5CDD505-2E9C-101B-9397-08002B2CF9AE}" pid="12" name="_change">
    <vt:lpwstr/>
  </property>
  <property fmtid="{D5CDD505-2E9C-101B-9397-08002B2CF9AE}" pid="13" name="_full-control">
    <vt:lpwstr/>
  </property>
  <property fmtid="{D5CDD505-2E9C-101B-9397-08002B2CF9AE}" pid="14" name="sflag">
    <vt:lpwstr>1578988458</vt:lpwstr>
  </property>
</Properties>
</file>