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16"/>
  </p:notesMasterIdLst>
  <p:sldIdLst>
    <p:sldId id="321" r:id="rId2"/>
    <p:sldId id="565" r:id="rId3"/>
    <p:sldId id="542" r:id="rId4"/>
    <p:sldId id="533" r:id="rId5"/>
    <p:sldId id="399" r:id="rId6"/>
    <p:sldId id="552" r:id="rId7"/>
    <p:sldId id="541" r:id="rId8"/>
    <p:sldId id="555" r:id="rId9"/>
    <p:sldId id="556" r:id="rId10"/>
    <p:sldId id="558" r:id="rId11"/>
    <p:sldId id="559" r:id="rId12"/>
    <p:sldId id="561" r:id="rId13"/>
    <p:sldId id="562" r:id="rId14"/>
    <p:sldId id="305" r:id="rId1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585"/>
    <a:srgbClr val="CCFFFF"/>
    <a:srgbClr val="0000FF"/>
    <a:srgbClr val="66FFFF"/>
    <a:srgbClr val="FFFDC5"/>
    <a:srgbClr val="1CA0FF"/>
    <a:srgbClr val="FFD347"/>
    <a:srgbClr val="009900"/>
    <a:srgbClr val="44546A"/>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53" autoAdjust="0"/>
    <p:restoredTop sz="94249" autoAdjust="0"/>
  </p:normalViewPr>
  <p:slideViewPr>
    <p:cSldViewPr snapToGrid="0" snapToObjects="1">
      <p:cViewPr varScale="1">
        <p:scale>
          <a:sx n="68" d="100"/>
          <a:sy n="68" d="100"/>
        </p:scale>
        <p:origin x="1050"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3/2/2020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a:t>
            </a:fld>
            <a:endParaRPr lang="en-US" dirty="0"/>
          </a:p>
        </p:txBody>
      </p:sp>
    </p:spTree>
    <p:extLst>
      <p:ext uri="{BB962C8B-B14F-4D97-AF65-F5344CB8AC3E}">
        <p14:creationId xmlns:p14="http://schemas.microsoft.com/office/powerpoint/2010/main" val="3062604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2</a:t>
            </a:fld>
            <a:endParaRPr lang="en-US" dirty="0"/>
          </a:p>
        </p:txBody>
      </p:sp>
    </p:spTree>
    <p:extLst>
      <p:ext uri="{BB962C8B-B14F-4D97-AF65-F5344CB8AC3E}">
        <p14:creationId xmlns:p14="http://schemas.microsoft.com/office/powerpoint/2010/main" val="2850797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3</a:t>
            </a:fld>
            <a:endParaRPr lang="en-US" dirty="0"/>
          </a:p>
        </p:txBody>
      </p:sp>
    </p:spTree>
    <p:extLst>
      <p:ext uri="{BB962C8B-B14F-4D97-AF65-F5344CB8AC3E}">
        <p14:creationId xmlns:p14="http://schemas.microsoft.com/office/powerpoint/2010/main" val="3867541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4</a:t>
            </a:fld>
            <a:endParaRPr lang="en-US" dirty="0"/>
          </a:p>
        </p:txBody>
      </p:sp>
    </p:spTree>
    <p:extLst>
      <p:ext uri="{BB962C8B-B14F-4D97-AF65-F5344CB8AC3E}">
        <p14:creationId xmlns:p14="http://schemas.microsoft.com/office/powerpoint/2010/main" val="2032030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6</a:t>
            </a:fld>
            <a:endParaRPr lang="en-US" dirty="0"/>
          </a:p>
        </p:txBody>
      </p:sp>
    </p:spTree>
    <p:extLst>
      <p:ext uri="{BB962C8B-B14F-4D97-AF65-F5344CB8AC3E}">
        <p14:creationId xmlns:p14="http://schemas.microsoft.com/office/powerpoint/2010/main" val="4152342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8</a:t>
            </a:fld>
            <a:endParaRPr lang="en-US" dirty="0"/>
          </a:p>
        </p:txBody>
      </p:sp>
    </p:spTree>
    <p:extLst>
      <p:ext uri="{BB962C8B-B14F-4D97-AF65-F5344CB8AC3E}">
        <p14:creationId xmlns:p14="http://schemas.microsoft.com/office/powerpoint/2010/main" val="3756651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10</a:t>
            </a:fld>
            <a:endParaRPr lang="en-US" dirty="0"/>
          </a:p>
        </p:txBody>
      </p:sp>
    </p:spTree>
    <p:extLst>
      <p:ext uri="{BB962C8B-B14F-4D97-AF65-F5344CB8AC3E}">
        <p14:creationId xmlns:p14="http://schemas.microsoft.com/office/powerpoint/2010/main" val="4226183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11</a:t>
            </a:fld>
            <a:endParaRPr lang="en-US" dirty="0"/>
          </a:p>
        </p:txBody>
      </p:sp>
    </p:spTree>
    <p:extLst>
      <p:ext uri="{BB962C8B-B14F-4D97-AF65-F5344CB8AC3E}">
        <p14:creationId xmlns:p14="http://schemas.microsoft.com/office/powerpoint/2010/main" val="33625317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t>3/2/2020</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66522" y="2303819"/>
            <a:ext cx="11332718" cy="1514822"/>
          </a:xfrm>
        </p:spPr>
        <p:txBody>
          <a:bodyPr>
            <a:normAutofit/>
          </a:bodyPr>
          <a:lstStyle/>
          <a:p>
            <a:pPr algn="ctr"/>
            <a:r>
              <a:rPr lang="en-US" dirty="0"/>
              <a:t>E2E Network Slicing </a:t>
            </a:r>
            <a:r>
              <a:rPr lang="en-US" altLang="zh-CN" dirty="0"/>
              <a:t>U</a:t>
            </a:r>
            <a:r>
              <a:rPr lang="en-US" dirty="0"/>
              <a:t>se </a:t>
            </a:r>
            <a:r>
              <a:rPr lang="en-US" altLang="zh-CN" dirty="0"/>
              <a:t>C</a:t>
            </a:r>
            <a:r>
              <a:rPr lang="en-US" dirty="0"/>
              <a:t>ase: </a:t>
            </a:r>
            <a:br>
              <a:rPr lang="en-US" dirty="0"/>
            </a:br>
            <a:r>
              <a:rPr lang="en-US" altLang="zh-CN" dirty="0"/>
              <a:t>Requirements Proposal for Guilin</a:t>
            </a:r>
            <a:endParaRPr lang="ru-RU" dirty="0"/>
          </a:p>
        </p:txBody>
      </p:sp>
      <p:sp>
        <p:nvSpPr>
          <p:cNvPr id="4" name="Подзаголовок 2">
            <a:extLst>
              <a:ext uri="{FF2B5EF4-FFF2-40B4-BE49-F238E27FC236}">
                <a16:creationId xmlns:a16="http://schemas.microsoft.com/office/drawing/2014/main" id="{50F9EF9B-685A-426C-B6A4-5FF16554B9FF}"/>
              </a:ext>
            </a:extLst>
          </p:cNvPr>
          <p:cNvSpPr txBox="1">
            <a:spLocks/>
          </p:cNvSpPr>
          <p:nvPr/>
        </p:nvSpPr>
        <p:spPr>
          <a:xfrm>
            <a:off x="2003481" y="3818641"/>
            <a:ext cx="8506788" cy="170594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Participants:</a:t>
            </a:r>
            <a:r>
              <a:rPr lang="zh-CN" altLang="en-US" sz="1600" b="1" dirty="0"/>
              <a:t> </a:t>
            </a:r>
            <a:r>
              <a:rPr lang="en-US" altLang="zh-CN" sz="1400" dirty="0"/>
              <a:t>CMCC,</a:t>
            </a:r>
            <a:r>
              <a:rPr lang="zh-CN" altLang="en-US" sz="1400" dirty="0"/>
              <a:t> </a:t>
            </a:r>
            <a:r>
              <a:rPr lang="en-US" altLang="zh-CN" sz="1400" dirty="0"/>
              <a:t>Wipro,</a:t>
            </a:r>
            <a:r>
              <a:rPr lang="zh-CN" altLang="en-US" sz="1400" dirty="0"/>
              <a:t> </a:t>
            </a:r>
            <a:r>
              <a:rPr lang="en-US" altLang="zh-CN" sz="1400" dirty="0"/>
              <a:t>Huawei,</a:t>
            </a:r>
            <a:r>
              <a:rPr lang="zh-CN" altLang="en-US" sz="1400" dirty="0"/>
              <a:t> </a:t>
            </a:r>
            <a:r>
              <a:rPr lang="en-US" altLang="zh-CN" sz="1400" dirty="0"/>
              <a:t>AT&amp;T,</a:t>
            </a:r>
            <a:r>
              <a:rPr lang="zh-CN" altLang="en-US" sz="1400" dirty="0"/>
              <a:t> </a:t>
            </a:r>
            <a:r>
              <a:rPr lang="en-US" altLang="zh-CN" sz="1400" dirty="0"/>
              <a:t>Amdocs,</a:t>
            </a:r>
            <a:r>
              <a:rPr lang="zh-CN" altLang="en-US" sz="1400" dirty="0"/>
              <a:t> </a:t>
            </a:r>
            <a:r>
              <a:rPr lang="en-US" altLang="zh-CN" sz="1400" dirty="0"/>
              <a:t>Verizon,</a:t>
            </a:r>
            <a:r>
              <a:rPr lang="zh-CN" altLang="en-US" sz="1400" dirty="0"/>
              <a:t> </a:t>
            </a:r>
            <a:r>
              <a:rPr lang="en-US" altLang="zh-CN" sz="1400" dirty="0"/>
              <a:t>Reliance</a:t>
            </a:r>
            <a:r>
              <a:rPr lang="zh-CN" altLang="en-US" sz="1400" dirty="0"/>
              <a:t> </a:t>
            </a:r>
            <a:r>
              <a:rPr lang="en-US" altLang="zh-CN" sz="1400" dirty="0" err="1"/>
              <a:t>Jio</a:t>
            </a:r>
            <a:r>
              <a:rPr lang="en-US" altLang="zh-CN" sz="1400" dirty="0"/>
              <a:t>,</a:t>
            </a:r>
            <a:r>
              <a:rPr lang="zh-CN" altLang="en-US" sz="1400" dirty="0"/>
              <a:t> </a:t>
            </a:r>
            <a:r>
              <a:rPr lang="en-US" altLang="zh-CN" sz="1400" dirty="0"/>
              <a:t>Tencent,</a:t>
            </a:r>
            <a:r>
              <a:rPr lang="zh-CN" altLang="en-US" sz="1400" dirty="0"/>
              <a:t> </a:t>
            </a:r>
            <a:r>
              <a:rPr lang="en-US" altLang="zh-CN" sz="1400" dirty="0"/>
              <a:t>China</a:t>
            </a:r>
            <a:r>
              <a:rPr lang="zh-CN" altLang="en-US" sz="1400" dirty="0"/>
              <a:t> </a:t>
            </a:r>
            <a:r>
              <a:rPr lang="en-US" altLang="zh-CN" sz="1400" dirty="0"/>
              <a:t>Telecom</a:t>
            </a:r>
            <a:r>
              <a:rPr lang="zh-CN" altLang="en-US" sz="1400" dirty="0"/>
              <a:t> </a:t>
            </a:r>
            <a:endParaRPr lang="ru-RU" sz="1400" dirty="0"/>
          </a:p>
        </p:txBody>
      </p:sp>
      <p:sp>
        <p:nvSpPr>
          <p:cNvPr id="6" name="Подзаголовок 2">
            <a:extLst>
              <a:ext uri="{FF2B5EF4-FFF2-40B4-BE49-F238E27FC236}">
                <a16:creationId xmlns:a16="http://schemas.microsoft.com/office/drawing/2014/main" id="{2708794C-2D96-C24F-B5C0-B50D27060A0C}"/>
              </a:ext>
            </a:extLst>
          </p:cNvPr>
          <p:cNvSpPr txBox="1">
            <a:spLocks/>
          </p:cNvSpPr>
          <p:nvPr/>
        </p:nvSpPr>
        <p:spPr>
          <a:xfrm>
            <a:off x="4992395" y="5078977"/>
            <a:ext cx="6706845" cy="8853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Authors:</a:t>
            </a:r>
            <a:r>
              <a:rPr lang="zh-CN" altLang="en-US" sz="1400" dirty="0"/>
              <a:t> </a:t>
            </a:r>
            <a:r>
              <a:rPr lang="en-US" altLang="zh-CN" sz="1400" dirty="0"/>
              <a:t>Lin Meng (CMCC), Swaminathan S (Wipro),</a:t>
            </a:r>
            <a:r>
              <a:rPr lang="zh-CN" altLang="en-US" sz="1400" dirty="0"/>
              <a:t> </a:t>
            </a:r>
            <a:r>
              <a:rPr lang="en-US" altLang="zh-CN" sz="1400" dirty="0" err="1"/>
              <a:t>Chuanyu</a:t>
            </a:r>
            <a:r>
              <a:rPr lang="en-US" altLang="zh-CN" sz="1400" dirty="0"/>
              <a:t> Chen (Huawei), </a:t>
            </a:r>
            <a:r>
              <a:rPr lang="en-US" altLang="zh-CN" sz="1400" dirty="0" err="1"/>
              <a:t>Seshu</a:t>
            </a:r>
            <a:r>
              <a:rPr lang="en-US" altLang="zh-CN" sz="1400" dirty="0"/>
              <a:t> Kumar (Huawei), </a:t>
            </a:r>
            <a:r>
              <a:rPr lang="en-US" altLang="zh-CN" sz="1400" dirty="0" err="1"/>
              <a:t>Borislav</a:t>
            </a:r>
            <a:r>
              <a:rPr lang="en-US" altLang="zh-CN" sz="1400" dirty="0"/>
              <a:t> </a:t>
            </a:r>
            <a:r>
              <a:rPr lang="en-US" altLang="zh-CN" sz="1400" dirty="0" err="1"/>
              <a:t>Glozman</a:t>
            </a:r>
            <a:r>
              <a:rPr lang="en-US" altLang="zh-CN" sz="1400" dirty="0"/>
              <a:t> (Amdocs),</a:t>
            </a:r>
            <a:r>
              <a:rPr lang="zh-CN" altLang="en-US" sz="1400" dirty="0"/>
              <a:t> </a:t>
            </a:r>
            <a:r>
              <a:rPr lang="en-US" altLang="zh-CN" sz="1400" dirty="0"/>
              <a:t>Shankar</a:t>
            </a:r>
            <a:r>
              <a:rPr lang="zh-CN" altLang="en-US" sz="1400" dirty="0"/>
              <a:t> </a:t>
            </a:r>
            <a:r>
              <a:rPr lang="en-US" altLang="zh-CN" sz="1400" dirty="0"/>
              <a:t>P</a:t>
            </a:r>
            <a:r>
              <a:rPr lang="zh-CN" altLang="en-US" sz="1400" dirty="0"/>
              <a:t> </a:t>
            </a:r>
            <a:r>
              <a:rPr lang="en-US" altLang="zh-CN" sz="1400" dirty="0"/>
              <a:t>N</a:t>
            </a:r>
            <a:r>
              <a:rPr lang="zh-CN" altLang="en-US" sz="1400" dirty="0"/>
              <a:t> </a:t>
            </a:r>
            <a:r>
              <a:rPr lang="en-US" altLang="zh-CN" sz="1400" dirty="0"/>
              <a:t>(AT&amp;T)</a:t>
            </a:r>
            <a:endParaRPr lang="ru-RU" sz="1400" dirty="0"/>
          </a:p>
        </p:txBody>
      </p:sp>
      <p:sp>
        <p:nvSpPr>
          <p:cNvPr id="3" name="TextBox 2">
            <a:extLst>
              <a:ext uri="{FF2B5EF4-FFF2-40B4-BE49-F238E27FC236}">
                <a16:creationId xmlns:a16="http://schemas.microsoft.com/office/drawing/2014/main" id="{6C9F7C7E-3D2C-440D-8E17-7EEAC57B5467}"/>
              </a:ext>
            </a:extLst>
          </p:cNvPr>
          <p:cNvSpPr txBox="1"/>
          <p:nvPr/>
        </p:nvSpPr>
        <p:spPr>
          <a:xfrm>
            <a:off x="10219934" y="6477142"/>
            <a:ext cx="1327608" cy="307777"/>
          </a:xfrm>
          <a:prstGeom prst="rect">
            <a:avLst/>
          </a:prstGeom>
          <a:noFill/>
        </p:spPr>
        <p:txBody>
          <a:bodyPr wrap="none" rtlCol="0">
            <a:spAutoFit/>
          </a:bodyPr>
          <a:lstStyle/>
          <a:p>
            <a:r>
              <a:rPr lang="en-US" sz="1400" dirty="0">
                <a:solidFill>
                  <a:schemeClr val="bg1"/>
                </a:solidFill>
                <a:latin typeface="Arial" panose="020B0604020202020204" pitchFamily="34" charset="0"/>
                <a:cs typeface="Arial" panose="020B0604020202020204" pitchFamily="34" charset="0"/>
              </a:rPr>
              <a:t>March </a:t>
            </a:r>
            <a:r>
              <a:rPr lang="en-US" altLang="zh-CN" sz="1400" dirty="0">
                <a:solidFill>
                  <a:schemeClr val="bg1"/>
                </a:solidFill>
                <a:latin typeface="Arial" panose="020B0604020202020204" pitchFamily="34" charset="0"/>
                <a:cs typeface="Arial" panose="020B0604020202020204" pitchFamily="34" charset="0"/>
              </a:rPr>
              <a:t>2</a:t>
            </a:r>
            <a:r>
              <a:rPr lang="en-US" sz="1400" dirty="0">
                <a:solidFill>
                  <a:schemeClr val="bg1"/>
                </a:solidFill>
                <a:latin typeface="Arial" panose="020B0604020202020204" pitchFamily="34" charset="0"/>
                <a:cs typeface="Arial" panose="020B0604020202020204" pitchFamily="34" charset="0"/>
              </a:rPr>
              <a:t>, 2020</a:t>
            </a:r>
          </a:p>
        </p:txBody>
      </p:sp>
      <p:sp>
        <p:nvSpPr>
          <p:cNvPr id="7" name="Подзаголовок 2">
            <a:extLst>
              <a:ext uri="{FF2B5EF4-FFF2-40B4-BE49-F238E27FC236}">
                <a16:creationId xmlns:a16="http://schemas.microsoft.com/office/drawing/2014/main" id="{4F4FA927-B6FC-FD46-BB85-278593168D5B}"/>
              </a:ext>
            </a:extLst>
          </p:cNvPr>
          <p:cNvSpPr txBox="1">
            <a:spLocks/>
          </p:cNvSpPr>
          <p:nvPr/>
        </p:nvSpPr>
        <p:spPr>
          <a:xfrm>
            <a:off x="4992395" y="5762396"/>
            <a:ext cx="6706845" cy="8853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Reporters:</a:t>
            </a:r>
            <a:r>
              <a:rPr lang="zh-CN" altLang="en-US" sz="1600" b="1" dirty="0"/>
              <a:t> </a:t>
            </a:r>
            <a:r>
              <a:rPr lang="en-US" altLang="zh-CN" sz="1400" dirty="0"/>
              <a:t>Swami (Wipro) and Lin Meng (CMCC)</a:t>
            </a:r>
            <a:endParaRPr lang="ru-RU" sz="1400" dirty="0"/>
          </a:p>
        </p:txBody>
      </p:sp>
    </p:spTree>
    <p:extLst>
      <p:ext uri="{BB962C8B-B14F-4D97-AF65-F5344CB8AC3E}">
        <p14:creationId xmlns:p14="http://schemas.microsoft.com/office/powerpoint/2010/main" val="39089630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38588C9-6199-F944-8848-532E883D2D6F}"/>
              </a:ext>
            </a:extLst>
          </p:cNvPr>
          <p:cNvSpPr>
            <a:spLocks noGrp="1"/>
          </p:cNvSpPr>
          <p:nvPr>
            <p:ph type="title"/>
          </p:nvPr>
        </p:nvSpPr>
        <p:spPr>
          <a:xfrm>
            <a:off x="170322" y="119630"/>
            <a:ext cx="10972800" cy="640080"/>
          </a:xfrm>
        </p:spPr>
        <p:txBody>
          <a:bodyPr/>
          <a:lstStyle/>
          <a:p>
            <a:r>
              <a:rPr kumimoji="1" lang="en-US" altLang="zh-CN" dirty="0"/>
              <a:t>Intelligent</a:t>
            </a:r>
            <a:r>
              <a:rPr kumimoji="1" lang="zh-CN" altLang="en-US" dirty="0"/>
              <a:t> </a:t>
            </a:r>
            <a:r>
              <a:rPr kumimoji="1" lang="en-US" altLang="zh-CN" dirty="0"/>
              <a:t>Network Slicing</a:t>
            </a:r>
            <a:endParaRPr kumimoji="1" lang="zh-CN" altLang="en-US" dirty="0"/>
          </a:p>
        </p:txBody>
      </p:sp>
      <p:sp>
        <p:nvSpPr>
          <p:cNvPr id="7" name="文本框 6">
            <a:extLst>
              <a:ext uri="{FF2B5EF4-FFF2-40B4-BE49-F238E27FC236}">
                <a16:creationId xmlns:a16="http://schemas.microsoft.com/office/drawing/2014/main" id="{49B18A5E-A39D-3E46-9842-649EEB930126}"/>
              </a:ext>
            </a:extLst>
          </p:cNvPr>
          <p:cNvSpPr txBox="1"/>
          <p:nvPr/>
        </p:nvSpPr>
        <p:spPr>
          <a:xfrm>
            <a:off x="138807" y="993865"/>
            <a:ext cx="11866392" cy="1015663"/>
          </a:xfrm>
          <a:prstGeom prst="rect">
            <a:avLst/>
          </a:prstGeom>
          <a:solidFill>
            <a:srgbClr val="CCFFFF"/>
          </a:solidFill>
          <a:ln>
            <a:solidFill>
              <a:schemeClr val="tx1">
                <a:lumMod val="50000"/>
                <a:lumOff val="50000"/>
              </a:schemeClr>
            </a:solidFill>
          </a:ln>
        </p:spPr>
        <p:txBody>
          <a:bodyPr wrap="square" rtlCol="0">
            <a:spAutoFit/>
          </a:bodyPr>
          <a:lstStyle/>
          <a:p>
            <a:pPr algn="just"/>
            <a:r>
              <a:rPr kumimoji="1" lang="en-US" altLang="zh-CN" sz="2000" dirty="0"/>
              <a:t>Use</a:t>
            </a:r>
            <a:r>
              <a:rPr kumimoji="1" lang="zh-CN" altLang="en-US" sz="2000" dirty="0"/>
              <a:t> </a:t>
            </a:r>
            <a:r>
              <a:rPr kumimoji="1" lang="en-US" altLang="zh-CN" sz="2000" dirty="0"/>
              <a:t>data</a:t>
            </a:r>
            <a:r>
              <a:rPr kumimoji="1" lang="zh-CN" altLang="en-US" sz="2000" dirty="0"/>
              <a:t> </a:t>
            </a:r>
            <a:r>
              <a:rPr kumimoji="1" lang="en-US" altLang="zh-CN" sz="2000" dirty="0"/>
              <a:t>(e.g.,</a:t>
            </a:r>
            <a:r>
              <a:rPr kumimoji="1" lang="zh-CN" altLang="en-US" sz="2000" dirty="0"/>
              <a:t> </a:t>
            </a:r>
            <a:r>
              <a:rPr kumimoji="1" lang="en-US" altLang="zh-CN" sz="2000" dirty="0" err="1"/>
              <a:t>QoE</a:t>
            </a:r>
            <a:r>
              <a:rPr kumimoji="1" lang="zh-CN" altLang="en-US" sz="2000" dirty="0"/>
              <a:t> </a:t>
            </a:r>
            <a:r>
              <a:rPr kumimoji="1" lang="en-US" altLang="zh-CN" sz="2000" dirty="0"/>
              <a:t>data,</a:t>
            </a:r>
            <a:r>
              <a:rPr kumimoji="1" lang="zh-CN" altLang="en-US" sz="2000" dirty="0"/>
              <a:t> </a:t>
            </a:r>
            <a:r>
              <a:rPr kumimoji="1" lang="en-US" altLang="zh-CN" sz="2000" dirty="0"/>
              <a:t>network</a:t>
            </a:r>
            <a:r>
              <a:rPr kumimoji="1" lang="zh-CN" altLang="en-US" sz="2000" dirty="0"/>
              <a:t> </a:t>
            </a:r>
            <a:r>
              <a:rPr kumimoji="1" lang="en-US" altLang="zh-CN" sz="2000" dirty="0"/>
              <a:t>data,</a:t>
            </a:r>
            <a:r>
              <a:rPr kumimoji="1" lang="zh-CN" altLang="en-US" sz="2000" dirty="0"/>
              <a:t> </a:t>
            </a:r>
            <a:r>
              <a:rPr kumimoji="1" lang="en-US" altLang="zh-CN" sz="2000" dirty="0"/>
              <a:t>etc.</a:t>
            </a:r>
            <a:r>
              <a:rPr kumimoji="1" lang="zh-CN" altLang="en-US" sz="2000" dirty="0"/>
              <a:t> </a:t>
            </a:r>
            <a:r>
              <a:rPr kumimoji="1" lang="en-US" altLang="zh-CN" sz="2000" dirty="0"/>
              <a:t>)</a:t>
            </a:r>
            <a:r>
              <a:rPr kumimoji="1" lang="zh-CN" altLang="en-US" sz="2000" dirty="0"/>
              <a:t> </a:t>
            </a:r>
            <a:r>
              <a:rPr kumimoji="1" lang="en-US" altLang="zh-CN" sz="2000" dirty="0"/>
              <a:t>from</a:t>
            </a:r>
            <a:r>
              <a:rPr kumimoji="1" lang="zh-CN" altLang="en-US" sz="2000" dirty="0"/>
              <a:t> </a:t>
            </a:r>
            <a:r>
              <a:rPr kumimoji="1" lang="en-US" altLang="zh-CN" sz="2000" dirty="0"/>
              <a:t>various</a:t>
            </a:r>
            <a:r>
              <a:rPr kumimoji="1" lang="zh-CN" altLang="en-US" sz="2000" dirty="0"/>
              <a:t> </a:t>
            </a:r>
            <a:r>
              <a:rPr kumimoji="1" lang="en-US" altLang="zh-CN" sz="2000" dirty="0"/>
              <a:t>sources</a:t>
            </a:r>
            <a:r>
              <a:rPr kumimoji="1" lang="zh-CN" altLang="en-US" sz="2000" dirty="0"/>
              <a:t> </a:t>
            </a:r>
            <a:r>
              <a:rPr kumimoji="1" lang="en-US" altLang="zh-CN" sz="2000" dirty="0"/>
              <a:t>as</a:t>
            </a:r>
            <a:r>
              <a:rPr kumimoji="1" lang="zh-CN" altLang="en-US" sz="2000" dirty="0"/>
              <a:t> </a:t>
            </a:r>
            <a:r>
              <a:rPr kumimoji="1" lang="en-US" altLang="zh-CN" sz="2000" dirty="0"/>
              <a:t>input</a:t>
            </a:r>
            <a:r>
              <a:rPr kumimoji="1" lang="zh-CN" altLang="en-US" sz="2000" dirty="0"/>
              <a:t> </a:t>
            </a:r>
            <a:r>
              <a:rPr kumimoji="1" lang="en-US" altLang="zh-CN" sz="2000" dirty="0"/>
              <a:t>and</a:t>
            </a:r>
            <a:r>
              <a:rPr kumimoji="1" lang="zh-CN" altLang="en-US" sz="2000" dirty="0"/>
              <a:t> </a:t>
            </a:r>
            <a:r>
              <a:rPr kumimoji="1" lang="en-US" altLang="zh-CN" sz="2000" dirty="0"/>
              <a:t>do</a:t>
            </a:r>
            <a:r>
              <a:rPr kumimoji="1" lang="zh-CN" altLang="en-US" sz="2000" dirty="0"/>
              <a:t> </a:t>
            </a:r>
            <a:r>
              <a:rPr kumimoji="1" lang="en-US" altLang="zh-CN" sz="2000" dirty="0"/>
              <a:t>analysis</a:t>
            </a:r>
            <a:r>
              <a:rPr kumimoji="1" lang="zh-CN" altLang="en-US" sz="2000" dirty="0"/>
              <a:t> </a:t>
            </a:r>
            <a:r>
              <a:rPr kumimoji="1" lang="en-US" altLang="zh-CN" sz="2000" dirty="0"/>
              <a:t>based</a:t>
            </a:r>
            <a:r>
              <a:rPr kumimoji="1" lang="zh-CN" altLang="en-US" sz="2000" dirty="0"/>
              <a:t> </a:t>
            </a:r>
            <a:r>
              <a:rPr kumimoji="1" lang="en-US" altLang="zh-CN" sz="2000" dirty="0"/>
              <a:t>on</a:t>
            </a:r>
            <a:r>
              <a:rPr kumimoji="1" lang="zh-CN" altLang="en-US" sz="2000" dirty="0"/>
              <a:t> </a:t>
            </a:r>
            <a:r>
              <a:rPr kumimoji="1" lang="en-US" altLang="zh-CN" sz="2000" dirty="0"/>
              <a:t>AI</a:t>
            </a:r>
            <a:r>
              <a:rPr kumimoji="1" lang="zh-CN" altLang="en-US" sz="2000" dirty="0"/>
              <a:t> </a:t>
            </a:r>
            <a:r>
              <a:rPr kumimoji="1" lang="en-US" altLang="zh-CN" sz="2000" dirty="0"/>
              <a:t>algorithms</a:t>
            </a:r>
            <a:r>
              <a:rPr kumimoji="1" lang="zh-CN" altLang="en-US" sz="2000" dirty="0"/>
              <a:t> </a:t>
            </a:r>
            <a:r>
              <a:rPr kumimoji="1" lang="en-US" altLang="zh-CN" sz="2000" dirty="0"/>
              <a:t>to obtain network capabilities that can match the SLA</a:t>
            </a:r>
            <a:r>
              <a:rPr kumimoji="1" lang="zh-CN" altLang="en-US" sz="2000" dirty="0"/>
              <a:t> </a:t>
            </a:r>
            <a:r>
              <a:rPr kumimoji="1" lang="en-US" altLang="zh-CN" sz="2000" dirty="0"/>
              <a:t>of tenants, and then dynamically adjust the service capabilities of network slices.</a:t>
            </a:r>
            <a:r>
              <a:rPr kumimoji="1" lang="zh-CN" altLang="en-US" sz="2000" dirty="0"/>
              <a:t> </a:t>
            </a:r>
            <a:r>
              <a:rPr kumimoji="1" lang="en-US" altLang="zh-CN" sz="2000" dirty="0"/>
              <a:t>It</a:t>
            </a:r>
            <a:r>
              <a:rPr kumimoji="1" lang="zh-CN" altLang="en-US" sz="2000" dirty="0"/>
              <a:t> </a:t>
            </a:r>
            <a:r>
              <a:rPr kumimoji="1" lang="en-US" altLang="zh-CN" sz="2000" dirty="0"/>
              <a:t>mainly</a:t>
            </a:r>
            <a:r>
              <a:rPr kumimoji="1" lang="zh-CN" altLang="en-US" sz="2000" dirty="0"/>
              <a:t> </a:t>
            </a:r>
            <a:r>
              <a:rPr kumimoji="1" lang="en-US" altLang="zh-CN" sz="2000" dirty="0"/>
              <a:t>consists of</a:t>
            </a:r>
            <a:r>
              <a:rPr kumimoji="1" lang="zh-CN" altLang="en-US" sz="2000" dirty="0"/>
              <a:t> </a:t>
            </a:r>
            <a:r>
              <a:rPr kumimoji="1" lang="en-US" altLang="zh-CN" sz="2000" dirty="0"/>
              <a:t>the</a:t>
            </a:r>
            <a:r>
              <a:rPr kumimoji="1" lang="zh-CN" altLang="en-US" sz="2000" dirty="0"/>
              <a:t> </a:t>
            </a:r>
            <a:r>
              <a:rPr kumimoji="1" lang="en-US" altLang="zh-CN" sz="2000" dirty="0"/>
              <a:t>following</a:t>
            </a:r>
            <a:r>
              <a:rPr kumimoji="1" lang="zh-CN" altLang="en-US" sz="2000" dirty="0"/>
              <a:t> </a:t>
            </a:r>
            <a:r>
              <a:rPr kumimoji="1" lang="en-US" altLang="zh-CN" sz="2000" dirty="0"/>
              <a:t>three</a:t>
            </a:r>
            <a:r>
              <a:rPr kumimoji="1" lang="zh-CN" altLang="en-US" sz="2000" dirty="0"/>
              <a:t> </a:t>
            </a:r>
            <a:r>
              <a:rPr kumimoji="1" lang="en-US" altLang="zh-CN" sz="2000" dirty="0"/>
              <a:t>scenarios:</a:t>
            </a:r>
            <a:endParaRPr kumimoji="1" lang="zh-CN" altLang="en-US" sz="2000" dirty="0"/>
          </a:p>
        </p:txBody>
      </p:sp>
      <p:sp>
        <p:nvSpPr>
          <p:cNvPr id="14" name="圆角矩形 4">
            <a:extLst>
              <a:ext uri="{FF2B5EF4-FFF2-40B4-BE49-F238E27FC236}">
                <a16:creationId xmlns:a16="http://schemas.microsoft.com/office/drawing/2014/main" id="{1FFE6C87-CAC4-4100-8060-6CE9D806CF3B}"/>
              </a:ext>
            </a:extLst>
          </p:cNvPr>
          <p:cNvSpPr/>
          <p:nvPr/>
        </p:nvSpPr>
        <p:spPr>
          <a:xfrm>
            <a:off x="1635" y="2094076"/>
            <a:ext cx="3679823" cy="4378996"/>
          </a:xfrm>
          <a:prstGeom prst="round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6" name="文本框 5">
            <a:extLst>
              <a:ext uri="{FF2B5EF4-FFF2-40B4-BE49-F238E27FC236}">
                <a16:creationId xmlns:a16="http://schemas.microsoft.com/office/drawing/2014/main" id="{8F20110E-DF34-4F95-9A27-087959C2376D}"/>
              </a:ext>
            </a:extLst>
          </p:cNvPr>
          <p:cNvSpPr txBox="1"/>
          <p:nvPr/>
        </p:nvSpPr>
        <p:spPr>
          <a:xfrm>
            <a:off x="896642" y="2064836"/>
            <a:ext cx="2728549" cy="707886"/>
          </a:xfrm>
          <a:prstGeom prst="rect">
            <a:avLst/>
          </a:prstGeom>
          <a:noFill/>
        </p:spPr>
        <p:txBody>
          <a:bodyPr wrap="square" rtlCol="0">
            <a:spAutoFit/>
          </a:bodyPr>
          <a:lstStyle/>
          <a:p>
            <a:r>
              <a:rPr kumimoji="1" lang="en-US" altLang="zh-CN" sz="2000" b="1" dirty="0"/>
              <a:t>Commissioning-Initial</a:t>
            </a:r>
            <a:r>
              <a:rPr kumimoji="1" lang="zh-CN" altLang="en-US" sz="2000" b="1" dirty="0"/>
              <a:t> </a:t>
            </a:r>
            <a:r>
              <a:rPr kumimoji="1" lang="en-US" altLang="zh-CN" sz="2000" b="1" dirty="0"/>
              <a:t>resource</a:t>
            </a:r>
            <a:r>
              <a:rPr kumimoji="1" lang="zh-CN" altLang="en-US" sz="2000" b="1" dirty="0"/>
              <a:t> </a:t>
            </a:r>
            <a:r>
              <a:rPr kumimoji="1" lang="en-US" altLang="zh-CN" sz="2000" b="1" dirty="0"/>
              <a:t>Assignment</a:t>
            </a:r>
            <a:endParaRPr kumimoji="1" lang="zh-CN" altLang="en-US" sz="2000" b="1" dirty="0"/>
          </a:p>
        </p:txBody>
      </p:sp>
      <p:sp>
        <p:nvSpPr>
          <p:cNvPr id="17" name="文本框 7">
            <a:extLst>
              <a:ext uri="{FF2B5EF4-FFF2-40B4-BE49-F238E27FC236}">
                <a16:creationId xmlns:a16="http://schemas.microsoft.com/office/drawing/2014/main" id="{898C0C95-ECF4-470D-8E4B-DAEA29918005}"/>
              </a:ext>
            </a:extLst>
          </p:cNvPr>
          <p:cNvSpPr txBox="1"/>
          <p:nvPr/>
        </p:nvSpPr>
        <p:spPr>
          <a:xfrm>
            <a:off x="63433" y="2738828"/>
            <a:ext cx="3477002" cy="2308324"/>
          </a:xfrm>
          <a:prstGeom prst="rect">
            <a:avLst/>
          </a:prstGeom>
          <a:noFill/>
        </p:spPr>
        <p:txBody>
          <a:bodyPr wrap="square" rtlCol="0">
            <a:spAutoFit/>
          </a:bodyPr>
          <a:lstStyle/>
          <a:p>
            <a:r>
              <a:rPr kumimoji="1" lang="en-US" altLang="zh-CN" b="1" u="sng" dirty="0"/>
              <a:t>Determine</a:t>
            </a:r>
            <a:r>
              <a:rPr kumimoji="1" lang="zh-CN" altLang="en-US" b="1" u="sng" dirty="0"/>
              <a:t> </a:t>
            </a:r>
            <a:r>
              <a:rPr kumimoji="1" lang="en-US" altLang="zh-CN" b="1" u="sng" dirty="0"/>
              <a:t>the</a:t>
            </a:r>
            <a:r>
              <a:rPr kumimoji="1" lang="zh-CN" altLang="en-US" b="1" u="sng" dirty="0"/>
              <a:t> </a:t>
            </a:r>
            <a:r>
              <a:rPr kumimoji="1" lang="en-US" altLang="zh-CN" b="1" u="sng" dirty="0"/>
              <a:t>initial</a:t>
            </a:r>
            <a:r>
              <a:rPr kumimoji="1" lang="zh-CN" altLang="en-US" b="1" u="sng" dirty="0"/>
              <a:t> </a:t>
            </a:r>
            <a:r>
              <a:rPr kumimoji="1" lang="en-US" altLang="zh-CN" b="1" u="sng" dirty="0"/>
              <a:t>resource</a:t>
            </a:r>
            <a:r>
              <a:rPr kumimoji="1" lang="zh-CN" altLang="en-US" b="1" u="sng" dirty="0"/>
              <a:t> </a:t>
            </a:r>
            <a:r>
              <a:rPr kumimoji="1" lang="en-US" altLang="zh-CN" b="1" u="sng" dirty="0"/>
              <a:t>assignment</a:t>
            </a:r>
            <a:r>
              <a:rPr kumimoji="1" lang="zh-CN" altLang="en-US" b="1" u="sng" dirty="0"/>
              <a:t> </a:t>
            </a:r>
            <a:r>
              <a:rPr kumimoji="1" lang="en-US" altLang="zh-CN" b="1" u="sng" dirty="0"/>
              <a:t>and</a:t>
            </a:r>
            <a:r>
              <a:rPr kumimoji="1" lang="zh-CN" altLang="en-US" b="1" u="sng" dirty="0"/>
              <a:t> </a:t>
            </a:r>
            <a:r>
              <a:rPr kumimoji="1" lang="en-US" altLang="zh-CN" b="1" u="sng" dirty="0"/>
              <a:t>configuration</a:t>
            </a:r>
            <a:r>
              <a:rPr kumimoji="1" lang="zh-CN" altLang="en-US" b="1" u="sng" dirty="0"/>
              <a:t> </a:t>
            </a:r>
            <a:r>
              <a:rPr kumimoji="1" lang="en-US" altLang="zh-CN" b="1" u="sng" dirty="0"/>
              <a:t>for</a:t>
            </a:r>
            <a:r>
              <a:rPr kumimoji="1" lang="zh-CN" altLang="en-US" b="1" u="sng" dirty="0"/>
              <a:t> </a:t>
            </a:r>
            <a:r>
              <a:rPr kumimoji="1" lang="en-US" altLang="zh-CN" b="1" u="sng" dirty="0"/>
              <a:t>a</a:t>
            </a:r>
            <a:r>
              <a:rPr kumimoji="1" lang="zh-CN" altLang="en-US" b="1" u="sng" dirty="0"/>
              <a:t> </a:t>
            </a:r>
            <a:r>
              <a:rPr kumimoji="1" lang="en-US" altLang="zh-CN" b="1" u="sng" dirty="0"/>
              <a:t>new</a:t>
            </a:r>
            <a:r>
              <a:rPr kumimoji="1" lang="zh-CN" altLang="en-US" b="1" u="sng" dirty="0"/>
              <a:t> </a:t>
            </a:r>
            <a:r>
              <a:rPr kumimoji="1" lang="en-US" altLang="zh-CN" b="1" u="sng" dirty="0"/>
              <a:t>slice</a:t>
            </a:r>
            <a:r>
              <a:rPr kumimoji="1" lang="zh-CN" altLang="en-US" dirty="0"/>
              <a:t> </a:t>
            </a:r>
            <a:r>
              <a:rPr kumimoji="1" lang="en-US" altLang="zh-CN" dirty="0"/>
              <a:t>by</a:t>
            </a:r>
            <a:r>
              <a:rPr kumimoji="1" lang="zh-CN" altLang="en-US" dirty="0"/>
              <a:t> </a:t>
            </a:r>
            <a:r>
              <a:rPr kumimoji="1" lang="en-US" altLang="zh-CN" dirty="0"/>
              <a:t>intelligent</a:t>
            </a:r>
            <a:r>
              <a:rPr kumimoji="1" lang="zh-CN" altLang="en-US" dirty="0"/>
              <a:t> </a:t>
            </a:r>
            <a:r>
              <a:rPr kumimoji="1" lang="en-US" altLang="zh-CN" dirty="0"/>
              <a:t>analysis</a:t>
            </a:r>
            <a:r>
              <a:rPr kumimoji="1" lang="zh-CN" altLang="en-US" dirty="0"/>
              <a:t> </a:t>
            </a:r>
            <a:r>
              <a:rPr kumimoji="1" lang="en-US" altLang="zh-CN" dirty="0"/>
              <a:t>based</a:t>
            </a:r>
            <a:r>
              <a:rPr kumimoji="1" lang="zh-CN" altLang="en-US" dirty="0"/>
              <a:t> </a:t>
            </a:r>
            <a:r>
              <a:rPr kumimoji="1" lang="en-US" altLang="zh-CN" dirty="0"/>
              <a:t>on</a:t>
            </a:r>
            <a:r>
              <a:rPr kumimoji="1" lang="zh-CN" altLang="en-US" dirty="0"/>
              <a:t> </a:t>
            </a:r>
            <a:r>
              <a:rPr kumimoji="1" lang="en-US" altLang="zh-CN" dirty="0"/>
              <a:t>SLA</a:t>
            </a:r>
            <a:r>
              <a:rPr kumimoji="1" lang="zh-CN" altLang="en-US" dirty="0"/>
              <a:t> </a:t>
            </a:r>
            <a:r>
              <a:rPr kumimoji="1" lang="en-US" altLang="zh-CN" dirty="0"/>
              <a:t>requirement. For e.g.:</a:t>
            </a:r>
          </a:p>
          <a:p>
            <a:pPr marL="342900" indent="-342900">
              <a:buFont typeface="+mj-lt"/>
              <a:buAutoNum type="arabicPeriod"/>
            </a:pPr>
            <a:r>
              <a:rPr kumimoji="1" lang="en-US" altLang="zh-CN" dirty="0"/>
              <a:t>Determine</a:t>
            </a:r>
            <a:r>
              <a:rPr kumimoji="1" lang="zh-CN" altLang="en-US" dirty="0"/>
              <a:t> </a:t>
            </a:r>
            <a:r>
              <a:rPr kumimoji="1" lang="en-US" altLang="zh-CN" dirty="0"/>
              <a:t>the</a:t>
            </a:r>
            <a:r>
              <a:rPr kumimoji="1" lang="zh-CN" altLang="en-US" dirty="0"/>
              <a:t> </a:t>
            </a:r>
            <a:r>
              <a:rPr kumimoji="1" lang="en-US" altLang="zh-CN" dirty="0"/>
              <a:t>resources</a:t>
            </a:r>
            <a:r>
              <a:rPr kumimoji="1" lang="zh-CN" altLang="en-US" dirty="0"/>
              <a:t> </a:t>
            </a:r>
            <a:r>
              <a:rPr kumimoji="1" lang="en-US" altLang="zh-CN" dirty="0"/>
              <a:t>in</a:t>
            </a:r>
            <a:r>
              <a:rPr kumimoji="1" lang="zh-CN" altLang="en-US" dirty="0"/>
              <a:t> </a:t>
            </a:r>
            <a:r>
              <a:rPr kumimoji="1" lang="en-US" altLang="zh-CN" dirty="0"/>
              <a:t>each</a:t>
            </a:r>
            <a:r>
              <a:rPr kumimoji="1" lang="zh-CN" altLang="en-US" dirty="0"/>
              <a:t> </a:t>
            </a:r>
            <a:r>
              <a:rPr kumimoji="1" lang="en-US" altLang="zh-CN" dirty="0"/>
              <a:t>domain</a:t>
            </a:r>
            <a:r>
              <a:rPr kumimoji="1" lang="zh-CN" altLang="en-US" dirty="0"/>
              <a:t> </a:t>
            </a:r>
            <a:r>
              <a:rPr kumimoji="1" lang="en-US" altLang="zh-CN" dirty="0"/>
              <a:t>especially</a:t>
            </a:r>
            <a:r>
              <a:rPr kumimoji="1" lang="zh-CN" altLang="en-US" dirty="0"/>
              <a:t> </a:t>
            </a:r>
            <a:r>
              <a:rPr kumimoji="1" lang="en-US" altLang="zh-CN" dirty="0"/>
              <a:t>for</a:t>
            </a:r>
            <a:r>
              <a:rPr kumimoji="1" lang="zh-CN" altLang="en-US" dirty="0"/>
              <a:t> </a:t>
            </a:r>
            <a:r>
              <a:rPr kumimoji="1" lang="en-US" altLang="zh-CN" dirty="0"/>
              <a:t>RAN</a:t>
            </a:r>
          </a:p>
          <a:p>
            <a:pPr marL="342900" indent="-342900">
              <a:buFont typeface="+mj-lt"/>
              <a:buAutoNum type="arabicPeriod"/>
            </a:pPr>
            <a:r>
              <a:rPr kumimoji="1" lang="en-US" altLang="zh-CN" dirty="0"/>
              <a:t>Guarantee</a:t>
            </a:r>
            <a:r>
              <a:rPr kumimoji="1" lang="zh-CN" altLang="en-US" dirty="0"/>
              <a:t> </a:t>
            </a:r>
            <a:r>
              <a:rPr kumimoji="1" lang="en-US" altLang="zh-CN" dirty="0"/>
              <a:t>the</a:t>
            </a:r>
            <a:r>
              <a:rPr kumimoji="1" lang="zh-CN" altLang="en-US" dirty="0"/>
              <a:t> </a:t>
            </a:r>
            <a:r>
              <a:rPr kumimoji="1" lang="en-US" altLang="zh-CN" dirty="0"/>
              <a:t>existed</a:t>
            </a:r>
            <a:r>
              <a:rPr kumimoji="1" lang="zh-CN" altLang="en-US" dirty="0"/>
              <a:t> </a:t>
            </a:r>
            <a:r>
              <a:rPr kumimoji="1" lang="en-US" altLang="zh-CN" dirty="0"/>
              <a:t>slices</a:t>
            </a:r>
            <a:r>
              <a:rPr kumimoji="1" lang="zh-CN" altLang="en-US" dirty="0"/>
              <a:t> </a:t>
            </a:r>
            <a:r>
              <a:rPr kumimoji="1" lang="en-US" altLang="zh-CN" dirty="0"/>
              <a:t>SLA</a:t>
            </a:r>
            <a:r>
              <a:rPr kumimoji="1" lang="zh-CN" altLang="en-US" dirty="0"/>
              <a:t> </a:t>
            </a:r>
            <a:r>
              <a:rPr kumimoji="1" lang="en-US" altLang="zh-CN" dirty="0"/>
              <a:t>when</a:t>
            </a:r>
            <a:r>
              <a:rPr kumimoji="1" lang="zh-CN" altLang="en-US" dirty="0"/>
              <a:t> </a:t>
            </a:r>
            <a:r>
              <a:rPr kumimoji="1" lang="en-US" altLang="zh-CN" dirty="0"/>
              <a:t>creating</a:t>
            </a:r>
            <a:r>
              <a:rPr kumimoji="1" lang="zh-CN" altLang="en-US" dirty="0"/>
              <a:t> </a:t>
            </a:r>
            <a:r>
              <a:rPr kumimoji="1" lang="en-US" altLang="zh-CN" dirty="0"/>
              <a:t>a</a:t>
            </a:r>
            <a:r>
              <a:rPr kumimoji="1" lang="zh-CN" altLang="en-US" dirty="0"/>
              <a:t> </a:t>
            </a:r>
            <a:r>
              <a:rPr kumimoji="1" lang="en-US" altLang="zh-CN" dirty="0"/>
              <a:t>new</a:t>
            </a:r>
            <a:r>
              <a:rPr kumimoji="1" lang="zh-CN" altLang="en-US" dirty="0"/>
              <a:t> </a:t>
            </a:r>
            <a:r>
              <a:rPr kumimoji="1" lang="en-US" altLang="zh-CN" dirty="0"/>
              <a:t>slice</a:t>
            </a:r>
            <a:endParaRPr kumimoji="1" lang="zh-CN" altLang="en-US" dirty="0"/>
          </a:p>
        </p:txBody>
      </p:sp>
      <p:sp>
        <p:nvSpPr>
          <p:cNvPr id="18" name="圆角矩形 8">
            <a:extLst>
              <a:ext uri="{FF2B5EF4-FFF2-40B4-BE49-F238E27FC236}">
                <a16:creationId xmlns:a16="http://schemas.microsoft.com/office/drawing/2014/main" id="{DA530B23-7EBE-4D60-B03D-6896F8143121}"/>
              </a:ext>
            </a:extLst>
          </p:cNvPr>
          <p:cNvSpPr/>
          <p:nvPr/>
        </p:nvSpPr>
        <p:spPr>
          <a:xfrm>
            <a:off x="3718288" y="2064836"/>
            <a:ext cx="4302798" cy="4408236"/>
          </a:xfrm>
          <a:prstGeom prst="round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9" name="圆角矩形 9">
            <a:extLst>
              <a:ext uri="{FF2B5EF4-FFF2-40B4-BE49-F238E27FC236}">
                <a16:creationId xmlns:a16="http://schemas.microsoft.com/office/drawing/2014/main" id="{3D929D57-A303-462C-BC76-E456064EA60C}"/>
              </a:ext>
            </a:extLst>
          </p:cNvPr>
          <p:cNvSpPr/>
          <p:nvPr/>
        </p:nvSpPr>
        <p:spPr>
          <a:xfrm>
            <a:off x="8057917" y="2125467"/>
            <a:ext cx="4121808" cy="4326335"/>
          </a:xfrm>
          <a:prstGeom prst="round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0" name="文本框 10">
            <a:extLst>
              <a:ext uri="{FF2B5EF4-FFF2-40B4-BE49-F238E27FC236}">
                <a16:creationId xmlns:a16="http://schemas.microsoft.com/office/drawing/2014/main" id="{559A9600-02CF-4642-B149-5030367B2F4A}"/>
              </a:ext>
            </a:extLst>
          </p:cNvPr>
          <p:cNvSpPr txBox="1"/>
          <p:nvPr/>
        </p:nvSpPr>
        <p:spPr>
          <a:xfrm>
            <a:off x="4787542" y="2205010"/>
            <a:ext cx="2353465" cy="400110"/>
          </a:xfrm>
          <a:prstGeom prst="rect">
            <a:avLst/>
          </a:prstGeom>
          <a:noFill/>
        </p:spPr>
        <p:txBody>
          <a:bodyPr wrap="none" rtlCol="0">
            <a:spAutoFit/>
          </a:bodyPr>
          <a:lstStyle/>
          <a:p>
            <a:r>
              <a:rPr kumimoji="1" lang="en-US" altLang="zh-CN" sz="2000" b="1" dirty="0"/>
              <a:t>Runtime-monitoring</a:t>
            </a:r>
            <a:endParaRPr kumimoji="1" lang="zh-CN" altLang="en-US" sz="2000" b="1" dirty="0"/>
          </a:p>
        </p:txBody>
      </p:sp>
      <p:sp>
        <p:nvSpPr>
          <p:cNvPr id="21" name="文本框 11">
            <a:extLst>
              <a:ext uri="{FF2B5EF4-FFF2-40B4-BE49-F238E27FC236}">
                <a16:creationId xmlns:a16="http://schemas.microsoft.com/office/drawing/2014/main" id="{6E20BAC4-9475-4474-A070-A22AF965AAA6}"/>
              </a:ext>
            </a:extLst>
          </p:cNvPr>
          <p:cNvSpPr txBox="1"/>
          <p:nvPr/>
        </p:nvSpPr>
        <p:spPr>
          <a:xfrm>
            <a:off x="3814271" y="2685276"/>
            <a:ext cx="4339629" cy="3139321"/>
          </a:xfrm>
          <a:prstGeom prst="rect">
            <a:avLst/>
          </a:prstGeom>
          <a:noFill/>
        </p:spPr>
        <p:txBody>
          <a:bodyPr wrap="square" rtlCol="0">
            <a:spAutoFit/>
          </a:bodyPr>
          <a:lstStyle/>
          <a:p>
            <a:r>
              <a:rPr kumimoji="1" lang="en-US" altLang="zh-CN" dirty="0"/>
              <a:t>Evaluate</a:t>
            </a:r>
            <a:r>
              <a:rPr kumimoji="1" lang="zh-CN" altLang="en-US" dirty="0"/>
              <a:t> </a:t>
            </a:r>
            <a:r>
              <a:rPr kumimoji="1" lang="en-US" altLang="zh-CN" dirty="0"/>
              <a:t>the</a:t>
            </a:r>
            <a:r>
              <a:rPr kumimoji="1" lang="zh-CN" altLang="en-US" dirty="0"/>
              <a:t> </a:t>
            </a:r>
            <a:r>
              <a:rPr kumimoji="1" lang="en-US" altLang="zh-CN" dirty="0"/>
              <a:t>SLA</a:t>
            </a:r>
            <a:r>
              <a:rPr kumimoji="1" lang="zh-CN" altLang="en-US" dirty="0"/>
              <a:t> </a:t>
            </a:r>
            <a:r>
              <a:rPr kumimoji="1" lang="en-US" altLang="zh-CN" dirty="0"/>
              <a:t>fulfillment</a:t>
            </a:r>
            <a:r>
              <a:rPr kumimoji="1" lang="zh-CN" altLang="en-US" dirty="0"/>
              <a:t> </a:t>
            </a:r>
            <a:r>
              <a:rPr kumimoji="1" lang="en-US" altLang="zh-CN" dirty="0"/>
              <a:t>and</a:t>
            </a:r>
            <a:r>
              <a:rPr kumimoji="1" lang="zh-CN" altLang="en-US" dirty="0"/>
              <a:t> </a:t>
            </a:r>
            <a:r>
              <a:rPr kumimoji="1" lang="en-US" altLang="zh-CN" b="1" u="sng" dirty="0"/>
              <a:t>real</a:t>
            </a:r>
            <a:r>
              <a:rPr kumimoji="1" lang="zh-CN" altLang="en-US" b="1" u="sng" dirty="0"/>
              <a:t> </a:t>
            </a:r>
            <a:r>
              <a:rPr kumimoji="1" lang="en-US" altLang="zh-CN" b="1" u="sng" dirty="0"/>
              <a:t>time</a:t>
            </a:r>
            <a:r>
              <a:rPr kumimoji="1" lang="zh-CN" altLang="en-US" b="1" u="sng" dirty="0"/>
              <a:t> </a:t>
            </a:r>
            <a:r>
              <a:rPr kumimoji="1" lang="en-US" altLang="zh-CN" b="1" u="sng" dirty="0"/>
              <a:t>monitor</a:t>
            </a:r>
            <a:r>
              <a:rPr kumimoji="1" lang="zh-CN" altLang="en-US" b="1" u="sng" dirty="0"/>
              <a:t> </a:t>
            </a:r>
            <a:r>
              <a:rPr kumimoji="1" lang="en-US" altLang="zh-CN" b="1" u="sng" dirty="0" err="1"/>
              <a:t>QoE</a:t>
            </a:r>
            <a:r>
              <a:rPr kumimoji="1" lang="zh-CN" altLang="en-US" b="1" u="sng" dirty="0"/>
              <a:t> </a:t>
            </a:r>
            <a:r>
              <a:rPr kumimoji="1" lang="en-US" altLang="zh-CN" b="1" u="sng" dirty="0"/>
              <a:t>based</a:t>
            </a:r>
            <a:r>
              <a:rPr kumimoji="1" lang="zh-CN" altLang="en-US" b="1" u="sng" dirty="0"/>
              <a:t> </a:t>
            </a:r>
            <a:r>
              <a:rPr kumimoji="1" lang="en-US" altLang="zh-CN" b="1" u="sng" dirty="0"/>
              <a:t>on</a:t>
            </a:r>
            <a:r>
              <a:rPr kumimoji="1" lang="zh-CN" altLang="en-US" b="1" u="sng" dirty="0"/>
              <a:t> </a:t>
            </a:r>
            <a:r>
              <a:rPr kumimoji="1" lang="en-US" altLang="zh-CN" b="1" u="sng" dirty="0"/>
              <a:t>the</a:t>
            </a:r>
            <a:r>
              <a:rPr kumimoji="1" lang="zh-CN" altLang="en-US" b="1" u="sng" dirty="0"/>
              <a:t> </a:t>
            </a:r>
            <a:r>
              <a:rPr kumimoji="1" lang="en-US" altLang="zh-CN" b="1" u="sng" dirty="0" err="1"/>
              <a:t>QoE</a:t>
            </a:r>
            <a:r>
              <a:rPr kumimoji="1" lang="zh-CN" altLang="en-US" b="1" u="sng" dirty="0"/>
              <a:t> </a:t>
            </a:r>
            <a:r>
              <a:rPr kumimoji="1" lang="en-US" altLang="zh-CN" b="1" u="sng" dirty="0"/>
              <a:t>model</a:t>
            </a:r>
            <a:r>
              <a:rPr kumimoji="1" lang="zh-CN" altLang="en-US" dirty="0"/>
              <a:t> </a:t>
            </a:r>
            <a:r>
              <a:rPr kumimoji="1" lang="en-US" altLang="zh-CN" dirty="0"/>
              <a:t>trained</a:t>
            </a:r>
            <a:r>
              <a:rPr kumimoji="1" lang="zh-CN" altLang="en-US" dirty="0"/>
              <a:t>  </a:t>
            </a:r>
            <a:r>
              <a:rPr kumimoji="1" lang="en-US" altLang="zh-CN" dirty="0"/>
              <a:t>by</a:t>
            </a:r>
            <a:r>
              <a:rPr kumimoji="1" lang="zh-CN" altLang="en-US" dirty="0"/>
              <a:t> </a:t>
            </a:r>
            <a:r>
              <a:rPr kumimoji="1" lang="en-US" altLang="zh-CN" dirty="0"/>
              <a:t>ML</a:t>
            </a:r>
            <a:r>
              <a:rPr kumimoji="1" lang="zh-CN" altLang="en-US" dirty="0"/>
              <a:t> </a:t>
            </a:r>
            <a:r>
              <a:rPr kumimoji="1" lang="en-US" altLang="zh-CN" dirty="0"/>
              <a:t>algorithms.</a:t>
            </a:r>
          </a:p>
          <a:p>
            <a:endParaRPr kumimoji="1" lang="en-US" altLang="zh-CN" dirty="0"/>
          </a:p>
          <a:p>
            <a:r>
              <a:rPr kumimoji="1" lang="en-US" altLang="zh-CN" dirty="0"/>
              <a:t>The</a:t>
            </a:r>
            <a:r>
              <a:rPr kumimoji="1" lang="zh-CN" altLang="en-US" dirty="0"/>
              <a:t> </a:t>
            </a:r>
            <a:r>
              <a:rPr kumimoji="1" lang="en-US" altLang="zh-CN" dirty="0" err="1"/>
              <a:t>QoE</a:t>
            </a:r>
            <a:r>
              <a:rPr kumimoji="1" lang="zh-CN" altLang="en-US" dirty="0"/>
              <a:t> </a:t>
            </a:r>
            <a:r>
              <a:rPr kumimoji="1" lang="en-US" altLang="zh-CN" dirty="0"/>
              <a:t>model</a:t>
            </a:r>
            <a:r>
              <a:rPr kumimoji="1" lang="zh-CN" altLang="en-US" dirty="0"/>
              <a:t> </a:t>
            </a:r>
            <a:r>
              <a:rPr kumimoji="1" lang="en-US" altLang="zh-CN" dirty="0"/>
              <a:t>is</a:t>
            </a:r>
            <a:r>
              <a:rPr kumimoji="1" lang="zh-CN" altLang="en-US" dirty="0"/>
              <a:t> </a:t>
            </a:r>
            <a:r>
              <a:rPr kumimoji="1" lang="en-US" altLang="zh-CN" dirty="0"/>
              <a:t>used</a:t>
            </a:r>
            <a:r>
              <a:rPr kumimoji="1" lang="zh-CN" altLang="en-US" dirty="0"/>
              <a:t> </a:t>
            </a:r>
            <a:r>
              <a:rPr kumimoji="1" lang="en-US" altLang="zh-CN" dirty="0"/>
              <a:t>to</a:t>
            </a:r>
            <a:r>
              <a:rPr kumimoji="1" lang="zh-CN" altLang="en-US" dirty="0"/>
              <a:t> </a:t>
            </a:r>
            <a:r>
              <a:rPr kumimoji="1" lang="en-US" altLang="zh-CN" dirty="0"/>
              <a:t>describe</a:t>
            </a:r>
            <a:r>
              <a:rPr kumimoji="1" lang="zh-CN" altLang="en-US" dirty="0"/>
              <a:t> </a:t>
            </a:r>
            <a:r>
              <a:rPr kumimoji="1" lang="en-US" altLang="zh-CN" dirty="0"/>
              <a:t>the</a:t>
            </a:r>
            <a:r>
              <a:rPr kumimoji="1" lang="zh-CN" altLang="en-US" dirty="0"/>
              <a:t> </a:t>
            </a:r>
            <a:r>
              <a:rPr kumimoji="1" lang="en-US" altLang="zh-CN" dirty="0"/>
              <a:t>relationship</a:t>
            </a:r>
            <a:r>
              <a:rPr kumimoji="1" lang="zh-CN" altLang="en-US" dirty="0"/>
              <a:t> </a:t>
            </a:r>
            <a:r>
              <a:rPr kumimoji="1" lang="en-US" altLang="zh-CN" dirty="0"/>
              <a:t>between</a:t>
            </a:r>
            <a:r>
              <a:rPr kumimoji="1" lang="zh-CN" altLang="en-US" dirty="0"/>
              <a:t> </a:t>
            </a:r>
            <a:r>
              <a:rPr kumimoji="1" lang="en-US" altLang="zh-CN" b="1" dirty="0"/>
              <a:t>the</a:t>
            </a:r>
            <a:r>
              <a:rPr kumimoji="1" lang="zh-CN" altLang="en-US" b="1" dirty="0"/>
              <a:t> </a:t>
            </a:r>
            <a:r>
              <a:rPr kumimoji="1" lang="en-US" altLang="zh-CN" b="1" dirty="0" err="1"/>
              <a:t>QoE</a:t>
            </a:r>
            <a:r>
              <a:rPr kumimoji="1" lang="zh-CN" altLang="en-US" b="1" dirty="0"/>
              <a:t> </a:t>
            </a:r>
            <a:r>
              <a:rPr kumimoji="1" lang="en-US" altLang="zh-CN" b="1" dirty="0"/>
              <a:t>collected</a:t>
            </a:r>
            <a:r>
              <a:rPr kumimoji="1" lang="zh-CN" altLang="en-US" b="1" dirty="0"/>
              <a:t> </a:t>
            </a:r>
            <a:r>
              <a:rPr kumimoji="1" lang="en-US" altLang="zh-CN" b="1" dirty="0"/>
              <a:t>from</a:t>
            </a:r>
            <a:r>
              <a:rPr kumimoji="1" lang="zh-CN" altLang="en-US" b="1" dirty="0"/>
              <a:t> </a:t>
            </a:r>
            <a:r>
              <a:rPr kumimoji="1" lang="en-US" altLang="zh-CN" b="1" dirty="0"/>
              <a:t>AFs</a:t>
            </a:r>
            <a:r>
              <a:rPr kumimoji="1" lang="zh-CN" altLang="en-US" b="1" dirty="0"/>
              <a:t> （</a:t>
            </a:r>
            <a:r>
              <a:rPr kumimoji="1" lang="en-US" altLang="zh-CN" b="1" dirty="0"/>
              <a:t>e.g.,</a:t>
            </a:r>
            <a:r>
              <a:rPr kumimoji="1" lang="zh-CN" altLang="en-US" b="1" dirty="0"/>
              <a:t> </a:t>
            </a:r>
            <a:r>
              <a:rPr kumimoji="1" lang="en-US" altLang="zh-CN" b="1" dirty="0"/>
              <a:t>service</a:t>
            </a:r>
            <a:r>
              <a:rPr kumimoji="1" lang="zh-CN" altLang="en-US" b="1" dirty="0"/>
              <a:t> </a:t>
            </a:r>
            <a:r>
              <a:rPr kumimoji="1" lang="en-US" altLang="zh-CN" b="1" dirty="0"/>
              <a:t>MOS</a:t>
            </a:r>
            <a:r>
              <a:rPr kumimoji="1" lang="zh-CN" altLang="en-US" b="1" dirty="0"/>
              <a:t>） </a:t>
            </a:r>
            <a:r>
              <a:rPr kumimoji="1" lang="en-US" altLang="zh-CN" dirty="0"/>
              <a:t>and</a:t>
            </a:r>
            <a:r>
              <a:rPr kumimoji="1" lang="zh-CN" altLang="en-US" dirty="0"/>
              <a:t> </a:t>
            </a:r>
            <a:r>
              <a:rPr kumimoji="1" lang="en-US" altLang="zh-CN" dirty="0"/>
              <a:t>the</a:t>
            </a:r>
            <a:r>
              <a:rPr kumimoji="1" lang="zh-CN" altLang="en-US" b="1" dirty="0"/>
              <a:t> </a:t>
            </a:r>
            <a:r>
              <a:rPr kumimoji="1" lang="en-US" altLang="zh-CN" b="1" dirty="0"/>
              <a:t>KPIs</a:t>
            </a:r>
            <a:r>
              <a:rPr kumimoji="1" lang="zh-CN" altLang="en-US" b="1" dirty="0"/>
              <a:t> </a:t>
            </a:r>
            <a:r>
              <a:rPr kumimoji="1" lang="en-US" altLang="zh-CN" b="1" dirty="0"/>
              <a:t>produced</a:t>
            </a:r>
            <a:r>
              <a:rPr kumimoji="1" lang="zh-CN" altLang="en-US" b="1" dirty="0"/>
              <a:t> </a:t>
            </a:r>
            <a:r>
              <a:rPr kumimoji="1" lang="en-US" altLang="zh-CN" b="1" dirty="0"/>
              <a:t>by</a:t>
            </a:r>
            <a:r>
              <a:rPr kumimoji="1" lang="zh-CN" altLang="en-US" b="1" dirty="0"/>
              <a:t> </a:t>
            </a:r>
            <a:r>
              <a:rPr kumimoji="1" lang="en-US" altLang="zh-CN" b="1" dirty="0"/>
              <a:t>ONAP</a:t>
            </a:r>
            <a:r>
              <a:rPr kumimoji="1" lang="zh-CN" altLang="en-US" dirty="0"/>
              <a:t> </a:t>
            </a:r>
            <a:r>
              <a:rPr kumimoji="1" lang="en-US" altLang="zh-CN" dirty="0"/>
              <a:t>or</a:t>
            </a:r>
            <a:r>
              <a:rPr kumimoji="1" lang="zh-CN" altLang="en-US" dirty="0"/>
              <a:t> </a:t>
            </a:r>
            <a:r>
              <a:rPr kumimoji="1" lang="en-US" altLang="zh-CN" b="1" dirty="0"/>
              <a:t>network</a:t>
            </a:r>
            <a:r>
              <a:rPr kumimoji="1" lang="zh-CN" altLang="en-US" b="1" dirty="0"/>
              <a:t> </a:t>
            </a:r>
            <a:r>
              <a:rPr kumimoji="1" lang="en-US" altLang="zh-CN" b="1" dirty="0"/>
              <a:t>data</a:t>
            </a:r>
            <a:r>
              <a:rPr kumimoji="1" lang="zh-CN" altLang="en-US" b="1" dirty="0"/>
              <a:t> </a:t>
            </a:r>
            <a:r>
              <a:rPr kumimoji="1" lang="en-US" altLang="zh-CN" b="1" dirty="0"/>
              <a:t>from</a:t>
            </a:r>
            <a:r>
              <a:rPr kumimoji="1" lang="zh-CN" altLang="en-US" b="1" dirty="0"/>
              <a:t> </a:t>
            </a:r>
            <a:r>
              <a:rPr kumimoji="1" lang="en-US" altLang="zh-CN" b="1" dirty="0"/>
              <a:t>Core NFs</a:t>
            </a:r>
            <a:r>
              <a:rPr kumimoji="1" lang="en-US" altLang="zh-CN" dirty="0"/>
              <a:t>.</a:t>
            </a:r>
          </a:p>
          <a:p>
            <a:r>
              <a:rPr kumimoji="1" lang="en-US" altLang="zh-CN" dirty="0"/>
              <a:t>The</a:t>
            </a:r>
            <a:r>
              <a:rPr kumimoji="1" lang="zh-CN" altLang="en-US" dirty="0"/>
              <a:t> </a:t>
            </a:r>
            <a:r>
              <a:rPr kumimoji="1" lang="en-US" altLang="zh-CN" dirty="0" err="1"/>
              <a:t>QoE</a:t>
            </a:r>
            <a:r>
              <a:rPr kumimoji="1" lang="zh-CN" altLang="en-US" dirty="0"/>
              <a:t> </a:t>
            </a:r>
            <a:r>
              <a:rPr kumimoji="1" lang="en-US" altLang="zh-CN" dirty="0"/>
              <a:t>model</a:t>
            </a:r>
            <a:r>
              <a:rPr kumimoji="1" lang="zh-CN" altLang="en-US" dirty="0"/>
              <a:t> </a:t>
            </a:r>
            <a:r>
              <a:rPr kumimoji="1" lang="en-US" altLang="zh-CN" dirty="0"/>
              <a:t>is</a:t>
            </a:r>
            <a:r>
              <a:rPr kumimoji="1" lang="zh-CN" altLang="en-US" dirty="0"/>
              <a:t> </a:t>
            </a:r>
            <a:r>
              <a:rPr kumimoji="1" lang="en-US" altLang="zh-CN" dirty="0"/>
              <a:t>mainly</a:t>
            </a:r>
            <a:r>
              <a:rPr kumimoji="1" lang="zh-CN" altLang="en-US" dirty="0"/>
              <a:t> </a:t>
            </a:r>
            <a:r>
              <a:rPr kumimoji="1" lang="en-US" altLang="zh-CN" dirty="0"/>
              <a:t>used</a:t>
            </a:r>
            <a:r>
              <a:rPr kumimoji="1" lang="zh-CN" altLang="en-US" dirty="0"/>
              <a:t> </a:t>
            </a:r>
            <a:r>
              <a:rPr kumimoji="1" lang="en-US" altLang="zh-CN" dirty="0"/>
              <a:t>in</a:t>
            </a:r>
            <a:r>
              <a:rPr kumimoji="1" lang="zh-CN" altLang="en-US" dirty="0"/>
              <a:t> </a:t>
            </a:r>
            <a:r>
              <a:rPr kumimoji="1" lang="en-US" altLang="zh-CN" dirty="0"/>
              <a:t>measuring</a:t>
            </a:r>
            <a:r>
              <a:rPr kumimoji="1" lang="zh-CN" altLang="en-US" dirty="0"/>
              <a:t> </a:t>
            </a:r>
            <a:r>
              <a:rPr kumimoji="1" lang="en-US" altLang="zh-CN" dirty="0"/>
              <a:t>and</a:t>
            </a:r>
            <a:r>
              <a:rPr kumimoji="1" lang="zh-CN" altLang="en-US" dirty="0"/>
              <a:t> </a:t>
            </a:r>
            <a:r>
              <a:rPr kumimoji="1" lang="en-US" altLang="zh-CN" dirty="0"/>
              <a:t>predicting</a:t>
            </a:r>
            <a:r>
              <a:rPr kumimoji="1" lang="zh-CN" altLang="en-US" dirty="0"/>
              <a:t> </a:t>
            </a:r>
            <a:r>
              <a:rPr kumimoji="1" lang="en-US" altLang="zh-CN" dirty="0" err="1"/>
              <a:t>QoE</a:t>
            </a:r>
            <a:r>
              <a:rPr kumimoji="1" lang="en-US" altLang="zh-CN" dirty="0"/>
              <a:t>.</a:t>
            </a:r>
            <a:endParaRPr kumimoji="1" lang="zh-CN" altLang="en-US" dirty="0"/>
          </a:p>
        </p:txBody>
      </p:sp>
      <p:sp>
        <p:nvSpPr>
          <p:cNvPr id="22" name="文本框 12">
            <a:extLst>
              <a:ext uri="{FF2B5EF4-FFF2-40B4-BE49-F238E27FC236}">
                <a16:creationId xmlns:a16="http://schemas.microsoft.com/office/drawing/2014/main" id="{B7012F94-8EE1-49F9-A79A-7E19C39AAB24}"/>
              </a:ext>
            </a:extLst>
          </p:cNvPr>
          <p:cNvSpPr txBox="1"/>
          <p:nvPr/>
        </p:nvSpPr>
        <p:spPr>
          <a:xfrm>
            <a:off x="8997523" y="2230424"/>
            <a:ext cx="2285497" cy="400110"/>
          </a:xfrm>
          <a:prstGeom prst="rect">
            <a:avLst/>
          </a:prstGeom>
          <a:noFill/>
        </p:spPr>
        <p:txBody>
          <a:bodyPr wrap="none" rtlCol="0">
            <a:spAutoFit/>
          </a:bodyPr>
          <a:lstStyle/>
          <a:p>
            <a:r>
              <a:rPr kumimoji="1" lang="en-US" altLang="zh-CN" sz="2000" b="1" dirty="0"/>
              <a:t>Closed-loop</a:t>
            </a:r>
            <a:r>
              <a:rPr kumimoji="1" lang="zh-CN" altLang="en-US" sz="2000" b="1" dirty="0"/>
              <a:t> </a:t>
            </a:r>
            <a:r>
              <a:rPr kumimoji="1" lang="en-US" altLang="zh-CN" sz="2000" b="1" dirty="0"/>
              <a:t>Update</a:t>
            </a:r>
            <a:endParaRPr kumimoji="1" lang="zh-CN" altLang="en-US" sz="2000" b="1" dirty="0"/>
          </a:p>
        </p:txBody>
      </p:sp>
      <p:sp>
        <p:nvSpPr>
          <p:cNvPr id="23" name="文本框 14">
            <a:extLst>
              <a:ext uri="{FF2B5EF4-FFF2-40B4-BE49-F238E27FC236}">
                <a16:creationId xmlns:a16="http://schemas.microsoft.com/office/drawing/2014/main" id="{79C8177E-F3A7-492C-82C8-A9097EF5B484}"/>
              </a:ext>
            </a:extLst>
          </p:cNvPr>
          <p:cNvSpPr txBox="1"/>
          <p:nvPr/>
        </p:nvSpPr>
        <p:spPr>
          <a:xfrm>
            <a:off x="8034577" y="2633624"/>
            <a:ext cx="4158639" cy="3139321"/>
          </a:xfrm>
          <a:prstGeom prst="rect">
            <a:avLst/>
          </a:prstGeom>
          <a:noFill/>
        </p:spPr>
        <p:txBody>
          <a:bodyPr wrap="square" rtlCol="0">
            <a:spAutoFit/>
          </a:bodyPr>
          <a:lstStyle/>
          <a:p>
            <a:r>
              <a:rPr kumimoji="1" lang="en-US" altLang="zh-CN" dirty="0"/>
              <a:t>Considering</a:t>
            </a:r>
            <a:r>
              <a:rPr kumimoji="1" lang="zh-CN" altLang="en-US" dirty="0"/>
              <a:t> </a:t>
            </a:r>
            <a:r>
              <a:rPr kumimoji="1" lang="en-US" altLang="zh-CN" dirty="0"/>
              <a:t>the</a:t>
            </a:r>
            <a:r>
              <a:rPr kumimoji="1" lang="zh-CN" altLang="en-US" dirty="0"/>
              <a:t> </a:t>
            </a:r>
            <a:r>
              <a:rPr kumimoji="1" lang="en-US" altLang="zh-CN" dirty="0"/>
              <a:t>limited</a:t>
            </a:r>
            <a:r>
              <a:rPr kumimoji="1" lang="zh-CN" altLang="en-US" dirty="0"/>
              <a:t> </a:t>
            </a:r>
            <a:r>
              <a:rPr kumimoji="1" lang="en-US" altLang="zh-CN" dirty="0"/>
              <a:t>resource</a:t>
            </a:r>
            <a:r>
              <a:rPr kumimoji="1" lang="zh-CN" altLang="en-US" dirty="0"/>
              <a:t> </a:t>
            </a:r>
            <a:r>
              <a:rPr kumimoji="1" lang="en-US" altLang="zh-CN" dirty="0"/>
              <a:t>and</a:t>
            </a:r>
            <a:r>
              <a:rPr kumimoji="1" lang="zh-CN" altLang="en-US" dirty="0"/>
              <a:t> </a:t>
            </a:r>
            <a:r>
              <a:rPr kumimoji="1" lang="en-US" altLang="zh-CN" dirty="0"/>
              <a:t>changing</a:t>
            </a:r>
            <a:r>
              <a:rPr kumimoji="1" lang="zh-CN" altLang="en-US" dirty="0"/>
              <a:t> </a:t>
            </a:r>
            <a:r>
              <a:rPr kumimoji="1" lang="en-US" altLang="zh-CN" dirty="0"/>
              <a:t>condition</a:t>
            </a:r>
            <a:r>
              <a:rPr kumimoji="1" lang="zh-CN" altLang="en-US" dirty="0"/>
              <a:t> </a:t>
            </a:r>
            <a:r>
              <a:rPr kumimoji="1" lang="en-US" altLang="zh-CN" dirty="0"/>
              <a:t>like</a:t>
            </a:r>
            <a:r>
              <a:rPr kumimoji="1" lang="zh-CN" altLang="en-US" dirty="0"/>
              <a:t> </a:t>
            </a:r>
            <a:r>
              <a:rPr kumimoji="1" lang="en-US" altLang="zh-CN" dirty="0"/>
              <a:t>the</a:t>
            </a:r>
            <a:r>
              <a:rPr kumimoji="1" lang="zh-CN" altLang="en-US" dirty="0"/>
              <a:t>  </a:t>
            </a:r>
            <a:r>
              <a:rPr kumimoji="1" lang="en-US" altLang="zh-CN" dirty="0"/>
              <a:t>Signal</a:t>
            </a:r>
            <a:r>
              <a:rPr kumimoji="1" lang="zh-CN" altLang="en-US" dirty="0"/>
              <a:t> </a:t>
            </a:r>
            <a:r>
              <a:rPr kumimoji="1" lang="en-US" altLang="zh-CN" dirty="0"/>
              <a:t>to</a:t>
            </a:r>
            <a:r>
              <a:rPr kumimoji="1" lang="zh-CN" altLang="en-US" dirty="0"/>
              <a:t> </a:t>
            </a:r>
            <a:r>
              <a:rPr kumimoji="1" lang="en-US" altLang="zh-CN" dirty="0"/>
              <a:t>Noise</a:t>
            </a:r>
            <a:r>
              <a:rPr kumimoji="1" lang="zh-CN" altLang="en-US" dirty="0"/>
              <a:t> </a:t>
            </a:r>
            <a:r>
              <a:rPr kumimoji="1" lang="en-US" altLang="zh-CN" dirty="0"/>
              <a:t>Ratio</a:t>
            </a:r>
            <a:r>
              <a:rPr kumimoji="1" lang="zh-CN" altLang="en-US" dirty="0"/>
              <a:t> </a:t>
            </a:r>
            <a:r>
              <a:rPr kumimoji="1" lang="en-US" altLang="zh-CN" dirty="0"/>
              <a:t>and</a:t>
            </a:r>
            <a:r>
              <a:rPr kumimoji="1" lang="zh-CN" altLang="en-US" dirty="0"/>
              <a:t> </a:t>
            </a:r>
            <a:r>
              <a:rPr kumimoji="1" lang="en-US" altLang="zh-CN" dirty="0"/>
              <a:t>users</a:t>
            </a:r>
            <a:r>
              <a:rPr kumimoji="1" lang="zh-CN" altLang="en-US" dirty="0"/>
              <a:t> </a:t>
            </a:r>
            <a:r>
              <a:rPr kumimoji="1" lang="en-US" altLang="zh-CN" dirty="0"/>
              <a:t>on</a:t>
            </a:r>
            <a:r>
              <a:rPr kumimoji="1" lang="zh-CN" altLang="en-US" dirty="0"/>
              <a:t> </a:t>
            </a:r>
            <a:r>
              <a:rPr kumimoji="1" lang="en-US" altLang="zh-CN" dirty="0"/>
              <a:t>the</a:t>
            </a:r>
            <a:r>
              <a:rPr kumimoji="1" lang="zh-CN" altLang="en-US" dirty="0"/>
              <a:t> </a:t>
            </a:r>
            <a:r>
              <a:rPr kumimoji="1" lang="en-US" altLang="zh-CN" dirty="0"/>
              <a:t>slice,</a:t>
            </a:r>
            <a:r>
              <a:rPr kumimoji="1" lang="zh-CN" altLang="en-US" dirty="0"/>
              <a:t> </a:t>
            </a:r>
            <a:r>
              <a:rPr kumimoji="1" lang="en-US" altLang="zh-CN" dirty="0"/>
              <a:t>the</a:t>
            </a:r>
            <a:r>
              <a:rPr kumimoji="1" lang="zh-CN" altLang="en-US" dirty="0"/>
              <a:t> </a:t>
            </a:r>
            <a:r>
              <a:rPr kumimoji="1" lang="en-US" altLang="zh-CN" dirty="0"/>
              <a:t>initial</a:t>
            </a:r>
            <a:r>
              <a:rPr kumimoji="1" lang="zh-CN" altLang="en-US" dirty="0"/>
              <a:t> </a:t>
            </a:r>
            <a:r>
              <a:rPr kumimoji="1" lang="en-US" altLang="zh-CN" dirty="0"/>
              <a:t>resource</a:t>
            </a:r>
            <a:r>
              <a:rPr kumimoji="1" lang="zh-CN" altLang="en-US" dirty="0"/>
              <a:t> </a:t>
            </a:r>
            <a:r>
              <a:rPr kumimoji="1" lang="en-US" altLang="zh-CN" dirty="0"/>
              <a:t>configuration</a:t>
            </a:r>
            <a:r>
              <a:rPr kumimoji="1" lang="zh-CN" altLang="en-US" dirty="0"/>
              <a:t> </a:t>
            </a:r>
            <a:r>
              <a:rPr kumimoji="1" lang="en-US" altLang="zh-CN" dirty="0"/>
              <a:t>may</a:t>
            </a:r>
            <a:r>
              <a:rPr kumimoji="1" lang="zh-CN" altLang="en-US" dirty="0"/>
              <a:t> </a:t>
            </a:r>
            <a:r>
              <a:rPr kumimoji="1" lang="en-US" altLang="zh-CN" dirty="0"/>
              <a:t>not</a:t>
            </a:r>
            <a:r>
              <a:rPr kumimoji="1" lang="zh-CN" altLang="en-US" dirty="0"/>
              <a:t> </a:t>
            </a:r>
            <a:r>
              <a:rPr kumimoji="1" lang="en-US" altLang="zh-CN" dirty="0"/>
              <a:t>be</a:t>
            </a:r>
            <a:r>
              <a:rPr kumimoji="1" lang="zh-CN" altLang="en-US" dirty="0"/>
              <a:t> </a:t>
            </a:r>
            <a:r>
              <a:rPr kumimoji="1" lang="en-US" altLang="zh-CN" dirty="0"/>
              <a:t>able</a:t>
            </a:r>
            <a:r>
              <a:rPr kumimoji="1" lang="zh-CN" altLang="en-US" dirty="0"/>
              <a:t> </a:t>
            </a:r>
            <a:r>
              <a:rPr kumimoji="1" lang="en-US" altLang="zh-CN" dirty="0"/>
              <a:t>to</a:t>
            </a:r>
            <a:r>
              <a:rPr kumimoji="1" lang="zh-CN" altLang="en-US" dirty="0"/>
              <a:t> </a:t>
            </a:r>
            <a:r>
              <a:rPr kumimoji="1" lang="en-US" altLang="zh-CN" dirty="0"/>
              <a:t>satisfy</a:t>
            </a:r>
            <a:r>
              <a:rPr kumimoji="1" lang="zh-CN" altLang="en-US" dirty="0"/>
              <a:t> </a:t>
            </a:r>
            <a:r>
              <a:rPr kumimoji="1" lang="en-US" altLang="zh-CN" dirty="0"/>
              <a:t>the</a:t>
            </a:r>
            <a:r>
              <a:rPr kumimoji="1" lang="zh-CN" altLang="en-US" dirty="0"/>
              <a:t> </a:t>
            </a:r>
            <a:r>
              <a:rPr kumimoji="1" lang="en-US" altLang="zh-CN" dirty="0"/>
              <a:t>slice</a:t>
            </a:r>
            <a:r>
              <a:rPr kumimoji="1" lang="zh-CN" altLang="en-US" dirty="0"/>
              <a:t> </a:t>
            </a:r>
            <a:r>
              <a:rPr kumimoji="1" lang="en-US" altLang="zh-CN" dirty="0"/>
              <a:t>SLA</a:t>
            </a:r>
            <a:r>
              <a:rPr kumimoji="1" lang="zh-CN" altLang="en-US" dirty="0"/>
              <a:t> </a:t>
            </a:r>
            <a:r>
              <a:rPr kumimoji="1" lang="en-US" altLang="zh-CN" dirty="0"/>
              <a:t>during</a:t>
            </a:r>
            <a:r>
              <a:rPr kumimoji="1" lang="zh-CN" altLang="en-US" dirty="0"/>
              <a:t> </a:t>
            </a:r>
            <a:r>
              <a:rPr kumimoji="1" lang="en-US" altLang="zh-CN" dirty="0"/>
              <a:t>the</a:t>
            </a:r>
            <a:r>
              <a:rPr kumimoji="1" lang="zh-CN" altLang="en-US" dirty="0"/>
              <a:t> </a:t>
            </a:r>
            <a:r>
              <a:rPr kumimoji="1" lang="en-US" altLang="zh-CN" dirty="0"/>
              <a:t>lifecycle</a:t>
            </a:r>
            <a:r>
              <a:rPr kumimoji="1" lang="zh-CN" altLang="en-US" dirty="0"/>
              <a:t> </a:t>
            </a:r>
            <a:r>
              <a:rPr kumimoji="1" lang="en-US" altLang="zh-CN" dirty="0"/>
              <a:t>of</a:t>
            </a:r>
            <a:r>
              <a:rPr kumimoji="1" lang="zh-CN" altLang="en-US" dirty="0"/>
              <a:t> </a:t>
            </a:r>
            <a:r>
              <a:rPr kumimoji="1" lang="en-US" altLang="zh-CN" dirty="0"/>
              <a:t>the</a:t>
            </a:r>
            <a:r>
              <a:rPr kumimoji="1" lang="zh-CN" altLang="en-US" dirty="0"/>
              <a:t> </a:t>
            </a:r>
            <a:r>
              <a:rPr kumimoji="1" lang="en-US" altLang="zh-CN" dirty="0"/>
              <a:t>slice.</a:t>
            </a:r>
            <a:r>
              <a:rPr kumimoji="1" lang="zh-CN" altLang="en-US" dirty="0"/>
              <a:t> </a:t>
            </a:r>
            <a:r>
              <a:rPr kumimoji="1" lang="en-US" altLang="zh-CN" b="1" u="sng" dirty="0"/>
              <a:t>ONAP</a:t>
            </a:r>
            <a:r>
              <a:rPr kumimoji="1" lang="zh-CN" altLang="en-US" b="1" u="sng" dirty="0"/>
              <a:t> </a:t>
            </a:r>
            <a:r>
              <a:rPr kumimoji="1" lang="en-US" altLang="zh-CN" b="1" u="sng" dirty="0"/>
              <a:t>can</a:t>
            </a:r>
            <a:r>
              <a:rPr kumimoji="1" lang="zh-CN" altLang="en-US" b="1" u="sng" dirty="0"/>
              <a:t> </a:t>
            </a:r>
            <a:r>
              <a:rPr kumimoji="1" lang="en-US" altLang="zh-CN" b="1" u="sng" dirty="0"/>
              <a:t>adjust</a:t>
            </a:r>
            <a:r>
              <a:rPr kumimoji="1" lang="zh-CN" altLang="en-US" b="1" u="sng" dirty="0"/>
              <a:t> </a:t>
            </a:r>
            <a:r>
              <a:rPr kumimoji="1" lang="en-US" altLang="zh-CN" b="1" u="sng" dirty="0"/>
              <a:t>or</a:t>
            </a:r>
            <a:r>
              <a:rPr kumimoji="1" lang="zh-CN" altLang="en-US" b="1" u="sng" dirty="0"/>
              <a:t> </a:t>
            </a:r>
            <a:r>
              <a:rPr kumimoji="1" lang="en-US" altLang="zh-CN" b="1" u="sng" dirty="0"/>
              <a:t>update</a:t>
            </a:r>
            <a:r>
              <a:rPr kumimoji="1" lang="zh-CN" altLang="en-US" b="1" u="sng" dirty="0"/>
              <a:t> </a:t>
            </a:r>
            <a:r>
              <a:rPr kumimoji="1" lang="en-US" altLang="zh-CN" b="1" u="sng" dirty="0"/>
              <a:t>the</a:t>
            </a:r>
            <a:r>
              <a:rPr kumimoji="1" lang="zh-CN" altLang="en-US" b="1" u="sng" dirty="0"/>
              <a:t> </a:t>
            </a:r>
            <a:r>
              <a:rPr kumimoji="1" lang="en-US" altLang="zh-CN" b="1" u="sng" dirty="0"/>
              <a:t>resource</a:t>
            </a:r>
            <a:r>
              <a:rPr kumimoji="1" lang="zh-CN" altLang="en-US" b="1" u="sng" dirty="0"/>
              <a:t> </a:t>
            </a:r>
            <a:r>
              <a:rPr kumimoji="1" lang="en-US" altLang="zh-CN" b="1" u="sng" dirty="0"/>
              <a:t>configuration</a:t>
            </a:r>
            <a:r>
              <a:rPr kumimoji="1" lang="zh-CN" altLang="en-US" b="1" u="sng" dirty="0"/>
              <a:t> </a:t>
            </a:r>
            <a:r>
              <a:rPr kumimoji="1" lang="en-US" altLang="zh-CN" b="1" u="sng" dirty="0"/>
              <a:t>of</a:t>
            </a:r>
            <a:r>
              <a:rPr kumimoji="1" lang="zh-CN" altLang="en-US" b="1" u="sng" dirty="0"/>
              <a:t> </a:t>
            </a:r>
            <a:r>
              <a:rPr kumimoji="1" lang="en-US" altLang="zh-CN" b="1" u="sng" dirty="0"/>
              <a:t>the</a:t>
            </a:r>
            <a:r>
              <a:rPr kumimoji="1" lang="zh-CN" altLang="en-US" b="1" u="sng" dirty="0"/>
              <a:t> </a:t>
            </a:r>
            <a:r>
              <a:rPr kumimoji="1" lang="en-US" altLang="zh-CN" b="1" u="sng" dirty="0"/>
              <a:t>slice</a:t>
            </a:r>
            <a:r>
              <a:rPr kumimoji="1" lang="zh-CN" altLang="en-US" b="1" u="sng" dirty="0"/>
              <a:t> </a:t>
            </a:r>
            <a:r>
              <a:rPr kumimoji="1" lang="en-US" altLang="zh-CN" b="1" u="sng" dirty="0"/>
              <a:t>in</a:t>
            </a:r>
            <a:r>
              <a:rPr kumimoji="1" lang="zh-CN" altLang="en-US" b="1" u="sng" dirty="0"/>
              <a:t> </a:t>
            </a:r>
            <a:r>
              <a:rPr kumimoji="1" lang="en-US" altLang="zh-CN" b="1" u="sng" dirty="0"/>
              <a:t>a</a:t>
            </a:r>
            <a:r>
              <a:rPr kumimoji="1" lang="zh-CN" altLang="en-US" b="1" u="sng" dirty="0"/>
              <a:t> </a:t>
            </a:r>
            <a:r>
              <a:rPr kumimoji="1" lang="en-US" altLang="zh-CN" b="1" u="sng" dirty="0"/>
              <a:t>close</a:t>
            </a:r>
            <a:r>
              <a:rPr kumimoji="1" lang="zh-CN" altLang="en-US" b="1" u="sng" dirty="0"/>
              <a:t> </a:t>
            </a:r>
            <a:r>
              <a:rPr kumimoji="1" lang="en-US" altLang="zh-CN" b="1" u="sng" dirty="0"/>
              <a:t>loop</a:t>
            </a:r>
            <a:r>
              <a:rPr kumimoji="1" lang="zh-CN" altLang="en-US" b="1" u="sng" dirty="0"/>
              <a:t> </a:t>
            </a:r>
            <a:r>
              <a:rPr kumimoji="1" lang="en-US" altLang="zh-CN" b="1" u="sng" dirty="0"/>
              <a:t>way</a:t>
            </a:r>
            <a:r>
              <a:rPr kumimoji="1" lang="zh-CN" altLang="en-US" b="1" u="sng" dirty="0"/>
              <a:t> </a:t>
            </a:r>
            <a:r>
              <a:rPr kumimoji="1" lang="en-US" altLang="zh-CN" b="1" u="sng" dirty="0"/>
              <a:t>triggered</a:t>
            </a:r>
            <a:r>
              <a:rPr kumimoji="1" lang="zh-CN" altLang="en-US" b="1" u="sng" dirty="0"/>
              <a:t> </a:t>
            </a:r>
            <a:r>
              <a:rPr kumimoji="1" lang="en-US" altLang="zh-CN" b="1" u="sng" dirty="0"/>
              <a:t>by</a:t>
            </a:r>
            <a:r>
              <a:rPr kumimoji="1" lang="zh-CN" altLang="en-US" b="1" u="sng" dirty="0"/>
              <a:t> </a:t>
            </a:r>
            <a:r>
              <a:rPr kumimoji="1" lang="en-US" altLang="zh-CN" b="1" u="sng" dirty="0"/>
              <a:t>the</a:t>
            </a:r>
            <a:r>
              <a:rPr kumimoji="1" lang="zh-CN" altLang="en-US" b="1" u="sng" dirty="0"/>
              <a:t> </a:t>
            </a:r>
            <a:r>
              <a:rPr kumimoji="1" lang="en-US" altLang="zh-CN" b="1" u="sng" dirty="0"/>
              <a:t>analysis</a:t>
            </a:r>
            <a:r>
              <a:rPr kumimoji="1" lang="zh-CN" altLang="en-US" b="1" u="sng" dirty="0"/>
              <a:t> </a:t>
            </a:r>
            <a:r>
              <a:rPr kumimoji="1" lang="en-US" altLang="zh-CN" b="1" u="sng" dirty="0"/>
              <a:t>of</a:t>
            </a:r>
            <a:r>
              <a:rPr kumimoji="1" lang="zh-CN" altLang="en-US" b="1" u="sng" dirty="0"/>
              <a:t> </a:t>
            </a:r>
            <a:r>
              <a:rPr kumimoji="1" lang="en-US" altLang="zh-CN" b="1" u="sng" dirty="0"/>
              <a:t>SLA</a:t>
            </a:r>
            <a:r>
              <a:rPr kumimoji="1" lang="zh-CN" altLang="en-US" b="1" u="sng" dirty="0"/>
              <a:t> </a:t>
            </a:r>
            <a:r>
              <a:rPr kumimoji="1" lang="en-US" altLang="zh-CN" b="1" u="sng" dirty="0"/>
              <a:t>fulfillment</a:t>
            </a:r>
            <a:r>
              <a:rPr kumimoji="1" lang="en-US" altLang="zh-CN" b="1" dirty="0"/>
              <a:t>.</a:t>
            </a:r>
          </a:p>
          <a:p>
            <a:r>
              <a:rPr kumimoji="1" lang="en-US" altLang="zh-CN" dirty="0"/>
              <a:t>SLA</a:t>
            </a:r>
            <a:r>
              <a:rPr kumimoji="1" lang="zh-CN" altLang="en-US" dirty="0"/>
              <a:t> </a:t>
            </a:r>
            <a:r>
              <a:rPr kumimoji="1" lang="en-US" altLang="zh-CN" dirty="0"/>
              <a:t>fulfillment</a:t>
            </a:r>
            <a:r>
              <a:rPr kumimoji="1" lang="zh-CN" altLang="en-US" dirty="0"/>
              <a:t> </a:t>
            </a:r>
            <a:r>
              <a:rPr kumimoji="1" lang="en-US" altLang="zh-CN" dirty="0"/>
              <a:t>is</a:t>
            </a:r>
            <a:r>
              <a:rPr kumimoji="1" lang="zh-CN" altLang="en-US" dirty="0"/>
              <a:t> </a:t>
            </a:r>
            <a:r>
              <a:rPr kumimoji="1" lang="en-US" altLang="zh-CN" dirty="0"/>
              <a:t>evaluated</a:t>
            </a:r>
            <a:r>
              <a:rPr kumimoji="1" lang="zh-CN" altLang="en-US" dirty="0"/>
              <a:t> </a:t>
            </a:r>
            <a:r>
              <a:rPr kumimoji="1" lang="en-US" altLang="zh-CN" dirty="0"/>
              <a:t>based</a:t>
            </a:r>
            <a:r>
              <a:rPr kumimoji="1" lang="zh-CN" altLang="en-US" dirty="0"/>
              <a:t> </a:t>
            </a:r>
            <a:r>
              <a:rPr kumimoji="1" lang="en-US" altLang="zh-CN" dirty="0"/>
              <a:t>on</a:t>
            </a:r>
            <a:r>
              <a:rPr kumimoji="1" lang="zh-CN" altLang="en-US" dirty="0"/>
              <a:t> </a:t>
            </a:r>
            <a:r>
              <a:rPr kumimoji="1" lang="en-US" altLang="zh-CN" dirty="0"/>
              <a:t>the</a:t>
            </a:r>
            <a:r>
              <a:rPr kumimoji="1" lang="zh-CN" altLang="en-US" dirty="0"/>
              <a:t> </a:t>
            </a:r>
            <a:r>
              <a:rPr kumimoji="1" lang="en-US" altLang="zh-CN" dirty="0"/>
              <a:t>analysis</a:t>
            </a:r>
            <a:r>
              <a:rPr kumimoji="1" lang="zh-CN" altLang="en-US" dirty="0"/>
              <a:t> </a:t>
            </a:r>
            <a:r>
              <a:rPr kumimoji="1" lang="en-US" altLang="zh-CN" dirty="0"/>
              <a:t>of</a:t>
            </a:r>
            <a:r>
              <a:rPr kumimoji="1" lang="zh-CN" altLang="en-US" dirty="0"/>
              <a:t> </a:t>
            </a:r>
            <a:r>
              <a:rPr kumimoji="1" lang="en-US" altLang="zh-CN" dirty="0" err="1"/>
              <a:t>QoE</a:t>
            </a:r>
            <a:r>
              <a:rPr kumimoji="1" lang="zh-CN" altLang="en-US" dirty="0"/>
              <a:t> </a:t>
            </a:r>
            <a:r>
              <a:rPr kumimoji="1" lang="en-US" altLang="zh-CN" dirty="0"/>
              <a:t>info</a:t>
            </a:r>
            <a:r>
              <a:rPr kumimoji="1" lang="zh-CN" altLang="en-US" dirty="0"/>
              <a:t> </a:t>
            </a:r>
            <a:r>
              <a:rPr kumimoji="1" lang="en-US" altLang="zh-CN" dirty="0"/>
              <a:t>and</a:t>
            </a:r>
            <a:r>
              <a:rPr kumimoji="1" lang="zh-CN" altLang="en-US" dirty="0"/>
              <a:t> </a:t>
            </a:r>
            <a:r>
              <a:rPr kumimoji="1" lang="en-US" altLang="zh-CN" dirty="0"/>
              <a:t>KPIs.</a:t>
            </a:r>
            <a:endParaRPr kumimoji="1" lang="zh-CN" altLang="en-US" dirty="0"/>
          </a:p>
        </p:txBody>
      </p:sp>
      <p:sp>
        <p:nvSpPr>
          <p:cNvPr id="24" name="椭圆 15">
            <a:extLst>
              <a:ext uri="{FF2B5EF4-FFF2-40B4-BE49-F238E27FC236}">
                <a16:creationId xmlns:a16="http://schemas.microsoft.com/office/drawing/2014/main" id="{45CF5BFF-BB0B-446F-BC67-961C39B0B844}"/>
              </a:ext>
            </a:extLst>
          </p:cNvPr>
          <p:cNvSpPr/>
          <p:nvPr/>
        </p:nvSpPr>
        <p:spPr>
          <a:xfrm>
            <a:off x="241286" y="2125467"/>
            <a:ext cx="599090" cy="643977"/>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1</a:t>
            </a:r>
            <a:endParaRPr kumimoji="1" lang="zh-CN" altLang="en-US" dirty="0"/>
          </a:p>
        </p:txBody>
      </p:sp>
      <p:sp>
        <p:nvSpPr>
          <p:cNvPr id="25" name="椭圆 16">
            <a:extLst>
              <a:ext uri="{FF2B5EF4-FFF2-40B4-BE49-F238E27FC236}">
                <a16:creationId xmlns:a16="http://schemas.microsoft.com/office/drawing/2014/main" id="{8D3E3949-3A1B-438D-BC7E-B32592B7AD68}"/>
              </a:ext>
            </a:extLst>
          </p:cNvPr>
          <p:cNvSpPr/>
          <p:nvPr/>
        </p:nvSpPr>
        <p:spPr>
          <a:xfrm>
            <a:off x="4165112" y="2094076"/>
            <a:ext cx="599090" cy="643977"/>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a:t>2</a:t>
            </a:r>
            <a:endParaRPr kumimoji="1" lang="zh-CN" altLang="en-US" dirty="0"/>
          </a:p>
        </p:txBody>
      </p:sp>
      <p:sp>
        <p:nvSpPr>
          <p:cNvPr id="26" name="椭圆 17">
            <a:extLst>
              <a:ext uri="{FF2B5EF4-FFF2-40B4-BE49-F238E27FC236}">
                <a16:creationId xmlns:a16="http://schemas.microsoft.com/office/drawing/2014/main" id="{6CE5B7E9-21ED-4890-A849-26E8359075A3}"/>
              </a:ext>
            </a:extLst>
          </p:cNvPr>
          <p:cNvSpPr/>
          <p:nvPr/>
        </p:nvSpPr>
        <p:spPr>
          <a:xfrm>
            <a:off x="8409962" y="2141182"/>
            <a:ext cx="599090" cy="643977"/>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a:t>3</a:t>
            </a:r>
            <a:endParaRPr kumimoji="1" lang="zh-CN" altLang="en-US" dirty="0"/>
          </a:p>
        </p:txBody>
      </p:sp>
      <p:sp>
        <p:nvSpPr>
          <p:cNvPr id="27" name="矩形 23">
            <a:extLst>
              <a:ext uri="{FF2B5EF4-FFF2-40B4-BE49-F238E27FC236}">
                <a16:creationId xmlns:a16="http://schemas.microsoft.com/office/drawing/2014/main" id="{59254ED0-EB80-4F6A-B736-D886ED1A4975}"/>
              </a:ext>
            </a:extLst>
          </p:cNvPr>
          <p:cNvSpPr/>
          <p:nvPr/>
        </p:nvSpPr>
        <p:spPr>
          <a:xfrm>
            <a:off x="45869" y="5728412"/>
            <a:ext cx="3567307" cy="757206"/>
          </a:xfrm>
          <a:prstGeom prst="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bg1"/>
              </a:solidFill>
            </a:endParaRPr>
          </a:p>
        </p:txBody>
      </p:sp>
      <p:sp>
        <p:nvSpPr>
          <p:cNvPr id="28" name="矩形 24">
            <a:extLst>
              <a:ext uri="{FF2B5EF4-FFF2-40B4-BE49-F238E27FC236}">
                <a16:creationId xmlns:a16="http://schemas.microsoft.com/office/drawing/2014/main" id="{94D68454-B327-4A00-A37A-EB4EAC74C866}"/>
              </a:ext>
            </a:extLst>
          </p:cNvPr>
          <p:cNvSpPr/>
          <p:nvPr/>
        </p:nvSpPr>
        <p:spPr>
          <a:xfrm>
            <a:off x="3814271" y="5750964"/>
            <a:ext cx="4128118" cy="757206"/>
          </a:xfrm>
          <a:prstGeom prst="rect">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lumMod val="95000"/>
                  <a:lumOff val="5000"/>
                </a:schemeClr>
              </a:solidFill>
            </a:endParaRPr>
          </a:p>
        </p:txBody>
      </p:sp>
      <p:sp>
        <p:nvSpPr>
          <p:cNvPr id="29" name="矩形 25">
            <a:extLst>
              <a:ext uri="{FF2B5EF4-FFF2-40B4-BE49-F238E27FC236}">
                <a16:creationId xmlns:a16="http://schemas.microsoft.com/office/drawing/2014/main" id="{123DDDCE-D2AC-40EA-A5EB-2EA443A5FFC7}"/>
              </a:ext>
            </a:extLst>
          </p:cNvPr>
          <p:cNvSpPr/>
          <p:nvPr/>
        </p:nvSpPr>
        <p:spPr>
          <a:xfrm>
            <a:off x="8140254" y="5728412"/>
            <a:ext cx="3947283" cy="757206"/>
          </a:xfrm>
          <a:prstGeom prst="rect">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lumMod val="95000"/>
                  <a:lumOff val="5000"/>
                </a:schemeClr>
              </a:solidFill>
            </a:endParaRPr>
          </a:p>
        </p:txBody>
      </p:sp>
      <p:sp>
        <p:nvSpPr>
          <p:cNvPr id="30" name="文本框 19">
            <a:extLst>
              <a:ext uri="{FF2B5EF4-FFF2-40B4-BE49-F238E27FC236}">
                <a16:creationId xmlns:a16="http://schemas.microsoft.com/office/drawing/2014/main" id="{D2D2CA1C-9F21-4B9F-A52C-6D95E2671709}"/>
              </a:ext>
            </a:extLst>
          </p:cNvPr>
          <p:cNvSpPr txBox="1"/>
          <p:nvPr/>
        </p:nvSpPr>
        <p:spPr>
          <a:xfrm>
            <a:off x="4420612" y="5829484"/>
            <a:ext cx="2915436" cy="615553"/>
          </a:xfrm>
          <a:prstGeom prst="rect">
            <a:avLst/>
          </a:prstGeom>
          <a:noFill/>
        </p:spPr>
        <p:txBody>
          <a:bodyPr wrap="square" rtlCol="0">
            <a:spAutoFit/>
          </a:bodyPr>
          <a:lstStyle/>
          <a:p>
            <a:r>
              <a:rPr kumimoji="1" lang="en-US" altLang="zh-CN" b="1" dirty="0">
                <a:solidFill>
                  <a:schemeClr val="tx1">
                    <a:lumMod val="95000"/>
                    <a:lumOff val="5000"/>
                  </a:schemeClr>
                </a:solidFill>
              </a:rPr>
              <a:t>KPI</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Monitoring</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for</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Guilin</a:t>
            </a:r>
          </a:p>
          <a:p>
            <a:r>
              <a:rPr kumimoji="1" lang="en-US" altLang="zh-CN" sz="1600" dirty="0" err="1">
                <a:solidFill>
                  <a:schemeClr val="tx1">
                    <a:lumMod val="95000"/>
                    <a:lumOff val="5000"/>
                  </a:schemeClr>
                </a:solidFill>
              </a:rPr>
              <a:t>QoE</a:t>
            </a:r>
            <a:r>
              <a:rPr kumimoji="1" lang="zh-CN" altLang="en-US" sz="1600" dirty="0">
                <a:solidFill>
                  <a:schemeClr val="tx1">
                    <a:lumMod val="95000"/>
                    <a:lumOff val="5000"/>
                  </a:schemeClr>
                </a:solidFill>
              </a:rPr>
              <a:t> </a:t>
            </a:r>
            <a:r>
              <a:rPr kumimoji="1" lang="en-US" altLang="zh-CN" sz="1600" dirty="0">
                <a:solidFill>
                  <a:schemeClr val="tx1">
                    <a:lumMod val="95000"/>
                    <a:lumOff val="5000"/>
                  </a:schemeClr>
                </a:solidFill>
              </a:rPr>
              <a:t>Monitoring</a:t>
            </a:r>
            <a:r>
              <a:rPr kumimoji="1" lang="zh-CN" altLang="en-US" sz="1600" dirty="0">
                <a:solidFill>
                  <a:schemeClr val="tx1">
                    <a:lumMod val="95000"/>
                    <a:lumOff val="5000"/>
                  </a:schemeClr>
                </a:solidFill>
              </a:rPr>
              <a:t> </a:t>
            </a:r>
            <a:r>
              <a:rPr kumimoji="1" lang="en-US" altLang="zh-CN" sz="1600" dirty="0">
                <a:solidFill>
                  <a:schemeClr val="tx1">
                    <a:lumMod val="95000"/>
                    <a:lumOff val="5000"/>
                  </a:schemeClr>
                </a:solidFill>
              </a:rPr>
              <a:t>as</a:t>
            </a:r>
            <a:r>
              <a:rPr kumimoji="1" lang="zh-CN" altLang="en-US" sz="1600" dirty="0">
                <a:solidFill>
                  <a:schemeClr val="tx1">
                    <a:lumMod val="95000"/>
                    <a:lumOff val="5000"/>
                  </a:schemeClr>
                </a:solidFill>
              </a:rPr>
              <a:t> </a:t>
            </a:r>
            <a:r>
              <a:rPr kumimoji="1" lang="en-US" altLang="zh-CN" sz="1600" dirty="0">
                <a:solidFill>
                  <a:schemeClr val="tx1">
                    <a:lumMod val="95000"/>
                    <a:lumOff val="5000"/>
                  </a:schemeClr>
                </a:solidFill>
              </a:rPr>
              <a:t>stretch</a:t>
            </a:r>
            <a:r>
              <a:rPr kumimoji="1" lang="zh-CN" altLang="en-US" sz="1600" dirty="0">
                <a:solidFill>
                  <a:schemeClr val="tx1">
                    <a:lumMod val="95000"/>
                    <a:lumOff val="5000"/>
                  </a:schemeClr>
                </a:solidFill>
              </a:rPr>
              <a:t> </a:t>
            </a:r>
            <a:r>
              <a:rPr kumimoji="1" lang="en-US" altLang="zh-CN" sz="1600" dirty="0">
                <a:solidFill>
                  <a:schemeClr val="tx1">
                    <a:lumMod val="95000"/>
                    <a:lumOff val="5000"/>
                  </a:schemeClr>
                </a:solidFill>
              </a:rPr>
              <a:t>goal</a:t>
            </a:r>
          </a:p>
        </p:txBody>
      </p:sp>
      <p:sp>
        <p:nvSpPr>
          <p:cNvPr id="31" name="文本框 26">
            <a:extLst>
              <a:ext uri="{FF2B5EF4-FFF2-40B4-BE49-F238E27FC236}">
                <a16:creationId xmlns:a16="http://schemas.microsoft.com/office/drawing/2014/main" id="{A697A426-D0AF-41F3-8161-B29A61A87235}"/>
              </a:ext>
            </a:extLst>
          </p:cNvPr>
          <p:cNvSpPr txBox="1"/>
          <p:nvPr/>
        </p:nvSpPr>
        <p:spPr>
          <a:xfrm>
            <a:off x="960568" y="5969279"/>
            <a:ext cx="1484445" cy="369332"/>
          </a:xfrm>
          <a:prstGeom prst="rect">
            <a:avLst/>
          </a:prstGeom>
          <a:noFill/>
        </p:spPr>
        <p:txBody>
          <a:bodyPr wrap="none" rtlCol="0">
            <a:spAutoFit/>
          </a:bodyPr>
          <a:lstStyle/>
          <a:p>
            <a:r>
              <a:rPr kumimoji="1" lang="en-US" altLang="zh-CN" b="1" dirty="0">
                <a:solidFill>
                  <a:schemeClr val="tx1">
                    <a:lumMod val="95000"/>
                    <a:lumOff val="5000"/>
                  </a:schemeClr>
                </a:solidFill>
              </a:rPr>
              <a:t>Not</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for</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Guilin</a:t>
            </a:r>
            <a:endParaRPr kumimoji="1" lang="zh-CN" altLang="en-US" b="1" dirty="0">
              <a:solidFill>
                <a:schemeClr val="tx1">
                  <a:lumMod val="95000"/>
                  <a:lumOff val="5000"/>
                </a:schemeClr>
              </a:solidFill>
            </a:endParaRPr>
          </a:p>
        </p:txBody>
      </p:sp>
      <p:sp>
        <p:nvSpPr>
          <p:cNvPr id="32" name="文本框 21">
            <a:extLst>
              <a:ext uri="{FF2B5EF4-FFF2-40B4-BE49-F238E27FC236}">
                <a16:creationId xmlns:a16="http://schemas.microsoft.com/office/drawing/2014/main" id="{34D0A37E-BBB7-466B-B3E0-31E9DDE357BD}"/>
              </a:ext>
            </a:extLst>
          </p:cNvPr>
          <p:cNvSpPr txBox="1"/>
          <p:nvPr/>
        </p:nvSpPr>
        <p:spPr>
          <a:xfrm>
            <a:off x="8057916" y="5821734"/>
            <a:ext cx="3947283" cy="646331"/>
          </a:xfrm>
          <a:prstGeom prst="rect">
            <a:avLst/>
          </a:prstGeom>
          <a:noFill/>
        </p:spPr>
        <p:txBody>
          <a:bodyPr wrap="square" rtlCol="0">
            <a:spAutoFit/>
          </a:bodyPr>
          <a:lstStyle/>
          <a:p>
            <a:pPr algn="ctr"/>
            <a:r>
              <a:rPr kumimoji="1" lang="en-US" altLang="zh-CN" b="1" dirty="0">
                <a:solidFill>
                  <a:schemeClr val="tx1">
                    <a:lumMod val="95000"/>
                    <a:lumOff val="5000"/>
                  </a:schemeClr>
                </a:solidFill>
              </a:rPr>
              <a:t>Simple</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closed</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loop</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control</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triggered</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by</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KPI</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monitoring</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for</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Guilin</a:t>
            </a:r>
          </a:p>
        </p:txBody>
      </p:sp>
    </p:spTree>
    <p:extLst>
      <p:ext uri="{BB962C8B-B14F-4D97-AF65-F5344CB8AC3E}">
        <p14:creationId xmlns:p14="http://schemas.microsoft.com/office/powerpoint/2010/main" val="4202708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7B2CF4CA-5ABE-6342-9B21-FB24D2E03986}"/>
              </a:ext>
            </a:extLst>
          </p:cNvPr>
          <p:cNvSpPr/>
          <p:nvPr/>
        </p:nvSpPr>
        <p:spPr>
          <a:xfrm>
            <a:off x="8652749" y="5744282"/>
            <a:ext cx="3451005" cy="613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圆角矩形 4">
            <a:extLst>
              <a:ext uri="{FF2B5EF4-FFF2-40B4-BE49-F238E27FC236}">
                <a16:creationId xmlns:a16="http://schemas.microsoft.com/office/drawing/2014/main" id="{419C51A6-AED0-5A4B-8ACC-82194DAF66E7}"/>
              </a:ext>
            </a:extLst>
          </p:cNvPr>
          <p:cNvSpPr/>
          <p:nvPr/>
        </p:nvSpPr>
        <p:spPr>
          <a:xfrm>
            <a:off x="62509" y="1502369"/>
            <a:ext cx="3556000" cy="2185264"/>
          </a:xfrm>
          <a:prstGeom prst="round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zh-CN" dirty="0"/>
          </a:p>
        </p:txBody>
      </p:sp>
      <p:sp>
        <p:nvSpPr>
          <p:cNvPr id="6" name="圆角矩形 5">
            <a:extLst>
              <a:ext uri="{FF2B5EF4-FFF2-40B4-BE49-F238E27FC236}">
                <a16:creationId xmlns:a16="http://schemas.microsoft.com/office/drawing/2014/main" id="{1B71D0CB-D98E-264E-AA49-6C092EFB6FD1}"/>
              </a:ext>
            </a:extLst>
          </p:cNvPr>
          <p:cNvSpPr/>
          <p:nvPr/>
        </p:nvSpPr>
        <p:spPr>
          <a:xfrm>
            <a:off x="583372" y="1855297"/>
            <a:ext cx="2116667" cy="491066"/>
          </a:xfrm>
          <a:prstGeom prst="roundRect">
            <a:avLst/>
          </a:prstGeom>
          <a:solidFill>
            <a:schemeClr val="accent6">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Drive</a:t>
            </a:r>
            <a:r>
              <a:rPr kumimoji="1" lang="zh-CN" altLang="en-US" b="1" dirty="0"/>
              <a:t> </a:t>
            </a:r>
            <a:r>
              <a:rPr kumimoji="1" lang="en-US" altLang="zh-CN" b="1" dirty="0"/>
              <a:t>Test</a:t>
            </a:r>
            <a:r>
              <a:rPr kumimoji="1" lang="zh-CN" altLang="en-US" b="1" dirty="0"/>
              <a:t> </a:t>
            </a:r>
            <a:r>
              <a:rPr kumimoji="1" lang="en-US" altLang="zh-CN" b="1" dirty="0"/>
              <a:t>Data</a:t>
            </a:r>
          </a:p>
          <a:p>
            <a:pPr algn="ctr"/>
            <a:r>
              <a:rPr kumimoji="1" lang="en-US" altLang="zh-CN" dirty="0"/>
              <a:t>(UE</a:t>
            </a:r>
            <a:r>
              <a:rPr kumimoji="1" lang="zh-CN" altLang="en-US" dirty="0"/>
              <a:t> </a:t>
            </a:r>
            <a:r>
              <a:rPr kumimoji="1" lang="en-US" altLang="zh-CN" dirty="0"/>
              <a:t>level)</a:t>
            </a:r>
          </a:p>
        </p:txBody>
      </p:sp>
      <p:sp>
        <p:nvSpPr>
          <p:cNvPr id="7" name="圆角矩形 6">
            <a:extLst>
              <a:ext uri="{FF2B5EF4-FFF2-40B4-BE49-F238E27FC236}">
                <a16:creationId xmlns:a16="http://schemas.microsoft.com/office/drawing/2014/main" id="{BE623DFB-3D48-B44A-9BE3-E59CDD96B118}"/>
              </a:ext>
            </a:extLst>
          </p:cNvPr>
          <p:cNvSpPr/>
          <p:nvPr/>
        </p:nvSpPr>
        <p:spPr>
          <a:xfrm>
            <a:off x="583371" y="2413442"/>
            <a:ext cx="2116667" cy="501341"/>
          </a:xfrm>
          <a:prstGeom prst="roundRect">
            <a:avLst/>
          </a:prstGeom>
          <a:solidFill>
            <a:schemeClr val="accent6">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PM</a:t>
            </a:r>
            <a:r>
              <a:rPr kumimoji="1" lang="zh-CN" altLang="en-US" b="1" dirty="0"/>
              <a:t> </a:t>
            </a:r>
            <a:r>
              <a:rPr kumimoji="1" lang="en-US" altLang="zh-CN" b="1" dirty="0"/>
              <a:t>Data</a:t>
            </a:r>
          </a:p>
          <a:p>
            <a:pPr algn="ctr"/>
            <a:r>
              <a:rPr kumimoji="1" lang="en-US" altLang="zh-CN" dirty="0"/>
              <a:t>(NF</a:t>
            </a:r>
            <a:r>
              <a:rPr kumimoji="1" lang="zh-CN" altLang="en-US" dirty="0"/>
              <a:t> </a:t>
            </a:r>
            <a:r>
              <a:rPr kumimoji="1" lang="en-US" altLang="zh-CN" dirty="0"/>
              <a:t>level)</a:t>
            </a:r>
          </a:p>
        </p:txBody>
      </p:sp>
      <p:sp>
        <p:nvSpPr>
          <p:cNvPr id="8" name="圆角矩形 7">
            <a:extLst>
              <a:ext uri="{FF2B5EF4-FFF2-40B4-BE49-F238E27FC236}">
                <a16:creationId xmlns:a16="http://schemas.microsoft.com/office/drawing/2014/main" id="{6A577232-F412-CB4C-B40F-EF7A1C2A38C3}"/>
              </a:ext>
            </a:extLst>
          </p:cNvPr>
          <p:cNvSpPr/>
          <p:nvPr/>
        </p:nvSpPr>
        <p:spPr>
          <a:xfrm>
            <a:off x="583370" y="2940374"/>
            <a:ext cx="2116668" cy="747259"/>
          </a:xfrm>
          <a:prstGeom prst="roundRect">
            <a:avLst/>
          </a:prstGeom>
          <a:solidFill>
            <a:schemeClr val="accent6">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KPI</a:t>
            </a:r>
            <a:r>
              <a:rPr kumimoji="1" lang="zh-CN" altLang="en-US" b="1" dirty="0"/>
              <a:t> </a:t>
            </a:r>
            <a:r>
              <a:rPr kumimoji="1" lang="en-US" altLang="zh-CN" b="1" dirty="0"/>
              <a:t>Data</a:t>
            </a:r>
          </a:p>
          <a:p>
            <a:pPr algn="ctr"/>
            <a:r>
              <a:rPr kumimoji="1" lang="en-US" altLang="zh-CN" dirty="0"/>
              <a:t> (NSI/NSSI/S-NSSAI</a:t>
            </a:r>
            <a:r>
              <a:rPr kumimoji="1" lang="zh-CN" altLang="en-US" dirty="0"/>
              <a:t> </a:t>
            </a:r>
            <a:r>
              <a:rPr kumimoji="1" lang="en-US" altLang="zh-CN" dirty="0"/>
              <a:t>level)</a:t>
            </a:r>
          </a:p>
        </p:txBody>
      </p:sp>
      <p:sp>
        <p:nvSpPr>
          <p:cNvPr id="9" name="圆角矩形 8">
            <a:extLst>
              <a:ext uri="{FF2B5EF4-FFF2-40B4-BE49-F238E27FC236}">
                <a16:creationId xmlns:a16="http://schemas.microsoft.com/office/drawing/2014/main" id="{E8C9144C-B220-C941-98F6-01A565308B63}"/>
              </a:ext>
            </a:extLst>
          </p:cNvPr>
          <p:cNvSpPr/>
          <p:nvPr/>
        </p:nvSpPr>
        <p:spPr>
          <a:xfrm>
            <a:off x="62509" y="3774001"/>
            <a:ext cx="3522134" cy="1482803"/>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zh-CN" dirty="0"/>
          </a:p>
        </p:txBody>
      </p:sp>
      <p:sp>
        <p:nvSpPr>
          <p:cNvPr id="10" name="圆角矩形 9">
            <a:extLst>
              <a:ext uri="{FF2B5EF4-FFF2-40B4-BE49-F238E27FC236}">
                <a16:creationId xmlns:a16="http://schemas.microsoft.com/office/drawing/2014/main" id="{42D39F07-9B59-B248-A3B8-8831ED0CC4DA}"/>
              </a:ext>
            </a:extLst>
          </p:cNvPr>
          <p:cNvSpPr/>
          <p:nvPr/>
        </p:nvSpPr>
        <p:spPr>
          <a:xfrm>
            <a:off x="723748" y="4187133"/>
            <a:ext cx="2116668" cy="1060874"/>
          </a:xfrm>
          <a:prstGeom prst="roundRect">
            <a:avLst/>
          </a:prstGeom>
          <a:solidFill>
            <a:schemeClr val="accent2">
              <a:lumMod val="75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Network</a:t>
            </a:r>
            <a:r>
              <a:rPr kumimoji="1" lang="zh-CN" altLang="en-US" b="1" dirty="0"/>
              <a:t> </a:t>
            </a:r>
            <a:r>
              <a:rPr kumimoji="1" lang="en-US" altLang="zh-CN" b="1" dirty="0"/>
              <a:t>Data</a:t>
            </a:r>
          </a:p>
          <a:p>
            <a:pPr algn="ctr"/>
            <a:r>
              <a:rPr kumimoji="1" lang="zh-CN" altLang="en-US" dirty="0"/>
              <a:t> </a:t>
            </a:r>
            <a:r>
              <a:rPr kumimoji="1" lang="en-US" altLang="zh-CN" dirty="0"/>
              <a:t>(5GC</a:t>
            </a:r>
            <a:r>
              <a:rPr kumimoji="1" lang="zh-CN" altLang="en-US" dirty="0"/>
              <a:t> </a:t>
            </a:r>
            <a:r>
              <a:rPr kumimoji="1" lang="en-US" altLang="zh-CN" dirty="0"/>
              <a:t>NF</a:t>
            </a:r>
            <a:r>
              <a:rPr kumimoji="1" lang="zh-CN" altLang="en-US" dirty="0"/>
              <a:t> </a:t>
            </a:r>
            <a:r>
              <a:rPr kumimoji="1" lang="en-US" altLang="zh-CN" dirty="0"/>
              <a:t>level)</a:t>
            </a:r>
          </a:p>
          <a:p>
            <a:pPr algn="ctr"/>
            <a:r>
              <a:rPr kumimoji="1" lang="en-US" altLang="zh-CN" dirty="0"/>
              <a:t>E.g.: QoS flow</a:t>
            </a:r>
            <a:r>
              <a:rPr kumimoji="1" lang="zh-CN" altLang="en-US" dirty="0"/>
              <a:t> </a:t>
            </a:r>
            <a:r>
              <a:rPr kumimoji="1" lang="en-US" altLang="zh-CN" dirty="0"/>
              <a:t>data,</a:t>
            </a:r>
            <a:r>
              <a:rPr kumimoji="1" lang="zh-CN" altLang="en-US" dirty="0"/>
              <a:t> </a:t>
            </a:r>
            <a:r>
              <a:rPr kumimoji="1" lang="en-US" altLang="zh-CN" dirty="0"/>
              <a:t>UE</a:t>
            </a:r>
            <a:r>
              <a:rPr kumimoji="1" lang="zh-CN" altLang="en-US" dirty="0"/>
              <a:t> </a:t>
            </a:r>
            <a:r>
              <a:rPr kumimoji="1" lang="en-US" altLang="zh-CN" dirty="0"/>
              <a:t>location, etc.</a:t>
            </a:r>
          </a:p>
        </p:txBody>
      </p:sp>
      <p:sp>
        <p:nvSpPr>
          <p:cNvPr id="12" name="圆角矩形 11">
            <a:extLst>
              <a:ext uri="{FF2B5EF4-FFF2-40B4-BE49-F238E27FC236}">
                <a16:creationId xmlns:a16="http://schemas.microsoft.com/office/drawing/2014/main" id="{91FC1CCF-9724-C24B-BF1A-C87C02EE18B6}"/>
              </a:ext>
            </a:extLst>
          </p:cNvPr>
          <p:cNvSpPr/>
          <p:nvPr/>
        </p:nvSpPr>
        <p:spPr>
          <a:xfrm>
            <a:off x="62509" y="5321888"/>
            <a:ext cx="3556000" cy="1052415"/>
          </a:xfrm>
          <a:prstGeom prst="round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zh-CN" dirty="0"/>
          </a:p>
        </p:txBody>
      </p:sp>
      <p:sp>
        <p:nvSpPr>
          <p:cNvPr id="14" name="圆角矩形 13">
            <a:extLst>
              <a:ext uri="{FF2B5EF4-FFF2-40B4-BE49-F238E27FC236}">
                <a16:creationId xmlns:a16="http://schemas.microsoft.com/office/drawing/2014/main" id="{DCA30D4D-269D-A74C-B247-29B05CB1613A}"/>
              </a:ext>
            </a:extLst>
          </p:cNvPr>
          <p:cNvSpPr/>
          <p:nvPr/>
        </p:nvSpPr>
        <p:spPr>
          <a:xfrm>
            <a:off x="5146883" y="2702611"/>
            <a:ext cx="2827868" cy="9963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err="1"/>
              <a:t>QoE</a:t>
            </a:r>
            <a:r>
              <a:rPr kumimoji="1" lang="zh-CN" altLang="en-US" b="1" dirty="0"/>
              <a:t> </a:t>
            </a:r>
            <a:r>
              <a:rPr kumimoji="1" lang="en-US" altLang="zh-CN" b="1" dirty="0"/>
              <a:t>Model:</a:t>
            </a:r>
            <a:r>
              <a:rPr kumimoji="1" lang="zh-CN" altLang="en-US" dirty="0"/>
              <a:t> </a:t>
            </a:r>
            <a:endParaRPr kumimoji="1" lang="en-US" altLang="zh-CN" dirty="0"/>
          </a:p>
          <a:p>
            <a:pPr algn="ctr"/>
            <a:r>
              <a:rPr kumimoji="1" lang="en-US" altLang="zh-CN" dirty="0" err="1"/>
              <a:t>QoE</a:t>
            </a:r>
            <a:r>
              <a:rPr kumimoji="1" lang="zh-CN" altLang="en-US" dirty="0"/>
              <a:t> </a:t>
            </a:r>
            <a:r>
              <a:rPr kumimoji="1" lang="en-US" altLang="zh-CN" dirty="0"/>
              <a:t>evaluation</a:t>
            </a:r>
            <a:r>
              <a:rPr kumimoji="1" lang="zh-CN" altLang="en-US" dirty="0"/>
              <a:t> </a:t>
            </a:r>
            <a:r>
              <a:rPr kumimoji="1" lang="en-US" altLang="zh-CN" dirty="0"/>
              <a:t>and</a:t>
            </a:r>
            <a:r>
              <a:rPr kumimoji="1" lang="zh-CN" altLang="en-US" dirty="0"/>
              <a:t> </a:t>
            </a:r>
            <a:r>
              <a:rPr kumimoji="1" lang="en-US" altLang="zh-CN" dirty="0"/>
              <a:t>prediction</a:t>
            </a:r>
          </a:p>
        </p:txBody>
      </p:sp>
      <p:sp>
        <p:nvSpPr>
          <p:cNvPr id="15" name="圆角矩形 14">
            <a:extLst>
              <a:ext uri="{FF2B5EF4-FFF2-40B4-BE49-F238E27FC236}">
                <a16:creationId xmlns:a16="http://schemas.microsoft.com/office/drawing/2014/main" id="{9B28DEA3-28BA-894D-9659-5CFE41C1A8B5}"/>
              </a:ext>
            </a:extLst>
          </p:cNvPr>
          <p:cNvSpPr/>
          <p:nvPr/>
        </p:nvSpPr>
        <p:spPr>
          <a:xfrm>
            <a:off x="5055272" y="5319479"/>
            <a:ext cx="2827868" cy="5013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SLA</a:t>
            </a:r>
            <a:r>
              <a:rPr kumimoji="1" lang="zh-CN" altLang="en-US" b="1" dirty="0"/>
              <a:t> </a:t>
            </a:r>
            <a:r>
              <a:rPr kumimoji="1" lang="en-US" altLang="zh-CN" b="1" dirty="0"/>
              <a:t>Fulfillment</a:t>
            </a:r>
            <a:r>
              <a:rPr kumimoji="1" lang="zh-CN" altLang="en-US" b="1" dirty="0"/>
              <a:t> </a:t>
            </a:r>
            <a:r>
              <a:rPr kumimoji="1" lang="en-US" altLang="zh-CN" b="1" dirty="0"/>
              <a:t>Monitoring</a:t>
            </a:r>
          </a:p>
        </p:txBody>
      </p:sp>
      <p:sp>
        <p:nvSpPr>
          <p:cNvPr id="16" name="文本框 15">
            <a:extLst>
              <a:ext uri="{FF2B5EF4-FFF2-40B4-BE49-F238E27FC236}">
                <a16:creationId xmlns:a16="http://schemas.microsoft.com/office/drawing/2014/main" id="{24A08481-2040-BD42-BE8B-BF0F004D11DC}"/>
              </a:ext>
            </a:extLst>
          </p:cNvPr>
          <p:cNvSpPr txBox="1"/>
          <p:nvPr/>
        </p:nvSpPr>
        <p:spPr>
          <a:xfrm>
            <a:off x="1042790" y="1485309"/>
            <a:ext cx="1153393" cy="369332"/>
          </a:xfrm>
          <a:prstGeom prst="rect">
            <a:avLst/>
          </a:prstGeom>
          <a:noFill/>
        </p:spPr>
        <p:txBody>
          <a:bodyPr wrap="none" rtlCol="0">
            <a:spAutoFit/>
          </a:bodyPr>
          <a:lstStyle/>
          <a:p>
            <a:r>
              <a:rPr kumimoji="1" lang="en-US" altLang="zh-CN" dirty="0"/>
              <a:t>OAM</a:t>
            </a:r>
            <a:r>
              <a:rPr kumimoji="1" lang="zh-CN" altLang="en-US" dirty="0"/>
              <a:t> </a:t>
            </a:r>
            <a:r>
              <a:rPr kumimoji="1" lang="en-US" altLang="zh-CN" dirty="0"/>
              <a:t>Data</a:t>
            </a:r>
            <a:endParaRPr kumimoji="1" lang="zh-CN" altLang="en-US" dirty="0"/>
          </a:p>
        </p:txBody>
      </p:sp>
      <p:sp>
        <p:nvSpPr>
          <p:cNvPr id="17" name="文本框 16">
            <a:extLst>
              <a:ext uri="{FF2B5EF4-FFF2-40B4-BE49-F238E27FC236}">
                <a16:creationId xmlns:a16="http://schemas.microsoft.com/office/drawing/2014/main" id="{17B7F9EB-45A9-6D4F-9FCE-D9F0C4A2041A}"/>
              </a:ext>
            </a:extLst>
          </p:cNvPr>
          <p:cNvSpPr txBox="1"/>
          <p:nvPr/>
        </p:nvSpPr>
        <p:spPr>
          <a:xfrm>
            <a:off x="863622" y="3767566"/>
            <a:ext cx="1599027" cy="369332"/>
          </a:xfrm>
          <a:prstGeom prst="rect">
            <a:avLst/>
          </a:prstGeom>
          <a:noFill/>
        </p:spPr>
        <p:txBody>
          <a:bodyPr wrap="none" rtlCol="0">
            <a:spAutoFit/>
          </a:bodyPr>
          <a:lstStyle/>
          <a:p>
            <a:r>
              <a:rPr kumimoji="1" lang="en-US" altLang="zh-CN" dirty="0"/>
              <a:t>Non</a:t>
            </a:r>
            <a:r>
              <a:rPr kumimoji="1" lang="zh-CN" altLang="en-US" dirty="0"/>
              <a:t> </a:t>
            </a:r>
            <a:r>
              <a:rPr kumimoji="1" lang="en-US" altLang="zh-CN" dirty="0"/>
              <a:t>OAM</a:t>
            </a:r>
            <a:r>
              <a:rPr kumimoji="1" lang="zh-CN" altLang="en-US" dirty="0"/>
              <a:t> </a:t>
            </a:r>
            <a:r>
              <a:rPr kumimoji="1" lang="en-US" altLang="zh-CN" dirty="0"/>
              <a:t>Data</a:t>
            </a:r>
            <a:endParaRPr kumimoji="1" lang="zh-CN" altLang="en-US" dirty="0"/>
          </a:p>
        </p:txBody>
      </p:sp>
      <p:sp>
        <p:nvSpPr>
          <p:cNvPr id="18" name="文本框 17">
            <a:extLst>
              <a:ext uri="{FF2B5EF4-FFF2-40B4-BE49-F238E27FC236}">
                <a16:creationId xmlns:a16="http://schemas.microsoft.com/office/drawing/2014/main" id="{9168D1FE-A8AD-3B44-83D1-96AFA9116221}"/>
              </a:ext>
            </a:extLst>
          </p:cNvPr>
          <p:cNvSpPr txBox="1"/>
          <p:nvPr/>
        </p:nvSpPr>
        <p:spPr>
          <a:xfrm>
            <a:off x="865122" y="5385484"/>
            <a:ext cx="1733808" cy="369332"/>
          </a:xfrm>
          <a:prstGeom prst="rect">
            <a:avLst/>
          </a:prstGeom>
          <a:noFill/>
        </p:spPr>
        <p:txBody>
          <a:bodyPr wrap="none" rtlCol="0">
            <a:spAutoFit/>
          </a:bodyPr>
          <a:lstStyle/>
          <a:p>
            <a:r>
              <a:rPr kumimoji="1" lang="en-US" altLang="zh-CN" dirty="0"/>
              <a:t>Application</a:t>
            </a:r>
            <a:r>
              <a:rPr kumimoji="1" lang="zh-CN" altLang="en-US" dirty="0"/>
              <a:t> </a:t>
            </a:r>
            <a:r>
              <a:rPr kumimoji="1" lang="en-US" altLang="zh-CN" dirty="0"/>
              <a:t>Data</a:t>
            </a:r>
            <a:endParaRPr kumimoji="1" lang="zh-CN" altLang="en-US" dirty="0"/>
          </a:p>
        </p:txBody>
      </p:sp>
      <p:sp>
        <p:nvSpPr>
          <p:cNvPr id="11" name="圆角矩形 10">
            <a:extLst>
              <a:ext uri="{FF2B5EF4-FFF2-40B4-BE49-F238E27FC236}">
                <a16:creationId xmlns:a16="http://schemas.microsoft.com/office/drawing/2014/main" id="{D54913C5-C017-E749-AE27-2FB7F4BDA309}"/>
              </a:ext>
            </a:extLst>
          </p:cNvPr>
          <p:cNvSpPr/>
          <p:nvPr/>
        </p:nvSpPr>
        <p:spPr>
          <a:xfrm>
            <a:off x="728998" y="5744282"/>
            <a:ext cx="2116667" cy="501341"/>
          </a:xfrm>
          <a:prstGeom prst="round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err="1"/>
              <a:t>QoE</a:t>
            </a:r>
            <a:r>
              <a:rPr kumimoji="1" lang="zh-CN" altLang="en-US" b="1" dirty="0"/>
              <a:t> </a:t>
            </a:r>
            <a:r>
              <a:rPr kumimoji="1" lang="en-US" altLang="zh-CN" b="1" dirty="0"/>
              <a:t>Data</a:t>
            </a:r>
          </a:p>
          <a:p>
            <a:pPr algn="ctr"/>
            <a:r>
              <a:rPr kumimoji="1" lang="en-US" altLang="zh-CN" dirty="0"/>
              <a:t>(AF</a:t>
            </a:r>
            <a:r>
              <a:rPr kumimoji="1" lang="zh-CN" altLang="en-US" dirty="0"/>
              <a:t> </a:t>
            </a:r>
            <a:r>
              <a:rPr kumimoji="1" lang="en-US" altLang="zh-CN" dirty="0"/>
              <a:t>level)</a:t>
            </a:r>
          </a:p>
        </p:txBody>
      </p:sp>
      <p:sp>
        <p:nvSpPr>
          <p:cNvPr id="28" name="左弧形箭头 27">
            <a:extLst>
              <a:ext uri="{FF2B5EF4-FFF2-40B4-BE49-F238E27FC236}">
                <a16:creationId xmlns:a16="http://schemas.microsoft.com/office/drawing/2014/main" id="{2FB17AA4-CC5E-8949-92EC-B089B1670DCA}"/>
              </a:ext>
            </a:extLst>
          </p:cNvPr>
          <p:cNvSpPr/>
          <p:nvPr/>
        </p:nvSpPr>
        <p:spPr>
          <a:xfrm>
            <a:off x="2700038" y="2595001"/>
            <a:ext cx="838766" cy="805296"/>
          </a:xfrm>
          <a:prstGeom prst="curvedLef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1" name="虚尾箭头 30">
            <a:extLst>
              <a:ext uri="{FF2B5EF4-FFF2-40B4-BE49-F238E27FC236}">
                <a16:creationId xmlns:a16="http://schemas.microsoft.com/office/drawing/2014/main" id="{82EE6978-BB7F-E44A-BDAC-ECF0761CB288}"/>
              </a:ext>
            </a:extLst>
          </p:cNvPr>
          <p:cNvSpPr/>
          <p:nvPr/>
        </p:nvSpPr>
        <p:spPr>
          <a:xfrm rot="19129045">
            <a:off x="2869351" y="3804438"/>
            <a:ext cx="2566038" cy="604539"/>
          </a:xfrm>
          <a:prstGeom prst="stripedRightArrow">
            <a:avLst>
              <a:gd name="adj1" fmla="val 14441"/>
              <a:gd name="adj2" fmla="val 50000"/>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虚尾箭头 31">
            <a:extLst>
              <a:ext uri="{FF2B5EF4-FFF2-40B4-BE49-F238E27FC236}">
                <a16:creationId xmlns:a16="http://schemas.microsoft.com/office/drawing/2014/main" id="{E6B891F3-9474-034A-9882-7A4E4758E796}"/>
              </a:ext>
            </a:extLst>
          </p:cNvPr>
          <p:cNvSpPr/>
          <p:nvPr/>
        </p:nvSpPr>
        <p:spPr>
          <a:xfrm rot="974695">
            <a:off x="3572594" y="2106008"/>
            <a:ext cx="1820089" cy="501341"/>
          </a:xfrm>
          <a:prstGeom prst="stripedRightArrow">
            <a:avLst>
              <a:gd name="adj1" fmla="val 20594"/>
              <a:gd name="adj2" fmla="val 50000"/>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3" name="虚尾箭头 32">
            <a:extLst>
              <a:ext uri="{FF2B5EF4-FFF2-40B4-BE49-F238E27FC236}">
                <a16:creationId xmlns:a16="http://schemas.microsoft.com/office/drawing/2014/main" id="{C4C548FC-BADE-6C40-9A16-6416CC2D2D4E}"/>
              </a:ext>
            </a:extLst>
          </p:cNvPr>
          <p:cNvSpPr/>
          <p:nvPr/>
        </p:nvSpPr>
        <p:spPr>
          <a:xfrm rot="19042492">
            <a:off x="3113422" y="4611862"/>
            <a:ext cx="3254870" cy="401644"/>
          </a:xfrm>
          <a:prstGeom prst="stripedRightArrow">
            <a:avLst>
              <a:gd name="adj1" fmla="val 20594"/>
              <a:gd name="adj2" fmla="val 50000"/>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4" name="下箭头 33">
            <a:extLst>
              <a:ext uri="{FF2B5EF4-FFF2-40B4-BE49-F238E27FC236}">
                <a16:creationId xmlns:a16="http://schemas.microsoft.com/office/drawing/2014/main" id="{E933CE89-DD86-5049-80F2-AC73485FA2C2}"/>
              </a:ext>
            </a:extLst>
          </p:cNvPr>
          <p:cNvSpPr/>
          <p:nvPr/>
        </p:nvSpPr>
        <p:spPr>
          <a:xfrm>
            <a:off x="6357765" y="3698950"/>
            <a:ext cx="484632" cy="16205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6" name="虚尾箭头 35">
            <a:extLst>
              <a:ext uri="{FF2B5EF4-FFF2-40B4-BE49-F238E27FC236}">
                <a16:creationId xmlns:a16="http://schemas.microsoft.com/office/drawing/2014/main" id="{AD84F9DD-C153-C344-9565-89DCB8185008}"/>
              </a:ext>
            </a:extLst>
          </p:cNvPr>
          <p:cNvSpPr/>
          <p:nvPr/>
        </p:nvSpPr>
        <p:spPr>
          <a:xfrm rot="1456907">
            <a:off x="2448285" y="4169164"/>
            <a:ext cx="4067595" cy="346236"/>
          </a:xfrm>
          <a:prstGeom prst="stripedRightArrow">
            <a:avLst>
              <a:gd name="adj1" fmla="val 20594"/>
              <a:gd name="adj2" fmla="val 50000"/>
            </a:avLst>
          </a:prstGeom>
          <a:solidFill>
            <a:schemeClr val="accent6">
              <a:lumMod val="60000"/>
              <a:lumOff val="40000"/>
            </a:schemeClr>
          </a:solidFill>
          <a:ln>
            <a:solidFill>
              <a:schemeClr val="accent6">
                <a:lumMod val="7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7" name="圆角矩形 36">
            <a:extLst>
              <a:ext uri="{FF2B5EF4-FFF2-40B4-BE49-F238E27FC236}">
                <a16:creationId xmlns:a16="http://schemas.microsoft.com/office/drawing/2014/main" id="{EF4AD551-8AF2-2D46-99A0-B29D92C07906}"/>
              </a:ext>
            </a:extLst>
          </p:cNvPr>
          <p:cNvSpPr/>
          <p:nvPr/>
        </p:nvSpPr>
        <p:spPr>
          <a:xfrm>
            <a:off x="8679133" y="2686721"/>
            <a:ext cx="3335660" cy="1620529"/>
          </a:xfrm>
          <a:prstGeom prst="roundRect">
            <a:avLst/>
          </a:prstGeom>
          <a:solidFill>
            <a:srgbClr val="FF8585"/>
          </a:solidFill>
          <a:ln cmpd="tri">
            <a:solidFill>
              <a:srgbClr val="FF858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8" name="文本框 37">
            <a:extLst>
              <a:ext uri="{FF2B5EF4-FFF2-40B4-BE49-F238E27FC236}">
                <a16:creationId xmlns:a16="http://schemas.microsoft.com/office/drawing/2014/main" id="{53886312-7B4E-6146-BBFC-43280546368D}"/>
              </a:ext>
            </a:extLst>
          </p:cNvPr>
          <p:cNvSpPr txBox="1"/>
          <p:nvPr/>
        </p:nvSpPr>
        <p:spPr>
          <a:xfrm>
            <a:off x="9098722" y="1070918"/>
            <a:ext cx="2483244" cy="461665"/>
          </a:xfrm>
          <a:prstGeom prst="rect">
            <a:avLst/>
          </a:prstGeom>
          <a:noFill/>
        </p:spPr>
        <p:txBody>
          <a:bodyPr wrap="none" rtlCol="0">
            <a:spAutoFit/>
          </a:bodyPr>
          <a:lstStyle/>
          <a:p>
            <a:r>
              <a:rPr kumimoji="1" lang="en-US" altLang="zh-CN" sz="2400" b="1" dirty="0"/>
              <a:t>Close</a:t>
            </a:r>
            <a:r>
              <a:rPr kumimoji="1" lang="zh-CN" altLang="en-US" sz="2400" b="1" dirty="0"/>
              <a:t> </a:t>
            </a:r>
            <a:r>
              <a:rPr kumimoji="1" lang="en-US" altLang="zh-CN" sz="2400" b="1" dirty="0"/>
              <a:t>loop</a:t>
            </a:r>
            <a:r>
              <a:rPr kumimoji="1" lang="zh-CN" altLang="en-US" sz="2400" b="1" dirty="0"/>
              <a:t> </a:t>
            </a:r>
            <a:r>
              <a:rPr kumimoji="1" lang="en-US" altLang="zh-CN" sz="2400" b="1" dirty="0"/>
              <a:t>control</a:t>
            </a:r>
            <a:endParaRPr kumimoji="1" lang="zh-CN" altLang="en-US" sz="2400" b="1" dirty="0"/>
          </a:p>
        </p:txBody>
      </p:sp>
      <p:sp>
        <p:nvSpPr>
          <p:cNvPr id="39" name="文本框 38">
            <a:extLst>
              <a:ext uri="{FF2B5EF4-FFF2-40B4-BE49-F238E27FC236}">
                <a16:creationId xmlns:a16="http://schemas.microsoft.com/office/drawing/2014/main" id="{313D98CF-1938-A04F-ADEC-FEB9CB6B2B12}"/>
              </a:ext>
            </a:extLst>
          </p:cNvPr>
          <p:cNvSpPr txBox="1"/>
          <p:nvPr/>
        </p:nvSpPr>
        <p:spPr>
          <a:xfrm>
            <a:off x="67732" y="116530"/>
            <a:ext cx="9828332" cy="646331"/>
          </a:xfrm>
          <a:prstGeom prst="rect">
            <a:avLst/>
          </a:prstGeom>
          <a:noFill/>
        </p:spPr>
        <p:txBody>
          <a:bodyPr wrap="none" rtlCol="0">
            <a:spAutoFit/>
          </a:bodyPr>
          <a:lstStyle/>
          <a:p>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Intelligent</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analysis</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assists</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Slice</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SLA</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guarantee</a:t>
            </a:r>
            <a:endPar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0" name="文本框 39">
            <a:extLst>
              <a:ext uri="{FF2B5EF4-FFF2-40B4-BE49-F238E27FC236}">
                <a16:creationId xmlns:a16="http://schemas.microsoft.com/office/drawing/2014/main" id="{CAF4F9A4-77AC-7A40-AE99-D0D6374D34C0}"/>
              </a:ext>
            </a:extLst>
          </p:cNvPr>
          <p:cNvSpPr txBox="1"/>
          <p:nvPr/>
        </p:nvSpPr>
        <p:spPr>
          <a:xfrm>
            <a:off x="8993927" y="3208879"/>
            <a:ext cx="2610773" cy="707886"/>
          </a:xfrm>
          <a:prstGeom prst="rect">
            <a:avLst/>
          </a:prstGeom>
          <a:noFill/>
        </p:spPr>
        <p:txBody>
          <a:bodyPr wrap="square" rtlCol="0">
            <a:spAutoFit/>
          </a:bodyPr>
          <a:lstStyle/>
          <a:p>
            <a:r>
              <a:rPr kumimoji="1" lang="en-US" altLang="zh-CN" sz="2000" b="1" dirty="0"/>
              <a:t>Update</a:t>
            </a:r>
            <a:r>
              <a:rPr kumimoji="1" lang="zh-CN" altLang="en-US" sz="2000" b="1" dirty="0"/>
              <a:t> </a:t>
            </a:r>
            <a:r>
              <a:rPr kumimoji="1" lang="en-US" altLang="zh-CN" sz="2000" b="1" dirty="0"/>
              <a:t>Slice</a:t>
            </a:r>
            <a:r>
              <a:rPr kumimoji="1" lang="zh-CN" altLang="en-US" sz="2000" b="1" dirty="0"/>
              <a:t> </a:t>
            </a:r>
            <a:r>
              <a:rPr kumimoji="1" lang="en-US" altLang="zh-CN" sz="2000" b="1" dirty="0"/>
              <a:t>Resource</a:t>
            </a:r>
            <a:r>
              <a:rPr kumimoji="1" lang="zh-CN" altLang="en-US" sz="2000" b="1" dirty="0"/>
              <a:t> </a:t>
            </a:r>
            <a:r>
              <a:rPr kumimoji="1" lang="en-US" altLang="zh-CN" sz="2000" b="1" dirty="0"/>
              <a:t>Configuration</a:t>
            </a:r>
            <a:endParaRPr kumimoji="1" lang="zh-CN" altLang="en-US" sz="2000" b="1" dirty="0"/>
          </a:p>
        </p:txBody>
      </p:sp>
      <p:sp>
        <p:nvSpPr>
          <p:cNvPr id="41" name="文本框 40">
            <a:extLst>
              <a:ext uri="{FF2B5EF4-FFF2-40B4-BE49-F238E27FC236}">
                <a16:creationId xmlns:a16="http://schemas.microsoft.com/office/drawing/2014/main" id="{0232A1D7-B281-BA49-A42E-407056370AE8}"/>
              </a:ext>
            </a:extLst>
          </p:cNvPr>
          <p:cNvSpPr txBox="1"/>
          <p:nvPr/>
        </p:nvSpPr>
        <p:spPr>
          <a:xfrm>
            <a:off x="610034" y="1053104"/>
            <a:ext cx="2129622" cy="461665"/>
          </a:xfrm>
          <a:prstGeom prst="rect">
            <a:avLst/>
          </a:prstGeom>
          <a:noFill/>
        </p:spPr>
        <p:txBody>
          <a:bodyPr wrap="none" rtlCol="0">
            <a:spAutoFit/>
          </a:bodyPr>
          <a:lstStyle/>
          <a:p>
            <a:r>
              <a:rPr kumimoji="1" lang="en-US" altLang="zh-CN" sz="2400" b="1" dirty="0"/>
              <a:t>Data</a:t>
            </a:r>
            <a:r>
              <a:rPr kumimoji="1" lang="zh-CN" altLang="en-US" sz="2400" b="1" dirty="0"/>
              <a:t> </a:t>
            </a:r>
            <a:r>
              <a:rPr kumimoji="1" lang="en-US" altLang="zh-CN" sz="2400" b="1" dirty="0"/>
              <a:t>Collection</a:t>
            </a:r>
            <a:endParaRPr kumimoji="1" lang="zh-CN" altLang="en-US" sz="2400" b="1" dirty="0"/>
          </a:p>
        </p:txBody>
      </p:sp>
      <p:sp>
        <p:nvSpPr>
          <p:cNvPr id="42" name="矩形 41">
            <a:extLst>
              <a:ext uri="{FF2B5EF4-FFF2-40B4-BE49-F238E27FC236}">
                <a16:creationId xmlns:a16="http://schemas.microsoft.com/office/drawing/2014/main" id="{B839FF5A-FC37-304F-9B89-61F648FD2349}"/>
              </a:ext>
            </a:extLst>
          </p:cNvPr>
          <p:cNvSpPr/>
          <p:nvPr/>
        </p:nvSpPr>
        <p:spPr>
          <a:xfrm>
            <a:off x="0" y="1044987"/>
            <a:ext cx="4034226" cy="5423545"/>
          </a:xfrm>
          <a:prstGeom prst="rect">
            <a:avLst/>
          </a:prstGeom>
          <a:noFill/>
          <a:ln>
            <a:solidFill>
              <a:schemeClr val="accent6"/>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3" name="矩形 42">
            <a:extLst>
              <a:ext uri="{FF2B5EF4-FFF2-40B4-BE49-F238E27FC236}">
                <a16:creationId xmlns:a16="http://schemas.microsoft.com/office/drawing/2014/main" id="{CC2BC675-4BF4-5840-AB13-09D902891E09}"/>
              </a:ext>
            </a:extLst>
          </p:cNvPr>
          <p:cNvSpPr/>
          <p:nvPr/>
        </p:nvSpPr>
        <p:spPr>
          <a:xfrm>
            <a:off x="4761745" y="1057250"/>
            <a:ext cx="3451005" cy="5099526"/>
          </a:xfrm>
          <a:prstGeom prst="rect">
            <a:avLst/>
          </a:prstGeom>
          <a:noFill/>
          <a:ln>
            <a:solidFill>
              <a:schemeClr val="accent1">
                <a:lumMod val="7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4" name="矩形 43">
            <a:extLst>
              <a:ext uri="{FF2B5EF4-FFF2-40B4-BE49-F238E27FC236}">
                <a16:creationId xmlns:a16="http://schemas.microsoft.com/office/drawing/2014/main" id="{DE5FFF21-EC7C-7043-AA5D-01B888A4B8E3}"/>
              </a:ext>
            </a:extLst>
          </p:cNvPr>
          <p:cNvSpPr/>
          <p:nvPr/>
        </p:nvSpPr>
        <p:spPr>
          <a:xfrm>
            <a:off x="8569658" y="1044987"/>
            <a:ext cx="3554610" cy="3547055"/>
          </a:xfrm>
          <a:prstGeom prst="rect">
            <a:avLst/>
          </a:prstGeom>
          <a:noFill/>
          <a:ln>
            <a:solidFill>
              <a:schemeClr val="accent4">
                <a:lumMod val="7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5" name="文本框 44">
            <a:extLst>
              <a:ext uri="{FF2B5EF4-FFF2-40B4-BE49-F238E27FC236}">
                <a16:creationId xmlns:a16="http://schemas.microsoft.com/office/drawing/2014/main" id="{2DF19E74-ADA3-CB45-B06E-8FFEB110CD6B}"/>
              </a:ext>
            </a:extLst>
          </p:cNvPr>
          <p:cNvSpPr txBox="1"/>
          <p:nvPr/>
        </p:nvSpPr>
        <p:spPr>
          <a:xfrm>
            <a:off x="5414942" y="1080946"/>
            <a:ext cx="1898468" cy="461665"/>
          </a:xfrm>
          <a:prstGeom prst="rect">
            <a:avLst/>
          </a:prstGeom>
          <a:noFill/>
        </p:spPr>
        <p:txBody>
          <a:bodyPr wrap="none" rtlCol="0">
            <a:spAutoFit/>
          </a:bodyPr>
          <a:lstStyle/>
          <a:p>
            <a:r>
              <a:rPr kumimoji="1" lang="en-US" altLang="zh-CN" sz="2400" b="1" dirty="0"/>
              <a:t>Data</a:t>
            </a:r>
            <a:r>
              <a:rPr kumimoji="1" lang="zh-CN" altLang="en-US" sz="2400" b="1" dirty="0"/>
              <a:t> </a:t>
            </a:r>
            <a:r>
              <a:rPr kumimoji="1" lang="en-US" altLang="zh-CN" sz="2400" b="1" dirty="0"/>
              <a:t>Analysis</a:t>
            </a:r>
            <a:endParaRPr kumimoji="1" lang="zh-CN" altLang="en-US" sz="2400" b="1" dirty="0"/>
          </a:p>
        </p:txBody>
      </p:sp>
      <p:sp>
        <p:nvSpPr>
          <p:cNvPr id="48" name="下箭头 47">
            <a:extLst>
              <a:ext uri="{FF2B5EF4-FFF2-40B4-BE49-F238E27FC236}">
                <a16:creationId xmlns:a16="http://schemas.microsoft.com/office/drawing/2014/main" id="{0375F459-FF5F-0644-86B2-7E250C2654E2}"/>
              </a:ext>
            </a:extLst>
          </p:cNvPr>
          <p:cNvSpPr/>
          <p:nvPr/>
        </p:nvSpPr>
        <p:spPr>
          <a:xfrm rot="13069330">
            <a:off x="7810790" y="3797196"/>
            <a:ext cx="484632" cy="1589693"/>
          </a:xfrm>
          <a:prstGeom prst="downArrow">
            <a:avLst/>
          </a:prstGeom>
          <a:solidFill>
            <a:srgbClr val="FF8585"/>
          </a:solidFill>
          <a:ln>
            <a:solidFill>
              <a:srgbClr val="FFFD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9" name="文本框 48">
            <a:extLst>
              <a:ext uri="{FF2B5EF4-FFF2-40B4-BE49-F238E27FC236}">
                <a16:creationId xmlns:a16="http://schemas.microsoft.com/office/drawing/2014/main" id="{E896877E-C5B1-0D4A-A87B-4914608B8024}"/>
              </a:ext>
            </a:extLst>
          </p:cNvPr>
          <p:cNvSpPr txBox="1"/>
          <p:nvPr/>
        </p:nvSpPr>
        <p:spPr>
          <a:xfrm rot="1642090">
            <a:off x="4325130" y="4043923"/>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0" name="文本框 49">
            <a:extLst>
              <a:ext uri="{FF2B5EF4-FFF2-40B4-BE49-F238E27FC236}">
                <a16:creationId xmlns:a16="http://schemas.microsoft.com/office/drawing/2014/main" id="{A623F988-E8B4-C447-9ED7-C7B4F103F767}"/>
              </a:ext>
            </a:extLst>
          </p:cNvPr>
          <p:cNvSpPr txBox="1"/>
          <p:nvPr/>
        </p:nvSpPr>
        <p:spPr>
          <a:xfrm rot="19258871">
            <a:off x="3782688" y="3522356"/>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1" name="文本框 50">
            <a:extLst>
              <a:ext uri="{FF2B5EF4-FFF2-40B4-BE49-F238E27FC236}">
                <a16:creationId xmlns:a16="http://schemas.microsoft.com/office/drawing/2014/main" id="{854EC401-85E7-E44E-AFA3-35063BD08984}"/>
              </a:ext>
            </a:extLst>
          </p:cNvPr>
          <p:cNvSpPr txBox="1"/>
          <p:nvPr/>
        </p:nvSpPr>
        <p:spPr>
          <a:xfrm rot="18957125">
            <a:off x="3965997" y="4716501"/>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2" name="文本框 51">
            <a:extLst>
              <a:ext uri="{FF2B5EF4-FFF2-40B4-BE49-F238E27FC236}">
                <a16:creationId xmlns:a16="http://schemas.microsoft.com/office/drawing/2014/main" id="{0E65616F-DD69-B643-8E1A-5F3610D1A0C0}"/>
              </a:ext>
            </a:extLst>
          </p:cNvPr>
          <p:cNvSpPr txBox="1"/>
          <p:nvPr/>
        </p:nvSpPr>
        <p:spPr>
          <a:xfrm rot="1030788">
            <a:off x="2850553" y="2565156"/>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3" name="文本框 52">
            <a:extLst>
              <a:ext uri="{FF2B5EF4-FFF2-40B4-BE49-F238E27FC236}">
                <a16:creationId xmlns:a16="http://schemas.microsoft.com/office/drawing/2014/main" id="{F927646D-B96E-D84D-AECC-DC9B394A73B1}"/>
              </a:ext>
            </a:extLst>
          </p:cNvPr>
          <p:cNvSpPr txBox="1"/>
          <p:nvPr/>
        </p:nvSpPr>
        <p:spPr>
          <a:xfrm rot="1030788">
            <a:off x="4142400" y="2047121"/>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4" name="文本框 53">
            <a:extLst>
              <a:ext uri="{FF2B5EF4-FFF2-40B4-BE49-F238E27FC236}">
                <a16:creationId xmlns:a16="http://schemas.microsoft.com/office/drawing/2014/main" id="{673B6705-0FAC-7347-82EB-37D6E4C85CF6}"/>
              </a:ext>
            </a:extLst>
          </p:cNvPr>
          <p:cNvSpPr txBox="1"/>
          <p:nvPr/>
        </p:nvSpPr>
        <p:spPr>
          <a:xfrm>
            <a:off x="5841938" y="4222710"/>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5" name="文本框 54">
            <a:extLst>
              <a:ext uri="{FF2B5EF4-FFF2-40B4-BE49-F238E27FC236}">
                <a16:creationId xmlns:a16="http://schemas.microsoft.com/office/drawing/2014/main" id="{35ADFBEC-7315-4646-9D65-32835D255226}"/>
              </a:ext>
            </a:extLst>
          </p:cNvPr>
          <p:cNvSpPr txBox="1"/>
          <p:nvPr/>
        </p:nvSpPr>
        <p:spPr>
          <a:xfrm rot="18472676">
            <a:off x="7321656" y="4272877"/>
            <a:ext cx="829394" cy="369332"/>
          </a:xfrm>
          <a:prstGeom prst="rect">
            <a:avLst/>
          </a:prstGeom>
          <a:noFill/>
        </p:spPr>
        <p:txBody>
          <a:bodyPr wrap="none" rtlCol="0">
            <a:spAutoFit/>
          </a:bodyPr>
          <a:lstStyle/>
          <a:p>
            <a:r>
              <a:rPr kumimoji="1" lang="en-US" altLang="zh-CN" dirty="0"/>
              <a:t>Trigger</a:t>
            </a:r>
            <a:endParaRPr kumimoji="1" lang="zh-CN" altLang="en-US" dirty="0"/>
          </a:p>
        </p:txBody>
      </p:sp>
      <p:sp>
        <p:nvSpPr>
          <p:cNvPr id="56" name="文本框 55">
            <a:extLst>
              <a:ext uri="{FF2B5EF4-FFF2-40B4-BE49-F238E27FC236}">
                <a16:creationId xmlns:a16="http://schemas.microsoft.com/office/drawing/2014/main" id="{94127D06-6FF3-4749-9F92-11E74C9CFC6D}"/>
              </a:ext>
            </a:extLst>
          </p:cNvPr>
          <p:cNvSpPr txBox="1"/>
          <p:nvPr/>
        </p:nvSpPr>
        <p:spPr>
          <a:xfrm>
            <a:off x="249033" y="3057653"/>
            <a:ext cx="1341055" cy="523220"/>
          </a:xfrm>
          <a:prstGeom prst="rect">
            <a:avLst/>
          </a:prstGeom>
          <a:noFill/>
        </p:spPr>
        <p:txBody>
          <a:bodyPr wrap="square" rtlCol="0">
            <a:spAutoFit/>
          </a:bodyPr>
          <a:lstStyle/>
          <a:p>
            <a:r>
              <a:rPr kumimoji="1" lang="en-US" altLang="zh-CN" sz="2800" dirty="0"/>
              <a:t>✅</a:t>
            </a:r>
            <a:endParaRPr kumimoji="1" lang="zh-CN" altLang="en-US" sz="2800" dirty="0"/>
          </a:p>
        </p:txBody>
      </p:sp>
      <p:sp>
        <p:nvSpPr>
          <p:cNvPr id="57" name="文本框 56">
            <a:extLst>
              <a:ext uri="{FF2B5EF4-FFF2-40B4-BE49-F238E27FC236}">
                <a16:creationId xmlns:a16="http://schemas.microsoft.com/office/drawing/2014/main" id="{93BF7E8E-9C98-1B4A-91B1-741B884A5995}"/>
              </a:ext>
            </a:extLst>
          </p:cNvPr>
          <p:cNvSpPr txBox="1"/>
          <p:nvPr/>
        </p:nvSpPr>
        <p:spPr>
          <a:xfrm>
            <a:off x="221577" y="2413879"/>
            <a:ext cx="1341055" cy="523220"/>
          </a:xfrm>
          <a:prstGeom prst="rect">
            <a:avLst/>
          </a:prstGeom>
          <a:noFill/>
        </p:spPr>
        <p:txBody>
          <a:bodyPr wrap="square" rtlCol="0">
            <a:spAutoFit/>
          </a:bodyPr>
          <a:lstStyle/>
          <a:p>
            <a:r>
              <a:rPr kumimoji="1" lang="en-US" altLang="zh-CN" sz="2800" dirty="0"/>
              <a:t>✅</a:t>
            </a:r>
            <a:endParaRPr kumimoji="1" lang="zh-CN" altLang="en-US" sz="2800" dirty="0"/>
          </a:p>
        </p:txBody>
      </p:sp>
      <p:sp>
        <p:nvSpPr>
          <p:cNvPr id="59" name="文本框 58">
            <a:extLst>
              <a:ext uri="{FF2B5EF4-FFF2-40B4-BE49-F238E27FC236}">
                <a16:creationId xmlns:a16="http://schemas.microsoft.com/office/drawing/2014/main" id="{207E6E7E-41A1-D34B-BF6C-EB3C9A289050}"/>
              </a:ext>
            </a:extLst>
          </p:cNvPr>
          <p:cNvSpPr txBox="1"/>
          <p:nvPr/>
        </p:nvSpPr>
        <p:spPr>
          <a:xfrm>
            <a:off x="8647109" y="5771021"/>
            <a:ext cx="3451005" cy="523220"/>
          </a:xfrm>
          <a:prstGeom prst="rect">
            <a:avLst/>
          </a:prstGeom>
          <a:noFill/>
        </p:spPr>
        <p:txBody>
          <a:bodyPr wrap="square" rtlCol="0">
            <a:spAutoFit/>
          </a:bodyPr>
          <a:lstStyle/>
          <a:p>
            <a:r>
              <a:rPr kumimoji="1" lang="en-US" altLang="zh-CN" sz="2800" dirty="0"/>
              <a:t>✅</a:t>
            </a:r>
            <a:r>
              <a:rPr kumimoji="1" lang="zh-CN" altLang="en-US" sz="2800" b="1" dirty="0">
                <a:solidFill>
                  <a:schemeClr val="accent6">
                    <a:lumMod val="20000"/>
                    <a:lumOff val="80000"/>
                  </a:schemeClr>
                </a:solidFill>
              </a:rPr>
              <a:t> </a:t>
            </a:r>
            <a:r>
              <a:rPr kumimoji="1" lang="en-US" altLang="zh-CN" sz="2400" b="1" dirty="0">
                <a:solidFill>
                  <a:schemeClr val="accent6">
                    <a:lumMod val="20000"/>
                    <a:lumOff val="80000"/>
                  </a:schemeClr>
                </a:solidFill>
              </a:rPr>
              <a:t>refers</a:t>
            </a:r>
            <a:r>
              <a:rPr kumimoji="1" lang="zh-CN" altLang="en-US" sz="2400" b="1" dirty="0">
                <a:solidFill>
                  <a:schemeClr val="accent6">
                    <a:lumMod val="20000"/>
                    <a:lumOff val="80000"/>
                  </a:schemeClr>
                </a:solidFill>
              </a:rPr>
              <a:t> </a:t>
            </a:r>
            <a:r>
              <a:rPr kumimoji="1" lang="en-US" altLang="zh-CN" sz="2400" b="1" dirty="0">
                <a:solidFill>
                  <a:schemeClr val="accent6">
                    <a:lumMod val="20000"/>
                    <a:lumOff val="80000"/>
                  </a:schemeClr>
                </a:solidFill>
              </a:rPr>
              <a:t>to</a:t>
            </a:r>
            <a:r>
              <a:rPr kumimoji="1" lang="zh-CN" altLang="en-US" sz="2400" b="1" dirty="0">
                <a:solidFill>
                  <a:schemeClr val="accent6">
                    <a:lumMod val="20000"/>
                    <a:lumOff val="80000"/>
                  </a:schemeClr>
                </a:solidFill>
              </a:rPr>
              <a:t> </a:t>
            </a:r>
            <a:r>
              <a:rPr kumimoji="1" lang="en-US" altLang="zh-CN" sz="2400" b="1" dirty="0">
                <a:solidFill>
                  <a:schemeClr val="accent6">
                    <a:lumMod val="20000"/>
                    <a:lumOff val="80000"/>
                  </a:schemeClr>
                </a:solidFill>
              </a:rPr>
              <a:t>Guilin</a:t>
            </a:r>
            <a:r>
              <a:rPr kumimoji="1" lang="zh-CN" altLang="en-US" sz="2400" b="1" dirty="0">
                <a:solidFill>
                  <a:schemeClr val="accent6">
                    <a:lumMod val="20000"/>
                    <a:lumOff val="80000"/>
                  </a:schemeClr>
                </a:solidFill>
              </a:rPr>
              <a:t> </a:t>
            </a:r>
            <a:r>
              <a:rPr kumimoji="1" lang="en-US" altLang="zh-CN" sz="2400" b="1" dirty="0">
                <a:solidFill>
                  <a:schemeClr val="accent6">
                    <a:lumMod val="20000"/>
                    <a:lumOff val="80000"/>
                  </a:schemeClr>
                </a:solidFill>
              </a:rPr>
              <a:t>Scope</a:t>
            </a:r>
            <a:endParaRPr kumimoji="1" lang="zh-CN" altLang="en-US" sz="2400" b="1" dirty="0">
              <a:solidFill>
                <a:schemeClr val="accent6">
                  <a:lumMod val="20000"/>
                  <a:lumOff val="80000"/>
                </a:schemeClr>
              </a:solidFill>
            </a:endParaRPr>
          </a:p>
        </p:txBody>
      </p:sp>
      <p:sp>
        <p:nvSpPr>
          <p:cNvPr id="2" name="TextBox 1">
            <a:extLst>
              <a:ext uri="{FF2B5EF4-FFF2-40B4-BE49-F238E27FC236}">
                <a16:creationId xmlns:a16="http://schemas.microsoft.com/office/drawing/2014/main" id="{1D372941-FD21-4E9E-BC31-D997D8360D7C}"/>
              </a:ext>
            </a:extLst>
          </p:cNvPr>
          <p:cNvSpPr txBox="1"/>
          <p:nvPr/>
        </p:nvSpPr>
        <p:spPr>
          <a:xfrm>
            <a:off x="8420906" y="4942331"/>
            <a:ext cx="3771094" cy="707886"/>
          </a:xfrm>
          <a:prstGeom prst="rect">
            <a:avLst/>
          </a:prstGeom>
          <a:noFill/>
        </p:spPr>
        <p:txBody>
          <a:bodyPr wrap="square" rtlCol="0">
            <a:spAutoFit/>
          </a:bodyPr>
          <a:lstStyle/>
          <a:p>
            <a:r>
              <a:rPr lang="en-US" sz="2000" b="1" dirty="0">
                <a:highlight>
                  <a:srgbClr val="00FFFF"/>
                </a:highlight>
              </a:rPr>
              <a:t>PM Data and Slice KPI monitoring is within scope of Guilin release.</a:t>
            </a:r>
          </a:p>
        </p:txBody>
      </p:sp>
    </p:spTree>
    <p:extLst>
      <p:ext uri="{BB962C8B-B14F-4D97-AF65-F5344CB8AC3E}">
        <p14:creationId xmlns:p14="http://schemas.microsoft.com/office/powerpoint/2010/main" val="1151028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FEB236C3-80E6-5247-9E1A-4D88E8262672}"/>
              </a:ext>
            </a:extLst>
          </p:cNvPr>
          <p:cNvSpPr>
            <a:spLocks noGrp="1"/>
          </p:cNvSpPr>
          <p:nvPr>
            <p:ph type="title"/>
          </p:nvPr>
        </p:nvSpPr>
        <p:spPr>
          <a:xfrm>
            <a:off x="0" y="221454"/>
            <a:ext cx="10972800" cy="640080"/>
          </a:xfrm>
        </p:spPr>
        <p:txBody>
          <a:bodyPr/>
          <a:lstStyle/>
          <a:p>
            <a:r>
              <a:rPr kumimoji="1" lang="en-US" altLang="zh-CN" dirty="0"/>
              <a:t>Business</a:t>
            </a:r>
            <a:r>
              <a:rPr kumimoji="1" lang="zh-CN" altLang="en-US" dirty="0"/>
              <a:t> </a:t>
            </a:r>
            <a:r>
              <a:rPr kumimoji="1" lang="en-US" altLang="zh-CN" dirty="0"/>
              <a:t>Drivers</a:t>
            </a:r>
            <a:endParaRPr kumimoji="1" lang="zh-CN" altLang="en-US" dirty="0"/>
          </a:p>
        </p:txBody>
      </p:sp>
      <p:sp>
        <p:nvSpPr>
          <p:cNvPr id="5" name="矩形 4">
            <a:extLst>
              <a:ext uri="{FF2B5EF4-FFF2-40B4-BE49-F238E27FC236}">
                <a16:creationId xmlns:a16="http://schemas.microsoft.com/office/drawing/2014/main" id="{17D4A7FF-E95A-8C47-AC3D-DAC7FB2C1ECB}"/>
              </a:ext>
            </a:extLst>
          </p:cNvPr>
          <p:cNvSpPr/>
          <p:nvPr/>
        </p:nvSpPr>
        <p:spPr>
          <a:xfrm>
            <a:off x="130629" y="1114296"/>
            <a:ext cx="12061371" cy="4985980"/>
          </a:xfrm>
          <a:prstGeom prst="rect">
            <a:avLst/>
          </a:prstGeom>
        </p:spPr>
        <p:txBody>
          <a:bodyPr wrap="square">
            <a:spAutoFit/>
          </a:bodyPr>
          <a:lstStyle/>
          <a:p>
            <a:r>
              <a:rPr lang="en-US" altLang="zh-CN" sz="2400" b="1" dirty="0">
                <a:solidFill>
                  <a:srgbClr val="0000FF"/>
                </a:solidFill>
                <a:latin typeface="Calibri" panose="020F0502020204030204" pitchFamily="34" charset="0"/>
              </a:rPr>
              <a:t>Executive Summary</a:t>
            </a:r>
            <a:endParaRPr lang="en-US" altLang="zh-CN" sz="2400" dirty="0">
              <a:solidFill>
                <a:srgbClr val="000000"/>
              </a:solidFill>
              <a:latin typeface="-webkit-standard"/>
            </a:endParaRPr>
          </a:p>
          <a:p>
            <a:r>
              <a:rPr lang="en-US" altLang="zh-CN" dirty="0">
                <a:solidFill>
                  <a:srgbClr val="000000"/>
                </a:solidFill>
                <a:latin typeface="-webkit-standard"/>
              </a:rPr>
              <a:t>5G Network Slicing is one of the key features of 5G. The essence of Network Slicing is in sharing network resources (PNFs, VNFs, CNFs) while satisfying widely varying and sometimes seemingly contradictory requirements to different customers in an optimal manner. Same network is expected to provide different Quality of Experience to different consumers, use case categories and industry verticals including factory automation, connected home, autonomous vehicles, smart cities, remote healthcare, in-stadium experience and rural broadband. An End-to-End Network Slice consists of RAN, Transport and Core network slice sub-nets. This Use Case intends to demonstrate the modeling, orchestration and assurance of a simple network slice (e.g. </a:t>
            </a:r>
            <a:r>
              <a:rPr lang="en-US" altLang="zh-CN" dirty="0" err="1">
                <a:solidFill>
                  <a:srgbClr val="000000"/>
                </a:solidFill>
                <a:latin typeface="-webkit-standard"/>
              </a:rPr>
              <a:t>eMBB</a:t>
            </a:r>
            <a:r>
              <a:rPr lang="en-US" altLang="zh-CN" dirty="0">
                <a:solidFill>
                  <a:srgbClr val="000000"/>
                </a:solidFill>
                <a:latin typeface="-webkit-standard"/>
              </a:rPr>
              <a:t>). While 3GPP standards are evolving and 5G RAN and core are being realized, this Use Case will start with realizing an E2E Network Slice with a simple example of a 5G RAN, Core and Transport Network Slice sub-nets. It will also align with relevant standard bodies (e.g., 3GPP, ETSI, TM Forum) as well as other open initiatives such as O-RAN where relevant, </a:t>
            </a:r>
            <a:r>
              <a:rPr lang="en-US" altLang="zh-CN" dirty="0" err="1">
                <a:solidFill>
                  <a:srgbClr val="000000"/>
                </a:solidFill>
                <a:latin typeface="-webkit-standard"/>
              </a:rPr>
              <a:t>w.r.to</a:t>
            </a:r>
            <a:r>
              <a:rPr lang="en-US" altLang="zh-CN" dirty="0">
                <a:solidFill>
                  <a:srgbClr val="000000"/>
                </a:solidFill>
                <a:latin typeface="-webkit-standard"/>
              </a:rPr>
              <a:t> both interfaces as well as the functional aspects.</a:t>
            </a:r>
          </a:p>
          <a:p>
            <a:endParaRPr lang="en-US" altLang="zh-CN" dirty="0">
              <a:solidFill>
                <a:srgbClr val="000000"/>
              </a:solidFill>
              <a:latin typeface="-webkit-standard"/>
            </a:endParaRPr>
          </a:p>
          <a:p>
            <a:r>
              <a:rPr lang="en-US" altLang="zh-CN" sz="2400" b="1" dirty="0">
                <a:solidFill>
                  <a:srgbClr val="0000FF"/>
                </a:solidFill>
                <a:latin typeface="Calibri" panose="020F0502020204030204" pitchFamily="34" charset="0"/>
              </a:rPr>
              <a:t>Business Impact</a:t>
            </a:r>
            <a:r>
              <a:rPr lang="en-US" altLang="zh-CN" sz="2400" dirty="0">
                <a:solidFill>
                  <a:srgbClr val="FF0000"/>
                </a:solidFill>
                <a:latin typeface="-webkit-standard"/>
              </a:rPr>
              <a:t> </a:t>
            </a:r>
            <a:endParaRPr lang="en-US" altLang="zh-CN" sz="2400" dirty="0">
              <a:solidFill>
                <a:srgbClr val="003366"/>
              </a:solidFill>
              <a:latin typeface="-webkit-standard"/>
            </a:endParaRPr>
          </a:p>
          <a:p>
            <a:r>
              <a:rPr lang="en-US" altLang="zh-CN" dirty="0">
                <a:solidFill>
                  <a:srgbClr val="000000"/>
                </a:solidFill>
                <a:latin typeface="-webkit-standard"/>
              </a:rPr>
              <a:t>Network Slicing is a feature that almost every service provider will leverage. It allows a service provider to improve their network efficiency by maximizing the network throughput more tailored to each user's use of the network. It is seen as an imperative for efficient and optimal use of their network. This will be particularly relevant as 5G is expected to have upwards of 10,000x the traffic load over 4G and 20GB peak data rates.</a:t>
            </a:r>
            <a:endParaRPr lang="en-US" altLang="zh-CN" b="0" i="0" u="none" strike="noStrike" dirty="0">
              <a:solidFill>
                <a:srgbClr val="000000"/>
              </a:solidFill>
              <a:effectLst/>
              <a:latin typeface="-webkit-standard"/>
            </a:endParaRPr>
          </a:p>
        </p:txBody>
      </p:sp>
    </p:spTree>
    <p:extLst>
      <p:ext uri="{BB962C8B-B14F-4D97-AF65-F5344CB8AC3E}">
        <p14:creationId xmlns:p14="http://schemas.microsoft.com/office/powerpoint/2010/main" val="2275275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244D749D-F1F5-154C-8F4B-93B00D8FC694}"/>
              </a:ext>
            </a:extLst>
          </p:cNvPr>
          <p:cNvSpPr/>
          <p:nvPr/>
        </p:nvSpPr>
        <p:spPr>
          <a:xfrm>
            <a:off x="31351" y="1052843"/>
            <a:ext cx="11831216" cy="4585871"/>
          </a:xfrm>
          <a:prstGeom prst="rect">
            <a:avLst/>
          </a:prstGeom>
        </p:spPr>
        <p:txBody>
          <a:bodyPr wrap="square">
            <a:spAutoFit/>
          </a:bodyPr>
          <a:lstStyle/>
          <a:p>
            <a:r>
              <a:rPr lang="en-US" altLang="zh-CN" sz="2000" b="1" dirty="0">
                <a:solidFill>
                  <a:srgbClr val="0000FF"/>
                </a:solidFill>
                <a:latin typeface="Calibri" panose="020F0502020204030204" pitchFamily="34" charset="0"/>
              </a:rPr>
              <a:t>Business Markets</a:t>
            </a:r>
            <a:r>
              <a:rPr lang="en-US" altLang="zh-CN" sz="2000" dirty="0">
                <a:solidFill>
                  <a:srgbClr val="003366"/>
                </a:solidFill>
                <a:latin typeface="-webkit-standard"/>
              </a:rPr>
              <a:t> </a:t>
            </a:r>
          </a:p>
          <a:p>
            <a:r>
              <a:rPr lang="en-US" altLang="zh-CN" dirty="0">
                <a:solidFill>
                  <a:srgbClr val="003366"/>
                </a:solidFill>
                <a:latin typeface="-webkit-standard"/>
              </a:rPr>
              <a:t> </a:t>
            </a:r>
            <a:r>
              <a:rPr lang="en-US" altLang="zh-CN" dirty="0">
                <a:solidFill>
                  <a:srgbClr val="000000"/>
                </a:solidFill>
                <a:latin typeface="-webkit-standard"/>
              </a:rPr>
              <a:t>Network Slicing, for this use case, is specifically aimed at a simple 5G access, core and transport. In the future, this might be extended to other domains or applications such as fixed wireless convergence, Wi-Fi access, all aspects of transport including fronthaul, or unified network management orchestration. This is the functionality that almost every wireless service provider will find valuable. The concepts and modeling work being done for Network Slicing will find applications in other areas as well. (</a:t>
            </a:r>
            <a:r>
              <a:rPr lang="en-US" altLang="zh-CN" u="sng" dirty="0">
                <a:solidFill>
                  <a:srgbClr val="000000"/>
                </a:solidFill>
                <a:latin typeface="-webkit-standard"/>
              </a:rPr>
              <a:t>Industries</a:t>
            </a:r>
            <a:r>
              <a:rPr lang="en-US" altLang="zh-CN" dirty="0">
                <a:solidFill>
                  <a:srgbClr val="000000"/>
                </a:solidFill>
                <a:latin typeface="-webkit-standard"/>
              </a:rPr>
              <a:t>) Some applications and industries such as smart cities, remote maintenance, video streaming vs life-saving first-responder type applications will demand different requirements from Network slicing. (</a:t>
            </a:r>
            <a:r>
              <a:rPr lang="en-US" altLang="zh-CN" u="sng" dirty="0">
                <a:solidFill>
                  <a:srgbClr val="000000"/>
                </a:solidFill>
                <a:latin typeface="-webkit-standard"/>
              </a:rPr>
              <a:t>Markets Regions</a:t>
            </a:r>
            <a:r>
              <a:rPr lang="en-US" altLang="zh-CN" dirty="0">
                <a:solidFill>
                  <a:srgbClr val="000000"/>
                </a:solidFill>
                <a:latin typeface="-webkit-standard"/>
              </a:rPr>
              <a:t>) There are no regional specific aspects to Network Slicing.</a:t>
            </a:r>
          </a:p>
          <a:p>
            <a:endParaRPr lang="en-US" altLang="zh-CN" dirty="0">
              <a:solidFill>
                <a:srgbClr val="000000"/>
              </a:solidFill>
              <a:latin typeface="-webkit-standard"/>
            </a:endParaRPr>
          </a:p>
          <a:p>
            <a:r>
              <a:rPr lang="en-US" altLang="zh-CN" sz="2000" b="1" dirty="0">
                <a:solidFill>
                  <a:srgbClr val="0000FF"/>
                </a:solidFill>
                <a:latin typeface="Calibri" panose="020F0502020204030204" pitchFamily="34" charset="0"/>
              </a:rPr>
              <a:t>Funding/Financial Impacts</a:t>
            </a:r>
            <a:r>
              <a:rPr lang="en-US" altLang="zh-CN" sz="2000" dirty="0">
                <a:solidFill>
                  <a:srgbClr val="003366"/>
                </a:solidFill>
                <a:latin typeface="-webkit-standard"/>
              </a:rPr>
              <a:t> </a:t>
            </a:r>
          </a:p>
          <a:p>
            <a:r>
              <a:rPr lang="en-US" altLang="zh-CN" dirty="0">
                <a:solidFill>
                  <a:srgbClr val="000000"/>
                </a:solidFill>
                <a:latin typeface="-webkit-standard"/>
              </a:rPr>
              <a:t>Network slicing engenders the optimal use of resources for a Network. Thus, this represents OPEX savings for a service provider.</a:t>
            </a:r>
          </a:p>
          <a:p>
            <a:endParaRPr lang="en-US" altLang="zh-CN" dirty="0">
              <a:solidFill>
                <a:srgbClr val="000000"/>
              </a:solidFill>
              <a:latin typeface="-webkit-standard"/>
            </a:endParaRPr>
          </a:p>
          <a:p>
            <a:r>
              <a:rPr lang="en-US" altLang="zh-CN" sz="2000" b="1" dirty="0">
                <a:solidFill>
                  <a:srgbClr val="0000FF"/>
                </a:solidFill>
                <a:latin typeface="Calibri" panose="020F0502020204030204" pitchFamily="34" charset="0"/>
              </a:rPr>
              <a:t>Organization </a:t>
            </a:r>
            <a:r>
              <a:rPr lang="en-US" altLang="zh-CN" sz="2000" b="1" dirty="0" err="1">
                <a:solidFill>
                  <a:srgbClr val="0000FF"/>
                </a:solidFill>
                <a:latin typeface="Calibri" panose="020F0502020204030204" pitchFamily="34" charset="0"/>
              </a:rPr>
              <a:t>Mgmt</a:t>
            </a:r>
            <a:r>
              <a:rPr lang="en-US" altLang="zh-CN" sz="2000" b="1" dirty="0">
                <a:solidFill>
                  <a:srgbClr val="0000FF"/>
                </a:solidFill>
                <a:latin typeface="Calibri" panose="020F0502020204030204" pitchFamily="34" charset="0"/>
              </a:rPr>
              <a:t>, Sales Strategies</a:t>
            </a:r>
            <a:r>
              <a:rPr lang="en-US" altLang="zh-CN" sz="2000" dirty="0">
                <a:solidFill>
                  <a:srgbClr val="FF0000"/>
                </a:solidFill>
                <a:latin typeface="-webkit-standard"/>
              </a:rPr>
              <a:t> </a:t>
            </a:r>
            <a:endParaRPr lang="en-US" altLang="zh-CN" sz="2000" dirty="0">
              <a:solidFill>
                <a:srgbClr val="003366"/>
              </a:solidFill>
              <a:latin typeface="-webkit-standard"/>
            </a:endParaRPr>
          </a:p>
          <a:p>
            <a:r>
              <a:rPr lang="en-US" altLang="zh-CN" dirty="0">
                <a:solidFill>
                  <a:srgbClr val="000000"/>
                </a:solidFill>
                <a:latin typeface="-webkit-standard"/>
              </a:rPr>
              <a:t>There is no additional organizational management or sales strategies for this use case outside of a service providers "normal" ONAP deployment and its attendant organizational resources from a service provider.</a:t>
            </a:r>
            <a:endParaRPr lang="en-US" altLang="zh-CN" b="0" i="0" u="none" strike="noStrike" dirty="0">
              <a:solidFill>
                <a:srgbClr val="000000"/>
              </a:solidFill>
              <a:effectLst/>
              <a:latin typeface="-webkit-standard"/>
            </a:endParaRPr>
          </a:p>
        </p:txBody>
      </p:sp>
    </p:spTree>
    <p:extLst>
      <p:ext uri="{BB962C8B-B14F-4D97-AF65-F5344CB8AC3E}">
        <p14:creationId xmlns:p14="http://schemas.microsoft.com/office/powerpoint/2010/main" val="2634950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6957B74-5A41-FD4A-B89C-8C390F46AE63}"/>
              </a:ext>
            </a:extLst>
          </p:cNvPr>
          <p:cNvSpPr>
            <a:spLocks noGrp="1"/>
          </p:cNvSpPr>
          <p:nvPr>
            <p:ph idx="1"/>
          </p:nvPr>
        </p:nvSpPr>
        <p:spPr>
          <a:xfrm>
            <a:off x="171450" y="1005840"/>
            <a:ext cx="11410950" cy="5021262"/>
          </a:xfrm>
        </p:spPr>
        <p:txBody>
          <a:bodyPr>
            <a:normAutofit lnSpcReduction="10000"/>
          </a:bodyPr>
          <a:lstStyle/>
          <a:p>
            <a:r>
              <a:rPr kumimoji="1" lang="en-US" altLang="zh-CN" sz="2800" b="1" dirty="0"/>
              <a:t>Overall</a:t>
            </a:r>
            <a:r>
              <a:rPr kumimoji="1" lang="zh-CN" altLang="en-US" sz="2800" b="1" dirty="0"/>
              <a:t> </a:t>
            </a:r>
            <a:r>
              <a:rPr kumimoji="1" lang="en-US" altLang="zh-CN" sz="2800" b="1" dirty="0"/>
              <a:t>high-level</a:t>
            </a:r>
            <a:r>
              <a:rPr kumimoji="1" lang="zh-CN" altLang="en-US" sz="2800" b="1" dirty="0"/>
              <a:t> </a:t>
            </a:r>
            <a:r>
              <a:rPr kumimoji="1" lang="en-US" altLang="zh-CN" sz="2800" b="1" dirty="0"/>
              <a:t>view</a:t>
            </a:r>
            <a:r>
              <a:rPr kumimoji="1" lang="zh-CN" altLang="en-US" sz="2800" b="1" dirty="0"/>
              <a:t> </a:t>
            </a:r>
            <a:r>
              <a:rPr kumimoji="1" lang="en-US" altLang="zh-CN" sz="2800" b="1" dirty="0"/>
              <a:t>of</a:t>
            </a:r>
            <a:r>
              <a:rPr kumimoji="1" lang="zh-CN" altLang="en-US" sz="2800" b="1" dirty="0"/>
              <a:t> </a:t>
            </a:r>
            <a:r>
              <a:rPr kumimoji="1" lang="en-US" altLang="zh-CN" sz="2800" b="1" dirty="0"/>
              <a:t>E2E</a:t>
            </a:r>
            <a:r>
              <a:rPr kumimoji="1" lang="zh-CN" altLang="en-US" sz="2800" b="1" dirty="0"/>
              <a:t> </a:t>
            </a:r>
            <a:r>
              <a:rPr kumimoji="1" lang="en-US" altLang="zh-CN" sz="2800" b="1" dirty="0"/>
              <a:t>Network</a:t>
            </a:r>
            <a:r>
              <a:rPr kumimoji="1" lang="zh-CN" altLang="en-US" sz="2800" b="1" dirty="0"/>
              <a:t> </a:t>
            </a:r>
            <a:r>
              <a:rPr kumimoji="1" lang="en-US" altLang="zh-CN" sz="2800" b="1" dirty="0"/>
              <a:t>Slicing</a:t>
            </a:r>
            <a:r>
              <a:rPr kumimoji="1" lang="zh-CN" altLang="en-US" sz="2800" b="1" dirty="0"/>
              <a:t>  </a:t>
            </a:r>
            <a:r>
              <a:rPr kumimoji="1" lang="en-US" altLang="zh-CN" sz="2800" b="1" dirty="0"/>
              <a:t>in</a:t>
            </a:r>
            <a:r>
              <a:rPr kumimoji="1" lang="zh-CN" altLang="en-US" sz="2800" b="1" dirty="0"/>
              <a:t> </a:t>
            </a:r>
            <a:r>
              <a:rPr kumimoji="1" lang="en-US" altLang="zh-CN" sz="2800" b="1" dirty="0"/>
              <a:t>G</a:t>
            </a:r>
            <a:r>
              <a:rPr kumimoji="1" lang="zh-CN" altLang="en-US" sz="2800" b="1" dirty="0"/>
              <a:t> </a:t>
            </a:r>
            <a:r>
              <a:rPr kumimoji="1" lang="en-US" altLang="zh-CN" sz="2800" b="1" dirty="0"/>
              <a:t>release</a:t>
            </a:r>
          </a:p>
          <a:p>
            <a:pPr marL="350838" lvl="1" indent="274638">
              <a:lnSpc>
                <a:spcPct val="110000"/>
              </a:lnSpc>
              <a:buFont typeface="Wingdings" pitchFamily="2" charset="2"/>
              <a:buChar char="Ø"/>
            </a:pPr>
            <a:r>
              <a:rPr kumimoji="1" lang="en-US" altLang="zh-CN" sz="2200" dirty="0"/>
              <a:t>Architecture</a:t>
            </a:r>
            <a:r>
              <a:rPr kumimoji="1" lang="zh-CN" altLang="en-US" sz="2200" dirty="0"/>
              <a:t> </a:t>
            </a:r>
            <a:r>
              <a:rPr kumimoji="1" lang="en-US" altLang="zh-CN" sz="2200" dirty="0"/>
              <a:t>choice</a:t>
            </a:r>
          </a:p>
          <a:p>
            <a:pPr marL="350838" lvl="1" indent="274638">
              <a:lnSpc>
                <a:spcPct val="110000"/>
              </a:lnSpc>
              <a:buFont typeface="Wingdings" pitchFamily="2" charset="2"/>
              <a:buChar char="Ø"/>
            </a:pPr>
            <a:r>
              <a:rPr kumimoji="1" lang="en-US" altLang="zh-CN" sz="2200" dirty="0"/>
              <a:t>ONAP</a:t>
            </a:r>
            <a:r>
              <a:rPr kumimoji="1" lang="zh-CN" altLang="en-US" sz="2200" dirty="0"/>
              <a:t> </a:t>
            </a:r>
            <a:r>
              <a:rPr kumimoji="1" lang="en-US" altLang="zh-CN" sz="2200" dirty="0"/>
              <a:t>external Interfaces</a:t>
            </a:r>
          </a:p>
          <a:p>
            <a:pPr marL="350838" lvl="1" indent="274638">
              <a:lnSpc>
                <a:spcPct val="110000"/>
              </a:lnSpc>
              <a:buFont typeface="Wingdings" pitchFamily="2" charset="2"/>
              <a:buChar char="Ø"/>
            </a:pPr>
            <a:r>
              <a:rPr kumimoji="1" lang="en-US" altLang="zh-CN" sz="2200" dirty="0"/>
              <a:t>Network Slice</a:t>
            </a:r>
            <a:r>
              <a:rPr kumimoji="1" lang="zh-CN" altLang="en-US" sz="2200" dirty="0"/>
              <a:t> </a:t>
            </a:r>
            <a:r>
              <a:rPr kumimoji="1" lang="en-US" altLang="zh-CN" sz="2200" dirty="0"/>
              <a:t>LCM</a:t>
            </a:r>
            <a:endParaRPr kumimoji="1" lang="en-US" altLang="zh-CN" dirty="0"/>
          </a:p>
          <a:p>
            <a:pPr marL="0" indent="0">
              <a:buNone/>
            </a:pPr>
            <a:endParaRPr kumimoji="1" lang="en-US" altLang="zh-CN" dirty="0"/>
          </a:p>
          <a:p>
            <a:pPr>
              <a:lnSpc>
                <a:spcPct val="100000"/>
              </a:lnSpc>
            </a:pPr>
            <a:r>
              <a:rPr kumimoji="1" lang="zh-CN" altLang="en-US" sz="2800" b="1" dirty="0"/>
              <a:t> </a:t>
            </a:r>
            <a:r>
              <a:rPr kumimoji="1" lang="en-US" altLang="zh-CN" sz="2800" b="1" dirty="0"/>
              <a:t>Requirements</a:t>
            </a:r>
            <a:r>
              <a:rPr kumimoji="1" lang="zh-CN" altLang="en-US" sz="2800" b="1" dirty="0"/>
              <a:t> </a:t>
            </a:r>
            <a:r>
              <a:rPr kumimoji="1" lang="en-US" altLang="zh-CN" sz="2800" b="1" dirty="0"/>
              <a:t>for</a:t>
            </a:r>
            <a:r>
              <a:rPr kumimoji="1" lang="zh-CN" altLang="en-US" sz="2800" b="1" dirty="0"/>
              <a:t> </a:t>
            </a:r>
            <a:r>
              <a:rPr kumimoji="1" lang="en-US" altLang="zh-CN" sz="2800" b="1" dirty="0"/>
              <a:t>G</a:t>
            </a:r>
            <a:r>
              <a:rPr kumimoji="1" lang="zh-CN" altLang="en-US" sz="2800" b="1" dirty="0"/>
              <a:t> </a:t>
            </a:r>
            <a:r>
              <a:rPr kumimoji="1" lang="en-US" altLang="zh-CN" sz="2800" b="1" dirty="0"/>
              <a:t>release</a:t>
            </a:r>
          </a:p>
          <a:p>
            <a:pPr marL="350838" lvl="1" indent="274638">
              <a:lnSpc>
                <a:spcPct val="110000"/>
              </a:lnSpc>
              <a:buFont typeface="Wingdings" pitchFamily="2" charset="2"/>
              <a:buChar char="Ø"/>
            </a:pPr>
            <a:r>
              <a:rPr kumimoji="1" lang="en-US" altLang="zh-CN" sz="2200" dirty="0"/>
              <a:t>Overall</a:t>
            </a:r>
            <a:r>
              <a:rPr kumimoji="1" lang="zh-CN" altLang="en-US" sz="2200" dirty="0"/>
              <a:t> </a:t>
            </a:r>
            <a:r>
              <a:rPr kumimoji="1" lang="en-US" altLang="zh-CN" sz="2200" dirty="0"/>
              <a:t>list of requirements</a:t>
            </a:r>
          </a:p>
          <a:p>
            <a:pPr marL="350838" lvl="1" indent="274638">
              <a:lnSpc>
                <a:spcPct val="110000"/>
              </a:lnSpc>
              <a:buFont typeface="Wingdings" pitchFamily="2" charset="2"/>
              <a:buChar char="Ø"/>
            </a:pPr>
            <a:r>
              <a:rPr kumimoji="1" lang="en-US" altLang="zh-CN" sz="2200" dirty="0"/>
              <a:t>High-level</a:t>
            </a:r>
            <a:r>
              <a:rPr kumimoji="1" lang="zh-CN" altLang="en-US" sz="2200" dirty="0"/>
              <a:t> </a:t>
            </a:r>
            <a:r>
              <a:rPr kumimoji="1" lang="en-US" altLang="zh-CN" sz="2200" dirty="0"/>
              <a:t>details</a:t>
            </a:r>
          </a:p>
          <a:p>
            <a:pPr lvl="3">
              <a:lnSpc>
                <a:spcPct val="170000"/>
              </a:lnSpc>
              <a:buFont typeface="Courier New" panose="02070309020205020404" pitchFamily="49" charset="0"/>
              <a:buChar char="o"/>
            </a:pPr>
            <a:r>
              <a:rPr kumimoji="1" lang="en-US" altLang="zh-CN" sz="1800" dirty="0"/>
              <a:t>RAN</a:t>
            </a:r>
            <a:r>
              <a:rPr kumimoji="1" lang="zh-CN" altLang="en-US" sz="1800" dirty="0"/>
              <a:t> </a:t>
            </a:r>
            <a:r>
              <a:rPr kumimoji="1" lang="en-US" altLang="zh-CN" sz="1800" dirty="0"/>
              <a:t>sub-net</a:t>
            </a:r>
            <a:r>
              <a:rPr kumimoji="1" lang="zh-CN" altLang="en-US" sz="1800" dirty="0"/>
              <a:t> </a:t>
            </a:r>
            <a:r>
              <a:rPr kumimoji="1" lang="en-US" altLang="zh-CN" sz="1800" dirty="0"/>
              <a:t>slicing</a:t>
            </a:r>
          </a:p>
          <a:p>
            <a:pPr lvl="3">
              <a:lnSpc>
                <a:spcPct val="170000"/>
              </a:lnSpc>
              <a:buFont typeface="Courier New" panose="02070309020205020404" pitchFamily="49" charset="0"/>
              <a:buChar char="o"/>
            </a:pPr>
            <a:r>
              <a:rPr kumimoji="1" lang="en-US" altLang="zh-CN" sz="1800" dirty="0"/>
              <a:t>Transport</a:t>
            </a:r>
            <a:r>
              <a:rPr kumimoji="1" lang="zh-CN" altLang="en-US" sz="1800" dirty="0"/>
              <a:t> </a:t>
            </a:r>
            <a:r>
              <a:rPr kumimoji="1" lang="en-US" altLang="zh-CN" sz="1800" dirty="0"/>
              <a:t>sub-net</a:t>
            </a:r>
            <a:r>
              <a:rPr kumimoji="1" lang="zh-CN" altLang="en-US" sz="1800" dirty="0"/>
              <a:t> </a:t>
            </a:r>
            <a:r>
              <a:rPr kumimoji="1" lang="en-US" altLang="zh-CN" sz="1800" dirty="0"/>
              <a:t>slicing</a:t>
            </a:r>
          </a:p>
          <a:p>
            <a:pPr lvl="3">
              <a:lnSpc>
                <a:spcPct val="170000"/>
              </a:lnSpc>
              <a:buFont typeface="Courier New" panose="02070309020205020404" pitchFamily="49" charset="0"/>
              <a:buChar char="o"/>
            </a:pPr>
            <a:r>
              <a:rPr kumimoji="1" lang="en-US" altLang="zh-CN" sz="1800" dirty="0"/>
              <a:t>Intelligent</a:t>
            </a:r>
            <a:r>
              <a:rPr kumimoji="1" lang="zh-CN" altLang="en-US" sz="1800" dirty="0"/>
              <a:t> </a:t>
            </a:r>
            <a:r>
              <a:rPr kumimoji="1" lang="en-US" altLang="zh-CN" sz="1800" dirty="0"/>
              <a:t>network</a:t>
            </a:r>
            <a:r>
              <a:rPr kumimoji="1" lang="zh-CN" altLang="en-US" sz="1800" dirty="0"/>
              <a:t> </a:t>
            </a:r>
            <a:r>
              <a:rPr kumimoji="1" lang="en-US" altLang="zh-CN" sz="1800" dirty="0"/>
              <a:t>slicing</a:t>
            </a:r>
          </a:p>
          <a:p>
            <a:pPr lvl="2">
              <a:buFont typeface="Wingdings" pitchFamily="2" charset="2"/>
              <a:buChar char="l"/>
            </a:pPr>
            <a:endParaRPr kumimoji="1" lang="en-US" altLang="zh-CN" sz="2000" dirty="0"/>
          </a:p>
        </p:txBody>
      </p:sp>
      <p:sp>
        <p:nvSpPr>
          <p:cNvPr id="3" name="标题 2">
            <a:extLst>
              <a:ext uri="{FF2B5EF4-FFF2-40B4-BE49-F238E27FC236}">
                <a16:creationId xmlns:a16="http://schemas.microsoft.com/office/drawing/2014/main" id="{624F7971-778A-C94A-8B97-CA3818A1962B}"/>
              </a:ext>
            </a:extLst>
          </p:cNvPr>
          <p:cNvSpPr>
            <a:spLocks noGrp="1"/>
          </p:cNvSpPr>
          <p:nvPr>
            <p:ph type="title"/>
          </p:nvPr>
        </p:nvSpPr>
        <p:spPr/>
        <p:txBody>
          <a:bodyPr/>
          <a:lstStyle/>
          <a:p>
            <a:r>
              <a:rPr kumimoji="1" lang="en-US" altLang="zh-CN" dirty="0"/>
              <a:t>Content</a:t>
            </a:r>
            <a:endParaRPr kumimoji="1" lang="zh-CN" altLang="en-US" dirty="0"/>
          </a:p>
        </p:txBody>
      </p:sp>
    </p:spTree>
    <p:extLst>
      <p:ext uri="{BB962C8B-B14F-4D97-AF65-F5344CB8AC3E}">
        <p14:creationId xmlns:p14="http://schemas.microsoft.com/office/powerpoint/2010/main" val="2875104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DF51C2-A9B3-479B-BC6A-EFF223335EA3}"/>
              </a:ext>
            </a:extLst>
          </p:cNvPr>
          <p:cNvSpPr>
            <a:spLocks noGrp="1"/>
          </p:cNvSpPr>
          <p:nvPr>
            <p:ph type="title"/>
          </p:nvPr>
        </p:nvSpPr>
        <p:spPr>
          <a:xfrm>
            <a:off x="-41541" y="236000"/>
            <a:ext cx="12029650" cy="640080"/>
          </a:xfrm>
        </p:spPr>
        <p:txBody>
          <a:bodyPr>
            <a:normAutofit/>
          </a:bodyPr>
          <a:lstStyle/>
          <a:p>
            <a:r>
              <a:rPr lang="en-US" altLang="zh-CN" sz="3300" dirty="0"/>
              <a:t>ONAP-based</a:t>
            </a:r>
            <a:r>
              <a:rPr lang="zh-CN" altLang="en-US" sz="3300" dirty="0"/>
              <a:t> </a:t>
            </a:r>
            <a:r>
              <a:rPr lang="en-US" altLang="zh-CN" sz="3300" dirty="0"/>
              <a:t>Slice</a:t>
            </a:r>
            <a:r>
              <a:rPr lang="zh-CN" altLang="en-US" sz="3300" dirty="0"/>
              <a:t> </a:t>
            </a:r>
            <a:r>
              <a:rPr lang="en-US" altLang="zh-CN" sz="3300" dirty="0"/>
              <a:t>Management</a:t>
            </a:r>
            <a:r>
              <a:rPr lang="zh-CN" altLang="en-US" sz="3300" dirty="0"/>
              <a:t> </a:t>
            </a:r>
            <a:r>
              <a:rPr lang="en-US" altLang="zh-CN" sz="3300" dirty="0"/>
              <a:t>Overall</a:t>
            </a:r>
            <a:r>
              <a:rPr lang="zh-CN" altLang="en-US" sz="3300" dirty="0"/>
              <a:t> </a:t>
            </a:r>
            <a:r>
              <a:rPr lang="en-US" altLang="zh-CN" sz="3300" dirty="0"/>
              <a:t>Architecture</a:t>
            </a:r>
            <a:r>
              <a:rPr lang="zh-CN" altLang="en-US" sz="3300" dirty="0"/>
              <a:t> </a:t>
            </a:r>
            <a:r>
              <a:rPr lang="en-US" altLang="zh-CN" sz="3300" dirty="0"/>
              <a:t>Choices</a:t>
            </a:r>
            <a:endParaRPr lang="en-US" sz="3300" dirty="0"/>
          </a:p>
        </p:txBody>
      </p:sp>
      <p:sp>
        <p:nvSpPr>
          <p:cNvPr id="5" name="Rectangle 4">
            <a:extLst>
              <a:ext uri="{FF2B5EF4-FFF2-40B4-BE49-F238E27FC236}">
                <a16:creationId xmlns:a16="http://schemas.microsoft.com/office/drawing/2014/main" id="{297544C9-6D06-4CFC-9AB5-4C08CE23D899}"/>
              </a:ext>
            </a:extLst>
          </p:cNvPr>
          <p:cNvSpPr/>
          <p:nvPr/>
        </p:nvSpPr>
        <p:spPr>
          <a:xfrm>
            <a:off x="200800" y="3135691"/>
            <a:ext cx="1820903" cy="5759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7" name="Rectangle 6">
            <a:extLst>
              <a:ext uri="{FF2B5EF4-FFF2-40B4-BE49-F238E27FC236}">
                <a16:creationId xmlns:a16="http://schemas.microsoft.com/office/drawing/2014/main" id="{8DDDAFB4-8560-4CFB-A582-BC2BAF1E0707}"/>
              </a:ext>
            </a:extLst>
          </p:cNvPr>
          <p:cNvSpPr/>
          <p:nvPr/>
        </p:nvSpPr>
        <p:spPr>
          <a:xfrm>
            <a:off x="199627" y="1991449"/>
            <a:ext cx="1820902" cy="567969"/>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8" name="Arrow: Up-Down 7">
            <a:extLst>
              <a:ext uri="{FF2B5EF4-FFF2-40B4-BE49-F238E27FC236}">
                <a16:creationId xmlns:a16="http://schemas.microsoft.com/office/drawing/2014/main" id="{C6339F79-2E87-40B3-A6CD-3DBAFC48F858}"/>
              </a:ext>
            </a:extLst>
          </p:cNvPr>
          <p:cNvSpPr/>
          <p:nvPr/>
        </p:nvSpPr>
        <p:spPr>
          <a:xfrm>
            <a:off x="956504" y="255941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9" name="TextBox 8">
            <a:extLst>
              <a:ext uri="{FF2B5EF4-FFF2-40B4-BE49-F238E27FC236}">
                <a16:creationId xmlns:a16="http://schemas.microsoft.com/office/drawing/2014/main" id="{5D10E08A-EE80-4587-ABDE-C225F0A1C083}"/>
              </a:ext>
            </a:extLst>
          </p:cNvPr>
          <p:cNvSpPr txBox="1"/>
          <p:nvPr/>
        </p:nvSpPr>
        <p:spPr>
          <a:xfrm>
            <a:off x="1110076" y="1496156"/>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10" name="Rectangle 9">
            <a:extLst>
              <a:ext uri="{FF2B5EF4-FFF2-40B4-BE49-F238E27FC236}">
                <a16:creationId xmlns:a16="http://schemas.microsoft.com/office/drawing/2014/main" id="{E80FE248-FBAF-4E7C-A26D-234E26EDC10D}"/>
              </a:ext>
            </a:extLst>
          </p:cNvPr>
          <p:cNvSpPr/>
          <p:nvPr/>
        </p:nvSpPr>
        <p:spPr>
          <a:xfrm>
            <a:off x="200800" y="4300910"/>
            <a:ext cx="1819729" cy="5433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aseline="30000" dirty="0">
              <a:solidFill>
                <a:srgbClr val="44546A"/>
              </a:solidFill>
            </a:endParaRPr>
          </a:p>
          <a:p>
            <a:pPr algn="ctr"/>
            <a:r>
              <a:rPr lang="en-US" b="1" dirty="0">
                <a:solidFill>
                  <a:srgbClr val="44546A"/>
                </a:solidFill>
              </a:rPr>
              <a:t>(ONAP)</a:t>
            </a:r>
          </a:p>
        </p:txBody>
      </p:sp>
      <p:sp>
        <p:nvSpPr>
          <p:cNvPr id="13" name="Arrow: Up-Down 12">
            <a:extLst>
              <a:ext uri="{FF2B5EF4-FFF2-40B4-BE49-F238E27FC236}">
                <a16:creationId xmlns:a16="http://schemas.microsoft.com/office/drawing/2014/main" id="{759D0625-6557-4F36-80EA-7EC46DEE73F2}"/>
              </a:ext>
            </a:extLst>
          </p:cNvPr>
          <p:cNvSpPr/>
          <p:nvPr/>
        </p:nvSpPr>
        <p:spPr>
          <a:xfrm>
            <a:off x="956504" y="1355591"/>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15" name="Cloud 14">
            <a:extLst>
              <a:ext uri="{FF2B5EF4-FFF2-40B4-BE49-F238E27FC236}">
                <a16:creationId xmlns:a16="http://schemas.microsoft.com/office/drawing/2014/main" id="{C89C9073-E8FB-4464-AE9C-F0A0A4AA58BF}"/>
              </a:ext>
            </a:extLst>
          </p:cNvPr>
          <p:cNvSpPr/>
          <p:nvPr/>
        </p:nvSpPr>
        <p:spPr>
          <a:xfrm>
            <a:off x="136506" y="5375270"/>
            <a:ext cx="1819729" cy="409632"/>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44546A"/>
                </a:solidFill>
              </a:rPr>
              <a:t>xNFs</a:t>
            </a:r>
            <a:endParaRPr lang="en-US" dirty="0">
              <a:solidFill>
                <a:srgbClr val="44546A"/>
              </a:solidFill>
            </a:endParaRPr>
          </a:p>
        </p:txBody>
      </p:sp>
      <p:sp>
        <p:nvSpPr>
          <p:cNvPr id="41" name="Arrow: Up-Down 40">
            <a:extLst>
              <a:ext uri="{FF2B5EF4-FFF2-40B4-BE49-F238E27FC236}">
                <a16:creationId xmlns:a16="http://schemas.microsoft.com/office/drawing/2014/main" id="{33137C79-7472-4B42-9B8A-17DD0168C812}"/>
              </a:ext>
            </a:extLst>
          </p:cNvPr>
          <p:cNvSpPr/>
          <p:nvPr/>
        </p:nvSpPr>
        <p:spPr>
          <a:xfrm>
            <a:off x="955331" y="371167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2" name="Arrow: Up-Down 41">
            <a:extLst>
              <a:ext uri="{FF2B5EF4-FFF2-40B4-BE49-F238E27FC236}">
                <a16:creationId xmlns:a16="http://schemas.microsoft.com/office/drawing/2014/main" id="{1F4324D5-5356-41BC-B6ED-1058D6837128}"/>
              </a:ext>
            </a:extLst>
          </p:cNvPr>
          <p:cNvSpPr/>
          <p:nvPr/>
        </p:nvSpPr>
        <p:spPr>
          <a:xfrm>
            <a:off x="951026" y="4844298"/>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3" name="Rectangle 42">
            <a:extLst>
              <a:ext uri="{FF2B5EF4-FFF2-40B4-BE49-F238E27FC236}">
                <a16:creationId xmlns:a16="http://schemas.microsoft.com/office/drawing/2014/main" id="{664F536C-24F2-481C-8479-C598C1033534}"/>
              </a:ext>
            </a:extLst>
          </p:cNvPr>
          <p:cNvSpPr/>
          <p:nvPr/>
        </p:nvSpPr>
        <p:spPr>
          <a:xfrm>
            <a:off x="2681215" y="3135691"/>
            <a:ext cx="1820903" cy="550484"/>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44" name="Rectangle 43">
            <a:extLst>
              <a:ext uri="{FF2B5EF4-FFF2-40B4-BE49-F238E27FC236}">
                <a16:creationId xmlns:a16="http://schemas.microsoft.com/office/drawing/2014/main" id="{167BED1D-A4E1-41F8-80F6-AF47BB8B85E6}"/>
              </a:ext>
            </a:extLst>
          </p:cNvPr>
          <p:cNvSpPr/>
          <p:nvPr/>
        </p:nvSpPr>
        <p:spPr>
          <a:xfrm>
            <a:off x="2680042" y="1991449"/>
            <a:ext cx="1820902" cy="54246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45" name="Arrow: Up-Down 44">
            <a:extLst>
              <a:ext uri="{FF2B5EF4-FFF2-40B4-BE49-F238E27FC236}">
                <a16:creationId xmlns:a16="http://schemas.microsoft.com/office/drawing/2014/main" id="{A034BCB5-5531-4DD4-9B24-F68D233F3C9A}"/>
              </a:ext>
            </a:extLst>
          </p:cNvPr>
          <p:cNvSpPr/>
          <p:nvPr/>
        </p:nvSpPr>
        <p:spPr>
          <a:xfrm>
            <a:off x="3436919" y="253391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7" name="Rectangle 46">
            <a:extLst>
              <a:ext uri="{FF2B5EF4-FFF2-40B4-BE49-F238E27FC236}">
                <a16:creationId xmlns:a16="http://schemas.microsoft.com/office/drawing/2014/main" id="{DE46E17A-C5D9-48C4-A8C3-924522740291}"/>
              </a:ext>
            </a:extLst>
          </p:cNvPr>
          <p:cNvSpPr/>
          <p:nvPr/>
        </p:nvSpPr>
        <p:spPr>
          <a:xfrm>
            <a:off x="2681215" y="4300909"/>
            <a:ext cx="1819729" cy="517885"/>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1" baseline="30000" dirty="0">
              <a:solidFill>
                <a:srgbClr val="44546A"/>
              </a:solidFill>
            </a:endParaRPr>
          </a:p>
          <a:p>
            <a:pPr algn="ctr"/>
            <a:r>
              <a:rPr lang="en-US" b="1" dirty="0">
                <a:solidFill>
                  <a:srgbClr val="44546A"/>
                </a:solidFill>
              </a:rPr>
              <a:t>(ONAP)</a:t>
            </a:r>
          </a:p>
        </p:txBody>
      </p:sp>
      <p:sp>
        <p:nvSpPr>
          <p:cNvPr id="48" name="Arrow: Up-Down 47">
            <a:extLst>
              <a:ext uri="{FF2B5EF4-FFF2-40B4-BE49-F238E27FC236}">
                <a16:creationId xmlns:a16="http://schemas.microsoft.com/office/drawing/2014/main" id="{A159543B-7B75-4AC6-8F67-A62A52232372}"/>
              </a:ext>
            </a:extLst>
          </p:cNvPr>
          <p:cNvSpPr/>
          <p:nvPr/>
        </p:nvSpPr>
        <p:spPr>
          <a:xfrm>
            <a:off x="3467633" y="1373268"/>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49" name="Cloud 48">
            <a:extLst>
              <a:ext uri="{FF2B5EF4-FFF2-40B4-BE49-F238E27FC236}">
                <a16:creationId xmlns:a16="http://schemas.microsoft.com/office/drawing/2014/main" id="{91B4451B-5E82-463B-99AA-B7E0E94533A9}"/>
              </a:ext>
            </a:extLst>
          </p:cNvPr>
          <p:cNvSpPr/>
          <p:nvPr/>
        </p:nvSpPr>
        <p:spPr>
          <a:xfrm>
            <a:off x="2616921" y="5349766"/>
            <a:ext cx="1819729" cy="41977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0" name="Arrow: Up-Down 49">
            <a:extLst>
              <a:ext uri="{FF2B5EF4-FFF2-40B4-BE49-F238E27FC236}">
                <a16:creationId xmlns:a16="http://schemas.microsoft.com/office/drawing/2014/main" id="{C106D84D-D892-47FB-B558-D60066BB91D7}"/>
              </a:ext>
            </a:extLst>
          </p:cNvPr>
          <p:cNvSpPr/>
          <p:nvPr/>
        </p:nvSpPr>
        <p:spPr>
          <a:xfrm>
            <a:off x="3435746" y="368617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1" name="Arrow: Up-Down 50">
            <a:extLst>
              <a:ext uri="{FF2B5EF4-FFF2-40B4-BE49-F238E27FC236}">
                <a16:creationId xmlns:a16="http://schemas.microsoft.com/office/drawing/2014/main" id="{9EC1F957-08F3-4698-A61C-0A4437AEF255}"/>
              </a:ext>
            </a:extLst>
          </p:cNvPr>
          <p:cNvSpPr/>
          <p:nvPr/>
        </p:nvSpPr>
        <p:spPr>
          <a:xfrm>
            <a:off x="3431441" y="4818794"/>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2" name="Rectangle 51">
            <a:extLst>
              <a:ext uri="{FF2B5EF4-FFF2-40B4-BE49-F238E27FC236}">
                <a16:creationId xmlns:a16="http://schemas.microsoft.com/office/drawing/2014/main" id="{05C73202-C9E0-4672-B162-8C28BF11230D}"/>
              </a:ext>
            </a:extLst>
          </p:cNvPr>
          <p:cNvSpPr/>
          <p:nvPr/>
        </p:nvSpPr>
        <p:spPr>
          <a:xfrm>
            <a:off x="5223058" y="3124861"/>
            <a:ext cx="1820903" cy="535810"/>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53" name="Rectangle 52">
            <a:extLst>
              <a:ext uri="{FF2B5EF4-FFF2-40B4-BE49-F238E27FC236}">
                <a16:creationId xmlns:a16="http://schemas.microsoft.com/office/drawing/2014/main" id="{D0037453-B082-4BC7-943A-60F935BCA233}"/>
              </a:ext>
            </a:extLst>
          </p:cNvPr>
          <p:cNvSpPr/>
          <p:nvPr/>
        </p:nvSpPr>
        <p:spPr>
          <a:xfrm>
            <a:off x="5221885" y="1991449"/>
            <a:ext cx="1820902" cy="51696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54" name="Arrow: Up-Down 53">
            <a:extLst>
              <a:ext uri="{FF2B5EF4-FFF2-40B4-BE49-F238E27FC236}">
                <a16:creationId xmlns:a16="http://schemas.microsoft.com/office/drawing/2014/main" id="{6B132DFF-B34D-4A1B-9E29-1015EFF20C85}"/>
              </a:ext>
            </a:extLst>
          </p:cNvPr>
          <p:cNvSpPr/>
          <p:nvPr/>
        </p:nvSpPr>
        <p:spPr>
          <a:xfrm>
            <a:off x="5978762" y="250841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6" name="Rectangle 55">
            <a:extLst>
              <a:ext uri="{FF2B5EF4-FFF2-40B4-BE49-F238E27FC236}">
                <a16:creationId xmlns:a16="http://schemas.microsoft.com/office/drawing/2014/main" id="{C728D7DD-E6AF-4714-896B-216DDAE57D3B}"/>
              </a:ext>
            </a:extLst>
          </p:cNvPr>
          <p:cNvSpPr/>
          <p:nvPr/>
        </p:nvSpPr>
        <p:spPr>
          <a:xfrm>
            <a:off x="5223058" y="4290079"/>
            <a:ext cx="1819729" cy="5032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p>
        </p:txBody>
      </p:sp>
      <p:sp>
        <p:nvSpPr>
          <p:cNvPr id="57" name="Arrow: Up-Down 56">
            <a:extLst>
              <a:ext uri="{FF2B5EF4-FFF2-40B4-BE49-F238E27FC236}">
                <a16:creationId xmlns:a16="http://schemas.microsoft.com/office/drawing/2014/main" id="{EE621DE1-3A9F-4F46-9930-B5DD9457BD4D}"/>
              </a:ext>
            </a:extLst>
          </p:cNvPr>
          <p:cNvSpPr/>
          <p:nvPr/>
        </p:nvSpPr>
        <p:spPr>
          <a:xfrm>
            <a:off x="5978762" y="1387834"/>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58" name="Cloud 57">
            <a:extLst>
              <a:ext uri="{FF2B5EF4-FFF2-40B4-BE49-F238E27FC236}">
                <a16:creationId xmlns:a16="http://schemas.microsoft.com/office/drawing/2014/main" id="{6D39476B-4A14-4935-99EA-9CE53031EF9D}"/>
              </a:ext>
            </a:extLst>
          </p:cNvPr>
          <p:cNvSpPr/>
          <p:nvPr/>
        </p:nvSpPr>
        <p:spPr>
          <a:xfrm>
            <a:off x="5158764" y="5324262"/>
            <a:ext cx="1819729" cy="460640"/>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9" name="Arrow: Up-Down 58">
            <a:extLst>
              <a:ext uri="{FF2B5EF4-FFF2-40B4-BE49-F238E27FC236}">
                <a16:creationId xmlns:a16="http://schemas.microsoft.com/office/drawing/2014/main" id="{34C13126-8F51-47EE-BDA0-F2B8147FB628}"/>
              </a:ext>
            </a:extLst>
          </p:cNvPr>
          <p:cNvSpPr/>
          <p:nvPr/>
        </p:nvSpPr>
        <p:spPr>
          <a:xfrm>
            <a:off x="5977589" y="366067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0" name="Arrow: Up-Down 59">
            <a:extLst>
              <a:ext uri="{FF2B5EF4-FFF2-40B4-BE49-F238E27FC236}">
                <a16:creationId xmlns:a16="http://schemas.microsoft.com/office/drawing/2014/main" id="{08606E60-4B23-4C17-99BA-8307A3EA400D}"/>
              </a:ext>
            </a:extLst>
          </p:cNvPr>
          <p:cNvSpPr/>
          <p:nvPr/>
        </p:nvSpPr>
        <p:spPr>
          <a:xfrm>
            <a:off x="5973284" y="479329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1" name="Rectangle 60">
            <a:extLst>
              <a:ext uri="{FF2B5EF4-FFF2-40B4-BE49-F238E27FC236}">
                <a16:creationId xmlns:a16="http://schemas.microsoft.com/office/drawing/2014/main" id="{34951881-8E4C-47DA-9EDC-5D82C36BEB53}"/>
              </a:ext>
            </a:extLst>
          </p:cNvPr>
          <p:cNvSpPr/>
          <p:nvPr/>
        </p:nvSpPr>
        <p:spPr>
          <a:xfrm>
            <a:off x="7668891" y="3124861"/>
            <a:ext cx="1820903" cy="497502"/>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62" name="Rectangle 61">
            <a:extLst>
              <a:ext uri="{FF2B5EF4-FFF2-40B4-BE49-F238E27FC236}">
                <a16:creationId xmlns:a16="http://schemas.microsoft.com/office/drawing/2014/main" id="{6B9BD0F7-D901-4CA2-B0B1-05D5E87BA65D}"/>
              </a:ext>
            </a:extLst>
          </p:cNvPr>
          <p:cNvSpPr/>
          <p:nvPr/>
        </p:nvSpPr>
        <p:spPr>
          <a:xfrm>
            <a:off x="7667718" y="2014682"/>
            <a:ext cx="1820902"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63" name="Arrow: Up-Down 62">
            <a:extLst>
              <a:ext uri="{FF2B5EF4-FFF2-40B4-BE49-F238E27FC236}">
                <a16:creationId xmlns:a16="http://schemas.microsoft.com/office/drawing/2014/main" id="{8049C1FD-405D-4803-AC00-E34153347E23}"/>
              </a:ext>
            </a:extLst>
          </p:cNvPr>
          <p:cNvSpPr/>
          <p:nvPr/>
        </p:nvSpPr>
        <p:spPr>
          <a:xfrm>
            <a:off x="8439684" y="251513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4" name="TextBox 63">
            <a:extLst>
              <a:ext uri="{FF2B5EF4-FFF2-40B4-BE49-F238E27FC236}">
                <a16:creationId xmlns:a16="http://schemas.microsoft.com/office/drawing/2014/main" id="{0D93C9AE-35EC-47F7-B032-E27262F35A7D}"/>
              </a:ext>
            </a:extLst>
          </p:cNvPr>
          <p:cNvSpPr txBox="1"/>
          <p:nvPr/>
        </p:nvSpPr>
        <p:spPr>
          <a:xfrm>
            <a:off x="8618264" y="1505266"/>
            <a:ext cx="955711" cy="584775"/>
          </a:xfrm>
          <a:prstGeom prst="rect">
            <a:avLst/>
          </a:prstGeom>
          <a:noFill/>
        </p:spPr>
        <p:txBody>
          <a:bodyPr wrap="none" rtlCol="0">
            <a:spAutoFit/>
          </a:bodyPr>
          <a:lstStyle/>
          <a:p>
            <a:r>
              <a:rPr lang="en-US" altLang="zh-CN" sz="1600" dirty="0">
                <a:solidFill>
                  <a:srgbClr val="44546A"/>
                </a:solidFill>
              </a:rPr>
              <a:t>TMF</a:t>
            </a:r>
            <a:r>
              <a:rPr lang="en-US" sz="1600" dirty="0">
                <a:solidFill>
                  <a:srgbClr val="44546A"/>
                </a:solidFill>
              </a:rPr>
              <a:t> APIs</a:t>
            </a:r>
          </a:p>
          <a:p>
            <a:endParaRPr lang="en-US" sz="1600" dirty="0">
              <a:solidFill>
                <a:srgbClr val="44546A"/>
              </a:solidFill>
            </a:endParaRPr>
          </a:p>
        </p:txBody>
      </p:sp>
      <p:sp>
        <p:nvSpPr>
          <p:cNvPr id="65" name="Rectangle 64">
            <a:extLst>
              <a:ext uri="{FF2B5EF4-FFF2-40B4-BE49-F238E27FC236}">
                <a16:creationId xmlns:a16="http://schemas.microsoft.com/office/drawing/2014/main" id="{106BF792-0448-4680-BB13-D03F736E009A}"/>
              </a:ext>
            </a:extLst>
          </p:cNvPr>
          <p:cNvSpPr/>
          <p:nvPr/>
        </p:nvSpPr>
        <p:spPr>
          <a:xfrm>
            <a:off x="7668891" y="4248955"/>
            <a:ext cx="1819729" cy="5060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p>
        </p:txBody>
      </p:sp>
      <p:sp>
        <p:nvSpPr>
          <p:cNvPr id="66" name="Arrow: Up-Down 65">
            <a:extLst>
              <a:ext uri="{FF2B5EF4-FFF2-40B4-BE49-F238E27FC236}">
                <a16:creationId xmlns:a16="http://schemas.microsoft.com/office/drawing/2014/main" id="{B8494130-B56D-46DB-902E-6D72E80A8EBA}"/>
              </a:ext>
            </a:extLst>
          </p:cNvPr>
          <p:cNvSpPr/>
          <p:nvPr/>
        </p:nvSpPr>
        <p:spPr>
          <a:xfrm>
            <a:off x="8424595" y="1378791"/>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67" name="Cloud 66">
            <a:extLst>
              <a:ext uri="{FF2B5EF4-FFF2-40B4-BE49-F238E27FC236}">
                <a16:creationId xmlns:a16="http://schemas.microsoft.com/office/drawing/2014/main" id="{2DCCD434-C081-461C-8712-B38697FB38C1}"/>
              </a:ext>
            </a:extLst>
          </p:cNvPr>
          <p:cNvSpPr/>
          <p:nvPr/>
        </p:nvSpPr>
        <p:spPr>
          <a:xfrm>
            <a:off x="7604597" y="5285954"/>
            <a:ext cx="1819729" cy="483586"/>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68" name="Arrow: Up-Down 67">
            <a:extLst>
              <a:ext uri="{FF2B5EF4-FFF2-40B4-BE49-F238E27FC236}">
                <a16:creationId xmlns:a16="http://schemas.microsoft.com/office/drawing/2014/main" id="{4F261100-C2BE-4B35-8D4B-DC81F3CEA84C}"/>
              </a:ext>
            </a:extLst>
          </p:cNvPr>
          <p:cNvSpPr/>
          <p:nvPr/>
        </p:nvSpPr>
        <p:spPr>
          <a:xfrm>
            <a:off x="8423423" y="3622362"/>
            <a:ext cx="302840" cy="626593"/>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9" name="Arrow: Up-Down 68">
            <a:extLst>
              <a:ext uri="{FF2B5EF4-FFF2-40B4-BE49-F238E27FC236}">
                <a16:creationId xmlns:a16="http://schemas.microsoft.com/office/drawing/2014/main" id="{8D59BDCE-FB8A-40F1-AC8A-F1EB9DB0C995}"/>
              </a:ext>
            </a:extLst>
          </p:cNvPr>
          <p:cNvSpPr/>
          <p:nvPr/>
        </p:nvSpPr>
        <p:spPr>
          <a:xfrm>
            <a:off x="8419117" y="4754982"/>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0" name="Rectangle 69">
            <a:extLst>
              <a:ext uri="{FF2B5EF4-FFF2-40B4-BE49-F238E27FC236}">
                <a16:creationId xmlns:a16="http://schemas.microsoft.com/office/drawing/2014/main" id="{4D4B26B5-DA7A-46FB-A22B-DD883C72CF3C}"/>
              </a:ext>
            </a:extLst>
          </p:cNvPr>
          <p:cNvSpPr/>
          <p:nvPr/>
        </p:nvSpPr>
        <p:spPr>
          <a:xfrm>
            <a:off x="10050429" y="3124861"/>
            <a:ext cx="1820903" cy="51030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NSMF</a:t>
            </a:r>
          </a:p>
        </p:txBody>
      </p:sp>
      <p:sp>
        <p:nvSpPr>
          <p:cNvPr id="71" name="Rectangle 70">
            <a:extLst>
              <a:ext uri="{FF2B5EF4-FFF2-40B4-BE49-F238E27FC236}">
                <a16:creationId xmlns:a16="http://schemas.microsoft.com/office/drawing/2014/main" id="{F76FA51E-B68B-4D9F-BB5D-F164FECF745D}"/>
              </a:ext>
            </a:extLst>
          </p:cNvPr>
          <p:cNvSpPr/>
          <p:nvPr/>
        </p:nvSpPr>
        <p:spPr>
          <a:xfrm>
            <a:off x="10049256" y="2044871"/>
            <a:ext cx="1820902" cy="49639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72" name="Arrow: Up-Down 71">
            <a:extLst>
              <a:ext uri="{FF2B5EF4-FFF2-40B4-BE49-F238E27FC236}">
                <a16:creationId xmlns:a16="http://schemas.microsoft.com/office/drawing/2014/main" id="{B8127EAE-DE26-4A92-B2A0-DCB82E674CEA}"/>
              </a:ext>
            </a:extLst>
          </p:cNvPr>
          <p:cNvSpPr/>
          <p:nvPr/>
        </p:nvSpPr>
        <p:spPr>
          <a:xfrm>
            <a:off x="10806133" y="252525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4" name="Rectangle 73">
            <a:extLst>
              <a:ext uri="{FF2B5EF4-FFF2-40B4-BE49-F238E27FC236}">
                <a16:creationId xmlns:a16="http://schemas.microsoft.com/office/drawing/2014/main" id="{A607FE71-C38F-44DF-A38B-192184B98E4C}"/>
              </a:ext>
            </a:extLst>
          </p:cNvPr>
          <p:cNvSpPr/>
          <p:nvPr/>
        </p:nvSpPr>
        <p:spPr>
          <a:xfrm>
            <a:off x="10050429" y="4236659"/>
            <a:ext cx="1819729" cy="531127"/>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1" baseline="30000" dirty="0">
              <a:solidFill>
                <a:srgbClr val="44546A"/>
              </a:solidFill>
            </a:endParaRPr>
          </a:p>
          <a:p>
            <a:pPr algn="ctr"/>
            <a:r>
              <a:rPr lang="en-US" b="1" dirty="0">
                <a:solidFill>
                  <a:srgbClr val="44546A"/>
                </a:solidFill>
              </a:rPr>
              <a:t>(ONAP)</a:t>
            </a:r>
          </a:p>
        </p:txBody>
      </p:sp>
      <p:sp>
        <p:nvSpPr>
          <p:cNvPr id="75" name="Arrow: Up-Down 74">
            <a:extLst>
              <a:ext uri="{FF2B5EF4-FFF2-40B4-BE49-F238E27FC236}">
                <a16:creationId xmlns:a16="http://schemas.microsoft.com/office/drawing/2014/main" id="{B261797F-691B-4D38-9F8B-5BE06E9D3FB3}"/>
              </a:ext>
            </a:extLst>
          </p:cNvPr>
          <p:cNvSpPr/>
          <p:nvPr/>
        </p:nvSpPr>
        <p:spPr>
          <a:xfrm>
            <a:off x="10806133" y="1405242"/>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76" name="Cloud 75">
            <a:extLst>
              <a:ext uri="{FF2B5EF4-FFF2-40B4-BE49-F238E27FC236}">
                <a16:creationId xmlns:a16="http://schemas.microsoft.com/office/drawing/2014/main" id="{F85843BE-3383-436A-ACDE-79D348AFD00F}"/>
              </a:ext>
            </a:extLst>
          </p:cNvPr>
          <p:cNvSpPr/>
          <p:nvPr/>
        </p:nvSpPr>
        <p:spPr>
          <a:xfrm>
            <a:off x="9986135" y="5298758"/>
            <a:ext cx="1819729" cy="48614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77" name="Arrow: Up-Down 76">
            <a:extLst>
              <a:ext uri="{FF2B5EF4-FFF2-40B4-BE49-F238E27FC236}">
                <a16:creationId xmlns:a16="http://schemas.microsoft.com/office/drawing/2014/main" id="{03C74357-1829-4C42-B272-37EC7488991E}"/>
              </a:ext>
            </a:extLst>
          </p:cNvPr>
          <p:cNvSpPr/>
          <p:nvPr/>
        </p:nvSpPr>
        <p:spPr>
          <a:xfrm>
            <a:off x="10804960" y="363516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8" name="Arrow: Up-Down 77">
            <a:extLst>
              <a:ext uri="{FF2B5EF4-FFF2-40B4-BE49-F238E27FC236}">
                <a16:creationId xmlns:a16="http://schemas.microsoft.com/office/drawing/2014/main" id="{7C9C5C31-A164-475D-B75E-ADD78CAD33E7}"/>
              </a:ext>
            </a:extLst>
          </p:cNvPr>
          <p:cNvSpPr/>
          <p:nvPr/>
        </p:nvSpPr>
        <p:spPr>
          <a:xfrm>
            <a:off x="10800655" y="476778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9" name="Rectangle 78">
            <a:extLst>
              <a:ext uri="{FF2B5EF4-FFF2-40B4-BE49-F238E27FC236}">
                <a16:creationId xmlns:a16="http://schemas.microsoft.com/office/drawing/2014/main" id="{00FDBB25-A9C5-4477-8096-752DB411C66C}"/>
              </a:ext>
            </a:extLst>
          </p:cNvPr>
          <p:cNvSpPr/>
          <p:nvPr/>
        </p:nvSpPr>
        <p:spPr>
          <a:xfrm>
            <a:off x="94919" y="6135421"/>
            <a:ext cx="2119173" cy="2654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3</a:t>
            </a:r>
            <a:r>
              <a:rPr lang="en-US" baseline="30000" dirty="0">
                <a:solidFill>
                  <a:srgbClr val="44546A"/>
                </a:solidFill>
              </a:rPr>
              <a:t>rd</a:t>
            </a:r>
            <a:r>
              <a:rPr lang="en-US" dirty="0">
                <a:solidFill>
                  <a:srgbClr val="44546A"/>
                </a:solidFill>
              </a:rPr>
              <a:t> party component</a:t>
            </a:r>
          </a:p>
        </p:txBody>
      </p:sp>
      <p:sp>
        <p:nvSpPr>
          <p:cNvPr id="80" name="Oval 79">
            <a:extLst>
              <a:ext uri="{FF2B5EF4-FFF2-40B4-BE49-F238E27FC236}">
                <a16:creationId xmlns:a16="http://schemas.microsoft.com/office/drawing/2014/main" id="{4A02A36E-09C9-4AB8-B8BF-C96DC25B2335}"/>
              </a:ext>
            </a:extLst>
          </p:cNvPr>
          <p:cNvSpPr/>
          <p:nvPr/>
        </p:nvSpPr>
        <p:spPr>
          <a:xfrm>
            <a:off x="21500" y="1054185"/>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1</a:t>
            </a:r>
          </a:p>
        </p:txBody>
      </p:sp>
      <p:sp>
        <p:nvSpPr>
          <p:cNvPr id="81" name="Oval 80">
            <a:extLst>
              <a:ext uri="{FF2B5EF4-FFF2-40B4-BE49-F238E27FC236}">
                <a16:creationId xmlns:a16="http://schemas.microsoft.com/office/drawing/2014/main" id="{063AB87F-23ED-46D1-98BA-544135BC4D8F}"/>
              </a:ext>
            </a:extLst>
          </p:cNvPr>
          <p:cNvSpPr/>
          <p:nvPr/>
        </p:nvSpPr>
        <p:spPr>
          <a:xfrm>
            <a:off x="2476493" y="1000980"/>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2</a:t>
            </a:r>
          </a:p>
        </p:txBody>
      </p:sp>
      <p:sp>
        <p:nvSpPr>
          <p:cNvPr id="82" name="Oval 81">
            <a:extLst>
              <a:ext uri="{FF2B5EF4-FFF2-40B4-BE49-F238E27FC236}">
                <a16:creationId xmlns:a16="http://schemas.microsoft.com/office/drawing/2014/main" id="{A15B31A8-4114-4B70-AE39-8B944B7339C2}"/>
              </a:ext>
            </a:extLst>
          </p:cNvPr>
          <p:cNvSpPr/>
          <p:nvPr/>
        </p:nvSpPr>
        <p:spPr>
          <a:xfrm>
            <a:off x="5045055" y="1054184"/>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3</a:t>
            </a:r>
          </a:p>
        </p:txBody>
      </p:sp>
      <p:sp>
        <p:nvSpPr>
          <p:cNvPr id="83" name="Oval 82">
            <a:extLst>
              <a:ext uri="{FF2B5EF4-FFF2-40B4-BE49-F238E27FC236}">
                <a16:creationId xmlns:a16="http://schemas.microsoft.com/office/drawing/2014/main" id="{944A7A95-B042-4CAB-B90D-7145E6E1957B}"/>
              </a:ext>
            </a:extLst>
          </p:cNvPr>
          <p:cNvSpPr/>
          <p:nvPr/>
        </p:nvSpPr>
        <p:spPr>
          <a:xfrm>
            <a:off x="7506243" y="1027734"/>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4</a:t>
            </a:r>
          </a:p>
        </p:txBody>
      </p:sp>
      <p:sp>
        <p:nvSpPr>
          <p:cNvPr id="84" name="Oval 83">
            <a:extLst>
              <a:ext uri="{FF2B5EF4-FFF2-40B4-BE49-F238E27FC236}">
                <a16:creationId xmlns:a16="http://schemas.microsoft.com/office/drawing/2014/main" id="{9910A87B-685E-4E95-8EF1-3CD814F83002}"/>
              </a:ext>
            </a:extLst>
          </p:cNvPr>
          <p:cNvSpPr/>
          <p:nvPr/>
        </p:nvSpPr>
        <p:spPr>
          <a:xfrm>
            <a:off x="9886163" y="1040011"/>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5</a:t>
            </a:r>
          </a:p>
        </p:txBody>
      </p:sp>
      <p:sp>
        <p:nvSpPr>
          <p:cNvPr id="85" name="TextBox 84">
            <a:extLst>
              <a:ext uri="{FF2B5EF4-FFF2-40B4-BE49-F238E27FC236}">
                <a16:creationId xmlns:a16="http://schemas.microsoft.com/office/drawing/2014/main" id="{B08CEDC3-5677-4106-8964-EE7B89EBB460}"/>
              </a:ext>
            </a:extLst>
          </p:cNvPr>
          <p:cNvSpPr txBox="1"/>
          <p:nvPr/>
        </p:nvSpPr>
        <p:spPr>
          <a:xfrm>
            <a:off x="3622497" y="2629227"/>
            <a:ext cx="1032655" cy="338554"/>
          </a:xfrm>
          <a:prstGeom prst="rect">
            <a:avLst/>
          </a:prstGeom>
          <a:noFill/>
        </p:spPr>
        <p:txBody>
          <a:bodyPr wrap="none" rtlCol="0">
            <a:spAutoFit/>
          </a:bodyPr>
          <a:lstStyle/>
          <a:p>
            <a:r>
              <a:rPr lang="en-US" sz="1600" dirty="0">
                <a:solidFill>
                  <a:srgbClr val="44546A"/>
                </a:solidFill>
              </a:rPr>
              <a:t>3GPP APIs</a:t>
            </a:r>
          </a:p>
        </p:txBody>
      </p:sp>
      <p:sp>
        <p:nvSpPr>
          <p:cNvPr id="87" name="TextBox 86">
            <a:extLst>
              <a:ext uri="{FF2B5EF4-FFF2-40B4-BE49-F238E27FC236}">
                <a16:creationId xmlns:a16="http://schemas.microsoft.com/office/drawing/2014/main" id="{0FCBCC69-9B87-46B6-923C-227E1D15D2C8}"/>
              </a:ext>
            </a:extLst>
          </p:cNvPr>
          <p:cNvSpPr txBox="1"/>
          <p:nvPr/>
        </p:nvSpPr>
        <p:spPr>
          <a:xfrm>
            <a:off x="6179976" y="2576743"/>
            <a:ext cx="1032655" cy="338554"/>
          </a:xfrm>
          <a:prstGeom prst="rect">
            <a:avLst/>
          </a:prstGeom>
          <a:noFill/>
        </p:spPr>
        <p:txBody>
          <a:bodyPr wrap="none" rtlCol="0">
            <a:spAutoFit/>
          </a:bodyPr>
          <a:lstStyle/>
          <a:p>
            <a:r>
              <a:rPr lang="en-US" sz="1600" dirty="0">
                <a:solidFill>
                  <a:srgbClr val="44546A"/>
                </a:solidFill>
              </a:rPr>
              <a:t>3GPP APIs</a:t>
            </a:r>
            <a:endParaRPr lang="en-US" baseline="30000" dirty="0">
              <a:solidFill>
                <a:srgbClr val="44546A"/>
              </a:solidFill>
            </a:endParaRPr>
          </a:p>
        </p:txBody>
      </p:sp>
      <p:sp>
        <p:nvSpPr>
          <p:cNvPr id="88" name="TextBox 87">
            <a:extLst>
              <a:ext uri="{FF2B5EF4-FFF2-40B4-BE49-F238E27FC236}">
                <a16:creationId xmlns:a16="http://schemas.microsoft.com/office/drawing/2014/main" id="{C600A66F-D0CE-4AA2-AD68-B97C05C04B7A}"/>
              </a:ext>
            </a:extLst>
          </p:cNvPr>
          <p:cNvSpPr txBox="1"/>
          <p:nvPr/>
        </p:nvSpPr>
        <p:spPr>
          <a:xfrm>
            <a:off x="6178803" y="3741955"/>
            <a:ext cx="1335109" cy="338554"/>
          </a:xfrm>
          <a:prstGeom prst="rect">
            <a:avLst/>
          </a:prstGeom>
          <a:noFill/>
        </p:spPr>
        <p:txBody>
          <a:bodyPr wrap="none" rtlCol="0">
            <a:spAutoFit/>
          </a:bodyPr>
          <a:lstStyle/>
          <a:p>
            <a:r>
              <a:rPr lang="en-US" sz="1600" dirty="0">
                <a:solidFill>
                  <a:srgbClr val="44546A"/>
                </a:solidFill>
              </a:rPr>
              <a:t>Standard APIs</a:t>
            </a:r>
            <a:endParaRPr lang="en-US" sz="1600" baseline="30000" dirty="0">
              <a:solidFill>
                <a:srgbClr val="44546A"/>
              </a:solidFill>
            </a:endParaRPr>
          </a:p>
        </p:txBody>
      </p:sp>
      <p:sp>
        <p:nvSpPr>
          <p:cNvPr id="90" name="TextBox 89">
            <a:extLst>
              <a:ext uri="{FF2B5EF4-FFF2-40B4-BE49-F238E27FC236}">
                <a16:creationId xmlns:a16="http://schemas.microsoft.com/office/drawing/2014/main" id="{75FF2DC0-CAC3-43F5-B006-A0928A5A7628}"/>
              </a:ext>
            </a:extLst>
          </p:cNvPr>
          <p:cNvSpPr txBox="1"/>
          <p:nvPr/>
        </p:nvSpPr>
        <p:spPr>
          <a:xfrm>
            <a:off x="11038219" y="3642147"/>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91" name="TextBox 90">
            <a:extLst>
              <a:ext uri="{FF2B5EF4-FFF2-40B4-BE49-F238E27FC236}">
                <a16:creationId xmlns:a16="http://schemas.microsoft.com/office/drawing/2014/main" id="{BDD003D3-D988-47C9-9971-6F28D195EE64}"/>
              </a:ext>
            </a:extLst>
          </p:cNvPr>
          <p:cNvSpPr txBox="1"/>
          <p:nvPr/>
        </p:nvSpPr>
        <p:spPr>
          <a:xfrm>
            <a:off x="1154506" y="2678136"/>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92" name="TextBox 91">
            <a:extLst>
              <a:ext uri="{FF2B5EF4-FFF2-40B4-BE49-F238E27FC236}">
                <a16:creationId xmlns:a16="http://schemas.microsoft.com/office/drawing/2014/main" id="{ACB978F3-0B62-4B16-9482-D634A9F29D78}"/>
              </a:ext>
            </a:extLst>
          </p:cNvPr>
          <p:cNvSpPr txBox="1"/>
          <p:nvPr/>
        </p:nvSpPr>
        <p:spPr>
          <a:xfrm>
            <a:off x="1128408" y="3852904"/>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93" name="TextBox 92">
            <a:extLst>
              <a:ext uri="{FF2B5EF4-FFF2-40B4-BE49-F238E27FC236}">
                <a16:creationId xmlns:a16="http://schemas.microsoft.com/office/drawing/2014/main" id="{D3DFA543-44DB-4B40-9377-CDCABFD8F1B2}"/>
              </a:ext>
            </a:extLst>
          </p:cNvPr>
          <p:cNvSpPr txBox="1"/>
          <p:nvPr/>
        </p:nvSpPr>
        <p:spPr>
          <a:xfrm>
            <a:off x="3622497" y="3804892"/>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94" name="TextBox 93">
            <a:extLst>
              <a:ext uri="{FF2B5EF4-FFF2-40B4-BE49-F238E27FC236}">
                <a16:creationId xmlns:a16="http://schemas.microsoft.com/office/drawing/2014/main" id="{EB0B45AA-30DE-4B4A-BF7F-62C508A06F9B}"/>
              </a:ext>
            </a:extLst>
          </p:cNvPr>
          <p:cNvSpPr txBox="1"/>
          <p:nvPr/>
        </p:nvSpPr>
        <p:spPr>
          <a:xfrm>
            <a:off x="8663291" y="2598962"/>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73" name="Rectangle 72">
            <a:extLst>
              <a:ext uri="{FF2B5EF4-FFF2-40B4-BE49-F238E27FC236}">
                <a16:creationId xmlns:a16="http://schemas.microsoft.com/office/drawing/2014/main" id="{1E8E4170-23BF-496D-A155-061634573144}"/>
              </a:ext>
            </a:extLst>
          </p:cNvPr>
          <p:cNvSpPr/>
          <p:nvPr/>
        </p:nvSpPr>
        <p:spPr>
          <a:xfrm>
            <a:off x="426829" y="99463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86" name="Rectangle 85">
            <a:extLst>
              <a:ext uri="{FF2B5EF4-FFF2-40B4-BE49-F238E27FC236}">
                <a16:creationId xmlns:a16="http://schemas.microsoft.com/office/drawing/2014/main" id="{19B9BA30-4299-4DDF-A3BF-3C29E913F587}"/>
              </a:ext>
            </a:extLst>
          </p:cNvPr>
          <p:cNvSpPr/>
          <p:nvPr/>
        </p:nvSpPr>
        <p:spPr>
          <a:xfrm>
            <a:off x="2900742" y="1017247"/>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5" name="Rectangle 94">
            <a:extLst>
              <a:ext uri="{FF2B5EF4-FFF2-40B4-BE49-F238E27FC236}">
                <a16:creationId xmlns:a16="http://schemas.microsoft.com/office/drawing/2014/main" id="{B1627EDC-B2C0-41ED-8C10-8EA941F6D30D}"/>
              </a:ext>
            </a:extLst>
          </p:cNvPr>
          <p:cNvSpPr/>
          <p:nvPr/>
        </p:nvSpPr>
        <p:spPr>
          <a:xfrm>
            <a:off x="5442137" y="104220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7" name="Rectangle 96">
            <a:extLst>
              <a:ext uri="{FF2B5EF4-FFF2-40B4-BE49-F238E27FC236}">
                <a16:creationId xmlns:a16="http://schemas.microsoft.com/office/drawing/2014/main" id="{6535C9D1-13CB-4AAF-B74E-01D5E31036EE}"/>
              </a:ext>
            </a:extLst>
          </p:cNvPr>
          <p:cNvSpPr/>
          <p:nvPr/>
        </p:nvSpPr>
        <p:spPr>
          <a:xfrm>
            <a:off x="7908416" y="1016441"/>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8" name="Rectangle 97">
            <a:extLst>
              <a:ext uri="{FF2B5EF4-FFF2-40B4-BE49-F238E27FC236}">
                <a16:creationId xmlns:a16="http://schemas.microsoft.com/office/drawing/2014/main" id="{C0A22899-6A5F-43F5-9E4A-534067DE352F}"/>
              </a:ext>
            </a:extLst>
          </p:cNvPr>
          <p:cNvSpPr/>
          <p:nvPr/>
        </p:nvSpPr>
        <p:spPr>
          <a:xfrm>
            <a:off x="10282619" y="1073098"/>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9" name="TextBox 98">
            <a:extLst>
              <a:ext uri="{FF2B5EF4-FFF2-40B4-BE49-F238E27FC236}">
                <a16:creationId xmlns:a16="http://schemas.microsoft.com/office/drawing/2014/main" id="{F172B376-49A5-4BB2-B27A-F9BA08BD06F4}"/>
              </a:ext>
            </a:extLst>
          </p:cNvPr>
          <p:cNvSpPr txBox="1"/>
          <p:nvPr/>
        </p:nvSpPr>
        <p:spPr>
          <a:xfrm>
            <a:off x="8662562" y="3657174"/>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2" name="TextBox 1">
            <a:extLst>
              <a:ext uri="{FF2B5EF4-FFF2-40B4-BE49-F238E27FC236}">
                <a16:creationId xmlns:a16="http://schemas.microsoft.com/office/drawing/2014/main" id="{9B83F6E2-7780-4442-8E17-3B2E3BDE0D14}"/>
              </a:ext>
            </a:extLst>
          </p:cNvPr>
          <p:cNvSpPr txBox="1"/>
          <p:nvPr/>
        </p:nvSpPr>
        <p:spPr>
          <a:xfrm>
            <a:off x="7416962" y="1122325"/>
            <a:ext cx="837353" cy="1200329"/>
          </a:xfrm>
          <a:prstGeom prst="rect">
            <a:avLst/>
          </a:prstGeom>
          <a:noFill/>
        </p:spPr>
        <p:txBody>
          <a:bodyPr wrap="square" rtlCol="0">
            <a:spAutoFit/>
          </a:bodyPr>
          <a:lstStyle/>
          <a:p>
            <a:r>
              <a:rPr lang="en-US" sz="7200" b="1" dirty="0">
                <a:solidFill>
                  <a:srgbClr val="009900"/>
                </a:solidFill>
                <a:sym typeface="Wingdings" panose="05000000000000000000" pitchFamily="2" charset="2"/>
              </a:rPr>
              <a:t></a:t>
            </a:r>
          </a:p>
        </p:txBody>
      </p:sp>
      <p:sp>
        <p:nvSpPr>
          <p:cNvPr id="4" name="左右箭头 3">
            <a:extLst>
              <a:ext uri="{FF2B5EF4-FFF2-40B4-BE49-F238E27FC236}">
                <a16:creationId xmlns:a16="http://schemas.microsoft.com/office/drawing/2014/main" id="{E6A0B1FD-AC03-0A42-9D5A-FD5DDE8C83A3}"/>
              </a:ext>
            </a:extLst>
          </p:cNvPr>
          <p:cNvSpPr/>
          <p:nvPr/>
        </p:nvSpPr>
        <p:spPr>
          <a:xfrm>
            <a:off x="60538" y="1334066"/>
            <a:ext cx="841369" cy="329680"/>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a:extLst>
              <a:ext uri="{FF2B5EF4-FFF2-40B4-BE49-F238E27FC236}">
                <a16:creationId xmlns:a16="http://schemas.microsoft.com/office/drawing/2014/main" id="{BE2BAC82-158A-F243-B0D3-F11395E9EE3D}"/>
              </a:ext>
            </a:extLst>
          </p:cNvPr>
          <p:cNvSpPr txBox="1"/>
          <p:nvPr/>
        </p:nvSpPr>
        <p:spPr>
          <a:xfrm>
            <a:off x="-102352" y="1620023"/>
            <a:ext cx="1385493" cy="646331"/>
          </a:xfrm>
          <a:prstGeom prst="rect">
            <a:avLst/>
          </a:prstGeom>
          <a:noFill/>
        </p:spPr>
        <p:txBody>
          <a:bodyPr wrap="square" rtlCol="0">
            <a:spAutoFit/>
          </a:bodyPr>
          <a:lstStyle/>
          <a:p>
            <a:r>
              <a:rPr kumimoji="1" lang="en-US" altLang="zh-CN" b="1" dirty="0">
                <a:highlight>
                  <a:srgbClr val="FFFF00"/>
                </a:highlight>
              </a:rPr>
              <a:t>To</a:t>
            </a:r>
            <a:r>
              <a:rPr kumimoji="1" lang="zh-CN" altLang="en-US" b="1" dirty="0">
                <a:highlight>
                  <a:srgbClr val="FFFF00"/>
                </a:highlight>
              </a:rPr>
              <a:t> </a:t>
            </a:r>
            <a:r>
              <a:rPr kumimoji="1" lang="en-US" altLang="zh-CN" b="1" dirty="0">
                <a:highlight>
                  <a:srgbClr val="FFFF00"/>
                </a:highlight>
              </a:rPr>
              <a:t>Be</a:t>
            </a:r>
            <a:r>
              <a:rPr kumimoji="1" lang="zh-CN" altLang="en-US" b="1" dirty="0">
                <a:highlight>
                  <a:srgbClr val="FFFF00"/>
                </a:highlight>
              </a:rPr>
              <a:t> </a:t>
            </a:r>
            <a:r>
              <a:rPr kumimoji="1" lang="en-US" altLang="zh-CN" b="1" dirty="0">
                <a:highlight>
                  <a:srgbClr val="FFFF00"/>
                </a:highlight>
              </a:rPr>
              <a:t>Done</a:t>
            </a:r>
            <a:r>
              <a:rPr kumimoji="1" lang="zh-CN" altLang="en-US" b="1" dirty="0">
                <a:highlight>
                  <a:srgbClr val="FFFF00"/>
                </a:highlight>
              </a:rPr>
              <a:t> </a:t>
            </a:r>
            <a:r>
              <a:rPr kumimoji="1" lang="en-US" altLang="zh-CN" b="1" dirty="0">
                <a:highlight>
                  <a:srgbClr val="FFFF00"/>
                </a:highlight>
              </a:rPr>
              <a:t>in</a:t>
            </a:r>
            <a:r>
              <a:rPr kumimoji="1" lang="zh-CN" altLang="en-US" b="1" dirty="0">
                <a:highlight>
                  <a:srgbClr val="FFFF00"/>
                </a:highlight>
              </a:rPr>
              <a:t> </a:t>
            </a:r>
            <a:r>
              <a:rPr kumimoji="1" lang="en-US" altLang="zh-CN" b="1" dirty="0">
                <a:highlight>
                  <a:srgbClr val="FFFF00"/>
                </a:highlight>
              </a:rPr>
              <a:t>G</a:t>
            </a:r>
            <a:r>
              <a:rPr kumimoji="1" lang="zh-CN" altLang="en-US" b="1" dirty="0">
                <a:highlight>
                  <a:srgbClr val="FFFF00"/>
                </a:highlight>
              </a:rPr>
              <a:t> </a:t>
            </a:r>
            <a:r>
              <a:rPr kumimoji="1" lang="en-US" altLang="zh-CN" b="1" dirty="0">
                <a:highlight>
                  <a:srgbClr val="FFFF00"/>
                </a:highlight>
              </a:rPr>
              <a:t>release</a:t>
            </a:r>
            <a:endParaRPr kumimoji="1" lang="zh-CN" altLang="en-US" b="1" dirty="0">
              <a:highlight>
                <a:srgbClr val="FFFF00"/>
              </a:highlight>
            </a:endParaRPr>
          </a:p>
        </p:txBody>
      </p:sp>
      <p:sp>
        <p:nvSpPr>
          <p:cNvPr id="11" name="文本框 10">
            <a:extLst>
              <a:ext uri="{FF2B5EF4-FFF2-40B4-BE49-F238E27FC236}">
                <a16:creationId xmlns:a16="http://schemas.microsoft.com/office/drawing/2014/main" id="{1B1262C7-63AB-7943-B19A-4C3B6535984C}"/>
              </a:ext>
            </a:extLst>
          </p:cNvPr>
          <p:cNvSpPr txBox="1"/>
          <p:nvPr/>
        </p:nvSpPr>
        <p:spPr>
          <a:xfrm>
            <a:off x="3793369" y="5830266"/>
            <a:ext cx="8303711" cy="646331"/>
          </a:xfrm>
          <a:prstGeom prst="rect">
            <a:avLst/>
          </a:prstGeom>
          <a:noFill/>
        </p:spPr>
        <p:txBody>
          <a:bodyPr wrap="square" rtlCol="0">
            <a:spAutoFit/>
          </a:bodyPr>
          <a:lstStyle/>
          <a:p>
            <a:pPr algn="just"/>
            <a:r>
              <a:rPr kumimoji="1" lang="en-US" altLang="zh-CN" dirty="0">
                <a:highlight>
                  <a:srgbClr val="FF8585"/>
                </a:highlight>
              </a:rPr>
              <a:t>In</a:t>
            </a:r>
            <a:r>
              <a:rPr kumimoji="1" lang="zh-CN" altLang="en-US" dirty="0">
                <a:highlight>
                  <a:srgbClr val="FF8585"/>
                </a:highlight>
              </a:rPr>
              <a:t> </a:t>
            </a:r>
            <a:r>
              <a:rPr kumimoji="1" lang="en-US" altLang="zh-CN" dirty="0">
                <a:highlight>
                  <a:srgbClr val="FF8585"/>
                </a:highlight>
              </a:rPr>
              <a:t>F</a:t>
            </a:r>
            <a:r>
              <a:rPr kumimoji="1" lang="zh-CN" altLang="en-US" dirty="0">
                <a:highlight>
                  <a:srgbClr val="FF8585"/>
                </a:highlight>
              </a:rPr>
              <a:t> </a:t>
            </a:r>
            <a:r>
              <a:rPr kumimoji="1" lang="en-US" altLang="zh-CN" dirty="0">
                <a:highlight>
                  <a:srgbClr val="FF8585"/>
                </a:highlight>
              </a:rPr>
              <a:t>release,</a:t>
            </a:r>
            <a:r>
              <a:rPr kumimoji="1" lang="zh-CN" altLang="en-US" dirty="0">
                <a:highlight>
                  <a:srgbClr val="FF8585"/>
                </a:highlight>
              </a:rPr>
              <a:t> </a:t>
            </a:r>
            <a:r>
              <a:rPr kumimoji="1" lang="en-US" altLang="zh-CN" dirty="0">
                <a:highlight>
                  <a:srgbClr val="FF8585"/>
                </a:highlight>
              </a:rPr>
              <a:t>only</a:t>
            </a:r>
            <a:r>
              <a:rPr kumimoji="1" lang="zh-CN" altLang="en-US" dirty="0">
                <a:highlight>
                  <a:srgbClr val="FF8585"/>
                </a:highlight>
              </a:rPr>
              <a:t> </a:t>
            </a:r>
            <a:r>
              <a:rPr kumimoji="1" lang="en-US" altLang="zh-CN" dirty="0">
                <a:highlight>
                  <a:srgbClr val="FF8585"/>
                </a:highlight>
              </a:rPr>
              <a:t>Scenario</a:t>
            </a:r>
            <a:r>
              <a:rPr kumimoji="1" lang="zh-CN" altLang="en-US" dirty="0">
                <a:highlight>
                  <a:srgbClr val="FF8585"/>
                </a:highlight>
              </a:rPr>
              <a:t> </a:t>
            </a:r>
            <a:r>
              <a:rPr kumimoji="1" lang="en-US" altLang="zh-CN" dirty="0">
                <a:highlight>
                  <a:srgbClr val="FF8585"/>
                </a:highlight>
              </a:rPr>
              <a:t>4</a:t>
            </a:r>
            <a:r>
              <a:rPr kumimoji="1" lang="zh-CN" altLang="en-US" dirty="0">
                <a:highlight>
                  <a:srgbClr val="FF8585"/>
                </a:highlight>
              </a:rPr>
              <a:t> </a:t>
            </a:r>
            <a:r>
              <a:rPr kumimoji="1" lang="en-US" altLang="zh-CN" dirty="0">
                <a:highlight>
                  <a:srgbClr val="FF8585"/>
                </a:highlight>
              </a:rPr>
              <a:t>is</a:t>
            </a:r>
            <a:r>
              <a:rPr kumimoji="1" lang="zh-CN" altLang="en-US" dirty="0">
                <a:highlight>
                  <a:srgbClr val="FF8585"/>
                </a:highlight>
              </a:rPr>
              <a:t> </a:t>
            </a:r>
            <a:r>
              <a:rPr kumimoji="1" lang="en-US" altLang="zh-CN" dirty="0">
                <a:highlight>
                  <a:srgbClr val="FF8585"/>
                </a:highlight>
              </a:rPr>
              <a:t>implemented</a:t>
            </a:r>
            <a:r>
              <a:rPr kumimoji="1" lang="en-US" altLang="zh-CN" dirty="0">
                <a:highlight>
                  <a:srgbClr val="00FFFF"/>
                </a:highlight>
              </a:rPr>
              <a:t>.</a:t>
            </a:r>
            <a:r>
              <a:rPr kumimoji="1" lang="zh-CN" altLang="en-US" dirty="0">
                <a:highlight>
                  <a:srgbClr val="00FFFF"/>
                </a:highlight>
              </a:rPr>
              <a:t> </a:t>
            </a:r>
            <a:r>
              <a:rPr kumimoji="1" lang="en-US" altLang="zh-CN" b="1" dirty="0">
                <a:highlight>
                  <a:srgbClr val="FFFF00"/>
                </a:highlight>
              </a:rPr>
              <a:t>Scenario</a:t>
            </a:r>
            <a:r>
              <a:rPr kumimoji="1" lang="zh-CN" altLang="en-US" b="1" dirty="0">
                <a:highlight>
                  <a:srgbClr val="FFFF00"/>
                </a:highlight>
              </a:rPr>
              <a:t> </a:t>
            </a:r>
            <a:r>
              <a:rPr kumimoji="1" lang="en-US" altLang="zh-CN" b="1" dirty="0">
                <a:highlight>
                  <a:srgbClr val="FFFF00"/>
                </a:highlight>
              </a:rPr>
              <a:t>1</a:t>
            </a:r>
            <a:r>
              <a:rPr kumimoji="1" lang="zh-CN" altLang="en-US" dirty="0">
                <a:highlight>
                  <a:srgbClr val="00FFFF"/>
                </a:highlight>
              </a:rPr>
              <a:t> </a:t>
            </a:r>
            <a:r>
              <a:rPr kumimoji="1" lang="en-US" altLang="zh-CN" dirty="0">
                <a:highlight>
                  <a:srgbClr val="00FFFF"/>
                </a:highlight>
              </a:rPr>
              <a:t>will</a:t>
            </a:r>
            <a:r>
              <a:rPr kumimoji="1" lang="zh-CN" altLang="en-US" dirty="0">
                <a:highlight>
                  <a:srgbClr val="00FFFF"/>
                </a:highlight>
              </a:rPr>
              <a:t> </a:t>
            </a:r>
            <a:r>
              <a:rPr kumimoji="1" lang="en-US" altLang="zh-CN" dirty="0">
                <a:highlight>
                  <a:srgbClr val="00FFFF"/>
                </a:highlight>
              </a:rPr>
              <a:t>be</a:t>
            </a:r>
            <a:r>
              <a:rPr kumimoji="1" lang="zh-CN" altLang="en-US" dirty="0">
                <a:highlight>
                  <a:srgbClr val="00FFFF"/>
                </a:highlight>
              </a:rPr>
              <a:t> </a:t>
            </a:r>
            <a:r>
              <a:rPr kumimoji="1" lang="en-US" altLang="zh-CN" dirty="0">
                <a:highlight>
                  <a:srgbClr val="00FFFF"/>
                </a:highlight>
              </a:rPr>
              <a:t>supported</a:t>
            </a:r>
            <a:r>
              <a:rPr kumimoji="1" lang="zh-CN" altLang="en-US" dirty="0">
                <a:highlight>
                  <a:srgbClr val="00FFFF"/>
                </a:highlight>
              </a:rPr>
              <a:t> </a:t>
            </a:r>
            <a:r>
              <a:rPr kumimoji="1" lang="en-US" altLang="zh-CN" dirty="0">
                <a:highlight>
                  <a:srgbClr val="00FFFF"/>
                </a:highlight>
              </a:rPr>
              <a:t>in</a:t>
            </a:r>
            <a:r>
              <a:rPr kumimoji="1" lang="zh-CN" altLang="en-US" dirty="0">
                <a:highlight>
                  <a:srgbClr val="00FFFF"/>
                </a:highlight>
              </a:rPr>
              <a:t> </a:t>
            </a:r>
            <a:r>
              <a:rPr kumimoji="1" lang="en-US" altLang="zh-CN" b="1" dirty="0">
                <a:highlight>
                  <a:srgbClr val="FFFF00"/>
                </a:highlight>
              </a:rPr>
              <a:t>G</a:t>
            </a:r>
            <a:r>
              <a:rPr kumimoji="1" lang="zh-CN" altLang="en-US" b="1" dirty="0">
                <a:highlight>
                  <a:srgbClr val="FFFF00"/>
                </a:highlight>
              </a:rPr>
              <a:t> </a:t>
            </a:r>
            <a:r>
              <a:rPr kumimoji="1" lang="en-US" altLang="zh-CN" b="1" dirty="0">
                <a:highlight>
                  <a:srgbClr val="FFFF00"/>
                </a:highlight>
              </a:rPr>
              <a:t>release</a:t>
            </a:r>
            <a:r>
              <a:rPr kumimoji="1" lang="zh-CN" altLang="en-US" b="1" dirty="0">
                <a:highlight>
                  <a:srgbClr val="FFFF00"/>
                </a:highlight>
              </a:rPr>
              <a:t> </a:t>
            </a:r>
            <a:r>
              <a:rPr kumimoji="1" lang="en-US" altLang="zh-CN" dirty="0">
                <a:highlight>
                  <a:srgbClr val="00FFFF"/>
                </a:highlight>
              </a:rPr>
              <a:t>and</a:t>
            </a:r>
            <a:r>
              <a:rPr kumimoji="1" lang="zh-CN" altLang="en-US" dirty="0">
                <a:highlight>
                  <a:srgbClr val="00FFFF"/>
                </a:highlight>
              </a:rPr>
              <a:t> </a:t>
            </a:r>
            <a:r>
              <a:rPr kumimoji="1" lang="en-US" altLang="zh-CN" dirty="0">
                <a:highlight>
                  <a:srgbClr val="00FFFF"/>
                </a:highlight>
              </a:rPr>
              <a:t>following</a:t>
            </a:r>
            <a:r>
              <a:rPr kumimoji="1" lang="zh-CN" altLang="en-US" dirty="0">
                <a:highlight>
                  <a:srgbClr val="00FFFF"/>
                </a:highlight>
              </a:rPr>
              <a:t> </a:t>
            </a:r>
            <a:r>
              <a:rPr kumimoji="1" lang="en-US" altLang="zh-CN" dirty="0">
                <a:highlight>
                  <a:srgbClr val="00FFFF"/>
                </a:highlight>
              </a:rPr>
              <a:t>releases. Subsequently, remaining</a:t>
            </a:r>
            <a:r>
              <a:rPr kumimoji="1" lang="zh-CN" altLang="en-US" dirty="0">
                <a:highlight>
                  <a:srgbClr val="00FFFF"/>
                </a:highlight>
              </a:rPr>
              <a:t> </a:t>
            </a:r>
            <a:r>
              <a:rPr kumimoji="1" lang="en-US" altLang="zh-CN" dirty="0">
                <a:highlight>
                  <a:srgbClr val="00FFFF"/>
                </a:highlight>
              </a:rPr>
              <a:t>scenarios</a:t>
            </a:r>
            <a:r>
              <a:rPr kumimoji="1" lang="zh-CN" altLang="en-US" dirty="0">
                <a:highlight>
                  <a:srgbClr val="00FFFF"/>
                </a:highlight>
              </a:rPr>
              <a:t> </a:t>
            </a:r>
            <a:r>
              <a:rPr kumimoji="1" lang="en-US" altLang="zh-CN" dirty="0">
                <a:highlight>
                  <a:srgbClr val="00FFFF"/>
                </a:highlight>
              </a:rPr>
              <a:t>2,3,5</a:t>
            </a:r>
            <a:r>
              <a:rPr kumimoji="1" lang="zh-CN" altLang="en-US" dirty="0">
                <a:highlight>
                  <a:srgbClr val="00FFFF"/>
                </a:highlight>
              </a:rPr>
              <a:t> </a:t>
            </a:r>
            <a:r>
              <a:rPr kumimoji="1" lang="en-US" altLang="zh-CN" dirty="0">
                <a:highlight>
                  <a:srgbClr val="00FFFF"/>
                </a:highlight>
              </a:rPr>
              <a:t>can</a:t>
            </a:r>
            <a:r>
              <a:rPr kumimoji="1" lang="zh-CN" altLang="en-US" dirty="0">
                <a:highlight>
                  <a:srgbClr val="00FFFF"/>
                </a:highlight>
              </a:rPr>
              <a:t> </a:t>
            </a:r>
            <a:r>
              <a:rPr kumimoji="1" lang="en-US" altLang="zh-CN" dirty="0">
                <a:highlight>
                  <a:srgbClr val="00FFFF"/>
                </a:highlight>
              </a:rPr>
              <a:t>be</a:t>
            </a:r>
            <a:r>
              <a:rPr kumimoji="1" lang="zh-CN" altLang="en-US" dirty="0">
                <a:highlight>
                  <a:srgbClr val="00FFFF"/>
                </a:highlight>
              </a:rPr>
              <a:t> </a:t>
            </a:r>
            <a:r>
              <a:rPr kumimoji="1" lang="en-US" altLang="zh-CN" dirty="0">
                <a:highlight>
                  <a:srgbClr val="00FFFF"/>
                </a:highlight>
              </a:rPr>
              <a:t>easily</a:t>
            </a:r>
            <a:r>
              <a:rPr kumimoji="1" lang="zh-CN" altLang="en-US" dirty="0">
                <a:highlight>
                  <a:srgbClr val="00FFFF"/>
                </a:highlight>
              </a:rPr>
              <a:t> </a:t>
            </a:r>
            <a:r>
              <a:rPr kumimoji="1" lang="en-US" altLang="zh-CN" dirty="0">
                <a:highlight>
                  <a:srgbClr val="00FFFF"/>
                </a:highlight>
              </a:rPr>
              <a:t>realized.</a:t>
            </a:r>
            <a:endParaRPr kumimoji="1" lang="zh-CN" altLang="en-US" dirty="0">
              <a:highlight>
                <a:srgbClr val="00FFFF"/>
              </a:highlight>
            </a:endParaRPr>
          </a:p>
        </p:txBody>
      </p:sp>
    </p:spTree>
    <p:extLst>
      <p:ext uri="{BB962C8B-B14F-4D97-AF65-F5344CB8AC3E}">
        <p14:creationId xmlns:p14="http://schemas.microsoft.com/office/powerpoint/2010/main" val="2104946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0B6683-028A-408B-A4D7-FD9F24A53C8F}"/>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5C4118DF-DCAD-4AD0-B088-4FE5034CFB11}"/>
              </a:ext>
            </a:extLst>
          </p:cNvPr>
          <p:cNvSpPr>
            <a:spLocks noGrp="1"/>
          </p:cNvSpPr>
          <p:nvPr>
            <p:ph type="title"/>
          </p:nvPr>
        </p:nvSpPr>
        <p:spPr/>
        <p:txBody>
          <a:bodyPr>
            <a:normAutofit fontScale="90000"/>
          </a:bodyPr>
          <a:lstStyle/>
          <a:p>
            <a:r>
              <a:rPr lang="en-US" dirty="0"/>
              <a:t>ONAP interface support for all 5 architecture options:</a:t>
            </a:r>
            <a:br>
              <a:rPr lang="en-US" dirty="0"/>
            </a:br>
            <a:r>
              <a:rPr lang="en-US" dirty="0"/>
              <a:t>High-level view</a:t>
            </a:r>
          </a:p>
        </p:txBody>
      </p:sp>
      <p:sp>
        <p:nvSpPr>
          <p:cNvPr id="5" name="Rectangle 4">
            <a:extLst>
              <a:ext uri="{FF2B5EF4-FFF2-40B4-BE49-F238E27FC236}">
                <a16:creationId xmlns:a16="http://schemas.microsoft.com/office/drawing/2014/main" id="{2C253A75-098E-4AB7-BCD7-D94E1B4E8588}"/>
              </a:ext>
            </a:extLst>
          </p:cNvPr>
          <p:cNvSpPr/>
          <p:nvPr/>
        </p:nvSpPr>
        <p:spPr>
          <a:xfrm>
            <a:off x="1125179" y="2890237"/>
            <a:ext cx="5050302" cy="11676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rPr>
              <a:t>ONAP</a:t>
            </a:r>
          </a:p>
        </p:txBody>
      </p:sp>
      <p:sp>
        <p:nvSpPr>
          <p:cNvPr id="7" name="TextBox 6">
            <a:extLst>
              <a:ext uri="{FF2B5EF4-FFF2-40B4-BE49-F238E27FC236}">
                <a16:creationId xmlns:a16="http://schemas.microsoft.com/office/drawing/2014/main" id="{B04B29E2-D088-4DAB-966B-57F66E8BC21B}"/>
              </a:ext>
            </a:extLst>
          </p:cNvPr>
          <p:cNvSpPr txBox="1"/>
          <p:nvPr/>
        </p:nvSpPr>
        <p:spPr>
          <a:xfrm>
            <a:off x="1003731" y="971617"/>
            <a:ext cx="1657313" cy="923330"/>
          </a:xfrm>
          <a:prstGeom prst="rect">
            <a:avLst/>
          </a:prstGeom>
          <a:noFill/>
        </p:spPr>
        <p:txBody>
          <a:bodyPr wrap="none" rtlCol="0">
            <a:spAutoFit/>
          </a:bodyPr>
          <a:lstStyle/>
          <a:p>
            <a:pPr algn="ctr"/>
            <a:r>
              <a:rPr lang="en-US" dirty="0">
                <a:solidFill>
                  <a:srgbClr val="44546A"/>
                </a:solidFill>
              </a:rPr>
              <a:t>CSMF NB APIs</a:t>
            </a:r>
          </a:p>
          <a:p>
            <a:pPr algn="ctr"/>
            <a:r>
              <a:rPr lang="en-US" dirty="0">
                <a:solidFill>
                  <a:srgbClr val="44546A"/>
                </a:solidFill>
              </a:rPr>
              <a:t>(From OSS/BSS)</a:t>
            </a:r>
          </a:p>
          <a:p>
            <a:pPr algn="ctr"/>
            <a:r>
              <a:rPr lang="en-US" dirty="0">
                <a:solidFill>
                  <a:srgbClr val="44546A"/>
                </a:solidFill>
              </a:rPr>
              <a:t>(TM Forum)</a:t>
            </a:r>
          </a:p>
        </p:txBody>
      </p:sp>
      <p:sp>
        <p:nvSpPr>
          <p:cNvPr id="9" name="TextBox 8">
            <a:extLst>
              <a:ext uri="{FF2B5EF4-FFF2-40B4-BE49-F238E27FC236}">
                <a16:creationId xmlns:a16="http://schemas.microsoft.com/office/drawing/2014/main" id="{0C6CC7D0-EF95-4281-8C02-E8328011BBBD}"/>
              </a:ext>
            </a:extLst>
          </p:cNvPr>
          <p:cNvSpPr txBox="1"/>
          <p:nvPr/>
        </p:nvSpPr>
        <p:spPr>
          <a:xfrm>
            <a:off x="3002537" y="975526"/>
            <a:ext cx="1527451" cy="923330"/>
          </a:xfrm>
          <a:prstGeom prst="rect">
            <a:avLst/>
          </a:prstGeom>
          <a:noFill/>
        </p:spPr>
        <p:txBody>
          <a:bodyPr wrap="square" rtlCol="0">
            <a:spAutoFit/>
          </a:bodyPr>
          <a:lstStyle/>
          <a:p>
            <a:pPr algn="ctr"/>
            <a:r>
              <a:rPr lang="en-US" dirty="0">
                <a:solidFill>
                  <a:srgbClr val="44546A"/>
                </a:solidFill>
              </a:rPr>
              <a:t>NSMF APIs (From CSMF)</a:t>
            </a:r>
          </a:p>
          <a:p>
            <a:pPr algn="ctr"/>
            <a:r>
              <a:rPr lang="en-US" dirty="0">
                <a:solidFill>
                  <a:srgbClr val="44546A"/>
                </a:solidFill>
              </a:rPr>
              <a:t>(3GPP)</a:t>
            </a:r>
          </a:p>
        </p:txBody>
      </p:sp>
      <p:sp>
        <p:nvSpPr>
          <p:cNvPr id="11" name="TextBox 10">
            <a:extLst>
              <a:ext uri="{FF2B5EF4-FFF2-40B4-BE49-F238E27FC236}">
                <a16:creationId xmlns:a16="http://schemas.microsoft.com/office/drawing/2014/main" id="{4D660F9A-FC9F-4B49-8C07-DDD7326D8AA2}"/>
              </a:ext>
            </a:extLst>
          </p:cNvPr>
          <p:cNvSpPr txBox="1"/>
          <p:nvPr/>
        </p:nvSpPr>
        <p:spPr>
          <a:xfrm>
            <a:off x="4479203" y="885735"/>
            <a:ext cx="2480168" cy="923330"/>
          </a:xfrm>
          <a:prstGeom prst="rect">
            <a:avLst/>
          </a:prstGeom>
          <a:noFill/>
        </p:spPr>
        <p:txBody>
          <a:bodyPr wrap="square" rtlCol="0">
            <a:spAutoFit/>
          </a:bodyPr>
          <a:lstStyle/>
          <a:p>
            <a:pPr algn="ctr"/>
            <a:r>
              <a:rPr lang="en-US" dirty="0">
                <a:solidFill>
                  <a:srgbClr val="44546A"/>
                </a:solidFill>
              </a:rPr>
              <a:t>NSSMF APIs</a:t>
            </a:r>
          </a:p>
          <a:p>
            <a:pPr algn="ctr"/>
            <a:r>
              <a:rPr lang="en-US" dirty="0">
                <a:solidFill>
                  <a:srgbClr val="44546A"/>
                </a:solidFill>
              </a:rPr>
              <a:t>(From NSMF)</a:t>
            </a:r>
          </a:p>
          <a:p>
            <a:pPr algn="ctr"/>
            <a:r>
              <a:rPr lang="en-US" dirty="0">
                <a:solidFill>
                  <a:srgbClr val="44546A"/>
                </a:solidFill>
              </a:rPr>
              <a:t>(3GPP/ETSI/MEF/IETF)</a:t>
            </a:r>
          </a:p>
        </p:txBody>
      </p:sp>
      <p:sp>
        <p:nvSpPr>
          <p:cNvPr id="14" name="TextBox 13">
            <a:extLst>
              <a:ext uri="{FF2B5EF4-FFF2-40B4-BE49-F238E27FC236}">
                <a16:creationId xmlns:a16="http://schemas.microsoft.com/office/drawing/2014/main" id="{A85924EB-F92A-44BB-A6F8-A5A861D3238B}"/>
              </a:ext>
            </a:extLst>
          </p:cNvPr>
          <p:cNvSpPr txBox="1"/>
          <p:nvPr/>
        </p:nvSpPr>
        <p:spPr>
          <a:xfrm>
            <a:off x="7146580" y="1073390"/>
            <a:ext cx="4953981" cy="5262979"/>
          </a:xfrm>
          <a:prstGeom prst="rect">
            <a:avLst/>
          </a:prstGeom>
          <a:noFill/>
          <a:ln>
            <a:solidFill>
              <a:schemeClr val="bg1">
                <a:lumMod val="50000"/>
              </a:schemeClr>
            </a:solidFill>
          </a:ln>
        </p:spPr>
        <p:txBody>
          <a:bodyPr wrap="square" rtlCol="0">
            <a:spAutoFit/>
          </a:bodyPr>
          <a:lstStyle/>
          <a:p>
            <a:r>
              <a:rPr lang="en-US" b="1" u="sng" dirty="0">
                <a:solidFill>
                  <a:srgbClr val="44546A"/>
                </a:solidFill>
              </a:rPr>
              <a:t>Notes</a:t>
            </a:r>
          </a:p>
          <a:p>
            <a:pPr marL="342900" indent="-342900">
              <a:buFont typeface="+mj-lt"/>
              <a:buAutoNum type="arabicPeriod"/>
            </a:pPr>
            <a:r>
              <a:rPr lang="en-US" dirty="0">
                <a:solidFill>
                  <a:srgbClr val="44546A"/>
                </a:solidFill>
              </a:rPr>
              <a:t>The guiding principle is when a Slice Management function is outside ONAP, standard interfaces/APIs to be supported by default. </a:t>
            </a:r>
            <a:r>
              <a:rPr lang="en-US" u="sng" dirty="0">
                <a:solidFill>
                  <a:srgbClr val="44546A"/>
                </a:solidFill>
              </a:rPr>
              <a:t>Any customization of such interfaces shall also be supported by ONAP using suitable plug-ins/adaptors</a:t>
            </a:r>
            <a:r>
              <a:rPr lang="en-US" dirty="0">
                <a:solidFill>
                  <a:srgbClr val="44546A"/>
                </a:solidFill>
              </a:rPr>
              <a:t>.</a:t>
            </a:r>
          </a:p>
          <a:p>
            <a:pPr marL="342900" indent="-342900">
              <a:buFont typeface="+mj-lt"/>
              <a:buAutoNum type="arabicPeriod"/>
            </a:pPr>
            <a:endParaRPr lang="en-US" dirty="0">
              <a:solidFill>
                <a:srgbClr val="44546A"/>
              </a:solidFill>
            </a:endParaRPr>
          </a:p>
          <a:p>
            <a:pPr marL="342900" indent="-342900">
              <a:buFont typeface="+mj-lt"/>
              <a:buAutoNum type="arabicPeriod"/>
            </a:pPr>
            <a:r>
              <a:rPr lang="en-US" dirty="0">
                <a:solidFill>
                  <a:srgbClr val="44546A"/>
                </a:solidFill>
              </a:rPr>
              <a:t>Communication between Slice Management Functions within ONAP (e.g., CSMF and NSMF) shall use ONAP internal mechanisms such as workflow calls, </a:t>
            </a:r>
            <a:r>
              <a:rPr lang="en-US" dirty="0" err="1">
                <a:solidFill>
                  <a:srgbClr val="44546A"/>
                </a:solidFill>
              </a:rPr>
              <a:t>DMaaP</a:t>
            </a:r>
            <a:r>
              <a:rPr lang="en-US" dirty="0">
                <a:solidFill>
                  <a:srgbClr val="44546A"/>
                </a:solidFill>
              </a:rPr>
              <a:t> messages, etc. or standard APIs as appropriate. This means, both internal and external interface mechanisms should be supported by the corresponding ONAP module.</a:t>
            </a:r>
          </a:p>
          <a:p>
            <a:pPr marL="742950" lvl="1" indent="-285750">
              <a:buFont typeface="Arial" panose="020B0604020202020204" pitchFamily="34" charset="0"/>
              <a:buChar char="•"/>
            </a:pPr>
            <a:r>
              <a:rPr lang="en-US" sz="1600" dirty="0">
                <a:solidFill>
                  <a:srgbClr val="44546A"/>
                </a:solidFill>
              </a:rPr>
              <a:t>For e.g., SO acting as NSMF should support API call directly from CSMF in ONAP, as well as API trigger from an external CSMF via EXT-API.</a:t>
            </a:r>
          </a:p>
        </p:txBody>
      </p:sp>
      <p:sp>
        <p:nvSpPr>
          <p:cNvPr id="16" name="TextBox 15">
            <a:extLst>
              <a:ext uri="{FF2B5EF4-FFF2-40B4-BE49-F238E27FC236}">
                <a16:creationId xmlns:a16="http://schemas.microsoft.com/office/drawing/2014/main" id="{151FD782-06A2-4AB4-A8DE-CF0287815366}"/>
              </a:ext>
            </a:extLst>
          </p:cNvPr>
          <p:cNvSpPr txBox="1"/>
          <p:nvPr/>
        </p:nvSpPr>
        <p:spPr>
          <a:xfrm>
            <a:off x="3554167" y="4984407"/>
            <a:ext cx="2851741" cy="923330"/>
          </a:xfrm>
          <a:prstGeom prst="rect">
            <a:avLst/>
          </a:prstGeom>
          <a:noFill/>
        </p:spPr>
        <p:txBody>
          <a:bodyPr wrap="square" rtlCol="0">
            <a:spAutoFit/>
          </a:bodyPr>
          <a:lstStyle/>
          <a:p>
            <a:pPr algn="ctr"/>
            <a:r>
              <a:rPr lang="en-US" dirty="0">
                <a:solidFill>
                  <a:srgbClr val="44546A"/>
                </a:solidFill>
              </a:rPr>
              <a:t>Standard 5G NF interfaces</a:t>
            </a:r>
          </a:p>
          <a:p>
            <a:pPr algn="ctr"/>
            <a:r>
              <a:rPr lang="en-US" dirty="0">
                <a:solidFill>
                  <a:srgbClr val="44546A"/>
                </a:solidFill>
              </a:rPr>
              <a:t>(To 5G NFs)</a:t>
            </a:r>
          </a:p>
          <a:p>
            <a:pPr algn="ctr"/>
            <a:r>
              <a:rPr lang="en-US" dirty="0">
                <a:solidFill>
                  <a:srgbClr val="44546A"/>
                </a:solidFill>
              </a:rPr>
              <a:t>(3GPP)</a:t>
            </a:r>
          </a:p>
        </p:txBody>
      </p:sp>
      <p:sp>
        <p:nvSpPr>
          <p:cNvPr id="20" name="TextBox 19">
            <a:extLst>
              <a:ext uri="{FF2B5EF4-FFF2-40B4-BE49-F238E27FC236}">
                <a16:creationId xmlns:a16="http://schemas.microsoft.com/office/drawing/2014/main" id="{CD120AF9-59D2-46DD-81FE-10C3B4A0A60A}"/>
              </a:ext>
            </a:extLst>
          </p:cNvPr>
          <p:cNvSpPr txBox="1"/>
          <p:nvPr/>
        </p:nvSpPr>
        <p:spPr>
          <a:xfrm>
            <a:off x="1125179" y="5013443"/>
            <a:ext cx="3053653" cy="923330"/>
          </a:xfrm>
          <a:prstGeom prst="rect">
            <a:avLst/>
          </a:prstGeom>
          <a:noFill/>
        </p:spPr>
        <p:txBody>
          <a:bodyPr wrap="square" rtlCol="0">
            <a:spAutoFit/>
          </a:bodyPr>
          <a:lstStyle/>
          <a:p>
            <a:pPr algn="ctr"/>
            <a:r>
              <a:rPr lang="en-US" dirty="0">
                <a:solidFill>
                  <a:srgbClr val="44546A"/>
                </a:solidFill>
              </a:rPr>
              <a:t>NSSMF APIs</a:t>
            </a:r>
          </a:p>
          <a:p>
            <a:pPr algn="ctr"/>
            <a:r>
              <a:rPr lang="en-US" dirty="0">
                <a:solidFill>
                  <a:srgbClr val="44546A"/>
                </a:solidFill>
              </a:rPr>
              <a:t>(To NSSMF)</a:t>
            </a:r>
          </a:p>
          <a:p>
            <a:pPr algn="ctr"/>
            <a:r>
              <a:rPr lang="en-US" dirty="0">
                <a:solidFill>
                  <a:srgbClr val="44546A"/>
                </a:solidFill>
              </a:rPr>
              <a:t>(3GPP/ETSI/MEF/IETF/O-RAN)</a:t>
            </a:r>
          </a:p>
        </p:txBody>
      </p:sp>
      <p:cxnSp>
        <p:nvCxnSpPr>
          <p:cNvPr id="21" name="Straight Arrow Connector 20">
            <a:extLst>
              <a:ext uri="{FF2B5EF4-FFF2-40B4-BE49-F238E27FC236}">
                <a16:creationId xmlns:a16="http://schemas.microsoft.com/office/drawing/2014/main" id="{9F43CA75-4469-4675-9C02-1324B116CA14}"/>
              </a:ext>
            </a:extLst>
          </p:cNvPr>
          <p:cNvCxnSpPr>
            <a:cxnSpLocks/>
          </p:cNvCxnSpPr>
          <p:nvPr/>
        </p:nvCxnSpPr>
        <p:spPr>
          <a:xfrm flipV="1">
            <a:off x="415304" y="1211108"/>
            <a:ext cx="0" cy="1663889"/>
          </a:xfrm>
          <a:prstGeom prst="straightConnector1">
            <a:avLst/>
          </a:prstGeom>
          <a:ln>
            <a:solidFill>
              <a:schemeClr val="tx1">
                <a:lumMod val="85000"/>
                <a:lumOff val="1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3D61983-B289-40FD-93F1-F79D1232B2D6}"/>
              </a:ext>
            </a:extLst>
          </p:cNvPr>
          <p:cNvSpPr txBox="1"/>
          <p:nvPr/>
        </p:nvSpPr>
        <p:spPr>
          <a:xfrm rot="16200000">
            <a:off x="-764539" y="1840081"/>
            <a:ext cx="2019720" cy="307777"/>
          </a:xfrm>
          <a:prstGeom prst="rect">
            <a:avLst/>
          </a:prstGeom>
          <a:noFill/>
        </p:spPr>
        <p:txBody>
          <a:bodyPr wrap="none" rtlCol="0">
            <a:spAutoFit/>
          </a:bodyPr>
          <a:lstStyle/>
          <a:p>
            <a:r>
              <a:rPr lang="en-US" sz="1400" dirty="0"/>
              <a:t>NB interfaces from ONAP</a:t>
            </a:r>
          </a:p>
        </p:txBody>
      </p:sp>
      <p:cxnSp>
        <p:nvCxnSpPr>
          <p:cNvPr id="26" name="Straight Arrow Connector 25">
            <a:extLst>
              <a:ext uri="{FF2B5EF4-FFF2-40B4-BE49-F238E27FC236}">
                <a16:creationId xmlns:a16="http://schemas.microsoft.com/office/drawing/2014/main" id="{09E8E167-0EA5-4EAD-857A-52DB5AAA9967}"/>
              </a:ext>
            </a:extLst>
          </p:cNvPr>
          <p:cNvCxnSpPr>
            <a:cxnSpLocks/>
          </p:cNvCxnSpPr>
          <p:nvPr/>
        </p:nvCxnSpPr>
        <p:spPr>
          <a:xfrm flipV="1">
            <a:off x="415303" y="4107350"/>
            <a:ext cx="0" cy="1663889"/>
          </a:xfrm>
          <a:prstGeom prst="straightConnector1">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9AAF5516-4DE3-4F3F-9779-EB61B3173BBD}"/>
              </a:ext>
            </a:extLst>
          </p:cNvPr>
          <p:cNvSpPr txBox="1"/>
          <p:nvPr/>
        </p:nvSpPr>
        <p:spPr>
          <a:xfrm rot="16200000">
            <a:off x="-747708" y="4736323"/>
            <a:ext cx="1986057" cy="307777"/>
          </a:xfrm>
          <a:prstGeom prst="rect">
            <a:avLst/>
          </a:prstGeom>
          <a:noFill/>
        </p:spPr>
        <p:txBody>
          <a:bodyPr wrap="none" rtlCol="0">
            <a:spAutoFit/>
          </a:bodyPr>
          <a:lstStyle/>
          <a:p>
            <a:r>
              <a:rPr lang="en-US" sz="1400" dirty="0"/>
              <a:t>SB interfaces from ONAP</a:t>
            </a:r>
          </a:p>
        </p:txBody>
      </p:sp>
      <p:sp>
        <p:nvSpPr>
          <p:cNvPr id="29" name="Arrow: Down 28">
            <a:extLst>
              <a:ext uri="{FF2B5EF4-FFF2-40B4-BE49-F238E27FC236}">
                <a16:creationId xmlns:a16="http://schemas.microsoft.com/office/drawing/2014/main" id="{07E7B8BD-3553-4125-809F-9904DF299CBC}"/>
              </a:ext>
            </a:extLst>
          </p:cNvPr>
          <p:cNvSpPr/>
          <p:nvPr/>
        </p:nvSpPr>
        <p:spPr>
          <a:xfrm>
            <a:off x="3459482" y="1858361"/>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rrow: Down 29">
            <a:extLst>
              <a:ext uri="{FF2B5EF4-FFF2-40B4-BE49-F238E27FC236}">
                <a16:creationId xmlns:a16="http://schemas.microsoft.com/office/drawing/2014/main" id="{5B65575E-1D7D-4AD0-B594-8A9DC46724A9}"/>
              </a:ext>
            </a:extLst>
          </p:cNvPr>
          <p:cNvSpPr/>
          <p:nvPr/>
        </p:nvSpPr>
        <p:spPr>
          <a:xfrm>
            <a:off x="1599770" y="1858361"/>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F82E23C2-6A7C-45F6-8B89-3462A9C24F0A}"/>
              </a:ext>
            </a:extLst>
          </p:cNvPr>
          <p:cNvSpPr/>
          <p:nvPr/>
        </p:nvSpPr>
        <p:spPr>
          <a:xfrm>
            <a:off x="5425198" y="1858361"/>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9C6979BF-6940-4CFB-A624-188685AC181A}"/>
              </a:ext>
            </a:extLst>
          </p:cNvPr>
          <p:cNvSpPr/>
          <p:nvPr/>
        </p:nvSpPr>
        <p:spPr>
          <a:xfrm>
            <a:off x="2518723" y="4050700"/>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row: Down 32">
            <a:extLst>
              <a:ext uri="{FF2B5EF4-FFF2-40B4-BE49-F238E27FC236}">
                <a16:creationId xmlns:a16="http://schemas.microsoft.com/office/drawing/2014/main" id="{720A9600-4CCB-4EC3-AD2D-CD221D699FDA}"/>
              </a:ext>
            </a:extLst>
          </p:cNvPr>
          <p:cNvSpPr/>
          <p:nvPr/>
        </p:nvSpPr>
        <p:spPr>
          <a:xfrm>
            <a:off x="4696859" y="4046422"/>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5EAE96C-4057-4871-8A69-63BEE585736C}"/>
              </a:ext>
            </a:extLst>
          </p:cNvPr>
          <p:cNvSpPr txBox="1"/>
          <p:nvPr/>
        </p:nvSpPr>
        <p:spPr>
          <a:xfrm>
            <a:off x="2094830" y="4219676"/>
            <a:ext cx="413108" cy="707886"/>
          </a:xfrm>
          <a:prstGeom prst="rect">
            <a:avLst/>
          </a:prstGeom>
          <a:noFill/>
        </p:spPr>
        <p:txBody>
          <a:bodyPr wrap="square" rtlCol="0">
            <a:spAutoFit/>
          </a:bodyPr>
          <a:lstStyle>
            <a:defPPr>
              <a:defRPr lang="en-US"/>
            </a:defPPr>
            <a:lvl1pPr>
              <a:defRPr sz="5400" b="1">
                <a:solidFill>
                  <a:srgbClr val="00B050"/>
                </a:solidFill>
              </a:defRPr>
            </a:lvl1pPr>
          </a:lstStyle>
          <a:p>
            <a:r>
              <a:rPr lang="en-US" sz="4000" dirty="0">
                <a:sym typeface="Wingdings" panose="05000000000000000000" pitchFamily="2" charset="2"/>
              </a:rPr>
              <a:t></a:t>
            </a:r>
          </a:p>
        </p:txBody>
      </p:sp>
      <p:sp>
        <p:nvSpPr>
          <p:cNvPr id="23" name="TextBox 22">
            <a:extLst>
              <a:ext uri="{FF2B5EF4-FFF2-40B4-BE49-F238E27FC236}">
                <a16:creationId xmlns:a16="http://schemas.microsoft.com/office/drawing/2014/main" id="{67FEEC07-5484-4F31-A051-11D3A9A16955}"/>
              </a:ext>
            </a:extLst>
          </p:cNvPr>
          <p:cNvSpPr txBox="1"/>
          <p:nvPr/>
        </p:nvSpPr>
        <p:spPr>
          <a:xfrm>
            <a:off x="1138651" y="1981883"/>
            <a:ext cx="413108" cy="707886"/>
          </a:xfrm>
          <a:prstGeom prst="rect">
            <a:avLst/>
          </a:prstGeom>
          <a:noFill/>
        </p:spPr>
        <p:txBody>
          <a:bodyPr wrap="square" rtlCol="0">
            <a:spAutoFit/>
          </a:bodyPr>
          <a:lstStyle/>
          <a:p>
            <a:r>
              <a:rPr lang="en-US" sz="4000" b="1" dirty="0">
                <a:solidFill>
                  <a:srgbClr val="00B050"/>
                </a:solidFill>
                <a:sym typeface="Wingdings" panose="05000000000000000000" pitchFamily="2" charset="2"/>
              </a:rPr>
              <a:t></a:t>
            </a:r>
          </a:p>
        </p:txBody>
      </p:sp>
      <p:sp>
        <p:nvSpPr>
          <p:cNvPr id="25" name="TextBox 24">
            <a:extLst>
              <a:ext uri="{FF2B5EF4-FFF2-40B4-BE49-F238E27FC236}">
                <a16:creationId xmlns:a16="http://schemas.microsoft.com/office/drawing/2014/main" id="{976A6881-232F-4AAF-AAA5-C81F36D6BA20}"/>
              </a:ext>
            </a:extLst>
          </p:cNvPr>
          <p:cNvSpPr txBox="1"/>
          <p:nvPr/>
        </p:nvSpPr>
        <p:spPr>
          <a:xfrm>
            <a:off x="1650139" y="4233582"/>
            <a:ext cx="413108" cy="707886"/>
          </a:xfrm>
          <a:prstGeom prst="rect">
            <a:avLst/>
          </a:prstGeom>
          <a:noFill/>
        </p:spPr>
        <p:txBody>
          <a:bodyPr wrap="square" rtlCol="0">
            <a:spAutoFit/>
          </a:bodyPr>
          <a:lstStyle/>
          <a:p>
            <a:r>
              <a:rPr lang="en-US" sz="4000" b="1" dirty="0">
                <a:solidFill>
                  <a:srgbClr val="C00000"/>
                </a:solidFill>
                <a:sym typeface="Wingdings" panose="05000000000000000000" pitchFamily="2" charset="2"/>
              </a:rPr>
              <a:t></a:t>
            </a:r>
          </a:p>
        </p:txBody>
      </p:sp>
      <p:sp>
        <p:nvSpPr>
          <p:cNvPr id="34" name="TextBox 33">
            <a:extLst>
              <a:ext uri="{FF2B5EF4-FFF2-40B4-BE49-F238E27FC236}">
                <a16:creationId xmlns:a16="http://schemas.microsoft.com/office/drawing/2014/main" id="{C346FEE5-BA2B-4B81-AF58-9EE236F7CE5D}"/>
              </a:ext>
            </a:extLst>
          </p:cNvPr>
          <p:cNvSpPr txBox="1"/>
          <p:nvPr/>
        </p:nvSpPr>
        <p:spPr>
          <a:xfrm>
            <a:off x="4959789" y="1955430"/>
            <a:ext cx="413108" cy="707886"/>
          </a:xfrm>
          <a:prstGeom prst="rect">
            <a:avLst/>
          </a:prstGeom>
          <a:noFill/>
        </p:spPr>
        <p:txBody>
          <a:bodyPr wrap="square" rtlCol="0">
            <a:spAutoFit/>
          </a:bodyPr>
          <a:lstStyle>
            <a:defPPr>
              <a:defRPr lang="en-US"/>
            </a:defPPr>
            <a:lvl1pPr>
              <a:defRPr sz="4400" b="1">
                <a:solidFill>
                  <a:srgbClr val="00B050"/>
                </a:solidFill>
              </a:defRPr>
            </a:lvl1pPr>
          </a:lstStyle>
          <a:p>
            <a:r>
              <a:rPr lang="en-US" sz="4000" dirty="0">
                <a:solidFill>
                  <a:srgbClr val="C00000"/>
                </a:solidFill>
                <a:sym typeface="Wingdings" panose="05000000000000000000" pitchFamily="2" charset="2"/>
              </a:rPr>
              <a:t></a:t>
            </a:r>
          </a:p>
        </p:txBody>
      </p:sp>
      <p:sp>
        <p:nvSpPr>
          <p:cNvPr id="35" name="TextBox 34">
            <a:extLst>
              <a:ext uri="{FF2B5EF4-FFF2-40B4-BE49-F238E27FC236}">
                <a16:creationId xmlns:a16="http://schemas.microsoft.com/office/drawing/2014/main" id="{1281754D-582E-4E22-8192-ACCE23E44C47}"/>
              </a:ext>
            </a:extLst>
          </p:cNvPr>
          <p:cNvSpPr txBox="1"/>
          <p:nvPr/>
        </p:nvSpPr>
        <p:spPr>
          <a:xfrm>
            <a:off x="3373376" y="5965808"/>
            <a:ext cx="413108" cy="707886"/>
          </a:xfrm>
          <a:prstGeom prst="rect">
            <a:avLst/>
          </a:prstGeom>
          <a:noFill/>
        </p:spPr>
        <p:txBody>
          <a:bodyPr wrap="square" rtlCol="0">
            <a:spAutoFit/>
          </a:bodyPr>
          <a:lstStyle/>
          <a:p>
            <a:r>
              <a:rPr lang="en-US" sz="4000" b="1" dirty="0">
                <a:solidFill>
                  <a:srgbClr val="00B050"/>
                </a:solidFill>
                <a:sym typeface="Wingdings" panose="05000000000000000000" pitchFamily="2" charset="2"/>
              </a:rPr>
              <a:t></a:t>
            </a:r>
          </a:p>
        </p:txBody>
      </p:sp>
      <p:sp>
        <p:nvSpPr>
          <p:cNvPr id="36" name="TextBox 35">
            <a:extLst>
              <a:ext uri="{FF2B5EF4-FFF2-40B4-BE49-F238E27FC236}">
                <a16:creationId xmlns:a16="http://schemas.microsoft.com/office/drawing/2014/main" id="{01B72566-DE9A-4D70-9B38-5D7BA30D94DD}"/>
              </a:ext>
            </a:extLst>
          </p:cNvPr>
          <p:cNvSpPr txBox="1"/>
          <p:nvPr/>
        </p:nvSpPr>
        <p:spPr>
          <a:xfrm>
            <a:off x="5432569" y="5965808"/>
            <a:ext cx="337782" cy="707886"/>
          </a:xfrm>
          <a:prstGeom prst="rect">
            <a:avLst/>
          </a:prstGeom>
          <a:noFill/>
        </p:spPr>
        <p:txBody>
          <a:bodyPr wrap="square" rtlCol="0">
            <a:spAutoFit/>
          </a:bodyPr>
          <a:lstStyle/>
          <a:p>
            <a:r>
              <a:rPr lang="en-US" sz="4000" b="1" dirty="0">
                <a:solidFill>
                  <a:srgbClr val="C00000"/>
                </a:solidFill>
                <a:sym typeface="Wingdings" panose="05000000000000000000" pitchFamily="2" charset="2"/>
              </a:rPr>
              <a:t></a:t>
            </a:r>
          </a:p>
        </p:txBody>
      </p:sp>
      <p:sp>
        <p:nvSpPr>
          <p:cNvPr id="4" name="TextBox 3">
            <a:extLst>
              <a:ext uri="{FF2B5EF4-FFF2-40B4-BE49-F238E27FC236}">
                <a16:creationId xmlns:a16="http://schemas.microsoft.com/office/drawing/2014/main" id="{6221EC95-0A7A-4913-8FCA-7C30AEBE7E8D}"/>
              </a:ext>
            </a:extLst>
          </p:cNvPr>
          <p:cNvSpPr txBox="1"/>
          <p:nvPr/>
        </p:nvSpPr>
        <p:spPr>
          <a:xfrm>
            <a:off x="3709010" y="6099926"/>
            <a:ext cx="1649554" cy="369332"/>
          </a:xfrm>
          <a:prstGeom prst="rect">
            <a:avLst/>
          </a:prstGeom>
          <a:noFill/>
        </p:spPr>
        <p:txBody>
          <a:bodyPr wrap="none" rtlCol="0">
            <a:spAutoFit/>
          </a:bodyPr>
          <a:lstStyle/>
          <a:p>
            <a:r>
              <a:rPr lang="en-US" dirty="0">
                <a:solidFill>
                  <a:srgbClr val="44546A"/>
                </a:solidFill>
              </a:rPr>
              <a:t>Frankfurt scope</a:t>
            </a:r>
          </a:p>
        </p:txBody>
      </p:sp>
      <p:sp>
        <p:nvSpPr>
          <p:cNvPr id="37" name="TextBox 36">
            <a:extLst>
              <a:ext uri="{FF2B5EF4-FFF2-40B4-BE49-F238E27FC236}">
                <a16:creationId xmlns:a16="http://schemas.microsoft.com/office/drawing/2014/main" id="{6F55E864-3552-4216-9DCF-08EB2F43D6AA}"/>
              </a:ext>
            </a:extLst>
          </p:cNvPr>
          <p:cNvSpPr txBox="1"/>
          <p:nvPr/>
        </p:nvSpPr>
        <p:spPr>
          <a:xfrm>
            <a:off x="5838305" y="6099926"/>
            <a:ext cx="1330492" cy="369332"/>
          </a:xfrm>
          <a:prstGeom prst="rect">
            <a:avLst/>
          </a:prstGeom>
          <a:noFill/>
        </p:spPr>
        <p:txBody>
          <a:bodyPr wrap="none" rtlCol="0">
            <a:spAutoFit/>
          </a:bodyPr>
          <a:lstStyle/>
          <a:p>
            <a:r>
              <a:rPr lang="en-US" dirty="0">
                <a:solidFill>
                  <a:srgbClr val="44546A"/>
                </a:solidFill>
              </a:rPr>
              <a:t>Guilin scope</a:t>
            </a:r>
          </a:p>
        </p:txBody>
      </p:sp>
    </p:spTree>
    <p:extLst>
      <p:ext uri="{BB962C8B-B14F-4D97-AF65-F5344CB8AC3E}">
        <p14:creationId xmlns:p14="http://schemas.microsoft.com/office/powerpoint/2010/main" val="377135442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a:extLst>
              <a:ext uri="{FF2B5EF4-FFF2-40B4-BE49-F238E27FC236}">
                <a16:creationId xmlns:a16="http://schemas.microsoft.com/office/drawing/2014/main" id="{94BB9BD7-9828-4D15-932D-80D20A65E7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654" y="1997383"/>
            <a:ext cx="12024039" cy="263935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BEA80D68-E6A9-EF42-842F-3ACB5009687F}"/>
              </a:ext>
            </a:extLst>
          </p:cNvPr>
          <p:cNvSpPr>
            <a:spLocks noGrp="1"/>
          </p:cNvSpPr>
          <p:nvPr>
            <p:ph type="title"/>
          </p:nvPr>
        </p:nvSpPr>
        <p:spPr>
          <a:xfrm>
            <a:off x="0" y="290445"/>
            <a:ext cx="11442492" cy="640080"/>
          </a:xfrm>
        </p:spPr>
        <p:txBody>
          <a:bodyPr>
            <a:normAutofit/>
          </a:bodyPr>
          <a:lstStyle/>
          <a:p>
            <a:r>
              <a:rPr lang="en-US" altLang="zh-CN" dirty="0"/>
              <a:t>ONAP-based</a:t>
            </a:r>
            <a:r>
              <a:rPr lang="zh-CN" altLang="en-US" dirty="0"/>
              <a:t> </a:t>
            </a:r>
            <a:r>
              <a:rPr lang="en-US" altLang="zh-CN" dirty="0"/>
              <a:t>Slice</a:t>
            </a:r>
            <a:r>
              <a:rPr lang="zh-CN" altLang="en-US" dirty="0"/>
              <a:t> </a:t>
            </a:r>
            <a:r>
              <a:rPr lang="en-US" altLang="zh-CN" dirty="0"/>
              <a:t>Management</a:t>
            </a:r>
            <a:r>
              <a:rPr lang="zh-CN" altLang="en-US" dirty="0"/>
              <a:t> </a:t>
            </a:r>
            <a:r>
              <a:rPr lang="en-US" altLang="zh-CN" dirty="0"/>
              <a:t>-</a:t>
            </a:r>
            <a:r>
              <a:rPr lang="zh-CN" altLang="en-US" dirty="0"/>
              <a:t> </a:t>
            </a:r>
            <a:r>
              <a:rPr lang="en-US" dirty="0"/>
              <a:t>NSI Life Cycle view</a:t>
            </a:r>
          </a:p>
        </p:txBody>
      </p:sp>
      <p:sp>
        <p:nvSpPr>
          <p:cNvPr id="6" name="Rectangle 5">
            <a:extLst>
              <a:ext uri="{FF2B5EF4-FFF2-40B4-BE49-F238E27FC236}">
                <a16:creationId xmlns:a16="http://schemas.microsoft.com/office/drawing/2014/main" id="{30995EB4-50F5-4FE5-A92F-16E2CBF496DE}"/>
              </a:ext>
            </a:extLst>
          </p:cNvPr>
          <p:cNvSpPr/>
          <p:nvPr/>
        </p:nvSpPr>
        <p:spPr>
          <a:xfrm>
            <a:off x="178654" y="2532900"/>
            <a:ext cx="2426518" cy="986530"/>
          </a:xfrm>
          <a:prstGeom prst="rect">
            <a:avLst/>
          </a:prstGeom>
          <a:solidFill>
            <a:schemeClr val="accent1">
              <a:lumMod val="20000"/>
              <a:lumOff val="80000"/>
              <a:alpha val="25000"/>
            </a:schemeClr>
          </a:soli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16CAA64-CE7A-4626-A7B6-B9D90C9C734B}"/>
              </a:ext>
            </a:extLst>
          </p:cNvPr>
          <p:cNvSpPr/>
          <p:nvPr/>
        </p:nvSpPr>
        <p:spPr>
          <a:xfrm>
            <a:off x="3164697" y="2474559"/>
            <a:ext cx="2790785" cy="1939364"/>
          </a:xfrm>
          <a:prstGeom prst="rect">
            <a:avLst/>
          </a:prstGeom>
          <a:solidFill>
            <a:schemeClr val="accent1">
              <a:lumMod val="20000"/>
              <a:lumOff val="80000"/>
              <a:alpha val="25000"/>
            </a:schemeClr>
          </a:soli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CF971C0-FB62-4D46-94B2-8FF882228718}"/>
              </a:ext>
            </a:extLst>
          </p:cNvPr>
          <p:cNvSpPr/>
          <p:nvPr/>
        </p:nvSpPr>
        <p:spPr>
          <a:xfrm>
            <a:off x="322088" y="4923276"/>
            <a:ext cx="567128" cy="301133"/>
          </a:xfrm>
          <a:prstGeom prst="rect">
            <a:avLst/>
          </a:prstGeom>
          <a:solidFill>
            <a:schemeClr val="accent1">
              <a:lumMod val="20000"/>
              <a:lumOff val="80000"/>
              <a:alpha val="25000"/>
            </a:schemeClr>
          </a:soli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80887E6-FBA9-40F5-8E68-CFA30E0F062E}"/>
              </a:ext>
            </a:extLst>
          </p:cNvPr>
          <p:cNvSpPr txBox="1"/>
          <p:nvPr/>
        </p:nvSpPr>
        <p:spPr>
          <a:xfrm>
            <a:off x="889216" y="4889176"/>
            <a:ext cx="1986121" cy="369332"/>
          </a:xfrm>
          <a:prstGeom prst="rect">
            <a:avLst/>
          </a:prstGeom>
          <a:noFill/>
        </p:spPr>
        <p:txBody>
          <a:bodyPr wrap="none" rtlCol="0">
            <a:spAutoFit/>
          </a:bodyPr>
          <a:lstStyle/>
          <a:p>
            <a:r>
              <a:rPr lang="en-US" dirty="0"/>
              <a:t>Scope for Frankfurt</a:t>
            </a:r>
          </a:p>
        </p:txBody>
      </p:sp>
      <p:sp>
        <p:nvSpPr>
          <p:cNvPr id="13" name="TextBox 12">
            <a:extLst>
              <a:ext uri="{FF2B5EF4-FFF2-40B4-BE49-F238E27FC236}">
                <a16:creationId xmlns:a16="http://schemas.microsoft.com/office/drawing/2014/main" id="{C86B91CD-E57E-47D3-B6B6-9A8B08CFE0AB}"/>
              </a:ext>
            </a:extLst>
          </p:cNvPr>
          <p:cNvSpPr txBox="1"/>
          <p:nvPr/>
        </p:nvSpPr>
        <p:spPr>
          <a:xfrm>
            <a:off x="9724107" y="4610304"/>
            <a:ext cx="2148986" cy="369332"/>
          </a:xfrm>
          <a:prstGeom prst="rect">
            <a:avLst/>
          </a:prstGeom>
          <a:noFill/>
        </p:spPr>
        <p:txBody>
          <a:bodyPr wrap="none" rtlCol="0">
            <a:spAutoFit/>
          </a:bodyPr>
          <a:lstStyle/>
          <a:p>
            <a:r>
              <a:rPr lang="en-US" b="1" dirty="0"/>
              <a:t>Ref.: 3GPP TS 28.530</a:t>
            </a:r>
          </a:p>
        </p:txBody>
      </p:sp>
      <p:sp>
        <p:nvSpPr>
          <p:cNvPr id="14" name="TextBox 13">
            <a:extLst>
              <a:ext uri="{FF2B5EF4-FFF2-40B4-BE49-F238E27FC236}">
                <a16:creationId xmlns:a16="http://schemas.microsoft.com/office/drawing/2014/main" id="{FBEF215F-20FD-4403-B494-261C3BFF51DD}"/>
              </a:ext>
            </a:extLst>
          </p:cNvPr>
          <p:cNvSpPr txBox="1"/>
          <p:nvPr/>
        </p:nvSpPr>
        <p:spPr>
          <a:xfrm>
            <a:off x="178654" y="5593075"/>
            <a:ext cx="12013346" cy="923330"/>
          </a:xfrm>
          <a:prstGeom prst="rect">
            <a:avLst/>
          </a:prstGeom>
          <a:noFill/>
        </p:spPr>
        <p:txBody>
          <a:bodyPr wrap="square" rtlCol="0">
            <a:spAutoFit/>
          </a:bodyPr>
          <a:lstStyle/>
          <a:p>
            <a:pPr marL="285750" indent="-285750">
              <a:buFont typeface="Arial" panose="020B0604020202020204" pitchFamily="34" charset="0"/>
              <a:buChar char="•"/>
            </a:pPr>
            <a:r>
              <a:rPr lang="en-US" b="1" dirty="0"/>
              <a:t>Design and pre-provision</a:t>
            </a:r>
            <a:r>
              <a:rPr lang="en-US" dirty="0"/>
              <a:t>: Creation of necessary slice/slice sub-net templates. </a:t>
            </a:r>
          </a:p>
          <a:p>
            <a:pPr marL="285750" indent="-285750">
              <a:buFont typeface="Arial" panose="020B0604020202020204" pitchFamily="34" charset="0"/>
              <a:buChar char="•"/>
            </a:pPr>
            <a:r>
              <a:rPr lang="en-US" b="1" dirty="0"/>
              <a:t>Instantiation/Configuration &amp; Activation/Deactivation </a:t>
            </a:r>
            <a:r>
              <a:rPr lang="en-US" dirty="0"/>
              <a:t>of NSIs, including instantiation/mapping of its constituent slice sub-nets (RAN, Core and Transport).</a:t>
            </a:r>
          </a:p>
        </p:txBody>
      </p:sp>
      <p:sp>
        <p:nvSpPr>
          <p:cNvPr id="2" name="Rectangle 1">
            <a:extLst>
              <a:ext uri="{FF2B5EF4-FFF2-40B4-BE49-F238E27FC236}">
                <a16:creationId xmlns:a16="http://schemas.microsoft.com/office/drawing/2014/main" id="{96957311-083D-413A-9BA7-A087BCE75913}"/>
              </a:ext>
            </a:extLst>
          </p:cNvPr>
          <p:cNvSpPr/>
          <p:nvPr/>
        </p:nvSpPr>
        <p:spPr>
          <a:xfrm>
            <a:off x="152023" y="1072169"/>
            <a:ext cx="11853164" cy="778313"/>
          </a:xfrm>
          <a:prstGeom prst="rect">
            <a:avLst/>
          </a:prstGeom>
          <a:gradFill>
            <a:gsLst>
              <a:gs pos="0">
                <a:srgbClr val="00A2E0">
                  <a:tint val="50000"/>
                  <a:satMod val="300000"/>
                </a:srgbClr>
              </a:gs>
              <a:gs pos="35000">
                <a:srgbClr val="00A2E0">
                  <a:tint val="37000"/>
                  <a:satMod val="300000"/>
                </a:srgbClr>
              </a:gs>
              <a:gs pos="100000">
                <a:srgbClr val="00A2E0">
                  <a:tint val="15000"/>
                  <a:satMod val="350000"/>
                </a:srgb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u="sng" dirty="0">
                <a:solidFill>
                  <a:schemeClr val="tx1"/>
                </a:solidFill>
              </a:rPr>
              <a:t>Objective</a:t>
            </a:r>
            <a:r>
              <a:rPr lang="en-US" sz="2000" b="1" dirty="0">
                <a:solidFill>
                  <a:schemeClr val="tx1"/>
                </a:solidFill>
              </a:rPr>
              <a:t>: Demonstrate e2e slice design and instantiation, including </a:t>
            </a:r>
            <a:r>
              <a:rPr lang="en-US" sz="2000" b="1" dirty="0">
                <a:solidFill>
                  <a:srgbClr val="0000FF"/>
                </a:solidFill>
              </a:rPr>
              <a:t>RAN</a:t>
            </a:r>
            <a:r>
              <a:rPr lang="en-US" sz="2000" b="1" dirty="0">
                <a:solidFill>
                  <a:schemeClr val="tx1"/>
                </a:solidFill>
              </a:rPr>
              <a:t>, core </a:t>
            </a:r>
            <a:r>
              <a:rPr lang="en-US" sz="2000" b="1" dirty="0">
                <a:solidFill>
                  <a:srgbClr val="0000FF"/>
                </a:solidFill>
              </a:rPr>
              <a:t>and transport </a:t>
            </a:r>
            <a:r>
              <a:rPr lang="en-US" sz="2000" b="1" dirty="0">
                <a:solidFill>
                  <a:schemeClr val="tx1"/>
                </a:solidFill>
              </a:rPr>
              <a:t>slice sub-net design and instantiation</a:t>
            </a:r>
          </a:p>
        </p:txBody>
      </p:sp>
      <p:sp>
        <p:nvSpPr>
          <p:cNvPr id="18" name="Rectangle 17">
            <a:extLst>
              <a:ext uri="{FF2B5EF4-FFF2-40B4-BE49-F238E27FC236}">
                <a16:creationId xmlns:a16="http://schemas.microsoft.com/office/drawing/2014/main" id="{8D6562CA-15F6-4463-B425-52EFA5A1C60E}"/>
              </a:ext>
            </a:extLst>
          </p:cNvPr>
          <p:cNvSpPr/>
          <p:nvPr/>
        </p:nvSpPr>
        <p:spPr>
          <a:xfrm>
            <a:off x="8485804" y="2474559"/>
            <a:ext cx="3324788" cy="1939364"/>
          </a:xfrm>
          <a:prstGeom prst="rect">
            <a:avLst/>
          </a:prstGeom>
          <a:solidFill>
            <a:schemeClr val="accent1">
              <a:lumMod val="20000"/>
              <a:lumOff val="80000"/>
              <a:alpha val="25000"/>
            </a:schemeClr>
          </a:soli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01C8AAF-4019-41A1-9117-97C87826E791}"/>
              </a:ext>
            </a:extLst>
          </p:cNvPr>
          <p:cNvSpPr/>
          <p:nvPr/>
        </p:nvSpPr>
        <p:spPr>
          <a:xfrm>
            <a:off x="3604879" y="4982636"/>
            <a:ext cx="567128" cy="301133"/>
          </a:xfrm>
          <a:prstGeom prst="rect">
            <a:avLst/>
          </a:prstGeom>
          <a:solidFill>
            <a:schemeClr val="accent5">
              <a:lumMod val="20000"/>
              <a:lumOff val="80000"/>
              <a:alpha val="25000"/>
            </a:schemeClr>
          </a:solidFill>
          <a:ln w="3810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39F8C9A-465E-4B8E-9146-ECC3DBBB3CFA}"/>
              </a:ext>
            </a:extLst>
          </p:cNvPr>
          <p:cNvSpPr txBox="1"/>
          <p:nvPr/>
        </p:nvSpPr>
        <p:spPr>
          <a:xfrm>
            <a:off x="4172007" y="4810036"/>
            <a:ext cx="5037469" cy="646331"/>
          </a:xfrm>
          <a:prstGeom prst="rect">
            <a:avLst/>
          </a:prstGeom>
          <a:noFill/>
        </p:spPr>
        <p:txBody>
          <a:bodyPr wrap="none" rtlCol="0">
            <a:spAutoFit/>
          </a:bodyPr>
          <a:lstStyle/>
          <a:p>
            <a:r>
              <a:rPr lang="en-US" dirty="0"/>
              <a:t>Additional scope for Guilin (under discussion)</a:t>
            </a:r>
          </a:p>
          <a:p>
            <a:r>
              <a:rPr lang="en-US" altLang="zh-CN" dirty="0"/>
              <a:t>KPI</a:t>
            </a:r>
            <a:r>
              <a:rPr lang="zh-CN" altLang="en-US" dirty="0"/>
              <a:t> </a:t>
            </a:r>
            <a:r>
              <a:rPr lang="en-US" altLang="zh-CN" dirty="0"/>
              <a:t>Monitoring</a:t>
            </a:r>
            <a:r>
              <a:rPr lang="zh-CN" altLang="en-US" dirty="0"/>
              <a:t> </a:t>
            </a:r>
            <a:r>
              <a:rPr lang="en-US" altLang="zh-CN" dirty="0"/>
              <a:t>is</a:t>
            </a:r>
            <a:r>
              <a:rPr lang="zh-CN" altLang="en-US" dirty="0"/>
              <a:t> </a:t>
            </a:r>
            <a:r>
              <a:rPr lang="en-US" altLang="zh-CN" dirty="0"/>
              <a:t>added</a:t>
            </a:r>
            <a:r>
              <a:rPr lang="zh-CN" altLang="en-US" dirty="0"/>
              <a:t> </a:t>
            </a:r>
            <a:r>
              <a:rPr lang="en-US" altLang="zh-CN" dirty="0"/>
              <a:t>during</a:t>
            </a:r>
            <a:r>
              <a:rPr lang="zh-CN" altLang="en-US" dirty="0"/>
              <a:t> </a:t>
            </a:r>
            <a:r>
              <a:rPr lang="en-US" altLang="zh-CN" dirty="0"/>
              <a:t>the</a:t>
            </a:r>
            <a:r>
              <a:rPr lang="zh-CN" altLang="en-US" dirty="0"/>
              <a:t> </a:t>
            </a:r>
            <a:r>
              <a:rPr lang="en-US" altLang="zh-CN" dirty="0"/>
              <a:t>operation</a:t>
            </a:r>
            <a:r>
              <a:rPr lang="zh-CN" altLang="en-US" dirty="0"/>
              <a:t> </a:t>
            </a:r>
            <a:r>
              <a:rPr lang="en-US" altLang="zh-CN" dirty="0"/>
              <a:t>phase</a:t>
            </a:r>
            <a:endParaRPr lang="en-US" dirty="0"/>
          </a:p>
        </p:txBody>
      </p:sp>
      <p:sp>
        <p:nvSpPr>
          <p:cNvPr id="19" name="Rectangle 18">
            <a:extLst>
              <a:ext uri="{FF2B5EF4-FFF2-40B4-BE49-F238E27FC236}">
                <a16:creationId xmlns:a16="http://schemas.microsoft.com/office/drawing/2014/main" id="{2D383F78-C12F-437A-BCF7-07697AA92A81}"/>
              </a:ext>
            </a:extLst>
          </p:cNvPr>
          <p:cNvSpPr/>
          <p:nvPr/>
        </p:nvSpPr>
        <p:spPr>
          <a:xfrm>
            <a:off x="5955482" y="2474559"/>
            <a:ext cx="2530322" cy="1044871"/>
          </a:xfrm>
          <a:prstGeom prst="rect">
            <a:avLst/>
          </a:prstGeom>
          <a:solidFill>
            <a:schemeClr val="accent5">
              <a:lumMod val="20000"/>
              <a:lumOff val="80000"/>
              <a:alpha val="25000"/>
            </a:schemeClr>
          </a:solidFill>
          <a:ln w="3810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261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C03A31C1-579D-D745-908C-2BB523C543C4}"/>
              </a:ext>
            </a:extLst>
          </p:cNvPr>
          <p:cNvSpPr>
            <a:spLocks noGrp="1"/>
          </p:cNvSpPr>
          <p:nvPr>
            <p:ph type="title"/>
          </p:nvPr>
        </p:nvSpPr>
        <p:spPr>
          <a:xfrm>
            <a:off x="0" y="132837"/>
            <a:ext cx="10972800" cy="640080"/>
          </a:xfrm>
        </p:spPr>
        <p:txBody>
          <a:bodyPr/>
          <a:lstStyle/>
          <a:p>
            <a:r>
              <a:rPr kumimoji="1" lang="en-US" altLang="zh-CN" dirty="0"/>
              <a:t>Summary of Requirements (Under</a:t>
            </a:r>
            <a:r>
              <a:rPr kumimoji="1" lang="zh-CN" altLang="en-US" dirty="0"/>
              <a:t> </a:t>
            </a:r>
            <a:r>
              <a:rPr kumimoji="1" lang="en-US" altLang="zh-CN" dirty="0"/>
              <a:t>Discussion)</a:t>
            </a:r>
            <a:endParaRPr kumimoji="1" lang="zh-CN" altLang="en-US" dirty="0"/>
          </a:p>
        </p:txBody>
      </p:sp>
      <p:graphicFrame>
        <p:nvGraphicFramePr>
          <p:cNvPr id="5" name="表格 4">
            <a:extLst>
              <a:ext uri="{FF2B5EF4-FFF2-40B4-BE49-F238E27FC236}">
                <a16:creationId xmlns:a16="http://schemas.microsoft.com/office/drawing/2014/main" id="{0558D2EC-7C42-2748-AAD6-34EF9F74DB5A}"/>
              </a:ext>
            </a:extLst>
          </p:cNvPr>
          <p:cNvGraphicFramePr>
            <a:graphicFrameLocks noGrp="1"/>
          </p:cNvGraphicFramePr>
          <p:nvPr>
            <p:extLst>
              <p:ext uri="{D42A27DB-BD31-4B8C-83A1-F6EECF244321}">
                <p14:modId xmlns:p14="http://schemas.microsoft.com/office/powerpoint/2010/main" val="3997102688"/>
              </p:ext>
            </p:extLst>
          </p:nvPr>
        </p:nvGraphicFramePr>
        <p:xfrm>
          <a:off x="0" y="944476"/>
          <a:ext cx="12192000" cy="5115216"/>
        </p:xfrm>
        <a:graphic>
          <a:graphicData uri="http://schemas.openxmlformats.org/drawingml/2006/table">
            <a:tbl>
              <a:tblPr firstRow="1" bandRow="1">
                <a:tableStyleId>{BDBED569-4797-4DF1-A0F4-6AAB3CD982D8}</a:tableStyleId>
              </a:tblPr>
              <a:tblGrid>
                <a:gridCol w="1996440">
                  <a:extLst>
                    <a:ext uri="{9D8B030D-6E8A-4147-A177-3AD203B41FA5}">
                      <a16:colId xmlns:a16="http://schemas.microsoft.com/office/drawing/2014/main" val="1725803492"/>
                    </a:ext>
                  </a:extLst>
                </a:gridCol>
                <a:gridCol w="3025265">
                  <a:extLst>
                    <a:ext uri="{9D8B030D-6E8A-4147-A177-3AD203B41FA5}">
                      <a16:colId xmlns:a16="http://schemas.microsoft.com/office/drawing/2014/main" val="3791972105"/>
                    </a:ext>
                  </a:extLst>
                </a:gridCol>
                <a:gridCol w="5603979">
                  <a:extLst>
                    <a:ext uri="{9D8B030D-6E8A-4147-A177-3AD203B41FA5}">
                      <a16:colId xmlns:a16="http://schemas.microsoft.com/office/drawing/2014/main" val="242286642"/>
                    </a:ext>
                  </a:extLst>
                </a:gridCol>
                <a:gridCol w="1566316">
                  <a:extLst>
                    <a:ext uri="{9D8B030D-6E8A-4147-A177-3AD203B41FA5}">
                      <a16:colId xmlns:a16="http://schemas.microsoft.com/office/drawing/2014/main" val="2782510929"/>
                    </a:ext>
                  </a:extLst>
                </a:gridCol>
              </a:tblGrid>
              <a:tr h="349617">
                <a:tc>
                  <a:txBody>
                    <a:bodyPr/>
                    <a:lstStyle/>
                    <a:p>
                      <a:pPr algn="ctr"/>
                      <a:r>
                        <a:rPr lang="en-US" altLang="zh-CN" sz="2400" dirty="0">
                          <a:solidFill>
                            <a:schemeClr val="tx1"/>
                          </a:solidFill>
                        </a:rPr>
                        <a:t>Category</a:t>
                      </a:r>
                      <a:endParaRPr lang="zh-CN" altLang="en-US" sz="2400" dirty="0">
                        <a:solidFill>
                          <a:schemeClr val="tx1"/>
                        </a:solidFill>
                      </a:endParaRPr>
                    </a:p>
                  </a:txBody>
                  <a:tcPr/>
                </a:tc>
                <a:tc>
                  <a:txBody>
                    <a:bodyPr/>
                    <a:lstStyle/>
                    <a:p>
                      <a:pPr algn="ctr"/>
                      <a:r>
                        <a:rPr lang="en-US" altLang="zh-CN" sz="2400" dirty="0"/>
                        <a:t>Requirement</a:t>
                      </a:r>
                      <a:endParaRPr lang="zh-CN" altLang="en-US" sz="2400" dirty="0">
                        <a:solidFill>
                          <a:schemeClr val="tx1"/>
                        </a:solidFill>
                      </a:endParaRPr>
                    </a:p>
                  </a:txBody>
                  <a:tcPr/>
                </a:tc>
                <a:tc>
                  <a:txBody>
                    <a:bodyPr/>
                    <a:lstStyle/>
                    <a:p>
                      <a:pPr algn="ctr"/>
                      <a:r>
                        <a:rPr lang="en-US" altLang="zh-CN" sz="2400" dirty="0"/>
                        <a:t>Content</a:t>
                      </a:r>
                      <a:endParaRPr lang="zh-CN" altLang="en-US" sz="2400" dirty="0">
                        <a:solidFill>
                          <a:schemeClr val="tx1"/>
                        </a:solidFill>
                      </a:endParaRPr>
                    </a:p>
                  </a:txBody>
                  <a:tcPr/>
                </a:tc>
                <a:tc>
                  <a:txBody>
                    <a:bodyPr/>
                    <a:lstStyle/>
                    <a:p>
                      <a:pPr algn="ctr"/>
                      <a:r>
                        <a:rPr lang="en-US" altLang="zh-CN" sz="2400" dirty="0">
                          <a:solidFill>
                            <a:schemeClr val="tx1"/>
                          </a:solidFill>
                        </a:rPr>
                        <a:t>Priority</a:t>
                      </a:r>
                      <a:endParaRPr lang="zh-CN" altLang="en-US" sz="2400" dirty="0">
                        <a:solidFill>
                          <a:schemeClr val="tx1"/>
                        </a:solidFill>
                      </a:endParaRPr>
                    </a:p>
                  </a:txBody>
                  <a:tcPr/>
                </a:tc>
                <a:extLst>
                  <a:ext uri="{0D108BD9-81ED-4DB2-BD59-A6C34878D82A}">
                    <a16:rowId xmlns:a16="http://schemas.microsoft.com/office/drawing/2014/main" val="2681380186"/>
                  </a:ext>
                </a:extLst>
              </a:tr>
              <a:tr h="1012740">
                <a:tc rowSpan="4">
                  <a:txBody>
                    <a:bodyPr/>
                    <a:lstStyle/>
                    <a:p>
                      <a:r>
                        <a:rPr lang="en-US" altLang="zh-CN" sz="2000" b="1" dirty="0"/>
                        <a:t>Functional</a:t>
                      </a:r>
                      <a:r>
                        <a:rPr lang="zh-CN" altLang="en-US" sz="2000" b="1" dirty="0"/>
                        <a:t> </a:t>
                      </a:r>
                      <a:r>
                        <a:rPr lang="en-US" altLang="zh-CN" sz="2000" b="1" dirty="0"/>
                        <a:t>requirements</a:t>
                      </a:r>
                      <a:endParaRPr lang="zh-CN" altLang="en-US" sz="2000" b="1" dirty="0"/>
                    </a:p>
                  </a:txBody>
                  <a:tcPr>
                    <a:lnL w="12700" cap="flat" cmpd="sng" algn="ctr">
                      <a:solidFill>
                        <a:schemeClr val="tx1"/>
                      </a:solidFill>
                      <a:prstDash val="solid"/>
                      <a:round/>
                      <a:headEnd type="none" w="med" len="med"/>
                      <a:tailEnd type="none" w="med" len="med"/>
                    </a:lnL>
                  </a:tcPr>
                </a:tc>
                <a:tc>
                  <a:txBody>
                    <a:bodyPr/>
                    <a:lstStyle/>
                    <a:p>
                      <a:r>
                        <a:rPr lang="en-US" altLang="zh-CN" sz="1800" dirty="0">
                          <a:highlight>
                            <a:srgbClr val="00FFFF"/>
                          </a:highlight>
                        </a:rPr>
                        <a:t>Provide</a:t>
                      </a:r>
                      <a:r>
                        <a:rPr lang="zh-CN" altLang="en-US" sz="1800" dirty="0">
                          <a:highlight>
                            <a:srgbClr val="00FFFF"/>
                          </a:highlight>
                        </a:rPr>
                        <a:t> </a:t>
                      </a:r>
                      <a:r>
                        <a:rPr lang="en-US" altLang="zh-CN" sz="1800" dirty="0">
                          <a:highlight>
                            <a:srgbClr val="00FFFF"/>
                          </a:highlight>
                        </a:rPr>
                        <a:t>a</a:t>
                      </a:r>
                      <a:r>
                        <a:rPr lang="zh-CN" altLang="en-US" sz="1800" dirty="0">
                          <a:highlight>
                            <a:srgbClr val="00FFFF"/>
                          </a:highlight>
                        </a:rPr>
                        <a:t> </a:t>
                      </a:r>
                      <a:r>
                        <a:rPr lang="en-US" altLang="zh-CN" sz="1800" dirty="0">
                          <a:highlight>
                            <a:srgbClr val="00FFFF"/>
                          </a:highlight>
                        </a:rPr>
                        <a:t>full</a:t>
                      </a:r>
                      <a:r>
                        <a:rPr lang="zh-CN" altLang="en-US" sz="1800" dirty="0">
                          <a:highlight>
                            <a:srgbClr val="00FFFF"/>
                          </a:highlight>
                        </a:rPr>
                        <a:t> </a:t>
                      </a:r>
                      <a:r>
                        <a:rPr lang="en-US" altLang="zh-CN" sz="1800" dirty="0">
                          <a:highlight>
                            <a:srgbClr val="00FFFF"/>
                          </a:highlight>
                        </a:rPr>
                        <a:t>E2E</a:t>
                      </a:r>
                      <a:r>
                        <a:rPr lang="zh-CN" altLang="en-US" sz="1800" dirty="0">
                          <a:highlight>
                            <a:srgbClr val="00FFFF"/>
                          </a:highlight>
                        </a:rPr>
                        <a:t> </a:t>
                      </a:r>
                      <a:r>
                        <a:rPr lang="en-US" altLang="zh-CN" sz="1800" dirty="0">
                          <a:highlight>
                            <a:srgbClr val="00FFFF"/>
                          </a:highlight>
                        </a:rPr>
                        <a:t>Slicing</a:t>
                      </a:r>
                      <a:r>
                        <a:rPr lang="zh-CN" altLang="en-US" sz="1800" dirty="0">
                          <a:highlight>
                            <a:srgbClr val="00FFFF"/>
                          </a:highlight>
                        </a:rPr>
                        <a:t> </a:t>
                      </a:r>
                      <a:r>
                        <a:rPr lang="en-US" altLang="zh-CN" sz="1800" dirty="0">
                          <a:highlight>
                            <a:srgbClr val="00FFFF"/>
                          </a:highlight>
                        </a:rPr>
                        <a:t>solution</a:t>
                      </a:r>
                      <a:r>
                        <a:rPr lang="zh-CN" altLang="en-US" sz="1800" dirty="0">
                          <a:highlight>
                            <a:srgbClr val="00FFFF"/>
                          </a:highlight>
                        </a:rPr>
                        <a:t> </a:t>
                      </a:r>
                      <a:r>
                        <a:rPr lang="en-US" altLang="zh-CN" sz="1800" dirty="0">
                          <a:highlight>
                            <a:srgbClr val="00FFFF"/>
                          </a:highlight>
                        </a:rPr>
                        <a:t>involving</a:t>
                      </a:r>
                      <a:r>
                        <a:rPr lang="zh-CN" altLang="en-US" sz="1800" dirty="0">
                          <a:highlight>
                            <a:srgbClr val="00FFFF"/>
                          </a:highlight>
                        </a:rPr>
                        <a:t> </a:t>
                      </a:r>
                      <a:r>
                        <a:rPr lang="en-US" altLang="zh-CN" sz="1800" dirty="0">
                          <a:highlight>
                            <a:srgbClr val="00FFFF"/>
                          </a:highlight>
                        </a:rPr>
                        <a:t>RAN</a:t>
                      </a:r>
                      <a:r>
                        <a:rPr lang="zh-CN" altLang="en-US" sz="1800" dirty="0">
                          <a:highlight>
                            <a:srgbClr val="00FFFF"/>
                          </a:highlight>
                        </a:rPr>
                        <a:t> </a:t>
                      </a:r>
                      <a:r>
                        <a:rPr lang="en-US" altLang="zh-CN" sz="1800" dirty="0">
                          <a:highlight>
                            <a:srgbClr val="00FFFF"/>
                          </a:highlight>
                        </a:rPr>
                        <a:t>and</a:t>
                      </a:r>
                      <a:r>
                        <a:rPr lang="zh-CN" altLang="en-US" sz="1800" dirty="0">
                          <a:highlight>
                            <a:srgbClr val="00FFFF"/>
                          </a:highlight>
                        </a:rPr>
                        <a:t> </a:t>
                      </a:r>
                      <a:r>
                        <a:rPr lang="en-US" altLang="zh-CN" sz="1800" dirty="0">
                          <a:highlight>
                            <a:srgbClr val="00FFFF"/>
                          </a:highlight>
                        </a:rPr>
                        <a:t>Transport</a:t>
                      </a:r>
                      <a:r>
                        <a:rPr lang="zh-CN" altLang="en-US" sz="1800" dirty="0">
                          <a:highlight>
                            <a:srgbClr val="00FFFF"/>
                          </a:highlight>
                        </a:rPr>
                        <a:t> </a:t>
                      </a:r>
                      <a:r>
                        <a:rPr lang="en-US" altLang="zh-CN" sz="1800" dirty="0">
                          <a:highlight>
                            <a:srgbClr val="00FFFF"/>
                          </a:highlight>
                        </a:rPr>
                        <a:t>NSSMF</a:t>
                      </a:r>
                      <a:endParaRPr lang="zh-CN" altLang="en-US" sz="1800" dirty="0">
                        <a:highlight>
                          <a:srgbClr val="00FFFF"/>
                        </a:highlight>
                      </a:endParaRPr>
                    </a:p>
                  </a:txBody>
                  <a:tcPr/>
                </a:tc>
                <a:tc>
                  <a:txBody>
                    <a:bodyPr/>
                    <a:lstStyle/>
                    <a:p>
                      <a:pPr marL="342900" indent="-342900">
                        <a:buAutoNum type="arabicPeriod"/>
                      </a:pPr>
                      <a:r>
                        <a:rPr lang="en-US" altLang="zh-CN" sz="1800" dirty="0"/>
                        <a:t>Integrate</a:t>
                      </a:r>
                      <a:r>
                        <a:rPr lang="zh-CN" altLang="en-US" sz="1800" dirty="0"/>
                        <a:t> </a:t>
                      </a:r>
                      <a:r>
                        <a:rPr lang="en-US" altLang="zh-CN" sz="1800" dirty="0"/>
                        <a:t>RAN</a:t>
                      </a:r>
                      <a:r>
                        <a:rPr lang="zh-CN" altLang="en-US" sz="1800" dirty="0"/>
                        <a:t> </a:t>
                      </a:r>
                      <a:r>
                        <a:rPr lang="en-US" altLang="zh-CN" sz="1800" dirty="0"/>
                        <a:t>NSSMF</a:t>
                      </a:r>
                      <a:r>
                        <a:rPr lang="zh-CN" altLang="en-US" sz="1800" dirty="0"/>
                        <a:t> </a:t>
                      </a:r>
                      <a:r>
                        <a:rPr lang="en-US" altLang="zh-CN" sz="1800" dirty="0"/>
                        <a:t>implementation</a:t>
                      </a:r>
                      <a:r>
                        <a:rPr lang="zh-CN" altLang="en-US" sz="1800" dirty="0"/>
                        <a:t> </a:t>
                      </a:r>
                      <a:r>
                        <a:rPr lang="en-US" altLang="zh-CN" sz="1800" dirty="0"/>
                        <a:t>within</a:t>
                      </a:r>
                      <a:r>
                        <a:rPr lang="zh-CN" altLang="en-US" sz="1800" dirty="0"/>
                        <a:t> </a:t>
                      </a:r>
                      <a:r>
                        <a:rPr lang="en-US" altLang="zh-CN" sz="1800" dirty="0"/>
                        <a:t>ONAP</a:t>
                      </a:r>
                    </a:p>
                    <a:p>
                      <a:pPr marL="342900" indent="-342900">
                        <a:buAutoNum type="arabicPeriod"/>
                      </a:pPr>
                      <a:r>
                        <a:rPr lang="en-US" altLang="zh-CN" sz="1800" dirty="0"/>
                        <a:t>Align</a:t>
                      </a:r>
                      <a:r>
                        <a:rPr lang="zh-CN" altLang="en-US" sz="1800" dirty="0"/>
                        <a:t> </a:t>
                      </a:r>
                      <a:r>
                        <a:rPr lang="en-US" altLang="zh-CN" sz="1800" dirty="0"/>
                        <a:t>with</a:t>
                      </a:r>
                      <a:r>
                        <a:rPr lang="zh-CN" altLang="en-US" sz="1800" dirty="0"/>
                        <a:t> </a:t>
                      </a:r>
                      <a:r>
                        <a:rPr lang="en-US" altLang="zh-CN" sz="1800" dirty="0"/>
                        <a:t>CCVPN</a:t>
                      </a:r>
                      <a:r>
                        <a:rPr lang="zh-CN" altLang="en-US" sz="1800" dirty="0"/>
                        <a:t> </a:t>
                      </a:r>
                      <a:r>
                        <a:rPr lang="en-US" altLang="zh-CN" sz="1800" dirty="0"/>
                        <a:t>use</a:t>
                      </a:r>
                      <a:r>
                        <a:rPr lang="zh-CN" altLang="en-US" sz="1800" dirty="0"/>
                        <a:t> </a:t>
                      </a:r>
                      <a:r>
                        <a:rPr lang="en-US" altLang="zh-CN" sz="1800" dirty="0"/>
                        <a:t>case</a:t>
                      </a:r>
                      <a:r>
                        <a:rPr lang="zh-CN" altLang="en-US" sz="1800" dirty="0"/>
                        <a:t> </a:t>
                      </a:r>
                      <a:r>
                        <a:rPr lang="en-US" altLang="zh-CN" sz="1800" dirty="0"/>
                        <a:t>team</a:t>
                      </a:r>
                      <a:r>
                        <a:rPr lang="zh-CN" altLang="en-US" sz="1800" dirty="0"/>
                        <a:t> </a:t>
                      </a:r>
                      <a:r>
                        <a:rPr lang="en-US" altLang="zh-CN" sz="1800" dirty="0"/>
                        <a:t>for</a:t>
                      </a:r>
                      <a:r>
                        <a:rPr lang="zh-CN" altLang="en-US" sz="1800" dirty="0"/>
                        <a:t> </a:t>
                      </a:r>
                      <a:r>
                        <a:rPr lang="en-US" altLang="zh-CN" sz="1800" dirty="0"/>
                        <a:t>Transport</a:t>
                      </a:r>
                      <a:r>
                        <a:rPr lang="zh-CN" altLang="en-US" sz="1800" dirty="0"/>
                        <a:t> </a:t>
                      </a:r>
                      <a:r>
                        <a:rPr lang="en-US" altLang="zh-CN" sz="1800" dirty="0"/>
                        <a:t>slicing</a:t>
                      </a:r>
                      <a:r>
                        <a:rPr lang="zh-CN" altLang="en-US" sz="1800" dirty="0"/>
                        <a:t> </a:t>
                      </a:r>
                      <a:r>
                        <a:rPr lang="en-US" altLang="zh-CN" sz="1800" dirty="0"/>
                        <a:t>solution</a:t>
                      </a:r>
                    </a:p>
                    <a:p>
                      <a:pPr marL="342900" indent="-342900">
                        <a:buAutoNum type="arabicPeriod"/>
                      </a:pPr>
                      <a:r>
                        <a:rPr lang="en-US" altLang="zh-CN" sz="1800" dirty="0"/>
                        <a:t>Improvements on top of Frankfurt content </a:t>
                      </a:r>
                      <a:endParaRPr lang="zh-CN" altLang="en-US" sz="1800" dirty="0"/>
                    </a:p>
                  </a:txBody>
                  <a:tcPr/>
                </a:tc>
                <a:tc>
                  <a:txBody>
                    <a:bodyPr/>
                    <a:lstStyle/>
                    <a:p>
                      <a:pPr marL="0" indent="0">
                        <a:buFont typeface="Arial" panose="020B0604020202020204" pitchFamily="34" charset="0"/>
                        <a:buNone/>
                      </a:pPr>
                      <a:r>
                        <a:rPr lang="en-US" altLang="zh-CN" sz="1800" dirty="0">
                          <a:highlight>
                            <a:srgbClr val="00FFFF"/>
                          </a:highlight>
                        </a:rPr>
                        <a:t>HIGH</a:t>
                      </a:r>
                      <a:endParaRPr lang="zh-CN" altLang="en-US" sz="1800" dirty="0">
                        <a:highlight>
                          <a:srgbClr val="00FFFF"/>
                        </a:highlight>
                      </a:endParaRPr>
                    </a:p>
                  </a:txBody>
                  <a:tcPr/>
                </a:tc>
                <a:extLst>
                  <a:ext uri="{0D108BD9-81ED-4DB2-BD59-A6C34878D82A}">
                    <a16:rowId xmlns:a16="http://schemas.microsoft.com/office/drawing/2014/main" val="527872781"/>
                  </a:ext>
                </a:extLst>
              </a:tr>
              <a:tr h="1048852">
                <a:tc vMerge="1">
                  <a:txBody>
                    <a:bodyPr/>
                    <a:lstStyle/>
                    <a:p>
                      <a:endParaRPr lang="zh-CN" altLang="en-US" sz="1800" dirty="0"/>
                    </a:p>
                  </a:txBody>
                  <a:tcPr/>
                </a:tc>
                <a:tc>
                  <a:txBody>
                    <a:bodyPr/>
                    <a:lstStyle/>
                    <a:p>
                      <a:r>
                        <a:rPr lang="en-US" altLang="zh-CN" sz="1800" dirty="0">
                          <a:highlight>
                            <a:srgbClr val="00FFFF"/>
                          </a:highlight>
                        </a:rPr>
                        <a:t>Intelligent</a:t>
                      </a:r>
                      <a:r>
                        <a:rPr lang="zh-CN" altLang="en-US" sz="1800" dirty="0">
                          <a:highlight>
                            <a:srgbClr val="00FFFF"/>
                          </a:highlight>
                        </a:rPr>
                        <a:t> </a:t>
                      </a:r>
                      <a:r>
                        <a:rPr lang="en-US" altLang="zh-CN" sz="1800" dirty="0">
                          <a:highlight>
                            <a:srgbClr val="00FFFF"/>
                          </a:highlight>
                        </a:rPr>
                        <a:t>Network</a:t>
                      </a:r>
                      <a:r>
                        <a:rPr lang="zh-CN" altLang="en-US" sz="1800" dirty="0">
                          <a:highlight>
                            <a:srgbClr val="00FFFF"/>
                          </a:highlight>
                        </a:rPr>
                        <a:t> </a:t>
                      </a:r>
                      <a:r>
                        <a:rPr lang="en-US" altLang="zh-CN" sz="1800" dirty="0">
                          <a:highlight>
                            <a:srgbClr val="00FFFF"/>
                          </a:highlight>
                        </a:rPr>
                        <a:t>Slicing</a:t>
                      </a:r>
                      <a:endParaRPr lang="zh-CN" altLang="en-US" sz="1800" dirty="0">
                        <a:highlight>
                          <a:srgbClr val="00FFFF"/>
                        </a:highlight>
                      </a:endParaRPr>
                    </a:p>
                  </a:txBody>
                  <a:tcPr/>
                </a:tc>
                <a:tc>
                  <a:txBody>
                    <a:bodyPr/>
                    <a:lstStyle/>
                    <a:p>
                      <a:pPr marL="342900" indent="-342900">
                        <a:buAutoNum type="arabicPeriod"/>
                      </a:pPr>
                      <a:r>
                        <a:rPr lang="en-US" altLang="zh-CN" sz="1800" dirty="0"/>
                        <a:t>5G</a:t>
                      </a:r>
                      <a:r>
                        <a:rPr lang="zh-CN" altLang="en-US" sz="1800" dirty="0"/>
                        <a:t> </a:t>
                      </a:r>
                      <a:r>
                        <a:rPr lang="en-US" altLang="zh-CN" sz="1800" dirty="0"/>
                        <a:t>service</a:t>
                      </a:r>
                      <a:r>
                        <a:rPr lang="zh-CN" altLang="en-US" sz="1800" dirty="0"/>
                        <a:t> </a:t>
                      </a:r>
                      <a:r>
                        <a:rPr lang="en-US" altLang="zh-CN" sz="1800" dirty="0"/>
                        <a:t>KPI</a:t>
                      </a:r>
                      <a:r>
                        <a:rPr lang="zh-CN" altLang="en-US" sz="1800" dirty="0"/>
                        <a:t> </a:t>
                      </a:r>
                      <a:r>
                        <a:rPr lang="en-US" altLang="zh-CN" sz="1800" dirty="0"/>
                        <a:t>Monitoring (Closed Loop)</a:t>
                      </a:r>
                    </a:p>
                    <a:p>
                      <a:pPr marL="342900" indent="-342900">
                        <a:buAutoNum type="arabicPeriod"/>
                      </a:pPr>
                      <a:r>
                        <a:rPr lang="en-US" altLang="zh-CN" sz="1800" dirty="0"/>
                        <a:t>AI</a:t>
                      </a:r>
                      <a:r>
                        <a:rPr lang="zh-CN" altLang="en-US" sz="1800" dirty="0"/>
                        <a:t> </a:t>
                      </a:r>
                      <a:r>
                        <a:rPr lang="en-US" altLang="zh-CN" sz="1800" dirty="0"/>
                        <a:t>based</a:t>
                      </a:r>
                      <a:r>
                        <a:rPr lang="zh-CN" altLang="en-US" sz="1800" dirty="0"/>
                        <a:t> </a:t>
                      </a:r>
                      <a:r>
                        <a:rPr lang="en-US" altLang="zh-CN" sz="1800" dirty="0"/>
                        <a:t>NSI/NSSI</a:t>
                      </a:r>
                      <a:r>
                        <a:rPr lang="zh-CN" altLang="en-US" sz="1800" dirty="0"/>
                        <a:t> </a:t>
                      </a:r>
                      <a:r>
                        <a:rPr lang="en-US" altLang="zh-CN" sz="1800" dirty="0"/>
                        <a:t>selection</a:t>
                      </a:r>
                    </a:p>
                    <a:p>
                      <a:pPr marL="342900" indent="-342900">
                        <a:buAutoNum type="arabicPeriod"/>
                      </a:pPr>
                      <a:r>
                        <a:rPr lang="en-US" altLang="zh-CN" sz="1800" dirty="0"/>
                        <a:t>…</a:t>
                      </a:r>
                    </a:p>
                  </a:txBody>
                  <a:tcPr/>
                </a:tc>
                <a:tc>
                  <a:txBody>
                    <a:bodyPr/>
                    <a:lstStyle/>
                    <a:p>
                      <a:pPr marL="0" indent="0">
                        <a:buFont typeface="Arial" panose="020B0604020202020204" pitchFamily="34" charset="0"/>
                        <a:buNone/>
                      </a:pPr>
                      <a:r>
                        <a:rPr lang="en-US" altLang="zh-CN" sz="1800" dirty="0">
                          <a:highlight>
                            <a:srgbClr val="00FFFF"/>
                          </a:highlight>
                        </a:rPr>
                        <a:t>HIGH</a:t>
                      </a:r>
                    </a:p>
                  </a:txBody>
                  <a:tcPr/>
                </a:tc>
                <a:extLst>
                  <a:ext uri="{0D108BD9-81ED-4DB2-BD59-A6C34878D82A}">
                    <a16:rowId xmlns:a16="http://schemas.microsoft.com/office/drawing/2014/main" val="1503470797"/>
                  </a:ext>
                </a:extLst>
              </a:tr>
              <a:tr h="618554">
                <a:tc vMerge="1">
                  <a:txBody>
                    <a:bodyPr/>
                    <a:lstStyle/>
                    <a:p>
                      <a:endParaRPr lang="zh-CN" altLang="en-US" sz="1800" dirty="0"/>
                    </a:p>
                  </a:txBody>
                  <a:tcPr/>
                </a:tc>
                <a:tc>
                  <a:txBody>
                    <a:bodyPr/>
                    <a:lstStyle/>
                    <a:p>
                      <a:r>
                        <a:rPr lang="en-US" altLang="zh-CN" sz="1800" dirty="0"/>
                        <a:t>Service</a:t>
                      </a:r>
                      <a:r>
                        <a:rPr lang="zh-CN" altLang="en-US" sz="1800" dirty="0"/>
                        <a:t> </a:t>
                      </a:r>
                      <a:r>
                        <a:rPr lang="en-US" altLang="zh-CN" sz="1800" dirty="0"/>
                        <a:t>Modification</a:t>
                      </a:r>
                      <a:endParaRPr lang="zh-CN" altLang="en-US" sz="1800" dirty="0"/>
                    </a:p>
                  </a:txBody>
                  <a:tcPr/>
                </a:tc>
                <a:tc>
                  <a:txBody>
                    <a:bodyPr/>
                    <a:lstStyle/>
                    <a:p>
                      <a:r>
                        <a:rPr lang="en-US" altLang="zh-CN" sz="1800" dirty="0"/>
                        <a:t>Customer</a:t>
                      </a:r>
                      <a:r>
                        <a:rPr lang="zh-CN" altLang="en-US" sz="1800" dirty="0"/>
                        <a:t> </a:t>
                      </a:r>
                      <a:r>
                        <a:rPr lang="en-US" altLang="zh-CN" sz="1800" dirty="0"/>
                        <a:t>SLA</a:t>
                      </a:r>
                      <a:r>
                        <a:rPr lang="zh-CN" altLang="en-US" sz="1800" dirty="0"/>
                        <a:t> </a:t>
                      </a:r>
                      <a:r>
                        <a:rPr lang="en-US" altLang="zh-CN" sz="1800" dirty="0"/>
                        <a:t>Requirement</a:t>
                      </a:r>
                      <a:r>
                        <a:rPr lang="zh-CN" altLang="en-US" sz="1800" dirty="0"/>
                        <a:t> </a:t>
                      </a:r>
                      <a:r>
                        <a:rPr lang="en-US" altLang="zh-CN" sz="1800" dirty="0"/>
                        <a:t>changes</a:t>
                      </a:r>
                      <a:r>
                        <a:rPr lang="zh-CN" altLang="en-US" sz="1800" dirty="0"/>
                        <a:t> </a:t>
                      </a:r>
                    </a:p>
                  </a:txBody>
                  <a:tcPr/>
                </a:tc>
                <a:tc>
                  <a:txBody>
                    <a:bodyPr/>
                    <a:lstStyle/>
                    <a:p>
                      <a:r>
                        <a:rPr lang="en-US" altLang="zh-CN" sz="1800" dirty="0"/>
                        <a:t>MEDIUM</a:t>
                      </a:r>
                      <a:endParaRPr lang="zh-CN" altLang="en-US" sz="1800" dirty="0"/>
                    </a:p>
                  </a:txBody>
                  <a:tcPr/>
                </a:tc>
                <a:extLst>
                  <a:ext uri="{0D108BD9-81ED-4DB2-BD59-A6C34878D82A}">
                    <a16:rowId xmlns:a16="http://schemas.microsoft.com/office/drawing/2014/main" val="2982394318"/>
                  </a:ext>
                </a:extLst>
              </a:tr>
              <a:tr h="887490">
                <a:tc vMerge="1">
                  <a:txBody>
                    <a:bodyPr/>
                    <a:lstStyle/>
                    <a:p>
                      <a:endParaRPr lang="zh-CN" altLang="en-US" sz="1800" b="1" dirty="0"/>
                    </a:p>
                  </a:txBody>
                  <a:tcPr/>
                </a:tc>
                <a:tc>
                  <a:txBody>
                    <a:bodyPr/>
                    <a:lstStyle/>
                    <a:p>
                      <a:r>
                        <a:rPr lang="en-US" altLang="zh-CN" sz="1800" dirty="0"/>
                        <a:t>Integration</a:t>
                      </a:r>
                      <a:r>
                        <a:rPr lang="zh-CN" altLang="en-US" sz="1800" dirty="0"/>
                        <a:t> </a:t>
                      </a:r>
                      <a:r>
                        <a:rPr lang="en-US" altLang="zh-CN" sz="1800" dirty="0"/>
                        <a:t>with</a:t>
                      </a:r>
                      <a:r>
                        <a:rPr lang="zh-CN" altLang="en-US" sz="1800" dirty="0"/>
                        <a:t> </a:t>
                      </a:r>
                      <a:r>
                        <a:rPr lang="en-US" altLang="zh-CN" sz="1800" dirty="0"/>
                        <a:t>EXT-API</a:t>
                      </a:r>
                      <a:r>
                        <a:rPr lang="zh-CN" altLang="en-US" sz="1800" dirty="0"/>
                        <a:t> </a:t>
                      </a:r>
                      <a:r>
                        <a:rPr lang="en-US" altLang="zh-CN" sz="1800" dirty="0"/>
                        <a:t>to</a:t>
                      </a:r>
                      <a:r>
                        <a:rPr lang="zh-CN" altLang="en-US" sz="1800" dirty="0"/>
                        <a:t> </a:t>
                      </a:r>
                      <a:r>
                        <a:rPr lang="en-US" altLang="zh-CN" sz="1800" dirty="0"/>
                        <a:t>provide</a:t>
                      </a:r>
                      <a:r>
                        <a:rPr lang="zh-CN" altLang="en-US" sz="1800" dirty="0"/>
                        <a:t> </a:t>
                      </a:r>
                      <a:r>
                        <a:rPr lang="en-US" altLang="zh-CN" sz="1800" dirty="0"/>
                        <a:t>the</a:t>
                      </a:r>
                      <a:r>
                        <a:rPr lang="zh-CN" altLang="en-US" sz="1800" dirty="0"/>
                        <a:t> </a:t>
                      </a:r>
                      <a:r>
                        <a:rPr lang="en-US" altLang="zh-CN" sz="1800" dirty="0"/>
                        <a:t>fully</a:t>
                      </a:r>
                      <a:r>
                        <a:rPr lang="zh-CN" altLang="en-US" sz="1800" dirty="0"/>
                        <a:t> </a:t>
                      </a:r>
                      <a:r>
                        <a:rPr lang="en-US" altLang="zh-CN" sz="1800" dirty="0"/>
                        <a:t>e2e</a:t>
                      </a:r>
                      <a:r>
                        <a:rPr lang="zh-CN" altLang="en-US" sz="1800" dirty="0"/>
                        <a:t> </a:t>
                      </a:r>
                      <a:r>
                        <a:rPr lang="en-US" altLang="zh-CN" sz="1800" dirty="0"/>
                        <a:t>flow</a:t>
                      </a:r>
                      <a:endParaRPr lang="zh-CN" altLang="en-US" sz="1800" dirty="0"/>
                    </a:p>
                  </a:txBody>
                  <a:tcPr/>
                </a:tc>
                <a:tc>
                  <a:txBody>
                    <a:bodyPr/>
                    <a:lstStyle/>
                    <a:p>
                      <a:r>
                        <a:rPr lang="en-US" altLang="zh-CN" sz="1800" dirty="0"/>
                        <a:t>EXT-API integration with ETSI/TMF-based APIs</a:t>
                      </a:r>
                      <a:endParaRPr lang="zh-CN" altLang="en-US"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t>MEDIUM</a:t>
                      </a:r>
                      <a:endParaRPr lang="zh-CN" altLang="en-US" sz="1800" dirty="0"/>
                    </a:p>
                    <a:p>
                      <a:endParaRPr lang="zh-CN" altLang="en-US" sz="1800" dirty="0"/>
                    </a:p>
                  </a:txBody>
                  <a:tcPr/>
                </a:tc>
                <a:extLst>
                  <a:ext uri="{0D108BD9-81ED-4DB2-BD59-A6C34878D82A}">
                    <a16:rowId xmlns:a16="http://schemas.microsoft.com/office/drawing/2014/main" val="2677158207"/>
                  </a:ext>
                </a:extLst>
              </a:tr>
              <a:tr h="0">
                <a:tc>
                  <a:txBody>
                    <a:bodyPr/>
                    <a:lstStyle/>
                    <a:p>
                      <a:r>
                        <a:rPr lang="en-US" altLang="zh-CN" sz="2000" b="1" dirty="0"/>
                        <a:t>Modeling</a:t>
                      </a:r>
                      <a:endParaRPr lang="zh-CN" altLang="en-US" sz="2000" b="1" dirty="0"/>
                    </a:p>
                  </a:txBody>
                  <a:tcPr/>
                </a:tc>
                <a:tc>
                  <a:txBody>
                    <a:bodyPr/>
                    <a:lstStyle/>
                    <a:p>
                      <a:r>
                        <a:rPr lang="en-US" altLang="zh-CN" sz="1800" dirty="0"/>
                        <a:t>1:1</a:t>
                      </a:r>
                      <a:r>
                        <a:rPr lang="zh-CN" altLang="en-US" sz="1800" dirty="0"/>
                        <a:t> </a:t>
                      </a:r>
                      <a:r>
                        <a:rPr lang="en-US" altLang="zh-CN" sz="1800" dirty="0"/>
                        <a:t>mapping</a:t>
                      </a:r>
                      <a:r>
                        <a:rPr lang="zh-CN" altLang="en-US" sz="1800" dirty="0"/>
                        <a:t> </a:t>
                      </a:r>
                      <a:r>
                        <a:rPr lang="en-US" altLang="zh-CN" sz="1800" dirty="0"/>
                        <a:t>between</a:t>
                      </a:r>
                      <a:r>
                        <a:rPr lang="zh-CN" altLang="en-US" sz="1800" dirty="0"/>
                        <a:t> </a:t>
                      </a:r>
                      <a:r>
                        <a:rPr lang="en-US" altLang="zh-CN" sz="1800" dirty="0"/>
                        <a:t>NSI</a:t>
                      </a:r>
                      <a:r>
                        <a:rPr lang="zh-CN" altLang="en-US" sz="1800" dirty="0"/>
                        <a:t> </a:t>
                      </a:r>
                      <a:r>
                        <a:rPr lang="en-US" altLang="zh-CN" sz="1800" dirty="0"/>
                        <a:t>and</a:t>
                      </a:r>
                      <a:r>
                        <a:rPr lang="zh-CN" altLang="en-US" sz="1800" dirty="0"/>
                        <a:t> </a:t>
                      </a:r>
                      <a:r>
                        <a:rPr lang="en-US" altLang="zh-CN" sz="1800" dirty="0"/>
                        <a:t>NSSI</a:t>
                      </a:r>
                      <a:endParaRPr lang="zh-CN" altLang="en-US" sz="1800" dirty="0"/>
                    </a:p>
                  </a:txBody>
                  <a:tcPr/>
                </a:tc>
                <a:tc>
                  <a:txBody>
                    <a:bodyPr/>
                    <a:lstStyle/>
                    <a:p>
                      <a:r>
                        <a:rPr lang="en-US" altLang="zh-CN" sz="1800" dirty="0"/>
                        <a:t>1:1 mapping between NSI and NSSI in 3GPP</a:t>
                      </a:r>
                    </a:p>
                    <a:p>
                      <a:r>
                        <a:rPr lang="en-US" altLang="zh-CN" sz="1800" dirty="0"/>
                        <a:t>Not</a:t>
                      </a:r>
                      <a:r>
                        <a:rPr lang="zh-CN" altLang="en-US" sz="1800" dirty="0"/>
                        <a:t> </a:t>
                      </a:r>
                      <a:r>
                        <a:rPr lang="en-US" altLang="zh-CN" sz="1800" dirty="0"/>
                        <a:t>yet</a:t>
                      </a:r>
                      <a:r>
                        <a:rPr lang="zh-CN" altLang="en-US" sz="1800" dirty="0"/>
                        <a:t> </a:t>
                      </a:r>
                      <a:r>
                        <a:rPr lang="en-US" altLang="zh-CN" sz="1800" dirty="0"/>
                        <a:t>clear</a:t>
                      </a:r>
                      <a:r>
                        <a:rPr lang="zh-CN" altLang="en-US" sz="1800" dirty="0"/>
                        <a:t> </a:t>
                      </a:r>
                      <a:r>
                        <a:rPr lang="en-US" altLang="zh-CN" sz="1800" dirty="0"/>
                        <a:t>of</a:t>
                      </a:r>
                      <a:r>
                        <a:rPr lang="zh-CN" altLang="en-US" sz="1800" dirty="0"/>
                        <a:t> </a:t>
                      </a:r>
                      <a:r>
                        <a:rPr lang="en-US" altLang="zh-CN" sz="1800" dirty="0"/>
                        <a:t>the</a:t>
                      </a:r>
                      <a:r>
                        <a:rPr lang="zh-CN" altLang="en-US" sz="1800" dirty="0"/>
                        <a:t> </a:t>
                      </a:r>
                      <a:r>
                        <a:rPr lang="en-US" altLang="zh-CN" sz="1800" dirty="0"/>
                        <a:t>reason</a:t>
                      </a:r>
                      <a:r>
                        <a:rPr lang="zh-CN" altLang="en-US" sz="1800" dirty="0"/>
                        <a:t> </a:t>
                      </a:r>
                      <a:r>
                        <a:rPr lang="en-US" altLang="zh-CN" sz="1800" dirty="0"/>
                        <a:t>behind</a:t>
                      </a:r>
                      <a:r>
                        <a:rPr lang="zh-CN" altLang="en-US" sz="1800" dirty="0"/>
                        <a:t> </a:t>
                      </a:r>
                      <a:r>
                        <a:rPr lang="en-US" altLang="zh-CN" sz="1800" dirty="0"/>
                        <a:t>this.</a:t>
                      </a:r>
                    </a:p>
                    <a:p>
                      <a:r>
                        <a:rPr lang="en-US" altLang="zh-CN" sz="1800" dirty="0"/>
                        <a:t>We’re</a:t>
                      </a:r>
                      <a:r>
                        <a:rPr lang="zh-CN" altLang="en-US" sz="1800" dirty="0"/>
                        <a:t> </a:t>
                      </a:r>
                      <a:r>
                        <a:rPr lang="en-US" altLang="zh-CN" sz="1800" dirty="0"/>
                        <a:t>open</a:t>
                      </a:r>
                      <a:r>
                        <a:rPr lang="zh-CN" altLang="en-US" sz="1800" dirty="0"/>
                        <a:t> </a:t>
                      </a:r>
                      <a:r>
                        <a:rPr lang="en-US" altLang="zh-CN" sz="1800" dirty="0"/>
                        <a:t>to</a:t>
                      </a:r>
                      <a:r>
                        <a:rPr lang="zh-CN" altLang="en-US" sz="1800" dirty="0"/>
                        <a:t> </a:t>
                      </a:r>
                      <a:r>
                        <a:rPr lang="en-US" altLang="zh-CN" sz="1800" dirty="0"/>
                        <a:t>explanation.</a:t>
                      </a:r>
                      <a:endParaRPr lang="zh-CN" altLang="en-US" sz="1800" dirty="0"/>
                    </a:p>
                  </a:txBody>
                  <a:tcPr/>
                </a:tc>
                <a:tc>
                  <a:txBody>
                    <a:bodyPr/>
                    <a:lstStyle/>
                    <a:p>
                      <a:r>
                        <a:rPr lang="en-US" altLang="zh-CN" sz="1800" dirty="0"/>
                        <a:t>LOW</a:t>
                      </a:r>
                      <a:endParaRPr lang="zh-CN" altLang="en-US" sz="1800" dirty="0"/>
                    </a:p>
                  </a:txBody>
                  <a:tcPr/>
                </a:tc>
                <a:extLst>
                  <a:ext uri="{0D108BD9-81ED-4DB2-BD59-A6C34878D82A}">
                    <a16:rowId xmlns:a16="http://schemas.microsoft.com/office/drawing/2014/main" val="2260719841"/>
                  </a:ext>
                </a:extLst>
              </a:tr>
            </a:tbl>
          </a:graphicData>
        </a:graphic>
      </p:graphicFrame>
    </p:spTree>
    <p:extLst>
      <p:ext uri="{BB962C8B-B14F-4D97-AF65-F5344CB8AC3E}">
        <p14:creationId xmlns:p14="http://schemas.microsoft.com/office/powerpoint/2010/main" val="2981236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6B8D15-0B0A-40F8-8935-BA7EDE771347}"/>
              </a:ext>
            </a:extLst>
          </p:cNvPr>
          <p:cNvSpPr>
            <a:spLocks noGrp="1"/>
          </p:cNvSpPr>
          <p:nvPr>
            <p:ph type="title"/>
          </p:nvPr>
        </p:nvSpPr>
        <p:spPr>
          <a:xfrm>
            <a:off x="84945" y="238157"/>
            <a:ext cx="10972800" cy="640080"/>
          </a:xfrm>
        </p:spPr>
        <p:txBody>
          <a:bodyPr>
            <a:normAutofit fontScale="90000"/>
          </a:bodyPr>
          <a:lstStyle/>
          <a:p>
            <a:r>
              <a:rPr lang="en-US" dirty="0"/>
              <a:t>NSSMF (within ONAP) – Functions and Classification</a:t>
            </a:r>
          </a:p>
        </p:txBody>
      </p:sp>
      <p:graphicFrame>
        <p:nvGraphicFramePr>
          <p:cNvPr id="5" name="Table 4">
            <a:extLst>
              <a:ext uri="{FF2B5EF4-FFF2-40B4-BE49-F238E27FC236}">
                <a16:creationId xmlns:a16="http://schemas.microsoft.com/office/drawing/2014/main" id="{E251458D-5424-4116-967F-A151FF89B02D}"/>
              </a:ext>
            </a:extLst>
          </p:cNvPr>
          <p:cNvGraphicFramePr>
            <a:graphicFrameLocks noGrp="1"/>
          </p:cNvGraphicFramePr>
          <p:nvPr>
            <p:extLst>
              <p:ext uri="{D42A27DB-BD31-4B8C-83A1-F6EECF244321}">
                <p14:modId xmlns:p14="http://schemas.microsoft.com/office/powerpoint/2010/main" val="1466463589"/>
              </p:ext>
            </p:extLst>
          </p:nvPr>
        </p:nvGraphicFramePr>
        <p:xfrm>
          <a:off x="117365" y="1063118"/>
          <a:ext cx="11957269" cy="4297680"/>
        </p:xfrm>
        <a:graphic>
          <a:graphicData uri="http://schemas.openxmlformats.org/drawingml/2006/table">
            <a:tbl>
              <a:tblPr firstRow="1" bandRow="1">
                <a:tableStyleId>{BC89EF96-8CEA-46FF-86C4-4CE0E7609802}</a:tableStyleId>
              </a:tblPr>
              <a:tblGrid>
                <a:gridCol w="2722034">
                  <a:extLst>
                    <a:ext uri="{9D8B030D-6E8A-4147-A177-3AD203B41FA5}">
                      <a16:colId xmlns:a16="http://schemas.microsoft.com/office/drawing/2014/main" val="3647831430"/>
                    </a:ext>
                  </a:extLst>
                </a:gridCol>
                <a:gridCol w="6811038">
                  <a:extLst>
                    <a:ext uri="{9D8B030D-6E8A-4147-A177-3AD203B41FA5}">
                      <a16:colId xmlns:a16="http://schemas.microsoft.com/office/drawing/2014/main" val="965241719"/>
                    </a:ext>
                  </a:extLst>
                </a:gridCol>
                <a:gridCol w="2424197">
                  <a:extLst>
                    <a:ext uri="{9D8B030D-6E8A-4147-A177-3AD203B41FA5}">
                      <a16:colId xmlns:a16="http://schemas.microsoft.com/office/drawing/2014/main" val="935608321"/>
                    </a:ext>
                  </a:extLst>
                </a:gridCol>
              </a:tblGrid>
              <a:tr h="0">
                <a:tc>
                  <a:txBody>
                    <a:bodyPr/>
                    <a:lstStyle/>
                    <a:p>
                      <a:pPr algn="ctr"/>
                      <a:r>
                        <a:rPr lang="en-US" sz="1800" dirty="0"/>
                        <a:t>Function</a:t>
                      </a:r>
                    </a:p>
                  </a:txBody>
                  <a:tcPr/>
                </a:tc>
                <a:tc>
                  <a:txBody>
                    <a:bodyPr/>
                    <a:lstStyle/>
                    <a:p>
                      <a:pPr algn="ctr"/>
                      <a:r>
                        <a:rPr lang="en-US" sz="1800" dirty="0"/>
                        <a:t>Description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Classification</a:t>
                      </a:r>
                    </a:p>
                  </a:txBody>
                  <a:tcPr/>
                </a:tc>
                <a:extLst>
                  <a:ext uri="{0D108BD9-81ED-4DB2-BD59-A6C34878D82A}">
                    <a16:rowId xmlns:a16="http://schemas.microsoft.com/office/drawing/2014/main" val="2428281622"/>
                  </a:ext>
                </a:extLst>
              </a:tr>
              <a:tr h="274691">
                <a:tc>
                  <a:txBody>
                    <a:bodyPr/>
                    <a:lstStyle/>
                    <a:p>
                      <a:r>
                        <a:rPr lang="en-US" sz="1600" b="1" dirty="0"/>
                        <a:t>NSSI Allocation</a:t>
                      </a:r>
                    </a:p>
                  </a:txBody>
                  <a:tcPr/>
                </a:tc>
                <a:tc>
                  <a:txBody>
                    <a:bodyPr/>
                    <a:lstStyle/>
                    <a:p>
                      <a:r>
                        <a:rPr lang="en-US" sz="1600" dirty="0"/>
                        <a:t>Determine if an existing NSSI can be used, or a new one is needed</a:t>
                      </a:r>
                    </a:p>
                  </a:txBody>
                  <a:tcPr/>
                </a:tc>
                <a:tc>
                  <a:txBody>
                    <a:bodyPr/>
                    <a:lstStyle/>
                    <a:p>
                      <a:pPr algn="ctr"/>
                      <a:r>
                        <a:rPr lang="en-US" sz="1600" dirty="0"/>
                        <a:t>Optimization</a:t>
                      </a:r>
                    </a:p>
                  </a:txBody>
                  <a:tcPr/>
                </a:tc>
                <a:extLst>
                  <a:ext uri="{0D108BD9-81ED-4DB2-BD59-A6C34878D82A}">
                    <a16:rowId xmlns:a16="http://schemas.microsoft.com/office/drawing/2014/main" val="3517676610"/>
                  </a:ext>
                </a:extLst>
              </a:tr>
              <a:tr h="274691">
                <a:tc>
                  <a:txBody>
                    <a:bodyPr/>
                    <a:lstStyle/>
                    <a:p>
                      <a:endParaRPr lang="en-US" sz="1600" b="1" dirty="0"/>
                    </a:p>
                  </a:txBody>
                  <a:tcPr/>
                </a:tc>
                <a:tc>
                  <a:txBody>
                    <a:bodyPr/>
                    <a:lstStyle/>
                    <a:p>
                      <a:r>
                        <a:rPr lang="en-US" sz="1600" dirty="0"/>
                        <a:t>Determine resources to be allocated to the NSSI (for a new NSSI)</a:t>
                      </a:r>
                    </a:p>
                    <a:p>
                      <a:r>
                        <a:rPr lang="en-US" sz="1600" i="1" dirty="0"/>
                        <a:t>(Some parts such as PCE may be part of Domain Controllers)</a:t>
                      </a:r>
                    </a:p>
                  </a:txBody>
                  <a:tcPr/>
                </a:tc>
                <a:tc>
                  <a:txBody>
                    <a:bodyPr/>
                    <a:lstStyle/>
                    <a:p>
                      <a:pPr algn="ctr"/>
                      <a:r>
                        <a:rPr lang="en-US" sz="1600" dirty="0"/>
                        <a:t>Optimization</a:t>
                      </a:r>
                    </a:p>
                  </a:txBody>
                  <a:tcPr/>
                </a:tc>
                <a:extLst>
                  <a:ext uri="{0D108BD9-81ED-4DB2-BD59-A6C34878D82A}">
                    <a16:rowId xmlns:a16="http://schemas.microsoft.com/office/drawing/2014/main" val="1818129567"/>
                  </a:ext>
                </a:extLst>
              </a:tr>
              <a:tr h="274691">
                <a:tc>
                  <a:txBody>
                    <a:bodyPr/>
                    <a:lstStyle/>
                    <a:p>
                      <a:endParaRPr lang="en-US" sz="1600" b="1" dirty="0"/>
                    </a:p>
                  </a:txBody>
                  <a:tcPr/>
                </a:tc>
                <a:tc>
                  <a:txBody>
                    <a:bodyPr/>
                    <a:lstStyle/>
                    <a:p>
                      <a:r>
                        <a:rPr lang="en-US" sz="1600" dirty="0"/>
                        <a:t>Instantiate</a:t>
                      </a:r>
                      <a:r>
                        <a:rPr lang="en-US" sz="1600" dirty="0">
                          <a:highlight>
                            <a:srgbClr val="FFFF00"/>
                          </a:highlight>
                        </a:rPr>
                        <a:t>/scale up</a:t>
                      </a:r>
                      <a:r>
                        <a:rPr lang="en-US" sz="1600" dirty="0"/>
                        <a:t> necessary (virtual) resources (using NFVO)</a:t>
                      </a:r>
                    </a:p>
                  </a:txBody>
                  <a:tcPr/>
                </a:tc>
                <a:tc>
                  <a:txBody>
                    <a:bodyPr/>
                    <a:lstStyle/>
                    <a:p>
                      <a:pPr algn="ctr"/>
                      <a:r>
                        <a:rPr lang="en-US" sz="1600" dirty="0"/>
                        <a:t>Orchestration</a:t>
                      </a:r>
                    </a:p>
                  </a:txBody>
                  <a:tcPr/>
                </a:tc>
                <a:extLst>
                  <a:ext uri="{0D108BD9-81ED-4DB2-BD59-A6C34878D82A}">
                    <a16:rowId xmlns:a16="http://schemas.microsoft.com/office/drawing/2014/main" val="2101250993"/>
                  </a:ext>
                </a:extLst>
              </a:tr>
              <a:tr h="274691">
                <a:tc>
                  <a:txBody>
                    <a:bodyPr/>
                    <a:lstStyle/>
                    <a:p>
                      <a:endParaRPr lang="en-US" sz="1600" b="1" dirty="0"/>
                    </a:p>
                  </a:txBody>
                  <a:tcPr/>
                </a:tc>
                <a:tc>
                  <a:txBody>
                    <a:bodyPr/>
                    <a:lstStyle/>
                    <a:p>
                      <a:r>
                        <a:rPr lang="en-US" sz="1600" dirty="0"/>
                        <a:t>Perform necessary </a:t>
                      </a:r>
                      <a:r>
                        <a:rPr lang="en-US" sz="1600" dirty="0">
                          <a:highlight>
                            <a:srgbClr val="FFFF00"/>
                          </a:highlight>
                        </a:rPr>
                        <a:t>(re) </a:t>
                      </a:r>
                      <a:r>
                        <a:rPr lang="en-US" sz="1600" dirty="0"/>
                        <a:t>configuration (incl. NSSI stitching configs)</a:t>
                      </a:r>
                    </a:p>
                  </a:txBody>
                  <a:tcPr/>
                </a:tc>
                <a:tc>
                  <a:txBody>
                    <a:bodyPr/>
                    <a:lstStyle/>
                    <a:p>
                      <a:pPr algn="ctr"/>
                      <a:r>
                        <a:rPr lang="en-US" sz="1600" dirty="0"/>
                        <a:t>Configuration</a:t>
                      </a:r>
                    </a:p>
                  </a:txBody>
                  <a:tcPr/>
                </a:tc>
                <a:extLst>
                  <a:ext uri="{0D108BD9-81ED-4DB2-BD59-A6C34878D82A}">
                    <a16:rowId xmlns:a16="http://schemas.microsoft.com/office/drawing/2014/main" val="2776325552"/>
                  </a:ext>
                </a:extLst>
              </a:tr>
              <a:tr h="274691">
                <a:tc>
                  <a:txBody>
                    <a:bodyPr/>
                    <a:lstStyle/>
                    <a:p>
                      <a:r>
                        <a:rPr lang="en-US" sz="1600" b="1" dirty="0"/>
                        <a:t>NSSI (De)Activation</a:t>
                      </a:r>
                    </a:p>
                  </a:txBody>
                  <a:tcPr/>
                </a:tc>
                <a:tc>
                  <a:txBody>
                    <a:bodyPr/>
                    <a:lstStyle/>
                    <a:p>
                      <a:r>
                        <a:rPr lang="en-US" sz="1600" dirty="0"/>
                        <a:t>(De) Activate the NSSI resources</a:t>
                      </a:r>
                    </a:p>
                  </a:txBody>
                  <a:tcPr/>
                </a:tc>
                <a:tc>
                  <a:txBody>
                    <a:bodyPr/>
                    <a:lstStyle/>
                    <a:p>
                      <a:pPr algn="ctr"/>
                      <a:r>
                        <a:rPr lang="en-US" sz="1600" dirty="0"/>
                        <a:t>Configuration</a:t>
                      </a:r>
                    </a:p>
                  </a:txBody>
                  <a:tcPr/>
                </a:tc>
                <a:extLst>
                  <a:ext uri="{0D108BD9-81ED-4DB2-BD59-A6C34878D82A}">
                    <a16:rowId xmlns:a16="http://schemas.microsoft.com/office/drawing/2014/main" val="697276446"/>
                  </a:ext>
                </a:extLst>
              </a:tr>
              <a:tr h="274691">
                <a:tc>
                  <a:txBody>
                    <a:bodyPr/>
                    <a:lstStyle/>
                    <a:p>
                      <a:r>
                        <a:rPr lang="en-US" sz="1600" b="1" dirty="0">
                          <a:highlight>
                            <a:srgbClr val="FFFF00"/>
                          </a:highlight>
                        </a:rPr>
                        <a:t>NSSI Modification</a:t>
                      </a:r>
                    </a:p>
                  </a:txBody>
                  <a:tcPr/>
                </a:tc>
                <a:tc>
                  <a:txBody>
                    <a:bodyPr/>
                    <a:lstStyle/>
                    <a:p>
                      <a:r>
                        <a:rPr lang="en-US" sz="1600" dirty="0">
                          <a:highlight>
                            <a:srgbClr val="FFFF00"/>
                          </a:highlight>
                        </a:rPr>
                        <a:t>(Virtual) Resource allocation updates</a:t>
                      </a:r>
                    </a:p>
                  </a:txBody>
                  <a:tcPr/>
                </a:tc>
                <a:tc>
                  <a:txBody>
                    <a:bodyPr/>
                    <a:lstStyle/>
                    <a:p>
                      <a:pPr algn="ctr"/>
                      <a:r>
                        <a:rPr lang="en-US" sz="1600" dirty="0">
                          <a:highlight>
                            <a:srgbClr val="FFFF00"/>
                          </a:highlight>
                        </a:rPr>
                        <a:t>Optimization</a:t>
                      </a:r>
                    </a:p>
                  </a:txBody>
                  <a:tcPr/>
                </a:tc>
                <a:extLst>
                  <a:ext uri="{0D108BD9-81ED-4DB2-BD59-A6C34878D82A}">
                    <a16:rowId xmlns:a16="http://schemas.microsoft.com/office/drawing/2014/main" val="2164158355"/>
                  </a:ext>
                </a:extLst>
              </a:tr>
              <a:tr h="274691">
                <a:tc>
                  <a:txBody>
                    <a:bodyPr/>
                    <a:lstStyle/>
                    <a:p>
                      <a:endParaRPr lang="en-US" sz="1600" b="1" dirty="0">
                        <a:highlight>
                          <a:srgbClr val="FFFF00"/>
                        </a:highlight>
                      </a:endParaRPr>
                    </a:p>
                  </a:txBody>
                  <a:tcPr/>
                </a:tc>
                <a:tc>
                  <a:txBody>
                    <a:bodyPr/>
                    <a:lstStyle/>
                    <a:p>
                      <a:r>
                        <a:rPr lang="en-US" sz="1600" dirty="0">
                          <a:highlight>
                            <a:srgbClr val="FFFF00"/>
                          </a:highlight>
                        </a:rPr>
                        <a:t>(Re) Configuration of resources</a:t>
                      </a:r>
                    </a:p>
                  </a:txBody>
                  <a:tcPr/>
                </a:tc>
                <a:tc>
                  <a:txBody>
                    <a:bodyPr/>
                    <a:lstStyle/>
                    <a:p>
                      <a:pPr algn="ctr"/>
                      <a:r>
                        <a:rPr lang="en-US" sz="1600" dirty="0">
                          <a:highlight>
                            <a:srgbClr val="FFFF00"/>
                          </a:highlight>
                        </a:rPr>
                        <a:t>Configuration</a:t>
                      </a:r>
                    </a:p>
                  </a:txBody>
                  <a:tcPr/>
                </a:tc>
                <a:extLst>
                  <a:ext uri="{0D108BD9-81ED-4DB2-BD59-A6C34878D82A}">
                    <a16:rowId xmlns:a16="http://schemas.microsoft.com/office/drawing/2014/main" val="357933369"/>
                  </a:ext>
                </a:extLst>
              </a:tr>
              <a:tr h="274691">
                <a:tc>
                  <a:txBody>
                    <a:bodyPr/>
                    <a:lstStyle/>
                    <a:p>
                      <a:r>
                        <a:rPr lang="en-US" sz="1600" b="1" dirty="0"/>
                        <a:t>NSSI details exposure</a:t>
                      </a:r>
                    </a:p>
                  </a:txBody>
                  <a:tcPr/>
                </a:tc>
                <a:tc>
                  <a:txBody>
                    <a:bodyPr/>
                    <a:lstStyle/>
                    <a:p>
                      <a:r>
                        <a:rPr lang="en-US" sz="1600" dirty="0"/>
                        <a:t>Provide details of NSSI to NSMF, inventory (resources, capabilities)</a:t>
                      </a:r>
                    </a:p>
                  </a:txBody>
                  <a:tcPr/>
                </a:tc>
                <a:tc>
                  <a:txBody>
                    <a:bodyPr/>
                    <a:lstStyle/>
                    <a:p>
                      <a:pPr algn="ctr"/>
                      <a:r>
                        <a:rPr lang="en-US" sz="1600" dirty="0"/>
                        <a:t>Orchestration</a:t>
                      </a:r>
                    </a:p>
                  </a:txBody>
                  <a:tcPr/>
                </a:tc>
                <a:extLst>
                  <a:ext uri="{0D108BD9-81ED-4DB2-BD59-A6C34878D82A}">
                    <a16:rowId xmlns:a16="http://schemas.microsoft.com/office/drawing/2014/main" val="1825233843"/>
                  </a:ext>
                </a:extLst>
              </a:tr>
              <a:tr h="274691">
                <a:tc>
                  <a:txBody>
                    <a:bodyPr/>
                    <a:lstStyle/>
                    <a:p>
                      <a:r>
                        <a:rPr lang="en-US" sz="1600" b="1" dirty="0">
                          <a:highlight>
                            <a:srgbClr val="FFFF00"/>
                          </a:highlight>
                        </a:rPr>
                        <a:t>NSSI Closed Loop</a:t>
                      </a:r>
                    </a:p>
                  </a:txBody>
                  <a:tcPr/>
                </a:tc>
                <a:tc>
                  <a:txBody>
                    <a:bodyPr/>
                    <a:lstStyle/>
                    <a:p>
                      <a:r>
                        <a:rPr lang="en-US" sz="1600" dirty="0">
                          <a:highlight>
                            <a:srgbClr val="FFFF00"/>
                          </a:highlight>
                        </a:rPr>
                        <a:t>Perform closed loop control actions such as scaling, healing</a:t>
                      </a:r>
                    </a:p>
                  </a:txBody>
                  <a:tcPr/>
                </a:tc>
                <a:tc>
                  <a:txBody>
                    <a:bodyPr/>
                    <a:lstStyle/>
                    <a:p>
                      <a:pPr algn="ctr"/>
                      <a:r>
                        <a:rPr lang="en-US" sz="1600" dirty="0">
                          <a:highlight>
                            <a:srgbClr val="FFFF00"/>
                          </a:highlight>
                        </a:rPr>
                        <a:t>Orchestration</a:t>
                      </a:r>
                    </a:p>
                  </a:txBody>
                  <a:tcPr/>
                </a:tc>
                <a:extLst>
                  <a:ext uri="{0D108BD9-81ED-4DB2-BD59-A6C34878D82A}">
                    <a16:rowId xmlns:a16="http://schemas.microsoft.com/office/drawing/2014/main" val="3924322394"/>
                  </a:ext>
                </a:extLst>
              </a:tr>
              <a:tr h="274691">
                <a:tc>
                  <a:txBody>
                    <a:bodyPr/>
                    <a:lstStyle/>
                    <a:p>
                      <a:r>
                        <a:rPr lang="en-US" sz="1600" b="1" dirty="0"/>
                        <a:t>NSSI De-Allocation</a:t>
                      </a:r>
                    </a:p>
                  </a:txBody>
                  <a:tcPr/>
                </a:tc>
                <a:tc>
                  <a:txBody>
                    <a:bodyPr/>
                    <a:lstStyle/>
                    <a:p>
                      <a:r>
                        <a:rPr lang="en-US" sz="1600" dirty="0"/>
                        <a:t>Tear down the NSSI and reclaim resources used</a:t>
                      </a:r>
                    </a:p>
                  </a:txBody>
                  <a:tcPr/>
                </a:tc>
                <a:tc>
                  <a:txBody>
                    <a:bodyPr/>
                    <a:lstStyle/>
                    <a:p>
                      <a:pPr algn="ctr"/>
                      <a:r>
                        <a:rPr lang="en-US" sz="1600" dirty="0"/>
                        <a:t>Orchestration</a:t>
                      </a:r>
                    </a:p>
                  </a:txBody>
                  <a:tcPr/>
                </a:tc>
                <a:extLst>
                  <a:ext uri="{0D108BD9-81ED-4DB2-BD59-A6C34878D82A}">
                    <a16:rowId xmlns:a16="http://schemas.microsoft.com/office/drawing/2014/main" val="2197651611"/>
                  </a:ext>
                </a:extLst>
              </a:tr>
              <a:tr h="274691">
                <a:tc>
                  <a:txBody>
                    <a:bodyPr/>
                    <a:lstStyle/>
                    <a:p>
                      <a:endParaRPr lang="en-US" sz="1600"/>
                    </a:p>
                  </a:txBody>
                  <a:tcPr/>
                </a:tc>
                <a:tc>
                  <a:txBody>
                    <a:bodyPr/>
                    <a:lstStyle/>
                    <a:p>
                      <a:r>
                        <a:rPr lang="en-US" sz="1600" dirty="0"/>
                        <a:t>Update configurations</a:t>
                      </a:r>
                    </a:p>
                  </a:txBody>
                  <a:tcPr/>
                </a:tc>
                <a:tc>
                  <a:txBody>
                    <a:bodyPr/>
                    <a:lstStyle/>
                    <a:p>
                      <a:pPr algn="ctr"/>
                      <a:r>
                        <a:rPr lang="en-US" sz="1600" dirty="0"/>
                        <a:t>Configuration</a:t>
                      </a:r>
                    </a:p>
                  </a:txBody>
                  <a:tcPr/>
                </a:tc>
                <a:extLst>
                  <a:ext uri="{0D108BD9-81ED-4DB2-BD59-A6C34878D82A}">
                    <a16:rowId xmlns:a16="http://schemas.microsoft.com/office/drawing/2014/main" val="3400810923"/>
                  </a:ext>
                </a:extLst>
              </a:tr>
            </a:tbl>
          </a:graphicData>
        </a:graphic>
      </p:graphicFrame>
      <p:sp>
        <p:nvSpPr>
          <p:cNvPr id="6" name="TextBox 5">
            <a:extLst>
              <a:ext uri="{FF2B5EF4-FFF2-40B4-BE49-F238E27FC236}">
                <a16:creationId xmlns:a16="http://schemas.microsoft.com/office/drawing/2014/main" id="{9D8A577C-4972-496E-8AC5-B8AD4530E48E}"/>
              </a:ext>
            </a:extLst>
          </p:cNvPr>
          <p:cNvSpPr txBox="1"/>
          <p:nvPr/>
        </p:nvSpPr>
        <p:spPr>
          <a:xfrm>
            <a:off x="84945" y="5363023"/>
            <a:ext cx="12107055" cy="923330"/>
          </a:xfrm>
          <a:prstGeom prst="rect">
            <a:avLst/>
          </a:prstGeom>
          <a:noFill/>
        </p:spPr>
        <p:txBody>
          <a:bodyPr wrap="square" rtlCol="0">
            <a:spAutoFit/>
          </a:bodyPr>
          <a:lstStyle/>
          <a:p>
            <a:r>
              <a:rPr lang="en-US" b="1" u="sng" dirty="0">
                <a:solidFill>
                  <a:srgbClr val="44546A"/>
                </a:solidFill>
              </a:rPr>
              <a:t>Notes</a:t>
            </a:r>
          </a:p>
          <a:p>
            <a:pPr marL="342900" indent="-342900">
              <a:buAutoNum type="arabicPeriod"/>
            </a:pPr>
            <a:r>
              <a:rPr lang="en-US" dirty="0">
                <a:solidFill>
                  <a:srgbClr val="44546A"/>
                </a:solidFill>
              </a:rPr>
              <a:t>The ONAP component mapping to above functions shall be discussed with </a:t>
            </a:r>
            <a:r>
              <a:rPr lang="en-US" dirty="0" err="1">
                <a:solidFill>
                  <a:srgbClr val="44546A"/>
                </a:solidFill>
              </a:rPr>
              <a:t>ArchCom</a:t>
            </a:r>
            <a:r>
              <a:rPr lang="en-US" dirty="0">
                <a:solidFill>
                  <a:srgbClr val="44546A"/>
                </a:solidFill>
              </a:rPr>
              <a:t>.</a:t>
            </a:r>
          </a:p>
          <a:p>
            <a:pPr marL="342900" indent="-342900">
              <a:buAutoNum type="arabicPeriod"/>
            </a:pPr>
            <a:r>
              <a:rPr lang="en-US" dirty="0">
                <a:solidFill>
                  <a:srgbClr val="44546A"/>
                </a:solidFill>
                <a:highlight>
                  <a:srgbClr val="FFFF00"/>
                </a:highlight>
              </a:rPr>
              <a:t>Yellow</a:t>
            </a:r>
            <a:r>
              <a:rPr lang="en-US" dirty="0">
                <a:solidFill>
                  <a:srgbClr val="44546A"/>
                </a:solidFill>
              </a:rPr>
              <a:t> – Not in Guilin scope</a:t>
            </a:r>
          </a:p>
        </p:txBody>
      </p:sp>
    </p:spTree>
    <p:extLst>
      <p:ext uri="{BB962C8B-B14F-4D97-AF65-F5344CB8AC3E}">
        <p14:creationId xmlns:p14="http://schemas.microsoft.com/office/powerpoint/2010/main" val="320881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420C58-163D-4B7F-877F-5D3D124DE77D}"/>
              </a:ext>
            </a:extLst>
          </p:cNvPr>
          <p:cNvSpPr>
            <a:spLocks noGrp="1"/>
          </p:cNvSpPr>
          <p:nvPr>
            <p:ph idx="1"/>
          </p:nvPr>
        </p:nvSpPr>
        <p:spPr>
          <a:xfrm>
            <a:off x="575772" y="1575582"/>
            <a:ext cx="5132864" cy="4841259"/>
          </a:xfrm>
          <a:ln>
            <a:solidFill>
              <a:schemeClr val="tx1">
                <a:lumMod val="50000"/>
                <a:lumOff val="50000"/>
              </a:schemeClr>
            </a:solidFill>
          </a:ln>
        </p:spPr>
        <p:txBody>
          <a:bodyPr>
            <a:normAutofit fontScale="92500" lnSpcReduction="20000"/>
          </a:bodyPr>
          <a:lstStyle/>
          <a:p>
            <a:pPr marL="0" indent="0">
              <a:lnSpc>
                <a:spcPct val="120000"/>
              </a:lnSpc>
              <a:buNone/>
            </a:pPr>
            <a:r>
              <a:rPr lang="en-US" b="1" u="sng" dirty="0"/>
              <a:t>Scope for Guilin Release</a:t>
            </a:r>
          </a:p>
          <a:p>
            <a:pPr>
              <a:lnSpc>
                <a:spcPct val="120000"/>
              </a:lnSpc>
            </a:pPr>
            <a:r>
              <a:rPr lang="en-US" sz="1800" dirty="0"/>
              <a:t>Select RAN NSSI, determine RAN slice sub-net resources and then configure the RAN slice sub-net including:</a:t>
            </a:r>
          </a:p>
          <a:p>
            <a:pPr marL="514350" lvl="1" indent="-285750">
              <a:lnSpc>
                <a:spcPct val="120000"/>
              </a:lnSpc>
              <a:buFont typeface="Courier New" panose="02070309020205020404" pitchFamily="49" charset="0"/>
              <a:buChar char="o"/>
            </a:pPr>
            <a:r>
              <a:rPr lang="en-US" sz="1600" dirty="0"/>
              <a:t>Association of </a:t>
            </a:r>
            <a:r>
              <a:rPr lang="en-US" sz="1600" dirty="0" err="1"/>
              <a:t>xNFs</a:t>
            </a:r>
            <a:r>
              <a:rPr lang="en-US" sz="1600" dirty="0"/>
              <a:t> to a Slice sub-net instance</a:t>
            </a:r>
          </a:p>
          <a:p>
            <a:pPr marL="514350" lvl="1" indent="-285750">
              <a:lnSpc>
                <a:spcPct val="120000"/>
              </a:lnSpc>
              <a:buFont typeface="Courier New" panose="02070309020205020404" pitchFamily="49" charset="0"/>
              <a:buChar char="o"/>
            </a:pPr>
            <a:r>
              <a:rPr lang="en-US" sz="1600" dirty="0"/>
              <a:t>Allocation of ‘resources’ for a slice sub-net instance</a:t>
            </a:r>
          </a:p>
          <a:p>
            <a:pPr marL="514350" lvl="1" indent="-285750">
              <a:lnSpc>
                <a:spcPct val="120000"/>
              </a:lnSpc>
              <a:buFont typeface="Courier New" panose="02070309020205020404" pitchFamily="49" charset="0"/>
              <a:buChar char="o"/>
            </a:pPr>
            <a:r>
              <a:rPr lang="en-US" sz="1600" dirty="0"/>
              <a:t>Configuration of RAN for a slice sub-net instance (including cell configuration such as bandwidth, etc.)</a:t>
            </a:r>
          </a:p>
          <a:p>
            <a:pPr marL="0" indent="0">
              <a:lnSpc>
                <a:spcPct val="120000"/>
              </a:lnSpc>
              <a:buNone/>
            </a:pPr>
            <a:r>
              <a:rPr lang="en-US" sz="1900" b="1" u="sng" dirty="0"/>
              <a:t>Assumptions</a:t>
            </a:r>
            <a:endParaRPr lang="en-US" sz="1800" b="1" u="sng" dirty="0"/>
          </a:p>
          <a:p>
            <a:pPr>
              <a:lnSpc>
                <a:spcPct val="120000"/>
              </a:lnSpc>
            </a:pPr>
            <a:r>
              <a:rPr lang="en-US" sz="1800" dirty="0"/>
              <a:t>All RAN </a:t>
            </a:r>
            <a:r>
              <a:rPr lang="en-US" sz="1800" dirty="0" err="1"/>
              <a:t>xNFs</a:t>
            </a:r>
            <a:r>
              <a:rPr lang="en-US" sz="1800" dirty="0"/>
              <a:t> are created and pre-configured</a:t>
            </a:r>
          </a:p>
          <a:p>
            <a:pPr>
              <a:lnSpc>
                <a:spcPct val="120000"/>
              </a:lnSpc>
            </a:pPr>
            <a:r>
              <a:rPr lang="en-US" sz="1800" dirty="0"/>
              <a:t>*** Runtime Config DB is assumed to contain cell details including PNF mapping, etc.</a:t>
            </a:r>
          </a:p>
          <a:p>
            <a:pPr>
              <a:lnSpc>
                <a:spcPct val="120000"/>
              </a:lnSpc>
            </a:pPr>
            <a:r>
              <a:rPr lang="en-US" sz="1800" dirty="0"/>
              <a:t>Southbound interface from SDN-C (R) will be </a:t>
            </a:r>
            <a:r>
              <a:rPr lang="en-US" sz="1800" dirty="0" err="1"/>
              <a:t>netconf</a:t>
            </a:r>
            <a:r>
              <a:rPr lang="en-US" sz="1800" dirty="0"/>
              <a:t> for CM, and VES (in future) for FM/PM. We will try to align with O-RAN where feasible.</a:t>
            </a:r>
          </a:p>
        </p:txBody>
      </p:sp>
      <p:sp>
        <p:nvSpPr>
          <p:cNvPr id="3" name="Title 2">
            <a:extLst>
              <a:ext uri="{FF2B5EF4-FFF2-40B4-BE49-F238E27FC236}">
                <a16:creationId xmlns:a16="http://schemas.microsoft.com/office/drawing/2014/main" id="{05C5633F-15AC-4D75-A0E6-9043D52C5190}"/>
              </a:ext>
            </a:extLst>
          </p:cNvPr>
          <p:cNvSpPr>
            <a:spLocks noGrp="1"/>
          </p:cNvSpPr>
          <p:nvPr>
            <p:ph type="title"/>
          </p:nvPr>
        </p:nvSpPr>
        <p:spPr>
          <a:xfrm>
            <a:off x="222236" y="251666"/>
            <a:ext cx="10972800" cy="640080"/>
          </a:xfrm>
        </p:spPr>
        <p:txBody>
          <a:bodyPr/>
          <a:lstStyle/>
          <a:p>
            <a:r>
              <a:rPr lang="en-US" dirty="0"/>
              <a:t>RAN &amp; Transport Sub-net Slicing: Proposal</a:t>
            </a:r>
          </a:p>
        </p:txBody>
      </p:sp>
      <p:sp>
        <p:nvSpPr>
          <p:cNvPr id="31" name="Content Placeholder 1">
            <a:extLst>
              <a:ext uri="{FF2B5EF4-FFF2-40B4-BE49-F238E27FC236}">
                <a16:creationId xmlns:a16="http://schemas.microsoft.com/office/drawing/2014/main" id="{1ACBB72C-90BB-4ED8-AB3D-52CC131C3353}"/>
              </a:ext>
            </a:extLst>
          </p:cNvPr>
          <p:cNvSpPr txBox="1">
            <a:spLocks/>
          </p:cNvSpPr>
          <p:nvPr/>
        </p:nvSpPr>
        <p:spPr>
          <a:xfrm>
            <a:off x="6560625" y="1575582"/>
            <a:ext cx="5132865" cy="4841259"/>
          </a:xfrm>
          <a:prstGeom prst="rect">
            <a:avLst/>
          </a:prstGeom>
          <a:ln>
            <a:solidFill>
              <a:schemeClr val="tx1">
                <a:lumMod val="50000"/>
                <a:lumOff val="50000"/>
              </a:schemeClr>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Arial" charset="0"/>
              <a:buNone/>
            </a:pPr>
            <a:r>
              <a:rPr lang="en-US" altLang="zh-CN" b="1" u="sng" dirty="0"/>
              <a:t>Scope for Guilin release</a:t>
            </a:r>
          </a:p>
          <a:p>
            <a:pPr marL="0" indent="0">
              <a:lnSpc>
                <a:spcPct val="110000"/>
              </a:lnSpc>
              <a:buFont typeface="Arial" charset="0"/>
              <a:buNone/>
            </a:pPr>
            <a:r>
              <a:rPr lang="en-US" altLang="zh-CN" sz="1800" dirty="0"/>
              <a:t>1.</a:t>
            </a:r>
            <a:r>
              <a:rPr lang="zh-CN" altLang="en-US" sz="1800" dirty="0"/>
              <a:t> </a:t>
            </a:r>
            <a:r>
              <a:rPr lang="en-US" altLang="zh-CN" sz="1800" dirty="0"/>
              <a:t>Implement</a:t>
            </a:r>
            <a:r>
              <a:rPr lang="zh-CN" altLang="en-US" sz="1800" dirty="0"/>
              <a:t> </a:t>
            </a:r>
            <a:r>
              <a:rPr lang="en-US" altLang="zh-CN" sz="1800" dirty="0" err="1"/>
              <a:t>TSCi</a:t>
            </a:r>
            <a:r>
              <a:rPr lang="en-US" altLang="zh-CN" sz="1800" dirty="0"/>
              <a:t> (e.g.,</a:t>
            </a:r>
            <a:r>
              <a:rPr lang="zh-CN" altLang="en-US" sz="1800" dirty="0"/>
              <a:t> </a:t>
            </a:r>
            <a:r>
              <a:rPr lang="en-US" altLang="zh-CN" sz="1800" dirty="0"/>
              <a:t>create</a:t>
            </a:r>
            <a:r>
              <a:rPr lang="zh-CN" altLang="en-US" sz="1800" dirty="0"/>
              <a:t> </a:t>
            </a:r>
            <a:r>
              <a:rPr lang="en-US" altLang="zh-CN" sz="1800" dirty="0"/>
              <a:t>TS</a:t>
            </a:r>
            <a:r>
              <a:rPr lang="zh-CN" altLang="en-US" sz="1800" dirty="0"/>
              <a:t> </a:t>
            </a:r>
            <a:r>
              <a:rPr lang="en-US" altLang="zh-CN" sz="1800" dirty="0"/>
              <a:t>definition</a:t>
            </a:r>
            <a:r>
              <a:rPr lang="zh-CN" altLang="en-US" sz="1800" dirty="0"/>
              <a:t> </a:t>
            </a:r>
            <a:r>
              <a:rPr lang="en-US" altLang="zh-CN" sz="1800" dirty="0"/>
              <a:t>model)</a:t>
            </a:r>
          </a:p>
          <a:p>
            <a:pPr marL="0" indent="0">
              <a:lnSpc>
                <a:spcPct val="110000"/>
              </a:lnSpc>
              <a:buFont typeface="Arial" charset="0"/>
              <a:buNone/>
            </a:pPr>
            <a:r>
              <a:rPr lang="en-US" altLang="zh-CN" sz="1800" dirty="0"/>
              <a:t>2.</a:t>
            </a:r>
            <a:r>
              <a:rPr lang="zh-CN" altLang="en-US" sz="1800" dirty="0"/>
              <a:t> </a:t>
            </a:r>
            <a:r>
              <a:rPr lang="en-US" altLang="zh-CN" sz="1800" dirty="0"/>
              <a:t>L1 (OTN)</a:t>
            </a:r>
            <a:r>
              <a:rPr lang="zh-CN" altLang="en-US" sz="1800" dirty="0"/>
              <a:t> </a:t>
            </a:r>
            <a:r>
              <a:rPr lang="en-US" altLang="zh-CN" sz="1800" dirty="0"/>
              <a:t>and</a:t>
            </a:r>
            <a:r>
              <a:rPr lang="zh-CN" altLang="en-US" sz="1800" dirty="0"/>
              <a:t> </a:t>
            </a:r>
            <a:r>
              <a:rPr lang="en-US" altLang="zh-CN" sz="1800" dirty="0"/>
              <a:t>L2 (E-line)</a:t>
            </a:r>
            <a:r>
              <a:rPr lang="zh-CN" altLang="en-US" sz="1800" dirty="0"/>
              <a:t> </a:t>
            </a:r>
            <a:r>
              <a:rPr lang="en-US" altLang="zh-CN" sz="1800" dirty="0"/>
              <a:t>service</a:t>
            </a:r>
            <a:r>
              <a:rPr lang="zh-CN" altLang="en-US" sz="1800" dirty="0"/>
              <a:t> </a:t>
            </a:r>
            <a:r>
              <a:rPr lang="en-US" altLang="zh-CN" sz="1800" dirty="0"/>
              <a:t>slicing</a:t>
            </a:r>
            <a:r>
              <a:rPr lang="zh-CN" altLang="en-US" sz="1800" dirty="0"/>
              <a:t> </a:t>
            </a:r>
            <a:r>
              <a:rPr lang="en-US" altLang="zh-CN" sz="1800" dirty="0"/>
              <a:t>(reuse</a:t>
            </a:r>
            <a:r>
              <a:rPr lang="zh-CN" altLang="en-US" sz="1800" dirty="0"/>
              <a:t> </a:t>
            </a:r>
            <a:r>
              <a:rPr lang="en-US" altLang="zh-CN" sz="1800" dirty="0"/>
              <a:t>many</a:t>
            </a:r>
            <a:r>
              <a:rPr lang="zh-CN" altLang="en-US" sz="1800" dirty="0"/>
              <a:t> </a:t>
            </a:r>
            <a:r>
              <a:rPr lang="en-US" altLang="zh-CN" sz="1800" dirty="0"/>
              <a:t>existing</a:t>
            </a:r>
            <a:r>
              <a:rPr lang="zh-CN" altLang="en-US" sz="1800" dirty="0"/>
              <a:t> </a:t>
            </a:r>
            <a:r>
              <a:rPr lang="en-US" altLang="zh-CN" sz="1800" dirty="0"/>
              <a:t>CCVPN</a:t>
            </a:r>
            <a:r>
              <a:rPr lang="zh-CN" altLang="en-US" sz="1800" dirty="0"/>
              <a:t> </a:t>
            </a:r>
            <a:r>
              <a:rPr lang="en-US" altLang="zh-CN" sz="1800" dirty="0"/>
              <a:t>features)</a:t>
            </a:r>
          </a:p>
          <a:p>
            <a:pPr marL="0" indent="0">
              <a:lnSpc>
                <a:spcPct val="120000"/>
              </a:lnSpc>
              <a:buFont typeface="Arial" charset="0"/>
              <a:buNone/>
            </a:pPr>
            <a:r>
              <a:rPr lang="en-US" altLang="zh-CN" sz="1800" b="1" u="sng" dirty="0"/>
              <a:t>Assumption</a:t>
            </a:r>
          </a:p>
          <a:p>
            <a:pPr marL="0" indent="0">
              <a:lnSpc>
                <a:spcPct val="120000"/>
              </a:lnSpc>
              <a:buFont typeface="Arial" charset="0"/>
              <a:buNone/>
            </a:pPr>
            <a:r>
              <a:rPr lang="en-US" altLang="zh-CN" sz="1800" dirty="0"/>
              <a:t>Transport</a:t>
            </a:r>
            <a:r>
              <a:rPr lang="zh-CN" altLang="en-US" sz="1800" dirty="0"/>
              <a:t> </a:t>
            </a:r>
            <a:r>
              <a:rPr lang="en-US" altLang="zh-CN" sz="1800" dirty="0"/>
              <a:t>slicing</a:t>
            </a:r>
            <a:r>
              <a:rPr lang="zh-CN" altLang="en-US" sz="1800" dirty="0"/>
              <a:t> </a:t>
            </a:r>
            <a:r>
              <a:rPr lang="en-US" altLang="zh-CN" sz="1800" dirty="0"/>
              <a:t>solution</a:t>
            </a:r>
            <a:r>
              <a:rPr lang="zh-CN" altLang="en-US" sz="1800" dirty="0"/>
              <a:t> </a:t>
            </a:r>
            <a:r>
              <a:rPr lang="en-US" altLang="zh-CN" sz="1800" dirty="0"/>
              <a:t>includes</a:t>
            </a:r>
            <a:r>
              <a:rPr lang="zh-CN" altLang="en-US" sz="1800" dirty="0"/>
              <a:t> </a:t>
            </a:r>
            <a:r>
              <a:rPr lang="en-US" altLang="zh-CN" sz="1800" dirty="0"/>
              <a:t>2</a:t>
            </a:r>
            <a:r>
              <a:rPr lang="zh-CN" altLang="en-US" sz="1800" dirty="0"/>
              <a:t> </a:t>
            </a:r>
            <a:r>
              <a:rPr lang="en-US" altLang="zh-CN" sz="1800" dirty="0"/>
              <a:t>level</a:t>
            </a:r>
            <a:r>
              <a:rPr lang="zh-CN" altLang="en-US" sz="1800" dirty="0"/>
              <a:t> </a:t>
            </a:r>
            <a:r>
              <a:rPr lang="en-US" altLang="zh-CN" sz="1800" dirty="0"/>
              <a:t>of</a:t>
            </a:r>
            <a:r>
              <a:rPr lang="zh-CN" altLang="en-US" sz="1800" dirty="0"/>
              <a:t> </a:t>
            </a:r>
            <a:r>
              <a:rPr lang="en-US" altLang="zh-CN" sz="1800" dirty="0"/>
              <a:t>abstraction</a:t>
            </a:r>
            <a:r>
              <a:rPr lang="zh-CN" altLang="en-US" sz="1800" dirty="0"/>
              <a:t> </a:t>
            </a:r>
            <a:r>
              <a:rPr lang="en-US" altLang="zh-CN" sz="1800" dirty="0"/>
              <a:t>models:</a:t>
            </a:r>
            <a:r>
              <a:rPr lang="zh-CN" altLang="en-US" sz="1800" dirty="0"/>
              <a:t> </a:t>
            </a:r>
            <a:r>
              <a:rPr lang="en-US" altLang="zh-CN" sz="1800" dirty="0"/>
              <a:t>Transport</a:t>
            </a:r>
            <a:r>
              <a:rPr lang="zh-CN" altLang="en-US" sz="1800" dirty="0"/>
              <a:t> </a:t>
            </a:r>
            <a:r>
              <a:rPr lang="en-US" altLang="zh-CN" sz="1800" dirty="0"/>
              <a:t>Slice</a:t>
            </a:r>
            <a:r>
              <a:rPr lang="zh-CN" altLang="en-US" sz="1800" dirty="0"/>
              <a:t> </a:t>
            </a:r>
            <a:r>
              <a:rPr lang="en-US" altLang="zh-CN" sz="1800" dirty="0"/>
              <a:t>Definition</a:t>
            </a:r>
            <a:r>
              <a:rPr lang="zh-CN" altLang="en-US" sz="1800" dirty="0"/>
              <a:t> </a:t>
            </a:r>
            <a:r>
              <a:rPr lang="en-US" altLang="zh-CN" sz="1800" dirty="0"/>
              <a:t>Model</a:t>
            </a:r>
            <a:r>
              <a:rPr lang="zh-CN" altLang="en-US" sz="1800" dirty="0"/>
              <a:t> </a:t>
            </a:r>
            <a:r>
              <a:rPr lang="en-US" altLang="zh-CN" sz="1800" dirty="0"/>
              <a:t>and</a:t>
            </a:r>
            <a:r>
              <a:rPr lang="zh-CN" altLang="en-US" sz="1800" dirty="0"/>
              <a:t> </a:t>
            </a:r>
            <a:r>
              <a:rPr lang="en-US" altLang="zh-CN" sz="1800" dirty="0"/>
              <a:t>Transport</a:t>
            </a:r>
            <a:r>
              <a:rPr lang="zh-CN" altLang="en-US" sz="1800" dirty="0"/>
              <a:t> </a:t>
            </a:r>
            <a:r>
              <a:rPr lang="en-US" altLang="zh-CN" sz="1800" dirty="0"/>
              <a:t>Slice</a:t>
            </a:r>
            <a:r>
              <a:rPr lang="zh-CN" altLang="en-US" sz="1800" dirty="0"/>
              <a:t> </a:t>
            </a:r>
            <a:r>
              <a:rPr lang="en-US" altLang="zh-CN" sz="1800" dirty="0"/>
              <a:t>Implementation</a:t>
            </a:r>
            <a:r>
              <a:rPr lang="zh-CN" altLang="en-US" sz="1800" dirty="0"/>
              <a:t> </a:t>
            </a:r>
            <a:r>
              <a:rPr lang="en-US" altLang="zh-CN" sz="1800" dirty="0"/>
              <a:t>Model.</a:t>
            </a:r>
          </a:p>
          <a:p>
            <a:pPr marL="0" indent="0">
              <a:lnSpc>
                <a:spcPct val="120000"/>
              </a:lnSpc>
              <a:buFont typeface="Arial" charset="0"/>
              <a:buNone/>
            </a:pPr>
            <a:r>
              <a:rPr lang="en-US" altLang="zh-CN" sz="1800" b="1" u="sng" dirty="0"/>
              <a:t>Approach</a:t>
            </a:r>
          </a:p>
          <a:p>
            <a:pPr marL="0" indent="0">
              <a:lnSpc>
                <a:spcPct val="120000"/>
              </a:lnSpc>
              <a:buFont typeface="Arial" charset="0"/>
              <a:buNone/>
            </a:pPr>
            <a:r>
              <a:rPr lang="en-US" altLang="zh-CN" sz="1800" dirty="0"/>
              <a:t>We propose IETF-draft based approach for realizing Transport slicing.</a:t>
            </a:r>
          </a:p>
          <a:p>
            <a:pPr marL="0" indent="0">
              <a:lnSpc>
                <a:spcPct val="120000"/>
              </a:lnSpc>
              <a:buFont typeface="Arial" charset="0"/>
              <a:buNone/>
            </a:pPr>
            <a:endParaRPr lang="en-US" altLang="zh-CN" sz="1800" dirty="0"/>
          </a:p>
        </p:txBody>
      </p:sp>
      <p:sp>
        <p:nvSpPr>
          <p:cNvPr id="4" name="TextBox 3">
            <a:extLst>
              <a:ext uri="{FF2B5EF4-FFF2-40B4-BE49-F238E27FC236}">
                <a16:creationId xmlns:a16="http://schemas.microsoft.com/office/drawing/2014/main" id="{03D5BE56-121D-4FF5-8FD2-900D5FB0DEF8}"/>
              </a:ext>
            </a:extLst>
          </p:cNvPr>
          <p:cNvSpPr txBox="1"/>
          <p:nvPr/>
        </p:nvSpPr>
        <p:spPr>
          <a:xfrm>
            <a:off x="1671288" y="1113917"/>
            <a:ext cx="2941831" cy="461665"/>
          </a:xfrm>
          <a:prstGeom prst="rect">
            <a:avLst/>
          </a:prstGeom>
          <a:solidFill>
            <a:schemeClr val="accent1">
              <a:lumMod val="50000"/>
            </a:schemeClr>
          </a:solidFill>
        </p:spPr>
        <p:txBody>
          <a:bodyPr wrap="none" rtlCol="0">
            <a:spAutoFit/>
          </a:bodyPr>
          <a:lstStyle/>
          <a:p>
            <a:r>
              <a:rPr lang="en-US" sz="2400" dirty="0">
                <a:solidFill>
                  <a:schemeClr val="bg1"/>
                </a:solidFill>
                <a:latin typeface="Arial" panose="020B0604020202020204" pitchFamily="34" charset="0"/>
                <a:cs typeface="Arial" panose="020B0604020202020204" pitchFamily="34" charset="0"/>
              </a:rPr>
              <a:t>RAN Sub-net slicing</a:t>
            </a:r>
          </a:p>
        </p:txBody>
      </p:sp>
      <p:sp>
        <p:nvSpPr>
          <p:cNvPr id="34" name="TextBox 33">
            <a:extLst>
              <a:ext uri="{FF2B5EF4-FFF2-40B4-BE49-F238E27FC236}">
                <a16:creationId xmlns:a16="http://schemas.microsoft.com/office/drawing/2014/main" id="{DD342FE0-CBC4-4BB1-9A86-0FFE1F6B4161}"/>
              </a:ext>
            </a:extLst>
          </p:cNvPr>
          <p:cNvSpPr txBox="1"/>
          <p:nvPr/>
        </p:nvSpPr>
        <p:spPr>
          <a:xfrm>
            <a:off x="7328423" y="1113917"/>
            <a:ext cx="3597267" cy="461665"/>
          </a:xfrm>
          <a:prstGeom prst="rect">
            <a:avLst/>
          </a:prstGeom>
          <a:solidFill>
            <a:schemeClr val="accent1">
              <a:lumMod val="50000"/>
            </a:schemeClr>
          </a:solidFill>
        </p:spPr>
        <p:txBody>
          <a:bodyPr wrap="none" rtlCol="0">
            <a:spAutoFit/>
          </a:bodyPr>
          <a:lstStyle/>
          <a:p>
            <a:r>
              <a:rPr lang="en-US" sz="2400" dirty="0">
                <a:solidFill>
                  <a:schemeClr val="bg1"/>
                </a:solidFill>
                <a:latin typeface="Arial" panose="020B0604020202020204" pitchFamily="34" charset="0"/>
                <a:cs typeface="Arial" panose="020B0604020202020204" pitchFamily="34" charset="0"/>
              </a:rPr>
              <a:t>Transport Sub-net slicing</a:t>
            </a:r>
          </a:p>
        </p:txBody>
      </p:sp>
    </p:spTree>
    <p:extLst>
      <p:ext uri="{BB962C8B-B14F-4D97-AF65-F5344CB8AC3E}">
        <p14:creationId xmlns:p14="http://schemas.microsoft.com/office/powerpoint/2010/main" val="2508300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76F466-1F16-47FA-A905-A9F725A84859}"/>
              </a:ext>
            </a:extLst>
          </p:cNvPr>
          <p:cNvSpPr>
            <a:spLocks noGrp="1"/>
          </p:cNvSpPr>
          <p:nvPr>
            <p:ph type="title"/>
          </p:nvPr>
        </p:nvSpPr>
        <p:spPr/>
        <p:txBody>
          <a:bodyPr/>
          <a:lstStyle/>
          <a:p>
            <a:r>
              <a:rPr lang="en-US" dirty="0"/>
              <a:t>Transport sub-net Slicing: Proposal</a:t>
            </a:r>
          </a:p>
        </p:txBody>
      </p:sp>
      <p:cxnSp>
        <p:nvCxnSpPr>
          <p:cNvPr id="6" name="Straight Connector 12">
            <a:extLst>
              <a:ext uri="{FF2B5EF4-FFF2-40B4-BE49-F238E27FC236}">
                <a16:creationId xmlns:a16="http://schemas.microsoft.com/office/drawing/2014/main" id="{2C014C81-8959-3948-BA43-3E7F965514FE}"/>
              </a:ext>
            </a:extLst>
          </p:cNvPr>
          <p:cNvCxnSpPr>
            <a:stCxn id="10" idx="2"/>
            <a:endCxn id="8" idx="0"/>
          </p:cNvCxnSpPr>
          <p:nvPr/>
        </p:nvCxnSpPr>
        <p:spPr>
          <a:xfrm>
            <a:off x="4058486" y="1413061"/>
            <a:ext cx="37264" cy="8886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17">
            <a:extLst>
              <a:ext uri="{FF2B5EF4-FFF2-40B4-BE49-F238E27FC236}">
                <a16:creationId xmlns:a16="http://schemas.microsoft.com/office/drawing/2014/main" id="{309F4E50-C9F3-F94E-AD46-1D131495196B}"/>
              </a:ext>
            </a:extLst>
          </p:cNvPr>
          <p:cNvSpPr/>
          <p:nvPr/>
        </p:nvSpPr>
        <p:spPr>
          <a:xfrm>
            <a:off x="1554010" y="2197100"/>
            <a:ext cx="4364189" cy="1104900"/>
          </a:xfrm>
          <a:prstGeom prst="rect">
            <a:avLst/>
          </a:prstGeom>
          <a:solidFill>
            <a:srgbClr val="FFFF00"/>
          </a:soli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18">
            <a:extLst>
              <a:ext uri="{FF2B5EF4-FFF2-40B4-BE49-F238E27FC236}">
                <a16:creationId xmlns:a16="http://schemas.microsoft.com/office/drawing/2014/main" id="{73B3BF98-0BCB-2A47-A416-898EA87167BB}"/>
              </a:ext>
            </a:extLst>
          </p:cNvPr>
          <p:cNvSpPr txBox="1"/>
          <p:nvPr/>
        </p:nvSpPr>
        <p:spPr>
          <a:xfrm>
            <a:off x="2781300" y="2301756"/>
            <a:ext cx="2628899" cy="307777"/>
          </a:xfrm>
          <a:prstGeom prst="rect">
            <a:avLst/>
          </a:prstGeom>
          <a:noFill/>
          <a:ln w="0">
            <a:solidFill>
              <a:schemeClr val="tx1"/>
            </a:solidFill>
          </a:ln>
        </p:spPr>
        <p:txBody>
          <a:bodyPr wrap="square" rtlCol="0">
            <a:spAutoFit/>
          </a:bodyPr>
          <a:lstStyle/>
          <a:p>
            <a:r>
              <a:rPr lang="en-US" sz="1400" b="1" dirty="0"/>
              <a:t>Transport Slice Definition Model </a:t>
            </a:r>
          </a:p>
        </p:txBody>
      </p:sp>
      <p:cxnSp>
        <p:nvCxnSpPr>
          <p:cNvPr id="9" name="Straight Connector 49">
            <a:extLst>
              <a:ext uri="{FF2B5EF4-FFF2-40B4-BE49-F238E27FC236}">
                <a16:creationId xmlns:a16="http://schemas.microsoft.com/office/drawing/2014/main" id="{6016E364-94A7-344F-8AC4-1EC78187077D}"/>
              </a:ext>
            </a:extLst>
          </p:cNvPr>
          <p:cNvCxnSpPr>
            <a:stCxn id="19" idx="2"/>
            <a:endCxn id="11" idx="0"/>
          </p:cNvCxnSpPr>
          <p:nvPr/>
        </p:nvCxnSpPr>
        <p:spPr>
          <a:xfrm>
            <a:off x="3968751" y="3218676"/>
            <a:ext cx="412190" cy="13651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61">
            <a:extLst>
              <a:ext uri="{FF2B5EF4-FFF2-40B4-BE49-F238E27FC236}">
                <a16:creationId xmlns:a16="http://schemas.microsoft.com/office/drawing/2014/main" id="{F3FA17B4-0058-3F41-BBCD-510BDC15BD78}"/>
              </a:ext>
            </a:extLst>
          </p:cNvPr>
          <p:cNvSpPr txBox="1"/>
          <p:nvPr/>
        </p:nvSpPr>
        <p:spPr>
          <a:xfrm>
            <a:off x="1186243" y="1105284"/>
            <a:ext cx="5744485" cy="307777"/>
          </a:xfrm>
          <a:prstGeom prst="rect">
            <a:avLst/>
          </a:prstGeom>
          <a:noFill/>
          <a:ln w="0">
            <a:solidFill>
              <a:schemeClr val="tx1"/>
            </a:solidFill>
          </a:ln>
        </p:spPr>
        <p:txBody>
          <a:bodyPr wrap="square" rtlCol="0">
            <a:spAutoFit/>
          </a:bodyPr>
          <a:lstStyle/>
          <a:p>
            <a:pPr algn="ctr"/>
            <a:r>
              <a:rPr lang="en-US" altLang="zh-CN" sz="1400" b="1" dirty="0"/>
              <a:t>E2E NS controller, RAN Slice controller, CORE Slice controller</a:t>
            </a:r>
            <a:endParaRPr lang="en-US" sz="1400" b="1" dirty="0"/>
          </a:p>
        </p:txBody>
      </p:sp>
      <p:sp>
        <p:nvSpPr>
          <p:cNvPr id="11" name="TextBox 98">
            <a:extLst>
              <a:ext uri="{FF2B5EF4-FFF2-40B4-BE49-F238E27FC236}">
                <a16:creationId xmlns:a16="http://schemas.microsoft.com/office/drawing/2014/main" id="{75515367-2D2A-CB4D-9250-6524D8932AAA}"/>
              </a:ext>
            </a:extLst>
          </p:cNvPr>
          <p:cNvSpPr txBox="1"/>
          <p:nvPr/>
        </p:nvSpPr>
        <p:spPr>
          <a:xfrm>
            <a:off x="3922022" y="4583803"/>
            <a:ext cx="917838" cy="738664"/>
          </a:xfrm>
          <a:prstGeom prst="rect">
            <a:avLst/>
          </a:prstGeom>
          <a:noFill/>
          <a:ln w="0">
            <a:solidFill>
              <a:schemeClr val="tx1"/>
            </a:solidFill>
          </a:ln>
        </p:spPr>
        <p:txBody>
          <a:bodyPr wrap="square" rtlCol="0">
            <a:spAutoFit/>
          </a:bodyPr>
          <a:lstStyle/>
          <a:p>
            <a:r>
              <a:rPr lang="en-US" sz="1400" dirty="0"/>
              <a:t>Optical Domain Controller</a:t>
            </a:r>
          </a:p>
        </p:txBody>
      </p:sp>
      <p:cxnSp>
        <p:nvCxnSpPr>
          <p:cNvPr id="12" name="Straight Connector 99">
            <a:extLst>
              <a:ext uri="{FF2B5EF4-FFF2-40B4-BE49-F238E27FC236}">
                <a16:creationId xmlns:a16="http://schemas.microsoft.com/office/drawing/2014/main" id="{760EB991-5906-414C-8EB8-17832E5A26D6}"/>
              </a:ext>
            </a:extLst>
          </p:cNvPr>
          <p:cNvCxnSpPr>
            <a:stCxn id="11" idx="2"/>
            <a:endCxn id="13" idx="0"/>
          </p:cNvCxnSpPr>
          <p:nvPr/>
        </p:nvCxnSpPr>
        <p:spPr>
          <a:xfrm>
            <a:off x="4380941" y="5322467"/>
            <a:ext cx="22266" cy="3786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rapezoid 101">
            <a:extLst>
              <a:ext uri="{FF2B5EF4-FFF2-40B4-BE49-F238E27FC236}">
                <a16:creationId xmlns:a16="http://schemas.microsoft.com/office/drawing/2014/main" id="{AE85B4DC-36D0-9148-B77C-C0B466EAA473}"/>
              </a:ext>
            </a:extLst>
          </p:cNvPr>
          <p:cNvSpPr/>
          <p:nvPr/>
        </p:nvSpPr>
        <p:spPr>
          <a:xfrm>
            <a:off x="3514492" y="5701143"/>
            <a:ext cx="1777429" cy="534257"/>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Optical Network</a:t>
            </a:r>
          </a:p>
        </p:txBody>
      </p:sp>
      <p:sp>
        <p:nvSpPr>
          <p:cNvPr id="14" name="TextBox 122">
            <a:extLst>
              <a:ext uri="{FF2B5EF4-FFF2-40B4-BE49-F238E27FC236}">
                <a16:creationId xmlns:a16="http://schemas.microsoft.com/office/drawing/2014/main" id="{08A82E49-F84A-6344-8206-8612B14531FC}"/>
              </a:ext>
            </a:extLst>
          </p:cNvPr>
          <p:cNvSpPr txBox="1"/>
          <p:nvPr/>
        </p:nvSpPr>
        <p:spPr>
          <a:xfrm>
            <a:off x="3283840" y="1719834"/>
            <a:ext cx="2275288" cy="184666"/>
          </a:xfrm>
          <a:prstGeom prst="rect">
            <a:avLst/>
          </a:prstGeom>
          <a:solidFill>
            <a:schemeClr val="bg1"/>
          </a:solidFill>
          <a:ln w="0">
            <a:noFill/>
          </a:ln>
        </p:spPr>
        <p:txBody>
          <a:bodyPr wrap="square" lIns="0" tIns="0" rIns="0" bIns="0" rtlCol="0">
            <a:spAutoFit/>
          </a:bodyPr>
          <a:lstStyle/>
          <a:p>
            <a:r>
              <a:rPr lang="en-US" altLang="zh-CN" sz="1200" dirty="0" err="1"/>
              <a:t>TSCi</a:t>
            </a:r>
            <a:r>
              <a:rPr lang="en-US" altLang="zh-CN" sz="1200" dirty="0"/>
              <a:t> (draft-rokui-5G-transport-slice)</a:t>
            </a:r>
            <a:endParaRPr lang="en-US" sz="1200" dirty="0"/>
          </a:p>
        </p:txBody>
      </p:sp>
      <p:sp>
        <p:nvSpPr>
          <p:cNvPr id="15" name="TextBox 126">
            <a:extLst>
              <a:ext uri="{FF2B5EF4-FFF2-40B4-BE49-F238E27FC236}">
                <a16:creationId xmlns:a16="http://schemas.microsoft.com/office/drawing/2014/main" id="{E23AF65E-ED2C-F24C-B986-B43D0DBDAF5B}"/>
              </a:ext>
            </a:extLst>
          </p:cNvPr>
          <p:cNvSpPr txBox="1"/>
          <p:nvPr/>
        </p:nvSpPr>
        <p:spPr>
          <a:xfrm>
            <a:off x="3853190" y="3871494"/>
            <a:ext cx="1095409" cy="369332"/>
          </a:xfrm>
          <a:prstGeom prst="rect">
            <a:avLst/>
          </a:prstGeom>
          <a:solidFill>
            <a:schemeClr val="bg1"/>
          </a:solidFill>
          <a:ln w="0">
            <a:noFill/>
          </a:ln>
        </p:spPr>
        <p:txBody>
          <a:bodyPr wrap="square" lIns="0" tIns="0" rIns="0" bIns="0" rtlCol="0">
            <a:spAutoFit/>
          </a:bodyPr>
          <a:lstStyle/>
          <a:p>
            <a:r>
              <a:rPr lang="en-US" sz="1200" dirty="0"/>
              <a:t>ACTN TE / L0/L1/L2 models</a:t>
            </a:r>
          </a:p>
        </p:txBody>
      </p:sp>
      <p:cxnSp>
        <p:nvCxnSpPr>
          <p:cNvPr id="16" name="Straight Arrow Connector 35">
            <a:extLst>
              <a:ext uri="{FF2B5EF4-FFF2-40B4-BE49-F238E27FC236}">
                <a16:creationId xmlns:a16="http://schemas.microsoft.com/office/drawing/2014/main" id="{B1D8D4C1-1E5F-2943-8969-FC633304421F}"/>
              </a:ext>
            </a:extLst>
          </p:cNvPr>
          <p:cNvCxnSpPr>
            <a:endCxn id="14" idx="3"/>
          </p:cNvCxnSpPr>
          <p:nvPr/>
        </p:nvCxnSpPr>
        <p:spPr>
          <a:xfrm flipH="1">
            <a:off x="5559128" y="1797627"/>
            <a:ext cx="1433946" cy="145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62">
            <a:extLst>
              <a:ext uri="{FF2B5EF4-FFF2-40B4-BE49-F238E27FC236}">
                <a16:creationId xmlns:a16="http://schemas.microsoft.com/office/drawing/2014/main" id="{22851428-5561-574E-A7C6-EB3176BF5356}"/>
              </a:ext>
            </a:extLst>
          </p:cNvPr>
          <p:cNvSpPr txBox="1"/>
          <p:nvPr/>
        </p:nvSpPr>
        <p:spPr>
          <a:xfrm>
            <a:off x="6989610" y="1607128"/>
            <a:ext cx="3879281" cy="646331"/>
          </a:xfrm>
          <a:prstGeom prst="rect">
            <a:avLst/>
          </a:prstGeom>
          <a:noFill/>
        </p:spPr>
        <p:txBody>
          <a:bodyPr wrap="square" rtlCol="0">
            <a:spAutoFit/>
          </a:bodyPr>
          <a:lstStyle/>
          <a:p>
            <a:r>
              <a:rPr lang="en-US" dirty="0"/>
              <a:t>1. Implement TSCi (i.e., create TS definition model)</a:t>
            </a:r>
          </a:p>
        </p:txBody>
      </p:sp>
      <p:cxnSp>
        <p:nvCxnSpPr>
          <p:cNvPr id="18" name="Straight Arrow Connector 30">
            <a:extLst>
              <a:ext uri="{FF2B5EF4-FFF2-40B4-BE49-F238E27FC236}">
                <a16:creationId xmlns:a16="http://schemas.microsoft.com/office/drawing/2014/main" id="{0DF73B62-3929-9540-8A4E-6F5A482D38F5}"/>
              </a:ext>
            </a:extLst>
          </p:cNvPr>
          <p:cNvCxnSpPr/>
          <p:nvPr/>
        </p:nvCxnSpPr>
        <p:spPr>
          <a:xfrm flipH="1" flipV="1">
            <a:off x="5473699" y="2940050"/>
            <a:ext cx="1365827" cy="200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32">
            <a:extLst>
              <a:ext uri="{FF2B5EF4-FFF2-40B4-BE49-F238E27FC236}">
                <a16:creationId xmlns:a16="http://schemas.microsoft.com/office/drawing/2014/main" id="{2923280B-4862-C74F-927B-6A53D6F3EBD0}"/>
              </a:ext>
            </a:extLst>
          </p:cNvPr>
          <p:cNvSpPr txBox="1"/>
          <p:nvPr/>
        </p:nvSpPr>
        <p:spPr>
          <a:xfrm>
            <a:off x="2489201" y="2695456"/>
            <a:ext cx="2959100" cy="523220"/>
          </a:xfrm>
          <a:prstGeom prst="rect">
            <a:avLst/>
          </a:prstGeom>
          <a:noFill/>
          <a:ln w="0">
            <a:solidFill>
              <a:schemeClr val="tx1"/>
            </a:solidFill>
          </a:ln>
        </p:spPr>
        <p:txBody>
          <a:bodyPr wrap="square" rtlCol="0">
            <a:spAutoFit/>
          </a:bodyPr>
          <a:lstStyle/>
          <a:p>
            <a:r>
              <a:rPr lang="en-US" sz="1400" b="1" dirty="0"/>
              <a:t>Transport Slice Implementation Models</a:t>
            </a:r>
          </a:p>
        </p:txBody>
      </p:sp>
      <p:cxnSp>
        <p:nvCxnSpPr>
          <p:cNvPr id="21" name="Straight Arrow Connector 34">
            <a:extLst>
              <a:ext uri="{FF2B5EF4-FFF2-40B4-BE49-F238E27FC236}">
                <a16:creationId xmlns:a16="http://schemas.microsoft.com/office/drawing/2014/main" id="{EEF4DF1A-832B-0641-AF72-AF7F38EE2793}"/>
              </a:ext>
            </a:extLst>
          </p:cNvPr>
          <p:cNvCxnSpPr>
            <a:endCxn id="15" idx="3"/>
          </p:cNvCxnSpPr>
          <p:nvPr/>
        </p:nvCxnSpPr>
        <p:spPr>
          <a:xfrm flipH="1">
            <a:off x="4948599" y="3035300"/>
            <a:ext cx="1909401" cy="10208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36">
            <a:extLst>
              <a:ext uri="{FF2B5EF4-FFF2-40B4-BE49-F238E27FC236}">
                <a16:creationId xmlns:a16="http://schemas.microsoft.com/office/drawing/2014/main" id="{5828785D-1CE8-3848-9E97-29635B92F16E}"/>
              </a:ext>
            </a:extLst>
          </p:cNvPr>
          <p:cNvSpPr txBox="1"/>
          <p:nvPr/>
        </p:nvSpPr>
        <p:spPr>
          <a:xfrm>
            <a:off x="6824510" y="2788228"/>
            <a:ext cx="4364190" cy="923330"/>
          </a:xfrm>
          <a:prstGeom prst="rect">
            <a:avLst/>
          </a:prstGeom>
          <a:noFill/>
        </p:spPr>
        <p:txBody>
          <a:bodyPr wrap="square" rtlCol="0">
            <a:spAutoFit/>
          </a:bodyPr>
          <a:lstStyle/>
          <a:p>
            <a:r>
              <a:rPr lang="en-US" dirty="0"/>
              <a:t>2. L1 (OTN) and L2 (E-line) service slicing</a:t>
            </a:r>
          </a:p>
          <a:p>
            <a:r>
              <a:rPr lang="en-US" dirty="0"/>
              <a:t>NOTE: many existing CCVPN features can be reused.</a:t>
            </a:r>
          </a:p>
        </p:txBody>
      </p:sp>
    </p:spTree>
    <p:extLst>
      <p:ext uri="{BB962C8B-B14F-4D97-AF65-F5344CB8AC3E}">
        <p14:creationId xmlns:p14="http://schemas.microsoft.com/office/powerpoint/2010/main" val="13992788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125023</TotalTime>
  <Words>1798</Words>
  <Application>Microsoft Office PowerPoint</Application>
  <PresentationFormat>Widescreen</PresentationFormat>
  <Paragraphs>280</Paragraphs>
  <Slides>14</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 Unicode MS</vt:lpstr>
      <vt:lpstr>.AppleSystemUIFont</vt:lpstr>
      <vt:lpstr>Arial</vt:lpstr>
      <vt:lpstr>Calibri</vt:lpstr>
      <vt:lpstr>Courier New</vt:lpstr>
      <vt:lpstr>Intel Clear Light</vt:lpstr>
      <vt:lpstr>-webkit-standard</vt:lpstr>
      <vt:lpstr>Wingdings</vt:lpstr>
      <vt:lpstr>Office Theme</vt:lpstr>
      <vt:lpstr>E2E Network Slicing Use Case:  Requirements Proposal for Guilin</vt:lpstr>
      <vt:lpstr>Content</vt:lpstr>
      <vt:lpstr>ONAP-based Slice Management Overall Architecture Choices</vt:lpstr>
      <vt:lpstr>ONAP interface support for all 5 architecture options: High-level view</vt:lpstr>
      <vt:lpstr>ONAP-based Slice Management - NSI Life Cycle view</vt:lpstr>
      <vt:lpstr>Summary of Requirements (Under Discussion)</vt:lpstr>
      <vt:lpstr>NSSMF (within ONAP) – Functions and Classification</vt:lpstr>
      <vt:lpstr>RAN &amp; Transport Sub-net Slicing: Proposal</vt:lpstr>
      <vt:lpstr>Transport sub-net Slicing: Proposal</vt:lpstr>
      <vt:lpstr>Intelligent Network Slicing</vt:lpstr>
      <vt:lpstr>PowerPoint Presentation</vt:lpstr>
      <vt:lpstr>Business Drivers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Swaminathan S (TECH)</cp:lastModifiedBy>
  <cp:revision>2086</cp:revision>
  <cp:lastPrinted>2017-12-06T19:47:24Z</cp:lastPrinted>
  <dcterms:created xsi:type="dcterms:W3CDTF">2017-02-27T16:23:08Z</dcterms:created>
  <dcterms:modified xsi:type="dcterms:W3CDTF">2020-03-02T17:19:56Z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readonly">
    <vt:lpwstr/>
  </property>
  <property fmtid="{D5CDD505-2E9C-101B-9397-08002B2CF9AE}" pid="12" name="_change">
    <vt:lpwstr/>
  </property>
  <property fmtid="{D5CDD505-2E9C-101B-9397-08002B2CF9AE}" pid="13" name="_full-control">
    <vt:lpwstr/>
  </property>
  <property fmtid="{D5CDD505-2E9C-101B-9397-08002B2CF9AE}" pid="14" name="sflag">
    <vt:lpwstr>1578281974</vt:lpwstr>
  </property>
</Properties>
</file>