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60"/>
  </p:notesMasterIdLst>
  <p:sldIdLst>
    <p:sldId id="379" r:id="rId3"/>
    <p:sldId id="449" r:id="rId4"/>
    <p:sldId id="435" r:id="rId5"/>
    <p:sldId id="473" r:id="rId6"/>
    <p:sldId id="474" r:id="rId7"/>
    <p:sldId id="475" r:id="rId8"/>
    <p:sldId id="476" r:id="rId9"/>
    <p:sldId id="477" r:id="rId10"/>
    <p:sldId id="479" r:id="rId11"/>
    <p:sldId id="478" r:id="rId12"/>
    <p:sldId id="472" r:id="rId13"/>
    <p:sldId id="383" r:id="rId14"/>
    <p:sldId id="398" r:id="rId15"/>
    <p:sldId id="387" r:id="rId16"/>
    <p:sldId id="458" r:id="rId17"/>
    <p:sldId id="444" r:id="rId18"/>
    <p:sldId id="413" r:id="rId19"/>
    <p:sldId id="418" r:id="rId20"/>
    <p:sldId id="414" r:id="rId21"/>
    <p:sldId id="415" r:id="rId22"/>
    <p:sldId id="466" r:id="rId23"/>
    <p:sldId id="454" r:id="rId24"/>
    <p:sldId id="468" r:id="rId25"/>
    <p:sldId id="464" r:id="rId26"/>
    <p:sldId id="487" r:id="rId27"/>
    <p:sldId id="469" r:id="rId28"/>
    <p:sldId id="467" r:id="rId29"/>
    <p:sldId id="470" r:id="rId30"/>
    <p:sldId id="471" r:id="rId31"/>
    <p:sldId id="1170" r:id="rId32"/>
    <p:sldId id="482" r:id="rId33"/>
    <p:sldId id="483" r:id="rId34"/>
    <p:sldId id="484" r:id="rId35"/>
    <p:sldId id="485" r:id="rId36"/>
    <p:sldId id="436" r:id="rId37"/>
    <p:sldId id="461" r:id="rId38"/>
    <p:sldId id="480" r:id="rId39"/>
    <p:sldId id="1171" r:id="rId40"/>
    <p:sldId id="456" r:id="rId41"/>
    <p:sldId id="442" r:id="rId42"/>
    <p:sldId id="1173" r:id="rId43"/>
    <p:sldId id="1172" r:id="rId44"/>
    <p:sldId id="455" r:id="rId45"/>
    <p:sldId id="317" r:id="rId46"/>
    <p:sldId id="347" r:id="rId47"/>
    <p:sldId id="380" r:id="rId48"/>
    <p:sldId id="439" r:id="rId49"/>
    <p:sldId id="443" r:id="rId50"/>
    <p:sldId id="440" r:id="rId51"/>
    <p:sldId id="293" r:id="rId52"/>
    <p:sldId id="408" r:id="rId53"/>
    <p:sldId id="412" r:id="rId54"/>
    <p:sldId id="393" r:id="rId55"/>
    <p:sldId id="400" r:id="rId56"/>
    <p:sldId id="403" r:id="rId57"/>
    <p:sldId id="481" r:id="rId58"/>
    <p:sldId id="1169"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9893"/>
    <a:srgbClr val="FF6600"/>
    <a:srgbClr val="0000CC"/>
    <a:srgbClr val="663300"/>
    <a:srgbClr val="0000FF"/>
    <a:srgbClr val="FF3300"/>
    <a:srgbClr val="00608A"/>
    <a:srgbClr val="DEDCD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60" autoAdjust="0"/>
    <p:restoredTop sz="95027" autoAdjust="0"/>
  </p:normalViewPr>
  <p:slideViewPr>
    <p:cSldViewPr snapToGrid="0">
      <p:cViewPr varScale="1">
        <p:scale>
          <a:sx n="84" d="100"/>
          <a:sy n="84" d="100"/>
        </p:scale>
        <p:origin x="704"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61"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64115C-6E79-4AAA-A70C-3692194C7E08}" type="datetimeFigureOut">
              <a:rPr lang="en-US" smtClean="0"/>
              <a:t>10/15/2020</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5F4252-D3E4-47E0-898E-522B19F2AC93}" type="slidenum">
              <a:rPr lang="en-US" smtClean="0"/>
              <a:t>‹#›</a:t>
            </a:fld>
            <a:endParaRPr lang="en-US"/>
          </a:p>
        </p:txBody>
      </p:sp>
    </p:spTree>
    <p:extLst>
      <p:ext uri="{BB962C8B-B14F-4D97-AF65-F5344CB8AC3E}">
        <p14:creationId xmlns:p14="http://schemas.microsoft.com/office/powerpoint/2010/main" val="26293624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PoC</a:t>
            </a:r>
            <a:r>
              <a:rPr lang="en-US" dirty="0"/>
              <a:t>, so what do we want to proof….</a:t>
            </a:r>
            <a:endParaRPr lang="en-IE" dirty="0"/>
          </a:p>
        </p:txBody>
      </p:sp>
      <p:sp>
        <p:nvSpPr>
          <p:cNvPr id="4" name="Slide Number Placeholder 3"/>
          <p:cNvSpPr>
            <a:spLocks noGrp="1"/>
          </p:cNvSpPr>
          <p:nvPr>
            <p:ph type="sldNum" sz="quarter" idx="5"/>
          </p:nvPr>
        </p:nvSpPr>
        <p:spPr/>
        <p:txBody>
          <a:bodyPr/>
          <a:lstStyle/>
          <a:p>
            <a:fld id="{944E3EAF-C350-4A0C-B00B-AF5705EAA785}" type="slidenum">
              <a:rPr lang="en-IE" smtClean="0"/>
              <a:t>23</a:t>
            </a:fld>
            <a:endParaRPr lang="en-IE"/>
          </a:p>
        </p:txBody>
      </p:sp>
    </p:spTree>
    <p:extLst>
      <p:ext uri="{BB962C8B-B14F-4D97-AF65-F5344CB8AC3E}">
        <p14:creationId xmlns:p14="http://schemas.microsoft.com/office/powerpoint/2010/main" val="38096108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Scope of CPS, interaction with other components like SDC, </a:t>
            </a:r>
            <a:r>
              <a:rPr lang="en-US" dirty="0" err="1"/>
              <a:t>DmaaP</a:t>
            </a:r>
            <a:endParaRPr lang="en-US" dirty="0"/>
          </a:p>
          <a:p>
            <a:r>
              <a:rPr lang="en-US" dirty="0"/>
              <a:t>Use cases it can eventually support Like </a:t>
            </a:r>
            <a:r>
              <a:rPr lang="en-US" dirty="0" err="1"/>
              <a:t>synhcronization</a:t>
            </a:r>
            <a:r>
              <a:rPr lang="en-US" dirty="0"/>
              <a:t> with A&amp;AI</a:t>
            </a:r>
            <a:endParaRPr lang="en-IE" dirty="0"/>
          </a:p>
        </p:txBody>
      </p:sp>
      <p:sp>
        <p:nvSpPr>
          <p:cNvPr id="4" name="Slide Number Placeholder 3"/>
          <p:cNvSpPr>
            <a:spLocks noGrp="1"/>
          </p:cNvSpPr>
          <p:nvPr>
            <p:ph type="sldNum" sz="quarter" idx="5"/>
          </p:nvPr>
        </p:nvSpPr>
        <p:spPr/>
        <p:txBody>
          <a:bodyPr/>
          <a:lstStyle/>
          <a:p>
            <a:fld id="{944E3EAF-C350-4A0C-B00B-AF5705EAA785}" type="slidenum">
              <a:rPr lang="en-IE" smtClean="0"/>
              <a:t>24</a:t>
            </a:fld>
            <a:endParaRPr lang="en-IE"/>
          </a:p>
        </p:txBody>
      </p:sp>
    </p:spTree>
    <p:extLst>
      <p:ext uri="{BB962C8B-B14F-4D97-AF65-F5344CB8AC3E}">
        <p14:creationId xmlns:p14="http://schemas.microsoft.com/office/powerpoint/2010/main" val="2795294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Scope of the </a:t>
            </a:r>
            <a:r>
              <a:rPr lang="en-US" dirty="0" err="1"/>
              <a:t>PoC</a:t>
            </a:r>
            <a:r>
              <a:rPr lang="en-US" dirty="0"/>
              <a:t> or what we have achieved so far</a:t>
            </a:r>
          </a:p>
          <a:p>
            <a:r>
              <a:rPr lang="en-US" dirty="0"/>
              <a:t>SPI and implementation for </a:t>
            </a:r>
            <a:r>
              <a:rPr lang="en-US" dirty="0" err="1"/>
              <a:t>datalayer</a:t>
            </a:r>
            <a:r>
              <a:rPr lang="en-US" dirty="0"/>
              <a:t> (model driven)</a:t>
            </a:r>
          </a:p>
          <a:p>
            <a:endParaRPr lang="en-US" dirty="0"/>
          </a:p>
          <a:p>
            <a:r>
              <a:rPr lang="en-US" dirty="0"/>
              <a:t>REST API being developed with use cases in mind</a:t>
            </a:r>
          </a:p>
          <a:p>
            <a:r>
              <a:rPr lang="en-US" dirty="0"/>
              <a:t>Prepared for Upgrade scenario but require some work still</a:t>
            </a:r>
            <a:endParaRPr lang="en-IE" dirty="0"/>
          </a:p>
        </p:txBody>
      </p:sp>
      <p:sp>
        <p:nvSpPr>
          <p:cNvPr id="4" name="Slide Number Placeholder 3"/>
          <p:cNvSpPr>
            <a:spLocks noGrp="1"/>
          </p:cNvSpPr>
          <p:nvPr>
            <p:ph type="sldNum" sz="quarter" idx="5"/>
          </p:nvPr>
        </p:nvSpPr>
        <p:spPr/>
        <p:txBody>
          <a:bodyPr/>
          <a:lstStyle/>
          <a:p>
            <a:fld id="{944E3EAF-C350-4A0C-B00B-AF5705EAA785}" type="slidenum">
              <a:rPr lang="en-IE" smtClean="0"/>
              <a:t>25</a:t>
            </a:fld>
            <a:endParaRPr lang="en-IE"/>
          </a:p>
        </p:txBody>
      </p:sp>
    </p:spTree>
    <p:extLst>
      <p:ext uri="{BB962C8B-B14F-4D97-AF65-F5344CB8AC3E}">
        <p14:creationId xmlns:p14="http://schemas.microsoft.com/office/powerpoint/2010/main" val="2929662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Example of how we work on Friday</a:t>
            </a:r>
          </a:p>
          <a:p>
            <a:r>
              <a:rPr lang="en-US" dirty="0"/>
              <a:t>Major architecture decisions etc.</a:t>
            </a:r>
            <a:endParaRPr lang="en-IE" dirty="0"/>
          </a:p>
        </p:txBody>
      </p:sp>
      <p:sp>
        <p:nvSpPr>
          <p:cNvPr id="4" name="Slide Number Placeholder 3"/>
          <p:cNvSpPr>
            <a:spLocks noGrp="1"/>
          </p:cNvSpPr>
          <p:nvPr>
            <p:ph type="sldNum" sz="quarter" idx="5"/>
          </p:nvPr>
        </p:nvSpPr>
        <p:spPr/>
        <p:txBody>
          <a:bodyPr/>
          <a:lstStyle/>
          <a:p>
            <a:fld id="{944E3EAF-C350-4A0C-B00B-AF5705EAA785}" type="slidenum">
              <a:rPr lang="en-IE" smtClean="0"/>
              <a:t>27</a:t>
            </a:fld>
            <a:endParaRPr lang="en-IE"/>
          </a:p>
        </p:txBody>
      </p:sp>
    </p:spTree>
    <p:extLst>
      <p:ext uri="{BB962C8B-B14F-4D97-AF65-F5344CB8AC3E}">
        <p14:creationId xmlns:p14="http://schemas.microsoft.com/office/powerpoint/2010/main" val="11177214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Architecture in place and demo includes some E2E vertical slice interactions</a:t>
            </a:r>
            <a:endParaRPr lang="en-IE" dirty="0"/>
          </a:p>
        </p:txBody>
      </p:sp>
      <p:sp>
        <p:nvSpPr>
          <p:cNvPr id="4" name="Slide Number Placeholder 3"/>
          <p:cNvSpPr>
            <a:spLocks noGrp="1"/>
          </p:cNvSpPr>
          <p:nvPr>
            <p:ph type="sldNum" sz="quarter" idx="5"/>
          </p:nvPr>
        </p:nvSpPr>
        <p:spPr/>
        <p:txBody>
          <a:bodyPr/>
          <a:lstStyle/>
          <a:p>
            <a:fld id="{944E3EAF-C350-4A0C-B00B-AF5705EAA785}" type="slidenum">
              <a:rPr lang="en-IE" smtClean="0"/>
              <a:t>28</a:t>
            </a:fld>
            <a:endParaRPr lang="en-IE"/>
          </a:p>
        </p:txBody>
      </p:sp>
    </p:spTree>
    <p:extLst>
      <p:ext uri="{BB962C8B-B14F-4D97-AF65-F5344CB8AC3E}">
        <p14:creationId xmlns:p14="http://schemas.microsoft.com/office/powerpoint/2010/main" val="14497678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Future REST API  structure being proposed (still under discussion)</a:t>
            </a:r>
            <a:endParaRPr lang="en-IE" dirty="0"/>
          </a:p>
        </p:txBody>
      </p:sp>
      <p:sp>
        <p:nvSpPr>
          <p:cNvPr id="4" name="Slide Number Placeholder 3"/>
          <p:cNvSpPr>
            <a:spLocks noGrp="1"/>
          </p:cNvSpPr>
          <p:nvPr>
            <p:ph type="sldNum" sz="quarter" idx="5"/>
          </p:nvPr>
        </p:nvSpPr>
        <p:spPr/>
        <p:txBody>
          <a:bodyPr/>
          <a:lstStyle/>
          <a:p>
            <a:fld id="{944E3EAF-C350-4A0C-B00B-AF5705EAA785}" type="slidenum">
              <a:rPr lang="en-IE" smtClean="0"/>
              <a:t>30</a:t>
            </a:fld>
            <a:endParaRPr lang="en-IE"/>
          </a:p>
        </p:txBody>
      </p:sp>
    </p:spTree>
    <p:extLst>
      <p:ext uri="{BB962C8B-B14F-4D97-AF65-F5344CB8AC3E}">
        <p14:creationId xmlns:p14="http://schemas.microsoft.com/office/powerpoint/2010/main" val="21384271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944E3EAF-C350-4A0C-B00B-AF5705EAA785}" type="slidenum">
              <a:rPr lang="en-IE" smtClean="0"/>
              <a:t>31</a:t>
            </a:fld>
            <a:endParaRPr lang="en-IE"/>
          </a:p>
        </p:txBody>
      </p:sp>
    </p:spTree>
    <p:extLst>
      <p:ext uri="{BB962C8B-B14F-4D97-AF65-F5344CB8AC3E}">
        <p14:creationId xmlns:p14="http://schemas.microsoft.com/office/powerpoint/2010/main" val="19928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D65E555-A23D-4B5E-B3E8-CD292A3A6D29}"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3954371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65E555-A23D-4B5E-B3E8-CD292A3A6D29}"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1731276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65E555-A23D-4B5E-B3E8-CD292A3A6D29}"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40023261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0174" y="-9138"/>
            <a:ext cx="9148778" cy="6867137"/>
          </a:xfrm>
          <a:prstGeom prst="rect">
            <a:avLst/>
          </a:prstGeom>
        </p:spPr>
      </p:pic>
      <p:sp>
        <p:nvSpPr>
          <p:cNvPr id="11" name="Rectangle 10"/>
          <p:cNvSpPr/>
          <p:nvPr userDrawn="1"/>
        </p:nvSpPr>
        <p:spPr>
          <a:xfrm>
            <a:off x="-20173" y="-9137"/>
            <a:ext cx="915618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7" name="Title 1"/>
          <p:cNvSpPr>
            <a:spLocks noGrp="1"/>
          </p:cNvSpPr>
          <p:nvPr>
            <p:ph type="ctrTitle"/>
          </p:nvPr>
        </p:nvSpPr>
        <p:spPr>
          <a:xfrm>
            <a:off x="274891" y="2823498"/>
            <a:ext cx="8499539" cy="1514822"/>
          </a:xfrm>
          <a:prstGeom prst="rect">
            <a:avLst/>
          </a:prstGeom>
        </p:spPr>
        <p:txBody>
          <a:bodyPr>
            <a:normAutofit/>
          </a:bodyPr>
          <a:lstStyle>
            <a:lvl1pPr algn="l">
              <a:defRPr sz="285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274892" y="4554182"/>
            <a:ext cx="3006591" cy="534185"/>
          </a:xfrm>
          <a:prstGeom prst="rect">
            <a:avLst/>
          </a:prstGeom>
        </p:spPr>
        <p:txBody>
          <a:bodyPr>
            <a:normAutofit/>
          </a:bodyPr>
          <a:lstStyle>
            <a:lvl1pPr marL="0" indent="0" algn="l">
              <a:buNone/>
              <a:defRPr sz="1350" b="0" i="0">
                <a:solidFill>
                  <a:schemeClr val="bg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74891" y="499222"/>
            <a:ext cx="2811482" cy="780686"/>
          </a:xfrm>
          <a:prstGeom prst="rect">
            <a:avLst/>
          </a:prstGeom>
        </p:spPr>
      </p:pic>
    </p:spTree>
    <p:extLst>
      <p:ext uri="{BB962C8B-B14F-4D97-AF65-F5344CB8AC3E}">
        <p14:creationId xmlns:p14="http://schemas.microsoft.com/office/powerpoint/2010/main" val="2932999714"/>
      </p:ext>
    </p:extLst>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9144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5" name="Date Placeholder 3"/>
          <p:cNvSpPr>
            <a:spLocks noGrp="1"/>
          </p:cNvSpPr>
          <p:nvPr>
            <p:ph type="dt" sz="half" idx="2"/>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235744" y="1138239"/>
            <a:ext cx="862965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44759409"/>
      </p:ext>
    </p:extLst>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08610" y="1301190"/>
            <a:ext cx="420624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29150" y="1301190"/>
            <a:ext cx="425577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54723" y="6489325"/>
            <a:ext cx="2701178"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308610" y="189286"/>
            <a:ext cx="8191612"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27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616269352"/>
      </p:ext>
    </p:extLst>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700" y="-9138"/>
            <a:ext cx="9148778" cy="6867137"/>
          </a:xfrm>
          <a:prstGeom prst="rect">
            <a:avLst/>
          </a:prstGeom>
        </p:spPr>
      </p:pic>
      <p:sp>
        <p:nvSpPr>
          <p:cNvPr id="9" name="Rectangle 8"/>
          <p:cNvSpPr/>
          <p:nvPr userDrawn="1"/>
        </p:nvSpPr>
        <p:spPr>
          <a:xfrm>
            <a:off x="-2" y="1062319"/>
            <a:ext cx="4121831"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350"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7225" y="1423411"/>
            <a:ext cx="2857776" cy="793541"/>
          </a:xfrm>
          <a:prstGeom prst="rect">
            <a:avLst/>
          </a:prstGeom>
        </p:spPr>
      </p:pic>
    </p:spTree>
    <p:extLst>
      <p:ext uri="{BB962C8B-B14F-4D97-AF65-F5344CB8AC3E}">
        <p14:creationId xmlns:p14="http://schemas.microsoft.com/office/powerpoint/2010/main" val="2423539211"/>
      </p:ext>
    </p:extLst>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174" y="-9138"/>
            <a:ext cx="9148778" cy="6867137"/>
          </a:xfrm>
          <a:prstGeom prst="rect">
            <a:avLst/>
          </a:prstGeom>
        </p:spPr>
      </p:pic>
      <p:sp>
        <p:nvSpPr>
          <p:cNvPr id="11" name="Rectangle 10"/>
          <p:cNvSpPr/>
          <p:nvPr/>
        </p:nvSpPr>
        <p:spPr>
          <a:xfrm>
            <a:off x="-20173" y="-9137"/>
            <a:ext cx="9156182"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p>
        </p:txBody>
      </p:sp>
      <p:sp>
        <p:nvSpPr>
          <p:cNvPr id="7" name="Title 1"/>
          <p:cNvSpPr>
            <a:spLocks noGrp="1"/>
          </p:cNvSpPr>
          <p:nvPr>
            <p:ph type="ctrTitle"/>
          </p:nvPr>
        </p:nvSpPr>
        <p:spPr>
          <a:xfrm>
            <a:off x="274891" y="2823498"/>
            <a:ext cx="8499539" cy="1514822"/>
          </a:xfrm>
          <a:prstGeom prst="rect">
            <a:avLst/>
          </a:prstGeom>
        </p:spPr>
        <p:txBody>
          <a:bodyPr>
            <a:normAutofit/>
          </a:bodyPr>
          <a:lstStyle>
            <a:lvl1pPr algn="l">
              <a:defRPr sz="285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274892" y="4554182"/>
            <a:ext cx="3006591" cy="534185"/>
          </a:xfrm>
          <a:prstGeom prst="rect">
            <a:avLst/>
          </a:prstGeom>
        </p:spPr>
        <p:txBody>
          <a:bodyPr>
            <a:normAutofit/>
          </a:bodyPr>
          <a:lstStyle>
            <a:lvl1pPr marL="0" indent="0" algn="l">
              <a:buNone/>
              <a:defRPr sz="1350" b="0" i="0">
                <a:solidFill>
                  <a:schemeClr val="bg1"/>
                </a:solidFill>
                <a:latin typeface="Arial" panose="020B0604020202020204" pitchFamily="34" charset="0"/>
                <a:cs typeface="Arial" panose="020B0604020202020204" pitchFamily="34"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4891" y="499222"/>
            <a:ext cx="2811482" cy="780686"/>
          </a:xfrm>
          <a:prstGeom prst="rect">
            <a:avLst/>
          </a:prstGeom>
        </p:spPr>
      </p:pic>
    </p:spTree>
    <p:extLst>
      <p:ext uri="{BB962C8B-B14F-4D97-AF65-F5344CB8AC3E}">
        <p14:creationId xmlns:p14="http://schemas.microsoft.com/office/powerpoint/2010/main" val="2885170707"/>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D65E555-A23D-4B5E-B3E8-CD292A3A6D29}"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14413057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D65E555-A23D-4B5E-B3E8-CD292A3A6D29}" type="datetimeFigureOut">
              <a:rPr lang="en-US" smtClean="0"/>
              <a:t>10/15/2020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30572717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D65E555-A23D-4B5E-B3E8-CD292A3A6D29}" type="datetimeFigureOut">
              <a:rPr lang="en-US" smtClean="0"/>
              <a:t>10/15/2020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551197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D65E555-A23D-4B5E-B3E8-CD292A3A6D29}" type="datetimeFigureOut">
              <a:rPr lang="en-US" smtClean="0"/>
              <a:t>10/15/2020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23003426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D65E555-A23D-4B5E-B3E8-CD292A3A6D29}" type="datetimeFigureOut">
              <a:rPr lang="en-US" smtClean="0"/>
              <a:t>10/15/2020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24403175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65E555-A23D-4B5E-B3E8-CD292A3A6D29}" type="datetimeFigureOut">
              <a:rPr lang="en-US" smtClean="0"/>
              <a:t>10/15/2020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34663241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D65E555-A23D-4B5E-B3E8-CD292A3A6D29}" type="datetimeFigureOut">
              <a:rPr lang="en-US" smtClean="0"/>
              <a:t>10/15/2020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1193380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D65E555-A23D-4B5E-B3E8-CD292A3A6D29}" type="datetimeFigureOut">
              <a:rPr lang="en-US" smtClean="0"/>
              <a:t>10/15/2020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8881BD-2FAE-4FAE-AB68-5A6B95D5E15B}" type="slidenum">
              <a:rPr lang="en-US" smtClean="0"/>
              <a:t>‹#›</a:t>
            </a:fld>
            <a:endParaRPr lang="en-US"/>
          </a:p>
        </p:txBody>
      </p:sp>
    </p:spTree>
    <p:extLst>
      <p:ext uri="{BB962C8B-B14F-4D97-AF65-F5344CB8AC3E}">
        <p14:creationId xmlns:p14="http://schemas.microsoft.com/office/powerpoint/2010/main" val="8266009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14.xml"/><Relationship Id="rId7" Type="http://schemas.openxmlformats.org/officeDocument/2006/relationships/image" Target="../media/image1.jp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65E555-A23D-4B5E-B3E8-CD292A3A6D29}" type="datetimeFigureOut">
              <a:rPr lang="en-US" smtClean="0"/>
              <a:t>10/15/2020</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8881BD-2FAE-4FAE-AB68-5A6B95D5E15B}" type="slidenum">
              <a:rPr lang="en-US" smtClean="0"/>
              <a:t>‹#›</a:t>
            </a:fld>
            <a:endParaRPr lang="en-US"/>
          </a:p>
        </p:txBody>
      </p:sp>
    </p:spTree>
    <p:extLst>
      <p:ext uri="{BB962C8B-B14F-4D97-AF65-F5344CB8AC3E}">
        <p14:creationId xmlns:p14="http://schemas.microsoft.com/office/powerpoint/2010/main" val="26016441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15128" y="0"/>
            <a:ext cx="9144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Rectangle 17"/>
          <p:cNvSpPr/>
          <p:nvPr userDrawn="1"/>
        </p:nvSpPr>
        <p:spPr>
          <a:xfrm>
            <a:off x="1" y="6479195"/>
            <a:ext cx="9159128"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t> </a:t>
            </a:r>
          </a:p>
        </p:txBody>
      </p:sp>
      <p:sp>
        <p:nvSpPr>
          <p:cNvPr id="19" name="Date Placeholder 3"/>
          <p:cNvSpPr>
            <a:spLocks noGrp="1"/>
          </p:cNvSpPr>
          <p:nvPr>
            <p:ph type="dt" sz="half" idx="2"/>
          </p:nvPr>
        </p:nvSpPr>
        <p:spPr>
          <a:xfrm>
            <a:off x="54723" y="6489325"/>
            <a:ext cx="1229248" cy="365125"/>
          </a:xfrm>
          <a:prstGeom prst="rect">
            <a:avLst/>
          </a:prstGeom>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8676528" y="6504193"/>
            <a:ext cx="455519" cy="365125"/>
          </a:xfrm>
          <a:prstGeom prst="rect">
            <a:avLst/>
          </a:prstGeom>
          <a:ln>
            <a:noFill/>
          </a:ln>
        </p:spPr>
        <p:txBody>
          <a:bodyPr/>
          <a:lstStyle>
            <a:lvl1pPr>
              <a:defRPr sz="9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7520642" y="6521843"/>
            <a:ext cx="1121148" cy="311318"/>
          </a:xfrm>
          <a:prstGeom prst="rect">
            <a:avLst/>
          </a:prstGeom>
        </p:spPr>
      </p:pic>
      <p:sp>
        <p:nvSpPr>
          <p:cNvPr id="2" name="Title Placeholder 1"/>
          <p:cNvSpPr>
            <a:spLocks noGrp="1"/>
          </p:cNvSpPr>
          <p:nvPr>
            <p:ph type="title"/>
          </p:nvPr>
        </p:nvSpPr>
        <p:spPr>
          <a:xfrm>
            <a:off x="236221" y="197831"/>
            <a:ext cx="862965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36221" y="1300481"/>
            <a:ext cx="862965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236221" y="6604616"/>
            <a:ext cx="1946699" cy="154799"/>
          </a:xfrm>
          <a:prstGeom prst="rect">
            <a:avLst/>
          </a:prstGeom>
          <a:noFill/>
          <a:ln>
            <a:noFill/>
          </a:ln>
        </p:spPr>
      </p:pic>
      <p:sp>
        <p:nvSpPr>
          <p:cNvPr id="4" name="Footer Placeholder 3"/>
          <p:cNvSpPr>
            <a:spLocks noGrp="1"/>
          </p:cNvSpPr>
          <p:nvPr>
            <p:ph type="ftr" sz="quarter" idx="3"/>
          </p:nvPr>
        </p:nvSpPr>
        <p:spPr>
          <a:xfrm>
            <a:off x="1546860" y="6521844"/>
            <a:ext cx="5505450" cy="365125"/>
          </a:xfrm>
          <a:prstGeom prst="rect">
            <a:avLst/>
          </a:prstGeom>
        </p:spPr>
        <p:txBody>
          <a:bodyPr vert="horz" lIns="91440" tIns="45720" rIns="91440" bIns="45720" rtlCol="0" anchor="ctr"/>
          <a:lstStyle>
            <a:lvl1pPr algn="ctr">
              <a:defRPr sz="9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99490676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Lst>
  <p:transition>
    <p:wipe dir="r"/>
  </p:transition>
  <p:hf hdr="0" dt="0"/>
  <p:txStyles>
    <p:titleStyle>
      <a:lvl1pPr algn="l" defTabSz="685800" rtl="0" eaLnBrk="1" latinLnBrk="0" hangingPunct="1">
        <a:lnSpc>
          <a:spcPct val="90000"/>
        </a:lnSpc>
        <a:spcBef>
          <a:spcPct val="0"/>
        </a:spcBef>
        <a:buNone/>
        <a:defRPr sz="2700" b="0" i="0" kern="1200">
          <a:solidFill>
            <a:schemeClr val="bg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charset="0"/>
        <a:buChar char="•"/>
        <a:defRPr sz="2100" b="0" i="0" kern="1200">
          <a:solidFill>
            <a:schemeClr val="tx2"/>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ppleSystemUIFont" charset="-120"/>
        <a:buChar char="-"/>
        <a:defRPr sz="1800" b="0" i="0" kern="1200">
          <a:solidFill>
            <a:schemeClr val="tx2"/>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charset="0"/>
        <a:buChar char="•"/>
        <a:defRPr sz="1500" b="0" i="0" kern="1200">
          <a:solidFill>
            <a:schemeClr val="tx2"/>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charset="0"/>
        <a:buChar char="•"/>
        <a:defRPr sz="1350" b="0" i="0" kern="1200">
          <a:solidFill>
            <a:schemeClr val="tx2"/>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jp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8.png"/><Relationship Id="rId11" Type="http://schemas.openxmlformats.org/officeDocument/2006/relationships/image" Target="../media/image13.jpg"/><Relationship Id="rId5" Type="http://schemas.openxmlformats.org/officeDocument/2006/relationships/image" Target="../media/image7.png"/><Relationship Id="rId10" Type="http://schemas.openxmlformats.org/officeDocument/2006/relationships/image" Target="../media/image12.jpg"/><Relationship Id="rId4" Type="http://schemas.openxmlformats.org/officeDocument/2006/relationships/image" Target="../media/image6.png"/><Relationship Id="rId9" Type="http://schemas.openxmlformats.org/officeDocument/2006/relationships/image" Target="../media/image11.png"/></Relationships>
</file>

<file path=ppt/slides/_rels/slide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6.pn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7.JPG"/><Relationship Id="rId7" Type="http://schemas.openxmlformats.org/officeDocument/2006/relationships/image" Target="../media/image3.png"/><Relationship Id="rId2" Type="http://schemas.openxmlformats.org/officeDocument/2006/relationships/image" Target="../media/image14.jpg"/><Relationship Id="rId1" Type="http://schemas.openxmlformats.org/officeDocument/2006/relationships/slideLayout" Target="../slideLayouts/slideLayout2.xml"/><Relationship Id="rId6" Type="http://schemas.openxmlformats.org/officeDocument/2006/relationships/image" Target="../media/image2.emf"/><Relationship Id="rId5" Type="http://schemas.openxmlformats.org/officeDocument/2006/relationships/image" Target="../media/image1.jp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emf"/><Relationship Id="rId7" Type="http://schemas.openxmlformats.org/officeDocument/2006/relationships/image" Target="../media/image31.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tiff"/><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2.emf"/><Relationship Id="rId7" Type="http://schemas.openxmlformats.org/officeDocument/2006/relationships/image" Target="../media/image31.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tiff"/><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8" Type="http://schemas.openxmlformats.org/officeDocument/2006/relationships/image" Target="../media/image33.jpg"/><Relationship Id="rId13" Type="http://schemas.openxmlformats.org/officeDocument/2006/relationships/image" Target="../media/image37.png"/><Relationship Id="rId18" Type="http://schemas.openxmlformats.org/officeDocument/2006/relationships/image" Target="../media/image41.png"/><Relationship Id="rId3" Type="http://schemas.openxmlformats.org/officeDocument/2006/relationships/image" Target="../media/image2.emf"/><Relationship Id="rId21" Type="http://schemas.openxmlformats.org/officeDocument/2006/relationships/image" Target="../media/image23.png"/><Relationship Id="rId7" Type="http://schemas.openxmlformats.org/officeDocument/2006/relationships/image" Target="../media/image30.png"/><Relationship Id="rId12" Type="http://schemas.openxmlformats.org/officeDocument/2006/relationships/image" Target="../media/image36.tiff"/><Relationship Id="rId17" Type="http://schemas.openxmlformats.org/officeDocument/2006/relationships/image" Target="../media/image5.png"/><Relationship Id="rId2" Type="http://schemas.openxmlformats.org/officeDocument/2006/relationships/image" Target="../media/image1.jpg"/><Relationship Id="rId16" Type="http://schemas.openxmlformats.org/officeDocument/2006/relationships/image" Target="../media/image40.png"/><Relationship Id="rId20"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32.png"/><Relationship Id="rId11" Type="http://schemas.openxmlformats.org/officeDocument/2006/relationships/image" Target="../media/image35.tiff"/><Relationship Id="rId5" Type="http://schemas.openxmlformats.org/officeDocument/2006/relationships/image" Target="../media/image31.jpg"/><Relationship Id="rId15" Type="http://schemas.openxmlformats.org/officeDocument/2006/relationships/image" Target="../media/image39.png"/><Relationship Id="rId10" Type="http://schemas.openxmlformats.org/officeDocument/2006/relationships/image" Target="../media/image34.jpg"/><Relationship Id="rId19" Type="http://schemas.openxmlformats.org/officeDocument/2006/relationships/image" Target="../media/image42.png"/><Relationship Id="rId4" Type="http://schemas.openxmlformats.org/officeDocument/2006/relationships/image" Target="../media/image3.png"/><Relationship Id="rId9" Type="http://schemas.openxmlformats.org/officeDocument/2006/relationships/image" Target="../media/image29.tiff"/><Relationship Id="rId14" Type="http://schemas.openxmlformats.org/officeDocument/2006/relationships/image" Target="../media/image38.png"/></Relationships>
</file>

<file path=ppt/slides/_rels/slide17.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emf"/><Relationship Id="rId7" Type="http://schemas.openxmlformats.org/officeDocument/2006/relationships/image" Target="../media/image31.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tiff"/><Relationship Id="rId4" Type="http://schemas.openxmlformats.org/officeDocument/2006/relationships/image" Target="../media/image3.png"/><Relationship Id="rId9" Type="http://schemas.openxmlformats.org/officeDocument/2006/relationships/image" Target="../media/image14.jpg"/></Relationships>
</file>

<file path=ppt/slides/_rels/slide18.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14.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31.jp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14.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31.jp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emf"/><Relationship Id="rId7" Type="http://schemas.openxmlformats.org/officeDocument/2006/relationships/image" Target="../media/image31.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tiff"/><Relationship Id="rId4" Type="http://schemas.openxmlformats.org/officeDocument/2006/relationships/image" Target="../media/image3.png"/><Relationship Id="rId9" Type="http://schemas.openxmlformats.org/officeDocument/2006/relationships/image" Target="../media/image14.jpg"/></Relationships>
</file>

<file path=ppt/slides/_rels/slide2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emf"/><Relationship Id="rId7" Type="http://schemas.openxmlformats.org/officeDocument/2006/relationships/image" Target="../media/image44.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tiff"/><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3.png"/><Relationship Id="rId4" Type="http://schemas.openxmlformats.org/officeDocument/2006/relationships/image" Target="../media/image2.emf"/></Relationships>
</file>

<file path=ppt/slides/_rels/slide24.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1.jpg"/><Relationship Id="rId7" Type="http://schemas.openxmlformats.org/officeDocument/2006/relationships/image" Target="../media/image31.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5.png"/><Relationship Id="rId11" Type="http://schemas.openxmlformats.org/officeDocument/2006/relationships/image" Target="../media/image29.tiff"/><Relationship Id="rId5" Type="http://schemas.openxmlformats.org/officeDocument/2006/relationships/image" Target="../media/image3.png"/><Relationship Id="rId10" Type="http://schemas.openxmlformats.org/officeDocument/2006/relationships/image" Target="../media/image32.png"/><Relationship Id="rId4" Type="http://schemas.openxmlformats.org/officeDocument/2006/relationships/image" Target="../media/image2.emf"/><Relationship Id="rId9" Type="http://schemas.openxmlformats.org/officeDocument/2006/relationships/image" Target="../media/image44.png"/></Relationships>
</file>

<file path=ppt/slides/_rels/slide25.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1.jpg"/><Relationship Id="rId7" Type="http://schemas.openxmlformats.org/officeDocument/2006/relationships/image" Target="../media/image31.jp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5.png"/><Relationship Id="rId11" Type="http://schemas.openxmlformats.org/officeDocument/2006/relationships/image" Target="../media/image29.tiff"/><Relationship Id="rId5" Type="http://schemas.openxmlformats.org/officeDocument/2006/relationships/image" Target="../media/image3.png"/><Relationship Id="rId10" Type="http://schemas.openxmlformats.org/officeDocument/2006/relationships/image" Target="../media/image32.png"/><Relationship Id="rId4" Type="http://schemas.openxmlformats.org/officeDocument/2006/relationships/image" Target="../media/image2.emf"/><Relationship Id="rId9" Type="http://schemas.openxmlformats.org/officeDocument/2006/relationships/image" Target="../media/image44.png"/></Relationships>
</file>

<file path=ppt/slides/_rels/slide26.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2.emf"/><Relationship Id="rId7" Type="http://schemas.openxmlformats.org/officeDocument/2006/relationships/hyperlink" Target="https://wiki.onap.org/display/DW/Configuration+Persistence+Service+PoC" TargetMode="External"/><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hyperlink" Target="https://wiki.onap.org/pages/viewpage.action?pageId=92996419" TargetMode="External"/><Relationship Id="rId5" Type="http://schemas.openxmlformats.org/officeDocument/2006/relationships/image" Target="../media/image45.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8" Type="http://schemas.openxmlformats.org/officeDocument/2006/relationships/hyperlink" Target="https://wiki.onap.org/display/DW/Issues+decisions+and+assumptions" TargetMode="External"/><Relationship Id="rId3" Type="http://schemas.openxmlformats.org/officeDocument/2006/relationships/image" Target="../media/image1.jpg"/><Relationship Id="rId7" Type="http://schemas.openxmlformats.org/officeDocument/2006/relationships/hyperlink" Target="https://javadoc.io/doc/org.opendaylight.yangtools"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3.png"/><Relationship Id="rId4" Type="http://schemas.openxmlformats.org/officeDocument/2006/relationships/image" Target="../media/image2.emf"/><Relationship Id="rId9"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48.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3.png"/><Relationship Id="rId4" Type="http://schemas.openxmlformats.org/officeDocument/2006/relationships/image" Target="../media/image2.emf"/></Relationships>
</file>

<file path=ppt/slides/_rels/slide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0.xml.rels><?xml version="1.0" encoding="UTF-8" standalone="yes"?>
<Relationships xmlns="http://schemas.openxmlformats.org/package/2006/relationships"><Relationship Id="rId3" Type="http://schemas.openxmlformats.org/officeDocument/2006/relationships/image" Target="../media/image1.jpg"/><Relationship Id="rId7" Type="http://schemas.openxmlformats.org/officeDocument/2006/relationships/image" Target="../media/image49.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3.png"/><Relationship Id="rId4" Type="http://schemas.openxmlformats.org/officeDocument/2006/relationships/image" Target="../media/image2.emf"/></Relationships>
</file>

<file path=ppt/slides/_rels/slide31.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50.png"/><Relationship Id="rId7" Type="http://schemas.openxmlformats.org/officeDocument/2006/relationships/image" Target="../media/image45.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image" Target="../media/image1.jpg"/></Relationships>
</file>

<file path=ppt/slides/_rels/slide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8" Type="http://schemas.openxmlformats.org/officeDocument/2006/relationships/image" Target="../media/image54.jpg"/><Relationship Id="rId3" Type="http://schemas.openxmlformats.org/officeDocument/2006/relationships/image" Target="../media/image5.png"/><Relationship Id="rId7" Type="http://schemas.openxmlformats.org/officeDocument/2006/relationships/image" Target="../media/image14.jpg"/><Relationship Id="rId2" Type="http://schemas.openxmlformats.org/officeDocument/2006/relationships/image" Target="../media/image4.jpg"/><Relationship Id="rId1" Type="http://schemas.openxmlformats.org/officeDocument/2006/relationships/slideLayout" Target="../slideLayouts/slideLayout2.xml"/><Relationship Id="rId6" Type="http://schemas.openxmlformats.org/officeDocument/2006/relationships/image" Target="../media/image13.jpg"/><Relationship Id="rId5" Type="http://schemas.openxmlformats.org/officeDocument/2006/relationships/image" Target="../media/image53.jpeg"/><Relationship Id="rId4" Type="http://schemas.openxmlformats.org/officeDocument/2006/relationships/image" Target="../media/image52.png"/><Relationship Id="rId9" Type="http://schemas.openxmlformats.org/officeDocument/2006/relationships/image" Target="../media/image55.png"/></Relationships>
</file>

<file path=ppt/slides/_rels/slide36.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56.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52.png"/><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2.emf"/><Relationship Id="rId7" Type="http://schemas.openxmlformats.org/officeDocument/2006/relationships/image" Target="../media/image54.jp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52.png"/><Relationship Id="rId4" Type="http://schemas.openxmlformats.org/officeDocument/2006/relationships/image" Target="../media/image3.png"/></Relationships>
</file>

<file path=ppt/slides/_rels/slide3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43.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3.png"/></Relationships>
</file>

<file path=ppt/slides/_rels/slide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41.png"/><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58.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26.png"/><Relationship Id="rId4" Type="http://schemas.openxmlformats.org/officeDocument/2006/relationships/image" Target="../media/image3.png"/></Relationships>
</file>

<file path=ppt/slides/_rels/slide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59.png"/><Relationship Id="rId5" Type="http://schemas.openxmlformats.org/officeDocument/2006/relationships/image" Target="../media/image26.png"/><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26.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3.png"/></Relationships>
</file>

<file path=ppt/slides/_rels/slide4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60.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3.png"/><Relationship Id="rId4" Type="http://schemas.openxmlformats.org/officeDocument/2006/relationships/image" Target="../media/image2.emf"/></Relationships>
</file>

<file path=ppt/slides/_rels/slide4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3.png"/></Relationships>
</file>

<file path=ppt/slides/_rels/slide4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3.png"/></Relationships>
</file>

<file path=ppt/slides/_rels/slide49.xml.rels><?xml version="1.0" encoding="UTF-8" standalone="yes"?>
<Relationships xmlns="http://schemas.openxmlformats.org/package/2006/relationships"><Relationship Id="rId3" Type="http://schemas.openxmlformats.org/officeDocument/2006/relationships/image" Target="../media/image2.emf"/><Relationship Id="rId7" Type="http://schemas.openxmlformats.org/officeDocument/2006/relationships/image" Target="../media/image26.png"/><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hyperlink" Target="https://jira.onap.org/browse/REQ-38" TargetMode="External"/><Relationship Id="rId5" Type="http://schemas.openxmlformats.org/officeDocument/2006/relationships/image" Target="../media/image61.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3.png"/></Relationships>
</file>

<file path=ppt/slides/_rels/slide5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g"/><Relationship Id="rId1" Type="http://schemas.openxmlformats.org/officeDocument/2006/relationships/slideLayout" Target="../slideLayouts/slideLayout1.xml"/><Relationship Id="rId4" Type="http://schemas.openxmlformats.org/officeDocument/2006/relationships/image" Target="../media/image62.png"/></Relationships>
</file>

<file path=ppt/slides/_rels/slide5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31.jp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emf"/></Relationships>
</file>

<file path=ppt/slides/_rels/slide53.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image" Target="../media/image31.jpg"/><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emf"/><Relationship Id="rId4" Type="http://schemas.openxmlformats.org/officeDocument/2006/relationships/image" Target="../media/image1.jpg"/></Relationships>
</file>

<file path=ppt/slides/_rels/slide54.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image" Target="../media/image31.jp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6.png"/></Relationships>
</file>

<file path=ppt/slides/_rels/slide55.xml.rels><?xml version="1.0" encoding="UTF-8" standalone="yes"?>
<Relationships xmlns="http://schemas.openxmlformats.org/package/2006/relationships"><Relationship Id="rId3" Type="http://schemas.openxmlformats.org/officeDocument/2006/relationships/image" Target="../media/image29.tiff"/><Relationship Id="rId7" Type="http://schemas.openxmlformats.org/officeDocument/2006/relationships/image" Target="../media/image3.png"/><Relationship Id="rId2" Type="http://schemas.openxmlformats.org/officeDocument/2006/relationships/image" Target="../media/image31.jpg"/><Relationship Id="rId1" Type="http://schemas.openxmlformats.org/officeDocument/2006/relationships/slideLayout" Target="../slideLayouts/slideLayout2.xml"/><Relationship Id="rId6" Type="http://schemas.openxmlformats.org/officeDocument/2006/relationships/image" Target="../media/image2.emf"/><Relationship Id="rId5" Type="http://schemas.openxmlformats.org/officeDocument/2006/relationships/image" Target="../media/image1.jpg"/><Relationship Id="rId4" Type="http://schemas.openxmlformats.org/officeDocument/2006/relationships/image" Target="../media/image44.png"/></Relationships>
</file>

<file path=ppt/slides/_rels/slide5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3.png"/></Relationships>
</file>

<file path=ppt/slides/_rels/slide5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5" Type="http://schemas.openxmlformats.org/officeDocument/2006/relationships/image" Target="../media/image6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19.jpeg"/><Relationship Id="rId5" Type="http://schemas.openxmlformats.org/officeDocument/2006/relationships/image" Target="../media/image17.png"/><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7.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17.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17.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BFB01B6-804B-42CB-BB39-B57F06C0BE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grpSp>
        <p:nvGrpSpPr>
          <p:cNvPr id="6" name="Group 5">
            <a:extLst>
              <a:ext uri="{FF2B5EF4-FFF2-40B4-BE49-F238E27FC236}">
                <a16:creationId xmlns:a16="http://schemas.microsoft.com/office/drawing/2014/main" id="{D02208A3-9989-434B-8A18-FFF64EAB2216}"/>
              </a:ext>
            </a:extLst>
          </p:cNvPr>
          <p:cNvGrpSpPr/>
          <p:nvPr/>
        </p:nvGrpSpPr>
        <p:grpSpPr>
          <a:xfrm>
            <a:off x="111454" y="146996"/>
            <a:ext cx="3669840" cy="811305"/>
            <a:chOff x="1524814" y="5809921"/>
            <a:chExt cx="945329" cy="208987"/>
          </a:xfrm>
        </p:grpSpPr>
        <p:pic>
          <p:nvPicPr>
            <p:cNvPr id="7" name="Picture 6">
              <a:extLst>
                <a:ext uri="{FF2B5EF4-FFF2-40B4-BE49-F238E27FC236}">
                  <a16:creationId xmlns:a16="http://schemas.microsoft.com/office/drawing/2014/main" id="{4C17903F-8FB4-4CE0-AFA9-4E5FD68B8CF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8" name="Picture 7">
              <a:extLst>
                <a:ext uri="{FF2B5EF4-FFF2-40B4-BE49-F238E27FC236}">
                  <a16:creationId xmlns:a16="http://schemas.microsoft.com/office/drawing/2014/main" id="{6A536C49-5E83-4CFB-826F-A9FC7E2E75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1" name="TextBox 10">
            <a:extLst>
              <a:ext uri="{FF2B5EF4-FFF2-40B4-BE49-F238E27FC236}">
                <a16:creationId xmlns:a16="http://schemas.microsoft.com/office/drawing/2014/main" id="{BE5CC9D8-AA7D-4138-BA88-9DFDA1327FE2}"/>
              </a:ext>
            </a:extLst>
          </p:cNvPr>
          <p:cNvSpPr txBox="1"/>
          <p:nvPr/>
        </p:nvSpPr>
        <p:spPr>
          <a:xfrm>
            <a:off x="666561" y="5278381"/>
            <a:ext cx="1973554" cy="1600438"/>
          </a:xfrm>
          <a:prstGeom prst="rect">
            <a:avLst/>
          </a:prstGeom>
          <a:noFill/>
        </p:spPr>
        <p:txBody>
          <a:bodyPr wrap="none" rtlCol="0">
            <a:spAutoFit/>
          </a:bodyPr>
          <a:lstStyle/>
          <a:p>
            <a:r>
              <a:rPr lang="en-US" sz="1400" dirty="0">
                <a:solidFill>
                  <a:schemeClr val="bg1"/>
                </a:solidFill>
              </a:rPr>
              <a:t>Ben Cheung (Nokia)</a:t>
            </a:r>
          </a:p>
          <a:p>
            <a:r>
              <a:rPr lang="en-US" sz="1400" dirty="0">
                <a:solidFill>
                  <a:schemeClr val="bg1"/>
                </a:solidFill>
              </a:rPr>
              <a:t>Marge Hillis (Nokia)</a:t>
            </a:r>
          </a:p>
          <a:p>
            <a:r>
              <a:rPr lang="en-US" sz="1400" dirty="0">
                <a:solidFill>
                  <a:schemeClr val="bg1"/>
                </a:solidFill>
              </a:rPr>
              <a:t>Shankar N K (AT&amp;T)</a:t>
            </a:r>
          </a:p>
          <a:p>
            <a:r>
              <a:rPr lang="en-US" sz="1400" dirty="0">
                <a:solidFill>
                  <a:schemeClr val="bg1"/>
                </a:solidFill>
              </a:rPr>
              <a:t>Ted Johnson (AT&amp;T)</a:t>
            </a:r>
          </a:p>
          <a:p>
            <a:r>
              <a:rPr lang="en-US" sz="1400" dirty="0">
                <a:solidFill>
                  <a:schemeClr val="bg1"/>
                </a:solidFill>
              </a:rPr>
              <a:t>Claudio Gasparini</a:t>
            </a:r>
          </a:p>
          <a:p>
            <a:r>
              <a:rPr lang="en-US" sz="1400" dirty="0">
                <a:solidFill>
                  <a:schemeClr val="bg1"/>
                </a:solidFill>
              </a:rPr>
              <a:t>Zu Qiang (Ericsson)</a:t>
            </a:r>
          </a:p>
          <a:p>
            <a:r>
              <a:rPr lang="en-US" sz="1400" dirty="0">
                <a:solidFill>
                  <a:schemeClr val="bg1"/>
                </a:solidFill>
              </a:rPr>
              <a:t>Tony Finnerty (Ericsson)</a:t>
            </a:r>
          </a:p>
        </p:txBody>
      </p:sp>
      <p:sp>
        <p:nvSpPr>
          <p:cNvPr id="12" name="Подзаголовок 2">
            <a:extLst>
              <a:ext uri="{FF2B5EF4-FFF2-40B4-BE49-F238E27FC236}">
                <a16:creationId xmlns:a16="http://schemas.microsoft.com/office/drawing/2014/main" id="{D8AD6835-3846-495C-BD1F-568E3A8C4574}"/>
              </a:ext>
            </a:extLst>
          </p:cNvPr>
          <p:cNvSpPr txBox="1">
            <a:spLocks/>
          </p:cNvSpPr>
          <p:nvPr/>
        </p:nvSpPr>
        <p:spPr>
          <a:xfrm>
            <a:off x="295064" y="4698810"/>
            <a:ext cx="8302836" cy="893258"/>
          </a:xfrm>
          <a:prstGeom prst="rect">
            <a:avLst/>
          </a:prstGeom>
        </p:spPr>
        <p:txBody>
          <a:bodyPr vert="horz" lIns="91440" tIns="45720" rIns="91440" bIns="45720" rtlCol="0">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dirty="0">
                <a:solidFill>
                  <a:schemeClr val="bg1"/>
                </a:solidFill>
              </a:rPr>
              <a:t>Virtual Developer Design Forum (</a:t>
            </a:r>
            <a:r>
              <a:rPr lang="en-US" dirty="0" err="1">
                <a:solidFill>
                  <a:schemeClr val="bg1"/>
                </a:solidFill>
              </a:rPr>
              <a:t>vDDF</a:t>
            </a:r>
            <a:r>
              <a:rPr lang="en-US" dirty="0">
                <a:solidFill>
                  <a:schemeClr val="bg1"/>
                </a:solidFill>
              </a:rPr>
              <a:t>) / Oct 15, 2020 / version 12</a:t>
            </a:r>
          </a:p>
        </p:txBody>
      </p:sp>
      <p:sp>
        <p:nvSpPr>
          <p:cNvPr id="9" name="TextBox 8">
            <a:extLst>
              <a:ext uri="{FF2B5EF4-FFF2-40B4-BE49-F238E27FC236}">
                <a16:creationId xmlns:a16="http://schemas.microsoft.com/office/drawing/2014/main" id="{A76D1EA7-D6D9-4894-8708-328A7F34E633}"/>
              </a:ext>
            </a:extLst>
          </p:cNvPr>
          <p:cNvSpPr txBox="1"/>
          <p:nvPr/>
        </p:nvSpPr>
        <p:spPr>
          <a:xfrm>
            <a:off x="3413008" y="5278381"/>
            <a:ext cx="2339423" cy="1600438"/>
          </a:xfrm>
          <a:prstGeom prst="rect">
            <a:avLst/>
          </a:prstGeom>
          <a:noFill/>
        </p:spPr>
        <p:txBody>
          <a:bodyPr wrap="none" rtlCol="0">
            <a:spAutoFit/>
          </a:bodyPr>
          <a:lstStyle/>
          <a:p>
            <a:r>
              <a:rPr lang="en-US" sz="1400" dirty="0">
                <a:solidFill>
                  <a:schemeClr val="bg1"/>
                </a:solidFill>
              </a:rPr>
              <a:t>Toine Siebelink (Ericsson)</a:t>
            </a:r>
          </a:p>
          <a:p>
            <a:r>
              <a:rPr lang="en-US" sz="1400" dirty="0">
                <a:solidFill>
                  <a:schemeClr val="bg1"/>
                </a:solidFill>
              </a:rPr>
              <a:t>Michela Bevilacqua (Ericsson)</a:t>
            </a:r>
          </a:p>
          <a:p>
            <a:r>
              <a:rPr lang="en-US" sz="1400" dirty="0">
                <a:solidFill>
                  <a:schemeClr val="bg1"/>
                </a:solidFill>
              </a:rPr>
              <a:t>Jacqueline Beaulac (Ericsson)</a:t>
            </a:r>
          </a:p>
          <a:p>
            <a:r>
              <a:rPr lang="en-US" sz="1400" dirty="0">
                <a:solidFill>
                  <a:schemeClr val="bg1"/>
                </a:solidFill>
              </a:rPr>
              <a:t>Rishi Chail (Ericsson)</a:t>
            </a:r>
          </a:p>
          <a:p>
            <a:r>
              <a:rPr lang="en-US" sz="1400" dirty="0">
                <a:solidFill>
                  <a:schemeClr val="bg1"/>
                </a:solidFill>
              </a:rPr>
              <a:t>Ciaran Johnston (Ericsson)</a:t>
            </a:r>
          </a:p>
          <a:p>
            <a:r>
              <a:rPr lang="en-US" sz="1400" dirty="0">
                <a:solidFill>
                  <a:schemeClr val="bg1"/>
                </a:solidFill>
              </a:rPr>
              <a:t>Joachim </a:t>
            </a:r>
            <a:r>
              <a:rPr lang="en-US" sz="1400" dirty="0" err="1">
                <a:solidFill>
                  <a:schemeClr val="bg1"/>
                </a:solidFill>
              </a:rPr>
              <a:t>Blixt</a:t>
            </a:r>
            <a:endParaRPr lang="en-US" sz="1400" dirty="0">
              <a:solidFill>
                <a:schemeClr val="bg1"/>
              </a:solidFill>
            </a:endParaRPr>
          </a:p>
          <a:p>
            <a:r>
              <a:rPr lang="en-US" sz="1400" dirty="0">
                <a:solidFill>
                  <a:schemeClr val="bg1"/>
                </a:solidFill>
              </a:rPr>
              <a:t>Pawel Slowikowski (Samsung)</a:t>
            </a:r>
          </a:p>
        </p:txBody>
      </p:sp>
      <p:sp>
        <p:nvSpPr>
          <p:cNvPr id="13" name="TextBox 12">
            <a:extLst>
              <a:ext uri="{FF2B5EF4-FFF2-40B4-BE49-F238E27FC236}">
                <a16:creationId xmlns:a16="http://schemas.microsoft.com/office/drawing/2014/main" id="{9088BB5B-6747-42DB-A624-5A3660FB6B5B}"/>
              </a:ext>
            </a:extLst>
          </p:cNvPr>
          <p:cNvSpPr txBox="1"/>
          <p:nvPr/>
        </p:nvSpPr>
        <p:spPr>
          <a:xfrm>
            <a:off x="6297117" y="5278381"/>
            <a:ext cx="2781595" cy="1169551"/>
          </a:xfrm>
          <a:prstGeom prst="rect">
            <a:avLst/>
          </a:prstGeom>
          <a:noFill/>
        </p:spPr>
        <p:txBody>
          <a:bodyPr wrap="none" rtlCol="0">
            <a:spAutoFit/>
          </a:bodyPr>
          <a:lstStyle/>
          <a:p>
            <a:r>
              <a:rPr lang="en-US" sz="1400" dirty="0">
                <a:solidFill>
                  <a:schemeClr val="bg1"/>
                </a:solidFill>
              </a:rPr>
              <a:t>Swami N (Wipro)</a:t>
            </a:r>
          </a:p>
          <a:p>
            <a:r>
              <a:rPr lang="en-US" sz="1400" dirty="0">
                <a:solidFill>
                  <a:schemeClr val="bg1"/>
                </a:solidFill>
              </a:rPr>
              <a:t>Bruno Sakoto (Bell Canada)</a:t>
            </a:r>
          </a:p>
          <a:p>
            <a:r>
              <a:rPr lang="en-US" sz="1400" dirty="0">
                <a:solidFill>
                  <a:schemeClr val="bg1"/>
                </a:solidFill>
              </a:rPr>
              <a:t>Philippe Leger (Bell Canada)</a:t>
            </a:r>
          </a:p>
          <a:p>
            <a:r>
              <a:rPr lang="en-US" sz="1400" dirty="0">
                <a:solidFill>
                  <a:schemeClr val="bg1"/>
                </a:solidFill>
              </a:rPr>
              <a:t>Aditya Puthuparambil (Bell Canada)</a:t>
            </a:r>
          </a:p>
          <a:p>
            <a:r>
              <a:rPr lang="en-US" sz="1400" dirty="0">
                <a:solidFill>
                  <a:schemeClr val="bg1"/>
                </a:solidFill>
              </a:rPr>
              <a:t>Fred Feisullin (Verizon Wireless)</a:t>
            </a:r>
          </a:p>
        </p:txBody>
      </p:sp>
      <p:pic>
        <p:nvPicPr>
          <p:cNvPr id="14" name="Picture 6" descr="Bell Canada – Logos Download">
            <a:extLst>
              <a:ext uri="{FF2B5EF4-FFF2-40B4-BE49-F238E27FC236}">
                <a16:creationId xmlns:a16="http://schemas.microsoft.com/office/drawing/2014/main" id="{DCE62FCF-8E25-45C2-AA23-4F6D3E3EF9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3991" y="5797528"/>
            <a:ext cx="241667" cy="139392"/>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8">
            <a:extLst>
              <a:ext uri="{FF2B5EF4-FFF2-40B4-BE49-F238E27FC236}">
                <a16:creationId xmlns:a16="http://schemas.microsoft.com/office/drawing/2014/main" id="{D855BD4C-AA03-4038-8E14-F96CC2241D1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732" y="5797402"/>
            <a:ext cx="274309" cy="123561"/>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0" descr="Brand Story - Wipro">
            <a:extLst>
              <a:ext uri="{FF2B5EF4-FFF2-40B4-BE49-F238E27FC236}">
                <a16:creationId xmlns:a16="http://schemas.microsoft.com/office/drawing/2014/main" id="{D58D110E-DEFD-433A-8C1E-609DB6BF7DC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88673" y="5376267"/>
            <a:ext cx="256985" cy="118171"/>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a:extLst>
              <a:ext uri="{FF2B5EF4-FFF2-40B4-BE49-F238E27FC236}">
                <a16:creationId xmlns:a16="http://schemas.microsoft.com/office/drawing/2014/main" id="{4FDB2EED-5121-4886-ADC0-6D3A5290A34E}"/>
              </a:ext>
            </a:extLst>
          </p:cNvPr>
          <p:cNvPicPr>
            <a:picLocks noChangeAspect="1"/>
          </p:cNvPicPr>
          <p:nvPr/>
        </p:nvPicPr>
        <p:blipFill>
          <a:blip r:embed="rId7"/>
          <a:stretch>
            <a:fillRect/>
          </a:stretch>
        </p:blipFill>
        <p:spPr>
          <a:xfrm>
            <a:off x="433100" y="5379528"/>
            <a:ext cx="298941" cy="118171"/>
          </a:xfrm>
          <a:prstGeom prst="rect">
            <a:avLst/>
          </a:prstGeom>
        </p:spPr>
      </p:pic>
      <p:pic>
        <p:nvPicPr>
          <p:cNvPr id="18" name="Picture 17">
            <a:extLst>
              <a:ext uri="{FF2B5EF4-FFF2-40B4-BE49-F238E27FC236}">
                <a16:creationId xmlns:a16="http://schemas.microsoft.com/office/drawing/2014/main" id="{7B1E73E3-8712-4F38-8A13-CA99AEA50334}"/>
              </a:ext>
            </a:extLst>
          </p:cNvPr>
          <p:cNvPicPr>
            <a:picLocks noChangeAspect="1"/>
          </p:cNvPicPr>
          <p:nvPr/>
        </p:nvPicPr>
        <p:blipFill>
          <a:blip r:embed="rId8"/>
          <a:stretch>
            <a:fillRect/>
          </a:stretch>
        </p:blipFill>
        <p:spPr>
          <a:xfrm>
            <a:off x="3076458" y="5804982"/>
            <a:ext cx="385846" cy="118171"/>
          </a:xfrm>
          <a:prstGeom prst="rect">
            <a:avLst/>
          </a:prstGeom>
        </p:spPr>
      </p:pic>
      <p:pic>
        <p:nvPicPr>
          <p:cNvPr id="19" name="Picture 18">
            <a:extLst>
              <a:ext uri="{FF2B5EF4-FFF2-40B4-BE49-F238E27FC236}">
                <a16:creationId xmlns:a16="http://schemas.microsoft.com/office/drawing/2014/main" id="{D679F6F2-FF28-4504-ADF9-8B7887DABD4B}"/>
              </a:ext>
            </a:extLst>
          </p:cNvPr>
          <p:cNvPicPr>
            <a:picLocks noChangeAspect="1"/>
          </p:cNvPicPr>
          <p:nvPr/>
        </p:nvPicPr>
        <p:blipFill>
          <a:blip r:embed="rId7"/>
          <a:stretch>
            <a:fillRect/>
          </a:stretch>
        </p:blipFill>
        <p:spPr>
          <a:xfrm>
            <a:off x="433100" y="5588465"/>
            <a:ext cx="298941" cy="118171"/>
          </a:xfrm>
          <a:prstGeom prst="rect">
            <a:avLst/>
          </a:prstGeom>
        </p:spPr>
      </p:pic>
      <p:pic>
        <p:nvPicPr>
          <p:cNvPr id="20" name="Picture 8">
            <a:extLst>
              <a:ext uri="{FF2B5EF4-FFF2-40B4-BE49-F238E27FC236}">
                <a16:creationId xmlns:a16="http://schemas.microsoft.com/office/drawing/2014/main" id="{ACAC03BF-390E-4F70-9587-03993545BBE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732" y="6011729"/>
            <a:ext cx="274309" cy="123561"/>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1">
            <a:extLst>
              <a:ext uri="{FF2B5EF4-FFF2-40B4-BE49-F238E27FC236}">
                <a16:creationId xmlns:a16="http://schemas.microsoft.com/office/drawing/2014/main" id="{9FB3E84E-E27E-4813-AE17-63B792521C14}"/>
              </a:ext>
            </a:extLst>
          </p:cNvPr>
          <p:cNvPicPr>
            <a:picLocks noChangeAspect="1"/>
          </p:cNvPicPr>
          <p:nvPr/>
        </p:nvPicPr>
        <p:blipFill>
          <a:blip r:embed="rId8"/>
          <a:stretch>
            <a:fillRect/>
          </a:stretch>
        </p:blipFill>
        <p:spPr>
          <a:xfrm>
            <a:off x="3076458" y="6016648"/>
            <a:ext cx="385846" cy="118171"/>
          </a:xfrm>
          <a:prstGeom prst="rect">
            <a:avLst/>
          </a:prstGeom>
        </p:spPr>
      </p:pic>
      <p:pic>
        <p:nvPicPr>
          <p:cNvPr id="23" name="Picture 22">
            <a:extLst>
              <a:ext uri="{FF2B5EF4-FFF2-40B4-BE49-F238E27FC236}">
                <a16:creationId xmlns:a16="http://schemas.microsoft.com/office/drawing/2014/main" id="{86FB20A1-1DBF-4666-9E3A-205A054DF24F}"/>
              </a:ext>
            </a:extLst>
          </p:cNvPr>
          <p:cNvPicPr>
            <a:picLocks noChangeAspect="1"/>
          </p:cNvPicPr>
          <p:nvPr/>
        </p:nvPicPr>
        <p:blipFill>
          <a:blip r:embed="rId8"/>
          <a:stretch>
            <a:fillRect/>
          </a:stretch>
        </p:blipFill>
        <p:spPr>
          <a:xfrm>
            <a:off x="3076458" y="6237094"/>
            <a:ext cx="385846" cy="118171"/>
          </a:xfrm>
          <a:prstGeom prst="rect">
            <a:avLst/>
          </a:prstGeom>
        </p:spPr>
      </p:pic>
      <p:pic>
        <p:nvPicPr>
          <p:cNvPr id="25" name="Picture 24">
            <a:extLst>
              <a:ext uri="{FF2B5EF4-FFF2-40B4-BE49-F238E27FC236}">
                <a16:creationId xmlns:a16="http://schemas.microsoft.com/office/drawing/2014/main" id="{D90BE254-F116-4081-9ECD-A323E5E8D0C6}"/>
              </a:ext>
            </a:extLst>
          </p:cNvPr>
          <p:cNvPicPr>
            <a:picLocks noChangeAspect="1"/>
          </p:cNvPicPr>
          <p:nvPr/>
        </p:nvPicPr>
        <p:blipFill>
          <a:blip r:embed="rId8"/>
          <a:stretch>
            <a:fillRect/>
          </a:stretch>
        </p:blipFill>
        <p:spPr>
          <a:xfrm>
            <a:off x="3076458" y="5375223"/>
            <a:ext cx="385846" cy="118171"/>
          </a:xfrm>
          <a:prstGeom prst="rect">
            <a:avLst/>
          </a:prstGeom>
        </p:spPr>
      </p:pic>
      <p:pic>
        <p:nvPicPr>
          <p:cNvPr id="26" name="Picture 25">
            <a:extLst>
              <a:ext uri="{FF2B5EF4-FFF2-40B4-BE49-F238E27FC236}">
                <a16:creationId xmlns:a16="http://schemas.microsoft.com/office/drawing/2014/main" id="{B41268CD-CDD6-4805-8408-FBCE039907B3}"/>
              </a:ext>
            </a:extLst>
          </p:cNvPr>
          <p:cNvPicPr>
            <a:picLocks noChangeAspect="1"/>
          </p:cNvPicPr>
          <p:nvPr/>
        </p:nvPicPr>
        <p:blipFill>
          <a:blip r:embed="rId8"/>
          <a:stretch>
            <a:fillRect/>
          </a:stretch>
        </p:blipFill>
        <p:spPr>
          <a:xfrm>
            <a:off x="346195" y="6649323"/>
            <a:ext cx="385846" cy="118171"/>
          </a:xfrm>
          <a:prstGeom prst="rect">
            <a:avLst/>
          </a:prstGeom>
        </p:spPr>
      </p:pic>
      <p:pic>
        <p:nvPicPr>
          <p:cNvPr id="2" name="Picture 1">
            <a:extLst>
              <a:ext uri="{FF2B5EF4-FFF2-40B4-BE49-F238E27FC236}">
                <a16:creationId xmlns:a16="http://schemas.microsoft.com/office/drawing/2014/main" id="{7C27CEDD-1438-4DBB-9269-6C8CB354378A}"/>
              </a:ext>
            </a:extLst>
          </p:cNvPr>
          <p:cNvPicPr>
            <a:picLocks noChangeAspect="1"/>
          </p:cNvPicPr>
          <p:nvPr/>
        </p:nvPicPr>
        <p:blipFill>
          <a:blip r:embed="rId9"/>
          <a:stretch>
            <a:fillRect/>
          </a:stretch>
        </p:blipFill>
        <p:spPr>
          <a:xfrm>
            <a:off x="3113334" y="6650981"/>
            <a:ext cx="348970" cy="125685"/>
          </a:xfrm>
          <a:prstGeom prst="rect">
            <a:avLst/>
          </a:prstGeom>
        </p:spPr>
      </p:pic>
      <p:pic>
        <p:nvPicPr>
          <p:cNvPr id="30" name="Picture 29">
            <a:extLst>
              <a:ext uri="{FF2B5EF4-FFF2-40B4-BE49-F238E27FC236}">
                <a16:creationId xmlns:a16="http://schemas.microsoft.com/office/drawing/2014/main" id="{1B70A71A-2B07-44E9-B419-E7B4EB7C7A38}"/>
              </a:ext>
            </a:extLst>
          </p:cNvPr>
          <p:cNvPicPr>
            <a:picLocks noChangeAspect="1"/>
          </p:cNvPicPr>
          <p:nvPr/>
        </p:nvPicPr>
        <p:blipFill>
          <a:blip r:embed="rId8"/>
          <a:stretch>
            <a:fillRect/>
          </a:stretch>
        </p:blipFill>
        <p:spPr>
          <a:xfrm>
            <a:off x="346195" y="6440383"/>
            <a:ext cx="385846" cy="118171"/>
          </a:xfrm>
          <a:prstGeom prst="rect">
            <a:avLst/>
          </a:prstGeom>
        </p:spPr>
      </p:pic>
      <p:pic>
        <p:nvPicPr>
          <p:cNvPr id="31" name="Picture 8">
            <a:extLst>
              <a:ext uri="{FF2B5EF4-FFF2-40B4-BE49-F238E27FC236}">
                <a16:creationId xmlns:a16="http://schemas.microsoft.com/office/drawing/2014/main" id="{FE553294-CB3A-4F1F-948D-E41C3FA0C14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7732" y="6226056"/>
            <a:ext cx="274309" cy="123561"/>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1">
            <a:extLst>
              <a:ext uri="{FF2B5EF4-FFF2-40B4-BE49-F238E27FC236}">
                <a16:creationId xmlns:a16="http://schemas.microsoft.com/office/drawing/2014/main" id="{64355A94-7854-43C0-A8E8-566991E6C68D}"/>
              </a:ext>
            </a:extLst>
          </p:cNvPr>
          <p:cNvPicPr>
            <a:picLocks noChangeAspect="1"/>
          </p:cNvPicPr>
          <p:nvPr/>
        </p:nvPicPr>
        <p:blipFill>
          <a:blip r:embed="rId8"/>
          <a:stretch>
            <a:fillRect/>
          </a:stretch>
        </p:blipFill>
        <p:spPr>
          <a:xfrm>
            <a:off x="3076458" y="5594338"/>
            <a:ext cx="385846" cy="118171"/>
          </a:xfrm>
          <a:prstGeom prst="rect">
            <a:avLst/>
          </a:prstGeom>
        </p:spPr>
      </p:pic>
      <p:pic>
        <p:nvPicPr>
          <p:cNvPr id="5" name="Picture 4">
            <a:extLst>
              <a:ext uri="{FF2B5EF4-FFF2-40B4-BE49-F238E27FC236}">
                <a16:creationId xmlns:a16="http://schemas.microsoft.com/office/drawing/2014/main" id="{24D5883A-71CB-4F60-873D-6BDD01E2C2AD}"/>
              </a:ext>
            </a:extLst>
          </p:cNvPr>
          <p:cNvPicPr>
            <a:picLocks noChangeAspect="1"/>
          </p:cNvPicPr>
          <p:nvPr/>
        </p:nvPicPr>
        <p:blipFill rotWithShape="1">
          <a:blip r:embed="rId10">
            <a:extLst>
              <a:ext uri="{28A0092B-C50C-407E-A947-70E740481C1C}">
                <a14:useLocalDpi xmlns:a14="http://schemas.microsoft.com/office/drawing/2010/main" val="0"/>
              </a:ext>
            </a:extLst>
          </a:blip>
          <a:srcRect t="36787" r="6159" b="39248"/>
          <a:stretch/>
        </p:blipFill>
        <p:spPr>
          <a:xfrm>
            <a:off x="5959813" y="6240012"/>
            <a:ext cx="385845" cy="116653"/>
          </a:xfrm>
          <a:prstGeom prst="rect">
            <a:avLst/>
          </a:prstGeom>
        </p:spPr>
      </p:pic>
      <p:grpSp>
        <p:nvGrpSpPr>
          <p:cNvPr id="24" name="Group 23">
            <a:extLst>
              <a:ext uri="{FF2B5EF4-FFF2-40B4-BE49-F238E27FC236}">
                <a16:creationId xmlns:a16="http://schemas.microsoft.com/office/drawing/2014/main" id="{91FE6011-A3BD-4353-8604-930DB35E636E}"/>
              </a:ext>
            </a:extLst>
          </p:cNvPr>
          <p:cNvGrpSpPr/>
          <p:nvPr/>
        </p:nvGrpSpPr>
        <p:grpSpPr>
          <a:xfrm>
            <a:off x="4632960" y="28318"/>
            <a:ext cx="4408001" cy="1018943"/>
            <a:chOff x="2478976" y="35938"/>
            <a:chExt cx="6561985" cy="1647364"/>
          </a:xfrm>
        </p:grpSpPr>
        <p:pic>
          <p:nvPicPr>
            <p:cNvPr id="33" name="Picture 32">
              <a:extLst>
                <a:ext uri="{FF2B5EF4-FFF2-40B4-BE49-F238E27FC236}">
                  <a16:creationId xmlns:a16="http://schemas.microsoft.com/office/drawing/2014/main" id="{51CAECBF-24E2-485D-8F89-81B5A3B47027}"/>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994547" y="35938"/>
              <a:ext cx="4046414" cy="1647364"/>
            </a:xfrm>
            <a:prstGeom prst="rect">
              <a:avLst/>
            </a:prstGeom>
          </p:spPr>
        </p:pic>
        <p:grpSp>
          <p:nvGrpSpPr>
            <p:cNvPr id="27" name="Group 26">
              <a:extLst>
                <a:ext uri="{FF2B5EF4-FFF2-40B4-BE49-F238E27FC236}">
                  <a16:creationId xmlns:a16="http://schemas.microsoft.com/office/drawing/2014/main" id="{563A68FD-A8B0-45C6-AD58-909EFACE6BCD}"/>
                </a:ext>
              </a:extLst>
            </p:cNvPr>
            <p:cNvGrpSpPr/>
            <p:nvPr/>
          </p:nvGrpSpPr>
          <p:grpSpPr>
            <a:xfrm>
              <a:off x="2478976" y="35938"/>
              <a:ext cx="2493749" cy="1647364"/>
              <a:chOff x="93332" y="652239"/>
              <a:chExt cx="1719070" cy="1351189"/>
            </a:xfrm>
          </p:grpSpPr>
          <p:pic>
            <p:nvPicPr>
              <p:cNvPr id="28" name="Picture 27">
                <a:extLst>
                  <a:ext uri="{FF2B5EF4-FFF2-40B4-BE49-F238E27FC236}">
                    <a16:creationId xmlns:a16="http://schemas.microsoft.com/office/drawing/2014/main" id="{A22A1354-A0B8-44A5-9196-CAE8E0E61453}"/>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93332" y="652239"/>
                <a:ext cx="1719070" cy="1351189"/>
              </a:xfrm>
              <a:prstGeom prst="rect">
                <a:avLst/>
              </a:prstGeom>
            </p:spPr>
          </p:pic>
          <p:sp>
            <p:nvSpPr>
              <p:cNvPr id="29" name="Rectangle 28">
                <a:extLst>
                  <a:ext uri="{FF2B5EF4-FFF2-40B4-BE49-F238E27FC236}">
                    <a16:creationId xmlns:a16="http://schemas.microsoft.com/office/drawing/2014/main" id="{0942C6F4-3EFB-4728-B0E8-1867B6155006}"/>
                  </a:ext>
                </a:extLst>
              </p:cNvPr>
              <p:cNvSpPr/>
              <p:nvPr/>
            </p:nvSpPr>
            <p:spPr>
              <a:xfrm>
                <a:off x="1431285" y="1896643"/>
                <a:ext cx="369694" cy="104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pic>
        <p:nvPicPr>
          <p:cNvPr id="34" name="Picture 6" descr="Bell Canada – Logos Download">
            <a:extLst>
              <a:ext uri="{FF2B5EF4-FFF2-40B4-BE49-F238E27FC236}">
                <a16:creationId xmlns:a16="http://schemas.microsoft.com/office/drawing/2014/main" id="{776F04AB-05AC-4D70-A70F-213E758325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3991" y="5576287"/>
            <a:ext cx="241667" cy="139392"/>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4">
            <a:extLst>
              <a:ext uri="{FF2B5EF4-FFF2-40B4-BE49-F238E27FC236}">
                <a16:creationId xmlns:a16="http://schemas.microsoft.com/office/drawing/2014/main" id="{D1C21033-C27B-41BA-8C5B-909C59FE1C7D}"/>
              </a:ext>
            </a:extLst>
          </p:cNvPr>
          <p:cNvPicPr>
            <a:picLocks noChangeAspect="1"/>
          </p:cNvPicPr>
          <p:nvPr/>
        </p:nvPicPr>
        <p:blipFill>
          <a:blip r:embed="rId9"/>
          <a:stretch>
            <a:fillRect/>
          </a:stretch>
        </p:blipFill>
        <p:spPr>
          <a:xfrm>
            <a:off x="3113334" y="6441065"/>
            <a:ext cx="348970" cy="125685"/>
          </a:xfrm>
          <a:prstGeom prst="rect">
            <a:avLst/>
          </a:prstGeom>
        </p:spPr>
      </p:pic>
      <p:pic>
        <p:nvPicPr>
          <p:cNvPr id="36" name="Picture 6" descr="Bell Canada – Logos Download">
            <a:extLst>
              <a:ext uri="{FF2B5EF4-FFF2-40B4-BE49-F238E27FC236}">
                <a16:creationId xmlns:a16="http://schemas.microsoft.com/office/drawing/2014/main" id="{E7551499-A4F5-411F-958B-2FBFD0C2D0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03991" y="6018769"/>
            <a:ext cx="241667" cy="139392"/>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20">
            <a:extLst>
              <a:ext uri="{FF2B5EF4-FFF2-40B4-BE49-F238E27FC236}">
                <a16:creationId xmlns:a16="http://schemas.microsoft.com/office/drawing/2014/main" id="{EB1DBB18-CD4D-4A95-8F22-BBF9B1907D05}"/>
              </a:ext>
            </a:extLst>
          </p:cNvPr>
          <p:cNvPicPr>
            <a:picLocks noChangeAspect="1"/>
          </p:cNvPicPr>
          <p:nvPr/>
        </p:nvPicPr>
        <p:blipFill rotWithShape="1">
          <a:blip r:embed="rId13">
            <a:extLst>
              <a:ext uri="{28A0092B-C50C-407E-A947-70E740481C1C}">
                <a14:useLocalDpi xmlns:a14="http://schemas.microsoft.com/office/drawing/2010/main" val="0"/>
              </a:ext>
            </a:extLst>
          </a:blip>
          <a:srcRect t="10876" b="9706"/>
          <a:stretch/>
        </p:blipFill>
        <p:spPr>
          <a:xfrm>
            <a:off x="0" y="1072237"/>
            <a:ext cx="9144000" cy="2688760"/>
          </a:xfrm>
          <a:prstGeom prst="rect">
            <a:avLst/>
          </a:prstGeom>
        </p:spPr>
      </p:pic>
      <p:sp>
        <p:nvSpPr>
          <p:cNvPr id="10" name="Заголовок 1">
            <a:extLst>
              <a:ext uri="{FF2B5EF4-FFF2-40B4-BE49-F238E27FC236}">
                <a16:creationId xmlns:a16="http://schemas.microsoft.com/office/drawing/2014/main" id="{89D68623-274B-408C-8999-AEF7A1AC822F}"/>
              </a:ext>
            </a:extLst>
          </p:cNvPr>
          <p:cNvSpPr txBox="1">
            <a:spLocks/>
          </p:cNvSpPr>
          <p:nvPr/>
        </p:nvSpPr>
        <p:spPr>
          <a:xfrm>
            <a:off x="295065" y="347664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effectLst>
                  <a:outerShdw blurRad="50800" dist="38100" dir="5400000" algn="ctr" rotWithShape="0">
                    <a:srgbClr val="FF0000"/>
                  </a:outerShdw>
                </a:effectLst>
              </a:rPr>
              <a:t>Configuration Persistence Service in R8+</a:t>
            </a:r>
          </a:p>
        </p:txBody>
      </p:sp>
    </p:spTree>
    <p:extLst>
      <p:ext uri="{BB962C8B-B14F-4D97-AF65-F5344CB8AC3E}">
        <p14:creationId xmlns:p14="http://schemas.microsoft.com/office/powerpoint/2010/main" val="10402371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A9AB664-94B7-44C5-9A30-1FFA57564CFC}"/>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66ED27C2-F15E-4183-AB8E-C082BB17713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801F386-E39B-4FD8-8547-33D9100B20D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BD23431-8723-4425-A622-62409CCCC8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DB049F5B-9CFA-4C4A-A02D-E3AA2164F5D7}"/>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B4A5B268-5682-41E4-A61C-35244192CAD6}"/>
              </a:ext>
            </a:extLst>
          </p:cNvPr>
          <p:cNvSpPr/>
          <p:nvPr/>
        </p:nvSpPr>
        <p:spPr>
          <a:xfrm>
            <a:off x="241729" y="-2880"/>
            <a:ext cx="74286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in R8</a:t>
            </a:r>
            <a:endParaRPr lang="en-US" sz="3200" dirty="0"/>
          </a:p>
        </p:txBody>
      </p:sp>
      <p:pic>
        <p:nvPicPr>
          <p:cNvPr id="10" name="Picture 2">
            <a:extLst>
              <a:ext uri="{FF2B5EF4-FFF2-40B4-BE49-F238E27FC236}">
                <a16:creationId xmlns:a16="http://schemas.microsoft.com/office/drawing/2014/main" id="{4B6CC0B9-C810-4A19-A3EB-2423DDEB37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7400" y="0"/>
            <a:ext cx="736600" cy="734051"/>
          </a:xfrm>
          <a:prstGeom prst="rect">
            <a:avLst/>
          </a:prstGeom>
          <a:noFill/>
          <a:extLst>
            <a:ext uri="{909E8E84-426E-40DD-AFC4-6F175D3DCCD1}">
              <a14:hiddenFill xmlns:a14="http://schemas.microsoft.com/office/drawing/2010/main">
                <a:solidFill>
                  <a:srgbClr val="FFFFFF"/>
                </a:solidFill>
              </a14:hiddenFill>
            </a:ext>
          </a:extLst>
        </p:spPr>
      </p:pic>
      <p:grpSp>
        <p:nvGrpSpPr>
          <p:cNvPr id="11" name="Group 10">
            <a:extLst>
              <a:ext uri="{FF2B5EF4-FFF2-40B4-BE49-F238E27FC236}">
                <a16:creationId xmlns:a16="http://schemas.microsoft.com/office/drawing/2014/main" id="{603EE3C0-60AF-465C-881A-FED247EE0DBE}"/>
              </a:ext>
            </a:extLst>
          </p:cNvPr>
          <p:cNvGrpSpPr/>
          <p:nvPr/>
        </p:nvGrpSpPr>
        <p:grpSpPr>
          <a:xfrm>
            <a:off x="433136" y="1135782"/>
            <a:ext cx="8499108" cy="4817344"/>
            <a:chOff x="2562225" y="1724024"/>
            <a:chExt cx="4857750" cy="4229101"/>
          </a:xfrm>
        </p:grpSpPr>
        <p:sp>
          <p:nvSpPr>
            <p:cNvPr id="12" name="Oval 11">
              <a:extLst>
                <a:ext uri="{FF2B5EF4-FFF2-40B4-BE49-F238E27FC236}">
                  <a16:creationId xmlns:a16="http://schemas.microsoft.com/office/drawing/2014/main" id="{A1A62ED2-115A-4950-B121-153BBC3EA192}"/>
                </a:ext>
              </a:extLst>
            </p:cNvPr>
            <p:cNvSpPr/>
            <p:nvPr/>
          </p:nvSpPr>
          <p:spPr bwMode="auto">
            <a:xfrm>
              <a:off x="2562225" y="1724024"/>
              <a:ext cx="4857750" cy="2657475"/>
            </a:xfrm>
            <a:prstGeom prst="ellipse">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300"/>
                </a:spcBef>
                <a:spcAft>
                  <a:spcPts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Ericsson Hilda"/>
                  <a:ea typeface="+mn-ea"/>
                  <a:cs typeface="+mn-cs"/>
                </a:rPr>
                <a:t>ONAP</a:t>
              </a:r>
            </a:p>
          </p:txBody>
        </p:sp>
        <p:sp>
          <p:nvSpPr>
            <p:cNvPr id="13" name="Oval 12">
              <a:extLst>
                <a:ext uri="{FF2B5EF4-FFF2-40B4-BE49-F238E27FC236}">
                  <a16:creationId xmlns:a16="http://schemas.microsoft.com/office/drawing/2014/main" id="{7974DD8E-7FB5-4FDC-9406-BB2498C116F9}"/>
                </a:ext>
              </a:extLst>
            </p:cNvPr>
            <p:cNvSpPr/>
            <p:nvPr/>
          </p:nvSpPr>
          <p:spPr bwMode="auto">
            <a:xfrm>
              <a:off x="3438524" y="2390776"/>
              <a:ext cx="3609975" cy="1895474"/>
            </a:xfrm>
            <a:prstGeom prst="ellipse">
              <a:avLst/>
            </a:prstGeom>
            <a:solidFill>
              <a:srgbClr val="0FC373"/>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defTabSz="914400" eaLnBrk="1" fontAlgn="auto" latinLnBrk="0" hangingPunct="1">
                <a:lnSpc>
                  <a:spcPct val="100000"/>
                </a:lnSpc>
                <a:spcBef>
                  <a:spcPts val="300"/>
                </a:spcBef>
                <a:spcAft>
                  <a:spcPts val="0"/>
                </a:spcAft>
                <a:buClrTx/>
                <a:buSzTx/>
                <a:buFontTx/>
                <a:buNone/>
                <a:tabLst/>
                <a:defRPr/>
              </a:pPr>
              <a:r>
                <a:rPr kumimoji="0" lang="en-US" sz="2000" b="0" i="0" u="none" strike="noStrike" kern="0" cap="none" spc="0" normalizeH="0" baseline="0" noProof="0" dirty="0">
                  <a:ln>
                    <a:noFill/>
                  </a:ln>
                  <a:solidFill>
                    <a:srgbClr val="FFFFFF"/>
                  </a:solidFill>
                  <a:effectLst/>
                  <a:uLnTx/>
                  <a:uFillTx/>
                  <a:latin typeface="Ericsson Hilda"/>
                  <a:ea typeface="+mn-ea"/>
                  <a:cs typeface="+mn-cs"/>
                </a:rPr>
                <a:t>CPS Project</a:t>
              </a:r>
            </a:p>
          </p:txBody>
        </p:sp>
        <p:sp>
          <p:nvSpPr>
            <p:cNvPr id="14" name="Oval 13">
              <a:extLst>
                <a:ext uri="{FF2B5EF4-FFF2-40B4-BE49-F238E27FC236}">
                  <a16:creationId xmlns:a16="http://schemas.microsoft.com/office/drawing/2014/main" id="{7B0F992E-5D69-44ED-9FA0-5B9042ECDCD7}"/>
                </a:ext>
              </a:extLst>
            </p:cNvPr>
            <p:cNvSpPr/>
            <p:nvPr/>
          </p:nvSpPr>
          <p:spPr bwMode="auto">
            <a:xfrm>
              <a:off x="4562475" y="3533775"/>
              <a:ext cx="2043112" cy="638175"/>
            </a:xfrm>
            <a:prstGeom prst="ellipse">
              <a:avLst/>
            </a:prstGeom>
            <a:solidFill>
              <a:srgbClr val="7030A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defTabSz="914400">
                <a:spcBef>
                  <a:spcPts val="300"/>
                </a:spcBef>
              </a:pPr>
              <a:endParaRPr lang="en-US" sz="2000" dirty="0">
                <a:solidFill>
                  <a:srgbClr val="FFFFFF"/>
                </a:solidFill>
                <a:latin typeface="Ericsson Hilda"/>
                <a:ea typeface="+mn-ea"/>
                <a:cs typeface="+mn-cs"/>
              </a:endParaRPr>
            </a:p>
          </p:txBody>
        </p:sp>
        <p:sp>
          <p:nvSpPr>
            <p:cNvPr id="15" name="Rectangle: Rounded Corners 14">
              <a:extLst>
                <a:ext uri="{FF2B5EF4-FFF2-40B4-BE49-F238E27FC236}">
                  <a16:creationId xmlns:a16="http://schemas.microsoft.com/office/drawing/2014/main" id="{6D35A6FA-CFDD-45C8-8173-95F6D192CA21}"/>
                </a:ext>
              </a:extLst>
            </p:cNvPr>
            <p:cNvSpPr/>
            <p:nvPr/>
          </p:nvSpPr>
          <p:spPr bwMode="auto">
            <a:xfrm>
              <a:off x="4562475" y="5186362"/>
              <a:ext cx="2057400" cy="766763"/>
            </a:xfrm>
            <a:prstGeom prst="roundRect">
              <a:avLst/>
            </a:prstGeom>
            <a:solidFill>
              <a:srgbClr val="FFFFFF"/>
            </a:solidFill>
            <a:ln w="12700" cap="flat" cmpd="sng" algn="ctr">
              <a:solidFill>
                <a:srgbClr val="002060"/>
              </a:solid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0" marR="0" lvl="0" indent="0" algn="ctr" defTabSz="914400" eaLnBrk="1" fontAlgn="auto" latinLnBrk="0" hangingPunct="1">
                <a:lnSpc>
                  <a:spcPct val="100000"/>
                </a:lnSpc>
                <a:spcBef>
                  <a:spcPts val="300"/>
                </a:spcBef>
                <a:spcAft>
                  <a:spcPts val="0"/>
                </a:spcAft>
                <a:buClrTx/>
                <a:buSzTx/>
                <a:buFontTx/>
                <a:buNone/>
                <a:tabLst/>
                <a:defRPr/>
              </a:pPr>
              <a:r>
                <a:rPr kumimoji="0" lang="en-US" sz="2000" b="0" i="0" u="none" strike="noStrike" kern="0" cap="none" spc="0" normalizeH="0" baseline="0" noProof="0" dirty="0">
                  <a:ln>
                    <a:noFill/>
                  </a:ln>
                  <a:solidFill>
                    <a:srgbClr val="181818"/>
                  </a:solidFill>
                  <a:effectLst/>
                  <a:uLnTx/>
                  <a:uFillTx/>
                  <a:latin typeface="Ericsson Hilda"/>
                  <a:ea typeface="+mn-ea"/>
                  <a:cs typeface="+mn-cs"/>
                </a:rPr>
                <a:t>O1 compliant entity</a:t>
              </a:r>
            </a:p>
          </p:txBody>
        </p:sp>
        <p:cxnSp>
          <p:nvCxnSpPr>
            <p:cNvPr id="16" name="Straight Arrow Connector 15">
              <a:extLst>
                <a:ext uri="{FF2B5EF4-FFF2-40B4-BE49-F238E27FC236}">
                  <a16:creationId xmlns:a16="http://schemas.microsoft.com/office/drawing/2014/main" id="{1A2FC343-9992-490F-B60D-35400C211B15}"/>
                </a:ext>
              </a:extLst>
            </p:cNvPr>
            <p:cNvCxnSpPr>
              <a:cxnSpLocks/>
              <a:stCxn id="14" idx="4"/>
              <a:endCxn id="15" idx="0"/>
            </p:cNvCxnSpPr>
            <p:nvPr/>
          </p:nvCxnSpPr>
          <p:spPr bwMode="auto">
            <a:xfrm>
              <a:off x="5584031" y="4171950"/>
              <a:ext cx="7144" cy="1014412"/>
            </a:xfrm>
            <a:prstGeom prst="straightConnector1">
              <a:avLst/>
            </a:prstGeom>
            <a:solidFill>
              <a:srgbClr val="0082F0"/>
            </a:solidFill>
            <a:ln w="38100" cap="flat" cmpd="sng" algn="ctr">
              <a:solidFill>
                <a:srgbClr val="7030A0"/>
              </a:solidFill>
              <a:prstDash val="solid"/>
              <a:round/>
              <a:headEnd type="triangle" w="med" len="med"/>
              <a:tailEnd type="triangle" w="med" len="med"/>
            </a:ln>
            <a:effectLst/>
          </p:spPr>
        </p:cxnSp>
        <p:sp>
          <p:nvSpPr>
            <p:cNvPr id="17" name="Oval 16">
              <a:extLst>
                <a:ext uri="{FF2B5EF4-FFF2-40B4-BE49-F238E27FC236}">
                  <a16:creationId xmlns:a16="http://schemas.microsoft.com/office/drawing/2014/main" id="{6F408BB5-72FB-4564-8E0C-F5FE7F64163B}"/>
                </a:ext>
              </a:extLst>
            </p:cNvPr>
            <p:cNvSpPr/>
            <p:nvPr/>
          </p:nvSpPr>
          <p:spPr bwMode="auto">
            <a:xfrm>
              <a:off x="3730227" y="3100387"/>
              <a:ext cx="921543" cy="638175"/>
            </a:xfrm>
            <a:prstGeom prst="ellipse">
              <a:avLst/>
            </a:prstGeom>
            <a:solidFill>
              <a:srgbClr val="7030A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defTabSz="914400">
                <a:spcBef>
                  <a:spcPts val="300"/>
                </a:spcBef>
              </a:pPr>
              <a:r>
                <a:rPr lang="en-US" sz="2000" dirty="0">
                  <a:solidFill>
                    <a:srgbClr val="FFFFFF"/>
                  </a:solidFill>
                  <a:latin typeface="Ericsson Hilda"/>
                  <a:ea typeface="+mn-ea"/>
                  <a:cs typeface="+mn-cs"/>
                </a:rPr>
                <a:t>CPS</a:t>
              </a:r>
            </a:p>
          </p:txBody>
        </p:sp>
      </p:grpSp>
      <p:sp>
        <p:nvSpPr>
          <p:cNvPr id="18" name="TextBox 17">
            <a:extLst>
              <a:ext uri="{FF2B5EF4-FFF2-40B4-BE49-F238E27FC236}">
                <a16:creationId xmlns:a16="http://schemas.microsoft.com/office/drawing/2014/main" id="{2F09D9BB-6583-4A8D-AC46-77CBDE487C9D}"/>
              </a:ext>
            </a:extLst>
          </p:cNvPr>
          <p:cNvSpPr txBox="1"/>
          <p:nvPr/>
        </p:nvSpPr>
        <p:spPr>
          <a:xfrm>
            <a:off x="5089139" y="3414194"/>
            <a:ext cx="1261884" cy="369332"/>
          </a:xfrm>
          <a:prstGeom prst="rect">
            <a:avLst/>
          </a:prstGeom>
          <a:noFill/>
        </p:spPr>
        <p:txBody>
          <a:bodyPr wrap="none" rtlCol="0">
            <a:spAutoFit/>
          </a:bodyPr>
          <a:lstStyle/>
          <a:p>
            <a:r>
              <a:rPr lang="en-US" dirty="0">
                <a:solidFill>
                  <a:schemeClr val="bg1"/>
                </a:solidFill>
              </a:rPr>
              <a:t>xNF Proxy</a:t>
            </a:r>
          </a:p>
        </p:txBody>
      </p:sp>
    </p:spTree>
    <p:extLst>
      <p:ext uri="{BB962C8B-B14F-4D97-AF65-F5344CB8AC3E}">
        <p14:creationId xmlns:p14="http://schemas.microsoft.com/office/powerpoint/2010/main" val="19240771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BFB01B6-804B-42CB-BB39-B57F06C0BE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grpSp>
        <p:nvGrpSpPr>
          <p:cNvPr id="6" name="Group 5">
            <a:extLst>
              <a:ext uri="{FF2B5EF4-FFF2-40B4-BE49-F238E27FC236}">
                <a16:creationId xmlns:a16="http://schemas.microsoft.com/office/drawing/2014/main" id="{D02208A3-9989-434B-8A18-FFF64EAB2216}"/>
              </a:ext>
            </a:extLst>
          </p:cNvPr>
          <p:cNvGrpSpPr/>
          <p:nvPr/>
        </p:nvGrpSpPr>
        <p:grpSpPr>
          <a:xfrm>
            <a:off x="152158" y="407934"/>
            <a:ext cx="3669840" cy="811305"/>
            <a:chOff x="1524814" y="5809921"/>
            <a:chExt cx="945329" cy="208987"/>
          </a:xfrm>
        </p:grpSpPr>
        <p:pic>
          <p:nvPicPr>
            <p:cNvPr id="7" name="Picture 6">
              <a:extLst>
                <a:ext uri="{FF2B5EF4-FFF2-40B4-BE49-F238E27FC236}">
                  <a16:creationId xmlns:a16="http://schemas.microsoft.com/office/drawing/2014/main" id="{4C17903F-8FB4-4CE0-AFA9-4E5FD68B8CF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8" name="Picture 7">
              <a:extLst>
                <a:ext uri="{FF2B5EF4-FFF2-40B4-BE49-F238E27FC236}">
                  <a16:creationId xmlns:a16="http://schemas.microsoft.com/office/drawing/2014/main" id="{6A536C49-5E83-4CFB-826F-A9FC7E2E75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Заголовок 1">
            <a:extLst>
              <a:ext uri="{FF2B5EF4-FFF2-40B4-BE49-F238E27FC236}">
                <a16:creationId xmlns:a16="http://schemas.microsoft.com/office/drawing/2014/main" id="{89D68623-274B-408C-8999-AEF7A1AC822F}"/>
              </a:ext>
            </a:extLst>
          </p:cNvPr>
          <p:cNvSpPr txBox="1">
            <a:spLocks/>
          </p:cNvSpPr>
          <p:nvPr/>
        </p:nvSpPr>
        <p:spPr>
          <a:xfrm>
            <a:off x="295065" y="207456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effectLst>
                  <a:outerShdw blurRad="50800" dist="50800" dir="5400000" algn="ctr" rotWithShape="0">
                    <a:srgbClr val="FF0000"/>
                  </a:outerShdw>
                </a:effectLst>
              </a:rPr>
              <a:t>Overview for</a:t>
            </a:r>
          </a:p>
          <a:p>
            <a:r>
              <a:rPr lang="en-US" b="1" dirty="0">
                <a:solidFill>
                  <a:schemeClr val="bg1"/>
                </a:solidFill>
                <a:effectLst>
                  <a:outerShdw blurRad="50800" dist="50800" dir="5400000" algn="ctr" rotWithShape="0">
                    <a:srgbClr val="FF0000"/>
                  </a:outerShdw>
                </a:effectLst>
              </a:rPr>
              <a:t>Configuration Persistence Service (CPS)  </a:t>
            </a:r>
          </a:p>
          <a:p>
            <a:endParaRPr lang="en-US" b="1" dirty="0">
              <a:solidFill>
                <a:schemeClr val="bg1"/>
              </a:solidFill>
              <a:effectLst>
                <a:outerShdw blurRad="50800" dist="50800" dir="5400000" algn="ctr" rotWithShape="0">
                  <a:srgbClr val="FF0000"/>
                </a:outerShdw>
              </a:effectLst>
            </a:endParaRPr>
          </a:p>
        </p:txBody>
      </p:sp>
      <p:pic>
        <p:nvPicPr>
          <p:cNvPr id="9" name="Picture 2">
            <a:extLst>
              <a:ext uri="{FF2B5EF4-FFF2-40B4-BE49-F238E27FC236}">
                <a16:creationId xmlns:a16="http://schemas.microsoft.com/office/drawing/2014/main" id="{EA170E62-AAF1-4305-8651-E52F8DA52D0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15707" y="3291772"/>
            <a:ext cx="1331366" cy="1333387"/>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a:extLst>
              <a:ext uri="{FF2B5EF4-FFF2-40B4-BE49-F238E27FC236}">
                <a16:creationId xmlns:a16="http://schemas.microsoft.com/office/drawing/2014/main" id="{87D9A6BE-55EE-485A-AF71-FBC5276D39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3885" y="3291772"/>
            <a:ext cx="1333387" cy="133338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2" descr="C:\Users\cheung\AppData\Local\Temp\SNAGHTML27cc8a26.PNG">
            <a:extLst>
              <a:ext uri="{FF2B5EF4-FFF2-40B4-BE49-F238E27FC236}">
                <a16:creationId xmlns:a16="http://schemas.microsoft.com/office/drawing/2014/main" id="{4C1F623A-7ECB-4433-9556-B408BD3B773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500857" y="3291772"/>
            <a:ext cx="1321265" cy="133338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4" descr="C:\Users\cheung\AppData\Local\Temp\SNAGHTML2f5ccbf.PNG">
            <a:extLst>
              <a:ext uri="{FF2B5EF4-FFF2-40B4-BE49-F238E27FC236}">
                <a16:creationId xmlns:a16="http://schemas.microsoft.com/office/drawing/2014/main" id="{BE536D5B-69E2-4A52-8C29-4F0E9C70E2C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540658" y="3291772"/>
            <a:ext cx="1333387" cy="133338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1A7C314C-9915-4ABB-8BAE-712DB262E1C0}"/>
              </a:ext>
            </a:extLst>
          </p:cNvPr>
          <p:cNvSpPr txBox="1"/>
          <p:nvPr/>
        </p:nvSpPr>
        <p:spPr>
          <a:xfrm>
            <a:off x="364158" y="4621928"/>
            <a:ext cx="1502334" cy="369332"/>
          </a:xfrm>
          <a:prstGeom prst="rect">
            <a:avLst/>
          </a:prstGeom>
          <a:noFill/>
        </p:spPr>
        <p:txBody>
          <a:bodyPr wrap="none" rtlCol="0">
            <a:spAutoFit/>
          </a:bodyPr>
          <a:lstStyle/>
          <a:p>
            <a:r>
              <a:rPr lang="en-US" b="1" dirty="0">
                <a:solidFill>
                  <a:schemeClr val="bg1"/>
                </a:solidFill>
              </a:rPr>
              <a:t>Business Case</a:t>
            </a:r>
          </a:p>
        </p:txBody>
      </p:sp>
      <p:sp>
        <p:nvSpPr>
          <p:cNvPr id="14" name="TextBox 13">
            <a:extLst>
              <a:ext uri="{FF2B5EF4-FFF2-40B4-BE49-F238E27FC236}">
                <a16:creationId xmlns:a16="http://schemas.microsoft.com/office/drawing/2014/main" id="{5892A55D-6911-4C95-9704-347EF3CA91B5}"/>
              </a:ext>
            </a:extLst>
          </p:cNvPr>
          <p:cNvSpPr txBox="1"/>
          <p:nvPr/>
        </p:nvSpPr>
        <p:spPr>
          <a:xfrm>
            <a:off x="2275770" y="4621928"/>
            <a:ext cx="1748556" cy="369332"/>
          </a:xfrm>
          <a:prstGeom prst="rect">
            <a:avLst/>
          </a:prstGeom>
          <a:noFill/>
        </p:spPr>
        <p:txBody>
          <a:bodyPr wrap="none" rtlCol="0">
            <a:spAutoFit/>
          </a:bodyPr>
          <a:lstStyle/>
          <a:p>
            <a:r>
              <a:rPr lang="en-US" b="1" dirty="0">
                <a:solidFill>
                  <a:schemeClr val="bg1"/>
                </a:solidFill>
              </a:rPr>
              <a:t>Architecture S/C</a:t>
            </a:r>
          </a:p>
        </p:txBody>
      </p:sp>
      <p:sp>
        <p:nvSpPr>
          <p:cNvPr id="15" name="TextBox 14">
            <a:extLst>
              <a:ext uri="{FF2B5EF4-FFF2-40B4-BE49-F238E27FC236}">
                <a16:creationId xmlns:a16="http://schemas.microsoft.com/office/drawing/2014/main" id="{D1BAB125-DF9E-4052-9524-9EF3ED3D299D}"/>
              </a:ext>
            </a:extLst>
          </p:cNvPr>
          <p:cNvSpPr txBox="1"/>
          <p:nvPr/>
        </p:nvSpPr>
        <p:spPr>
          <a:xfrm>
            <a:off x="4630251" y="4621927"/>
            <a:ext cx="1097160" cy="369332"/>
          </a:xfrm>
          <a:prstGeom prst="rect">
            <a:avLst/>
          </a:prstGeom>
          <a:noFill/>
        </p:spPr>
        <p:txBody>
          <a:bodyPr wrap="none" rtlCol="0">
            <a:spAutoFit/>
          </a:bodyPr>
          <a:lstStyle/>
          <a:p>
            <a:r>
              <a:rPr lang="en-US" b="1" dirty="0">
                <a:solidFill>
                  <a:schemeClr val="bg1"/>
                </a:solidFill>
              </a:rPr>
              <a:t>Overview</a:t>
            </a:r>
          </a:p>
        </p:txBody>
      </p:sp>
      <p:sp>
        <p:nvSpPr>
          <p:cNvPr id="16" name="TextBox 15">
            <a:extLst>
              <a:ext uri="{FF2B5EF4-FFF2-40B4-BE49-F238E27FC236}">
                <a16:creationId xmlns:a16="http://schemas.microsoft.com/office/drawing/2014/main" id="{36C35AA0-12B7-413F-9376-31E7E5BF4DC1}"/>
              </a:ext>
            </a:extLst>
          </p:cNvPr>
          <p:cNvSpPr txBox="1"/>
          <p:nvPr/>
        </p:nvSpPr>
        <p:spPr>
          <a:xfrm>
            <a:off x="6402876" y="4621927"/>
            <a:ext cx="1657057" cy="369332"/>
          </a:xfrm>
          <a:prstGeom prst="rect">
            <a:avLst/>
          </a:prstGeom>
          <a:noFill/>
        </p:spPr>
        <p:txBody>
          <a:bodyPr wrap="none" rtlCol="0">
            <a:spAutoFit/>
          </a:bodyPr>
          <a:lstStyle/>
          <a:p>
            <a:r>
              <a:rPr lang="en-US" b="1" dirty="0">
                <a:solidFill>
                  <a:schemeClr val="bg1"/>
                </a:solidFill>
              </a:rPr>
              <a:t>Technical Flows</a:t>
            </a:r>
          </a:p>
        </p:txBody>
      </p:sp>
    </p:spTree>
    <p:extLst>
      <p:ext uri="{BB962C8B-B14F-4D97-AF65-F5344CB8AC3E}">
        <p14:creationId xmlns:p14="http://schemas.microsoft.com/office/powerpoint/2010/main" val="818254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4286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in R8</a:t>
            </a:r>
            <a:endParaRPr lang="en-US" sz="3200" dirty="0"/>
          </a:p>
        </p:txBody>
      </p:sp>
      <p:sp>
        <p:nvSpPr>
          <p:cNvPr id="2" name="TextBox 1">
            <a:extLst>
              <a:ext uri="{FF2B5EF4-FFF2-40B4-BE49-F238E27FC236}">
                <a16:creationId xmlns:a16="http://schemas.microsoft.com/office/drawing/2014/main" id="{6BF5F8E9-8228-42CD-87A7-C9112FAC406D}"/>
              </a:ext>
            </a:extLst>
          </p:cNvPr>
          <p:cNvSpPr txBox="1"/>
          <p:nvPr/>
        </p:nvSpPr>
        <p:spPr>
          <a:xfrm>
            <a:off x="0" y="685741"/>
            <a:ext cx="9025467" cy="4862870"/>
          </a:xfrm>
          <a:prstGeom prst="rect">
            <a:avLst/>
          </a:prstGeom>
          <a:noFill/>
        </p:spPr>
        <p:txBody>
          <a:bodyPr wrap="square" rtlCol="0">
            <a:spAutoFit/>
          </a:bodyPr>
          <a:lstStyle/>
          <a:p>
            <a:r>
              <a:rPr lang="en-US" b="1" dirty="0">
                <a:solidFill>
                  <a:srgbClr val="FF0000"/>
                </a:solidFill>
              </a:rPr>
              <a:t>Executive Summary</a:t>
            </a:r>
            <a:r>
              <a:rPr lang="en-US" dirty="0">
                <a:solidFill>
                  <a:srgbClr val="FF0000"/>
                </a:solidFill>
              </a:rPr>
              <a:t> </a:t>
            </a:r>
            <a:r>
              <a:rPr lang="en-US" dirty="0"/>
              <a:t>- </a:t>
            </a:r>
            <a:r>
              <a:rPr lang="en-US" dirty="0">
                <a:solidFill>
                  <a:srgbClr val="00608A"/>
                </a:solidFill>
              </a:rPr>
              <a:t>The Configuration Persistence Service (CPS) is a </a:t>
            </a:r>
            <a:r>
              <a:rPr lang="en-US" i="1" dirty="0">
                <a:solidFill>
                  <a:srgbClr val="00608A"/>
                </a:solidFill>
              </a:rPr>
              <a:t>real-time service </a:t>
            </a:r>
            <a:r>
              <a:rPr lang="en-US" dirty="0">
                <a:solidFill>
                  <a:srgbClr val="00608A"/>
                </a:solidFill>
              </a:rPr>
              <a:t>that is designed to serve as a data repository for Run-time Network Element (configuration) data that needs to be persistent applicable to multiple domain (RAN, Transport, and Core). This was explored as a R7 </a:t>
            </a:r>
            <a:r>
              <a:rPr lang="en-US" dirty="0" err="1">
                <a:solidFill>
                  <a:srgbClr val="00608A"/>
                </a:solidFill>
              </a:rPr>
              <a:t>PoC</a:t>
            </a:r>
            <a:r>
              <a:rPr lang="en-US" dirty="0">
                <a:solidFill>
                  <a:srgbClr val="00608A"/>
                </a:solidFill>
              </a:rPr>
              <a:t>.  </a:t>
            </a:r>
            <a:r>
              <a:rPr lang="en-US" i="1" u="sng" dirty="0">
                <a:solidFill>
                  <a:srgbClr val="00608A"/>
                </a:solidFill>
              </a:rPr>
              <a:t>Focus on storing run-time DATA RELATED to NETWORK ELEMENT instances.</a:t>
            </a:r>
            <a:r>
              <a:rPr lang="en-US" i="1" dirty="0">
                <a:solidFill>
                  <a:srgbClr val="00608A"/>
                </a:solidFill>
              </a:rPr>
              <a:t> </a:t>
            </a:r>
            <a:r>
              <a:rPr lang="en-US" dirty="0">
                <a:solidFill>
                  <a:srgbClr val="00608A"/>
                </a:solidFill>
              </a:rPr>
              <a:t>In R8, this is being proposed as a </a:t>
            </a:r>
            <a:r>
              <a:rPr lang="en-US" u="sng" dirty="0">
                <a:solidFill>
                  <a:srgbClr val="00608A"/>
                </a:solidFill>
              </a:rPr>
              <a:t>stand-alone project</a:t>
            </a:r>
            <a:r>
              <a:rPr lang="en-US" dirty="0">
                <a:solidFill>
                  <a:srgbClr val="00608A"/>
                </a:solidFill>
              </a:rPr>
              <a:t>.</a:t>
            </a:r>
          </a:p>
          <a:p>
            <a:endParaRPr lang="en-US" dirty="0"/>
          </a:p>
          <a:p>
            <a:r>
              <a:rPr lang="en-US" b="1" dirty="0">
                <a:solidFill>
                  <a:srgbClr val="FF0000"/>
                </a:solidFill>
              </a:rPr>
              <a:t>Business Impact</a:t>
            </a:r>
            <a:r>
              <a:rPr lang="en-US" dirty="0">
                <a:solidFill>
                  <a:srgbClr val="FF0000"/>
                </a:solidFill>
              </a:rPr>
              <a:t> </a:t>
            </a:r>
            <a:r>
              <a:rPr lang="en-US" dirty="0"/>
              <a:t>- </a:t>
            </a:r>
            <a:r>
              <a:rPr lang="en-US" dirty="0">
                <a:solidFill>
                  <a:srgbClr val="00608A"/>
                </a:solidFill>
              </a:rPr>
              <a:t>The ability for service operators to </a:t>
            </a:r>
            <a:r>
              <a:rPr lang="en-US" i="1" u="sng" dirty="0">
                <a:solidFill>
                  <a:srgbClr val="00608A"/>
                </a:solidFill>
              </a:rPr>
              <a:t>visualize and manage network element data in a network (PNFs, VNFs, and logical constructs)</a:t>
            </a:r>
            <a:r>
              <a:rPr lang="en-US" i="1" dirty="0">
                <a:solidFill>
                  <a:srgbClr val="00608A"/>
                </a:solidFill>
              </a:rPr>
              <a:t> </a:t>
            </a:r>
            <a:r>
              <a:rPr lang="en-US" dirty="0">
                <a:solidFill>
                  <a:srgbClr val="00608A"/>
                </a:solidFill>
              </a:rPr>
              <a:t>with ONAP is a critical business function because they are key Life Cycle Management (LCM) and OA&amp;M operations. The project has business impacts to enhance the operation of data-handling within ONAP by providing efficient data layer services.</a:t>
            </a:r>
          </a:p>
          <a:p>
            <a:endParaRPr lang="en-US" sz="1600" b="1" dirty="0">
              <a:solidFill>
                <a:srgbClr val="FF0000"/>
              </a:solidFill>
            </a:endParaRPr>
          </a:p>
          <a:p>
            <a:endParaRPr lang="en-US" sz="1600" b="1" dirty="0">
              <a:solidFill>
                <a:srgbClr val="FF0000"/>
              </a:solidFill>
            </a:endParaRPr>
          </a:p>
          <a:p>
            <a:r>
              <a:rPr lang="en-US" sz="1600" b="1" dirty="0">
                <a:solidFill>
                  <a:srgbClr val="FF0000"/>
                </a:solidFill>
              </a:rPr>
              <a:t>Business Markets</a:t>
            </a:r>
            <a:r>
              <a:rPr lang="en-US" sz="1600" dirty="0">
                <a:solidFill>
                  <a:srgbClr val="FF0000"/>
                </a:solidFill>
              </a:rPr>
              <a:t> </a:t>
            </a:r>
            <a:r>
              <a:rPr lang="en-US" sz="1600" dirty="0"/>
              <a:t>- </a:t>
            </a:r>
            <a:r>
              <a:rPr lang="en-US" sz="1600" dirty="0">
                <a:solidFill>
                  <a:srgbClr val="00608A"/>
                </a:solidFill>
              </a:rPr>
              <a:t>This project applies to any domain (wireless, transport, optical, and wireline) that ONAP may manage. It is not a market or geographical specific capability. It is expected that scaled ONAP installations such as Edge &amp; Core ONAP deployments will also deploy the database across each installation.</a:t>
            </a:r>
          </a:p>
          <a:p>
            <a:r>
              <a:rPr lang="en-US" sz="1600" b="1" dirty="0">
                <a:solidFill>
                  <a:srgbClr val="FF0000"/>
                </a:solidFill>
              </a:rPr>
              <a:t>Funding/Financial Impacts</a:t>
            </a:r>
            <a:r>
              <a:rPr lang="en-US" sz="1600" dirty="0">
                <a:solidFill>
                  <a:srgbClr val="FF0000"/>
                </a:solidFill>
              </a:rPr>
              <a:t> </a:t>
            </a:r>
            <a:r>
              <a:rPr lang="en-US" sz="1600" dirty="0"/>
              <a:t>- </a:t>
            </a:r>
            <a:r>
              <a:rPr lang="en-US" sz="1600" dirty="0">
                <a:solidFill>
                  <a:srgbClr val="00608A"/>
                </a:solidFill>
              </a:rPr>
              <a:t>This project represents a large potential Operating Expense (OPEX) savings for operators because of the ability to configure networks saving time and expenses. </a:t>
            </a:r>
          </a:p>
        </p:txBody>
      </p:sp>
      <p:pic>
        <p:nvPicPr>
          <p:cNvPr id="10" name="Picture 4">
            <a:extLst>
              <a:ext uri="{FF2B5EF4-FFF2-40B4-BE49-F238E27FC236}">
                <a16:creationId xmlns:a16="http://schemas.microsoft.com/office/drawing/2014/main" id="{7CFB0AD9-D084-44D8-87E6-0C404407A7D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12480" y="8342"/>
            <a:ext cx="731520" cy="731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22236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C342BFA0-0B69-4985-A440-F7ECDDC715FF}"/>
              </a:ext>
            </a:extLst>
          </p:cNvPr>
          <p:cNvSpPr/>
          <p:nvPr/>
        </p:nvSpPr>
        <p:spPr>
          <a:xfrm>
            <a:off x="7296394" y="4283308"/>
            <a:ext cx="1528380" cy="390807"/>
          </a:xfrm>
          <a:prstGeom prst="roundRect">
            <a:avLst>
              <a:gd name="adj" fmla="val 12667"/>
            </a:avLst>
          </a:prstGeom>
          <a:solidFill>
            <a:schemeClr val="bg1"/>
          </a:solid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AF929643-6057-41E6-AB14-94A979BC6986}"/>
              </a:ext>
            </a:extLst>
          </p:cNvPr>
          <p:cNvSpPr txBox="1"/>
          <p:nvPr/>
        </p:nvSpPr>
        <p:spPr>
          <a:xfrm>
            <a:off x="7296392" y="4239967"/>
            <a:ext cx="1396344" cy="461665"/>
          </a:xfrm>
          <a:prstGeom prst="rect">
            <a:avLst/>
          </a:prstGeom>
          <a:noFill/>
        </p:spPr>
        <p:txBody>
          <a:bodyPr wrap="none" rtlCol="0">
            <a:spAutoFit/>
          </a:bodyPr>
          <a:lstStyle/>
          <a:p>
            <a:r>
              <a:rPr lang="en-US" sz="1200" b="1" dirty="0">
                <a:solidFill>
                  <a:srgbClr val="FF0000"/>
                </a:solidFill>
              </a:rPr>
              <a:t>Configuration  </a:t>
            </a:r>
          </a:p>
          <a:p>
            <a:r>
              <a:rPr lang="en-US" sz="1200" b="1" dirty="0">
                <a:solidFill>
                  <a:srgbClr val="FF0000"/>
                </a:solidFill>
              </a:rPr>
              <a:t>Persistence Service</a:t>
            </a:r>
          </a:p>
        </p:txBody>
      </p:sp>
      <p:grpSp>
        <p:nvGrpSpPr>
          <p:cNvPr id="8" name="Group 7">
            <a:extLst>
              <a:ext uri="{FF2B5EF4-FFF2-40B4-BE49-F238E27FC236}">
                <a16:creationId xmlns:a16="http://schemas.microsoft.com/office/drawing/2014/main" id="{A6409038-AAF3-43DD-935E-C34F7DC1984B}"/>
              </a:ext>
            </a:extLst>
          </p:cNvPr>
          <p:cNvGrpSpPr/>
          <p:nvPr/>
        </p:nvGrpSpPr>
        <p:grpSpPr>
          <a:xfrm>
            <a:off x="8495521" y="4634390"/>
            <a:ext cx="384811" cy="290525"/>
            <a:chOff x="93332" y="652239"/>
            <a:chExt cx="1804595" cy="1362434"/>
          </a:xfrm>
        </p:grpSpPr>
        <p:pic>
          <p:nvPicPr>
            <p:cNvPr id="9" name="Picture 8">
              <a:extLst>
                <a:ext uri="{FF2B5EF4-FFF2-40B4-BE49-F238E27FC236}">
                  <a16:creationId xmlns:a16="http://schemas.microsoft.com/office/drawing/2014/main" id="{F321B56F-F6FB-4266-9C98-077160B28EB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332" y="652239"/>
              <a:ext cx="1719070" cy="1351189"/>
            </a:xfrm>
            <a:prstGeom prst="rect">
              <a:avLst/>
            </a:prstGeom>
          </p:spPr>
        </p:pic>
        <p:sp>
          <p:nvSpPr>
            <p:cNvPr id="10" name="Rectangle 9">
              <a:extLst>
                <a:ext uri="{FF2B5EF4-FFF2-40B4-BE49-F238E27FC236}">
                  <a16:creationId xmlns:a16="http://schemas.microsoft.com/office/drawing/2014/main" id="{C8D15457-84C2-4ED0-B329-027BC24F5914}"/>
                </a:ext>
              </a:extLst>
            </p:cNvPr>
            <p:cNvSpPr/>
            <p:nvPr/>
          </p:nvSpPr>
          <p:spPr>
            <a:xfrm>
              <a:off x="1528233" y="1910171"/>
              <a:ext cx="369694" cy="104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 name="Group 2">
            <a:extLst>
              <a:ext uri="{FF2B5EF4-FFF2-40B4-BE49-F238E27FC236}">
                <a16:creationId xmlns:a16="http://schemas.microsoft.com/office/drawing/2014/main" id="{64985B3D-C7DE-4C51-B543-42047F5BE025}"/>
              </a:ext>
            </a:extLst>
          </p:cNvPr>
          <p:cNvGrpSpPr/>
          <p:nvPr/>
        </p:nvGrpSpPr>
        <p:grpSpPr>
          <a:xfrm>
            <a:off x="0" y="397932"/>
            <a:ext cx="9144000" cy="6180667"/>
            <a:chOff x="0" y="127000"/>
            <a:chExt cx="9144000" cy="6451600"/>
          </a:xfrm>
        </p:grpSpPr>
        <p:pic>
          <p:nvPicPr>
            <p:cNvPr id="5" name="Picture 4">
              <a:extLst>
                <a:ext uri="{FF2B5EF4-FFF2-40B4-BE49-F238E27FC236}">
                  <a16:creationId xmlns:a16="http://schemas.microsoft.com/office/drawing/2014/main" id="{332B2F1F-53E7-4855-9AA0-742CA63998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27000"/>
              <a:ext cx="9144000" cy="6451600"/>
            </a:xfrm>
            <a:prstGeom prst="rect">
              <a:avLst/>
            </a:prstGeom>
          </p:spPr>
        </p:pic>
        <p:pic>
          <p:nvPicPr>
            <p:cNvPr id="2" name="Picture 1">
              <a:extLst>
                <a:ext uri="{FF2B5EF4-FFF2-40B4-BE49-F238E27FC236}">
                  <a16:creationId xmlns:a16="http://schemas.microsoft.com/office/drawing/2014/main" id="{69E838A2-D7DD-4C8B-8B6B-49C23B7570D9}"/>
                </a:ext>
              </a:extLst>
            </p:cNvPr>
            <p:cNvPicPr>
              <a:picLocks noChangeAspect="1"/>
            </p:cNvPicPr>
            <p:nvPr/>
          </p:nvPicPr>
          <p:blipFill>
            <a:blip r:embed="rId4"/>
            <a:stretch>
              <a:fillRect/>
            </a:stretch>
          </p:blipFill>
          <p:spPr>
            <a:xfrm>
              <a:off x="7077059" y="271780"/>
              <a:ext cx="1747714" cy="823816"/>
            </a:xfrm>
            <a:prstGeom prst="rect">
              <a:avLst/>
            </a:prstGeom>
          </p:spPr>
        </p:pic>
      </p:grpSp>
      <p:grpSp>
        <p:nvGrpSpPr>
          <p:cNvPr id="11" name="Group 10">
            <a:extLst>
              <a:ext uri="{FF2B5EF4-FFF2-40B4-BE49-F238E27FC236}">
                <a16:creationId xmlns:a16="http://schemas.microsoft.com/office/drawing/2014/main" id="{7753CF95-B610-47B9-9B4F-BFC3C8768A07}"/>
              </a:ext>
            </a:extLst>
          </p:cNvPr>
          <p:cNvGrpSpPr/>
          <p:nvPr/>
        </p:nvGrpSpPr>
        <p:grpSpPr>
          <a:xfrm>
            <a:off x="0" y="-1"/>
            <a:ext cx="9144000" cy="6867036"/>
            <a:chOff x="0" y="-1"/>
            <a:chExt cx="9144000" cy="6867036"/>
          </a:xfrm>
        </p:grpSpPr>
        <p:sp>
          <p:nvSpPr>
            <p:cNvPr id="12" name="Rectangle 11">
              <a:extLst>
                <a:ext uri="{FF2B5EF4-FFF2-40B4-BE49-F238E27FC236}">
                  <a16:creationId xmlns:a16="http://schemas.microsoft.com/office/drawing/2014/main" id="{2F3F844C-37A8-45B9-840A-B74F5E3A9885}"/>
                </a:ext>
              </a:extLst>
            </p:cNvPr>
            <p:cNvSpPr/>
            <p:nvPr/>
          </p:nvSpPr>
          <p:spPr>
            <a:xfrm>
              <a:off x="0" y="-1"/>
              <a:ext cx="9144000" cy="584201"/>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a:extLst>
                <a:ext uri="{FF2B5EF4-FFF2-40B4-BE49-F238E27FC236}">
                  <a16:creationId xmlns:a16="http://schemas.microsoft.com/office/drawing/2014/main" id="{15E619B3-E8B5-40DD-BF17-87E8D2CD8F60}"/>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14" name="Picture 13">
              <a:extLst>
                <a:ext uri="{FF2B5EF4-FFF2-40B4-BE49-F238E27FC236}">
                  <a16:creationId xmlns:a16="http://schemas.microsoft.com/office/drawing/2014/main" id="{603929A7-E78B-432B-9F36-E43E4E3B07A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15" name="Shape 72">
              <a:extLst>
                <a:ext uri="{FF2B5EF4-FFF2-40B4-BE49-F238E27FC236}">
                  <a16:creationId xmlns:a16="http://schemas.microsoft.com/office/drawing/2014/main" id="{448CD8C7-4A71-451B-ACB6-C30849A931A1}"/>
                </a:ext>
              </a:extLst>
            </p:cNvPr>
            <p:cNvPicPr preferRelativeResize="0"/>
            <p:nvPr/>
          </p:nvPicPr>
          <p:blipFill rotWithShape="1">
            <a:blip r:embed="rId7"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16" name="Rectangle 15">
            <a:extLst>
              <a:ext uri="{FF2B5EF4-FFF2-40B4-BE49-F238E27FC236}">
                <a16:creationId xmlns:a16="http://schemas.microsoft.com/office/drawing/2014/main" id="{A82744E4-FC94-4859-8A7E-CEF1A89DF966}"/>
              </a:ext>
            </a:extLst>
          </p:cNvPr>
          <p:cNvSpPr/>
          <p:nvPr/>
        </p:nvSpPr>
        <p:spPr>
          <a:xfrm>
            <a:off x="241729" y="-2880"/>
            <a:ext cx="5265993"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CPS in Architecture Context</a:t>
            </a:r>
            <a:endParaRPr lang="en-US" sz="3200" dirty="0"/>
          </a:p>
        </p:txBody>
      </p:sp>
      <p:pic>
        <p:nvPicPr>
          <p:cNvPr id="7" name="Picture 12" descr="C:\Users\cheung\AppData\Local\Temp\SNAGHTML27cc8a26.PNG">
            <a:extLst>
              <a:ext uri="{FF2B5EF4-FFF2-40B4-BE49-F238E27FC236}">
                <a16:creationId xmlns:a16="http://schemas.microsoft.com/office/drawing/2014/main" id="{A9258436-63F1-4EFB-A776-B06537869DB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320971" y="1"/>
            <a:ext cx="823029" cy="8305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53628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 name="Rectangle: Rounded Corners 158">
            <a:extLst>
              <a:ext uri="{FF2B5EF4-FFF2-40B4-BE49-F238E27FC236}">
                <a16:creationId xmlns:a16="http://schemas.microsoft.com/office/drawing/2014/main" id="{15E39A09-B452-456F-BE9B-BF19A101FB0D}"/>
              </a:ext>
            </a:extLst>
          </p:cNvPr>
          <p:cNvSpPr/>
          <p:nvPr/>
        </p:nvSpPr>
        <p:spPr>
          <a:xfrm>
            <a:off x="1244145" y="4006090"/>
            <a:ext cx="4183401" cy="747475"/>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Rectangle: Rounded Corners 159">
            <a:extLst>
              <a:ext uri="{FF2B5EF4-FFF2-40B4-BE49-F238E27FC236}">
                <a16:creationId xmlns:a16="http://schemas.microsoft.com/office/drawing/2014/main" id="{553E0CDE-FDA9-4786-93D6-0F8EC2A425D3}"/>
              </a:ext>
            </a:extLst>
          </p:cNvPr>
          <p:cNvSpPr/>
          <p:nvPr/>
        </p:nvSpPr>
        <p:spPr>
          <a:xfrm>
            <a:off x="1264910" y="5140662"/>
            <a:ext cx="4183401" cy="747475"/>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5889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(CPS)</a:t>
            </a:r>
            <a:endParaRPr lang="en-US" sz="3200" dirty="0"/>
          </a:p>
        </p:txBody>
      </p:sp>
      <p:sp>
        <p:nvSpPr>
          <p:cNvPr id="47" name="Rectangle: Rounded Corners 46">
            <a:extLst>
              <a:ext uri="{FF2B5EF4-FFF2-40B4-BE49-F238E27FC236}">
                <a16:creationId xmlns:a16="http://schemas.microsoft.com/office/drawing/2014/main" id="{6B3FBD53-556B-417F-9715-936AB75DFCA7}"/>
              </a:ext>
            </a:extLst>
          </p:cNvPr>
          <p:cNvSpPr/>
          <p:nvPr/>
        </p:nvSpPr>
        <p:spPr>
          <a:xfrm>
            <a:off x="7151768" y="1016252"/>
            <a:ext cx="1930479" cy="5086857"/>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5E0789BF-05A4-4DB9-B3FC-5FC1C2102D4C}"/>
              </a:ext>
            </a:extLst>
          </p:cNvPr>
          <p:cNvSpPr txBox="1"/>
          <p:nvPr/>
        </p:nvSpPr>
        <p:spPr>
          <a:xfrm>
            <a:off x="1424654" y="5314344"/>
            <a:ext cx="3982437" cy="400110"/>
          </a:xfrm>
          <a:prstGeom prst="rect">
            <a:avLst/>
          </a:prstGeom>
          <a:noFill/>
        </p:spPr>
        <p:txBody>
          <a:bodyPr wrap="none" rtlCol="0">
            <a:spAutoFit/>
          </a:bodyPr>
          <a:lstStyle/>
          <a:p>
            <a:r>
              <a:rPr lang="en-US" sz="2000" b="1" dirty="0">
                <a:solidFill>
                  <a:srgbClr val="0000CC"/>
                </a:solidFill>
                <a:effectLst>
                  <a:outerShdw blurRad="50800" dist="50800" dir="5400000" algn="ctr" rotWithShape="0">
                    <a:srgbClr val="FF3300"/>
                  </a:outerShdw>
                </a:effectLst>
              </a:rPr>
              <a:t>Active &amp; Available Inventory (A&amp;AI)</a:t>
            </a:r>
          </a:p>
        </p:txBody>
      </p:sp>
      <p:sp>
        <p:nvSpPr>
          <p:cNvPr id="15" name="Rectangle: Rounded Corners 14">
            <a:extLst>
              <a:ext uri="{FF2B5EF4-FFF2-40B4-BE49-F238E27FC236}">
                <a16:creationId xmlns:a16="http://schemas.microsoft.com/office/drawing/2014/main" id="{B24D60BD-F1A0-4FDC-A594-BCC487534043}"/>
              </a:ext>
            </a:extLst>
          </p:cNvPr>
          <p:cNvSpPr/>
          <p:nvPr/>
        </p:nvSpPr>
        <p:spPr>
          <a:xfrm>
            <a:off x="1223380" y="2871518"/>
            <a:ext cx="4183401" cy="747475"/>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72B78562-39BA-4B2A-9C17-A5716CA0A76C}"/>
              </a:ext>
            </a:extLst>
          </p:cNvPr>
          <p:cNvSpPr txBox="1"/>
          <p:nvPr/>
        </p:nvSpPr>
        <p:spPr>
          <a:xfrm>
            <a:off x="1424654" y="3045200"/>
            <a:ext cx="3028269" cy="400110"/>
          </a:xfrm>
          <a:prstGeom prst="rect">
            <a:avLst/>
          </a:prstGeom>
          <a:noFill/>
        </p:spPr>
        <p:txBody>
          <a:bodyPr wrap="none" rtlCol="0">
            <a:spAutoFit/>
          </a:bodyPr>
          <a:lstStyle/>
          <a:p>
            <a:r>
              <a:rPr lang="en-US" sz="2000" b="1" dirty="0">
                <a:solidFill>
                  <a:srgbClr val="0000CC"/>
                </a:solidFill>
                <a:effectLst>
                  <a:outerShdw blurRad="50800" dist="50800" dir="5400000" algn="ctr" rotWithShape="0">
                    <a:srgbClr val="FF3300"/>
                  </a:outerShdw>
                </a:effectLst>
              </a:rPr>
              <a:t>Configuration Information</a:t>
            </a:r>
          </a:p>
        </p:txBody>
      </p:sp>
      <p:sp>
        <p:nvSpPr>
          <p:cNvPr id="43" name="TextBox 42">
            <a:extLst>
              <a:ext uri="{FF2B5EF4-FFF2-40B4-BE49-F238E27FC236}">
                <a16:creationId xmlns:a16="http://schemas.microsoft.com/office/drawing/2014/main" id="{61FC2640-E9DB-45AA-8BC4-AAE548A9C24F}"/>
              </a:ext>
            </a:extLst>
          </p:cNvPr>
          <p:cNvSpPr txBox="1"/>
          <p:nvPr/>
        </p:nvSpPr>
        <p:spPr>
          <a:xfrm>
            <a:off x="1278872" y="3397451"/>
            <a:ext cx="1718740" cy="246221"/>
          </a:xfrm>
          <a:prstGeom prst="rect">
            <a:avLst/>
          </a:prstGeom>
          <a:noFill/>
        </p:spPr>
        <p:txBody>
          <a:bodyPr wrap="none" rtlCol="0">
            <a:spAutoFit/>
          </a:bodyPr>
          <a:lstStyle/>
          <a:p>
            <a:r>
              <a:rPr lang="en-US" sz="1000" dirty="0"/>
              <a:t>Standards Defined VES Event </a:t>
            </a:r>
          </a:p>
        </p:txBody>
      </p:sp>
      <p:sp>
        <p:nvSpPr>
          <p:cNvPr id="50" name="TextBox 49">
            <a:extLst>
              <a:ext uri="{FF2B5EF4-FFF2-40B4-BE49-F238E27FC236}">
                <a16:creationId xmlns:a16="http://schemas.microsoft.com/office/drawing/2014/main" id="{9C107126-AC4C-48F2-8AAA-144303C5A237}"/>
              </a:ext>
            </a:extLst>
          </p:cNvPr>
          <p:cNvSpPr txBox="1"/>
          <p:nvPr/>
        </p:nvSpPr>
        <p:spPr>
          <a:xfrm>
            <a:off x="1424654" y="4179772"/>
            <a:ext cx="1254767" cy="400110"/>
          </a:xfrm>
          <a:prstGeom prst="rect">
            <a:avLst/>
          </a:prstGeom>
          <a:noFill/>
        </p:spPr>
        <p:txBody>
          <a:bodyPr wrap="none" rtlCol="0">
            <a:spAutoFit/>
          </a:bodyPr>
          <a:lstStyle/>
          <a:p>
            <a:r>
              <a:rPr lang="en-US" sz="2000" b="1" dirty="0">
                <a:solidFill>
                  <a:srgbClr val="0000CC"/>
                </a:solidFill>
                <a:effectLst>
                  <a:outerShdw blurRad="50800" dist="50800" dir="5400000" algn="ctr" rotWithShape="0">
                    <a:srgbClr val="FF3300"/>
                  </a:outerShdw>
                </a:effectLst>
              </a:rPr>
              <a:t>Controller</a:t>
            </a:r>
          </a:p>
        </p:txBody>
      </p:sp>
      <p:pic>
        <p:nvPicPr>
          <p:cNvPr id="67" name="Picture 66">
            <a:extLst>
              <a:ext uri="{FF2B5EF4-FFF2-40B4-BE49-F238E27FC236}">
                <a16:creationId xmlns:a16="http://schemas.microsoft.com/office/drawing/2014/main" id="{B320F236-C202-49FA-BC9B-90F3C3FE644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7662" y="3132314"/>
            <a:ext cx="536122" cy="227540"/>
          </a:xfrm>
          <a:prstGeom prst="rect">
            <a:avLst/>
          </a:prstGeom>
        </p:spPr>
      </p:pic>
      <p:pic>
        <p:nvPicPr>
          <p:cNvPr id="68" name="Picture 2" descr="C:\Users\cheung\AppData\Local\Temp\SNAGHTML105560.PNG">
            <a:extLst>
              <a:ext uri="{FF2B5EF4-FFF2-40B4-BE49-F238E27FC236}">
                <a16:creationId xmlns:a16="http://schemas.microsoft.com/office/drawing/2014/main" id="{14C223A2-5F1D-4304-9621-5F4131F7B4E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9972" y="2979991"/>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69" name="TextBox 68">
            <a:extLst>
              <a:ext uri="{FF2B5EF4-FFF2-40B4-BE49-F238E27FC236}">
                <a16:creationId xmlns:a16="http://schemas.microsoft.com/office/drawing/2014/main" id="{83D7BEBF-97E2-4E32-B993-57CF807BEAA0}"/>
              </a:ext>
            </a:extLst>
          </p:cNvPr>
          <p:cNvSpPr txBox="1"/>
          <p:nvPr/>
        </p:nvSpPr>
        <p:spPr>
          <a:xfrm>
            <a:off x="77335" y="3291715"/>
            <a:ext cx="643125" cy="261610"/>
          </a:xfrm>
          <a:prstGeom prst="rect">
            <a:avLst/>
          </a:prstGeom>
          <a:noFill/>
        </p:spPr>
        <p:txBody>
          <a:bodyPr wrap="none" rtlCol="0">
            <a:spAutoFit/>
          </a:bodyPr>
          <a:lstStyle/>
          <a:p>
            <a:r>
              <a:rPr lang="en-US" sz="1100" dirty="0"/>
              <a:t>DU/PNF</a:t>
            </a:r>
          </a:p>
        </p:txBody>
      </p:sp>
      <p:sp>
        <p:nvSpPr>
          <p:cNvPr id="70" name="TextBox 69">
            <a:extLst>
              <a:ext uri="{FF2B5EF4-FFF2-40B4-BE49-F238E27FC236}">
                <a16:creationId xmlns:a16="http://schemas.microsoft.com/office/drawing/2014/main" id="{1E57145E-6DFA-4567-8567-CC9D59FDE1D6}"/>
              </a:ext>
            </a:extLst>
          </p:cNvPr>
          <p:cNvSpPr txBox="1"/>
          <p:nvPr/>
        </p:nvSpPr>
        <p:spPr>
          <a:xfrm>
            <a:off x="635912" y="3343347"/>
            <a:ext cx="639919" cy="261610"/>
          </a:xfrm>
          <a:prstGeom prst="rect">
            <a:avLst/>
          </a:prstGeom>
          <a:noFill/>
        </p:spPr>
        <p:txBody>
          <a:bodyPr wrap="none" rtlCol="0">
            <a:spAutoFit/>
          </a:bodyPr>
          <a:lstStyle/>
          <a:p>
            <a:r>
              <a:rPr lang="en-US" sz="1100" dirty="0"/>
              <a:t>CU/VNF</a:t>
            </a:r>
          </a:p>
        </p:txBody>
      </p:sp>
      <p:sp>
        <p:nvSpPr>
          <p:cNvPr id="87" name="TextBox 86">
            <a:extLst>
              <a:ext uri="{FF2B5EF4-FFF2-40B4-BE49-F238E27FC236}">
                <a16:creationId xmlns:a16="http://schemas.microsoft.com/office/drawing/2014/main" id="{E1B440C9-B412-48CB-AC5F-AE357DD9DDD9}"/>
              </a:ext>
            </a:extLst>
          </p:cNvPr>
          <p:cNvSpPr txBox="1"/>
          <p:nvPr/>
        </p:nvSpPr>
        <p:spPr>
          <a:xfrm>
            <a:off x="7278229" y="1267713"/>
            <a:ext cx="1635640" cy="1015663"/>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Configuration</a:t>
            </a:r>
          </a:p>
          <a:p>
            <a:pPr algn="ctr"/>
            <a:r>
              <a:rPr lang="en-US" sz="2000" b="1" dirty="0">
                <a:solidFill>
                  <a:schemeClr val="bg1"/>
                </a:solidFill>
                <a:effectLst>
                  <a:outerShdw blurRad="50800" dist="50800" dir="5400000" algn="ctr" rotWithShape="0">
                    <a:srgbClr val="FF3300"/>
                  </a:outerShdw>
                </a:effectLst>
              </a:rPr>
              <a:t>Persistence</a:t>
            </a:r>
          </a:p>
          <a:p>
            <a:pPr algn="ctr"/>
            <a:r>
              <a:rPr lang="en-US" sz="2000" b="1" dirty="0">
                <a:solidFill>
                  <a:schemeClr val="bg1"/>
                </a:solidFill>
                <a:effectLst>
                  <a:outerShdw blurRad="50800" dist="50800" dir="5400000" algn="ctr" rotWithShape="0">
                    <a:srgbClr val="FF3300"/>
                  </a:outerShdw>
                </a:effectLst>
              </a:rPr>
              <a:t>Service</a:t>
            </a:r>
          </a:p>
        </p:txBody>
      </p:sp>
      <p:grpSp>
        <p:nvGrpSpPr>
          <p:cNvPr id="20" name="Group 19">
            <a:extLst>
              <a:ext uri="{FF2B5EF4-FFF2-40B4-BE49-F238E27FC236}">
                <a16:creationId xmlns:a16="http://schemas.microsoft.com/office/drawing/2014/main" id="{43B68EC3-E746-412A-9D67-3B469BA3D13E}"/>
              </a:ext>
            </a:extLst>
          </p:cNvPr>
          <p:cNvGrpSpPr/>
          <p:nvPr/>
        </p:nvGrpSpPr>
        <p:grpSpPr>
          <a:xfrm>
            <a:off x="7291064" y="3862915"/>
            <a:ext cx="1703535" cy="747475"/>
            <a:chOff x="2335426" y="2514837"/>
            <a:chExt cx="1703535" cy="825263"/>
          </a:xfrm>
        </p:grpSpPr>
        <p:sp>
          <p:nvSpPr>
            <p:cNvPr id="21" name="Rectangle: Rounded Corners 20">
              <a:extLst>
                <a:ext uri="{FF2B5EF4-FFF2-40B4-BE49-F238E27FC236}">
                  <a16:creationId xmlns:a16="http://schemas.microsoft.com/office/drawing/2014/main" id="{A4E7077D-4E0E-4E39-8681-D89C9FCF2DDE}"/>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1A19E887-5A4B-4D74-8FEB-C892776367B3}"/>
                </a:ext>
              </a:extLst>
            </p:cNvPr>
            <p:cNvSpPr txBox="1"/>
            <p:nvPr/>
          </p:nvSpPr>
          <p:spPr>
            <a:xfrm>
              <a:off x="2373520" y="2710690"/>
              <a:ext cx="1632113"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Database</a:t>
              </a:r>
            </a:p>
          </p:txBody>
        </p:sp>
      </p:grpSp>
      <p:grpSp>
        <p:nvGrpSpPr>
          <p:cNvPr id="45" name="Group 44">
            <a:extLst>
              <a:ext uri="{FF2B5EF4-FFF2-40B4-BE49-F238E27FC236}">
                <a16:creationId xmlns:a16="http://schemas.microsoft.com/office/drawing/2014/main" id="{9FE228B5-8C6B-41C0-9800-0D3657B5C666}"/>
              </a:ext>
            </a:extLst>
          </p:cNvPr>
          <p:cNvGrpSpPr/>
          <p:nvPr/>
        </p:nvGrpSpPr>
        <p:grpSpPr>
          <a:xfrm>
            <a:off x="7570649" y="2641944"/>
            <a:ext cx="1066703" cy="1220971"/>
            <a:chOff x="7570649" y="2641944"/>
            <a:chExt cx="1066703" cy="1220971"/>
          </a:xfrm>
        </p:grpSpPr>
        <p:sp>
          <p:nvSpPr>
            <p:cNvPr id="102" name="Cylinder 101">
              <a:extLst>
                <a:ext uri="{FF2B5EF4-FFF2-40B4-BE49-F238E27FC236}">
                  <a16:creationId xmlns:a16="http://schemas.microsoft.com/office/drawing/2014/main" id="{C72EDFBC-0B94-4B5F-865C-6D4F3D76C84C}"/>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5A8466A6-2499-40DE-A368-2D8ABA1E6FD3}"/>
                </a:ext>
              </a:extLst>
            </p:cNvPr>
            <p:cNvGrpSpPr/>
            <p:nvPr/>
          </p:nvGrpSpPr>
          <p:grpSpPr>
            <a:xfrm>
              <a:off x="7570649" y="2641944"/>
              <a:ext cx="1066703" cy="1220971"/>
              <a:chOff x="1212463" y="2713512"/>
              <a:chExt cx="789661" cy="903864"/>
            </a:xfrm>
          </p:grpSpPr>
          <p:sp>
            <p:nvSpPr>
              <p:cNvPr id="33" name="Rectangle: Rounded Corners 32">
                <a:extLst>
                  <a:ext uri="{FF2B5EF4-FFF2-40B4-BE49-F238E27FC236}">
                    <a16:creationId xmlns:a16="http://schemas.microsoft.com/office/drawing/2014/main" id="{5B7342D9-4306-4853-918D-9A0AFA6536A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Picture 33">
                <a:extLst>
                  <a:ext uri="{FF2B5EF4-FFF2-40B4-BE49-F238E27FC236}">
                    <a16:creationId xmlns:a16="http://schemas.microsoft.com/office/drawing/2014/main" id="{48DABE50-E2D0-4E8A-933F-6643D5431E03}"/>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sp>
        <p:nvSpPr>
          <p:cNvPr id="114" name="TextBox 113">
            <a:extLst>
              <a:ext uri="{FF2B5EF4-FFF2-40B4-BE49-F238E27FC236}">
                <a16:creationId xmlns:a16="http://schemas.microsoft.com/office/drawing/2014/main" id="{6F105A55-C48E-4D2B-A18C-16DC68811FE3}"/>
              </a:ext>
            </a:extLst>
          </p:cNvPr>
          <p:cNvSpPr txBox="1"/>
          <p:nvPr/>
        </p:nvSpPr>
        <p:spPr>
          <a:xfrm>
            <a:off x="7270789" y="4640269"/>
            <a:ext cx="1712328" cy="261610"/>
          </a:xfrm>
          <a:prstGeom prst="rect">
            <a:avLst/>
          </a:prstGeom>
          <a:noFill/>
        </p:spPr>
        <p:txBody>
          <a:bodyPr wrap="none" rtlCol="0">
            <a:spAutoFit/>
          </a:bodyPr>
          <a:lstStyle/>
          <a:p>
            <a:pPr algn="ctr"/>
            <a:r>
              <a:rPr lang="en-US" sz="1100" dirty="0">
                <a:solidFill>
                  <a:schemeClr val="bg1"/>
                </a:solidFill>
              </a:rPr>
              <a:t>NETWORK ELEMENT DATA</a:t>
            </a:r>
          </a:p>
        </p:txBody>
      </p:sp>
      <p:sp>
        <p:nvSpPr>
          <p:cNvPr id="109" name="Arrow: Left-Right 108">
            <a:extLst>
              <a:ext uri="{FF2B5EF4-FFF2-40B4-BE49-F238E27FC236}">
                <a16:creationId xmlns:a16="http://schemas.microsoft.com/office/drawing/2014/main" id="{DD2987D9-0916-4FA0-A92A-D37154E9E332}"/>
              </a:ext>
            </a:extLst>
          </p:cNvPr>
          <p:cNvSpPr/>
          <p:nvPr/>
        </p:nvSpPr>
        <p:spPr>
          <a:xfrm>
            <a:off x="5365218" y="4123433"/>
            <a:ext cx="1838198"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0CE13611-4FF0-4E46-8220-C5F6BD8914A9}"/>
              </a:ext>
            </a:extLst>
          </p:cNvPr>
          <p:cNvSpPr/>
          <p:nvPr/>
        </p:nvSpPr>
        <p:spPr>
          <a:xfrm>
            <a:off x="6129479" y="3328667"/>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Rectangle 118">
            <a:extLst>
              <a:ext uri="{FF2B5EF4-FFF2-40B4-BE49-F238E27FC236}">
                <a16:creationId xmlns:a16="http://schemas.microsoft.com/office/drawing/2014/main" id="{93ECC77D-E852-4041-844F-2E2EF4565151}"/>
              </a:ext>
            </a:extLst>
          </p:cNvPr>
          <p:cNvSpPr/>
          <p:nvPr/>
        </p:nvSpPr>
        <p:spPr>
          <a:xfrm>
            <a:off x="6131078" y="4449859"/>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119">
            <a:extLst>
              <a:ext uri="{FF2B5EF4-FFF2-40B4-BE49-F238E27FC236}">
                <a16:creationId xmlns:a16="http://schemas.microsoft.com/office/drawing/2014/main" id="{F3EF84A5-736D-4113-85A9-D74C34EFF48F}"/>
              </a:ext>
            </a:extLst>
          </p:cNvPr>
          <p:cNvSpPr/>
          <p:nvPr/>
        </p:nvSpPr>
        <p:spPr>
          <a:xfrm>
            <a:off x="6134523" y="5657747"/>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TextBox 79">
            <a:extLst>
              <a:ext uri="{FF2B5EF4-FFF2-40B4-BE49-F238E27FC236}">
                <a16:creationId xmlns:a16="http://schemas.microsoft.com/office/drawing/2014/main" id="{2238CF2E-08B5-4F4B-B2AE-D5294800FA6E}"/>
              </a:ext>
            </a:extLst>
          </p:cNvPr>
          <p:cNvSpPr txBox="1"/>
          <p:nvPr/>
        </p:nvSpPr>
        <p:spPr>
          <a:xfrm>
            <a:off x="5794886" y="5575920"/>
            <a:ext cx="956352"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A&amp;AI Sync</a:t>
            </a:r>
          </a:p>
        </p:txBody>
      </p:sp>
      <p:sp>
        <p:nvSpPr>
          <p:cNvPr id="108" name="TextBox 107">
            <a:extLst>
              <a:ext uri="{FF2B5EF4-FFF2-40B4-BE49-F238E27FC236}">
                <a16:creationId xmlns:a16="http://schemas.microsoft.com/office/drawing/2014/main" id="{C508B351-29B1-435B-B0A2-D08AE5602539}"/>
              </a:ext>
            </a:extLst>
          </p:cNvPr>
          <p:cNvSpPr txBox="1"/>
          <p:nvPr/>
        </p:nvSpPr>
        <p:spPr>
          <a:xfrm>
            <a:off x="5747181" y="4365268"/>
            <a:ext cx="1051763"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Read/Write</a:t>
            </a:r>
          </a:p>
        </p:txBody>
      </p:sp>
      <p:sp>
        <p:nvSpPr>
          <p:cNvPr id="115" name="TextBox 114">
            <a:extLst>
              <a:ext uri="{FF2B5EF4-FFF2-40B4-BE49-F238E27FC236}">
                <a16:creationId xmlns:a16="http://schemas.microsoft.com/office/drawing/2014/main" id="{58C86BD6-C35B-437E-BC95-CC339F8F399D}"/>
              </a:ext>
            </a:extLst>
          </p:cNvPr>
          <p:cNvSpPr txBox="1"/>
          <p:nvPr/>
        </p:nvSpPr>
        <p:spPr>
          <a:xfrm>
            <a:off x="5749842" y="3248218"/>
            <a:ext cx="1046440"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CPS Update</a:t>
            </a:r>
          </a:p>
        </p:txBody>
      </p:sp>
      <p:sp>
        <p:nvSpPr>
          <p:cNvPr id="128" name="Rectangle 127">
            <a:extLst>
              <a:ext uri="{FF2B5EF4-FFF2-40B4-BE49-F238E27FC236}">
                <a16:creationId xmlns:a16="http://schemas.microsoft.com/office/drawing/2014/main" id="{BC03A516-BA20-456E-85B8-64A1270DFC1A}"/>
              </a:ext>
            </a:extLst>
          </p:cNvPr>
          <p:cNvSpPr/>
          <p:nvPr/>
        </p:nvSpPr>
        <p:spPr>
          <a:xfrm>
            <a:off x="6105616" y="2843236"/>
            <a:ext cx="480231" cy="26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 name="Arrow: Left 131">
            <a:extLst>
              <a:ext uri="{FF2B5EF4-FFF2-40B4-BE49-F238E27FC236}">
                <a16:creationId xmlns:a16="http://schemas.microsoft.com/office/drawing/2014/main" id="{F92E4BCE-4044-4BF6-8E1C-3D3AE5A73CEF}"/>
              </a:ext>
            </a:extLst>
          </p:cNvPr>
          <p:cNvSpPr/>
          <p:nvPr/>
        </p:nvSpPr>
        <p:spPr>
          <a:xfrm flipH="1">
            <a:off x="5365217" y="3024723"/>
            <a:ext cx="1819559"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3" name="Arrow: Left 152">
            <a:extLst>
              <a:ext uri="{FF2B5EF4-FFF2-40B4-BE49-F238E27FC236}">
                <a16:creationId xmlns:a16="http://schemas.microsoft.com/office/drawing/2014/main" id="{260C6FA5-A865-442C-B7B5-DE098D2A8F43}"/>
              </a:ext>
            </a:extLst>
          </p:cNvPr>
          <p:cNvSpPr/>
          <p:nvPr/>
        </p:nvSpPr>
        <p:spPr>
          <a:xfrm flipH="1">
            <a:off x="5387914" y="5341754"/>
            <a:ext cx="1819559"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0" name="Picture 2">
            <a:extLst>
              <a:ext uri="{FF2B5EF4-FFF2-40B4-BE49-F238E27FC236}">
                <a16:creationId xmlns:a16="http://schemas.microsoft.com/office/drawing/2014/main" id="{078A23C0-2922-49D6-B711-5EDBFE40375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24159" y="15128"/>
            <a:ext cx="697565" cy="698624"/>
          </a:xfrm>
          <a:prstGeom prst="rect">
            <a:avLst/>
          </a:prstGeom>
          <a:noFill/>
          <a:extLst>
            <a:ext uri="{909E8E84-426E-40DD-AFC4-6F175D3DCCD1}">
              <a14:hiddenFill xmlns:a14="http://schemas.microsoft.com/office/drawing/2010/main">
                <a:solidFill>
                  <a:srgbClr val="FFFFFF"/>
                </a:solidFill>
              </a14:hiddenFill>
            </a:ext>
          </a:extLst>
        </p:spPr>
      </p:pic>
      <p:sp>
        <p:nvSpPr>
          <p:cNvPr id="154" name="Oval 153">
            <a:extLst>
              <a:ext uri="{FF2B5EF4-FFF2-40B4-BE49-F238E27FC236}">
                <a16:creationId xmlns:a16="http://schemas.microsoft.com/office/drawing/2014/main" id="{A902E36E-883E-4388-9914-28A279B54F4A}"/>
              </a:ext>
            </a:extLst>
          </p:cNvPr>
          <p:cNvSpPr/>
          <p:nvPr/>
        </p:nvSpPr>
        <p:spPr>
          <a:xfrm>
            <a:off x="1114812" y="3088681"/>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2</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56" name="Oval 155">
            <a:extLst>
              <a:ext uri="{FF2B5EF4-FFF2-40B4-BE49-F238E27FC236}">
                <a16:creationId xmlns:a16="http://schemas.microsoft.com/office/drawing/2014/main" id="{2824D850-B1FE-4615-B584-C60E90F76EEE}"/>
              </a:ext>
            </a:extLst>
          </p:cNvPr>
          <p:cNvSpPr/>
          <p:nvPr/>
        </p:nvSpPr>
        <p:spPr>
          <a:xfrm>
            <a:off x="1114812" y="5363256"/>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4</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61" name="Rectangle: Rounded Corners 160">
            <a:extLst>
              <a:ext uri="{FF2B5EF4-FFF2-40B4-BE49-F238E27FC236}">
                <a16:creationId xmlns:a16="http://schemas.microsoft.com/office/drawing/2014/main" id="{B1777597-F2D5-4E33-A63B-6103A67B5C4B}"/>
              </a:ext>
            </a:extLst>
          </p:cNvPr>
          <p:cNvSpPr/>
          <p:nvPr/>
        </p:nvSpPr>
        <p:spPr>
          <a:xfrm>
            <a:off x="1285675" y="1569444"/>
            <a:ext cx="4183401" cy="747475"/>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TextBox 82">
            <a:extLst>
              <a:ext uri="{FF2B5EF4-FFF2-40B4-BE49-F238E27FC236}">
                <a16:creationId xmlns:a16="http://schemas.microsoft.com/office/drawing/2014/main" id="{A65F7EF5-17CD-4ECB-804D-8A1796A3EF95}"/>
              </a:ext>
            </a:extLst>
          </p:cNvPr>
          <p:cNvSpPr txBox="1"/>
          <p:nvPr/>
        </p:nvSpPr>
        <p:spPr>
          <a:xfrm>
            <a:off x="1424654" y="1743126"/>
            <a:ext cx="3104440" cy="400110"/>
          </a:xfrm>
          <a:prstGeom prst="rect">
            <a:avLst/>
          </a:prstGeom>
          <a:noFill/>
        </p:spPr>
        <p:txBody>
          <a:bodyPr wrap="none" rtlCol="0">
            <a:spAutoFit/>
          </a:bodyPr>
          <a:lstStyle/>
          <a:p>
            <a:r>
              <a:rPr lang="en-US" sz="2000" b="1" dirty="0">
                <a:solidFill>
                  <a:srgbClr val="0000CC"/>
                </a:solidFill>
                <a:effectLst>
                  <a:outerShdw blurRad="50800" dist="50800" dir="5400000" algn="ctr" rotWithShape="0">
                    <a:srgbClr val="FF3300"/>
                  </a:outerShdw>
                </a:effectLst>
              </a:rPr>
              <a:t>Micro-Services &amp; Use Cases</a:t>
            </a:r>
          </a:p>
        </p:txBody>
      </p:sp>
      <p:sp>
        <p:nvSpPr>
          <p:cNvPr id="106" name="Arrow: Left-Right 105">
            <a:extLst>
              <a:ext uri="{FF2B5EF4-FFF2-40B4-BE49-F238E27FC236}">
                <a16:creationId xmlns:a16="http://schemas.microsoft.com/office/drawing/2014/main" id="{0EE2353C-CC86-40BF-AB5D-09480541E469}"/>
              </a:ext>
            </a:extLst>
          </p:cNvPr>
          <p:cNvSpPr/>
          <p:nvPr/>
        </p:nvSpPr>
        <p:spPr>
          <a:xfrm>
            <a:off x="5419725" y="1706957"/>
            <a:ext cx="1739200"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Rectangle 121">
            <a:extLst>
              <a:ext uri="{FF2B5EF4-FFF2-40B4-BE49-F238E27FC236}">
                <a16:creationId xmlns:a16="http://schemas.microsoft.com/office/drawing/2014/main" id="{2D5581C8-E589-4288-9836-83783D058154}"/>
              </a:ext>
            </a:extLst>
          </p:cNvPr>
          <p:cNvSpPr/>
          <p:nvPr/>
        </p:nvSpPr>
        <p:spPr>
          <a:xfrm>
            <a:off x="6127633" y="2036603"/>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TextBox 106">
            <a:extLst>
              <a:ext uri="{FF2B5EF4-FFF2-40B4-BE49-F238E27FC236}">
                <a16:creationId xmlns:a16="http://schemas.microsoft.com/office/drawing/2014/main" id="{D9146EBA-3184-4585-B949-8D0001A5888E}"/>
              </a:ext>
            </a:extLst>
          </p:cNvPr>
          <p:cNvSpPr txBox="1"/>
          <p:nvPr/>
        </p:nvSpPr>
        <p:spPr>
          <a:xfrm>
            <a:off x="5747181" y="1955061"/>
            <a:ext cx="1051762"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Read/Write</a:t>
            </a:r>
          </a:p>
        </p:txBody>
      </p:sp>
      <p:sp>
        <p:nvSpPr>
          <p:cNvPr id="126" name="TextBox 125">
            <a:extLst>
              <a:ext uri="{FF2B5EF4-FFF2-40B4-BE49-F238E27FC236}">
                <a16:creationId xmlns:a16="http://schemas.microsoft.com/office/drawing/2014/main" id="{53FBB7D4-6481-4453-8A8B-FC903DE9D20F}"/>
              </a:ext>
            </a:extLst>
          </p:cNvPr>
          <p:cNvSpPr txBox="1"/>
          <p:nvPr/>
        </p:nvSpPr>
        <p:spPr>
          <a:xfrm>
            <a:off x="4711455" y="1600346"/>
            <a:ext cx="767119" cy="646331"/>
          </a:xfrm>
          <a:prstGeom prst="rect">
            <a:avLst/>
          </a:prstGeom>
          <a:noFill/>
        </p:spPr>
        <p:txBody>
          <a:bodyPr wrap="square" rtlCol="0">
            <a:spAutoFit/>
          </a:bodyPr>
          <a:lstStyle/>
          <a:p>
            <a:pPr algn="ctr"/>
            <a:r>
              <a:rPr lang="en-US" sz="1200" dirty="0">
                <a:solidFill>
                  <a:srgbClr val="FF0000"/>
                </a:solidFill>
              </a:rPr>
              <a:t>Network Element Data</a:t>
            </a:r>
          </a:p>
        </p:txBody>
      </p:sp>
      <p:sp>
        <p:nvSpPr>
          <p:cNvPr id="157" name="Oval 156">
            <a:extLst>
              <a:ext uri="{FF2B5EF4-FFF2-40B4-BE49-F238E27FC236}">
                <a16:creationId xmlns:a16="http://schemas.microsoft.com/office/drawing/2014/main" id="{59EF53E9-B123-447B-B26A-4D8F37466964}"/>
              </a:ext>
            </a:extLst>
          </p:cNvPr>
          <p:cNvSpPr/>
          <p:nvPr/>
        </p:nvSpPr>
        <p:spPr>
          <a:xfrm>
            <a:off x="1114812" y="1783510"/>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1</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sp>
        <p:nvSpPr>
          <p:cNvPr id="158" name="Oval 157">
            <a:extLst>
              <a:ext uri="{FF2B5EF4-FFF2-40B4-BE49-F238E27FC236}">
                <a16:creationId xmlns:a16="http://schemas.microsoft.com/office/drawing/2014/main" id="{71C2C626-DCC6-402C-A2D6-56D363372D9E}"/>
              </a:ext>
            </a:extLst>
          </p:cNvPr>
          <p:cNvSpPr/>
          <p:nvPr/>
        </p:nvSpPr>
        <p:spPr>
          <a:xfrm>
            <a:off x="1114812" y="4237211"/>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lang="en-US" sz="1400" b="1" kern="0" dirty="0">
                <a:solidFill>
                  <a:srgbClr val="FFFFFF"/>
                </a:solidFill>
                <a:latin typeface="Nokia Pure Text Light"/>
              </a:rPr>
              <a:t>3</a:t>
            </a:r>
            <a:endParaRPr kumimoji="0" lang="en-US" sz="1400" b="1" i="0" u="none" strike="noStrike" kern="0" cap="none" spc="0" normalizeH="0" baseline="0" noProof="0" dirty="0">
              <a:ln>
                <a:noFill/>
              </a:ln>
              <a:solidFill>
                <a:srgbClr val="FFFFFF"/>
              </a:solidFill>
              <a:effectLst/>
              <a:uLnTx/>
              <a:uFillTx/>
              <a:latin typeface="Nokia Pure Text Light"/>
              <a:ea typeface="+mn-ea"/>
              <a:cs typeface="+mn-cs"/>
            </a:endParaRPr>
          </a:p>
        </p:txBody>
      </p:sp>
      <p:pic>
        <p:nvPicPr>
          <p:cNvPr id="162" name="Picture 161">
            <a:extLst>
              <a:ext uri="{FF2B5EF4-FFF2-40B4-BE49-F238E27FC236}">
                <a16:creationId xmlns:a16="http://schemas.microsoft.com/office/drawing/2014/main" id="{ED0A7350-E03A-41D8-842D-332E76311F6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7662" y="4269021"/>
            <a:ext cx="536122" cy="227540"/>
          </a:xfrm>
          <a:prstGeom prst="rect">
            <a:avLst/>
          </a:prstGeom>
        </p:spPr>
      </p:pic>
      <p:pic>
        <p:nvPicPr>
          <p:cNvPr id="163" name="Picture 2" descr="C:\Users\cheung\AppData\Local\Temp\SNAGHTML105560.PNG">
            <a:extLst>
              <a:ext uri="{FF2B5EF4-FFF2-40B4-BE49-F238E27FC236}">
                <a16:creationId xmlns:a16="http://schemas.microsoft.com/office/drawing/2014/main" id="{54DC02DF-F4D4-493E-96CD-A397E04BF84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9972" y="4116698"/>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164" name="TextBox 163">
            <a:extLst>
              <a:ext uri="{FF2B5EF4-FFF2-40B4-BE49-F238E27FC236}">
                <a16:creationId xmlns:a16="http://schemas.microsoft.com/office/drawing/2014/main" id="{9507A087-E5EA-48AF-BD22-46C6CB1F8060}"/>
              </a:ext>
            </a:extLst>
          </p:cNvPr>
          <p:cNvSpPr txBox="1"/>
          <p:nvPr/>
        </p:nvSpPr>
        <p:spPr>
          <a:xfrm>
            <a:off x="77335" y="4428422"/>
            <a:ext cx="643125" cy="261610"/>
          </a:xfrm>
          <a:prstGeom prst="rect">
            <a:avLst/>
          </a:prstGeom>
          <a:noFill/>
        </p:spPr>
        <p:txBody>
          <a:bodyPr wrap="none" rtlCol="0">
            <a:spAutoFit/>
          </a:bodyPr>
          <a:lstStyle/>
          <a:p>
            <a:r>
              <a:rPr lang="en-US" sz="1100" dirty="0"/>
              <a:t>DU/PNF</a:t>
            </a:r>
          </a:p>
        </p:txBody>
      </p:sp>
      <p:sp>
        <p:nvSpPr>
          <p:cNvPr id="165" name="TextBox 164">
            <a:extLst>
              <a:ext uri="{FF2B5EF4-FFF2-40B4-BE49-F238E27FC236}">
                <a16:creationId xmlns:a16="http://schemas.microsoft.com/office/drawing/2014/main" id="{94F097AC-7974-4CDF-AF41-7BBDAF78BC75}"/>
              </a:ext>
            </a:extLst>
          </p:cNvPr>
          <p:cNvSpPr txBox="1"/>
          <p:nvPr/>
        </p:nvSpPr>
        <p:spPr>
          <a:xfrm>
            <a:off x="635912" y="4480054"/>
            <a:ext cx="639919" cy="261610"/>
          </a:xfrm>
          <a:prstGeom prst="rect">
            <a:avLst/>
          </a:prstGeom>
          <a:noFill/>
        </p:spPr>
        <p:txBody>
          <a:bodyPr wrap="none" rtlCol="0">
            <a:spAutoFit/>
          </a:bodyPr>
          <a:lstStyle/>
          <a:p>
            <a:r>
              <a:rPr lang="en-US" sz="1100" dirty="0"/>
              <a:t>CU/VNF</a:t>
            </a:r>
          </a:p>
        </p:txBody>
      </p:sp>
    </p:spTree>
    <p:extLst>
      <p:ext uri="{BB962C8B-B14F-4D97-AF65-F5344CB8AC3E}">
        <p14:creationId xmlns:p14="http://schemas.microsoft.com/office/powerpoint/2010/main" val="1355771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5889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(CPS)</a:t>
            </a:r>
            <a:endParaRPr lang="en-US" sz="3200" dirty="0"/>
          </a:p>
        </p:txBody>
      </p:sp>
      <p:sp>
        <p:nvSpPr>
          <p:cNvPr id="47" name="Rectangle: Rounded Corners 46">
            <a:extLst>
              <a:ext uri="{FF2B5EF4-FFF2-40B4-BE49-F238E27FC236}">
                <a16:creationId xmlns:a16="http://schemas.microsoft.com/office/drawing/2014/main" id="{6B3FBD53-556B-417F-9715-936AB75DFCA7}"/>
              </a:ext>
            </a:extLst>
          </p:cNvPr>
          <p:cNvSpPr/>
          <p:nvPr/>
        </p:nvSpPr>
        <p:spPr>
          <a:xfrm>
            <a:off x="7151768" y="713752"/>
            <a:ext cx="1930479" cy="5811496"/>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Rounded Corners 9">
            <a:extLst>
              <a:ext uri="{FF2B5EF4-FFF2-40B4-BE49-F238E27FC236}">
                <a16:creationId xmlns:a16="http://schemas.microsoft.com/office/drawing/2014/main" id="{24B2B7A0-D0A0-4ACD-9392-3A6A83F613C8}"/>
              </a:ext>
            </a:extLst>
          </p:cNvPr>
          <p:cNvSpPr/>
          <p:nvPr/>
        </p:nvSpPr>
        <p:spPr>
          <a:xfrm>
            <a:off x="2617017" y="623549"/>
            <a:ext cx="2900905" cy="5998335"/>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0">
            <a:extLst>
              <a:ext uri="{FF2B5EF4-FFF2-40B4-BE49-F238E27FC236}">
                <a16:creationId xmlns:a16="http://schemas.microsoft.com/office/drawing/2014/main" id="{63BF9614-2C9C-4754-A35F-80E6BE53899D}"/>
              </a:ext>
            </a:extLst>
          </p:cNvPr>
          <p:cNvGrpSpPr/>
          <p:nvPr/>
        </p:nvGrpSpPr>
        <p:grpSpPr>
          <a:xfrm>
            <a:off x="3352002" y="4681823"/>
            <a:ext cx="1703535" cy="747477"/>
            <a:chOff x="2335426" y="2514837"/>
            <a:chExt cx="1703535" cy="825263"/>
          </a:xfrm>
        </p:grpSpPr>
        <p:sp>
          <p:nvSpPr>
            <p:cNvPr id="12" name="Rectangle: Rounded Corners 11">
              <a:extLst>
                <a:ext uri="{FF2B5EF4-FFF2-40B4-BE49-F238E27FC236}">
                  <a16:creationId xmlns:a16="http://schemas.microsoft.com/office/drawing/2014/main" id="{9E9620D6-A07E-477F-B9B5-D0815E171CAB}"/>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5E0789BF-05A4-4DB9-B3FC-5FC1C2102D4C}"/>
                </a:ext>
              </a:extLst>
            </p:cNvPr>
            <p:cNvSpPr txBox="1"/>
            <p:nvPr/>
          </p:nvSpPr>
          <p:spPr>
            <a:xfrm>
              <a:off x="2807185" y="2679141"/>
              <a:ext cx="745718" cy="441747"/>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A&amp;AI</a:t>
              </a:r>
            </a:p>
          </p:txBody>
        </p:sp>
      </p:grpSp>
      <p:grpSp>
        <p:nvGrpSpPr>
          <p:cNvPr id="14" name="Group 13">
            <a:extLst>
              <a:ext uri="{FF2B5EF4-FFF2-40B4-BE49-F238E27FC236}">
                <a16:creationId xmlns:a16="http://schemas.microsoft.com/office/drawing/2014/main" id="{FF9B4AD7-B9E7-4244-B2C0-229CDFC25438}"/>
              </a:ext>
            </a:extLst>
          </p:cNvPr>
          <p:cNvGrpSpPr/>
          <p:nvPr/>
        </p:nvGrpSpPr>
        <p:grpSpPr>
          <a:xfrm>
            <a:off x="2674590" y="2132382"/>
            <a:ext cx="2735610" cy="747475"/>
            <a:chOff x="2335426" y="2514837"/>
            <a:chExt cx="1703535" cy="825263"/>
          </a:xfrm>
        </p:grpSpPr>
        <p:sp>
          <p:nvSpPr>
            <p:cNvPr id="15" name="Rectangle: Rounded Corners 14">
              <a:extLst>
                <a:ext uri="{FF2B5EF4-FFF2-40B4-BE49-F238E27FC236}">
                  <a16:creationId xmlns:a16="http://schemas.microsoft.com/office/drawing/2014/main" id="{B24D60BD-F1A0-4FDC-A594-BCC487534043}"/>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72B78562-39BA-4B2A-9C17-A5716CA0A76C}"/>
                </a:ext>
              </a:extLst>
            </p:cNvPr>
            <p:cNvSpPr txBox="1"/>
            <p:nvPr/>
          </p:nvSpPr>
          <p:spPr>
            <a:xfrm>
              <a:off x="3195418" y="2687986"/>
              <a:ext cx="763351"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DCAE</a:t>
              </a:r>
            </a:p>
          </p:txBody>
        </p:sp>
      </p:grpSp>
      <p:grpSp>
        <p:nvGrpSpPr>
          <p:cNvPr id="17" name="Group 16">
            <a:extLst>
              <a:ext uri="{FF2B5EF4-FFF2-40B4-BE49-F238E27FC236}">
                <a16:creationId xmlns:a16="http://schemas.microsoft.com/office/drawing/2014/main" id="{AC06A668-6B43-484D-9690-A2F4F9E8F1F6}"/>
              </a:ext>
            </a:extLst>
          </p:cNvPr>
          <p:cNvGrpSpPr/>
          <p:nvPr/>
        </p:nvGrpSpPr>
        <p:grpSpPr>
          <a:xfrm>
            <a:off x="3341918" y="3010977"/>
            <a:ext cx="1703535" cy="586839"/>
            <a:chOff x="2335426" y="2495615"/>
            <a:chExt cx="1703535" cy="844485"/>
          </a:xfrm>
        </p:grpSpPr>
        <p:sp>
          <p:nvSpPr>
            <p:cNvPr id="18" name="Rectangle: Rounded Corners 17">
              <a:extLst>
                <a:ext uri="{FF2B5EF4-FFF2-40B4-BE49-F238E27FC236}">
                  <a16:creationId xmlns:a16="http://schemas.microsoft.com/office/drawing/2014/main" id="{C37EB582-95F0-4DC6-B0C9-23DBF77B5C9C}"/>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TextBox 18">
              <a:extLst>
                <a:ext uri="{FF2B5EF4-FFF2-40B4-BE49-F238E27FC236}">
                  <a16:creationId xmlns:a16="http://schemas.microsoft.com/office/drawing/2014/main" id="{3856C40B-40B7-415E-91A6-3BF60EFE1230}"/>
                </a:ext>
              </a:extLst>
            </p:cNvPr>
            <p:cNvSpPr txBox="1"/>
            <p:nvPr/>
          </p:nvSpPr>
          <p:spPr>
            <a:xfrm>
              <a:off x="2949763" y="2495615"/>
              <a:ext cx="479618" cy="575774"/>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SO</a:t>
              </a:r>
            </a:p>
          </p:txBody>
        </p:sp>
      </p:grpSp>
      <p:sp>
        <p:nvSpPr>
          <p:cNvPr id="23" name="TextBox 22">
            <a:extLst>
              <a:ext uri="{FF2B5EF4-FFF2-40B4-BE49-F238E27FC236}">
                <a16:creationId xmlns:a16="http://schemas.microsoft.com/office/drawing/2014/main" id="{81DE3ADA-2919-469D-B513-8F4FBA5CD42D}"/>
              </a:ext>
            </a:extLst>
          </p:cNvPr>
          <p:cNvSpPr txBox="1"/>
          <p:nvPr/>
        </p:nvSpPr>
        <p:spPr>
          <a:xfrm>
            <a:off x="3560006" y="820818"/>
            <a:ext cx="1287532" cy="707886"/>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ONAP</a:t>
            </a:r>
          </a:p>
          <a:p>
            <a:pPr algn="ctr"/>
            <a:r>
              <a:rPr lang="en-US" sz="2000" b="1" dirty="0">
                <a:solidFill>
                  <a:schemeClr val="bg1"/>
                </a:solidFill>
                <a:effectLst>
                  <a:outerShdw blurRad="50800" dist="50800" dir="5400000" algn="ctr" rotWithShape="0">
                    <a:srgbClr val="FF3300"/>
                  </a:outerShdw>
                </a:effectLst>
              </a:rPr>
              <a:t>RUN-TIME</a:t>
            </a:r>
          </a:p>
        </p:txBody>
      </p:sp>
      <p:sp>
        <p:nvSpPr>
          <p:cNvPr id="25" name="TextBox 24">
            <a:extLst>
              <a:ext uri="{FF2B5EF4-FFF2-40B4-BE49-F238E27FC236}">
                <a16:creationId xmlns:a16="http://schemas.microsoft.com/office/drawing/2014/main" id="{1D80DAC9-C282-493A-AD85-8FB0096599B0}"/>
              </a:ext>
            </a:extLst>
          </p:cNvPr>
          <p:cNvSpPr txBox="1"/>
          <p:nvPr/>
        </p:nvSpPr>
        <p:spPr>
          <a:xfrm>
            <a:off x="3445862" y="3323356"/>
            <a:ext cx="1552669" cy="276999"/>
          </a:xfrm>
          <a:prstGeom prst="rect">
            <a:avLst/>
          </a:prstGeom>
          <a:noFill/>
        </p:spPr>
        <p:txBody>
          <a:bodyPr wrap="none" rtlCol="0">
            <a:spAutoFit/>
          </a:bodyPr>
          <a:lstStyle/>
          <a:p>
            <a:pPr algn="ctr"/>
            <a:r>
              <a:rPr lang="en-US" sz="1200" b="1" dirty="0"/>
              <a:t>Service Orchestration</a:t>
            </a:r>
          </a:p>
        </p:txBody>
      </p:sp>
      <p:sp>
        <p:nvSpPr>
          <p:cNvPr id="26" name="TextBox 25">
            <a:extLst>
              <a:ext uri="{FF2B5EF4-FFF2-40B4-BE49-F238E27FC236}">
                <a16:creationId xmlns:a16="http://schemas.microsoft.com/office/drawing/2014/main" id="{9DB4B9F6-BFCD-44CC-AC7E-B2E2AD13095A}"/>
              </a:ext>
            </a:extLst>
          </p:cNvPr>
          <p:cNvSpPr txBox="1"/>
          <p:nvPr/>
        </p:nvSpPr>
        <p:spPr>
          <a:xfrm>
            <a:off x="3659678" y="4120740"/>
            <a:ext cx="1043363" cy="276999"/>
          </a:xfrm>
          <a:prstGeom prst="rect">
            <a:avLst/>
          </a:prstGeom>
          <a:noFill/>
        </p:spPr>
        <p:txBody>
          <a:bodyPr wrap="none" rtlCol="0">
            <a:spAutoFit/>
          </a:bodyPr>
          <a:lstStyle/>
          <a:p>
            <a:pPr algn="ctr"/>
            <a:r>
              <a:rPr lang="en-US" sz="1200" b="1" dirty="0"/>
              <a:t>APP-C, SDN-C</a:t>
            </a:r>
          </a:p>
        </p:txBody>
      </p:sp>
      <p:sp>
        <p:nvSpPr>
          <p:cNvPr id="27" name="TextBox 26">
            <a:extLst>
              <a:ext uri="{FF2B5EF4-FFF2-40B4-BE49-F238E27FC236}">
                <a16:creationId xmlns:a16="http://schemas.microsoft.com/office/drawing/2014/main" id="{F444B2AE-17F5-44D7-AA66-CFE93FD80409}"/>
              </a:ext>
            </a:extLst>
          </p:cNvPr>
          <p:cNvSpPr txBox="1"/>
          <p:nvPr/>
        </p:nvSpPr>
        <p:spPr>
          <a:xfrm>
            <a:off x="3496020" y="5168749"/>
            <a:ext cx="1473481" cy="276999"/>
          </a:xfrm>
          <a:prstGeom prst="rect">
            <a:avLst/>
          </a:prstGeom>
          <a:noFill/>
        </p:spPr>
        <p:txBody>
          <a:bodyPr wrap="none" rtlCol="0">
            <a:spAutoFit/>
          </a:bodyPr>
          <a:lstStyle/>
          <a:p>
            <a:pPr algn="ctr"/>
            <a:r>
              <a:rPr lang="en-US" sz="1200" b="1" dirty="0"/>
              <a:t>Real-Time Inventory</a:t>
            </a:r>
          </a:p>
        </p:txBody>
      </p:sp>
      <p:sp>
        <p:nvSpPr>
          <p:cNvPr id="36" name="Rectangle: Rounded Corners 35">
            <a:extLst>
              <a:ext uri="{FF2B5EF4-FFF2-40B4-BE49-F238E27FC236}">
                <a16:creationId xmlns:a16="http://schemas.microsoft.com/office/drawing/2014/main" id="{FC2E1097-3D26-4500-8EC0-C7C944DB3AA4}"/>
              </a:ext>
            </a:extLst>
          </p:cNvPr>
          <p:cNvSpPr/>
          <p:nvPr/>
        </p:nvSpPr>
        <p:spPr>
          <a:xfrm>
            <a:off x="2662492" y="2202311"/>
            <a:ext cx="1352784" cy="584776"/>
          </a:xfrm>
          <a:prstGeom prst="roundRect">
            <a:avLst/>
          </a:prstGeom>
          <a:solidFill>
            <a:schemeClr val="accent5">
              <a:lumMod val="20000"/>
              <a:lumOff val="80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Rounded Corners 36">
            <a:extLst>
              <a:ext uri="{FF2B5EF4-FFF2-40B4-BE49-F238E27FC236}">
                <a16:creationId xmlns:a16="http://schemas.microsoft.com/office/drawing/2014/main" id="{B7D8732F-9F92-4F3F-BA14-6D82F08CFAAC}"/>
              </a:ext>
            </a:extLst>
          </p:cNvPr>
          <p:cNvSpPr/>
          <p:nvPr/>
        </p:nvSpPr>
        <p:spPr>
          <a:xfrm>
            <a:off x="129241" y="2175118"/>
            <a:ext cx="1441422" cy="65161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BF49FDFA-AA0D-427F-9AF1-9C4EE696D32F}"/>
              </a:ext>
            </a:extLst>
          </p:cNvPr>
          <p:cNvSpPr txBox="1"/>
          <p:nvPr/>
        </p:nvSpPr>
        <p:spPr>
          <a:xfrm>
            <a:off x="521336" y="2168324"/>
            <a:ext cx="622286"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PNF</a:t>
            </a:r>
          </a:p>
          <a:p>
            <a:pPr algn="ctr"/>
            <a:r>
              <a:rPr lang="en-US" sz="2000" b="1" dirty="0">
                <a:solidFill>
                  <a:srgbClr val="0000CC"/>
                </a:solidFill>
                <a:effectLst>
                  <a:outerShdw blurRad="50800" dist="50800" dir="5400000" algn="ctr" rotWithShape="0">
                    <a:srgbClr val="FF3300"/>
                  </a:outerShdw>
                </a:effectLst>
              </a:rPr>
              <a:t>VNF</a:t>
            </a:r>
          </a:p>
        </p:txBody>
      </p:sp>
      <p:sp>
        <p:nvSpPr>
          <p:cNvPr id="39" name="Hexagon 38">
            <a:extLst>
              <a:ext uri="{FF2B5EF4-FFF2-40B4-BE49-F238E27FC236}">
                <a16:creationId xmlns:a16="http://schemas.microsoft.com/office/drawing/2014/main" id="{88D1C39D-0BE6-4F99-9FCD-ACAA81003CA5}"/>
              </a:ext>
            </a:extLst>
          </p:cNvPr>
          <p:cNvSpPr/>
          <p:nvPr/>
        </p:nvSpPr>
        <p:spPr>
          <a:xfrm>
            <a:off x="1568738" y="2171387"/>
            <a:ext cx="1072507" cy="651618"/>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FCD95250-D87B-4305-85F1-4487559D7D90}"/>
              </a:ext>
            </a:extLst>
          </p:cNvPr>
          <p:cNvSpPr txBox="1"/>
          <p:nvPr/>
        </p:nvSpPr>
        <p:spPr>
          <a:xfrm>
            <a:off x="1719050" y="2154404"/>
            <a:ext cx="775983"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VES</a:t>
            </a:r>
          </a:p>
          <a:p>
            <a:pPr algn="ctr"/>
            <a:r>
              <a:rPr lang="en-US" sz="2000" b="1" dirty="0">
                <a:solidFill>
                  <a:srgbClr val="0000CC"/>
                </a:solidFill>
                <a:effectLst>
                  <a:outerShdw blurRad="50800" dist="50800" dir="5400000" algn="ctr" rotWithShape="0">
                    <a:srgbClr val="FF3300"/>
                  </a:outerShdw>
                </a:effectLst>
              </a:rPr>
              <a:t>Event</a:t>
            </a:r>
          </a:p>
        </p:txBody>
      </p:sp>
      <p:sp>
        <p:nvSpPr>
          <p:cNvPr id="41" name="TextBox 40">
            <a:extLst>
              <a:ext uri="{FF2B5EF4-FFF2-40B4-BE49-F238E27FC236}">
                <a16:creationId xmlns:a16="http://schemas.microsoft.com/office/drawing/2014/main" id="{A239F90B-7725-4323-9172-51FD0E0BD586}"/>
              </a:ext>
            </a:extLst>
          </p:cNvPr>
          <p:cNvSpPr txBox="1"/>
          <p:nvPr/>
        </p:nvSpPr>
        <p:spPr>
          <a:xfrm>
            <a:off x="2864826" y="2193669"/>
            <a:ext cx="1011431" cy="584775"/>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DCAE VES</a:t>
            </a:r>
          </a:p>
          <a:p>
            <a:pPr algn="ctr"/>
            <a:r>
              <a:rPr lang="en-US" sz="1600" b="1" dirty="0">
                <a:solidFill>
                  <a:srgbClr val="0000CC"/>
                </a:solidFill>
                <a:effectLst>
                  <a:outerShdw blurRad="50800" dist="50800" dir="5400000" algn="ctr" rotWithShape="0">
                    <a:srgbClr val="FF3300"/>
                  </a:outerShdw>
                </a:effectLst>
              </a:rPr>
              <a:t>Collector</a:t>
            </a:r>
          </a:p>
        </p:txBody>
      </p:sp>
      <p:sp>
        <p:nvSpPr>
          <p:cNvPr id="43" name="TextBox 42">
            <a:extLst>
              <a:ext uri="{FF2B5EF4-FFF2-40B4-BE49-F238E27FC236}">
                <a16:creationId xmlns:a16="http://schemas.microsoft.com/office/drawing/2014/main" id="{61FC2640-E9DB-45AA-8BC4-AAE548A9C24F}"/>
              </a:ext>
            </a:extLst>
          </p:cNvPr>
          <p:cNvSpPr txBox="1"/>
          <p:nvPr/>
        </p:nvSpPr>
        <p:spPr>
          <a:xfrm>
            <a:off x="1537952" y="2787855"/>
            <a:ext cx="1143262" cy="553998"/>
          </a:xfrm>
          <a:prstGeom prst="rect">
            <a:avLst/>
          </a:prstGeom>
          <a:noFill/>
        </p:spPr>
        <p:txBody>
          <a:bodyPr wrap="none" rtlCol="0">
            <a:spAutoFit/>
          </a:bodyPr>
          <a:lstStyle/>
          <a:p>
            <a:r>
              <a:rPr lang="en-US" sz="1000" dirty="0"/>
              <a:t>Standards Defined</a:t>
            </a:r>
          </a:p>
          <a:p>
            <a:r>
              <a:rPr lang="en-US" sz="1000" dirty="0"/>
              <a:t> VES Event </a:t>
            </a:r>
          </a:p>
          <a:p>
            <a:r>
              <a:rPr lang="en-US" sz="1000" dirty="0"/>
              <a:t>for Configuration</a:t>
            </a:r>
          </a:p>
        </p:txBody>
      </p:sp>
      <p:sp>
        <p:nvSpPr>
          <p:cNvPr id="31" name="TextBox 30">
            <a:extLst>
              <a:ext uri="{FF2B5EF4-FFF2-40B4-BE49-F238E27FC236}">
                <a16:creationId xmlns:a16="http://schemas.microsoft.com/office/drawing/2014/main" id="{D4E8E61F-71DA-4BF3-982E-25AB1152F35C}"/>
              </a:ext>
            </a:extLst>
          </p:cNvPr>
          <p:cNvSpPr txBox="1"/>
          <p:nvPr/>
        </p:nvSpPr>
        <p:spPr>
          <a:xfrm>
            <a:off x="4288829" y="1868328"/>
            <a:ext cx="1182375" cy="276999"/>
          </a:xfrm>
          <a:prstGeom prst="rect">
            <a:avLst/>
          </a:prstGeom>
          <a:noFill/>
        </p:spPr>
        <p:txBody>
          <a:bodyPr wrap="none" rtlCol="0">
            <a:spAutoFit/>
          </a:bodyPr>
          <a:lstStyle/>
          <a:p>
            <a:pPr algn="ctr"/>
            <a:r>
              <a:rPr lang="en-US" sz="1200" b="1" dirty="0">
                <a:solidFill>
                  <a:schemeClr val="bg1"/>
                </a:solidFill>
              </a:rPr>
              <a:t>DCAE Inventory</a:t>
            </a:r>
          </a:p>
        </p:txBody>
      </p:sp>
      <p:grpSp>
        <p:nvGrpSpPr>
          <p:cNvPr id="48" name="Group 47">
            <a:extLst>
              <a:ext uri="{FF2B5EF4-FFF2-40B4-BE49-F238E27FC236}">
                <a16:creationId xmlns:a16="http://schemas.microsoft.com/office/drawing/2014/main" id="{4260B8EC-B782-42F7-98DE-94014C31AB03}"/>
              </a:ext>
            </a:extLst>
          </p:cNvPr>
          <p:cNvGrpSpPr/>
          <p:nvPr/>
        </p:nvGrpSpPr>
        <p:grpSpPr>
          <a:xfrm>
            <a:off x="2927910" y="3765654"/>
            <a:ext cx="2117543" cy="747475"/>
            <a:chOff x="2335426" y="2514837"/>
            <a:chExt cx="1703535" cy="825263"/>
          </a:xfrm>
        </p:grpSpPr>
        <p:sp>
          <p:nvSpPr>
            <p:cNvPr id="49" name="Rectangle: Rounded Corners 48">
              <a:extLst>
                <a:ext uri="{FF2B5EF4-FFF2-40B4-BE49-F238E27FC236}">
                  <a16:creationId xmlns:a16="http://schemas.microsoft.com/office/drawing/2014/main" id="{595791D9-BD4B-4E1D-8599-448F68D90375}"/>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a:extLst>
                <a:ext uri="{FF2B5EF4-FFF2-40B4-BE49-F238E27FC236}">
                  <a16:creationId xmlns:a16="http://schemas.microsoft.com/office/drawing/2014/main" id="{9C107126-AC4C-48F2-8AAA-144303C5A237}"/>
                </a:ext>
              </a:extLst>
            </p:cNvPr>
            <p:cNvSpPr txBox="1"/>
            <p:nvPr/>
          </p:nvSpPr>
          <p:spPr>
            <a:xfrm>
              <a:off x="2562190" y="2666511"/>
              <a:ext cx="1254767"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Controller</a:t>
              </a:r>
            </a:p>
          </p:txBody>
        </p:sp>
      </p:grpSp>
      <p:pic>
        <p:nvPicPr>
          <p:cNvPr id="67" name="Picture 66">
            <a:extLst>
              <a:ext uri="{FF2B5EF4-FFF2-40B4-BE49-F238E27FC236}">
                <a16:creationId xmlns:a16="http://schemas.microsoft.com/office/drawing/2014/main" id="{B320F236-C202-49FA-BC9B-90F3C3FE644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1962" y="3048498"/>
            <a:ext cx="536122" cy="227540"/>
          </a:xfrm>
          <a:prstGeom prst="rect">
            <a:avLst/>
          </a:prstGeom>
        </p:spPr>
      </p:pic>
      <p:pic>
        <p:nvPicPr>
          <p:cNvPr id="68" name="Picture 2" descr="C:\Users\cheung\AppData\Local\Temp\SNAGHTML105560.PNG">
            <a:extLst>
              <a:ext uri="{FF2B5EF4-FFF2-40B4-BE49-F238E27FC236}">
                <a16:creationId xmlns:a16="http://schemas.microsoft.com/office/drawing/2014/main" id="{14C223A2-5F1D-4304-9621-5F4131F7B4E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34272" y="2896175"/>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69" name="TextBox 68">
            <a:extLst>
              <a:ext uri="{FF2B5EF4-FFF2-40B4-BE49-F238E27FC236}">
                <a16:creationId xmlns:a16="http://schemas.microsoft.com/office/drawing/2014/main" id="{83D7BEBF-97E2-4E32-B993-57CF807BEAA0}"/>
              </a:ext>
            </a:extLst>
          </p:cNvPr>
          <p:cNvSpPr txBox="1"/>
          <p:nvPr/>
        </p:nvSpPr>
        <p:spPr>
          <a:xfrm>
            <a:off x="191635" y="3207899"/>
            <a:ext cx="643125" cy="261610"/>
          </a:xfrm>
          <a:prstGeom prst="rect">
            <a:avLst/>
          </a:prstGeom>
          <a:noFill/>
        </p:spPr>
        <p:txBody>
          <a:bodyPr wrap="none" rtlCol="0">
            <a:spAutoFit/>
          </a:bodyPr>
          <a:lstStyle/>
          <a:p>
            <a:r>
              <a:rPr lang="en-US" sz="1100" dirty="0"/>
              <a:t>DU/PNF</a:t>
            </a:r>
          </a:p>
        </p:txBody>
      </p:sp>
      <p:sp>
        <p:nvSpPr>
          <p:cNvPr id="70" name="TextBox 69">
            <a:extLst>
              <a:ext uri="{FF2B5EF4-FFF2-40B4-BE49-F238E27FC236}">
                <a16:creationId xmlns:a16="http://schemas.microsoft.com/office/drawing/2014/main" id="{1E57145E-6DFA-4567-8567-CC9D59FDE1D6}"/>
              </a:ext>
            </a:extLst>
          </p:cNvPr>
          <p:cNvSpPr txBox="1"/>
          <p:nvPr/>
        </p:nvSpPr>
        <p:spPr>
          <a:xfrm>
            <a:off x="750212" y="3259531"/>
            <a:ext cx="639919" cy="261610"/>
          </a:xfrm>
          <a:prstGeom prst="rect">
            <a:avLst/>
          </a:prstGeom>
          <a:noFill/>
        </p:spPr>
        <p:txBody>
          <a:bodyPr wrap="none" rtlCol="0">
            <a:spAutoFit/>
          </a:bodyPr>
          <a:lstStyle/>
          <a:p>
            <a:r>
              <a:rPr lang="en-US" sz="1100" dirty="0"/>
              <a:t>CU/VNF</a:t>
            </a:r>
          </a:p>
        </p:txBody>
      </p:sp>
      <p:grpSp>
        <p:nvGrpSpPr>
          <p:cNvPr id="81" name="Group 80">
            <a:extLst>
              <a:ext uri="{FF2B5EF4-FFF2-40B4-BE49-F238E27FC236}">
                <a16:creationId xmlns:a16="http://schemas.microsoft.com/office/drawing/2014/main" id="{F07F0866-BCCD-457B-890C-A11EE92C009A}"/>
              </a:ext>
            </a:extLst>
          </p:cNvPr>
          <p:cNvGrpSpPr/>
          <p:nvPr/>
        </p:nvGrpSpPr>
        <p:grpSpPr>
          <a:xfrm>
            <a:off x="3352002" y="5757921"/>
            <a:ext cx="1703535" cy="747477"/>
            <a:chOff x="2335426" y="2514837"/>
            <a:chExt cx="1703535" cy="825263"/>
          </a:xfrm>
        </p:grpSpPr>
        <p:sp>
          <p:nvSpPr>
            <p:cNvPr id="82" name="Rectangle: Rounded Corners 81">
              <a:extLst>
                <a:ext uri="{FF2B5EF4-FFF2-40B4-BE49-F238E27FC236}">
                  <a16:creationId xmlns:a16="http://schemas.microsoft.com/office/drawing/2014/main" id="{D85F8F9E-998D-4405-9B96-9E56DB9CBC59}"/>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TextBox 82">
              <a:extLst>
                <a:ext uri="{FF2B5EF4-FFF2-40B4-BE49-F238E27FC236}">
                  <a16:creationId xmlns:a16="http://schemas.microsoft.com/office/drawing/2014/main" id="{A65F7EF5-17CD-4ECB-804D-8A1796A3EF95}"/>
                </a:ext>
              </a:extLst>
            </p:cNvPr>
            <p:cNvSpPr txBox="1"/>
            <p:nvPr/>
          </p:nvSpPr>
          <p:spPr>
            <a:xfrm>
              <a:off x="2354792" y="2679141"/>
              <a:ext cx="1650516" cy="441747"/>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Micro-Service</a:t>
              </a:r>
            </a:p>
          </p:txBody>
        </p:sp>
      </p:grpSp>
      <p:sp>
        <p:nvSpPr>
          <p:cNvPr id="84" name="TextBox 83">
            <a:extLst>
              <a:ext uri="{FF2B5EF4-FFF2-40B4-BE49-F238E27FC236}">
                <a16:creationId xmlns:a16="http://schemas.microsoft.com/office/drawing/2014/main" id="{CC0CFE5C-6F2E-460E-B6A4-077CAFE5AE3B}"/>
              </a:ext>
            </a:extLst>
          </p:cNvPr>
          <p:cNvSpPr txBox="1"/>
          <p:nvPr/>
        </p:nvSpPr>
        <p:spPr>
          <a:xfrm>
            <a:off x="3349444" y="6274827"/>
            <a:ext cx="1766637" cy="276999"/>
          </a:xfrm>
          <a:prstGeom prst="rect">
            <a:avLst/>
          </a:prstGeom>
          <a:noFill/>
        </p:spPr>
        <p:txBody>
          <a:bodyPr wrap="none" rtlCol="0">
            <a:spAutoFit/>
          </a:bodyPr>
          <a:lstStyle/>
          <a:p>
            <a:pPr algn="ctr"/>
            <a:r>
              <a:rPr lang="en-US" sz="1200" b="1" dirty="0"/>
              <a:t>PCI, E2ENS, A1P, MD </a:t>
            </a:r>
            <a:r>
              <a:rPr lang="en-US" sz="1200" b="1" dirty="0" err="1"/>
              <a:t>PoC</a:t>
            </a:r>
            <a:endParaRPr lang="en-US" sz="1200" b="1" dirty="0"/>
          </a:p>
        </p:txBody>
      </p:sp>
      <p:sp>
        <p:nvSpPr>
          <p:cNvPr id="87" name="TextBox 86">
            <a:extLst>
              <a:ext uri="{FF2B5EF4-FFF2-40B4-BE49-F238E27FC236}">
                <a16:creationId xmlns:a16="http://schemas.microsoft.com/office/drawing/2014/main" id="{E1B440C9-B412-48CB-AC5F-AE357DD9DDD9}"/>
              </a:ext>
            </a:extLst>
          </p:cNvPr>
          <p:cNvSpPr txBox="1"/>
          <p:nvPr/>
        </p:nvSpPr>
        <p:spPr>
          <a:xfrm>
            <a:off x="7278229" y="1016253"/>
            <a:ext cx="1635640" cy="1015663"/>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Configuration</a:t>
            </a:r>
          </a:p>
          <a:p>
            <a:pPr algn="ctr"/>
            <a:r>
              <a:rPr lang="en-US" sz="2000" b="1" dirty="0">
                <a:solidFill>
                  <a:schemeClr val="bg1"/>
                </a:solidFill>
                <a:effectLst>
                  <a:outerShdw blurRad="50800" dist="50800" dir="5400000" algn="ctr" rotWithShape="0">
                    <a:srgbClr val="FF3300"/>
                  </a:outerShdw>
                </a:effectLst>
              </a:rPr>
              <a:t>Persistence</a:t>
            </a:r>
          </a:p>
          <a:p>
            <a:pPr algn="ctr"/>
            <a:r>
              <a:rPr lang="en-US" sz="2000" b="1" dirty="0">
                <a:solidFill>
                  <a:schemeClr val="bg1"/>
                </a:solidFill>
                <a:effectLst>
                  <a:outerShdw blurRad="50800" dist="50800" dir="5400000" algn="ctr" rotWithShape="0">
                    <a:srgbClr val="FF3300"/>
                  </a:outerShdw>
                </a:effectLst>
              </a:rPr>
              <a:t>Service</a:t>
            </a:r>
          </a:p>
        </p:txBody>
      </p:sp>
      <p:sp>
        <p:nvSpPr>
          <p:cNvPr id="88" name="TextBox 87">
            <a:extLst>
              <a:ext uri="{FF2B5EF4-FFF2-40B4-BE49-F238E27FC236}">
                <a16:creationId xmlns:a16="http://schemas.microsoft.com/office/drawing/2014/main" id="{72BDBA5A-A444-401A-BCA4-973FC15DF5EC}"/>
              </a:ext>
            </a:extLst>
          </p:cNvPr>
          <p:cNvSpPr txBox="1"/>
          <p:nvPr/>
        </p:nvSpPr>
        <p:spPr>
          <a:xfrm>
            <a:off x="3353295" y="4263445"/>
            <a:ext cx="1408334" cy="276999"/>
          </a:xfrm>
          <a:prstGeom prst="rect">
            <a:avLst/>
          </a:prstGeom>
          <a:noFill/>
        </p:spPr>
        <p:txBody>
          <a:bodyPr wrap="none" rtlCol="0">
            <a:spAutoFit/>
          </a:bodyPr>
          <a:lstStyle/>
          <a:p>
            <a:pPr algn="ctr"/>
            <a:r>
              <a:rPr lang="en-US" sz="1200" b="1" dirty="0"/>
              <a:t>SDN-C, VF-C, APP-C</a:t>
            </a:r>
          </a:p>
        </p:txBody>
      </p:sp>
      <p:sp>
        <p:nvSpPr>
          <p:cNvPr id="89" name="Hexagon 88">
            <a:extLst>
              <a:ext uri="{FF2B5EF4-FFF2-40B4-BE49-F238E27FC236}">
                <a16:creationId xmlns:a16="http://schemas.microsoft.com/office/drawing/2014/main" id="{40432EE2-3A6C-45AF-899D-8584765781B2}"/>
              </a:ext>
            </a:extLst>
          </p:cNvPr>
          <p:cNvSpPr/>
          <p:nvPr/>
        </p:nvSpPr>
        <p:spPr>
          <a:xfrm>
            <a:off x="1622640" y="3831546"/>
            <a:ext cx="1285627" cy="651618"/>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TextBox 89">
            <a:extLst>
              <a:ext uri="{FF2B5EF4-FFF2-40B4-BE49-F238E27FC236}">
                <a16:creationId xmlns:a16="http://schemas.microsoft.com/office/drawing/2014/main" id="{E495D399-AC62-4913-99CD-69E8DBED7417}"/>
              </a:ext>
            </a:extLst>
          </p:cNvPr>
          <p:cNvSpPr txBox="1"/>
          <p:nvPr/>
        </p:nvSpPr>
        <p:spPr>
          <a:xfrm>
            <a:off x="1689902" y="3814563"/>
            <a:ext cx="1047210"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Netconf</a:t>
            </a:r>
          </a:p>
          <a:p>
            <a:pPr algn="ctr"/>
            <a:r>
              <a:rPr lang="en-US" sz="2000" b="1" dirty="0">
                <a:solidFill>
                  <a:srgbClr val="0000CC"/>
                </a:solidFill>
                <a:effectLst>
                  <a:outerShdw blurRad="50800" dist="50800" dir="5400000" algn="ctr" rotWithShape="0">
                    <a:srgbClr val="FF3300"/>
                  </a:outerShdw>
                </a:effectLst>
              </a:rPr>
              <a:t>O1</a:t>
            </a:r>
          </a:p>
        </p:txBody>
      </p:sp>
      <p:sp>
        <p:nvSpPr>
          <p:cNvPr id="91" name="Rectangle: Rounded Corners 90">
            <a:extLst>
              <a:ext uri="{FF2B5EF4-FFF2-40B4-BE49-F238E27FC236}">
                <a16:creationId xmlns:a16="http://schemas.microsoft.com/office/drawing/2014/main" id="{69D893A7-3F91-4089-B4AC-38E60EF485E9}"/>
              </a:ext>
            </a:extLst>
          </p:cNvPr>
          <p:cNvSpPr/>
          <p:nvPr/>
        </p:nvSpPr>
        <p:spPr>
          <a:xfrm>
            <a:off x="129241" y="3842202"/>
            <a:ext cx="1441422" cy="65161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TextBox 91">
            <a:extLst>
              <a:ext uri="{FF2B5EF4-FFF2-40B4-BE49-F238E27FC236}">
                <a16:creationId xmlns:a16="http://schemas.microsoft.com/office/drawing/2014/main" id="{67D465E4-6868-4BA2-971E-8F1F8502F506}"/>
              </a:ext>
            </a:extLst>
          </p:cNvPr>
          <p:cNvSpPr txBox="1"/>
          <p:nvPr/>
        </p:nvSpPr>
        <p:spPr>
          <a:xfrm>
            <a:off x="521336" y="3835408"/>
            <a:ext cx="622286"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PNF</a:t>
            </a:r>
          </a:p>
          <a:p>
            <a:pPr algn="ctr"/>
            <a:r>
              <a:rPr lang="en-US" sz="2000" b="1" dirty="0">
                <a:solidFill>
                  <a:srgbClr val="0000CC"/>
                </a:solidFill>
                <a:effectLst>
                  <a:outerShdw blurRad="50800" dist="50800" dir="5400000" algn="ctr" rotWithShape="0">
                    <a:srgbClr val="FF3300"/>
                  </a:outerShdw>
                </a:effectLst>
              </a:rPr>
              <a:t>VNF</a:t>
            </a:r>
          </a:p>
        </p:txBody>
      </p:sp>
      <p:pic>
        <p:nvPicPr>
          <p:cNvPr id="93" name="Picture 92">
            <a:extLst>
              <a:ext uri="{FF2B5EF4-FFF2-40B4-BE49-F238E27FC236}">
                <a16:creationId xmlns:a16="http://schemas.microsoft.com/office/drawing/2014/main" id="{47CBC794-6FE1-4DC7-84A3-3BC6CB129C2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81942" y="4715582"/>
            <a:ext cx="536122" cy="227540"/>
          </a:xfrm>
          <a:prstGeom prst="rect">
            <a:avLst/>
          </a:prstGeom>
        </p:spPr>
      </p:pic>
      <p:pic>
        <p:nvPicPr>
          <p:cNvPr id="94" name="Picture 2" descr="C:\Users\cheung\AppData\Local\Temp\SNAGHTML105560.PNG">
            <a:extLst>
              <a:ext uri="{FF2B5EF4-FFF2-40B4-BE49-F238E27FC236}">
                <a16:creationId xmlns:a16="http://schemas.microsoft.com/office/drawing/2014/main" id="{829B9FAC-DBE2-4162-BDFC-692C5ABAB13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4252" y="4563259"/>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95" name="TextBox 94">
            <a:extLst>
              <a:ext uri="{FF2B5EF4-FFF2-40B4-BE49-F238E27FC236}">
                <a16:creationId xmlns:a16="http://schemas.microsoft.com/office/drawing/2014/main" id="{5561D5B3-6FBA-43A9-B95A-D0E9484293E3}"/>
              </a:ext>
            </a:extLst>
          </p:cNvPr>
          <p:cNvSpPr txBox="1"/>
          <p:nvPr/>
        </p:nvSpPr>
        <p:spPr>
          <a:xfrm>
            <a:off x="199130" y="4874983"/>
            <a:ext cx="643125" cy="261610"/>
          </a:xfrm>
          <a:prstGeom prst="rect">
            <a:avLst/>
          </a:prstGeom>
          <a:noFill/>
        </p:spPr>
        <p:txBody>
          <a:bodyPr wrap="none" rtlCol="0">
            <a:spAutoFit/>
          </a:bodyPr>
          <a:lstStyle/>
          <a:p>
            <a:r>
              <a:rPr lang="en-US" sz="1100" dirty="0"/>
              <a:t>DU/PNF</a:t>
            </a:r>
          </a:p>
        </p:txBody>
      </p:sp>
      <p:sp>
        <p:nvSpPr>
          <p:cNvPr id="96" name="TextBox 95">
            <a:extLst>
              <a:ext uri="{FF2B5EF4-FFF2-40B4-BE49-F238E27FC236}">
                <a16:creationId xmlns:a16="http://schemas.microsoft.com/office/drawing/2014/main" id="{DD27253C-66EC-4EBE-99AF-17B2CBB8541B}"/>
              </a:ext>
            </a:extLst>
          </p:cNvPr>
          <p:cNvSpPr txBox="1"/>
          <p:nvPr/>
        </p:nvSpPr>
        <p:spPr>
          <a:xfrm>
            <a:off x="787687" y="4956595"/>
            <a:ext cx="639919" cy="261610"/>
          </a:xfrm>
          <a:prstGeom prst="rect">
            <a:avLst/>
          </a:prstGeom>
          <a:noFill/>
        </p:spPr>
        <p:txBody>
          <a:bodyPr wrap="none" rtlCol="0">
            <a:spAutoFit/>
          </a:bodyPr>
          <a:lstStyle/>
          <a:p>
            <a:r>
              <a:rPr lang="en-US" sz="1100" dirty="0"/>
              <a:t>CU/VNF</a:t>
            </a:r>
          </a:p>
        </p:txBody>
      </p:sp>
      <p:sp>
        <p:nvSpPr>
          <p:cNvPr id="97" name="TextBox 96">
            <a:extLst>
              <a:ext uri="{FF2B5EF4-FFF2-40B4-BE49-F238E27FC236}">
                <a16:creationId xmlns:a16="http://schemas.microsoft.com/office/drawing/2014/main" id="{497C8736-2268-4B24-8757-49D0161D20E6}"/>
              </a:ext>
            </a:extLst>
          </p:cNvPr>
          <p:cNvSpPr txBox="1"/>
          <p:nvPr/>
        </p:nvSpPr>
        <p:spPr>
          <a:xfrm>
            <a:off x="1593426" y="4449473"/>
            <a:ext cx="1083950" cy="430887"/>
          </a:xfrm>
          <a:prstGeom prst="rect">
            <a:avLst/>
          </a:prstGeom>
          <a:noFill/>
        </p:spPr>
        <p:txBody>
          <a:bodyPr wrap="none" rtlCol="0">
            <a:spAutoFit/>
          </a:bodyPr>
          <a:lstStyle/>
          <a:p>
            <a:pPr algn="ctr"/>
            <a:r>
              <a:rPr lang="en-US" sz="1100" dirty="0"/>
              <a:t>CM Notification</a:t>
            </a:r>
          </a:p>
          <a:p>
            <a:pPr algn="ctr"/>
            <a:r>
              <a:rPr lang="en-US" sz="1100" dirty="0"/>
              <a:t>Change Config</a:t>
            </a:r>
          </a:p>
        </p:txBody>
      </p:sp>
      <p:sp>
        <p:nvSpPr>
          <p:cNvPr id="99" name="TextBox 98">
            <a:extLst>
              <a:ext uri="{FF2B5EF4-FFF2-40B4-BE49-F238E27FC236}">
                <a16:creationId xmlns:a16="http://schemas.microsoft.com/office/drawing/2014/main" id="{E1E06CDC-FCF6-444A-8107-7535F229675C}"/>
              </a:ext>
            </a:extLst>
          </p:cNvPr>
          <p:cNvSpPr txBox="1"/>
          <p:nvPr/>
        </p:nvSpPr>
        <p:spPr>
          <a:xfrm>
            <a:off x="3325590" y="4700096"/>
            <a:ext cx="740908" cy="276999"/>
          </a:xfrm>
          <a:prstGeom prst="rect">
            <a:avLst/>
          </a:prstGeom>
          <a:noFill/>
        </p:spPr>
        <p:txBody>
          <a:bodyPr wrap="none" rtlCol="0">
            <a:spAutoFit/>
          </a:bodyPr>
          <a:lstStyle/>
          <a:p>
            <a:r>
              <a:rPr lang="en-US" sz="1200" b="1" dirty="0">
                <a:solidFill>
                  <a:schemeClr val="bg1"/>
                </a:solidFill>
              </a:rPr>
              <a:t>A&amp;AI DB</a:t>
            </a:r>
          </a:p>
        </p:txBody>
      </p:sp>
      <p:grpSp>
        <p:nvGrpSpPr>
          <p:cNvPr id="42" name="Group 41">
            <a:extLst>
              <a:ext uri="{FF2B5EF4-FFF2-40B4-BE49-F238E27FC236}">
                <a16:creationId xmlns:a16="http://schemas.microsoft.com/office/drawing/2014/main" id="{286017AC-FBF4-4B71-BEE9-A511EA7C9B9F}"/>
              </a:ext>
            </a:extLst>
          </p:cNvPr>
          <p:cNvGrpSpPr/>
          <p:nvPr/>
        </p:nvGrpSpPr>
        <p:grpSpPr>
          <a:xfrm>
            <a:off x="3996862" y="1855619"/>
            <a:ext cx="413813" cy="473659"/>
            <a:chOff x="3996862" y="1855619"/>
            <a:chExt cx="413813" cy="473659"/>
          </a:xfrm>
        </p:grpSpPr>
        <p:sp>
          <p:nvSpPr>
            <p:cNvPr id="103" name="Cylinder 102">
              <a:extLst>
                <a:ext uri="{FF2B5EF4-FFF2-40B4-BE49-F238E27FC236}">
                  <a16:creationId xmlns:a16="http://schemas.microsoft.com/office/drawing/2014/main" id="{A5E51B68-161E-402C-8227-3933E9A43834}"/>
                </a:ext>
              </a:extLst>
            </p:cNvPr>
            <p:cNvSpPr/>
            <p:nvPr/>
          </p:nvSpPr>
          <p:spPr>
            <a:xfrm>
              <a:off x="4059971" y="1868024"/>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27">
              <a:extLst>
                <a:ext uri="{FF2B5EF4-FFF2-40B4-BE49-F238E27FC236}">
                  <a16:creationId xmlns:a16="http://schemas.microsoft.com/office/drawing/2014/main" id="{F02CE305-059B-42E0-AC15-757809FACEC2}"/>
                </a:ext>
              </a:extLst>
            </p:cNvPr>
            <p:cNvGrpSpPr/>
            <p:nvPr/>
          </p:nvGrpSpPr>
          <p:grpSpPr>
            <a:xfrm>
              <a:off x="3996862" y="1855619"/>
              <a:ext cx="413813" cy="473659"/>
              <a:chOff x="1212463" y="2713512"/>
              <a:chExt cx="789661" cy="903864"/>
            </a:xfrm>
          </p:grpSpPr>
          <p:sp>
            <p:nvSpPr>
              <p:cNvPr id="29" name="Rectangle: Rounded Corners 28">
                <a:extLst>
                  <a:ext uri="{FF2B5EF4-FFF2-40B4-BE49-F238E27FC236}">
                    <a16:creationId xmlns:a16="http://schemas.microsoft.com/office/drawing/2014/main" id="{977725E0-DD49-41ED-80E0-9E9C929D4898}"/>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 name="Picture 29">
                <a:extLst>
                  <a:ext uri="{FF2B5EF4-FFF2-40B4-BE49-F238E27FC236}">
                    <a16:creationId xmlns:a16="http://schemas.microsoft.com/office/drawing/2014/main" id="{8C4E208F-CE80-46E2-8CFF-3053F2B132DD}"/>
                  </a:ext>
                </a:extLst>
              </p:cNvPr>
              <p:cNvPicPr>
                <a:picLocks noChangeAspect="1"/>
              </p:cNvPicPr>
              <p:nvPr/>
            </p:nvPicPr>
            <p:blipFill rotWithShape="1">
              <a:blip r:embed="rId7">
                <a:clrChange>
                  <a:clrFrom>
                    <a:srgbClr val="FFFFFF"/>
                  </a:clrFrom>
                  <a:clrTo>
                    <a:srgbClr val="FFFFFF">
                      <a:alpha val="0"/>
                    </a:srgbClr>
                  </a:clrTo>
                </a:clrChange>
                <a:duotone>
                  <a:prstClr val="black"/>
                  <a:schemeClr val="accent4">
                    <a:tint val="45000"/>
                    <a:satMod val="400000"/>
                  </a:schemeClr>
                </a:duoton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grpSp>
        <p:nvGrpSpPr>
          <p:cNvPr id="20" name="Group 19">
            <a:extLst>
              <a:ext uri="{FF2B5EF4-FFF2-40B4-BE49-F238E27FC236}">
                <a16:creationId xmlns:a16="http://schemas.microsoft.com/office/drawing/2014/main" id="{43B68EC3-E746-412A-9D67-3B469BA3D13E}"/>
              </a:ext>
            </a:extLst>
          </p:cNvPr>
          <p:cNvGrpSpPr/>
          <p:nvPr/>
        </p:nvGrpSpPr>
        <p:grpSpPr>
          <a:xfrm>
            <a:off x="7291064" y="3862915"/>
            <a:ext cx="1703535" cy="747475"/>
            <a:chOff x="2335426" y="2514837"/>
            <a:chExt cx="1703535" cy="825263"/>
          </a:xfrm>
        </p:grpSpPr>
        <p:sp>
          <p:nvSpPr>
            <p:cNvPr id="21" name="Rectangle: Rounded Corners 20">
              <a:extLst>
                <a:ext uri="{FF2B5EF4-FFF2-40B4-BE49-F238E27FC236}">
                  <a16:creationId xmlns:a16="http://schemas.microsoft.com/office/drawing/2014/main" id="{A4E7077D-4E0E-4E39-8681-D89C9FCF2DDE}"/>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1A19E887-5A4B-4D74-8FEB-C892776367B3}"/>
                </a:ext>
              </a:extLst>
            </p:cNvPr>
            <p:cNvSpPr txBox="1"/>
            <p:nvPr/>
          </p:nvSpPr>
          <p:spPr>
            <a:xfrm>
              <a:off x="2373520" y="2710690"/>
              <a:ext cx="1632113"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Database</a:t>
              </a:r>
            </a:p>
          </p:txBody>
        </p:sp>
      </p:grpSp>
      <p:grpSp>
        <p:nvGrpSpPr>
          <p:cNvPr id="45" name="Group 44">
            <a:extLst>
              <a:ext uri="{FF2B5EF4-FFF2-40B4-BE49-F238E27FC236}">
                <a16:creationId xmlns:a16="http://schemas.microsoft.com/office/drawing/2014/main" id="{9FE228B5-8C6B-41C0-9800-0D3657B5C666}"/>
              </a:ext>
            </a:extLst>
          </p:cNvPr>
          <p:cNvGrpSpPr/>
          <p:nvPr/>
        </p:nvGrpSpPr>
        <p:grpSpPr>
          <a:xfrm>
            <a:off x="7570649" y="2641944"/>
            <a:ext cx="1066703" cy="1220971"/>
            <a:chOff x="7570649" y="2641944"/>
            <a:chExt cx="1066703" cy="1220971"/>
          </a:xfrm>
        </p:grpSpPr>
        <p:sp>
          <p:nvSpPr>
            <p:cNvPr id="102" name="Cylinder 101">
              <a:extLst>
                <a:ext uri="{FF2B5EF4-FFF2-40B4-BE49-F238E27FC236}">
                  <a16:creationId xmlns:a16="http://schemas.microsoft.com/office/drawing/2014/main" id="{C72EDFBC-0B94-4B5F-865C-6D4F3D76C84C}"/>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5A8466A6-2499-40DE-A368-2D8ABA1E6FD3}"/>
                </a:ext>
              </a:extLst>
            </p:cNvPr>
            <p:cNvGrpSpPr/>
            <p:nvPr/>
          </p:nvGrpSpPr>
          <p:grpSpPr>
            <a:xfrm>
              <a:off x="7570649" y="2641944"/>
              <a:ext cx="1066703" cy="1220971"/>
              <a:chOff x="1212463" y="2713512"/>
              <a:chExt cx="789661" cy="903864"/>
            </a:xfrm>
          </p:grpSpPr>
          <p:sp>
            <p:nvSpPr>
              <p:cNvPr id="33" name="Rectangle: Rounded Corners 32">
                <a:extLst>
                  <a:ext uri="{FF2B5EF4-FFF2-40B4-BE49-F238E27FC236}">
                    <a16:creationId xmlns:a16="http://schemas.microsoft.com/office/drawing/2014/main" id="{5B7342D9-4306-4853-918D-9A0AFA6536A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Picture 33">
                <a:extLst>
                  <a:ext uri="{FF2B5EF4-FFF2-40B4-BE49-F238E27FC236}">
                    <a16:creationId xmlns:a16="http://schemas.microsoft.com/office/drawing/2014/main" id="{48DABE50-E2D0-4E8A-933F-6643D5431E03}"/>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sp>
        <p:nvSpPr>
          <p:cNvPr id="114" name="TextBox 113">
            <a:extLst>
              <a:ext uri="{FF2B5EF4-FFF2-40B4-BE49-F238E27FC236}">
                <a16:creationId xmlns:a16="http://schemas.microsoft.com/office/drawing/2014/main" id="{6F105A55-C48E-4D2B-A18C-16DC68811FE3}"/>
              </a:ext>
            </a:extLst>
          </p:cNvPr>
          <p:cNvSpPr txBox="1"/>
          <p:nvPr/>
        </p:nvSpPr>
        <p:spPr>
          <a:xfrm>
            <a:off x="7253151" y="4640269"/>
            <a:ext cx="1747593" cy="938719"/>
          </a:xfrm>
          <a:prstGeom prst="rect">
            <a:avLst/>
          </a:prstGeom>
          <a:noFill/>
        </p:spPr>
        <p:txBody>
          <a:bodyPr wrap="none" rtlCol="0">
            <a:spAutoFit/>
          </a:bodyPr>
          <a:lstStyle/>
          <a:p>
            <a:pPr algn="ctr"/>
            <a:r>
              <a:rPr lang="en-US" sz="1100" dirty="0">
                <a:solidFill>
                  <a:schemeClr val="bg1"/>
                </a:solidFill>
              </a:rPr>
              <a:t>Run-Time Operational Data</a:t>
            </a:r>
          </a:p>
          <a:p>
            <a:pPr algn="ctr"/>
            <a:r>
              <a:rPr lang="en-US" sz="1100" dirty="0">
                <a:solidFill>
                  <a:schemeClr val="bg1"/>
                </a:solidFill>
              </a:rPr>
              <a:t>Configuration Info</a:t>
            </a:r>
          </a:p>
          <a:p>
            <a:pPr algn="ctr"/>
            <a:r>
              <a:rPr lang="en-US" sz="1100" dirty="0">
                <a:solidFill>
                  <a:schemeClr val="bg1"/>
                </a:solidFill>
              </a:rPr>
              <a:t>Exo-Inventory Data</a:t>
            </a:r>
          </a:p>
          <a:p>
            <a:pPr algn="ctr"/>
            <a:r>
              <a:rPr lang="en-US" sz="1100" dirty="0">
                <a:solidFill>
                  <a:schemeClr val="bg1"/>
                </a:solidFill>
              </a:rPr>
              <a:t>State Information</a:t>
            </a:r>
          </a:p>
          <a:p>
            <a:pPr algn="ctr"/>
            <a:r>
              <a:rPr lang="en-US" sz="1100" dirty="0">
                <a:solidFill>
                  <a:schemeClr val="bg1"/>
                </a:solidFill>
              </a:rPr>
              <a:t>(Yang modeled)</a:t>
            </a:r>
          </a:p>
        </p:txBody>
      </p:sp>
      <p:sp>
        <p:nvSpPr>
          <p:cNvPr id="85" name="TextBox 84">
            <a:extLst>
              <a:ext uri="{FF2B5EF4-FFF2-40B4-BE49-F238E27FC236}">
                <a16:creationId xmlns:a16="http://schemas.microsoft.com/office/drawing/2014/main" id="{A2989D74-BB5D-4B37-9713-CD34C2EAC3BF}"/>
              </a:ext>
            </a:extLst>
          </p:cNvPr>
          <p:cNvSpPr txBox="1"/>
          <p:nvPr/>
        </p:nvSpPr>
        <p:spPr>
          <a:xfrm>
            <a:off x="3365687" y="3733031"/>
            <a:ext cx="1048620" cy="276999"/>
          </a:xfrm>
          <a:prstGeom prst="rect">
            <a:avLst/>
          </a:prstGeom>
          <a:noFill/>
        </p:spPr>
        <p:txBody>
          <a:bodyPr wrap="none" rtlCol="0">
            <a:spAutoFit/>
          </a:bodyPr>
          <a:lstStyle/>
          <a:p>
            <a:r>
              <a:rPr lang="en-US" sz="1200" b="1" dirty="0">
                <a:solidFill>
                  <a:schemeClr val="bg1"/>
                </a:solidFill>
              </a:rPr>
              <a:t>Controller DB</a:t>
            </a:r>
          </a:p>
        </p:txBody>
      </p:sp>
      <p:sp>
        <p:nvSpPr>
          <p:cNvPr id="3" name="Rectangle: Rounded Corners 2">
            <a:extLst>
              <a:ext uri="{FF2B5EF4-FFF2-40B4-BE49-F238E27FC236}">
                <a16:creationId xmlns:a16="http://schemas.microsoft.com/office/drawing/2014/main" id="{22BEEBC7-02D2-4AEA-8936-CE65463177D8}"/>
              </a:ext>
            </a:extLst>
          </p:cNvPr>
          <p:cNvSpPr/>
          <p:nvPr/>
        </p:nvSpPr>
        <p:spPr>
          <a:xfrm>
            <a:off x="6137840" y="713752"/>
            <a:ext cx="394195" cy="59081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TextBox 116">
            <a:extLst>
              <a:ext uri="{FF2B5EF4-FFF2-40B4-BE49-F238E27FC236}">
                <a16:creationId xmlns:a16="http://schemas.microsoft.com/office/drawing/2014/main" id="{17190764-51E2-44A6-8ADD-6F2265CA9773}"/>
              </a:ext>
            </a:extLst>
          </p:cNvPr>
          <p:cNvSpPr txBox="1"/>
          <p:nvPr/>
        </p:nvSpPr>
        <p:spPr>
          <a:xfrm rot="16200000">
            <a:off x="5847686" y="1158622"/>
            <a:ext cx="960519" cy="400110"/>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DMaaP</a:t>
            </a:r>
          </a:p>
        </p:txBody>
      </p:sp>
      <p:sp>
        <p:nvSpPr>
          <p:cNvPr id="109" name="Arrow: Left-Right 108">
            <a:extLst>
              <a:ext uri="{FF2B5EF4-FFF2-40B4-BE49-F238E27FC236}">
                <a16:creationId xmlns:a16="http://schemas.microsoft.com/office/drawing/2014/main" id="{DD2987D9-0916-4FA0-A92A-D37154E9E332}"/>
              </a:ext>
            </a:extLst>
          </p:cNvPr>
          <p:cNvSpPr/>
          <p:nvPr/>
        </p:nvSpPr>
        <p:spPr>
          <a:xfrm>
            <a:off x="5365218" y="3902457"/>
            <a:ext cx="1838198"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Arrow: Left 111">
            <a:extLst>
              <a:ext uri="{FF2B5EF4-FFF2-40B4-BE49-F238E27FC236}">
                <a16:creationId xmlns:a16="http://schemas.microsoft.com/office/drawing/2014/main" id="{B38476AC-F99A-4FB9-B2C0-4B3C7D5A927A}"/>
              </a:ext>
            </a:extLst>
          </p:cNvPr>
          <p:cNvSpPr/>
          <p:nvPr/>
        </p:nvSpPr>
        <p:spPr>
          <a:xfrm>
            <a:off x="5380679" y="3131114"/>
            <a:ext cx="1745075"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Arrow: Left-Right 105">
            <a:extLst>
              <a:ext uri="{FF2B5EF4-FFF2-40B4-BE49-F238E27FC236}">
                <a16:creationId xmlns:a16="http://schemas.microsoft.com/office/drawing/2014/main" id="{0EE2353C-CC86-40BF-AB5D-09480541E469}"/>
              </a:ext>
            </a:extLst>
          </p:cNvPr>
          <p:cNvSpPr/>
          <p:nvPr/>
        </p:nvSpPr>
        <p:spPr>
          <a:xfrm>
            <a:off x="5419725" y="5886971"/>
            <a:ext cx="1739200"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Rectangle 34">
            <a:extLst>
              <a:ext uri="{FF2B5EF4-FFF2-40B4-BE49-F238E27FC236}">
                <a16:creationId xmlns:a16="http://schemas.microsoft.com/office/drawing/2014/main" id="{0CE13611-4FF0-4E46-8220-C5F6BD8914A9}"/>
              </a:ext>
            </a:extLst>
          </p:cNvPr>
          <p:cNvSpPr/>
          <p:nvPr/>
        </p:nvSpPr>
        <p:spPr>
          <a:xfrm>
            <a:off x="6129479" y="2581911"/>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 name="Rectangle 117">
            <a:extLst>
              <a:ext uri="{FF2B5EF4-FFF2-40B4-BE49-F238E27FC236}">
                <a16:creationId xmlns:a16="http://schemas.microsoft.com/office/drawing/2014/main" id="{B88A0FC5-5ACC-45B5-B01D-05C7904102DF}"/>
              </a:ext>
            </a:extLst>
          </p:cNvPr>
          <p:cNvSpPr/>
          <p:nvPr/>
        </p:nvSpPr>
        <p:spPr>
          <a:xfrm>
            <a:off x="6127633" y="3449396"/>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Rectangle 118">
            <a:extLst>
              <a:ext uri="{FF2B5EF4-FFF2-40B4-BE49-F238E27FC236}">
                <a16:creationId xmlns:a16="http://schemas.microsoft.com/office/drawing/2014/main" id="{93ECC77D-E852-4041-844F-2E2EF4565151}"/>
              </a:ext>
            </a:extLst>
          </p:cNvPr>
          <p:cNvSpPr/>
          <p:nvPr/>
        </p:nvSpPr>
        <p:spPr>
          <a:xfrm>
            <a:off x="6131078" y="4228883"/>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 name="Rectangle 119">
            <a:extLst>
              <a:ext uri="{FF2B5EF4-FFF2-40B4-BE49-F238E27FC236}">
                <a16:creationId xmlns:a16="http://schemas.microsoft.com/office/drawing/2014/main" id="{F3EF84A5-736D-4113-85A9-D74C34EFF48F}"/>
              </a:ext>
            </a:extLst>
          </p:cNvPr>
          <p:cNvSpPr/>
          <p:nvPr/>
        </p:nvSpPr>
        <p:spPr>
          <a:xfrm>
            <a:off x="6134523" y="5170071"/>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Rectangle 121">
            <a:extLst>
              <a:ext uri="{FF2B5EF4-FFF2-40B4-BE49-F238E27FC236}">
                <a16:creationId xmlns:a16="http://schemas.microsoft.com/office/drawing/2014/main" id="{2D5581C8-E589-4288-9836-83783D058154}"/>
              </a:ext>
            </a:extLst>
          </p:cNvPr>
          <p:cNvSpPr/>
          <p:nvPr/>
        </p:nvSpPr>
        <p:spPr>
          <a:xfrm>
            <a:off x="6127633" y="6216617"/>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TextBox 79">
            <a:extLst>
              <a:ext uri="{FF2B5EF4-FFF2-40B4-BE49-F238E27FC236}">
                <a16:creationId xmlns:a16="http://schemas.microsoft.com/office/drawing/2014/main" id="{2238CF2E-08B5-4F4B-B2AE-D5294800FA6E}"/>
              </a:ext>
            </a:extLst>
          </p:cNvPr>
          <p:cNvSpPr txBox="1"/>
          <p:nvPr/>
        </p:nvSpPr>
        <p:spPr>
          <a:xfrm>
            <a:off x="5874260" y="5088244"/>
            <a:ext cx="956352"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A&amp;AI Sync</a:t>
            </a:r>
          </a:p>
        </p:txBody>
      </p:sp>
      <p:sp>
        <p:nvSpPr>
          <p:cNvPr id="108" name="TextBox 107">
            <a:extLst>
              <a:ext uri="{FF2B5EF4-FFF2-40B4-BE49-F238E27FC236}">
                <a16:creationId xmlns:a16="http://schemas.microsoft.com/office/drawing/2014/main" id="{C508B351-29B1-435B-B0A2-D08AE5602539}"/>
              </a:ext>
            </a:extLst>
          </p:cNvPr>
          <p:cNvSpPr txBox="1"/>
          <p:nvPr/>
        </p:nvSpPr>
        <p:spPr>
          <a:xfrm>
            <a:off x="5826554" y="4144292"/>
            <a:ext cx="1051763"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Read/Write</a:t>
            </a:r>
          </a:p>
        </p:txBody>
      </p:sp>
      <p:sp>
        <p:nvSpPr>
          <p:cNvPr id="115" name="TextBox 114">
            <a:extLst>
              <a:ext uri="{FF2B5EF4-FFF2-40B4-BE49-F238E27FC236}">
                <a16:creationId xmlns:a16="http://schemas.microsoft.com/office/drawing/2014/main" id="{58C86BD6-C35B-437E-BC95-CC339F8F399D}"/>
              </a:ext>
            </a:extLst>
          </p:cNvPr>
          <p:cNvSpPr txBox="1"/>
          <p:nvPr/>
        </p:nvSpPr>
        <p:spPr>
          <a:xfrm>
            <a:off x="5826042" y="2501462"/>
            <a:ext cx="1046440"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CPS Update</a:t>
            </a:r>
          </a:p>
        </p:txBody>
      </p:sp>
      <p:sp>
        <p:nvSpPr>
          <p:cNvPr id="107" name="TextBox 106">
            <a:extLst>
              <a:ext uri="{FF2B5EF4-FFF2-40B4-BE49-F238E27FC236}">
                <a16:creationId xmlns:a16="http://schemas.microsoft.com/office/drawing/2014/main" id="{D9146EBA-3184-4585-B949-8D0001A5888E}"/>
              </a:ext>
            </a:extLst>
          </p:cNvPr>
          <p:cNvSpPr txBox="1"/>
          <p:nvPr/>
        </p:nvSpPr>
        <p:spPr>
          <a:xfrm>
            <a:off x="5826555" y="6135075"/>
            <a:ext cx="1051762"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Read/Write</a:t>
            </a:r>
          </a:p>
        </p:txBody>
      </p:sp>
      <p:sp>
        <p:nvSpPr>
          <p:cNvPr id="113" name="TextBox 112">
            <a:extLst>
              <a:ext uri="{FF2B5EF4-FFF2-40B4-BE49-F238E27FC236}">
                <a16:creationId xmlns:a16="http://schemas.microsoft.com/office/drawing/2014/main" id="{9DE0EBA7-79B2-4572-AFF7-DB994E8F3CBF}"/>
              </a:ext>
            </a:extLst>
          </p:cNvPr>
          <p:cNvSpPr txBox="1"/>
          <p:nvPr/>
        </p:nvSpPr>
        <p:spPr>
          <a:xfrm>
            <a:off x="6067516" y="3370185"/>
            <a:ext cx="557139"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a:t>
            </a:r>
          </a:p>
        </p:txBody>
      </p:sp>
      <p:sp>
        <p:nvSpPr>
          <p:cNvPr id="110" name="TextBox 109">
            <a:extLst>
              <a:ext uri="{FF2B5EF4-FFF2-40B4-BE49-F238E27FC236}">
                <a16:creationId xmlns:a16="http://schemas.microsoft.com/office/drawing/2014/main" id="{D8FB031E-327D-4E52-B4AE-ECD370F353BC}"/>
              </a:ext>
            </a:extLst>
          </p:cNvPr>
          <p:cNvSpPr txBox="1"/>
          <p:nvPr/>
        </p:nvSpPr>
        <p:spPr>
          <a:xfrm>
            <a:off x="3335897" y="1644120"/>
            <a:ext cx="780085" cy="276999"/>
          </a:xfrm>
          <a:prstGeom prst="rect">
            <a:avLst/>
          </a:prstGeom>
          <a:noFill/>
        </p:spPr>
        <p:txBody>
          <a:bodyPr wrap="none" rtlCol="0">
            <a:spAutoFit/>
          </a:bodyPr>
          <a:lstStyle/>
          <a:p>
            <a:pPr algn="ctr"/>
            <a:r>
              <a:rPr lang="en-US" sz="1200" b="1" dirty="0">
                <a:solidFill>
                  <a:schemeClr val="bg1"/>
                </a:solidFill>
              </a:rPr>
              <a:t>Policy DB</a:t>
            </a:r>
          </a:p>
        </p:txBody>
      </p:sp>
      <p:sp>
        <p:nvSpPr>
          <p:cNvPr id="124" name="TextBox 123">
            <a:extLst>
              <a:ext uri="{FF2B5EF4-FFF2-40B4-BE49-F238E27FC236}">
                <a16:creationId xmlns:a16="http://schemas.microsoft.com/office/drawing/2014/main" id="{E79A840F-74A9-4A3B-9170-59F3599E99AF}"/>
              </a:ext>
            </a:extLst>
          </p:cNvPr>
          <p:cNvSpPr txBox="1"/>
          <p:nvPr/>
        </p:nvSpPr>
        <p:spPr>
          <a:xfrm>
            <a:off x="3320462" y="2985741"/>
            <a:ext cx="360996" cy="276999"/>
          </a:xfrm>
          <a:prstGeom prst="rect">
            <a:avLst/>
          </a:prstGeom>
          <a:noFill/>
        </p:spPr>
        <p:txBody>
          <a:bodyPr wrap="none" rtlCol="0">
            <a:spAutoFit/>
          </a:bodyPr>
          <a:lstStyle/>
          <a:p>
            <a:pPr algn="ctr"/>
            <a:r>
              <a:rPr lang="en-US" sz="1200" b="1" dirty="0">
                <a:solidFill>
                  <a:schemeClr val="bg1"/>
                </a:solidFill>
              </a:rPr>
              <a:t>SO</a:t>
            </a:r>
          </a:p>
        </p:txBody>
      </p:sp>
      <p:sp>
        <p:nvSpPr>
          <p:cNvPr id="129" name="TextBox 128">
            <a:extLst>
              <a:ext uri="{FF2B5EF4-FFF2-40B4-BE49-F238E27FC236}">
                <a16:creationId xmlns:a16="http://schemas.microsoft.com/office/drawing/2014/main" id="{503E8C54-9BEC-4712-AF75-8E0F6565E935}"/>
              </a:ext>
            </a:extLst>
          </p:cNvPr>
          <p:cNvSpPr txBox="1"/>
          <p:nvPr/>
        </p:nvSpPr>
        <p:spPr>
          <a:xfrm>
            <a:off x="3309618" y="5769427"/>
            <a:ext cx="652743" cy="276999"/>
          </a:xfrm>
          <a:prstGeom prst="rect">
            <a:avLst/>
          </a:prstGeom>
          <a:noFill/>
        </p:spPr>
        <p:txBody>
          <a:bodyPr wrap="none" rtlCol="0">
            <a:spAutoFit/>
          </a:bodyPr>
          <a:lstStyle/>
          <a:p>
            <a:r>
              <a:rPr lang="en-US" sz="1200" b="1" dirty="0">
                <a:solidFill>
                  <a:schemeClr val="bg1"/>
                </a:solidFill>
              </a:rPr>
              <a:t>U/C DB</a:t>
            </a:r>
          </a:p>
        </p:txBody>
      </p:sp>
      <p:grpSp>
        <p:nvGrpSpPr>
          <p:cNvPr id="125" name="Group 124">
            <a:extLst>
              <a:ext uri="{FF2B5EF4-FFF2-40B4-BE49-F238E27FC236}">
                <a16:creationId xmlns:a16="http://schemas.microsoft.com/office/drawing/2014/main" id="{87E6CB1E-F665-487D-8989-B2D1D509F742}"/>
              </a:ext>
            </a:extLst>
          </p:cNvPr>
          <p:cNvGrpSpPr/>
          <p:nvPr/>
        </p:nvGrpSpPr>
        <p:grpSpPr>
          <a:xfrm>
            <a:off x="3009619" y="1577831"/>
            <a:ext cx="413813" cy="473659"/>
            <a:chOff x="3996862" y="1855619"/>
            <a:chExt cx="413813" cy="473659"/>
          </a:xfrm>
        </p:grpSpPr>
        <p:sp>
          <p:nvSpPr>
            <p:cNvPr id="133" name="Cylinder 132">
              <a:extLst>
                <a:ext uri="{FF2B5EF4-FFF2-40B4-BE49-F238E27FC236}">
                  <a16:creationId xmlns:a16="http://schemas.microsoft.com/office/drawing/2014/main" id="{19AC97E0-D192-4589-998D-A678DA4F055F}"/>
                </a:ext>
              </a:extLst>
            </p:cNvPr>
            <p:cNvSpPr/>
            <p:nvPr/>
          </p:nvSpPr>
          <p:spPr>
            <a:xfrm>
              <a:off x="4059971" y="1868024"/>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4" name="Group 133">
              <a:extLst>
                <a:ext uri="{FF2B5EF4-FFF2-40B4-BE49-F238E27FC236}">
                  <a16:creationId xmlns:a16="http://schemas.microsoft.com/office/drawing/2014/main" id="{45BE5F38-E7DB-490D-ADCC-1E268F7AD54C}"/>
                </a:ext>
              </a:extLst>
            </p:cNvPr>
            <p:cNvGrpSpPr/>
            <p:nvPr/>
          </p:nvGrpSpPr>
          <p:grpSpPr>
            <a:xfrm>
              <a:off x="3996862" y="1855619"/>
              <a:ext cx="413813" cy="473659"/>
              <a:chOff x="1212463" y="2713512"/>
              <a:chExt cx="789661" cy="903864"/>
            </a:xfrm>
          </p:grpSpPr>
          <p:sp>
            <p:nvSpPr>
              <p:cNvPr id="135" name="Rectangle: Rounded Corners 134">
                <a:extLst>
                  <a:ext uri="{FF2B5EF4-FFF2-40B4-BE49-F238E27FC236}">
                    <a16:creationId xmlns:a16="http://schemas.microsoft.com/office/drawing/2014/main" id="{C568C570-7300-44A1-BEE4-C4868AD10269}"/>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6" name="Picture 135">
                <a:extLst>
                  <a:ext uri="{FF2B5EF4-FFF2-40B4-BE49-F238E27FC236}">
                    <a16:creationId xmlns:a16="http://schemas.microsoft.com/office/drawing/2014/main" id="{381300BB-2089-4E9B-BB39-90FC74E5B5FA}"/>
                  </a:ext>
                </a:extLst>
              </p:cNvPr>
              <p:cNvPicPr>
                <a:picLocks noChangeAspect="1"/>
              </p:cNvPicPr>
              <p:nvPr/>
            </p:nvPicPr>
            <p:blipFill rotWithShape="1">
              <a:blip r:embed="rId7">
                <a:clrChange>
                  <a:clrFrom>
                    <a:srgbClr val="FFFFFF"/>
                  </a:clrFrom>
                  <a:clrTo>
                    <a:srgbClr val="FFFFFF">
                      <a:alpha val="0"/>
                    </a:srgbClr>
                  </a:clrTo>
                </a:clrChange>
                <a:duotone>
                  <a:prstClr val="black"/>
                  <a:schemeClr val="accent4">
                    <a:tint val="45000"/>
                    <a:satMod val="400000"/>
                  </a:schemeClr>
                </a:duoton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grpSp>
        <p:nvGrpSpPr>
          <p:cNvPr id="137" name="Group 136">
            <a:extLst>
              <a:ext uri="{FF2B5EF4-FFF2-40B4-BE49-F238E27FC236}">
                <a16:creationId xmlns:a16="http://schemas.microsoft.com/office/drawing/2014/main" id="{1D312A66-1614-4034-BDF6-9EAF4916C0B6}"/>
              </a:ext>
            </a:extLst>
          </p:cNvPr>
          <p:cNvGrpSpPr/>
          <p:nvPr/>
        </p:nvGrpSpPr>
        <p:grpSpPr>
          <a:xfrm>
            <a:off x="3009619" y="3644854"/>
            <a:ext cx="413813" cy="473659"/>
            <a:chOff x="3996862" y="1855619"/>
            <a:chExt cx="413813" cy="473659"/>
          </a:xfrm>
        </p:grpSpPr>
        <p:sp>
          <p:nvSpPr>
            <p:cNvPr id="138" name="Cylinder 137">
              <a:extLst>
                <a:ext uri="{FF2B5EF4-FFF2-40B4-BE49-F238E27FC236}">
                  <a16:creationId xmlns:a16="http://schemas.microsoft.com/office/drawing/2014/main" id="{AE55D041-D0F6-4200-BFBD-BF1FA62F109A}"/>
                </a:ext>
              </a:extLst>
            </p:cNvPr>
            <p:cNvSpPr/>
            <p:nvPr/>
          </p:nvSpPr>
          <p:spPr>
            <a:xfrm>
              <a:off x="4059971" y="1868024"/>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9" name="Group 138">
              <a:extLst>
                <a:ext uri="{FF2B5EF4-FFF2-40B4-BE49-F238E27FC236}">
                  <a16:creationId xmlns:a16="http://schemas.microsoft.com/office/drawing/2014/main" id="{A8AACE94-7B83-4089-9BC6-74FB71B86992}"/>
                </a:ext>
              </a:extLst>
            </p:cNvPr>
            <p:cNvGrpSpPr/>
            <p:nvPr/>
          </p:nvGrpSpPr>
          <p:grpSpPr>
            <a:xfrm>
              <a:off x="3996862" y="1855619"/>
              <a:ext cx="413813" cy="473659"/>
              <a:chOff x="1212463" y="2713512"/>
              <a:chExt cx="789661" cy="903864"/>
            </a:xfrm>
          </p:grpSpPr>
          <p:sp>
            <p:nvSpPr>
              <p:cNvPr id="140" name="Rectangle: Rounded Corners 139">
                <a:extLst>
                  <a:ext uri="{FF2B5EF4-FFF2-40B4-BE49-F238E27FC236}">
                    <a16:creationId xmlns:a16="http://schemas.microsoft.com/office/drawing/2014/main" id="{D26C6046-84CB-467B-A6E8-8D4F9756BF31}"/>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1" name="Picture 140">
                <a:extLst>
                  <a:ext uri="{FF2B5EF4-FFF2-40B4-BE49-F238E27FC236}">
                    <a16:creationId xmlns:a16="http://schemas.microsoft.com/office/drawing/2014/main" id="{522AB73C-E5C4-43E7-B993-218CDB7FAD91}"/>
                  </a:ext>
                </a:extLst>
              </p:cNvPr>
              <p:cNvPicPr>
                <a:picLocks noChangeAspect="1"/>
              </p:cNvPicPr>
              <p:nvPr/>
            </p:nvPicPr>
            <p:blipFill rotWithShape="1">
              <a:blip r:embed="rId7">
                <a:clrChange>
                  <a:clrFrom>
                    <a:srgbClr val="FFFFFF"/>
                  </a:clrFrom>
                  <a:clrTo>
                    <a:srgbClr val="FFFFFF">
                      <a:alpha val="0"/>
                    </a:srgbClr>
                  </a:clrTo>
                </a:clrChange>
                <a:duotone>
                  <a:prstClr val="black"/>
                  <a:schemeClr val="accent4">
                    <a:tint val="45000"/>
                    <a:satMod val="400000"/>
                  </a:schemeClr>
                </a:duoton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grpSp>
        <p:nvGrpSpPr>
          <p:cNvPr id="142" name="Group 141">
            <a:extLst>
              <a:ext uri="{FF2B5EF4-FFF2-40B4-BE49-F238E27FC236}">
                <a16:creationId xmlns:a16="http://schemas.microsoft.com/office/drawing/2014/main" id="{A61AD1C9-C865-4EEC-8C5C-3322BDF98B3F}"/>
              </a:ext>
            </a:extLst>
          </p:cNvPr>
          <p:cNvGrpSpPr/>
          <p:nvPr/>
        </p:nvGrpSpPr>
        <p:grpSpPr>
          <a:xfrm>
            <a:off x="3009619" y="2910542"/>
            <a:ext cx="413813" cy="473659"/>
            <a:chOff x="3996862" y="1855619"/>
            <a:chExt cx="413813" cy="473659"/>
          </a:xfrm>
        </p:grpSpPr>
        <p:sp>
          <p:nvSpPr>
            <p:cNvPr id="143" name="Cylinder 142">
              <a:extLst>
                <a:ext uri="{FF2B5EF4-FFF2-40B4-BE49-F238E27FC236}">
                  <a16:creationId xmlns:a16="http://schemas.microsoft.com/office/drawing/2014/main" id="{ED6FB5B3-1F1B-4ADF-B2B7-9C2241678BDE}"/>
                </a:ext>
              </a:extLst>
            </p:cNvPr>
            <p:cNvSpPr/>
            <p:nvPr/>
          </p:nvSpPr>
          <p:spPr>
            <a:xfrm>
              <a:off x="4059971" y="1868024"/>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4" name="Group 143">
              <a:extLst>
                <a:ext uri="{FF2B5EF4-FFF2-40B4-BE49-F238E27FC236}">
                  <a16:creationId xmlns:a16="http://schemas.microsoft.com/office/drawing/2014/main" id="{58E74943-1CD2-434A-B57D-5BEC3EB2FED7}"/>
                </a:ext>
              </a:extLst>
            </p:cNvPr>
            <p:cNvGrpSpPr/>
            <p:nvPr/>
          </p:nvGrpSpPr>
          <p:grpSpPr>
            <a:xfrm>
              <a:off x="3996862" y="1855619"/>
              <a:ext cx="413813" cy="473659"/>
              <a:chOff x="1212463" y="2713512"/>
              <a:chExt cx="789661" cy="903864"/>
            </a:xfrm>
          </p:grpSpPr>
          <p:sp>
            <p:nvSpPr>
              <p:cNvPr id="145" name="Rectangle: Rounded Corners 144">
                <a:extLst>
                  <a:ext uri="{FF2B5EF4-FFF2-40B4-BE49-F238E27FC236}">
                    <a16:creationId xmlns:a16="http://schemas.microsoft.com/office/drawing/2014/main" id="{108FFDDF-F005-4555-B0A6-18C8238526C1}"/>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46" name="Picture 145">
                <a:extLst>
                  <a:ext uri="{FF2B5EF4-FFF2-40B4-BE49-F238E27FC236}">
                    <a16:creationId xmlns:a16="http://schemas.microsoft.com/office/drawing/2014/main" id="{C2979C08-AB80-4D55-A52E-311540B8AD51}"/>
                  </a:ext>
                </a:extLst>
              </p:cNvPr>
              <p:cNvPicPr>
                <a:picLocks noChangeAspect="1"/>
              </p:cNvPicPr>
              <p:nvPr/>
            </p:nvPicPr>
            <p:blipFill rotWithShape="1">
              <a:blip r:embed="rId7">
                <a:clrChange>
                  <a:clrFrom>
                    <a:srgbClr val="FFFFFF"/>
                  </a:clrFrom>
                  <a:clrTo>
                    <a:srgbClr val="FFFFFF">
                      <a:alpha val="0"/>
                    </a:srgbClr>
                  </a:clrTo>
                </a:clrChange>
                <a:duotone>
                  <a:prstClr val="black"/>
                  <a:schemeClr val="accent4">
                    <a:tint val="45000"/>
                    <a:satMod val="400000"/>
                  </a:schemeClr>
                </a:duoton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grpSp>
        <p:nvGrpSpPr>
          <p:cNvPr id="147" name="Group 146">
            <a:extLst>
              <a:ext uri="{FF2B5EF4-FFF2-40B4-BE49-F238E27FC236}">
                <a16:creationId xmlns:a16="http://schemas.microsoft.com/office/drawing/2014/main" id="{C9EF7A34-1497-4DA3-850C-5B7AD8DE084F}"/>
              </a:ext>
            </a:extLst>
          </p:cNvPr>
          <p:cNvGrpSpPr/>
          <p:nvPr/>
        </p:nvGrpSpPr>
        <p:grpSpPr>
          <a:xfrm>
            <a:off x="3009619" y="4636124"/>
            <a:ext cx="413813" cy="473659"/>
            <a:chOff x="3996862" y="1855619"/>
            <a:chExt cx="413813" cy="473659"/>
          </a:xfrm>
        </p:grpSpPr>
        <p:sp>
          <p:nvSpPr>
            <p:cNvPr id="148" name="Cylinder 147">
              <a:extLst>
                <a:ext uri="{FF2B5EF4-FFF2-40B4-BE49-F238E27FC236}">
                  <a16:creationId xmlns:a16="http://schemas.microsoft.com/office/drawing/2014/main" id="{616F3E74-40A3-4BA5-A59F-5BA0834980C8}"/>
                </a:ext>
              </a:extLst>
            </p:cNvPr>
            <p:cNvSpPr/>
            <p:nvPr/>
          </p:nvSpPr>
          <p:spPr>
            <a:xfrm>
              <a:off x="4059971" y="1868024"/>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9" name="Group 148">
              <a:extLst>
                <a:ext uri="{FF2B5EF4-FFF2-40B4-BE49-F238E27FC236}">
                  <a16:creationId xmlns:a16="http://schemas.microsoft.com/office/drawing/2014/main" id="{832A0C00-DAA6-4CED-980B-1129540EA2ED}"/>
                </a:ext>
              </a:extLst>
            </p:cNvPr>
            <p:cNvGrpSpPr/>
            <p:nvPr/>
          </p:nvGrpSpPr>
          <p:grpSpPr>
            <a:xfrm>
              <a:off x="3996862" y="1855619"/>
              <a:ext cx="413813" cy="473659"/>
              <a:chOff x="1212463" y="2713512"/>
              <a:chExt cx="789661" cy="903864"/>
            </a:xfrm>
          </p:grpSpPr>
          <p:sp>
            <p:nvSpPr>
              <p:cNvPr id="150" name="Rectangle: Rounded Corners 149">
                <a:extLst>
                  <a:ext uri="{FF2B5EF4-FFF2-40B4-BE49-F238E27FC236}">
                    <a16:creationId xmlns:a16="http://schemas.microsoft.com/office/drawing/2014/main" id="{DBAE45FD-BC4B-4E4E-916A-64329BC7D8D8}"/>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1" name="Picture 150">
                <a:extLst>
                  <a:ext uri="{FF2B5EF4-FFF2-40B4-BE49-F238E27FC236}">
                    <a16:creationId xmlns:a16="http://schemas.microsoft.com/office/drawing/2014/main" id="{BF20098C-1428-4BE7-BAAC-DB95C5000920}"/>
                  </a:ext>
                </a:extLst>
              </p:cNvPr>
              <p:cNvPicPr>
                <a:picLocks noChangeAspect="1"/>
              </p:cNvPicPr>
              <p:nvPr/>
            </p:nvPicPr>
            <p:blipFill rotWithShape="1">
              <a:blip r:embed="rId7">
                <a:clrChange>
                  <a:clrFrom>
                    <a:srgbClr val="FFFFFF"/>
                  </a:clrFrom>
                  <a:clrTo>
                    <a:srgbClr val="FFFFFF">
                      <a:alpha val="0"/>
                    </a:srgbClr>
                  </a:clrTo>
                </a:clrChange>
                <a:duotone>
                  <a:prstClr val="black"/>
                  <a:schemeClr val="accent4">
                    <a:tint val="45000"/>
                    <a:satMod val="400000"/>
                  </a:schemeClr>
                </a:duoton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sp>
        <p:nvSpPr>
          <p:cNvPr id="121" name="TextBox 120">
            <a:extLst>
              <a:ext uri="{FF2B5EF4-FFF2-40B4-BE49-F238E27FC236}">
                <a16:creationId xmlns:a16="http://schemas.microsoft.com/office/drawing/2014/main" id="{02C2AC90-C901-46FC-82FE-DCD895C13DCE}"/>
              </a:ext>
            </a:extLst>
          </p:cNvPr>
          <p:cNvSpPr txBox="1"/>
          <p:nvPr/>
        </p:nvSpPr>
        <p:spPr>
          <a:xfrm>
            <a:off x="2912491" y="649838"/>
            <a:ext cx="2452403" cy="307777"/>
          </a:xfrm>
          <a:prstGeom prst="rect">
            <a:avLst/>
          </a:prstGeom>
          <a:noFill/>
        </p:spPr>
        <p:txBody>
          <a:bodyPr wrap="none" rtlCol="0">
            <a:spAutoFit/>
          </a:bodyPr>
          <a:lstStyle/>
          <a:p>
            <a:pPr algn="ctr"/>
            <a:r>
              <a:rPr lang="en-US" sz="1400" b="1" dirty="0">
                <a:solidFill>
                  <a:schemeClr val="bg1"/>
                </a:solidFill>
              </a:rPr>
              <a:t>Management Framework Data</a:t>
            </a:r>
          </a:p>
        </p:txBody>
      </p:sp>
      <p:sp>
        <p:nvSpPr>
          <p:cNvPr id="123" name="TextBox 122">
            <a:extLst>
              <a:ext uri="{FF2B5EF4-FFF2-40B4-BE49-F238E27FC236}">
                <a16:creationId xmlns:a16="http://schemas.microsoft.com/office/drawing/2014/main" id="{62DF4F13-A5BE-4BAE-89CC-AE391586FCC3}"/>
              </a:ext>
            </a:extLst>
          </p:cNvPr>
          <p:cNvSpPr txBox="1"/>
          <p:nvPr/>
        </p:nvSpPr>
        <p:spPr>
          <a:xfrm>
            <a:off x="7204445" y="672555"/>
            <a:ext cx="1877694" cy="307777"/>
          </a:xfrm>
          <a:prstGeom prst="rect">
            <a:avLst/>
          </a:prstGeom>
          <a:noFill/>
        </p:spPr>
        <p:txBody>
          <a:bodyPr wrap="none" rtlCol="0">
            <a:spAutoFit/>
          </a:bodyPr>
          <a:lstStyle/>
          <a:p>
            <a:pPr algn="ctr"/>
            <a:r>
              <a:rPr lang="en-US" sz="1400" b="1" dirty="0">
                <a:solidFill>
                  <a:schemeClr val="bg1"/>
                </a:solidFill>
              </a:rPr>
              <a:t>Network Element Data</a:t>
            </a:r>
          </a:p>
        </p:txBody>
      </p:sp>
      <p:sp>
        <p:nvSpPr>
          <p:cNvPr id="126" name="TextBox 125">
            <a:extLst>
              <a:ext uri="{FF2B5EF4-FFF2-40B4-BE49-F238E27FC236}">
                <a16:creationId xmlns:a16="http://schemas.microsoft.com/office/drawing/2014/main" id="{53FBB7D4-6481-4453-8A8B-FC903DE9D20F}"/>
              </a:ext>
            </a:extLst>
          </p:cNvPr>
          <p:cNvSpPr txBox="1"/>
          <p:nvPr/>
        </p:nvSpPr>
        <p:spPr>
          <a:xfrm>
            <a:off x="3229137" y="5504231"/>
            <a:ext cx="1877694" cy="307777"/>
          </a:xfrm>
          <a:prstGeom prst="rect">
            <a:avLst/>
          </a:prstGeom>
          <a:noFill/>
        </p:spPr>
        <p:txBody>
          <a:bodyPr wrap="none" rtlCol="0">
            <a:spAutoFit/>
          </a:bodyPr>
          <a:lstStyle/>
          <a:p>
            <a:pPr algn="ctr"/>
            <a:r>
              <a:rPr lang="en-US" sz="1400" b="1" dirty="0">
                <a:solidFill>
                  <a:schemeClr val="bg1"/>
                </a:solidFill>
              </a:rPr>
              <a:t>Network Element Data</a:t>
            </a:r>
          </a:p>
        </p:txBody>
      </p:sp>
      <p:sp>
        <p:nvSpPr>
          <p:cNvPr id="128" name="Rectangle 127">
            <a:extLst>
              <a:ext uri="{FF2B5EF4-FFF2-40B4-BE49-F238E27FC236}">
                <a16:creationId xmlns:a16="http://schemas.microsoft.com/office/drawing/2014/main" id="{BC03A516-BA20-456E-85B8-64A1270DFC1A}"/>
              </a:ext>
            </a:extLst>
          </p:cNvPr>
          <p:cNvSpPr/>
          <p:nvPr/>
        </p:nvSpPr>
        <p:spPr>
          <a:xfrm>
            <a:off x="6105616" y="2096480"/>
            <a:ext cx="480231" cy="26009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7" name="TextBox 126">
            <a:extLst>
              <a:ext uri="{FF2B5EF4-FFF2-40B4-BE49-F238E27FC236}">
                <a16:creationId xmlns:a16="http://schemas.microsoft.com/office/drawing/2014/main" id="{6B844FCC-62DC-4420-9376-484489D92F52}"/>
              </a:ext>
            </a:extLst>
          </p:cNvPr>
          <p:cNvSpPr txBox="1"/>
          <p:nvPr/>
        </p:nvSpPr>
        <p:spPr>
          <a:xfrm>
            <a:off x="5527470" y="2042358"/>
            <a:ext cx="1693092" cy="369332"/>
          </a:xfrm>
          <a:prstGeom prst="rect">
            <a:avLst/>
          </a:prstGeom>
          <a:noFill/>
        </p:spPr>
        <p:txBody>
          <a:bodyPr wrap="none" rtlCol="0">
            <a:spAutoFit/>
          </a:bodyPr>
          <a:lstStyle/>
          <a:p>
            <a:pPr algn="ctr"/>
            <a:r>
              <a:rPr lang="en-US" sz="900" dirty="0"/>
              <a:t>Configuration NameSpace topic </a:t>
            </a:r>
          </a:p>
          <a:p>
            <a:pPr algn="ctr"/>
            <a:r>
              <a:rPr lang="en-US" sz="900" dirty="0"/>
              <a:t>3GPP-Provisioning</a:t>
            </a:r>
          </a:p>
        </p:txBody>
      </p:sp>
      <p:grpSp>
        <p:nvGrpSpPr>
          <p:cNvPr id="24" name="Group 23">
            <a:extLst>
              <a:ext uri="{FF2B5EF4-FFF2-40B4-BE49-F238E27FC236}">
                <a16:creationId xmlns:a16="http://schemas.microsoft.com/office/drawing/2014/main" id="{399404AC-5F83-4DEC-AACD-653762E5F886}"/>
              </a:ext>
            </a:extLst>
          </p:cNvPr>
          <p:cNvGrpSpPr/>
          <p:nvPr/>
        </p:nvGrpSpPr>
        <p:grpSpPr>
          <a:xfrm>
            <a:off x="2915438" y="5715118"/>
            <a:ext cx="493631" cy="565021"/>
            <a:chOff x="2966511" y="5715119"/>
            <a:chExt cx="442558" cy="506562"/>
          </a:xfrm>
        </p:grpSpPr>
        <p:sp>
          <p:nvSpPr>
            <p:cNvPr id="131" name="Cylinder 130">
              <a:extLst>
                <a:ext uri="{FF2B5EF4-FFF2-40B4-BE49-F238E27FC236}">
                  <a16:creationId xmlns:a16="http://schemas.microsoft.com/office/drawing/2014/main" id="{F9CA843C-963B-430B-AEE5-0571594411A8}"/>
                </a:ext>
              </a:extLst>
            </p:cNvPr>
            <p:cNvSpPr/>
            <p:nvPr/>
          </p:nvSpPr>
          <p:spPr>
            <a:xfrm>
              <a:off x="3047370" y="5767073"/>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52" name="Picture 151">
              <a:extLst>
                <a:ext uri="{FF2B5EF4-FFF2-40B4-BE49-F238E27FC236}">
                  <a16:creationId xmlns:a16="http://schemas.microsoft.com/office/drawing/2014/main" id="{B260CBE4-1F24-4A88-946C-0458B9AC24A7}"/>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2966511" y="5715119"/>
              <a:ext cx="442558" cy="506562"/>
            </a:xfrm>
            <a:prstGeom prst="rect">
              <a:avLst/>
            </a:prstGeom>
          </p:spPr>
        </p:pic>
      </p:grpSp>
      <p:sp>
        <p:nvSpPr>
          <p:cNvPr id="132" name="Arrow: Left 131">
            <a:extLst>
              <a:ext uri="{FF2B5EF4-FFF2-40B4-BE49-F238E27FC236}">
                <a16:creationId xmlns:a16="http://schemas.microsoft.com/office/drawing/2014/main" id="{F92E4BCE-4044-4BF6-8E1C-3D3AE5A73CEF}"/>
              </a:ext>
            </a:extLst>
          </p:cNvPr>
          <p:cNvSpPr/>
          <p:nvPr/>
        </p:nvSpPr>
        <p:spPr>
          <a:xfrm flipH="1">
            <a:off x="5439702" y="2277967"/>
            <a:ext cx="1745075"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3" name="Arrow: Left 152">
            <a:extLst>
              <a:ext uri="{FF2B5EF4-FFF2-40B4-BE49-F238E27FC236}">
                <a16:creationId xmlns:a16="http://schemas.microsoft.com/office/drawing/2014/main" id="{260C6FA5-A865-442C-B7B5-DE098D2A8F43}"/>
              </a:ext>
            </a:extLst>
          </p:cNvPr>
          <p:cNvSpPr/>
          <p:nvPr/>
        </p:nvSpPr>
        <p:spPr>
          <a:xfrm flipH="1">
            <a:off x="5462399" y="4854078"/>
            <a:ext cx="1745075"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30" name="Picture 2">
            <a:extLst>
              <a:ext uri="{FF2B5EF4-FFF2-40B4-BE49-F238E27FC236}">
                <a16:creationId xmlns:a16="http://schemas.microsoft.com/office/drawing/2014/main" id="{078A23C0-2922-49D6-B711-5EDBFE40375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24159" y="15128"/>
            <a:ext cx="697565" cy="698624"/>
          </a:xfrm>
          <a:prstGeom prst="rect">
            <a:avLst/>
          </a:prstGeom>
          <a:noFill/>
          <a:extLst>
            <a:ext uri="{909E8E84-426E-40DD-AFC4-6F175D3DCCD1}">
              <a14:hiddenFill xmlns:a14="http://schemas.microsoft.com/office/drawing/2010/main">
                <a:solidFill>
                  <a:srgbClr val="FFFFFF"/>
                </a:solidFill>
              </a14:hiddenFill>
            </a:ext>
          </a:extLst>
        </p:spPr>
      </p:pic>
      <p:sp>
        <p:nvSpPr>
          <p:cNvPr id="154" name="Oval 153">
            <a:extLst>
              <a:ext uri="{FF2B5EF4-FFF2-40B4-BE49-F238E27FC236}">
                <a16:creationId xmlns:a16="http://schemas.microsoft.com/office/drawing/2014/main" id="{A902E36E-883E-4388-9914-28A279B54F4A}"/>
              </a:ext>
            </a:extLst>
          </p:cNvPr>
          <p:cNvSpPr/>
          <p:nvPr/>
        </p:nvSpPr>
        <p:spPr>
          <a:xfrm>
            <a:off x="2478905" y="1850449"/>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155" name="Oval 154">
            <a:extLst>
              <a:ext uri="{FF2B5EF4-FFF2-40B4-BE49-F238E27FC236}">
                <a16:creationId xmlns:a16="http://schemas.microsoft.com/office/drawing/2014/main" id="{49CBEE8F-8B2A-48C0-BB35-BE4DB6F9A828}"/>
              </a:ext>
            </a:extLst>
          </p:cNvPr>
          <p:cNvSpPr/>
          <p:nvPr/>
        </p:nvSpPr>
        <p:spPr>
          <a:xfrm>
            <a:off x="2647536" y="3046577"/>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2</a:t>
            </a:r>
          </a:p>
        </p:txBody>
      </p:sp>
      <p:sp>
        <p:nvSpPr>
          <p:cNvPr id="156" name="Oval 155">
            <a:extLst>
              <a:ext uri="{FF2B5EF4-FFF2-40B4-BE49-F238E27FC236}">
                <a16:creationId xmlns:a16="http://schemas.microsoft.com/office/drawing/2014/main" id="{2824D850-B1FE-4615-B584-C60E90F76EEE}"/>
              </a:ext>
            </a:extLst>
          </p:cNvPr>
          <p:cNvSpPr/>
          <p:nvPr/>
        </p:nvSpPr>
        <p:spPr>
          <a:xfrm>
            <a:off x="2639025" y="4803222"/>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3</a:t>
            </a:r>
          </a:p>
        </p:txBody>
      </p:sp>
      <p:sp>
        <p:nvSpPr>
          <p:cNvPr id="157" name="Oval 156">
            <a:extLst>
              <a:ext uri="{FF2B5EF4-FFF2-40B4-BE49-F238E27FC236}">
                <a16:creationId xmlns:a16="http://schemas.microsoft.com/office/drawing/2014/main" id="{59EF53E9-B123-447B-B26A-4D8F37466964}"/>
              </a:ext>
            </a:extLst>
          </p:cNvPr>
          <p:cNvSpPr/>
          <p:nvPr/>
        </p:nvSpPr>
        <p:spPr>
          <a:xfrm>
            <a:off x="2515968" y="5739123"/>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4</a:t>
            </a:r>
          </a:p>
        </p:txBody>
      </p:sp>
    </p:spTree>
    <p:extLst>
      <p:ext uri="{BB962C8B-B14F-4D97-AF65-F5344CB8AC3E}">
        <p14:creationId xmlns:p14="http://schemas.microsoft.com/office/powerpoint/2010/main" val="3813363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 name="Rectangle: Rounded Corners 191">
            <a:extLst>
              <a:ext uri="{FF2B5EF4-FFF2-40B4-BE49-F238E27FC236}">
                <a16:creationId xmlns:a16="http://schemas.microsoft.com/office/drawing/2014/main" id="{3AB5A85C-B6A0-4779-94F6-BD08B042C8BE}"/>
              </a:ext>
            </a:extLst>
          </p:cNvPr>
          <p:cNvSpPr/>
          <p:nvPr/>
        </p:nvSpPr>
        <p:spPr>
          <a:xfrm>
            <a:off x="2844326" y="2801165"/>
            <a:ext cx="1356635" cy="1312039"/>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Rectangle: Rounded Corners 43">
            <a:extLst>
              <a:ext uri="{FF2B5EF4-FFF2-40B4-BE49-F238E27FC236}">
                <a16:creationId xmlns:a16="http://schemas.microsoft.com/office/drawing/2014/main" id="{288399AE-BE30-48AA-BA2B-E02646D99C69}"/>
              </a:ext>
            </a:extLst>
          </p:cNvPr>
          <p:cNvSpPr/>
          <p:nvPr/>
        </p:nvSpPr>
        <p:spPr>
          <a:xfrm>
            <a:off x="873631" y="874179"/>
            <a:ext cx="1356635" cy="1672956"/>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Rectangle: Rounded Corners 155">
            <a:extLst>
              <a:ext uri="{FF2B5EF4-FFF2-40B4-BE49-F238E27FC236}">
                <a16:creationId xmlns:a16="http://schemas.microsoft.com/office/drawing/2014/main" id="{2E797529-1B61-44C6-80D3-63ADEA46B1FC}"/>
              </a:ext>
            </a:extLst>
          </p:cNvPr>
          <p:cNvSpPr/>
          <p:nvPr/>
        </p:nvSpPr>
        <p:spPr>
          <a:xfrm>
            <a:off x="2331378" y="874179"/>
            <a:ext cx="1356635" cy="1672956"/>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Rectangle: Rounded Corners 156">
            <a:extLst>
              <a:ext uri="{FF2B5EF4-FFF2-40B4-BE49-F238E27FC236}">
                <a16:creationId xmlns:a16="http://schemas.microsoft.com/office/drawing/2014/main" id="{30667EC2-E8BA-4CE1-AF26-B6DBBA0DC23A}"/>
              </a:ext>
            </a:extLst>
          </p:cNvPr>
          <p:cNvSpPr/>
          <p:nvPr/>
        </p:nvSpPr>
        <p:spPr>
          <a:xfrm>
            <a:off x="3789125" y="874179"/>
            <a:ext cx="1356635" cy="1672956"/>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5889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(CPS)</a:t>
            </a:r>
            <a:endParaRPr lang="en-US" sz="3200" dirty="0"/>
          </a:p>
        </p:txBody>
      </p:sp>
      <p:sp>
        <p:nvSpPr>
          <p:cNvPr id="47" name="Rectangle: Rounded Corners 46">
            <a:extLst>
              <a:ext uri="{FF2B5EF4-FFF2-40B4-BE49-F238E27FC236}">
                <a16:creationId xmlns:a16="http://schemas.microsoft.com/office/drawing/2014/main" id="{6B3FBD53-556B-417F-9715-936AB75DFCA7}"/>
              </a:ext>
            </a:extLst>
          </p:cNvPr>
          <p:cNvSpPr/>
          <p:nvPr/>
        </p:nvSpPr>
        <p:spPr>
          <a:xfrm>
            <a:off x="7151768" y="713752"/>
            <a:ext cx="1930479" cy="5811496"/>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 name="TextBox 86">
            <a:extLst>
              <a:ext uri="{FF2B5EF4-FFF2-40B4-BE49-F238E27FC236}">
                <a16:creationId xmlns:a16="http://schemas.microsoft.com/office/drawing/2014/main" id="{E1B440C9-B412-48CB-AC5F-AE357DD9DDD9}"/>
              </a:ext>
            </a:extLst>
          </p:cNvPr>
          <p:cNvSpPr txBox="1"/>
          <p:nvPr/>
        </p:nvSpPr>
        <p:spPr>
          <a:xfrm>
            <a:off x="7278229" y="1016253"/>
            <a:ext cx="1635640" cy="1015663"/>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Configuration</a:t>
            </a:r>
          </a:p>
          <a:p>
            <a:pPr algn="ctr"/>
            <a:r>
              <a:rPr lang="en-US" sz="2000" b="1" dirty="0">
                <a:solidFill>
                  <a:schemeClr val="bg1"/>
                </a:solidFill>
                <a:effectLst>
                  <a:outerShdw blurRad="50800" dist="50800" dir="5400000" algn="ctr" rotWithShape="0">
                    <a:srgbClr val="FF3300"/>
                  </a:outerShdw>
                </a:effectLst>
              </a:rPr>
              <a:t>Persistence</a:t>
            </a:r>
          </a:p>
          <a:p>
            <a:pPr algn="ctr"/>
            <a:r>
              <a:rPr lang="en-US" sz="2000" b="1" dirty="0">
                <a:solidFill>
                  <a:schemeClr val="bg1"/>
                </a:solidFill>
                <a:effectLst>
                  <a:outerShdw blurRad="50800" dist="50800" dir="5400000" algn="ctr" rotWithShape="0">
                    <a:srgbClr val="FF3300"/>
                  </a:outerShdw>
                </a:effectLst>
              </a:rPr>
              <a:t>Service</a:t>
            </a:r>
          </a:p>
        </p:txBody>
      </p:sp>
      <p:grpSp>
        <p:nvGrpSpPr>
          <p:cNvPr id="2" name="Group 1">
            <a:extLst>
              <a:ext uri="{FF2B5EF4-FFF2-40B4-BE49-F238E27FC236}">
                <a16:creationId xmlns:a16="http://schemas.microsoft.com/office/drawing/2014/main" id="{5A457413-79FA-426E-8A90-2F379F28E08F}"/>
              </a:ext>
            </a:extLst>
          </p:cNvPr>
          <p:cNvGrpSpPr/>
          <p:nvPr/>
        </p:nvGrpSpPr>
        <p:grpSpPr>
          <a:xfrm>
            <a:off x="7253151" y="2641944"/>
            <a:ext cx="1747594" cy="2767766"/>
            <a:chOff x="7253151" y="2641944"/>
            <a:chExt cx="1747594" cy="2767766"/>
          </a:xfrm>
        </p:grpSpPr>
        <p:grpSp>
          <p:nvGrpSpPr>
            <p:cNvPr id="20" name="Group 19">
              <a:extLst>
                <a:ext uri="{FF2B5EF4-FFF2-40B4-BE49-F238E27FC236}">
                  <a16:creationId xmlns:a16="http://schemas.microsoft.com/office/drawing/2014/main" id="{43B68EC3-E746-412A-9D67-3B469BA3D13E}"/>
                </a:ext>
              </a:extLst>
            </p:cNvPr>
            <p:cNvGrpSpPr/>
            <p:nvPr/>
          </p:nvGrpSpPr>
          <p:grpSpPr>
            <a:xfrm>
              <a:off x="7291064" y="3862915"/>
              <a:ext cx="1703535" cy="747475"/>
              <a:chOff x="2335426" y="2514837"/>
              <a:chExt cx="1703535" cy="825263"/>
            </a:xfrm>
          </p:grpSpPr>
          <p:sp>
            <p:nvSpPr>
              <p:cNvPr id="21" name="Rectangle: Rounded Corners 20">
                <a:extLst>
                  <a:ext uri="{FF2B5EF4-FFF2-40B4-BE49-F238E27FC236}">
                    <a16:creationId xmlns:a16="http://schemas.microsoft.com/office/drawing/2014/main" id="{A4E7077D-4E0E-4E39-8681-D89C9FCF2DDE}"/>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1A19E887-5A4B-4D74-8FEB-C892776367B3}"/>
                  </a:ext>
                </a:extLst>
              </p:cNvPr>
              <p:cNvSpPr txBox="1"/>
              <p:nvPr/>
            </p:nvSpPr>
            <p:spPr>
              <a:xfrm>
                <a:off x="2373520" y="2710690"/>
                <a:ext cx="1632113"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Database</a:t>
                </a:r>
              </a:p>
            </p:txBody>
          </p:sp>
        </p:grpSp>
        <p:sp>
          <p:nvSpPr>
            <p:cNvPr id="102" name="Cylinder 101">
              <a:extLst>
                <a:ext uri="{FF2B5EF4-FFF2-40B4-BE49-F238E27FC236}">
                  <a16:creationId xmlns:a16="http://schemas.microsoft.com/office/drawing/2014/main" id="{C72EDFBC-0B94-4B5F-865C-6D4F3D76C84C}"/>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5A8466A6-2499-40DE-A368-2D8ABA1E6FD3}"/>
                </a:ext>
              </a:extLst>
            </p:cNvPr>
            <p:cNvGrpSpPr/>
            <p:nvPr/>
          </p:nvGrpSpPr>
          <p:grpSpPr>
            <a:xfrm>
              <a:off x="7570649" y="2641944"/>
              <a:ext cx="1066703" cy="1220971"/>
              <a:chOff x="1212463" y="2713512"/>
              <a:chExt cx="789661" cy="903864"/>
            </a:xfrm>
          </p:grpSpPr>
          <p:sp>
            <p:nvSpPr>
              <p:cNvPr id="33" name="Rectangle: Rounded Corners 32">
                <a:extLst>
                  <a:ext uri="{FF2B5EF4-FFF2-40B4-BE49-F238E27FC236}">
                    <a16:creationId xmlns:a16="http://schemas.microsoft.com/office/drawing/2014/main" id="{5B7342D9-4306-4853-918D-9A0AFA6536A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Picture 33">
                <a:extLst>
                  <a:ext uri="{FF2B5EF4-FFF2-40B4-BE49-F238E27FC236}">
                    <a16:creationId xmlns:a16="http://schemas.microsoft.com/office/drawing/2014/main" id="{48DABE50-E2D0-4E8A-933F-6643D5431E03}"/>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14" name="TextBox 113">
              <a:extLst>
                <a:ext uri="{FF2B5EF4-FFF2-40B4-BE49-F238E27FC236}">
                  <a16:creationId xmlns:a16="http://schemas.microsoft.com/office/drawing/2014/main" id="{6F105A55-C48E-4D2B-A18C-16DC68811FE3}"/>
                </a:ext>
              </a:extLst>
            </p:cNvPr>
            <p:cNvSpPr txBox="1"/>
            <p:nvPr/>
          </p:nvSpPr>
          <p:spPr>
            <a:xfrm>
              <a:off x="7253151" y="4640269"/>
              <a:ext cx="1747594" cy="769441"/>
            </a:xfrm>
            <a:prstGeom prst="rect">
              <a:avLst/>
            </a:prstGeom>
            <a:noFill/>
          </p:spPr>
          <p:txBody>
            <a:bodyPr wrap="none" rtlCol="0">
              <a:spAutoFit/>
            </a:bodyPr>
            <a:lstStyle/>
            <a:p>
              <a:pPr algn="ctr"/>
              <a:r>
                <a:rPr lang="en-US" sz="1100" dirty="0">
                  <a:solidFill>
                    <a:schemeClr val="bg1"/>
                  </a:solidFill>
                </a:rPr>
                <a:t>Run-Time Operational Data</a:t>
              </a:r>
            </a:p>
            <a:p>
              <a:pPr algn="ctr"/>
              <a:r>
                <a:rPr lang="en-US" sz="1100" dirty="0">
                  <a:solidFill>
                    <a:schemeClr val="bg1"/>
                  </a:solidFill>
                </a:rPr>
                <a:t>Configuration Info</a:t>
              </a:r>
            </a:p>
            <a:p>
              <a:pPr algn="ctr"/>
              <a:r>
                <a:rPr lang="en-US" sz="1100" dirty="0">
                  <a:solidFill>
                    <a:schemeClr val="bg1"/>
                  </a:solidFill>
                </a:rPr>
                <a:t>Exo-Inventory Data</a:t>
              </a:r>
            </a:p>
            <a:p>
              <a:pPr algn="ctr"/>
              <a:r>
                <a:rPr lang="en-US" sz="1100" dirty="0">
                  <a:solidFill>
                    <a:schemeClr val="bg1"/>
                  </a:solidFill>
                </a:rPr>
                <a:t>State Information</a:t>
              </a:r>
            </a:p>
          </p:txBody>
        </p:sp>
      </p:grpSp>
      <p:sp>
        <p:nvSpPr>
          <p:cNvPr id="123" name="TextBox 122">
            <a:extLst>
              <a:ext uri="{FF2B5EF4-FFF2-40B4-BE49-F238E27FC236}">
                <a16:creationId xmlns:a16="http://schemas.microsoft.com/office/drawing/2014/main" id="{62DF4F13-A5BE-4BAE-89CC-AE391586FCC3}"/>
              </a:ext>
            </a:extLst>
          </p:cNvPr>
          <p:cNvSpPr txBox="1"/>
          <p:nvPr/>
        </p:nvSpPr>
        <p:spPr>
          <a:xfrm>
            <a:off x="7159841" y="672555"/>
            <a:ext cx="1877694" cy="307777"/>
          </a:xfrm>
          <a:prstGeom prst="rect">
            <a:avLst/>
          </a:prstGeom>
          <a:noFill/>
        </p:spPr>
        <p:txBody>
          <a:bodyPr wrap="none" rtlCol="0">
            <a:spAutoFit/>
          </a:bodyPr>
          <a:lstStyle/>
          <a:p>
            <a:pPr algn="ctr"/>
            <a:r>
              <a:rPr lang="en-US" sz="1400" b="1" dirty="0">
                <a:solidFill>
                  <a:schemeClr val="bg1"/>
                </a:solidFill>
              </a:rPr>
              <a:t>Network Element Data</a:t>
            </a:r>
          </a:p>
        </p:txBody>
      </p:sp>
      <p:pic>
        <p:nvPicPr>
          <p:cNvPr id="132" name="Picture 2" descr="C:\Users\cheung\AppData\Local\Temp\SNAGHTML1da75636.PNG">
            <a:extLst>
              <a:ext uri="{FF2B5EF4-FFF2-40B4-BE49-F238E27FC236}">
                <a16:creationId xmlns:a16="http://schemas.microsoft.com/office/drawing/2014/main" id="{3C94AB75-AD7C-46ED-9AC2-90A78FBC22F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45778" y="3208538"/>
            <a:ext cx="543278" cy="545053"/>
          </a:xfrm>
          <a:prstGeom prst="rect">
            <a:avLst/>
          </a:prstGeom>
          <a:noFill/>
          <a:extLst>
            <a:ext uri="{909E8E84-426E-40DD-AFC4-6F175D3DCCD1}">
              <a14:hiddenFill xmlns:a14="http://schemas.microsoft.com/office/drawing/2010/main">
                <a:solidFill>
                  <a:srgbClr val="FFFFFF"/>
                </a:solidFill>
              </a14:hiddenFill>
            </a:ext>
          </a:extLst>
        </p:spPr>
      </p:pic>
      <p:pic>
        <p:nvPicPr>
          <p:cNvPr id="153" name="Picture 2" descr="C:\Users\cheung\AppData\Local\Temp\SNAGHTML105560.PNG">
            <a:extLst>
              <a:ext uri="{FF2B5EF4-FFF2-40B4-BE49-F238E27FC236}">
                <a16:creationId xmlns:a16="http://schemas.microsoft.com/office/drawing/2014/main" id="{06C2A222-706D-41DF-9049-2D0A1D58D7A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63232" y="1149234"/>
            <a:ext cx="456859" cy="589289"/>
          </a:xfrm>
          <a:prstGeom prst="rect">
            <a:avLst/>
          </a:prstGeom>
          <a:noFill/>
          <a:extLst>
            <a:ext uri="{909E8E84-426E-40DD-AFC4-6F175D3DCCD1}">
              <a14:hiddenFill xmlns:a14="http://schemas.microsoft.com/office/drawing/2010/main">
                <a:solidFill>
                  <a:srgbClr val="FFFFFF"/>
                </a:solidFill>
              </a14:hiddenFill>
            </a:ext>
          </a:extLst>
        </p:spPr>
      </p:pic>
      <p:pic>
        <p:nvPicPr>
          <p:cNvPr id="154" name="Picture 153">
            <a:extLst>
              <a:ext uri="{FF2B5EF4-FFF2-40B4-BE49-F238E27FC236}">
                <a16:creationId xmlns:a16="http://schemas.microsoft.com/office/drawing/2014/main" id="{C598C7F7-FC0D-4CAB-91A0-07B613797855}"/>
              </a:ext>
            </a:extLst>
          </p:cNvPr>
          <p:cNvPicPr>
            <a:picLocks noChangeAspect="1"/>
          </p:cNvPicPr>
          <p:nvPr/>
        </p:nvPicPr>
        <p:blipFill>
          <a:blip r:embed="rId8">
            <a:clrChange>
              <a:clrFrom>
                <a:srgbClr val="F8F8F8"/>
              </a:clrFrom>
              <a:clrTo>
                <a:srgbClr val="F8F8F8">
                  <a:alpha val="0"/>
                </a:srgbClr>
              </a:clrTo>
            </a:clrChange>
            <a:extLst>
              <a:ext uri="{28A0092B-C50C-407E-A947-70E740481C1C}">
                <a14:useLocalDpi xmlns:a14="http://schemas.microsoft.com/office/drawing/2010/main" val="0"/>
              </a:ext>
            </a:extLst>
          </a:blip>
          <a:stretch>
            <a:fillRect/>
          </a:stretch>
        </p:blipFill>
        <p:spPr>
          <a:xfrm>
            <a:off x="4119301" y="1328328"/>
            <a:ext cx="731541" cy="391494"/>
          </a:xfrm>
          <a:prstGeom prst="rect">
            <a:avLst/>
          </a:prstGeom>
        </p:spPr>
      </p:pic>
      <p:pic>
        <p:nvPicPr>
          <p:cNvPr id="155" name="Picture 154">
            <a:extLst>
              <a:ext uri="{FF2B5EF4-FFF2-40B4-BE49-F238E27FC236}">
                <a16:creationId xmlns:a16="http://schemas.microsoft.com/office/drawing/2014/main" id="{01FEF416-7EA2-4A9F-A3D8-1A236D4E1733}"/>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923970" y="1205936"/>
            <a:ext cx="536122" cy="227540"/>
          </a:xfrm>
          <a:prstGeom prst="rect">
            <a:avLst/>
          </a:prstGeom>
        </p:spPr>
      </p:pic>
      <p:sp>
        <p:nvSpPr>
          <p:cNvPr id="158" name="TextBox 157">
            <a:extLst>
              <a:ext uri="{FF2B5EF4-FFF2-40B4-BE49-F238E27FC236}">
                <a16:creationId xmlns:a16="http://schemas.microsoft.com/office/drawing/2014/main" id="{62F1D9DF-741D-4539-AB65-9E05752482F2}"/>
              </a:ext>
            </a:extLst>
          </p:cNvPr>
          <p:cNvSpPr txBox="1"/>
          <p:nvPr/>
        </p:nvSpPr>
        <p:spPr>
          <a:xfrm>
            <a:off x="1223138" y="784534"/>
            <a:ext cx="652744"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RAN</a:t>
            </a:r>
          </a:p>
        </p:txBody>
      </p:sp>
      <p:sp>
        <p:nvSpPr>
          <p:cNvPr id="159" name="TextBox 158">
            <a:extLst>
              <a:ext uri="{FF2B5EF4-FFF2-40B4-BE49-F238E27FC236}">
                <a16:creationId xmlns:a16="http://schemas.microsoft.com/office/drawing/2014/main" id="{3F72D1D6-E466-466D-BA45-32B71FB9F1B7}"/>
              </a:ext>
            </a:extLst>
          </p:cNvPr>
          <p:cNvSpPr txBox="1"/>
          <p:nvPr/>
        </p:nvSpPr>
        <p:spPr>
          <a:xfrm>
            <a:off x="2584813" y="778900"/>
            <a:ext cx="761492"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CORE</a:t>
            </a:r>
          </a:p>
        </p:txBody>
      </p:sp>
      <p:sp>
        <p:nvSpPr>
          <p:cNvPr id="160" name="TextBox 159">
            <a:extLst>
              <a:ext uri="{FF2B5EF4-FFF2-40B4-BE49-F238E27FC236}">
                <a16:creationId xmlns:a16="http://schemas.microsoft.com/office/drawing/2014/main" id="{7E65BCA4-AFFB-4C2B-8DD4-AF95F520893C}"/>
              </a:ext>
            </a:extLst>
          </p:cNvPr>
          <p:cNvSpPr txBox="1"/>
          <p:nvPr/>
        </p:nvSpPr>
        <p:spPr>
          <a:xfrm>
            <a:off x="3727437" y="798666"/>
            <a:ext cx="1478995"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TRANSPORT</a:t>
            </a:r>
          </a:p>
        </p:txBody>
      </p:sp>
      <p:sp>
        <p:nvSpPr>
          <p:cNvPr id="161" name="Rounded Rectangle 30">
            <a:extLst>
              <a:ext uri="{FF2B5EF4-FFF2-40B4-BE49-F238E27FC236}">
                <a16:creationId xmlns:a16="http://schemas.microsoft.com/office/drawing/2014/main" id="{95CC59E3-A1AA-4D9E-9B3A-98AE4364B1EF}"/>
              </a:ext>
            </a:extLst>
          </p:cNvPr>
          <p:cNvSpPr/>
          <p:nvPr/>
        </p:nvSpPr>
        <p:spPr>
          <a:xfrm>
            <a:off x="2371554"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UPF</a:t>
            </a:r>
          </a:p>
        </p:txBody>
      </p:sp>
      <p:sp>
        <p:nvSpPr>
          <p:cNvPr id="162" name="Rounded Rectangle 30">
            <a:extLst>
              <a:ext uri="{FF2B5EF4-FFF2-40B4-BE49-F238E27FC236}">
                <a16:creationId xmlns:a16="http://schemas.microsoft.com/office/drawing/2014/main" id="{8D0FE0ED-608F-41EF-902C-309227130206}"/>
              </a:ext>
            </a:extLst>
          </p:cNvPr>
          <p:cNvSpPr/>
          <p:nvPr/>
        </p:nvSpPr>
        <p:spPr>
          <a:xfrm>
            <a:off x="2797096"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SMF</a:t>
            </a:r>
          </a:p>
        </p:txBody>
      </p:sp>
      <p:sp>
        <p:nvSpPr>
          <p:cNvPr id="163" name="Rounded Rectangle 30">
            <a:extLst>
              <a:ext uri="{FF2B5EF4-FFF2-40B4-BE49-F238E27FC236}">
                <a16:creationId xmlns:a16="http://schemas.microsoft.com/office/drawing/2014/main" id="{EF79628E-05E1-46AD-9A50-DA945630B2B0}"/>
              </a:ext>
            </a:extLst>
          </p:cNvPr>
          <p:cNvSpPr/>
          <p:nvPr/>
        </p:nvSpPr>
        <p:spPr>
          <a:xfrm>
            <a:off x="3222638"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UDM</a:t>
            </a:r>
          </a:p>
        </p:txBody>
      </p:sp>
      <p:pic>
        <p:nvPicPr>
          <p:cNvPr id="166" name="Picture 2" descr="C:\Users\cheung\AppData\Local\Temp\SNAGHTML105560.PNG">
            <a:extLst>
              <a:ext uri="{FF2B5EF4-FFF2-40B4-BE49-F238E27FC236}">
                <a16:creationId xmlns:a16="http://schemas.microsoft.com/office/drawing/2014/main" id="{54103184-F549-4E7A-958D-B77FC1B5213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09695" y="1177079"/>
            <a:ext cx="456859" cy="589289"/>
          </a:xfrm>
          <a:prstGeom prst="rect">
            <a:avLst/>
          </a:prstGeom>
          <a:noFill/>
          <a:extLst>
            <a:ext uri="{909E8E84-426E-40DD-AFC4-6F175D3DCCD1}">
              <a14:hiddenFill xmlns:a14="http://schemas.microsoft.com/office/drawing/2010/main">
                <a:solidFill>
                  <a:srgbClr val="FFFFFF"/>
                </a:solidFill>
              </a14:hiddenFill>
            </a:ext>
          </a:extLst>
        </p:spPr>
      </p:pic>
      <p:sp>
        <p:nvSpPr>
          <p:cNvPr id="167" name="Rounded Rectangle 30">
            <a:extLst>
              <a:ext uri="{FF2B5EF4-FFF2-40B4-BE49-F238E27FC236}">
                <a16:creationId xmlns:a16="http://schemas.microsoft.com/office/drawing/2014/main" id="{C5D93BBB-9CC3-47C2-A542-AC9919F21A7B}"/>
              </a:ext>
            </a:extLst>
          </p:cNvPr>
          <p:cNvSpPr/>
          <p:nvPr/>
        </p:nvSpPr>
        <p:spPr>
          <a:xfrm>
            <a:off x="2624176" y="224441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AUSF</a:t>
            </a:r>
          </a:p>
        </p:txBody>
      </p:sp>
      <p:sp>
        <p:nvSpPr>
          <p:cNvPr id="168" name="Rounded Rectangle 30">
            <a:extLst>
              <a:ext uri="{FF2B5EF4-FFF2-40B4-BE49-F238E27FC236}">
                <a16:creationId xmlns:a16="http://schemas.microsoft.com/office/drawing/2014/main" id="{F550FCFF-3D81-434A-BE7C-C7069BBC9BDD}"/>
              </a:ext>
            </a:extLst>
          </p:cNvPr>
          <p:cNvSpPr/>
          <p:nvPr/>
        </p:nvSpPr>
        <p:spPr>
          <a:xfrm>
            <a:off x="3049718" y="224441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AMF</a:t>
            </a:r>
          </a:p>
        </p:txBody>
      </p:sp>
      <p:sp>
        <p:nvSpPr>
          <p:cNvPr id="177" name="Rounded Rectangle 30">
            <a:extLst>
              <a:ext uri="{FF2B5EF4-FFF2-40B4-BE49-F238E27FC236}">
                <a16:creationId xmlns:a16="http://schemas.microsoft.com/office/drawing/2014/main" id="{D1419EB5-5EAB-4146-9090-2C33BBE458D3}"/>
              </a:ext>
            </a:extLst>
          </p:cNvPr>
          <p:cNvSpPr/>
          <p:nvPr/>
        </p:nvSpPr>
        <p:spPr>
          <a:xfrm>
            <a:off x="902387"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DU</a:t>
            </a:r>
          </a:p>
        </p:txBody>
      </p:sp>
      <p:sp>
        <p:nvSpPr>
          <p:cNvPr id="178" name="Rounded Rectangle 30">
            <a:extLst>
              <a:ext uri="{FF2B5EF4-FFF2-40B4-BE49-F238E27FC236}">
                <a16:creationId xmlns:a16="http://schemas.microsoft.com/office/drawing/2014/main" id="{5C7D68FE-74AD-4242-B977-EA27783E40D0}"/>
              </a:ext>
            </a:extLst>
          </p:cNvPr>
          <p:cNvSpPr/>
          <p:nvPr/>
        </p:nvSpPr>
        <p:spPr>
          <a:xfrm>
            <a:off x="1327929"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CU</a:t>
            </a:r>
          </a:p>
        </p:txBody>
      </p:sp>
      <p:sp>
        <p:nvSpPr>
          <p:cNvPr id="179" name="Rounded Rectangle 30">
            <a:extLst>
              <a:ext uri="{FF2B5EF4-FFF2-40B4-BE49-F238E27FC236}">
                <a16:creationId xmlns:a16="http://schemas.microsoft.com/office/drawing/2014/main" id="{1EA19D8F-AC82-4DA7-8183-F9489A53F5F3}"/>
              </a:ext>
            </a:extLst>
          </p:cNvPr>
          <p:cNvSpPr/>
          <p:nvPr/>
        </p:nvSpPr>
        <p:spPr>
          <a:xfrm>
            <a:off x="1753471"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RU</a:t>
            </a:r>
          </a:p>
        </p:txBody>
      </p:sp>
      <p:sp>
        <p:nvSpPr>
          <p:cNvPr id="180" name="Rounded Rectangle 30">
            <a:extLst>
              <a:ext uri="{FF2B5EF4-FFF2-40B4-BE49-F238E27FC236}">
                <a16:creationId xmlns:a16="http://schemas.microsoft.com/office/drawing/2014/main" id="{6E3F6664-2FFD-44EB-90DF-3DE3EBCF48E9}"/>
              </a:ext>
            </a:extLst>
          </p:cNvPr>
          <p:cNvSpPr/>
          <p:nvPr/>
        </p:nvSpPr>
        <p:spPr>
          <a:xfrm>
            <a:off x="1324343" y="224441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UE</a:t>
            </a:r>
          </a:p>
        </p:txBody>
      </p:sp>
      <p:pic>
        <p:nvPicPr>
          <p:cNvPr id="185" name="Picture 2" descr="C:\Users\cheung\AppData\Local\Temp\SNAGHTML105560.PNG">
            <a:extLst>
              <a:ext uri="{FF2B5EF4-FFF2-40B4-BE49-F238E27FC236}">
                <a16:creationId xmlns:a16="http://schemas.microsoft.com/office/drawing/2014/main" id="{D5A18BDF-81D0-4B2A-9BCE-2F8C72B91E1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59590" y="1359635"/>
            <a:ext cx="247706" cy="442529"/>
          </a:xfrm>
          <a:prstGeom prst="rect">
            <a:avLst/>
          </a:prstGeom>
          <a:noFill/>
          <a:extLst>
            <a:ext uri="{909E8E84-426E-40DD-AFC4-6F175D3DCCD1}">
              <a14:hiddenFill xmlns:a14="http://schemas.microsoft.com/office/drawing/2010/main">
                <a:solidFill>
                  <a:srgbClr val="FFFFFF"/>
                </a:solidFill>
              </a14:hiddenFill>
            </a:ext>
          </a:extLst>
        </p:spPr>
      </p:pic>
      <p:pic>
        <p:nvPicPr>
          <p:cNvPr id="186" name="Picture 185">
            <a:extLst>
              <a:ext uri="{FF2B5EF4-FFF2-40B4-BE49-F238E27FC236}">
                <a16:creationId xmlns:a16="http://schemas.microsoft.com/office/drawing/2014/main" id="{3EAF2A35-9597-464A-9F40-3EEEBEC6FA64}"/>
              </a:ext>
            </a:extLst>
          </p:cNvPr>
          <p:cNvPicPr>
            <a:picLocks noChangeAspect="1"/>
          </p:cNvPicPr>
          <p:nvPr/>
        </p:nvPicPr>
        <p:blipFill rotWithShape="1">
          <a:blip r:embed="rId10"/>
          <a:srcRect t="1119"/>
          <a:stretch/>
        </p:blipFill>
        <p:spPr>
          <a:xfrm>
            <a:off x="1531252" y="1193129"/>
            <a:ext cx="284738" cy="444375"/>
          </a:xfrm>
          <a:prstGeom prst="rect">
            <a:avLst/>
          </a:prstGeom>
        </p:spPr>
      </p:pic>
      <p:sp>
        <p:nvSpPr>
          <p:cNvPr id="46" name="Rectangle: Rounded Corners 45">
            <a:extLst>
              <a:ext uri="{FF2B5EF4-FFF2-40B4-BE49-F238E27FC236}">
                <a16:creationId xmlns:a16="http://schemas.microsoft.com/office/drawing/2014/main" id="{647B78D1-4AB8-4A2B-ACE1-F3724099C631}"/>
              </a:ext>
            </a:extLst>
          </p:cNvPr>
          <p:cNvSpPr/>
          <p:nvPr/>
        </p:nvSpPr>
        <p:spPr>
          <a:xfrm>
            <a:off x="1203402" y="1573900"/>
            <a:ext cx="138832" cy="239378"/>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2" name="Group 181">
            <a:extLst>
              <a:ext uri="{FF2B5EF4-FFF2-40B4-BE49-F238E27FC236}">
                <a16:creationId xmlns:a16="http://schemas.microsoft.com/office/drawing/2014/main" id="{F6872526-3DDE-48F9-8C0C-D1D99FDC2305}"/>
              </a:ext>
            </a:extLst>
          </p:cNvPr>
          <p:cNvGrpSpPr/>
          <p:nvPr/>
        </p:nvGrpSpPr>
        <p:grpSpPr>
          <a:xfrm>
            <a:off x="1138733" y="1470456"/>
            <a:ext cx="267674" cy="356031"/>
            <a:chOff x="1099376" y="4194209"/>
            <a:chExt cx="582617" cy="774934"/>
          </a:xfrm>
        </p:grpSpPr>
        <p:pic>
          <p:nvPicPr>
            <p:cNvPr id="183" name="Picture 182">
              <a:extLst>
                <a:ext uri="{FF2B5EF4-FFF2-40B4-BE49-F238E27FC236}">
                  <a16:creationId xmlns:a16="http://schemas.microsoft.com/office/drawing/2014/main" id="{0BAE6E27-3605-4B70-8BBE-E0A7B6F4DBB6}"/>
                </a:ext>
              </a:extLst>
            </p:cNvPr>
            <p:cNvPicPr>
              <a:picLocks noChangeAspect="1"/>
            </p:cNvPicPr>
            <p:nvPr/>
          </p:nvPicPr>
          <p:blipFill>
            <a:blip r:embed="rId11"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099376" y="4386526"/>
              <a:ext cx="582617" cy="582617"/>
            </a:xfrm>
            <a:prstGeom prst="rect">
              <a:avLst/>
            </a:prstGeom>
          </p:spPr>
        </p:pic>
        <p:pic>
          <p:nvPicPr>
            <p:cNvPr id="184" name="Picture 183">
              <a:extLst>
                <a:ext uri="{FF2B5EF4-FFF2-40B4-BE49-F238E27FC236}">
                  <a16:creationId xmlns:a16="http://schemas.microsoft.com/office/drawing/2014/main" id="{79802299-AF88-41F5-AC10-5817E3F9473C}"/>
                </a:ext>
              </a:extLst>
            </p:cNvPr>
            <p:cNvPicPr>
              <a:picLocks noChangeAspect="1"/>
            </p:cNvPicPr>
            <p:nvPr/>
          </p:nvPicPr>
          <p:blipFill>
            <a:blip r:embed="rId12" cstate="screen">
              <a:duotone>
                <a:schemeClr val="accent5">
                  <a:shade val="45000"/>
                  <a:satMod val="135000"/>
                </a:schemeClr>
                <a:prstClr val="white"/>
              </a:duotone>
              <a:extLst>
                <a:ext uri="{28A0092B-C50C-407E-A947-70E740481C1C}">
                  <a14:useLocalDpi xmlns:a14="http://schemas.microsoft.com/office/drawing/2010/main"/>
                </a:ext>
              </a:extLst>
            </a:blip>
            <a:stretch>
              <a:fillRect/>
            </a:stretch>
          </p:blipFill>
          <p:spPr>
            <a:xfrm>
              <a:off x="1217987" y="4194209"/>
              <a:ext cx="178899" cy="178899"/>
            </a:xfrm>
            <a:prstGeom prst="rect">
              <a:avLst/>
            </a:prstGeom>
          </p:spPr>
        </p:pic>
      </p:grpSp>
      <p:sp>
        <p:nvSpPr>
          <p:cNvPr id="187" name="Rounded Rectangle 30">
            <a:extLst>
              <a:ext uri="{FF2B5EF4-FFF2-40B4-BE49-F238E27FC236}">
                <a16:creationId xmlns:a16="http://schemas.microsoft.com/office/drawing/2014/main" id="{F93650F6-A040-4204-87F3-DD876A08D31B}"/>
              </a:ext>
            </a:extLst>
          </p:cNvPr>
          <p:cNvSpPr/>
          <p:nvPr/>
        </p:nvSpPr>
        <p:spPr>
          <a:xfrm>
            <a:off x="3837095"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500" dirty="0"/>
          </a:p>
        </p:txBody>
      </p:sp>
      <p:sp>
        <p:nvSpPr>
          <p:cNvPr id="188" name="Rounded Rectangle 30">
            <a:extLst>
              <a:ext uri="{FF2B5EF4-FFF2-40B4-BE49-F238E27FC236}">
                <a16:creationId xmlns:a16="http://schemas.microsoft.com/office/drawing/2014/main" id="{86DEDEA7-674F-4A26-9796-7E48C5AE9887}"/>
              </a:ext>
            </a:extLst>
          </p:cNvPr>
          <p:cNvSpPr/>
          <p:nvPr/>
        </p:nvSpPr>
        <p:spPr>
          <a:xfrm>
            <a:off x="4262637"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dirty="0"/>
              <a:t>Hub</a:t>
            </a:r>
          </a:p>
        </p:txBody>
      </p:sp>
      <p:sp>
        <p:nvSpPr>
          <p:cNvPr id="189" name="Rounded Rectangle 30">
            <a:extLst>
              <a:ext uri="{FF2B5EF4-FFF2-40B4-BE49-F238E27FC236}">
                <a16:creationId xmlns:a16="http://schemas.microsoft.com/office/drawing/2014/main" id="{5655E8BE-1543-44A4-B492-3E577A7DE570}"/>
              </a:ext>
            </a:extLst>
          </p:cNvPr>
          <p:cNvSpPr/>
          <p:nvPr/>
        </p:nvSpPr>
        <p:spPr>
          <a:xfrm>
            <a:off x="4688179" y="1934609"/>
            <a:ext cx="414747" cy="281284"/>
          </a:xfrm>
          <a:prstGeom prst="roundRect">
            <a:avLst/>
          </a:prstGeom>
          <a:solidFill>
            <a:srgbClr val="124191"/>
          </a:solid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600" dirty="0"/>
          </a:p>
        </p:txBody>
      </p:sp>
      <p:sp>
        <p:nvSpPr>
          <p:cNvPr id="193" name="TextBox 192">
            <a:extLst>
              <a:ext uri="{FF2B5EF4-FFF2-40B4-BE49-F238E27FC236}">
                <a16:creationId xmlns:a16="http://schemas.microsoft.com/office/drawing/2014/main" id="{E4240798-13D8-4737-990B-61F56DC56776}"/>
              </a:ext>
            </a:extLst>
          </p:cNvPr>
          <p:cNvSpPr txBox="1"/>
          <p:nvPr/>
        </p:nvSpPr>
        <p:spPr>
          <a:xfrm>
            <a:off x="3230735" y="2801378"/>
            <a:ext cx="583814"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GUI</a:t>
            </a:r>
          </a:p>
        </p:txBody>
      </p:sp>
      <p:sp>
        <p:nvSpPr>
          <p:cNvPr id="194" name="Rectangle: Rounded Corners 193">
            <a:extLst>
              <a:ext uri="{FF2B5EF4-FFF2-40B4-BE49-F238E27FC236}">
                <a16:creationId xmlns:a16="http://schemas.microsoft.com/office/drawing/2014/main" id="{33E614B9-2A44-42D5-8637-878E6BB7B6B7}"/>
              </a:ext>
            </a:extLst>
          </p:cNvPr>
          <p:cNvSpPr/>
          <p:nvPr/>
        </p:nvSpPr>
        <p:spPr>
          <a:xfrm>
            <a:off x="95357" y="4509933"/>
            <a:ext cx="1225197" cy="1672956"/>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Rectangle: Rounded Corners 194">
            <a:extLst>
              <a:ext uri="{FF2B5EF4-FFF2-40B4-BE49-F238E27FC236}">
                <a16:creationId xmlns:a16="http://schemas.microsoft.com/office/drawing/2014/main" id="{CE211E1B-0FEA-4CA4-8FF6-47119E1C400E}"/>
              </a:ext>
            </a:extLst>
          </p:cNvPr>
          <p:cNvSpPr/>
          <p:nvPr/>
        </p:nvSpPr>
        <p:spPr>
          <a:xfrm>
            <a:off x="1375484" y="4517015"/>
            <a:ext cx="1225197" cy="1672956"/>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6" name="Rectangle: Rounded Corners 195">
            <a:extLst>
              <a:ext uri="{FF2B5EF4-FFF2-40B4-BE49-F238E27FC236}">
                <a16:creationId xmlns:a16="http://schemas.microsoft.com/office/drawing/2014/main" id="{45DBBC37-6C81-47F5-9C09-21A45B5AAF84}"/>
              </a:ext>
            </a:extLst>
          </p:cNvPr>
          <p:cNvSpPr/>
          <p:nvPr/>
        </p:nvSpPr>
        <p:spPr>
          <a:xfrm>
            <a:off x="2638677" y="4524097"/>
            <a:ext cx="1225197" cy="1672956"/>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Rectangle: Rounded Corners 196">
            <a:extLst>
              <a:ext uri="{FF2B5EF4-FFF2-40B4-BE49-F238E27FC236}">
                <a16:creationId xmlns:a16="http://schemas.microsoft.com/office/drawing/2014/main" id="{E4795D7D-5698-468A-B1A0-7F425D53ADE0}"/>
              </a:ext>
            </a:extLst>
          </p:cNvPr>
          <p:cNvSpPr/>
          <p:nvPr/>
        </p:nvSpPr>
        <p:spPr>
          <a:xfrm>
            <a:off x="3901873" y="4531179"/>
            <a:ext cx="1225197" cy="1672956"/>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8" name="Rectangle: Rounded Corners 197">
            <a:extLst>
              <a:ext uri="{FF2B5EF4-FFF2-40B4-BE49-F238E27FC236}">
                <a16:creationId xmlns:a16="http://schemas.microsoft.com/office/drawing/2014/main" id="{E60CD7EA-CE16-47A6-ACAF-9C793F219ABB}"/>
              </a:ext>
            </a:extLst>
          </p:cNvPr>
          <p:cNvSpPr/>
          <p:nvPr/>
        </p:nvSpPr>
        <p:spPr>
          <a:xfrm>
            <a:off x="5165068" y="4538261"/>
            <a:ext cx="1225197" cy="1672956"/>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9" name="TextBox 198">
            <a:extLst>
              <a:ext uri="{FF2B5EF4-FFF2-40B4-BE49-F238E27FC236}">
                <a16:creationId xmlns:a16="http://schemas.microsoft.com/office/drawing/2014/main" id="{D7690F34-EDD1-4D49-9CF2-9E93C86BA706}"/>
              </a:ext>
            </a:extLst>
          </p:cNvPr>
          <p:cNvSpPr txBox="1"/>
          <p:nvPr/>
        </p:nvSpPr>
        <p:spPr>
          <a:xfrm>
            <a:off x="28042" y="4609549"/>
            <a:ext cx="1338123" cy="276999"/>
          </a:xfrm>
          <a:prstGeom prst="rect">
            <a:avLst/>
          </a:prstGeom>
          <a:noFill/>
        </p:spPr>
        <p:txBody>
          <a:bodyPr wrap="none" rtlCol="0">
            <a:spAutoFit/>
          </a:bodyPr>
          <a:lstStyle/>
          <a:p>
            <a:pPr algn="ctr"/>
            <a:r>
              <a:rPr lang="en-US" sz="1200" b="1" dirty="0">
                <a:solidFill>
                  <a:srgbClr val="0000CC"/>
                </a:solidFill>
                <a:effectLst>
                  <a:outerShdw blurRad="50800" dist="50800" dir="5400000" algn="ctr" rotWithShape="0">
                    <a:srgbClr val="FF3300"/>
                  </a:outerShdw>
                </a:effectLst>
              </a:rPr>
              <a:t>Model Driven PoC</a:t>
            </a:r>
          </a:p>
        </p:txBody>
      </p:sp>
      <p:sp>
        <p:nvSpPr>
          <p:cNvPr id="200" name="TextBox 199">
            <a:extLst>
              <a:ext uri="{FF2B5EF4-FFF2-40B4-BE49-F238E27FC236}">
                <a16:creationId xmlns:a16="http://schemas.microsoft.com/office/drawing/2014/main" id="{181025E5-9311-4628-911D-D4AFA3033594}"/>
              </a:ext>
            </a:extLst>
          </p:cNvPr>
          <p:cNvSpPr txBox="1"/>
          <p:nvPr/>
        </p:nvSpPr>
        <p:spPr>
          <a:xfrm>
            <a:off x="1481748" y="4609549"/>
            <a:ext cx="1016625" cy="276999"/>
          </a:xfrm>
          <a:prstGeom prst="rect">
            <a:avLst/>
          </a:prstGeom>
          <a:noFill/>
        </p:spPr>
        <p:txBody>
          <a:bodyPr wrap="none" rtlCol="0">
            <a:spAutoFit/>
          </a:bodyPr>
          <a:lstStyle/>
          <a:p>
            <a:pPr algn="ctr"/>
            <a:r>
              <a:rPr lang="en-US" sz="1200" b="1" dirty="0">
                <a:solidFill>
                  <a:srgbClr val="0000CC"/>
                </a:solidFill>
                <a:effectLst>
                  <a:outerShdw blurRad="50800" dist="50800" dir="5400000" algn="ctr" rotWithShape="0">
                    <a:srgbClr val="FF3300"/>
                  </a:outerShdw>
                </a:effectLst>
              </a:rPr>
              <a:t>OOF SON PCI</a:t>
            </a:r>
          </a:p>
        </p:txBody>
      </p:sp>
      <p:sp>
        <p:nvSpPr>
          <p:cNvPr id="201" name="TextBox 200">
            <a:extLst>
              <a:ext uri="{FF2B5EF4-FFF2-40B4-BE49-F238E27FC236}">
                <a16:creationId xmlns:a16="http://schemas.microsoft.com/office/drawing/2014/main" id="{F946E0C5-4BDF-4960-8CD5-CC3C01565778}"/>
              </a:ext>
            </a:extLst>
          </p:cNvPr>
          <p:cNvSpPr txBox="1"/>
          <p:nvPr/>
        </p:nvSpPr>
        <p:spPr>
          <a:xfrm>
            <a:off x="2746274" y="4517216"/>
            <a:ext cx="1004699" cy="461665"/>
          </a:xfrm>
          <a:prstGeom prst="rect">
            <a:avLst/>
          </a:prstGeom>
          <a:noFill/>
        </p:spPr>
        <p:txBody>
          <a:bodyPr wrap="none" rtlCol="0">
            <a:spAutoFit/>
          </a:bodyPr>
          <a:lstStyle/>
          <a:p>
            <a:pPr algn="ctr"/>
            <a:r>
              <a:rPr lang="en-US" sz="1200" b="1" dirty="0">
                <a:solidFill>
                  <a:srgbClr val="0000CC"/>
                </a:solidFill>
                <a:effectLst>
                  <a:outerShdw blurRad="50800" dist="50800" dir="5400000" algn="ctr" rotWithShape="0">
                    <a:srgbClr val="FF3300"/>
                  </a:outerShdw>
                </a:effectLst>
              </a:rPr>
              <a:t>E2E Network</a:t>
            </a:r>
          </a:p>
          <a:p>
            <a:pPr algn="ctr"/>
            <a:r>
              <a:rPr lang="en-US" sz="1200" b="1" dirty="0">
                <a:solidFill>
                  <a:srgbClr val="0000CC"/>
                </a:solidFill>
                <a:effectLst>
                  <a:outerShdw blurRad="50800" dist="50800" dir="5400000" algn="ctr" rotWithShape="0">
                    <a:srgbClr val="FF3300"/>
                  </a:outerShdw>
                </a:effectLst>
              </a:rPr>
              <a:t>Slicing</a:t>
            </a:r>
          </a:p>
        </p:txBody>
      </p:sp>
      <p:sp>
        <p:nvSpPr>
          <p:cNvPr id="202" name="TextBox 201">
            <a:extLst>
              <a:ext uri="{FF2B5EF4-FFF2-40B4-BE49-F238E27FC236}">
                <a16:creationId xmlns:a16="http://schemas.microsoft.com/office/drawing/2014/main" id="{7B52A600-61EF-4C8D-A6D8-A6B41214E375}"/>
              </a:ext>
            </a:extLst>
          </p:cNvPr>
          <p:cNvSpPr txBox="1"/>
          <p:nvPr/>
        </p:nvSpPr>
        <p:spPr>
          <a:xfrm>
            <a:off x="4036573" y="4517216"/>
            <a:ext cx="915187" cy="461665"/>
          </a:xfrm>
          <a:prstGeom prst="rect">
            <a:avLst/>
          </a:prstGeom>
          <a:noFill/>
        </p:spPr>
        <p:txBody>
          <a:bodyPr wrap="none" rtlCol="0">
            <a:spAutoFit/>
          </a:bodyPr>
          <a:lstStyle/>
          <a:p>
            <a:pPr algn="ctr"/>
            <a:r>
              <a:rPr lang="en-US" sz="1200" b="1" dirty="0">
                <a:solidFill>
                  <a:srgbClr val="0000CC"/>
                </a:solidFill>
                <a:effectLst>
                  <a:outerShdw blurRad="50800" dist="50800" dir="5400000" algn="ctr" rotWithShape="0">
                    <a:srgbClr val="FF3300"/>
                  </a:outerShdw>
                </a:effectLst>
              </a:rPr>
              <a:t>A1 Adaptor</a:t>
            </a:r>
          </a:p>
          <a:p>
            <a:pPr algn="ctr"/>
            <a:r>
              <a:rPr lang="en-US" sz="1200" b="1" dirty="0">
                <a:solidFill>
                  <a:srgbClr val="0000CC"/>
                </a:solidFill>
                <a:effectLst>
                  <a:outerShdw blurRad="50800" dist="50800" dir="5400000" algn="ctr" rotWithShape="0">
                    <a:srgbClr val="FF3300"/>
                  </a:outerShdw>
                </a:effectLst>
              </a:rPr>
              <a:t>Extension</a:t>
            </a:r>
          </a:p>
        </p:txBody>
      </p:sp>
      <p:sp>
        <p:nvSpPr>
          <p:cNvPr id="203" name="TextBox 202">
            <a:extLst>
              <a:ext uri="{FF2B5EF4-FFF2-40B4-BE49-F238E27FC236}">
                <a16:creationId xmlns:a16="http://schemas.microsoft.com/office/drawing/2014/main" id="{130799B7-43CD-4B03-8446-F211E3FFBA40}"/>
              </a:ext>
            </a:extLst>
          </p:cNvPr>
          <p:cNvSpPr txBox="1"/>
          <p:nvPr/>
        </p:nvSpPr>
        <p:spPr>
          <a:xfrm>
            <a:off x="5269482" y="4517216"/>
            <a:ext cx="1039194" cy="461665"/>
          </a:xfrm>
          <a:prstGeom prst="rect">
            <a:avLst/>
          </a:prstGeom>
          <a:noFill/>
        </p:spPr>
        <p:txBody>
          <a:bodyPr wrap="none" rtlCol="0">
            <a:spAutoFit/>
          </a:bodyPr>
          <a:lstStyle/>
          <a:p>
            <a:pPr algn="ctr"/>
            <a:r>
              <a:rPr lang="en-US" sz="1200" b="1" dirty="0">
                <a:solidFill>
                  <a:srgbClr val="0000CC"/>
                </a:solidFill>
                <a:effectLst>
                  <a:outerShdw blurRad="50800" dist="50800" dir="5400000" algn="ctr" rotWithShape="0">
                    <a:srgbClr val="FF3300"/>
                  </a:outerShdw>
                </a:effectLst>
              </a:rPr>
              <a:t>State </a:t>
            </a:r>
          </a:p>
          <a:p>
            <a:pPr algn="ctr"/>
            <a:r>
              <a:rPr lang="en-US" sz="1200" b="1" dirty="0">
                <a:solidFill>
                  <a:srgbClr val="0000CC"/>
                </a:solidFill>
                <a:effectLst>
                  <a:outerShdw blurRad="50800" dist="50800" dir="5400000" algn="ctr" rotWithShape="0">
                    <a:srgbClr val="FF3300"/>
                  </a:outerShdw>
                </a:effectLst>
              </a:rPr>
              <a:t>Management</a:t>
            </a:r>
          </a:p>
        </p:txBody>
      </p:sp>
      <p:pic>
        <p:nvPicPr>
          <p:cNvPr id="52" name="Picture 51">
            <a:extLst>
              <a:ext uri="{FF2B5EF4-FFF2-40B4-BE49-F238E27FC236}">
                <a16:creationId xmlns:a16="http://schemas.microsoft.com/office/drawing/2014/main" id="{3ABCC90F-61F9-46F3-8E39-D47A7531DCAE}"/>
              </a:ext>
            </a:extLst>
          </p:cNvPr>
          <p:cNvPicPr>
            <a:picLocks noChangeAspect="1"/>
          </p:cNvPicPr>
          <p:nvPr/>
        </p:nvPicPr>
        <p:blipFill>
          <a:blip r:embed="rId13"/>
          <a:stretch>
            <a:fillRect/>
          </a:stretch>
        </p:blipFill>
        <p:spPr>
          <a:xfrm>
            <a:off x="142433" y="4950681"/>
            <a:ext cx="1092608" cy="1065354"/>
          </a:xfrm>
          <a:prstGeom prst="rect">
            <a:avLst/>
          </a:prstGeom>
        </p:spPr>
      </p:pic>
      <p:pic>
        <p:nvPicPr>
          <p:cNvPr id="53" name="Picture 52">
            <a:extLst>
              <a:ext uri="{FF2B5EF4-FFF2-40B4-BE49-F238E27FC236}">
                <a16:creationId xmlns:a16="http://schemas.microsoft.com/office/drawing/2014/main" id="{C0D2E251-2A7A-4597-AC6B-1F56248F4E8B}"/>
              </a:ext>
            </a:extLst>
          </p:cNvPr>
          <p:cNvPicPr>
            <a:picLocks noChangeAspect="1"/>
          </p:cNvPicPr>
          <p:nvPr/>
        </p:nvPicPr>
        <p:blipFill>
          <a:blip r:embed="rId14"/>
          <a:stretch>
            <a:fillRect/>
          </a:stretch>
        </p:blipFill>
        <p:spPr>
          <a:xfrm>
            <a:off x="1422919" y="4995798"/>
            <a:ext cx="1135854" cy="1077667"/>
          </a:xfrm>
          <a:prstGeom prst="rect">
            <a:avLst/>
          </a:prstGeom>
        </p:spPr>
      </p:pic>
      <p:pic>
        <p:nvPicPr>
          <p:cNvPr id="54" name="Picture 53">
            <a:extLst>
              <a:ext uri="{FF2B5EF4-FFF2-40B4-BE49-F238E27FC236}">
                <a16:creationId xmlns:a16="http://schemas.microsoft.com/office/drawing/2014/main" id="{226E6112-C652-4E0F-8E17-3488CABFC1D6}"/>
              </a:ext>
            </a:extLst>
          </p:cNvPr>
          <p:cNvPicPr>
            <a:picLocks noChangeAspect="1"/>
          </p:cNvPicPr>
          <p:nvPr/>
        </p:nvPicPr>
        <p:blipFill>
          <a:blip r:embed="rId15"/>
          <a:stretch>
            <a:fillRect/>
          </a:stretch>
        </p:blipFill>
        <p:spPr>
          <a:xfrm>
            <a:off x="2677414" y="5021658"/>
            <a:ext cx="1164917" cy="1077051"/>
          </a:xfrm>
          <a:prstGeom prst="rect">
            <a:avLst/>
          </a:prstGeom>
        </p:spPr>
      </p:pic>
      <p:pic>
        <p:nvPicPr>
          <p:cNvPr id="55" name="Picture 54">
            <a:extLst>
              <a:ext uri="{FF2B5EF4-FFF2-40B4-BE49-F238E27FC236}">
                <a16:creationId xmlns:a16="http://schemas.microsoft.com/office/drawing/2014/main" id="{DFC6F88A-58B3-4C41-91CC-414A09BE8CC5}"/>
              </a:ext>
            </a:extLst>
          </p:cNvPr>
          <p:cNvPicPr>
            <a:picLocks noChangeAspect="1"/>
          </p:cNvPicPr>
          <p:nvPr/>
        </p:nvPicPr>
        <p:blipFill>
          <a:blip r:embed="rId16"/>
          <a:stretch>
            <a:fillRect/>
          </a:stretch>
        </p:blipFill>
        <p:spPr>
          <a:xfrm>
            <a:off x="3963806" y="4978149"/>
            <a:ext cx="1101330" cy="1120560"/>
          </a:xfrm>
          <a:prstGeom prst="rect">
            <a:avLst/>
          </a:prstGeom>
        </p:spPr>
      </p:pic>
      <p:sp>
        <p:nvSpPr>
          <p:cNvPr id="204" name="Arrow: Left-Right 203">
            <a:extLst>
              <a:ext uri="{FF2B5EF4-FFF2-40B4-BE49-F238E27FC236}">
                <a16:creationId xmlns:a16="http://schemas.microsoft.com/office/drawing/2014/main" id="{7A7A9AAD-9CD4-4AE1-AB2C-82A7F7D37DC4}"/>
              </a:ext>
            </a:extLst>
          </p:cNvPr>
          <p:cNvSpPr/>
          <p:nvPr/>
        </p:nvSpPr>
        <p:spPr>
          <a:xfrm>
            <a:off x="6490197" y="5233075"/>
            <a:ext cx="612925"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6" name="Arrow: Left-Right 205">
            <a:extLst>
              <a:ext uri="{FF2B5EF4-FFF2-40B4-BE49-F238E27FC236}">
                <a16:creationId xmlns:a16="http://schemas.microsoft.com/office/drawing/2014/main" id="{775C716C-A858-49C6-AB57-BD3934678146}"/>
              </a:ext>
            </a:extLst>
          </p:cNvPr>
          <p:cNvSpPr/>
          <p:nvPr/>
        </p:nvSpPr>
        <p:spPr>
          <a:xfrm>
            <a:off x="4315099" y="3236370"/>
            <a:ext cx="2745368"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7" name="TextBox 206">
            <a:extLst>
              <a:ext uri="{FF2B5EF4-FFF2-40B4-BE49-F238E27FC236}">
                <a16:creationId xmlns:a16="http://schemas.microsoft.com/office/drawing/2014/main" id="{5A133A46-3C2C-4D69-9CBE-375542E51FD3}"/>
              </a:ext>
            </a:extLst>
          </p:cNvPr>
          <p:cNvSpPr txBox="1"/>
          <p:nvPr/>
        </p:nvSpPr>
        <p:spPr>
          <a:xfrm>
            <a:off x="5394857" y="1017692"/>
            <a:ext cx="1555234" cy="553998"/>
          </a:xfrm>
          <a:prstGeom prst="rect">
            <a:avLst/>
          </a:prstGeom>
          <a:noFill/>
        </p:spPr>
        <p:txBody>
          <a:bodyPr wrap="none" rtlCol="0">
            <a:spAutoFit/>
          </a:bodyPr>
          <a:lstStyle/>
          <a:p>
            <a:pPr algn="ctr"/>
            <a:r>
              <a:rPr lang="en-US" sz="1000" b="1" dirty="0"/>
              <a:t>Network Element Data</a:t>
            </a:r>
          </a:p>
          <a:p>
            <a:pPr algn="ctr"/>
            <a:r>
              <a:rPr lang="en-US" sz="1000" b="1" dirty="0"/>
              <a:t>Application Parameters</a:t>
            </a:r>
          </a:p>
          <a:p>
            <a:pPr algn="ctr"/>
            <a:r>
              <a:rPr lang="en-US" sz="1000" b="1" dirty="0"/>
              <a:t>Configuration Parameters</a:t>
            </a:r>
          </a:p>
        </p:txBody>
      </p:sp>
      <p:sp>
        <p:nvSpPr>
          <p:cNvPr id="208" name="TextBox 207">
            <a:extLst>
              <a:ext uri="{FF2B5EF4-FFF2-40B4-BE49-F238E27FC236}">
                <a16:creationId xmlns:a16="http://schemas.microsoft.com/office/drawing/2014/main" id="{88AD41CD-63AE-471F-A609-92511230E331}"/>
              </a:ext>
            </a:extLst>
          </p:cNvPr>
          <p:cNvSpPr txBox="1"/>
          <p:nvPr/>
        </p:nvSpPr>
        <p:spPr>
          <a:xfrm>
            <a:off x="6442035" y="4986062"/>
            <a:ext cx="668774" cy="246221"/>
          </a:xfrm>
          <a:prstGeom prst="rect">
            <a:avLst/>
          </a:prstGeom>
          <a:noFill/>
        </p:spPr>
        <p:txBody>
          <a:bodyPr wrap="none" rtlCol="0">
            <a:spAutoFit/>
          </a:bodyPr>
          <a:lstStyle/>
          <a:p>
            <a:pPr algn="ctr"/>
            <a:r>
              <a:rPr lang="en-US" sz="1000" b="1" dirty="0"/>
              <a:t>U/C Data</a:t>
            </a:r>
          </a:p>
        </p:txBody>
      </p:sp>
      <p:grpSp>
        <p:nvGrpSpPr>
          <p:cNvPr id="209" name="Group 208">
            <a:extLst>
              <a:ext uri="{FF2B5EF4-FFF2-40B4-BE49-F238E27FC236}">
                <a16:creationId xmlns:a16="http://schemas.microsoft.com/office/drawing/2014/main" id="{E0FC3A9F-60FA-466E-A535-9CDCFCF86223}"/>
              </a:ext>
            </a:extLst>
          </p:cNvPr>
          <p:cNvGrpSpPr/>
          <p:nvPr/>
        </p:nvGrpSpPr>
        <p:grpSpPr>
          <a:xfrm>
            <a:off x="109079" y="6244277"/>
            <a:ext cx="508110" cy="112330"/>
            <a:chOff x="1524814" y="5809921"/>
            <a:chExt cx="945329" cy="208987"/>
          </a:xfrm>
        </p:grpSpPr>
        <p:pic>
          <p:nvPicPr>
            <p:cNvPr id="210" name="Picture 209">
              <a:extLst>
                <a:ext uri="{FF2B5EF4-FFF2-40B4-BE49-F238E27FC236}">
                  <a16:creationId xmlns:a16="http://schemas.microsoft.com/office/drawing/2014/main" id="{E3B340BA-8AC3-48D8-A750-201E2949D4AD}"/>
                </a:ext>
              </a:extLst>
            </p:cNvPr>
            <p:cNvPicPr>
              <a:picLocks noChangeAspect="1"/>
            </p:cNvPicPr>
            <p:nvPr/>
          </p:nvPicPr>
          <p:blipFill>
            <a:blip r:embed="rId17">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211" name="Picture 210">
              <a:extLst>
                <a:ext uri="{FF2B5EF4-FFF2-40B4-BE49-F238E27FC236}">
                  <a16:creationId xmlns:a16="http://schemas.microsoft.com/office/drawing/2014/main" id="{862DB7B4-BEE2-40EE-8905-89043ECADBA1}"/>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212" name="Group 211">
            <a:extLst>
              <a:ext uri="{FF2B5EF4-FFF2-40B4-BE49-F238E27FC236}">
                <a16:creationId xmlns:a16="http://schemas.microsoft.com/office/drawing/2014/main" id="{944DB06C-413B-4BCF-85C8-36D7489E7E6D}"/>
              </a:ext>
            </a:extLst>
          </p:cNvPr>
          <p:cNvGrpSpPr/>
          <p:nvPr/>
        </p:nvGrpSpPr>
        <p:grpSpPr>
          <a:xfrm>
            <a:off x="1383053" y="6244277"/>
            <a:ext cx="508110" cy="112330"/>
            <a:chOff x="1524814" y="5809921"/>
            <a:chExt cx="945329" cy="208987"/>
          </a:xfrm>
        </p:grpSpPr>
        <p:pic>
          <p:nvPicPr>
            <p:cNvPr id="213" name="Picture 212">
              <a:extLst>
                <a:ext uri="{FF2B5EF4-FFF2-40B4-BE49-F238E27FC236}">
                  <a16:creationId xmlns:a16="http://schemas.microsoft.com/office/drawing/2014/main" id="{53BB0236-54D9-4BC6-B71D-856B6374C1D0}"/>
                </a:ext>
              </a:extLst>
            </p:cNvPr>
            <p:cNvPicPr>
              <a:picLocks noChangeAspect="1"/>
            </p:cNvPicPr>
            <p:nvPr/>
          </p:nvPicPr>
          <p:blipFill>
            <a:blip r:embed="rId17">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214" name="Picture 213">
              <a:extLst>
                <a:ext uri="{FF2B5EF4-FFF2-40B4-BE49-F238E27FC236}">
                  <a16:creationId xmlns:a16="http://schemas.microsoft.com/office/drawing/2014/main" id="{27A623E3-857F-4CFD-88AF-40F7A5D38E84}"/>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215" name="Group 214">
            <a:extLst>
              <a:ext uri="{FF2B5EF4-FFF2-40B4-BE49-F238E27FC236}">
                <a16:creationId xmlns:a16="http://schemas.microsoft.com/office/drawing/2014/main" id="{0CC96094-D7D4-4D7D-B0F3-42C339EBC746}"/>
              </a:ext>
            </a:extLst>
          </p:cNvPr>
          <p:cNvGrpSpPr/>
          <p:nvPr/>
        </p:nvGrpSpPr>
        <p:grpSpPr>
          <a:xfrm>
            <a:off x="2657027" y="6244277"/>
            <a:ext cx="508110" cy="112330"/>
            <a:chOff x="1524814" y="5809921"/>
            <a:chExt cx="945329" cy="208987"/>
          </a:xfrm>
        </p:grpSpPr>
        <p:pic>
          <p:nvPicPr>
            <p:cNvPr id="216" name="Picture 215">
              <a:extLst>
                <a:ext uri="{FF2B5EF4-FFF2-40B4-BE49-F238E27FC236}">
                  <a16:creationId xmlns:a16="http://schemas.microsoft.com/office/drawing/2014/main" id="{9645F9D7-21CC-454F-A4BA-43A05CEEDC2B}"/>
                </a:ext>
              </a:extLst>
            </p:cNvPr>
            <p:cNvPicPr>
              <a:picLocks noChangeAspect="1"/>
            </p:cNvPicPr>
            <p:nvPr/>
          </p:nvPicPr>
          <p:blipFill>
            <a:blip r:embed="rId17">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217" name="Picture 216">
              <a:extLst>
                <a:ext uri="{FF2B5EF4-FFF2-40B4-BE49-F238E27FC236}">
                  <a16:creationId xmlns:a16="http://schemas.microsoft.com/office/drawing/2014/main" id="{64ACEBFD-32E2-4795-A5BA-288A9EF51788}"/>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218" name="Group 217">
            <a:extLst>
              <a:ext uri="{FF2B5EF4-FFF2-40B4-BE49-F238E27FC236}">
                <a16:creationId xmlns:a16="http://schemas.microsoft.com/office/drawing/2014/main" id="{AADE6B2F-EFE0-42DB-8184-20FD8C220D13}"/>
              </a:ext>
            </a:extLst>
          </p:cNvPr>
          <p:cNvGrpSpPr/>
          <p:nvPr/>
        </p:nvGrpSpPr>
        <p:grpSpPr>
          <a:xfrm>
            <a:off x="3931001" y="6244277"/>
            <a:ext cx="508110" cy="112330"/>
            <a:chOff x="1524814" y="5809921"/>
            <a:chExt cx="945329" cy="208987"/>
          </a:xfrm>
        </p:grpSpPr>
        <p:pic>
          <p:nvPicPr>
            <p:cNvPr id="219" name="Picture 218">
              <a:extLst>
                <a:ext uri="{FF2B5EF4-FFF2-40B4-BE49-F238E27FC236}">
                  <a16:creationId xmlns:a16="http://schemas.microsoft.com/office/drawing/2014/main" id="{82342343-A2BE-40CE-9CD5-8D6E064B8918}"/>
                </a:ext>
              </a:extLst>
            </p:cNvPr>
            <p:cNvPicPr>
              <a:picLocks noChangeAspect="1"/>
            </p:cNvPicPr>
            <p:nvPr/>
          </p:nvPicPr>
          <p:blipFill>
            <a:blip r:embed="rId17">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220" name="Picture 219">
              <a:extLst>
                <a:ext uri="{FF2B5EF4-FFF2-40B4-BE49-F238E27FC236}">
                  <a16:creationId xmlns:a16="http://schemas.microsoft.com/office/drawing/2014/main" id="{57358EB0-F64C-4F35-B284-793BD2C404E3}"/>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grpSp>
        <p:nvGrpSpPr>
          <p:cNvPr id="221" name="Group 220">
            <a:extLst>
              <a:ext uri="{FF2B5EF4-FFF2-40B4-BE49-F238E27FC236}">
                <a16:creationId xmlns:a16="http://schemas.microsoft.com/office/drawing/2014/main" id="{2D767CCE-CE14-483E-96EA-22362871CCA5}"/>
              </a:ext>
            </a:extLst>
          </p:cNvPr>
          <p:cNvGrpSpPr/>
          <p:nvPr/>
        </p:nvGrpSpPr>
        <p:grpSpPr>
          <a:xfrm>
            <a:off x="5204977" y="6244277"/>
            <a:ext cx="508110" cy="112330"/>
            <a:chOff x="1524814" y="5809921"/>
            <a:chExt cx="945329" cy="208987"/>
          </a:xfrm>
        </p:grpSpPr>
        <p:pic>
          <p:nvPicPr>
            <p:cNvPr id="222" name="Picture 221">
              <a:extLst>
                <a:ext uri="{FF2B5EF4-FFF2-40B4-BE49-F238E27FC236}">
                  <a16:creationId xmlns:a16="http://schemas.microsoft.com/office/drawing/2014/main" id="{020D32E9-6690-4109-8BCE-0B01C20B00A7}"/>
                </a:ext>
              </a:extLst>
            </p:cNvPr>
            <p:cNvPicPr>
              <a:picLocks noChangeAspect="1"/>
            </p:cNvPicPr>
            <p:nvPr/>
          </p:nvPicPr>
          <p:blipFill>
            <a:blip r:embed="rId17">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223" name="Picture 222">
              <a:extLst>
                <a:ext uri="{FF2B5EF4-FFF2-40B4-BE49-F238E27FC236}">
                  <a16:creationId xmlns:a16="http://schemas.microsoft.com/office/drawing/2014/main" id="{BCC8EE32-8DD3-4EA2-9644-BC7E57301525}"/>
                </a:ext>
              </a:extLst>
            </p:cNvPr>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24" name="TextBox 223">
            <a:extLst>
              <a:ext uri="{FF2B5EF4-FFF2-40B4-BE49-F238E27FC236}">
                <a16:creationId xmlns:a16="http://schemas.microsoft.com/office/drawing/2014/main" id="{E9FDAB96-3FC0-45B7-93CF-F514501D4A12}"/>
              </a:ext>
            </a:extLst>
          </p:cNvPr>
          <p:cNvSpPr txBox="1"/>
          <p:nvPr/>
        </p:nvSpPr>
        <p:spPr>
          <a:xfrm>
            <a:off x="5144276" y="3110325"/>
            <a:ext cx="761747" cy="246221"/>
          </a:xfrm>
          <a:prstGeom prst="rect">
            <a:avLst/>
          </a:prstGeom>
          <a:noFill/>
        </p:spPr>
        <p:txBody>
          <a:bodyPr wrap="none" rtlCol="0">
            <a:spAutoFit/>
          </a:bodyPr>
          <a:lstStyle/>
          <a:p>
            <a:pPr algn="ctr"/>
            <a:r>
              <a:rPr lang="en-US" sz="1000" b="1" dirty="0"/>
              <a:t>GUI Access</a:t>
            </a:r>
          </a:p>
        </p:txBody>
      </p:sp>
      <p:sp>
        <p:nvSpPr>
          <p:cNvPr id="225" name="TextBox 224">
            <a:extLst>
              <a:ext uri="{FF2B5EF4-FFF2-40B4-BE49-F238E27FC236}">
                <a16:creationId xmlns:a16="http://schemas.microsoft.com/office/drawing/2014/main" id="{BA4F13A8-541B-437E-8511-9FC73CF59396}"/>
              </a:ext>
            </a:extLst>
          </p:cNvPr>
          <p:cNvSpPr txBox="1"/>
          <p:nvPr/>
        </p:nvSpPr>
        <p:spPr>
          <a:xfrm>
            <a:off x="52347" y="4178019"/>
            <a:ext cx="4447756"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ONAP Micro-services, POCs &amp; Use Cases</a:t>
            </a:r>
          </a:p>
        </p:txBody>
      </p:sp>
      <p:sp>
        <p:nvSpPr>
          <p:cNvPr id="226" name="Rectangle: Rounded Corners 225">
            <a:extLst>
              <a:ext uri="{FF2B5EF4-FFF2-40B4-BE49-F238E27FC236}">
                <a16:creationId xmlns:a16="http://schemas.microsoft.com/office/drawing/2014/main" id="{B9F46F95-A0C2-46A5-AE07-4D7B46E4C535}"/>
              </a:ext>
            </a:extLst>
          </p:cNvPr>
          <p:cNvSpPr/>
          <p:nvPr/>
        </p:nvSpPr>
        <p:spPr>
          <a:xfrm>
            <a:off x="1382633" y="2804063"/>
            <a:ext cx="1356635" cy="1312039"/>
          </a:xfrm>
          <a:prstGeom prst="roundRect">
            <a:avLst>
              <a:gd name="adj" fmla="val 5215"/>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7" name="Picture 2" descr="C:\Users\cheung\AppData\Local\Temp\SNAGHTML1da75636.PNG">
            <a:extLst>
              <a:ext uri="{FF2B5EF4-FFF2-40B4-BE49-F238E27FC236}">
                <a16:creationId xmlns:a16="http://schemas.microsoft.com/office/drawing/2014/main" id="{7CF0B67B-616D-469C-9D23-19F798AB1CB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84085" y="3211436"/>
            <a:ext cx="543278" cy="545053"/>
          </a:xfrm>
          <a:prstGeom prst="rect">
            <a:avLst/>
          </a:prstGeom>
          <a:noFill/>
          <a:extLst>
            <a:ext uri="{909E8E84-426E-40DD-AFC4-6F175D3DCCD1}">
              <a14:hiddenFill xmlns:a14="http://schemas.microsoft.com/office/drawing/2010/main">
                <a:solidFill>
                  <a:srgbClr val="FFFFFF"/>
                </a:solidFill>
              </a14:hiddenFill>
            </a:ext>
          </a:extLst>
        </p:spPr>
      </p:pic>
      <p:sp>
        <p:nvSpPr>
          <p:cNvPr id="228" name="TextBox 227">
            <a:extLst>
              <a:ext uri="{FF2B5EF4-FFF2-40B4-BE49-F238E27FC236}">
                <a16:creationId xmlns:a16="http://schemas.microsoft.com/office/drawing/2014/main" id="{DD918193-9B95-4D77-9837-77335162051A}"/>
              </a:ext>
            </a:extLst>
          </p:cNvPr>
          <p:cNvSpPr txBox="1"/>
          <p:nvPr/>
        </p:nvSpPr>
        <p:spPr>
          <a:xfrm>
            <a:off x="1284937" y="2804276"/>
            <a:ext cx="1552028"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NB Open API</a:t>
            </a:r>
          </a:p>
        </p:txBody>
      </p:sp>
      <p:sp>
        <p:nvSpPr>
          <p:cNvPr id="3" name="TextBox 2">
            <a:extLst>
              <a:ext uri="{FF2B5EF4-FFF2-40B4-BE49-F238E27FC236}">
                <a16:creationId xmlns:a16="http://schemas.microsoft.com/office/drawing/2014/main" id="{2495A821-793D-4174-9868-2CEBA3933C9F}"/>
              </a:ext>
            </a:extLst>
          </p:cNvPr>
          <p:cNvSpPr txBox="1"/>
          <p:nvPr/>
        </p:nvSpPr>
        <p:spPr>
          <a:xfrm>
            <a:off x="3824967" y="1975224"/>
            <a:ext cx="434734" cy="200055"/>
          </a:xfrm>
          <a:prstGeom prst="rect">
            <a:avLst/>
          </a:prstGeom>
          <a:noFill/>
        </p:spPr>
        <p:txBody>
          <a:bodyPr wrap="none" rtlCol="0">
            <a:spAutoFit/>
          </a:bodyPr>
          <a:lstStyle/>
          <a:p>
            <a:r>
              <a:rPr lang="en-US" sz="700" dirty="0">
                <a:solidFill>
                  <a:schemeClr val="bg1"/>
                </a:solidFill>
              </a:rPr>
              <a:t>Router</a:t>
            </a:r>
          </a:p>
        </p:txBody>
      </p:sp>
      <p:sp>
        <p:nvSpPr>
          <p:cNvPr id="91" name="TextBox 90">
            <a:extLst>
              <a:ext uri="{FF2B5EF4-FFF2-40B4-BE49-F238E27FC236}">
                <a16:creationId xmlns:a16="http://schemas.microsoft.com/office/drawing/2014/main" id="{6C31A9A9-C0AE-49B5-AB4F-F28CFF89B0C3}"/>
              </a:ext>
            </a:extLst>
          </p:cNvPr>
          <p:cNvSpPr txBox="1"/>
          <p:nvPr/>
        </p:nvSpPr>
        <p:spPr>
          <a:xfrm>
            <a:off x="4680970" y="1975224"/>
            <a:ext cx="426720" cy="200055"/>
          </a:xfrm>
          <a:prstGeom prst="rect">
            <a:avLst/>
          </a:prstGeom>
          <a:noFill/>
        </p:spPr>
        <p:txBody>
          <a:bodyPr wrap="none" rtlCol="0">
            <a:spAutoFit/>
          </a:bodyPr>
          <a:lstStyle/>
          <a:p>
            <a:r>
              <a:rPr lang="en-US" sz="700" dirty="0">
                <a:solidFill>
                  <a:schemeClr val="bg1"/>
                </a:solidFill>
              </a:rPr>
              <a:t>Switch</a:t>
            </a:r>
          </a:p>
        </p:txBody>
      </p:sp>
      <p:sp>
        <p:nvSpPr>
          <p:cNvPr id="94" name="TextBox 93">
            <a:extLst>
              <a:ext uri="{FF2B5EF4-FFF2-40B4-BE49-F238E27FC236}">
                <a16:creationId xmlns:a16="http://schemas.microsoft.com/office/drawing/2014/main" id="{D64E4A26-9D97-4051-AE41-D453AF266FDF}"/>
              </a:ext>
            </a:extLst>
          </p:cNvPr>
          <p:cNvSpPr txBox="1"/>
          <p:nvPr/>
        </p:nvSpPr>
        <p:spPr>
          <a:xfrm>
            <a:off x="5768172" y="1891689"/>
            <a:ext cx="1046440"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CPS Update</a:t>
            </a:r>
          </a:p>
        </p:txBody>
      </p:sp>
      <p:sp>
        <p:nvSpPr>
          <p:cNvPr id="95" name="Arrow: Left 94">
            <a:extLst>
              <a:ext uri="{FF2B5EF4-FFF2-40B4-BE49-F238E27FC236}">
                <a16:creationId xmlns:a16="http://schemas.microsoft.com/office/drawing/2014/main" id="{18C2CC02-9437-4345-B31F-0C161E962C63}"/>
              </a:ext>
            </a:extLst>
          </p:cNvPr>
          <p:cNvSpPr/>
          <p:nvPr/>
        </p:nvSpPr>
        <p:spPr>
          <a:xfrm flipH="1">
            <a:off x="5204977" y="1668194"/>
            <a:ext cx="1921930"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9">
            <a:extLst>
              <a:ext uri="{FF2B5EF4-FFF2-40B4-BE49-F238E27FC236}">
                <a16:creationId xmlns:a16="http://schemas.microsoft.com/office/drawing/2014/main" id="{26D377E5-A483-43A2-8690-8693818ED933}"/>
              </a:ext>
            </a:extLst>
          </p:cNvPr>
          <p:cNvGrpSpPr/>
          <p:nvPr/>
        </p:nvGrpSpPr>
        <p:grpSpPr>
          <a:xfrm>
            <a:off x="5181798" y="4981339"/>
            <a:ext cx="1191017" cy="1117370"/>
            <a:chOff x="111762" y="704643"/>
            <a:chExt cx="9032238" cy="5868965"/>
          </a:xfrm>
        </p:grpSpPr>
        <p:pic>
          <p:nvPicPr>
            <p:cNvPr id="93" name="Picture 92">
              <a:extLst>
                <a:ext uri="{FF2B5EF4-FFF2-40B4-BE49-F238E27FC236}">
                  <a16:creationId xmlns:a16="http://schemas.microsoft.com/office/drawing/2014/main" id="{14348F63-5CFC-461D-AD82-CDC5F377654D}"/>
                </a:ext>
              </a:extLst>
            </p:cNvPr>
            <p:cNvPicPr>
              <a:picLocks noChangeAspect="1"/>
            </p:cNvPicPr>
            <p:nvPr/>
          </p:nvPicPr>
          <p:blipFill>
            <a:blip r:embed="rId18"/>
            <a:stretch>
              <a:fillRect/>
            </a:stretch>
          </p:blipFill>
          <p:spPr>
            <a:xfrm>
              <a:off x="111762" y="704643"/>
              <a:ext cx="6149835" cy="5197586"/>
            </a:xfrm>
            <a:prstGeom prst="rect">
              <a:avLst/>
            </a:prstGeom>
          </p:spPr>
        </p:pic>
        <p:pic>
          <p:nvPicPr>
            <p:cNvPr id="96" name="Picture 95">
              <a:extLst>
                <a:ext uri="{FF2B5EF4-FFF2-40B4-BE49-F238E27FC236}">
                  <a16:creationId xmlns:a16="http://schemas.microsoft.com/office/drawing/2014/main" id="{2368DE45-CB7E-42BB-A10C-8579FAF54A1B}"/>
                </a:ext>
              </a:extLst>
            </p:cNvPr>
            <p:cNvPicPr>
              <a:picLocks noChangeAspect="1"/>
            </p:cNvPicPr>
            <p:nvPr/>
          </p:nvPicPr>
          <p:blipFill>
            <a:blip r:embed="rId19"/>
            <a:stretch>
              <a:fillRect/>
            </a:stretch>
          </p:blipFill>
          <p:spPr>
            <a:xfrm>
              <a:off x="5585460" y="4821008"/>
              <a:ext cx="3558540" cy="1752600"/>
            </a:xfrm>
            <a:prstGeom prst="rect">
              <a:avLst/>
            </a:prstGeom>
          </p:spPr>
        </p:pic>
        <p:pic>
          <p:nvPicPr>
            <p:cNvPr id="97" name="Picture 96">
              <a:extLst>
                <a:ext uri="{FF2B5EF4-FFF2-40B4-BE49-F238E27FC236}">
                  <a16:creationId xmlns:a16="http://schemas.microsoft.com/office/drawing/2014/main" id="{B07625D2-EA8F-465C-AE4C-93A195853CB7}"/>
                </a:ext>
              </a:extLst>
            </p:cNvPr>
            <p:cNvPicPr>
              <a:picLocks noChangeAspect="1"/>
            </p:cNvPicPr>
            <p:nvPr/>
          </p:nvPicPr>
          <p:blipFill>
            <a:blip r:embed="rId20"/>
            <a:stretch>
              <a:fillRect/>
            </a:stretch>
          </p:blipFill>
          <p:spPr>
            <a:xfrm>
              <a:off x="6141720" y="845819"/>
              <a:ext cx="2961697" cy="2651761"/>
            </a:xfrm>
            <a:prstGeom prst="rect">
              <a:avLst/>
            </a:prstGeom>
          </p:spPr>
        </p:pic>
      </p:grpSp>
      <p:pic>
        <p:nvPicPr>
          <p:cNvPr id="98" name="Picture 2">
            <a:extLst>
              <a:ext uri="{FF2B5EF4-FFF2-40B4-BE49-F238E27FC236}">
                <a16:creationId xmlns:a16="http://schemas.microsoft.com/office/drawing/2014/main" id="{5C345FD8-B936-4B98-BE31-9B5A144D1B43}"/>
              </a:ext>
            </a:extLst>
          </p:cNvPr>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8424159" y="15128"/>
            <a:ext cx="697565" cy="698624"/>
          </a:xfrm>
          <a:prstGeom prst="rect">
            <a:avLst/>
          </a:prstGeom>
          <a:noFill/>
          <a:extLst>
            <a:ext uri="{909E8E84-426E-40DD-AFC4-6F175D3DCCD1}">
              <a14:hiddenFill xmlns:a14="http://schemas.microsoft.com/office/drawing/2010/main">
                <a:solidFill>
                  <a:srgbClr val="FFFFFF"/>
                </a:solidFill>
              </a14:hiddenFill>
            </a:ext>
          </a:extLst>
        </p:spPr>
      </p:pic>
      <p:sp>
        <p:nvSpPr>
          <p:cNvPr id="99" name="Oval 98">
            <a:extLst>
              <a:ext uri="{FF2B5EF4-FFF2-40B4-BE49-F238E27FC236}">
                <a16:creationId xmlns:a16="http://schemas.microsoft.com/office/drawing/2014/main" id="{0CCEE0CC-8C42-4C84-A425-2102B0C433C1}"/>
              </a:ext>
            </a:extLst>
          </p:cNvPr>
          <p:cNvSpPr/>
          <p:nvPr/>
        </p:nvSpPr>
        <p:spPr>
          <a:xfrm>
            <a:off x="5199271" y="1950287"/>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1</a:t>
            </a:r>
          </a:p>
        </p:txBody>
      </p:sp>
      <p:sp>
        <p:nvSpPr>
          <p:cNvPr id="100" name="Oval 99">
            <a:extLst>
              <a:ext uri="{FF2B5EF4-FFF2-40B4-BE49-F238E27FC236}">
                <a16:creationId xmlns:a16="http://schemas.microsoft.com/office/drawing/2014/main" id="{8E1AF992-DB55-431B-91D4-F7F37F2688EF}"/>
              </a:ext>
            </a:extLst>
          </p:cNvPr>
          <p:cNvSpPr/>
          <p:nvPr/>
        </p:nvSpPr>
        <p:spPr>
          <a:xfrm>
            <a:off x="6453271" y="5662939"/>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4</a:t>
            </a:r>
          </a:p>
        </p:txBody>
      </p:sp>
    </p:spTree>
    <p:extLst>
      <p:ext uri="{BB962C8B-B14F-4D97-AF65-F5344CB8AC3E}">
        <p14:creationId xmlns:p14="http://schemas.microsoft.com/office/powerpoint/2010/main" val="19801939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Rounded Corners 46">
            <a:extLst>
              <a:ext uri="{FF2B5EF4-FFF2-40B4-BE49-F238E27FC236}">
                <a16:creationId xmlns:a16="http://schemas.microsoft.com/office/drawing/2014/main" id="{6B3FBD53-556B-417F-9715-936AB75DFCA7}"/>
              </a:ext>
            </a:extLst>
          </p:cNvPr>
          <p:cNvSpPr/>
          <p:nvPr/>
        </p:nvSpPr>
        <p:spPr>
          <a:xfrm>
            <a:off x="7151768" y="713752"/>
            <a:ext cx="1930479" cy="5811496"/>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121809" y="-2880"/>
            <a:ext cx="8435323"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CPS READING: PNF Reports Configuration</a:t>
            </a:r>
            <a:endParaRPr lang="en-US" sz="3200" dirty="0"/>
          </a:p>
        </p:txBody>
      </p:sp>
      <p:sp>
        <p:nvSpPr>
          <p:cNvPr id="10" name="Rectangle: Rounded Corners 9">
            <a:extLst>
              <a:ext uri="{FF2B5EF4-FFF2-40B4-BE49-F238E27FC236}">
                <a16:creationId xmlns:a16="http://schemas.microsoft.com/office/drawing/2014/main" id="{24B2B7A0-D0A0-4ACD-9392-3A6A83F613C8}"/>
              </a:ext>
            </a:extLst>
          </p:cNvPr>
          <p:cNvSpPr/>
          <p:nvPr/>
        </p:nvSpPr>
        <p:spPr>
          <a:xfrm>
            <a:off x="2617017" y="698500"/>
            <a:ext cx="2900905" cy="5956300"/>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 name="Group 13">
            <a:extLst>
              <a:ext uri="{FF2B5EF4-FFF2-40B4-BE49-F238E27FC236}">
                <a16:creationId xmlns:a16="http://schemas.microsoft.com/office/drawing/2014/main" id="{FF9B4AD7-B9E7-4244-B2C0-229CDFC25438}"/>
              </a:ext>
            </a:extLst>
          </p:cNvPr>
          <p:cNvGrpSpPr/>
          <p:nvPr/>
        </p:nvGrpSpPr>
        <p:grpSpPr>
          <a:xfrm>
            <a:off x="2674590" y="2132382"/>
            <a:ext cx="2735610" cy="747475"/>
            <a:chOff x="2335426" y="2514837"/>
            <a:chExt cx="1703535" cy="825263"/>
          </a:xfrm>
        </p:grpSpPr>
        <p:sp>
          <p:nvSpPr>
            <p:cNvPr id="15" name="Rectangle: Rounded Corners 14">
              <a:extLst>
                <a:ext uri="{FF2B5EF4-FFF2-40B4-BE49-F238E27FC236}">
                  <a16:creationId xmlns:a16="http://schemas.microsoft.com/office/drawing/2014/main" id="{B24D60BD-F1A0-4FDC-A594-BCC487534043}"/>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72B78562-39BA-4B2A-9C17-A5716CA0A76C}"/>
                </a:ext>
              </a:extLst>
            </p:cNvPr>
            <p:cNvSpPr txBox="1"/>
            <p:nvPr/>
          </p:nvSpPr>
          <p:spPr>
            <a:xfrm>
              <a:off x="3195418" y="2630061"/>
              <a:ext cx="763351"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DCAE</a:t>
              </a:r>
            </a:p>
          </p:txBody>
        </p:sp>
      </p:grpSp>
      <p:sp>
        <p:nvSpPr>
          <p:cNvPr id="23" name="TextBox 22">
            <a:extLst>
              <a:ext uri="{FF2B5EF4-FFF2-40B4-BE49-F238E27FC236}">
                <a16:creationId xmlns:a16="http://schemas.microsoft.com/office/drawing/2014/main" id="{81DE3ADA-2919-469D-B513-8F4FBA5CD42D}"/>
              </a:ext>
            </a:extLst>
          </p:cNvPr>
          <p:cNvSpPr txBox="1"/>
          <p:nvPr/>
        </p:nvSpPr>
        <p:spPr>
          <a:xfrm>
            <a:off x="3560006" y="820818"/>
            <a:ext cx="1287532" cy="707886"/>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ONAP</a:t>
            </a:r>
          </a:p>
          <a:p>
            <a:pPr algn="ctr"/>
            <a:r>
              <a:rPr lang="en-US" sz="2000" b="1" dirty="0">
                <a:solidFill>
                  <a:schemeClr val="bg1"/>
                </a:solidFill>
                <a:effectLst>
                  <a:outerShdw blurRad="50800" dist="50800" dir="5400000" algn="ctr" rotWithShape="0">
                    <a:srgbClr val="FF3300"/>
                  </a:outerShdw>
                </a:effectLst>
              </a:rPr>
              <a:t>RUN-TIME</a:t>
            </a:r>
          </a:p>
        </p:txBody>
      </p:sp>
      <p:sp>
        <p:nvSpPr>
          <p:cNvPr id="24" name="TextBox 23">
            <a:extLst>
              <a:ext uri="{FF2B5EF4-FFF2-40B4-BE49-F238E27FC236}">
                <a16:creationId xmlns:a16="http://schemas.microsoft.com/office/drawing/2014/main" id="{CC0B28CA-09C8-4710-AC17-EF28B92C5A8E}"/>
              </a:ext>
            </a:extLst>
          </p:cNvPr>
          <p:cNvSpPr txBox="1"/>
          <p:nvPr/>
        </p:nvSpPr>
        <p:spPr>
          <a:xfrm>
            <a:off x="4344461" y="2601181"/>
            <a:ext cx="764120" cy="276999"/>
          </a:xfrm>
          <a:prstGeom prst="rect">
            <a:avLst/>
          </a:prstGeom>
          <a:noFill/>
        </p:spPr>
        <p:txBody>
          <a:bodyPr wrap="none" rtlCol="0">
            <a:spAutoFit/>
          </a:bodyPr>
          <a:lstStyle/>
          <a:p>
            <a:pPr algn="ctr"/>
            <a:r>
              <a:rPr lang="en-US" sz="1200" b="1" dirty="0"/>
              <a:t>Analytics</a:t>
            </a:r>
          </a:p>
        </p:txBody>
      </p:sp>
      <p:sp>
        <p:nvSpPr>
          <p:cNvPr id="36" name="Rectangle: Rounded Corners 35">
            <a:extLst>
              <a:ext uri="{FF2B5EF4-FFF2-40B4-BE49-F238E27FC236}">
                <a16:creationId xmlns:a16="http://schemas.microsoft.com/office/drawing/2014/main" id="{FC2E1097-3D26-4500-8EC0-C7C944DB3AA4}"/>
              </a:ext>
            </a:extLst>
          </p:cNvPr>
          <p:cNvSpPr/>
          <p:nvPr/>
        </p:nvSpPr>
        <p:spPr>
          <a:xfrm>
            <a:off x="2662492" y="2202311"/>
            <a:ext cx="1352784" cy="584776"/>
          </a:xfrm>
          <a:prstGeom prst="roundRect">
            <a:avLst/>
          </a:prstGeom>
          <a:solidFill>
            <a:schemeClr val="accent5">
              <a:lumMod val="20000"/>
              <a:lumOff val="80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ectangle: Rounded Corners 36">
            <a:extLst>
              <a:ext uri="{FF2B5EF4-FFF2-40B4-BE49-F238E27FC236}">
                <a16:creationId xmlns:a16="http://schemas.microsoft.com/office/drawing/2014/main" id="{B7D8732F-9F92-4F3F-BA14-6D82F08CFAAC}"/>
              </a:ext>
            </a:extLst>
          </p:cNvPr>
          <p:cNvSpPr/>
          <p:nvPr/>
        </p:nvSpPr>
        <p:spPr>
          <a:xfrm>
            <a:off x="129241" y="2175118"/>
            <a:ext cx="1441422" cy="65161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a:extLst>
              <a:ext uri="{FF2B5EF4-FFF2-40B4-BE49-F238E27FC236}">
                <a16:creationId xmlns:a16="http://schemas.microsoft.com/office/drawing/2014/main" id="{BF49FDFA-AA0D-427F-9AF1-9C4EE696D32F}"/>
              </a:ext>
            </a:extLst>
          </p:cNvPr>
          <p:cNvSpPr txBox="1"/>
          <p:nvPr/>
        </p:nvSpPr>
        <p:spPr>
          <a:xfrm>
            <a:off x="521336" y="2168324"/>
            <a:ext cx="622286"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PNF</a:t>
            </a:r>
          </a:p>
          <a:p>
            <a:pPr algn="ctr"/>
            <a:r>
              <a:rPr lang="en-US" sz="2000" b="1" dirty="0">
                <a:solidFill>
                  <a:srgbClr val="0000CC"/>
                </a:solidFill>
                <a:effectLst>
                  <a:outerShdw blurRad="50800" dist="50800" dir="5400000" algn="ctr" rotWithShape="0">
                    <a:srgbClr val="FF3300"/>
                  </a:outerShdw>
                </a:effectLst>
              </a:rPr>
              <a:t>VNF</a:t>
            </a:r>
          </a:p>
        </p:txBody>
      </p:sp>
      <p:sp>
        <p:nvSpPr>
          <p:cNvPr id="39" name="Hexagon 38">
            <a:extLst>
              <a:ext uri="{FF2B5EF4-FFF2-40B4-BE49-F238E27FC236}">
                <a16:creationId xmlns:a16="http://schemas.microsoft.com/office/drawing/2014/main" id="{88D1C39D-0BE6-4F99-9FCD-ACAA81003CA5}"/>
              </a:ext>
            </a:extLst>
          </p:cNvPr>
          <p:cNvSpPr/>
          <p:nvPr/>
        </p:nvSpPr>
        <p:spPr>
          <a:xfrm>
            <a:off x="1568738" y="2171387"/>
            <a:ext cx="1072507" cy="651618"/>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TextBox 39">
            <a:extLst>
              <a:ext uri="{FF2B5EF4-FFF2-40B4-BE49-F238E27FC236}">
                <a16:creationId xmlns:a16="http://schemas.microsoft.com/office/drawing/2014/main" id="{FCD95250-D87B-4305-85F1-4487559D7D90}"/>
              </a:ext>
            </a:extLst>
          </p:cNvPr>
          <p:cNvSpPr txBox="1"/>
          <p:nvPr/>
        </p:nvSpPr>
        <p:spPr>
          <a:xfrm>
            <a:off x="1719050" y="2154404"/>
            <a:ext cx="775983"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VES</a:t>
            </a:r>
          </a:p>
          <a:p>
            <a:pPr algn="ctr"/>
            <a:r>
              <a:rPr lang="en-US" sz="2000" b="1" dirty="0">
                <a:solidFill>
                  <a:srgbClr val="0000CC"/>
                </a:solidFill>
                <a:effectLst>
                  <a:outerShdw blurRad="50800" dist="50800" dir="5400000" algn="ctr" rotWithShape="0">
                    <a:srgbClr val="FF3300"/>
                  </a:outerShdw>
                </a:effectLst>
              </a:rPr>
              <a:t>Event</a:t>
            </a:r>
          </a:p>
        </p:txBody>
      </p:sp>
      <p:sp>
        <p:nvSpPr>
          <p:cNvPr id="41" name="TextBox 40">
            <a:extLst>
              <a:ext uri="{FF2B5EF4-FFF2-40B4-BE49-F238E27FC236}">
                <a16:creationId xmlns:a16="http://schemas.microsoft.com/office/drawing/2014/main" id="{A239F90B-7725-4323-9172-51FD0E0BD586}"/>
              </a:ext>
            </a:extLst>
          </p:cNvPr>
          <p:cNvSpPr txBox="1"/>
          <p:nvPr/>
        </p:nvSpPr>
        <p:spPr>
          <a:xfrm>
            <a:off x="2864826" y="2193669"/>
            <a:ext cx="1011431" cy="584775"/>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DCAE VES</a:t>
            </a:r>
          </a:p>
          <a:p>
            <a:pPr algn="ctr"/>
            <a:r>
              <a:rPr lang="en-US" sz="1600" b="1" dirty="0">
                <a:solidFill>
                  <a:srgbClr val="0000CC"/>
                </a:solidFill>
                <a:effectLst>
                  <a:outerShdw blurRad="50800" dist="50800" dir="5400000" algn="ctr" rotWithShape="0">
                    <a:srgbClr val="FF3300"/>
                  </a:outerShdw>
                </a:effectLst>
              </a:rPr>
              <a:t>Collector</a:t>
            </a:r>
          </a:p>
        </p:txBody>
      </p:sp>
      <p:sp>
        <p:nvSpPr>
          <p:cNvPr id="31" name="TextBox 30">
            <a:extLst>
              <a:ext uri="{FF2B5EF4-FFF2-40B4-BE49-F238E27FC236}">
                <a16:creationId xmlns:a16="http://schemas.microsoft.com/office/drawing/2014/main" id="{D4E8E61F-71DA-4BF3-982E-25AB1152F35C}"/>
              </a:ext>
            </a:extLst>
          </p:cNvPr>
          <p:cNvSpPr txBox="1"/>
          <p:nvPr/>
        </p:nvSpPr>
        <p:spPr>
          <a:xfrm>
            <a:off x="4288829" y="1868328"/>
            <a:ext cx="1182375" cy="276999"/>
          </a:xfrm>
          <a:prstGeom prst="rect">
            <a:avLst/>
          </a:prstGeom>
          <a:noFill/>
        </p:spPr>
        <p:txBody>
          <a:bodyPr wrap="none" rtlCol="0">
            <a:spAutoFit/>
          </a:bodyPr>
          <a:lstStyle/>
          <a:p>
            <a:pPr algn="ctr"/>
            <a:r>
              <a:rPr lang="en-US" sz="1200" b="1" dirty="0">
                <a:solidFill>
                  <a:schemeClr val="bg1"/>
                </a:solidFill>
              </a:rPr>
              <a:t>DCAE Inventory</a:t>
            </a:r>
          </a:p>
        </p:txBody>
      </p:sp>
      <p:pic>
        <p:nvPicPr>
          <p:cNvPr id="67" name="Picture 66">
            <a:extLst>
              <a:ext uri="{FF2B5EF4-FFF2-40B4-BE49-F238E27FC236}">
                <a16:creationId xmlns:a16="http://schemas.microsoft.com/office/drawing/2014/main" id="{B320F236-C202-49FA-BC9B-90F3C3FE644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9397" y="1736863"/>
            <a:ext cx="536122" cy="227540"/>
          </a:xfrm>
          <a:prstGeom prst="rect">
            <a:avLst/>
          </a:prstGeom>
        </p:spPr>
      </p:pic>
      <p:pic>
        <p:nvPicPr>
          <p:cNvPr id="68" name="Picture 2" descr="C:\Users\cheung\AppData\Local\Temp\SNAGHTML105560.PNG">
            <a:extLst>
              <a:ext uri="{FF2B5EF4-FFF2-40B4-BE49-F238E27FC236}">
                <a16:creationId xmlns:a16="http://schemas.microsoft.com/office/drawing/2014/main" id="{14C223A2-5F1D-4304-9621-5F4131F7B4E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1707" y="1584540"/>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69" name="TextBox 68">
            <a:extLst>
              <a:ext uri="{FF2B5EF4-FFF2-40B4-BE49-F238E27FC236}">
                <a16:creationId xmlns:a16="http://schemas.microsoft.com/office/drawing/2014/main" id="{83D7BEBF-97E2-4E32-B993-57CF807BEAA0}"/>
              </a:ext>
            </a:extLst>
          </p:cNvPr>
          <p:cNvSpPr txBox="1"/>
          <p:nvPr/>
        </p:nvSpPr>
        <p:spPr>
          <a:xfrm>
            <a:off x="311555" y="1896264"/>
            <a:ext cx="643125" cy="261610"/>
          </a:xfrm>
          <a:prstGeom prst="rect">
            <a:avLst/>
          </a:prstGeom>
          <a:noFill/>
        </p:spPr>
        <p:txBody>
          <a:bodyPr wrap="none" rtlCol="0">
            <a:spAutoFit/>
          </a:bodyPr>
          <a:lstStyle/>
          <a:p>
            <a:r>
              <a:rPr lang="en-US" sz="1100" dirty="0"/>
              <a:t>DU/PNF</a:t>
            </a:r>
          </a:p>
        </p:txBody>
      </p:sp>
      <p:sp>
        <p:nvSpPr>
          <p:cNvPr id="70" name="TextBox 69">
            <a:extLst>
              <a:ext uri="{FF2B5EF4-FFF2-40B4-BE49-F238E27FC236}">
                <a16:creationId xmlns:a16="http://schemas.microsoft.com/office/drawing/2014/main" id="{1E57145E-6DFA-4567-8567-CC9D59FDE1D6}"/>
              </a:ext>
            </a:extLst>
          </p:cNvPr>
          <p:cNvSpPr txBox="1"/>
          <p:nvPr/>
        </p:nvSpPr>
        <p:spPr>
          <a:xfrm>
            <a:off x="855142" y="1947896"/>
            <a:ext cx="639919" cy="261610"/>
          </a:xfrm>
          <a:prstGeom prst="rect">
            <a:avLst/>
          </a:prstGeom>
          <a:noFill/>
        </p:spPr>
        <p:txBody>
          <a:bodyPr wrap="none" rtlCol="0">
            <a:spAutoFit/>
          </a:bodyPr>
          <a:lstStyle/>
          <a:p>
            <a:r>
              <a:rPr lang="en-US" sz="1100" dirty="0"/>
              <a:t>CU/VNF</a:t>
            </a:r>
          </a:p>
        </p:txBody>
      </p:sp>
      <p:sp>
        <p:nvSpPr>
          <p:cNvPr id="87" name="TextBox 86">
            <a:extLst>
              <a:ext uri="{FF2B5EF4-FFF2-40B4-BE49-F238E27FC236}">
                <a16:creationId xmlns:a16="http://schemas.microsoft.com/office/drawing/2014/main" id="{E1B440C9-B412-48CB-AC5F-AE357DD9DDD9}"/>
              </a:ext>
            </a:extLst>
          </p:cNvPr>
          <p:cNvSpPr txBox="1"/>
          <p:nvPr/>
        </p:nvSpPr>
        <p:spPr>
          <a:xfrm>
            <a:off x="7052844" y="1016253"/>
            <a:ext cx="2106667" cy="1015663"/>
          </a:xfrm>
          <a:prstGeom prst="rect">
            <a:avLst/>
          </a:prstGeom>
          <a:noFill/>
        </p:spPr>
        <p:txBody>
          <a:bodyPr wrap="square" rtlCol="0">
            <a:spAutoFit/>
          </a:bodyPr>
          <a:lstStyle/>
          <a:p>
            <a:pPr algn="ctr"/>
            <a:r>
              <a:rPr lang="en-US" sz="2000" b="1" dirty="0">
                <a:solidFill>
                  <a:schemeClr val="bg1"/>
                </a:solidFill>
                <a:effectLst>
                  <a:outerShdw blurRad="50800" dist="50800" dir="5400000" algn="ctr" rotWithShape="0">
                    <a:srgbClr val="FF3300"/>
                  </a:outerShdw>
                </a:effectLst>
              </a:rPr>
              <a:t>Configuration</a:t>
            </a:r>
          </a:p>
          <a:p>
            <a:pPr algn="ctr"/>
            <a:r>
              <a:rPr lang="en-US" sz="2000" b="1" dirty="0">
                <a:solidFill>
                  <a:schemeClr val="bg1"/>
                </a:solidFill>
                <a:effectLst>
                  <a:outerShdw blurRad="50800" dist="50800" dir="5400000" algn="ctr" rotWithShape="0">
                    <a:srgbClr val="FF3300"/>
                  </a:outerShdw>
                </a:effectLst>
              </a:rPr>
              <a:t>Persistence Service</a:t>
            </a:r>
          </a:p>
        </p:txBody>
      </p:sp>
      <p:grpSp>
        <p:nvGrpSpPr>
          <p:cNvPr id="20" name="Group 19">
            <a:extLst>
              <a:ext uri="{FF2B5EF4-FFF2-40B4-BE49-F238E27FC236}">
                <a16:creationId xmlns:a16="http://schemas.microsoft.com/office/drawing/2014/main" id="{43B68EC3-E746-412A-9D67-3B469BA3D13E}"/>
              </a:ext>
            </a:extLst>
          </p:cNvPr>
          <p:cNvGrpSpPr/>
          <p:nvPr/>
        </p:nvGrpSpPr>
        <p:grpSpPr>
          <a:xfrm>
            <a:off x="7291064" y="3862915"/>
            <a:ext cx="1703535" cy="747475"/>
            <a:chOff x="2335426" y="2514837"/>
            <a:chExt cx="1703535" cy="825263"/>
          </a:xfrm>
        </p:grpSpPr>
        <p:sp>
          <p:nvSpPr>
            <p:cNvPr id="21" name="Rectangle: Rounded Corners 20">
              <a:extLst>
                <a:ext uri="{FF2B5EF4-FFF2-40B4-BE49-F238E27FC236}">
                  <a16:creationId xmlns:a16="http://schemas.microsoft.com/office/drawing/2014/main" id="{A4E7077D-4E0E-4E39-8681-D89C9FCF2DDE}"/>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1A19E887-5A4B-4D74-8FEB-C892776367B3}"/>
                </a:ext>
              </a:extLst>
            </p:cNvPr>
            <p:cNvSpPr txBox="1"/>
            <p:nvPr/>
          </p:nvSpPr>
          <p:spPr>
            <a:xfrm>
              <a:off x="2373522" y="2710690"/>
              <a:ext cx="1632113"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Database</a:t>
              </a:r>
            </a:p>
          </p:txBody>
        </p:sp>
      </p:grpSp>
      <p:sp>
        <p:nvSpPr>
          <p:cNvPr id="102" name="Cylinder 101">
            <a:extLst>
              <a:ext uri="{FF2B5EF4-FFF2-40B4-BE49-F238E27FC236}">
                <a16:creationId xmlns:a16="http://schemas.microsoft.com/office/drawing/2014/main" id="{C72EDFBC-0B94-4B5F-865C-6D4F3D76C84C}"/>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 name="Cylinder 102">
            <a:extLst>
              <a:ext uri="{FF2B5EF4-FFF2-40B4-BE49-F238E27FC236}">
                <a16:creationId xmlns:a16="http://schemas.microsoft.com/office/drawing/2014/main" id="{A5E51B68-161E-402C-8227-3933E9A43834}"/>
              </a:ext>
            </a:extLst>
          </p:cNvPr>
          <p:cNvSpPr/>
          <p:nvPr/>
        </p:nvSpPr>
        <p:spPr>
          <a:xfrm>
            <a:off x="4059971" y="1868024"/>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5A8466A6-2499-40DE-A368-2D8ABA1E6FD3}"/>
              </a:ext>
            </a:extLst>
          </p:cNvPr>
          <p:cNvGrpSpPr/>
          <p:nvPr/>
        </p:nvGrpSpPr>
        <p:grpSpPr>
          <a:xfrm>
            <a:off x="7570649" y="2641944"/>
            <a:ext cx="1066703" cy="1220971"/>
            <a:chOff x="1212463" y="2713512"/>
            <a:chExt cx="789661" cy="903864"/>
          </a:xfrm>
        </p:grpSpPr>
        <p:sp>
          <p:nvSpPr>
            <p:cNvPr id="33" name="Rectangle: Rounded Corners 32">
              <a:extLst>
                <a:ext uri="{FF2B5EF4-FFF2-40B4-BE49-F238E27FC236}">
                  <a16:creationId xmlns:a16="http://schemas.microsoft.com/office/drawing/2014/main" id="{5B7342D9-4306-4853-918D-9A0AFA6536A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Picture 33">
              <a:extLst>
                <a:ext uri="{FF2B5EF4-FFF2-40B4-BE49-F238E27FC236}">
                  <a16:creationId xmlns:a16="http://schemas.microsoft.com/office/drawing/2014/main" id="{48DABE50-E2D0-4E8A-933F-6643D5431E03}"/>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nvGrpSpPr>
          <p:cNvPr id="28" name="Group 27">
            <a:extLst>
              <a:ext uri="{FF2B5EF4-FFF2-40B4-BE49-F238E27FC236}">
                <a16:creationId xmlns:a16="http://schemas.microsoft.com/office/drawing/2014/main" id="{F02CE305-059B-42E0-AC15-757809FACEC2}"/>
              </a:ext>
            </a:extLst>
          </p:cNvPr>
          <p:cNvGrpSpPr/>
          <p:nvPr/>
        </p:nvGrpSpPr>
        <p:grpSpPr>
          <a:xfrm>
            <a:off x="3996862" y="1855619"/>
            <a:ext cx="413813" cy="473659"/>
            <a:chOff x="1212463" y="2713512"/>
            <a:chExt cx="789661" cy="903864"/>
          </a:xfrm>
        </p:grpSpPr>
        <p:sp>
          <p:nvSpPr>
            <p:cNvPr id="29" name="Rectangle: Rounded Corners 28">
              <a:extLst>
                <a:ext uri="{FF2B5EF4-FFF2-40B4-BE49-F238E27FC236}">
                  <a16:creationId xmlns:a16="http://schemas.microsoft.com/office/drawing/2014/main" id="{977725E0-DD49-41ED-80E0-9E9C929D4898}"/>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0" name="Picture 29">
              <a:extLst>
                <a:ext uri="{FF2B5EF4-FFF2-40B4-BE49-F238E27FC236}">
                  <a16:creationId xmlns:a16="http://schemas.microsoft.com/office/drawing/2014/main" id="{8C4E208F-CE80-46E2-8CFF-3053F2B132DD}"/>
                </a:ext>
              </a:extLst>
            </p:cNvPr>
            <p:cNvPicPr>
              <a:picLocks noChangeAspect="1"/>
            </p:cNvPicPr>
            <p:nvPr/>
          </p:nvPicPr>
          <p:blipFill rotWithShape="1">
            <a:blip r:embed="rId7">
              <a:clrChange>
                <a:clrFrom>
                  <a:srgbClr val="FFFFFF"/>
                </a:clrFrom>
                <a:clrTo>
                  <a:srgbClr val="FFFFFF">
                    <a:alpha val="0"/>
                  </a:srgbClr>
                </a:clrTo>
              </a:clrChange>
              <a:duotone>
                <a:prstClr val="black"/>
                <a:schemeClr val="accent4">
                  <a:tint val="45000"/>
                  <a:satMod val="400000"/>
                </a:schemeClr>
              </a:duoton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14" name="TextBox 113">
            <a:extLst>
              <a:ext uri="{FF2B5EF4-FFF2-40B4-BE49-F238E27FC236}">
                <a16:creationId xmlns:a16="http://schemas.microsoft.com/office/drawing/2014/main" id="{6F105A55-C48E-4D2B-A18C-16DC68811FE3}"/>
              </a:ext>
            </a:extLst>
          </p:cNvPr>
          <p:cNvSpPr txBox="1"/>
          <p:nvPr/>
        </p:nvSpPr>
        <p:spPr>
          <a:xfrm>
            <a:off x="7073615" y="4640269"/>
            <a:ext cx="2106667" cy="769441"/>
          </a:xfrm>
          <a:prstGeom prst="rect">
            <a:avLst/>
          </a:prstGeom>
          <a:noFill/>
        </p:spPr>
        <p:txBody>
          <a:bodyPr wrap="none" rtlCol="0">
            <a:spAutoFit/>
          </a:bodyPr>
          <a:lstStyle/>
          <a:p>
            <a:pPr algn="ctr"/>
            <a:r>
              <a:rPr lang="en-US" sz="1100" dirty="0">
                <a:solidFill>
                  <a:schemeClr val="bg1"/>
                </a:solidFill>
              </a:rPr>
              <a:t>Run-Time Operational Data</a:t>
            </a:r>
          </a:p>
          <a:p>
            <a:pPr algn="ctr"/>
            <a:r>
              <a:rPr lang="en-US" sz="1100" dirty="0">
                <a:solidFill>
                  <a:schemeClr val="bg1"/>
                </a:solidFill>
              </a:rPr>
              <a:t>Configuration Info</a:t>
            </a:r>
          </a:p>
          <a:p>
            <a:pPr algn="ctr"/>
            <a:r>
              <a:rPr lang="en-US" sz="1100" dirty="0">
                <a:solidFill>
                  <a:schemeClr val="bg1"/>
                </a:solidFill>
              </a:rPr>
              <a:t>Exo-Inventory Data</a:t>
            </a:r>
          </a:p>
          <a:p>
            <a:pPr algn="ctr"/>
            <a:r>
              <a:rPr lang="en-US" sz="1100" dirty="0">
                <a:solidFill>
                  <a:schemeClr val="bg1"/>
                </a:solidFill>
              </a:rPr>
              <a:t>RT Logical &amp; Physical Connections</a:t>
            </a:r>
          </a:p>
        </p:txBody>
      </p:sp>
      <p:sp>
        <p:nvSpPr>
          <p:cNvPr id="3" name="Rectangle: Rounded Corners 2">
            <a:extLst>
              <a:ext uri="{FF2B5EF4-FFF2-40B4-BE49-F238E27FC236}">
                <a16:creationId xmlns:a16="http://schemas.microsoft.com/office/drawing/2014/main" id="{22BEEBC7-02D2-4AEA-8936-CE65463177D8}"/>
              </a:ext>
            </a:extLst>
          </p:cNvPr>
          <p:cNvSpPr/>
          <p:nvPr/>
        </p:nvSpPr>
        <p:spPr>
          <a:xfrm>
            <a:off x="6137840" y="713752"/>
            <a:ext cx="394195" cy="59081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TextBox 116">
            <a:extLst>
              <a:ext uri="{FF2B5EF4-FFF2-40B4-BE49-F238E27FC236}">
                <a16:creationId xmlns:a16="http://schemas.microsoft.com/office/drawing/2014/main" id="{17190764-51E2-44A6-8ADD-6F2265CA9773}"/>
              </a:ext>
            </a:extLst>
          </p:cNvPr>
          <p:cNvSpPr txBox="1"/>
          <p:nvPr/>
        </p:nvSpPr>
        <p:spPr>
          <a:xfrm rot="16200000">
            <a:off x="5847686" y="1158622"/>
            <a:ext cx="960519" cy="400110"/>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DMaaP</a:t>
            </a:r>
          </a:p>
        </p:txBody>
      </p:sp>
      <p:sp>
        <p:nvSpPr>
          <p:cNvPr id="35" name="Rectangle 34">
            <a:extLst>
              <a:ext uri="{FF2B5EF4-FFF2-40B4-BE49-F238E27FC236}">
                <a16:creationId xmlns:a16="http://schemas.microsoft.com/office/drawing/2014/main" id="{0CE13611-4FF0-4E46-8220-C5F6BD8914A9}"/>
              </a:ext>
            </a:extLst>
          </p:cNvPr>
          <p:cNvSpPr/>
          <p:nvPr/>
        </p:nvSpPr>
        <p:spPr>
          <a:xfrm>
            <a:off x="6129479" y="2581911"/>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Speech Bubble: Rectangle 41">
            <a:extLst>
              <a:ext uri="{FF2B5EF4-FFF2-40B4-BE49-F238E27FC236}">
                <a16:creationId xmlns:a16="http://schemas.microsoft.com/office/drawing/2014/main" id="{75B6820B-CB6B-432F-8319-AFB7E3D7C6BF}"/>
              </a:ext>
            </a:extLst>
          </p:cNvPr>
          <p:cNvSpPr/>
          <p:nvPr/>
        </p:nvSpPr>
        <p:spPr>
          <a:xfrm>
            <a:off x="132537" y="3414296"/>
            <a:ext cx="2257566" cy="1196094"/>
          </a:xfrm>
          <a:prstGeom prst="wedgeRectCallout">
            <a:avLst>
              <a:gd name="adj1" fmla="val -23212"/>
              <a:gd name="adj2" fmla="val -94652"/>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TextBox 43">
            <a:extLst>
              <a:ext uri="{FF2B5EF4-FFF2-40B4-BE49-F238E27FC236}">
                <a16:creationId xmlns:a16="http://schemas.microsoft.com/office/drawing/2014/main" id="{0F5E07D3-C270-42B6-9FD8-71012EC898CB}"/>
              </a:ext>
            </a:extLst>
          </p:cNvPr>
          <p:cNvSpPr txBox="1"/>
          <p:nvPr/>
        </p:nvSpPr>
        <p:spPr>
          <a:xfrm>
            <a:off x="99757" y="3411409"/>
            <a:ext cx="2207480" cy="1200329"/>
          </a:xfrm>
          <a:prstGeom prst="rect">
            <a:avLst/>
          </a:prstGeom>
          <a:noFill/>
        </p:spPr>
        <p:txBody>
          <a:bodyPr wrap="square" rtlCol="0">
            <a:spAutoFit/>
          </a:bodyPr>
          <a:lstStyle/>
          <a:p>
            <a:r>
              <a:rPr lang="en-US" sz="1200" dirty="0"/>
              <a:t>The PNF has a parameter update</a:t>
            </a:r>
          </a:p>
          <a:p>
            <a:r>
              <a:rPr lang="en-US" sz="1200" dirty="0"/>
              <a:t>to report. The update originates from the PNF and is reported through a Standards Defined VES event with a configuration NameSpace (3GPP-Provisioning)</a:t>
            </a:r>
          </a:p>
        </p:txBody>
      </p:sp>
      <p:sp>
        <p:nvSpPr>
          <p:cNvPr id="110" name="Speech Bubble: Rectangle 109">
            <a:extLst>
              <a:ext uri="{FF2B5EF4-FFF2-40B4-BE49-F238E27FC236}">
                <a16:creationId xmlns:a16="http://schemas.microsoft.com/office/drawing/2014/main" id="{FF9A8C9D-4FFD-43A2-9AB8-D4CF1CFAB0FE}"/>
              </a:ext>
            </a:extLst>
          </p:cNvPr>
          <p:cNvSpPr/>
          <p:nvPr/>
        </p:nvSpPr>
        <p:spPr>
          <a:xfrm>
            <a:off x="2490098" y="3520169"/>
            <a:ext cx="2233577" cy="829320"/>
          </a:xfrm>
          <a:prstGeom prst="wedgeRectCallout">
            <a:avLst>
              <a:gd name="adj1" fmla="val -10756"/>
              <a:gd name="adj2" fmla="val -139909"/>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TextBox 110">
            <a:extLst>
              <a:ext uri="{FF2B5EF4-FFF2-40B4-BE49-F238E27FC236}">
                <a16:creationId xmlns:a16="http://schemas.microsoft.com/office/drawing/2014/main" id="{C826046B-649E-4C54-AE52-D512EF437695}"/>
              </a:ext>
            </a:extLst>
          </p:cNvPr>
          <p:cNvSpPr txBox="1"/>
          <p:nvPr/>
        </p:nvSpPr>
        <p:spPr>
          <a:xfrm>
            <a:off x="2480044" y="3518491"/>
            <a:ext cx="2233577" cy="830997"/>
          </a:xfrm>
          <a:prstGeom prst="rect">
            <a:avLst/>
          </a:prstGeom>
          <a:noFill/>
        </p:spPr>
        <p:txBody>
          <a:bodyPr wrap="square" rtlCol="0">
            <a:spAutoFit/>
          </a:bodyPr>
          <a:lstStyle/>
          <a:p>
            <a:r>
              <a:rPr lang="en-US" sz="1200" b="1" dirty="0"/>
              <a:t>Standards Defined VES Event </a:t>
            </a:r>
            <a:r>
              <a:rPr lang="en-US" sz="1200" dirty="0"/>
              <a:t>is received by the </a:t>
            </a:r>
            <a:r>
              <a:rPr lang="en-US" sz="1200" i="1" dirty="0"/>
              <a:t>DCAE VES Collector</a:t>
            </a:r>
            <a:r>
              <a:rPr lang="en-US" sz="1200" dirty="0"/>
              <a:t>. DCAE publishes the VES Event onto the DMaaP Bus.</a:t>
            </a:r>
          </a:p>
        </p:txBody>
      </p:sp>
      <p:sp>
        <p:nvSpPr>
          <p:cNvPr id="123" name="Speech Bubble: Rectangle 122">
            <a:extLst>
              <a:ext uri="{FF2B5EF4-FFF2-40B4-BE49-F238E27FC236}">
                <a16:creationId xmlns:a16="http://schemas.microsoft.com/office/drawing/2014/main" id="{5DA4AF6A-393C-49F8-8185-EA6C57F763D6}"/>
              </a:ext>
            </a:extLst>
          </p:cNvPr>
          <p:cNvSpPr/>
          <p:nvPr/>
        </p:nvSpPr>
        <p:spPr>
          <a:xfrm>
            <a:off x="4797632" y="3412441"/>
            <a:ext cx="2409585" cy="1567982"/>
          </a:xfrm>
          <a:prstGeom prst="wedgeRectCallout">
            <a:avLst>
              <a:gd name="adj1" fmla="val 10159"/>
              <a:gd name="adj2" fmla="val -89802"/>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4" name="TextBox 123">
            <a:extLst>
              <a:ext uri="{FF2B5EF4-FFF2-40B4-BE49-F238E27FC236}">
                <a16:creationId xmlns:a16="http://schemas.microsoft.com/office/drawing/2014/main" id="{9F0833FA-A432-457F-8E58-485B544D57B0}"/>
              </a:ext>
            </a:extLst>
          </p:cNvPr>
          <p:cNvSpPr txBox="1"/>
          <p:nvPr/>
        </p:nvSpPr>
        <p:spPr>
          <a:xfrm>
            <a:off x="4787578" y="3410763"/>
            <a:ext cx="2428000" cy="1569660"/>
          </a:xfrm>
          <a:prstGeom prst="rect">
            <a:avLst/>
          </a:prstGeom>
          <a:noFill/>
        </p:spPr>
        <p:txBody>
          <a:bodyPr wrap="square" rtlCol="0">
            <a:spAutoFit/>
          </a:bodyPr>
          <a:lstStyle/>
          <a:p>
            <a:r>
              <a:rPr lang="en-US" sz="1200" b="1" dirty="0">
                <a:solidFill>
                  <a:srgbClr val="FF0000"/>
                </a:solidFill>
              </a:rPr>
              <a:t>In R8+</a:t>
            </a:r>
            <a:r>
              <a:rPr lang="en-US" sz="1200" dirty="0"/>
              <a:t>: CPS as a stand-alone component, subscribes to the DMaaP Topic and gets the DMaaP event from the DMaaP bus to update the internal database. The VES event has a Configuration namespace topic, 3GPP-Provisioning</a:t>
            </a:r>
          </a:p>
        </p:txBody>
      </p:sp>
      <p:sp>
        <p:nvSpPr>
          <p:cNvPr id="52" name="TextBox 51">
            <a:extLst>
              <a:ext uri="{FF2B5EF4-FFF2-40B4-BE49-F238E27FC236}">
                <a16:creationId xmlns:a16="http://schemas.microsoft.com/office/drawing/2014/main" id="{D16551F9-B875-434F-915A-49E09B178B18}"/>
              </a:ext>
            </a:extLst>
          </p:cNvPr>
          <p:cNvSpPr txBox="1"/>
          <p:nvPr/>
        </p:nvSpPr>
        <p:spPr>
          <a:xfrm>
            <a:off x="1537952" y="2787855"/>
            <a:ext cx="1143262" cy="553998"/>
          </a:xfrm>
          <a:prstGeom prst="rect">
            <a:avLst/>
          </a:prstGeom>
          <a:noFill/>
        </p:spPr>
        <p:txBody>
          <a:bodyPr wrap="none" rtlCol="0">
            <a:spAutoFit/>
          </a:bodyPr>
          <a:lstStyle/>
          <a:p>
            <a:r>
              <a:rPr lang="en-US" sz="1000" dirty="0"/>
              <a:t>Standards Defined</a:t>
            </a:r>
          </a:p>
          <a:p>
            <a:r>
              <a:rPr lang="en-US" sz="1000" dirty="0"/>
              <a:t> VES Event </a:t>
            </a:r>
          </a:p>
          <a:p>
            <a:r>
              <a:rPr lang="en-US" sz="1000" dirty="0"/>
              <a:t>for Configuration</a:t>
            </a:r>
          </a:p>
        </p:txBody>
      </p:sp>
      <p:sp>
        <p:nvSpPr>
          <p:cNvPr id="54" name="Rectangle 53">
            <a:extLst>
              <a:ext uri="{FF2B5EF4-FFF2-40B4-BE49-F238E27FC236}">
                <a16:creationId xmlns:a16="http://schemas.microsoft.com/office/drawing/2014/main" id="{C828955E-619F-48E2-8959-6D247E4458BD}"/>
              </a:ext>
            </a:extLst>
          </p:cNvPr>
          <p:cNvSpPr/>
          <p:nvPr/>
        </p:nvSpPr>
        <p:spPr>
          <a:xfrm>
            <a:off x="6128583" y="2068908"/>
            <a:ext cx="412610" cy="2751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TextBox 52">
            <a:extLst>
              <a:ext uri="{FF2B5EF4-FFF2-40B4-BE49-F238E27FC236}">
                <a16:creationId xmlns:a16="http://schemas.microsoft.com/office/drawing/2014/main" id="{46CD096D-03D0-4A47-B4C2-A89DF5CFCFD5}"/>
              </a:ext>
            </a:extLst>
          </p:cNvPr>
          <p:cNvSpPr txBox="1"/>
          <p:nvPr/>
        </p:nvSpPr>
        <p:spPr>
          <a:xfrm>
            <a:off x="5527470" y="2029656"/>
            <a:ext cx="1693092" cy="369332"/>
          </a:xfrm>
          <a:prstGeom prst="rect">
            <a:avLst/>
          </a:prstGeom>
          <a:noFill/>
        </p:spPr>
        <p:txBody>
          <a:bodyPr wrap="none" rtlCol="0">
            <a:spAutoFit/>
          </a:bodyPr>
          <a:lstStyle/>
          <a:p>
            <a:r>
              <a:rPr lang="en-US" sz="900" dirty="0"/>
              <a:t>Configuration NameSpace topic </a:t>
            </a:r>
          </a:p>
          <a:p>
            <a:r>
              <a:rPr lang="en-US" sz="900" dirty="0"/>
              <a:t>3GPP-Provisioning</a:t>
            </a:r>
          </a:p>
        </p:txBody>
      </p:sp>
      <p:sp>
        <p:nvSpPr>
          <p:cNvPr id="55" name="TextBox 54">
            <a:extLst>
              <a:ext uri="{FF2B5EF4-FFF2-40B4-BE49-F238E27FC236}">
                <a16:creationId xmlns:a16="http://schemas.microsoft.com/office/drawing/2014/main" id="{9EDCE14E-BA06-4924-B516-BDA4678ECA67}"/>
              </a:ext>
            </a:extLst>
          </p:cNvPr>
          <p:cNvSpPr txBox="1"/>
          <p:nvPr/>
        </p:nvSpPr>
        <p:spPr>
          <a:xfrm>
            <a:off x="5826042" y="2501462"/>
            <a:ext cx="1046440"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CPS Update</a:t>
            </a:r>
          </a:p>
        </p:txBody>
      </p:sp>
      <p:sp>
        <p:nvSpPr>
          <p:cNvPr id="57" name="Arrow: Left 56">
            <a:extLst>
              <a:ext uri="{FF2B5EF4-FFF2-40B4-BE49-F238E27FC236}">
                <a16:creationId xmlns:a16="http://schemas.microsoft.com/office/drawing/2014/main" id="{BD15F35F-BC1F-4A8C-B42E-F2DDAEAE0207}"/>
              </a:ext>
            </a:extLst>
          </p:cNvPr>
          <p:cNvSpPr/>
          <p:nvPr/>
        </p:nvSpPr>
        <p:spPr>
          <a:xfrm flipH="1">
            <a:off x="5439702" y="2277967"/>
            <a:ext cx="1745075"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6" name="Picture 4" descr="C:\Users\cheung\AppData\Local\Temp\SNAGHTML2f5ccbf.PNG">
            <a:extLst>
              <a:ext uri="{FF2B5EF4-FFF2-40B4-BE49-F238E27FC236}">
                <a16:creationId xmlns:a16="http://schemas.microsoft.com/office/drawing/2014/main" id="{9CFE5CBE-99BE-4540-8D0C-C4111EA4ACA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20858" y="-2880"/>
            <a:ext cx="716632" cy="716632"/>
          </a:xfrm>
          <a:prstGeom prst="rect">
            <a:avLst/>
          </a:prstGeom>
          <a:noFill/>
          <a:extLst>
            <a:ext uri="{909E8E84-426E-40DD-AFC4-6F175D3DCCD1}">
              <a14:hiddenFill xmlns:a14="http://schemas.microsoft.com/office/drawing/2010/main">
                <a:solidFill>
                  <a:srgbClr val="FFFFFF"/>
                </a:solidFill>
              </a14:hiddenFill>
            </a:ext>
          </a:extLst>
        </p:spPr>
      </p:pic>
      <p:sp>
        <p:nvSpPr>
          <p:cNvPr id="58" name="Oval 57">
            <a:extLst>
              <a:ext uri="{FF2B5EF4-FFF2-40B4-BE49-F238E27FC236}">
                <a16:creationId xmlns:a16="http://schemas.microsoft.com/office/drawing/2014/main" id="{DFA0ADFE-E0EB-4C1E-9C9B-BA922B12897E}"/>
              </a:ext>
            </a:extLst>
          </p:cNvPr>
          <p:cNvSpPr/>
          <p:nvPr/>
        </p:nvSpPr>
        <p:spPr>
          <a:xfrm>
            <a:off x="2478905" y="1850449"/>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1</a:t>
            </a:r>
          </a:p>
        </p:txBody>
      </p:sp>
      <p:grpSp>
        <p:nvGrpSpPr>
          <p:cNvPr id="59" name="Group 58">
            <a:extLst>
              <a:ext uri="{FF2B5EF4-FFF2-40B4-BE49-F238E27FC236}">
                <a16:creationId xmlns:a16="http://schemas.microsoft.com/office/drawing/2014/main" id="{49169BC4-DCF2-41A9-AF3F-EAD0B5EAC739}"/>
              </a:ext>
            </a:extLst>
          </p:cNvPr>
          <p:cNvGrpSpPr/>
          <p:nvPr/>
        </p:nvGrpSpPr>
        <p:grpSpPr>
          <a:xfrm>
            <a:off x="93333" y="652240"/>
            <a:ext cx="1270647" cy="959314"/>
            <a:chOff x="93332" y="652239"/>
            <a:chExt cx="1804595" cy="1362434"/>
          </a:xfrm>
        </p:grpSpPr>
        <p:pic>
          <p:nvPicPr>
            <p:cNvPr id="60" name="Picture 59">
              <a:extLst>
                <a:ext uri="{FF2B5EF4-FFF2-40B4-BE49-F238E27FC236}">
                  <a16:creationId xmlns:a16="http://schemas.microsoft.com/office/drawing/2014/main" id="{63C3C2E5-DA17-4678-9639-F78FBF52C85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332" y="652239"/>
              <a:ext cx="1719070" cy="1351189"/>
            </a:xfrm>
            <a:prstGeom prst="rect">
              <a:avLst/>
            </a:prstGeom>
          </p:spPr>
        </p:pic>
        <p:sp>
          <p:nvSpPr>
            <p:cNvPr id="61" name="Rectangle 60">
              <a:extLst>
                <a:ext uri="{FF2B5EF4-FFF2-40B4-BE49-F238E27FC236}">
                  <a16:creationId xmlns:a16="http://schemas.microsoft.com/office/drawing/2014/main" id="{6E3A70A3-48BB-43AA-92B4-24DD9D6B3C65}"/>
                </a:ext>
              </a:extLst>
            </p:cNvPr>
            <p:cNvSpPr/>
            <p:nvPr/>
          </p:nvSpPr>
          <p:spPr>
            <a:xfrm>
              <a:off x="1528233" y="1910171"/>
              <a:ext cx="369694" cy="104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384476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Rounded Corners 46">
            <a:extLst>
              <a:ext uri="{FF2B5EF4-FFF2-40B4-BE49-F238E27FC236}">
                <a16:creationId xmlns:a16="http://schemas.microsoft.com/office/drawing/2014/main" id="{6B3FBD53-556B-417F-9715-936AB75DFCA7}"/>
              </a:ext>
            </a:extLst>
          </p:cNvPr>
          <p:cNvSpPr/>
          <p:nvPr/>
        </p:nvSpPr>
        <p:spPr>
          <a:xfrm>
            <a:off x="7151768" y="713752"/>
            <a:ext cx="1930479" cy="5811496"/>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4150495"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A&amp;AI Synchronization</a:t>
            </a:r>
            <a:endParaRPr lang="en-US" sz="3200" dirty="0"/>
          </a:p>
        </p:txBody>
      </p:sp>
      <p:sp>
        <p:nvSpPr>
          <p:cNvPr id="10" name="Rectangle: Rounded Corners 9">
            <a:extLst>
              <a:ext uri="{FF2B5EF4-FFF2-40B4-BE49-F238E27FC236}">
                <a16:creationId xmlns:a16="http://schemas.microsoft.com/office/drawing/2014/main" id="{24B2B7A0-D0A0-4ACD-9392-3A6A83F613C8}"/>
              </a:ext>
            </a:extLst>
          </p:cNvPr>
          <p:cNvSpPr/>
          <p:nvPr/>
        </p:nvSpPr>
        <p:spPr>
          <a:xfrm>
            <a:off x="2617017" y="698500"/>
            <a:ext cx="2900905" cy="5956300"/>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0">
            <a:extLst>
              <a:ext uri="{FF2B5EF4-FFF2-40B4-BE49-F238E27FC236}">
                <a16:creationId xmlns:a16="http://schemas.microsoft.com/office/drawing/2014/main" id="{63BF9614-2C9C-4754-A35F-80E6BE53899D}"/>
              </a:ext>
            </a:extLst>
          </p:cNvPr>
          <p:cNvGrpSpPr/>
          <p:nvPr/>
        </p:nvGrpSpPr>
        <p:grpSpPr>
          <a:xfrm>
            <a:off x="3352002" y="4854208"/>
            <a:ext cx="1703535" cy="747477"/>
            <a:chOff x="2335426" y="2514837"/>
            <a:chExt cx="1703535" cy="825263"/>
          </a:xfrm>
        </p:grpSpPr>
        <p:sp>
          <p:nvSpPr>
            <p:cNvPr id="12" name="Rectangle: Rounded Corners 11">
              <a:extLst>
                <a:ext uri="{FF2B5EF4-FFF2-40B4-BE49-F238E27FC236}">
                  <a16:creationId xmlns:a16="http://schemas.microsoft.com/office/drawing/2014/main" id="{9E9620D6-A07E-477F-B9B5-D0815E171CAB}"/>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5E0789BF-05A4-4DB9-B3FC-5FC1C2102D4C}"/>
                </a:ext>
              </a:extLst>
            </p:cNvPr>
            <p:cNvSpPr txBox="1"/>
            <p:nvPr/>
          </p:nvSpPr>
          <p:spPr>
            <a:xfrm>
              <a:off x="2807185" y="2679141"/>
              <a:ext cx="745718" cy="441747"/>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A&amp;AI</a:t>
              </a:r>
            </a:p>
          </p:txBody>
        </p:sp>
      </p:grpSp>
      <p:sp>
        <p:nvSpPr>
          <p:cNvPr id="23" name="TextBox 22">
            <a:extLst>
              <a:ext uri="{FF2B5EF4-FFF2-40B4-BE49-F238E27FC236}">
                <a16:creationId xmlns:a16="http://schemas.microsoft.com/office/drawing/2014/main" id="{81DE3ADA-2919-469D-B513-8F4FBA5CD42D}"/>
              </a:ext>
            </a:extLst>
          </p:cNvPr>
          <p:cNvSpPr txBox="1"/>
          <p:nvPr/>
        </p:nvSpPr>
        <p:spPr>
          <a:xfrm>
            <a:off x="3560006" y="820818"/>
            <a:ext cx="1287532" cy="707886"/>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ONAP</a:t>
            </a:r>
          </a:p>
          <a:p>
            <a:pPr algn="ctr"/>
            <a:r>
              <a:rPr lang="en-US" sz="2000" b="1" dirty="0">
                <a:solidFill>
                  <a:schemeClr val="bg1"/>
                </a:solidFill>
                <a:effectLst>
                  <a:outerShdw blurRad="50800" dist="50800" dir="5400000" algn="ctr" rotWithShape="0">
                    <a:srgbClr val="FF3300"/>
                  </a:outerShdw>
                </a:effectLst>
              </a:rPr>
              <a:t>RUN-TIME</a:t>
            </a:r>
          </a:p>
        </p:txBody>
      </p:sp>
      <p:sp>
        <p:nvSpPr>
          <p:cNvPr id="27" name="TextBox 26">
            <a:extLst>
              <a:ext uri="{FF2B5EF4-FFF2-40B4-BE49-F238E27FC236}">
                <a16:creationId xmlns:a16="http://schemas.microsoft.com/office/drawing/2014/main" id="{F444B2AE-17F5-44D7-AA66-CFE93FD80409}"/>
              </a:ext>
            </a:extLst>
          </p:cNvPr>
          <p:cNvSpPr txBox="1"/>
          <p:nvPr/>
        </p:nvSpPr>
        <p:spPr>
          <a:xfrm>
            <a:off x="3547025" y="5371114"/>
            <a:ext cx="1371466" cy="276999"/>
          </a:xfrm>
          <a:prstGeom prst="rect">
            <a:avLst/>
          </a:prstGeom>
          <a:noFill/>
        </p:spPr>
        <p:txBody>
          <a:bodyPr wrap="none" rtlCol="0">
            <a:spAutoFit/>
          </a:bodyPr>
          <a:lstStyle/>
          <a:p>
            <a:pPr algn="ctr"/>
            <a:r>
              <a:rPr lang="en-US" sz="1200" b="1" dirty="0"/>
              <a:t>Inventory, Listener</a:t>
            </a:r>
          </a:p>
        </p:txBody>
      </p:sp>
      <p:sp>
        <p:nvSpPr>
          <p:cNvPr id="87" name="TextBox 86">
            <a:extLst>
              <a:ext uri="{FF2B5EF4-FFF2-40B4-BE49-F238E27FC236}">
                <a16:creationId xmlns:a16="http://schemas.microsoft.com/office/drawing/2014/main" id="{E1B440C9-B412-48CB-AC5F-AE357DD9DDD9}"/>
              </a:ext>
            </a:extLst>
          </p:cNvPr>
          <p:cNvSpPr txBox="1"/>
          <p:nvPr/>
        </p:nvSpPr>
        <p:spPr>
          <a:xfrm>
            <a:off x="6978585" y="1016253"/>
            <a:ext cx="2290996" cy="1015663"/>
          </a:xfrm>
          <a:prstGeom prst="rect">
            <a:avLst/>
          </a:prstGeom>
          <a:noFill/>
        </p:spPr>
        <p:txBody>
          <a:bodyPr wrap="square" rtlCol="0">
            <a:spAutoFit/>
          </a:bodyPr>
          <a:lstStyle/>
          <a:p>
            <a:pPr algn="ctr"/>
            <a:r>
              <a:rPr lang="en-US" sz="2000" b="1" dirty="0">
                <a:solidFill>
                  <a:schemeClr val="bg1"/>
                </a:solidFill>
                <a:effectLst>
                  <a:outerShdw blurRad="50800" dist="50800" dir="5400000" algn="ctr" rotWithShape="0">
                    <a:srgbClr val="FF3300"/>
                  </a:outerShdw>
                </a:effectLst>
              </a:rPr>
              <a:t>Configuration</a:t>
            </a:r>
          </a:p>
          <a:p>
            <a:pPr algn="ctr"/>
            <a:r>
              <a:rPr lang="en-US" sz="2000" b="1" dirty="0">
                <a:solidFill>
                  <a:schemeClr val="bg1"/>
                </a:solidFill>
                <a:effectLst>
                  <a:outerShdw blurRad="50800" dist="50800" dir="5400000" algn="ctr" rotWithShape="0">
                    <a:srgbClr val="FF3300"/>
                  </a:outerShdw>
                </a:effectLst>
              </a:rPr>
              <a:t>Persistence</a:t>
            </a:r>
          </a:p>
          <a:p>
            <a:pPr algn="ctr"/>
            <a:r>
              <a:rPr lang="en-US" sz="2000" b="1" dirty="0">
                <a:solidFill>
                  <a:schemeClr val="bg1"/>
                </a:solidFill>
                <a:effectLst>
                  <a:outerShdw blurRad="50800" dist="50800" dir="5400000" algn="ctr" rotWithShape="0">
                    <a:srgbClr val="FF3300"/>
                  </a:outerShdw>
                </a:effectLst>
              </a:rPr>
              <a:t>Service</a:t>
            </a:r>
          </a:p>
        </p:txBody>
      </p:sp>
      <p:sp>
        <p:nvSpPr>
          <p:cNvPr id="99" name="TextBox 98">
            <a:extLst>
              <a:ext uri="{FF2B5EF4-FFF2-40B4-BE49-F238E27FC236}">
                <a16:creationId xmlns:a16="http://schemas.microsoft.com/office/drawing/2014/main" id="{E1E06CDC-FCF6-444A-8107-7535F229675C}"/>
              </a:ext>
            </a:extLst>
          </p:cNvPr>
          <p:cNvSpPr txBox="1"/>
          <p:nvPr/>
        </p:nvSpPr>
        <p:spPr>
          <a:xfrm>
            <a:off x="2688404" y="5412030"/>
            <a:ext cx="740908" cy="276999"/>
          </a:xfrm>
          <a:prstGeom prst="rect">
            <a:avLst/>
          </a:prstGeom>
          <a:noFill/>
        </p:spPr>
        <p:txBody>
          <a:bodyPr wrap="none" rtlCol="0">
            <a:spAutoFit/>
          </a:bodyPr>
          <a:lstStyle/>
          <a:p>
            <a:r>
              <a:rPr lang="en-US" sz="1200" b="1" dirty="0">
                <a:solidFill>
                  <a:schemeClr val="bg1"/>
                </a:solidFill>
              </a:rPr>
              <a:t>A&amp;AI DB</a:t>
            </a:r>
          </a:p>
        </p:txBody>
      </p:sp>
      <p:grpSp>
        <p:nvGrpSpPr>
          <p:cNvPr id="20" name="Group 19">
            <a:extLst>
              <a:ext uri="{FF2B5EF4-FFF2-40B4-BE49-F238E27FC236}">
                <a16:creationId xmlns:a16="http://schemas.microsoft.com/office/drawing/2014/main" id="{43B68EC3-E746-412A-9D67-3B469BA3D13E}"/>
              </a:ext>
            </a:extLst>
          </p:cNvPr>
          <p:cNvGrpSpPr/>
          <p:nvPr/>
        </p:nvGrpSpPr>
        <p:grpSpPr>
          <a:xfrm>
            <a:off x="7291064" y="3862915"/>
            <a:ext cx="1703535" cy="747475"/>
            <a:chOff x="2335426" y="2514837"/>
            <a:chExt cx="1703535" cy="825263"/>
          </a:xfrm>
        </p:grpSpPr>
        <p:sp>
          <p:nvSpPr>
            <p:cNvPr id="21" name="Rectangle: Rounded Corners 20">
              <a:extLst>
                <a:ext uri="{FF2B5EF4-FFF2-40B4-BE49-F238E27FC236}">
                  <a16:creationId xmlns:a16="http://schemas.microsoft.com/office/drawing/2014/main" id="{A4E7077D-4E0E-4E39-8681-D89C9FCF2DDE}"/>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1A19E887-5A4B-4D74-8FEB-C892776367B3}"/>
                </a:ext>
              </a:extLst>
            </p:cNvPr>
            <p:cNvSpPr txBox="1"/>
            <p:nvPr/>
          </p:nvSpPr>
          <p:spPr>
            <a:xfrm>
              <a:off x="2373523" y="2710690"/>
              <a:ext cx="1632113"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Database</a:t>
              </a:r>
            </a:p>
          </p:txBody>
        </p:sp>
      </p:grpSp>
      <p:sp>
        <p:nvSpPr>
          <p:cNvPr id="102" name="Cylinder 101">
            <a:extLst>
              <a:ext uri="{FF2B5EF4-FFF2-40B4-BE49-F238E27FC236}">
                <a16:creationId xmlns:a16="http://schemas.microsoft.com/office/drawing/2014/main" id="{C72EDFBC-0B94-4B5F-865C-6D4F3D76C84C}"/>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5A8466A6-2499-40DE-A368-2D8ABA1E6FD3}"/>
              </a:ext>
            </a:extLst>
          </p:cNvPr>
          <p:cNvGrpSpPr/>
          <p:nvPr/>
        </p:nvGrpSpPr>
        <p:grpSpPr>
          <a:xfrm>
            <a:off x="7570649" y="2641944"/>
            <a:ext cx="1066703" cy="1220971"/>
            <a:chOff x="1212463" y="2713512"/>
            <a:chExt cx="789661" cy="903864"/>
          </a:xfrm>
        </p:grpSpPr>
        <p:sp>
          <p:nvSpPr>
            <p:cNvPr id="33" name="Rectangle: Rounded Corners 32">
              <a:extLst>
                <a:ext uri="{FF2B5EF4-FFF2-40B4-BE49-F238E27FC236}">
                  <a16:creationId xmlns:a16="http://schemas.microsoft.com/office/drawing/2014/main" id="{5B7342D9-4306-4853-918D-9A0AFA6536A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Picture 33">
              <a:extLst>
                <a:ext uri="{FF2B5EF4-FFF2-40B4-BE49-F238E27FC236}">
                  <a16:creationId xmlns:a16="http://schemas.microsoft.com/office/drawing/2014/main" id="{48DABE50-E2D0-4E8A-933F-6643D5431E03}"/>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04" name="Cylinder 103">
            <a:extLst>
              <a:ext uri="{FF2B5EF4-FFF2-40B4-BE49-F238E27FC236}">
                <a16:creationId xmlns:a16="http://schemas.microsoft.com/office/drawing/2014/main" id="{7C87E968-C4E4-41D9-BA7E-A636721C9440}"/>
              </a:ext>
            </a:extLst>
          </p:cNvPr>
          <p:cNvSpPr/>
          <p:nvPr/>
        </p:nvSpPr>
        <p:spPr>
          <a:xfrm>
            <a:off x="2968393" y="5028884"/>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8" name="Picture 97">
            <a:extLst>
              <a:ext uri="{FF2B5EF4-FFF2-40B4-BE49-F238E27FC236}">
                <a16:creationId xmlns:a16="http://schemas.microsoft.com/office/drawing/2014/main" id="{AF0C6520-FF68-4B5E-B9F0-9145FF329FCD}"/>
              </a:ext>
            </a:extLst>
          </p:cNvPr>
          <p:cNvPicPr>
            <a:picLocks noChangeAspect="1"/>
          </p:cNvPicPr>
          <p:nvPr/>
        </p:nvPicPr>
        <p:blipFill rotWithShape="1">
          <a:blip r:embed="rId5">
            <a:clrChange>
              <a:clrFrom>
                <a:srgbClr val="FFFFFF"/>
              </a:clrFrom>
              <a:clrTo>
                <a:srgbClr val="FFFFFF">
                  <a:alpha val="0"/>
                </a:srgbClr>
              </a:clrTo>
            </a:clrChange>
            <a:duotone>
              <a:prstClr val="black"/>
              <a:schemeClr val="accent2">
                <a:tint val="45000"/>
                <a:satMod val="400000"/>
              </a:schemeClr>
            </a:duotone>
            <a:extLst>
              <a:ext uri="{28A0092B-C50C-407E-A947-70E740481C1C}">
                <a14:useLocalDpi xmlns:a14="http://schemas.microsoft.com/office/drawing/2010/main" val="0"/>
              </a:ext>
            </a:extLst>
          </a:blip>
          <a:srcRect l="7994" t="3183" r="9028" b="1565"/>
          <a:stretch/>
        </p:blipFill>
        <p:spPr>
          <a:xfrm>
            <a:off x="2900544" y="4980034"/>
            <a:ext cx="443911" cy="508111"/>
          </a:xfrm>
          <a:prstGeom prst="rect">
            <a:avLst/>
          </a:prstGeom>
        </p:spPr>
      </p:pic>
      <p:sp>
        <p:nvSpPr>
          <p:cNvPr id="114" name="TextBox 113">
            <a:extLst>
              <a:ext uri="{FF2B5EF4-FFF2-40B4-BE49-F238E27FC236}">
                <a16:creationId xmlns:a16="http://schemas.microsoft.com/office/drawing/2014/main" id="{6F105A55-C48E-4D2B-A18C-16DC68811FE3}"/>
              </a:ext>
            </a:extLst>
          </p:cNvPr>
          <p:cNvSpPr txBox="1"/>
          <p:nvPr/>
        </p:nvSpPr>
        <p:spPr>
          <a:xfrm>
            <a:off x="7073615" y="4640269"/>
            <a:ext cx="2106667" cy="769441"/>
          </a:xfrm>
          <a:prstGeom prst="rect">
            <a:avLst/>
          </a:prstGeom>
          <a:noFill/>
        </p:spPr>
        <p:txBody>
          <a:bodyPr wrap="none" rtlCol="0">
            <a:spAutoFit/>
          </a:bodyPr>
          <a:lstStyle/>
          <a:p>
            <a:pPr algn="ctr"/>
            <a:r>
              <a:rPr lang="en-US" sz="1100" dirty="0">
                <a:solidFill>
                  <a:schemeClr val="bg1"/>
                </a:solidFill>
              </a:rPr>
              <a:t>Run-Time Operational Data</a:t>
            </a:r>
          </a:p>
          <a:p>
            <a:pPr algn="ctr"/>
            <a:r>
              <a:rPr lang="en-US" sz="1100" dirty="0">
                <a:solidFill>
                  <a:schemeClr val="bg1"/>
                </a:solidFill>
              </a:rPr>
              <a:t>Configuration Info</a:t>
            </a:r>
          </a:p>
          <a:p>
            <a:pPr algn="ctr"/>
            <a:r>
              <a:rPr lang="en-US" sz="1100" dirty="0">
                <a:solidFill>
                  <a:schemeClr val="bg1"/>
                </a:solidFill>
              </a:rPr>
              <a:t>Exo-Inventory Data</a:t>
            </a:r>
          </a:p>
          <a:p>
            <a:pPr algn="ctr"/>
            <a:r>
              <a:rPr lang="en-US" sz="1100" dirty="0">
                <a:solidFill>
                  <a:schemeClr val="bg1"/>
                </a:solidFill>
              </a:rPr>
              <a:t>RT Logical &amp; Physical Connections</a:t>
            </a:r>
          </a:p>
        </p:txBody>
      </p:sp>
      <p:sp>
        <p:nvSpPr>
          <p:cNvPr id="3" name="Rectangle: Rounded Corners 2">
            <a:extLst>
              <a:ext uri="{FF2B5EF4-FFF2-40B4-BE49-F238E27FC236}">
                <a16:creationId xmlns:a16="http://schemas.microsoft.com/office/drawing/2014/main" id="{22BEEBC7-02D2-4AEA-8936-CE65463177D8}"/>
              </a:ext>
            </a:extLst>
          </p:cNvPr>
          <p:cNvSpPr/>
          <p:nvPr/>
        </p:nvSpPr>
        <p:spPr>
          <a:xfrm>
            <a:off x="6137840" y="713752"/>
            <a:ext cx="394195" cy="59081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TextBox 116">
            <a:extLst>
              <a:ext uri="{FF2B5EF4-FFF2-40B4-BE49-F238E27FC236}">
                <a16:creationId xmlns:a16="http://schemas.microsoft.com/office/drawing/2014/main" id="{17190764-51E2-44A6-8ADD-6F2265CA9773}"/>
              </a:ext>
            </a:extLst>
          </p:cNvPr>
          <p:cNvSpPr txBox="1"/>
          <p:nvPr/>
        </p:nvSpPr>
        <p:spPr>
          <a:xfrm rot="16200000">
            <a:off x="5847686" y="1158622"/>
            <a:ext cx="960519" cy="400110"/>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DMaaP</a:t>
            </a:r>
          </a:p>
        </p:txBody>
      </p:sp>
      <p:sp>
        <p:nvSpPr>
          <p:cNvPr id="120" name="Rectangle 119">
            <a:extLst>
              <a:ext uri="{FF2B5EF4-FFF2-40B4-BE49-F238E27FC236}">
                <a16:creationId xmlns:a16="http://schemas.microsoft.com/office/drawing/2014/main" id="{F3EF84A5-736D-4113-85A9-D74C34EFF48F}"/>
              </a:ext>
            </a:extLst>
          </p:cNvPr>
          <p:cNvSpPr/>
          <p:nvPr/>
        </p:nvSpPr>
        <p:spPr>
          <a:xfrm>
            <a:off x="6134523" y="5260011"/>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 name="Speech Bubble: Rectangle 120">
            <a:extLst>
              <a:ext uri="{FF2B5EF4-FFF2-40B4-BE49-F238E27FC236}">
                <a16:creationId xmlns:a16="http://schemas.microsoft.com/office/drawing/2014/main" id="{B1A20730-83B0-4DAF-812A-CD0CAB80BDBD}"/>
              </a:ext>
            </a:extLst>
          </p:cNvPr>
          <p:cNvSpPr/>
          <p:nvPr/>
        </p:nvSpPr>
        <p:spPr>
          <a:xfrm>
            <a:off x="2352938" y="2837014"/>
            <a:ext cx="2233577" cy="1335779"/>
          </a:xfrm>
          <a:prstGeom prst="wedgeRectCallout">
            <a:avLst>
              <a:gd name="adj1" fmla="val 29500"/>
              <a:gd name="adj2" fmla="val 111871"/>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TextBox 122">
            <a:extLst>
              <a:ext uri="{FF2B5EF4-FFF2-40B4-BE49-F238E27FC236}">
                <a16:creationId xmlns:a16="http://schemas.microsoft.com/office/drawing/2014/main" id="{DAC71AC0-6FEC-4008-A272-D3DBAC2776F6}"/>
              </a:ext>
            </a:extLst>
          </p:cNvPr>
          <p:cNvSpPr txBox="1"/>
          <p:nvPr/>
        </p:nvSpPr>
        <p:spPr>
          <a:xfrm>
            <a:off x="2316339" y="2860445"/>
            <a:ext cx="2233577" cy="1384995"/>
          </a:xfrm>
          <a:prstGeom prst="rect">
            <a:avLst/>
          </a:prstGeom>
          <a:noFill/>
        </p:spPr>
        <p:txBody>
          <a:bodyPr wrap="square" rtlCol="0">
            <a:spAutoFit/>
          </a:bodyPr>
          <a:lstStyle/>
          <a:p>
            <a:r>
              <a:rPr lang="en-US" sz="1200" dirty="0"/>
              <a:t>(1) During Network setup “</a:t>
            </a:r>
            <a:r>
              <a:rPr lang="en-US" sz="1200" dirty="0" err="1"/>
              <a:t>getall</a:t>
            </a:r>
            <a:r>
              <a:rPr lang="en-US" sz="1200" dirty="0"/>
              <a:t>” retrieves from A&amp;AI the ENTIRE A&amp;AI graph. Used to setup the initial view of CPS</a:t>
            </a:r>
          </a:p>
          <a:p>
            <a:r>
              <a:rPr lang="en-US" sz="1200" dirty="0"/>
              <a:t>(2) Updates additions/deletions of xNFs. “AAI-Event” (operation</a:t>
            </a:r>
          </a:p>
          <a:p>
            <a:r>
              <a:rPr lang="en-US" sz="1200" dirty="0"/>
              <a:t>Addition / delete) </a:t>
            </a:r>
          </a:p>
        </p:txBody>
      </p:sp>
      <p:sp>
        <p:nvSpPr>
          <p:cNvPr id="124" name="Speech Bubble: Rectangle 123">
            <a:extLst>
              <a:ext uri="{FF2B5EF4-FFF2-40B4-BE49-F238E27FC236}">
                <a16:creationId xmlns:a16="http://schemas.microsoft.com/office/drawing/2014/main" id="{F1941138-652C-4298-A18F-9209B724DF16}"/>
              </a:ext>
            </a:extLst>
          </p:cNvPr>
          <p:cNvSpPr/>
          <p:nvPr/>
        </p:nvSpPr>
        <p:spPr>
          <a:xfrm>
            <a:off x="4797632" y="2817707"/>
            <a:ext cx="2409585" cy="1335780"/>
          </a:xfrm>
          <a:prstGeom prst="wedgeRectCallout">
            <a:avLst>
              <a:gd name="adj1" fmla="val 3465"/>
              <a:gd name="adj2" fmla="val 109610"/>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TextBox 124">
            <a:extLst>
              <a:ext uri="{FF2B5EF4-FFF2-40B4-BE49-F238E27FC236}">
                <a16:creationId xmlns:a16="http://schemas.microsoft.com/office/drawing/2014/main" id="{62B87E15-6053-40AB-A195-483FE7CD0C36}"/>
              </a:ext>
            </a:extLst>
          </p:cNvPr>
          <p:cNvSpPr txBox="1"/>
          <p:nvPr/>
        </p:nvSpPr>
        <p:spPr>
          <a:xfrm>
            <a:off x="4787578" y="2820895"/>
            <a:ext cx="2428000" cy="1200329"/>
          </a:xfrm>
          <a:prstGeom prst="rect">
            <a:avLst/>
          </a:prstGeom>
          <a:noFill/>
        </p:spPr>
        <p:txBody>
          <a:bodyPr wrap="square" rtlCol="0">
            <a:spAutoFit/>
          </a:bodyPr>
          <a:lstStyle/>
          <a:p>
            <a:r>
              <a:rPr lang="en-US" sz="1200" b="1" dirty="0">
                <a:solidFill>
                  <a:srgbClr val="FF0000"/>
                </a:solidFill>
              </a:rPr>
              <a:t>In R8+:</a:t>
            </a:r>
            <a:r>
              <a:rPr lang="en-US" sz="1200" dirty="0"/>
              <a:t> CPSDB is a stand-alone component. Performs “</a:t>
            </a:r>
            <a:r>
              <a:rPr lang="en-US" sz="1200" dirty="0" err="1"/>
              <a:t>getall</a:t>
            </a:r>
            <a:r>
              <a:rPr lang="en-US" sz="1200" dirty="0"/>
              <a:t>” A&amp;AI update and atomic A&amp;AI update. Atomic “updates” from A&amp;AI add/remove of </a:t>
            </a:r>
            <a:r>
              <a:rPr lang="en-US" sz="1200" dirty="0" err="1"/>
              <a:t>xNF</a:t>
            </a:r>
            <a:r>
              <a:rPr lang="en-US" sz="1200" dirty="0"/>
              <a:t> is published by A&amp;AI as an update on DMaaP bus</a:t>
            </a:r>
          </a:p>
        </p:txBody>
      </p:sp>
      <p:sp>
        <p:nvSpPr>
          <p:cNvPr id="36" name="TextBox 35">
            <a:extLst>
              <a:ext uri="{FF2B5EF4-FFF2-40B4-BE49-F238E27FC236}">
                <a16:creationId xmlns:a16="http://schemas.microsoft.com/office/drawing/2014/main" id="{DF11224E-CDDB-4F2A-AA52-E83053C74A2B}"/>
              </a:ext>
            </a:extLst>
          </p:cNvPr>
          <p:cNvSpPr txBox="1"/>
          <p:nvPr/>
        </p:nvSpPr>
        <p:spPr>
          <a:xfrm>
            <a:off x="5874260" y="5177144"/>
            <a:ext cx="956352"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A&amp;AI Sync</a:t>
            </a:r>
          </a:p>
        </p:txBody>
      </p:sp>
      <p:sp>
        <p:nvSpPr>
          <p:cNvPr id="37" name="Arrow: Left 36">
            <a:extLst>
              <a:ext uri="{FF2B5EF4-FFF2-40B4-BE49-F238E27FC236}">
                <a16:creationId xmlns:a16="http://schemas.microsoft.com/office/drawing/2014/main" id="{13DDEEC2-3BBC-47D3-8D1B-9BB88AD862B4}"/>
              </a:ext>
            </a:extLst>
          </p:cNvPr>
          <p:cNvSpPr/>
          <p:nvPr/>
        </p:nvSpPr>
        <p:spPr>
          <a:xfrm flipH="1">
            <a:off x="5462399" y="4942978"/>
            <a:ext cx="1745075"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Picture 4" descr="C:\Users\cheung\AppData\Local\Temp\SNAGHTML2f5ccbf.PNG">
            <a:extLst>
              <a:ext uri="{FF2B5EF4-FFF2-40B4-BE49-F238E27FC236}">
                <a16:creationId xmlns:a16="http://schemas.microsoft.com/office/drawing/2014/main" id="{0E6900B9-06B7-48F1-836E-F196D36E76E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50736" y="-2880"/>
            <a:ext cx="686753" cy="686753"/>
          </a:xfrm>
          <a:prstGeom prst="rect">
            <a:avLst/>
          </a:prstGeom>
          <a:noFill/>
          <a:extLst>
            <a:ext uri="{909E8E84-426E-40DD-AFC4-6F175D3DCCD1}">
              <a14:hiddenFill xmlns:a14="http://schemas.microsoft.com/office/drawing/2010/main">
                <a:solidFill>
                  <a:srgbClr val="FFFFFF"/>
                </a:solidFill>
              </a14:hiddenFill>
            </a:ext>
          </a:extLst>
        </p:spPr>
      </p:pic>
      <p:sp>
        <p:nvSpPr>
          <p:cNvPr id="39" name="Oval 38">
            <a:extLst>
              <a:ext uri="{FF2B5EF4-FFF2-40B4-BE49-F238E27FC236}">
                <a16:creationId xmlns:a16="http://schemas.microsoft.com/office/drawing/2014/main" id="{1D44C7EA-1476-4CBE-827B-14AF5187008E}"/>
              </a:ext>
            </a:extLst>
          </p:cNvPr>
          <p:cNvSpPr/>
          <p:nvPr/>
        </p:nvSpPr>
        <p:spPr>
          <a:xfrm>
            <a:off x="2639025" y="4803222"/>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3</a:t>
            </a:r>
          </a:p>
        </p:txBody>
      </p:sp>
      <p:grpSp>
        <p:nvGrpSpPr>
          <p:cNvPr id="44" name="Group 43">
            <a:extLst>
              <a:ext uri="{FF2B5EF4-FFF2-40B4-BE49-F238E27FC236}">
                <a16:creationId xmlns:a16="http://schemas.microsoft.com/office/drawing/2014/main" id="{4E197948-A618-4C89-AD34-9085139FE2F3}"/>
              </a:ext>
            </a:extLst>
          </p:cNvPr>
          <p:cNvGrpSpPr/>
          <p:nvPr/>
        </p:nvGrpSpPr>
        <p:grpSpPr>
          <a:xfrm>
            <a:off x="61753" y="742358"/>
            <a:ext cx="1020287" cy="770297"/>
            <a:chOff x="93332" y="652239"/>
            <a:chExt cx="1804595" cy="1362434"/>
          </a:xfrm>
        </p:grpSpPr>
        <p:pic>
          <p:nvPicPr>
            <p:cNvPr id="45" name="Picture 44">
              <a:extLst>
                <a:ext uri="{FF2B5EF4-FFF2-40B4-BE49-F238E27FC236}">
                  <a16:creationId xmlns:a16="http://schemas.microsoft.com/office/drawing/2014/main" id="{C2A1A33C-0D39-40FE-8DFC-2E62A1EEB89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332" y="652239"/>
              <a:ext cx="1719070" cy="1351189"/>
            </a:xfrm>
            <a:prstGeom prst="rect">
              <a:avLst/>
            </a:prstGeom>
          </p:spPr>
        </p:pic>
        <p:sp>
          <p:nvSpPr>
            <p:cNvPr id="46" name="Rectangle 45">
              <a:extLst>
                <a:ext uri="{FF2B5EF4-FFF2-40B4-BE49-F238E27FC236}">
                  <a16:creationId xmlns:a16="http://schemas.microsoft.com/office/drawing/2014/main" id="{57BA8004-E230-446A-8327-550B3ED747A2}"/>
                </a:ext>
              </a:extLst>
            </p:cNvPr>
            <p:cNvSpPr/>
            <p:nvPr/>
          </p:nvSpPr>
          <p:spPr>
            <a:xfrm>
              <a:off x="1528233" y="1910171"/>
              <a:ext cx="369694" cy="104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4432293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Rounded Corners 46">
            <a:extLst>
              <a:ext uri="{FF2B5EF4-FFF2-40B4-BE49-F238E27FC236}">
                <a16:creationId xmlns:a16="http://schemas.microsoft.com/office/drawing/2014/main" id="{6B3FBD53-556B-417F-9715-936AB75DFCA7}"/>
              </a:ext>
            </a:extLst>
          </p:cNvPr>
          <p:cNvSpPr/>
          <p:nvPr/>
        </p:nvSpPr>
        <p:spPr>
          <a:xfrm>
            <a:off x="7151768" y="713752"/>
            <a:ext cx="1930479" cy="5811496"/>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340471"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CPS WRITING: Micro Service Update</a:t>
            </a:r>
            <a:endParaRPr lang="en-US" sz="3200" dirty="0"/>
          </a:p>
        </p:txBody>
      </p:sp>
      <p:sp>
        <p:nvSpPr>
          <p:cNvPr id="10" name="Rectangle: Rounded Corners 9">
            <a:extLst>
              <a:ext uri="{FF2B5EF4-FFF2-40B4-BE49-F238E27FC236}">
                <a16:creationId xmlns:a16="http://schemas.microsoft.com/office/drawing/2014/main" id="{24B2B7A0-D0A0-4ACD-9392-3A6A83F613C8}"/>
              </a:ext>
            </a:extLst>
          </p:cNvPr>
          <p:cNvSpPr/>
          <p:nvPr/>
        </p:nvSpPr>
        <p:spPr>
          <a:xfrm>
            <a:off x="2617017" y="698500"/>
            <a:ext cx="2900905" cy="5956300"/>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81DE3ADA-2919-469D-B513-8F4FBA5CD42D}"/>
              </a:ext>
            </a:extLst>
          </p:cNvPr>
          <p:cNvSpPr txBox="1"/>
          <p:nvPr/>
        </p:nvSpPr>
        <p:spPr>
          <a:xfrm>
            <a:off x="3560006" y="820818"/>
            <a:ext cx="1287532" cy="707886"/>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ONAP</a:t>
            </a:r>
          </a:p>
          <a:p>
            <a:pPr algn="ctr"/>
            <a:r>
              <a:rPr lang="en-US" sz="2000" b="1" dirty="0">
                <a:solidFill>
                  <a:schemeClr val="bg1"/>
                </a:solidFill>
                <a:effectLst>
                  <a:outerShdw blurRad="50800" dist="50800" dir="5400000" algn="ctr" rotWithShape="0">
                    <a:srgbClr val="FF3300"/>
                  </a:outerShdw>
                </a:effectLst>
              </a:rPr>
              <a:t>RUN-TIME</a:t>
            </a:r>
          </a:p>
        </p:txBody>
      </p:sp>
      <p:grpSp>
        <p:nvGrpSpPr>
          <p:cNvPr id="81" name="Group 80">
            <a:extLst>
              <a:ext uri="{FF2B5EF4-FFF2-40B4-BE49-F238E27FC236}">
                <a16:creationId xmlns:a16="http://schemas.microsoft.com/office/drawing/2014/main" id="{F07F0866-BCCD-457B-890C-A11EE92C009A}"/>
              </a:ext>
            </a:extLst>
          </p:cNvPr>
          <p:cNvGrpSpPr/>
          <p:nvPr/>
        </p:nvGrpSpPr>
        <p:grpSpPr>
          <a:xfrm>
            <a:off x="3352002" y="5735436"/>
            <a:ext cx="1703535" cy="747477"/>
            <a:chOff x="2335426" y="2514837"/>
            <a:chExt cx="1703535" cy="825263"/>
          </a:xfrm>
        </p:grpSpPr>
        <p:sp>
          <p:nvSpPr>
            <p:cNvPr id="82" name="Rectangle: Rounded Corners 81">
              <a:extLst>
                <a:ext uri="{FF2B5EF4-FFF2-40B4-BE49-F238E27FC236}">
                  <a16:creationId xmlns:a16="http://schemas.microsoft.com/office/drawing/2014/main" id="{D85F8F9E-998D-4405-9B96-9E56DB9CBC59}"/>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TextBox 82">
              <a:extLst>
                <a:ext uri="{FF2B5EF4-FFF2-40B4-BE49-F238E27FC236}">
                  <a16:creationId xmlns:a16="http://schemas.microsoft.com/office/drawing/2014/main" id="{A65F7EF5-17CD-4ECB-804D-8A1796A3EF95}"/>
                </a:ext>
              </a:extLst>
            </p:cNvPr>
            <p:cNvSpPr txBox="1"/>
            <p:nvPr/>
          </p:nvSpPr>
          <p:spPr>
            <a:xfrm>
              <a:off x="2365211" y="2679141"/>
              <a:ext cx="1629678" cy="441747"/>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Micro Service</a:t>
              </a:r>
            </a:p>
          </p:txBody>
        </p:sp>
      </p:grpSp>
      <p:sp>
        <p:nvSpPr>
          <p:cNvPr id="84" name="TextBox 83">
            <a:extLst>
              <a:ext uri="{FF2B5EF4-FFF2-40B4-BE49-F238E27FC236}">
                <a16:creationId xmlns:a16="http://schemas.microsoft.com/office/drawing/2014/main" id="{CC0CFE5C-6F2E-460E-B6A4-077CAFE5AE3B}"/>
              </a:ext>
            </a:extLst>
          </p:cNvPr>
          <p:cNvSpPr txBox="1"/>
          <p:nvPr/>
        </p:nvSpPr>
        <p:spPr>
          <a:xfrm>
            <a:off x="3696044" y="6252342"/>
            <a:ext cx="1073435" cy="276999"/>
          </a:xfrm>
          <a:prstGeom prst="rect">
            <a:avLst/>
          </a:prstGeom>
          <a:noFill/>
        </p:spPr>
        <p:txBody>
          <a:bodyPr wrap="none" rtlCol="0">
            <a:spAutoFit/>
          </a:bodyPr>
          <a:lstStyle/>
          <a:p>
            <a:pPr algn="ctr"/>
            <a:r>
              <a:rPr lang="en-US" sz="1200" b="1" dirty="0"/>
              <a:t>OOF/SON/PCI</a:t>
            </a:r>
          </a:p>
        </p:txBody>
      </p:sp>
      <p:sp>
        <p:nvSpPr>
          <p:cNvPr id="87" name="TextBox 86">
            <a:extLst>
              <a:ext uri="{FF2B5EF4-FFF2-40B4-BE49-F238E27FC236}">
                <a16:creationId xmlns:a16="http://schemas.microsoft.com/office/drawing/2014/main" id="{E1B440C9-B412-48CB-AC5F-AE357DD9DDD9}"/>
              </a:ext>
            </a:extLst>
          </p:cNvPr>
          <p:cNvSpPr txBox="1"/>
          <p:nvPr/>
        </p:nvSpPr>
        <p:spPr>
          <a:xfrm>
            <a:off x="6977102" y="1016253"/>
            <a:ext cx="2300946" cy="1015663"/>
          </a:xfrm>
          <a:prstGeom prst="rect">
            <a:avLst/>
          </a:prstGeom>
          <a:noFill/>
        </p:spPr>
        <p:txBody>
          <a:bodyPr wrap="square" rtlCol="0">
            <a:spAutoFit/>
          </a:bodyPr>
          <a:lstStyle/>
          <a:p>
            <a:pPr algn="ctr"/>
            <a:r>
              <a:rPr lang="en-US" sz="2000" b="1" dirty="0">
                <a:solidFill>
                  <a:schemeClr val="bg1"/>
                </a:solidFill>
                <a:effectLst>
                  <a:outerShdw blurRad="50800" dist="50800" dir="5400000" algn="ctr" rotWithShape="0">
                    <a:srgbClr val="FF3300"/>
                  </a:outerShdw>
                </a:effectLst>
              </a:rPr>
              <a:t>Configuration</a:t>
            </a:r>
          </a:p>
          <a:p>
            <a:pPr algn="ctr"/>
            <a:r>
              <a:rPr lang="en-US" sz="2000" b="1" dirty="0">
                <a:solidFill>
                  <a:schemeClr val="bg1"/>
                </a:solidFill>
                <a:effectLst>
                  <a:outerShdw blurRad="50800" dist="50800" dir="5400000" algn="ctr" rotWithShape="0">
                    <a:srgbClr val="FF3300"/>
                  </a:outerShdw>
                </a:effectLst>
              </a:rPr>
              <a:t>Persistence</a:t>
            </a:r>
          </a:p>
          <a:p>
            <a:pPr algn="ctr"/>
            <a:r>
              <a:rPr lang="en-US" sz="2000" b="1" dirty="0">
                <a:solidFill>
                  <a:schemeClr val="bg1"/>
                </a:solidFill>
                <a:effectLst>
                  <a:outerShdw blurRad="50800" dist="50800" dir="5400000" algn="ctr" rotWithShape="0">
                    <a:srgbClr val="FF3300"/>
                  </a:outerShdw>
                </a:effectLst>
              </a:rPr>
              <a:t>Service</a:t>
            </a:r>
          </a:p>
        </p:txBody>
      </p:sp>
      <p:grpSp>
        <p:nvGrpSpPr>
          <p:cNvPr id="20" name="Group 19">
            <a:extLst>
              <a:ext uri="{FF2B5EF4-FFF2-40B4-BE49-F238E27FC236}">
                <a16:creationId xmlns:a16="http://schemas.microsoft.com/office/drawing/2014/main" id="{43B68EC3-E746-412A-9D67-3B469BA3D13E}"/>
              </a:ext>
            </a:extLst>
          </p:cNvPr>
          <p:cNvGrpSpPr/>
          <p:nvPr/>
        </p:nvGrpSpPr>
        <p:grpSpPr>
          <a:xfrm>
            <a:off x="7291064" y="3862915"/>
            <a:ext cx="1703535" cy="747475"/>
            <a:chOff x="2335426" y="2514837"/>
            <a:chExt cx="1703535" cy="825263"/>
          </a:xfrm>
        </p:grpSpPr>
        <p:sp>
          <p:nvSpPr>
            <p:cNvPr id="21" name="Rectangle: Rounded Corners 20">
              <a:extLst>
                <a:ext uri="{FF2B5EF4-FFF2-40B4-BE49-F238E27FC236}">
                  <a16:creationId xmlns:a16="http://schemas.microsoft.com/office/drawing/2014/main" id="{A4E7077D-4E0E-4E39-8681-D89C9FCF2DDE}"/>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1A19E887-5A4B-4D74-8FEB-C892776367B3}"/>
                </a:ext>
              </a:extLst>
            </p:cNvPr>
            <p:cNvSpPr txBox="1"/>
            <p:nvPr/>
          </p:nvSpPr>
          <p:spPr>
            <a:xfrm>
              <a:off x="2373523" y="2710690"/>
              <a:ext cx="1632113"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Database</a:t>
              </a:r>
            </a:p>
          </p:txBody>
        </p:sp>
      </p:grpSp>
      <p:sp>
        <p:nvSpPr>
          <p:cNvPr id="102" name="Cylinder 101">
            <a:extLst>
              <a:ext uri="{FF2B5EF4-FFF2-40B4-BE49-F238E27FC236}">
                <a16:creationId xmlns:a16="http://schemas.microsoft.com/office/drawing/2014/main" id="{C72EDFBC-0B94-4B5F-865C-6D4F3D76C84C}"/>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5A8466A6-2499-40DE-A368-2D8ABA1E6FD3}"/>
              </a:ext>
            </a:extLst>
          </p:cNvPr>
          <p:cNvGrpSpPr/>
          <p:nvPr/>
        </p:nvGrpSpPr>
        <p:grpSpPr>
          <a:xfrm>
            <a:off x="7570649" y="2641944"/>
            <a:ext cx="1066703" cy="1220971"/>
            <a:chOff x="1212463" y="2713512"/>
            <a:chExt cx="789661" cy="903864"/>
          </a:xfrm>
        </p:grpSpPr>
        <p:sp>
          <p:nvSpPr>
            <p:cNvPr id="33" name="Rectangle: Rounded Corners 32">
              <a:extLst>
                <a:ext uri="{FF2B5EF4-FFF2-40B4-BE49-F238E27FC236}">
                  <a16:creationId xmlns:a16="http://schemas.microsoft.com/office/drawing/2014/main" id="{5B7342D9-4306-4853-918D-9A0AFA6536A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Picture 33">
              <a:extLst>
                <a:ext uri="{FF2B5EF4-FFF2-40B4-BE49-F238E27FC236}">
                  <a16:creationId xmlns:a16="http://schemas.microsoft.com/office/drawing/2014/main" id="{48DABE50-E2D0-4E8A-933F-6643D5431E03}"/>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14" name="TextBox 113">
            <a:extLst>
              <a:ext uri="{FF2B5EF4-FFF2-40B4-BE49-F238E27FC236}">
                <a16:creationId xmlns:a16="http://schemas.microsoft.com/office/drawing/2014/main" id="{6F105A55-C48E-4D2B-A18C-16DC68811FE3}"/>
              </a:ext>
            </a:extLst>
          </p:cNvPr>
          <p:cNvSpPr txBox="1"/>
          <p:nvPr/>
        </p:nvSpPr>
        <p:spPr>
          <a:xfrm>
            <a:off x="7073615" y="4640269"/>
            <a:ext cx="2106667" cy="769441"/>
          </a:xfrm>
          <a:prstGeom prst="rect">
            <a:avLst/>
          </a:prstGeom>
          <a:noFill/>
        </p:spPr>
        <p:txBody>
          <a:bodyPr wrap="none" rtlCol="0">
            <a:spAutoFit/>
          </a:bodyPr>
          <a:lstStyle/>
          <a:p>
            <a:pPr algn="ctr"/>
            <a:r>
              <a:rPr lang="en-US" sz="1100" dirty="0">
                <a:solidFill>
                  <a:schemeClr val="bg1"/>
                </a:solidFill>
              </a:rPr>
              <a:t>Run-Time Operational Data</a:t>
            </a:r>
          </a:p>
          <a:p>
            <a:pPr algn="ctr"/>
            <a:r>
              <a:rPr lang="en-US" sz="1100" dirty="0">
                <a:solidFill>
                  <a:schemeClr val="bg1"/>
                </a:solidFill>
              </a:rPr>
              <a:t>Configuration Info</a:t>
            </a:r>
          </a:p>
          <a:p>
            <a:pPr algn="ctr"/>
            <a:r>
              <a:rPr lang="en-US" sz="1100" dirty="0">
                <a:solidFill>
                  <a:schemeClr val="bg1"/>
                </a:solidFill>
              </a:rPr>
              <a:t>Exo-Inventory Data</a:t>
            </a:r>
          </a:p>
          <a:p>
            <a:pPr algn="ctr"/>
            <a:r>
              <a:rPr lang="en-US" sz="1100" dirty="0">
                <a:solidFill>
                  <a:schemeClr val="bg1"/>
                </a:solidFill>
              </a:rPr>
              <a:t>RT Logical &amp; Physical Connections</a:t>
            </a:r>
          </a:p>
        </p:txBody>
      </p:sp>
      <p:sp>
        <p:nvSpPr>
          <p:cNvPr id="3" name="Rectangle: Rounded Corners 2">
            <a:extLst>
              <a:ext uri="{FF2B5EF4-FFF2-40B4-BE49-F238E27FC236}">
                <a16:creationId xmlns:a16="http://schemas.microsoft.com/office/drawing/2014/main" id="{22BEEBC7-02D2-4AEA-8936-CE65463177D8}"/>
              </a:ext>
            </a:extLst>
          </p:cNvPr>
          <p:cNvSpPr/>
          <p:nvPr/>
        </p:nvSpPr>
        <p:spPr>
          <a:xfrm>
            <a:off x="6137840" y="713752"/>
            <a:ext cx="394195" cy="59081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TextBox 116">
            <a:extLst>
              <a:ext uri="{FF2B5EF4-FFF2-40B4-BE49-F238E27FC236}">
                <a16:creationId xmlns:a16="http://schemas.microsoft.com/office/drawing/2014/main" id="{17190764-51E2-44A6-8ADD-6F2265CA9773}"/>
              </a:ext>
            </a:extLst>
          </p:cNvPr>
          <p:cNvSpPr txBox="1"/>
          <p:nvPr/>
        </p:nvSpPr>
        <p:spPr>
          <a:xfrm rot="16200000">
            <a:off x="5847686" y="1158622"/>
            <a:ext cx="960519" cy="400110"/>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DMaaP</a:t>
            </a:r>
          </a:p>
        </p:txBody>
      </p:sp>
      <p:sp>
        <p:nvSpPr>
          <p:cNvPr id="106" name="Arrow: Left-Right 105">
            <a:extLst>
              <a:ext uri="{FF2B5EF4-FFF2-40B4-BE49-F238E27FC236}">
                <a16:creationId xmlns:a16="http://schemas.microsoft.com/office/drawing/2014/main" id="{0EE2353C-CC86-40BF-AB5D-09480541E469}"/>
              </a:ext>
            </a:extLst>
          </p:cNvPr>
          <p:cNvSpPr/>
          <p:nvPr/>
        </p:nvSpPr>
        <p:spPr>
          <a:xfrm>
            <a:off x="5419725" y="5864486"/>
            <a:ext cx="1739200"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Rectangle 121">
            <a:extLst>
              <a:ext uri="{FF2B5EF4-FFF2-40B4-BE49-F238E27FC236}">
                <a16:creationId xmlns:a16="http://schemas.microsoft.com/office/drawing/2014/main" id="{2D5581C8-E589-4288-9836-83783D058154}"/>
              </a:ext>
            </a:extLst>
          </p:cNvPr>
          <p:cNvSpPr/>
          <p:nvPr/>
        </p:nvSpPr>
        <p:spPr>
          <a:xfrm>
            <a:off x="6127633" y="6194132"/>
            <a:ext cx="412610" cy="1692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 name="TextBox 106">
            <a:extLst>
              <a:ext uri="{FF2B5EF4-FFF2-40B4-BE49-F238E27FC236}">
                <a16:creationId xmlns:a16="http://schemas.microsoft.com/office/drawing/2014/main" id="{D9146EBA-3184-4585-B949-8D0001A5888E}"/>
              </a:ext>
            </a:extLst>
          </p:cNvPr>
          <p:cNvSpPr txBox="1"/>
          <p:nvPr/>
        </p:nvSpPr>
        <p:spPr>
          <a:xfrm>
            <a:off x="5770450" y="6112590"/>
            <a:ext cx="1163973"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Read/(Write)</a:t>
            </a:r>
          </a:p>
        </p:txBody>
      </p:sp>
      <p:sp>
        <p:nvSpPr>
          <p:cNvPr id="110" name="Speech Bubble: Rectangle 109">
            <a:extLst>
              <a:ext uri="{FF2B5EF4-FFF2-40B4-BE49-F238E27FC236}">
                <a16:creationId xmlns:a16="http://schemas.microsoft.com/office/drawing/2014/main" id="{61C64BF6-068F-4DE7-8066-C3EFC9A443BD}"/>
              </a:ext>
            </a:extLst>
          </p:cNvPr>
          <p:cNvSpPr/>
          <p:nvPr/>
        </p:nvSpPr>
        <p:spPr>
          <a:xfrm>
            <a:off x="2352938" y="3663950"/>
            <a:ext cx="2233577" cy="1335779"/>
          </a:xfrm>
          <a:prstGeom prst="wedgeRectCallout">
            <a:avLst>
              <a:gd name="adj1" fmla="val 29500"/>
              <a:gd name="adj2" fmla="val 111871"/>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TextBox 110">
            <a:extLst>
              <a:ext uri="{FF2B5EF4-FFF2-40B4-BE49-F238E27FC236}">
                <a16:creationId xmlns:a16="http://schemas.microsoft.com/office/drawing/2014/main" id="{5E754046-FC8E-4CBF-B0C0-AC245ADEC1C8}"/>
              </a:ext>
            </a:extLst>
          </p:cNvPr>
          <p:cNvSpPr txBox="1"/>
          <p:nvPr/>
        </p:nvSpPr>
        <p:spPr>
          <a:xfrm>
            <a:off x="2316339" y="3687381"/>
            <a:ext cx="2233577" cy="1200329"/>
          </a:xfrm>
          <a:prstGeom prst="rect">
            <a:avLst/>
          </a:prstGeom>
          <a:noFill/>
        </p:spPr>
        <p:txBody>
          <a:bodyPr wrap="square" rtlCol="0">
            <a:spAutoFit/>
          </a:bodyPr>
          <a:lstStyle/>
          <a:p>
            <a:r>
              <a:rPr lang="en-US" sz="1200" dirty="0"/>
              <a:t>A Micro-Service, for example OOF/SON/PCI determines that an update is needed to CPSDB from operation/algorithm. It publishes to the DMaaP bus an update event.</a:t>
            </a:r>
          </a:p>
        </p:txBody>
      </p:sp>
      <p:sp>
        <p:nvSpPr>
          <p:cNvPr id="121" name="Speech Bubble: Rectangle 120">
            <a:extLst>
              <a:ext uri="{FF2B5EF4-FFF2-40B4-BE49-F238E27FC236}">
                <a16:creationId xmlns:a16="http://schemas.microsoft.com/office/drawing/2014/main" id="{DA3E3BC2-F7C5-4A52-93CA-F7F78D7F5534}"/>
              </a:ext>
            </a:extLst>
          </p:cNvPr>
          <p:cNvSpPr/>
          <p:nvPr/>
        </p:nvSpPr>
        <p:spPr>
          <a:xfrm>
            <a:off x="4797632" y="3663949"/>
            <a:ext cx="2409585" cy="1316473"/>
          </a:xfrm>
          <a:prstGeom prst="wedgeRectCallout">
            <a:avLst>
              <a:gd name="adj1" fmla="val 3465"/>
              <a:gd name="adj2" fmla="val 109610"/>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TextBox 122">
            <a:extLst>
              <a:ext uri="{FF2B5EF4-FFF2-40B4-BE49-F238E27FC236}">
                <a16:creationId xmlns:a16="http://schemas.microsoft.com/office/drawing/2014/main" id="{0EA25740-C513-49AF-AD86-1AFDF5650161}"/>
              </a:ext>
            </a:extLst>
          </p:cNvPr>
          <p:cNvSpPr txBox="1"/>
          <p:nvPr/>
        </p:nvSpPr>
        <p:spPr>
          <a:xfrm>
            <a:off x="4787578" y="3884898"/>
            <a:ext cx="2428000" cy="1015663"/>
          </a:xfrm>
          <a:prstGeom prst="rect">
            <a:avLst/>
          </a:prstGeom>
          <a:noFill/>
        </p:spPr>
        <p:txBody>
          <a:bodyPr wrap="square" rtlCol="0">
            <a:spAutoFit/>
          </a:bodyPr>
          <a:lstStyle/>
          <a:p>
            <a:r>
              <a:rPr lang="en-US" sz="1200" b="1" dirty="0">
                <a:solidFill>
                  <a:srgbClr val="FF0000"/>
                </a:solidFill>
              </a:rPr>
              <a:t>In R8+:</a:t>
            </a:r>
            <a:r>
              <a:rPr lang="en-US" sz="1200" dirty="0"/>
              <a:t> CPSDB is a stand-alone component. CPSDB subscribes to the DMaaP topic and gets the DMaaP event off the DMaaP bus to update itself.</a:t>
            </a:r>
          </a:p>
        </p:txBody>
      </p:sp>
      <p:pic>
        <p:nvPicPr>
          <p:cNvPr id="35" name="Picture 4" descr="C:\Users\cheung\AppData\Local\Temp\SNAGHTML2f5ccbf.PNG">
            <a:extLst>
              <a:ext uri="{FF2B5EF4-FFF2-40B4-BE49-F238E27FC236}">
                <a16:creationId xmlns:a16="http://schemas.microsoft.com/office/drawing/2014/main" id="{CED064F7-73AF-4250-9C38-FB7822005E8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463212" y="-2880"/>
            <a:ext cx="674278" cy="674278"/>
          </a:xfrm>
          <a:prstGeom prst="rect">
            <a:avLst/>
          </a:prstGeom>
          <a:noFill/>
          <a:extLst>
            <a:ext uri="{909E8E84-426E-40DD-AFC4-6F175D3DCCD1}">
              <a14:hiddenFill xmlns:a14="http://schemas.microsoft.com/office/drawing/2010/main">
                <a:solidFill>
                  <a:srgbClr val="FFFFFF"/>
                </a:solidFill>
              </a14:hiddenFill>
            </a:ext>
          </a:extLst>
        </p:spPr>
      </p:pic>
      <p:grpSp>
        <p:nvGrpSpPr>
          <p:cNvPr id="36" name="Group 35">
            <a:extLst>
              <a:ext uri="{FF2B5EF4-FFF2-40B4-BE49-F238E27FC236}">
                <a16:creationId xmlns:a16="http://schemas.microsoft.com/office/drawing/2014/main" id="{3C9B4100-B290-48A8-B118-D7531D0272E4}"/>
              </a:ext>
            </a:extLst>
          </p:cNvPr>
          <p:cNvGrpSpPr/>
          <p:nvPr/>
        </p:nvGrpSpPr>
        <p:grpSpPr>
          <a:xfrm>
            <a:off x="2915438" y="5715118"/>
            <a:ext cx="493631" cy="565021"/>
            <a:chOff x="2966511" y="5715119"/>
            <a:chExt cx="442558" cy="506562"/>
          </a:xfrm>
        </p:grpSpPr>
        <p:sp>
          <p:nvSpPr>
            <p:cNvPr id="37" name="Cylinder 36">
              <a:extLst>
                <a:ext uri="{FF2B5EF4-FFF2-40B4-BE49-F238E27FC236}">
                  <a16:creationId xmlns:a16="http://schemas.microsoft.com/office/drawing/2014/main" id="{987F9786-5D0E-425C-A6FB-3B1D13288B63}"/>
                </a:ext>
              </a:extLst>
            </p:cNvPr>
            <p:cNvSpPr/>
            <p:nvPr/>
          </p:nvSpPr>
          <p:spPr>
            <a:xfrm>
              <a:off x="3047370" y="5767073"/>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8" name="Picture 37">
              <a:extLst>
                <a:ext uri="{FF2B5EF4-FFF2-40B4-BE49-F238E27FC236}">
                  <a16:creationId xmlns:a16="http://schemas.microsoft.com/office/drawing/2014/main" id="{92936453-1C45-4A06-8F3A-CBBF8E66DE03}"/>
                </a:ext>
              </a:extLst>
            </p:cNvPr>
            <p:cNvPicPr>
              <a:picLocks noChangeAspect="1"/>
            </p:cNvPicPr>
            <p:nvPr/>
          </p:nvPicPr>
          <p:blipFill rotWithShape="1">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2966511" y="5715119"/>
              <a:ext cx="442558" cy="506562"/>
            </a:xfrm>
            <a:prstGeom prst="rect">
              <a:avLst/>
            </a:prstGeom>
          </p:spPr>
        </p:pic>
      </p:grpSp>
      <p:sp>
        <p:nvSpPr>
          <p:cNvPr id="39" name="Oval 38">
            <a:extLst>
              <a:ext uri="{FF2B5EF4-FFF2-40B4-BE49-F238E27FC236}">
                <a16:creationId xmlns:a16="http://schemas.microsoft.com/office/drawing/2014/main" id="{C55931F5-D6C9-4448-922E-380FB2401E45}"/>
              </a:ext>
            </a:extLst>
          </p:cNvPr>
          <p:cNvSpPr/>
          <p:nvPr/>
        </p:nvSpPr>
        <p:spPr>
          <a:xfrm>
            <a:off x="2515968" y="5739123"/>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4</a:t>
            </a:r>
          </a:p>
        </p:txBody>
      </p:sp>
      <p:grpSp>
        <p:nvGrpSpPr>
          <p:cNvPr id="41" name="Group 40">
            <a:extLst>
              <a:ext uri="{FF2B5EF4-FFF2-40B4-BE49-F238E27FC236}">
                <a16:creationId xmlns:a16="http://schemas.microsoft.com/office/drawing/2014/main" id="{2A8ADF64-25E1-4466-9FDF-8066E6DA5AAA}"/>
              </a:ext>
            </a:extLst>
          </p:cNvPr>
          <p:cNvGrpSpPr/>
          <p:nvPr/>
        </p:nvGrpSpPr>
        <p:grpSpPr>
          <a:xfrm>
            <a:off x="61753" y="733891"/>
            <a:ext cx="1020287" cy="770297"/>
            <a:chOff x="93332" y="652239"/>
            <a:chExt cx="1804595" cy="1362434"/>
          </a:xfrm>
        </p:grpSpPr>
        <p:pic>
          <p:nvPicPr>
            <p:cNvPr id="42" name="Picture 41">
              <a:extLst>
                <a:ext uri="{FF2B5EF4-FFF2-40B4-BE49-F238E27FC236}">
                  <a16:creationId xmlns:a16="http://schemas.microsoft.com/office/drawing/2014/main" id="{FF9788AA-F766-4105-8630-8DBE52C264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332" y="652239"/>
              <a:ext cx="1719070" cy="1351189"/>
            </a:xfrm>
            <a:prstGeom prst="rect">
              <a:avLst/>
            </a:prstGeom>
          </p:spPr>
        </p:pic>
        <p:sp>
          <p:nvSpPr>
            <p:cNvPr id="43" name="Rectangle 42">
              <a:extLst>
                <a:ext uri="{FF2B5EF4-FFF2-40B4-BE49-F238E27FC236}">
                  <a16:creationId xmlns:a16="http://schemas.microsoft.com/office/drawing/2014/main" id="{F79F6B36-9731-40C8-833C-56479477C242}"/>
                </a:ext>
              </a:extLst>
            </p:cNvPr>
            <p:cNvSpPr/>
            <p:nvPr/>
          </p:nvSpPr>
          <p:spPr>
            <a:xfrm>
              <a:off x="1528233" y="1910171"/>
              <a:ext cx="369694" cy="104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1487489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4079963"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R8 DDF Presentation</a:t>
            </a:r>
            <a:endParaRPr lang="en-US" sz="3200" dirty="0"/>
          </a:p>
        </p:txBody>
      </p:sp>
      <p:graphicFrame>
        <p:nvGraphicFramePr>
          <p:cNvPr id="3" name="Table 9">
            <a:extLst>
              <a:ext uri="{FF2B5EF4-FFF2-40B4-BE49-F238E27FC236}">
                <a16:creationId xmlns:a16="http://schemas.microsoft.com/office/drawing/2014/main" id="{3D13CC64-AE93-4470-8B2B-1077088C7B9C}"/>
              </a:ext>
            </a:extLst>
          </p:cNvPr>
          <p:cNvGraphicFramePr>
            <a:graphicFrameLocks noGrp="1"/>
          </p:cNvGraphicFramePr>
          <p:nvPr>
            <p:extLst>
              <p:ext uri="{D42A27DB-BD31-4B8C-83A1-F6EECF244321}">
                <p14:modId xmlns:p14="http://schemas.microsoft.com/office/powerpoint/2010/main" val="1018384205"/>
              </p:ext>
            </p:extLst>
          </p:nvPr>
        </p:nvGraphicFramePr>
        <p:xfrm>
          <a:off x="438150" y="922020"/>
          <a:ext cx="8401050" cy="3403600"/>
        </p:xfrm>
        <a:graphic>
          <a:graphicData uri="http://schemas.openxmlformats.org/drawingml/2006/table">
            <a:tbl>
              <a:tblPr firstRow="1" bandRow="1">
                <a:tableStyleId>{5C22544A-7EE6-4342-B048-85BDC9FD1C3A}</a:tableStyleId>
              </a:tblPr>
              <a:tblGrid>
                <a:gridCol w="1013510">
                  <a:extLst>
                    <a:ext uri="{9D8B030D-6E8A-4147-A177-3AD203B41FA5}">
                      <a16:colId xmlns:a16="http://schemas.microsoft.com/office/drawing/2014/main" val="4277255343"/>
                    </a:ext>
                  </a:extLst>
                </a:gridCol>
                <a:gridCol w="7387540">
                  <a:extLst>
                    <a:ext uri="{9D8B030D-6E8A-4147-A177-3AD203B41FA5}">
                      <a16:colId xmlns:a16="http://schemas.microsoft.com/office/drawing/2014/main" val="3656729681"/>
                    </a:ext>
                  </a:extLst>
                </a:gridCol>
              </a:tblGrid>
              <a:tr h="370840">
                <a:tc>
                  <a:txBody>
                    <a:bodyPr/>
                    <a:lstStyle/>
                    <a:p>
                      <a:r>
                        <a:rPr lang="en-US" dirty="0"/>
                        <a:t>TIME</a:t>
                      </a:r>
                    </a:p>
                  </a:txBody>
                  <a:tcPr/>
                </a:tc>
                <a:tc>
                  <a:txBody>
                    <a:bodyPr/>
                    <a:lstStyle/>
                    <a:p>
                      <a:r>
                        <a:rPr lang="en-US" dirty="0"/>
                        <a:t>AUG 17, 2020 CPS REQUIREMENTS </a:t>
                      </a:r>
                      <a:r>
                        <a:rPr lang="en-US" dirty="0" err="1"/>
                        <a:t>SubComm</a:t>
                      </a:r>
                      <a:r>
                        <a:rPr lang="en-US" dirty="0"/>
                        <a:t> AGENDA</a:t>
                      </a:r>
                    </a:p>
                  </a:txBody>
                  <a:tcPr/>
                </a:tc>
                <a:extLst>
                  <a:ext uri="{0D108BD9-81ED-4DB2-BD59-A6C34878D82A}">
                    <a16:rowId xmlns:a16="http://schemas.microsoft.com/office/drawing/2014/main" val="1517592714"/>
                  </a:ext>
                </a:extLst>
              </a:tr>
              <a:tr h="370840">
                <a:tc>
                  <a:txBody>
                    <a:bodyPr/>
                    <a:lstStyle/>
                    <a:p>
                      <a:r>
                        <a:rPr lang="en-US" b="1" dirty="0">
                          <a:solidFill>
                            <a:srgbClr val="0000CC"/>
                          </a:solidFill>
                        </a:rPr>
                        <a:t>10 min</a:t>
                      </a:r>
                    </a:p>
                  </a:txBody>
                  <a:tcPr/>
                </a:tc>
                <a:tc>
                  <a:txBody>
                    <a:bodyPr/>
                    <a:lstStyle/>
                    <a:p>
                      <a:r>
                        <a:rPr lang="en-US" b="1" dirty="0">
                          <a:solidFill>
                            <a:srgbClr val="FF0000"/>
                          </a:solidFill>
                        </a:rPr>
                        <a:t>Context for CPS &amp; Agenda </a:t>
                      </a:r>
                      <a:r>
                        <a:rPr lang="en-US" dirty="0"/>
                        <a:t>– </a:t>
                      </a:r>
                      <a:r>
                        <a:rPr lang="en-US" dirty="0">
                          <a:solidFill>
                            <a:srgbClr val="00608A"/>
                          </a:solidFill>
                        </a:rPr>
                        <a:t>Context for CPS &amp; Basic problems to be addressed</a:t>
                      </a:r>
                      <a:endParaRPr lang="en-US" dirty="0"/>
                    </a:p>
                  </a:txBody>
                  <a:tcPr/>
                </a:tc>
                <a:extLst>
                  <a:ext uri="{0D108BD9-81ED-4DB2-BD59-A6C34878D82A}">
                    <a16:rowId xmlns:a16="http://schemas.microsoft.com/office/drawing/2014/main" val="3344744202"/>
                  </a:ext>
                </a:extLst>
              </a:tr>
              <a:tr h="370840">
                <a:tc>
                  <a:txBody>
                    <a:bodyPr/>
                    <a:lstStyle/>
                    <a:p>
                      <a:r>
                        <a:rPr lang="en-US" b="1" dirty="0">
                          <a:solidFill>
                            <a:srgbClr val="0000CC"/>
                          </a:solidFill>
                        </a:rPr>
                        <a:t>10 min</a:t>
                      </a:r>
                    </a:p>
                  </a:txBody>
                  <a:tcPr/>
                </a:tc>
                <a:tc>
                  <a:txBody>
                    <a:bodyPr/>
                    <a:lstStyle/>
                    <a:p>
                      <a:r>
                        <a:rPr lang="en-US" b="1" dirty="0">
                          <a:solidFill>
                            <a:srgbClr val="FF0000"/>
                          </a:solidFill>
                        </a:rPr>
                        <a:t>Overview of CPS </a:t>
                      </a:r>
                      <a:r>
                        <a:rPr lang="en-US" dirty="0"/>
                        <a:t>– </a:t>
                      </a:r>
                      <a:r>
                        <a:rPr lang="en-US" dirty="0">
                          <a:solidFill>
                            <a:srgbClr val="00608A"/>
                          </a:solidFill>
                        </a:rPr>
                        <a:t>Overview to CPS</a:t>
                      </a:r>
                      <a:endParaRPr lang="en-US" dirty="0"/>
                    </a:p>
                  </a:txBody>
                  <a:tcPr/>
                </a:tc>
                <a:extLst>
                  <a:ext uri="{0D108BD9-81ED-4DB2-BD59-A6C34878D82A}">
                    <a16:rowId xmlns:a16="http://schemas.microsoft.com/office/drawing/2014/main" val="599151046"/>
                  </a:ext>
                </a:extLst>
              </a:tr>
              <a:tr h="370840">
                <a:tc>
                  <a:txBody>
                    <a:bodyPr/>
                    <a:lstStyle/>
                    <a:p>
                      <a:r>
                        <a:rPr lang="en-US" b="1" dirty="0">
                          <a:solidFill>
                            <a:srgbClr val="0000CC"/>
                          </a:solidFill>
                        </a:rPr>
                        <a:t>15 min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FF0000"/>
                          </a:solidFill>
                        </a:rPr>
                        <a:t>Model Driven CPS Proof of Concept (</a:t>
                      </a:r>
                      <a:r>
                        <a:rPr lang="en-US" b="1" dirty="0" err="1">
                          <a:solidFill>
                            <a:srgbClr val="FF0000"/>
                          </a:solidFill>
                        </a:rPr>
                        <a:t>PoC</a:t>
                      </a:r>
                      <a:r>
                        <a:rPr lang="en-US" b="1" dirty="0">
                          <a:solidFill>
                            <a:srgbClr val="FF0000"/>
                          </a:solidFill>
                        </a:rPr>
                        <a:t>) &amp; Demo </a:t>
                      </a:r>
                      <a:r>
                        <a:rPr lang="en-US" dirty="0"/>
                        <a:t>– </a:t>
                      </a:r>
                      <a:r>
                        <a:rPr lang="en-US" dirty="0">
                          <a:solidFill>
                            <a:srgbClr val="00608A"/>
                          </a:solidFill>
                        </a:rPr>
                        <a:t>Overview of the Model-Driven CPS </a:t>
                      </a:r>
                      <a:r>
                        <a:rPr lang="en-US" dirty="0" err="1">
                          <a:solidFill>
                            <a:srgbClr val="00608A"/>
                          </a:solidFill>
                        </a:rPr>
                        <a:t>PoC</a:t>
                      </a:r>
                      <a:r>
                        <a:rPr lang="en-US" dirty="0">
                          <a:solidFill>
                            <a:srgbClr val="00608A"/>
                          </a:solidFill>
                        </a:rPr>
                        <a:t> for R7 </a:t>
                      </a:r>
                      <a:endParaRPr lang="en-US" dirty="0"/>
                    </a:p>
                  </a:txBody>
                  <a:tcPr/>
                </a:tc>
                <a:extLst>
                  <a:ext uri="{0D108BD9-81ED-4DB2-BD59-A6C34878D82A}">
                    <a16:rowId xmlns:a16="http://schemas.microsoft.com/office/drawing/2014/main" val="2651914816"/>
                  </a:ext>
                </a:extLst>
              </a:tr>
              <a:tr h="370840">
                <a:tc>
                  <a:txBody>
                    <a:bodyPr/>
                    <a:lstStyle/>
                    <a:p>
                      <a:r>
                        <a:rPr lang="en-US" b="1" dirty="0">
                          <a:solidFill>
                            <a:srgbClr val="0000CC"/>
                          </a:solidFill>
                        </a:rPr>
                        <a:t>5 min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FF0000"/>
                          </a:solidFill>
                        </a:rPr>
                        <a:t>R8 &amp; Beyond Roadmap</a:t>
                      </a:r>
                      <a:r>
                        <a:rPr lang="en-US" dirty="0">
                          <a:solidFill>
                            <a:srgbClr val="FF0000"/>
                          </a:solidFill>
                        </a:rPr>
                        <a:t> </a:t>
                      </a:r>
                      <a:r>
                        <a:rPr lang="en-US" dirty="0"/>
                        <a:t>– </a:t>
                      </a:r>
                      <a:r>
                        <a:rPr lang="en-US" dirty="0">
                          <a:solidFill>
                            <a:srgbClr val="00608A"/>
                          </a:solidFill>
                        </a:rPr>
                        <a:t>Model Driven Proof of Concept (</a:t>
                      </a:r>
                      <a:r>
                        <a:rPr lang="en-US" dirty="0" err="1">
                          <a:solidFill>
                            <a:srgbClr val="00608A"/>
                          </a:solidFill>
                        </a:rPr>
                        <a:t>PoC</a:t>
                      </a:r>
                      <a:r>
                        <a:rPr lang="en-US" dirty="0">
                          <a:solidFill>
                            <a:srgbClr val="00608A"/>
                          </a:solidFill>
                        </a:rPr>
                        <a:t>) in R7, way forward in R8 Honolulu, New plan &amp; roadmap</a:t>
                      </a:r>
                    </a:p>
                  </a:txBody>
                  <a:tcPr/>
                </a:tc>
                <a:extLst>
                  <a:ext uri="{0D108BD9-81ED-4DB2-BD59-A6C34878D82A}">
                    <a16:rowId xmlns:a16="http://schemas.microsoft.com/office/drawing/2014/main" val="1321158879"/>
                  </a:ext>
                </a:extLst>
              </a:tr>
              <a:tr h="370840">
                <a:tc>
                  <a:txBody>
                    <a:bodyPr/>
                    <a:lstStyle/>
                    <a:p>
                      <a:r>
                        <a:rPr lang="en-US" b="1" dirty="0">
                          <a:solidFill>
                            <a:srgbClr val="0000CC"/>
                          </a:solidFill>
                        </a:rPr>
                        <a:t>10 min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FF0000"/>
                          </a:solidFill>
                        </a:rPr>
                        <a:t>Use Cases using CPS Database</a:t>
                      </a:r>
                      <a:r>
                        <a:rPr lang="en-US" dirty="0">
                          <a:solidFill>
                            <a:srgbClr val="FF0000"/>
                          </a:solidFill>
                        </a:rPr>
                        <a:t> </a:t>
                      </a:r>
                      <a:r>
                        <a:rPr lang="en-US" dirty="0"/>
                        <a:t>– </a:t>
                      </a:r>
                      <a:r>
                        <a:rPr lang="en-US" dirty="0">
                          <a:solidFill>
                            <a:srgbClr val="00608A"/>
                          </a:solidFill>
                        </a:rPr>
                        <a:t>Overview of CPS Applications (State </a:t>
                      </a:r>
                      <a:r>
                        <a:rPr lang="en-US" dirty="0" err="1">
                          <a:solidFill>
                            <a:srgbClr val="00608A"/>
                          </a:solidFill>
                        </a:rPr>
                        <a:t>Mgmt</a:t>
                      </a:r>
                      <a:r>
                        <a:rPr lang="en-US" dirty="0">
                          <a:solidFill>
                            <a:srgbClr val="00608A"/>
                          </a:solidFill>
                        </a:rPr>
                        <a:t>)</a:t>
                      </a:r>
                    </a:p>
                  </a:txBody>
                  <a:tcPr/>
                </a:tc>
                <a:extLst>
                  <a:ext uri="{0D108BD9-81ED-4DB2-BD59-A6C34878D82A}">
                    <a16:rowId xmlns:a16="http://schemas.microsoft.com/office/drawing/2014/main" val="2015500321"/>
                  </a:ext>
                </a:extLst>
              </a:tr>
              <a:tr h="370840">
                <a:tc>
                  <a:txBody>
                    <a:bodyPr/>
                    <a:lstStyle/>
                    <a:p>
                      <a:r>
                        <a:rPr lang="en-US" b="1" dirty="0">
                          <a:solidFill>
                            <a:srgbClr val="0000CC"/>
                          </a:solidFill>
                        </a:rPr>
                        <a:t>10 min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rgbClr val="FF0000"/>
                          </a:solidFill>
                        </a:rPr>
                        <a:t>Questions &amp; Answers </a:t>
                      </a:r>
                      <a:r>
                        <a:rPr lang="en-US" dirty="0"/>
                        <a:t>– </a:t>
                      </a:r>
                      <a:r>
                        <a:rPr lang="en-US" dirty="0">
                          <a:solidFill>
                            <a:srgbClr val="00608A"/>
                          </a:solidFill>
                        </a:rPr>
                        <a:t>Q&amp;A</a:t>
                      </a:r>
                    </a:p>
                  </a:txBody>
                  <a:tcPr/>
                </a:tc>
                <a:extLst>
                  <a:ext uri="{0D108BD9-81ED-4DB2-BD59-A6C34878D82A}">
                    <a16:rowId xmlns:a16="http://schemas.microsoft.com/office/drawing/2014/main" val="785367709"/>
                  </a:ext>
                </a:extLst>
              </a:tr>
            </a:tbl>
          </a:graphicData>
        </a:graphic>
      </p:graphicFrame>
      <p:graphicFrame>
        <p:nvGraphicFramePr>
          <p:cNvPr id="11" name="Table 9">
            <a:extLst>
              <a:ext uri="{FF2B5EF4-FFF2-40B4-BE49-F238E27FC236}">
                <a16:creationId xmlns:a16="http://schemas.microsoft.com/office/drawing/2014/main" id="{0C2FF7B9-5383-4B7B-9354-D658F99A11AB}"/>
              </a:ext>
            </a:extLst>
          </p:cNvPr>
          <p:cNvGraphicFramePr>
            <a:graphicFrameLocks noGrp="1"/>
          </p:cNvGraphicFramePr>
          <p:nvPr>
            <p:extLst>
              <p:ext uri="{D42A27DB-BD31-4B8C-83A1-F6EECF244321}">
                <p14:modId xmlns:p14="http://schemas.microsoft.com/office/powerpoint/2010/main" val="3515848084"/>
              </p:ext>
            </p:extLst>
          </p:nvPr>
        </p:nvGraphicFramePr>
        <p:xfrm>
          <a:off x="438150" y="5553494"/>
          <a:ext cx="8401050" cy="741680"/>
        </p:xfrm>
        <a:graphic>
          <a:graphicData uri="http://schemas.openxmlformats.org/drawingml/2006/table">
            <a:tbl>
              <a:tblPr firstRow="1" bandRow="1">
                <a:tableStyleId>{5C22544A-7EE6-4342-B048-85BDC9FD1C3A}</a:tableStyleId>
              </a:tblPr>
              <a:tblGrid>
                <a:gridCol w="1013510">
                  <a:extLst>
                    <a:ext uri="{9D8B030D-6E8A-4147-A177-3AD203B41FA5}">
                      <a16:colId xmlns:a16="http://schemas.microsoft.com/office/drawing/2014/main" val="4277255343"/>
                    </a:ext>
                  </a:extLst>
                </a:gridCol>
                <a:gridCol w="7387540">
                  <a:extLst>
                    <a:ext uri="{9D8B030D-6E8A-4147-A177-3AD203B41FA5}">
                      <a16:colId xmlns:a16="http://schemas.microsoft.com/office/drawing/2014/main" val="3656729681"/>
                    </a:ext>
                  </a:extLst>
                </a:gridCol>
              </a:tblGrid>
              <a:tr h="370840">
                <a:tc>
                  <a:txBody>
                    <a:bodyPr/>
                    <a:lstStyle/>
                    <a:p>
                      <a:r>
                        <a:rPr lang="en-US" dirty="0"/>
                        <a:t>TIME</a:t>
                      </a:r>
                    </a:p>
                  </a:txBody>
                  <a:tcPr/>
                </a:tc>
                <a:tc>
                  <a:txBody>
                    <a:bodyPr/>
                    <a:lstStyle/>
                    <a:p>
                      <a:r>
                        <a:rPr lang="en-US" dirty="0"/>
                        <a:t>Q&amp;A Session Post-Session</a:t>
                      </a:r>
                    </a:p>
                  </a:txBody>
                  <a:tcPr/>
                </a:tc>
                <a:extLst>
                  <a:ext uri="{0D108BD9-81ED-4DB2-BD59-A6C34878D82A}">
                    <a16:rowId xmlns:a16="http://schemas.microsoft.com/office/drawing/2014/main" val="1517592714"/>
                  </a:ext>
                </a:extLst>
              </a:tr>
              <a:tr h="370840">
                <a:tc>
                  <a:txBody>
                    <a:bodyPr/>
                    <a:lstStyle/>
                    <a:p>
                      <a:r>
                        <a:rPr lang="en-US" b="1" dirty="0">
                          <a:solidFill>
                            <a:srgbClr val="0000CC"/>
                          </a:solidFill>
                        </a:rPr>
                        <a:t>-</a:t>
                      </a:r>
                    </a:p>
                  </a:txBody>
                  <a:tcPr/>
                </a:tc>
                <a:tc>
                  <a:txBody>
                    <a:bodyPr/>
                    <a:lstStyle/>
                    <a:p>
                      <a:r>
                        <a:rPr lang="en-US" b="1" dirty="0">
                          <a:solidFill>
                            <a:srgbClr val="FF0000"/>
                          </a:solidFill>
                        </a:rPr>
                        <a:t>Follow-up questions</a:t>
                      </a:r>
                      <a:r>
                        <a:rPr lang="en-US" dirty="0">
                          <a:solidFill>
                            <a:srgbClr val="FF0000"/>
                          </a:solidFill>
                        </a:rPr>
                        <a:t> </a:t>
                      </a:r>
                      <a:r>
                        <a:rPr lang="en-US" dirty="0"/>
                        <a:t>– </a:t>
                      </a:r>
                      <a:r>
                        <a:rPr lang="en-US" dirty="0">
                          <a:solidFill>
                            <a:srgbClr val="00608A"/>
                          </a:solidFill>
                        </a:rPr>
                        <a:t>Follow-up meetings at CPS Team Call (Fridays)</a:t>
                      </a:r>
                      <a:endParaRPr lang="en-US" dirty="0"/>
                    </a:p>
                  </a:txBody>
                  <a:tcPr/>
                </a:tc>
                <a:extLst>
                  <a:ext uri="{0D108BD9-81ED-4DB2-BD59-A6C34878D82A}">
                    <a16:rowId xmlns:a16="http://schemas.microsoft.com/office/drawing/2014/main" val="599151046"/>
                  </a:ext>
                </a:extLst>
              </a:tr>
            </a:tbl>
          </a:graphicData>
        </a:graphic>
      </p:graphicFrame>
      <p:sp>
        <p:nvSpPr>
          <p:cNvPr id="12" name="Arrow: Down 11">
            <a:extLst>
              <a:ext uri="{FF2B5EF4-FFF2-40B4-BE49-F238E27FC236}">
                <a16:creationId xmlns:a16="http://schemas.microsoft.com/office/drawing/2014/main" id="{6A7392E7-BD48-4434-BD21-F6A962C06787}"/>
              </a:ext>
            </a:extLst>
          </p:cNvPr>
          <p:cNvSpPr/>
          <p:nvPr/>
        </p:nvSpPr>
        <p:spPr>
          <a:xfrm>
            <a:off x="4241800" y="4394199"/>
            <a:ext cx="575733" cy="109220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alendar icon">
            <a:extLst>
              <a:ext uri="{FF2B5EF4-FFF2-40B4-BE49-F238E27FC236}">
                <a16:creationId xmlns:a16="http://schemas.microsoft.com/office/drawing/2014/main" id="{89409C86-3D4C-4796-AA31-21154482670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61983" y="4685246"/>
            <a:ext cx="648549" cy="6485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74797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Rectangle: Rounded Corners 46">
            <a:extLst>
              <a:ext uri="{FF2B5EF4-FFF2-40B4-BE49-F238E27FC236}">
                <a16:creationId xmlns:a16="http://schemas.microsoft.com/office/drawing/2014/main" id="{6B3FBD53-556B-417F-9715-936AB75DFCA7}"/>
              </a:ext>
            </a:extLst>
          </p:cNvPr>
          <p:cNvSpPr/>
          <p:nvPr/>
        </p:nvSpPr>
        <p:spPr>
          <a:xfrm>
            <a:off x="7151768" y="713752"/>
            <a:ext cx="1930479" cy="5811496"/>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681911"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CPS WRITING: From Controller SDN-C</a:t>
            </a:r>
            <a:endParaRPr lang="en-US" sz="3200" dirty="0"/>
          </a:p>
        </p:txBody>
      </p:sp>
      <p:sp>
        <p:nvSpPr>
          <p:cNvPr id="10" name="Rectangle: Rounded Corners 9">
            <a:extLst>
              <a:ext uri="{FF2B5EF4-FFF2-40B4-BE49-F238E27FC236}">
                <a16:creationId xmlns:a16="http://schemas.microsoft.com/office/drawing/2014/main" id="{24B2B7A0-D0A0-4ACD-9392-3A6A83F613C8}"/>
              </a:ext>
            </a:extLst>
          </p:cNvPr>
          <p:cNvSpPr/>
          <p:nvPr/>
        </p:nvSpPr>
        <p:spPr>
          <a:xfrm>
            <a:off x="2617017" y="698500"/>
            <a:ext cx="2900905" cy="5956300"/>
          </a:xfrm>
          <a:prstGeom prst="roundRect">
            <a:avLst>
              <a:gd name="adj" fmla="val 863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81DE3ADA-2919-469D-B513-8F4FBA5CD42D}"/>
              </a:ext>
            </a:extLst>
          </p:cNvPr>
          <p:cNvSpPr txBox="1"/>
          <p:nvPr/>
        </p:nvSpPr>
        <p:spPr>
          <a:xfrm>
            <a:off x="3560006" y="820818"/>
            <a:ext cx="1287532" cy="707886"/>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ONAP</a:t>
            </a:r>
          </a:p>
          <a:p>
            <a:pPr algn="ctr"/>
            <a:r>
              <a:rPr lang="en-US" sz="2000" b="1" dirty="0">
                <a:solidFill>
                  <a:schemeClr val="bg1"/>
                </a:solidFill>
                <a:effectLst>
                  <a:outerShdw blurRad="50800" dist="50800" dir="5400000" algn="ctr" rotWithShape="0">
                    <a:srgbClr val="FF3300"/>
                  </a:outerShdw>
                </a:effectLst>
              </a:rPr>
              <a:t>RUN-TIME</a:t>
            </a:r>
          </a:p>
        </p:txBody>
      </p:sp>
      <p:sp>
        <p:nvSpPr>
          <p:cNvPr id="26" name="TextBox 25">
            <a:extLst>
              <a:ext uri="{FF2B5EF4-FFF2-40B4-BE49-F238E27FC236}">
                <a16:creationId xmlns:a16="http://schemas.microsoft.com/office/drawing/2014/main" id="{9DB4B9F6-BFCD-44CC-AC7E-B2E2AD13095A}"/>
              </a:ext>
            </a:extLst>
          </p:cNvPr>
          <p:cNvSpPr txBox="1"/>
          <p:nvPr/>
        </p:nvSpPr>
        <p:spPr>
          <a:xfrm>
            <a:off x="3659678" y="4293125"/>
            <a:ext cx="1043363" cy="276999"/>
          </a:xfrm>
          <a:prstGeom prst="rect">
            <a:avLst/>
          </a:prstGeom>
          <a:noFill/>
        </p:spPr>
        <p:txBody>
          <a:bodyPr wrap="none" rtlCol="0">
            <a:spAutoFit/>
          </a:bodyPr>
          <a:lstStyle/>
          <a:p>
            <a:pPr algn="ctr"/>
            <a:r>
              <a:rPr lang="en-US" sz="1200" b="1" dirty="0"/>
              <a:t>APP-C, SDN-C</a:t>
            </a:r>
          </a:p>
        </p:txBody>
      </p:sp>
      <p:grpSp>
        <p:nvGrpSpPr>
          <p:cNvPr id="48" name="Group 47">
            <a:extLst>
              <a:ext uri="{FF2B5EF4-FFF2-40B4-BE49-F238E27FC236}">
                <a16:creationId xmlns:a16="http://schemas.microsoft.com/office/drawing/2014/main" id="{4260B8EC-B782-42F7-98DE-94014C31AB03}"/>
              </a:ext>
            </a:extLst>
          </p:cNvPr>
          <p:cNvGrpSpPr/>
          <p:nvPr/>
        </p:nvGrpSpPr>
        <p:grpSpPr>
          <a:xfrm>
            <a:off x="2927910" y="3938039"/>
            <a:ext cx="2117543" cy="747475"/>
            <a:chOff x="2335426" y="2514837"/>
            <a:chExt cx="1703535" cy="825263"/>
          </a:xfrm>
        </p:grpSpPr>
        <p:sp>
          <p:nvSpPr>
            <p:cNvPr id="49" name="Rectangle: Rounded Corners 48">
              <a:extLst>
                <a:ext uri="{FF2B5EF4-FFF2-40B4-BE49-F238E27FC236}">
                  <a16:creationId xmlns:a16="http://schemas.microsoft.com/office/drawing/2014/main" id="{595791D9-BD4B-4E1D-8599-448F68D90375}"/>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 name="TextBox 49">
              <a:extLst>
                <a:ext uri="{FF2B5EF4-FFF2-40B4-BE49-F238E27FC236}">
                  <a16:creationId xmlns:a16="http://schemas.microsoft.com/office/drawing/2014/main" id="{9C107126-AC4C-48F2-8AAA-144303C5A237}"/>
                </a:ext>
              </a:extLst>
            </p:cNvPr>
            <p:cNvSpPr txBox="1"/>
            <p:nvPr/>
          </p:nvSpPr>
          <p:spPr>
            <a:xfrm>
              <a:off x="2562190" y="2625136"/>
              <a:ext cx="1254767"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Controller</a:t>
              </a:r>
            </a:p>
          </p:txBody>
        </p:sp>
      </p:grpSp>
      <p:sp>
        <p:nvSpPr>
          <p:cNvPr id="87" name="TextBox 86">
            <a:extLst>
              <a:ext uri="{FF2B5EF4-FFF2-40B4-BE49-F238E27FC236}">
                <a16:creationId xmlns:a16="http://schemas.microsoft.com/office/drawing/2014/main" id="{E1B440C9-B412-48CB-AC5F-AE357DD9DDD9}"/>
              </a:ext>
            </a:extLst>
          </p:cNvPr>
          <p:cNvSpPr txBox="1"/>
          <p:nvPr/>
        </p:nvSpPr>
        <p:spPr>
          <a:xfrm>
            <a:off x="6943235" y="1016253"/>
            <a:ext cx="2300946" cy="1015663"/>
          </a:xfrm>
          <a:prstGeom prst="rect">
            <a:avLst/>
          </a:prstGeom>
          <a:noFill/>
        </p:spPr>
        <p:txBody>
          <a:bodyPr wrap="square" rtlCol="0">
            <a:spAutoFit/>
          </a:bodyPr>
          <a:lstStyle/>
          <a:p>
            <a:pPr algn="ctr"/>
            <a:r>
              <a:rPr lang="en-US" sz="2000" b="1" dirty="0">
                <a:solidFill>
                  <a:schemeClr val="bg1"/>
                </a:solidFill>
                <a:effectLst>
                  <a:outerShdw blurRad="50800" dist="50800" dir="5400000" algn="ctr" rotWithShape="0">
                    <a:srgbClr val="FF3300"/>
                  </a:outerShdw>
                </a:effectLst>
              </a:rPr>
              <a:t>Configuration</a:t>
            </a:r>
          </a:p>
          <a:p>
            <a:pPr algn="ctr"/>
            <a:r>
              <a:rPr lang="en-US" sz="2000" b="1" dirty="0">
                <a:solidFill>
                  <a:schemeClr val="bg1"/>
                </a:solidFill>
                <a:effectLst>
                  <a:outerShdw blurRad="50800" dist="50800" dir="5400000" algn="ctr" rotWithShape="0">
                    <a:srgbClr val="FF3300"/>
                  </a:outerShdw>
                </a:effectLst>
              </a:rPr>
              <a:t>Persistence</a:t>
            </a:r>
          </a:p>
          <a:p>
            <a:pPr algn="ctr"/>
            <a:r>
              <a:rPr lang="en-US" sz="2000" b="1" dirty="0">
                <a:solidFill>
                  <a:schemeClr val="bg1"/>
                </a:solidFill>
                <a:effectLst>
                  <a:outerShdw blurRad="50800" dist="50800" dir="5400000" algn="ctr" rotWithShape="0">
                    <a:srgbClr val="FF3300"/>
                  </a:outerShdw>
                </a:effectLst>
              </a:rPr>
              <a:t>Service</a:t>
            </a:r>
          </a:p>
        </p:txBody>
      </p:sp>
      <p:sp>
        <p:nvSpPr>
          <p:cNvPr id="88" name="TextBox 87">
            <a:extLst>
              <a:ext uri="{FF2B5EF4-FFF2-40B4-BE49-F238E27FC236}">
                <a16:creationId xmlns:a16="http://schemas.microsoft.com/office/drawing/2014/main" id="{72BDBA5A-A444-401A-BCA4-973FC15DF5EC}"/>
              </a:ext>
            </a:extLst>
          </p:cNvPr>
          <p:cNvSpPr txBox="1"/>
          <p:nvPr/>
        </p:nvSpPr>
        <p:spPr>
          <a:xfrm>
            <a:off x="3353295" y="4435830"/>
            <a:ext cx="1408334" cy="276999"/>
          </a:xfrm>
          <a:prstGeom prst="rect">
            <a:avLst/>
          </a:prstGeom>
          <a:noFill/>
        </p:spPr>
        <p:txBody>
          <a:bodyPr wrap="none" rtlCol="0">
            <a:spAutoFit/>
          </a:bodyPr>
          <a:lstStyle/>
          <a:p>
            <a:pPr algn="ctr"/>
            <a:r>
              <a:rPr lang="en-US" sz="1200" b="1" dirty="0"/>
              <a:t>SDN-C, VF-C, APP-C</a:t>
            </a:r>
          </a:p>
        </p:txBody>
      </p:sp>
      <p:sp>
        <p:nvSpPr>
          <p:cNvPr id="89" name="Hexagon 88">
            <a:extLst>
              <a:ext uri="{FF2B5EF4-FFF2-40B4-BE49-F238E27FC236}">
                <a16:creationId xmlns:a16="http://schemas.microsoft.com/office/drawing/2014/main" id="{40432EE2-3A6C-45AF-899D-8584765781B2}"/>
              </a:ext>
            </a:extLst>
          </p:cNvPr>
          <p:cNvSpPr/>
          <p:nvPr/>
        </p:nvSpPr>
        <p:spPr>
          <a:xfrm>
            <a:off x="1622640" y="4003931"/>
            <a:ext cx="1285627" cy="651618"/>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 name="TextBox 89">
            <a:extLst>
              <a:ext uri="{FF2B5EF4-FFF2-40B4-BE49-F238E27FC236}">
                <a16:creationId xmlns:a16="http://schemas.microsoft.com/office/drawing/2014/main" id="{E495D399-AC62-4913-99CD-69E8DBED7417}"/>
              </a:ext>
            </a:extLst>
          </p:cNvPr>
          <p:cNvSpPr txBox="1"/>
          <p:nvPr/>
        </p:nvSpPr>
        <p:spPr>
          <a:xfrm>
            <a:off x="1689902" y="3986948"/>
            <a:ext cx="1047210"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Netconf</a:t>
            </a:r>
          </a:p>
          <a:p>
            <a:pPr algn="ctr"/>
            <a:r>
              <a:rPr lang="en-US" sz="2000" b="1" dirty="0">
                <a:solidFill>
                  <a:srgbClr val="0000CC"/>
                </a:solidFill>
                <a:effectLst>
                  <a:outerShdw blurRad="50800" dist="50800" dir="5400000" algn="ctr" rotWithShape="0">
                    <a:srgbClr val="FF3300"/>
                  </a:outerShdw>
                </a:effectLst>
              </a:rPr>
              <a:t>O1</a:t>
            </a:r>
          </a:p>
        </p:txBody>
      </p:sp>
      <p:sp>
        <p:nvSpPr>
          <p:cNvPr id="91" name="Rectangle: Rounded Corners 90">
            <a:extLst>
              <a:ext uri="{FF2B5EF4-FFF2-40B4-BE49-F238E27FC236}">
                <a16:creationId xmlns:a16="http://schemas.microsoft.com/office/drawing/2014/main" id="{69D893A7-3F91-4089-B4AC-38E60EF485E9}"/>
              </a:ext>
            </a:extLst>
          </p:cNvPr>
          <p:cNvSpPr/>
          <p:nvPr/>
        </p:nvSpPr>
        <p:spPr>
          <a:xfrm>
            <a:off x="129241" y="4014587"/>
            <a:ext cx="1441422" cy="65161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 name="TextBox 91">
            <a:extLst>
              <a:ext uri="{FF2B5EF4-FFF2-40B4-BE49-F238E27FC236}">
                <a16:creationId xmlns:a16="http://schemas.microsoft.com/office/drawing/2014/main" id="{67D465E4-6868-4BA2-971E-8F1F8502F506}"/>
              </a:ext>
            </a:extLst>
          </p:cNvPr>
          <p:cNvSpPr txBox="1"/>
          <p:nvPr/>
        </p:nvSpPr>
        <p:spPr>
          <a:xfrm>
            <a:off x="521336" y="4007793"/>
            <a:ext cx="622286"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PNF</a:t>
            </a:r>
          </a:p>
          <a:p>
            <a:pPr algn="ctr"/>
            <a:r>
              <a:rPr lang="en-US" sz="2000" b="1" dirty="0">
                <a:solidFill>
                  <a:srgbClr val="0000CC"/>
                </a:solidFill>
                <a:effectLst>
                  <a:outerShdw blurRad="50800" dist="50800" dir="5400000" algn="ctr" rotWithShape="0">
                    <a:srgbClr val="FF3300"/>
                  </a:outerShdw>
                </a:effectLst>
              </a:rPr>
              <a:t>VNF</a:t>
            </a:r>
          </a:p>
        </p:txBody>
      </p:sp>
      <p:pic>
        <p:nvPicPr>
          <p:cNvPr id="93" name="Picture 92">
            <a:extLst>
              <a:ext uri="{FF2B5EF4-FFF2-40B4-BE49-F238E27FC236}">
                <a16:creationId xmlns:a16="http://schemas.microsoft.com/office/drawing/2014/main" id="{47CBC794-6FE1-4DC7-84A3-3BC6CB129C2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49397" y="3516367"/>
            <a:ext cx="536122" cy="227540"/>
          </a:xfrm>
          <a:prstGeom prst="rect">
            <a:avLst/>
          </a:prstGeom>
        </p:spPr>
      </p:pic>
      <p:pic>
        <p:nvPicPr>
          <p:cNvPr id="94" name="Picture 2" descr="C:\Users\cheung\AppData\Local\Temp\SNAGHTML105560.PNG">
            <a:extLst>
              <a:ext uri="{FF2B5EF4-FFF2-40B4-BE49-F238E27FC236}">
                <a16:creationId xmlns:a16="http://schemas.microsoft.com/office/drawing/2014/main" id="{829B9FAC-DBE2-4162-BDFC-692C5ABAB13C}"/>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31707" y="3364044"/>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95" name="TextBox 94">
            <a:extLst>
              <a:ext uri="{FF2B5EF4-FFF2-40B4-BE49-F238E27FC236}">
                <a16:creationId xmlns:a16="http://schemas.microsoft.com/office/drawing/2014/main" id="{5561D5B3-6FBA-43A9-B95A-D0E9484293E3}"/>
              </a:ext>
            </a:extLst>
          </p:cNvPr>
          <p:cNvSpPr txBox="1"/>
          <p:nvPr/>
        </p:nvSpPr>
        <p:spPr>
          <a:xfrm>
            <a:off x="274080" y="3675768"/>
            <a:ext cx="643125" cy="261610"/>
          </a:xfrm>
          <a:prstGeom prst="rect">
            <a:avLst/>
          </a:prstGeom>
          <a:noFill/>
        </p:spPr>
        <p:txBody>
          <a:bodyPr wrap="none" rtlCol="0">
            <a:spAutoFit/>
          </a:bodyPr>
          <a:lstStyle/>
          <a:p>
            <a:r>
              <a:rPr lang="en-US" sz="1100" dirty="0"/>
              <a:t>DU/PNF</a:t>
            </a:r>
          </a:p>
        </p:txBody>
      </p:sp>
      <p:sp>
        <p:nvSpPr>
          <p:cNvPr id="96" name="TextBox 95">
            <a:extLst>
              <a:ext uri="{FF2B5EF4-FFF2-40B4-BE49-F238E27FC236}">
                <a16:creationId xmlns:a16="http://schemas.microsoft.com/office/drawing/2014/main" id="{DD27253C-66EC-4EBE-99AF-17B2CBB8541B}"/>
              </a:ext>
            </a:extLst>
          </p:cNvPr>
          <p:cNvSpPr txBox="1"/>
          <p:nvPr/>
        </p:nvSpPr>
        <p:spPr>
          <a:xfrm>
            <a:off x="870132" y="3727400"/>
            <a:ext cx="639919" cy="261610"/>
          </a:xfrm>
          <a:prstGeom prst="rect">
            <a:avLst/>
          </a:prstGeom>
          <a:noFill/>
        </p:spPr>
        <p:txBody>
          <a:bodyPr wrap="none" rtlCol="0">
            <a:spAutoFit/>
          </a:bodyPr>
          <a:lstStyle/>
          <a:p>
            <a:r>
              <a:rPr lang="en-US" sz="1100" dirty="0"/>
              <a:t>CU/VNF</a:t>
            </a:r>
          </a:p>
        </p:txBody>
      </p:sp>
      <p:sp>
        <p:nvSpPr>
          <p:cNvPr id="97" name="TextBox 96">
            <a:extLst>
              <a:ext uri="{FF2B5EF4-FFF2-40B4-BE49-F238E27FC236}">
                <a16:creationId xmlns:a16="http://schemas.microsoft.com/office/drawing/2014/main" id="{497C8736-2268-4B24-8757-49D0161D20E6}"/>
              </a:ext>
            </a:extLst>
          </p:cNvPr>
          <p:cNvSpPr txBox="1"/>
          <p:nvPr/>
        </p:nvSpPr>
        <p:spPr>
          <a:xfrm>
            <a:off x="1573106" y="4621858"/>
            <a:ext cx="1083950" cy="430887"/>
          </a:xfrm>
          <a:prstGeom prst="rect">
            <a:avLst/>
          </a:prstGeom>
          <a:noFill/>
        </p:spPr>
        <p:txBody>
          <a:bodyPr wrap="none" rtlCol="0">
            <a:spAutoFit/>
          </a:bodyPr>
          <a:lstStyle/>
          <a:p>
            <a:pPr algn="ctr"/>
            <a:r>
              <a:rPr lang="en-US" sz="1100" dirty="0"/>
              <a:t>CM Notification</a:t>
            </a:r>
          </a:p>
          <a:p>
            <a:pPr algn="ctr"/>
            <a:r>
              <a:rPr lang="en-US" sz="1100" dirty="0"/>
              <a:t>Change Config</a:t>
            </a:r>
          </a:p>
        </p:txBody>
      </p:sp>
      <p:grpSp>
        <p:nvGrpSpPr>
          <p:cNvPr id="20" name="Group 19">
            <a:extLst>
              <a:ext uri="{FF2B5EF4-FFF2-40B4-BE49-F238E27FC236}">
                <a16:creationId xmlns:a16="http://schemas.microsoft.com/office/drawing/2014/main" id="{43B68EC3-E746-412A-9D67-3B469BA3D13E}"/>
              </a:ext>
            </a:extLst>
          </p:cNvPr>
          <p:cNvGrpSpPr/>
          <p:nvPr/>
        </p:nvGrpSpPr>
        <p:grpSpPr>
          <a:xfrm>
            <a:off x="7291064" y="3862915"/>
            <a:ext cx="1703535" cy="747475"/>
            <a:chOff x="2335426" y="2514837"/>
            <a:chExt cx="1703535" cy="825263"/>
          </a:xfrm>
        </p:grpSpPr>
        <p:sp>
          <p:nvSpPr>
            <p:cNvPr id="21" name="Rectangle: Rounded Corners 20">
              <a:extLst>
                <a:ext uri="{FF2B5EF4-FFF2-40B4-BE49-F238E27FC236}">
                  <a16:creationId xmlns:a16="http://schemas.microsoft.com/office/drawing/2014/main" id="{A4E7077D-4E0E-4E39-8681-D89C9FCF2DDE}"/>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TextBox 21">
              <a:extLst>
                <a:ext uri="{FF2B5EF4-FFF2-40B4-BE49-F238E27FC236}">
                  <a16:creationId xmlns:a16="http://schemas.microsoft.com/office/drawing/2014/main" id="{1A19E887-5A4B-4D74-8FEB-C892776367B3}"/>
                </a:ext>
              </a:extLst>
            </p:cNvPr>
            <p:cNvSpPr txBox="1"/>
            <p:nvPr/>
          </p:nvSpPr>
          <p:spPr>
            <a:xfrm>
              <a:off x="2373523" y="2710690"/>
              <a:ext cx="1632113"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Database</a:t>
              </a:r>
            </a:p>
          </p:txBody>
        </p:sp>
      </p:grpSp>
      <p:sp>
        <p:nvSpPr>
          <p:cNvPr id="102" name="Cylinder 101">
            <a:extLst>
              <a:ext uri="{FF2B5EF4-FFF2-40B4-BE49-F238E27FC236}">
                <a16:creationId xmlns:a16="http://schemas.microsoft.com/office/drawing/2014/main" id="{C72EDFBC-0B94-4B5F-865C-6D4F3D76C84C}"/>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31">
            <a:extLst>
              <a:ext uri="{FF2B5EF4-FFF2-40B4-BE49-F238E27FC236}">
                <a16:creationId xmlns:a16="http://schemas.microsoft.com/office/drawing/2014/main" id="{5A8466A6-2499-40DE-A368-2D8ABA1E6FD3}"/>
              </a:ext>
            </a:extLst>
          </p:cNvPr>
          <p:cNvGrpSpPr/>
          <p:nvPr/>
        </p:nvGrpSpPr>
        <p:grpSpPr>
          <a:xfrm>
            <a:off x="7570649" y="2641944"/>
            <a:ext cx="1066703" cy="1220971"/>
            <a:chOff x="1212463" y="2713512"/>
            <a:chExt cx="789661" cy="903864"/>
          </a:xfrm>
        </p:grpSpPr>
        <p:sp>
          <p:nvSpPr>
            <p:cNvPr id="33" name="Rectangle: Rounded Corners 32">
              <a:extLst>
                <a:ext uri="{FF2B5EF4-FFF2-40B4-BE49-F238E27FC236}">
                  <a16:creationId xmlns:a16="http://schemas.microsoft.com/office/drawing/2014/main" id="{5B7342D9-4306-4853-918D-9A0AFA6536A7}"/>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Picture 33">
              <a:extLst>
                <a:ext uri="{FF2B5EF4-FFF2-40B4-BE49-F238E27FC236}">
                  <a16:creationId xmlns:a16="http://schemas.microsoft.com/office/drawing/2014/main" id="{48DABE50-E2D0-4E8A-933F-6643D5431E03}"/>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14" name="TextBox 113">
            <a:extLst>
              <a:ext uri="{FF2B5EF4-FFF2-40B4-BE49-F238E27FC236}">
                <a16:creationId xmlns:a16="http://schemas.microsoft.com/office/drawing/2014/main" id="{6F105A55-C48E-4D2B-A18C-16DC68811FE3}"/>
              </a:ext>
            </a:extLst>
          </p:cNvPr>
          <p:cNvSpPr txBox="1"/>
          <p:nvPr/>
        </p:nvSpPr>
        <p:spPr>
          <a:xfrm>
            <a:off x="7073615" y="4640269"/>
            <a:ext cx="2106667" cy="769441"/>
          </a:xfrm>
          <a:prstGeom prst="rect">
            <a:avLst/>
          </a:prstGeom>
          <a:noFill/>
        </p:spPr>
        <p:txBody>
          <a:bodyPr wrap="none" rtlCol="0">
            <a:spAutoFit/>
          </a:bodyPr>
          <a:lstStyle/>
          <a:p>
            <a:pPr algn="ctr"/>
            <a:r>
              <a:rPr lang="en-US" sz="1100" dirty="0">
                <a:solidFill>
                  <a:schemeClr val="bg1"/>
                </a:solidFill>
              </a:rPr>
              <a:t>Run-Time Operational Data</a:t>
            </a:r>
          </a:p>
          <a:p>
            <a:pPr algn="ctr"/>
            <a:r>
              <a:rPr lang="en-US" sz="1100" dirty="0">
                <a:solidFill>
                  <a:schemeClr val="bg1"/>
                </a:solidFill>
              </a:rPr>
              <a:t>Configuration Info</a:t>
            </a:r>
          </a:p>
          <a:p>
            <a:pPr algn="ctr"/>
            <a:r>
              <a:rPr lang="en-US" sz="1100" dirty="0">
                <a:solidFill>
                  <a:schemeClr val="bg1"/>
                </a:solidFill>
              </a:rPr>
              <a:t>Exo-Inventory Data</a:t>
            </a:r>
          </a:p>
          <a:p>
            <a:pPr algn="ctr"/>
            <a:r>
              <a:rPr lang="en-US" sz="1100" dirty="0">
                <a:solidFill>
                  <a:schemeClr val="bg1"/>
                </a:solidFill>
              </a:rPr>
              <a:t>RT Logical &amp; Physical Connections</a:t>
            </a:r>
          </a:p>
        </p:txBody>
      </p:sp>
      <p:sp>
        <p:nvSpPr>
          <p:cNvPr id="85" name="TextBox 84">
            <a:extLst>
              <a:ext uri="{FF2B5EF4-FFF2-40B4-BE49-F238E27FC236}">
                <a16:creationId xmlns:a16="http://schemas.microsoft.com/office/drawing/2014/main" id="{A2989D74-BB5D-4B37-9713-CD34C2EAC3BF}"/>
              </a:ext>
            </a:extLst>
          </p:cNvPr>
          <p:cNvSpPr txBox="1"/>
          <p:nvPr/>
        </p:nvSpPr>
        <p:spPr>
          <a:xfrm>
            <a:off x="3283392" y="3714370"/>
            <a:ext cx="1048620" cy="276999"/>
          </a:xfrm>
          <a:prstGeom prst="rect">
            <a:avLst/>
          </a:prstGeom>
          <a:noFill/>
        </p:spPr>
        <p:txBody>
          <a:bodyPr wrap="none" rtlCol="0">
            <a:spAutoFit/>
          </a:bodyPr>
          <a:lstStyle/>
          <a:p>
            <a:r>
              <a:rPr lang="en-US" sz="1200" b="1" dirty="0">
                <a:solidFill>
                  <a:schemeClr val="bg1"/>
                </a:solidFill>
              </a:rPr>
              <a:t>Controller DB</a:t>
            </a:r>
          </a:p>
        </p:txBody>
      </p:sp>
      <p:grpSp>
        <p:nvGrpSpPr>
          <p:cNvPr id="2" name="Group 1">
            <a:extLst>
              <a:ext uri="{FF2B5EF4-FFF2-40B4-BE49-F238E27FC236}">
                <a16:creationId xmlns:a16="http://schemas.microsoft.com/office/drawing/2014/main" id="{090966DA-3248-4F1F-8408-6E94F6CF221E}"/>
              </a:ext>
            </a:extLst>
          </p:cNvPr>
          <p:cNvGrpSpPr/>
          <p:nvPr/>
        </p:nvGrpSpPr>
        <p:grpSpPr>
          <a:xfrm>
            <a:off x="2949252" y="3628473"/>
            <a:ext cx="443911" cy="508111"/>
            <a:chOff x="2986082" y="3794068"/>
            <a:chExt cx="443911" cy="508111"/>
          </a:xfrm>
        </p:grpSpPr>
        <p:sp>
          <p:nvSpPr>
            <p:cNvPr id="86" name="Cylinder 85">
              <a:extLst>
                <a:ext uri="{FF2B5EF4-FFF2-40B4-BE49-F238E27FC236}">
                  <a16:creationId xmlns:a16="http://schemas.microsoft.com/office/drawing/2014/main" id="{D5B23595-90C0-4346-AB7D-177FFB4822D9}"/>
                </a:ext>
              </a:extLst>
            </p:cNvPr>
            <p:cNvSpPr/>
            <p:nvPr/>
          </p:nvSpPr>
          <p:spPr>
            <a:xfrm>
              <a:off x="3053931" y="3842918"/>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5" name="Picture 104">
              <a:extLst>
                <a:ext uri="{FF2B5EF4-FFF2-40B4-BE49-F238E27FC236}">
                  <a16:creationId xmlns:a16="http://schemas.microsoft.com/office/drawing/2014/main" id="{C3B4A5E7-239B-46D7-9DBD-854CD66ED8F0}"/>
                </a:ext>
              </a:extLst>
            </p:cNvPr>
            <p:cNvPicPr>
              <a:picLocks noChangeAspect="1"/>
            </p:cNvPicPr>
            <p:nvPr/>
          </p:nvPicPr>
          <p:blipFill rotWithShape="1">
            <a:blip r:embed="rId7">
              <a:clrChange>
                <a:clrFrom>
                  <a:srgbClr val="FFFFFF"/>
                </a:clrFrom>
                <a:clrTo>
                  <a:srgbClr val="FFFFFF">
                    <a:alpha val="0"/>
                  </a:srgbClr>
                </a:clrTo>
              </a:clrChange>
              <a:duotone>
                <a:prstClr val="black"/>
                <a:schemeClr val="accent2">
                  <a:tint val="45000"/>
                  <a:satMod val="400000"/>
                </a:schemeClr>
              </a:duotone>
              <a:extLst>
                <a:ext uri="{28A0092B-C50C-407E-A947-70E740481C1C}">
                  <a14:useLocalDpi xmlns:a14="http://schemas.microsoft.com/office/drawing/2010/main" val="0"/>
                </a:ext>
              </a:extLst>
            </a:blip>
            <a:srcRect l="7994" t="3183" r="9028" b="1565"/>
            <a:stretch/>
          </p:blipFill>
          <p:spPr>
            <a:xfrm>
              <a:off x="2986082" y="3794068"/>
              <a:ext cx="443911" cy="508111"/>
            </a:xfrm>
            <a:prstGeom prst="rect">
              <a:avLst/>
            </a:prstGeom>
          </p:spPr>
        </p:pic>
      </p:grpSp>
      <p:sp>
        <p:nvSpPr>
          <p:cNvPr id="3" name="Rectangle: Rounded Corners 2">
            <a:extLst>
              <a:ext uri="{FF2B5EF4-FFF2-40B4-BE49-F238E27FC236}">
                <a16:creationId xmlns:a16="http://schemas.microsoft.com/office/drawing/2014/main" id="{22BEEBC7-02D2-4AEA-8936-CE65463177D8}"/>
              </a:ext>
            </a:extLst>
          </p:cNvPr>
          <p:cNvSpPr/>
          <p:nvPr/>
        </p:nvSpPr>
        <p:spPr>
          <a:xfrm>
            <a:off x="6137840" y="713752"/>
            <a:ext cx="394195" cy="590813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TextBox 116">
            <a:extLst>
              <a:ext uri="{FF2B5EF4-FFF2-40B4-BE49-F238E27FC236}">
                <a16:creationId xmlns:a16="http://schemas.microsoft.com/office/drawing/2014/main" id="{17190764-51E2-44A6-8ADD-6F2265CA9773}"/>
              </a:ext>
            </a:extLst>
          </p:cNvPr>
          <p:cNvSpPr txBox="1"/>
          <p:nvPr/>
        </p:nvSpPr>
        <p:spPr>
          <a:xfrm rot="16200000">
            <a:off x="5847686" y="1158622"/>
            <a:ext cx="960519" cy="400110"/>
          </a:xfrm>
          <a:prstGeom prst="rect">
            <a:avLst/>
          </a:prstGeom>
          <a:noFill/>
        </p:spPr>
        <p:txBody>
          <a:bodyPr wrap="none" rtlCol="0">
            <a:spAutoFit/>
          </a:bodyPr>
          <a:lstStyle/>
          <a:p>
            <a:pPr algn="ctr"/>
            <a:r>
              <a:rPr lang="en-US" sz="2000" b="1" dirty="0">
                <a:solidFill>
                  <a:schemeClr val="bg1"/>
                </a:solidFill>
                <a:effectLst>
                  <a:outerShdw blurRad="50800" dist="50800" dir="5400000" algn="ctr" rotWithShape="0">
                    <a:srgbClr val="FF3300"/>
                  </a:outerShdw>
                </a:effectLst>
              </a:rPr>
              <a:t>DMaaP</a:t>
            </a:r>
          </a:p>
        </p:txBody>
      </p:sp>
      <p:sp>
        <p:nvSpPr>
          <p:cNvPr id="109" name="Arrow: Left-Right 108">
            <a:extLst>
              <a:ext uri="{FF2B5EF4-FFF2-40B4-BE49-F238E27FC236}">
                <a16:creationId xmlns:a16="http://schemas.microsoft.com/office/drawing/2014/main" id="{DD2987D9-0916-4FA0-A92A-D37154E9E332}"/>
              </a:ext>
            </a:extLst>
          </p:cNvPr>
          <p:cNvSpPr/>
          <p:nvPr/>
        </p:nvSpPr>
        <p:spPr>
          <a:xfrm>
            <a:off x="5365218" y="4097327"/>
            <a:ext cx="1838198"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Rectangle 118">
            <a:extLst>
              <a:ext uri="{FF2B5EF4-FFF2-40B4-BE49-F238E27FC236}">
                <a16:creationId xmlns:a16="http://schemas.microsoft.com/office/drawing/2014/main" id="{93ECC77D-E852-4041-844F-2E2EF4565151}"/>
              </a:ext>
            </a:extLst>
          </p:cNvPr>
          <p:cNvSpPr/>
          <p:nvPr/>
        </p:nvSpPr>
        <p:spPr>
          <a:xfrm>
            <a:off x="6131078" y="4423754"/>
            <a:ext cx="412610" cy="4783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TextBox 107">
            <a:extLst>
              <a:ext uri="{FF2B5EF4-FFF2-40B4-BE49-F238E27FC236}">
                <a16:creationId xmlns:a16="http://schemas.microsoft.com/office/drawing/2014/main" id="{C508B351-29B1-435B-B0A2-D08AE5602539}"/>
              </a:ext>
            </a:extLst>
          </p:cNvPr>
          <p:cNvSpPr txBox="1"/>
          <p:nvPr/>
        </p:nvSpPr>
        <p:spPr>
          <a:xfrm>
            <a:off x="5826554" y="4339162"/>
            <a:ext cx="1051763"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Read/Write</a:t>
            </a:r>
          </a:p>
        </p:txBody>
      </p:sp>
      <p:sp>
        <p:nvSpPr>
          <p:cNvPr id="110" name="Speech Bubble: Rectangle 109">
            <a:extLst>
              <a:ext uri="{FF2B5EF4-FFF2-40B4-BE49-F238E27FC236}">
                <a16:creationId xmlns:a16="http://schemas.microsoft.com/office/drawing/2014/main" id="{0919CEB7-EDBC-44BB-A9E6-26DFFAE74D37}"/>
              </a:ext>
            </a:extLst>
          </p:cNvPr>
          <p:cNvSpPr/>
          <p:nvPr/>
        </p:nvSpPr>
        <p:spPr>
          <a:xfrm>
            <a:off x="2259771" y="1685431"/>
            <a:ext cx="2441696" cy="1335779"/>
          </a:xfrm>
          <a:prstGeom prst="wedgeRectCallout">
            <a:avLst>
              <a:gd name="adj1" fmla="val 34285"/>
              <a:gd name="adj2" fmla="val 112632"/>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TextBox 110">
            <a:extLst>
              <a:ext uri="{FF2B5EF4-FFF2-40B4-BE49-F238E27FC236}">
                <a16:creationId xmlns:a16="http://schemas.microsoft.com/office/drawing/2014/main" id="{256F2C3B-C2E4-41FD-875D-842D190D9943}"/>
              </a:ext>
            </a:extLst>
          </p:cNvPr>
          <p:cNvSpPr txBox="1"/>
          <p:nvPr/>
        </p:nvSpPr>
        <p:spPr>
          <a:xfrm>
            <a:off x="2244209" y="1672532"/>
            <a:ext cx="2441696" cy="1384995"/>
          </a:xfrm>
          <a:prstGeom prst="rect">
            <a:avLst/>
          </a:prstGeom>
          <a:noFill/>
        </p:spPr>
        <p:txBody>
          <a:bodyPr wrap="square" rtlCol="0">
            <a:spAutoFit/>
          </a:bodyPr>
          <a:lstStyle/>
          <a:p>
            <a:r>
              <a:rPr lang="en-US" sz="1200" dirty="0"/>
              <a:t>SO, Policy, or Control Loop has determined a parameter update is needed to the xNF. The Controller (SDN-C) eventually gets the configuration update. SDN-C publishes to the DMaaP bus a configuration update event.</a:t>
            </a:r>
          </a:p>
        </p:txBody>
      </p:sp>
      <p:sp>
        <p:nvSpPr>
          <p:cNvPr id="121" name="Speech Bubble: Rectangle 120">
            <a:extLst>
              <a:ext uri="{FF2B5EF4-FFF2-40B4-BE49-F238E27FC236}">
                <a16:creationId xmlns:a16="http://schemas.microsoft.com/office/drawing/2014/main" id="{07E12937-135C-44DC-8247-3F906C678FD3}"/>
              </a:ext>
            </a:extLst>
          </p:cNvPr>
          <p:cNvSpPr/>
          <p:nvPr/>
        </p:nvSpPr>
        <p:spPr>
          <a:xfrm>
            <a:off x="4837771" y="2027233"/>
            <a:ext cx="2596958" cy="1431865"/>
          </a:xfrm>
          <a:prstGeom prst="wedgeRectCallout">
            <a:avLst>
              <a:gd name="adj1" fmla="val 7509"/>
              <a:gd name="adj2" fmla="val 89056"/>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TextBox 122">
            <a:extLst>
              <a:ext uri="{FF2B5EF4-FFF2-40B4-BE49-F238E27FC236}">
                <a16:creationId xmlns:a16="http://schemas.microsoft.com/office/drawing/2014/main" id="{B7CC434C-7FB6-4670-862F-E4886C472D46}"/>
              </a:ext>
            </a:extLst>
          </p:cNvPr>
          <p:cNvSpPr txBox="1"/>
          <p:nvPr/>
        </p:nvSpPr>
        <p:spPr>
          <a:xfrm>
            <a:off x="4837387" y="2095745"/>
            <a:ext cx="2573534" cy="1384995"/>
          </a:xfrm>
          <a:prstGeom prst="rect">
            <a:avLst/>
          </a:prstGeom>
          <a:noFill/>
        </p:spPr>
        <p:txBody>
          <a:bodyPr wrap="square" rtlCol="0">
            <a:spAutoFit/>
          </a:bodyPr>
          <a:lstStyle/>
          <a:p>
            <a:r>
              <a:rPr lang="en-US" sz="1200" b="1" dirty="0">
                <a:solidFill>
                  <a:srgbClr val="FF0000"/>
                </a:solidFill>
              </a:rPr>
              <a:t>R8+</a:t>
            </a:r>
            <a:r>
              <a:rPr lang="en-US" sz="1200" dirty="0"/>
              <a:t> The configuration &amp; standards service as a stand-alone component subscribes to the DMaaP topic and gets the DMaaP event off the DMaaP bus to update the internal database. A configuration namespace topic is used, 3GPP-Provisioning</a:t>
            </a:r>
          </a:p>
        </p:txBody>
      </p:sp>
      <p:sp>
        <p:nvSpPr>
          <p:cNvPr id="124" name="Speech Bubble: Rectangle 123">
            <a:extLst>
              <a:ext uri="{FF2B5EF4-FFF2-40B4-BE49-F238E27FC236}">
                <a16:creationId xmlns:a16="http://schemas.microsoft.com/office/drawing/2014/main" id="{3FC1F2DE-4917-4A42-9664-AC02F575DD59}"/>
              </a:ext>
            </a:extLst>
          </p:cNvPr>
          <p:cNvSpPr/>
          <p:nvPr/>
        </p:nvSpPr>
        <p:spPr>
          <a:xfrm>
            <a:off x="30937" y="2404646"/>
            <a:ext cx="2140637" cy="811989"/>
          </a:xfrm>
          <a:prstGeom prst="wedgeRectCallout">
            <a:avLst>
              <a:gd name="adj1" fmla="val 45127"/>
              <a:gd name="adj2" fmla="val 139587"/>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 name="TextBox 124">
            <a:extLst>
              <a:ext uri="{FF2B5EF4-FFF2-40B4-BE49-F238E27FC236}">
                <a16:creationId xmlns:a16="http://schemas.microsoft.com/office/drawing/2014/main" id="{27CF4F79-F4E0-43F3-BAB5-7D729E00D4B3}"/>
              </a:ext>
            </a:extLst>
          </p:cNvPr>
          <p:cNvSpPr txBox="1"/>
          <p:nvPr/>
        </p:nvSpPr>
        <p:spPr>
          <a:xfrm>
            <a:off x="13275" y="2403287"/>
            <a:ext cx="2207480" cy="830997"/>
          </a:xfrm>
          <a:prstGeom prst="rect">
            <a:avLst/>
          </a:prstGeom>
          <a:noFill/>
        </p:spPr>
        <p:txBody>
          <a:bodyPr wrap="square" rtlCol="0">
            <a:spAutoFit/>
          </a:bodyPr>
          <a:lstStyle/>
          <a:p>
            <a:r>
              <a:rPr lang="en-US" sz="1200" dirty="0"/>
              <a:t>The Controller (SDN-C) also sends a message to the xNF to update the parameter. This may be done via NetConf/O1/Ansible</a:t>
            </a:r>
          </a:p>
        </p:txBody>
      </p:sp>
      <p:sp>
        <p:nvSpPr>
          <p:cNvPr id="126" name="Oval 125">
            <a:extLst>
              <a:ext uri="{FF2B5EF4-FFF2-40B4-BE49-F238E27FC236}">
                <a16:creationId xmlns:a16="http://schemas.microsoft.com/office/drawing/2014/main" id="{9740CA65-11F5-466D-AB07-CFD442505E0A}"/>
              </a:ext>
            </a:extLst>
          </p:cNvPr>
          <p:cNvSpPr/>
          <p:nvPr/>
        </p:nvSpPr>
        <p:spPr>
          <a:xfrm>
            <a:off x="2334971" y="1426504"/>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A</a:t>
            </a:r>
          </a:p>
        </p:txBody>
      </p:sp>
      <p:sp>
        <p:nvSpPr>
          <p:cNvPr id="127" name="Speech Bubble: Rectangle 126">
            <a:extLst>
              <a:ext uri="{FF2B5EF4-FFF2-40B4-BE49-F238E27FC236}">
                <a16:creationId xmlns:a16="http://schemas.microsoft.com/office/drawing/2014/main" id="{8292827F-943F-4C18-994E-1C672D516B2E}"/>
              </a:ext>
            </a:extLst>
          </p:cNvPr>
          <p:cNvSpPr/>
          <p:nvPr/>
        </p:nvSpPr>
        <p:spPr>
          <a:xfrm>
            <a:off x="2720834" y="5510933"/>
            <a:ext cx="2140637" cy="811989"/>
          </a:xfrm>
          <a:prstGeom prst="wedgeRectCallout">
            <a:avLst>
              <a:gd name="adj1" fmla="val -52349"/>
              <a:gd name="adj2" fmla="val -157428"/>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8" name="TextBox 127">
            <a:extLst>
              <a:ext uri="{FF2B5EF4-FFF2-40B4-BE49-F238E27FC236}">
                <a16:creationId xmlns:a16="http://schemas.microsoft.com/office/drawing/2014/main" id="{75787747-B2C3-46BF-9B47-1EEC51BBBD6E}"/>
              </a:ext>
            </a:extLst>
          </p:cNvPr>
          <p:cNvSpPr txBox="1"/>
          <p:nvPr/>
        </p:nvSpPr>
        <p:spPr>
          <a:xfrm>
            <a:off x="2703172" y="5509574"/>
            <a:ext cx="2207480" cy="830997"/>
          </a:xfrm>
          <a:prstGeom prst="rect">
            <a:avLst/>
          </a:prstGeom>
          <a:noFill/>
        </p:spPr>
        <p:txBody>
          <a:bodyPr wrap="square" rtlCol="0">
            <a:spAutoFit/>
          </a:bodyPr>
          <a:lstStyle/>
          <a:p>
            <a:r>
              <a:rPr lang="en-US" sz="1200" dirty="0"/>
              <a:t>Controller (SDN-C) gets an ACK back from the xNF that the parameter change was successful.</a:t>
            </a:r>
          </a:p>
        </p:txBody>
      </p:sp>
      <p:sp>
        <p:nvSpPr>
          <p:cNvPr id="129" name="Oval 128">
            <a:extLst>
              <a:ext uri="{FF2B5EF4-FFF2-40B4-BE49-F238E27FC236}">
                <a16:creationId xmlns:a16="http://schemas.microsoft.com/office/drawing/2014/main" id="{CE0B461C-F80C-4A7C-8819-2FF5BC533D1B}"/>
              </a:ext>
            </a:extLst>
          </p:cNvPr>
          <p:cNvSpPr/>
          <p:nvPr/>
        </p:nvSpPr>
        <p:spPr>
          <a:xfrm>
            <a:off x="1812402" y="3248951"/>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B</a:t>
            </a:r>
          </a:p>
        </p:txBody>
      </p:sp>
      <p:sp>
        <p:nvSpPr>
          <p:cNvPr id="130" name="Oval 129">
            <a:extLst>
              <a:ext uri="{FF2B5EF4-FFF2-40B4-BE49-F238E27FC236}">
                <a16:creationId xmlns:a16="http://schemas.microsoft.com/office/drawing/2014/main" id="{BFD57FA9-5567-4391-8462-3751A2CE6427}"/>
              </a:ext>
            </a:extLst>
          </p:cNvPr>
          <p:cNvSpPr/>
          <p:nvPr/>
        </p:nvSpPr>
        <p:spPr>
          <a:xfrm>
            <a:off x="2466611" y="5379677"/>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C</a:t>
            </a:r>
          </a:p>
        </p:txBody>
      </p:sp>
      <p:sp>
        <p:nvSpPr>
          <p:cNvPr id="131" name="Oval 130">
            <a:extLst>
              <a:ext uri="{FF2B5EF4-FFF2-40B4-BE49-F238E27FC236}">
                <a16:creationId xmlns:a16="http://schemas.microsoft.com/office/drawing/2014/main" id="{89CF7811-8F1D-4B50-B0B8-13AF705CD34B}"/>
              </a:ext>
            </a:extLst>
          </p:cNvPr>
          <p:cNvSpPr/>
          <p:nvPr/>
        </p:nvSpPr>
        <p:spPr>
          <a:xfrm>
            <a:off x="4817423" y="1809483"/>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E</a:t>
            </a:r>
          </a:p>
        </p:txBody>
      </p:sp>
      <p:sp>
        <p:nvSpPr>
          <p:cNvPr id="132" name="Speech Bubble: Rectangle 131">
            <a:extLst>
              <a:ext uri="{FF2B5EF4-FFF2-40B4-BE49-F238E27FC236}">
                <a16:creationId xmlns:a16="http://schemas.microsoft.com/office/drawing/2014/main" id="{BB1879C0-D9F3-40EF-9E26-5D14E0D44852}"/>
              </a:ext>
            </a:extLst>
          </p:cNvPr>
          <p:cNvSpPr/>
          <p:nvPr/>
        </p:nvSpPr>
        <p:spPr>
          <a:xfrm>
            <a:off x="221057" y="5387809"/>
            <a:ext cx="2140637" cy="811989"/>
          </a:xfrm>
          <a:prstGeom prst="wedgeRectCallout">
            <a:avLst>
              <a:gd name="adj1" fmla="val -13697"/>
              <a:gd name="adj2" fmla="val -146017"/>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 name="TextBox 132">
            <a:extLst>
              <a:ext uri="{FF2B5EF4-FFF2-40B4-BE49-F238E27FC236}">
                <a16:creationId xmlns:a16="http://schemas.microsoft.com/office/drawing/2014/main" id="{473147D1-6D8C-4164-9D8D-4C0FB55AC501}"/>
              </a:ext>
            </a:extLst>
          </p:cNvPr>
          <p:cNvSpPr txBox="1"/>
          <p:nvPr/>
        </p:nvSpPr>
        <p:spPr>
          <a:xfrm>
            <a:off x="203395" y="5386450"/>
            <a:ext cx="2207480" cy="830997"/>
          </a:xfrm>
          <a:prstGeom prst="rect">
            <a:avLst/>
          </a:prstGeom>
          <a:noFill/>
        </p:spPr>
        <p:txBody>
          <a:bodyPr wrap="square" rtlCol="0">
            <a:spAutoFit/>
          </a:bodyPr>
          <a:lstStyle/>
          <a:p>
            <a:r>
              <a:rPr lang="en-US" sz="1200" dirty="0"/>
              <a:t>xNF would may send a Standards Defined VES unless xNF configured to suppress event on ONAP origination</a:t>
            </a:r>
          </a:p>
        </p:txBody>
      </p:sp>
      <p:sp>
        <p:nvSpPr>
          <p:cNvPr id="134" name="Oval 133">
            <a:extLst>
              <a:ext uri="{FF2B5EF4-FFF2-40B4-BE49-F238E27FC236}">
                <a16:creationId xmlns:a16="http://schemas.microsoft.com/office/drawing/2014/main" id="{FC372563-C31F-4294-A4B1-5AE8BE7FB105}"/>
              </a:ext>
            </a:extLst>
          </p:cNvPr>
          <p:cNvSpPr/>
          <p:nvPr/>
        </p:nvSpPr>
        <p:spPr>
          <a:xfrm>
            <a:off x="85155" y="5147662"/>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D</a:t>
            </a:r>
          </a:p>
        </p:txBody>
      </p:sp>
      <p:sp>
        <p:nvSpPr>
          <p:cNvPr id="58" name="TextBox 57">
            <a:extLst>
              <a:ext uri="{FF2B5EF4-FFF2-40B4-BE49-F238E27FC236}">
                <a16:creationId xmlns:a16="http://schemas.microsoft.com/office/drawing/2014/main" id="{185582F9-AC1E-4057-B5DB-CF688FB58680}"/>
              </a:ext>
            </a:extLst>
          </p:cNvPr>
          <p:cNvSpPr txBox="1"/>
          <p:nvPr/>
        </p:nvSpPr>
        <p:spPr>
          <a:xfrm>
            <a:off x="5495347" y="4557070"/>
            <a:ext cx="1693092" cy="369332"/>
          </a:xfrm>
          <a:prstGeom prst="rect">
            <a:avLst/>
          </a:prstGeom>
          <a:noFill/>
        </p:spPr>
        <p:txBody>
          <a:bodyPr wrap="none" rtlCol="0">
            <a:spAutoFit/>
          </a:bodyPr>
          <a:lstStyle/>
          <a:p>
            <a:r>
              <a:rPr lang="en-US" sz="900" dirty="0"/>
              <a:t>Configuration NameSpace topic </a:t>
            </a:r>
          </a:p>
          <a:p>
            <a:r>
              <a:rPr lang="en-US" sz="900" dirty="0"/>
              <a:t>3GPP-Provisioning</a:t>
            </a:r>
          </a:p>
        </p:txBody>
      </p:sp>
      <p:pic>
        <p:nvPicPr>
          <p:cNvPr id="59" name="Picture 4" descr="C:\Users\cheung\AppData\Local\Temp\SNAGHTML2f5ccbf.PNG">
            <a:extLst>
              <a:ext uri="{FF2B5EF4-FFF2-40B4-BE49-F238E27FC236}">
                <a16:creationId xmlns:a16="http://schemas.microsoft.com/office/drawing/2014/main" id="{2EBE4496-E679-46F2-A66E-15B07B4670F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50736" y="-2880"/>
            <a:ext cx="686753" cy="686753"/>
          </a:xfrm>
          <a:prstGeom prst="rect">
            <a:avLst/>
          </a:prstGeom>
          <a:noFill/>
          <a:extLst>
            <a:ext uri="{909E8E84-426E-40DD-AFC4-6F175D3DCCD1}">
              <a14:hiddenFill xmlns:a14="http://schemas.microsoft.com/office/drawing/2010/main">
                <a:solidFill>
                  <a:srgbClr val="FFFFFF"/>
                </a:solidFill>
              </a14:hiddenFill>
            </a:ext>
          </a:extLst>
        </p:spPr>
      </p:pic>
      <p:sp>
        <p:nvSpPr>
          <p:cNvPr id="60" name="Oval 59">
            <a:extLst>
              <a:ext uri="{FF2B5EF4-FFF2-40B4-BE49-F238E27FC236}">
                <a16:creationId xmlns:a16="http://schemas.microsoft.com/office/drawing/2014/main" id="{21EBD0E6-2270-49F8-BCB0-9FC9D2E18950}"/>
              </a:ext>
            </a:extLst>
          </p:cNvPr>
          <p:cNvSpPr/>
          <p:nvPr/>
        </p:nvSpPr>
        <p:spPr>
          <a:xfrm>
            <a:off x="2647536" y="3404717"/>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dirty="0">
                <a:ln>
                  <a:noFill/>
                </a:ln>
                <a:solidFill>
                  <a:srgbClr val="FFFFFF"/>
                </a:solidFill>
                <a:effectLst/>
                <a:uLnTx/>
                <a:uFillTx/>
                <a:latin typeface="Nokia Pure Text Light"/>
                <a:ea typeface="+mn-ea"/>
                <a:cs typeface="+mn-cs"/>
              </a:rPr>
              <a:t>2</a:t>
            </a:r>
          </a:p>
        </p:txBody>
      </p:sp>
      <p:grpSp>
        <p:nvGrpSpPr>
          <p:cNvPr id="61" name="Group 60">
            <a:extLst>
              <a:ext uri="{FF2B5EF4-FFF2-40B4-BE49-F238E27FC236}">
                <a16:creationId xmlns:a16="http://schemas.microsoft.com/office/drawing/2014/main" id="{C8404286-7FF2-46B6-B4D9-5B6F4A04845B}"/>
              </a:ext>
            </a:extLst>
          </p:cNvPr>
          <p:cNvGrpSpPr/>
          <p:nvPr/>
        </p:nvGrpSpPr>
        <p:grpSpPr>
          <a:xfrm>
            <a:off x="93333" y="652240"/>
            <a:ext cx="1270647" cy="959314"/>
            <a:chOff x="93332" y="652239"/>
            <a:chExt cx="1804595" cy="1362434"/>
          </a:xfrm>
        </p:grpSpPr>
        <p:pic>
          <p:nvPicPr>
            <p:cNvPr id="62" name="Picture 61">
              <a:extLst>
                <a:ext uri="{FF2B5EF4-FFF2-40B4-BE49-F238E27FC236}">
                  <a16:creationId xmlns:a16="http://schemas.microsoft.com/office/drawing/2014/main" id="{674E15EF-C1A4-40D1-ABCD-3EECF3AAB03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3332" y="652239"/>
              <a:ext cx="1719070" cy="1351189"/>
            </a:xfrm>
            <a:prstGeom prst="rect">
              <a:avLst/>
            </a:prstGeom>
          </p:spPr>
        </p:pic>
        <p:sp>
          <p:nvSpPr>
            <p:cNvPr id="63" name="Rectangle 62">
              <a:extLst>
                <a:ext uri="{FF2B5EF4-FFF2-40B4-BE49-F238E27FC236}">
                  <a16:creationId xmlns:a16="http://schemas.microsoft.com/office/drawing/2014/main" id="{F170B549-8EEB-415B-B458-58DBA6D87B3C}"/>
                </a:ext>
              </a:extLst>
            </p:cNvPr>
            <p:cNvSpPr/>
            <p:nvPr/>
          </p:nvSpPr>
          <p:spPr>
            <a:xfrm>
              <a:off x="1528233" y="1910171"/>
              <a:ext cx="369694" cy="104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0287850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 11">
            <a:extLst>
              <a:ext uri="{FF2B5EF4-FFF2-40B4-BE49-F238E27FC236}">
                <a16:creationId xmlns:a16="http://schemas.microsoft.com/office/drawing/2014/main" id="{BC86D1B4-42ED-4423-8987-BC402AD43F88}"/>
              </a:ext>
            </a:extLst>
          </p:cNvPr>
          <p:cNvSpPr/>
          <p:nvPr/>
        </p:nvSpPr>
        <p:spPr>
          <a:xfrm>
            <a:off x="4519781" y="1702405"/>
            <a:ext cx="3245004" cy="3311398"/>
          </a:xfrm>
          <a:prstGeom prst="ellipse">
            <a:avLst/>
          </a:prstGeom>
          <a:solidFill>
            <a:srgbClr val="FF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B01CB0FA-5122-4CDA-BD07-080A9CD23F65}"/>
              </a:ext>
            </a:extLst>
          </p:cNvPr>
          <p:cNvSpPr/>
          <p:nvPr/>
        </p:nvSpPr>
        <p:spPr>
          <a:xfrm>
            <a:off x="1942250" y="1702583"/>
            <a:ext cx="3245004" cy="3311398"/>
          </a:xfrm>
          <a:prstGeom prst="ellipse">
            <a:avLst/>
          </a:prstGeom>
          <a:solidFill>
            <a:srgbClr val="0000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B91C983C-FB3A-4A76-88F9-4171D5B2D5AF}"/>
              </a:ext>
            </a:extLst>
          </p:cNvPr>
          <p:cNvSpPr/>
          <p:nvPr/>
        </p:nvSpPr>
        <p:spPr>
          <a:xfrm>
            <a:off x="4516050" y="1702583"/>
            <a:ext cx="3245004" cy="3311398"/>
          </a:xfrm>
          <a:prstGeom prst="ellipse">
            <a:avLst/>
          </a:prstGeom>
          <a:solidFill>
            <a:srgbClr val="FF6600">
              <a:alpha val="68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10588B9B-1526-4B72-9C5B-8CE189E05205}"/>
              </a:ext>
            </a:extLst>
          </p:cNvPr>
          <p:cNvSpPr txBox="1"/>
          <p:nvPr/>
        </p:nvSpPr>
        <p:spPr>
          <a:xfrm>
            <a:off x="2745250" y="2629302"/>
            <a:ext cx="1194558" cy="646331"/>
          </a:xfrm>
          <a:prstGeom prst="rect">
            <a:avLst/>
          </a:prstGeom>
          <a:noFill/>
        </p:spPr>
        <p:txBody>
          <a:bodyPr wrap="none" rtlCol="0">
            <a:spAutoFit/>
          </a:bodyPr>
          <a:lstStyle/>
          <a:p>
            <a:r>
              <a:rPr lang="en-US" sz="3600" b="1" dirty="0">
                <a:solidFill>
                  <a:schemeClr val="bg1"/>
                </a:solidFill>
              </a:rPr>
              <a:t>A&amp;AI</a:t>
            </a:r>
          </a:p>
        </p:txBody>
      </p:sp>
      <p:sp>
        <p:nvSpPr>
          <p:cNvPr id="7" name="TextBox 6">
            <a:extLst>
              <a:ext uri="{FF2B5EF4-FFF2-40B4-BE49-F238E27FC236}">
                <a16:creationId xmlns:a16="http://schemas.microsoft.com/office/drawing/2014/main" id="{9DC533E5-AFB5-49BF-9EE3-B64335BA40A5}"/>
              </a:ext>
            </a:extLst>
          </p:cNvPr>
          <p:cNvSpPr txBox="1"/>
          <p:nvPr/>
        </p:nvSpPr>
        <p:spPr>
          <a:xfrm>
            <a:off x="5517205" y="2629302"/>
            <a:ext cx="891591" cy="646331"/>
          </a:xfrm>
          <a:prstGeom prst="rect">
            <a:avLst/>
          </a:prstGeom>
          <a:noFill/>
        </p:spPr>
        <p:txBody>
          <a:bodyPr wrap="none" rtlCol="0">
            <a:spAutoFit/>
          </a:bodyPr>
          <a:lstStyle/>
          <a:p>
            <a:r>
              <a:rPr lang="en-US" sz="3600" b="1" dirty="0">
                <a:solidFill>
                  <a:schemeClr val="bg1"/>
                </a:solidFill>
              </a:rPr>
              <a:t>CPS</a:t>
            </a:r>
          </a:p>
        </p:txBody>
      </p:sp>
      <p:sp>
        <p:nvSpPr>
          <p:cNvPr id="8" name="TextBox 7">
            <a:extLst>
              <a:ext uri="{FF2B5EF4-FFF2-40B4-BE49-F238E27FC236}">
                <a16:creationId xmlns:a16="http://schemas.microsoft.com/office/drawing/2014/main" id="{8AC6814C-C1E1-4882-B9DF-1E9E687C72F0}"/>
              </a:ext>
            </a:extLst>
          </p:cNvPr>
          <p:cNvSpPr txBox="1"/>
          <p:nvPr/>
        </p:nvSpPr>
        <p:spPr>
          <a:xfrm>
            <a:off x="5214038" y="3432911"/>
            <a:ext cx="2176044" cy="1169551"/>
          </a:xfrm>
          <a:prstGeom prst="rect">
            <a:avLst/>
          </a:prstGeom>
          <a:noFill/>
        </p:spPr>
        <p:txBody>
          <a:bodyPr wrap="none" rtlCol="0">
            <a:spAutoFit/>
          </a:bodyPr>
          <a:lstStyle/>
          <a:p>
            <a:pPr algn="ctr"/>
            <a:r>
              <a:rPr lang="en-US" sz="1400" dirty="0">
                <a:solidFill>
                  <a:schemeClr val="bg1"/>
                </a:solidFill>
              </a:rPr>
              <a:t>Run-Time Operational Data</a:t>
            </a:r>
          </a:p>
          <a:p>
            <a:pPr algn="ctr"/>
            <a:r>
              <a:rPr lang="en-US" sz="1400" dirty="0">
                <a:solidFill>
                  <a:schemeClr val="bg1"/>
                </a:solidFill>
              </a:rPr>
              <a:t>Configuration Info</a:t>
            </a:r>
          </a:p>
          <a:p>
            <a:pPr algn="ctr"/>
            <a:r>
              <a:rPr lang="en-US" sz="1400" dirty="0">
                <a:solidFill>
                  <a:schemeClr val="bg1"/>
                </a:solidFill>
              </a:rPr>
              <a:t>Exo-Inventory Data</a:t>
            </a:r>
          </a:p>
          <a:p>
            <a:pPr algn="ctr"/>
            <a:r>
              <a:rPr lang="en-US" sz="1400" dirty="0">
                <a:solidFill>
                  <a:schemeClr val="bg1"/>
                </a:solidFill>
              </a:rPr>
              <a:t>RT Connections</a:t>
            </a:r>
          </a:p>
          <a:p>
            <a:pPr algn="ctr"/>
            <a:r>
              <a:rPr lang="en-US" sz="1400" dirty="0">
                <a:solidFill>
                  <a:schemeClr val="bg1"/>
                </a:solidFill>
              </a:rPr>
              <a:t>Network Element Data</a:t>
            </a:r>
          </a:p>
        </p:txBody>
      </p:sp>
      <p:sp>
        <p:nvSpPr>
          <p:cNvPr id="9" name="TextBox 8">
            <a:extLst>
              <a:ext uri="{FF2B5EF4-FFF2-40B4-BE49-F238E27FC236}">
                <a16:creationId xmlns:a16="http://schemas.microsoft.com/office/drawing/2014/main" id="{43868858-94F4-4D4A-A008-536EF52457C6}"/>
              </a:ext>
            </a:extLst>
          </p:cNvPr>
          <p:cNvSpPr txBox="1"/>
          <p:nvPr/>
        </p:nvSpPr>
        <p:spPr>
          <a:xfrm>
            <a:off x="2415565" y="3432911"/>
            <a:ext cx="1625060" cy="523220"/>
          </a:xfrm>
          <a:prstGeom prst="rect">
            <a:avLst/>
          </a:prstGeom>
          <a:noFill/>
        </p:spPr>
        <p:txBody>
          <a:bodyPr wrap="none" rtlCol="0">
            <a:spAutoFit/>
          </a:bodyPr>
          <a:lstStyle/>
          <a:p>
            <a:pPr algn="ctr"/>
            <a:r>
              <a:rPr lang="en-US" sz="1400" dirty="0">
                <a:solidFill>
                  <a:schemeClr val="bg1"/>
                </a:solidFill>
              </a:rPr>
              <a:t>Real-time Inventory</a:t>
            </a:r>
          </a:p>
          <a:p>
            <a:pPr algn="ctr"/>
            <a:r>
              <a:rPr lang="en-US" sz="1400" dirty="0">
                <a:solidFill>
                  <a:schemeClr val="bg1"/>
                </a:solidFill>
              </a:rPr>
              <a:t>Network Topology</a:t>
            </a:r>
          </a:p>
        </p:txBody>
      </p:sp>
      <p:grpSp>
        <p:nvGrpSpPr>
          <p:cNvPr id="13" name="Group 12">
            <a:extLst>
              <a:ext uri="{FF2B5EF4-FFF2-40B4-BE49-F238E27FC236}">
                <a16:creationId xmlns:a16="http://schemas.microsoft.com/office/drawing/2014/main" id="{3B28ED7D-E1A1-4E7D-B550-F9FC8BE81375}"/>
              </a:ext>
            </a:extLst>
          </p:cNvPr>
          <p:cNvGrpSpPr/>
          <p:nvPr/>
        </p:nvGrpSpPr>
        <p:grpSpPr>
          <a:xfrm>
            <a:off x="0" y="-1"/>
            <a:ext cx="9144000" cy="6867036"/>
            <a:chOff x="0" y="-1"/>
            <a:chExt cx="9144000" cy="6867036"/>
          </a:xfrm>
        </p:grpSpPr>
        <p:sp>
          <p:nvSpPr>
            <p:cNvPr id="14" name="Rectangle 13">
              <a:extLst>
                <a:ext uri="{FF2B5EF4-FFF2-40B4-BE49-F238E27FC236}">
                  <a16:creationId xmlns:a16="http://schemas.microsoft.com/office/drawing/2014/main" id="{DA8DA0B1-195F-4DAC-A9B3-BC17B88165FC}"/>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6A67CB92-C530-4100-B9DE-B59A99FB6DDD}"/>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16" name="Picture 15">
              <a:extLst>
                <a:ext uri="{FF2B5EF4-FFF2-40B4-BE49-F238E27FC236}">
                  <a16:creationId xmlns:a16="http://schemas.microsoft.com/office/drawing/2014/main" id="{61A52775-4F64-40A9-BF10-FADDA8083D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17" name="Shape 72">
              <a:extLst>
                <a:ext uri="{FF2B5EF4-FFF2-40B4-BE49-F238E27FC236}">
                  <a16:creationId xmlns:a16="http://schemas.microsoft.com/office/drawing/2014/main" id="{49EE3D63-6CDB-4357-B001-BA9CB2AE05BC}"/>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18" name="Rectangle 17">
            <a:extLst>
              <a:ext uri="{FF2B5EF4-FFF2-40B4-BE49-F238E27FC236}">
                <a16:creationId xmlns:a16="http://schemas.microsoft.com/office/drawing/2014/main" id="{BBF4DA80-9493-4CE9-9116-F5660A385C71}"/>
              </a:ext>
            </a:extLst>
          </p:cNvPr>
          <p:cNvSpPr/>
          <p:nvPr/>
        </p:nvSpPr>
        <p:spPr>
          <a:xfrm>
            <a:off x="241729" y="-2880"/>
            <a:ext cx="2603598"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A&amp;AI vs CPS</a:t>
            </a:r>
            <a:endParaRPr lang="en-US" sz="3200" dirty="0"/>
          </a:p>
        </p:txBody>
      </p:sp>
      <p:sp>
        <p:nvSpPr>
          <p:cNvPr id="2" name="Arrow: Up 1">
            <a:extLst>
              <a:ext uri="{FF2B5EF4-FFF2-40B4-BE49-F238E27FC236}">
                <a16:creationId xmlns:a16="http://schemas.microsoft.com/office/drawing/2014/main" id="{4E6C6F39-8F1F-4BB4-AE42-0C90160A9A09}"/>
              </a:ext>
            </a:extLst>
          </p:cNvPr>
          <p:cNvSpPr/>
          <p:nvPr/>
        </p:nvSpPr>
        <p:spPr>
          <a:xfrm>
            <a:off x="4550390" y="3703888"/>
            <a:ext cx="599355" cy="1490703"/>
          </a:xfrm>
          <a:prstGeom prst="up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8431A782-D392-4C1C-BB80-F84E52977D7C}"/>
              </a:ext>
            </a:extLst>
          </p:cNvPr>
          <p:cNvSpPr txBox="1"/>
          <p:nvPr/>
        </p:nvSpPr>
        <p:spPr>
          <a:xfrm>
            <a:off x="3852099" y="5224207"/>
            <a:ext cx="2054280" cy="307777"/>
          </a:xfrm>
          <a:prstGeom prst="rect">
            <a:avLst/>
          </a:prstGeom>
          <a:noFill/>
        </p:spPr>
        <p:txBody>
          <a:bodyPr wrap="none" rtlCol="0">
            <a:spAutoFit/>
          </a:bodyPr>
          <a:lstStyle/>
          <a:p>
            <a:pPr algn="ctr"/>
            <a:r>
              <a:rPr lang="en-US" sz="1400" dirty="0">
                <a:solidFill>
                  <a:srgbClr val="7030A0"/>
                </a:solidFill>
              </a:rPr>
              <a:t>Network Element Objects</a:t>
            </a:r>
          </a:p>
        </p:txBody>
      </p:sp>
      <p:sp>
        <p:nvSpPr>
          <p:cNvPr id="20" name="TextBox 19">
            <a:extLst>
              <a:ext uri="{FF2B5EF4-FFF2-40B4-BE49-F238E27FC236}">
                <a16:creationId xmlns:a16="http://schemas.microsoft.com/office/drawing/2014/main" id="{D639D238-0072-4F44-9E56-561A54A895EF}"/>
              </a:ext>
            </a:extLst>
          </p:cNvPr>
          <p:cNvSpPr txBox="1"/>
          <p:nvPr/>
        </p:nvSpPr>
        <p:spPr>
          <a:xfrm>
            <a:off x="0" y="685741"/>
            <a:ext cx="9025467" cy="923330"/>
          </a:xfrm>
          <a:prstGeom prst="rect">
            <a:avLst/>
          </a:prstGeom>
          <a:noFill/>
        </p:spPr>
        <p:txBody>
          <a:bodyPr wrap="square" rtlCol="0">
            <a:spAutoFit/>
          </a:bodyPr>
          <a:lstStyle/>
          <a:p>
            <a:r>
              <a:rPr lang="en-US" b="1" dirty="0">
                <a:solidFill>
                  <a:srgbClr val="FF0000"/>
                </a:solidFill>
              </a:rPr>
              <a:t>Concepts </a:t>
            </a:r>
            <a:r>
              <a:rPr lang="en-US" dirty="0"/>
              <a:t>– </a:t>
            </a:r>
            <a:r>
              <a:rPr lang="en-US" dirty="0">
                <a:solidFill>
                  <a:srgbClr val="00608A"/>
                </a:solidFill>
              </a:rPr>
              <a:t>A&amp;AI conceptually stores Real-time inventory view of connected and “topology” of xNFs that ONAP sees. CPS stores Network Element Data. A&amp;AI and CPS overlaps because they both need to know about Network Element objects so that can managed &amp; orchestrated.</a:t>
            </a:r>
            <a:endParaRPr lang="en-US" sz="1600" dirty="0">
              <a:solidFill>
                <a:srgbClr val="00608A"/>
              </a:solidFill>
            </a:endParaRPr>
          </a:p>
        </p:txBody>
      </p:sp>
      <p:pic>
        <p:nvPicPr>
          <p:cNvPr id="21" name="Picture 20">
            <a:extLst>
              <a:ext uri="{FF2B5EF4-FFF2-40B4-BE49-F238E27FC236}">
                <a16:creationId xmlns:a16="http://schemas.microsoft.com/office/drawing/2014/main" id="{3CD8CF7C-5C5E-4062-847B-20298E55E89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96642" y="5093209"/>
            <a:ext cx="536122" cy="227540"/>
          </a:xfrm>
          <a:prstGeom prst="rect">
            <a:avLst/>
          </a:prstGeom>
        </p:spPr>
      </p:pic>
      <p:pic>
        <p:nvPicPr>
          <p:cNvPr id="22" name="Picture 2" descr="C:\Users\cheung\AppData\Local\Temp\SNAGHTML105560.PNG">
            <a:extLst>
              <a:ext uri="{FF2B5EF4-FFF2-40B4-BE49-F238E27FC236}">
                <a16:creationId xmlns:a16="http://schemas.microsoft.com/office/drawing/2014/main" id="{10CA4FC6-1410-493D-A3FB-39A3C868AA26}"/>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78952" y="4940886"/>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724441D8-996D-4A66-9AAE-F1808ECA610E}"/>
              </a:ext>
            </a:extLst>
          </p:cNvPr>
          <p:cNvSpPr txBox="1"/>
          <p:nvPr/>
        </p:nvSpPr>
        <p:spPr>
          <a:xfrm>
            <a:off x="2233750" y="5252610"/>
            <a:ext cx="412292" cy="261610"/>
          </a:xfrm>
          <a:prstGeom prst="rect">
            <a:avLst/>
          </a:prstGeom>
          <a:noFill/>
        </p:spPr>
        <p:txBody>
          <a:bodyPr wrap="none" rtlCol="0">
            <a:spAutoFit/>
          </a:bodyPr>
          <a:lstStyle/>
          <a:p>
            <a:r>
              <a:rPr lang="en-US" sz="1100" dirty="0"/>
              <a:t>PNF</a:t>
            </a:r>
          </a:p>
        </p:txBody>
      </p:sp>
      <p:sp>
        <p:nvSpPr>
          <p:cNvPr id="24" name="TextBox 23">
            <a:extLst>
              <a:ext uri="{FF2B5EF4-FFF2-40B4-BE49-F238E27FC236}">
                <a16:creationId xmlns:a16="http://schemas.microsoft.com/office/drawing/2014/main" id="{FF54FF79-155F-412F-994E-BA8CA2BA1F0D}"/>
              </a:ext>
            </a:extLst>
          </p:cNvPr>
          <p:cNvSpPr txBox="1"/>
          <p:nvPr/>
        </p:nvSpPr>
        <p:spPr>
          <a:xfrm>
            <a:off x="2822307" y="5304242"/>
            <a:ext cx="420308" cy="261610"/>
          </a:xfrm>
          <a:prstGeom prst="rect">
            <a:avLst/>
          </a:prstGeom>
          <a:noFill/>
        </p:spPr>
        <p:txBody>
          <a:bodyPr wrap="none" rtlCol="0">
            <a:spAutoFit/>
          </a:bodyPr>
          <a:lstStyle/>
          <a:p>
            <a:r>
              <a:rPr lang="en-US" sz="1100" dirty="0"/>
              <a:t>VNF</a:t>
            </a:r>
          </a:p>
        </p:txBody>
      </p:sp>
      <p:pic>
        <p:nvPicPr>
          <p:cNvPr id="25" name="Picture 24">
            <a:extLst>
              <a:ext uri="{FF2B5EF4-FFF2-40B4-BE49-F238E27FC236}">
                <a16:creationId xmlns:a16="http://schemas.microsoft.com/office/drawing/2014/main" id="{9FDC78AA-4654-41C2-A971-9249030452C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236464" y="5702306"/>
            <a:ext cx="536122" cy="227540"/>
          </a:xfrm>
          <a:prstGeom prst="rect">
            <a:avLst/>
          </a:prstGeom>
        </p:spPr>
      </p:pic>
      <p:pic>
        <p:nvPicPr>
          <p:cNvPr id="26" name="Picture 2" descr="C:\Users\cheung\AppData\Local\Temp\SNAGHTML105560.PNG">
            <a:extLst>
              <a:ext uri="{FF2B5EF4-FFF2-40B4-BE49-F238E27FC236}">
                <a16:creationId xmlns:a16="http://schemas.microsoft.com/office/drawing/2014/main" id="{6ADD561D-2D6D-41B7-BCCA-27C41B35C51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918774" y="5549983"/>
            <a:ext cx="247706" cy="442529"/>
          </a:xfrm>
          <a:prstGeom prst="rect">
            <a:avLst/>
          </a:prstGeom>
          <a:noFill/>
          <a:extLst>
            <a:ext uri="{909E8E84-426E-40DD-AFC4-6F175D3DCCD1}">
              <a14:hiddenFill xmlns:a14="http://schemas.microsoft.com/office/drawing/2010/main">
                <a:solidFill>
                  <a:srgbClr val="FFFFFF"/>
                </a:solidFill>
              </a14:hiddenFill>
            </a:ext>
          </a:extLst>
        </p:spPr>
      </p:pic>
      <p:sp>
        <p:nvSpPr>
          <p:cNvPr id="27" name="TextBox 26">
            <a:extLst>
              <a:ext uri="{FF2B5EF4-FFF2-40B4-BE49-F238E27FC236}">
                <a16:creationId xmlns:a16="http://schemas.microsoft.com/office/drawing/2014/main" id="{8CFBE757-64FF-45B9-B6CB-38349EB4F59A}"/>
              </a:ext>
            </a:extLst>
          </p:cNvPr>
          <p:cNvSpPr txBox="1"/>
          <p:nvPr/>
        </p:nvSpPr>
        <p:spPr>
          <a:xfrm>
            <a:off x="2273572" y="5861707"/>
            <a:ext cx="412292" cy="261610"/>
          </a:xfrm>
          <a:prstGeom prst="rect">
            <a:avLst/>
          </a:prstGeom>
          <a:noFill/>
        </p:spPr>
        <p:txBody>
          <a:bodyPr wrap="none" rtlCol="0">
            <a:spAutoFit/>
          </a:bodyPr>
          <a:lstStyle/>
          <a:p>
            <a:r>
              <a:rPr lang="en-US" sz="1100" dirty="0"/>
              <a:t>PNF</a:t>
            </a:r>
          </a:p>
        </p:txBody>
      </p:sp>
      <p:sp>
        <p:nvSpPr>
          <p:cNvPr id="28" name="TextBox 27">
            <a:extLst>
              <a:ext uri="{FF2B5EF4-FFF2-40B4-BE49-F238E27FC236}">
                <a16:creationId xmlns:a16="http://schemas.microsoft.com/office/drawing/2014/main" id="{4D42B354-0457-41D2-80B6-76343DBA9489}"/>
              </a:ext>
            </a:extLst>
          </p:cNvPr>
          <p:cNvSpPr txBox="1"/>
          <p:nvPr/>
        </p:nvSpPr>
        <p:spPr>
          <a:xfrm>
            <a:off x="2862129" y="5913339"/>
            <a:ext cx="420308" cy="261610"/>
          </a:xfrm>
          <a:prstGeom prst="rect">
            <a:avLst/>
          </a:prstGeom>
          <a:noFill/>
        </p:spPr>
        <p:txBody>
          <a:bodyPr wrap="none" rtlCol="0">
            <a:spAutoFit/>
          </a:bodyPr>
          <a:lstStyle/>
          <a:p>
            <a:r>
              <a:rPr lang="en-US" sz="1100" dirty="0"/>
              <a:t>VNF</a:t>
            </a:r>
          </a:p>
        </p:txBody>
      </p:sp>
      <p:pic>
        <p:nvPicPr>
          <p:cNvPr id="29" name="Picture 28">
            <a:extLst>
              <a:ext uri="{FF2B5EF4-FFF2-40B4-BE49-F238E27FC236}">
                <a16:creationId xmlns:a16="http://schemas.microsoft.com/office/drawing/2014/main" id="{25F1D3AC-7D6F-44C8-BCAC-6BECFD52E50A}"/>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6979273" y="5018710"/>
            <a:ext cx="247707" cy="322130"/>
          </a:xfrm>
          <a:prstGeom prst="rect">
            <a:avLst/>
          </a:prstGeom>
        </p:spPr>
      </p:pic>
      <p:pic>
        <p:nvPicPr>
          <p:cNvPr id="30" name="Picture 29">
            <a:extLst>
              <a:ext uri="{FF2B5EF4-FFF2-40B4-BE49-F238E27FC236}">
                <a16:creationId xmlns:a16="http://schemas.microsoft.com/office/drawing/2014/main" id="{C5C460A4-BDE1-462C-936D-57349DBBD831}"/>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7131673" y="5171110"/>
            <a:ext cx="247707" cy="322130"/>
          </a:xfrm>
          <a:prstGeom prst="rect">
            <a:avLst/>
          </a:prstGeom>
        </p:spPr>
      </p:pic>
      <p:pic>
        <p:nvPicPr>
          <p:cNvPr id="31" name="Picture 30">
            <a:extLst>
              <a:ext uri="{FF2B5EF4-FFF2-40B4-BE49-F238E27FC236}">
                <a16:creationId xmlns:a16="http://schemas.microsoft.com/office/drawing/2014/main" id="{783BF733-B4AA-4AA8-A9FB-FADD31A5A608}"/>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7284073" y="5323510"/>
            <a:ext cx="247707" cy="322130"/>
          </a:xfrm>
          <a:prstGeom prst="rect">
            <a:avLst/>
          </a:prstGeom>
        </p:spPr>
      </p:pic>
      <p:pic>
        <p:nvPicPr>
          <p:cNvPr id="32" name="Picture 31">
            <a:extLst>
              <a:ext uri="{FF2B5EF4-FFF2-40B4-BE49-F238E27FC236}">
                <a16:creationId xmlns:a16="http://schemas.microsoft.com/office/drawing/2014/main" id="{797854C6-D4EE-4215-BBD0-734138CBAFA9}"/>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7436473" y="5475910"/>
            <a:ext cx="247707" cy="322130"/>
          </a:xfrm>
          <a:prstGeom prst="rect">
            <a:avLst/>
          </a:prstGeom>
        </p:spPr>
      </p:pic>
      <p:pic>
        <p:nvPicPr>
          <p:cNvPr id="33" name="Picture 4" descr="C:\Users\cheung\AppData\Local\Temp\SNAGHTML2f5ccbf.PNG">
            <a:extLst>
              <a:ext uri="{FF2B5EF4-FFF2-40B4-BE49-F238E27FC236}">
                <a16:creationId xmlns:a16="http://schemas.microsoft.com/office/drawing/2014/main" id="{CE2C40E0-DA0E-4866-ACEF-D4A0E40833E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450736" y="-2880"/>
            <a:ext cx="686753" cy="686753"/>
          </a:xfrm>
          <a:prstGeom prst="rect">
            <a:avLst/>
          </a:prstGeom>
          <a:noFill/>
          <a:extLst>
            <a:ext uri="{909E8E84-426E-40DD-AFC4-6F175D3DCCD1}">
              <a14:hiddenFill xmlns:a14="http://schemas.microsoft.com/office/drawing/2010/main">
                <a:solidFill>
                  <a:srgbClr val="FFFFFF"/>
                </a:solidFill>
              </a14:hiddenFill>
            </a:ext>
          </a:extLst>
        </p:spPr>
      </p:pic>
      <p:sp>
        <p:nvSpPr>
          <p:cNvPr id="34" name="TextBox 33">
            <a:extLst>
              <a:ext uri="{FF2B5EF4-FFF2-40B4-BE49-F238E27FC236}">
                <a16:creationId xmlns:a16="http://schemas.microsoft.com/office/drawing/2014/main" id="{F753F57B-449E-4FDB-8E4C-596657F32816}"/>
              </a:ext>
            </a:extLst>
          </p:cNvPr>
          <p:cNvSpPr txBox="1"/>
          <p:nvPr/>
        </p:nvSpPr>
        <p:spPr>
          <a:xfrm>
            <a:off x="7114282" y="5792587"/>
            <a:ext cx="886781" cy="261610"/>
          </a:xfrm>
          <a:prstGeom prst="rect">
            <a:avLst/>
          </a:prstGeom>
          <a:noFill/>
        </p:spPr>
        <p:txBody>
          <a:bodyPr wrap="none" rtlCol="0">
            <a:spAutoFit/>
          </a:bodyPr>
          <a:lstStyle/>
          <a:p>
            <a:r>
              <a:rPr lang="en-US" sz="1100" dirty="0"/>
              <a:t>CPS Records</a:t>
            </a:r>
          </a:p>
        </p:txBody>
      </p:sp>
    </p:spTree>
    <p:extLst>
      <p:ext uri="{BB962C8B-B14F-4D97-AF65-F5344CB8AC3E}">
        <p14:creationId xmlns:p14="http://schemas.microsoft.com/office/powerpoint/2010/main" val="34288857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BFB01B6-804B-42CB-BB39-B57F06C0BE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grpSp>
        <p:nvGrpSpPr>
          <p:cNvPr id="6" name="Group 5">
            <a:extLst>
              <a:ext uri="{FF2B5EF4-FFF2-40B4-BE49-F238E27FC236}">
                <a16:creationId xmlns:a16="http://schemas.microsoft.com/office/drawing/2014/main" id="{D02208A3-9989-434B-8A18-FFF64EAB2216}"/>
              </a:ext>
            </a:extLst>
          </p:cNvPr>
          <p:cNvGrpSpPr/>
          <p:nvPr/>
        </p:nvGrpSpPr>
        <p:grpSpPr>
          <a:xfrm>
            <a:off x="152158" y="407934"/>
            <a:ext cx="3669840" cy="811305"/>
            <a:chOff x="1524814" y="5809921"/>
            <a:chExt cx="945329" cy="208987"/>
          </a:xfrm>
        </p:grpSpPr>
        <p:pic>
          <p:nvPicPr>
            <p:cNvPr id="7" name="Picture 6">
              <a:extLst>
                <a:ext uri="{FF2B5EF4-FFF2-40B4-BE49-F238E27FC236}">
                  <a16:creationId xmlns:a16="http://schemas.microsoft.com/office/drawing/2014/main" id="{4C17903F-8FB4-4CE0-AFA9-4E5FD68B8CF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8" name="Picture 7">
              <a:extLst>
                <a:ext uri="{FF2B5EF4-FFF2-40B4-BE49-F238E27FC236}">
                  <a16:creationId xmlns:a16="http://schemas.microsoft.com/office/drawing/2014/main" id="{6A536C49-5E83-4CFB-826F-A9FC7E2E75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Заголовок 1">
            <a:extLst>
              <a:ext uri="{FF2B5EF4-FFF2-40B4-BE49-F238E27FC236}">
                <a16:creationId xmlns:a16="http://schemas.microsoft.com/office/drawing/2014/main" id="{89D68623-274B-408C-8999-AEF7A1AC822F}"/>
              </a:ext>
            </a:extLst>
          </p:cNvPr>
          <p:cNvSpPr txBox="1">
            <a:spLocks/>
          </p:cNvSpPr>
          <p:nvPr/>
        </p:nvSpPr>
        <p:spPr>
          <a:xfrm>
            <a:off x="295065" y="207456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effectLst>
                  <a:outerShdw blurRad="50800" dist="50800" dir="5400000" algn="ctr" rotWithShape="0">
                    <a:srgbClr val="FF0000"/>
                  </a:outerShdw>
                </a:effectLst>
              </a:rPr>
              <a:t>R7 Model Driven Proof of Concept for</a:t>
            </a:r>
          </a:p>
          <a:p>
            <a:r>
              <a:rPr lang="en-US" b="1" dirty="0">
                <a:solidFill>
                  <a:schemeClr val="bg1"/>
                </a:solidFill>
                <a:effectLst>
                  <a:outerShdw blurRad="50800" dist="50800" dir="5400000" algn="ctr" rotWithShape="0">
                    <a:srgbClr val="FF0000"/>
                  </a:outerShdw>
                </a:effectLst>
              </a:rPr>
              <a:t>Configuration Persistence Service (CPS)  </a:t>
            </a:r>
          </a:p>
        </p:txBody>
      </p:sp>
      <p:pic>
        <p:nvPicPr>
          <p:cNvPr id="12" name="Picture 6">
            <a:extLst>
              <a:ext uri="{FF2B5EF4-FFF2-40B4-BE49-F238E27FC236}">
                <a16:creationId xmlns:a16="http://schemas.microsoft.com/office/drawing/2014/main" id="{A33A049C-B9D2-4DF3-9019-B52C7FEB44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21645" y="3711303"/>
            <a:ext cx="1333387" cy="1338001"/>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A8115E03-21E2-413D-9760-260A768A20BC}"/>
              </a:ext>
            </a:extLst>
          </p:cNvPr>
          <p:cNvSpPr txBox="1"/>
          <p:nvPr/>
        </p:nvSpPr>
        <p:spPr>
          <a:xfrm>
            <a:off x="409506" y="5052394"/>
            <a:ext cx="1793568" cy="369332"/>
          </a:xfrm>
          <a:prstGeom prst="rect">
            <a:avLst/>
          </a:prstGeom>
          <a:noFill/>
        </p:spPr>
        <p:txBody>
          <a:bodyPr wrap="none" rtlCol="0">
            <a:spAutoFit/>
          </a:bodyPr>
          <a:lstStyle/>
          <a:p>
            <a:r>
              <a:rPr lang="en-US" b="1" dirty="0">
                <a:solidFill>
                  <a:schemeClr val="bg1"/>
                </a:solidFill>
              </a:rPr>
              <a:t>Proof of Concept</a:t>
            </a:r>
          </a:p>
        </p:txBody>
      </p:sp>
    </p:spTree>
    <p:extLst>
      <p:ext uri="{BB962C8B-B14F-4D97-AF65-F5344CB8AC3E}">
        <p14:creationId xmlns:p14="http://schemas.microsoft.com/office/powerpoint/2010/main" val="39166507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5107488" cy="584775"/>
          </a:xfrm>
          <a:prstGeom prst="rect">
            <a:avLst/>
          </a:prstGeom>
        </p:spPr>
        <p:txBody>
          <a:bodyPr wrap="none">
            <a:spAutoFit/>
          </a:bodyPr>
          <a:lstStyle/>
          <a:p>
            <a:r>
              <a:rPr lang="en-US" sz="3200">
                <a:solidFill>
                  <a:schemeClr val="bg1"/>
                </a:solidFill>
                <a:latin typeface="Arial" panose="020B0604020202020204" pitchFamily="34" charset="0"/>
                <a:cs typeface="Arial" panose="020B0604020202020204" pitchFamily="34" charset="0"/>
              </a:rPr>
              <a:t>R7 Model Driven CPS </a:t>
            </a:r>
            <a:r>
              <a:rPr lang="en-US" sz="3200" err="1">
                <a:solidFill>
                  <a:schemeClr val="bg1"/>
                </a:solidFill>
                <a:latin typeface="Arial" panose="020B0604020202020204" pitchFamily="34" charset="0"/>
                <a:cs typeface="Arial" panose="020B0604020202020204" pitchFamily="34" charset="0"/>
              </a:rPr>
              <a:t>PoC</a:t>
            </a:r>
            <a:endParaRPr lang="en-US" sz="320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2">
            <a:extLst>
              <a:ext uri="{FF2B5EF4-FFF2-40B4-BE49-F238E27FC236}">
                <a16:creationId xmlns:a16="http://schemas.microsoft.com/office/drawing/2014/main" id="{C46E1B0B-5D56-4F2C-BF58-F88B376C61BD}"/>
              </a:ext>
            </a:extLst>
          </p:cNvPr>
          <p:cNvSpPr txBox="1">
            <a:spLocks/>
          </p:cNvSpPr>
          <p:nvPr/>
        </p:nvSpPr>
        <p:spPr>
          <a:xfrm>
            <a:off x="215191" y="2210540"/>
            <a:ext cx="8424863" cy="3959254"/>
          </a:xfrm>
          <a:prstGeom prst="rect">
            <a:avLst/>
          </a:prstGeom>
        </p:spPr>
        <p:txBody>
          <a:bodyPr vert="horz" lIns="91440" tIns="45720" rIns="91440" bIns="45720" rtlCol="0" anchor="ctr">
            <a:noAutofit/>
          </a:bodyP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342900" indent="-342900">
              <a:buFontTx/>
              <a:buAutoNum type="arabicPeriod"/>
            </a:pPr>
            <a:r>
              <a:rPr lang="en-US" sz="2400" dirty="0">
                <a:solidFill>
                  <a:schemeClr val="tx1"/>
                </a:solidFill>
                <a:ea typeface="+mn-lt"/>
                <a:cs typeface="+mn-lt"/>
              </a:rPr>
              <a:t>Demonstrate write/read operations for YANG data fragments using CPS and store them in a DB with a very simple generic schema</a:t>
            </a:r>
          </a:p>
          <a:p>
            <a:pPr marL="342900" indent="-342900">
              <a:buFontTx/>
              <a:buAutoNum type="arabicPeriod"/>
            </a:pPr>
            <a:endParaRPr lang="en-US" sz="2400" dirty="0">
              <a:solidFill>
                <a:schemeClr val="tx1"/>
              </a:solidFill>
              <a:ea typeface="+mn-lt"/>
              <a:cs typeface="+mn-lt"/>
            </a:endParaRPr>
          </a:p>
          <a:p>
            <a:pPr marL="342900" indent="-342900">
              <a:buFontTx/>
              <a:buAutoNum type="arabicPeriod"/>
            </a:pPr>
            <a:r>
              <a:rPr lang="en-US" sz="2400" dirty="0">
                <a:solidFill>
                  <a:schemeClr val="tx1"/>
                </a:solidFill>
                <a:ea typeface="+mn-lt"/>
                <a:cs typeface="+mn-lt"/>
              </a:rPr>
              <a:t>Demonstrate ability to deploy / upgrade YANG models at run-time</a:t>
            </a:r>
            <a:endParaRPr lang="en-US" sz="2400" dirty="0">
              <a:solidFill>
                <a:schemeClr val="tx1"/>
              </a:solidFill>
            </a:endParaRPr>
          </a:p>
          <a:p>
            <a:pPr marL="342900" indent="-342900">
              <a:buFontTx/>
              <a:buAutoNum type="arabicPeriod"/>
            </a:pPr>
            <a:endParaRPr lang="en-US" sz="2400" dirty="0">
              <a:solidFill>
                <a:schemeClr val="tx1"/>
              </a:solidFill>
              <a:ea typeface="+mn-lt"/>
              <a:cs typeface="+mn-lt"/>
            </a:endParaRPr>
          </a:p>
          <a:p>
            <a:pPr marL="342900" indent="-342900">
              <a:buFontTx/>
              <a:buAutoNum type="arabicPeriod"/>
            </a:pPr>
            <a:r>
              <a:rPr lang="en-US" sz="2400" dirty="0">
                <a:solidFill>
                  <a:schemeClr val="tx1"/>
                </a:solidFill>
                <a:ea typeface="+mn-lt"/>
                <a:cs typeface="+mn-lt"/>
              </a:rPr>
              <a:t>Demonstrate CPS behavior driven by YANG model</a:t>
            </a:r>
            <a:endParaRPr lang="en-US" sz="2400" dirty="0">
              <a:solidFill>
                <a:schemeClr val="tx1"/>
              </a:solidFill>
            </a:endParaRPr>
          </a:p>
          <a:p>
            <a:pPr marL="342900" indent="-342900">
              <a:buFontTx/>
              <a:buAutoNum type="arabicPeriod"/>
            </a:pPr>
            <a:endParaRPr lang="en-US" sz="2400" dirty="0">
              <a:solidFill>
                <a:schemeClr val="tx1"/>
              </a:solidFill>
              <a:ea typeface="+mn-lt"/>
              <a:cs typeface="+mn-lt"/>
            </a:endParaRPr>
          </a:p>
          <a:p>
            <a:pPr marL="342900" indent="-342900">
              <a:buFontTx/>
              <a:buAutoNum type="arabicPeriod"/>
            </a:pPr>
            <a:r>
              <a:rPr lang="en-US" sz="2400" dirty="0">
                <a:solidFill>
                  <a:schemeClr val="tx1"/>
                </a:solidFill>
                <a:ea typeface="+mn-lt"/>
                <a:cs typeface="+mn-lt"/>
              </a:rPr>
              <a:t>Provide architecture vision and roadmap for a target architecture, supported use cases, non-functional requirements towards an ONAP Project</a:t>
            </a:r>
            <a:endParaRPr lang="en-US" sz="2400" dirty="0">
              <a:solidFill>
                <a:schemeClr val="tx1"/>
              </a:solidFill>
            </a:endParaRPr>
          </a:p>
          <a:p>
            <a:pPr marL="342900" indent="-342900">
              <a:buFontTx/>
              <a:buAutoNum type="arabicPeriod"/>
            </a:pPr>
            <a:endParaRPr lang="en-US" sz="2400" dirty="0">
              <a:solidFill>
                <a:schemeClr val="tx1"/>
              </a:solidFill>
            </a:endParaRPr>
          </a:p>
        </p:txBody>
      </p:sp>
      <p:sp>
        <p:nvSpPr>
          <p:cNvPr id="2" name="TextBox 1">
            <a:extLst>
              <a:ext uri="{FF2B5EF4-FFF2-40B4-BE49-F238E27FC236}">
                <a16:creationId xmlns:a16="http://schemas.microsoft.com/office/drawing/2014/main" id="{FBF0A37F-0F5E-4C6C-AD5F-89148A538A1D}"/>
              </a:ext>
            </a:extLst>
          </p:cNvPr>
          <p:cNvSpPr txBox="1"/>
          <p:nvPr/>
        </p:nvSpPr>
        <p:spPr>
          <a:xfrm>
            <a:off x="215191" y="822645"/>
            <a:ext cx="4279761" cy="707886"/>
          </a:xfrm>
          <a:prstGeom prst="rect">
            <a:avLst/>
          </a:prstGeom>
          <a:noFill/>
        </p:spPr>
        <p:txBody>
          <a:bodyPr wrap="none" rtlCol="0">
            <a:spAutoFit/>
          </a:bodyPr>
          <a:lstStyle/>
          <a:p>
            <a:r>
              <a:rPr lang="en-US" sz="4000" dirty="0">
                <a:latin typeface="+mj-lt"/>
              </a:rPr>
              <a:t>Proof Points for </a:t>
            </a:r>
            <a:r>
              <a:rPr lang="en-US" sz="4000" dirty="0" err="1">
                <a:latin typeface="+mj-lt"/>
              </a:rPr>
              <a:t>PoC</a:t>
            </a:r>
            <a:endParaRPr lang="en-IE" sz="4000" dirty="0">
              <a:latin typeface="+mj-lt"/>
            </a:endParaRPr>
          </a:p>
        </p:txBody>
      </p:sp>
    </p:spTree>
    <p:extLst>
      <p:ext uri="{BB962C8B-B14F-4D97-AF65-F5344CB8AC3E}">
        <p14:creationId xmlns:p14="http://schemas.microsoft.com/office/powerpoint/2010/main" val="20889618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5107488" cy="584775"/>
          </a:xfrm>
          <a:prstGeom prst="rect">
            <a:avLst/>
          </a:prstGeom>
        </p:spPr>
        <p:txBody>
          <a:bodyPr wrap="none">
            <a:spAutoFit/>
          </a:bodyPr>
          <a:lstStyle/>
          <a:p>
            <a:r>
              <a:rPr lang="en-US" sz="3200">
                <a:solidFill>
                  <a:schemeClr val="bg1"/>
                </a:solidFill>
                <a:latin typeface="Arial" panose="020B0604020202020204" pitchFamily="34" charset="0"/>
                <a:cs typeface="Arial" panose="020B0604020202020204" pitchFamily="34" charset="0"/>
              </a:rPr>
              <a:t>R7 Model Driven CPS </a:t>
            </a:r>
            <a:r>
              <a:rPr lang="en-US" sz="3200" err="1">
                <a:solidFill>
                  <a:schemeClr val="bg1"/>
                </a:solidFill>
                <a:latin typeface="Arial" panose="020B0604020202020204" pitchFamily="34" charset="0"/>
                <a:cs typeface="Arial" panose="020B0604020202020204" pitchFamily="34" charset="0"/>
              </a:rPr>
              <a:t>PoC</a:t>
            </a:r>
            <a:endParaRPr lang="en-US" sz="320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cxnSp>
        <p:nvCxnSpPr>
          <p:cNvPr id="253" name="Straight Arrow Connector 19">
            <a:extLst>
              <a:ext uri="{FF2B5EF4-FFF2-40B4-BE49-F238E27FC236}">
                <a16:creationId xmlns:a16="http://schemas.microsoft.com/office/drawing/2014/main" id="{77C9A4B2-C7AC-49CB-97A7-68BB6E963A3E}"/>
              </a:ext>
            </a:extLst>
          </p:cNvPr>
          <p:cNvCxnSpPr>
            <a:cxnSpLocks/>
            <a:stCxn id="254" idx="6"/>
            <a:endCxn id="279" idx="1"/>
          </p:cNvCxnSpPr>
          <p:nvPr/>
        </p:nvCxnSpPr>
        <p:spPr bwMode="auto">
          <a:xfrm>
            <a:off x="5233645" y="3767085"/>
            <a:ext cx="1216216" cy="1487716"/>
          </a:xfrm>
          <a:prstGeom prst="curvedConnector2">
            <a:avLst/>
          </a:prstGeom>
          <a:solidFill>
            <a:srgbClr val="0082F0"/>
          </a:solidFill>
          <a:ln w="12700" cap="flat" cmpd="sng" algn="ctr">
            <a:solidFill>
              <a:srgbClr val="0000FF"/>
            </a:solidFill>
            <a:prstDash val="solid"/>
            <a:round/>
            <a:headEnd type="none" w="med" len="med"/>
            <a:tailEnd type="triangle"/>
          </a:ln>
          <a:effectLst/>
        </p:spPr>
      </p:cxnSp>
      <p:sp>
        <p:nvSpPr>
          <p:cNvPr id="254" name="Oval 253">
            <a:extLst>
              <a:ext uri="{FF2B5EF4-FFF2-40B4-BE49-F238E27FC236}">
                <a16:creationId xmlns:a16="http://schemas.microsoft.com/office/drawing/2014/main" id="{9808B705-7B9F-4947-904C-3D951612EAA5}"/>
              </a:ext>
            </a:extLst>
          </p:cNvPr>
          <p:cNvSpPr/>
          <p:nvPr/>
        </p:nvSpPr>
        <p:spPr bwMode="auto">
          <a:xfrm>
            <a:off x="3888056" y="3216782"/>
            <a:ext cx="1345589" cy="1100606"/>
          </a:xfrm>
          <a:prstGeom prst="ellipse">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a:ln>
                  <a:noFill/>
                </a:ln>
                <a:solidFill>
                  <a:srgbClr val="FFFFFF"/>
                </a:solidFill>
                <a:effectLst/>
                <a:uLnTx/>
                <a:uFillTx/>
                <a:latin typeface="Ericsson Hilda"/>
              </a:rPr>
              <a:t>Configuration Persistence Service</a:t>
            </a:r>
          </a:p>
        </p:txBody>
      </p:sp>
      <p:sp>
        <p:nvSpPr>
          <p:cNvPr id="255" name="Oval 254">
            <a:extLst>
              <a:ext uri="{FF2B5EF4-FFF2-40B4-BE49-F238E27FC236}">
                <a16:creationId xmlns:a16="http://schemas.microsoft.com/office/drawing/2014/main" id="{D34F98F4-EBF8-498F-823F-ED0E309F31C0}"/>
              </a:ext>
            </a:extLst>
          </p:cNvPr>
          <p:cNvSpPr/>
          <p:nvPr/>
        </p:nvSpPr>
        <p:spPr bwMode="auto">
          <a:xfrm>
            <a:off x="8080578" y="2245404"/>
            <a:ext cx="820882" cy="877326"/>
          </a:xfrm>
          <a:prstGeom prst="ellipse">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400" b="0" i="0" u="none" strike="noStrike" kern="1000" cap="none" spc="-30" normalizeH="0" baseline="0" noProof="0">
                <a:ln>
                  <a:noFill/>
                </a:ln>
                <a:solidFill>
                  <a:srgbClr val="FFFFFF"/>
                </a:solidFill>
                <a:effectLst/>
                <a:uLnTx/>
                <a:uFillTx/>
                <a:latin typeface="Ericsson Hilda"/>
              </a:rPr>
              <a:t>DCAE</a:t>
            </a:r>
          </a:p>
        </p:txBody>
      </p:sp>
      <p:sp>
        <p:nvSpPr>
          <p:cNvPr id="256" name="Oval 255">
            <a:extLst>
              <a:ext uri="{FF2B5EF4-FFF2-40B4-BE49-F238E27FC236}">
                <a16:creationId xmlns:a16="http://schemas.microsoft.com/office/drawing/2014/main" id="{1483C070-318C-4564-8C3B-3D0FADC7BBF1}"/>
              </a:ext>
            </a:extLst>
          </p:cNvPr>
          <p:cNvSpPr/>
          <p:nvPr/>
        </p:nvSpPr>
        <p:spPr bwMode="auto">
          <a:xfrm>
            <a:off x="6328475" y="1586812"/>
            <a:ext cx="1007811" cy="877326"/>
          </a:xfrm>
          <a:prstGeom prst="ellipse">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400" b="0" i="0" u="none" strike="noStrike" kern="1000" cap="none" spc="-30" normalizeH="0" baseline="0" noProof="0">
                <a:ln>
                  <a:noFill/>
                </a:ln>
                <a:solidFill>
                  <a:srgbClr val="FFFFFF"/>
                </a:solidFill>
                <a:effectLst/>
                <a:uLnTx/>
                <a:uFillTx/>
                <a:latin typeface="Ericsson Hilda"/>
              </a:rPr>
              <a:t>DMaaP</a:t>
            </a:r>
          </a:p>
        </p:txBody>
      </p:sp>
      <p:sp>
        <p:nvSpPr>
          <p:cNvPr id="257" name="Isosceles Triangle 256">
            <a:extLst>
              <a:ext uri="{FF2B5EF4-FFF2-40B4-BE49-F238E27FC236}">
                <a16:creationId xmlns:a16="http://schemas.microsoft.com/office/drawing/2014/main" id="{E5F58C1F-C2D4-4B1F-9AFB-95D81CC0E716}"/>
              </a:ext>
            </a:extLst>
          </p:cNvPr>
          <p:cNvSpPr/>
          <p:nvPr/>
        </p:nvSpPr>
        <p:spPr bwMode="auto">
          <a:xfrm>
            <a:off x="8154362" y="3595769"/>
            <a:ext cx="697744" cy="800768"/>
          </a:xfrm>
          <a:prstGeom prst="triangle">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180000" marR="0" lvl="0" indent="-180000" defTabSz="914400" eaLnBrk="1" fontAlgn="base" latinLnBrk="0" hangingPunct="1">
              <a:lnSpc>
                <a:spcPct val="100000"/>
              </a:lnSpc>
              <a:spcBef>
                <a:spcPts val="800"/>
              </a:spcBef>
              <a:spcAft>
                <a:spcPct val="0"/>
              </a:spcAft>
              <a:buClrTx/>
              <a:buSzTx/>
              <a:buFont typeface="Ericsson Hilda" panose="00000500000000000000" pitchFamily="2" charset="0"/>
              <a:buChar char="●"/>
              <a:tabLst/>
              <a:defRPr/>
            </a:pPr>
            <a:endParaRPr kumimoji="0" lang="en-IE" b="0" i="0" u="none" strike="noStrike" kern="1000" cap="none" spc="-30" normalizeH="0" baseline="0" noProof="0" err="1">
              <a:ln>
                <a:noFill/>
              </a:ln>
              <a:solidFill>
                <a:srgbClr val="FFFFFF"/>
              </a:solidFill>
              <a:effectLst/>
              <a:uLnTx/>
              <a:uFillTx/>
              <a:latin typeface="Ericsson Hilda"/>
            </a:endParaRPr>
          </a:p>
        </p:txBody>
      </p:sp>
      <p:sp>
        <p:nvSpPr>
          <p:cNvPr id="258" name="Oval 257">
            <a:extLst>
              <a:ext uri="{FF2B5EF4-FFF2-40B4-BE49-F238E27FC236}">
                <a16:creationId xmlns:a16="http://schemas.microsoft.com/office/drawing/2014/main" id="{6ED293B4-A432-490A-83C7-CCBEC79A5BEB}"/>
              </a:ext>
            </a:extLst>
          </p:cNvPr>
          <p:cNvSpPr/>
          <p:nvPr/>
        </p:nvSpPr>
        <p:spPr bwMode="auto">
          <a:xfrm>
            <a:off x="86362" y="2480612"/>
            <a:ext cx="1029797" cy="1100606"/>
          </a:xfrm>
          <a:prstGeom prst="ellipse">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a:ln>
                  <a:noFill/>
                </a:ln>
                <a:solidFill>
                  <a:srgbClr val="FFFFFF"/>
                </a:solidFill>
                <a:effectLst/>
                <a:uLnTx/>
                <a:uFillTx/>
                <a:latin typeface="Ericsson Hilda"/>
              </a:rPr>
              <a:t>SDC</a:t>
            </a:r>
          </a:p>
        </p:txBody>
      </p:sp>
      <p:sp>
        <p:nvSpPr>
          <p:cNvPr id="259" name="Oval 258">
            <a:extLst>
              <a:ext uri="{FF2B5EF4-FFF2-40B4-BE49-F238E27FC236}">
                <a16:creationId xmlns:a16="http://schemas.microsoft.com/office/drawing/2014/main" id="{EF89C8D6-B4D4-4D56-AB87-BD74FF863D0D}"/>
              </a:ext>
            </a:extLst>
          </p:cNvPr>
          <p:cNvSpPr/>
          <p:nvPr/>
        </p:nvSpPr>
        <p:spPr bwMode="auto">
          <a:xfrm>
            <a:off x="1852018" y="1586812"/>
            <a:ext cx="963509" cy="877326"/>
          </a:xfrm>
          <a:prstGeom prst="ellipse">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400" b="0" i="0" u="none" strike="noStrike" kern="1000" cap="none" spc="-30" normalizeH="0" baseline="0" noProof="0">
                <a:ln>
                  <a:noFill/>
                </a:ln>
                <a:solidFill>
                  <a:srgbClr val="FFFFFF"/>
                </a:solidFill>
                <a:effectLst/>
                <a:uLnTx/>
                <a:uFillTx/>
                <a:latin typeface="Ericsson Hilda"/>
              </a:rPr>
              <a:t>DMaaP</a:t>
            </a:r>
          </a:p>
        </p:txBody>
      </p:sp>
      <p:sp>
        <p:nvSpPr>
          <p:cNvPr id="260" name="Oval 259">
            <a:extLst>
              <a:ext uri="{FF2B5EF4-FFF2-40B4-BE49-F238E27FC236}">
                <a16:creationId xmlns:a16="http://schemas.microsoft.com/office/drawing/2014/main" id="{195FC58D-2B36-4BAE-A958-AA92CE348D04}"/>
              </a:ext>
            </a:extLst>
          </p:cNvPr>
          <p:cNvSpPr/>
          <p:nvPr/>
        </p:nvSpPr>
        <p:spPr bwMode="auto">
          <a:xfrm>
            <a:off x="86361" y="5228019"/>
            <a:ext cx="1029797" cy="1100606"/>
          </a:xfrm>
          <a:prstGeom prst="ellipse">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a:ln>
                  <a:noFill/>
                </a:ln>
                <a:solidFill>
                  <a:srgbClr val="FFFFFF"/>
                </a:solidFill>
                <a:effectLst/>
                <a:uLnTx/>
                <a:uFillTx/>
                <a:latin typeface="Ericsson Hilda"/>
              </a:rPr>
              <a:t>A&amp;AI</a:t>
            </a:r>
          </a:p>
        </p:txBody>
      </p:sp>
      <p:cxnSp>
        <p:nvCxnSpPr>
          <p:cNvPr id="261" name="Straight Connector 260">
            <a:extLst>
              <a:ext uri="{FF2B5EF4-FFF2-40B4-BE49-F238E27FC236}">
                <a16:creationId xmlns:a16="http://schemas.microsoft.com/office/drawing/2014/main" id="{E3D78BFC-59B1-43E5-B4EC-BE50006080D2}"/>
              </a:ext>
            </a:extLst>
          </p:cNvPr>
          <p:cNvCxnSpPr>
            <a:cxnSpLocks/>
            <a:stCxn id="254" idx="4"/>
          </p:cNvCxnSpPr>
          <p:nvPr/>
        </p:nvCxnSpPr>
        <p:spPr bwMode="auto">
          <a:xfrm>
            <a:off x="4560851" y="4317388"/>
            <a:ext cx="20774" cy="261817"/>
          </a:xfrm>
          <a:prstGeom prst="line">
            <a:avLst/>
          </a:prstGeom>
          <a:solidFill>
            <a:srgbClr val="0082F0"/>
          </a:solidFill>
          <a:ln w="12700" cap="flat" cmpd="sng" algn="ctr">
            <a:solidFill>
              <a:srgbClr val="181818"/>
            </a:solidFill>
            <a:prstDash val="solid"/>
            <a:round/>
            <a:headEnd type="none" w="med" len="med"/>
            <a:tailEnd type="none"/>
          </a:ln>
          <a:effectLst/>
        </p:spPr>
      </p:cxnSp>
      <p:cxnSp>
        <p:nvCxnSpPr>
          <p:cNvPr id="262" name="Straight Arrow Connector 261">
            <a:extLst>
              <a:ext uri="{FF2B5EF4-FFF2-40B4-BE49-F238E27FC236}">
                <a16:creationId xmlns:a16="http://schemas.microsoft.com/office/drawing/2014/main" id="{B0BB3965-7B0B-4F98-93D9-DD6DEC175BEA}"/>
              </a:ext>
            </a:extLst>
          </p:cNvPr>
          <p:cNvCxnSpPr>
            <a:cxnSpLocks/>
            <a:stCxn id="257" idx="0"/>
            <a:endCxn id="255" idx="4"/>
          </p:cNvCxnSpPr>
          <p:nvPr/>
        </p:nvCxnSpPr>
        <p:spPr bwMode="auto">
          <a:xfrm flipH="1" flipV="1">
            <a:off x="8491019" y="3122730"/>
            <a:ext cx="12215" cy="473039"/>
          </a:xfrm>
          <a:prstGeom prst="straightConnector1">
            <a:avLst/>
          </a:prstGeom>
          <a:solidFill>
            <a:srgbClr val="0082F0"/>
          </a:solidFill>
          <a:ln w="28575" cap="flat" cmpd="sng" algn="ctr">
            <a:solidFill>
              <a:srgbClr val="0000CC"/>
            </a:solidFill>
            <a:prstDash val="solid"/>
            <a:round/>
            <a:headEnd type="none" w="med" len="med"/>
            <a:tailEnd type="triangle"/>
          </a:ln>
          <a:effectLst/>
        </p:spPr>
      </p:cxnSp>
      <p:cxnSp>
        <p:nvCxnSpPr>
          <p:cNvPr id="263" name="Straight Arrow Connector 19">
            <a:extLst>
              <a:ext uri="{FF2B5EF4-FFF2-40B4-BE49-F238E27FC236}">
                <a16:creationId xmlns:a16="http://schemas.microsoft.com/office/drawing/2014/main" id="{F73ED344-568E-4EC2-A298-E8B637CE735F}"/>
              </a:ext>
            </a:extLst>
          </p:cNvPr>
          <p:cNvCxnSpPr>
            <a:cxnSpLocks/>
            <a:stCxn id="255" idx="1"/>
            <a:endCxn id="256" idx="6"/>
          </p:cNvCxnSpPr>
          <p:nvPr/>
        </p:nvCxnSpPr>
        <p:spPr bwMode="auto">
          <a:xfrm rot="16200000" flipV="1">
            <a:off x="7594335" y="1767426"/>
            <a:ext cx="348410" cy="864507"/>
          </a:xfrm>
          <a:prstGeom prst="curvedConnector2">
            <a:avLst/>
          </a:prstGeom>
          <a:solidFill>
            <a:srgbClr val="0082F0"/>
          </a:solidFill>
          <a:ln w="28575" cap="flat" cmpd="sng" algn="ctr">
            <a:solidFill>
              <a:srgbClr val="0000CC"/>
            </a:solidFill>
            <a:prstDash val="solid"/>
            <a:round/>
            <a:headEnd type="none" w="med" len="med"/>
            <a:tailEnd type="triangle"/>
          </a:ln>
          <a:effectLst/>
        </p:spPr>
      </p:cxnSp>
      <p:cxnSp>
        <p:nvCxnSpPr>
          <p:cNvPr id="264" name="Straight Arrow Connector 19">
            <a:extLst>
              <a:ext uri="{FF2B5EF4-FFF2-40B4-BE49-F238E27FC236}">
                <a16:creationId xmlns:a16="http://schemas.microsoft.com/office/drawing/2014/main" id="{6B8640A4-E58C-46AB-A1E7-D715101C0C68}"/>
              </a:ext>
            </a:extLst>
          </p:cNvPr>
          <p:cNvCxnSpPr>
            <a:cxnSpLocks/>
            <a:stCxn id="258" idx="0"/>
            <a:endCxn id="259" idx="2"/>
          </p:cNvCxnSpPr>
          <p:nvPr/>
        </p:nvCxnSpPr>
        <p:spPr bwMode="auto">
          <a:xfrm rot="5400000" flipH="1" flipV="1">
            <a:off x="999071" y="1627666"/>
            <a:ext cx="455137" cy="1250757"/>
          </a:xfrm>
          <a:prstGeom prst="curvedConnector2">
            <a:avLst/>
          </a:prstGeom>
          <a:solidFill>
            <a:srgbClr val="0082F0"/>
          </a:solidFill>
          <a:ln w="28575" cap="flat" cmpd="sng" algn="ctr">
            <a:solidFill>
              <a:srgbClr val="FF0000"/>
            </a:solidFill>
            <a:prstDash val="solid"/>
            <a:round/>
            <a:headEnd type="none" w="med" len="med"/>
            <a:tailEnd type="triangle"/>
          </a:ln>
          <a:effectLst/>
        </p:spPr>
      </p:cxnSp>
      <p:cxnSp>
        <p:nvCxnSpPr>
          <p:cNvPr id="265" name="Straight Arrow Connector 19">
            <a:extLst>
              <a:ext uri="{FF2B5EF4-FFF2-40B4-BE49-F238E27FC236}">
                <a16:creationId xmlns:a16="http://schemas.microsoft.com/office/drawing/2014/main" id="{DAE1AAB0-955F-4ED9-BDFD-82F704B9FD32}"/>
              </a:ext>
            </a:extLst>
          </p:cNvPr>
          <p:cNvCxnSpPr>
            <a:cxnSpLocks/>
            <a:stCxn id="259" idx="6"/>
            <a:endCxn id="254" idx="1"/>
          </p:cNvCxnSpPr>
          <p:nvPr/>
        </p:nvCxnSpPr>
        <p:spPr bwMode="auto">
          <a:xfrm>
            <a:off x="2815527" y="2025475"/>
            <a:ext cx="1269586" cy="1352487"/>
          </a:xfrm>
          <a:prstGeom prst="curvedConnector2">
            <a:avLst/>
          </a:prstGeom>
          <a:solidFill>
            <a:srgbClr val="0082F0"/>
          </a:solidFill>
          <a:ln w="28575" cap="flat" cmpd="sng" algn="ctr">
            <a:solidFill>
              <a:srgbClr val="FF0000"/>
            </a:solidFill>
            <a:prstDash val="solid"/>
            <a:round/>
            <a:headEnd type="none" w="med" len="med"/>
            <a:tailEnd type="triangle"/>
          </a:ln>
          <a:effectLst/>
        </p:spPr>
      </p:cxnSp>
      <p:cxnSp>
        <p:nvCxnSpPr>
          <p:cNvPr id="266" name="Straight Arrow Connector 19">
            <a:extLst>
              <a:ext uri="{FF2B5EF4-FFF2-40B4-BE49-F238E27FC236}">
                <a16:creationId xmlns:a16="http://schemas.microsoft.com/office/drawing/2014/main" id="{E1CE9B34-8FF9-44D4-A67C-E1579C2A340A}"/>
              </a:ext>
            </a:extLst>
          </p:cNvPr>
          <p:cNvCxnSpPr>
            <a:cxnSpLocks/>
            <a:stCxn id="256" idx="2"/>
            <a:endCxn id="254" idx="7"/>
          </p:cNvCxnSpPr>
          <p:nvPr/>
        </p:nvCxnSpPr>
        <p:spPr bwMode="auto">
          <a:xfrm rot="10800000" flipV="1">
            <a:off x="5036589" y="2025474"/>
            <a:ext cx="1291887" cy="1352487"/>
          </a:xfrm>
          <a:prstGeom prst="curvedConnector2">
            <a:avLst/>
          </a:prstGeom>
          <a:solidFill>
            <a:srgbClr val="0082F0"/>
          </a:solidFill>
          <a:ln w="28575" cap="flat" cmpd="sng" algn="ctr">
            <a:solidFill>
              <a:srgbClr val="0000CC"/>
            </a:solidFill>
            <a:prstDash val="solid"/>
            <a:round/>
            <a:headEnd type="none" w="med" len="med"/>
            <a:tailEnd type="triangle"/>
          </a:ln>
          <a:effectLst/>
        </p:spPr>
      </p:cxnSp>
      <p:sp>
        <p:nvSpPr>
          <p:cNvPr id="267" name="TextBox 266">
            <a:extLst>
              <a:ext uri="{FF2B5EF4-FFF2-40B4-BE49-F238E27FC236}">
                <a16:creationId xmlns:a16="http://schemas.microsoft.com/office/drawing/2014/main" id="{CD0F72BB-1461-4C2D-A079-840ED2185141}"/>
              </a:ext>
            </a:extLst>
          </p:cNvPr>
          <p:cNvSpPr txBox="1"/>
          <p:nvPr/>
        </p:nvSpPr>
        <p:spPr>
          <a:xfrm>
            <a:off x="762562" y="1735900"/>
            <a:ext cx="699260" cy="436254"/>
          </a:xfrm>
          <a:prstGeom prst="rect">
            <a:avLst/>
          </a:prstGeom>
        </p:spPr>
        <p:txBody>
          <a:bodyPr vert="horz" wrap="none" lIns="72000" tIns="36000" rIns="72000" bIns="36000" rtlCol="0" anchor="ctr">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600" b="1" i="0" u="none" strike="noStrike" kern="1000" cap="none" spc="-30" normalizeH="0" baseline="0" noProof="0">
                <a:ln>
                  <a:noFill/>
                </a:ln>
                <a:solidFill>
                  <a:srgbClr val="FF0000"/>
                </a:solidFill>
                <a:effectLst/>
                <a:uLnTx/>
                <a:uFillTx/>
                <a:latin typeface="Ericsson Hilda"/>
              </a:rPr>
              <a:t>CSAR</a:t>
            </a:r>
          </a:p>
        </p:txBody>
      </p:sp>
      <p:sp>
        <p:nvSpPr>
          <p:cNvPr id="268" name="TextBox 267">
            <a:extLst>
              <a:ext uri="{FF2B5EF4-FFF2-40B4-BE49-F238E27FC236}">
                <a16:creationId xmlns:a16="http://schemas.microsoft.com/office/drawing/2014/main" id="{0E62612A-0540-4409-974A-4ED400ED4B89}"/>
              </a:ext>
            </a:extLst>
          </p:cNvPr>
          <p:cNvSpPr txBox="1"/>
          <p:nvPr/>
        </p:nvSpPr>
        <p:spPr>
          <a:xfrm>
            <a:off x="8462410" y="3354729"/>
            <a:ext cx="699260" cy="436254"/>
          </a:xfrm>
          <a:prstGeom prst="rect">
            <a:avLst/>
          </a:prstGeom>
        </p:spPr>
        <p:txBody>
          <a:bodyPr vert="horz" wrap="none" lIns="72000" tIns="36000" rIns="72000" bIns="36000" rtlCol="0" anchor="ctr">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a:ln>
                  <a:noFill/>
                </a:ln>
                <a:solidFill>
                  <a:srgbClr val="181818"/>
                </a:solidFill>
                <a:effectLst/>
                <a:uLnTx/>
                <a:uFillTx/>
                <a:latin typeface="Ericsson Hilda"/>
              </a:rPr>
              <a:t>StndDef</a:t>
            </a:r>
          </a:p>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a:ln>
                  <a:noFill/>
                </a:ln>
                <a:solidFill>
                  <a:srgbClr val="181818"/>
                </a:solidFill>
                <a:effectLst/>
                <a:uLnTx/>
                <a:uFillTx/>
                <a:latin typeface="Ericsson Hilda"/>
              </a:rPr>
              <a:t>VES ++</a:t>
            </a:r>
          </a:p>
        </p:txBody>
      </p:sp>
      <p:sp>
        <p:nvSpPr>
          <p:cNvPr id="269" name="TextBox 268">
            <a:extLst>
              <a:ext uri="{FF2B5EF4-FFF2-40B4-BE49-F238E27FC236}">
                <a16:creationId xmlns:a16="http://schemas.microsoft.com/office/drawing/2014/main" id="{5D1F1C5E-37DC-4CC3-A2AD-E22D19F7C3EE}"/>
              </a:ext>
            </a:extLst>
          </p:cNvPr>
          <p:cNvSpPr txBox="1"/>
          <p:nvPr/>
        </p:nvSpPr>
        <p:spPr>
          <a:xfrm>
            <a:off x="7823142" y="1659288"/>
            <a:ext cx="1154733" cy="436254"/>
          </a:xfrm>
          <a:prstGeom prst="rect">
            <a:avLst/>
          </a:prstGeom>
        </p:spPr>
        <p:txBody>
          <a:bodyPr vert="horz" wrap="none" lIns="72000" tIns="36000" rIns="72000" bIns="36000" rtlCol="0" anchor="ctr">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100" b="0" i="0" u="none" strike="noStrike" kern="1000" cap="none" spc="-30" normalizeH="0" baseline="0" noProof="0">
                <a:ln>
                  <a:noFill/>
                </a:ln>
                <a:solidFill>
                  <a:srgbClr val="181818"/>
                </a:solidFill>
                <a:effectLst/>
                <a:uLnTx/>
                <a:uFillTx/>
                <a:latin typeface="Ericsson Hilda"/>
              </a:rPr>
              <a:t>3GPP-Configuration </a:t>
            </a:r>
          </a:p>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100" b="0" i="0" u="none" strike="noStrike" kern="1000" cap="none" spc="-30" normalizeH="0" baseline="0" noProof="0">
                <a:ln>
                  <a:noFill/>
                </a:ln>
                <a:solidFill>
                  <a:srgbClr val="181818"/>
                </a:solidFill>
                <a:effectLst/>
                <a:uLnTx/>
                <a:uFillTx/>
                <a:latin typeface="Ericsson Hilda"/>
              </a:rPr>
              <a:t>(</a:t>
            </a:r>
            <a:r>
              <a:rPr kumimoji="0" lang="en-IE" sz="1100" b="0" i="0" u="none" strike="noStrike" kern="1000" cap="none" spc="-30" normalizeH="0" baseline="0" noProof="0" err="1">
                <a:ln>
                  <a:noFill/>
                </a:ln>
                <a:solidFill>
                  <a:srgbClr val="181818"/>
                </a:solidFill>
                <a:effectLst/>
                <a:uLnTx/>
                <a:uFillTx/>
                <a:latin typeface="Ericsson Hilda"/>
              </a:rPr>
              <a:t>NameSpace</a:t>
            </a:r>
            <a:r>
              <a:rPr kumimoji="0" lang="en-IE" sz="1100" b="0" i="0" u="none" strike="noStrike" kern="1000" cap="none" spc="-30" normalizeH="0" baseline="0" noProof="0">
                <a:ln>
                  <a:noFill/>
                </a:ln>
                <a:solidFill>
                  <a:srgbClr val="181818"/>
                </a:solidFill>
                <a:effectLst/>
                <a:uLnTx/>
                <a:uFillTx/>
                <a:latin typeface="Ericsson Hilda"/>
              </a:rPr>
              <a:t>)</a:t>
            </a:r>
          </a:p>
        </p:txBody>
      </p:sp>
      <p:sp>
        <p:nvSpPr>
          <p:cNvPr id="270" name="Oval 269">
            <a:extLst>
              <a:ext uri="{FF2B5EF4-FFF2-40B4-BE49-F238E27FC236}">
                <a16:creationId xmlns:a16="http://schemas.microsoft.com/office/drawing/2014/main" id="{F58461E8-188C-43C1-857C-A7B360289BC5}"/>
              </a:ext>
            </a:extLst>
          </p:cNvPr>
          <p:cNvSpPr/>
          <p:nvPr/>
        </p:nvSpPr>
        <p:spPr bwMode="auto">
          <a:xfrm>
            <a:off x="4473396" y="2277356"/>
            <a:ext cx="1519725" cy="641951"/>
          </a:xfrm>
          <a:prstGeom prst="ellipse">
            <a:avLst/>
          </a:prstGeom>
          <a:solidFill>
            <a:srgbClr val="7030A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a:ln>
                  <a:noFill/>
                </a:ln>
                <a:solidFill>
                  <a:srgbClr val="FFFFFF"/>
                </a:solidFill>
                <a:effectLst/>
                <a:uLnTx/>
                <a:uFillTx/>
                <a:latin typeface="Ericsson Hilda"/>
              </a:rPr>
              <a:t>Update</a:t>
            </a:r>
          </a:p>
        </p:txBody>
      </p:sp>
      <p:cxnSp>
        <p:nvCxnSpPr>
          <p:cNvPr id="271" name="Straight Arrow Connector 19">
            <a:extLst>
              <a:ext uri="{FF2B5EF4-FFF2-40B4-BE49-F238E27FC236}">
                <a16:creationId xmlns:a16="http://schemas.microsoft.com/office/drawing/2014/main" id="{C7D52F3F-B7D9-4304-9FA4-B9C1BE15FAF4}"/>
              </a:ext>
            </a:extLst>
          </p:cNvPr>
          <p:cNvCxnSpPr>
            <a:cxnSpLocks/>
            <a:stCxn id="254" idx="2"/>
            <a:endCxn id="260" idx="7"/>
          </p:cNvCxnSpPr>
          <p:nvPr/>
        </p:nvCxnSpPr>
        <p:spPr bwMode="auto">
          <a:xfrm rot="10800000" flipV="1">
            <a:off x="965348" y="3767085"/>
            <a:ext cx="2922708" cy="1622114"/>
          </a:xfrm>
          <a:prstGeom prst="curvedConnector2">
            <a:avLst/>
          </a:prstGeom>
          <a:solidFill>
            <a:srgbClr val="0082F0"/>
          </a:solidFill>
          <a:ln w="28575" cap="flat" cmpd="sng" algn="ctr">
            <a:solidFill>
              <a:srgbClr val="663300"/>
            </a:solidFill>
            <a:prstDash val="solid"/>
            <a:round/>
            <a:headEnd type="none" w="med" len="med"/>
            <a:tailEnd type="triangle"/>
          </a:ln>
          <a:effectLst/>
        </p:spPr>
      </p:cxnSp>
      <p:sp>
        <p:nvSpPr>
          <p:cNvPr id="272" name="Rectangle: Rounded Corners 271">
            <a:extLst>
              <a:ext uri="{FF2B5EF4-FFF2-40B4-BE49-F238E27FC236}">
                <a16:creationId xmlns:a16="http://schemas.microsoft.com/office/drawing/2014/main" id="{D1AE4E72-452B-4D6C-97C4-6E35CE88146F}"/>
              </a:ext>
            </a:extLst>
          </p:cNvPr>
          <p:cNvSpPr/>
          <p:nvPr/>
        </p:nvSpPr>
        <p:spPr bwMode="auto">
          <a:xfrm>
            <a:off x="1631056" y="5240021"/>
            <a:ext cx="1934451" cy="389268"/>
          </a:xfrm>
          <a:prstGeom prst="roundRect">
            <a:avLst/>
          </a:prstGeom>
          <a:solidFill>
            <a:srgbClr val="0FC373">
              <a:lumMod val="50000"/>
            </a:srgb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a:ln>
                  <a:noFill/>
                </a:ln>
                <a:solidFill>
                  <a:srgbClr val="FFFFFF"/>
                </a:solidFill>
                <a:effectLst/>
                <a:uLnTx/>
                <a:uFillTx/>
                <a:latin typeface="Ericsson Hilda"/>
              </a:rPr>
              <a:t>OOF/SON/PCI</a:t>
            </a:r>
          </a:p>
        </p:txBody>
      </p:sp>
      <p:sp>
        <p:nvSpPr>
          <p:cNvPr id="273" name="Rectangle: Rounded Corners 272">
            <a:extLst>
              <a:ext uri="{FF2B5EF4-FFF2-40B4-BE49-F238E27FC236}">
                <a16:creationId xmlns:a16="http://schemas.microsoft.com/office/drawing/2014/main" id="{967F0203-21BE-45F9-B71F-13C13015FA54}"/>
              </a:ext>
            </a:extLst>
          </p:cNvPr>
          <p:cNvSpPr/>
          <p:nvPr/>
        </p:nvSpPr>
        <p:spPr bwMode="auto">
          <a:xfrm>
            <a:off x="1631055" y="5662407"/>
            <a:ext cx="1934451" cy="389268"/>
          </a:xfrm>
          <a:prstGeom prst="roundRect">
            <a:avLst/>
          </a:prstGeom>
          <a:solidFill>
            <a:srgbClr val="0FC373">
              <a:lumMod val="50000"/>
            </a:srgb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sz="1600" b="0" i="0" u="none" strike="noStrike" kern="1000" cap="none" spc="-30" normalizeH="0" baseline="0" noProof="0">
                <a:ln>
                  <a:noFill/>
                </a:ln>
                <a:solidFill>
                  <a:srgbClr val="FFFFFF"/>
                </a:solidFill>
                <a:effectLst/>
                <a:uLnTx/>
                <a:uFillTx/>
                <a:latin typeface="Ericsson Hilda"/>
              </a:rPr>
              <a:t>E2E Network Slicing</a:t>
            </a:r>
          </a:p>
        </p:txBody>
      </p:sp>
      <p:sp>
        <p:nvSpPr>
          <p:cNvPr id="274" name="Rectangle: Rounded Corners 273">
            <a:extLst>
              <a:ext uri="{FF2B5EF4-FFF2-40B4-BE49-F238E27FC236}">
                <a16:creationId xmlns:a16="http://schemas.microsoft.com/office/drawing/2014/main" id="{4ECEDF0D-F42F-4CFE-B6CA-0AA3881C0B54}"/>
              </a:ext>
            </a:extLst>
          </p:cNvPr>
          <p:cNvSpPr/>
          <p:nvPr/>
        </p:nvSpPr>
        <p:spPr bwMode="auto">
          <a:xfrm>
            <a:off x="1631055" y="6087731"/>
            <a:ext cx="1934451" cy="389268"/>
          </a:xfrm>
          <a:prstGeom prst="roundRect">
            <a:avLst/>
          </a:prstGeom>
          <a:solidFill>
            <a:srgbClr val="0FC373">
              <a:lumMod val="50000"/>
            </a:srgb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sz="1600" b="0" i="0" u="none" strike="noStrike" kern="1000" cap="none" spc="-30" normalizeH="0" baseline="0" noProof="0">
                <a:ln>
                  <a:noFill/>
                </a:ln>
                <a:solidFill>
                  <a:srgbClr val="FFFFFF"/>
                </a:solidFill>
                <a:effectLst/>
                <a:uLnTx/>
                <a:uFillTx/>
                <a:latin typeface="Ericsson Hilda"/>
              </a:rPr>
              <a:t>A1 Extension, policies</a:t>
            </a:r>
          </a:p>
        </p:txBody>
      </p:sp>
      <p:cxnSp>
        <p:nvCxnSpPr>
          <p:cNvPr id="275" name="Straight Arrow Connector 19">
            <a:extLst>
              <a:ext uri="{FF2B5EF4-FFF2-40B4-BE49-F238E27FC236}">
                <a16:creationId xmlns:a16="http://schemas.microsoft.com/office/drawing/2014/main" id="{98032975-5D39-4340-A084-E38CFC9FD78A}"/>
              </a:ext>
            </a:extLst>
          </p:cNvPr>
          <p:cNvCxnSpPr>
            <a:cxnSpLocks/>
            <a:stCxn id="272" idx="3"/>
            <a:endCxn id="300" idx="2"/>
          </p:cNvCxnSpPr>
          <p:nvPr/>
        </p:nvCxnSpPr>
        <p:spPr bwMode="auto">
          <a:xfrm flipV="1">
            <a:off x="3565507" y="5056266"/>
            <a:ext cx="590390" cy="378389"/>
          </a:xfrm>
          <a:prstGeom prst="curvedConnector2">
            <a:avLst/>
          </a:prstGeom>
          <a:solidFill>
            <a:srgbClr val="0082F0"/>
          </a:solidFill>
          <a:ln w="28575" cap="flat" cmpd="sng" algn="ctr">
            <a:solidFill>
              <a:srgbClr val="006600"/>
            </a:solidFill>
            <a:prstDash val="solid"/>
            <a:round/>
            <a:headEnd type="none" w="med" len="med"/>
            <a:tailEnd type="triangle"/>
          </a:ln>
          <a:effectLst/>
        </p:spPr>
      </p:cxnSp>
      <p:cxnSp>
        <p:nvCxnSpPr>
          <p:cNvPr id="276" name="Straight Arrow Connector 19">
            <a:extLst>
              <a:ext uri="{FF2B5EF4-FFF2-40B4-BE49-F238E27FC236}">
                <a16:creationId xmlns:a16="http://schemas.microsoft.com/office/drawing/2014/main" id="{49003928-4EE3-4955-8647-4C0E59B743DE}"/>
              </a:ext>
            </a:extLst>
          </p:cNvPr>
          <p:cNvCxnSpPr>
            <a:cxnSpLocks/>
            <a:stCxn id="273" idx="3"/>
            <a:endCxn id="299" idx="2"/>
          </p:cNvCxnSpPr>
          <p:nvPr/>
        </p:nvCxnSpPr>
        <p:spPr bwMode="auto">
          <a:xfrm flipV="1">
            <a:off x="3565506" y="5101986"/>
            <a:ext cx="846630" cy="755055"/>
          </a:xfrm>
          <a:prstGeom prst="curvedConnector2">
            <a:avLst/>
          </a:prstGeom>
          <a:solidFill>
            <a:srgbClr val="0082F0"/>
          </a:solidFill>
          <a:ln w="28575" cap="flat" cmpd="sng" algn="ctr">
            <a:solidFill>
              <a:srgbClr val="006600"/>
            </a:solidFill>
            <a:prstDash val="solid"/>
            <a:round/>
            <a:headEnd type="none" w="med" len="med"/>
            <a:tailEnd type="triangle"/>
          </a:ln>
          <a:effectLst/>
        </p:spPr>
      </p:cxnSp>
      <p:cxnSp>
        <p:nvCxnSpPr>
          <p:cNvPr id="277" name="Straight Arrow Connector 19">
            <a:extLst>
              <a:ext uri="{FF2B5EF4-FFF2-40B4-BE49-F238E27FC236}">
                <a16:creationId xmlns:a16="http://schemas.microsoft.com/office/drawing/2014/main" id="{1155A5D3-5133-4718-B3DC-39A0736686CB}"/>
              </a:ext>
            </a:extLst>
          </p:cNvPr>
          <p:cNvCxnSpPr>
            <a:cxnSpLocks/>
            <a:stCxn id="274" idx="3"/>
            <a:endCxn id="298" idx="2"/>
          </p:cNvCxnSpPr>
          <p:nvPr/>
        </p:nvCxnSpPr>
        <p:spPr bwMode="auto">
          <a:xfrm flipV="1">
            <a:off x="3565506" y="5104102"/>
            <a:ext cx="1102869" cy="1178263"/>
          </a:xfrm>
          <a:prstGeom prst="curvedConnector2">
            <a:avLst/>
          </a:prstGeom>
          <a:solidFill>
            <a:srgbClr val="0082F0"/>
          </a:solidFill>
          <a:ln w="28575" cap="flat" cmpd="sng" algn="ctr">
            <a:solidFill>
              <a:srgbClr val="006600"/>
            </a:solidFill>
            <a:prstDash val="solid"/>
            <a:round/>
            <a:headEnd type="none" w="med" len="med"/>
            <a:tailEnd type="triangle"/>
          </a:ln>
          <a:effectLst/>
        </p:spPr>
      </p:cxnSp>
      <p:sp>
        <p:nvSpPr>
          <p:cNvPr id="278" name="TextBox 277">
            <a:extLst>
              <a:ext uri="{FF2B5EF4-FFF2-40B4-BE49-F238E27FC236}">
                <a16:creationId xmlns:a16="http://schemas.microsoft.com/office/drawing/2014/main" id="{91196F49-5343-40B0-8B50-FFEAA990DF8B}"/>
              </a:ext>
            </a:extLst>
          </p:cNvPr>
          <p:cNvSpPr txBox="1"/>
          <p:nvPr/>
        </p:nvSpPr>
        <p:spPr>
          <a:xfrm>
            <a:off x="4530412" y="5509838"/>
            <a:ext cx="699260" cy="436254"/>
          </a:xfrm>
          <a:prstGeom prst="rect">
            <a:avLst/>
          </a:prstGeom>
        </p:spPr>
        <p:txBody>
          <a:bodyPr vert="horz" wrap="none" lIns="72000" tIns="36000" rIns="72000" bIns="36000" rtlCol="0" anchor="ctr">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a:ln>
                  <a:noFill/>
                </a:ln>
                <a:solidFill>
                  <a:srgbClr val="181818"/>
                </a:solidFill>
                <a:effectLst/>
                <a:uLnTx/>
                <a:uFillTx/>
                <a:latin typeface="Ericsson Hilda"/>
              </a:rPr>
              <a:t>CRUD</a:t>
            </a:r>
          </a:p>
        </p:txBody>
      </p:sp>
      <p:sp>
        <p:nvSpPr>
          <p:cNvPr id="279" name="Flowchart: Magnetic Disk 278">
            <a:extLst>
              <a:ext uri="{FF2B5EF4-FFF2-40B4-BE49-F238E27FC236}">
                <a16:creationId xmlns:a16="http://schemas.microsoft.com/office/drawing/2014/main" id="{D3717DD7-42BB-48C8-ACE1-4386303ED2F1}"/>
              </a:ext>
            </a:extLst>
          </p:cNvPr>
          <p:cNvSpPr/>
          <p:nvPr/>
        </p:nvSpPr>
        <p:spPr bwMode="auto">
          <a:xfrm>
            <a:off x="6100231" y="5254801"/>
            <a:ext cx="699260" cy="623708"/>
          </a:xfrm>
          <a:prstGeom prst="flowChartMagneticDisk">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a:ln>
                  <a:noFill/>
                </a:ln>
                <a:solidFill>
                  <a:srgbClr val="FFFFFF"/>
                </a:solidFill>
                <a:effectLst/>
                <a:uLnTx/>
                <a:uFillTx/>
                <a:latin typeface="Ericsson Hilda"/>
              </a:rPr>
              <a:t>DBMS</a:t>
            </a:r>
          </a:p>
        </p:txBody>
      </p:sp>
      <p:sp>
        <p:nvSpPr>
          <p:cNvPr id="280" name="Rectangle: Rounded Corners 279">
            <a:extLst>
              <a:ext uri="{FF2B5EF4-FFF2-40B4-BE49-F238E27FC236}">
                <a16:creationId xmlns:a16="http://schemas.microsoft.com/office/drawing/2014/main" id="{0F265CCA-0C35-461E-94DB-0901BBE7BF9A}"/>
              </a:ext>
            </a:extLst>
          </p:cNvPr>
          <p:cNvSpPr/>
          <p:nvPr/>
        </p:nvSpPr>
        <p:spPr bwMode="auto">
          <a:xfrm>
            <a:off x="6225181" y="826717"/>
            <a:ext cx="964227" cy="377569"/>
          </a:xfrm>
          <a:prstGeom prst="roundRect">
            <a:avLst/>
          </a:prstGeom>
          <a:solidFill>
            <a:srgbClr val="0FC373">
              <a:lumMod val="50000"/>
            </a:srgb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a:ln>
                  <a:noFill/>
                </a:ln>
                <a:solidFill>
                  <a:srgbClr val="FFFFFF"/>
                </a:solidFill>
                <a:effectLst/>
                <a:uLnTx/>
                <a:uFillTx/>
                <a:latin typeface="Ericsson Hilda"/>
              </a:rPr>
              <a:t>Use case</a:t>
            </a:r>
          </a:p>
        </p:txBody>
      </p:sp>
      <p:sp>
        <p:nvSpPr>
          <p:cNvPr id="281" name="Rectangle: Rounded Corners 280">
            <a:extLst>
              <a:ext uri="{FF2B5EF4-FFF2-40B4-BE49-F238E27FC236}">
                <a16:creationId xmlns:a16="http://schemas.microsoft.com/office/drawing/2014/main" id="{FA101293-F344-435A-9090-25EA462519B0}"/>
              </a:ext>
            </a:extLst>
          </p:cNvPr>
          <p:cNvSpPr/>
          <p:nvPr/>
        </p:nvSpPr>
        <p:spPr bwMode="auto">
          <a:xfrm>
            <a:off x="7190146" y="825598"/>
            <a:ext cx="964227" cy="377569"/>
          </a:xfrm>
          <a:prstGeom prst="roundRect">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a:ln>
                  <a:noFill/>
                </a:ln>
                <a:solidFill>
                  <a:srgbClr val="FFFFFF"/>
                </a:solidFill>
                <a:effectLst/>
                <a:uLnTx/>
                <a:uFillTx/>
                <a:latin typeface="Ericsson Hilda"/>
              </a:rPr>
              <a:t>Component</a:t>
            </a:r>
          </a:p>
        </p:txBody>
      </p:sp>
      <p:sp>
        <p:nvSpPr>
          <p:cNvPr id="282" name="Rectangle: Rounded Corners 281">
            <a:extLst>
              <a:ext uri="{FF2B5EF4-FFF2-40B4-BE49-F238E27FC236}">
                <a16:creationId xmlns:a16="http://schemas.microsoft.com/office/drawing/2014/main" id="{69D15BCE-2C24-4C0F-8BAA-8D9CF1F5C06A}"/>
              </a:ext>
            </a:extLst>
          </p:cNvPr>
          <p:cNvSpPr/>
          <p:nvPr/>
        </p:nvSpPr>
        <p:spPr bwMode="auto">
          <a:xfrm>
            <a:off x="8154372" y="825078"/>
            <a:ext cx="964227" cy="377569"/>
          </a:xfrm>
          <a:prstGeom prst="roundRect">
            <a:avLst/>
          </a:prstGeom>
          <a:solidFill>
            <a:srgbClr val="7030A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a:ln>
                  <a:noFill/>
                </a:ln>
                <a:solidFill>
                  <a:srgbClr val="FFFFFF"/>
                </a:solidFill>
                <a:effectLst/>
                <a:uLnTx/>
                <a:uFillTx/>
                <a:latin typeface="Ericsson Hilda"/>
              </a:rPr>
              <a:t>Work required</a:t>
            </a:r>
          </a:p>
        </p:txBody>
      </p:sp>
      <p:sp>
        <p:nvSpPr>
          <p:cNvPr id="283" name="Rectangle: Rounded Corners 282">
            <a:extLst>
              <a:ext uri="{FF2B5EF4-FFF2-40B4-BE49-F238E27FC236}">
                <a16:creationId xmlns:a16="http://schemas.microsoft.com/office/drawing/2014/main" id="{0DC893B1-2FF2-4096-B38E-182663032646}"/>
              </a:ext>
            </a:extLst>
          </p:cNvPr>
          <p:cNvSpPr/>
          <p:nvPr/>
        </p:nvSpPr>
        <p:spPr bwMode="auto">
          <a:xfrm>
            <a:off x="4197738" y="6071879"/>
            <a:ext cx="1934451" cy="481320"/>
          </a:xfrm>
          <a:prstGeom prst="roundRect">
            <a:avLst/>
          </a:prstGeom>
          <a:solidFill>
            <a:srgbClr val="0FC373">
              <a:lumMod val="50000"/>
            </a:srgb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endParaRPr kumimoji="0" lang="en-IE" sz="1400" b="0" i="0" u="none" strike="noStrike" kern="1000" cap="none" spc="-30" normalizeH="0" baseline="0" noProof="0">
              <a:ln>
                <a:noFill/>
              </a:ln>
              <a:solidFill>
                <a:srgbClr val="FFFFFF"/>
              </a:solidFill>
              <a:effectLst/>
              <a:uLnTx/>
              <a:uFillTx/>
              <a:latin typeface="Ericsson Hilda"/>
            </a:endParaRPr>
          </a:p>
        </p:txBody>
      </p:sp>
      <p:sp>
        <p:nvSpPr>
          <p:cNvPr id="284" name="TextBox 283">
            <a:extLst>
              <a:ext uri="{FF2B5EF4-FFF2-40B4-BE49-F238E27FC236}">
                <a16:creationId xmlns:a16="http://schemas.microsoft.com/office/drawing/2014/main" id="{0351A7AA-5AD4-4FDD-83DE-6098CFAAC85B}"/>
              </a:ext>
            </a:extLst>
          </p:cNvPr>
          <p:cNvSpPr txBox="1"/>
          <p:nvPr/>
        </p:nvSpPr>
        <p:spPr>
          <a:xfrm>
            <a:off x="8207759" y="4007453"/>
            <a:ext cx="566181" cy="369332"/>
          </a:xfrm>
          <a:prstGeom prst="rect">
            <a:avLst/>
          </a:prstGeom>
          <a:noFill/>
        </p:spPr>
        <p:txBody>
          <a:bodyPr wrap="none" rtlCol="0">
            <a:spAutoFit/>
          </a:bodyPr>
          <a:lstStyle/>
          <a:p>
            <a:r>
              <a:rPr lang="en-US" b="1">
                <a:solidFill>
                  <a:schemeClr val="bg1"/>
                </a:solidFill>
              </a:rPr>
              <a:t>PNF</a:t>
            </a:r>
          </a:p>
        </p:txBody>
      </p:sp>
      <p:sp>
        <p:nvSpPr>
          <p:cNvPr id="285" name="TextBox 284">
            <a:extLst>
              <a:ext uri="{FF2B5EF4-FFF2-40B4-BE49-F238E27FC236}">
                <a16:creationId xmlns:a16="http://schemas.microsoft.com/office/drawing/2014/main" id="{1EF25F26-CEC3-4181-B2CF-7F2D2574DEE6}"/>
              </a:ext>
            </a:extLst>
          </p:cNvPr>
          <p:cNvSpPr txBox="1"/>
          <p:nvPr/>
        </p:nvSpPr>
        <p:spPr>
          <a:xfrm>
            <a:off x="1825666" y="4338968"/>
            <a:ext cx="1386918" cy="369332"/>
          </a:xfrm>
          <a:prstGeom prst="rect">
            <a:avLst/>
          </a:prstGeom>
          <a:noFill/>
        </p:spPr>
        <p:txBody>
          <a:bodyPr wrap="none" rtlCol="0">
            <a:spAutoFit/>
          </a:bodyPr>
          <a:lstStyle/>
          <a:p>
            <a:r>
              <a:rPr lang="en-US" sz="900"/>
              <a:t>A&amp;AI information</a:t>
            </a:r>
          </a:p>
          <a:p>
            <a:r>
              <a:rPr lang="en-US" sz="900"/>
              <a:t>to uniquely identify a xNF</a:t>
            </a:r>
          </a:p>
        </p:txBody>
      </p:sp>
      <p:grpSp>
        <p:nvGrpSpPr>
          <p:cNvPr id="286" name="Group 285">
            <a:extLst>
              <a:ext uri="{FF2B5EF4-FFF2-40B4-BE49-F238E27FC236}">
                <a16:creationId xmlns:a16="http://schemas.microsoft.com/office/drawing/2014/main" id="{3CF40F85-B6E9-4436-A0CD-2C58ECA27BCD}"/>
              </a:ext>
            </a:extLst>
          </p:cNvPr>
          <p:cNvGrpSpPr/>
          <p:nvPr/>
        </p:nvGrpSpPr>
        <p:grpSpPr>
          <a:xfrm>
            <a:off x="5806321" y="5004289"/>
            <a:ext cx="458699" cy="525037"/>
            <a:chOff x="7570649" y="2641944"/>
            <a:chExt cx="1066703" cy="1220971"/>
          </a:xfrm>
        </p:grpSpPr>
        <p:sp>
          <p:nvSpPr>
            <p:cNvPr id="287" name="Cylinder 286">
              <a:extLst>
                <a:ext uri="{FF2B5EF4-FFF2-40B4-BE49-F238E27FC236}">
                  <a16:creationId xmlns:a16="http://schemas.microsoft.com/office/drawing/2014/main" id="{FF498E2E-0A06-4CDC-82DE-CEDD703BC48C}"/>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8" name="Group 287">
              <a:extLst>
                <a:ext uri="{FF2B5EF4-FFF2-40B4-BE49-F238E27FC236}">
                  <a16:creationId xmlns:a16="http://schemas.microsoft.com/office/drawing/2014/main" id="{55938236-90C5-410A-A582-44F881292DA2}"/>
                </a:ext>
              </a:extLst>
            </p:cNvPr>
            <p:cNvGrpSpPr/>
            <p:nvPr/>
          </p:nvGrpSpPr>
          <p:grpSpPr>
            <a:xfrm>
              <a:off x="7570649" y="2641944"/>
              <a:ext cx="1066703" cy="1220971"/>
              <a:chOff x="1212463" y="2713512"/>
              <a:chExt cx="789661" cy="903864"/>
            </a:xfrm>
          </p:grpSpPr>
          <p:sp>
            <p:nvSpPr>
              <p:cNvPr id="289" name="Rectangle: Rounded Corners 288">
                <a:extLst>
                  <a:ext uri="{FF2B5EF4-FFF2-40B4-BE49-F238E27FC236}">
                    <a16:creationId xmlns:a16="http://schemas.microsoft.com/office/drawing/2014/main" id="{B8BA1A4A-5E93-44D6-9147-398C69586F96}"/>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0" name="Picture 289">
                <a:extLst>
                  <a:ext uri="{FF2B5EF4-FFF2-40B4-BE49-F238E27FC236}">
                    <a16:creationId xmlns:a16="http://schemas.microsoft.com/office/drawing/2014/main" id="{7AEC17BB-A48D-468B-86CB-DCFCD08005DE}"/>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pic>
        <p:nvPicPr>
          <p:cNvPr id="291" name="Picture 2" descr="C:\Users\cheung\AppData\Local\Temp\SNAGHTML225a21.PNG">
            <a:extLst>
              <a:ext uri="{FF2B5EF4-FFF2-40B4-BE49-F238E27FC236}">
                <a16:creationId xmlns:a16="http://schemas.microsoft.com/office/drawing/2014/main" id="{A6B830BC-6B6C-404C-8C0C-BF0FA20EC467}"/>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726336" y="2985559"/>
            <a:ext cx="251539" cy="330498"/>
          </a:xfrm>
          <a:prstGeom prst="rect">
            <a:avLst/>
          </a:prstGeom>
          <a:noFill/>
          <a:extLst>
            <a:ext uri="{909E8E84-426E-40DD-AFC4-6F175D3DCCD1}">
              <a14:hiddenFill xmlns:a14="http://schemas.microsoft.com/office/drawing/2010/main">
                <a:solidFill>
                  <a:srgbClr val="FFFFFF"/>
                </a:solidFill>
              </a14:hiddenFill>
            </a:ext>
          </a:extLst>
        </p:spPr>
      </p:pic>
      <p:pic>
        <p:nvPicPr>
          <p:cNvPr id="292" name="Picture 291">
            <a:extLst>
              <a:ext uri="{FF2B5EF4-FFF2-40B4-BE49-F238E27FC236}">
                <a16:creationId xmlns:a16="http://schemas.microsoft.com/office/drawing/2014/main" id="{E52F4267-55C7-4902-B132-1B3385823124}"/>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1003592" y="1525760"/>
            <a:ext cx="251539" cy="327114"/>
          </a:xfrm>
          <a:prstGeom prst="rect">
            <a:avLst/>
          </a:prstGeom>
        </p:spPr>
      </p:pic>
      <p:sp>
        <p:nvSpPr>
          <p:cNvPr id="293" name="TextBox 292">
            <a:extLst>
              <a:ext uri="{FF2B5EF4-FFF2-40B4-BE49-F238E27FC236}">
                <a16:creationId xmlns:a16="http://schemas.microsoft.com/office/drawing/2014/main" id="{8B2FCC24-4A73-4CDF-8541-A96D8DDDFD21}"/>
              </a:ext>
            </a:extLst>
          </p:cNvPr>
          <p:cNvSpPr txBox="1"/>
          <p:nvPr/>
        </p:nvSpPr>
        <p:spPr>
          <a:xfrm>
            <a:off x="4208522" y="6040585"/>
            <a:ext cx="880690" cy="307777"/>
          </a:xfrm>
          <a:prstGeom prst="rect">
            <a:avLst/>
          </a:prstGeom>
          <a:noFill/>
        </p:spPr>
        <p:txBody>
          <a:bodyPr wrap="none" rtlCol="0">
            <a:spAutoFit/>
          </a:bodyPr>
          <a:lstStyle/>
          <a:p>
            <a:r>
              <a:rPr lang="en-US" sz="1400">
                <a:solidFill>
                  <a:schemeClr val="bg1"/>
                </a:solidFill>
              </a:rPr>
              <a:t>Mirroring</a:t>
            </a:r>
          </a:p>
        </p:txBody>
      </p:sp>
      <p:sp>
        <p:nvSpPr>
          <p:cNvPr id="294" name="TextBox 293">
            <a:extLst>
              <a:ext uri="{FF2B5EF4-FFF2-40B4-BE49-F238E27FC236}">
                <a16:creationId xmlns:a16="http://schemas.microsoft.com/office/drawing/2014/main" id="{21F06F12-91C7-4F72-86A8-9BD2894F058C}"/>
              </a:ext>
            </a:extLst>
          </p:cNvPr>
          <p:cNvSpPr txBox="1"/>
          <p:nvPr/>
        </p:nvSpPr>
        <p:spPr>
          <a:xfrm>
            <a:off x="4208522" y="6249428"/>
            <a:ext cx="1876796" cy="307777"/>
          </a:xfrm>
          <a:prstGeom prst="rect">
            <a:avLst/>
          </a:prstGeom>
          <a:noFill/>
        </p:spPr>
        <p:txBody>
          <a:bodyPr wrap="none" rtlCol="0">
            <a:spAutoFit/>
          </a:bodyPr>
          <a:lstStyle/>
          <a:p>
            <a:r>
              <a:rPr lang="en-US" sz="1400">
                <a:solidFill>
                  <a:schemeClr val="bg1"/>
                </a:solidFill>
              </a:rPr>
              <a:t>xNF Configuration Data</a:t>
            </a:r>
          </a:p>
        </p:txBody>
      </p:sp>
      <p:pic>
        <p:nvPicPr>
          <p:cNvPr id="295" name="Picture 2" descr="C:\Users\cheung\AppData\Local\Temp\SNAGHTML1da75636.PNG">
            <a:extLst>
              <a:ext uri="{FF2B5EF4-FFF2-40B4-BE49-F238E27FC236}">
                <a16:creationId xmlns:a16="http://schemas.microsoft.com/office/drawing/2014/main" id="{29A69525-F31F-430A-96D9-12E1357E769C}"/>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34963" y="2471970"/>
            <a:ext cx="440282" cy="441720"/>
          </a:xfrm>
          <a:prstGeom prst="rect">
            <a:avLst/>
          </a:prstGeom>
          <a:noFill/>
          <a:extLst>
            <a:ext uri="{909E8E84-426E-40DD-AFC4-6F175D3DCCD1}">
              <a14:hiddenFill xmlns:a14="http://schemas.microsoft.com/office/drawing/2010/main">
                <a:solidFill>
                  <a:srgbClr val="FFFFFF"/>
                </a:solidFill>
              </a14:hiddenFill>
            </a:ext>
          </a:extLst>
        </p:spPr>
      </p:pic>
      <p:pic>
        <p:nvPicPr>
          <p:cNvPr id="296" name="Picture 295">
            <a:extLst>
              <a:ext uri="{FF2B5EF4-FFF2-40B4-BE49-F238E27FC236}">
                <a16:creationId xmlns:a16="http://schemas.microsoft.com/office/drawing/2014/main" id="{AAD56FD9-0345-4998-AD79-FCF4D460363F}"/>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8349008" y="4427478"/>
            <a:ext cx="536122" cy="227540"/>
          </a:xfrm>
          <a:prstGeom prst="rect">
            <a:avLst/>
          </a:prstGeom>
        </p:spPr>
      </p:pic>
      <p:sp>
        <p:nvSpPr>
          <p:cNvPr id="297" name="Rectangle 296">
            <a:extLst>
              <a:ext uri="{FF2B5EF4-FFF2-40B4-BE49-F238E27FC236}">
                <a16:creationId xmlns:a16="http://schemas.microsoft.com/office/drawing/2014/main" id="{D7804DB2-8456-4135-AB10-8FB05BFB81A3}"/>
              </a:ext>
            </a:extLst>
          </p:cNvPr>
          <p:cNvSpPr/>
          <p:nvPr/>
        </p:nvSpPr>
        <p:spPr>
          <a:xfrm>
            <a:off x="4901755" y="5055671"/>
            <a:ext cx="45719" cy="4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Rectangle 297">
            <a:extLst>
              <a:ext uri="{FF2B5EF4-FFF2-40B4-BE49-F238E27FC236}">
                <a16:creationId xmlns:a16="http://schemas.microsoft.com/office/drawing/2014/main" id="{4D511667-429D-443D-ACD5-6E6A5C891C89}"/>
              </a:ext>
            </a:extLst>
          </p:cNvPr>
          <p:cNvSpPr/>
          <p:nvPr/>
        </p:nvSpPr>
        <p:spPr>
          <a:xfrm>
            <a:off x="4645515" y="5057788"/>
            <a:ext cx="45719" cy="4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9" name="Rectangle 298">
            <a:extLst>
              <a:ext uri="{FF2B5EF4-FFF2-40B4-BE49-F238E27FC236}">
                <a16:creationId xmlns:a16="http://schemas.microsoft.com/office/drawing/2014/main" id="{DE979D84-3D06-43AC-903F-4287E66F3DE8}"/>
              </a:ext>
            </a:extLst>
          </p:cNvPr>
          <p:cNvSpPr/>
          <p:nvPr/>
        </p:nvSpPr>
        <p:spPr>
          <a:xfrm>
            <a:off x="4389276" y="5055672"/>
            <a:ext cx="45719" cy="4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0" name="Rectangle 299">
            <a:extLst>
              <a:ext uri="{FF2B5EF4-FFF2-40B4-BE49-F238E27FC236}">
                <a16:creationId xmlns:a16="http://schemas.microsoft.com/office/drawing/2014/main" id="{355C2A96-B367-4551-A6A8-508D799E204F}"/>
              </a:ext>
            </a:extLst>
          </p:cNvPr>
          <p:cNvSpPr/>
          <p:nvPr/>
        </p:nvSpPr>
        <p:spPr>
          <a:xfrm>
            <a:off x="4133037" y="5009952"/>
            <a:ext cx="45719" cy="4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1" name="Straight Arrow Connector 19">
            <a:extLst>
              <a:ext uri="{FF2B5EF4-FFF2-40B4-BE49-F238E27FC236}">
                <a16:creationId xmlns:a16="http://schemas.microsoft.com/office/drawing/2014/main" id="{0FE9C164-B753-4DE1-A840-DCFC4567B52E}"/>
              </a:ext>
            </a:extLst>
          </p:cNvPr>
          <p:cNvCxnSpPr>
            <a:cxnSpLocks/>
            <a:stCxn id="283" idx="0"/>
            <a:endCxn id="297" idx="3"/>
          </p:cNvCxnSpPr>
          <p:nvPr/>
        </p:nvCxnSpPr>
        <p:spPr bwMode="auto">
          <a:xfrm rot="16200000" flipV="1">
            <a:off x="4559694" y="5466609"/>
            <a:ext cx="993051" cy="217490"/>
          </a:xfrm>
          <a:prstGeom prst="curvedConnector2">
            <a:avLst/>
          </a:prstGeom>
          <a:solidFill>
            <a:srgbClr val="0082F0"/>
          </a:solidFill>
          <a:ln w="28575" cap="flat" cmpd="sng" algn="ctr">
            <a:solidFill>
              <a:srgbClr val="006600"/>
            </a:solidFill>
            <a:prstDash val="solid"/>
            <a:round/>
            <a:headEnd type="none" w="med" len="med"/>
            <a:tailEnd type="triangle"/>
          </a:ln>
          <a:effectLst/>
        </p:spPr>
      </p:cxnSp>
      <p:grpSp>
        <p:nvGrpSpPr>
          <p:cNvPr id="302" name="Group 301">
            <a:extLst>
              <a:ext uri="{FF2B5EF4-FFF2-40B4-BE49-F238E27FC236}">
                <a16:creationId xmlns:a16="http://schemas.microsoft.com/office/drawing/2014/main" id="{6D1F4243-EE90-4A45-B41E-B5AACF5C8D1D}"/>
              </a:ext>
            </a:extLst>
          </p:cNvPr>
          <p:cNvGrpSpPr/>
          <p:nvPr/>
        </p:nvGrpSpPr>
        <p:grpSpPr>
          <a:xfrm>
            <a:off x="348749" y="4991254"/>
            <a:ext cx="413813" cy="473659"/>
            <a:chOff x="3996862" y="1855619"/>
            <a:chExt cx="413813" cy="473659"/>
          </a:xfrm>
        </p:grpSpPr>
        <p:sp>
          <p:nvSpPr>
            <p:cNvPr id="303" name="Cylinder 302">
              <a:extLst>
                <a:ext uri="{FF2B5EF4-FFF2-40B4-BE49-F238E27FC236}">
                  <a16:creationId xmlns:a16="http://schemas.microsoft.com/office/drawing/2014/main" id="{C9723EE0-6D0B-4F23-BE62-5E41137B9CB2}"/>
                </a:ext>
              </a:extLst>
            </p:cNvPr>
            <p:cNvSpPr/>
            <p:nvPr/>
          </p:nvSpPr>
          <p:spPr>
            <a:xfrm>
              <a:off x="4059971" y="1868024"/>
              <a:ext cx="287594" cy="421079"/>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4" name="Group 303">
              <a:extLst>
                <a:ext uri="{FF2B5EF4-FFF2-40B4-BE49-F238E27FC236}">
                  <a16:creationId xmlns:a16="http://schemas.microsoft.com/office/drawing/2014/main" id="{6554FD6F-5EF9-426D-A8DE-0764F67131B0}"/>
                </a:ext>
              </a:extLst>
            </p:cNvPr>
            <p:cNvGrpSpPr/>
            <p:nvPr/>
          </p:nvGrpSpPr>
          <p:grpSpPr>
            <a:xfrm>
              <a:off x="3996862" y="1855619"/>
              <a:ext cx="413813" cy="473659"/>
              <a:chOff x="1212463" y="2713512"/>
              <a:chExt cx="789661" cy="903864"/>
            </a:xfrm>
          </p:grpSpPr>
          <p:sp>
            <p:nvSpPr>
              <p:cNvPr id="305" name="Rectangle: Rounded Corners 304">
                <a:extLst>
                  <a:ext uri="{FF2B5EF4-FFF2-40B4-BE49-F238E27FC236}">
                    <a16:creationId xmlns:a16="http://schemas.microsoft.com/office/drawing/2014/main" id="{2498C528-05B6-42BC-B1AC-82702B774BFE}"/>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6" name="Picture 305">
                <a:extLst>
                  <a:ext uri="{FF2B5EF4-FFF2-40B4-BE49-F238E27FC236}">
                    <a16:creationId xmlns:a16="http://schemas.microsoft.com/office/drawing/2014/main" id="{E1FBF474-441D-464A-BFA7-49834AD021D4}"/>
                  </a:ext>
                </a:extLst>
              </p:cNvPr>
              <p:cNvPicPr>
                <a:picLocks noChangeAspect="1"/>
              </p:cNvPicPr>
              <p:nvPr/>
            </p:nvPicPr>
            <p:blipFill rotWithShape="1">
              <a:blip r:embed="rId7">
                <a:clrChange>
                  <a:clrFrom>
                    <a:srgbClr val="FFFFFF"/>
                  </a:clrFrom>
                  <a:clrTo>
                    <a:srgbClr val="FFFFFF">
                      <a:alpha val="0"/>
                    </a:srgbClr>
                  </a:clrTo>
                </a:clrChange>
                <a:duotone>
                  <a:prstClr val="black"/>
                  <a:schemeClr val="accent4">
                    <a:tint val="45000"/>
                    <a:satMod val="400000"/>
                  </a:schemeClr>
                </a:duoton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sp>
        <p:nvSpPr>
          <p:cNvPr id="307" name="Oval 306">
            <a:extLst>
              <a:ext uri="{FF2B5EF4-FFF2-40B4-BE49-F238E27FC236}">
                <a16:creationId xmlns:a16="http://schemas.microsoft.com/office/drawing/2014/main" id="{D142933A-A9DD-416D-8232-614088E6D587}"/>
              </a:ext>
            </a:extLst>
          </p:cNvPr>
          <p:cNvSpPr/>
          <p:nvPr/>
        </p:nvSpPr>
        <p:spPr>
          <a:xfrm>
            <a:off x="2875665" y="2308982"/>
            <a:ext cx="1519725" cy="63168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 name="TextBox 307">
            <a:extLst>
              <a:ext uri="{FF2B5EF4-FFF2-40B4-BE49-F238E27FC236}">
                <a16:creationId xmlns:a16="http://schemas.microsoft.com/office/drawing/2014/main" id="{8E2A7073-A1E9-4171-9D3F-28B1AE01FEE3}"/>
              </a:ext>
            </a:extLst>
          </p:cNvPr>
          <p:cNvSpPr txBox="1"/>
          <p:nvPr/>
        </p:nvSpPr>
        <p:spPr>
          <a:xfrm>
            <a:off x="2984177" y="2354714"/>
            <a:ext cx="1317605" cy="584775"/>
          </a:xfrm>
          <a:prstGeom prst="rect">
            <a:avLst/>
          </a:prstGeom>
          <a:noFill/>
        </p:spPr>
        <p:txBody>
          <a:bodyPr wrap="none" rtlCol="0">
            <a:spAutoFit/>
          </a:bodyPr>
          <a:lstStyle/>
          <a:p>
            <a:pPr algn="ctr"/>
            <a:r>
              <a:rPr lang="en-US" sz="1600">
                <a:solidFill>
                  <a:schemeClr val="bg1"/>
                </a:solidFill>
              </a:rPr>
              <a:t>Model Driven</a:t>
            </a:r>
          </a:p>
          <a:p>
            <a:pPr algn="ctr"/>
            <a:r>
              <a:rPr lang="en-US" sz="1600">
                <a:solidFill>
                  <a:schemeClr val="bg1"/>
                </a:solidFill>
              </a:rPr>
              <a:t>Schema</a:t>
            </a:r>
          </a:p>
        </p:txBody>
      </p:sp>
      <p:sp>
        <p:nvSpPr>
          <p:cNvPr id="309" name="Oval 308">
            <a:extLst>
              <a:ext uri="{FF2B5EF4-FFF2-40B4-BE49-F238E27FC236}">
                <a16:creationId xmlns:a16="http://schemas.microsoft.com/office/drawing/2014/main" id="{C2513FFB-F18D-4DB2-A0F8-FDA378A2207D}"/>
              </a:ext>
            </a:extLst>
          </p:cNvPr>
          <p:cNvSpPr/>
          <p:nvPr/>
        </p:nvSpPr>
        <p:spPr>
          <a:xfrm>
            <a:off x="1701885" y="3673695"/>
            <a:ext cx="1519725" cy="63168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 name="TextBox 309">
            <a:extLst>
              <a:ext uri="{FF2B5EF4-FFF2-40B4-BE49-F238E27FC236}">
                <a16:creationId xmlns:a16="http://schemas.microsoft.com/office/drawing/2014/main" id="{6A264478-EE29-4F23-AB91-3318A2C888B1}"/>
              </a:ext>
            </a:extLst>
          </p:cNvPr>
          <p:cNvSpPr txBox="1"/>
          <p:nvPr/>
        </p:nvSpPr>
        <p:spPr>
          <a:xfrm>
            <a:off x="1714797" y="3799860"/>
            <a:ext cx="1508811" cy="338554"/>
          </a:xfrm>
          <a:prstGeom prst="rect">
            <a:avLst/>
          </a:prstGeom>
          <a:noFill/>
        </p:spPr>
        <p:txBody>
          <a:bodyPr wrap="none" rtlCol="0">
            <a:spAutoFit/>
          </a:bodyPr>
          <a:lstStyle/>
          <a:p>
            <a:pPr algn="ctr"/>
            <a:r>
              <a:rPr lang="en-US" sz="1600">
                <a:solidFill>
                  <a:schemeClr val="bg1"/>
                </a:solidFill>
              </a:rPr>
              <a:t>Synchronization</a:t>
            </a:r>
          </a:p>
        </p:txBody>
      </p:sp>
      <p:sp>
        <p:nvSpPr>
          <p:cNvPr id="311" name="Oval 310">
            <a:extLst>
              <a:ext uri="{FF2B5EF4-FFF2-40B4-BE49-F238E27FC236}">
                <a16:creationId xmlns:a16="http://schemas.microsoft.com/office/drawing/2014/main" id="{F259947B-4318-4353-9DAF-58C42790E33F}"/>
              </a:ext>
            </a:extLst>
          </p:cNvPr>
          <p:cNvSpPr/>
          <p:nvPr/>
        </p:nvSpPr>
        <p:spPr>
          <a:xfrm>
            <a:off x="5541507" y="3897984"/>
            <a:ext cx="1519725" cy="63168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2" name="TextBox 311">
            <a:extLst>
              <a:ext uri="{FF2B5EF4-FFF2-40B4-BE49-F238E27FC236}">
                <a16:creationId xmlns:a16="http://schemas.microsoft.com/office/drawing/2014/main" id="{CE00E1BB-7565-4368-B7F7-4294CB62BCB1}"/>
              </a:ext>
            </a:extLst>
          </p:cNvPr>
          <p:cNvSpPr txBox="1"/>
          <p:nvPr/>
        </p:nvSpPr>
        <p:spPr>
          <a:xfrm>
            <a:off x="5898260" y="3826029"/>
            <a:ext cx="841448" cy="738664"/>
          </a:xfrm>
          <a:prstGeom prst="rect">
            <a:avLst/>
          </a:prstGeom>
          <a:noFill/>
        </p:spPr>
        <p:txBody>
          <a:bodyPr wrap="none" rtlCol="0">
            <a:spAutoFit/>
          </a:bodyPr>
          <a:lstStyle/>
          <a:p>
            <a:pPr algn="ctr"/>
            <a:r>
              <a:rPr lang="en-US" sz="1400">
                <a:solidFill>
                  <a:schemeClr val="bg1"/>
                </a:solidFill>
              </a:rPr>
              <a:t>Service</a:t>
            </a:r>
          </a:p>
          <a:p>
            <a:pPr algn="ctr"/>
            <a:r>
              <a:rPr lang="en-US" sz="1400">
                <a:solidFill>
                  <a:schemeClr val="bg1"/>
                </a:solidFill>
              </a:rPr>
              <a:t>Provider </a:t>
            </a:r>
          </a:p>
          <a:p>
            <a:pPr algn="ctr"/>
            <a:r>
              <a:rPr lang="en-US" sz="1400">
                <a:solidFill>
                  <a:schemeClr val="bg1"/>
                </a:solidFill>
              </a:rPr>
              <a:t>Interface</a:t>
            </a:r>
          </a:p>
        </p:txBody>
      </p:sp>
      <p:sp>
        <p:nvSpPr>
          <p:cNvPr id="313" name="Oval 312">
            <a:extLst>
              <a:ext uri="{FF2B5EF4-FFF2-40B4-BE49-F238E27FC236}">
                <a16:creationId xmlns:a16="http://schemas.microsoft.com/office/drawing/2014/main" id="{4BF39114-A06A-4518-B53A-84B221C67616}"/>
              </a:ext>
            </a:extLst>
          </p:cNvPr>
          <p:cNvSpPr/>
          <p:nvPr/>
        </p:nvSpPr>
        <p:spPr>
          <a:xfrm>
            <a:off x="3864604" y="4466986"/>
            <a:ext cx="1519725" cy="63168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4" name="TextBox 313">
            <a:extLst>
              <a:ext uri="{FF2B5EF4-FFF2-40B4-BE49-F238E27FC236}">
                <a16:creationId xmlns:a16="http://schemas.microsoft.com/office/drawing/2014/main" id="{7F0CFB4C-61DD-4296-BD4F-0A678DCD8848}"/>
              </a:ext>
            </a:extLst>
          </p:cNvPr>
          <p:cNvSpPr txBox="1"/>
          <p:nvPr/>
        </p:nvSpPr>
        <p:spPr>
          <a:xfrm>
            <a:off x="4223798" y="4593151"/>
            <a:ext cx="816249" cy="338554"/>
          </a:xfrm>
          <a:prstGeom prst="rect">
            <a:avLst/>
          </a:prstGeom>
          <a:noFill/>
        </p:spPr>
        <p:txBody>
          <a:bodyPr wrap="none" rtlCol="0">
            <a:spAutoFit/>
          </a:bodyPr>
          <a:lstStyle/>
          <a:p>
            <a:pPr algn="ctr"/>
            <a:r>
              <a:rPr lang="en-US" sz="1600">
                <a:solidFill>
                  <a:schemeClr val="bg1"/>
                </a:solidFill>
              </a:rPr>
              <a:t>CPS API</a:t>
            </a:r>
          </a:p>
        </p:txBody>
      </p:sp>
      <p:sp>
        <p:nvSpPr>
          <p:cNvPr id="315" name="Oval 314">
            <a:extLst>
              <a:ext uri="{FF2B5EF4-FFF2-40B4-BE49-F238E27FC236}">
                <a16:creationId xmlns:a16="http://schemas.microsoft.com/office/drawing/2014/main" id="{731AF02E-0651-4601-BFA2-DF3E325E2357}"/>
              </a:ext>
            </a:extLst>
          </p:cNvPr>
          <p:cNvSpPr/>
          <p:nvPr/>
        </p:nvSpPr>
        <p:spPr>
          <a:xfrm>
            <a:off x="2698954" y="2573273"/>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a:ln>
                  <a:noFill/>
                </a:ln>
                <a:solidFill>
                  <a:srgbClr val="FFFFFF"/>
                </a:solidFill>
                <a:effectLst/>
                <a:uLnTx/>
                <a:uFillTx/>
                <a:latin typeface="Nokia Pure Text Light"/>
                <a:ea typeface="+mn-ea"/>
                <a:cs typeface="+mn-cs"/>
              </a:rPr>
              <a:t>1</a:t>
            </a:r>
          </a:p>
        </p:txBody>
      </p:sp>
      <p:sp>
        <p:nvSpPr>
          <p:cNvPr id="316" name="Oval 315">
            <a:extLst>
              <a:ext uri="{FF2B5EF4-FFF2-40B4-BE49-F238E27FC236}">
                <a16:creationId xmlns:a16="http://schemas.microsoft.com/office/drawing/2014/main" id="{99E49437-B2AF-4761-8B6B-D9F4DD037AF0}"/>
              </a:ext>
            </a:extLst>
          </p:cNvPr>
          <p:cNvSpPr/>
          <p:nvPr/>
        </p:nvSpPr>
        <p:spPr>
          <a:xfrm>
            <a:off x="1666616" y="3518133"/>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a:ln>
                  <a:noFill/>
                </a:ln>
                <a:solidFill>
                  <a:srgbClr val="FFFFFF"/>
                </a:solidFill>
                <a:effectLst/>
                <a:uLnTx/>
                <a:uFillTx/>
                <a:latin typeface="Nokia Pure Text Light"/>
                <a:ea typeface="+mn-ea"/>
                <a:cs typeface="+mn-cs"/>
              </a:rPr>
              <a:t>3</a:t>
            </a:r>
          </a:p>
        </p:txBody>
      </p:sp>
      <p:sp>
        <p:nvSpPr>
          <p:cNvPr id="317" name="Oval 316">
            <a:extLst>
              <a:ext uri="{FF2B5EF4-FFF2-40B4-BE49-F238E27FC236}">
                <a16:creationId xmlns:a16="http://schemas.microsoft.com/office/drawing/2014/main" id="{F921F22E-DEB7-4706-A0D8-7B36B86C8DC3}"/>
              </a:ext>
            </a:extLst>
          </p:cNvPr>
          <p:cNvSpPr/>
          <p:nvPr/>
        </p:nvSpPr>
        <p:spPr>
          <a:xfrm>
            <a:off x="4640167" y="2129300"/>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a:ln>
                  <a:noFill/>
                </a:ln>
                <a:solidFill>
                  <a:srgbClr val="FFFFFF"/>
                </a:solidFill>
                <a:effectLst/>
                <a:uLnTx/>
                <a:uFillTx/>
                <a:latin typeface="Nokia Pure Text Light"/>
                <a:ea typeface="+mn-ea"/>
                <a:cs typeface="+mn-cs"/>
              </a:rPr>
              <a:t>2</a:t>
            </a:r>
          </a:p>
        </p:txBody>
      </p:sp>
      <p:sp>
        <p:nvSpPr>
          <p:cNvPr id="318" name="Oval 317">
            <a:extLst>
              <a:ext uri="{FF2B5EF4-FFF2-40B4-BE49-F238E27FC236}">
                <a16:creationId xmlns:a16="http://schemas.microsoft.com/office/drawing/2014/main" id="{9DD6FD44-7EAE-4D45-8B87-2565D3B06394}"/>
              </a:ext>
            </a:extLst>
          </p:cNvPr>
          <p:cNvSpPr/>
          <p:nvPr/>
        </p:nvSpPr>
        <p:spPr>
          <a:xfrm>
            <a:off x="5392056" y="4064938"/>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a:ln>
                  <a:noFill/>
                </a:ln>
                <a:solidFill>
                  <a:srgbClr val="FFFFFF"/>
                </a:solidFill>
                <a:effectLst/>
                <a:uLnTx/>
                <a:uFillTx/>
                <a:latin typeface="Nokia Pure Text Light"/>
                <a:ea typeface="+mn-ea"/>
                <a:cs typeface="+mn-cs"/>
              </a:rPr>
              <a:t>4</a:t>
            </a:r>
          </a:p>
        </p:txBody>
      </p:sp>
      <p:sp>
        <p:nvSpPr>
          <p:cNvPr id="319" name="Oval 318">
            <a:extLst>
              <a:ext uri="{FF2B5EF4-FFF2-40B4-BE49-F238E27FC236}">
                <a16:creationId xmlns:a16="http://schemas.microsoft.com/office/drawing/2014/main" id="{199AD76F-93A7-4F0F-9F23-6FFDCEA2FE02}"/>
              </a:ext>
            </a:extLst>
          </p:cNvPr>
          <p:cNvSpPr/>
          <p:nvPr/>
        </p:nvSpPr>
        <p:spPr>
          <a:xfrm>
            <a:off x="3753666" y="4463963"/>
            <a:ext cx="313148"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a:ln>
                  <a:noFill/>
                </a:ln>
                <a:solidFill>
                  <a:srgbClr val="FFFFFF"/>
                </a:solidFill>
                <a:effectLst/>
                <a:uLnTx/>
                <a:uFillTx/>
                <a:latin typeface="Nokia Pure Text Light"/>
                <a:ea typeface="+mn-ea"/>
                <a:cs typeface="+mn-cs"/>
              </a:rPr>
              <a:t>5</a:t>
            </a:r>
          </a:p>
        </p:txBody>
      </p:sp>
      <p:sp>
        <p:nvSpPr>
          <p:cNvPr id="320" name="Flowchart: Magnetic Disk 319">
            <a:extLst>
              <a:ext uri="{FF2B5EF4-FFF2-40B4-BE49-F238E27FC236}">
                <a16:creationId xmlns:a16="http://schemas.microsoft.com/office/drawing/2014/main" id="{DEA98D5C-4773-4D26-A395-582D23BB4C7E}"/>
              </a:ext>
            </a:extLst>
          </p:cNvPr>
          <p:cNvSpPr/>
          <p:nvPr/>
        </p:nvSpPr>
        <p:spPr bwMode="auto">
          <a:xfrm>
            <a:off x="7042302" y="5212047"/>
            <a:ext cx="699260" cy="623708"/>
          </a:xfrm>
          <a:prstGeom prst="flowChartMagneticDisk">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a:ln>
                  <a:noFill/>
                </a:ln>
                <a:solidFill>
                  <a:srgbClr val="FFFFFF"/>
                </a:solidFill>
                <a:effectLst/>
                <a:uLnTx/>
                <a:uFillTx/>
                <a:latin typeface="Ericsson Hilda"/>
              </a:rPr>
              <a:t>Temporal DB</a:t>
            </a:r>
          </a:p>
        </p:txBody>
      </p:sp>
      <p:grpSp>
        <p:nvGrpSpPr>
          <p:cNvPr id="321" name="Group 320">
            <a:extLst>
              <a:ext uri="{FF2B5EF4-FFF2-40B4-BE49-F238E27FC236}">
                <a16:creationId xmlns:a16="http://schemas.microsoft.com/office/drawing/2014/main" id="{734A966D-8C9B-430A-84FE-B6000BE646C2}"/>
              </a:ext>
            </a:extLst>
          </p:cNvPr>
          <p:cNvGrpSpPr/>
          <p:nvPr/>
        </p:nvGrpSpPr>
        <p:grpSpPr>
          <a:xfrm>
            <a:off x="6806912" y="4976133"/>
            <a:ext cx="458699" cy="525037"/>
            <a:chOff x="7570649" y="2641944"/>
            <a:chExt cx="1066703" cy="1220971"/>
          </a:xfrm>
        </p:grpSpPr>
        <p:sp>
          <p:nvSpPr>
            <p:cNvPr id="322" name="Cylinder 321">
              <a:extLst>
                <a:ext uri="{FF2B5EF4-FFF2-40B4-BE49-F238E27FC236}">
                  <a16:creationId xmlns:a16="http://schemas.microsoft.com/office/drawing/2014/main" id="{66CD0E99-735A-41A1-93F4-5004FFFB07CF}"/>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3" name="Group 322">
              <a:extLst>
                <a:ext uri="{FF2B5EF4-FFF2-40B4-BE49-F238E27FC236}">
                  <a16:creationId xmlns:a16="http://schemas.microsoft.com/office/drawing/2014/main" id="{7C0B8F70-8AC2-40C0-A2D0-F179E8FCDC14}"/>
                </a:ext>
              </a:extLst>
            </p:cNvPr>
            <p:cNvGrpSpPr/>
            <p:nvPr/>
          </p:nvGrpSpPr>
          <p:grpSpPr>
            <a:xfrm>
              <a:off x="7570649" y="2641944"/>
              <a:ext cx="1066703" cy="1220971"/>
              <a:chOff x="1212463" y="2713512"/>
              <a:chExt cx="789661" cy="903864"/>
            </a:xfrm>
          </p:grpSpPr>
          <p:sp>
            <p:nvSpPr>
              <p:cNvPr id="324" name="Rectangle: Rounded Corners 323">
                <a:extLst>
                  <a:ext uri="{FF2B5EF4-FFF2-40B4-BE49-F238E27FC236}">
                    <a16:creationId xmlns:a16="http://schemas.microsoft.com/office/drawing/2014/main" id="{E1B9D05D-099D-4004-BA1E-D5DEE9A6E285}"/>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5" name="Picture 324">
                <a:extLst>
                  <a:ext uri="{FF2B5EF4-FFF2-40B4-BE49-F238E27FC236}">
                    <a16:creationId xmlns:a16="http://schemas.microsoft.com/office/drawing/2014/main" id="{4B0A118C-9971-4FC3-9CBC-013345F43C0A}"/>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sp>
        <p:nvSpPr>
          <p:cNvPr id="326" name="Rectangle: Rounded Corners 325">
            <a:extLst>
              <a:ext uri="{FF2B5EF4-FFF2-40B4-BE49-F238E27FC236}">
                <a16:creationId xmlns:a16="http://schemas.microsoft.com/office/drawing/2014/main" id="{AA5936C4-0C86-43AE-8EED-2169990498F5}"/>
              </a:ext>
            </a:extLst>
          </p:cNvPr>
          <p:cNvSpPr/>
          <p:nvPr/>
        </p:nvSpPr>
        <p:spPr>
          <a:xfrm>
            <a:off x="1986143" y="3280318"/>
            <a:ext cx="1456856" cy="377632"/>
          </a:xfrm>
          <a:prstGeom prst="roundRect">
            <a:avLst/>
          </a:prstGeom>
          <a:solidFill>
            <a:srgbClr val="7030A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7" name="TextBox 326">
            <a:extLst>
              <a:ext uri="{FF2B5EF4-FFF2-40B4-BE49-F238E27FC236}">
                <a16:creationId xmlns:a16="http://schemas.microsoft.com/office/drawing/2014/main" id="{9E0122F9-2FED-432B-A616-BAE049E6E011}"/>
              </a:ext>
            </a:extLst>
          </p:cNvPr>
          <p:cNvSpPr txBox="1"/>
          <p:nvPr/>
        </p:nvSpPr>
        <p:spPr>
          <a:xfrm>
            <a:off x="1946060" y="3326474"/>
            <a:ext cx="1436612" cy="261610"/>
          </a:xfrm>
          <a:prstGeom prst="rect">
            <a:avLst/>
          </a:prstGeom>
          <a:noFill/>
        </p:spPr>
        <p:txBody>
          <a:bodyPr wrap="none" rtlCol="0">
            <a:spAutoFit/>
          </a:bodyPr>
          <a:lstStyle/>
          <a:p>
            <a:r>
              <a:rPr lang="en-US" sz="1100">
                <a:solidFill>
                  <a:schemeClr val="bg1"/>
                </a:solidFill>
              </a:rPr>
              <a:t>R7: A&amp;AI Stretch Goal</a:t>
            </a:r>
          </a:p>
        </p:txBody>
      </p:sp>
      <p:sp>
        <p:nvSpPr>
          <p:cNvPr id="328" name="Rectangle: Rounded Corners 327">
            <a:extLst>
              <a:ext uri="{FF2B5EF4-FFF2-40B4-BE49-F238E27FC236}">
                <a16:creationId xmlns:a16="http://schemas.microsoft.com/office/drawing/2014/main" id="{F4B070DD-DEC9-4006-A463-0F9429313010}"/>
              </a:ext>
            </a:extLst>
          </p:cNvPr>
          <p:cNvSpPr/>
          <p:nvPr/>
        </p:nvSpPr>
        <p:spPr>
          <a:xfrm>
            <a:off x="6622358" y="4582424"/>
            <a:ext cx="1456856" cy="377632"/>
          </a:xfrm>
          <a:prstGeom prst="roundRect">
            <a:avLst/>
          </a:prstGeom>
          <a:solidFill>
            <a:srgbClr val="7030A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9" name="TextBox 328">
            <a:extLst>
              <a:ext uri="{FF2B5EF4-FFF2-40B4-BE49-F238E27FC236}">
                <a16:creationId xmlns:a16="http://schemas.microsoft.com/office/drawing/2014/main" id="{38618B36-DD01-4BEE-87A7-C836253F9B30}"/>
              </a:ext>
            </a:extLst>
          </p:cNvPr>
          <p:cNvSpPr txBox="1"/>
          <p:nvPr/>
        </p:nvSpPr>
        <p:spPr>
          <a:xfrm>
            <a:off x="6574003" y="4636098"/>
            <a:ext cx="1590500" cy="261610"/>
          </a:xfrm>
          <a:prstGeom prst="rect">
            <a:avLst/>
          </a:prstGeom>
          <a:noFill/>
        </p:spPr>
        <p:txBody>
          <a:bodyPr wrap="none" rtlCol="0">
            <a:spAutoFit/>
          </a:bodyPr>
          <a:lstStyle/>
          <a:p>
            <a:r>
              <a:rPr lang="en-US" sz="1100">
                <a:solidFill>
                  <a:schemeClr val="bg1"/>
                </a:solidFill>
              </a:rPr>
              <a:t>R7: Temporal DB Stretch</a:t>
            </a:r>
          </a:p>
        </p:txBody>
      </p:sp>
      <p:sp>
        <p:nvSpPr>
          <p:cNvPr id="330" name="Rectangle: Rounded Corners 329">
            <a:extLst>
              <a:ext uri="{FF2B5EF4-FFF2-40B4-BE49-F238E27FC236}">
                <a16:creationId xmlns:a16="http://schemas.microsoft.com/office/drawing/2014/main" id="{398C2761-4296-47DE-BBA7-44B93B2E004C}"/>
              </a:ext>
            </a:extLst>
          </p:cNvPr>
          <p:cNvSpPr/>
          <p:nvPr/>
        </p:nvSpPr>
        <p:spPr>
          <a:xfrm>
            <a:off x="5591436" y="3412781"/>
            <a:ext cx="1456856" cy="377632"/>
          </a:xfrm>
          <a:prstGeom prst="roundRect">
            <a:avLst/>
          </a:prstGeom>
          <a:solidFill>
            <a:srgbClr val="7030A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1" name="TextBox 330">
            <a:extLst>
              <a:ext uri="{FF2B5EF4-FFF2-40B4-BE49-F238E27FC236}">
                <a16:creationId xmlns:a16="http://schemas.microsoft.com/office/drawing/2014/main" id="{A719748B-F947-44C9-939E-E30DCA440EA2}"/>
              </a:ext>
            </a:extLst>
          </p:cNvPr>
          <p:cNvSpPr txBox="1"/>
          <p:nvPr/>
        </p:nvSpPr>
        <p:spPr>
          <a:xfrm>
            <a:off x="5544847" y="3394677"/>
            <a:ext cx="1370888" cy="430887"/>
          </a:xfrm>
          <a:prstGeom prst="rect">
            <a:avLst/>
          </a:prstGeom>
          <a:noFill/>
        </p:spPr>
        <p:txBody>
          <a:bodyPr wrap="none" rtlCol="0">
            <a:spAutoFit/>
          </a:bodyPr>
          <a:lstStyle/>
          <a:p>
            <a:r>
              <a:rPr lang="en-US" sz="1100">
                <a:solidFill>
                  <a:schemeClr val="bg1"/>
                </a:solidFill>
              </a:rPr>
              <a:t>R7: Read/Write Data</a:t>
            </a:r>
          </a:p>
          <a:p>
            <a:r>
              <a:rPr lang="en-US" sz="1100">
                <a:solidFill>
                  <a:schemeClr val="bg1"/>
                </a:solidFill>
              </a:rPr>
              <a:t>(Base Scope)</a:t>
            </a:r>
          </a:p>
        </p:txBody>
      </p:sp>
      <p:sp>
        <p:nvSpPr>
          <p:cNvPr id="332" name="Rectangle: Rounded Corners 331">
            <a:extLst>
              <a:ext uri="{FF2B5EF4-FFF2-40B4-BE49-F238E27FC236}">
                <a16:creationId xmlns:a16="http://schemas.microsoft.com/office/drawing/2014/main" id="{0CFC99C2-5C26-4A64-8824-821119832AB7}"/>
              </a:ext>
            </a:extLst>
          </p:cNvPr>
          <p:cNvSpPr/>
          <p:nvPr/>
        </p:nvSpPr>
        <p:spPr>
          <a:xfrm>
            <a:off x="34134" y="3272777"/>
            <a:ext cx="1456856" cy="377632"/>
          </a:xfrm>
          <a:prstGeom prst="roundRect">
            <a:avLst/>
          </a:prstGeom>
          <a:solidFill>
            <a:srgbClr val="7030A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3" name="TextBox 332">
            <a:extLst>
              <a:ext uri="{FF2B5EF4-FFF2-40B4-BE49-F238E27FC236}">
                <a16:creationId xmlns:a16="http://schemas.microsoft.com/office/drawing/2014/main" id="{78DA4B2F-82D8-4107-A578-0207147C10D2}"/>
              </a:ext>
            </a:extLst>
          </p:cNvPr>
          <p:cNvSpPr txBox="1"/>
          <p:nvPr/>
        </p:nvSpPr>
        <p:spPr>
          <a:xfrm>
            <a:off x="15471" y="3247358"/>
            <a:ext cx="1505540" cy="430887"/>
          </a:xfrm>
          <a:prstGeom prst="rect">
            <a:avLst/>
          </a:prstGeom>
          <a:noFill/>
        </p:spPr>
        <p:txBody>
          <a:bodyPr wrap="none" rtlCol="0">
            <a:spAutoFit/>
          </a:bodyPr>
          <a:lstStyle/>
          <a:p>
            <a:r>
              <a:rPr lang="en-US" sz="1100">
                <a:solidFill>
                  <a:schemeClr val="bg1"/>
                </a:solidFill>
              </a:rPr>
              <a:t>R7: Select YANG model</a:t>
            </a:r>
          </a:p>
          <a:p>
            <a:r>
              <a:rPr lang="en-US" sz="1100">
                <a:solidFill>
                  <a:schemeClr val="bg1"/>
                </a:solidFill>
              </a:rPr>
              <a:t>(Stretch Goal)</a:t>
            </a:r>
          </a:p>
        </p:txBody>
      </p:sp>
      <p:sp>
        <p:nvSpPr>
          <p:cNvPr id="334" name="Rectangle: Rounded Corners 333">
            <a:extLst>
              <a:ext uri="{FF2B5EF4-FFF2-40B4-BE49-F238E27FC236}">
                <a16:creationId xmlns:a16="http://schemas.microsoft.com/office/drawing/2014/main" id="{F07408D3-3B2B-4DC3-B884-79E5581224F1}"/>
              </a:ext>
            </a:extLst>
          </p:cNvPr>
          <p:cNvSpPr/>
          <p:nvPr/>
        </p:nvSpPr>
        <p:spPr>
          <a:xfrm>
            <a:off x="3011605" y="1804565"/>
            <a:ext cx="1456856" cy="377632"/>
          </a:xfrm>
          <a:prstGeom prst="roundRect">
            <a:avLst/>
          </a:prstGeom>
          <a:solidFill>
            <a:srgbClr val="7030A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5" name="TextBox 334">
            <a:extLst>
              <a:ext uri="{FF2B5EF4-FFF2-40B4-BE49-F238E27FC236}">
                <a16:creationId xmlns:a16="http://schemas.microsoft.com/office/drawing/2014/main" id="{0644A31B-8DC9-40BA-A23A-A491F79DCDBC}"/>
              </a:ext>
            </a:extLst>
          </p:cNvPr>
          <p:cNvSpPr txBox="1"/>
          <p:nvPr/>
        </p:nvSpPr>
        <p:spPr>
          <a:xfrm>
            <a:off x="2992942" y="1786461"/>
            <a:ext cx="1351652" cy="430887"/>
          </a:xfrm>
          <a:prstGeom prst="rect">
            <a:avLst/>
          </a:prstGeom>
          <a:noFill/>
        </p:spPr>
        <p:txBody>
          <a:bodyPr wrap="none" rtlCol="0">
            <a:spAutoFit/>
          </a:bodyPr>
          <a:lstStyle/>
          <a:p>
            <a:r>
              <a:rPr lang="en-US" sz="1100">
                <a:solidFill>
                  <a:schemeClr val="bg1"/>
                </a:solidFill>
              </a:rPr>
              <a:t>R7: Model Deployed</a:t>
            </a:r>
          </a:p>
          <a:p>
            <a:r>
              <a:rPr lang="en-US" sz="1100">
                <a:solidFill>
                  <a:schemeClr val="bg1"/>
                </a:solidFill>
              </a:rPr>
              <a:t>(Base Scope)</a:t>
            </a:r>
          </a:p>
        </p:txBody>
      </p:sp>
    </p:spTree>
    <p:extLst>
      <p:ext uri="{BB962C8B-B14F-4D97-AF65-F5344CB8AC3E}">
        <p14:creationId xmlns:p14="http://schemas.microsoft.com/office/powerpoint/2010/main" val="13997376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5107488" cy="584775"/>
          </a:xfrm>
          <a:prstGeom prst="rect">
            <a:avLst/>
          </a:prstGeom>
        </p:spPr>
        <p:txBody>
          <a:bodyPr wrap="none">
            <a:spAutoFit/>
          </a:bodyPr>
          <a:lstStyle/>
          <a:p>
            <a:r>
              <a:rPr lang="en-US" sz="3200">
                <a:solidFill>
                  <a:schemeClr val="bg1"/>
                </a:solidFill>
                <a:latin typeface="Arial" panose="020B0604020202020204" pitchFamily="34" charset="0"/>
                <a:cs typeface="Arial" panose="020B0604020202020204" pitchFamily="34" charset="0"/>
              </a:rPr>
              <a:t>R7 Model Driven CPS </a:t>
            </a:r>
            <a:r>
              <a:rPr lang="en-US" sz="3200" err="1">
                <a:solidFill>
                  <a:schemeClr val="bg1"/>
                </a:solidFill>
                <a:latin typeface="Arial" panose="020B0604020202020204" pitchFamily="34" charset="0"/>
                <a:cs typeface="Arial" panose="020B0604020202020204" pitchFamily="34" charset="0"/>
              </a:rPr>
              <a:t>PoC</a:t>
            </a:r>
            <a:endParaRPr lang="en-US" sz="320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cxnSp>
        <p:nvCxnSpPr>
          <p:cNvPr id="253" name="Straight Arrow Connector 19">
            <a:extLst>
              <a:ext uri="{FF2B5EF4-FFF2-40B4-BE49-F238E27FC236}">
                <a16:creationId xmlns:a16="http://schemas.microsoft.com/office/drawing/2014/main" id="{77C9A4B2-C7AC-49CB-97A7-68BB6E963A3E}"/>
              </a:ext>
            </a:extLst>
          </p:cNvPr>
          <p:cNvCxnSpPr>
            <a:cxnSpLocks/>
            <a:stCxn id="254" idx="6"/>
            <a:endCxn id="279" idx="1"/>
          </p:cNvCxnSpPr>
          <p:nvPr/>
        </p:nvCxnSpPr>
        <p:spPr bwMode="auto">
          <a:xfrm>
            <a:off x="5300924" y="3767085"/>
            <a:ext cx="1148937" cy="1487716"/>
          </a:xfrm>
          <a:prstGeom prst="curvedConnector2">
            <a:avLst/>
          </a:prstGeom>
          <a:solidFill>
            <a:srgbClr val="0082F0"/>
          </a:solidFill>
          <a:ln w="12700" cap="flat" cmpd="sng" algn="ctr">
            <a:solidFill>
              <a:srgbClr val="0000FF"/>
            </a:solidFill>
            <a:prstDash val="solid"/>
            <a:round/>
            <a:headEnd type="none" w="med" len="med"/>
            <a:tailEnd type="triangle"/>
          </a:ln>
          <a:effectLst/>
        </p:spPr>
      </p:cxnSp>
      <p:sp>
        <p:nvSpPr>
          <p:cNvPr id="254" name="Oval 253">
            <a:extLst>
              <a:ext uri="{FF2B5EF4-FFF2-40B4-BE49-F238E27FC236}">
                <a16:creationId xmlns:a16="http://schemas.microsoft.com/office/drawing/2014/main" id="{9808B705-7B9F-4947-904C-3D951612EAA5}"/>
              </a:ext>
            </a:extLst>
          </p:cNvPr>
          <p:cNvSpPr/>
          <p:nvPr/>
        </p:nvSpPr>
        <p:spPr bwMode="auto">
          <a:xfrm>
            <a:off x="3820776" y="3216782"/>
            <a:ext cx="1480148" cy="1100606"/>
          </a:xfrm>
          <a:prstGeom prst="ellipse">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a:ln>
                  <a:noFill/>
                </a:ln>
                <a:solidFill>
                  <a:srgbClr val="FFFFFF"/>
                </a:solidFill>
                <a:effectLst/>
                <a:uLnTx/>
                <a:uFillTx/>
                <a:latin typeface="Ericsson Hilda"/>
              </a:rPr>
              <a:t>Configuration Persistence Service</a:t>
            </a:r>
          </a:p>
        </p:txBody>
      </p:sp>
      <p:sp>
        <p:nvSpPr>
          <p:cNvPr id="255" name="Oval 254">
            <a:extLst>
              <a:ext uri="{FF2B5EF4-FFF2-40B4-BE49-F238E27FC236}">
                <a16:creationId xmlns:a16="http://schemas.microsoft.com/office/drawing/2014/main" id="{D34F98F4-EBF8-498F-823F-ED0E309F31C0}"/>
              </a:ext>
            </a:extLst>
          </p:cNvPr>
          <p:cNvSpPr/>
          <p:nvPr/>
        </p:nvSpPr>
        <p:spPr bwMode="auto">
          <a:xfrm>
            <a:off x="8039534" y="2245404"/>
            <a:ext cx="902970" cy="877326"/>
          </a:xfrm>
          <a:prstGeom prst="ellipse">
            <a:avLst/>
          </a:prstGeom>
          <a:solidFill>
            <a:schemeClr val="bg1">
              <a:lumMod val="85000"/>
            </a:scheme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400" b="0" i="0" u="none" strike="noStrike" kern="1000" cap="none" spc="-30" normalizeH="0" baseline="0" noProof="0">
                <a:ln>
                  <a:noFill/>
                </a:ln>
                <a:solidFill>
                  <a:srgbClr val="FFFFFF"/>
                </a:solidFill>
                <a:effectLst/>
                <a:uLnTx/>
                <a:uFillTx/>
                <a:latin typeface="Ericsson Hilda"/>
              </a:rPr>
              <a:t>DCAE</a:t>
            </a:r>
          </a:p>
        </p:txBody>
      </p:sp>
      <p:sp>
        <p:nvSpPr>
          <p:cNvPr id="256" name="Oval 255">
            <a:extLst>
              <a:ext uri="{FF2B5EF4-FFF2-40B4-BE49-F238E27FC236}">
                <a16:creationId xmlns:a16="http://schemas.microsoft.com/office/drawing/2014/main" id="{1483C070-318C-4564-8C3B-3D0FADC7BBF1}"/>
              </a:ext>
            </a:extLst>
          </p:cNvPr>
          <p:cNvSpPr/>
          <p:nvPr/>
        </p:nvSpPr>
        <p:spPr bwMode="auto">
          <a:xfrm>
            <a:off x="6278084" y="1586812"/>
            <a:ext cx="1108592" cy="877326"/>
          </a:xfrm>
          <a:prstGeom prst="ellipse">
            <a:avLst/>
          </a:prstGeom>
          <a:solidFill>
            <a:schemeClr val="bg1">
              <a:lumMod val="85000"/>
            </a:scheme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400" b="0" i="0" u="none" strike="noStrike" kern="1000" cap="none" spc="-30" normalizeH="0" baseline="0" noProof="0">
                <a:ln>
                  <a:noFill/>
                </a:ln>
                <a:solidFill>
                  <a:srgbClr val="FFFFFF"/>
                </a:solidFill>
                <a:effectLst/>
                <a:uLnTx/>
                <a:uFillTx/>
                <a:latin typeface="Ericsson Hilda"/>
              </a:rPr>
              <a:t>DMaaP</a:t>
            </a:r>
          </a:p>
        </p:txBody>
      </p:sp>
      <p:sp>
        <p:nvSpPr>
          <p:cNvPr id="257" name="Isosceles Triangle 256">
            <a:extLst>
              <a:ext uri="{FF2B5EF4-FFF2-40B4-BE49-F238E27FC236}">
                <a16:creationId xmlns:a16="http://schemas.microsoft.com/office/drawing/2014/main" id="{E5F58C1F-C2D4-4B1F-9AFB-95D81CC0E716}"/>
              </a:ext>
            </a:extLst>
          </p:cNvPr>
          <p:cNvSpPr/>
          <p:nvPr/>
        </p:nvSpPr>
        <p:spPr bwMode="auto">
          <a:xfrm>
            <a:off x="8119475" y="3595769"/>
            <a:ext cx="767518" cy="800768"/>
          </a:xfrm>
          <a:prstGeom prst="triangle">
            <a:avLst/>
          </a:prstGeom>
          <a:solidFill>
            <a:schemeClr val="bg1">
              <a:lumMod val="85000"/>
            </a:scheme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t" anchorCtr="0" forceAA="0" compatLnSpc="1">
            <a:prstTxWarp prst="textNoShape">
              <a:avLst/>
            </a:prstTxWarp>
            <a:noAutofit/>
          </a:bodyPr>
          <a:lstStyle/>
          <a:p>
            <a:pPr marL="180000" marR="0" lvl="0" indent="-180000" defTabSz="914400" eaLnBrk="1" fontAlgn="base" latinLnBrk="0" hangingPunct="1">
              <a:lnSpc>
                <a:spcPct val="100000"/>
              </a:lnSpc>
              <a:spcBef>
                <a:spcPts val="800"/>
              </a:spcBef>
              <a:spcAft>
                <a:spcPct val="0"/>
              </a:spcAft>
              <a:buClrTx/>
              <a:buSzTx/>
              <a:buFont typeface="Ericsson Hilda" panose="00000500000000000000" pitchFamily="2" charset="0"/>
              <a:buChar char="●"/>
              <a:tabLst/>
              <a:defRPr/>
            </a:pPr>
            <a:endParaRPr kumimoji="0" lang="en-IE" b="0" i="0" u="none" strike="noStrike" kern="1000" cap="none" spc="-30" normalizeH="0" baseline="0" noProof="0" err="1">
              <a:ln>
                <a:noFill/>
              </a:ln>
              <a:solidFill>
                <a:srgbClr val="FFFFFF"/>
              </a:solidFill>
              <a:effectLst/>
              <a:uLnTx/>
              <a:uFillTx/>
              <a:latin typeface="Ericsson Hilda"/>
            </a:endParaRPr>
          </a:p>
        </p:txBody>
      </p:sp>
      <p:sp>
        <p:nvSpPr>
          <p:cNvPr id="258" name="Oval 257">
            <a:extLst>
              <a:ext uri="{FF2B5EF4-FFF2-40B4-BE49-F238E27FC236}">
                <a16:creationId xmlns:a16="http://schemas.microsoft.com/office/drawing/2014/main" id="{6ED293B4-A432-490A-83C7-CCBEC79A5BEB}"/>
              </a:ext>
            </a:extLst>
          </p:cNvPr>
          <p:cNvSpPr/>
          <p:nvPr/>
        </p:nvSpPr>
        <p:spPr bwMode="auto">
          <a:xfrm>
            <a:off x="34872" y="2480612"/>
            <a:ext cx="1132777" cy="1100606"/>
          </a:xfrm>
          <a:prstGeom prst="ellipse">
            <a:avLst/>
          </a:prstGeom>
          <a:solidFill>
            <a:schemeClr val="bg1">
              <a:lumMod val="85000"/>
            </a:scheme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a:ln>
                  <a:noFill/>
                </a:ln>
                <a:solidFill>
                  <a:srgbClr val="FFFFFF"/>
                </a:solidFill>
                <a:effectLst/>
                <a:uLnTx/>
                <a:uFillTx/>
                <a:latin typeface="Ericsson Hilda"/>
              </a:rPr>
              <a:t>SDC</a:t>
            </a:r>
          </a:p>
        </p:txBody>
      </p:sp>
      <p:sp>
        <p:nvSpPr>
          <p:cNvPr id="259" name="Oval 258">
            <a:extLst>
              <a:ext uri="{FF2B5EF4-FFF2-40B4-BE49-F238E27FC236}">
                <a16:creationId xmlns:a16="http://schemas.microsoft.com/office/drawing/2014/main" id="{EF89C8D6-B4D4-4D56-AB87-BD74FF863D0D}"/>
              </a:ext>
            </a:extLst>
          </p:cNvPr>
          <p:cNvSpPr/>
          <p:nvPr/>
        </p:nvSpPr>
        <p:spPr bwMode="auto">
          <a:xfrm>
            <a:off x="1803842" y="1586812"/>
            <a:ext cx="1059860" cy="877326"/>
          </a:xfrm>
          <a:prstGeom prst="ellipse">
            <a:avLst/>
          </a:prstGeom>
          <a:solidFill>
            <a:schemeClr val="bg1">
              <a:lumMod val="85000"/>
            </a:scheme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400" b="0" i="0" u="none" strike="noStrike" kern="1000" cap="none" spc="-30" normalizeH="0" baseline="0" noProof="0">
                <a:ln>
                  <a:noFill/>
                </a:ln>
                <a:solidFill>
                  <a:srgbClr val="FFFFFF"/>
                </a:solidFill>
                <a:effectLst/>
                <a:uLnTx/>
                <a:uFillTx/>
                <a:latin typeface="Ericsson Hilda"/>
              </a:rPr>
              <a:t>DMaaP</a:t>
            </a:r>
          </a:p>
        </p:txBody>
      </p:sp>
      <p:sp>
        <p:nvSpPr>
          <p:cNvPr id="260" name="Oval 259">
            <a:extLst>
              <a:ext uri="{FF2B5EF4-FFF2-40B4-BE49-F238E27FC236}">
                <a16:creationId xmlns:a16="http://schemas.microsoft.com/office/drawing/2014/main" id="{195FC58D-2B36-4BAE-A958-AA92CE348D04}"/>
              </a:ext>
            </a:extLst>
          </p:cNvPr>
          <p:cNvSpPr/>
          <p:nvPr/>
        </p:nvSpPr>
        <p:spPr bwMode="auto">
          <a:xfrm>
            <a:off x="34871" y="5228019"/>
            <a:ext cx="1132777" cy="1100606"/>
          </a:xfrm>
          <a:prstGeom prst="ellipse">
            <a:avLst/>
          </a:prstGeom>
          <a:solidFill>
            <a:schemeClr val="bg1">
              <a:lumMod val="85000"/>
            </a:scheme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a:ln>
                  <a:noFill/>
                </a:ln>
                <a:solidFill>
                  <a:srgbClr val="FFFFFF"/>
                </a:solidFill>
                <a:effectLst/>
                <a:uLnTx/>
                <a:uFillTx/>
                <a:latin typeface="Ericsson Hilda"/>
              </a:rPr>
              <a:t>A&amp;AI</a:t>
            </a:r>
          </a:p>
        </p:txBody>
      </p:sp>
      <p:cxnSp>
        <p:nvCxnSpPr>
          <p:cNvPr id="261" name="Straight Connector 260">
            <a:extLst>
              <a:ext uri="{FF2B5EF4-FFF2-40B4-BE49-F238E27FC236}">
                <a16:creationId xmlns:a16="http://schemas.microsoft.com/office/drawing/2014/main" id="{E3D78BFC-59B1-43E5-B4EC-BE50006080D2}"/>
              </a:ext>
            </a:extLst>
          </p:cNvPr>
          <p:cNvCxnSpPr>
            <a:cxnSpLocks/>
            <a:stCxn id="254" idx="4"/>
          </p:cNvCxnSpPr>
          <p:nvPr/>
        </p:nvCxnSpPr>
        <p:spPr bwMode="auto">
          <a:xfrm>
            <a:off x="4560850" y="4317388"/>
            <a:ext cx="21814" cy="261817"/>
          </a:xfrm>
          <a:prstGeom prst="line">
            <a:avLst/>
          </a:prstGeom>
          <a:solidFill>
            <a:srgbClr val="0082F0"/>
          </a:solidFill>
          <a:ln w="12700" cap="flat" cmpd="sng" algn="ctr">
            <a:solidFill>
              <a:srgbClr val="181818"/>
            </a:solidFill>
            <a:prstDash val="solid"/>
            <a:round/>
            <a:headEnd type="none" w="med" len="med"/>
            <a:tailEnd type="none"/>
          </a:ln>
          <a:effectLst/>
        </p:spPr>
      </p:cxnSp>
      <p:cxnSp>
        <p:nvCxnSpPr>
          <p:cNvPr id="262" name="Straight Arrow Connector 261">
            <a:extLst>
              <a:ext uri="{FF2B5EF4-FFF2-40B4-BE49-F238E27FC236}">
                <a16:creationId xmlns:a16="http://schemas.microsoft.com/office/drawing/2014/main" id="{B0BB3965-7B0B-4F98-93D9-DD6DEC175BEA}"/>
              </a:ext>
            </a:extLst>
          </p:cNvPr>
          <p:cNvCxnSpPr>
            <a:cxnSpLocks/>
            <a:stCxn id="257" idx="0"/>
            <a:endCxn id="255" idx="4"/>
          </p:cNvCxnSpPr>
          <p:nvPr/>
        </p:nvCxnSpPr>
        <p:spPr bwMode="auto">
          <a:xfrm flipH="1" flipV="1">
            <a:off x="8491019" y="3122730"/>
            <a:ext cx="12215" cy="473039"/>
          </a:xfrm>
          <a:prstGeom prst="straightConnector1">
            <a:avLst/>
          </a:prstGeom>
          <a:solidFill>
            <a:srgbClr val="0082F0"/>
          </a:solidFill>
          <a:ln w="28575" cap="flat" cmpd="sng" algn="ctr">
            <a:solidFill>
              <a:schemeClr val="bg2">
                <a:lumMod val="90000"/>
              </a:schemeClr>
            </a:solidFill>
            <a:prstDash val="solid"/>
            <a:round/>
            <a:headEnd type="none" w="med" len="med"/>
            <a:tailEnd type="triangle"/>
          </a:ln>
          <a:effectLst/>
        </p:spPr>
      </p:cxnSp>
      <p:cxnSp>
        <p:nvCxnSpPr>
          <p:cNvPr id="263" name="Straight Arrow Connector 19">
            <a:extLst>
              <a:ext uri="{FF2B5EF4-FFF2-40B4-BE49-F238E27FC236}">
                <a16:creationId xmlns:a16="http://schemas.microsoft.com/office/drawing/2014/main" id="{F73ED344-568E-4EC2-A298-E8B637CE735F}"/>
              </a:ext>
            </a:extLst>
          </p:cNvPr>
          <p:cNvCxnSpPr>
            <a:cxnSpLocks/>
            <a:stCxn id="255" idx="1"/>
            <a:endCxn id="256" idx="6"/>
          </p:cNvCxnSpPr>
          <p:nvPr/>
        </p:nvCxnSpPr>
        <p:spPr bwMode="auto">
          <a:xfrm rot="16200000" flipV="1">
            <a:off x="7605019" y="1807132"/>
            <a:ext cx="348410" cy="785095"/>
          </a:xfrm>
          <a:prstGeom prst="curvedConnector2">
            <a:avLst/>
          </a:prstGeom>
          <a:solidFill>
            <a:srgbClr val="0082F0"/>
          </a:solidFill>
          <a:ln w="28575" cap="flat" cmpd="sng" algn="ctr">
            <a:solidFill>
              <a:schemeClr val="bg2">
                <a:lumMod val="90000"/>
              </a:schemeClr>
            </a:solidFill>
            <a:prstDash val="solid"/>
            <a:round/>
            <a:headEnd type="none" w="med" len="med"/>
            <a:tailEnd type="triangle"/>
          </a:ln>
          <a:effectLst/>
        </p:spPr>
      </p:cxnSp>
      <p:cxnSp>
        <p:nvCxnSpPr>
          <p:cNvPr id="264" name="Straight Arrow Connector 19">
            <a:extLst>
              <a:ext uri="{FF2B5EF4-FFF2-40B4-BE49-F238E27FC236}">
                <a16:creationId xmlns:a16="http://schemas.microsoft.com/office/drawing/2014/main" id="{6B8640A4-E58C-46AB-A1E7-D715101C0C68}"/>
              </a:ext>
            </a:extLst>
          </p:cNvPr>
          <p:cNvCxnSpPr>
            <a:cxnSpLocks/>
            <a:stCxn id="258" idx="0"/>
            <a:endCxn id="259" idx="2"/>
          </p:cNvCxnSpPr>
          <p:nvPr/>
        </p:nvCxnSpPr>
        <p:spPr bwMode="auto">
          <a:xfrm rot="5400000" flipH="1" flipV="1">
            <a:off x="974983" y="1651754"/>
            <a:ext cx="455137" cy="1202581"/>
          </a:xfrm>
          <a:prstGeom prst="curvedConnector2">
            <a:avLst/>
          </a:prstGeom>
          <a:solidFill>
            <a:srgbClr val="0082F0"/>
          </a:solidFill>
          <a:ln w="28575" cap="flat" cmpd="sng" algn="ctr">
            <a:solidFill>
              <a:schemeClr val="bg2">
                <a:lumMod val="90000"/>
              </a:schemeClr>
            </a:solidFill>
            <a:prstDash val="solid"/>
            <a:round/>
            <a:headEnd type="none" w="med" len="med"/>
            <a:tailEnd type="triangle"/>
          </a:ln>
          <a:effectLst/>
        </p:spPr>
      </p:cxnSp>
      <p:cxnSp>
        <p:nvCxnSpPr>
          <p:cNvPr id="265" name="Straight Arrow Connector 19">
            <a:extLst>
              <a:ext uri="{FF2B5EF4-FFF2-40B4-BE49-F238E27FC236}">
                <a16:creationId xmlns:a16="http://schemas.microsoft.com/office/drawing/2014/main" id="{DAE1AAB0-955F-4ED9-BDFD-82F704B9FD32}"/>
              </a:ext>
            </a:extLst>
          </p:cNvPr>
          <p:cNvCxnSpPr>
            <a:cxnSpLocks/>
            <a:stCxn id="259" idx="6"/>
            <a:endCxn id="254" idx="1"/>
          </p:cNvCxnSpPr>
          <p:nvPr/>
        </p:nvCxnSpPr>
        <p:spPr bwMode="auto">
          <a:xfrm>
            <a:off x="2863702" y="2025475"/>
            <a:ext cx="1173837" cy="1352487"/>
          </a:xfrm>
          <a:prstGeom prst="curvedConnector2">
            <a:avLst/>
          </a:prstGeom>
          <a:solidFill>
            <a:srgbClr val="0082F0"/>
          </a:solidFill>
          <a:ln w="28575" cap="flat" cmpd="sng" algn="ctr">
            <a:solidFill>
              <a:schemeClr val="bg2">
                <a:lumMod val="90000"/>
              </a:schemeClr>
            </a:solidFill>
            <a:prstDash val="solid"/>
            <a:round/>
            <a:headEnd type="none" w="med" len="med"/>
            <a:tailEnd type="triangle"/>
          </a:ln>
          <a:effectLst/>
        </p:spPr>
      </p:cxnSp>
      <p:cxnSp>
        <p:nvCxnSpPr>
          <p:cNvPr id="266" name="Straight Arrow Connector 19">
            <a:extLst>
              <a:ext uri="{FF2B5EF4-FFF2-40B4-BE49-F238E27FC236}">
                <a16:creationId xmlns:a16="http://schemas.microsoft.com/office/drawing/2014/main" id="{E1CE9B34-8FF9-44D4-A67C-E1579C2A340A}"/>
              </a:ext>
            </a:extLst>
          </p:cNvPr>
          <p:cNvCxnSpPr>
            <a:cxnSpLocks/>
            <a:stCxn id="256" idx="2"/>
            <a:endCxn id="254" idx="7"/>
          </p:cNvCxnSpPr>
          <p:nvPr/>
        </p:nvCxnSpPr>
        <p:spPr bwMode="auto">
          <a:xfrm rot="10800000" flipV="1">
            <a:off x="5084162" y="2025474"/>
            <a:ext cx="1193923" cy="1352487"/>
          </a:xfrm>
          <a:prstGeom prst="curvedConnector2">
            <a:avLst/>
          </a:prstGeom>
          <a:solidFill>
            <a:srgbClr val="0082F0"/>
          </a:solidFill>
          <a:ln w="28575" cap="flat" cmpd="sng" algn="ctr">
            <a:solidFill>
              <a:schemeClr val="bg2">
                <a:lumMod val="90000"/>
              </a:schemeClr>
            </a:solidFill>
            <a:prstDash val="solid"/>
            <a:round/>
            <a:headEnd type="none" w="med" len="med"/>
            <a:tailEnd type="triangle"/>
          </a:ln>
          <a:effectLst/>
        </p:spPr>
      </p:cxnSp>
      <p:sp>
        <p:nvSpPr>
          <p:cNvPr id="267" name="TextBox 266">
            <a:extLst>
              <a:ext uri="{FF2B5EF4-FFF2-40B4-BE49-F238E27FC236}">
                <a16:creationId xmlns:a16="http://schemas.microsoft.com/office/drawing/2014/main" id="{CD0F72BB-1461-4C2D-A079-840ED2185141}"/>
              </a:ext>
            </a:extLst>
          </p:cNvPr>
          <p:cNvSpPr txBox="1"/>
          <p:nvPr/>
        </p:nvSpPr>
        <p:spPr>
          <a:xfrm>
            <a:off x="727599" y="1735900"/>
            <a:ext cx="769186" cy="436254"/>
          </a:xfrm>
          <a:prstGeom prst="rect">
            <a:avLst/>
          </a:prstGeom>
          <a:noFill/>
        </p:spPr>
        <p:txBody>
          <a:bodyPr vert="horz" wrap="none" lIns="72000" tIns="36000" rIns="72000" bIns="36000" rtlCol="0" anchor="ctr">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600" b="1" i="0" u="none" strike="noStrike" kern="1000" cap="none" spc="-30" normalizeH="0" baseline="0" noProof="0" dirty="0">
                <a:ln>
                  <a:noFill/>
                </a:ln>
                <a:solidFill>
                  <a:schemeClr val="bg1"/>
                </a:solidFill>
                <a:effectLst/>
                <a:uLnTx/>
                <a:uFillTx/>
                <a:latin typeface="Ericsson Hilda"/>
              </a:rPr>
              <a:t>CSAR</a:t>
            </a:r>
          </a:p>
        </p:txBody>
      </p:sp>
      <p:sp>
        <p:nvSpPr>
          <p:cNvPr id="268" name="TextBox 267">
            <a:extLst>
              <a:ext uri="{FF2B5EF4-FFF2-40B4-BE49-F238E27FC236}">
                <a16:creationId xmlns:a16="http://schemas.microsoft.com/office/drawing/2014/main" id="{0E62612A-0540-4409-974A-4ED400ED4B89}"/>
              </a:ext>
            </a:extLst>
          </p:cNvPr>
          <p:cNvSpPr txBox="1"/>
          <p:nvPr/>
        </p:nvSpPr>
        <p:spPr>
          <a:xfrm>
            <a:off x="8427447" y="3354729"/>
            <a:ext cx="769186" cy="436254"/>
          </a:xfrm>
          <a:prstGeom prst="rect">
            <a:avLst/>
          </a:prstGeom>
          <a:noFill/>
        </p:spPr>
        <p:txBody>
          <a:bodyPr vert="horz" wrap="none" lIns="72000" tIns="36000" rIns="72000" bIns="36000" rtlCol="0" anchor="ctr">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dirty="0" err="1">
                <a:ln>
                  <a:noFill/>
                </a:ln>
                <a:solidFill>
                  <a:schemeClr val="bg2">
                    <a:lumMod val="75000"/>
                  </a:schemeClr>
                </a:solidFill>
                <a:effectLst/>
                <a:uLnTx/>
                <a:uFillTx/>
                <a:latin typeface="Ericsson Hilda"/>
              </a:rPr>
              <a:t>StndDef</a:t>
            </a:r>
            <a:endParaRPr kumimoji="0" lang="en-IE" sz="1200" b="0" i="0" u="none" strike="noStrike" kern="1000" cap="none" spc="-30" normalizeH="0" baseline="0" noProof="0" dirty="0">
              <a:ln>
                <a:noFill/>
              </a:ln>
              <a:solidFill>
                <a:schemeClr val="bg2">
                  <a:lumMod val="75000"/>
                </a:schemeClr>
              </a:solidFill>
              <a:effectLst/>
              <a:uLnTx/>
              <a:uFillTx/>
              <a:latin typeface="Ericsson Hilda"/>
            </a:endParaRPr>
          </a:p>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dirty="0">
                <a:ln>
                  <a:noFill/>
                </a:ln>
                <a:solidFill>
                  <a:schemeClr val="bg2">
                    <a:lumMod val="75000"/>
                  </a:schemeClr>
                </a:solidFill>
                <a:effectLst/>
                <a:uLnTx/>
                <a:uFillTx/>
                <a:latin typeface="Ericsson Hilda"/>
              </a:rPr>
              <a:t>VES ++</a:t>
            </a:r>
          </a:p>
        </p:txBody>
      </p:sp>
      <p:sp>
        <p:nvSpPr>
          <p:cNvPr id="269" name="TextBox 268">
            <a:extLst>
              <a:ext uri="{FF2B5EF4-FFF2-40B4-BE49-F238E27FC236}">
                <a16:creationId xmlns:a16="http://schemas.microsoft.com/office/drawing/2014/main" id="{5D1F1C5E-37DC-4CC3-A2AD-E22D19F7C3EE}"/>
              </a:ext>
            </a:extLst>
          </p:cNvPr>
          <p:cNvSpPr txBox="1"/>
          <p:nvPr/>
        </p:nvSpPr>
        <p:spPr>
          <a:xfrm>
            <a:off x="7765405" y="1659288"/>
            <a:ext cx="1270206" cy="436254"/>
          </a:xfrm>
          <a:prstGeom prst="rect">
            <a:avLst/>
          </a:prstGeom>
          <a:noFill/>
        </p:spPr>
        <p:txBody>
          <a:bodyPr vert="horz" wrap="none" lIns="72000" tIns="36000" rIns="72000" bIns="36000" rtlCol="0" anchor="ctr">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100" b="0" i="0" u="none" strike="noStrike" kern="1000" cap="none" spc="-30" normalizeH="0" baseline="0" noProof="0" dirty="0">
                <a:ln>
                  <a:noFill/>
                </a:ln>
                <a:solidFill>
                  <a:schemeClr val="bg2">
                    <a:lumMod val="75000"/>
                  </a:schemeClr>
                </a:solidFill>
                <a:effectLst/>
                <a:uLnTx/>
                <a:uFillTx/>
                <a:latin typeface="Ericsson Hilda"/>
              </a:rPr>
              <a:t>3GPP-Configuration </a:t>
            </a:r>
          </a:p>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100" b="0" i="0" u="none" strike="noStrike" kern="1000" cap="none" spc="-30" normalizeH="0" baseline="0" noProof="0" dirty="0">
                <a:ln>
                  <a:noFill/>
                </a:ln>
                <a:solidFill>
                  <a:schemeClr val="bg2">
                    <a:lumMod val="75000"/>
                  </a:schemeClr>
                </a:solidFill>
                <a:effectLst/>
                <a:uLnTx/>
                <a:uFillTx/>
                <a:latin typeface="Ericsson Hilda"/>
              </a:rPr>
              <a:t>(</a:t>
            </a:r>
            <a:r>
              <a:rPr kumimoji="0" lang="en-IE" sz="1100" b="0" i="0" u="none" strike="noStrike" kern="1000" cap="none" spc="-30" normalizeH="0" baseline="0" noProof="0" dirty="0" err="1">
                <a:ln>
                  <a:noFill/>
                </a:ln>
                <a:solidFill>
                  <a:schemeClr val="bg2">
                    <a:lumMod val="75000"/>
                  </a:schemeClr>
                </a:solidFill>
                <a:effectLst/>
                <a:uLnTx/>
                <a:uFillTx/>
                <a:latin typeface="Ericsson Hilda"/>
              </a:rPr>
              <a:t>NameSpace</a:t>
            </a:r>
            <a:r>
              <a:rPr kumimoji="0" lang="en-IE" sz="1100" b="0" i="0" u="none" strike="noStrike" kern="1000" cap="none" spc="-30" normalizeH="0" baseline="0" noProof="0" dirty="0">
                <a:ln>
                  <a:noFill/>
                </a:ln>
                <a:solidFill>
                  <a:schemeClr val="bg2">
                    <a:lumMod val="75000"/>
                  </a:schemeClr>
                </a:solidFill>
                <a:effectLst/>
                <a:uLnTx/>
                <a:uFillTx/>
                <a:latin typeface="Ericsson Hilda"/>
              </a:rPr>
              <a:t>)</a:t>
            </a:r>
          </a:p>
        </p:txBody>
      </p:sp>
      <p:sp>
        <p:nvSpPr>
          <p:cNvPr id="270" name="Oval 269">
            <a:extLst>
              <a:ext uri="{FF2B5EF4-FFF2-40B4-BE49-F238E27FC236}">
                <a16:creationId xmlns:a16="http://schemas.microsoft.com/office/drawing/2014/main" id="{F58461E8-188C-43C1-857C-A7B360289BC5}"/>
              </a:ext>
            </a:extLst>
          </p:cNvPr>
          <p:cNvSpPr/>
          <p:nvPr/>
        </p:nvSpPr>
        <p:spPr bwMode="auto">
          <a:xfrm>
            <a:off x="4397409" y="2277356"/>
            <a:ext cx="1671698" cy="641951"/>
          </a:xfrm>
          <a:prstGeom prst="ellipse">
            <a:avLst/>
          </a:prstGeom>
          <a:solidFill>
            <a:schemeClr val="bg1">
              <a:lumMod val="85000"/>
            </a:scheme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a:ln>
                  <a:noFill/>
                </a:ln>
                <a:solidFill>
                  <a:srgbClr val="FFFFFF"/>
                </a:solidFill>
                <a:effectLst/>
                <a:uLnTx/>
                <a:uFillTx/>
                <a:latin typeface="Ericsson Hilda"/>
              </a:rPr>
              <a:t>Update</a:t>
            </a:r>
          </a:p>
        </p:txBody>
      </p:sp>
      <p:cxnSp>
        <p:nvCxnSpPr>
          <p:cNvPr id="271" name="Straight Arrow Connector 19">
            <a:extLst>
              <a:ext uri="{FF2B5EF4-FFF2-40B4-BE49-F238E27FC236}">
                <a16:creationId xmlns:a16="http://schemas.microsoft.com/office/drawing/2014/main" id="{C7D52F3F-B7D9-4304-9FA4-B9C1BE15FAF4}"/>
              </a:ext>
            </a:extLst>
          </p:cNvPr>
          <p:cNvCxnSpPr>
            <a:cxnSpLocks/>
            <a:stCxn id="254" idx="2"/>
            <a:endCxn id="260" idx="7"/>
          </p:cNvCxnSpPr>
          <p:nvPr/>
        </p:nvCxnSpPr>
        <p:spPr bwMode="auto">
          <a:xfrm rot="10800000" flipV="1">
            <a:off x="1001758" y="3767085"/>
            <a:ext cx="2819019" cy="1622114"/>
          </a:xfrm>
          <a:prstGeom prst="curvedConnector2">
            <a:avLst/>
          </a:prstGeom>
          <a:solidFill>
            <a:srgbClr val="0082F0"/>
          </a:solidFill>
          <a:ln w="28575" cap="flat" cmpd="sng" algn="ctr">
            <a:solidFill>
              <a:schemeClr val="bg2">
                <a:lumMod val="90000"/>
              </a:schemeClr>
            </a:solidFill>
            <a:prstDash val="solid"/>
            <a:round/>
            <a:headEnd type="none" w="med" len="med"/>
            <a:tailEnd type="triangle"/>
          </a:ln>
          <a:effectLst/>
        </p:spPr>
      </p:cxnSp>
      <p:sp>
        <p:nvSpPr>
          <p:cNvPr id="272" name="Rectangle: Rounded Corners 271">
            <a:extLst>
              <a:ext uri="{FF2B5EF4-FFF2-40B4-BE49-F238E27FC236}">
                <a16:creationId xmlns:a16="http://schemas.microsoft.com/office/drawing/2014/main" id="{D1AE4E72-452B-4D6C-97C4-6E35CE88146F}"/>
              </a:ext>
            </a:extLst>
          </p:cNvPr>
          <p:cNvSpPr/>
          <p:nvPr/>
        </p:nvSpPr>
        <p:spPr bwMode="auto">
          <a:xfrm>
            <a:off x="1534333" y="5240021"/>
            <a:ext cx="2127896" cy="389268"/>
          </a:xfrm>
          <a:prstGeom prst="roundRect">
            <a:avLst/>
          </a:prstGeom>
          <a:solidFill>
            <a:srgbClr val="0FC373">
              <a:lumMod val="50000"/>
              <a:alpha val="50000"/>
            </a:srgb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dirty="0">
                <a:ln>
                  <a:noFill/>
                </a:ln>
                <a:solidFill>
                  <a:srgbClr val="FFFFFF"/>
                </a:solidFill>
                <a:effectLst/>
                <a:uLnTx/>
                <a:uFillTx/>
                <a:latin typeface="Ericsson Hilda"/>
              </a:rPr>
              <a:t>OOF/SON/PCI</a:t>
            </a:r>
          </a:p>
        </p:txBody>
      </p:sp>
      <p:sp>
        <p:nvSpPr>
          <p:cNvPr id="273" name="Rectangle: Rounded Corners 272">
            <a:extLst>
              <a:ext uri="{FF2B5EF4-FFF2-40B4-BE49-F238E27FC236}">
                <a16:creationId xmlns:a16="http://schemas.microsoft.com/office/drawing/2014/main" id="{967F0203-21BE-45F9-B71F-13C13015FA54}"/>
              </a:ext>
            </a:extLst>
          </p:cNvPr>
          <p:cNvSpPr/>
          <p:nvPr/>
        </p:nvSpPr>
        <p:spPr bwMode="auto">
          <a:xfrm>
            <a:off x="1534332" y="5662407"/>
            <a:ext cx="2127896" cy="389268"/>
          </a:xfrm>
          <a:prstGeom prst="roundRect">
            <a:avLst/>
          </a:prstGeom>
          <a:solidFill>
            <a:srgbClr val="0FC373">
              <a:lumMod val="50000"/>
              <a:alpha val="50000"/>
            </a:srgb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sz="1600" b="0" i="0" u="none" strike="noStrike" kern="1000" cap="none" spc="-30" normalizeH="0" baseline="0" noProof="0">
                <a:ln>
                  <a:noFill/>
                </a:ln>
                <a:solidFill>
                  <a:srgbClr val="FFFFFF"/>
                </a:solidFill>
                <a:effectLst/>
                <a:uLnTx/>
                <a:uFillTx/>
                <a:latin typeface="Ericsson Hilda"/>
              </a:rPr>
              <a:t>E2E Network Slicing</a:t>
            </a:r>
          </a:p>
        </p:txBody>
      </p:sp>
      <p:sp>
        <p:nvSpPr>
          <p:cNvPr id="274" name="Rectangle: Rounded Corners 273">
            <a:extLst>
              <a:ext uri="{FF2B5EF4-FFF2-40B4-BE49-F238E27FC236}">
                <a16:creationId xmlns:a16="http://schemas.microsoft.com/office/drawing/2014/main" id="{4ECEDF0D-F42F-4CFE-B6CA-0AA3881C0B54}"/>
              </a:ext>
            </a:extLst>
          </p:cNvPr>
          <p:cNvSpPr/>
          <p:nvPr/>
        </p:nvSpPr>
        <p:spPr bwMode="auto">
          <a:xfrm>
            <a:off x="1534332" y="6087731"/>
            <a:ext cx="2127896" cy="389268"/>
          </a:xfrm>
          <a:prstGeom prst="roundRect">
            <a:avLst/>
          </a:prstGeom>
          <a:solidFill>
            <a:srgbClr val="0FC373">
              <a:lumMod val="50000"/>
              <a:alpha val="50000"/>
            </a:srgb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sz="1600" b="0" i="0" u="none" strike="noStrike" kern="1000" cap="none" spc="-30" normalizeH="0" baseline="0" noProof="0">
                <a:ln>
                  <a:noFill/>
                </a:ln>
                <a:solidFill>
                  <a:srgbClr val="FFFFFF"/>
                </a:solidFill>
                <a:effectLst/>
                <a:uLnTx/>
                <a:uFillTx/>
                <a:latin typeface="Ericsson Hilda"/>
              </a:rPr>
              <a:t>A1 Extension, policies</a:t>
            </a:r>
          </a:p>
        </p:txBody>
      </p:sp>
      <p:cxnSp>
        <p:nvCxnSpPr>
          <p:cNvPr id="275" name="Straight Arrow Connector 19">
            <a:extLst>
              <a:ext uri="{FF2B5EF4-FFF2-40B4-BE49-F238E27FC236}">
                <a16:creationId xmlns:a16="http://schemas.microsoft.com/office/drawing/2014/main" id="{98032975-5D39-4340-A084-E38CFC9FD78A}"/>
              </a:ext>
            </a:extLst>
          </p:cNvPr>
          <p:cNvCxnSpPr>
            <a:cxnSpLocks/>
            <a:stCxn id="272" idx="3"/>
            <a:endCxn id="300" idx="2"/>
          </p:cNvCxnSpPr>
          <p:nvPr/>
        </p:nvCxnSpPr>
        <p:spPr bwMode="auto">
          <a:xfrm flipV="1">
            <a:off x="3662229" y="5056266"/>
            <a:ext cx="493668" cy="378389"/>
          </a:xfrm>
          <a:prstGeom prst="curvedConnector2">
            <a:avLst/>
          </a:prstGeom>
          <a:solidFill>
            <a:srgbClr val="0082F0"/>
          </a:solidFill>
          <a:ln w="28575" cap="flat" cmpd="sng" algn="ctr">
            <a:solidFill>
              <a:srgbClr val="006600">
                <a:alpha val="50000"/>
              </a:srgbClr>
            </a:solidFill>
            <a:prstDash val="solid"/>
            <a:round/>
            <a:headEnd type="none" w="med" len="med"/>
            <a:tailEnd type="triangle"/>
          </a:ln>
          <a:effectLst/>
        </p:spPr>
      </p:cxnSp>
      <p:cxnSp>
        <p:nvCxnSpPr>
          <p:cNvPr id="276" name="Straight Arrow Connector 19">
            <a:extLst>
              <a:ext uri="{FF2B5EF4-FFF2-40B4-BE49-F238E27FC236}">
                <a16:creationId xmlns:a16="http://schemas.microsoft.com/office/drawing/2014/main" id="{49003928-4EE3-4955-8647-4C0E59B743DE}"/>
              </a:ext>
            </a:extLst>
          </p:cNvPr>
          <p:cNvCxnSpPr>
            <a:cxnSpLocks/>
            <a:stCxn id="273" idx="3"/>
            <a:endCxn id="299" idx="2"/>
          </p:cNvCxnSpPr>
          <p:nvPr/>
        </p:nvCxnSpPr>
        <p:spPr bwMode="auto">
          <a:xfrm flipV="1">
            <a:off x="3662228" y="5101986"/>
            <a:ext cx="749908" cy="755055"/>
          </a:xfrm>
          <a:prstGeom prst="curvedConnector2">
            <a:avLst/>
          </a:prstGeom>
          <a:solidFill>
            <a:srgbClr val="0082F0"/>
          </a:solidFill>
          <a:ln w="28575" cap="flat" cmpd="sng" algn="ctr">
            <a:solidFill>
              <a:srgbClr val="006600">
                <a:alpha val="50000"/>
              </a:srgbClr>
            </a:solidFill>
            <a:prstDash val="solid"/>
            <a:round/>
            <a:headEnd type="none" w="med" len="med"/>
            <a:tailEnd type="triangle"/>
          </a:ln>
          <a:effectLst/>
        </p:spPr>
      </p:cxnSp>
      <p:cxnSp>
        <p:nvCxnSpPr>
          <p:cNvPr id="277" name="Straight Arrow Connector 19">
            <a:extLst>
              <a:ext uri="{FF2B5EF4-FFF2-40B4-BE49-F238E27FC236}">
                <a16:creationId xmlns:a16="http://schemas.microsoft.com/office/drawing/2014/main" id="{1155A5D3-5133-4718-B3DC-39A0736686CB}"/>
              </a:ext>
            </a:extLst>
          </p:cNvPr>
          <p:cNvCxnSpPr>
            <a:cxnSpLocks/>
            <a:stCxn id="274" idx="3"/>
            <a:endCxn id="298" idx="2"/>
          </p:cNvCxnSpPr>
          <p:nvPr/>
        </p:nvCxnSpPr>
        <p:spPr bwMode="auto">
          <a:xfrm flipV="1">
            <a:off x="3662228" y="5104102"/>
            <a:ext cx="1006147" cy="1178263"/>
          </a:xfrm>
          <a:prstGeom prst="curvedConnector2">
            <a:avLst/>
          </a:prstGeom>
          <a:solidFill>
            <a:srgbClr val="0082F0"/>
          </a:solidFill>
          <a:ln w="28575" cap="flat" cmpd="sng" algn="ctr">
            <a:solidFill>
              <a:srgbClr val="006600">
                <a:alpha val="50000"/>
              </a:srgbClr>
            </a:solidFill>
            <a:prstDash val="solid"/>
            <a:round/>
            <a:headEnd type="none" w="med" len="med"/>
            <a:tailEnd type="triangle"/>
          </a:ln>
          <a:effectLst/>
        </p:spPr>
      </p:cxnSp>
      <p:sp>
        <p:nvSpPr>
          <p:cNvPr id="278" name="TextBox 277">
            <a:extLst>
              <a:ext uri="{FF2B5EF4-FFF2-40B4-BE49-F238E27FC236}">
                <a16:creationId xmlns:a16="http://schemas.microsoft.com/office/drawing/2014/main" id="{91196F49-5343-40B0-8B50-FFEAA990DF8B}"/>
              </a:ext>
            </a:extLst>
          </p:cNvPr>
          <p:cNvSpPr txBox="1"/>
          <p:nvPr/>
        </p:nvSpPr>
        <p:spPr>
          <a:xfrm>
            <a:off x="4495449" y="5509838"/>
            <a:ext cx="769186" cy="436254"/>
          </a:xfrm>
          <a:prstGeom prst="rect">
            <a:avLst/>
          </a:prstGeom>
        </p:spPr>
        <p:txBody>
          <a:bodyPr vert="horz" wrap="none" lIns="72000" tIns="36000" rIns="72000" bIns="36000" rtlCol="0" anchor="ctr">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a:ln>
                  <a:noFill/>
                </a:ln>
                <a:solidFill>
                  <a:srgbClr val="181818"/>
                </a:solidFill>
                <a:effectLst/>
                <a:uLnTx/>
                <a:uFillTx/>
                <a:latin typeface="Ericsson Hilda"/>
              </a:rPr>
              <a:t>CRUD</a:t>
            </a:r>
          </a:p>
        </p:txBody>
      </p:sp>
      <p:sp>
        <p:nvSpPr>
          <p:cNvPr id="279" name="Flowchart: Magnetic Disk 278">
            <a:extLst>
              <a:ext uri="{FF2B5EF4-FFF2-40B4-BE49-F238E27FC236}">
                <a16:creationId xmlns:a16="http://schemas.microsoft.com/office/drawing/2014/main" id="{D3717DD7-42BB-48C8-ACE1-4386303ED2F1}"/>
              </a:ext>
            </a:extLst>
          </p:cNvPr>
          <p:cNvSpPr/>
          <p:nvPr/>
        </p:nvSpPr>
        <p:spPr bwMode="auto">
          <a:xfrm>
            <a:off x="6065268" y="5254801"/>
            <a:ext cx="769186" cy="623708"/>
          </a:xfrm>
          <a:prstGeom prst="flowChartMagneticDisk">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b="0" i="0" u="none" strike="noStrike" kern="1000" cap="none" spc="-30" normalizeH="0" baseline="0" noProof="0">
                <a:ln>
                  <a:noFill/>
                </a:ln>
                <a:solidFill>
                  <a:srgbClr val="FFFFFF"/>
                </a:solidFill>
                <a:effectLst/>
                <a:uLnTx/>
                <a:uFillTx/>
                <a:latin typeface="Ericsson Hilda"/>
              </a:rPr>
              <a:t>DBMS</a:t>
            </a:r>
          </a:p>
        </p:txBody>
      </p:sp>
      <p:sp>
        <p:nvSpPr>
          <p:cNvPr id="283" name="Rectangle: Rounded Corners 282">
            <a:extLst>
              <a:ext uri="{FF2B5EF4-FFF2-40B4-BE49-F238E27FC236}">
                <a16:creationId xmlns:a16="http://schemas.microsoft.com/office/drawing/2014/main" id="{0DC893B1-2FF2-4096-B38E-182663032646}"/>
              </a:ext>
            </a:extLst>
          </p:cNvPr>
          <p:cNvSpPr/>
          <p:nvPr/>
        </p:nvSpPr>
        <p:spPr bwMode="auto">
          <a:xfrm>
            <a:off x="4101015" y="6071879"/>
            <a:ext cx="2127896" cy="481320"/>
          </a:xfrm>
          <a:prstGeom prst="roundRect">
            <a:avLst/>
          </a:prstGeom>
          <a:solidFill>
            <a:srgbClr val="0FC373">
              <a:lumMod val="50000"/>
              <a:alpha val="50000"/>
            </a:srgb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endParaRPr kumimoji="0" lang="en-IE" sz="1400" b="0" i="0" u="none" strike="noStrike" kern="1000" cap="none" spc="-30" normalizeH="0" baseline="0" noProof="0">
              <a:ln>
                <a:noFill/>
              </a:ln>
              <a:solidFill>
                <a:srgbClr val="FFFFFF"/>
              </a:solidFill>
              <a:effectLst/>
              <a:uLnTx/>
              <a:uFillTx/>
              <a:latin typeface="Ericsson Hilda"/>
            </a:endParaRPr>
          </a:p>
        </p:txBody>
      </p:sp>
      <p:sp>
        <p:nvSpPr>
          <p:cNvPr id="284" name="TextBox 283">
            <a:extLst>
              <a:ext uri="{FF2B5EF4-FFF2-40B4-BE49-F238E27FC236}">
                <a16:creationId xmlns:a16="http://schemas.microsoft.com/office/drawing/2014/main" id="{0351A7AA-5AD4-4FDD-83DE-6098CFAAC85B}"/>
              </a:ext>
            </a:extLst>
          </p:cNvPr>
          <p:cNvSpPr txBox="1"/>
          <p:nvPr/>
        </p:nvSpPr>
        <p:spPr>
          <a:xfrm>
            <a:off x="8179450" y="4007453"/>
            <a:ext cx="622799" cy="369332"/>
          </a:xfrm>
          <a:prstGeom prst="rect">
            <a:avLst/>
          </a:prstGeom>
          <a:noFill/>
        </p:spPr>
        <p:txBody>
          <a:bodyPr wrap="none" rtlCol="0">
            <a:spAutoFit/>
          </a:bodyPr>
          <a:lstStyle/>
          <a:p>
            <a:r>
              <a:rPr lang="en-US" b="1" dirty="0">
                <a:solidFill>
                  <a:schemeClr val="bg1"/>
                </a:solidFill>
              </a:rPr>
              <a:t>PNF</a:t>
            </a:r>
          </a:p>
        </p:txBody>
      </p:sp>
      <p:sp>
        <p:nvSpPr>
          <p:cNvPr id="285" name="TextBox 284">
            <a:extLst>
              <a:ext uri="{FF2B5EF4-FFF2-40B4-BE49-F238E27FC236}">
                <a16:creationId xmlns:a16="http://schemas.microsoft.com/office/drawing/2014/main" id="{1EF25F26-CEC3-4181-B2CF-7F2D2574DEE6}"/>
              </a:ext>
            </a:extLst>
          </p:cNvPr>
          <p:cNvSpPr txBox="1"/>
          <p:nvPr/>
        </p:nvSpPr>
        <p:spPr>
          <a:xfrm>
            <a:off x="1756320" y="4338968"/>
            <a:ext cx="1386918" cy="369332"/>
          </a:xfrm>
          <a:prstGeom prst="rect">
            <a:avLst/>
          </a:prstGeom>
          <a:noFill/>
        </p:spPr>
        <p:txBody>
          <a:bodyPr wrap="none" rtlCol="0">
            <a:spAutoFit/>
          </a:bodyPr>
          <a:lstStyle/>
          <a:p>
            <a:r>
              <a:rPr lang="en-US" sz="900">
                <a:solidFill>
                  <a:schemeClr val="bg2">
                    <a:lumMod val="75000"/>
                  </a:schemeClr>
                </a:solidFill>
              </a:rPr>
              <a:t>A&amp;AI information</a:t>
            </a:r>
          </a:p>
          <a:p>
            <a:r>
              <a:rPr lang="en-US" sz="900">
                <a:solidFill>
                  <a:schemeClr val="bg2">
                    <a:lumMod val="75000"/>
                  </a:schemeClr>
                </a:solidFill>
              </a:rPr>
              <a:t>to uniquely identify a xNF</a:t>
            </a:r>
          </a:p>
        </p:txBody>
      </p:sp>
      <p:grpSp>
        <p:nvGrpSpPr>
          <p:cNvPr id="286" name="Group 285">
            <a:extLst>
              <a:ext uri="{FF2B5EF4-FFF2-40B4-BE49-F238E27FC236}">
                <a16:creationId xmlns:a16="http://schemas.microsoft.com/office/drawing/2014/main" id="{3CF40F85-B6E9-4436-A0CD-2C58ECA27BCD}"/>
              </a:ext>
            </a:extLst>
          </p:cNvPr>
          <p:cNvGrpSpPr/>
          <p:nvPr/>
        </p:nvGrpSpPr>
        <p:grpSpPr>
          <a:xfrm>
            <a:off x="5783386" y="5004289"/>
            <a:ext cx="504569" cy="525037"/>
            <a:chOff x="7570649" y="2641944"/>
            <a:chExt cx="1066703" cy="1220971"/>
          </a:xfrm>
        </p:grpSpPr>
        <p:sp>
          <p:nvSpPr>
            <p:cNvPr id="287" name="Cylinder 286">
              <a:extLst>
                <a:ext uri="{FF2B5EF4-FFF2-40B4-BE49-F238E27FC236}">
                  <a16:creationId xmlns:a16="http://schemas.microsoft.com/office/drawing/2014/main" id="{FF498E2E-0A06-4CDC-82DE-CEDD703BC48C}"/>
                </a:ext>
              </a:extLst>
            </p:cNvPr>
            <p:cNvSpPr/>
            <p:nvPr/>
          </p:nvSpPr>
          <p:spPr>
            <a:xfrm>
              <a:off x="7742768" y="2689209"/>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88" name="Group 287">
              <a:extLst>
                <a:ext uri="{FF2B5EF4-FFF2-40B4-BE49-F238E27FC236}">
                  <a16:creationId xmlns:a16="http://schemas.microsoft.com/office/drawing/2014/main" id="{55938236-90C5-410A-A582-44F881292DA2}"/>
                </a:ext>
              </a:extLst>
            </p:cNvPr>
            <p:cNvGrpSpPr/>
            <p:nvPr/>
          </p:nvGrpSpPr>
          <p:grpSpPr>
            <a:xfrm>
              <a:off x="7570649" y="2641944"/>
              <a:ext cx="1066703" cy="1220971"/>
              <a:chOff x="1212463" y="2713512"/>
              <a:chExt cx="789661" cy="903864"/>
            </a:xfrm>
          </p:grpSpPr>
          <p:sp>
            <p:nvSpPr>
              <p:cNvPr id="289" name="Rectangle: Rounded Corners 288">
                <a:extLst>
                  <a:ext uri="{FF2B5EF4-FFF2-40B4-BE49-F238E27FC236}">
                    <a16:creationId xmlns:a16="http://schemas.microsoft.com/office/drawing/2014/main" id="{B8BA1A4A-5E93-44D6-9147-398C69586F96}"/>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90" name="Picture 289">
                <a:extLst>
                  <a:ext uri="{FF2B5EF4-FFF2-40B4-BE49-F238E27FC236}">
                    <a16:creationId xmlns:a16="http://schemas.microsoft.com/office/drawing/2014/main" id="{7AEC17BB-A48D-468B-86CB-DCFCD08005DE}"/>
                  </a:ext>
                </a:extLst>
              </p:cNvPr>
              <p:cNvPicPr>
                <a:picLocks noChangeAspect="1"/>
              </p:cNvPicPr>
              <p:nvPr/>
            </p:nvPicPr>
            <p:blipFill rotWithShape="1">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grpSp>
      <p:pic>
        <p:nvPicPr>
          <p:cNvPr id="291" name="Picture 2" descr="C:\Users\cheung\AppData\Local\Temp\SNAGHTML225a21.PNG">
            <a:extLst>
              <a:ext uri="{FF2B5EF4-FFF2-40B4-BE49-F238E27FC236}">
                <a16:creationId xmlns:a16="http://schemas.microsoft.com/office/drawing/2014/main" id="{A6B830BC-6B6C-404C-8C0C-BF0FA20EC467}"/>
              </a:ext>
            </a:extLst>
          </p:cNvPr>
          <p:cNvPicPr>
            <a:picLocks noChangeAspect="1" noChangeArrowheads="1"/>
          </p:cNvPicPr>
          <p:nvPr/>
        </p:nvPicPr>
        <p:blipFill>
          <a:blip r:embed="rId8">
            <a:alphaModFix amt="20000"/>
            <a:extLst>
              <a:ext uri="{28A0092B-C50C-407E-A947-70E740481C1C}">
                <a14:useLocalDpi xmlns:a14="http://schemas.microsoft.com/office/drawing/2010/main" val="0"/>
              </a:ext>
            </a:extLst>
          </a:blip>
          <a:srcRect/>
          <a:stretch>
            <a:fillRect/>
          </a:stretch>
        </p:blipFill>
        <p:spPr bwMode="auto">
          <a:xfrm>
            <a:off x="8713759" y="2969034"/>
            <a:ext cx="276693" cy="363548"/>
          </a:xfrm>
          <a:prstGeom prst="rect">
            <a:avLst/>
          </a:prstGeom>
          <a:noFill/>
        </p:spPr>
      </p:pic>
      <p:pic>
        <p:nvPicPr>
          <p:cNvPr id="292" name="Picture 291">
            <a:extLst>
              <a:ext uri="{FF2B5EF4-FFF2-40B4-BE49-F238E27FC236}">
                <a16:creationId xmlns:a16="http://schemas.microsoft.com/office/drawing/2014/main" id="{E52F4267-55C7-4902-B132-1B3385823124}"/>
              </a:ext>
            </a:extLst>
          </p:cNvPr>
          <p:cNvPicPr>
            <a:picLocks noChangeAspect="1"/>
          </p:cNvPicPr>
          <p:nvPr/>
        </p:nvPicPr>
        <p:blipFill>
          <a:blip r:embed="rId9">
            <a:clrChange>
              <a:clrFrom>
                <a:srgbClr val="FFFFFF"/>
              </a:clrFrom>
              <a:clrTo>
                <a:srgbClr val="FFFFFF">
                  <a:alpha val="0"/>
                </a:srgbClr>
              </a:clrTo>
            </a:clrChange>
            <a:alphaModFix amt="20000"/>
          </a:blip>
          <a:stretch>
            <a:fillRect/>
          </a:stretch>
        </p:blipFill>
        <p:spPr>
          <a:xfrm>
            <a:off x="991015" y="1509405"/>
            <a:ext cx="276693" cy="359825"/>
          </a:xfrm>
          <a:prstGeom prst="rect">
            <a:avLst/>
          </a:prstGeom>
          <a:noFill/>
        </p:spPr>
      </p:pic>
      <p:sp>
        <p:nvSpPr>
          <p:cNvPr id="293" name="TextBox 292">
            <a:extLst>
              <a:ext uri="{FF2B5EF4-FFF2-40B4-BE49-F238E27FC236}">
                <a16:creationId xmlns:a16="http://schemas.microsoft.com/office/drawing/2014/main" id="{8B2FCC24-4A73-4CDF-8541-A96D8DDDFD21}"/>
              </a:ext>
            </a:extLst>
          </p:cNvPr>
          <p:cNvSpPr txBox="1"/>
          <p:nvPr/>
        </p:nvSpPr>
        <p:spPr>
          <a:xfrm>
            <a:off x="4164488" y="6040585"/>
            <a:ext cx="968759" cy="307777"/>
          </a:xfrm>
          <a:prstGeom prst="rect">
            <a:avLst/>
          </a:prstGeom>
          <a:noFill/>
        </p:spPr>
        <p:txBody>
          <a:bodyPr wrap="none" rtlCol="0">
            <a:spAutoFit/>
          </a:bodyPr>
          <a:lstStyle/>
          <a:p>
            <a:r>
              <a:rPr lang="en-US" sz="1400">
                <a:solidFill>
                  <a:schemeClr val="bg1"/>
                </a:solidFill>
              </a:rPr>
              <a:t>Mirroring</a:t>
            </a:r>
          </a:p>
        </p:txBody>
      </p:sp>
      <p:sp>
        <p:nvSpPr>
          <p:cNvPr id="294" name="TextBox 293">
            <a:extLst>
              <a:ext uri="{FF2B5EF4-FFF2-40B4-BE49-F238E27FC236}">
                <a16:creationId xmlns:a16="http://schemas.microsoft.com/office/drawing/2014/main" id="{21F06F12-91C7-4F72-86A8-9BD2894F058C}"/>
              </a:ext>
            </a:extLst>
          </p:cNvPr>
          <p:cNvSpPr txBox="1"/>
          <p:nvPr/>
        </p:nvSpPr>
        <p:spPr>
          <a:xfrm>
            <a:off x="4114682" y="6249428"/>
            <a:ext cx="2064476" cy="307777"/>
          </a:xfrm>
          <a:prstGeom prst="rect">
            <a:avLst/>
          </a:prstGeom>
          <a:noFill/>
        </p:spPr>
        <p:txBody>
          <a:bodyPr wrap="none" rtlCol="0">
            <a:spAutoFit/>
          </a:bodyPr>
          <a:lstStyle/>
          <a:p>
            <a:r>
              <a:rPr lang="en-US" sz="1400">
                <a:solidFill>
                  <a:schemeClr val="bg1"/>
                </a:solidFill>
              </a:rPr>
              <a:t>xNF Configuration Data</a:t>
            </a:r>
          </a:p>
        </p:txBody>
      </p:sp>
      <p:pic>
        <p:nvPicPr>
          <p:cNvPr id="295" name="Picture 2" descr="C:\Users\cheung\AppData\Local\Temp\SNAGHTML1da75636.PNG">
            <a:extLst>
              <a:ext uri="{FF2B5EF4-FFF2-40B4-BE49-F238E27FC236}">
                <a16:creationId xmlns:a16="http://schemas.microsoft.com/office/drawing/2014/main" id="{29A69525-F31F-430A-96D9-12E1357E769C}"/>
              </a:ext>
            </a:extLst>
          </p:cNvPr>
          <p:cNvPicPr>
            <a:picLocks noChangeAspect="1" noChangeArrowheads="1"/>
          </p:cNvPicPr>
          <p:nvPr/>
        </p:nvPicPr>
        <p:blipFill>
          <a:blip r:embed="rId10">
            <a:alphaModFix amt="20000"/>
            <a:extLst>
              <a:ext uri="{28A0092B-C50C-407E-A947-70E740481C1C}">
                <a14:useLocalDpi xmlns:a14="http://schemas.microsoft.com/office/drawing/2010/main" val="0"/>
              </a:ext>
            </a:extLst>
          </a:blip>
          <a:srcRect/>
          <a:stretch>
            <a:fillRect/>
          </a:stretch>
        </p:blipFill>
        <p:spPr bwMode="auto">
          <a:xfrm>
            <a:off x="112949" y="2449884"/>
            <a:ext cx="484310" cy="485892"/>
          </a:xfrm>
          <a:prstGeom prst="rect">
            <a:avLst/>
          </a:prstGeom>
          <a:noFill/>
        </p:spPr>
      </p:pic>
      <p:pic>
        <p:nvPicPr>
          <p:cNvPr id="296" name="Picture 295">
            <a:extLst>
              <a:ext uri="{FF2B5EF4-FFF2-40B4-BE49-F238E27FC236}">
                <a16:creationId xmlns:a16="http://schemas.microsoft.com/office/drawing/2014/main" id="{AAD56FD9-0345-4998-AD79-FCF4D460363F}"/>
              </a:ext>
            </a:extLst>
          </p:cNvPr>
          <p:cNvPicPr>
            <a:picLocks noChangeAspect="1"/>
          </p:cNvPicPr>
          <p:nvPr/>
        </p:nvPicPr>
        <p:blipFill>
          <a:blip r:embed="rId11" cstate="screen">
            <a:alphaModFix amt="20000"/>
            <a:extLst>
              <a:ext uri="{28A0092B-C50C-407E-A947-70E740481C1C}">
                <a14:useLocalDpi xmlns:a14="http://schemas.microsoft.com/office/drawing/2010/main"/>
              </a:ext>
            </a:extLst>
          </a:blip>
          <a:stretch>
            <a:fillRect/>
          </a:stretch>
        </p:blipFill>
        <p:spPr>
          <a:xfrm>
            <a:off x="8322202" y="4416101"/>
            <a:ext cx="589734" cy="250294"/>
          </a:xfrm>
          <a:prstGeom prst="rect">
            <a:avLst/>
          </a:prstGeom>
          <a:noFill/>
        </p:spPr>
      </p:pic>
      <p:sp>
        <p:nvSpPr>
          <p:cNvPr id="297" name="Rectangle 296">
            <a:extLst>
              <a:ext uri="{FF2B5EF4-FFF2-40B4-BE49-F238E27FC236}">
                <a16:creationId xmlns:a16="http://schemas.microsoft.com/office/drawing/2014/main" id="{D7804DB2-8456-4135-AB10-8FB05BFB81A3}"/>
              </a:ext>
            </a:extLst>
          </p:cNvPr>
          <p:cNvSpPr/>
          <p:nvPr/>
        </p:nvSpPr>
        <p:spPr>
          <a:xfrm>
            <a:off x="4899469" y="5055671"/>
            <a:ext cx="50291" cy="4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8" name="Rectangle 297">
            <a:extLst>
              <a:ext uri="{FF2B5EF4-FFF2-40B4-BE49-F238E27FC236}">
                <a16:creationId xmlns:a16="http://schemas.microsoft.com/office/drawing/2014/main" id="{4D511667-429D-443D-ACD5-6E6A5C891C89}"/>
              </a:ext>
            </a:extLst>
          </p:cNvPr>
          <p:cNvSpPr/>
          <p:nvPr/>
        </p:nvSpPr>
        <p:spPr>
          <a:xfrm>
            <a:off x="4643229" y="5057788"/>
            <a:ext cx="50291" cy="4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9" name="Rectangle 298">
            <a:extLst>
              <a:ext uri="{FF2B5EF4-FFF2-40B4-BE49-F238E27FC236}">
                <a16:creationId xmlns:a16="http://schemas.microsoft.com/office/drawing/2014/main" id="{DE979D84-3D06-43AC-903F-4287E66F3DE8}"/>
              </a:ext>
            </a:extLst>
          </p:cNvPr>
          <p:cNvSpPr/>
          <p:nvPr/>
        </p:nvSpPr>
        <p:spPr>
          <a:xfrm>
            <a:off x="4386990" y="5055672"/>
            <a:ext cx="50291" cy="4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0" name="Rectangle 299">
            <a:extLst>
              <a:ext uri="{FF2B5EF4-FFF2-40B4-BE49-F238E27FC236}">
                <a16:creationId xmlns:a16="http://schemas.microsoft.com/office/drawing/2014/main" id="{355C2A96-B367-4551-A6A8-508D799E204F}"/>
              </a:ext>
            </a:extLst>
          </p:cNvPr>
          <p:cNvSpPr/>
          <p:nvPr/>
        </p:nvSpPr>
        <p:spPr>
          <a:xfrm>
            <a:off x="4130751" y="5009952"/>
            <a:ext cx="50291" cy="46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1" name="Straight Arrow Connector 19">
            <a:extLst>
              <a:ext uri="{FF2B5EF4-FFF2-40B4-BE49-F238E27FC236}">
                <a16:creationId xmlns:a16="http://schemas.microsoft.com/office/drawing/2014/main" id="{0FE9C164-B753-4DE1-A840-DCFC4567B52E}"/>
              </a:ext>
            </a:extLst>
          </p:cNvPr>
          <p:cNvCxnSpPr>
            <a:cxnSpLocks/>
            <a:stCxn id="283" idx="0"/>
            <a:endCxn id="297" idx="3"/>
          </p:cNvCxnSpPr>
          <p:nvPr/>
        </p:nvCxnSpPr>
        <p:spPr bwMode="auto">
          <a:xfrm rot="16200000" flipV="1">
            <a:off x="4560837" y="5467752"/>
            <a:ext cx="993051" cy="215203"/>
          </a:xfrm>
          <a:prstGeom prst="curvedConnector2">
            <a:avLst/>
          </a:prstGeom>
          <a:solidFill>
            <a:srgbClr val="0082F0"/>
          </a:solidFill>
          <a:ln w="28575" cap="flat" cmpd="sng" algn="ctr">
            <a:solidFill>
              <a:srgbClr val="006600">
                <a:alpha val="50000"/>
              </a:srgbClr>
            </a:solidFill>
            <a:prstDash val="solid"/>
            <a:round/>
            <a:headEnd type="none" w="med" len="med"/>
            <a:tailEnd type="triangle"/>
          </a:ln>
          <a:effectLst/>
        </p:spPr>
      </p:cxnSp>
      <p:grpSp>
        <p:nvGrpSpPr>
          <p:cNvPr id="302" name="Group 301">
            <a:extLst>
              <a:ext uri="{FF2B5EF4-FFF2-40B4-BE49-F238E27FC236}">
                <a16:creationId xmlns:a16="http://schemas.microsoft.com/office/drawing/2014/main" id="{6D1F4243-EE90-4A45-B41E-B5AACF5C8D1D}"/>
              </a:ext>
            </a:extLst>
          </p:cNvPr>
          <p:cNvGrpSpPr/>
          <p:nvPr/>
        </p:nvGrpSpPr>
        <p:grpSpPr>
          <a:xfrm>
            <a:off x="328058" y="4991254"/>
            <a:ext cx="455194" cy="473659"/>
            <a:chOff x="3996862" y="1855619"/>
            <a:chExt cx="413813" cy="473659"/>
          </a:xfrm>
          <a:noFill/>
        </p:grpSpPr>
        <p:sp>
          <p:nvSpPr>
            <p:cNvPr id="303" name="Cylinder 302">
              <a:extLst>
                <a:ext uri="{FF2B5EF4-FFF2-40B4-BE49-F238E27FC236}">
                  <a16:creationId xmlns:a16="http://schemas.microsoft.com/office/drawing/2014/main" id="{C9723EE0-6D0B-4F23-BE62-5E41137B9CB2}"/>
                </a:ext>
              </a:extLst>
            </p:cNvPr>
            <p:cNvSpPr/>
            <p:nvPr/>
          </p:nvSpPr>
          <p:spPr>
            <a:xfrm>
              <a:off x="4059971" y="1868024"/>
              <a:ext cx="287594" cy="421079"/>
            </a:xfrm>
            <a:prstGeom prst="ca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4" name="Group 303">
              <a:extLst>
                <a:ext uri="{FF2B5EF4-FFF2-40B4-BE49-F238E27FC236}">
                  <a16:creationId xmlns:a16="http://schemas.microsoft.com/office/drawing/2014/main" id="{6554FD6F-5EF9-426D-A8DE-0764F67131B0}"/>
                </a:ext>
              </a:extLst>
            </p:cNvPr>
            <p:cNvGrpSpPr/>
            <p:nvPr/>
          </p:nvGrpSpPr>
          <p:grpSpPr>
            <a:xfrm>
              <a:off x="3996862" y="1855619"/>
              <a:ext cx="413813" cy="473659"/>
              <a:chOff x="1212463" y="2713512"/>
              <a:chExt cx="789661" cy="903864"/>
            </a:xfrm>
            <a:grpFill/>
          </p:grpSpPr>
          <p:sp>
            <p:nvSpPr>
              <p:cNvPr id="305" name="Rectangle: Rounded Corners 304">
                <a:extLst>
                  <a:ext uri="{FF2B5EF4-FFF2-40B4-BE49-F238E27FC236}">
                    <a16:creationId xmlns:a16="http://schemas.microsoft.com/office/drawing/2014/main" id="{2498C528-05B6-42BC-B1AC-82702B774BFE}"/>
                  </a:ext>
                </a:extLst>
              </p:cNvPr>
              <p:cNvSpPr/>
              <p:nvPr/>
            </p:nvSpPr>
            <p:spPr>
              <a:xfrm>
                <a:off x="1543050" y="2914650"/>
                <a:ext cx="95250" cy="63817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6" name="Picture 305">
                <a:extLst>
                  <a:ext uri="{FF2B5EF4-FFF2-40B4-BE49-F238E27FC236}">
                    <a16:creationId xmlns:a16="http://schemas.microsoft.com/office/drawing/2014/main" id="{E1FBF474-441D-464A-BFA7-49834AD021D4}"/>
                  </a:ext>
                </a:extLst>
              </p:cNvPr>
              <p:cNvPicPr>
                <a:picLocks noChangeAspect="1"/>
              </p:cNvPicPr>
              <p:nvPr/>
            </p:nvPicPr>
            <p:blipFill rotWithShape="1">
              <a:blip r:embed="rId7">
                <a:clrChange>
                  <a:clrFrom>
                    <a:srgbClr val="FFFFFF"/>
                  </a:clrFrom>
                  <a:clrTo>
                    <a:srgbClr val="FFFFFF">
                      <a:alpha val="0"/>
                    </a:srgbClr>
                  </a:clrTo>
                </a:clrChange>
                <a:duotone>
                  <a:prstClr val="black"/>
                  <a:schemeClr val="accent4">
                    <a:tint val="45000"/>
                    <a:satMod val="400000"/>
                  </a:schemeClr>
                </a:duotone>
                <a:alphaModFix amt="20000"/>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a:grpFill/>
            </p:spPr>
          </p:pic>
        </p:grpSp>
      </p:grpSp>
      <p:sp>
        <p:nvSpPr>
          <p:cNvPr id="307" name="Oval 306">
            <a:extLst>
              <a:ext uri="{FF2B5EF4-FFF2-40B4-BE49-F238E27FC236}">
                <a16:creationId xmlns:a16="http://schemas.microsoft.com/office/drawing/2014/main" id="{D142933A-A9DD-416D-8232-614088E6D587}"/>
              </a:ext>
            </a:extLst>
          </p:cNvPr>
          <p:cNvSpPr/>
          <p:nvPr/>
        </p:nvSpPr>
        <p:spPr>
          <a:xfrm>
            <a:off x="2799678" y="2308982"/>
            <a:ext cx="1671698" cy="63168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8" name="TextBox 307">
            <a:extLst>
              <a:ext uri="{FF2B5EF4-FFF2-40B4-BE49-F238E27FC236}">
                <a16:creationId xmlns:a16="http://schemas.microsoft.com/office/drawing/2014/main" id="{8E2A7073-A1E9-4171-9D3F-28B1AE01FEE3}"/>
              </a:ext>
            </a:extLst>
          </p:cNvPr>
          <p:cNvSpPr txBox="1"/>
          <p:nvPr/>
        </p:nvSpPr>
        <p:spPr>
          <a:xfrm>
            <a:off x="2918296" y="2354714"/>
            <a:ext cx="1449366" cy="584775"/>
          </a:xfrm>
          <a:prstGeom prst="rect">
            <a:avLst/>
          </a:prstGeom>
          <a:noFill/>
        </p:spPr>
        <p:txBody>
          <a:bodyPr wrap="none" rtlCol="0">
            <a:spAutoFit/>
          </a:bodyPr>
          <a:lstStyle/>
          <a:p>
            <a:pPr algn="ctr"/>
            <a:r>
              <a:rPr lang="en-US" sz="1600">
                <a:solidFill>
                  <a:schemeClr val="bg1"/>
                </a:solidFill>
              </a:rPr>
              <a:t>Model Driven</a:t>
            </a:r>
          </a:p>
          <a:p>
            <a:pPr algn="ctr"/>
            <a:r>
              <a:rPr lang="en-US" sz="1600">
                <a:solidFill>
                  <a:schemeClr val="bg1"/>
                </a:solidFill>
              </a:rPr>
              <a:t>Schema</a:t>
            </a:r>
          </a:p>
        </p:txBody>
      </p:sp>
      <p:sp>
        <p:nvSpPr>
          <p:cNvPr id="309" name="Oval 308">
            <a:extLst>
              <a:ext uri="{FF2B5EF4-FFF2-40B4-BE49-F238E27FC236}">
                <a16:creationId xmlns:a16="http://schemas.microsoft.com/office/drawing/2014/main" id="{C2513FFB-F18D-4DB2-A0F8-FDA378A2207D}"/>
              </a:ext>
            </a:extLst>
          </p:cNvPr>
          <p:cNvSpPr/>
          <p:nvPr/>
        </p:nvSpPr>
        <p:spPr>
          <a:xfrm>
            <a:off x="1625898" y="3673695"/>
            <a:ext cx="1671698" cy="631680"/>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0" name="TextBox 309">
            <a:extLst>
              <a:ext uri="{FF2B5EF4-FFF2-40B4-BE49-F238E27FC236}">
                <a16:creationId xmlns:a16="http://schemas.microsoft.com/office/drawing/2014/main" id="{6A264478-EE29-4F23-AB91-3318A2C888B1}"/>
              </a:ext>
            </a:extLst>
          </p:cNvPr>
          <p:cNvSpPr txBox="1"/>
          <p:nvPr/>
        </p:nvSpPr>
        <p:spPr>
          <a:xfrm>
            <a:off x="1639356" y="3799860"/>
            <a:ext cx="1659692" cy="338554"/>
          </a:xfrm>
          <a:prstGeom prst="rect">
            <a:avLst/>
          </a:prstGeom>
          <a:noFill/>
        </p:spPr>
        <p:txBody>
          <a:bodyPr wrap="none" rtlCol="0">
            <a:spAutoFit/>
          </a:bodyPr>
          <a:lstStyle/>
          <a:p>
            <a:pPr algn="ctr"/>
            <a:r>
              <a:rPr lang="en-US" sz="1600" dirty="0">
                <a:solidFill>
                  <a:schemeClr val="bg1"/>
                </a:solidFill>
              </a:rPr>
              <a:t>Synchronization</a:t>
            </a:r>
          </a:p>
        </p:txBody>
      </p:sp>
      <p:sp>
        <p:nvSpPr>
          <p:cNvPr id="311" name="Oval 310">
            <a:extLst>
              <a:ext uri="{FF2B5EF4-FFF2-40B4-BE49-F238E27FC236}">
                <a16:creationId xmlns:a16="http://schemas.microsoft.com/office/drawing/2014/main" id="{F259947B-4318-4353-9DAF-58C42790E33F}"/>
              </a:ext>
            </a:extLst>
          </p:cNvPr>
          <p:cNvSpPr/>
          <p:nvPr/>
        </p:nvSpPr>
        <p:spPr>
          <a:xfrm>
            <a:off x="5465520" y="3897984"/>
            <a:ext cx="1671698" cy="63168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2" name="TextBox 311">
            <a:extLst>
              <a:ext uri="{FF2B5EF4-FFF2-40B4-BE49-F238E27FC236}">
                <a16:creationId xmlns:a16="http://schemas.microsoft.com/office/drawing/2014/main" id="{CE00E1BB-7565-4368-B7F7-4294CB62BCB1}"/>
              </a:ext>
            </a:extLst>
          </p:cNvPr>
          <p:cNvSpPr txBox="1"/>
          <p:nvPr/>
        </p:nvSpPr>
        <p:spPr>
          <a:xfrm>
            <a:off x="5856188" y="3826029"/>
            <a:ext cx="925593" cy="738664"/>
          </a:xfrm>
          <a:prstGeom prst="rect">
            <a:avLst/>
          </a:prstGeom>
          <a:noFill/>
        </p:spPr>
        <p:txBody>
          <a:bodyPr wrap="none" rtlCol="0">
            <a:spAutoFit/>
          </a:bodyPr>
          <a:lstStyle/>
          <a:p>
            <a:pPr algn="ctr"/>
            <a:r>
              <a:rPr lang="en-US" sz="1400">
                <a:solidFill>
                  <a:schemeClr val="bg1"/>
                </a:solidFill>
              </a:rPr>
              <a:t>Service</a:t>
            </a:r>
          </a:p>
          <a:p>
            <a:pPr algn="ctr"/>
            <a:r>
              <a:rPr lang="en-US" sz="1400">
                <a:solidFill>
                  <a:schemeClr val="bg1"/>
                </a:solidFill>
              </a:rPr>
              <a:t>Provider </a:t>
            </a:r>
          </a:p>
          <a:p>
            <a:pPr algn="ctr"/>
            <a:r>
              <a:rPr lang="en-US" sz="1400">
                <a:solidFill>
                  <a:schemeClr val="bg1"/>
                </a:solidFill>
              </a:rPr>
              <a:t>Interface</a:t>
            </a:r>
          </a:p>
        </p:txBody>
      </p:sp>
      <p:sp>
        <p:nvSpPr>
          <p:cNvPr id="313" name="Oval 312">
            <a:extLst>
              <a:ext uri="{FF2B5EF4-FFF2-40B4-BE49-F238E27FC236}">
                <a16:creationId xmlns:a16="http://schemas.microsoft.com/office/drawing/2014/main" id="{4BF39114-A06A-4518-B53A-84B221C67616}"/>
              </a:ext>
            </a:extLst>
          </p:cNvPr>
          <p:cNvSpPr/>
          <p:nvPr/>
        </p:nvSpPr>
        <p:spPr>
          <a:xfrm>
            <a:off x="3788617" y="4466986"/>
            <a:ext cx="1671698" cy="63168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4" name="TextBox 313">
            <a:extLst>
              <a:ext uri="{FF2B5EF4-FFF2-40B4-BE49-F238E27FC236}">
                <a16:creationId xmlns:a16="http://schemas.microsoft.com/office/drawing/2014/main" id="{7F0CFB4C-61DD-4296-BD4F-0A678DCD8848}"/>
              </a:ext>
            </a:extLst>
          </p:cNvPr>
          <p:cNvSpPr txBox="1"/>
          <p:nvPr/>
        </p:nvSpPr>
        <p:spPr>
          <a:xfrm>
            <a:off x="4182985" y="4593151"/>
            <a:ext cx="897874" cy="338554"/>
          </a:xfrm>
          <a:prstGeom prst="rect">
            <a:avLst/>
          </a:prstGeom>
          <a:noFill/>
        </p:spPr>
        <p:txBody>
          <a:bodyPr wrap="none" rtlCol="0">
            <a:spAutoFit/>
          </a:bodyPr>
          <a:lstStyle/>
          <a:p>
            <a:pPr algn="ctr"/>
            <a:r>
              <a:rPr lang="en-US" sz="1600">
                <a:solidFill>
                  <a:schemeClr val="bg1"/>
                </a:solidFill>
              </a:rPr>
              <a:t>CPS API</a:t>
            </a:r>
          </a:p>
        </p:txBody>
      </p:sp>
      <p:sp>
        <p:nvSpPr>
          <p:cNvPr id="315" name="Oval 314">
            <a:extLst>
              <a:ext uri="{FF2B5EF4-FFF2-40B4-BE49-F238E27FC236}">
                <a16:creationId xmlns:a16="http://schemas.microsoft.com/office/drawing/2014/main" id="{731AF02E-0651-4601-BFA2-DF3E325E2357}"/>
              </a:ext>
            </a:extLst>
          </p:cNvPr>
          <p:cNvSpPr/>
          <p:nvPr/>
        </p:nvSpPr>
        <p:spPr>
          <a:xfrm>
            <a:off x="2683297" y="2573273"/>
            <a:ext cx="344463"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a:ln>
                  <a:noFill/>
                </a:ln>
                <a:solidFill>
                  <a:srgbClr val="FFFFFF"/>
                </a:solidFill>
                <a:effectLst/>
                <a:uLnTx/>
                <a:uFillTx/>
                <a:latin typeface="Nokia Pure Text Light"/>
                <a:ea typeface="+mn-ea"/>
                <a:cs typeface="+mn-cs"/>
              </a:rPr>
              <a:t>1</a:t>
            </a:r>
          </a:p>
        </p:txBody>
      </p:sp>
      <p:sp>
        <p:nvSpPr>
          <p:cNvPr id="316" name="Oval 315">
            <a:extLst>
              <a:ext uri="{FF2B5EF4-FFF2-40B4-BE49-F238E27FC236}">
                <a16:creationId xmlns:a16="http://schemas.microsoft.com/office/drawing/2014/main" id="{99E49437-B2AF-4761-8B6B-D9F4DD037AF0}"/>
              </a:ext>
            </a:extLst>
          </p:cNvPr>
          <p:cNvSpPr/>
          <p:nvPr/>
        </p:nvSpPr>
        <p:spPr>
          <a:xfrm>
            <a:off x="1650959" y="3518133"/>
            <a:ext cx="344463" cy="313148"/>
          </a:xfrm>
          <a:prstGeom prst="ellipse">
            <a:avLst/>
          </a:prstGeom>
          <a:solidFill>
            <a:schemeClr val="bg1">
              <a:lumMod val="85000"/>
            </a:schemeClr>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a:ln>
                  <a:noFill/>
                </a:ln>
                <a:solidFill>
                  <a:srgbClr val="FFFFFF"/>
                </a:solidFill>
                <a:effectLst/>
                <a:uLnTx/>
                <a:uFillTx/>
                <a:latin typeface="Nokia Pure Text Light"/>
                <a:ea typeface="+mn-ea"/>
                <a:cs typeface="+mn-cs"/>
              </a:rPr>
              <a:t>3</a:t>
            </a:r>
          </a:p>
        </p:txBody>
      </p:sp>
      <p:sp>
        <p:nvSpPr>
          <p:cNvPr id="317" name="Oval 316">
            <a:extLst>
              <a:ext uri="{FF2B5EF4-FFF2-40B4-BE49-F238E27FC236}">
                <a16:creationId xmlns:a16="http://schemas.microsoft.com/office/drawing/2014/main" id="{F921F22E-DEB7-4706-A0D8-7B36B86C8DC3}"/>
              </a:ext>
            </a:extLst>
          </p:cNvPr>
          <p:cNvSpPr/>
          <p:nvPr/>
        </p:nvSpPr>
        <p:spPr>
          <a:xfrm>
            <a:off x="4624510" y="2129300"/>
            <a:ext cx="344463" cy="313148"/>
          </a:xfrm>
          <a:prstGeom prst="ellipse">
            <a:avLst/>
          </a:prstGeom>
          <a:solidFill>
            <a:schemeClr val="bg1">
              <a:lumMod val="85000"/>
            </a:schemeClr>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a:ln>
                  <a:noFill/>
                </a:ln>
                <a:solidFill>
                  <a:srgbClr val="FFFFFF"/>
                </a:solidFill>
                <a:effectLst/>
                <a:uLnTx/>
                <a:uFillTx/>
                <a:latin typeface="Nokia Pure Text Light"/>
                <a:ea typeface="+mn-ea"/>
                <a:cs typeface="+mn-cs"/>
              </a:rPr>
              <a:t>2</a:t>
            </a:r>
          </a:p>
        </p:txBody>
      </p:sp>
      <p:sp>
        <p:nvSpPr>
          <p:cNvPr id="318" name="Oval 317">
            <a:extLst>
              <a:ext uri="{FF2B5EF4-FFF2-40B4-BE49-F238E27FC236}">
                <a16:creationId xmlns:a16="http://schemas.microsoft.com/office/drawing/2014/main" id="{9DD6FD44-7EAE-4D45-8B87-2565D3B06394}"/>
              </a:ext>
            </a:extLst>
          </p:cNvPr>
          <p:cNvSpPr/>
          <p:nvPr/>
        </p:nvSpPr>
        <p:spPr>
          <a:xfrm>
            <a:off x="5376399" y="4064938"/>
            <a:ext cx="344463"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a:ln>
                  <a:noFill/>
                </a:ln>
                <a:solidFill>
                  <a:srgbClr val="FFFFFF"/>
                </a:solidFill>
                <a:effectLst/>
                <a:uLnTx/>
                <a:uFillTx/>
                <a:latin typeface="Nokia Pure Text Light"/>
                <a:ea typeface="+mn-ea"/>
                <a:cs typeface="+mn-cs"/>
              </a:rPr>
              <a:t>4</a:t>
            </a:r>
          </a:p>
        </p:txBody>
      </p:sp>
      <p:sp>
        <p:nvSpPr>
          <p:cNvPr id="319" name="Oval 318">
            <a:extLst>
              <a:ext uri="{FF2B5EF4-FFF2-40B4-BE49-F238E27FC236}">
                <a16:creationId xmlns:a16="http://schemas.microsoft.com/office/drawing/2014/main" id="{199AD76F-93A7-4F0F-9F23-6FFDCEA2FE02}"/>
              </a:ext>
            </a:extLst>
          </p:cNvPr>
          <p:cNvSpPr/>
          <p:nvPr/>
        </p:nvSpPr>
        <p:spPr>
          <a:xfrm>
            <a:off x="3738009" y="4463963"/>
            <a:ext cx="344463" cy="313148"/>
          </a:xfrm>
          <a:prstGeom prst="ellipse">
            <a:avLst/>
          </a:prstGeom>
          <a:solidFill>
            <a:srgbClr val="0000CC"/>
          </a:solidFill>
          <a:ln w="28575" cap="flat" cmpd="sng" algn="ctr">
            <a:solidFill>
              <a:srgbClr val="FFFFFF"/>
            </a:solidFill>
            <a:prstDash val="solid"/>
          </a:ln>
          <a:effectLst/>
        </p:spPr>
        <p:txBody>
          <a:bodyPr rot="0" spcFirstLastPara="0" vertOverflow="overflow" horzOverflow="overflow" vert="horz" wrap="square" lIns="72000" tIns="72000" rIns="72000" bIns="72000"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en-US" sz="1400" b="1" i="0" u="none" strike="noStrike" kern="0" cap="none" spc="0" normalizeH="0" baseline="0" noProof="0">
                <a:ln>
                  <a:noFill/>
                </a:ln>
                <a:solidFill>
                  <a:srgbClr val="FFFFFF"/>
                </a:solidFill>
                <a:effectLst/>
                <a:uLnTx/>
                <a:uFillTx/>
                <a:latin typeface="Nokia Pure Text Light"/>
                <a:ea typeface="+mn-ea"/>
                <a:cs typeface="+mn-cs"/>
              </a:rPr>
              <a:t>5</a:t>
            </a:r>
          </a:p>
        </p:txBody>
      </p:sp>
      <p:sp>
        <p:nvSpPr>
          <p:cNvPr id="320" name="Flowchart: Magnetic Disk 319">
            <a:extLst>
              <a:ext uri="{FF2B5EF4-FFF2-40B4-BE49-F238E27FC236}">
                <a16:creationId xmlns:a16="http://schemas.microsoft.com/office/drawing/2014/main" id="{DEA98D5C-4773-4D26-A395-582D23BB4C7E}"/>
              </a:ext>
            </a:extLst>
          </p:cNvPr>
          <p:cNvSpPr/>
          <p:nvPr/>
        </p:nvSpPr>
        <p:spPr bwMode="auto">
          <a:xfrm>
            <a:off x="7007339" y="5212047"/>
            <a:ext cx="769186" cy="623708"/>
          </a:xfrm>
          <a:prstGeom prst="flowChartMagneticDisk">
            <a:avLst/>
          </a:prstGeom>
          <a:solidFill>
            <a:schemeClr val="bg1">
              <a:lumMod val="85000"/>
            </a:scheme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algn="ctr"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a:ln>
                  <a:noFill/>
                </a:ln>
                <a:solidFill>
                  <a:srgbClr val="FFFFFF"/>
                </a:solidFill>
                <a:effectLst/>
                <a:uLnTx/>
                <a:uFillTx/>
                <a:latin typeface="Ericsson Hilda"/>
              </a:rPr>
              <a:t>Temporal DB</a:t>
            </a:r>
          </a:p>
        </p:txBody>
      </p:sp>
      <p:grpSp>
        <p:nvGrpSpPr>
          <p:cNvPr id="321" name="Group 320">
            <a:extLst>
              <a:ext uri="{FF2B5EF4-FFF2-40B4-BE49-F238E27FC236}">
                <a16:creationId xmlns:a16="http://schemas.microsoft.com/office/drawing/2014/main" id="{734A966D-8C9B-430A-84FE-B6000BE646C2}"/>
              </a:ext>
            </a:extLst>
          </p:cNvPr>
          <p:cNvGrpSpPr/>
          <p:nvPr/>
        </p:nvGrpSpPr>
        <p:grpSpPr>
          <a:xfrm>
            <a:off x="6783977" y="4976133"/>
            <a:ext cx="504569" cy="525037"/>
            <a:chOff x="7570649" y="2641944"/>
            <a:chExt cx="1066703" cy="1220971"/>
          </a:xfrm>
          <a:noFill/>
        </p:grpSpPr>
        <p:sp>
          <p:nvSpPr>
            <p:cNvPr id="322" name="Cylinder 321">
              <a:extLst>
                <a:ext uri="{FF2B5EF4-FFF2-40B4-BE49-F238E27FC236}">
                  <a16:creationId xmlns:a16="http://schemas.microsoft.com/office/drawing/2014/main" id="{66CD0E99-735A-41A1-93F4-5004FFFB07CF}"/>
                </a:ext>
              </a:extLst>
            </p:cNvPr>
            <p:cNvSpPr/>
            <p:nvPr/>
          </p:nvSpPr>
          <p:spPr>
            <a:xfrm>
              <a:off x="7742768" y="2689209"/>
              <a:ext cx="750526" cy="1044154"/>
            </a:xfrm>
            <a:prstGeom prst="ca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23" name="Group 322">
              <a:extLst>
                <a:ext uri="{FF2B5EF4-FFF2-40B4-BE49-F238E27FC236}">
                  <a16:creationId xmlns:a16="http://schemas.microsoft.com/office/drawing/2014/main" id="{7C0B8F70-8AC2-40C0-A2D0-F179E8FCDC14}"/>
                </a:ext>
              </a:extLst>
            </p:cNvPr>
            <p:cNvGrpSpPr/>
            <p:nvPr/>
          </p:nvGrpSpPr>
          <p:grpSpPr>
            <a:xfrm>
              <a:off x="7570649" y="2641944"/>
              <a:ext cx="1066703" cy="1220971"/>
              <a:chOff x="1212463" y="2713512"/>
              <a:chExt cx="789661" cy="903864"/>
            </a:xfrm>
            <a:grpFill/>
          </p:grpSpPr>
          <p:sp>
            <p:nvSpPr>
              <p:cNvPr id="324" name="Rectangle: Rounded Corners 323">
                <a:extLst>
                  <a:ext uri="{FF2B5EF4-FFF2-40B4-BE49-F238E27FC236}">
                    <a16:creationId xmlns:a16="http://schemas.microsoft.com/office/drawing/2014/main" id="{E1B9D05D-099D-4004-BA1E-D5DEE9A6E285}"/>
                  </a:ext>
                </a:extLst>
              </p:cNvPr>
              <p:cNvSpPr/>
              <p:nvPr/>
            </p:nvSpPr>
            <p:spPr>
              <a:xfrm>
                <a:off x="1543050" y="2914650"/>
                <a:ext cx="95250" cy="638175"/>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25" name="Picture 324">
                <a:extLst>
                  <a:ext uri="{FF2B5EF4-FFF2-40B4-BE49-F238E27FC236}">
                    <a16:creationId xmlns:a16="http://schemas.microsoft.com/office/drawing/2014/main" id="{4B0A118C-9971-4FC3-9CBC-013345F43C0A}"/>
                  </a:ext>
                </a:extLst>
              </p:cNvPr>
              <p:cNvPicPr>
                <a:picLocks noChangeAspect="1"/>
              </p:cNvPicPr>
              <p:nvPr/>
            </p:nvPicPr>
            <p:blipFill rotWithShape="1">
              <a:blip r:embed="rId7">
                <a:clrChange>
                  <a:clrFrom>
                    <a:srgbClr val="FFFFFF"/>
                  </a:clrFrom>
                  <a:clrTo>
                    <a:srgbClr val="FFFFFF">
                      <a:alpha val="0"/>
                    </a:srgbClr>
                  </a:clrTo>
                </a:clrChange>
                <a:alphaModFix amt="20000"/>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a:grpFill/>
            </p:spPr>
          </p:pic>
        </p:grpSp>
      </p:grpSp>
      <p:sp>
        <p:nvSpPr>
          <p:cNvPr id="326" name="Rectangle: Rounded Corners 325">
            <a:extLst>
              <a:ext uri="{FF2B5EF4-FFF2-40B4-BE49-F238E27FC236}">
                <a16:creationId xmlns:a16="http://schemas.microsoft.com/office/drawing/2014/main" id="{AA5936C4-0C86-43AE-8EED-2169990498F5}"/>
              </a:ext>
            </a:extLst>
          </p:cNvPr>
          <p:cNvSpPr/>
          <p:nvPr/>
        </p:nvSpPr>
        <p:spPr>
          <a:xfrm>
            <a:off x="1913300" y="3280318"/>
            <a:ext cx="1602542" cy="377632"/>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7" name="TextBox 326">
            <a:extLst>
              <a:ext uri="{FF2B5EF4-FFF2-40B4-BE49-F238E27FC236}">
                <a16:creationId xmlns:a16="http://schemas.microsoft.com/office/drawing/2014/main" id="{9E0122F9-2FED-432B-A616-BAE049E6E011}"/>
              </a:ext>
            </a:extLst>
          </p:cNvPr>
          <p:cNvSpPr txBox="1"/>
          <p:nvPr/>
        </p:nvSpPr>
        <p:spPr>
          <a:xfrm>
            <a:off x="1874230" y="3326474"/>
            <a:ext cx="1580273" cy="261610"/>
          </a:xfrm>
          <a:prstGeom prst="rect">
            <a:avLst/>
          </a:prstGeom>
          <a:noFill/>
        </p:spPr>
        <p:txBody>
          <a:bodyPr wrap="none" rtlCol="0">
            <a:spAutoFit/>
          </a:bodyPr>
          <a:lstStyle/>
          <a:p>
            <a:r>
              <a:rPr lang="en-US" sz="1100">
                <a:solidFill>
                  <a:schemeClr val="bg1"/>
                </a:solidFill>
              </a:rPr>
              <a:t>R7: A&amp;AI Stretch Goal</a:t>
            </a:r>
          </a:p>
        </p:txBody>
      </p:sp>
      <p:sp>
        <p:nvSpPr>
          <p:cNvPr id="328" name="Rectangle: Rounded Corners 327">
            <a:extLst>
              <a:ext uri="{FF2B5EF4-FFF2-40B4-BE49-F238E27FC236}">
                <a16:creationId xmlns:a16="http://schemas.microsoft.com/office/drawing/2014/main" id="{F4B070DD-DEC9-4006-A463-0F9429313010}"/>
              </a:ext>
            </a:extLst>
          </p:cNvPr>
          <p:cNvSpPr/>
          <p:nvPr/>
        </p:nvSpPr>
        <p:spPr>
          <a:xfrm>
            <a:off x="6549515" y="4582424"/>
            <a:ext cx="1602542" cy="377632"/>
          </a:xfrm>
          <a:prstGeom prst="roundRect">
            <a:avLst/>
          </a:prstGeom>
          <a:solidFill>
            <a:schemeClr val="bg1">
              <a:lumMod val="8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9" name="TextBox 328">
            <a:extLst>
              <a:ext uri="{FF2B5EF4-FFF2-40B4-BE49-F238E27FC236}">
                <a16:creationId xmlns:a16="http://schemas.microsoft.com/office/drawing/2014/main" id="{38618B36-DD01-4BEE-87A7-C836253F9B30}"/>
              </a:ext>
            </a:extLst>
          </p:cNvPr>
          <p:cNvSpPr txBox="1"/>
          <p:nvPr/>
        </p:nvSpPr>
        <p:spPr>
          <a:xfrm>
            <a:off x="6494478" y="4636098"/>
            <a:ext cx="1749550" cy="261610"/>
          </a:xfrm>
          <a:prstGeom prst="rect">
            <a:avLst/>
          </a:prstGeom>
          <a:noFill/>
        </p:spPr>
        <p:txBody>
          <a:bodyPr wrap="none" rtlCol="0">
            <a:spAutoFit/>
          </a:bodyPr>
          <a:lstStyle/>
          <a:p>
            <a:r>
              <a:rPr lang="en-US" sz="1100">
                <a:solidFill>
                  <a:schemeClr val="bg1"/>
                </a:solidFill>
              </a:rPr>
              <a:t>R7: Temporal DB Stretch</a:t>
            </a:r>
          </a:p>
        </p:txBody>
      </p:sp>
      <p:sp>
        <p:nvSpPr>
          <p:cNvPr id="330" name="Rectangle: Rounded Corners 329">
            <a:extLst>
              <a:ext uri="{FF2B5EF4-FFF2-40B4-BE49-F238E27FC236}">
                <a16:creationId xmlns:a16="http://schemas.microsoft.com/office/drawing/2014/main" id="{398C2761-4296-47DE-BBA7-44B93B2E004C}"/>
              </a:ext>
            </a:extLst>
          </p:cNvPr>
          <p:cNvSpPr/>
          <p:nvPr/>
        </p:nvSpPr>
        <p:spPr>
          <a:xfrm>
            <a:off x="5518593" y="3412781"/>
            <a:ext cx="1602542" cy="377632"/>
          </a:xfrm>
          <a:prstGeom prst="roundRect">
            <a:avLst/>
          </a:prstGeom>
          <a:solidFill>
            <a:srgbClr val="7030A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1" name="TextBox 330">
            <a:extLst>
              <a:ext uri="{FF2B5EF4-FFF2-40B4-BE49-F238E27FC236}">
                <a16:creationId xmlns:a16="http://schemas.microsoft.com/office/drawing/2014/main" id="{A719748B-F947-44C9-939E-E30DCA440EA2}"/>
              </a:ext>
            </a:extLst>
          </p:cNvPr>
          <p:cNvSpPr txBox="1"/>
          <p:nvPr/>
        </p:nvSpPr>
        <p:spPr>
          <a:xfrm>
            <a:off x="5476303" y="3394677"/>
            <a:ext cx="1507977" cy="430887"/>
          </a:xfrm>
          <a:prstGeom prst="rect">
            <a:avLst/>
          </a:prstGeom>
          <a:noFill/>
        </p:spPr>
        <p:txBody>
          <a:bodyPr wrap="none" rtlCol="0">
            <a:spAutoFit/>
          </a:bodyPr>
          <a:lstStyle/>
          <a:p>
            <a:r>
              <a:rPr lang="en-US" sz="1100">
                <a:solidFill>
                  <a:schemeClr val="bg1"/>
                </a:solidFill>
              </a:rPr>
              <a:t>R7: Read/Write Data</a:t>
            </a:r>
          </a:p>
          <a:p>
            <a:r>
              <a:rPr lang="en-US" sz="1100">
                <a:solidFill>
                  <a:schemeClr val="bg1"/>
                </a:solidFill>
              </a:rPr>
              <a:t>(Base Scope)</a:t>
            </a:r>
          </a:p>
        </p:txBody>
      </p:sp>
      <p:sp>
        <p:nvSpPr>
          <p:cNvPr id="332" name="Rectangle: Rounded Corners 331">
            <a:extLst>
              <a:ext uri="{FF2B5EF4-FFF2-40B4-BE49-F238E27FC236}">
                <a16:creationId xmlns:a16="http://schemas.microsoft.com/office/drawing/2014/main" id="{0CFC99C2-5C26-4A64-8824-821119832AB7}"/>
              </a:ext>
            </a:extLst>
          </p:cNvPr>
          <p:cNvSpPr/>
          <p:nvPr/>
        </p:nvSpPr>
        <p:spPr>
          <a:xfrm>
            <a:off x="-38709" y="3272777"/>
            <a:ext cx="1602542" cy="377632"/>
          </a:xfrm>
          <a:prstGeom prst="roundRect">
            <a:avLst/>
          </a:prstGeom>
          <a:solidFill>
            <a:srgbClr val="7030A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3" name="TextBox 332">
            <a:extLst>
              <a:ext uri="{FF2B5EF4-FFF2-40B4-BE49-F238E27FC236}">
                <a16:creationId xmlns:a16="http://schemas.microsoft.com/office/drawing/2014/main" id="{78DA4B2F-82D8-4107-A578-0207147C10D2}"/>
              </a:ext>
            </a:extLst>
          </p:cNvPr>
          <p:cNvSpPr txBox="1"/>
          <p:nvPr/>
        </p:nvSpPr>
        <p:spPr>
          <a:xfrm>
            <a:off x="-59806" y="3247358"/>
            <a:ext cx="1656094" cy="430887"/>
          </a:xfrm>
          <a:prstGeom prst="rect">
            <a:avLst/>
          </a:prstGeom>
          <a:solidFill>
            <a:schemeClr val="bg2">
              <a:lumMod val="90000"/>
            </a:schemeClr>
          </a:solidFill>
          <a:ln>
            <a:noFill/>
          </a:ln>
        </p:spPr>
        <p:txBody>
          <a:bodyPr wrap="square" rtlCol="0">
            <a:spAutoFit/>
          </a:bodyPr>
          <a:lstStyle/>
          <a:p>
            <a:r>
              <a:rPr lang="en-US" sz="1100" dirty="0">
                <a:solidFill>
                  <a:schemeClr val="bg1"/>
                </a:solidFill>
              </a:rPr>
              <a:t>R7: Select YANG model</a:t>
            </a:r>
          </a:p>
          <a:p>
            <a:r>
              <a:rPr lang="en-US" sz="1100" dirty="0">
                <a:solidFill>
                  <a:schemeClr val="bg1"/>
                </a:solidFill>
              </a:rPr>
              <a:t>(Stretch Goal)</a:t>
            </a:r>
          </a:p>
        </p:txBody>
      </p:sp>
      <p:sp>
        <p:nvSpPr>
          <p:cNvPr id="334" name="Rectangle: Rounded Corners 333">
            <a:extLst>
              <a:ext uri="{FF2B5EF4-FFF2-40B4-BE49-F238E27FC236}">
                <a16:creationId xmlns:a16="http://schemas.microsoft.com/office/drawing/2014/main" id="{F07408D3-3B2B-4DC3-B884-79E5581224F1}"/>
              </a:ext>
            </a:extLst>
          </p:cNvPr>
          <p:cNvSpPr/>
          <p:nvPr/>
        </p:nvSpPr>
        <p:spPr>
          <a:xfrm>
            <a:off x="2938762" y="1804565"/>
            <a:ext cx="1602542" cy="377632"/>
          </a:xfrm>
          <a:prstGeom prst="roundRect">
            <a:avLst/>
          </a:prstGeom>
          <a:solidFill>
            <a:srgbClr val="7030A0"/>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5" name="TextBox 334">
            <a:extLst>
              <a:ext uri="{FF2B5EF4-FFF2-40B4-BE49-F238E27FC236}">
                <a16:creationId xmlns:a16="http://schemas.microsoft.com/office/drawing/2014/main" id="{0644A31B-8DC9-40BA-A23A-A491F79DCDBC}"/>
              </a:ext>
            </a:extLst>
          </p:cNvPr>
          <p:cNvSpPr txBox="1"/>
          <p:nvPr/>
        </p:nvSpPr>
        <p:spPr>
          <a:xfrm>
            <a:off x="2925360" y="1786461"/>
            <a:ext cx="1486817" cy="430887"/>
          </a:xfrm>
          <a:prstGeom prst="rect">
            <a:avLst/>
          </a:prstGeom>
          <a:noFill/>
        </p:spPr>
        <p:txBody>
          <a:bodyPr wrap="none" rtlCol="0">
            <a:spAutoFit/>
          </a:bodyPr>
          <a:lstStyle/>
          <a:p>
            <a:r>
              <a:rPr lang="en-US" sz="1100">
                <a:solidFill>
                  <a:schemeClr val="bg1"/>
                </a:solidFill>
              </a:rPr>
              <a:t>R7: Model Deployed</a:t>
            </a:r>
          </a:p>
          <a:p>
            <a:r>
              <a:rPr lang="en-US" sz="1100">
                <a:solidFill>
                  <a:schemeClr val="bg1"/>
                </a:solidFill>
              </a:rPr>
              <a:t>(Base Scope)</a:t>
            </a:r>
          </a:p>
        </p:txBody>
      </p:sp>
      <p:sp>
        <p:nvSpPr>
          <p:cNvPr id="2" name="Rectangle: Rounded Corners 1">
            <a:extLst>
              <a:ext uri="{FF2B5EF4-FFF2-40B4-BE49-F238E27FC236}">
                <a16:creationId xmlns:a16="http://schemas.microsoft.com/office/drawing/2014/main" id="{041D35E4-D3D0-44AE-9842-BB9450CB1B9C}"/>
              </a:ext>
            </a:extLst>
          </p:cNvPr>
          <p:cNvSpPr/>
          <p:nvPr/>
        </p:nvSpPr>
        <p:spPr bwMode="auto">
          <a:xfrm>
            <a:off x="6225181" y="826717"/>
            <a:ext cx="964227" cy="377569"/>
          </a:xfrm>
          <a:prstGeom prst="roundRect">
            <a:avLst/>
          </a:prstGeom>
          <a:solidFill>
            <a:srgbClr val="0FC373">
              <a:lumMod val="50000"/>
            </a:srgbClr>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a:ln>
                  <a:noFill/>
                </a:ln>
                <a:solidFill>
                  <a:srgbClr val="FFFFFF"/>
                </a:solidFill>
                <a:effectLst/>
                <a:uLnTx/>
                <a:uFillTx/>
                <a:latin typeface="Ericsson Hilda"/>
              </a:rPr>
              <a:t>Use case</a:t>
            </a:r>
          </a:p>
        </p:txBody>
      </p:sp>
      <p:sp>
        <p:nvSpPr>
          <p:cNvPr id="3" name="Rectangle: Rounded Corners 2">
            <a:extLst>
              <a:ext uri="{FF2B5EF4-FFF2-40B4-BE49-F238E27FC236}">
                <a16:creationId xmlns:a16="http://schemas.microsoft.com/office/drawing/2014/main" id="{7B57A966-890A-44E7-94D2-4472F32F8C70}"/>
              </a:ext>
            </a:extLst>
          </p:cNvPr>
          <p:cNvSpPr/>
          <p:nvPr/>
        </p:nvSpPr>
        <p:spPr bwMode="auto">
          <a:xfrm>
            <a:off x="7190146" y="825598"/>
            <a:ext cx="964227" cy="377569"/>
          </a:xfrm>
          <a:prstGeom prst="roundRect">
            <a:avLst/>
          </a:prstGeom>
          <a:solidFill>
            <a:srgbClr val="0082F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a:ln>
                  <a:noFill/>
                </a:ln>
                <a:solidFill>
                  <a:srgbClr val="FFFFFF"/>
                </a:solidFill>
                <a:effectLst/>
                <a:uLnTx/>
                <a:uFillTx/>
                <a:latin typeface="Ericsson Hilda"/>
              </a:rPr>
              <a:t>Component</a:t>
            </a:r>
          </a:p>
        </p:txBody>
      </p:sp>
      <p:sp>
        <p:nvSpPr>
          <p:cNvPr id="10" name="Rectangle: Rounded Corners 9">
            <a:extLst>
              <a:ext uri="{FF2B5EF4-FFF2-40B4-BE49-F238E27FC236}">
                <a16:creationId xmlns:a16="http://schemas.microsoft.com/office/drawing/2014/main" id="{C1D2C70D-545F-41D8-B938-B623D05AF10C}"/>
              </a:ext>
            </a:extLst>
          </p:cNvPr>
          <p:cNvSpPr/>
          <p:nvPr/>
        </p:nvSpPr>
        <p:spPr bwMode="auto">
          <a:xfrm>
            <a:off x="8154372" y="825078"/>
            <a:ext cx="964227" cy="377569"/>
          </a:xfrm>
          <a:prstGeom prst="roundRect">
            <a:avLst/>
          </a:prstGeom>
          <a:solidFill>
            <a:srgbClr val="7030A0"/>
          </a:solidFill>
          <a:ln w="12700" cap="flat" cmpd="sng" algn="ctr">
            <a:noFill/>
            <a:prstDash val="solid"/>
            <a:round/>
            <a:headEnd type="none" w="med" len="med"/>
            <a:tailEnd type="none" w="med" len="med"/>
          </a:ln>
          <a:effectLst/>
        </p:spPr>
        <p:txBody>
          <a:bodyPr rot="0" spcFirstLastPara="0" vertOverflow="overflow" horzOverflow="overflow" vert="horz" wrap="square" lIns="72000" tIns="36000" rIns="73152" bIns="36576" numCol="1" spcCol="0" rtlCol="0" fromWordArt="0" anchor="ctr" anchorCtr="0" forceAA="0" compatLnSpc="1">
            <a:prstTxWarp prst="textNoShape">
              <a:avLst/>
            </a:prstTxWarp>
            <a:noAutofit/>
          </a:bodyPr>
          <a:lstStyle/>
          <a:p>
            <a:pPr marL="0" marR="0" lvl="0" indent="0" defTabSz="914400" eaLnBrk="1" fontAlgn="base" latinLnBrk="0" hangingPunct="1">
              <a:lnSpc>
                <a:spcPct val="100000"/>
              </a:lnSpc>
              <a:spcBef>
                <a:spcPts val="800"/>
              </a:spcBef>
              <a:spcAft>
                <a:spcPct val="0"/>
              </a:spcAft>
              <a:buClrTx/>
              <a:buSzTx/>
              <a:buFontTx/>
              <a:buNone/>
              <a:tabLst/>
              <a:defRPr/>
            </a:pPr>
            <a:r>
              <a:rPr kumimoji="0" lang="en-IE" sz="1200" b="0" i="0" u="none" strike="noStrike" kern="1000" cap="none" spc="-30" normalizeH="0" baseline="0" noProof="0">
                <a:ln>
                  <a:noFill/>
                </a:ln>
                <a:solidFill>
                  <a:srgbClr val="FFFFFF"/>
                </a:solidFill>
                <a:effectLst/>
                <a:uLnTx/>
                <a:uFillTx/>
                <a:latin typeface="Ericsson Hilda"/>
              </a:rPr>
              <a:t>Work required</a:t>
            </a:r>
          </a:p>
        </p:txBody>
      </p:sp>
    </p:spTree>
    <p:extLst>
      <p:ext uri="{BB962C8B-B14F-4D97-AF65-F5344CB8AC3E}">
        <p14:creationId xmlns:p14="http://schemas.microsoft.com/office/powerpoint/2010/main" val="36371674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5107488" cy="584775"/>
          </a:xfrm>
          <a:prstGeom prst="rect">
            <a:avLst/>
          </a:prstGeom>
        </p:spPr>
        <p:txBody>
          <a:bodyPr wrap="none">
            <a:spAutoFit/>
          </a:bodyPr>
          <a:lstStyle/>
          <a:p>
            <a:r>
              <a:rPr lang="en-US" sz="3200">
                <a:solidFill>
                  <a:schemeClr val="bg1"/>
                </a:solidFill>
                <a:latin typeface="Arial" panose="020B0604020202020204" pitchFamily="34" charset="0"/>
                <a:cs typeface="Arial" panose="020B0604020202020204" pitchFamily="34" charset="0"/>
              </a:rPr>
              <a:t>R7 Model Driven CPS </a:t>
            </a:r>
            <a:r>
              <a:rPr lang="en-US" sz="3200" err="1">
                <a:solidFill>
                  <a:schemeClr val="bg1"/>
                </a:solidFill>
                <a:latin typeface="Arial" panose="020B0604020202020204" pitchFamily="34" charset="0"/>
                <a:cs typeface="Arial" panose="020B0604020202020204" pitchFamily="34" charset="0"/>
              </a:rPr>
              <a:t>PoC</a:t>
            </a:r>
            <a:endParaRPr lang="en-US" sz="320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2">
            <a:extLst>
              <a:ext uri="{FF2B5EF4-FFF2-40B4-BE49-F238E27FC236}">
                <a16:creationId xmlns:a16="http://schemas.microsoft.com/office/drawing/2014/main" id="{C46E1B0B-5D56-4F2C-BF58-F88B376C61BD}"/>
              </a:ext>
            </a:extLst>
          </p:cNvPr>
          <p:cNvSpPr txBox="1">
            <a:spLocks/>
          </p:cNvSpPr>
          <p:nvPr/>
        </p:nvSpPr>
        <p:spPr>
          <a:xfrm>
            <a:off x="215191" y="1493240"/>
            <a:ext cx="8424863" cy="4542115"/>
          </a:xfrm>
          <a:prstGeom prst="rect">
            <a:avLst/>
          </a:prstGeom>
        </p:spPr>
        <p:txBody>
          <a:bodyPr vert="horz" lIns="91440" tIns="45720" rIns="91440" bIns="45720" rtlCol="0" anchor="ctr">
            <a:noAutofit/>
          </a:bodyP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2400" dirty="0">
                <a:solidFill>
                  <a:schemeClr val="tx1"/>
                </a:solidFill>
              </a:rPr>
              <a:t>Weekly ONAP meeting hosted by Ben Cheung (Nokia)</a:t>
            </a:r>
          </a:p>
          <a:p>
            <a:pPr marL="342900" indent="-342900">
              <a:buFont typeface="Arial" panose="020B0604020202020204" pitchFamily="34" charset="0"/>
              <a:buChar char="•"/>
            </a:pPr>
            <a:r>
              <a:rPr lang="en-US" sz="2400" dirty="0" err="1">
                <a:solidFill>
                  <a:schemeClr val="tx1"/>
                </a:solidFill>
              </a:rPr>
              <a:t>PoC</a:t>
            </a:r>
            <a:r>
              <a:rPr lang="en-US" sz="2400" dirty="0">
                <a:solidFill>
                  <a:schemeClr val="tx1"/>
                </a:solidFill>
              </a:rPr>
              <a:t> discussed with and approved by TSC</a:t>
            </a:r>
          </a:p>
          <a:p>
            <a:pPr marL="342900" indent="-342900">
              <a:buFont typeface="Arial" panose="020B0604020202020204" pitchFamily="34" charset="0"/>
              <a:buChar char="•"/>
            </a:pPr>
            <a:r>
              <a:rPr lang="en-US" sz="2400" dirty="0">
                <a:solidFill>
                  <a:schemeClr val="tx1"/>
                </a:solidFill>
              </a:rPr>
              <a:t>ONAP R8 Honolulu Project proposal accepted</a:t>
            </a:r>
          </a:p>
          <a:p>
            <a:pPr marL="800100" lvl="1" indent="-342900">
              <a:buFont typeface="Arial" panose="020B0604020202020204" pitchFamily="34" charset="0"/>
              <a:buChar char="•"/>
            </a:pPr>
            <a:r>
              <a:rPr lang="en-US" dirty="0"/>
              <a:t>Use Cases &amp; requirements : </a:t>
            </a:r>
            <a:r>
              <a:rPr lang="en-US" dirty="0">
                <a:hlinkClick r:id="rId6"/>
              </a:rPr>
              <a:t>Configuration Persistence Service (CPS)</a:t>
            </a:r>
            <a:endParaRPr lang="en-US" dirty="0">
              <a:solidFill>
                <a:schemeClr val="tx1"/>
              </a:solidFill>
            </a:endParaRPr>
          </a:p>
          <a:p>
            <a:pPr marL="342900" indent="-342900">
              <a:buFont typeface="Arial" panose="020B0604020202020204" pitchFamily="34" charset="0"/>
              <a:buChar char="•"/>
            </a:pPr>
            <a:r>
              <a:rPr lang="en-US" sz="2400" dirty="0">
                <a:solidFill>
                  <a:schemeClr val="tx1"/>
                </a:solidFill>
              </a:rPr>
              <a:t>CPS presentations in many fora, O-Ran </a:t>
            </a:r>
            <a:r>
              <a:rPr lang="en-US" sz="2400" dirty="0" err="1">
                <a:solidFill>
                  <a:schemeClr val="tx1"/>
                </a:solidFill>
              </a:rPr>
              <a:t>PlugFest</a:t>
            </a:r>
            <a:r>
              <a:rPr lang="en-US" sz="2400" dirty="0">
                <a:solidFill>
                  <a:schemeClr val="tx1"/>
                </a:solidFill>
              </a:rPr>
              <a:t>, LFN Design Developer Forum (DDF) etc.</a:t>
            </a:r>
          </a:p>
          <a:p>
            <a:pPr marL="342900" indent="-342900">
              <a:buFont typeface="Arial" panose="020B0604020202020204" pitchFamily="34" charset="0"/>
              <a:buChar char="•"/>
            </a:pPr>
            <a:r>
              <a:rPr lang="en-US" sz="2400" dirty="0">
                <a:solidFill>
                  <a:schemeClr val="tx1"/>
                </a:solidFill>
              </a:rPr>
              <a:t>Resourcing</a:t>
            </a:r>
          </a:p>
          <a:p>
            <a:pPr marL="820103" lvl="1" indent="-285750">
              <a:buFont typeface="Arial" panose="020B0604020202020204" pitchFamily="34" charset="0"/>
              <a:buChar char="•"/>
            </a:pPr>
            <a:r>
              <a:rPr lang="en-US" dirty="0"/>
              <a:t>Ericsson 3 full-time developers</a:t>
            </a:r>
          </a:p>
          <a:p>
            <a:pPr marL="820103" lvl="1" indent="-285750">
              <a:buFont typeface="Arial" panose="020B0604020202020204" pitchFamily="34" charset="0"/>
              <a:buChar char="•"/>
            </a:pPr>
            <a:r>
              <a:rPr lang="en-US" dirty="0"/>
              <a:t>Bell Canada 3 part-time developers</a:t>
            </a:r>
          </a:p>
          <a:p>
            <a:pPr marL="342900" indent="-342900">
              <a:buFont typeface="Arial" panose="020B0604020202020204" pitchFamily="34" charset="0"/>
              <a:buChar char="•"/>
            </a:pPr>
            <a:r>
              <a:rPr lang="en-US" sz="2400" dirty="0">
                <a:solidFill>
                  <a:schemeClr val="tx1"/>
                </a:solidFill>
              </a:rPr>
              <a:t>Jira backlog, team ceremonies like scrums etc. established</a:t>
            </a:r>
          </a:p>
          <a:p>
            <a:pPr marL="800100" lvl="1" indent="-342900">
              <a:buFont typeface="Arial" panose="020B0604020202020204" pitchFamily="34" charset="0"/>
              <a:buChar char="•"/>
            </a:pPr>
            <a:r>
              <a:rPr lang="en-US" dirty="0">
                <a:solidFill>
                  <a:schemeClr val="tx1"/>
                </a:solidFill>
                <a:hlinkClick r:id="rId7"/>
              </a:rPr>
              <a:t>Developers Landing Page</a:t>
            </a:r>
            <a:endParaRPr lang="en-US" dirty="0">
              <a:solidFill>
                <a:schemeClr val="tx1"/>
              </a:solidFill>
            </a:endParaRPr>
          </a:p>
          <a:p>
            <a:pPr lvl="1"/>
            <a:endParaRPr lang="en-US" sz="3000" dirty="0">
              <a:solidFill>
                <a:schemeClr val="tx1"/>
              </a:solidFill>
            </a:endParaRPr>
          </a:p>
        </p:txBody>
      </p:sp>
      <p:sp>
        <p:nvSpPr>
          <p:cNvPr id="3" name="TextBox 2">
            <a:extLst>
              <a:ext uri="{FF2B5EF4-FFF2-40B4-BE49-F238E27FC236}">
                <a16:creationId xmlns:a16="http://schemas.microsoft.com/office/drawing/2014/main" id="{52CA5BD9-28EB-40F3-94CF-962FE4B0F6FD}"/>
              </a:ext>
            </a:extLst>
          </p:cNvPr>
          <p:cNvSpPr txBox="1"/>
          <p:nvPr/>
        </p:nvSpPr>
        <p:spPr>
          <a:xfrm>
            <a:off x="215191" y="822645"/>
            <a:ext cx="8070223" cy="707886"/>
          </a:xfrm>
          <a:prstGeom prst="rect">
            <a:avLst/>
          </a:prstGeom>
          <a:noFill/>
        </p:spPr>
        <p:txBody>
          <a:bodyPr wrap="none" rtlCol="0">
            <a:spAutoFit/>
          </a:bodyPr>
          <a:lstStyle/>
          <a:p>
            <a:r>
              <a:rPr lang="en-US" sz="4000" dirty="0">
                <a:latin typeface="+mj-lt"/>
              </a:rPr>
              <a:t>Community Involvement &amp; Resourcing</a:t>
            </a:r>
            <a:endParaRPr lang="en-IE" sz="4000" dirty="0">
              <a:latin typeface="+mj-lt"/>
            </a:endParaRPr>
          </a:p>
        </p:txBody>
      </p:sp>
      <p:pic>
        <p:nvPicPr>
          <p:cNvPr id="10" name="Picture 9">
            <a:extLst>
              <a:ext uri="{FF2B5EF4-FFF2-40B4-BE49-F238E27FC236}">
                <a16:creationId xmlns:a16="http://schemas.microsoft.com/office/drawing/2014/main" id="{47273560-93E1-41C2-AF07-EE62727FD4A6}"/>
              </a:ext>
            </a:extLst>
          </p:cNvPr>
          <p:cNvPicPr>
            <a:picLocks noChangeAspect="1"/>
          </p:cNvPicPr>
          <p:nvPr/>
        </p:nvPicPr>
        <p:blipFill>
          <a:blip r:embed="rId8">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20143767">
            <a:off x="7271552" y="2272951"/>
            <a:ext cx="969046" cy="769796"/>
          </a:xfrm>
          <a:prstGeom prst="rect">
            <a:avLst/>
          </a:prstGeom>
        </p:spPr>
      </p:pic>
    </p:spTree>
    <p:extLst>
      <p:ext uri="{BB962C8B-B14F-4D97-AF65-F5344CB8AC3E}">
        <p14:creationId xmlns:p14="http://schemas.microsoft.com/office/powerpoint/2010/main" val="35925631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5107488"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R7 Model Driven CPS </a:t>
            </a:r>
            <a:r>
              <a:rPr lang="en-US" sz="3200" dirty="0" err="1">
                <a:solidFill>
                  <a:schemeClr val="bg1"/>
                </a:solidFill>
                <a:latin typeface="Arial" panose="020B0604020202020204" pitchFamily="34" charset="0"/>
                <a:cs typeface="Arial" panose="020B0604020202020204" pitchFamily="34" charset="0"/>
              </a:rPr>
              <a:t>PoC</a:t>
            </a:r>
            <a:endParaRPr lang="en-US" sz="3200" dirty="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sp>
        <p:nvSpPr>
          <p:cNvPr id="10" name="Text Placeholder 3">
            <a:extLst>
              <a:ext uri="{FF2B5EF4-FFF2-40B4-BE49-F238E27FC236}">
                <a16:creationId xmlns:a16="http://schemas.microsoft.com/office/drawing/2014/main" id="{6A5C2A79-9A39-46AB-A2B1-83CE6DBC71D8}"/>
              </a:ext>
            </a:extLst>
          </p:cNvPr>
          <p:cNvSpPr>
            <a:spLocks noGrp="1"/>
          </p:cNvSpPr>
          <p:nvPr/>
        </p:nvSpPr>
        <p:spPr>
          <a:xfrm>
            <a:off x="79000" y="1762699"/>
            <a:ext cx="9024417" cy="425154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t>Base : N/A (new code)</a:t>
            </a:r>
            <a:br>
              <a:rPr lang="en-US" sz="1800" dirty="0"/>
            </a:br>
            <a:r>
              <a:rPr lang="en-US" sz="1800" dirty="0"/>
              <a:t>Main dependency : ODL Yang Tools 5.x (probably)</a:t>
            </a:r>
            <a:br>
              <a:rPr lang="en-US" sz="1800" dirty="0"/>
            </a:br>
            <a:r>
              <a:rPr lang="en-IE" sz="1800" dirty="0">
                <a:hlinkClick r:id="rId7"/>
              </a:rPr>
              <a:t>https://javadoc.io/doc/org.opendaylight.yangtools</a:t>
            </a:r>
            <a:endParaRPr lang="en-IE" sz="1800" dirty="0"/>
          </a:p>
          <a:p>
            <a:endParaRPr lang="en-US" sz="1800" dirty="0"/>
          </a:p>
          <a:p>
            <a:r>
              <a:rPr lang="en-US" sz="1800" dirty="0"/>
              <a:t>Design and Architecture discussions ongoing</a:t>
            </a:r>
            <a:br>
              <a:rPr lang="en-US" sz="1800" dirty="0"/>
            </a:br>
            <a:r>
              <a:rPr lang="en-IE" sz="1800" dirty="0">
                <a:hlinkClick r:id="rId8"/>
              </a:rPr>
              <a:t>https://wiki.onap.org/display/DW/Issues+decisions+and+assumptions</a:t>
            </a:r>
            <a:endParaRPr lang="en-IE" sz="1800" dirty="0"/>
          </a:p>
          <a:p>
            <a:pPr marL="0" indent="0">
              <a:buNone/>
            </a:pPr>
            <a:br>
              <a:rPr lang="en-IE" sz="1800" dirty="0"/>
            </a:br>
            <a:endParaRPr lang="en-US" sz="1800" dirty="0"/>
          </a:p>
        </p:txBody>
      </p:sp>
      <p:pic>
        <p:nvPicPr>
          <p:cNvPr id="11" name="Picture 10">
            <a:extLst>
              <a:ext uri="{FF2B5EF4-FFF2-40B4-BE49-F238E27FC236}">
                <a16:creationId xmlns:a16="http://schemas.microsoft.com/office/drawing/2014/main" id="{259DEBC1-B04E-4C3C-89C8-AC44E4F3A960}"/>
              </a:ext>
            </a:extLst>
          </p:cNvPr>
          <p:cNvPicPr>
            <a:picLocks noChangeAspect="1"/>
          </p:cNvPicPr>
          <p:nvPr/>
        </p:nvPicPr>
        <p:blipFill>
          <a:blip r:embed="rId9"/>
          <a:stretch>
            <a:fillRect/>
          </a:stretch>
        </p:blipFill>
        <p:spPr>
          <a:xfrm>
            <a:off x="59791" y="4160311"/>
            <a:ext cx="9024418" cy="2355314"/>
          </a:xfrm>
          <a:prstGeom prst="rect">
            <a:avLst/>
          </a:prstGeom>
        </p:spPr>
      </p:pic>
      <p:sp>
        <p:nvSpPr>
          <p:cNvPr id="3" name="TextBox 2">
            <a:extLst>
              <a:ext uri="{FF2B5EF4-FFF2-40B4-BE49-F238E27FC236}">
                <a16:creationId xmlns:a16="http://schemas.microsoft.com/office/drawing/2014/main" id="{E90F0F10-E156-45C2-A87C-B21DF25A7D32}"/>
              </a:ext>
            </a:extLst>
          </p:cNvPr>
          <p:cNvSpPr txBox="1"/>
          <p:nvPr/>
        </p:nvSpPr>
        <p:spPr>
          <a:xfrm>
            <a:off x="215191" y="822645"/>
            <a:ext cx="4549322" cy="707886"/>
          </a:xfrm>
          <a:prstGeom prst="rect">
            <a:avLst/>
          </a:prstGeom>
          <a:noFill/>
        </p:spPr>
        <p:txBody>
          <a:bodyPr wrap="none" rtlCol="0">
            <a:spAutoFit/>
          </a:bodyPr>
          <a:lstStyle/>
          <a:p>
            <a:r>
              <a:rPr lang="en-US" sz="4000" dirty="0" err="1">
                <a:latin typeface="+mj-lt"/>
              </a:rPr>
              <a:t>PoC</a:t>
            </a:r>
            <a:r>
              <a:rPr lang="en-US" sz="4000" dirty="0">
                <a:latin typeface="+mj-lt"/>
              </a:rPr>
              <a:t> Ways of Working</a:t>
            </a:r>
            <a:endParaRPr lang="en-IE" sz="4000" dirty="0">
              <a:latin typeface="+mj-lt"/>
            </a:endParaRPr>
          </a:p>
        </p:txBody>
      </p:sp>
    </p:spTree>
    <p:extLst>
      <p:ext uri="{BB962C8B-B14F-4D97-AF65-F5344CB8AC3E}">
        <p14:creationId xmlns:p14="http://schemas.microsoft.com/office/powerpoint/2010/main" val="734630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5107488" cy="584775"/>
          </a:xfrm>
          <a:prstGeom prst="rect">
            <a:avLst/>
          </a:prstGeom>
        </p:spPr>
        <p:txBody>
          <a:bodyPr wrap="none">
            <a:spAutoFit/>
          </a:bodyPr>
          <a:lstStyle/>
          <a:p>
            <a:r>
              <a:rPr lang="en-US" sz="3200">
                <a:solidFill>
                  <a:schemeClr val="bg1"/>
                </a:solidFill>
                <a:latin typeface="Arial" panose="020B0604020202020204" pitchFamily="34" charset="0"/>
                <a:cs typeface="Arial" panose="020B0604020202020204" pitchFamily="34" charset="0"/>
              </a:rPr>
              <a:t>R7 Model Driven CPS </a:t>
            </a:r>
            <a:r>
              <a:rPr lang="en-US" sz="3200" err="1">
                <a:solidFill>
                  <a:schemeClr val="bg1"/>
                </a:solidFill>
                <a:latin typeface="Arial" panose="020B0604020202020204" pitchFamily="34" charset="0"/>
                <a:cs typeface="Arial" panose="020B0604020202020204" pitchFamily="34" charset="0"/>
              </a:rPr>
              <a:t>PoC</a:t>
            </a:r>
            <a:endParaRPr lang="en-US" sz="320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a:extLst>
              <a:ext uri="{FF2B5EF4-FFF2-40B4-BE49-F238E27FC236}">
                <a16:creationId xmlns:a16="http://schemas.microsoft.com/office/drawing/2014/main" id="{3ACF6D53-D6A8-4251-BD37-AA55351CEF24}"/>
              </a:ext>
            </a:extLst>
          </p:cNvPr>
          <p:cNvSpPr txBox="1">
            <a:spLocks/>
          </p:cNvSpPr>
          <p:nvPr/>
        </p:nvSpPr>
        <p:spPr>
          <a:xfrm>
            <a:off x="244391" y="657288"/>
            <a:ext cx="8424863" cy="488626"/>
          </a:xfrm>
          <a:prstGeom prst="rect">
            <a:avLst/>
          </a:prstGeom>
        </p:spPr>
        <p:txBody>
          <a:bodyPr vert="horz" lIns="91440" tIns="45720" rIns="91440" bIns="45720" rtlCol="0" anchor="ctr">
            <a:noAutofit/>
          </a:bodyP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4000">
                <a:solidFill>
                  <a:schemeClr val="tx1"/>
                </a:solidFill>
                <a:latin typeface="+mj-lt"/>
              </a:rPr>
              <a:t>Architecture designed &amp; implemented</a:t>
            </a:r>
          </a:p>
        </p:txBody>
      </p:sp>
      <p:pic>
        <p:nvPicPr>
          <p:cNvPr id="12" name="Picture 4" descr="A screenshot of a cell phone&#10;&#10;Description automatically generated">
            <a:extLst>
              <a:ext uri="{FF2B5EF4-FFF2-40B4-BE49-F238E27FC236}">
                <a16:creationId xmlns:a16="http://schemas.microsoft.com/office/drawing/2014/main" id="{7249F948-12DA-441C-BFC8-D2CC6F200104}"/>
              </a:ext>
            </a:extLst>
          </p:cNvPr>
          <p:cNvPicPr>
            <a:picLocks noChangeAspect="1"/>
          </p:cNvPicPr>
          <p:nvPr/>
        </p:nvPicPr>
        <p:blipFill>
          <a:blip r:embed="rId7"/>
          <a:stretch>
            <a:fillRect/>
          </a:stretch>
        </p:blipFill>
        <p:spPr>
          <a:xfrm>
            <a:off x="155219" y="1219001"/>
            <a:ext cx="7330783" cy="5343661"/>
          </a:xfrm>
          <a:prstGeom prst="rect">
            <a:avLst/>
          </a:prstGeom>
        </p:spPr>
      </p:pic>
      <p:sp>
        <p:nvSpPr>
          <p:cNvPr id="13" name="Right Brace 12">
            <a:extLst>
              <a:ext uri="{FF2B5EF4-FFF2-40B4-BE49-F238E27FC236}">
                <a16:creationId xmlns:a16="http://schemas.microsoft.com/office/drawing/2014/main" id="{816B497F-046D-4F6D-9B97-EB1EDBB793B6}"/>
              </a:ext>
            </a:extLst>
          </p:cNvPr>
          <p:cNvSpPr/>
          <p:nvPr/>
        </p:nvSpPr>
        <p:spPr>
          <a:xfrm>
            <a:off x="7106021" y="4068662"/>
            <a:ext cx="759316" cy="2494002"/>
          </a:xfrm>
          <a:prstGeom prst="rightBrace">
            <a:avLst/>
          </a:prstGeom>
          <a:ln w="28575">
            <a:solidFill>
              <a:srgbClr val="0000FF"/>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Rectangle 13">
            <a:extLst>
              <a:ext uri="{FF2B5EF4-FFF2-40B4-BE49-F238E27FC236}">
                <a16:creationId xmlns:a16="http://schemas.microsoft.com/office/drawing/2014/main" id="{F6CAEABD-9536-437F-84A0-51FA2FA96F38}"/>
              </a:ext>
            </a:extLst>
          </p:cNvPr>
          <p:cNvSpPr/>
          <p:nvPr/>
        </p:nvSpPr>
        <p:spPr>
          <a:xfrm>
            <a:off x="7704667" y="5338233"/>
            <a:ext cx="330200" cy="215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5FDBC96C-D2D0-47BC-97DE-C45E301A96DF}"/>
              </a:ext>
            </a:extLst>
          </p:cNvPr>
          <p:cNvSpPr txBox="1"/>
          <p:nvPr/>
        </p:nvSpPr>
        <p:spPr bwMode="auto">
          <a:xfrm>
            <a:off x="7779649" y="5054273"/>
            <a:ext cx="1364352" cy="747461"/>
          </a:xfrm>
          <a:prstGeom prst="rect">
            <a:avLst/>
          </a:prstGeom>
          <a:noFill/>
          <a:ln w="12700">
            <a:noFill/>
            <a:miter lim="800000"/>
            <a:headEnd/>
            <a:tailEnd/>
          </a:ln>
        </p:spPr>
        <p:txBody>
          <a:bodyPr rot="0" spcFirstLastPara="0" vertOverflow="overflow" horzOverflow="overflow" vert="horz" wrap="square" lIns="54000" tIns="27000" rIns="54864" bIns="27432" numCol="1" spcCol="0" rtlCol="0" fromWordArt="0" anchor="t" anchorCtr="0" forceAA="0" compatLnSpc="1">
            <a:prstTxWarp prst="textNoShape">
              <a:avLst/>
            </a:prstTxWarp>
            <a:spAutoFit/>
          </a:bodyPr>
          <a:lstStyle/>
          <a:p>
            <a:pPr>
              <a:buClr>
                <a:schemeClr val="tx1"/>
              </a:buClr>
            </a:pPr>
            <a:r>
              <a:rPr lang="en-US" sz="1500">
                <a:solidFill>
                  <a:srgbClr val="0000FF"/>
                </a:solidFill>
                <a:latin typeface="+mn-lt"/>
              </a:rPr>
              <a:t>Pluggable SPI Implementation (DB Layer)</a:t>
            </a:r>
            <a:endParaRPr lang="en-US">
              <a:solidFill>
                <a:srgbClr val="0000FF"/>
              </a:solidFill>
              <a:latin typeface="+mn-lt"/>
            </a:endParaRPr>
          </a:p>
        </p:txBody>
      </p:sp>
    </p:spTree>
    <p:extLst>
      <p:ext uri="{BB962C8B-B14F-4D97-AF65-F5344CB8AC3E}">
        <p14:creationId xmlns:p14="http://schemas.microsoft.com/office/powerpoint/2010/main" val="22691121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5107488" cy="584775"/>
          </a:xfrm>
          <a:prstGeom prst="rect">
            <a:avLst/>
          </a:prstGeom>
        </p:spPr>
        <p:txBody>
          <a:bodyPr wrap="none">
            <a:spAutoFit/>
          </a:bodyPr>
          <a:lstStyle/>
          <a:p>
            <a:r>
              <a:rPr lang="en-US" sz="3200">
                <a:solidFill>
                  <a:schemeClr val="bg1"/>
                </a:solidFill>
                <a:latin typeface="Arial" panose="020B0604020202020204" pitchFamily="34" charset="0"/>
                <a:cs typeface="Arial" panose="020B0604020202020204" pitchFamily="34" charset="0"/>
              </a:rPr>
              <a:t>R7 Model Driven CPS </a:t>
            </a:r>
            <a:r>
              <a:rPr lang="en-US" sz="3200" err="1">
                <a:solidFill>
                  <a:schemeClr val="bg1"/>
                </a:solidFill>
                <a:latin typeface="Arial" panose="020B0604020202020204" pitchFamily="34" charset="0"/>
                <a:cs typeface="Arial" panose="020B0604020202020204" pitchFamily="34" charset="0"/>
              </a:rPr>
              <a:t>PoC</a:t>
            </a:r>
            <a:endParaRPr lang="en-US" sz="320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sp>
        <p:nvSpPr>
          <p:cNvPr id="11" name="Content Placeholder 2">
            <a:extLst>
              <a:ext uri="{FF2B5EF4-FFF2-40B4-BE49-F238E27FC236}">
                <a16:creationId xmlns:a16="http://schemas.microsoft.com/office/drawing/2014/main" id="{C46E1B0B-5D56-4F2C-BF58-F88B376C61BD}"/>
              </a:ext>
            </a:extLst>
          </p:cNvPr>
          <p:cNvSpPr txBox="1">
            <a:spLocks/>
          </p:cNvSpPr>
          <p:nvPr/>
        </p:nvSpPr>
        <p:spPr>
          <a:xfrm>
            <a:off x="215191" y="2407639"/>
            <a:ext cx="8424863" cy="4215739"/>
          </a:xfrm>
          <a:prstGeom prst="rect">
            <a:avLst/>
          </a:prstGeom>
        </p:spPr>
        <p:txBody>
          <a:bodyPr vert="horz" lIns="91440" tIns="45720" rIns="91440" bIns="45720" rtlCol="0" anchor="ctr">
            <a:noAutofit/>
          </a:bodyP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228594" lvl="0" indent="-228594" defTabSz="914377">
              <a:lnSpc>
                <a:spcPct val="90000"/>
              </a:lnSpc>
              <a:spcBef>
                <a:spcPts val="1000"/>
              </a:spcBef>
              <a:buFont typeface="Arial" panose="020B0604020202020204" pitchFamily="34" charset="0"/>
              <a:buChar char="•"/>
            </a:pPr>
            <a:r>
              <a:rPr lang="en-US" sz="2400" dirty="0" err="1">
                <a:solidFill>
                  <a:prstClr val="black"/>
                </a:solidFill>
              </a:rPr>
              <a:t>PoC</a:t>
            </a:r>
            <a:r>
              <a:rPr lang="en-US" sz="2400" dirty="0">
                <a:solidFill>
                  <a:prstClr val="black"/>
                </a:solidFill>
              </a:rPr>
              <a:t> being developed on </a:t>
            </a:r>
            <a:r>
              <a:rPr lang="en-US" sz="2400" dirty="0" err="1">
                <a:solidFill>
                  <a:prstClr val="black"/>
                </a:solidFill>
              </a:rPr>
              <a:t>Nordix</a:t>
            </a:r>
            <a:r>
              <a:rPr lang="en-US" sz="2400" dirty="0">
                <a:solidFill>
                  <a:prstClr val="black"/>
                </a:solidFill>
              </a:rPr>
              <a:t> Branch to avoid impacts on production code in CCSDK Repo</a:t>
            </a:r>
          </a:p>
          <a:p>
            <a:pPr marL="228594" lvl="0" indent="-228594" defTabSz="914377">
              <a:lnSpc>
                <a:spcPct val="90000"/>
              </a:lnSpc>
              <a:spcBef>
                <a:spcPts val="1000"/>
              </a:spcBef>
              <a:buFont typeface="Arial" panose="020B0604020202020204" pitchFamily="34" charset="0"/>
              <a:buChar char="•"/>
            </a:pPr>
            <a:r>
              <a:rPr lang="en-US" sz="2400" dirty="0">
                <a:solidFill>
                  <a:prstClr val="black"/>
                </a:solidFill>
              </a:rPr>
              <a:t>Project structure set up completed</a:t>
            </a:r>
          </a:p>
          <a:p>
            <a:pPr marL="534353" lvl="1" indent="-228594" defTabSz="914377">
              <a:lnSpc>
                <a:spcPct val="90000"/>
              </a:lnSpc>
              <a:spcBef>
                <a:spcPts val="500"/>
              </a:spcBef>
              <a:buFont typeface="Arial" panose="020B0604020202020204" pitchFamily="34" charset="0"/>
              <a:buChar char="•"/>
            </a:pPr>
            <a:r>
              <a:rPr lang="en-US" sz="2400" dirty="0">
                <a:solidFill>
                  <a:prstClr val="black"/>
                </a:solidFill>
              </a:rPr>
              <a:t>Following ONAP standards and conventions</a:t>
            </a:r>
          </a:p>
          <a:p>
            <a:pPr marL="534353" lvl="1" indent="-228594" defTabSz="914377">
              <a:lnSpc>
                <a:spcPct val="90000"/>
              </a:lnSpc>
              <a:spcBef>
                <a:spcPts val="500"/>
              </a:spcBef>
              <a:buFont typeface="Arial" panose="020B0604020202020204" pitchFamily="34" charset="0"/>
              <a:buChar char="•"/>
            </a:pPr>
            <a:r>
              <a:rPr lang="en-US" sz="2400" dirty="0">
                <a:solidFill>
                  <a:prstClr val="black"/>
                </a:solidFill>
              </a:rPr>
              <a:t>Production code Quality (SonarQube &amp; </a:t>
            </a:r>
            <a:r>
              <a:rPr lang="en-US" sz="2400" dirty="0" err="1">
                <a:solidFill>
                  <a:prstClr val="black"/>
                </a:solidFill>
              </a:rPr>
              <a:t>Checkstyle</a:t>
            </a:r>
            <a:r>
              <a:rPr lang="en-US" sz="2400" dirty="0">
                <a:solidFill>
                  <a:prstClr val="black"/>
                </a:solidFill>
              </a:rPr>
              <a:t>)</a:t>
            </a:r>
          </a:p>
          <a:p>
            <a:pPr marL="228594" lvl="0" indent="-342900" defTabSz="914377">
              <a:lnSpc>
                <a:spcPct val="90000"/>
              </a:lnSpc>
              <a:spcBef>
                <a:spcPts val="1000"/>
              </a:spcBef>
              <a:buFont typeface="Arial" panose="020B0604020202020204" pitchFamily="34" charset="0"/>
              <a:buChar char="•"/>
            </a:pPr>
            <a:r>
              <a:rPr lang="en-US" sz="2400" dirty="0">
                <a:solidFill>
                  <a:prstClr val="black"/>
                </a:solidFill>
              </a:rPr>
              <a:t>ODL Yang Tools integrated</a:t>
            </a:r>
          </a:p>
          <a:p>
            <a:pPr marL="534353" lvl="1" indent="-228594" defTabSz="914377">
              <a:lnSpc>
                <a:spcPct val="90000"/>
              </a:lnSpc>
              <a:spcBef>
                <a:spcPts val="500"/>
              </a:spcBef>
              <a:buFont typeface="Arial" panose="020B0604020202020204" pitchFamily="34" charset="0"/>
              <a:buChar char="•"/>
            </a:pPr>
            <a:r>
              <a:rPr lang="en-US" sz="2400" dirty="0">
                <a:solidFill>
                  <a:prstClr val="black"/>
                </a:solidFill>
              </a:rPr>
              <a:t>Parsing of Yang models</a:t>
            </a:r>
          </a:p>
          <a:p>
            <a:pPr marL="534353" lvl="1" indent="-228594" defTabSz="914377">
              <a:lnSpc>
                <a:spcPct val="90000"/>
              </a:lnSpc>
              <a:spcBef>
                <a:spcPts val="500"/>
              </a:spcBef>
              <a:buFont typeface="Arial" panose="020B0604020202020204" pitchFamily="34" charset="0"/>
              <a:buChar char="•"/>
            </a:pPr>
            <a:r>
              <a:rPr lang="en-US" sz="2400" dirty="0">
                <a:solidFill>
                  <a:prstClr val="black"/>
                </a:solidFill>
              </a:rPr>
              <a:t>Parsing of Yang data, JSON or XML with validation for given Yang model</a:t>
            </a:r>
          </a:p>
          <a:p>
            <a:pPr marL="228594" lvl="0" indent="-342900" defTabSz="914377">
              <a:lnSpc>
                <a:spcPct val="90000"/>
              </a:lnSpc>
              <a:spcBef>
                <a:spcPts val="1000"/>
              </a:spcBef>
              <a:buFont typeface="Arial" panose="020B0604020202020204" pitchFamily="34" charset="0"/>
              <a:buChar char="•"/>
            </a:pPr>
            <a:r>
              <a:rPr lang="en-US" sz="2400" dirty="0">
                <a:solidFill>
                  <a:prstClr val="black"/>
                </a:solidFill>
              </a:rPr>
              <a:t>First E2E iteration of 2 use cases completed</a:t>
            </a:r>
          </a:p>
          <a:p>
            <a:pPr marL="534353" lvl="1" indent="-228594" defTabSz="914377">
              <a:lnSpc>
                <a:spcPct val="90000"/>
              </a:lnSpc>
              <a:spcBef>
                <a:spcPts val="500"/>
              </a:spcBef>
              <a:buFont typeface="Arial" panose="020B0604020202020204" pitchFamily="34" charset="0"/>
              <a:buChar char="•"/>
            </a:pPr>
            <a:r>
              <a:rPr lang="en-US" sz="2400" dirty="0">
                <a:solidFill>
                  <a:prstClr val="black"/>
                </a:solidFill>
              </a:rPr>
              <a:t>Upload &amp; Validate Yang Model (part of proof point 2)</a:t>
            </a:r>
          </a:p>
          <a:p>
            <a:pPr marL="534353" lvl="1" indent="-228594" defTabSz="914377">
              <a:lnSpc>
                <a:spcPct val="90000"/>
              </a:lnSpc>
              <a:spcBef>
                <a:spcPts val="500"/>
              </a:spcBef>
              <a:buFont typeface="Arial" panose="020B0604020202020204" pitchFamily="34" charset="0"/>
              <a:buChar char="•"/>
            </a:pPr>
            <a:r>
              <a:rPr lang="en-US" sz="2400" dirty="0">
                <a:solidFill>
                  <a:prstClr val="black"/>
                </a:solidFill>
              </a:rPr>
              <a:t>Upload JSON Data Object</a:t>
            </a:r>
            <a:r>
              <a:rPr lang="en-US" sz="2400" dirty="0">
                <a:solidFill>
                  <a:prstClr val="black"/>
                </a:solidFill>
                <a:ea typeface="+mn-lt"/>
                <a:cs typeface="Calibri" panose="020F0502020204030204"/>
              </a:rPr>
              <a:t> (part of proof point 1</a:t>
            </a:r>
            <a:endParaRPr lang="en-US" sz="2400" dirty="0">
              <a:solidFill>
                <a:prstClr val="black"/>
              </a:solidFill>
            </a:endParaRPr>
          </a:p>
          <a:p>
            <a:pPr marL="534353" lvl="1" indent="-228594" defTabSz="914377">
              <a:lnSpc>
                <a:spcPct val="90000"/>
              </a:lnSpc>
              <a:spcBef>
                <a:spcPts val="500"/>
              </a:spcBef>
              <a:buFont typeface="Arial" panose="020B0604020202020204" pitchFamily="34" charset="0"/>
              <a:buChar char="•"/>
            </a:pPr>
            <a:endParaRPr lang="en-US" sz="2400" dirty="0">
              <a:solidFill>
                <a:prstClr val="black"/>
              </a:solidFill>
            </a:endParaRPr>
          </a:p>
          <a:p>
            <a:pPr marL="228594" lvl="0" indent="-228594" defTabSz="914377">
              <a:lnSpc>
                <a:spcPct val="90000"/>
              </a:lnSpc>
              <a:spcBef>
                <a:spcPts val="1000"/>
              </a:spcBef>
              <a:buFont typeface="Arial" panose="020B0604020202020204" pitchFamily="34" charset="0"/>
              <a:buChar char="•"/>
            </a:pPr>
            <a:endParaRPr lang="en-US" sz="2400" dirty="0">
              <a:solidFill>
                <a:prstClr val="black"/>
              </a:solidFill>
            </a:endParaRPr>
          </a:p>
        </p:txBody>
      </p:sp>
      <p:sp>
        <p:nvSpPr>
          <p:cNvPr id="2" name="TextBox 1">
            <a:extLst>
              <a:ext uri="{FF2B5EF4-FFF2-40B4-BE49-F238E27FC236}">
                <a16:creationId xmlns:a16="http://schemas.microsoft.com/office/drawing/2014/main" id="{E983B9E4-1B57-4207-A2D0-490BDD5E4B41}"/>
              </a:ext>
            </a:extLst>
          </p:cNvPr>
          <p:cNvSpPr txBox="1"/>
          <p:nvPr/>
        </p:nvSpPr>
        <p:spPr>
          <a:xfrm>
            <a:off x="215191" y="822645"/>
            <a:ext cx="4861074" cy="707886"/>
          </a:xfrm>
          <a:prstGeom prst="rect">
            <a:avLst/>
          </a:prstGeom>
          <a:noFill/>
        </p:spPr>
        <p:txBody>
          <a:bodyPr wrap="none" rtlCol="0">
            <a:spAutoFit/>
          </a:bodyPr>
          <a:lstStyle/>
          <a:p>
            <a:r>
              <a:rPr lang="en-US" sz="4000">
                <a:latin typeface="+mj-lt"/>
              </a:rPr>
              <a:t>Implementation Status</a:t>
            </a:r>
            <a:endParaRPr lang="en-IE" sz="4000">
              <a:latin typeface="+mj-lt"/>
            </a:endParaRPr>
          </a:p>
        </p:txBody>
      </p:sp>
    </p:spTree>
    <p:extLst>
      <p:ext uri="{BB962C8B-B14F-4D97-AF65-F5344CB8AC3E}">
        <p14:creationId xmlns:p14="http://schemas.microsoft.com/office/powerpoint/2010/main" val="4221798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BFB01B6-804B-42CB-BB39-B57F06C0BE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grpSp>
        <p:nvGrpSpPr>
          <p:cNvPr id="6" name="Group 5">
            <a:extLst>
              <a:ext uri="{FF2B5EF4-FFF2-40B4-BE49-F238E27FC236}">
                <a16:creationId xmlns:a16="http://schemas.microsoft.com/office/drawing/2014/main" id="{D02208A3-9989-434B-8A18-FFF64EAB2216}"/>
              </a:ext>
            </a:extLst>
          </p:cNvPr>
          <p:cNvGrpSpPr/>
          <p:nvPr/>
        </p:nvGrpSpPr>
        <p:grpSpPr>
          <a:xfrm>
            <a:off x="152158" y="407934"/>
            <a:ext cx="3669840" cy="811305"/>
            <a:chOff x="1524814" y="5809921"/>
            <a:chExt cx="945329" cy="208987"/>
          </a:xfrm>
        </p:grpSpPr>
        <p:pic>
          <p:nvPicPr>
            <p:cNvPr id="7" name="Picture 6">
              <a:extLst>
                <a:ext uri="{FF2B5EF4-FFF2-40B4-BE49-F238E27FC236}">
                  <a16:creationId xmlns:a16="http://schemas.microsoft.com/office/drawing/2014/main" id="{4C17903F-8FB4-4CE0-AFA9-4E5FD68B8CF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8" name="Picture 7">
              <a:extLst>
                <a:ext uri="{FF2B5EF4-FFF2-40B4-BE49-F238E27FC236}">
                  <a16:creationId xmlns:a16="http://schemas.microsoft.com/office/drawing/2014/main" id="{6A536C49-5E83-4CFB-826F-A9FC7E2E75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Заголовок 1">
            <a:extLst>
              <a:ext uri="{FF2B5EF4-FFF2-40B4-BE49-F238E27FC236}">
                <a16:creationId xmlns:a16="http://schemas.microsoft.com/office/drawing/2014/main" id="{89D68623-274B-408C-8999-AEF7A1AC822F}"/>
              </a:ext>
            </a:extLst>
          </p:cNvPr>
          <p:cNvSpPr txBox="1">
            <a:spLocks/>
          </p:cNvSpPr>
          <p:nvPr/>
        </p:nvSpPr>
        <p:spPr>
          <a:xfrm>
            <a:off x="295065" y="207456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effectLst>
                  <a:outerShdw blurRad="50800" dist="50800" dir="5400000" algn="ctr" rotWithShape="0">
                    <a:srgbClr val="FF0000"/>
                  </a:outerShdw>
                </a:effectLst>
              </a:rPr>
              <a:t>Context for</a:t>
            </a:r>
          </a:p>
          <a:p>
            <a:r>
              <a:rPr lang="en-US" b="1" dirty="0">
                <a:solidFill>
                  <a:schemeClr val="bg1"/>
                </a:solidFill>
                <a:effectLst>
                  <a:outerShdw blurRad="50800" dist="50800" dir="5400000" algn="ctr" rotWithShape="0">
                    <a:srgbClr val="FF0000"/>
                  </a:outerShdw>
                </a:effectLst>
              </a:rPr>
              <a:t>Configuration Persistence Service (CPS)  </a:t>
            </a:r>
          </a:p>
          <a:p>
            <a:endParaRPr lang="en-US" b="1" dirty="0">
              <a:solidFill>
                <a:schemeClr val="bg1"/>
              </a:solidFill>
              <a:effectLst>
                <a:outerShdw blurRad="50800" dist="50800" dir="5400000" algn="ctr" rotWithShape="0">
                  <a:srgbClr val="FF0000"/>
                </a:outerShdw>
              </a:effectLst>
            </a:endParaRPr>
          </a:p>
        </p:txBody>
      </p:sp>
      <p:sp>
        <p:nvSpPr>
          <p:cNvPr id="2" name="TextBox 1">
            <a:extLst>
              <a:ext uri="{FF2B5EF4-FFF2-40B4-BE49-F238E27FC236}">
                <a16:creationId xmlns:a16="http://schemas.microsoft.com/office/drawing/2014/main" id="{1A7C314C-9915-4ABB-8BAE-712DB262E1C0}"/>
              </a:ext>
            </a:extLst>
          </p:cNvPr>
          <p:cNvSpPr txBox="1"/>
          <p:nvPr/>
        </p:nvSpPr>
        <p:spPr>
          <a:xfrm>
            <a:off x="364158" y="4621928"/>
            <a:ext cx="926344" cy="369332"/>
          </a:xfrm>
          <a:prstGeom prst="rect">
            <a:avLst/>
          </a:prstGeom>
          <a:noFill/>
        </p:spPr>
        <p:txBody>
          <a:bodyPr wrap="none" rtlCol="0">
            <a:spAutoFit/>
          </a:bodyPr>
          <a:lstStyle/>
          <a:p>
            <a:r>
              <a:rPr lang="en-US" b="1" dirty="0">
                <a:solidFill>
                  <a:schemeClr val="bg1"/>
                </a:solidFill>
              </a:rPr>
              <a:t>Context</a:t>
            </a:r>
          </a:p>
        </p:txBody>
      </p:sp>
      <p:pic>
        <p:nvPicPr>
          <p:cNvPr id="17" name="Picture 2">
            <a:extLst>
              <a:ext uri="{FF2B5EF4-FFF2-40B4-BE49-F238E27FC236}">
                <a16:creationId xmlns:a16="http://schemas.microsoft.com/office/drawing/2014/main" id="{F3C5251B-9F42-404E-A5FC-37F3DF94639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8291" y="3291773"/>
            <a:ext cx="1333387" cy="13287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03149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5107488" cy="584775"/>
          </a:xfrm>
          <a:prstGeom prst="rect">
            <a:avLst/>
          </a:prstGeom>
        </p:spPr>
        <p:txBody>
          <a:bodyPr wrap="none">
            <a:spAutoFit/>
          </a:bodyPr>
          <a:lstStyle/>
          <a:p>
            <a:r>
              <a:rPr lang="en-US" sz="3200">
                <a:solidFill>
                  <a:schemeClr val="bg1"/>
                </a:solidFill>
                <a:latin typeface="Arial" panose="020B0604020202020204" pitchFamily="34" charset="0"/>
                <a:cs typeface="Arial" panose="020B0604020202020204" pitchFamily="34" charset="0"/>
              </a:rPr>
              <a:t>R7 Model Driven CPS </a:t>
            </a:r>
            <a:r>
              <a:rPr lang="en-US" sz="3200" err="1">
                <a:solidFill>
                  <a:schemeClr val="bg1"/>
                </a:solidFill>
                <a:latin typeface="Arial" panose="020B0604020202020204" pitchFamily="34" charset="0"/>
                <a:cs typeface="Arial" panose="020B0604020202020204" pitchFamily="34" charset="0"/>
              </a:rPr>
              <a:t>PoC</a:t>
            </a:r>
            <a:endParaRPr lang="en-US" sz="320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a:extLst>
              <a:ext uri="{FF2B5EF4-FFF2-40B4-BE49-F238E27FC236}">
                <a16:creationId xmlns:a16="http://schemas.microsoft.com/office/drawing/2014/main" id="{3ACF6D53-D6A8-4251-BD37-AA55351CEF24}"/>
              </a:ext>
            </a:extLst>
          </p:cNvPr>
          <p:cNvSpPr txBox="1">
            <a:spLocks/>
          </p:cNvSpPr>
          <p:nvPr/>
        </p:nvSpPr>
        <p:spPr>
          <a:xfrm>
            <a:off x="244391" y="657288"/>
            <a:ext cx="8424863" cy="488626"/>
          </a:xfrm>
          <a:prstGeom prst="rect">
            <a:avLst/>
          </a:prstGeom>
        </p:spPr>
        <p:txBody>
          <a:bodyPr vert="horz" lIns="91440" tIns="45720" rIns="91440" bIns="45720" rtlCol="0" anchor="ctr">
            <a:noAutofit/>
          </a:bodyP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4000">
                <a:solidFill>
                  <a:schemeClr val="tx1"/>
                </a:solidFill>
                <a:latin typeface="+mj-lt"/>
              </a:rPr>
              <a:t>REST API Proposal</a:t>
            </a:r>
          </a:p>
        </p:txBody>
      </p:sp>
      <p:sp>
        <p:nvSpPr>
          <p:cNvPr id="14" name="Rectangle 13">
            <a:extLst>
              <a:ext uri="{FF2B5EF4-FFF2-40B4-BE49-F238E27FC236}">
                <a16:creationId xmlns:a16="http://schemas.microsoft.com/office/drawing/2014/main" id="{F6CAEABD-9536-437F-84A0-51FA2FA96F38}"/>
              </a:ext>
            </a:extLst>
          </p:cNvPr>
          <p:cNvSpPr/>
          <p:nvPr/>
        </p:nvSpPr>
        <p:spPr>
          <a:xfrm>
            <a:off x="7704667" y="5338233"/>
            <a:ext cx="330200" cy="215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descr="A picture containing graphical user interface, application&#10;&#10;Description automatically generated">
            <a:extLst>
              <a:ext uri="{FF2B5EF4-FFF2-40B4-BE49-F238E27FC236}">
                <a16:creationId xmlns:a16="http://schemas.microsoft.com/office/drawing/2014/main" id="{835DD924-738A-409A-879E-3E807D80854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316" y="1225327"/>
            <a:ext cx="9144000" cy="5398052"/>
          </a:xfrm>
          <a:prstGeom prst="rect">
            <a:avLst/>
          </a:prstGeom>
        </p:spPr>
      </p:pic>
    </p:spTree>
    <p:extLst>
      <p:ext uri="{BB962C8B-B14F-4D97-AF65-F5344CB8AC3E}">
        <p14:creationId xmlns:p14="http://schemas.microsoft.com/office/powerpoint/2010/main" val="101498882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288D8286-CBF2-4FBA-AE9B-D6C47CB5E77D}"/>
              </a:ext>
            </a:extLst>
          </p:cNvPr>
          <p:cNvPicPr>
            <a:picLocks noChangeAspect="1"/>
          </p:cNvPicPr>
          <p:nvPr/>
        </p:nvPicPr>
        <p:blipFill>
          <a:blip r:embed="rId3">
            <a:alphaModFix amt="50000"/>
          </a:blip>
          <a:stretch>
            <a:fillRect/>
          </a:stretch>
        </p:blipFill>
        <p:spPr>
          <a:xfrm>
            <a:off x="4742107" y="1219002"/>
            <a:ext cx="4124978" cy="5175438"/>
          </a:xfrm>
          <a:prstGeom prst="rect">
            <a:avLst/>
          </a:prstGeom>
          <a:effectLst>
            <a:outerShdw blurRad="50800" dist="50800" dir="5400000" algn="ctr" rotWithShape="0">
              <a:srgbClr val="000000">
                <a:alpha val="33000"/>
              </a:srgbClr>
            </a:outerShdw>
          </a:effectLst>
        </p:spPr>
      </p:pic>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6"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5107488" cy="584775"/>
          </a:xfrm>
          <a:prstGeom prst="rect">
            <a:avLst/>
          </a:prstGeom>
        </p:spPr>
        <p:txBody>
          <a:bodyPr wrap="none">
            <a:spAutoFit/>
          </a:bodyPr>
          <a:lstStyle/>
          <a:p>
            <a:r>
              <a:rPr lang="en-US" sz="3200">
                <a:solidFill>
                  <a:schemeClr val="bg1"/>
                </a:solidFill>
                <a:latin typeface="Arial" panose="020B0604020202020204" pitchFamily="34" charset="0"/>
                <a:cs typeface="Arial" panose="020B0604020202020204" pitchFamily="34" charset="0"/>
              </a:rPr>
              <a:t>R7 Model Driven CPS </a:t>
            </a:r>
            <a:r>
              <a:rPr lang="en-US" sz="3200" err="1">
                <a:solidFill>
                  <a:schemeClr val="bg1"/>
                </a:solidFill>
                <a:latin typeface="Arial" panose="020B0604020202020204" pitchFamily="34" charset="0"/>
                <a:cs typeface="Arial" panose="020B0604020202020204" pitchFamily="34" charset="0"/>
              </a:rPr>
              <a:t>PoC</a:t>
            </a:r>
            <a:endParaRPr lang="en-US" sz="320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a:extLst>
              <a:ext uri="{FF2B5EF4-FFF2-40B4-BE49-F238E27FC236}">
                <a16:creationId xmlns:a16="http://schemas.microsoft.com/office/drawing/2014/main" id="{3ACF6D53-D6A8-4251-BD37-AA55351CEF24}"/>
              </a:ext>
            </a:extLst>
          </p:cNvPr>
          <p:cNvSpPr txBox="1">
            <a:spLocks/>
          </p:cNvSpPr>
          <p:nvPr/>
        </p:nvSpPr>
        <p:spPr>
          <a:xfrm>
            <a:off x="244391" y="657288"/>
            <a:ext cx="8424863" cy="488626"/>
          </a:xfrm>
          <a:prstGeom prst="rect">
            <a:avLst/>
          </a:prstGeom>
        </p:spPr>
        <p:txBody>
          <a:bodyPr vert="horz" lIns="91440" tIns="45720" rIns="91440" bIns="45720" rtlCol="0" anchor="ctr">
            <a:noAutofit/>
          </a:bodyP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4000">
                <a:solidFill>
                  <a:schemeClr val="tx1"/>
                </a:solidFill>
                <a:latin typeface="+mj-lt"/>
              </a:rPr>
              <a:t>Generic Schema Design Finalized</a:t>
            </a:r>
          </a:p>
        </p:txBody>
      </p:sp>
      <p:pic>
        <p:nvPicPr>
          <p:cNvPr id="1026" name="Picture 2">
            <a:extLst>
              <a:ext uri="{FF2B5EF4-FFF2-40B4-BE49-F238E27FC236}">
                <a16:creationId xmlns:a16="http://schemas.microsoft.com/office/drawing/2014/main" id="{2666B10F-1EF9-4A34-815A-53BDEA35F70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4391" y="1543662"/>
            <a:ext cx="6381750" cy="249555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3" name="TextBox 12">
            <a:extLst>
              <a:ext uri="{FF2B5EF4-FFF2-40B4-BE49-F238E27FC236}">
                <a16:creationId xmlns:a16="http://schemas.microsoft.com/office/drawing/2014/main" id="{7EE0669F-9FFD-4B02-9FB9-53BB4363028C}"/>
              </a:ext>
            </a:extLst>
          </p:cNvPr>
          <p:cNvSpPr txBox="1"/>
          <p:nvPr/>
        </p:nvSpPr>
        <p:spPr>
          <a:xfrm>
            <a:off x="453006" y="4553186"/>
            <a:ext cx="3498209" cy="923330"/>
          </a:xfrm>
          <a:prstGeom prst="rect">
            <a:avLst/>
          </a:prstGeom>
          <a:noFill/>
        </p:spPr>
        <p:txBody>
          <a:bodyPr wrap="square" rtlCol="0">
            <a:spAutoFit/>
          </a:bodyPr>
          <a:lstStyle/>
          <a:p>
            <a:pPr marL="285750" indent="-285750">
              <a:buFont typeface="Arial" panose="020B0604020202020204" pitchFamily="34" charset="0"/>
              <a:buChar char="•"/>
            </a:pPr>
            <a:r>
              <a:rPr lang="en-US"/>
              <a:t>Can store any modelled data</a:t>
            </a:r>
          </a:p>
          <a:p>
            <a:pPr marL="285750" indent="-285750">
              <a:buFont typeface="Arial" panose="020B0604020202020204" pitchFamily="34" charset="0"/>
              <a:buChar char="•"/>
            </a:pPr>
            <a:r>
              <a:rPr lang="en-US"/>
              <a:t>Portable, can easily be adapted to any DB technology</a:t>
            </a:r>
          </a:p>
        </p:txBody>
      </p:sp>
    </p:spTree>
    <p:extLst>
      <p:ext uri="{BB962C8B-B14F-4D97-AF65-F5344CB8AC3E}">
        <p14:creationId xmlns:p14="http://schemas.microsoft.com/office/powerpoint/2010/main" val="352163258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5107488" cy="584775"/>
          </a:xfrm>
          <a:prstGeom prst="rect">
            <a:avLst/>
          </a:prstGeom>
        </p:spPr>
        <p:txBody>
          <a:bodyPr wrap="none">
            <a:spAutoFit/>
          </a:bodyPr>
          <a:lstStyle/>
          <a:p>
            <a:r>
              <a:rPr lang="en-US" sz="3200">
                <a:solidFill>
                  <a:schemeClr val="bg1"/>
                </a:solidFill>
                <a:latin typeface="Arial" panose="020B0604020202020204" pitchFamily="34" charset="0"/>
                <a:cs typeface="Arial" panose="020B0604020202020204" pitchFamily="34" charset="0"/>
              </a:rPr>
              <a:t>R7 Model Driven CPS </a:t>
            </a:r>
            <a:r>
              <a:rPr lang="en-US" sz="3200" err="1">
                <a:solidFill>
                  <a:schemeClr val="bg1"/>
                </a:solidFill>
                <a:latin typeface="Arial" panose="020B0604020202020204" pitchFamily="34" charset="0"/>
                <a:cs typeface="Arial" panose="020B0604020202020204" pitchFamily="34" charset="0"/>
              </a:rPr>
              <a:t>PoC</a:t>
            </a:r>
            <a:endParaRPr lang="en-US" sz="320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F6CAEABD-9536-437F-84A0-51FA2FA96F38}"/>
              </a:ext>
            </a:extLst>
          </p:cNvPr>
          <p:cNvSpPr/>
          <p:nvPr/>
        </p:nvSpPr>
        <p:spPr>
          <a:xfrm>
            <a:off x="7704667" y="5338233"/>
            <a:ext cx="330200" cy="215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1D9E480-0544-4219-9F11-9ED915A21CC2}"/>
              </a:ext>
            </a:extLst>
          </p:cNvPr>
          <p:cNvSpPr>
            <a:spLocks noGrp="1"/>
          </p:cNvSpPr>
          <p:nvPr>
            <p:ph type="title"/>
          </p:nvPr>
        </p:nvSpPr>
        <p:spPr>
          <a:xfrm>
            <a:off x="628650" y="939567"/>
            <a:ext cx="7886700" cy="751122"/>
          </a:xfrm>
        </p:spPr>
        <p:txBody>
          <a:bodyPr>
            <a:normAutofit fontScale="90000"/>
          </a:bodyPr>
          <a:lstStyle/>
          <a:p>
            <a:r>
              <a:rPr lang="en-US" sz="4400">
                <a:solidFill>
                  <a:schemeClr val="tx1"/>
                </a:solidFill>
              </a:rPr>
              <a:t>Early Performance Indicators (DB)</a:t>
            </a:r>
            <a:br>
              <a:rPr lang="en-US" sz="4400">
                <a:solidFill>
                  <a:schemeClr val="tx1"/>
                </a:solidFill>
              </a:rPr>
            </a:br>
            <a:r>
              <a:rPr lang="en-US" sz="2700">
                <a:solidFill>
                  <a:schemeClr val="tx1"/>
                </a:solidFill>
              </a:rPr>
              <a:t>(proof point 4)</a:t>
            </a:r>
            <a:endParaRPr lang="en-IE" sz="2700"/>
          </a:p>
        </p:txBody>
      </p:sp>
      <p:sp>
        <p:nvSpPr>
          <p:cNvPr id="3" name="Content Placeholder 2">
            <a:extLst>
              <a:ext uri="{FF2B5EF4-FFF2-40B4-BE49-F238E27FC236}">
                <a16:creationId xmlns:a16="http://schemas.microsoft.com/office/drawing/2014/main" id="{F93870FA-DD19-4A91-8D70-37FA694F6EDB}"/>
              </a:ext>
            </a:extLst>
          </p:cNvPr>
          <p:cNvSpPr>
            <a:spLocks noGrp="1"/>
          </p:cNvSpPr>
          <p:nvPr>
            <p:ph idx="1"/>
          </p:nvPr>
        </p:nvSpPr>
        <p:spPr/>
        <p:txBody>
          <a:bodyPr/>
          <a:lstStyle/>
          <a:p>
            <a:r>
              <a:rPr lang="en-US"/>
              <a:t>Insert</a:t>
            </a:r>
          </a:p>
          <a:p>
            <a:pPr lvl="1"/>
            <a:r>
              <a:rPr lang="en-US"/>
              <a:t>450 records/sec (up to 2M records)</a:t>
            </a:r>
          </a:p>
          <a:p>
            <a:endParaRPr lang="en-US"/>
          </a:p>
          <a:p>
            <a:r>
              <a:rPr lang="en-US"/>
              <a:t>Queries</a:t>
            </a:r>
          </a:p>
          <a:p>
            <a:pPr lvl="1"/>
            <a:r>
              <a:rPr lang="en-US"/>
              <a:t>XPath Query (while loading new data) </a:t>
            </a:r>
            <a:r>
              <a:rPr lang="en-US">
                <a:solidFill>
                  <a:srgbClr val="92D050"/>
                </a:solidFill>
              </a:rPr>
              <a:t>&lt; 100ms</a:t>
            </a:r>
          </a:p>
          <a:p>
            <a:pPr lvl="1"/>
            <a:r>
              <a:rPr lang="en-US"/>
              <a:t>Tree-Walk (75K objects) count with condition </a:t>
            </a:r>
            <a:r>
              <a:rPr lang="en-US">
                <a:solidFill>
                  <a:srgbClr val="92D050"/>
                </a:solidFill>
              </a:rPr>
              <a:t>&lt; 1,000ms</a:t>
            </a:r>
            <a:endParaRPr lang="en-US"/>
          </a:p>
          <a:p>
            <a:endParaRPr lang="en-US"/>
          </a:p>
          <a:p>
            <a:r>
              <a:rPr lang="en-US"/>
              <a:t>Delete</a:t>
            </a:r>
          </a:p>
          <a:p>
            <a:pPr lvl="1"/>
            <a:r>
              <a:rPr lang="en-US"/>
              <a:t>Delete Tree of 75K objects incl. constraint checks </a:t>
            </a:r>
            <a:r>
              <a:rPr lang="en-US">
                <a:solidFill>
                  <a:srgbClr val="92D050"/>
                </a:solidFill>
              </a:rPr>
              <a:t>~ 6 sec</a:t>
            </a:r>
          </a:p>
          <a:p>
            <a:pPr lvl="1"/>
            <a:endParaRPr lang="en-US"/>
          </a:p>
          <a:p>
            <a:endParaRPr lang="en-IE"/>
          </a:p>
        </p:txBody>
      </p:sp>
    </p:spTree>
    <p:extLst>
      <p:ext uri="{BB962C8B-B14F-4D97-AF65-F5344CB8AC3E}">
        <p14:creationId xmlns:p14="http://schemas.microsoft.com/office/powerpoint/2010/main" val="18491418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5107488" cy="584775"/>
          </a:xfrm>
          <a:prstGeom prst="rect">
            <a:avLst/>
          </a:prstGeom>
        </p:spPr>
        <p:txBody>
          <a:bodyPr wrap="none">
            <a:spAutoFit/>
          </a:bodyPr>
          <a:lstStyle/>
          <a:p>
            <a:r>
              <a:rPr lang="en-US" sz="3200">
                <a:solidFill>
                  <a:schemeClr val="bg1"/>
                </a:solidFill>
                <a:latin typeface="Arial" panose="020B0604020202020204" pitchFamily="34" charset="0"/>
                <a:cs typeface="Arial" panose="020B0604020202020204" pitchFamily="34" charset="0"/>
              </a:rPr>
              <a:t>R7 Model Driven CPS </a:t>
            </a:r>
            <a:r>
              <a:rPr lang="en-US" sz="3200" err="1">
                <a:solidFill>
                  <a:schemeClr val="bg1"/>
                </a:solidFill>
                <a:latin typeface="Arial" panose="020B0604020202020204" pitchFamily="34" charset="0"/>
                <a:cs typeface="Arial" panose="020B0604020202020204" pitchFamily="34" charset="0"/>
              </a:rPr>
              <a:t>PoC</a:t>
            </a:r>
            <a:endParaRPr lang="en-US" sz="320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a:extLst>
              <a:ext uri="{FF2B5EF4-FFF2-40B4-BE49-F238E27FC236}">
                <a16:creationId xmlns:a16="http://schemas.microsoft.com/office/drawing/2014/main" id="{F6CAEABD-9536-437F-84A0-51FA2FA96F38}"/>
              </a:ext>
            </a:extLst>
          </p:cNvPr>
          <p:cNvSpPr/>
          <p:nvPr/>
        </p:nvSpPr>
        <p:spPr>
          <a:xfrm>
            <a:off x="7704667" y="5338233"/>
            <a:ext cx="330200" cy="215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1D9E480-0544-4219-9F11-9ED915A21CC2}"/>
              </a:ext>
            </a:extLst>
          </p:cNvPr>
          <p:cNvSpPr>
            <a:spLocks noGrp="1"/>
          </p:cNvSpPr>
          <p:nvPr>
            <p:ph type="title"/>
          </p:nvPr>
        </p:nvSpPr>
        <p:spPr>
          <a:xfrm>
            <a:off x="628650" y="939567"/>
            <a:ext cx="7886700" cy="751122"/>
          </a:xfrm>
        </p:spPr>
        <p:txBody>
          <a:bodyPr>
            <a:normAutofit fontScale="90000"/>
          </a:bodyPr>
          <a:lstStyle/>
          <a:p>
            <a:r>
              <a:rPr lang="en-US"/>
              <a:t>Demos</a:t>
            </a:r>
            <a:br>
              <a:rPr lang="en-US" sz="4400">
                <a:solidFill>
                  <a:schemeClr val="tx1"/>
                </a:solidFill>
              </a:rPr>
            </a:br>
            <a:endParaRPr lang="en-IE" sz="2700"/>
          </a:p>
        </p:txBody>
      </p:sp>
      <p:sp>
        <p:nvSpPr>
          <p:cNvPr id="3" name="Content Placeholder 2">
            <a:extLst>
              <a:ext uri="{FF2B5EF4-FFF2-40B4-BE49-F238E27FC236}">
                <a16:creationId xmlns:a16="http://schemas.microsoft.com/office/drawing/2014/main" id="{F93870FA-DD19-4A91-8D70-37FA694F6EDB}"/>
              </a:ext>
            </a:extLst>
          </p:cNvPr>
          <p:cNvSpPr>
            <a:spLocks noGrp="1"/>
          </p:cNvSpPr>
          <p:nvPr>
            <p:ph idx="1"/>
          </p:nvPr>
        </p:nvSpPr>
        <p:spPr/>
        <p:txBody>
          <a:bodyPr>
            <a:normAutofit/>
          </a:bodyPr>
          <a:lstStyle/>
          <a:p>
            <a:pPr algn="l">
              <a:buFont typeface="+mj-lt"/>
              <a:buAutoNum type="arabicPeriod"/>
            </a:pPr>
            <a:r>
              <a:rPr lang="en-IE" b="0" i="0" dirty="0">
                <a:solidFill>
                  <a:srgbClr val="172B4D"/>
                </a:solidFill>
                <a:effectLst/>
                <a:latin typeface="-apple-system"/>
              </a:rPr>
              <a:t> JSON Data</a:t>
            </a:r>
          </a:p>
          <a:p>
            <a:pPr lvl="1">
              <a:buFont typeface="+mj-lt"/>
              <a:buAutoNum type="arabicPeriod"/>
            </a:pPr>
            <a:r>
              <a:rPr lang="en-IE" b="0" i="0" dirty="0">
                <a:solidFill>
                  <a:srgbClr val="172B4D"/>
                </a:solidFill>
                <a:effectLst/>
                <a:latin typeface="-apple-system"/>
              </a:rPr>
              <a:t> Upload valid JSON, store in DB</a:t>
            </a:r>
          </a:p>
          <a:p>
            <a:pPr lvl="1">
              <a:buFont typeface="+mj-lt"/>
              <a:buAutoNum type="arabicPeriod"/>
            </a:pPr>
            <a:r>
              <a:rPr lang="en-IE" dirty="0">
                <a:solidFill>
                  <a:srgbClr val="172B4D"/>
                </a:solidFill>
                <a:latin typeface="-apple-system"/>
              </a:rPr>
              <a:t> Handle invalid JSON</a:t>
            </a:r>
            <a:endParaRPr lang="en-IE" b="0" i="0" dirty="0">
              <a:solidFill>
                <a:srgbClr val="172B4D"/>
              </a:solidFill>
              <a:effectLst/>
              <a:latin typeface="-apple-system"/>
            </a:endParaRPr>
          </a:p>
          <a:p>
            <a:pPr algn="l">
              <a:buFont typeface="+mj-lt"/>
              <a:buAutoNum type="arabicPeriod"/>
            </a:pPr>
            <a:r>
              <a:rPr lang="en-IE" b="0" i="0" dirty="0">
                <a:solidFill>
                  <a:srgbClr val="172B4D"/>
                </a:solidFill>
                <a:effectLst/>
                <a:latin typeface="-apple-system"/>
              </a:rPr>
              <a:t>Yang Model File (modules)</a:t>
            </a:r>
          </a:p>
          <a:p>
            <a:pPr lvl="1">
              <a:buFont typeface="+mj-lt"/>
              <a:buAutoNum type="arabicPeriod"/>
            </a:pPr>
            <a:r>
              <a:rPr lang="en-IE" b="0" i="0" dirty="0">
                <a:solidFill>
                  <a:srgbClr val="172B4D"/>
                </a:solidFill>
                <a:effectLst/>
                <a:latin typeface="-apple-system"/>
              </a:rPr>
              <a:t> Valid model file, store in DB</a:t>
            </a:r>
          </a:p>
          <a:p>
            <a:pPr lvl="1">
              <a:buFont typeface="+mj-lt"/>
              <a:buAutoNum type="arabicPeriod"/>
            </a:pPr>
            <a:r>
              <a:rPr lang="en-IE" b="0" i="0" dirty="0">
                <a:solidFill>
                  <a:srgbClr val="172B4D"/>
                </a:solidFill>
                <a:effectLst/>
                <a:latin typeface="-apple-system"/>
              </a:rPr>
              <a:t> Handle invalid model</a:t>
            </a:r>
          </a:p>
          <a:p>
            <a:pPr algn="l">
              <a:buFont typeface="+mj-lt"/>
              <a:buAutoNum type="arabicPeriod"/>
            </a:pPr>
            <a:r>
              <a:rPr lang="en-IE" b="0" i="0" dirty="0">
                <a:solidFill>
                  <a:srgbClr val="172B4D"/>
                </a:solidFill>
                <a:effectLst/>
                <a:latin typeface="-apple-system"/>
              </a:rPr>
              <a:t>Split JSON data for given model</a:t>
            </a:r>
          </a:p>
          <a:p>
            <a:pPr lvl="1">
              <a:buFont typeface="+mj-lt"/>
              <a:buAutoNum type="arabicPeriod"/>
            </a:pPr>
            <a:r>
              <a:rPr lang="en-IE" b="0" i="0" dirty="0">
                <a:solidFill>
                  <a:srgbClr val="172B4D"/>
                </a:solidFill>
                <a:effectLst/>
                <a:latin typeface="-apple-system"/>
              </a:rPr>
              <a:t> Split into ‘fragments’ ready for generic DB</a:t>
            </a:r>
          </a:p>
          <a:p>
            <a:pPr lvl="1">
              <a:buFont typeface="+mj-lt"/>
              <a:buAutoNum type="arabicPeriod"/>
            </a:pPr>
            <a:r>
              <a:rPr lang="en-IE" dirty="0">
                <a:solidFill>
                  <a:srgbClr val="172B4D"/>
                </a:solidFill>
                <a:latin typeface="-apple-system"/>
              </a:rPr>
              <a:t> Handle model change</a:t>
            </a:r>
            <a:endParaRPr lang="en-IE" b="0" i="0" dirty="0">
              <a:solidFill>
                <a:srgbClr val="172B4D"/>
              </a:solidFill>
              <a:effectLst/>
              <a:latin typeface="-apple-system"/>
            </a:endParaRPr>
          </a:p>
          <a:p>
            <a:pPr marL="457200" lvl="1" indent="0">
              <a:buNone/>
            </a:pPr>
            <a:endParaRPr lang="en-US" dirty="0"/>
          </a:p>
          <a:p>
            <a:endParaRPr lang="en-IE" dirty="0"/>
          </a:p>
        </p:txBody>
      </p:sp>
    </p:spTree>
    <p:extLst>
      <p:ext uri="{BB962C8B-B14F-4D97-AF65-F5344CB8AC3E}">
        <p14:creationId xmlns:p14="http://schemas.microsoft.com/office/powerpoint/2010/main" val="364006637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79000" y="-2880"/>
            <a:ext cx="5107488" cy="584775"/>
          </a:xfrm>
          <a:prstGeom prst="rect">
            <a:avLst/>
          </a:prstGeom>
        </p:spPr>
        <p:txBody>
          <a:bodyPr wrap="none">
            <a:spAutoFit/>
          </a:bodyPr>
          <a:lstStyle/>
          <a:p>
            <a:r>
              <a:rPr lang="en-US" sz="3200">
                <a:solidFill>
                  <a:schemeClr val="bg1"/>
                </a:solidFill>
                <a:latin typeface="Arial" panose="020B0604020202020204" pitchFamily="34" charset="0"/>
                <a:cs typeface="Arial" panose="020B0604020202020204" pitchFamily="34" charset="0"/>
              </a:rPr>
              <a:t>R7 Model Driven CPS </a:t>
            </a:r>
            <a:r>
              <a:rPr lang="en-US" sz="3200" err="1">
                <a:solidFill>
                  <a:schemeClr val="bg1"/>
                </a:solidFill>
                <a:latin typeface="Arial" panose="020B0604020202020204" pitchFamily="34" charset="0"/>
                <a:cs typeface="Arial" panose="020B0604020202020204" pitchFamily="34" charset="0"/>
              </a:rPr>
              <a:t>PoC</a:t>
            </a:r>
            <a:endParaRPr lang="en-US" sz="3200"/>
          </a:p>
        </p:txBody>
      </p:sp>
      <p:pic>
        <p:nvPicPr>
          <p:cNvPr id="71" name="Picture 6">
            <a:extLst>
              <a:ext uri="{FF2B5EF4-FFF2-40B4-BE49-F238E27FC236}">
                <a16:creationId xmlns:a16="http://schemas.microsoft.com/office/drawing/2014/main" id="{0ACF82BF-2AE3-4A19-AE69-3900347F32B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76855" y="-2879"/>
            <a:ext cx="580461" cy="58247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Table 9">
            <a:extLst>
              <a:ext uri="{FF2B5EF4-FFF2-40B4-BE49-F238E27FC236}">
                <a16:creationId xmlns:a16="http://schemas.microsoft.com/office/drawing/2014/main" id="{6F3FD211-94A1-4421-9EBE-C59997666563}"/>
              </a:ext>
            </a:extLst>
          </p:cNvPr>
          <p:cNvGraphicFramePr>
            <a:graphicFrameLocks noGrp="1"/>
          </p:cNvGraphicFramePr>
          <p:nvPr/>
        </p:nvGraphicFramePr>
        <p:xfrm>
          <a:off x="147855" y="616946"/>
          <a:ext cx="8884383" cy="6023013"/>
        </p:xfrm>
        <a:graphic>
          <a:graphicData uri="http://schemas.openxmlformats.org/drawingml/2006/table">
            <a:tbl>
              <a:tblPr firstRow="1" bandRow="1">
                <a:tableStyleId>{5C22544A-7EE6-4342-B048-85BDC9FD1C3A}</a:tableStyleId>
              </a:tblPr>
              <a:tblGrid>
                <a:gridCol w="2102778">
                  <a:extLst>
                    <a:ext uri="{9D8B030D-6E8A-4147-A177-3AD203B41FA5}">
                      <a16:colId xmlns:a16="http://schemas.microsoft.com/office/drawing/2014/main" val="4277255343"/>
                    </a:ext>
                  </a:extLst>
                </a:gridCol>
                <a:gridCol w="6781605">
                  <a:extLst>
                    <a:ext uri="{9D8B030D-6E8A-4147-A177-3AD203B41FA5}">
                      <a16:colId xmlns:a16="http://schemas.microsoft.com/office/drawing/2014/main" val="3656729681"/>
                    </a:ext>
                  </a:extLst>
                </a:gridCol>
              </a:tblGrid>
              <a:tr h="518433">
                <a:tc>
                  <a:txBody>
                    <a:bodyPr/>
                    <a:lstStyle/>
                    <a:p>
                      <a:r>
                        <a:rPr lang="en-US" sz="2000"/>
                        <a:t>TOPIC</a:t>
                      </a:r>
                    </a:p>
                  </a:txBody>
                  <a:tcPr marL="121920" marR="121920" marT="60960" marB="60960"/>
                </a:tc>
                <a:tc>
                  <a:txBody>
                    <a:bodyPr/>
                    <a:lstStyle/>
                    <a:p>
                      <a:r>
                        <a:rPr lang="en-US" sz="2000" dirty="0" err="1"/>
                        <a:t>PoC</a:t>
                      </a:r>
                      <a:r>
                        <a:rPr lang="en-US" sz="2000" dirty="0"/>
                        <a:t> RESULTS</a:t>
                      </a:r>
                    </a:p>
                  </a:txBody>
                  <a:tcPr marL="121920" marR="121920" marT="60960" marB="60960"/>
                </a:tc>
                <a:extLst>
                  <a:ext uri="{0D108BD9-81ED-4DB2-BD59-A6C34878D82A}">
                    <a16:rowId xmlns:a16="http://schemas.microsoft.com/office/drawing/2014/main" val="1517592714"/>
                  </a:ext>
                </a:extLst>
              </a:tr>
              <a:tr h="839180">
                <a:tc>
                  <a:txBody>
                    <a:bodyPr/>
                    <a:lstStyle/>
                    <a:p>
                      <a:r>
                        <a:rPr lang="en-US" sz="2000" b="1">
                          <a:solidFill>
                            <a:srgbClr val="0000CC"/>
                          </a:solidFill>
                        </a:rPr>
                        <a:t>SEED CODE</a:t>
                      </a:r>
                    </a:p>
                  </a:txBody>
                  <a:tcPr marL="121920" marR="121920" marT="60960" marB="60960"/>
                </a:tc>
                <a:tc>
                  <a:txBody>
                    <a:bodyPr/>
                    <a:lstStyle/>
                    <a:p>
                      <a:pPr marL="0" indent="0">
                        <a:buFont typeface="Arial" panose="020B0604020202020204" pitchFamily="34" charset="0"/>
                        <a:buNone/>
                      </a:pPr>
                      <a:r>
                        <a:rPr lang="en-US" sz="2000">
                          <a:solidFill>
                            <a:srgbClr val="006600"/>
                          </a:solidFill>
                        </a:rPr>
                        <a:t>Seed Code to serve as a basis for CPS has been developed</a:t>
                      </a:r>
                    </a:p>
                  </a:txBody>
                  <a:tcPr marL="121920" marR="121920" marT="60960" marB="60960"/>
                </a:tc>
                <a:extLst>
                  <a:ext uri="{0D108BD9-81ED-4DB2-BD59-A6C34878D82A}">
                    <a16:rowId xmlns:a16="http://schemas.microsoft.com/office/drawing/2014/main" val="599151046"/>
                  </a:ext>
                </a:extLst>
              </a:tr>
              <a:tr h="1939893">
                <a:tc>
                  <a:txBody>
                    <a:bodyPr/>
                    <a:lstStyle/>
                    <a:p>
                      <a:r>
                        <a:rPr lang="en-US" sz="2000" b="1">
                          <a:solidFill>
                            <a:srgbClr val="0000CC"/>
                          </a:solidFill>
                        </a:rPr>
                        <a:t>PROOF POINTS</a:t>
                      </a:r>
                    </a:p>
                  </a:txBody>
                  <a:tcPr marL="121920" marR="121920" marT="60960" marB="60960"/>
                </a:tc>
                <a:tc>
                  <a:txBody>
                    <a:bodyPr/>
                    <a:lstStyle/>
                    <a:p>
                      <a:pPr marL="342900" indent="-342900">
                        <a:buAutoNum type="arabicPeriod"/>
                      </a:pPr>
                      <a:r>
                        <a:rPr lang="en-US" sz="2000">
                          <a:solidFill>
                            <a:srgbClr val="006600"/>
                          </a:solidFill>
                          <a:ea typeface="+mn-lt"/>
                          <a:cs typeface="+mn-lt"/>
                        </a:rPr>
                        <a:t>Create/read CRUD operations using YANG fragments using a simple schema or schema-less repository</a:t>
                      </a:r>
                    </a:p>
                    <a:p>
                      <a:pPr marL="342900" indent="-342900">
                        <a:buAutoNum type="arabicPeriod"/>
                      </a:pPr>
                      <a:r>
                        <a:rPr lang="en-US" sz="2000">
                          <a:solidFill>
                            <a:srgbClr val="006600"/>
                          </a:solidFill>
                          <a:ea typeface="+mn-lt"/>
                          <a:cs typeface="+mn-lt"/>
                        </a:rPr>
                        <a:t>Deploy &amp; upgrade YANG model fragments at run-time</a:t>
                      </a:r>
                    </a:p>
                    <a:p>
                      <a:pPr marL="342900" indent="-342900">
                        <a:buAutoNum type="arabicPeriod"/>
                      </a:pPr>
                      <a:r>
                        <a:rPr lang="en-US" sz="2000">
                          <a:solidFill>
                            <a:srgbClr val="006600"/>
                          </a:solidFill>
                          <a:ea typeface="+mn-lt"/>
                          <a:cs typeface="+mn-lt"/>
                        </a:rPr>
                        <a:t>Validate based on YANG Constraints</a:t>
                      </a:r>
                    </a:p>
                    <a:p>
                      <a:pPr marL="342900" indent="-342900">
                        <a:buAutoNum type="arabicPeriod"/>
                      </a:pPr>
                      <a:r>
                        <a:rPr lang="en-US" sz="2000">
                          <a:solidFill>
                            <a:srgbClr val="006600"/>
                          </a:solidFill>
                          <a:ea typeface="+mn-lt"/>
                          <a:cs typeface="+mn-lt"/>
                        </a:rPr>
                        <a:t>Provide architecture vision and roadmap for a target architecture.</a:t>
                      </a:r>
                      <a:endParaRPr lang="en-US" sz="2000">
                        <a:solidFill>
                          <a:srgbClr val="006600"/>
                        </a:solidFill>
                      </a:endParaRPr>
                    </a:p>
                  </a:txBody>
                  <a:tcPr marL="121920" marR="121920" marT="60960" marB="60960"/>
                </a:tc>
                <a:extLst>
                  <a:ext uri="{0D108BD9-81ED-4DB2-BD59-A6C34878D82A}">
                    <a16:rowId xmlns:a16="http://schemas.microsoft.com/office/drawing/2014/main" val="2651914816"/>
                  </a:ext>
                </a:extLst>
              </a:tr>
              <a:tr h="839180">
                <a:tc>
                  <a:txBody>
                    <a:bodyPr/>
                    <a:lstStyle/>
                    <a:p>
                      <a:r>
                        <a:rPr lang="en-US" sz="2000" b="1">
                          <a:solidFill>
                            <a:srgbClr val="0000CC"/>
                          </a:solidFill>
                        </a:rPr>
                        <a:t>ARCHITECTURE AGREEMENTS </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006600"/>
                          </a:solidFill>
                        </a:rPr>
                        <a:t>Resolve key architectural Issues necessary for CPS as a  stand-alone project </a:t>
                      </a:r>
                    </a:p>
                  </a:txBody>
                  <a:tcPr marL="121920" marR="121920" marT="60960" marB="60960"/>
                </a:tc>
                <a:extLst>
                  <a:ext uri="{0D108BD9-81ED-4DB2-BD59-A6C34878D82A}">
                    <a16:rowId xmlns:a16="http://schemas.microsoft.com/office/drawing/2014/main" val="1321158879"/>
                  </a:ext>
                </a:extLst>
              </a:tr>
              <a:tr h="839180">
                <a:tc>
                  <a:txBody>
                    <a:bodyPr/>
                    <a:lstStyle/>
                    <a:p>
                      <a:r>
                        <a:rPr lang="en-US" sz="2000" b="1">
                          <a:solidFill>
                            <a:srgbClr val="0000CC"/>
                          </a:solidFill>
                        </a:rPr>
                        <a:t>CPS CORE FUNCTIONALITY</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a:solidFill>
                            <a:srgbClr val="006600"/>
                          </a:solidFill>
                        </a:rPr>
                        <a:t>Can demonstrate some key CPS operations; basic E2E &amp; integration of Yang parser</a:t>
                      </a:r>
                    </a:p>
                  </a:txBody>
                  <a:tcPr marL="121920" marR="121920" marT="60960" marB="60960"/>
                </a:tc>
                <a:extLst>
                  <a:ext uri="{0D108BD9-81ED-4DB2-BD59-A6C34878D82A}">
                    <a16:rowId xmlns:a16="http://schemas.microsoft.com/office/drawing/2014/main" val="79178747"/>
                  </a:ext>
                </a:extLst>
              </a:tr>
              <a:tr h="1030568">
                <a:tc>
                  <a:txBody>
                    <a:bodyPr/>
                    <a:lstStyle/>
                    <a:p>
                      <a:r>
                        <a:rPr lang="en-US" sz="2000" b="1">
                          <a:solidFill>
                            <a:srgbClr val="0000CC"/>
                          </a:solidFill>
                        </a:rPr>
                        <a:t>PERFORMANCE LIMITS</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006600"/>
                          </a:solidFill>
                        </a:rPr>
                        <a:t>Early performance indicators tested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006600"/>
                          </a:solidFill>
                        </a:rPr>
                        <a:t>using generic schema with json-blob storage for attributes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dirty="0">
                        <a:solidFill>
                          <a:srgbClr val="006600"/>
                        </a:solidFill>
                      </a:endParaRPr>
                    </a:p>
                  </a:txBody>
                  <a:tcPr marL="121920" marR="121920" marT="60960" marB="60960"/>
                </a:tc>
                <a:extLst>
                  <a:ext uri="{0D108BD9-81ED-4DB2-BD59-A6C34878D82A}">
                    <a16:rowId xmlns:a16="http://schemas.microsoft.com/office/drawing/2014/main" val="28418170"/>
                  </a:ext>
                </a:extLst>
              </a:tr>
            </a:tbl>
          </a:graphicData>
        </a:graphic>
      </p:graphicFrame>
    </p:spTree>
    <p:extLst>
      <p:ext uri="{BB962C8B-B14F-4D97-AF65-F5344CB8AC3E}">
        <p14:creationId xmlns:p14="http://schemas.microsoft.com/office/powerpoint/2010/main" val="304374820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BFB01B6-804B-42CB-BB39-B57F06C0BE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grpSp>
        <p:nvGrpSpPr>
          <p:cNvPr id="6" name="Group 5">
            <a:extLst>
              <a:ext uri="{FF2B5EF4-FFF2-40B4-BE49-F238E27FC236}">
                <a16:creationId xmlns:a16="http://schemas.microsoft.com/office/drawing/2014/main" id="{D02208A3-9989-434B-8A18-FFF64EAB2216}"/>
              </a:ext>
            </a:extLst>
          </p:cNvPr>
          <p:cNvGrpSpPr/>
          <p:nvPr/>
        </p:nvGrpSpPr>
        <p:grpSpPr>
          <a:xfrm>
            <a:off x="152158" y="407934"/>
            <a:ext cx="3669840" cy="811305"/>
            <a:chOff x="1524814" y="5809921"/>
            <a:chExt cx="945329" cy="208987"/>
          </a:xfrm>
        </p:grpSpPr>
        <p:pic>
          <p:nvPicPr>
            <p:cNvPr id="7" name="Picture 6">
              <a:extLst>
                <a:ext uri="{FF2B5EF4-FFF2-40B4-BE49-F238E27FC236}">
                  <a16:creationId xmlns:a16="http://schemas.microsoft.com/office/drawing/2014/main" id="{4C17903F-8FB4-4CE0-AFA9-4E5FD68B8CF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8" name="Picture 7">
              <a:extLst>
                <a:ext uri="{FF2B5EF4-FFF2-40B4-BE49-F238E27FC236}">
                  <a16:creationId xmlns:a16="http://schemas.microsoft.com/office/drawing/2014/main" id="{6A536C49-5E83-4CFB-826F-A9FC7E2E75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Заголовок 1">
            <a:extLst>
              <a:ext uri="{FF2B5EF4-FFF2-40B4-BE49-F238E27FC236}">
                <a16:creationId xmlns:a16="http://schemas.microsoft.com/office/drawing/2014/main" id="{89D68623-274B-408C-8999-AEF7A1AC822F}"/>
              </a:ext>
            </a:extLst>
          </p:cNvPr>
          <p:cNvSpPr txBox="1">
            <a:spLocks/>
          </p:cNvSpPr>
          <p:nvPr/>
        </p:nvSpPr>
        <p:spPr>
          <a:xfrm>
            <a:off x="295065" y="207456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effectLst>
                  <a:outerShdw blurRad="50800" dist="50800" dir="5400000" algn="ctr" rotWithShape="0">
                    <a:srgbClr val="FF0000"/>
                  </a:outerShdw>
                </a:effectLst>
              </a:rPr>
              <a:t>Roadmap for</a:t>
            </a:r>
          </a:p>
          <a:p>
            <a:r>
              <a:rPr lang="en-US" b="1" dirty="0">
                <a:solidFill>
                  <a:schemeClr val="bg1"/>
                </a:solidFill>
                <a:effectLst>
                  <a:outerShdw blurRad="50800" dist="50800" dir="5400000" algn="ctr" rotWithShape="0">
                    <a:srgbClr val="FF0000"/>
                  </a:outerShdw>
                </a:effectLst>
              </a:rPr>
              <a:t>Configuration Persistence Service (CPS)  </a:t>
            </a:r>
          </a:p>
        </p:txBody>
      </p:sp>
      <p:sp>
        <p:nvSpPr>
          <p:cNvPr id="11" name="TextBox 10">
            <a:extLst>
              <a:ext uri="{FF2B5EF4-FFF2-40B4-BE49-F238E27FC236}">
                <a16:creationId xmlns:a16="http://schemas.microsoft.com/office/drawing/2014/main" id="{39F40A3C-A037-47C8-986A-0E005323A5B6}"/>
              </a:ext>
            </a:extLst>
          </p:cNvPr>
          <p:cNvSpPr txBox="1"/>
          <p:nvPr/>
        </p:nvSpPr>
        <p:spPr>
          <a:xfrm>
            <a:off x="824076" y="4647493"/>
            <a:ext cx="1095941" cy="369332"/>
          </a:xfrm>
          <a:prstGeom prst="rect">
            <a:avLst/>
          </a:prstGeom>
          <a:noFill/>
        </p:spPr>
        <p:txBody>
          <a:bodyPr wrap="none" rtlCol="0">
            <a:spAutoFit/>
          </a:bodyPr>
          <a:lstStyle/>
          <a:p>
            <a:r>
              <a:rPr lang="en-US" b="1" dirty="0">
                <a:solidFill>
                  <a:schemeClr val="bg1"/>
                </a:solidFill>
              </a:rPr>
              <a:t>Roadmap</a:t>
            </a:r>
          </a:p>
        </p:txBody>
      </p:sp>
      <p:pic>
        <p:nvPicPr>
          <p:cNvPr id="14" name="Picture 4">
            <a:extLst>
              <a:ext uri="{FF2B5EF4-FFF2-40B4-BE49-F238E27FC236}">
                <a16:creationId xmlns:a16="http://schemas.microsoft.com/office/drawing/2014/main" id="{00FD68FC-8EBC-4693-823D-698EBE4C6FB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798" y="3314105"/>
            <a:ext cx="1333388" cy="133338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One Day Guilin Li River Hiking Tour, Li River Trekking Trip">
            <a:extLst>
              <a:ext uri="{FF2B5EF4-FFF2-40B4-BE49-F238E27FC236}">
                <a16:creationId xmlns:a16="http://schemas.microsoft.com/office/drawing/2014/main" id="{210111D1-7FF3-4810-A835-A641E3FD8D8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25579" y="5816805"/>
            <a:ext cx="981888" cy="83137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7A875F4E-A3D9-4BEF-9E90-5E1A338136D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25579" y="3354237"/>
            <a:ext cx="5318504" cy="2446278"/>
          </a:xfrm>
          <a:prstGeom prst="rect">
            <a:avLst/>
          </a:prstGeom>
        </p:spPr>
      </p:pic>
      <p:pic>
        <p:nvPicPr>
          <p:cNvPr id="13" name="Picture 12">
            <a:extLst>
              <a:ext uri="{FF2B5EF4-FFF2-40B4-BE49-F238E27FC236}">
                <a16:creationId xmlns:a16="http://schemas.microsoft.com/office/drawing/2014/main" id="{B41A92F1-8F23-41D4-8853-F6C37A178550}"/>
              </a:ext>
            </a:extLst>
          </p:cNvPr>
          <p:cNvPicPr>
            <a:picLocks noChangeAspect="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rot="20143767">
            <a:off x="3306751" y="3442657"/>
            <a:ext cx="1700603" cy="1350934"/>
          </a:xfrm>
          <a:prstGeom prst="rect">
            <a:avLst/>
          </a:prstGeom>
        </p:spPr>
      </p:pic>
      <p:pic>
        <p:nvPicPr>
          <p:cNvPr id="17" name="Picture 16">
            <a:extLst>
              <a:ext uri="{FF2B5EF4-FFF2-40B4-BE49-F238E27FC236}">
                <a16:creationId xmlns:a16="http://schemas.microsoft.com/office/drawing/2014/main" id="{DC955491-3998-4A12-858F-A73956B2B39F}"/>
              </a:ext>
            </a:extLst>
          </p:cNvPr>
          <p:cNvPicPr>
            <a:picLocks noChangeAspect="1"/>
          </p:cNvPicPr>
          <p:nvPr/>
        </p:nvPicPr>
        <p:blipFill rotWithShape="1">
          <a:blip r:embed="rId8">
            <a:extLst>
              <a:ext uri="{28A0092B-C50C-407E-A947-70E740481C1C}">
                <a14:useLocalDpi xmlns:a14="http://schemas.microsoft.com/office/drawing/2010/main" val="0"/>
              </a:ext>
            </a:extLst>
          </a:blip>
          <a:srcRect l="10556" t="12222" r="9531" b="14223"/>
          <a:stretch/>
        </p:blipFill>
        <p:spPr>
          <a:xfrm>
            <a:off x="5286017" y="5856587"/>
            <a:ext cx="788174" cy="783507"/>
          </a:xfrm>
          <a:prstGeom prst="rect">
            <a:avLst/>
          </a:prstGeom>
        </p:spPr>
      </p:pic>
      <p:pic>
        <p:nvPicPr>
          <p:cNvPr id="19" name="Picture 18">
            <a:extLst>
              <a:ext uri="{FF2B5EF4-FFF2-40B4-BE49-F238E27FC236}">
                <a16:creationId xmlns:a16="http://schemas.microsoft.com/office/drawing/2014/main" id="{0C6DFC13-A453-40E4-A041-8569DB31564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42567" y="5852348"/>
            <a:ext cx="788174" cy="787746"/>
          </a:xfrm>
          <a:prstGeom prst="rect">
            <a:avLst/>
          </a:prstGeom>
        </p:spPr>
      </p:pic>
    </p:spTree>
    <p:extLst>
      <p:ext uri="{BB962C8B-B14F-4D97-AF65-F5344CB8AC3E}">
        <p14:creationId xmlns:p14="http://schemas.microsoft.com/office/powerpoint/2010/main" val="291376539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10563" y="-2880"/>
            <a:ext cx="5540299"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CPS Roadmap &amp; R6-R8 Plan</a:t>
            </a:r>
            <a:endParaRPr lang="en-US" sz="3200" dirty="0"/>
          </a:p>
        </p:txBody>
      </p:sp>
      <p:sp>
        <p:nvSpPr>
          <p:cNvPr id="2" name="TextBox 1">
            <a:extLst>
              <a:ext uri="{FF2B5EF4-FFF2-40B4-BE49-F238E27FC236}">
                <a16:creationId xmlns:a16="http://schemas.microsoft.com/office/drawing/2014/main" id="{6BF5F8E9-8228-42CD-87A7-C9112FAC406D}"/>
              </a:ext>
            </a:extLst>
          </p:cNvPr>
          <p:cNvSpPr txBox="1"/>
          <p:nvPr/>
        </p:nvSpPr>
        <p:spPr>
          <a:xfrm>
            <a:off x="123032" y="726548"/>
            <a:ext cx="5091587" cy="369332"/>
          </a:xfrm>
          <a:prstGeom prst="rect">
            <a:avLst/>
          </a:prstGeom>
          <a:noFill/>
        </p:spPr>
        <p:txBody>
          <a:bodyPr wrap="none" rtlCol="0">
            <a:spAutoFit/>
          </a:bodyPr>
          <a:lstStyle/>
          <a:p>
            <a:r>
              <a:rPr lang="en-US" b="1" dirty="0">
                <a:solidFill>
                  <a:srgbClr val="FF0000"/>
                </a:solidFill>
              </a:rPr>
              <a:t>Configuration Persistence Service (CPS) Roadmap – </a:t>
            </a:r>
            <a:endParaRPr lang="en-US" dirty="0"/>
          </a:p>
        </p:txBody>
      </p:sp>
      <p:sp>
        <p:nvSpPr>
          <p:cNvPr id="3" name="Arrow: Right 2">
            <a:extLst>
              <a:ext uri="{FF2B5EF4-FFF2-40B4-BE49-F238E27FC236}">
                <a16:creationId xmlns:a16="http://schemas.microsoft.com/office/drawing/2014/main" id="{745B97B3-ED4C-4901-BDC4-8A26E1C06271}"/>
              </a:ext>
            </a:extLst>
          </p:cNvPr>
          <p:cNvSpPr/>
          <p:nvPr/>
        </p:nvSpPr>
        <p:spPr>
          <a:xfrm>
            <a:off x="55297" y="1079861"/>
            <a:ext cx="2842528" cy="584201"/>
          </a:xfrm>
          <a:prstGeom prst="rightArrow">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rrow: Right 9">
            <a:extLst>
              <a:ext uri="{FF2B5EF4-FFF2-40B4-BE49-F238E27FC236}">
                <a16:creationId xmlns:a16="http://schemas.microsoft.com/office/drawing/2014/main" id="{E36E38C7-BB32-45E1-8C26-58648A81190F}"/>
              </a:ext>
            </a:extLst>
          </p:cNvPr>
          <p:cNvSpPr/>
          <p:nvPr/>
        </p:nvSpPr>
        <p:spPr>
          <a:xfrm>
            <a:off x="3065960" y="1079861"/>
            <a:ext cx="2842528" cy="584201"/>
          </a:xfrm>
          <a:prstGeom prst="rightArrow">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Arrow: Right 10">
            <a:extLst>
              <a:ext uri="{FF2B5EF4-FFF2-40B4-BE49-F238E27FC236}">
                <a16:creationId xmlns:a16="http://schemas.microsoft.com/office/drawing/2014/main" id="{A1B62440-6F9B-4498-937F-0ED1BFEFB59E}"/>
              </a:ext>
            </a:extLst>
          </p:cNvPr>
          <p:cNvSpPr/>
          <p:nvPr/>
        </p:nvSpPr>
        <p:spPr>
          <a:xfrm>
            <a:off x="6039005" y="1079861"/>
            <a:ext cx="2842528" cy="584201"/>
          </a:xfrm>
          <a:prstGeom prst="rightArrow">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A4DFB418-B738-447F-8512-6AC3A470B7E9}"/>
              </a:ext>
            </a:extLst>
          </p:cNvPr>
          <p:cNvSpPr txBox="1"/>
          <p:nvPr/>
        </p:nvSpPr>
        <p:spPr>
          <a:xfrm>
            <a:off x="3183778" y="1720652"/>
            <a:ext cx="2716194" cy="5324535"/>
          </a:xfrm>
          <a:prstGeom prst="rect">
            <a:avLst/>
          </a:prstGeom>
          <a:noFill/>
        </p:spPr>
        <p:txBody>
          <a:bodyPr wrap="square" rtlCol="0">
            <a:spAutoFit/>
          </a:bodyPr>
          <a:lstStyle/>
          <a:p>
            <a:r>
              <a:rPr lang="en-US" b="1" u="sng" dirty="0">
                <a:solidFill>
                  <a:srgbClr val="FF0000"/>
                </a:solidFill>
                <a:highlight>
                  <a:srgbClr val="FFFF00"/>
                </a:highlight>
              </a:rPr>
              <a:t>CPS 1.1</a:t>
            </a:r>
          </a:p>
          <a:p>
            <a:r>
              <a:rPr lang="en-US" b="1" u="sng" dirty="0">
                <a:solidFill>
                  <a:srgbClr val="FF0000"/>
                </a:solidFill>
              </a:rPr>
              <a:t>R6 CPS Extensions</a:t>
            </a:r>
          </a:p>
          <a:p>
            <a:pPr marL="285750" lvl="0" indent="-285750">
              <a:buFont typeface="Arial" panose="020B0604020202020204" pitchFamily="34" charset="0"/>
              <a:buChar char="•"/>
            </a:pPr>
            <a:r>
              <a:rPr lang="en-US" sz="1600" dirty="0">
                <a:solidFill>
                  <a:srgbClr val="FF0000"/>
                </a:solidFill>
              </a:rPr>
              <a:t>Evolution of CC-SDK/SDN-C solution REQ322</a:t>
            </a:r>
          </a:p>
          <a:p>
            <a:r>
              <a:rPr lang="en-US" b="1" u="sng" dirty="0">
                <a:solidFill>
                  <a:srgbClr val="FF0000"/>
                </a:solidFill>
              </a:rPr>
              <a:t>Supporting R7 Use Cases</a:t>
            </a:r>
            <a:r>
              <a:rPr lang="en-US" b="1" dirty="0"/>
              <a:t>: </a:t>
            </a:r>
          </a:p>
          <a:p>
            <a:pPr marL="285750" indent="-285750">
              <a:buFont typeface="Arial" panose="020B0604020202020204" pitchFamily="34" charset="0"/>
              <a:buChar char="•"/>
            </a:pPr>
            <a:r>
              <a:rPr lang="en-US" dirty="0">
                <a:solidFill>
                  <a:srgbClr val="FF0000"/>
                </a:solidFill>
              </a:rPr>
              <a:t>SON/OOF/PCI U/C </a:t>
            </a:r>
          </a:p>
          <a:p>
            <a:pPr marL="285750" indent="-285750">
              <a:buFont typeface="Arial" panose="020B0604020202020204" pitchFamily="34" charset="0"/>
              <a:buChar char="•"/>
            </a:pPr>
            <a:r>
              <a:rPr lang="en-US" dirty="0">
                <a:solidFill>
                  <a:srgbClr val="FF0000"/>
                </a:solidFill>
              </a:rPr>
              <a:t>5G E2E Network Slicing</a:t>
            </a:r>
          </a:p>
          <a:p>
            <a:pPr marL="285750" indent="-285750">
              <a:buFont typeface="Arial" panose="020B0604020202020204" pitchFamily="34" charset="0"/>
              <a:buChar char="•"/>
            </a:pPr>
            <a:r>
              <a:rPr lang="en-US" dirty="0">
                <a:solidFill>
                  <a:srgbClr val="0000CC"/>
                </a:solidFill>
              </a:rPr>
              <a:t>A1 Policy extension (Ericsson)</a:t>
            </a:r>
          </a:p>
          <a:p>
            <a:pPr marL="285750" indent="-285750">
              <a:buFont typeface="Arial" panose="020B0604020202020204" pitchFamily="34" charset="0"/>
              <a:buChar char="•"/>
            </a:pPr>
            <a:endParaRPr lang="en-US" b="1" u="sng" dirty="0">
              <a:solidFill>
                <a:srgbClr val="FF0000"/>
              </a:solidFill>
            </a:endParaRPr>
          </a:p>
          <a:p>
            <a:r>
              <a:rPr lang="en-US" b="1" u="sng" dirty="0">
                <a:solidFill>
                  <a:srgbClr val="0000CC"/>
                </a:solidFill>
              </a:rPr>
              <a:t>Model-Driven PoC</a:t>
            </a:r>
            <a:endParaRPr lang="en-US" u="sng" dirty="0">
              <a:solidFill>
                <a:srgbClr val="0000CC"/>
              </a:solidFill>
            </a:endParaRPr>
          </a:p>
          <a:p>
            <a:pPr marL="285750" indent="-285750">
              <a:buFont typeface="Arial" panose="020B0604020202020204" pitchFamily="34" charset="0"/>
              <a:buChar char="•"/>
            </a:pPr>
            <a:r>
              <a:rPr lang="en-US" sz="1600" dirty="0">
                <a:solidFill>
                  <a:srgbClr val="0000CC"/>
                </a:solidFill>
              </a:rPr>
              <a:t>Write “base” CPS</a:t>
            </a:r>
          </a:p>
          <a:p>
            <a:pPr marL="285750" indent="-285750">
              <a:buFont typeface="Arial" panose="020B0604020202020204" pitchFamily="34" charset="0"/>
              <a:buChar char="•"/>
            </a:pPr>
            <a:r>
              <a:rPr lang="en-US" sz="1600" dirty="0">
                <a:solidFill>
                  <a:srgbClr val="0000CC"/>
                </a:solidFill>
              </a:rPr>
              <a:t>Write NE </a:t>
            </a:r>
            <a:r>
              <a:rPr lang="en-US" sz="1600" i="1" dirty="0">
                <a:solidFill>
                  <a:srgbClr val="0000CC"/>
                </a:solidFill>
              </a:rPr>
              <a:t>Data</a:t>
            </a:r>
          </a:p>
          <a:p>
            <a:pPr marL="285750" indent="-285750">
              <a:buFont typeface="Arial" panose="020B0604020202020204" pitchFamily="34" charset="0"/>
              <a:buChar char="•"/>
            </a:pPr>
            <a:r>
              <a:rPr lang="en-US" sz="1600" dirty="0">
                <a:solidFill>
                  <a:srgbClr val="0000CC"/>
                </a:solidFill>
              </a:rPr>
              <a:t>Read NE Data</a:t>
            </a:r>
          </a:p>
          <a:p>
            <a:pPr marL="285750" indent="-285750">
              <a:buFont typeface="Arial" panose="020B0604020202020204" pitchFamily="34" charset="0"/>
              <a:buChar char="•"/>
            </a:pPr>
            <a:r>
              <a:rPr lang="en-US" sz="1600" dirty="0">
                <a:solidFill>
                  <a:srgbClr val="0000CC"/>
                </a:solidFill>
              </a:rPr>
              <a:t>Access Control</a:t>
            </a:r>
          </a:p>
          <a:p>
            <a:r>
              <a:rPr lang="en-US" sz="1600" b="1" u="sng" dirty="0">
                <a:solidFill>
                  <a:srgbClr val="0000CC"/>
                </a:solidFill>
              </a:rPr>
              <a:t>State Management </a:t>
            </a:r>
            <a:r>
              <a:rPr lang="en-US" sz="1600" b="1" u="sng" dirty="0" err="1">
                <a:solidFill>
                  <a:srgbClr val="0000CC"/>
                </a:solidFill>
              </a:rPr>
              <a:t>PoC</a:t>
            </a:r>
            <a:endParaRPr lang="en-US" sz="1600" b="1" u="sng" dirty="0">
              <a:solidFill>
                <a:srgbClr val="0000CC"/>
              </a:solidFill>
            </a:endParaRPr>
          </a:p>
          <a:p>
            <a:pPr marL="285750" indent="-285750">
              <a:buFont typeface="Arial" panose="020B0604020202020204" pitchFamily="34" charset="0"/>
              <a:buChar char="•"/>
            </a:pPr>
            <a:r>
              <a:rPr lang="en-US" sz="1600" dirty="0">
                <a:solidFill>
                  <a:srgbClr val="0000CC"/>
                </a:solidFill>
              </a:rPr>
              <a:t>State Management </a:t>
            </a:r>
            <a:r>
              <a:rPr lang="en-US" sz="1600" dirty="0" err="1">
                <a:solidFill>
                  <a:srgbClr val="0000CC"/>
                </a:solidFill>
              </a:rPr>
              <a:t>PoC</a:t>
            </a:r>
            <a:r>
              <a:rPr lang="en-US" sz="1600" dirty="0">
                <a:solidFill>
                  <a:srgbClr val="0000CC"/>
                </a:solidFill>
              </a:rPr>
              <a:t> (</a:t>
            </a:r>
            <a:r>
              <a:rPr lang="en-US" sz="1600" dirty="0" err="1">
                <a:solidFill>
                  <a:srgbClr val="0000CC"/>
                </a:solidFill>
              </a:rPr>
              <a:t>BellCA</a:t>
            </a:r>
            <a:r>
              <a:rPr lang="en-US" sz="1600" dirty="0">
                <a:solidFill>
                  <a:srgbClr val="0000CC"/>
                </a:solidFill>
              </a:rPr>
              <a:t>) self-contained</a:t>
            </a:r>
          </a:p>
          <a:p>
            <a:pPr marL="285750" indent="-285750">
              <a:buFont typeface="Arial" panose="020B0604020202020204" pitchFamily="34" charset="0"/>
              <a:buChar char="•"/>
            </a:pPr>
            <a:endParaRPr lang="en-US" sz="1600" dirty="0">
              <a:solidFill>
                <a:srgbClr val="0000CC"/>
              </a:solidFill>
            </a:endParaRPr>
          </a:p>
          <a:p>
            <a:endParaRPr lang="en-US" dirty="0"/>
          </a:p>
        </p:txBody>
      </p:sp>
      <p:sp>
        <p:nvSpPr>
          <p:cNvPr id="13" name="TextBox 12">
            <a:extLst>
              <a:ext uri="{FF2B5EF4-FFF2-40B4-BE49-F238E27FC236}">
                <a16:creationId xmlns:a16="http://schemas.microsoft.com/office/drawing/2014/main" id="{34312B93-D8A8-4BD7-88C9-090AF5B5DC26}"/>
              </a:ext>
            </a:extLst>
          </p:cNvPr>
          <p:cNvSpPr txBox="1"/>
          <p:nvPr/>
        </p:nvSpPr>
        <p:spPr>
          <a:xfrm>
            <a:off x="6421021" y="1718347"/>
            <a:ext cx="2348797" cy="3447098"/>
          </a:xfrm>
          <a:prstGeom prst="rect">
            <a:avLst/>
          </a:prstGeom>
          <a:noFill/>
        </p:spPr>
        <p:txBody>
          <a:bodyPr wrap="square" rtlCol="0">
            <a:spAutoFit/>
          </a:bodyPr>
          <a:lstStyle/>
          <a:p>
            <a:r>
              <a:rPr lang="en-US" b="1" u="sng" dirty="0">
                <a:solidFill>
                  <a:srgbClr val="FF0000"/>
                </a:solidFill>
                <a:highlight>
                  <a:srgbClr val="FFFF00"/>
                </a:highlight>
              </a:rPr>
              <a:t>CPS 2.0</a:t>
            </a:r>
          </a:p>
          <a:p>
            <a:r>
              <a:rPr lang="en-US" b="1" u="sng" dirty="0">
                <a:solidFill>
                  <a:srgbClr val="0000CC"/>
                </a:solidFill>
              </a:rPr>
              <a:t>R8 CPS stand-alone project proposal</a:t>
            </a:r>
            <a:endParaRPr lang="en-US" u="sng" dirty="0">
              <a:solidFill>
                <a:srgbClr val="0000CC"/>
              </a:solidFill>
            </a:endParaRPr>
          </a:p>
          <a:p>
            <a:pPr marL="285750" lvl="0" indent="-285750">
              <a:buFont typeface="Arial" panose="020B0604020202020204" pitchFamily="34" charset="0"/>
              <a:buChar char="•"/>
            </a:pPr>
            <a:r>
              <a:rPr lang="en-US" sz="1600" dirty="0">
                <a:solidFill>
                  <a:srgbClr val="0000CC"/>
                </a:solidFill>
              </a:rPr>
              <a:t>Deprecate CPS 1.0 &amp; 1.1</a:t>
            </a:r>
          </a:p>
          <a:p>
            <a:pPr marL="285750" lvl="0" indent="-285750">
              <a:buFont typeface="Arial" panose="020B0604020202020204" pitchFamily="34" charset="0"/>
              <a:buChar char="•"/>
            </a:pPr>
            <a:r>
              <a:rPr lang="en-US" sz="1600" dirty="0">
                <a:solidFill>
                  <a:srgbClr val="0000CC"/>
                </a:solidFill>
              </a:rPr>
              <a:t>Project proposals TSC/Architecture S/C</a:t>
            </a:r>
          </a:p>
          <a:p>
            <a:pPr marL="285750" lvl="0" indent="-285750">
              <a:buFont typeface="Arial" panose="020B0604020202020204" pitchFamily="34" charset="0"/>
              <a:buChar char="•"/>
            </a:pPr>
            <a:r>
              <a:rPr lang="en-US" sz="1600" dirty="0">
                <a:solidFill>
                  <a:srgbClr val="0000CC"/>
                </a:solidFill>
              </a:rPr>
              <a:t>Setup Project Repo</a:t>
            </a:r>
          </a:p>
          <a:p>
            <a:endParaRPr lang="en-US" dirty="0"/>
          </a:p>
          <a:p>
            <a:r>
              <a:rPr lang="en-US" b="1" u="sng" dirty="0">
                <a:solidFill>
                  <a:srgbClr val="0000CC"/>
                </a:solidFill>
              </a:rPr>
              <a:t>CPS FUNCTIONALITY</a:t>
            </a:r>
            <a:r>
              <a:rPr lang="en-US" dirty="0"/>
              <a:t>:</a:t>
            </a:r>
          </a:p>
          <a:p>
            <a:pPr marL="285750" indent="-285750">
              <a:buFont typeface="Arial" panose="020B0604020202020204" pitchFamily="34" charset="0"/>
              <a:buChar char="•"/>
            </a:pPr>
            <a:r>
              <a:rPr lang="en-US" sz="1600" dirty="0">
                <a:solidFill>
                  <a:srgbClr val="0000CC"/>
                </a:solidFill>
              </a:rPr>
              <a:t>Data Recovery</a:t>
            </a:r>
          </a:p>
          <a:p>
            <a:pPr marL="285750" indent="-285750">
              <a:buFont typeface="Arial" panose="020B0604020202020204" pitchFamily="34" charset="0"/>
              <a:buChar char="•"/>
            </a:pPr>
            <a:r>
              <a:rPr lang="en-US" sz="1600" dirty="0">
                <a:solidFill>
                  <a:srgbClr val="0000CC"/>
                </a:solidFill>
              </a:rPr>
              <a:t>Model Adaption (Dynamic Schema)</a:t>
            </a:r>
          </a:p>
        </p:txBody>
      </p:sp>
      <p:sp>
        <p:nvSpPr>
          <p:cNvPr id="16" name="TextBox 15">
            <a:extLst>
              <a:ext uri="{FF2B5EF4-FFF2-40B4-BE49-F238E27FC236}">
                <a16:creationId xmlns:a16="http://schemas.microsoft.com/office/drawing/2014/main" id="{E4D314E4-9C86-4329-B3EE-90CA731B26D8}"/>
              </a:ext>
            </a:extLst>
          </p:cNvPr>
          <p:cNvSpPr txBox="1"/>
          <p:nvPr/>
        </p:nvSpPr>
        <p:spPr>
          <a:xfrm>
            <a:off x="910297" y="1187295"/>
            <a:ext cx="1373838" cy="369332"/>
          </a:xfrm>
          <a:prstGeom prst="rect">
            <a:avLst/>
          </a:prstGeom>
          <a:noFill/>
        </p:spPr>
        <p:txBody>
          <a:bodyPr wrap="none" rtlCol="0">
            <a:spAutoFit/>
          </a:bodyPr>
          <a:lstStyle/>
          <a:p>
            <a:r>
              <a:rPr lang="en-US" b="1" dirty="0">
                <a:solidFill>
                  <a:schemeClr val="bg1"/>
                </a:solidFill>
              </a:rPr>
              <a:t>R6 Frankfurt</a:t>
            </a:r>
          </a:p>
        </p:txBody>
      </p:sp>
      <p:sp>
        <p:nvSpPr>
          <p:cNvPr id="17" name="Rectangle 16">
            <a:extLst>
              <a:ext uri="{FF2B5EF4-FFF2-40B4-BE49-F238E27FC236}">
                <a16:creationId xmlns:a16="http://schemas.microsoft.com/office/drawing/2014/main" id="{AE884D86-9402-4E95-B37D-1B21BC586CE6}"/>
              </a:ext>
            </a:extLst>
          </p:cNvPr>
          <p:cNvSpPr/>
          <p:nvPr/>
        </p:nvSpPr>
        <p:spPr>
          <a:xfrm>
            <a:off x="55296" y="1720652"/>
            <a:ext cx="2769681" cy="4730947"/>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9A3A5A4-3B2C-41D9-AFD7-69B9A39C309D}"/>
              </a:ext>
            </a:extLst>
          </p:cNvPr>
          <p:cNvSpPr/>
          <p:nvPr/>
        </p:nvSpPr>
        <p:spPr>
          <a:xfrm>
            <a:off x="2921976" y="1720652"/>
            <a:ext cx="3079523" cy="4730947"/>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775AC0E-4E05-4704-A9F5-FF253891750F}"/>
              </a:ext>
            </a:extLst>
          </p:cNvPr>
          <p:cNvSpPr/>
          <p:nvPr/>
        </p:nvSpPr>
        <p:spPr>
          <a:xfrm>
            <a:off x="6058471" y="1720652"/>
            <a:ext cx="2960401" cy="4730947"/>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0188B090-8089-4177-99C9-250ED55980B0}"/>
              </a:ext>
            </a:extLst>
          </p:cNvPr>
          <p:cNvSpPr txBox="1"/>
          <p:nvPr/>
        </p:nvSpPr>
        <p:spPr>
          <a:xfrm>
            <a:off x="3782038" y="1195305"/>
            <a:ext cx="1047082" cy="369332"/>
          </a:xfrm>
          <a:prstGeom prst="rect">
            <a:avLst/>
          </a:prstGeom>
          <a:noFill/>
        </p:spPr>
        <p:txBody>
          <a:bodyPr wrap="none" rtlCol="0">
            <a:spAutoFit/>
          </a:bodyPr>
          <a:lstStyle/>
          <a:p>
            <a:r>
              <a:rPr lang="en-US" b="1" dirty="0">
                <a:solidFill>
                  <a:schemeClr val="bg1"/>
                </a:solidFill>
              </a:rPr>
              <a:t>R7 Guilin</a:t>
            </a:r>
          </a:p>
        </p:txBody>
      </p:sp>
      <p:sp>
        <p:nvSpPr>
          <p:cNvPr id="24" name="TextBox 23">
            <a:extLst>
              <a:ext uri="{FF2B5EF4-FFF2-40B4-BE49-F238E27FC236}">
                <a16:creationId xmlns:a16="http://schemas.microsoft.com/office/drawing/2014/main" id="{871FBB12-53C2-42AB-A583-DB7757F2B553}"/>
              </a:ext>
            </a:extLst>
          </p:cNvPr>
          <p:cNvSpPr txBox="1"/>
          <p:nvPr/>
        </p:nvSpPr>
        <p:spPr>
          <a:xfrm>
            <a:off x="6624566" y="1195305"/>
            <a:ext cx="1359668" cy="369332"/>
          </a:xfrm>
          <a:prstGeom prst="rect">
            <a:avLst/>
          </a:prstGeom>
          <a:noFill/>
        </p:spPr>
        <p:txBody>
          <a:bodyPr wrap="none" rtlCol="0">
            <a:spAutoFit/>
          </a:bodyPr>
          <a:lstStyle/>
          <a:p>
            <a:r>
              <a:rPr lang="en-US" b="1" dirty="0">
                <a:solidFill>
                  <a:schemeClr val="bg1"/>
                </a:solidFill>
              </a:rPr>
              <a:t>R8 Honolulu</a:t>
            </a:r>
          </a:p>
        </p:txBody>
      </p:sp>
      <p:sp>
        <p:nvSpPr>
          <p:cNvPr id="21" name="Rectangle 20">
            <a:extLst>
              <a:ext uri="{FF2B5EF4-FFF2-40B4-BE49-F238E27FC236}">
                <a16:creationId xmlns:a16="http://schemas.microsoft.com/office/drawing/2014/main" id="{AD75B475-EA61-4B01-B112-FF867C176EBC}"/>
              </a:ext>
            </a:extLst>
          </p:cNvPr>
          <p:cNvSpPr/>
          <p:nvPr/>
        </p:nvSpPr>
        <p:spPr>
          <a:xfrm>
            <a:off x="2737652" y="1759424"/>
            <a:ext cx="238774" cy="2751616"/>
          </a:xfrm>
          <a:prstGeom prst="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E61FFEB-C41C-4FD5-A87A-7ECE7987FA0E}"/>
              </a:ext>
            </a:extLst>
          </p:cNvPr>
          <p:cNvSpPr/>
          <p:nvPr/>
        </p:nvSpPr>
        <p:spPr>
          <a:xfrm>
            <a:off x="5917038" y="1759424"/>
            <a:ext cx="238774" cy="2751616"/>
          </a:xfrm>
          <a:prstGeom prst="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5B367A05-AAB7-464C-A301-0E3C75C766A6}"/>
              </a:ext>
            </a:extLst>
          </p:cNvPr>
          <p:cNvSpPr txBox="1"/>
          <p:nvPr/>
        </p:nvSpPr>
        <p:spPr>
          <a:xfrm rot="5400000">
            <a:off x="2199538" y="2272256"/>
            <a:ext cx="1374094" cy="369332"/>
          </a:xfrm>
          <a:prstGeom prst="rect">
            <a:avLst/>
          </a:prstGeom>
          <a:noFill/>
        </p:spPr>
        <p:txBody>
          <a:bodyPr wrap="none" rtlCol="0">
            <a:spAutoFit/>
          </a:bodyPr>
          <a:lstStyle/>
          <a:p>
            <a:r>
              <a:rPr lang="en-US" b="1" dirty="0">
                <a:solidFill>
                  <a:schemeClr val="bg1"/>
                </a:solidFill>
              </a:rPr>
              <a:t>June 5, 2020</a:t>
            </a:r>
          </a:p>
        </p:txBody>
      </p:sp>
      <p:sp>
        <p:nvSpPr>
          <p:cNvPr id="25" name="TextBox 24">
            <a:extLst>
              <a:ext uri="{FF2B5EF4-FFF2-40B4-BE49-F238E27FC236}">
                <a16:creationId xmlns:a16="http://schemas.microsoft.com/office/drawing/2014/main" id="{4E271B97-AFAA-49CC-9DC0-14F116A6A826}"/>
              </a:ext>
            </a:extLst>
          </p:cNvPr>
          <p:cNvSpPr txBox="1"/>
          <p:nvPr/>
        </p:nvSpPr>
        <p:spPr>
          <a:xfrm rot="5400000">
            <a:off x="5185538" y="2387992"/>
            <a:ext cx="1729063" cy="369332"/>
          </a:xfrm>
          <a:prstGeom prst="rect">
            <a:avLst/>
          </a:prstGeom>
          <a:noFill/>
        </p:spPr>
        <p:txBody>
          <a:bodyPr wrap="none" rtlCol="0">
            <a:spAutoFit/>
          </a:bodyPr>
          <a:lstStyle/>
          <a:p>
            <a:r>
              <a:rPr lang="en-US" b="1" dirty="0">
                <a:solidFill>
                  <a:schemeClr val="bg1"/>
                </a:solidFill>
              </a:rPr>
              <a:t>December, 2020</a:t>
            </a:r>
          </a:p>
        </p:txBody>
      </p:sp>
      <p:sp>
        <p:nvSpPr>
          <p:cNvPr id="34" name="Rectangle 33">
            <a:extLst>
              <a:ext uri="{FF2B5EF4-FFF2-40B4-BE49-F238E27FC236}">
                <a16:creationId xmlns:a16="http://schemas.microsoft.com/office/drawing/2014/main" id="{FD8CB602-3276-4117-BD26-5DF6ED097674}"/>
              </a:ext>
            </a:extLst>
          </p:cNvPr>
          <p:cNvSpPr/>
          <p:nvPr/>
        </p:nvSpPr>
        <p:spPr>
          <a:xfrm>
            <a:off x="8892928" y="1759424"/>
            <a:ext cx="238774" cy="2751616"/>
          </a:xfrm>
          <a:prstGeom prst="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45D5A7F-334B-4F4F-AFCA-181FD4605880}"/>
              </a:ext>
            </a:extLst>
          </p:cNvPr>
          <p:cNvSpPr txBox="1"/>
          <p:nvPr/>
        </p:nvSpPr>
        <p:spPr>
          <a:xfrm rot="5400000">
            <a:off x="8452493" y="2112774"/>
            <a:ext cx="1144865" cy="369332"/>
          </a:xfrm>
          <a:prstGeom prst="rect">
            <a:avLst/>
          </a:prstGeom>
          <a:noFill/>
        </p:spPr>
        <p:txBody>
          <a:bodyPr wrap="none" rtlCol="0">
            <a:spAutoFit/>
          </a:bodyPr>
          <a:lstStyle/>
          <a:p>
            <a:r>
              <a:rPr lang="en-US" b="1" dirty="0">
                <a:solidFill>
                  <a:schemeClr val="bg1"/>
                </a:solidFill>
              </a:rPr>
              <a:t>June 2021</a:t>
            </a:r>
          </a:p>
        </p:txBody>
      </p:sp>
      <p:sp>
        <p:nvSpPr>
          <p:cNvPr id="36" name="TextBox 35">
            <a:extLst>
              <a:ext uri="{FF2B5EF4-FFF2-40B4-BE49-F238E27FC236}">
                <a16:creationId xmlns:a16="http://schemas.microsoft.com/office/drawing/2014/main" id="{63C49CEC-81CD-444D-AD58-37F01A9770C7}"/>
              </a:ext>
            </a:extLst>
          </p:cNvPr>
          <p:cNvSpPr txBox="1"/>
          <p:nvPr/>
        </p:nvSpPr>
        <p:spPr>
          <a:xfrm>
            <a:off x="70492" y="1695058"/>
            <a:ext cx="2587865" cy="1938992"/>
          </a:xfrm>
          <a:prstGeom prst="rect">
            <a:avLst/>
          </a:prstGeom>
          <a:noFill/>
        </p:spPr>
        <p:txBody>
          <a:bodyPr wrap="square" rtlCol="0">
            <a:spAutoFit/>
          </a:bodyPr>
          <a:lstStyle/>
          <a:p>
            <a:r>
              <a:rPr lang="en-US" b="1" u="sng" dirty="0">
                <a:solidFill>
                  <a:srgbClr val="FF0000"/>
                </a:solidFill>
                <a:highlight>
                  <a:srgbClr val="FFFF00"/>
                </a:highlight>
              </a:rPr>
              <a:t>CPS 1.0</a:t>
            </a:r>
          </a:p>
          <a:p>
            <a:r>
              <a:rPr lang="en-US" b="1" u="sng" dirty="0">
                <a:solidFill>
                  <a:srgbClr val="FF0000"/>
                </a:solidFill>
              </a:rPr>
              <a:t>R6 CPS</a:t>
            </a:r>
          </a:p>
          <a:p>
            <a:pPr marL="285750" indent="-285750">
              <a:buFont typeface="Arial" panose="020B0604020202020204" pitchFamily="34" charset="0"/>
              <a:buChar char="•"/>
            </a:pPr>
            <a:r>
              <a:rPr lang="en-US" sz="1600" dirty="0">
                <a:solidFill>
                  <a:srgbClr val="FF0000"/>
                </a:solidFill>
              </a:rPr>
              <a:t>CC-SDK/SDN-C solution</a:t>
            </a:r>
          </a:p>
          <a:p>
            <a:pPr marL="285750" indent="-285750">
              <a:buFont typeface="Arial" panose="020B0604020202020204" pitchFamily="34" charset="0"/>
              <a:buChar char="•"/>
            </a:pPr>
            <a:r>
              <a:rPr lang="en-US" sz="1600" dirty="0">
                <a:solidFill>
                  <a:srgbClr val="FF0000"/>
                </a:solidFill>
              </a:rPr>
              <a:t>Evolution of “</a:t>
            </a:r>
            <a:r>
              <a:rPr lang="en-US" sz="1600" dirty="0" err="1">
                <a:solidFill>
                  <a:srgbClr val="FF0000"/>
                </a:solidFill>
              </a:rPr>
              <a:t>ConfigDB</a:t>
            </a:r>
            <a:r>
              <a:rPr lang="en-US" sz="1600" dirty="0">
                <a:solidFill>
                  <a:srgbClr val="FF0000"/>
                </a:solidFill>
              </a:rPr>
              <a:t>”</a:t>
            </a:r>
          </a:p>
          <a:p>
            <a:endParaRPr lang="en-US" dirty="0"/>
          </a:p>
          <a:p>
            <a:r>
              <a:rPr lang="en-US" b="1" u="sng" dirty="0">
                <a:solidFill>
                  <a:srgbClr val="FF0000"/>
                </a:solidFill>
              </a:rPr>
              <a:t>Supporting R6 Use Cases</a:t>
            </a:r>
            <a:r>
              <a:rPr lang="en-US" b="1" dirty="0"/>
              <a:t>: </a:t>
            </a:r>
          </a:p>
          <a:p>
            <a:pPr marL="285750" indent="-285750">
              <a:buFont typeface="Arial" panose="020B0604020202020204" pitchFamily="34" charset="0"/>
              <a:buChar char="•"/>
            </a:pPr>
            <a:r>
              <a:rPr lang="en-US" sz="1600" dirty="0">
                <a:solidFill>
                  <a:srgbClr val="FF0000"/>
                </a:solidFill>
              </a:rPr>
              <a:t>SON/OOF/PCI U/C</a:t>
            </a:r>
          </a:p>
        </p:txBody>
      </p:sp>
      <p:pic>
        <p:nvPicPr>
          <p:cNvPr id="27" name="Picture 4">
            <a:extLst>
              <a:ext uri="{FF2B5EF4-FFF2-40B4-BE49-F238E27FC236}">
                <a16:creationId xmlns:a16="http://schemas.microsoft.com/office/drawing/2014/main" id="{B81C200C-0C73-417D-B27A-E972EBE6890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34399" y="-17922"/>
            <a:ext cx="597303" cy="597303"/>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Group 27">
            <a:extLst>
              <a:ext uri="{FF2B5EF4-FFF2-40B4-BE49-F238E27FC236}">
                <a16:creationId xmlns:a16="http://schemas.microsoft.com/office/drawing/2014/main" id="{AF1E0CA9-E8DE-4059-A0FC-3F726D17D587}"/>
              </a:ext>
            </a:extLst>
          </p:cNvPr>
          <p:cNvGrpSpPr/>
          <p:nvPr/>
        </p:nvGrpSpPr>
        <p:grpSpPr>
          <a:xfrm>
            <a:off x="7929034" y="1139269"/>
            <a:ext cx="622299" cy="474837"/>
            <a:chOff x="93332" y="652239"/>
            <a:chExt cx="1804595" cy="1362434"/>
          </a:xfrm>
        </p:grpSpPr>
        <p:pic>
          <p:nvPicPr>
            <p:cNvPr id="29" name="Picture 28">
              <a:extLst>
                <a:ext uri="{FF2B5EF4-FFF2-40B4-BE49-F238E27FC236}">
                  <a16:creationId xmlns:a16="http://schemas.microsoft.com/office/drawing/2014/main" id="{7DE3BB84-1061-4F83-A701-5AB84D48EA5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332" y="652239"/>
              <a:ext cx="1719070" cy="1351189"/>
            </a:xfrm>
            <a:prstGeom prst="rect">
              <a:avLst/>
            </a:prstGeom>
          </p:spPr>
        </p:pic>
        <p:sp>
          <p:nvSpPr>
            <p:cNvPr id="30" name="Rectangle 29">
              <a:extLst>
                <a:ext uri="{FF2B5EF4-FFF2-40B4-BE49-F238E27FC236}">
                  <a16:creationId xmlns:a16="http://schemas.microsoft.com/office/drawing/2014/main" id="{B773E90D-6CE8-4CAE-8528-F24B9A348BF9}"/>
                </a:ext>
              </a:extLst>
            </p:cNvPr>
            <p:cNvSpPr/>
            <p:nvPr/>
          </p:nvSpPr>
          <p:spPr>
            <a:xfrm>
              <a:off x="1528233" y="1910171"/>
              <a:ext cx="369694" cy="104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1" name="Picture 30">
            <a:extLst>
              <a:ext uri="{FF2B5EF4-FFF2-40B4-BE49-F238E27FC236}">
                <a16:creationId xmlns:a16="http://schemas.microsoft.com/office/drawing/2014/main" id="{A2616F87-ADED-4666-83B9-0E252633CDAB}"/>
              </a:ext>
            </a:extLst>
          </p:cNvPr>
          <p:cNvPicPr>
            <a:picLocks noChangeAspect="1"/>
          </p:cNvPicPr>
          <p:nvPr/>
        </p:nvPicPr>
        <p:blipFill>
          <a:blip r:embed="rId7"/>
          <a:stretch>
            <a:fillRect/>
          </a:stretch>
        </p:blipFill>
        <p:spPr>
          <a:xfrm>
            <a:off x="4959637" y="1083960"/>
            <a:ext cx="561072" cy="530146"/>
          </a:xfrm>
          <a:prstGeom prst="rect">
            <a:avLst/>
          </a:prstGeom>
        </p:spPr>
      </p:pic>
      <p:sp>
        <p:nvSpPr>
          <p:cNvPr id="14" name="Rectangle 13">
            <a:extLst>
              <a:ext uri="{FF2B5EF4-FFF2-40B4-BE49-F238E27FC236}">
                <a16:creationId xmlns:a16="http://schemas.microsoft.com/office/drawing/2014/main" id="{1609C6D2-9DC7-4DBD-BF66-8616958FDEF8}"/>
              </a:ext>
            </a:extLst>
          </p:cNvPr>
          <p:cNvSpPr/>
          <p:nvPr/>
        </p:nvSpPr>
        <p:spPr>
          <a:xfrm>
            <a:off x="3177402" y="2153275"/>
            <a:ext cx="45719" cy="45719"/>
          </a:xfrm>
          <a:prstGeom prst="rect">
            <a:avLst/>
          </a:prstGeom>
          <a:solidFill>
            <a:srgbClr val="FF00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60DD667F-F7D9-4408-8486-422BAAA35913}"/>
              </a:ext>
            </a:extLst>
          </p:cNvPr>
          <p:cNvSpPr/>
          <p:nvPr/>
        </p:nvSpPr>
        <p:spPr>
          <a:xfrm>
            <a:off x="3176303" y="2939577"/>
            <a:ext cx="45719" cy="45719"/>
          </a:xfrm>
          <a:prstGeom prst="rect">
            <a:avLst/>
          </a:prstGeom>
          <a:solidFill>
            <a:srgbClr val="FF0000"/>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3" name="Connector: Elbow 32">
            <a:extLst>
              <a:ext uri="{FF2B5EF4-FFF2-40B4-BE49-F238E27FC236}">
                <a16:creationId xmlns:a16="http://schemas.microsoft.com/office/drawing/2014/main" id="{AFCE91C7-337D-4118-8E0A-E19426186CB5}"/>
              </a:ext>
            </a:extLst>
          </p:cNvPr>
          <p:cNvCxnSpPr>
            <a:cxnSpLocks/>
            <a:stCxn id="14" idx="1"/>
            <a:endCxn id="37" idx="1"/>
          </p:cNvCxnSpPr>
          <p:nvPr/>
        </p:nvCxnSpPr>
        <p:spPr>
          <a:xfrm rot="10800000" flipV="1">
            <a:off x="3176304" y="2176135"/>
            <a:ext cx="1099" cy="786302"/>
          </a:xfrm>
          <a:prstGeom prst="bentConnector3">
            <a:avLst>
              <a:gd name="adj1" fmla="val 13100455"/>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8" name="Rectangle 37">
            <a:extLst>
              <a:ext uri="{FF2B5EF4-FFF2-40B4-BE49-F238E27FC236}">
                <a16:creationId xmlns:a16="http://schemas.microsoft.com/office/drawing/2014/main" id="{7BC9517A-4ED9-4477-98E4-844D497E3AF9}"/>
              </a:ext>
            </a:extLst>
          </p:cNvPr>
          <p:cNvSpPr/>
          <p:nvPr/>
        </p:nvSpPr>
        <p:spPr>
          <a:xfrm>
            <a:off x="6410241" y="2160205"/>
            <a:ext cx="45719" cy="45719"/>
          </a:xfrm>
          <a:prstGeom prst="rect">
            <a:avLst/>
          </a:prstGeom>
          <a:solidFill>
            <a:srgbClr val="0000FF"/>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Rectangle 38">
            <a:extLst>
              <a:ext uri="{FF2B5EF4-FFF2-40B4-BE49-F238E27FC236}">
                <a16:creationId xmlns:a16="http://schemas.microsoft.com/office/drawing/2014/main" id="{9D863781-2F00-4C91-B7DD-42252E896025}"/>
              </a:ext>
            </a:extLst>
          </p:cNvPr>
          <p:cNvSpPr/>
          <p:nvPr/>
        </p:nvSpPr>
        <p:spPr>
          <a:xfrm>
            <a:off x="5067162" y="4573626"/>
            <a:ext cx="45719" cy="45719"/>
          </a:xfrm>
          <a:prstGeom prst="rect">
            <a:avLst/>
          </a:prstGeom>
          <a:solidFill>
            <a:srgbClr val="0000FF"/>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Connector: Elbow 39">
            <a:extLst>
              <a:ext uri="{FF2B5EF4-FFF2-40B4-BE49-F238E27FC236}">
                <a16:creationId xmlns:a16="http://schemas.microsoft.com/office/drawing/2014/main" id="{980A49A6-1075-460F-A7ED-26EACF2F95D6}"/>
              </a:ext>
            </a:extLst>
          </p:cNvPr>
          <p:cNvCxnSpPr>
            <a:cxnSpLocks/>
            <a:stCxn id="39" idx="3"/>
            <a:endCxn id="38" idx="1"/>
          </p:cNvCxnSpPr>
          <p:nvPr/>
        </p:nvCxnSpPr>
        <p:spPr>
          <a:xfrm flipV="1">
            <a:off x="5112881" y="2183065"/>
            <a:ext cx="1297360" cy="2413421"/>
          </a:xfrm>
          <a:prstGeom prst="bentConnector3">
            <a:avLst>
              <a:gd name="adj1" fmla="val 85241"/>
            </a:avLst>
          </a:prstGeom>
          <a:ln>
            <a:solidFill>
              <a:srgbClr val="0000FF"/>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0173814C-9EAA-4395-AE59-51F3210C007E}"/>
              </a:ext>
            </a:extLst>
          </p:cNvPr>
          <p:cNvSpPr txBox="1"/>
          <p:nvPr/>
        </p:nvSpPr>
        <p:spPr>
          <a:xfrm>
            <a:off x="102833" y="5901952"/>
            <a:ext cx="2662908" cy="600164"/>
          </a:xfrm>
          <a:prstGeom prst="rect">
            <a:avLst/>
          </a:prstGeom>
          <a:noFill/>
        </p:spPr>
        <p:txBody>
          <a:bodyPr wrap="none" rtlCol="0">
            <a:spAutoFit/>
          </a:bodyPr>
          <a:lstStyle/>
          <a:p>
            <a:r>
              <a:rPr lang="en-US" sz="1100" dirty="0"/>
              <a:t>Legend:</a:t>
            </a:r>
          </a:p>
          <a:p>
            <a:r>
              <a:rPr lang="en-US" sz="1100" dirty="0">
                <a:solidFill>
                  <a:srgbClr val="FF0000"/>
                </a:solidFill>
              </a:rPr>
              <a:t>RED text is CC-SDK/SDN-C solution</a:t>
            </a:r>
          </a:p>
          <a:p>
            <a:r>
              <a:rPr lang="en-US" sz="1100" dirty="0">
                <a:solidFill>
                  <a:srgbClr val="0000CC"/>
                </a:solidFill>
              </a:rPr>
              <a:t>BLUE text is the </a:t>
            </a:r>
            <a:r>
              <a:rPr lang="en-US" sz="1100" dirty="0" err="1">
                <a:solidFill>
                  <a:srgbClr val="0000CC"/>
                </a:solidFill>
              </a:rPr>
              <a:t>PoC</a:t>
            </a:r>
            <a:r>
              <a:rPr lang="en-US" sz="1100" dirty="0">
                <a:solidFill>
                  <a:srgbClr val="0000CC"/>
                </a:solidFill>
              </a:rPr>
              <a:t> &amp; stand-alone project</a:t>
            </a:r>
          </a:p>
        </p:txBody>
      </p:sp>
    </p:spTree>
    <p:extLst>
      <p:ext uri="{BB962C8B-B14F-4D97-AF65-F5344CB8AC3E}">
        <p14:creationId xmlns:p14="http://schemas.microsoft.com/office/powerpoint/2010/main" val="428063202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10563" y="-2880"/>
            <a:ext cx="5767926"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CPS Roadmap &amp; R8-R10 Plan</a:t>
            </a:r>
            <a:endParaRPr lang="en-US" sz="3200" dirty="0"/>
          </a:p>
        </p:txBody>
      </p:sp>
      <p:sp>
        <p:nvSpPr>
          <p:cNvPr id="2" name="TextBox 1">
            <a:extLst>
              <a:ext uri="{FF2B5EF4-FFF2-40B4-BE49-F238E27FC236}">
                <a16:creationId xmlns:a16="http://schemas.microsoft.com/office/drawing/2014/main" id="{6BF5F8E9-8228-42CD-87A7-C9112FAC406D}"/>
              </a:ext>
            </a:extLst>
          </p:cNvPr>
          <p:cNvSpPr txBox="1"/>
          <p:nvPr/>
        </p:nvSpPr>
        <p:spPr>
          <a:xfrm>
            <a:off x="123032" y="726548"/>
            <a:ext cx="5091587" cy="369332"/>
          </a:xfrm>
          <a:prstGeom prst="rect">
            <a:avLst/>
          </a:prstGeom>
          <a:noFill/>
        </p:spPr>
        <p:txBody>
          <a:bodyPr wrap="none" rtlCol="0">
            <a:spAutoFit/>
          </a:bodyPr>
          <a:lstStyle/>
          <a:p>
            <a:r>
              <a:rPr lang="en-US" b="1" dirty="0">
                <a:solidFill>
                  <a:srgbClr val="FF0000"/>
                </a:solidFill>
              </a:rPr>
              <a:t>Configuration Persistence Service (CPS) Roadmap – </a:t>
            </a:r>
            <a:endParaRPr lang="en-US" dirty="0"/>
          </a:p>
        </p:txBody>
      </p:sp>
      <p:sp>
        <p:nvSpPr>
          <p:cNvPr id="3" name="Arrow: Right 2">
            <a:extLst>
              <a:ext uri="{FF2B5EF4-FFF2-40B4-BE49-F238E27FC236}">
                <a16:creationId xmlns:a16="http://schemas.microsoft.com/office/drawing/2014/main" id="{745B97B3-ED4C-4901-BDC4-8A26E1C06271}"/>
              </a:ext>
            </a:extLst>
          </p:cNvPr>
          <p:cNvSpPr/>
          <p:nvPr/>
        </p:nvSpPr>
        <p:spPr>
          <a:xfrm>
            <a:off x="55297" y="1079861"/>
            <a:ext cx="2842528" cy="584201"/>
          </a:xfrm>
          <a:prstGeom prst="rightArrow">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Arrow: Right 9">
            <a:extLst>
              <a:ext uri="{FF2B5EF4-FFF2-40B4-BE49-F238E27FC236}">
                <a16:creationId xmlns:a16="http://schemas.microsoft.com/office/drawing/2014/main" id="{E36E38C7-BB32-45E1-8C26-58648A81190F}"/>
              </a:ext>
            </a:extLst>
          </p:cNvPr>
          <p:cNvSpPr/>
          <p:nvPr/>
        </p:nvSpPr>
        <p:spPr>
          <a:xfrm>
            <a:off x="3065960" y="1079861"/>
            <a:ext cx="2842528" cy="584201"/>
          </a:xfrm>
          <a:prstGeom prst="rightArrow">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Arrow: Right 10">
            <a:extLst>
              <a:ext uri="{FF2B5EF4-FFF2-40B4-BE49-F238E27FC236}">
                <a16:creationId xmlns:a16="http://schemas.microsoft.com/office/drawing/2014/main" id="{A1B62440-6F9B-4498-937F-0ED1BFEFB59E}"/>
              </a:ext>
            </a:extLst>
          </p:cNvPr>
          <p:cNvSpPr/>
          <p:nvPr/>
        </p:nvSpPr>
        <p:spPr>
          <a:xfrm>
            <a:off x="6039005" y="1079861"/>
            <a:ext cx="2842528" cy="584201"/>
          </a:xfrm>
          <a:prstGeom prst="rightArrow">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Box 12">
            <a:extLst>
              <a:ext uri="{FF2B5EF4-FFF2-40B4-BE49-F238E27FC236}">
                <a16:creationId xmlns:a16="http://schemas.microsoft.com/office/drawing/2014/main" id="{34312B93-D8A8-4BD7-88C9-090AF5B5DC26}"/>
              </a:ext>
            </a:extLst>
          </p:cNvPr>
          <p:cNvSpPr txBox="1"/>
          <p:nvPr/>
        </p:nvSpPr>
        <p:spPr>
          <a:xfrm>
            <a:off x="49653" y="1832397"/>
            <a:ext cx="2348797" cy="3447098"/>
          </a:xfrm>
          <a:prstGeom prst="rect">
            <a:avLst/>
          </a:prstGeom>
          <a:noFill/>
        </p:spPr>
        <p:txBody>
          <a:bodyPr wrap="square" rtlCol="0">
            <a:spAutoFit/>
          </a:bodyPr>
          <a:lstStyle/>
          <a:p>
            <a:r>
              <a:rPr lang="en-US" b="1" u="sng" dirty="0">
                <a:solidFill>
                  <a:srgbClr val="FF0000"/>
                </a:solidFill>
                <a:highlight>
                  <a:srgbClr val="FFFF00"/>
                </a:highlight>
              </a:rPr>
              <a:t>CPS 2.0</a:t>
            </a:r>
          </a:p>
          <a:p>
            <a:r>
              <a:rPr lang="en-US" b="1" u="sng" dirty="0">
                <a:solidFill>
                  <a:srgbClr val="0000CC"/>
                </a:solidFill>
              </a:rPr>
              <a:t>R8 CPS stand-alone project proposal</a:t>
            </a:r>
            <a:endParaRPr lang="en-US" u="sng" dirty="0">
              <a:solidFill>
                <a:srgbClr val="0000CC"/>
              </a:solidFill>
            </a:endParaRPr>
          </a:p>
          <a:p>
            <a:pPr marL="285750" lvl="0" indent="-285750">
              <a:buFont typeface="Arial" panose="020B0604020202020204" pitchFamily="34" charset="0"/>
              <a:buChar char="•"/>
            </a:pPr>
            <a:r>
              <a:rPr lang="en-US" sz="1600" dirty="0">
                <a:solidFill>
                  <a:srgbClr val="0000CC"/>
                </a:solidFill>
              </a:rPr>
              <a:t>Deprecate CPS 1.0 &amp; 1.1</a:t>
            </a:r>
          </a:p>
          <a:p>
            <a:pPr marL="285750" lvl="0" indent="-285750">
              <a:buFont typeface="Arial" panose="020B0604020202020204" pitchFamily="34" charset="0"/>
              <a:buChar char="•"/>
            </a:pPr>
            <a:r>
              <a:rPr lang="en-US" sz="1600" dirty="0">
                <a:solidFill>
                  <a:srgbClr val="0000CC"/>
                </a:solidFill>
              </a:rPr>
              <a:t>Project proposals TSC/Architecture S/C</a:t>
            </a:r>
          </a:p>
          <a:p>
            <a:pPr marL="285750" lvl="0" indent="-285750">
              <a:buFont typeface="Arial" panose="020B0604020202020204" pitchFamily="34" charset="0"/>
              <a:buChar char="•"/>
            </a:pPr>
            <a:r>
              <a:rPr lang="en-US" sz="1600" dirty="0">
                <a:solidFill>
                  <a:srgbClr val="0000CC"/>
                </a:solidFill>
              </a:rPr>
              <a:t>Setup Project Repo</a:t>
            </a:r>
          </a:p>
          <a:p>
            <a:endParaRPr lang="en-US" dirty="0"/>
          </a:p>
          <a:p>
            <a:r>
              <a:rPr lang="en-US" b="1" u="sng" dirty="0">
                <a:solidFill>
                  <a:srgbClr val="0000CC"/>
                </a:solidFill>
              </a:rPr>
              <a:t>CPS FUNCTIONALITY</a:t>
            </a:r>
            <a:r>
              <a:rPr lang="en-US" dirty="0"/>
              <a:t>:</a:t>
            </a:r>
          </a:p>
          <a:p>
            <a:pPr marL="285750" indent="-285750">
              <a:buFont typeface="Arial" panose="020B0604020202020204" pitchFamily="34" charset="0"/>
              <a:buChar char="•"/>
            </a:pPr>
            <a:r>
              <a:rPr lang="en-US" sz="1600" dirty="0">
                <a:solidFill>
                  <a:srgbClr val="0000CC"/>
                </a:solidFill>
              </a:rPr>
              <a:t>Data Recovery</a:t>
            </a:r>
          </a:p>
          <a:p>
            <a:pPr marL="285750" indent="-285750">
              <a:buFont typeface="Arial" panose="020B0604020202020204" pitchFamily="34" charset="0"/>
              <a:buChar char="•"/>
            </a:pPr>
            <a:r>
              <a:rPr lang="en-US" sz="1600" dirty="0">
                <a:solidFill>
                  <a:srgbClr val="0000CC"/>
                </a:solidFill>
              </a:rPr>
              <a:t>Model Adaption (Dynamic Schema)</a:t>
            </a:r>
          </a:p>
        </p:txBody>
      </p:sp>
      <p:sp>
        <p:nvSpPr>
          <p:cNvPr id="16" name="TextBox 15">
            <a:extLst>
              <a:ext uri="{FF2B5EF4-FFF2-40B4-BE49-F238E27FC236}">
                <a16:creationId xmlns:a16="http://schemas.microsoft.com/office/drawing/2014/main" id="{E4D314E4-9C86-4329-B3EE-90CA731B26D8}"/>
              </a:ext>
            </a:extLst>
          </p:cNvPr>
          <p:cNvSpPr txBox="1"/>
          <p:nvPr/>
        </p:nvSpPr>
        <p:spPr>
          <a:xfrm>
            <a:off x="390919" y="1187295"/>
            <a:ext cx="1359668" cy="369332"/>
          </a:xfrm>
          <a:prstGeom prst="rect">
            <a:avLst/>
          </a:prstGeom>
          <a:noFill/>
        </p:spPr>
        <p:txBody>
          <a:bodyPr wrap="none" rtlCol="0">
            <a:spAutoFit/>
          </a:bodyPr>
          <a:lstStyle/>
          <a:p>
            <a:r>
              <a:rPr lang="en-US" b="1" dirty="0">
                <a:solidFill>
                  <a:schemeClr val="bg1"/>
                </a:solidFill>
              </a:rPr>
              <a:t>R8 Honolulu</a:t>
            </a:r>
          </a:p>
        </p:txBody>
      </p:sp>
      <p:sp>
        <p:nvSpPr>
          <p:cNvPr id="17" name="Rectangle 16">
            <a:extLst>
              <a:ext uri="{FF2B5EF4-FFF2-40B4-BE49-F238E27FC236}">
                <a16:creationId xmlns:a16="http://schemas.microsoft.com/office/drawing/2014/main" id="{AE884D86-9402-4E95-B37D-1B21BC586CE6}"/>
              </a:ext>
            </a:extLst>
          </p:cNvPr>
          <p:cNvSpPr/>
          <p:nvPr/>
        </p:nvSpPr>
        <p:spPr>
          <a:xfrm>
            <a:off x="55296" y="1720652"/>
            <a:ext cx="2769681" cy="4730947"/>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C9A3A5A4-3B2C-41D9-AFD7-69B9A39C309D}"/>
              </a:ext>
            </a:extLst>
          </p:cNvPr>
          <p:cNvSpPr/>
          <p:nvPr/>
        </p:nvSpPr>
        <p:spPr>
          <a:xfrm>
            <a:off x="2921976" y="1720652"/>
            <a:ext cx="3079523" cy="4730947"/>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F775AC0E-4E05-4704-A9F5-FF253891750F}"/>
              </a:ext>
            </a:extLst>
          </p:cNvPr>
          <p:cNvSpPr/>
          <p:nvPr/>
        </p:nvSpPr>
        <p:spPr>
          <a:xfrm>
            <a:off x="6058471" y="1720652"/>
            <a:ext cx="2960401" cy="4730947"/>
          </a:xfrm>
          <a:prstGeom prst="rect">
            <a:avLst/>
          </a:prstGeom>
          <a:noFill/>
          <a:ln>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0188B090-8089-4177-99C9-250ED55980B0}"/>
              </a:ext>
            </a:extLst>
          </p:cNvPr>
          <p:cNvSpPr txBox="1"/>
          <p:nvPr/>
        </p:nvSpPr>
        <p:spPr>
          <a:xfrm>
            <a:off x="3621106" y="1187989"/>
            <a:ext cx="1252266" cy="369332"/>
          </a:xfrm>
          <a:prstGeom prst="rect">
            <a:avLst/>
          </a:prstGeom>
          <a:noFill/>
        </p:spPr>
        <p:txBody>
          <a:bodyPr wrap="none" rtlCol="0">
            <a:spAutoFit/>
          </a:bodyPr>
          <a:lstStyle/>
          <a:p>
            <a:r>
              <a:rPr lang="en-US" b="1" dirty="0">
                <a:solidFill>
                  <a:schemeClr val="bg1"/>
                </a:solidFill>
              </a:rPr>
              <a:t>R9 Istanbul</a:t>
            </a:r>
          </a:p>
        </p:txBody>
      </p:sp>
      <p:sp>
        <p:nvSpPr>
          <p:cNvPr id="24" name="TextBox 23">
            <a:extLst>
              <a:ext uri="{FF2B5EF4-FFF2-40B4-BE49-F238E27FC236}">
                <a16:creationId xmlns:a16="http://schemas.microsoft.com/office/drawing/2014/main" id="{871FBB12-53C2-42AB-A583-DB7757F2B553}"/>
              </a:ext>
            </a:extLst>
          </p:cNvPr>
          <p:cNvSpPr txBox="1"/>
          <p:nvPr/>
        </p:nvSpPr>
        <p:spPr>
          <a:xfrm>
            <a:off x="6566046" y="1195305"/>
            <a:ext cx="1150123" cy="369332"/>
          </a:xfrm>
          <a:prstGeom prst="rect">
            <a:avLst/>
          </a:prstGeom>
          <a:noFill/>
        </p:spPr>
        <p:txBody>
          <a:bodyPr wrap="none" rtlCol="0">
            <a:spAutoFit/>
          </a:bodyPr>
          <a:lstStyle/>
          <a:p>
            <a:r>
              <a:rPr lang="en-US" b="1" dirty="0">
                <a:solidFill>
                  <a:schemeClr val="bg1"/>
                </a:solidFill>
              </a:rPr>
              <a:t>R10 Kyoto</a:t>
            </a:r>
          </a:p>
        </p:txBody>
      </p:sp>
      <p:sp>
        <p:nvSpPr>
          <p:cNvPr id="21" name="Rectangle 20">
            <a:extLst>
              <a:ext uri="{FF2B5EF4-FFF2-40B4-BE49-F238E27FC236}">
                <a16:creationId xmlns:a16="http://schemas.microsoft.com/office/drawing/2014/main" id="{AD75B475-EA61-4B01-B112-FF867C176EBC}"/>
              </a:ext>
            </a:extLst>
          </p:cNvPr>
          <p:cNvSpPr/>
          <p:nvPr/>
        </p:nvSpPr>
        <p:spPr>
          <a:xfrm>
            <a:off x="2737652" y="1759424"/>
            <a:ext cx="238774" cy="2751616"/>
          </a:xfrm>
          <a:prstGeom prst="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E61FFEB-C41C-4FD5-A87A-7ECE7987FA0E}"/>
              </a:ext>
            </a:extLst>
          </p:cNvPr>
          <p:cNvSpPr/>
          <p:nvPr/>
        </p:nvSpPr>
        <p:spPr>
          <a:xfrm>
            <a:off x="5917038" y="1759424"/>
            <a:ext cx="238774" cy="2751616"/>
          </a:xfrm>
          <a:prstGeom prst="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5B367A05-AAB7-464C-A301-0E3C75C766A6}"/>
              </a:ext>
            </a:extLst>
          </p:cNvPr>
          <p:cNvSpPr txBox="1"/>
          <p:nvPr/>
        </p:nvSpPr>
        <p:spPr>
          <a:xfrm rot="5400000">
            <a:off x="2292208" y="2228366"/>
            <a:ext cx="1144865" cy="369332"/>
          </a:xfrm>
          <a:prstGeom prst="rect">
            <a:avLst/>
          </a:prstGeom>
          <a:noFill/>
        </p:spPr>
        <p:txBody>
          <a:bodyPr wrap="none" rtlCol="0">
            <a:spAutoFit/>
          </a:bodyPr>
          <a:lstStyle/>
          <a:p>
            <a:r>
              <a:rPr lang="en-US" b="1" dirty="0">
                <a:solidFill>
                  <a:schemeClr val="bg1"/>
                </a:solidFill>
              </a:rPr>
              <a:t>June 2021</a:t>
            </a:r>
          </a:p>
        </p:txBody>
      </p:sp>
      <p:sp>
        <p:nvSpPr>
          <p:cNvPr id="25" name="TextBox 24">
            <a:extLst>
              <a:ext uri="{FF2B5EF4-FFF2-40B4-BE49-F238E27FC236}">
                <a16:creationId xmlns:a16="http://schemas.microsoft.com/office/drawing/2014/main" id="{4E271B97-AFAA-49CC-9DC0-14F116A6A826}"/>
              </a:ext>
            </a:extLst>
          </p:cNvPr>
          <p:cNvSpPr txBox="1"/>
          <p:nvPr/>
        </p:nvSpPr>
        <p:spPr>
          <a:xfrm rot="5400000">
            <a:off x="5206729" y="2387992"/>
            <a:ext cx="1686680" cy="369332"/>
          </a:xfrm>
          <a:prstGeom prst="rect">
            <a:avLst/>
          </a:prstGeom>
          <a:noFill/>
        </p:spPr>
        <p:txBody>
          <a:bodyPr wrap="none" rtlCol="0">
            <a:spAutoFit/>
          </a:bodyPr>
          <a:lstStyle/>
          <a:p>
            <a:r>
              <a:rPr lang="en-US" b="1" dirty="0">
                <a:solidFill>
                  <a:schemeClr val="bg1"/>
                </a:solidFill>
              </a:rPr>
              <a:t>December 2021</a:t>
            </a:r>
          </a:p>
        </p:txBody>
      </p:sp>
      <p:sp>
        <p:nvSpPr>
          <p:cNvPr id="34" name="Rectangle 33">
            <a:extLst>
              <a:ext uri="{FF2B5EF4-FFF2-40B4-BE49-F238E27FC236}">
                <a16:creationId xmlns:a16="http://schemas.microsoft.com/office/drawing/2014/main" id="{FD8CB602-3276-4117-BD26-5DF6ED097674}"/>
              </a:ext>
            </a:extLst>
          </p:cNvPr>
          <p:cNvSpPr/>
          <p:nvPr/>
        </p:nvSpPr>
        <p:spPr>
          <a:xfrm>
            <a:off x="8892928" y="1759424"/>
            <a:ext cx="238774" cy="2751616"/>
          </a:xfrm>
          <a:prstGeom prst="rect">
            <a:avLst/>
          </a:prstGeom>
          <a:solidFill>
            <a:srgbClr val="0066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TextBox 34">
            <a:extLst>
              <a:ext uri="{FF2B5EF4-FFF2-40B4-BE49-F238E27FC236}">
                <a16:creationId xmlns:a16="http://schemas.microsoft.com/office/drawing/2014/main" id="{E45D5A7F-334B-4F4F-AFCA-181FD4605880}"/>
              </a:ext>
            </a:extLst>
          </p:cNvPr>
          <p:cNvSpPr txBox="1"/>
          <p:nvPr/>
        </p:nvSpPr>
        <p:spPr>
          <a:xfrm rot="5400000">
            <a:off x="8452493" y="2112774"/>
            <a:ext cx="1144865" cy="369332"/>
          </a:xfrm>
          <a:prstGeom prst="rect">
            <a:avLst/>
          </a:prstGeom>
          <a:noFill/>
        </p:spPr>
        <p:txBody>
          <a:bodyPr wrap="none" rtlCol="0">
            <a:spAutoFit/>
          </a:bodyPr>
          <a:lstStyle/>
          <a:p>
            <a:r>
              <a:rPr lang="en-US" b="1" dirty="0">
                <a:solidFill>
                  <a:schemeClr val="bg1"/>
                </a:solidFill>
              </a:rPr>
              <a:t>June 2021</a:t>
            </a:r>
          </a:p>
        </p:txBody>
      </p:sp>
      <p:pic>
        <p:nvPicPr>
          <p:cNvPr id="27" name="Picture 4">
            <a:extLst>
              <a:ext uri="{FF2B5EF4-FFF2-40B4-BE49-F238E27FC236}">
                <a16:creationId xmlns:a16="http://schemas.microsoft.com/office/drawing/2014/main" id="{B81C200C-0C73-417D-B27A-E972EBE6890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34399" y="-17922"/>
            <a:ext cx="597303" cy="597303"/>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Group 27">
            <a:extLst>
              <a:ext uri="{FF2B5EF4-FFF2-40B4-BE49-F238E27FC236}">
                <a16:creationId xmlns:a16="http://schemas.microsoft.com/office/drawing/2014/main" id="{AF1E0CA9-E8DE-4059-A0FC-3F726D17D587}"/>
              </a:ext>
            </a:extLst>
          </p:cNvPr>
          <p:cNvGrpSpPr/>
          <p:nvPr/>
        </p:nvGrpSpPr>
        <p:grpSpPr>
          <a:xfrm>
            <a:off x="1886679" y="1139269"/>
            <a:ext cx="622299" cy="474837"/>
            <a:chOff x="93332" y="652239"/>
            <a:chExt cx="1804595" cy="1362434"/>
          </a:xfrm>
        </p:grpSpPr>
        <p:pic>
          <p:nvPicPr>
            <p:cNvPr id="29" name="Picture 28">
              <a:extLst>
                <a:ext uri="{FF2B5EF4-FFF2-40B4-BE49-F238E27FC236}">
                  <a16:creationId xmlns:a16="http://schemas.microsoft.com/office/drawing/2014/main" id="{7DE3BB84-1061-4F83-A701-5AB84D48EA5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332" y="652239"/>
              <a:ext cx="1719070" cy="1351189"/>
            </a:xfrm>
            <a:prstGeom prst="rect">
              <a:avLst/>
            </a:prstGeom>
          </p:spPr>
        </p:pic>
        <p:sp>
          <p:nvSpPr>
            <p:cNvPr id="30" name="Rectangle 29">
              <a:extLst>
                <a:ext uri="{FF2B5EF4-FFF2-40B4-BE49-F238E27FC236}">
                  <a16:creationId xmlns:a16="http://schemas.microsoft.com/office/drawing/2014/main" id="{B773E90D-6CE8-4CAE-8528-F24B9A348BF9}"/>
                </a:ext>
              </a:extLst>
            </p:cNvPr>
            <p:cNvSpPr/>
            <p:nvPr/>
          </p:nvSpPr>
          <p:spPr>
            <a:xfrm>
              <a:off x="1528233" y="1910171"/>
              <a:ext cx="369694" cy="10450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TextBox 40">
            <a:extLst>
              <a:ext uri="{FF2B5EF4-FFF2-40B4-BE49-F238E27FC236}">
                <a16:creationId xmlns:a16="http://schemas.microsoft.com/office/drawing/2014/main" id="{0173814C-9EAA-4395-AE59-51F3210C007E}"/>
              </a:ext>
            </a:extLst>
          </p:cNvPr>
          <p:cNvSpPr txBox="1"/>
          <p:nvPr/>
        </p:nvSpPr>
        <p:spPr>
          <a:xfrm>
            <a:off x="102833" y="5901952"/>
            <a:ext cx="2662908" cy="600164"/>
          </a:xfrm>
          <a:prstGeom prst="rect">
            <a:avLst/>
          </a:prstGeom>
          <a:noFill/>
        </p:spPr>
        <p:txBody>
          <a:bodyPr wrap="none" rtlCol="0">
            <a:spAutoFit/>
          </a:bodyPr>
          <a:lstStyle/>
          <a:p>
            <a:r>
              <a:rPr lang="en-US" sz="1100" dirty="0"/>
              <a:t>Legend:</a:t>
            </a:r>
          </a:p>
          <a:p>
            <a:r>
              <a:rPr lang="en-US" sz="1100" dirty="0">
                <a:solidFill>
                  <a:srgbClr val="FF0000"/>
                </a:solidFill>
              </a:rPr>
              <a:t>RED text is CC-SDK/SDN-C solution</a:t>
            </a:r>
          </a:p>
          <a:p>
            <a:r>
              <a:rPr lang="en-US" sz="1100" dirty="0">
                <a:solidFill>
                  <a:srgbClr val="0000CC"/>
                </a:solidFill>
              </a:rPr>
              <a:t>BLUE text is the </a:t>
            </a:r>
            <a:r>
              <a:rPr lang="en-US" sz="1100" dirty="0" err="1">
                <a:solidFill>
                  <a:srgbClr val="0000CC"/>
                </a:solidFill>
              </a:rPr>
              <a:t>PoC</a:t>
            </a:r>
            <a:r>
              <a:rPr lang="en-US" sz="1100" dirty="0">
                <a:solidFill>
                  <a:srgbClr val="0000CC"/>
                </a:solidFill>
              </a:rPr>
              <a:t> &amp; stand-alone project</a:t>
            </a:r>
          </a:p>
        </p:txBody>
      </p:sp>
      <p:sp>
        <p:nvSpPr>
          <p:cNvPr id="42" name="TextBox 41">
            <a:extLst>
              <a:ext uri="{FF2B5EF4-FFF2-40B4-BE49-F238E27FC236}">
                <a16:creationId xmlns:a16="http://schemas.microsoft.com/office/drawing/2014/main" id="{6CCC6CB1-8C88-4D6C-BD5A-F390F68B584F}"/>
              </a:ext>
            </a:extLst>
          </p:cNvPr>
          <p:cNvSpPr txBox="1"/>
          <p:nvPr/>
        </p:nvSpPr>
        <p:spPr>
          <a:xfrm>
            <a:off x="6141552" y="1756171"/>
            <a:ext cx="2942976" cy="2862322"/>
          </a:xfrm>
          <a:prstGeom prst="rect">
            <a:avLst/>
          </a:prstGeom>
          <a:noFill/>
        </p:spPr>
        <p:txBody>
          <a:bodyPr wrap="square" rtlCol="0">
            <a:spAutoFit/>
          </a:bodyPr>
          <a:lstStyle/>
          <a:p>
            <a:r>
              <a:rPr lang="en-US" dirty="0"/>
              <a:t>Rx (future) development</a:t>
            </a:r>
          </a:p>
          <a:p>
            <a:endParaRPr lang="en-US" dirty="0"/>
          </a:p>
          <a:p>
            <a:r>
              <a:rPr lang="en-US" b="1" dirty="0">
                <a:solidFill>
                  <a:srgbClr val="FF0000"/>
                </a:solidFill>
              </a:rPr>
              <a:t>CPS FUNCTIONALITY</a:t>
            </a:r>
            <a:r>
              <a:rPr lang="en-US" dirty="0"/>
              <a:t>:</a:t>
            </a:r>
          </a:p>
          <a:p>
            <a:pPr marL="285750" indent="-285750">
              <a:buFont typeface="Arial" panose="020B0604020202020204" pitchFamily="34" charset="0"/>
              <a:buChar char="•"/>
            </a:pPr>
            <a:r>
              <a:rPr lang="en-US" dirty="0">
                <a:solidFill>
                  <a:srgbClr val="0000CC"/>
                </a:solidFill>
              </a:rPr>
              <a:t>Data Auditing Rules Driven</a:t>
            </a:r>
          </a:p>
          <a:p>
            <a:pPr marL="285750" indent="-285750">
              <a:buFont typeface="Arial" panose="020B0604020202020204" pitchFamily="34" charset="0"/>
              <a:buChar char="•"/>
            </a:pPr>
            <a:r>
              <a:rPr lang="en-US" dirty="0">
                <a:solidFill>
                  <a:srgbClr val="0000CC"/>
                </a:solidFill>
              </a:rPr>
              <a:t>Data History</a:t>
            </a:r>
          </a:p>
          <a:p>
            <a:pPr marL="285750" indent="-285750">
              <a:buFont typeface="Arial" panose="020B0604020202020204" pitchFamily="34" charset="0"/>
              <a:buChar char="•"/>
            </a:pPr>
            <a:r>
              <a:rPr lang="en-US" dirty="0">
                <a:solidFill>
                  <a:srgbClr val="0000CC"/>
                </a:solidFill>
              </a:rPr>
              <a:t>Roll-Back</a:t>
            </a:r>
          </a:p>
          <a:p>
            <a:pPr marL="285750" indent="-285750">
              <a:buFont typeface="Arial" panose="020B0604020202020204" pitchFamily="34" charset="0"/>
              <a:buChar char="•"/>
            </a:pPr>
            <a:r>
              <a:rPr lang="en-US" dirty="0">
                <a:solidFill>
                  <a:srgbClr val="0000CC"/>
                </a:solidFill>
              </a:rPr>
              <a:t>Database Backup</a:t>
            </a:r>
          </a:p>
          <a:p>
            <a:pPr marL="285750" indent="-285750">
              <a:buFont typeface="Arial" panose="020B0604020202020204" pitchFamily="34" charset="0"/>
              <a:buChar char="•"/>
            </a:pPr>
            <a:r>
              <a:rPr lang="en-US" dirty="0">
                <a:solidFill>
                  <a:srgbClr val="0000CC"/>
                </a:solidFill>
              </a:rPr>
              <a:t>Performance  Optimization </a:t>
            </a:r>
            <a:r>
              <a:rPr lang="en-US" dirty="0"/>
              <a:t>(Scaling)</a:t>
            </a:r>
          </a:p>
        </p:txBody>
      </p:sp>
      <p:pic>
        <p:nvPicPr>
          <p:cNvPr id="31" name="Picture 30">
            <a:extLst>
              <a:ext uri="{FF2B5EF4-FFF2-40B4-BE49-F238E27FC236}">
                <a16:creationId xmlns:a16="http://schemas.microsoft.com/office/drawing/2014/main" id="{EE63A3C3-6E73-481F-8DFB-B5DE919B78A5}"/>
              </a:ext>
            </a:extLst>
          </p:cNvPr>
          <p:cNvPicPr>
            <a:picLocks noChangeAspect="1"/>
          </p:cNvPicPr>
          <p:nvPr/>
        </p:nvPicPr>
        <p:blipFill rotWithShape="1">
          <a:blip r:embed="rId7">
            <a:extLst>
              <a:ext uri="{28A0092B-C50C-407E-A947-70E740481C1C}">
                <a14:useLocalDpi xmlns:a14="http://schemas.microsoft.com/office/drawing/2010/main" val="0"/>
              </a:ext>
            </a:extLst>
          </a:blip>
          <a:srcRect l="10556" t="12222" r="9531" b="14223"/>
          <a:stretch/>
        </p:blipFill>
        <p:spPr>
          <a:xfrm>
            <a:off x="5019302" y="1137583"/>
            <a:ext cx="529990" cy="526852"/>
          </a:xfrm>
          <a:prstGeom prst="rect">
            <a:avLst/>
          </a:prstGeom>
        </p:spPr>
      </p:pic>
      <p:pic>
        <p:nvPicPr>
          <p:cNvPr id="32" name="Picture 31">
            <a:extLst>
              <a:ext uri="{FF2B5EF4-FFF2-40B4-BE49-F238E27FC236}">
                <a16:creationId xmlns:a16="http://schemas.microsoft.com/office/drawing/2014/main" id="{529ABA83-480F-422E-8BF8-0325820E31A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009452" y="1133343"/>
            <a:ext cx="529990" cy="529702"/>
          </a:xfrm>
          <a:prstGeom prst="rect">
            <a:avLst/>
          </a:prstGeom>
        </p:spPr>
      </p:pic>
      <p:sp>
        <p:nvSpPr>
          <p:cNvPr id="33" name="TextBox 32">
            <a:extLst>
              <a:ext uri="{FF2B5EF4-FFF2-40B4-BE49-F238E27FC236}">
                <a16:creationId xmlns:a16="http://schemas.microsoft.com/office/drawing/2014/main" id="{37C55ACF-0849-4626-8380-6B957788E33B}"/>
              </a:ext>
            </a:extLst>
          </p:cNvPr>
          <p:cNvSpPr txBox="1"/>
          <p:nvPr/>
        </p:nvSpPr>
        <p:spPr>
          <a:xfrm>
            <a:off x="2975244" y="1756171"/>
            <a:ext cx="2942976" cy="2031325"/>
          </a:xfrm>
          <a:prstGeom prst="rect">
            <a:avLst/>
          </a:prstGeom>
          <a:noFill/>
        </p:spPr>
        <p:txBody>
          <a:bodyPr wrap="square" rtlCol="0">
            <a:spAutoFit/>
          </a:bodyPr>
          <a:lstStyle/>
          <a:p>
            <a:r>
              <a:rPr lang="en-US" dirty="0"/>
              <a:t>Rx (future) development</a:t>
            </a:r>
          </a:p>
          <a:p>
            <a:endParaRPr lang="en-US" dirty="0"/>
          </a:p>
          <a:p>
            <a:r>
              <a:rPr lang="en-US" b="1" dirty="0">
                <a:solidFill>
                  <a:srgbClr val="FF0000"/>
                </a:solidFill>
              </a:rPr>
              <a:t>CPS FUNCTIONALITY</a:t>
            </a:r>
            <a:r>
              <a:rPr lang="en-US" dirty="0"/>
              <a:t>:</a:t>
            </a:r>
          </a:p>
          <a:p>
            <a:pPr marL="285750" indent="-285750">
              <a:buFont typeface="Arial" panose="020B0604020202020204" pitchFamily="34" charset="0"/>
              <a:buChar char="•"/>
            </a:pPr>
            <a:r>
              <a:rPr lang="en-US" dirty="0">
                <a:solidFill>
                  <a:srgbClr val="0000CC"/>
                </a:solidFill>
              </a:rPr>
              <a:t>Data Auditing Model driven</a:t>
            </a:r>
          </a:p>
          <a:p>
            <a:pPr marL="285750" indent="-285750">
              <a:buFont typeface="Arial" panose="020B0604020202020204" pitchFamily="34" charset="0"/>
              <a:buChar char="•"/>
            </a:pPr>
            <a:r>
              <a:rPr lang="en-US" dirty="0">
                <a:solidFill>
                  <a:srgbClr val="0000CC"/>
                </a:solidFill>
              </a:rPr>
              <a:t>Topology Traversal</a:t>
            </a:r>
          </a:p>
          <a:p>
            <a:pPr marL="285750" indent="-285750">
              <a:buFont typeface="Arial" panose="020B0604020202020204" pitchFamily="34" charset="0"/>
              <a:buChar char="•"/>
            </a:pPr>
            <a:r>
              <a:rPr lang="en-US" dirty="0">
                <a:solidFill>
                  <a:srgbClr val="0000CC"/>
                </a:solidFill>
              </a:rPr>
              <a:t>Data Syncing</a:t>
            </a:r>
          </a:p>
        </p:txBody>
      </p:sp>
    </p:spTree>
    <p:extLst>
      <p:ext uri="{BB962C8B-B14F-4D97-AF65-F5344CB8AC3E}">
        <p14:creationId xmlns:p14="http://schemas.microsoft.com/office/powerpoint/2010/main" val="26490482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BFB01B6-804B-42CB-BB39-B57F06C0BE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grpSp>
        <p:nvGrpSpPr>
          <p:cNvPr id="6" name="Group 5">
            <a:extLst>
              <a:ext uri="{FF2B5EF4-FFF2-40B4-BE49-F238E27FC236}">
                <a16:creationId xmlns:a16="http://schemas.microsoft.com/office/drawing/2014/main" id="{D02208A3-9989-434B-8A18-FFF64EAB2216}"/>
              </a:ext>
            </a:extLst>
          </p:cNvPr>
          <p:cNvGrpSpPr/>
          <p:nvPr/>
        </p:nvGrpSpPr>
        <p:grpSpPr>
          <a:xfrm>
            <a:off x="152158" y="407934"/>
            <a:ext cx="3669840" cy="811305"/>
            <a:chOff x="1524814" y="5809921"/>
            <a:chExt cx="945329" cy="208987"/>
          </a:xfrm>
        </p:grpSpPr>
        <p:pic>
          <p:nvPicPr>
            <p:cNvPr id="7" name="Picture 6">
              <a:extLst>
                <a:ext uri="{FF2B5EF4-FFF2-40B4-BE49-F238E27FC236}">
                  <a16:creationId xmlns:a16="http://schemas.microsoft.com/office/drawing/2014/main" id="{4C17903F-8FB4-4CE0-AFA9-4E5FD68B8CF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8" name="Picture 7">
              <a:extLst>
                <a:ext uri="{FF2B5EF4-FFF2-40B4-BE49-F238E27FC236}">
                  <a16:creationId xmlns:a16="http://schemas.microsoft.com/office/drawing/2014/main" id="{6A536C49-5E83-4CFB-826F-A9FC7E2E75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Заголовок 1">
            <a:extLst>
              <a:ext uri="{FF2B5EF4-FFF2-40B4-BE49-F238E27FC236}">
                <a16:creationId xmlns:a16="http://schemas.microsoft.com/office/drawing/2014/main" id="{89D68623-274B-408C-8999-AEF7A1AC822F}"/>
              </a:ext>
            </a:extLst>
          </p:cNvPr>
          <p:cNvSpPr txBox="1">
            <a:spLocks/>
          </p:cNvSpPr>
          <p:nvPr/>
        </p:nvSpPr>
        <p:spPr>
          <a:xfrm>
            <a:off x="295065" y="207456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effectLst>
                  <a:outerShdw blurRad="50800" dist="50800" dir="5400000" algn="ctr" rotWithShape="0">
                    <a:srgbClr val="FF0000"/>
                  </a:outerShdw>
                </a:effectLst>
              </a:rPr>
              <a:t>State Management Use Case for</a:t>
            </a:r>
          </a:p>
          <a:p>
            <a:r>
              <a:rPr lang="en-US" b="1" dirty="0">
                <a:solidFill>
                  <a:schemeClr val="bg1"/>
                </a:solidFill>
                <a:effectLst>
                  <a:outerShdw blurRad="50800" dist="50800" dir="5400000" algn="ctr" rotWithShape="0">
                    <a:srgbClr val="FF0000"/>
                  </a:outerShdw>
                </a:effectLst>
              </a:rPr>
              <a:t>Configuration Persistence Service (CPS) in R8  </a:t>
            </a:r>
          </a:p>
          <a:p>
            <a:endParaRPr lang="en-US" b="1" dirty="0">
              <a:solidFill>
                <a:schemeClr val="bg1"/>
              </a:solidFill>
              <a:effectLst>
                <a:outerShdw blurRad="50800" dist="50800" dir="5400000" algn="ctr" rotWithShape="0">
                  <a:srgbClr val="FF0000"/>
                </a:outerShdw>
              </a:effectLst>
            </a:endParaRPr>
          </a:p>
        </p:txBody>
      </p:sp>
      <p:pic>
        <p:nvPicPr>
          <p:cNvPr id="9" name="Picture 4" descr="C:\Users\cheung\AppData\Local\Temp\SNAGHTML2f5ccbf.PNG">
            <a:extLst>
              <a:ext uri="{FF2B5EF4-FFF2-40B4-BE49-F238E27FC236}">
                <a16:creationId xmlns:a16="http://schemas.microsoft.com/office/drawing/2014/main" id="{6A963917-BAA6-47FC-87EC-B874FF57B6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882" y="3306402"/>
            <a:ext cx="1333387" cy="133338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9F40A3C-A037-47C8-986A-0E005323A5B6}"/>
              </a:ext>
            </a:extLst>
          </p:cNvPr>
          <p:cNvSpPr txBox="1"/>
          <p:nvPr/>
        </p:nvSpPr>
        <p:spPr>
          <a:xfrm>
            <a:off x="824076" y="4647493"/>
            <a:ext cx="1128835" cy="369332"/>
          </a:xfrm>
          <a:prstGeom prst="rect">
            <a:avLst/>
          </a:prstGeom>
          <a:noFill/>
        </p:spPr>
        <p:txBody>
          <a:bodyPr wrap="none" rtlCol="0">
            <a:spAutoFit/>
          </a:bodyPr>
          <a:lstStyle/>
          <a:p>
            <a:r>
              <a:rPr lang="en-US" b="1" dirty="0">
                <a:solidFill>
                  <a:schemeClr val="bg1"/>
                </a:solidFill>
              </a:rPr>
              <a:t>Use Cases</a:t>
            </a:r>
          </a:p>
        </p:txBody>
      </p:sp>
    </p:spTree>
    <p:extLst>
      <p:ext uri="{BB962C8B-B14F-4D97-AF65-F5344CB8AC3E}">
        <p14:creationId xmlns:p14="http://schemas.microsoft.com/office/powerpoint/2010/main" val="135530244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176965"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State Management PoC (Bell Canada)</a:t>
            </a:r>
            <a:endParaRPr lang="en-US" sz="3200" dirty="0"/>
          </a:p>
        </p:txBody>
      </p:sp>
      <p:pic>
        <p:nvPicPr>
          <p:cNvPr id="13" name="Picture 12">
            <a:extLst>
              <a:ext uri="{FF2B5EF4-FFF2-40B4-BE49-F238E27FC236}">
                <a16:creationId xmlns:a16="http://schemas.microsoft.com/office/drawing/2014/main" id="{84FCA8DD-3B04-47A6-A9EB-27F79AECC788}"/>
              </a:ext>
            </a:extLst>
          </p:cNvPr>
          <p:cNvPicPr>
            <a:picLocks noChangeAspect="1"/>
          </p:cNvPicPr>
          <p:nvPr/>
        </p:nvPicPr>
        <p:blipFill>
          <a:blip r:embed="rId5"/>
          <a:stretch>
            <a:fillRect/>
          </a:stretch>
        </p:blipFill>
        <p:spPr>
          <a:xfrm>
            <a:off x="876300" y="581895"/>
            <a:ext cx="7162800" cy="6041484"/>
          </a:xfrm>
          <a:prstGeom prst="rect">
            <a:avLst/>
          </a:prstGeom>
        </p:spPr>
      </p:pic>
      <p:pic>
        <p:nvPicPr>
          <p:cNvPr id="14" name="Picture 4" descr="C:\Users\cheung\AppData\Local\Temp\SNAGHTML2f5ccbf.PNG">
            <a:extLst>
              <a:ext uri="{FF2B5EF4-FFF2-40B4-BE49-F238E27FC236}">
                <a16:creationId xmlns:a16="http://schemas.microsoft.com/office/drawing/2014/main" id="{4291C0FD-52C5-4456-BE0B-7CD11147586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43156" y="1"/>
            <a:ext cx="579590" cy="579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4095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A9AB664-94B7-44C5-9A30-1FFA57564CFC}"/>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66ED27C2-F15E-4183-AB8E-C082BB17713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801F386-E39B-4FD8-8547-33D9100B20D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BD23431-8723-4425-A622-62409CCCC8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DB049F5B-9CFA-4C4A-A02D-E3AA2164F5D7}"/>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B4A5B268-5682-41E4-A61C-35244192CAD6}"/>
              </a:ext>
            </a:extLst>
          </p:cNvPr>
          <p:cNvSpPr/>
          <p:nvPr/>
        </p:nvSpPr>
        <p:spPr>
          <a:xfrm>
            <a:off x="241729" y="-2880"/>
            <a:ext cx="74286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in R8</a:t>
            </a:r>
            <a:endParaRPr lang="en-US" sz="3200" dirty="0"/>
          </a:p>
        </p:txBody>
      </p:sp>
      <p:pic>
        <p:nvPicPr>
          <p:cNvPr id="10" name="Picture 2">
            <a:extLst>
              <a:ext uri="{FF2B5EF4-FFF2-40B4-BE49-F238E27FC236}">
                <a16:creationId xmlns:a16="http://schemas.microsoft.com/office/drawing/2014/main" id="{4B6CC0B9-C810-4A19-A3EB-2423DDEB37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7400" y="0"/>
            <a:ext cx="736600" cy="73405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1" name="Table 9">
            <a:extLst>
              <a:ext uri="{FF2B5EF4-FFF2-40B4-BE49-F238E27FC236}">
                <a16:creationId xmlns:a16="http://schemas.microsoft.com/office/drawing/2014/main" id="{8C7333BC-7517-46A1-A524-4A60E326B45D}"/>
              </a:ext>
            </a:extLst>
          </p:cNvPr>
          <p:cNvGraphicFramePr>
            <a:graphicFrameLocks noGrp="1"/>
          </p:cNvGraphicFramePr>
          <p:nvPr>
            <p:extLst>
              <p:ext uri="{D42A27DB-BD31-4B8C-83A1-F6EECF244321}">
                <p14:modId xmlns:p14="http://schemas.microsoft.com/office/powerpoint/2010/main" val="716583064"/>
              </p:ext>
            </p:extLst>
          </p:nvPr>
        </p:nvGraphicFramePr>
        <p:xfrm>
          <a:off x="147855" y="805849"/>
          <a:ext cx="8880642" cy="3908213"/>
        </p:xfrm>
        <a:graphic>
          <a:graphicData uri="http://schemas.openxmlformats.org/drawingml/2006/table">
            <a:tbl>
              <a:tblPr firstRow="1" bandRow="1">
                <a:tableStyleId>{5C22544A-7EE6-4342-B048-85BDC9FD1C3A}</a:tableStyleId>
              </a:tblPr>
              <a:tblGrid>
                <a:gridCol w="1863825">
                  <a:extLst>
                    <a:ext uri="{9D8B030D-6E8A-4147-A177-3AD203B41FA5}">
                      <a16:colId xmlns:a16="http://schemas.microsoft.com/office/drawing/2014/main" val="4277255343"/>
                    </a:ext>
                  </a:extLst>
                </a:gridCol>
                <a:gridCol w="3985260">
                  <a:extLst>
                    <a:ext uri="{9D8B030D-6E8A-4147-A177-3AD203B41FA5}">
                      <a16:colId xmlns:a16="http://schemas.microsoft.com/office/drawing/2014/main" val="3656729681"/>
                    </a:ext>
                  </a:extLst>
                </a:gridCol>
                <a:gridCol w="3031557">
                  <a:extLst>
                    <a:ext uri="{9D8B030D-6E8A-4147-A177-3AD203B41FA5}">
                      <a16:colId xmlns:a16="http://schemas.microsoft.com/office/drawing/2014/main" val="3249086169"/>
                    </a:ext>
                  </a:extLst>
                </a:gridCol>
              </a:tblGrid>
              <a:tr h="494453">
                <a:tc>
                  <a:txBody>
                    <a:bodyPr/>
                    <a:lstStyle/>
                    <a:p>
                      <a:r>
                        <a:rPr lang="en-US" sz="2000" dirty="0"/>
                        <a:t>TOPIC</a:t>
                      </a:r>
                    </a:p>
                  </a:txBody>
                  <a:tcPr marL="121920" marR="121920" marT="60960" marB="60960"/>
                </a:tc>
                <a:tc>
                  <a:txBody>
                    <a:bodyPr/>
                    <a:lstStyle/>
                    <a:p>
                      <a:r>
                        <a:rPr lang="en-US" sz="2000" dirty="0"/>
                        <a:t>PROBLEM</a:t>
                      </a:r>
                    </a:p>
                  </a:txBody>
                  <a:tcPr marL="121920" marR="121920" marT="60960" marB="60960"/>
                </a:tc>
                <a:tc>
                  <a:txBody>
                    <a:bodyPr/>
                    <a:lstStyle/>
                    <a:p>
                      <a:r>
                        <a:rPr lang="en-US" sz="2000" dirty="0"/>
                        <a:t>SOLUTION</a:t>
                      </a:r>
                    </a:p>
                  </a:txBody>
                  <a:tcPr marL="121920" marR="121920" marT="60960" marB="60960"/>
                </a:tc>
                <a:extLst>
                  <a:ext uri="{0D108BD9-81ED-4DB2-BD59-A6C34878D82A}">
                    <a16:rowId xmlns:a16="http://schemas.microsoft.com/office/drawing/2014/main" val="1517592714"/>
                  </a:ext>
                </a:extLst>
              </a:tr>
              <a:tr h="853440">
                <a:tc>
                  <a:txBody>
                    <a:bodyPr/>
                    <a:lstStyle/>
                    <a:p>
                      <a:r>
                        <a:rPr lang="en-US" sz="2000" b="1" dirty="0">
                          <a:solidFill>
                            <a:srgbClr val="0000CC"/>
                          </a:solidFill>
                        </a:rPr>
                        <a:t>Heterogeneous Data Sources</a:t>
                      </a:r>
                    </a:p>
                  </a:txBody>
                  <a:tcPr marL="121920" marR="121920" marT="60960" marB="60960"/>
                </a:tc>
                <a:tc>
                  <a:txBody>
                    <a:bodyPr/>
                    <a:lstStyle/>
                    <a:p>
                      <a:r>
                        <a:rPr lang="en-US" sz="2000" dirty="0">
                          <a:solidFill>
                            <a:srgbClr val="00682F"/>
                          </a:solidFill>
                        </a:rPr>
                        <a:t>Reconciling Multiple domains, multiple vendors, multiple functions and multiple versions</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00682F"/>
                          </a:solidFill>
                        </a:rPr>
                        <a:t>Model Driven Persistence</a:t>
                      </a:r>
                    </a:p>
                  </a:txBody>
                  <a:tcPr marL="121920" marR="121920" marT="60960" marB="60960"/>
                </a:tc>
                <a:extLst>
                  <a:ext uri="{0D108BD9-81ED-4DB2-BD59-A6C34878D82A}">
                    <a16:rowId xmlns:a16="http://schemas.microsoft.com/office/drawing/2014/main" val="599151046"/>
                  </a:ext>
                </a:extLst>
              </a:tr>
              <a:tr h="494453">
                <a:tc>
                  <a:txBody>
                    <a:bodyPr/>
                    <a:lstStyle/>
                    <a:p>
                      <a:r>
                        <a:rPr lang="en-US" sz="2000" b="1" dirty="0">
                          <a:solidFill>
                            <a:srgbClr val="0000CC"/>
                          </a:solidFill>
                        </a:rPr>
                        <a:t>Shared Data Access</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00682F"/>
                          </a:solidFill>
                        </a:rPr>
                        <a:t>Expensive IO operations that should be shared rather than duplicated</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00682F"/>
                          </a:solidFill>
                        </a:rPr>
                        <a:t>Share Data access through model ownership</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dirty="0">
                        <a:solidFill>
                          <a:srgbClr val="00682F"/>
                        </a:solidFill>
                      </a:endParaRPr>
                    </a:p>
                  </a:txBody>
                  <a:tcPr marL="121920" marR="121920" marT="60960" marB="60960"/>
                </a:tc>
                <a:extLst>
                  <a:ext uri="{0D108BD9-81ED-4DB2-BD59-A6C34878D82A}">
                    <a16:rowId xmlns:a16="http://schemas.microsoft.com/office/drawing/2014/main" val="2651914816"/>
                  </a:ext>
                </a:extLst>
              </a:tr>
              <a:tr h="853440">
                <a:tc>
                  <a:txBody>
                    <a:bodyPr/>
                    <a:lstStyle/>
                    <a:p>
                      <a:r>
                        <a:rPr lang="en-US" sz="2000" b="1" dirty="0">
                          <a:solidFill>
                            <a:srgbClr val="0000CC"/>
                          </a:solidFill>
                        </a:rPr>
                        <a:t>Model Handling</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00682F"/>
                          </a:solidFill>
                        </a:rPr>
                        <a:t>Because of the heterogeneous data sources need streamlined approach to support models without having platform life cycle events. </a:t>
                      </a:r>
                    </a:p>
                  </a:txBody>
                  <a:tcPr marL="121920" marR="121920" marT="60960" marB="6096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00682F"/>
                          </a:solidFill>
                        </a:rPr>
                        <a:t>Model Driven Persistence</a:t>
                      </a:r>
                    </a:p>
                  </a:txBody>
                  <a:tcPr marL="121920" marR="121920" marT="60960" marB="60960"/>
                </a:tc>
                <a:extLst>
                  <a:ext uri="{0D108BD9-81ED-4DB2-BD59-A6C34878D82A}">
                    <a16:rowId xmlns:a16="http://schemas.microsoft.com/office/drawing/2014/main" val="1321158879"/>
                  </a:ext>
                </a:extLst>
              </a:tr>
            </a:tbl>
          </a:graphicData>
        </a:graphic>
      </p:graphicFrame>
    </p:spTree>
    <p:extLst>
      <p:ext uri="{BB962C8B-B14F-4D97-AF65-F5344CB8AC3E}">
        <p14:creationId xmlns:p14="http://schemas.microsoft.com/office/powerpoint/2010/main" val="20424607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176965"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State Management </a:t>
            </a:r>
            <a:r>
              <a:rPr lang="en-US" sz="3200" dirty="0" err="1">
                <a:solidFill>
                  <a:schemeClr val="bg1"/>
                </a:solidFill>
                <a:latin typeface="Arial" panose="020B0604020202020204" pitchFamily="34" charset="0"/>
                <a:cs typeface="Arial" panose="020B0604020202020204" pitchFamily="34" charset="0"/>
              </a:rPr>
              <a:t>PoC</a:t>
            </a:r>
            <a:r>
              <a:rPr lang="en-US" sz="3200" dirty="0">
                <a:solidFill>
                  <a:schemeClr val="bg1"/>
                </a:solidFill>
                <a:latin typeface="Arial" panose="020B0604020202020204" pitchFamily="34" charset="0"/>
                <a:cs typeface="Arial" panose="020B0604020202020204" pitchFamily="34" charset="0"/>
              </a:rPr>
              <a:t> (Bell Canada)</a:t>
            </a:r>
            <a:endParaRPr lang="en-US" sz="3200" dirty="0"/>
          </a:p>
        </p:txBody>
      </p:sp>
      <p:pic>
        <p:nvPicPr>
          <p:cNvPr id="11" name="Picture 10">
            <a:extLst>
              <a:ext uri="{FF2B5EF4-FFF2-40B4-BE49-F238E27FC236}">
                <a16:creationId xmlns:a16="http://schemas.microsoft.com/office/drawing/2014/main" id="{8C57264D-A5F0-464A-8837-2853B5AD5BE7}"/>
              </a:ext>
            </a:extLst>
          </p:cNvPr>
          <p:cNvPicPr>
            <a:picLocks noChangeAspect="1"/>
          </p:cNvPicPr>
          <p:nvPr/>
        </p:nvPicPr>
        <p:blipFill>
          <a:blip r:embed="rId5"/>
          <a:stretch>
            <a:fillRect/>
          </a:stretch>
        </p:blipFill>
        <p:spPr>
          <a:xfrm>
            <a:off x="111762" y="704642"/>
            <a:ext cx="8834118" cy="5914165"/>
          </a:xfrm>
          <a:prstGeom prst="rect">
            <a:avLst/>
          </a:prstGeom>
        </p:spPr>
      </p:pic>
      <p:pic>
        <p:nvPicPr>
          <p:cNvPr id="14" name="Picture 4" descr="C:\Users\cheung\AppData\Local\Temp\SNAGHTML2f5ccbf.PNG">
            <a:extLst>
              <a:ext uri="{FF2B5EF4-FFF2-40B4-BE49-F238E27FC236}">
                <a16:creationId xmlns:a16="http://schemas.microsoft.com/office/drawing/2014/main" id="{EF1B0FD5-854E-46B9-8046-3016C45F874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43156" y="1"/>
            <a:ext cx="579590" cy="579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9607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176965"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State Management PoC (Bell Canada)</a:t>
            </a:r>
            <a:endParaRPr lang="en-US" sz="3200" dirty="0"/>
          </a:p>
        </p:txBody>
      </p:sp>
      <p:pic>
        <p:nvPicPr>
          <p:cNvPr id="10" name="Picture 4" descr="C:\Users\cheung\AppData\Local\Temp\SNAGHTML2f5ccbf.PNG">
            <a:extLst>
              <a:ext uri="{FF2B5EF4-FFF2-40B4-BE49-F238E27FC236}">
                <a16:creationId xmlns:a16="http://schemas.microsoft.com/office/drawing/2014/main" id="{8C00398E-4C9E-4CCD-A386-FFF044EB67E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43156" y="1"/>
            <a:ext cx="579590" cy="579590"/>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a:extLst>
              <a:ext uri="{FF2B5EF4-FFF2-40B4-BE49-F238E27FC236}">
                <a16:creationId xmlns:a16="http://schemas.microsoft.com/office/drawing/2014/main" id="{1407830D-3B8F-5540-ACB8-AAE4935ED8B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27960" y="2612011"/>
            <a:ext cx="3466479" cy="3055759"/>
          </a:xfrm>
          <a:prstGeom prst="rect">
            <a:avLst/>
          </a:prstGeom>
        </p:spPr>
      </p:pic>
      <p:pic>
        <p:nvPicPr>
          <p:cNvPr id="19" name="Picture 18">
            <a:extLst>
              <a:ext uri="{FF2B5EF4-FFF2-40B4-BE49-F238E27FC236}">
                <a16:creationId xmlns:a16="http://schemas.microsoft.com/office/drawing/2014/main" id="{C5B3EC8F-02F8-AD46-8AFA-98B7F62D0C0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5987" y="1535052"/>
            <a:ext cx="3747856" cy="4164285"/>
          </a:xfrm>
          <a:prstGeom prst="rect">
            <a:avLst/>
          </a:prstGeom>
        </p:spPr>
      </p:pic>
    </p:spTree>
    <p:extLst>
      <p:ext uri="{BB962C8B-B14F-4D97-AF65-F5344CB8AC3E}">
        <p14:creationId xmlns:p14="http://schemas.microsoft.com/office/powerpoint/2010/main" val="69422161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176965"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State Management PoC (Bell Canada)</a:t>
            </a:r>
            <a:endParaRPr lang="en-US" sz="3200" dirty="0"/>
          </a:p>
        </p:txBody>
      </p:sp>
      <p:pic>
        <p:nvPicPr>
          <p:cNvPr id="10" name="Picture 4" descr="C:\Users\cheung\AppData\Local\Temp\SNAGHTML2f5ccbf.PNG">
            <a:extLst>
              <a:ext uri="{FF2B5EF4-FFF2-40B4-BE49-F238E27FC236}">
                <a16:creationId xmlns:a16="http://schemas.microsoft.com/office/drawing/2014/main" id="{8C00398E-4C9E-4CCD-A386-FFF044EB67E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43156" y="1"/>
            <a:ext cx="579590" cy="57959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898D71D2-E97E-A948-B5AA-60293B5D81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17650" y="1162187"/>
            <a:ext cx="6108700" cy="4699000"/>
          </a:xfrm>
          <a:prstGeom prst="rect">
            <a:avLst/>
          </a:prstGeom>
        </p:spPr>
      </p:pic>
    </p:spTree>
    <p:extLst>
      <p:ext uri="{BB962C8B-B14F-4D97-AF65-F5344CB8AC3E}">
        <p14:creationId xmlns:p14="http://schemas.microsoft.com/office/powerpoint/2010/main" val="8478735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9BFB01B6-804B-42CB-BB39-B57F06C0BE3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grpSp>
        <p:nvGrpSpPr>
          <p:cNvPr id="6" name="Group 5">
            <a:extLst>
              <a:ext uri="{FF2B5EF4-FFF2-40B4-BE49-F238E27FC236}">
                <a16:creationId xmlns:a16="http://schemas.microsoft.com/office/drawing/2014/main" id="{D02208A3-9989-434B-8A18-FFF64EAB2216}"/>
              </a:ext>
            </a:extLst>
          </p:cNvPr>
          <p:cNvGrpSpPr/>
          <p:nvPr/>
        </p:nvGrpSpPr>
        <p:grpSpPr>
          <a:xfrm>
            <a:off x="152158" y="407934"/>
            <a:ext cx="3669840" cy="811305"/>
            <a:chOff x="1524814" y="5809921"/>
            <a:chExt cx="945329" cy="208987"/>
          </a:xfrm>
        </p:grpSpPr>
        <p:pic>
          <p:nvPicPr>
            <p:cNvPr id="7" name="Picture 6">
              <a:extLst>
                <a:ext uri="{FF2B5EF4-FFF2-40B4-BE49-F238E27FC236}">
                  <a16:creationId xmlns:a16="http://schemas.microsoft.com/office/drawing/2014/main" id="{4C17903F-8FB4-4CE0-AFA9-4E5FD68B8CF0}"/>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8" name="Picture 7">
              <a:extLst>
                <a:ext uri="{FF2B5EF4-FFF2-40B4-BE49-F238E27FC236}">
                  <a16:creationId xmlns:a16="http://schemas.microsoft.com/office/drawing/2014/main" id="{6A536C49-5E83-4CFB-826F-A9FC7E2E75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0" name="Заголовок 1">
            <a:extLst>
              <a:ext uri="{FF2B5EF4-FFF2-40B4-BE49-F238E27FC236}">
                <a16:creationId xmlns:a16="http://schemas.microsoft.com/office/drawing/2014/main" id="{89D68623-274B-408C-8999-AEF7A1AC822F}"/>
              </a:ext>
            </a:extLst>
          </p:cNvPr>
          <p:cNvSpPr txBox="1">
            <a:spLocks/>
          </p:cNvSpPr>
          <p:nvPr/>
        </p:nvSpPr>
        <p:spPr>
          <a:xfrm>
            <a:off x="295065" y="207456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effectLst>
                  <a:outerShdw blurRad="50800" dist="50800" dir="5400000" algn="ctr" rotWithShape="0">
                    <a:srgbClr val="FF0000"/>
                  </a:outerShdw>
                </a:effectLst>
              </a:rPr>
              <a:t>Use Cases for</a:t>
            </a:r>
          </a:p>
          <a:p>
            <a:r>
              <a:rPr lang="en-US" b="1" dirty="0">
                <a:solidFill>
                  <a:schemeClr val="bg1"/>
                </a:solidFill>
                <a:effectLst>
                  <a:outerShdw blurRad="50800" dist="50800" dir="5400000" algn="ctr" rotWithShape="0">
                    <a:srgbClr val="FF0000"/>
                  </a:outerShdw>
                </a:effectLst>
              </a:rPr>
              <a:t>Configuration Persistence Service (CPS)  </a:t>
            </a:r>
          </a:p>
          <a:p>
            <a:endParaRPr lang="en-US" b="1" dirty="0">
              <a:solidFill>
                <a:schemeClr val="bg1"/>
              </a:solidFill>
              <a:effectLst>
                <a:outerShdw blurRad="50800" dist="50800" dir="5400000" algn="ctr" rotWithShape="0">
                  <a:srgbClr val="FF0000"/>
                </a:outerShdw>
              </a:effectLst>
            </a:endParaRPr>
          </a:p>
        </p:txBody>
      </p:sp>
      <p:pic>
        <p:nvPicPr>
          <p:cNvPr id="9" name="Picture 4" descr="C:\Users\cheung\AppData\Local\Temp\SNAGHTML2f5ccbf.PNG">
            <a:extLst>
              <a:ext uri="{FF2B5EF4-FFF2-40B4-BE49-F238E27FC236}">
                <a16:creationId xmlns:a16="http://schemas.microsoft.com/office/drawing/2014/main" id="{6A963917-BAA6-47FC-87EC-B874FF57B60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882" y="3306402"/>
            <a:ext cx="1333387" cy="133338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39F40A3C-A037-47C8-986A-0E005323A5B6}"/>
              </a:ext>
            </a:extLst>
          </p:cNvPr>
          <p:cNvSpPr txBox="1"/>
          <p:nvPr/>
        </p:nvSpPr>
        <p:spPr>
          <a:xfrm>
            <a:off x="824076" y="4647493"/>
            <a:ext cx="1128835" cy="369332"/>
          </a:xfrm>
          <a:prstGeom prst="rect">
            <a:avLst/>
          </a:prstGeom>
          <a:noFill/>
        </p:spPr>
        <p:txBody>
          <a:bodyPr wrap="none" rtlCol="0">
            <a:spAutoFit/>
          </a:bodyPr>
          <a:lstStyle/>
          <a:p>
            <a:r>
              <a:rPr lang="en-US" b="1" dirty="0">
                <a:solidFill>
                  <a:schemeClr val="bg1"/>
                </a:solidFill>
              </a:rPr>
              <a:t>Use Cases</a:t>
            </a:r>
          </a:p>
        </p:txBody>
      </p:sp>
      <p:pic>
        <p:nvPicPr>
          <p:cNvPr id="12" name="Picture 6">
            <a:extLst>
              <a:ext uri="{FF2B5EF4-FFF2-40B4-BE49-F238E27FC236}">
                <a16:creationId xmlns:a16="http://schemas.microsoft.com/office/drawing/2014/main" id="{89E6382A-AD4E-4872-820D-5BE00863DA7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01151" y="3306402"/>
            <a:ext cx="1333387" cy="1338001"/>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7606BF24-9742-4E16-A336-1EC5058B9519}"/>
              </a:ext>
            </a:extLst>
          </p:cNvPr>
          <p:cNvSpPr txBox="1"/>
          <p:nvPr/>
        </p:nvSpPr>
        <p:spPr>
          <a:xfrm>
            <a:off x="2489012" y="4647493"/>
            <a:ext cx="1793568" cy="369332"/>
          </a:xfrm>
          <a:prstGeom prst="rect">
            <a:avLst/>
          </a:prstGeom>
          <a:noFill/>
        </p:spPr>
        <p:txBody>
          <a:bodyPr wrap="none" rtlCol="0">
            <a:spAutoFit/>
          </a:bodyPr>
          <a:lstStyle/>
          <a:p>
            <a:r>
              <a:rPr lang="en-US" b="1" dirty="0">
                <a:solidFill>
                  <a:schemeClr val="bg1"/>
                </a:solidFill>
              </a:rPr>
              <a:t>Proof of Concept</a:t>
            </a:r>
          </a:p>
        </p:txBody>
      </p:sp>
    </p:spTree>
    <p:extLst>
      <p:ext uri="{BB962C8B-B14F-4D97-AF65-F5344CB8AC3E}">
        <p14:creationId xmlns:p14="http://schemas.microsoft.com/office/powerpoint/2010/main" val="253606553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18567D2-2F7A-415C-B295-BD5383B04782}"/>
              </a:ext>
            </a:extLst>
          </p:cNvPr>
          <p:cNvSpPr>
            <a:spLocks noGrp="1"/>
          </p:cNvSpPr>
          <p:nvPr>
            <p:ph type="sldNum" sz="quarter" idx="4"/>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6C9CD605-947A-3C4E-98CB-B055F943FEBA}" type="slidenum">
              <a:rPr kumimoji="0" lang="en-US" sz="900" b="0" i="0" u="none" strike="noStrike" kern="1200" cap="none" spc="0" normalizeH="0" baseline="0" noProof="0" smtClean="0">
                <a:ln>
                  <a:noFill/>
                </a:ln>
                <a:solidFill>
                  <a:prstClr val="black">
                    <a:alpha val="50000"/>
                  </a:prstClr>
                </a:solidFill>
                <a:effectLst/>
                <a:uLnTx/>
                <a:uFillTx/>
                <a:latin typeface="Arial" panose="020B0604020202020204" pitchFamily="34" charset="0"/>
                <a:ea typeface="+mn-ea"/>
                <a:cs typeface="Arial" panose="020B0604020202020204" pitchFamily="34" charset="0"/>
              </a:rPr>
              <a:pPr marL="0" marR="0" lvl="0" indent="0" algn="l" defTabSz="457200" rtl="0" eaLnBrk="1" fontAlgn="auto" latinLnBrk="0" hangingPunct="1">
                <a:lnSpc>
                  <a:spcPct val="100000"/>
                </a:lnSpc>
                <a:spcBef>
                  <a:spcPts val="0"/>
                </a:spcBef>
                <a:spcAft>
                  <a:spcPts val="0"/>
                </a:spcAft>
                <a:buClrTx/>
                <a:buSzTx/>
                <a:buFontTx/>
                <a:buNone/>
                <a:tabLst/>
                <a:defRPr/>
              </a:pPr>
              <a:t>44</a:t>
            </a:fld>
            <a:endParaRPr kumimoji="0" lang="en-US" sz="900" b="0" i="0" u="none" strike="noStrike" kern="1200" cap="none" spc="0" normalizeH="0" baseline="0" noProof="0" dirty="0">
              <a:ln>
                <a:noFill/>
              </a:ln>
              <a:solidFill>
                <a:prstClr val="black">
                  <a:alpha val="50000"/>
                </a:prstClr>
              </a:solidFill>
              <a:effectLst/>
              <a:uLnTx/>
              <a:uFillTx/>
              <a:latin typeface="Arial" panose="020B0604020202020204" pitchFamily="34" charset="0"/>
              <a:ea typeface="+mn-ea"/>
              <a:cs typeface="Arial" panose="020B0604020202020204" pitchFamily="34" charset="0"/>
            </a:endParaRPr>
          </a:p>
        </p:txBody>
      </p:sp>
      <p:sp>
        <p:nvSpPr>
          <p:cNvPr id="3" name="Title 2">
            <a:extLst>
              <a:ext uri="{FF2B5EF4-FFF2-40B4-BE49-F238E27FC236}">
                <a16:creationId xmlns:a16="http://schemas.microsoft.com/office/drawing/2014/main" id="{29D10963-5B6A-4099-B1B9-6CA6E4A75AB5}"/>
              </a:ext>
            </a:extLst>
          </p:cNvPr>
          <p:cNvSpPr>
            <a:spLocks noGrp="1"/>
          </p:cNvSpPr>
          <p:nvPr>
            <p:ph type="title"/>
          </p:nvPr>
        </p:nvSpPr>
        <p:spPr/>
        <p:txBody>
          <a:bodyPr/>
          <a:lstStyle/>
          <a:p>
            <a:r>
              <a:rPr lang="en-US" dirty="0"/>
              <a:t>CPS Use Cases and Proof of Concepts in R8</a:t>
            </a:r>
          </a:p>
        </p:txBody>
      </p:sp>
      <p:graphicFrame>
        <p:nvGraphicFramePr>
          <p:cNvPr id="6" name="Table 5">
            <a:extLst>
              <a:ext uri="{FF2B5EF4-FFF2-40B4-BE49-F238E27FC236}">
                <a16:creationId xmlns:a16="http://schemas.microsoft.com/office/drawing/2014/main" id="{A53E2B92-B514-4158-BCC7-BF69356F62DB}"/>
              </a:ext>
            </a:extLst>
          </p:cNvPr>
          <p:cNvGraphicFramePr>
            <a:graphicFrameLocks noGrp="1"/>
          </p:cNvGraphicFramePr>
          <p:nvPr>
            <p:extLst>
              <p:ext uri="{D42A27DB-BD31-4B8C-83A1-F6EECF244321}">
                <p14:modId xmlns:p14="http://schemas.microsoft.com/office/powerpoint/2010/main" val="4049968158"/>
              </p:ext>
            </p:extLst>
          </p:nvPr>
        </p:nvGraphicFramePr>
        <p:xfrm>
          <a:off x="132955" y="1034900"/>
          <a:ext cx="8732916" cy="3177012"/>
        </p:xfrm>
        <a:graphic>
          <a:graphicData uri="http://schemas.openxmlformats.org/drawingml/2006/table">
            <a:tbl>
              <a:tblPr/>
              <a:tblGrid>
                <a:gridCol w="1488037">
                  <a:extLst>
                    <a:ext uri="{9D8B030D-6E8A-4147-A177-3AD203B41FA5}">
                      <a16:colId xmlns:a16="http://schemas.microsoft.com/office/drawing/2014/main" val="1093934642"/>
                    </a:ext>
                  </a:extLst>
                </a:gridCol>
                <a:gridCol w="7244879">
                  <a:extLst>
                    <a:ext uri="{9D8B030D-6E8A-4147-A177-3AD203B41FA5}">
                      <a16:colId xmlns:a16="http://schemas.microsoft.com/office/drawing/2014/main" val="2688857417"/>
                    </a:ext>
                  </a:extLst>
                </a:gridCol>
              </a:tblGrid>
              <a:tr h="589784">
                <a:tc>
                  <a:txBody>
                    <a:bodyPr/>
                    <a:lstStyle/>
                    <a:p>
                      <a:r>
                        <a:rPr lang="en-US" sz="1200" b="1" dirty="0">
                          <a:solidFill>
                            <a:schemeClr val="bg1"/>
                          </a:solidFill>
                        </a:rPr>
                        <a:t>5G USE CASE</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tc>
                  <a:txBody>
                    <a:bodyPr/>
                    <a:lstStyle/>
                    <a:p>
                      <a:r>
                        <a:rPr lang="en-US" sz="1200" b="1" dirty="0">
                          <a:solidFill>
                            <a:schemeClr val="bg1"/>
                          </a:solidFill>
                        </a:rPr>
                        <a:t>DESCRIPTION</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2060"/>
                    </a:solidFill>
                  </a:tcPr>
                </a:tc>
                <a:extLst>
                  <a:ext uri="{0D108BD9-81ED-4DB2-BD59-A6C34878D82A}">
                    <a16:rowId xmlns:a16="http://schemas.microsoft.com/office/drawing/2014/main" val="1499171388"/>
                  </a:ext>
                </a:extLst>
              </a:tr>
              <a:tr h="58978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solidFill>
                            <a:srgbClr val="0000FF"/>
                          </a:solidFill>
                          <a:effectLst/>
                        </a:rPr>
                        <a:t>STATE MANAGEMENT POC</a:t>
                      </a:r>
                      <a:endParaRPr lang="en-US" sz="12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t>Bell Canada led PoC for State tracking and State management using CPS</a:t>
                      </a:r>
                    </a:p>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dirty="0"/>
                        <a:t>Integration with CPS (as a platform). Have the State management S/W now work with CPS using available swaggers/APIs</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43126816"/>
                  </a:ext>
                </a:extLst>
              </a:tr>
              <a:tr h="589784">
                <a:tc>
                  <a:txBody>
                    <a:bodyPr/>
                    <a:lstStyle/>
                    <a:p>
                      <a:r>
                        <a:rPr lang="en-US" sz="1200" b="1" dirty="0">
                          <a:solidFill>
                            <a:srgbClr val="0000FF"/>
                          </a:solidFill>
                          <a:effectLst/>
                        </a:rPr>
                        <a:t>OOF - SON (5G)</a:t>
                      </a:r>
                      <a:endParaRPr lang="en-US" sz="12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Optimization and SON functions for 5G RAN. Self-optimization, Self-Healing, Self-configuration.</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604035"/>
                  </a:ext>
                </a:extLst>
              </a:tr>
              <a:tr h="589784">
                <a:tc>
                  <a:txBody>
                    <a:bodyPr/>
                    <a:lstStyle/>
                    <a:p>
                      <a:r>
                        <a:rPr lang="en-US" sz="1200" b="1" dirty="0">
                          <a:solidFill>
                            <a:srgbClr val="0000FF"/>
                          </a:solidFill>
                          <a:effectLst/>
                        </a:rPr>
                        <a:t>NETWORK SLICING (5G Use Case)</a:t>
                      </a:r>
                      <a:endParaRPr lang="en-US" sz="12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200" dirty="0"/>
                        <a:t>Network Slicing defines Slices for 5G RAN systems. Network Slicing is a long-lead (multi-release) development.</a:t>
                      </a:r>
                    </a:p>
                    <a:p>
                      <a:r>
                        <a:rPr lang="en-US" sz="1200" dirty="0"/>
                        <a:t>(will be presented in its own lecture at the Virtual Face to Face)</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21535"/>
                  </a:ext>
                </a:extLst>
              </a:tr>
              <a:tr h="589784">
                <a:tc>
                  <a:txBody>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lang="en-US" sz="1200" b="1" dirty="0">
                          <a:solidFill>
                            <a:srgbClr val="0000FF"/>
                          </a:solidFill>
                          <a:effectLst/>
                        </a:rPr>
                        <a:t>MOBILITY STANDARDS HARMONIZATION</a:t>
                      </a:r>
                      <a:r>
                        <a:rPr lang="sv-SE" sz="1200" b="1" dirty="0">
                          <a:solidFill>
                            <a:srgbClr val="0000FF"/>
                          </a:solidFill>
                          <a:effectLst/>
                        </a:rPr>
                        <a:t>/</a:t>
                      </a:r>
                      <a:r>
                        <a:rPr lang="en-US" sz="1200" b="1" dirty="0">
                          <a:solidFill>
                            <a:srgbClr val="0000FF"/>
                          </a:solidFill>
                          <a:effectLst/>
                        </a:rPr>
                        <a:t> A1 adapter</a:t>
                      </a:r>
                      <a:endParaRPr lang="en-US" sz="1200" dirty="0"/>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dirty="0"/>
                        <a:t>A1 adapter</a:t>
                      </a:r>
                      <a:r>
                        <a:rPr lang="en-US" sz="1200" b="1" dirty="0"/>
                        <a:t>: </a:t>
                      </a:r>
                      <a:r>
                        <a:rPr lang="en-US" sz="1200" dirty="0"/>
                        <a:t>Enhancing the A1 adapter/interface capabilities in ONAP to manage A1 Policies, support multiple A1 targets in the RAN and  multi-version A1 interface for different A1 targets, introduce secure TLS communication.</a:t>
                      </a:r>
                    </a:p>
                  </a:txBody>
                  <a:tcPr marL="63749" marR="63749" marT="31875" marB="318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3024661"/>
                  </a:ext>
                </a:extLst>
              </a:tr>
            </a:tbl>
          </a:graphicData>
        </a:graphic>
      </p:graphicFrame>
    </p:spTree>
    <p:extLst>
      <p:ext uri="{BB962C8B-B14F-4D97-AF65-F5344CB8AC3E}">
        <p14:creationId xmlns:p14="http://schemas.microsoft.com/office/powerpoint/2010/main" val="1424900299"/>
      </p:ext>
    </p:extLst>
  </p:cSld>
  <p:clrMapOvr>
    <a:masterClrMapping/>
  </p:clrMapOvr>
  <p:transition>
    <p:wipe dir="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B62634FD-17B5-4A60-9E1F-43570052E23F}"/>
              </a:ext>
            </a:extLst>
          </p:cNvPr>
          <p:cNvGrpSpPr/>
          <p:nvPr/>
        </p:nvGrpSpPr>
        <p:grpSpPr>
          <a:xfrm>
            <a:off x="0" y="-1"/>
            <a:ext cx="9144000" cy="6867036"/>
            <a:chOff x="0" y="-1"/>
            <a:chExt cx="9144000" cy="6867036"/>
          </a:xfrm>
        </p:grpSpPr>
        <p:sp>
          <p:nvSpPr>
            <p:cNvPr id="4" name="Rectangle 3">
              <a:extLst>
                <a:ext uri="{FF2B5EF4-FFF2-40B4-BE49-F238E27FC236}">
                  <a16:creationId xmlns:a16="http://schemas.microsoft.com/office/drawing/2014/main" id="{0CF38F38-A2B5-4F21-9307-CC52E6C2470C}"/>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1A0A89B5-21C1-4D5E-972A-7EC8801F13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6" name="Picture 5">
              <a:extLst>
                <a:ext uri="{FF2B5EF4-FFF2-40B4-BE49-F238E27FC236}">
                  <a16:creationId xmlns:a16="http://schemas.microsoft.com/office/drawing/2014/main" id="{E44DAC33-3BE4-4807-B3B6-9DD1B48ADC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7" name="Shape 72">
              <a:extLst>
                <a:ext uri="{FF2B5EF4-FFF2-40B4-BE49-F238E27FC236}">
                  <a16:creationId xmlns:a16="http://schemas.microsoft.com/office/drawing/2014/main" id="{98344BEA-49DB-47CF-9884-1DB56F62F572}"/>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8" name="Rectangle 7">
            <a:extLst>
              <a:ext uri="{FF2B5EF4-FFF2-40B4-BE49-F238E27FC236}">
                <a16:creationId xmlns:a16="http://schemas.microsoft.com/office/drawing/2014/main" id="{7F45CDC3-5777-48BF-B1C6-BE2DD7C1914D}"/>
              </a:ext>
            </a:extLst>
          </p:cNvPr>
          <p:cNvSpPr/>
          <p:nvPr/>
        </p:nvSpPr>
        <p:spPr>
          <a:xfrm>
            <a:off x="241729" y="-2880"/>
            <a:ext cx="535755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OOF / SON / PCI Use Case </a:t>
            </a:r>
            <a:endParaRPr lang="en-US" sz="3200" dirty="0"/>
          </a:p>
        </p:txBody>
      </p:sp>
      <p:grpSp>
        <p:nvGrpSpPr>
          <p:cNvPr id="9" name="Group 8">
            <a:extLst>
              <a:ext uri="{FF2B5EF4-FFF2-40B4-BE49-F238E27FC236}">
                <a16:creationId xmlns:a16="http://schemas.microsoft.com/office/drawing/2014/main" id="{7C58E68D-95D5-44B3-A6E3-A77C2AB8CCFC}"/>
              </a:ext>
            </a:extLst>
          </p:cNvPr>
          <p:cNvGrpSpPr/>
          <p:nvPr/>
        </p:nvGrpSpPr>
        <p:grpSpPr>
          <a:xfrm>
            <a:off x="75049" y="809610"/>
            <a:ext cx="8988631" cy="5920768"/>
            <a:chOff x="272579" y="1672975"/>
            <a:chExt cx="8614640" cy="3667898"/>
          </a:xfrm>
        </p:grpSpPr>
        <p:sp>
          <p:nvSpPr>
            <p:cNvPr id="10" name="Rectangle 9">
              <a:extLst>
                <a:ext uri="{FF2B5EF4-FFF2-40B4-BE49-F238E27FC236}">
                  <a16:creationId xmlns:a16="http://schemas.microsoft.com/office/drawing/2014/main" id="{7184692A-A01B-46FC-94C0-EFCA09813A98}"/>
                </a:ext>
              </a:extLst>
            </p:cNvPr>
            <p:cNvSpPr/>
            <p:nvPr/>
          </p:nvSpPr>
          <p:spPr>
            <a:xfrm>
              <a:off x="3402300" y="3809164"/>
              <a:ext cx="1880120" cy="1147646"/>
            </a:xfrm>
            <a:prstGeom prst="rect">
              <a:avLst/>
            </a:prstGeom>
            <a:solidFill>
              <a:schemeClr val="accent5">
                <a:lumMod val="20000"/>
                <a:lumOff val="80000"/>
              </a:schemeClr>
            </a:solidFill>
            <a:ln>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r>
                <a:rPr lang="en-US" sz="1350" dirty="0">
                  <a:solidFill>
                    <a:srgbClr val="44546A"/>
                  </a:solidFill>
                </a:rPr>
                <a:t>DCAE </a:t>
              </a:r>
            </a:p>
          </p:txBody>
        </p:sp>
        <p:sp>
          <p:nvSpPr>
            <p:cNvPr id="11" name="Rectangle 10">
              <a:extLst>
                <a:ext uri="{FF2B5EF4-FFF2-40B4-BE49-F238E27FC236}">
                  <a16:creationId xmlns:a16="http://schemas.microsoft.com/office/drawing/2014/main" id="{31E53A85-3865-4181-9556-FD1902D01478}"/>
                </a:ext>
              </a:extLst>
            </p:cNvPr>
            <p:cNvSpPr/>
            <p:nvPr/>
          </p:nvSpPr>
          <p:spPr>
            <a:xfrm>
              <a:off x="2042354" y="2885749"/>
              <a:ext cx="1359946" cy="2071061"/>
            </a:xfrm>
            <a:prstGeom prst="rect">
              <a:avLst/>
            </a:prstGeom>
            <a:solidFill>
              <a:schemeClr val="accent5">
                <a:lumMod val="20000"/>
                <a:lumOff val="80000"/>
              </a:schemeClr>
            </a:solidFill>
            <a:ln>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endParaRPr lang="en-US" sz="1350" dirty="0">
                <a:solidFill>
                  <a:srgbClr val="44546A"/>
                </a:solidFill>
              </a:endParaRPr>
            </a:p>
            <a:p>
              <a:pPr defTabSz="685800"/>
              <a:r>
                <a:rPr lang="en-US" sz="1350" dirty="0">
                  <a:solidFill>
                    <a:srgbClr val="44546A"/>
                  </a:solidFill>
                </a:rPr>
                <a:t>DCAE </a:t>
              </a:r>
            </a:p>
          </p:txBody>
        </p:sp>
        <p:sp>
          <p:nvSpPr>
            <p:cNvPr id="12" name="Rectangle 11">
              <a:extLst>
                <a:ext uri="{FF2B5EF4-FFF2-40B4-BE49-F238E27FC236}">
                  <a16:creationId xmlns:a16="http://schemas.microsoft.com/office/drawing/2014/main" id="{9984114B-8E58-4072-AA41-06CA2A38E5E6}"/>
                </a:ext>
              </a:extLst>
            </p:cNvPr>
            <p:cNvSpPr/>
            <p:nvPr/>
          </p:nvSpPr>
          <p:spPr>
            <a:xfrm>
              <a:off x="2177676" y="3031737"/>
              <a:ext cx="992692" cy="438283"/>
            </a:xfrm>
            <a:prstGeom prst="rect">
              <a:avLst/>
            </a:prstGeom>
            <a:solidFill>
              <a:schemeClr val="bg1"/>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PCI Handler MS</a:t>
              </a:r>
            </a:p>
          </p:txBody>
        </p:sp>
        <p:sp>
          <p:nvSpPr>
            <p:cNvPr id="13" name="Rectangle 12">
              <a:extLst>
                <a:ext uri="{FF2B5EF4-FFF2-40B4-BE49-F238E27FC236}">
                  <a16:creationId xmlns:a16="http://schemas.microsoft.com/office/drawing/2014/main" id="{AEF81769-B024-4D85-AF94-D65F4846FD6F}"/>
                </a:ext>
              </a:extLst>
            </p:cNvPr>
            <p:cNvSpPr/>
            <p:nvPr/>
          </p:nvSpPr>
          <p:spPr>
            <a:xfrm>
              <a:off x="842470" y="2866189"/>
              <a:ext cx="808265" cy="606563"/>
            </a:xfrm>
            <a:prstGeom prst="rect">
              <a:avLst/>
            </a:prstGeom>
            <a:no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OOF</a:t>
              </a:r>
            </a:p>
            <a:p>
              <a:pPr defTabSz="685800"/>
              <a:endParaRPr lang="en-US" sz="1350" dirty="0">
                <a:solidFill>
                  <a:srgbClr val="44546A"/>
                </a:solidFill>
              </a:endParaRPr>
            </a:p>
          </p:txBody>
        </p:sp>
        <p:sp>
          <p:nvSpPr>
            <p:cNvPr id="14" name="Rectangle 13">
              <a:extLst>
                <a:ext uri="{FF2B5EF4-FFF2-40B4-BE49-F238E27FC236}">
                  <a16:creationId xmlns:a16="http://schemas.microsoft.com/office/drawing/2014/main" id="{66C3BFF5-3122-4778-B2CF-649C8638C961}"/>
                </a:ext>
              </a:extLst>
            </p:cNvPr>
            <p:cNvSpPr/>
            <p:nvPr/>
          </p:nvSpPr>
          <p:spPr>
            <a:xfrm>
              <a:off x="5004800" y="2852230"/>
              <a:ext cx="1085850" cy="620522"/>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endParaRPr lang="en-US" sz="1350" dirty="0">
                <a:solidFill>
                  <a:srgbClr val="44546A"/>
                </a:solidFill>
              </a:endParaRPr>
            </a:p>
            <a:p>
              <a:pPr defTabSz="685800"/>
              <a:r>
                <a:rPr lang="en-US" sz="1350" dirty="0">
                  <a:solidFill>
                    <a:srgbClr val="44546A"/>
                  </a:solidFill>
                </a:rPr>
                <a:t>SDN-C*</a:t>
              </a:r>
            </a:p>
          </p:txBody>
        </p:sp>
        <p:sp>
          <p:nvSpPr>
            <p:cNvPr id="15" name="Rectangle 14">
              <a:extLst>
                <a:ext uri="{FF2B5EF4-FFF2-40B4-BE49-F238E27FC236}">
                  <a16:creationId xmlns:a16="http://schemas.microsoft.com/office/drawing/2014/main" id="{128C84A0-B8C3-4B46-8F94-181C10FC27EA}"/>
                </a:ext>
              </a:extLst>
            </p:cNvPr>
            <p:cNvSpPr/>
            <p:nvPr/>
          </p:nvSpPr>
          <p:spPr>
            <a:xfrm>
              <a:off x="3748303" y="2852230"/>
              <a:ext cx="683949" cy="614180"/>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Policy</a:t>
              </a:r>
            </a:p>
          </p:txBody>
        </p:sp>
        <p:sp>
          <p:nvSpPr>
            <p:cNvPr id="16" name="Rectangle 15">
              <a:extLst>
                <a:ext uri="{FF2B5EF4-FFF2-40B4-BE49-F238E27FC236}">
                  <a16:creationId xmlns:a16="http://schemas.microsoft.com/office/drawing/2014/main" id="{FA8882E3-19A6-468A-94E5-38AA2A62B2B1}"/>
                </a:ext>
              </a:extLst>
            </p:cNvPr>
            <p:cNvSpPr/>
            <p:nvPr/>
          </p:nvSpPr>
          <p:spPr>
            <a:xfrm>
              <a:off x="7141434" y="2773291"/>
              <a:ext cx="1474430" cy="573683"/>
            </a:xfrm>
            <a:prstGeom prst="rect">
              <a:avLst/>
            </a:prstGeom>
            <a:solidFill>
              <a:schemeClr val="accent3">
                <a:lumMod val="20000"/>
                <a:lumOff val="80000"/>
              </a:schemeClr>
            </a:solidFill>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200" dirty="0">
                  <a:solidFill>
                    <a:srgbClr val="44546A"/>
                  </a:solidFill>
                </a:rPr>
                <a:t>Simulated RAN</a:t>
              </a:r>
            </a:p>
            <a:p>
              <a:pPr marL="127397" indent="-127397" defTabSz="685800">
                <a:buFont typeface="Arial" panose="020B0604020202020204" pitchFamily="34" charset="0"/>
                <a:buChar char="•"/>
              </a:pPr>
              <a:r>
                <a:rPr lang="en-US" sz="1200" dirty="0">
                  <a:solidFill>
                    <a:srgbClr val="44546A"/>
                  </a:solidFill>
                </a:rPr>
                <a:t>~2000 Cells</a:t>
              </a:r>
            </a:p>
            <a:p>
              <a:pPr marL="127397" indent="-127397" defTabSz="685800">
                <a:buFont typeface="Arial" panose="020B0604020202020204" pitchFamily="34" charset="0"/>
                <a:buChar char="•"/>
              </a:pPr>
              <a:r>
                <a:rPr lang="en-US" sz="1200" dirty="0">
                  <a:solidFill>
                    <a:srgbClr val="44546A"/>
                  </a:solidFill>
                </a:rPr>
                <a:t>Nbr_list, PCI values</a:t>
              </a:r>
            </a:p>
          </p:txBody>
        </p:sp>
        <p:cxnSp>
          <p:nvCxnSpPr>
            <p:cNvPr id="17" name="Straight Arrow Connector 16">
              <a:extLst>
                <a:ext uri="{FF2B5EF4-FFF2-40B4-BE49-F238E27FC236}">
                  <a16:creationId xmlns:a16="http://schemas.microsoft.com/office/drawing/2014/main" id="{0D798C65-8E27-4C13-84C2-33666A240A38}"/>
                </a:ext>
              </a:extLst>
            </p:cNvPr>
            <p:cNvCxnSpPr/>
            <p:nvPr/>
          </p:nvCxnSpPr>
          <p:spPr>
            <a:xfrm flipH="1" flipV="1">
              <a:off x="4432252" y="3195417"/>
              <a:ext cx="572549" cy="3170"/>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a:extLst>
                <a:ext uri="{FF2B5EF4-FFF2-40B4-BE49-F238E27FC236}">
                  <a16:creationId xmlns:a16="http://schemas.microsoft.com/office/drawing/2014/main" id="{FB1B4BF1-0A63-4B78-94E2-F4B551BDFB03}"/>
                </a:ext>
              </a:extLst>
            </p:cNvPr>
            <p:cNvCxnSpPr/>
            <p:nvPr/>
          </p:nvCxnSpPr>
          <p:spPr>
            <a:xfrm flipH="1">
              <a:off x="3187291" y="3371724"/>
              <a:ext cx="561012" cy="0"/>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60110204-1D73-401A-B32C-F550184B421D}"/>
                </a:ext>
              </a:extLst>
            </p:cNvPr>
            <p:cNvCxnSpPr/>
            <p:nvPr/>
          </p:nvCxnSpPr>
          <p:spPr>
            <a:xfrm>
              <a:off x="3170368" y="3181028"/>
              <a:ext cx="577935" cy="5365"/>
            </a:xfrm>
            <a:prstGeom prst="straightConnector1">
              <a:avLst/>
            </a:prstGeom>
            <a:ln w="25400" cmpd="sng">
              <a:solidFill>
                <a:srgbClr val="FF0000"/>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20" name="Oval 19">
              <a:extLst>
                <a:ext uri="{FF2B5EF4-FFF2-40B4-BE49-F238E27FC236}">
                  <a16:creationId xmlns:a16="http://schemas.microsoft.com/office/drawing/2014/main" id="{F9EE6A6E-8E7B-44AC-8F79-A5BDB98B479D}"/>
                </a:ext>
              </a:extLst>
            </p:cNvPr>
            <p:cNvSpPr/>
            <p:nvPr/>
          </p:nvSpPr>
          <p:spPr>
            <a:xfrm>
              <a:off x="3402299" y="3298618"/>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2</a:t>
              </a:r>
            </a:p>
          </p:txBody>
        </p:sp>
        <p:sp>
          <p:nvSpPr>
            <p:cNvPr id="21" name="Oval 20">
              <a:extLst>
                <a:ext uri="{FF2B5EF4-FFF2-40B4-BE49-F238E27FC236}">
                  <a16:creationId xmlns:a16="http://schemas.microsoft.com/office/drawing/2014/main" id="{E93638FD-67DF-45C9-AFA8-C609BB98DE97}"/>
                </a:ext>
              </a:extLst>
            </p:cNvPr>
            <p:cNvSpPr/>
            <p:nvPr/>
          </p:nvSpPr>
          <p:spPr>
            <a:xfrm>
              <a:off x="1798226" y="3362700"/>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5</a:t>
              </a:r>
            </a:p>
          </p:txBody>
        </p:sp>
        <p:sp>
          <p:nvSpPr>
            <p:cNvPr id="22" name="Oval 21">
              <a:extLst>
                <a:ext uri="{FF2B5EF4-FFF2-40B4-BE49-F238E27FC236}">
                  <a16:creationId xmlns:a16="http://schemas.microsoft.com/office/drawing/2014/main" id="{7003F685-CA35-442A-9578-197C3BD2C710}"/>
                </a:ext>
              </a:extLst>
            </p:cNvPr>
            <p:cNvSpPr/>
            <p:nvPr/>
          </p:nvSpPr>
          <p:spPr>
            <a:xfrm>
              <a:off x="1777978" y="2675752"/>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6</a:t>
              </a:r>
            </a:p>
          </p:txBody>
        </p:sp>
        <p:sp>
          <p:nvSpPr>
            <p:cNvPr id="23" name="Oval 22">
              <a:extLst>
                <a:ext uri="{FF2B5EF4-FFF2-40B4-BE49-F238E27FC236}">
                  <a16:creationId xmlns:a16="http://schemas.microsoft.com/office/drawing/2014/main" id="{A5917A16-D231-47F3-864F-9FD7AAA0A6AC}"/>
                </a:ext>
              </a:extLst>
            </p:cNvPr>
            <p:cNvSpPr/>
            <p:nvPr/>
          </p:nvSpPr>
          <p:spPr>
            <a:xfrm>
              <a:off x="2795039" y="3217145"/>
              <a:ext cx="261962" cy="236462"/>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1b</a:t>
              </a:r>
            </a:p>
          </p:txBody>
        </p:sp>
        <p:sp>
          <p:nvSpPr>
            <p:cNvPr id="24" name="Oval 23">
              <a:extLst>
                <a:ext uri="{FF2B5EF4-FFF2-40B4-BE49-F238E27FC236}">
                  <a16:creationId xmlns:a16="http://schemas.microsoft.com/office/drawing/2014/main" id="{AE249622-D6A7-4CD3-8FB6-A87008DF84CE}"/>
                </a:ext>
              </a:extLst>
            </p:cNvPr>
            <p:cNvSpPr/>
            <p:nvPr/>
          </p:nvSpPr>
          <p:spPr>
            <a:xfrm>
              <a:off x="1312316" y="3004574"/>
              <a:ext cx="253644" cy="224487"/>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1c</a:t>
              </a:r>
            </a:p>
          </p:txBody>
        </p:sp>
        <p:cxnSp>
          <p:nvCxnSpPr>
            <p:cNvPr id="25" name="Straight Arrow Connector 24">
              <a:extLst>
                <a:ext uri="{FF2B5EF4-FFF2-40B4-BE49-F238E27FC236}">
                  <a16:creationId xmlns:a16="http://schemas.microsoft.com/office/drawing/2014/main" id="{7B9E2A55-C079-4EA2-8D1A-8A5D9460EC57}"/>
                </a:ext>
              </a:extLst>
            </p:cNvPr>
            <p:cNvCxnSpPr/>
            <p:nvPr/>
          </p:nvCxnSpPr>
          <p:spPr>
            <a:xfrm flipV="1">
              <a:off x="1709227" y="3153955"/>
              <a:ext cx="451526" cy="3155"/>
            </a:xfrm>
            <a:prstGeom prst="straightConnector1">
              <a:avLst/>
            </a:prstGeom>
            <a:ln w="25400" cmpd="sng">
              <a:solidFill>
                <a:schemeClr val="tx1"/>
              </a:solidFill>
              <a:tailEnd type="arrow" w="lg" len="lg"/>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605F3729-EF81-4B72-8CC0-EAC1200ADC22}"/>
                </a:ext>
              </a:extLst>
            </p:cNvPr>
            <p:cNvCxnSpPr/>
            <p:nvPr/>
          </p:nvCxnSpPr>
          <p:spPr>
            <a:xfrm flipH="1">
              <a:off x="1667658" y="3307406"/>
              <a:ext cx="510018" cy="0"/>
            </a:xfrm>
            <a:prstGeom prst="straightConnector1">
              <a:avLst/>
            </a:prstGeom>
            <a:ln w="25400" cmpd="sng">
              <a:solidFill>
                <a:schemeClr val="tx1"/>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2F3A23CA-B842-4DA2-AB6A-63D560D833C3}"/>
                </a:ext>
              </a:extLst>
            </p:cNvPr>
            <p:cNvSpPr txBox="1"/>
            <p:nvPr/>
          </p:nvSpPr>
          <p:spPr>
            <a:xfrm>
              <a:off x="6167596" y="2460000"/>
              <a:ext cx="828305" cy="280870"/>
            </a:xfrm>
            <a:prstGeom prst="rect">
              <a:avLst/>
            </a:prstGeom>
            <a:noFill/>
            <a:ln>
              <a:noFill/>
            </a:ln>
          </p:spPr>
          <p:txBody>
            <a:bodyPr wrap="none" lIns="0" tIns="0" rIns="0" bIns="0" rtlCol="0">
              <a:noAutofit/>
            </a:bodyPr>
            <a:lstStyle/>
            <a:p>
              <a:pPr defTabSz="685800"/>
              <a:r>
                <a:rPr lang="en-US" sz="1050" i="1" dirty="0">
                  <a:solidFill>
                    <a:srgbClr val="44546A"/>
                  </a:solidFill>
                </a:rPr>
                <a:t>Config Value</a:t>
              </a:r>
            </a:p>
            <a:p>
              <a:pPr defTabSz="685800"/>
              <a:r>
                <a:rPr lang="en-US" sz="1050" i="1" dirty="0">
                  <a:solidFill>
                    <a:srgbClr val="44546A"/>
                  </a:solidFill>
                </a:rPr>
                <a:t>Change Notifn</a:t>
              </a:r>
            </a:p>
          </p:txBody>
        </p:sp>
        <p:sp>
          <p:nvSpPr>
            <p:cNvPr id="28" name="TextBox 27">
              <a:extLst>
                <a:ext uri="{FF2B5EF4-FFF2-40B4-BE49-F238E27FC236}">
                  <a16:creationId xmlns:a16="http://schemas.microsoft.com/office/drawing/2014/main" id="{4C9EA9DB-8EF9-44E2-A230-8710F8F1A045}"/>
                </a:ext>
              </a:extLst>
            </p:cNvPr>
            <p:cNvSpPr txBox="1"/>
            <p:nvPr/>
          </p:nvSpPr>
          <p:spPr>
            <a:xfrm>
              <a:off x="7718962" y="2383694"/>
              <a:ext cx="828305" cy="209823"/>
            </a:xfrm>
            <a:prstGeom prst="rect">
              <a:avLst/>
            </a:prstGeom>
            <a:noFill/>
            <a:ln>
              <a:noFill/>
            </a:ln>
          </p:spPr>
          <p:txBody>
            <a:bodyPr wrap="none" lIns="0" tIns="0" rIns="0" bIns="0" rtlCol="0">
              <a:noAutofit/>
            </a:bodyPr>
            <a:lstStyle/>
            <a:p>
              <a:pPr defTabSz="685800"/>
              <a:r>
                <a:rPr lang="en-US" sz="1050" dirty="0">
                  <a:solidFill>
                    <a:prstClr val="black"/>
                  </a:solidFill>
                </a:rPr>
                <a:t>(Netconf/Yang)</a:t>
              </a:r>
            </a:p>
          </p:txBody>
        </p:sp>
        <p:sp>
          <p:nvSpPr>
            <p:cNvPr id="29" name="Oval 28">
              <a:extLst>
                <a:ext uri="{FF2B5EF4-FFF2-40B4-BE49-F238E27FC236}">
                  <a16:creationId xmlns:a16="http://schemas.microsoft.com/office/drawing/2014/main" id="{F080486F-C8B3-47DC-99F9-D3940A81C423}"/>
                </a:ext>
              </a:extLst>
            </p:cNvPr>
            <p:cNvSpPr/>
            <p:nvPr/>
          </p:nvSpPr>
          <p:spPr>
            <a:xfrm>
              <a:off x="3286042" y="3001160"/>
              <a:ext cx="250973" cy="271917"/>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9</a:t>
              </a:r>
            </a:p>
          </p:txBody>
        </p:sp>
        <p:cxnSp>
          <p:nvCxnSpPr>
            <p:cNvPr id="30" name="Straight Arrow Connector 29">
              <a:extLst>
                <a:ext uri="{FF2B5EF4-FFF2-40B4-BE49-F238E27FC236}">
                  <a16:creationId xmlns:a16="http://schemas.microsoft.com/office/drawing/2014/main" id="{8E8C262B-3FED-4851-9A36-E04A15337350}"/>
                </a:ext>
              </a:extLst>
            </p:cNvPr>
            <p:cNvCxnSpPr>
              <a:cxnSpLocks/>
            </p:cNvCxnSpPr>
            <p:nvPr/>
          </p:nvCxnSpPr>
          <p:spPr>
            <a:xfrm flipV="1">
              <a:off x="5418545" y="2470941"/>
              <a:ext cx="1474" cy="365849"/>
            </a:xfrm>
            <a:prstGeom prst="straightConnector1">
              <a:avLst/>
            </a:prstGeom>
            <a:ln w="25400" cmpd="sng">
              <a:solidFill>
                <a:schemeClr val="tx1"/>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31" name="Oval 30">
              <a:extLst>
                <a:ext uri="{FF2B5EF4-FFF2-40B4-BE49-F238E27FC236}">
                  <a16:creationId xmlns:a16="http://schemas.microsoft.com/office/drawing/2014/main" id="{E96BC5F6-86D0-458A-8735-32C1DA0E5E72}"/>
                </a:ext>
              </a:extLst>
            </p:cNvPr>
            <p:cNvSpPr/>
            <p:nvPr/>
          </p:nvSpPr>
          <p:spPr>
            <a:xfrm>
              <a:off x="5684896" y="2877898"/>
              <a:ext cx="261962" cy="236462"/>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1d</a:t>
              </a:r>
            </a:p>
          </p:txBody>
        </p:sp>
        <p:sp>
          <p:nvSpPr>
            <p:cNvPr id="32" name="Oval 31">
              <a:extLst>
                <a:ext uri="{FF2B5EF4-FFF2-40B4-BE49-F238E27FC236}">
                  <a16:creationId xmlns:a16="http://schemas.microsoft.com/office/drawing/2014/main" id="{32FB668D-D96B-4B1E-979C-EE6C84AD163A}"/>
                </a:ext>
              </a:extLst>
            </p:cNvPr>
            <p:cNvSpPr/>
            <p:nvPr/>
          </p:nvSpPr>
          <p:spPr>
            <a:xfrm>
              <a:off x="3787610" y="3116768"/>
              <a:ext cx="291531" cy="248874"/>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1a</a:t>
              </a:r>
            </a:p>
          </p:txBody>
        </p:sp>
        <p:cxnSp>
          <p:nvCxnSpPr>
            <p:cNvPr id="33" name="Straight Arrow Connector 32">
              <a:extLst>
                <a:ext uri="{FF2B5EF4-FFF2-40B4-BE49-F238E27FC236}">
                  <a16:creationId xmlns:a16="http://schemas.microsoft.com/office/drawing/2014/main" id="{9B1D2396-FA74-44F8-9BD8-462E96476633}"/>
                </a:ext>
              </a:extLst>
            </p:cNvPr>
            <p:cNvCxnSpPr/>
            <p:nvPr/>
          </p:nvCxnSpPr>
          <p:spPr>
            <a:xfrm flipH="1">
              <a:off x="1667658" y="2970761"/>
              <a:ext cx="2080646" cy="0"/>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34" name="Oval 33">
              <a:extLst>
                <a:ext uri="{FF2B5EF4-FFF2-40B4-BE49-F238E27FC236}">
                  <a16:creationId xmlns:a16="http://schemas.microsoft.com/office/drawing/2014/main" id="{6A382E40-C625-4131-BFAC-C260C285790E}"/>
                </a:ext>
              </a:extLst>
            </p:cNvPr>
            <p:cNvSpPr/>
            <p:nvPr/>
          </p:nvSpPr>
          <p:spPr>
            <a:xfrm>
              <a:off x="1773948" y="3003463"/>
              <a:ext cx="220550" cy="236462"/>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8</a:t>
              </a:r>
            </a:p>
          </p:txBody>
        </p:sp>
        <p:sp>
          <p:nvSpPr>
            <p:cNvPr id="35" name="Oval 34">
              <a:extLst>
                <a:ext uri="{FF2B5EF4-FFF2-40B4-BE49-F238E27FC236}">
                  <a16:creationId xmlns:a16="http://schemas.microsoft.com/office/drawing/2014/main" id="{A6B16915-E0BC-4F17-96AD-03DD6F52B835}"/>
                </a:ext>
              </a:extLst>
            </p:cNvPr>
            <p:cNvSpPr/>
            <p:nvPr/>
          </p:nvSpPr>
          <p:spPr>
            <a:xfrm>
              <a:off x="4543226" y="2871332"/>
              <a:ext cx="250973" cy="271917"/>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10</a:t>
              </a:r>
            </a:p>
          </p:txBody>
        </p:sp>
        <p:cxnSp>
          <p:nvCxnSpPr>
            <p:cNvPr id="36" name="Straight Arrow Connector 35">
              <a:extLst>
                <a:ext uri="{FF2B5EF4-FFF2-40B4-BE49-F238E27FC236}">
                  <a16:creationId xmlns:a16="http://schemas.microsoft.com/office/drawing/2014/main" id="{FEEA2E13-90BA-4C5D-AD68-0D6E9FDCC939}"/>
                </a:ext>
              </a:extLst>
            </p:cNvPr>
            <p:cNvCxnSpPr>
              <a:cxnSpLocks/>
            </p:cNvCxnSpPr>
            <p:nvPr/>
          </p:nvCxnSpPr>
          <p:spPr>
            <a:xfrm flipH="1" flipV="1">
              <a:off x="5601449" y="2172099"/>
              <a:ext cx="1806" cy="679857"/>
            </a:xfrm>
            <a:prstGeom prst="straightConnector1">
              <a:avLst/>
            </a:prstGeom>
            <a:ln w="25400" cmpd="sng">
              <a:solidFill>
                <a:schemeClr val="tx1"/>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EEB465C8-2AC8-4B92-AE59-6A38F32C9112}"/>
                </a:ext>
              </a:extLst>
            </p:cNvPr>
            <p:cNvCxnSpPr/>
            <p:nvPr/>
          </p:nvCxnSpPr>
          <p:spPr>
            <a:xfrm flipH="1">
              <a:off x="6101869" y="3014225"/>
              <a:ext cx="1039565" cy="11193"/>
            </a:xfrm>
            <a:prstGeom prst="straightConnector1">
              <a:avLst/>
            </a:prstGeom>
            <a:ln w="25400" cmpd="sng">
              <a:solidFill>
                <a:schemeClr val="accent6"/>
              </a:solidFill>
              <a:headEnd type="none"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38" name="TextBox 37">
              <a:extLst>
                <a:ext uri="{FF2B5EF4-FFF2-40B4-BE49-F238E27FC236}">
                  <a16:creationId xmlns:a16="http://schemas.microsoft.com/office/drawing/2014/main" id="{3B89B3E4-3D1A-411F-A2EE-3A12DBC65638}"/>
                </a:ext>
              </a:extLst>
            </p:cNvPr>
            <p:cNvSpPr txBox="1"/>
            <p:nvPr/>
          </p:nvSpPr>
          <p:spPr>
            <a:xfrm>
              <a:off x="6957674" y="4707159"/>
              <a:ext cx="1596912" cy="507831"/>
            </a:xfrm>
            <a:prstGeom prst="rect">
              <a:avLst/>
            </a:prstGeom>
            <a:noFill/>
          </p:spPr>
          <p:txBody>
            <a:bodyPr wrap="none" rtlCol="0">
              <a:spAutoFit/>
            </a:bodyPr>
            <a:lstStyle/>
            <a:p>
              <a:pPr defTabSz="685800"/>
              <a:r>
                <a:rPr lang="en-US" sz="1350" dirty="0">
                  <a:solidFill>
                    <a:prstClr val="black"/>
                  </a:solidFill>
                </a:rPr>
                <a:t>(*SDN-C work done </a:t>
              </a:r>
            </a:p>
            <a:p>
              <a:pPr defTabSz="685800"/>
              <a:r>
                <a:rPr lang="en-US" sz="1350" dirty="0">
                  <a:solidFill>
                    <a:prstClr val="black"/>
                  </a:solidFill>
                </a:rPr>
                <a:t>in SDN-R team)</a:t>
              </a:r>
            </a:p>
          </p:txBody>
        </p:sp>
        <p:cxnSp>
          <p:nvCxnSpPr>
            <p:cNvPr id="39" name="Elbow Connector 103">
              <a:extLst>
                <a:ext uri="{FF2B5EF4-FFF2-40B4-BE49-F238E27FC236}">
                  <a16:creationId xmlns:a16="http://schemas.microsoft.com/office/drawing/2014/main" id="{5E23DCA2-4541-4A11-A699-6E60C8F674A1}"/>
                </a:ext>
              </a:extLst>
            </p:cNvPr>
            <p:cNvCxnSpPr>
              <a:cxnSpLocks/>
              <a:endCxn id="12" idx="0"/>
            </p:cNvCxnSpPr>
            <p:nvPr/>
          </p:nvCxnSpPr>
          <p:spPr>
            <a:xfrm rot="10800000" flipV="1">
              <a:off x="2674024" y="2488606"/>
              <a:ext cx="2735051" cy="543131"/>
            </a:xfrm>
            <a:prstGeom prst="bentConnector2">
              <a:avLst/>
            </a:prstGeom>
            <a:ln w="28575" cmpd="sng">
              <a:solidFill>
                <a:schemeClr val="tx1"/>
              </a:solidFill>
              <a:prstDash val="solid"/>
              <a:headEnd type="none"/>
              <a:tailEnd type="arrow" w="lg" len="lg"/>
            </a:ln>
            <a:effectLst/>
          </p:spPr>
          <p:style>
            <a:lnRef idx="2">
              <a:schemeClr val="accent1"/>
            </a:lnRef>
            <a:fillRef idx="0">
              <a:schemeClr val="accent1"/>
            </a:fillRef>
            <a:effectRef idx="1">
              <a:schemeClr val="accent1"/>
            </a:effectRef>
            <a:fontRef idx="minor">
              <a:schemeClr val="tx1"/>
            </a:fontRef>
          </p:style>
        </p:cxnSp>
        <p:cxnSp>
          <p:nvCxnSpPr>
            <p:cNvPr id="40" name="Elbow Connector 103">
              <a:extLst>
                <a:ext uri="{FF2B5EF4-FFF2-40B4-BE49-F238E27FC236}">
                  <a16:creationId xmlns:a16="http://schemas.microsoft.com/office/drawing/2014/main" id="{8132926F-F56E-41EA-ACF1-04B6C918093E}"/>
                </a:ext>
              </a:extLst>
            </p:cNvPr>
            <p:cNvCxnSpPr>
              <a:cxnSpLocks/>
            </p:cNvCxnSpPr>
            <p:nvPr/>
          </p:nvCxnSpPr>
          <p:spPr>
            <a:xfrm>
              <a:off x="2945928" y="2642785"/>
              <a:ext cx="2191944" cy="203730"/>
            </a:xfrm>
            <a:prstGeom prst="bentConnector3">
              <a:avLst>
                <a:gd name="adj1" fmla="val 101103"/>
              </a:avLst>
            </a:prstGeom>
            <a:ln w="28575" cmpd="sng">
              <a:solidFill>
                <a:srgbClr val="FF0000"/>
              </a:solidFill>
              <a:prstDash val="solid"/>
              <a:headEnd type="arrow"/>
              <a:tailEnd type="none" w="lg" len="lg"/>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72316202-8B65-4971-B005-91253484644F}"/>
                </a:ext>
              </a:extLst>
            </p:cNvPr>
            <p:cNvCxnSpPr>
              <a:cxnSpLocks/>
            </p:cNvCxnSpPr>
            <p:nvPr/>
          </p:nvCxnSpPr>
          <p:spPr>
            <a:xfrm>
              <a:off x="2965236" y="3480931"/>
              <a:ext cx="15565" cy="351227"/>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42" name="Oval 41">
              <a:extLst>
                <a:ext uri="{FF2B5EF4-FFF2-40B4-BE49-F238E27FC236}">
                  <a16:creationId xmlns:a16="http://schemas.microsoft.com/office/drawing/2014/main" id="{9C418040-0CD3-4F0A-A6AB-E7D36B289FF7}"/>
                </a:ext>
              </a:extLst>
            </p:cNvPr>
            <p:cNvSpPr/>
            <p:nvPr/>
          </p:nvSpPr>
          <p:spPr>
            <a:xfrm flipH="1">
              <a:off x="2488820" y="2548245"/>
              <a:ext cx="319005"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4b</a:t>
              </a:r>
            </a:p>
          </p:txBody>
        </p:sp>
        <p:sp>
          <p:nvSpPr>
            <p:cNvPr id="43" name="Oval 42">
              <a:extLst>
                <a:ext uri="{FF2B5EF4-FFF2-40B4-BE49-F238E27FC236}">
                  <a16:creationId xmlns:a16="http://schemas.microsoft.com/office/drawing/2014/main" id="{4F483767-BFE0-448E-9971-BFE02D30EC48}"/>
                </a:ext>
              </a:extLst>
            </p:cNvPr>
            <p:cNvSpPr/>
            <p:nvPr/>
          </p:nvSpPr>
          <p:spPr>
            <a:xfrm>
              <a:off x="3213721" y="2566486"/>
              <a:ext cx="333299"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4a</a:t>
              </a:r>
            </a:p>
          </p:txBody>
        </p:sp>
        <p:cxnSp>
          <p:nvCxnSpPr>
            <p:cNvPr id="44" name="Straight Arrow Connector 43">
              <a:extLst>
                <a:ext uri="{FF2B5EF4-FFF2-40B4-BE49-F238E27FC236}">
                  <a16:creationId xmlns:a16="http://schemas.microsoft.com/office/drawing/2014/main" id="{96D2208B-9505-4C02-8BB2-86DF107FEE0F}"/>
                </a:ext>
              </a:extLst>
            </p:cNvPr>
            <p:cNvCxnSpPr/>
            <p:nvPr/>
          </p:nvCxnSpPr>
          <p:spPr>
            <a:xfrm flipH="1" flipV="1">
              <a:off x="6101869" y="3214010"/>
              <a:ext cx="1039565" cy="3135"/>
            </a:xfrm>
            <a:prstGeom prst="straightConnector1">
              <a:avLst/>
            </a:prstGeom>
            <a:ln w="25400" cmpd="sng">
              <a:solidFill>
                <a:schemeClr val="accent6"/>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45" name="TextBox 44">
              <a:extLst>
                <a:ext uri="{FF2B5EF4-FFF2-40B4-BE49-F238E27FC236}">
                  <a16:creationId xmlns:a16="http://schemas.microsoft.com/office/drawing/2014/main" id="{BC521511-DDB0-4B21-B55B-4F95ECD8E972}"/>
                </a:ext>
              </a:extLst>
            </p:cNvPr>
            <p:cNvSpPr txBox="1"/>
            <p:nvPr/>
          </p:nvSpPr>
          <p:spPr>
            <a:xfrm>
              <a:off x="6120224" y="3333598"/>
              <a:ext cx="1149797" cy="214517"/>
            </a:xfrm>
            <a:prstGeom prst="rect">
              <a:avLst/>
            </a:prstGeom>
            <a:noFill/>
            <a:ln>
              <a:noFill/>
            </a:ln>
          </p:spPr>
          <p:txBody>
            <a:bodyPr wrap="none" lIns="0" tIns="0" rIns="0" bIns="0" rtlCol="0">
              <a:noAutofit/>
            </a:bodyPr>
            <a:lstStyle/>
            <a:p>
              <a:pPr defTabSz="685800"/>
              <a:r>
                <a:rPr lang="en-US" sz="1050" i="1" dirty="0">
                  <a:solidFill>
                    <a:srgbClr val="44546A"/>
                  </a:solidFill>
                </a:rPr>
                <a:t>Config Value Change</a:t>
              </a:r>
            </a:p>
          </p:txBody>
        </p:sp>
        <p:sp>
          <p:nvSpPr>
            <p:cNvPr id="46" name="Oval 45">
              <a:extLst>
                <a:ext uri="{FF2B5EF4-FFF2-40B4-BE49-F238E27FC236}">
                  <a16:creationId xmlns:a16="http://schemas.microsoft.com/office/drawing/2014/main" id="{04F4E238-0BF7-4EB4-9567-D57E28E4B8A9}"/>
                </a:ext>
              </a:extLst>
            </p:cNvPr>
            <p:cNvSpPr/>
            <p:nvPr/>
          </p:nvSpPr>
          <p:spPr>
            <a:xfrm>
              <a:off x="6645260" y="3057503"/>
              <a:ext cx="250973" cy="271917"/>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11</a:t>
              </a:r>
            </a:p>
          </p:txBody>
        </p:sp>
        <p:cxnSp>
          <p:nvCxnSpPr>
            <p:cNvPr id="47" name="Straight Arrow Connector 46">
              <a:extLst>
                <a:ext uri="{FF2B5EF4-FFF2-40B4-BE49-F238E27FC236}">
                  <a16:creationId xmlns:a16="http://schemas.microsoft.com/office/drawing/2014/main" id="{9916AC66-47DD-4756-B6AE-D72B3770C406}"/>
                </a:ext>
              </a:extLst>
            </p:cNvPr>
            <p:cNvCxnSpPr/>
            <p:nvPr/>
          </p:nvCxnSpPr>
          <p:spPr>
            <a:xfrm flipH="1">
              <a:off x="7276291" y="2212223"/>
              <a:ext cx="366770" cy="1"/>
            </a:xfrm>
            <a:prstGeom prst="straightConnector1">
              <a:avLst/>
            </a:prstGeom>
            <a:ln w="25400" cmpd="sng">
              <a:solidFill>
                <a:schemeClr val="tx1"/>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a:extLst>
                <a:ext uri="{FF2B5EF4-FFF2-40B4-BE49-F238E27FC236}">
                  <a16:creationId xmlns:a16="http://schemas.microsoft.com/office/drawing/2014/main" id="{D67F0B6E-E3C4-41A5-94BD-03B41D2B1103}"/>
                </a:ext>
              </a:extLst>
            </p:cNvPr>
            <p:cNvCxnSpPr/>
            <p:nvPr/>
          </p:nvCxnSpPr>
          <p:spPr>
            <a:xfrm flipH="1">
              <a:off x="7276291" y="2339322"/>
              <a:ext cx="366770" cy="1"/>
            </a:xfrm>
            <a:prstGeom prst="straightConnector1">
              <a:avLst/>
            </a:prstGeom>
            <a:ln w="25400" cmpd="sng">
              <a:solidFill>
                <a:srgbClr val="FF0000"/>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49" name="Straight Arrow Connector 48">
              <a:extLst>
                <a:ext uri="{FF2B5EF4-FFF2-40B4-BE49-F238E27FC236}">
                  <a16:creationId xmlns:a16="http://schemas.microsoft.com/office/drawing/2014/main" id="{DD7E994B-8234-4FF5-9915-C98841187A36}"/>
                </a:ext>
              </a:extLst>
            </p:cNvPr>
            <p:cNvCxnSpPr/>
            <p:nvPr/>
          </p:nvCxnSpPr>
          <p:spPr>
            <a:xfrm flipH="1">
              <a:off x="7268809" y="2466421"/>
              <a:ext cx="366770" cy="1"/>
            </a:xfrm>
            <a:prstGeom prst="straightConnector1">
              <a:avLst/>
            </a:prstGeom>
            <a:ln w="25400" cmpd="sng">
              <a:solidFill>
                <a:srgbClr val="92D050"/>
              </a:solidFill>
              <a:headEnd type="none"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50" name="TextBox 49">
              <a:extLst>
                <a:ext uri="{FF2B5EF4-FFF2-40B4-BE49-F238E27FC236}">
                  <a16:creationId xmlns:a16="http://schemas.microsoft.com/office/drawing/2014/main" id="{3E46953F-8B89-4964-84AE-034132ECBDBF}"/>
                </a:ext>
              </a:extLst>
            </p:cNvPr>
            <p:cNvSpPr txBox="1"/>
            <p:nvPr/>
          </p:nvSpPr>
          <p:spPr>
            <a:xfrm>
              <a:off x="7718962" y="2220375"/>
              <a:ext cx="828305" cy="209823"/>
            </a:xfrm>
            <a:prstGeom prst="rect">
              <a:avLst/>
            </a:prstGeom>
            <a:noFill/>
            <a:ln>
              <a:noFill/>
            </a:ln>
          </p:spPr>
          <p:txBody>
            <a:bodyPr wrap="none" lIns="0" tIns="0" rIns="0" bIns="0" rtlCol="0">
              <a:noAutofit/>
            </a:bodyPr>
            <a:lstStyle/>
            <a:p>
              <a:pPr defTabSz="685800"/>
              <a:r>
                <a:rPr lang="en-US" sz="1050" dirty="0">
                  <a:solidFill>
                    <a:prstClr val="black"/>
                  </a:solidFill>
                </a:rPr>
                <a:t>DMaaP Message</a:t>
              </a:r>
            </a:p>
          </p:txBody>
        </p:sp>
        <p:sp>
          <p:nvSpPr>
            <p:cNvPr id="51" name="TextBox 50">
              <a:extLst>
                <a:ext uri="{FF2B5EF4-FFF2-40B4-BE49-F238E27FC236}">
                  <a16:creationId xmlns:a16="http://schemas.microsoft.com/office/drawing/2014/main" id="{6FC20D39-D0D7-474C-8AD9-60E10DD473A7}"/>
                </a:ext>
              </a:extLst>
            </p:cNvPr>
            <p:cNvSpPr txBox="1"/>
            <p:nvPr/>
          </p:nvSpPr>
          <p:spPr>
            <a:xfrm>
              <a:off x="7718962" y="2067188"/>
              <a:ext cx="828305" cy="209823"/>
            </a:xfrm>
            <a:prstGeom prst="rect">
              <a:avLst/>
            </a:prstGeom>
            <a:noFill/>
            <a:ln>
              <a:noFill/>
            </a:ln>
          </p:spPr>
          <p:txBody>
            <a:bodyPr wrap="none" lIns="0" tIns="0" rIns="0" bIns="0" rtlCol="0">
              <a:noAutofit/>
            </a:bodyPr>
            <a:lstStyle/>
            <a:p>
              <a:pPr defTabSz="685800"/>
              <a:r>
                <a:rPr lang="en-US" sz="1050" dirty="0">
                  <a:solidFill>
                    <a:prstClr val="black"/>
                  </a:solidFill>
                </a:rPr>
                <a:t>REST API</a:t>
              </a:r>
            </a:p>
          </p:txBody>
        </p:sp>
        <p:sp>
          <p:nvSpPr>
            <p:cNvPr id="52" name="Oval 51">
              <a:extLst>
                <a:ext uri="{FF2B5EF4-FFF2-40B4-BE49-F238E27FC236}">
                  <a16:creationId xmlns:a16="http://schemas.microsoft.com/office/drawing/2014/main" id="{2C7C142A-807E-48CB-883A-55FC9AB47306}"/>
                </a:ext>
              </a:extLst>
            </p:cNvPr>
            <p:cNvSpPr/>
            <p:nvPr/>
          </p:nvSpPr>
          <p:spPr>
            <a:xfrm>
              <a:off x="6289009" y="2824569"/>
              <a:ext cx="254951"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3a</a:t>
              </a:r>
            </a:p>
          </p:txBody>
        </p:sp>
        <p:cxnSp>
          <p:nvCxnSpPr>
            <p:cNvPr id="53" name="Elbow Connector 103">
              <a:extLst>
                <a:ext uri="{FF2B5EF4-FFF2-40B4-BE49-F238E27FC236}">
                  <a16:creationId xmlns:a16="http://schemas.microsoft.com/office/drawing/2014/main" id="{E3A79884-2E09-4DC0-9DF8-7A6BE5E11575}"/>
                </a:ext>
              </a:extLst>
            </p:cNvPr>
            <p:cNvCxnSpPr>
              <a:cxnSpLocks/>
            </p:cNvCxnSpPr>
            <p:nvPr/>
          </p:nvCxnSpPr>
          <p:spPr>
            <a:xfrm rot="10800000" flipV="1">
              <a:off x="1246603" y="2188292"/>
              <a:ext cx="4354847" cy="677896"/>
            </a:xfrm>
            <a:prstGeom prst="bentConnector2">
              <a:avLst/>
            </a:prstGeom>
            <a:ln w="28575" cmpd="sng">
              <a:solidFill>
                <a:schemeClr val="tx1"/>
              </a:solidFill>
              <a:prstDash val="solid"/>
              <a:tailEnd type="arrow" w="lg" len="lg"/>
            </a:ln>
            <a:effectLst/>
          </p:spPr>
          <p:style>
            <a:lnRef idx="2">
              <a:schemeClr val="accent1"/>
            </a:lnRef>
            <a:fillRef idx="0">
              <a:schemeClr val="accent1"/>
            </a:fillRef>
            <a:effectRef idx="1">
              <a:schemeClr val="accent1"/>
            </a:effectRef>
            <a:fontRef idx="minor">
              <a:schemeClr val="tx1"/>
            </a:fontRef>
          </p:style>
        </p:cxnSp>
        <p:sp>
          <p:nvSpPr>
            <p:cNvPr id="54" name="Oval 53">
              <a:extLst>
                <a:ext uri="{FF2B5EF4-FFF2-40B4-BE49-F238E27FC236}">
                  <a16:creationId xmlns:a16="http://schemas.microsoft.com/office/drawing/2014/main" id="{558B9EB5-DA12-402D-8AEC-0CB2F27C73D2}"/>
                </a:ext>
              </a:extLst>
            </p:cNvPr>
            <p:cNvSpPr/>
            <p:nvPr/>
          </p:nvSpPr>
          <p:spPr>
            <a:xfrm>
              <a:off x="1107538" y="2287181"/>
              <a:ext cx="274517" cy="255548"/>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7</a:t>
              </a:r>
            </a:p>
          </p:txBody>
        </p:sp>
        <p:sp>
          <p:nvSpPr>
            <p:cNvPr id="55" name="Rectangle 54">
              <a:extLst>
                <a:ext uri="{FF2B5EF4-FFF2-40B4-BE49-F238E27FC236}">
                  <a16:creationId xmlns:a16="http://schemas.microsoft.com/office/drawing/2014/main" id="{3B911564-6D01-4351-95CE-5DA6238A50AE}"/>
                </a:ext>
              </a:extLst>
            </p:cNvPr>
            <p:cNvSpPr/>
            <p:nvPr/>
          </p:nvSpPr>
          <p:spPr>
            <a:xfrm>
              <a:off x="5234130" y="2669355"/>
              <a:ext cx="758810" cy="187790"/>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ConfigDB</a:t>
              </a:r>
            </a:p>
          </p:txBody>
        </p:sp>
        <p:sp>
          <p:nvSpPr>
            <p:cNvPr id="56" name="Oval 55">
              <a:extLst>
                <a:ext uri="{FF2B5EF4-FFF2-40B4-BE49-F238E27FC236}">
                  <a16:creationId xmlns:a16="http://schemas.microsoft.com/office/drawing/2014/main" id="{79872862-C034-413E-9785-3F4173436B99}"/>
                </a:ext>
              </a:extLst>
            </p:cNvPr>
            <p:cNvSpPr/>
            <p:nvPr/>
          </p:nvSpPr>
          <p:spPr>
            <a:xfrm>
              <a:off x="6282260" y="3913956"/>
              <a:ext cx="268448" cy="275260"/>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3b</a:t>
              </a:r>
            </a:p>
          </p:txBody>
        </p:sp>
        <p:cxnSp>
          <p:nvCxnSpPr>
            <p:cNvPr id="57" name="Elbow Connector 53">
              <a:extLst>
                <a:ext uri="{FF2B5EF4-FFF2-40B4-BE49-F238E27FC236}">
                  <a16:creationId xmlns:a16="http://schemas.microsoft.com/office/drawing/2014/main" id="{A401520D-938A-4B4B-A15A-F97642E6637E}"/>
                </a:ext>
              </a:extLst>
            </p:cNvPr>
            <p:cNvCxnSpPr/>
            <p:nvPr/>
          </p:nvCxnSpPr>
          <p:spPr>
            <a:xfrm rot="5400000">
              <a:off x="7286158" y="3810508"/>
              <a:ext cx="865610" cy="3"/>
            </a:xfrm>
            <a:prstGeom prst="bentConnector3">
              <a:avLst>
                <a:gd name="adj1" fmla="val 50000"/>
              </a:avLst>
            </a:prstGeom>
            <a:ln w="25400" cmpd="sng">
              <a:solidFill>
                <a:schemeClr val="accent6"/>
              </a:solidFill>
              <a:tailEnd type="none" w="lg" len="lg"/>
            </a:ln>
            <a:effectLst/>
          </p:spPr>
          <p:style>
            <a:lnRef idx="2">
              <a:schemeClr val="accent1"/>
            </a:lnRef>
            <a:fillRef idx="0">
              <a:schemeClr val="accent1"/>
            </a:fillRef>
            <a:effectRef idx="1">
              <a:schemeClr val="accent1"/>
            </a:effectRef>
            <a:fontRef idx="minor">
              <a:schemeClr val="tx1"/>
            </a:fontRef>
          </p:style>
        </p:cxnSp>
        <p:cxnSp>
          <p:nvCxnSpPr>
            <p:cNvPr id="58" name="Straight Arrow Connector 57">
              <a:extLst>
                <a:ext uri="{FF2B5EF4-FFF2-40B4-BE49-F238E27FC236}">
                  <a16:creationId xmlns:a16="http://schemas.microsoft.com/office/drawing/2014/main" id="{57EE8F96-9849-47B3-94FF-B50D9AF0A60C}"/>
                </a:ext>
              </a:extLst>
            </p:cNvPr>
            <p:cNvCxnSpPr>
              <a:endCxn id="64" idx="3"/>
            </p:cNvCxnSpPr>
            <p:nvPr/>
          </p:nvCxnSpPr>
          <p:spPr>
            <a:xfrm flipH="1">
              <a:off x="3240268" y="4243313"/>
              <a:ext cx="4478696" cy="30627"/>
            </a:xfrm>
            <a:prstGeom prst="straightConnector1">
              <a:avLst/>
            </a:prstGeom>
            <a:ln w="25400" cmpd="sng">
              <a:solidFill>
                <a:schemeClr val="accent6"/>
              </a:solidFill>
              <a:tailEnd type="arrow" w="lg" len="lg"/>
            </a:ln>
            <a:effectLst/>
          </p:spPr>
          <p:style>
            <a:lnRef idx="2">
              <a:schemeClr val="accent1"/>
            </a:lnRef>
            <a:fillRef idx="0">
              <a:schemeClr val="accent1"/>
            </a:fillRef>
            <a:effectRef idx="1">
              <a:schemeClr val="accent1"/>
            </a:effectRef>
            <a:fontRef idx="minor">
              <a:schemeClr val="tx1"/>
            </a:fontRef>
          </p:style>
        </p:cxnSp>
        <p:sp>
          <p:nvSpPr>
            <p:cNvPr id="59" name="TextBox 58">
              <a:extLst>
                <a:ext uri="{FF2B5EF4-FFF2-40B4-BE49-F238E27FC236}">
                  <a16:creationId xmlns:a16="http://schemas.microsoft.com/office/drawing/2014/main" id="{8C084F0B-A436-4B8D-BC28-7C8C15229644}"/>
                </a:ext>
              </a:extLst>
            </p:cNvPr>
            <p:cNvSpPr txBox="1"/>
            <p:nvPr/>
          </p:nvSpPr>
          <p:spPr>
            <a:xfrm>
              <a:off x="6562022" y="4308795"/>
              <a:ext cx="681538" cy="237091"/>
            </a:xfrm>
            <a:prstGeom prst="rect">
              <a:avLst/>
            </a:prstGeom>
            <a:noFill/>
            <a:ln>
              <a:noFill/>
            </a:ln>
          </p:spPr>
          <p:txBody>
            <a:bodyPr wrap="none" lIns="0" tIns="0" rIns="0" bIns="0" rtlCol="0">
              <a:noAutofit/>
            </a:bodyPr>
            <a:lstStyle/>
            <a:p>
              <a:pPr defTabSz="685800"/>
              <a:r>
                <a:rPr lang="en-US" sz="1050" i="1" dirty="0">
                  <a:solidFill>
                    <a:srgbClr val="44546A"/>
                  </a:solidFill>
                </a:rPr>
                <a:t>FM/PM KPIs</a:t>
              </a:r>
            </a:p>
          </p:txBody>
        </p:sp>
        <p:sp>
          <p:nvSpPr>
            <p:cNvPr id="60" name="Rectangle 59">
              <a:extLst>
                <a:ext uri="{FF2B5EF4-FFF2-40B4-BE49-F238E27FC236}">
                  <a16:creationId xmlns:a16="http://schemas.microsoft.com/office/drawing/2014/main" id="{452B12E9-0201-4992-BC66-5148109F1A1B}"/>
                </a:ext>
              </a:extLst>
            </p:cNvPr>
            <p:cNvSpPr/>
            <p:nvPr/>
          </p:nvSpPr>
          <p:spPr>
            <a:xfrm>
              <a:off x="2083725" y="1690733"/>
              <a:ext cx="522380" cy="314366"/>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SO</a:t>
              </a:r>
            </a:p>
          </p:txBody>
        </p:sp>
        <p:cxnSp>
          <p:nvCxnSpPr>
            <p:cNvPr id="61" name="Straight Arrow Connector 60">
              <a:extLst>
                <a:ext uri="{FF2B5EF4-FFF2-40B4-BE49-F238E27FC236}">
                  <a16:creationId xmlns:a16="http://schemas.microsoft.com/office/drawing/2014/main" id="{C0C77DDD-B5D1-440F-AB9F-3FD6DAFEB915}"/>
                </a:ext>
              </a:extLst>
            </p:cNvPr>
            <p:cNvCxnSpPr>
              <a:cxnSpLocks/>
            </p:cNvCxnSpPr>
            <p:nvPr/>
          </p:nvCxnSpPr>
          <p:spPr>
            <a:xfrm>
              <a:off x="2599522" y="3488456"/>
              <a:ext cx="0" cy="461074"/>
            </a:xfrm>
            <a:prstGeom prst="straightConnector1">
              <a:avLst/>
            </a:prstGeom>
            <a:ln w="25400" cmpd="sng">
              <a:solidFill>
                <a:schemeClr val="tx1"/>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sp>
          <p:nvSpPr>
            <p:cNvPr id="62" name="Oval 61">
              <a:extLst>
                <a:ext uri="{FF2B5EF4-FFF2-40B4-BE49-F238E27FC236}">
                  <a16:creationId xmlns:a16="http://schemas.microsoft.com/office/drawing/2014/main" id="{33E26BFB-82DC-46E4-AA1F-E754B623C84D}"/>
                </a:ext>
              </a:extLst>
            </p:cNvPr>
            <p:cNvSpPr/>
            <p:nvPr/>
          </p:nvSpPr>
          <p:spPr>
            <a:xfrm>
              <a:off x="3059124" y="3539829"/>
              <a:ext cx="333299"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4c</a:t>
              </a:r>
            </a:p>
          </p:txBody>
        </p:sp>
        <p:sp>
          <p:nvSpPr>
            <p:cNvPr id="63" name="Rectangle 62">
              <a:extLst>
                <a:ext uri="{FF2B5EF4-FFF2-40B4-BE49-F238E27FC236}">
                  <a16:creationId xmlns:a16="http://schemas.microsoft.com/office/drawing/2014/main" id="{6DF3075A-B177-4095-BF8F-22714C5F7873}"/>
                </a:ext>
              </a:extLst>
            </p:cNvPr>
            <p:cNvSpPr/>
            <p:nvPr/>
          </p:nvSpPr>
          <p:spPr>
            <a:xfrm>
              <a:off x="3730981" y="3949530"/>
              <a:ext cx="1128014" cy="632879"/>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DCAE Collector</a:t>
              </a:r>
            </a:p>
            <a:p>
              <a:pPr defTabSz="685800"/>
              <a:r>
                <a:rPr lang="en-US" sz="1350" dirty="0">
                  <a:solidFill>
                    <a:srgbClr val="44546A"/>
                  </a:solidFill>
                </a:rPr>
                <a:t>(VES)</a:t>
              </a:r>
            </a:p>
          </p:txBody>
        </p:sp>
        <p:sp>
          <p:nvSpPr>
            <p:cNvPr id="64" name="Rectangle 63">
              <a:extLst>
                <a:ext uri="{FF2B5EF4-FFF2-40B4-BE49-F238E27FC236}">
                  <a16:creationId xmlns:a16="http://schemas.microsoft.com/office/drawing/2014/main" id="{19A178ED-A8D3-4EF0-9FAB-D68B33D5A38E}"/>
                </a:ext>
              </a:extLst>
            </p:cNvPr>
            <p:cNvSpPr/>
            <p:nvPr/>
          </p:nvSpPr>
          <p:spPr>
            <a:xfrm>
              <a:off x="2096673" y="3974658"/>
              <a:ext cx="1143595" cy="598565"/>
            </a:xfrm>
            <a:prstGeom prst="rect">
              <a:avLst/>
            </a:prstGeom>
            <a:ln/>
          </p:spPr>
          <p:style>
            <a:lnRef idx="2">
              <a:schemeClr val="accent6"/>
            </a:lnRef>
            <a:fillRef idx="1">
              <a:schemeClr val="lt1"/>
            </a:fillRef>
            <a:effectRef idx="0">
              <a:schemeClr val="accent6"/>
            </a:effectRef>
            <a:fontRef idx="minor">
              <a:schemeClr val="dk1"/>
            </a:fontRef>
          </p:style>
          <p:txBody>
            <a:bodyPr rot="0" spcFirstLastPara="0" vertOverflow="overflow" horzOverflow="overflow" vert="horz" wrap="square" lIns="68580" tIns="0" rIns="0" bIns="0" numCol="1" spcCol="0" rtlCol="0" fromWordArt="0" anchor="t" anchorCtr="0" forceAA="0" compatLnSpc="1">
              <a:prstTxWarp prst="textNoShape">
                <a:avLst/>
              </a:prstTxWarp>
              <a:noAutofit/>
            </a:bodyPr>
            <a:lstStyle/>
            <a:p>
              <a:pPr defTabSz="685800"/>
              <a:r>
                <a:rPr lang="en-US" sz="1350" dirty="0">
                  <a:solidFill>
                    <a:srgbClr val="44546A"/>
                  </a:solidFill>
                </a:rPr>
                <a:t>DCAE Database</a:t>
              </a:r>
            </a:p>
          </p:txBody>
        </p:sp>
        <p:sp>
          <p:nvSpPr>
            <p:cNvPr id="65" name="Flowchart: Magnetic Disk 64">
              <a:extLst>
                <a:ext uri="{FF2B5EF4-FFF2-40B4-BE49-F238E27FC236}">
                  <a16:creationId xmlns:a16="http://schemas.microsoft.com/office/drawing/2014/main" id="{483FBA8C-F430-43C3-8E1A-1163C5AE0200}"/>
                </a:ext>
              </a:extLst>
            </p:cNvPr>
            <p:cNvSpPr/>
            <p:nvPr/>
          </p:nvSpPr>
          <p:spPr>
            <a:xfrm>
              <a:off x="2469333" y="4168889"/>
              <a:ext cx="253093" cy="236462"/>
            </a:xfrm>
            <a:prstGeom prst="flowChartMagneticDisk">
              <a:avLst/>
            </a:prstGeom>
            <a:solidFill>
              <a:srgbClr val="FFFF99"/>
            </a:solidFill>
            <a:ln/>
          </p:spPr>
          <p:style>
            <a:lnRef idx="2">
              <a:schemeClr val="accent6"/>
            </a:lnRef>
            <a:fillRef idx="1">
              <a:schemeClr val="lt1"/>
            </a:fillRef>
            <a:effectRef idx="0">
              <a:schemeClr val="accent6"/>
            </a:effectRef>
            <a:fontRef idx="minor">
              <a:schemeClr val="dk1"/>
            </a:fontRef>
          </p:style>
          <p:txBody>
            <a:bodyPr lIns="0" tIns="0" rIns="0" bIns="0" rtlCol="0" anchor="ctr"/>
            <a:lstStyle/>
            <a:p>
              <a:pPr algn="ctr" defTabSz="685800"/>
              <a:endParaRPr lang="en-US" sz="1350" dirty="0">
                <a:solidFill>
                  <a:prstClr val="black"/>
                </a:solidFill>
              </a:endParaRPr>
            </a:p>
          </p:txBody>
        </p:sp>
        <p:sp>
          <p:nvSpPr>
            <p:cNvPr id="66" name="TextBox 65">
              <a:extLst>
                <a:ext uri="{FF2B5EF4-FFF2-40B4-BE49-F238E27FC236}">
                  <a16:creationId xmlns:a16="http://schemas.microsoft.com/office/drawing/2014/main" id="{AC2BECE0-85BE-49DD-881A-E489854783D7}"/>
                </a:ext>
              </a:extLst>
            </p:cNvPr>
            <p:cNvSpPr txBox="1"/>
            <p:nvPr/>
          </p:nvSpPr>
          <p:spPr>
            <a:xfrm>
              <a:off x="2773873" y="4194622"/>
              <a:ext cx="425885" cy="206679"/>
            </a:xfrm>
            <a:prstGeom prst="rect">
              <a:avLst/>
            </a:prstGeom>
            <a:noFill/>
            <a:ln>
              <a:noFill/>
            </a:ln>
          </p:spPr>
          <p:txBody>
            <a:bodyPr wrap="none" lIns="0" tIns="0" rIns="0" bIns="0" rtlCol="0">
              <a:noAutofit/>
            </a:bodyPr>
            <a:lstStyle/>
            <a:p>
              <a:pPr defTabSz="685800"/>
              <a:r>
                <a:rPr lang="en-US" sz="1050" dirty="0">
                  <a:solidFill>
                    <a:srgbClr val="44546A"/>
                  </a:solidFill>
                </a:rPr>
                <a:t>FM/PM</a:t>
              </a:r>
            </a:p>
          </p:txBody>
        </p:sp>
        <p:sp>
          <p:nvSpPr>
            <p:cNvPr id="67" name="Oval 66">
              <a:extLst>
                <a:ext uri="{FF2B5EF4-FFF2-40B4-BE49-F238E27FC236}">
                  <a16:creationId xmlns:a16="http://schemas.microsoft.com/office/drawing/2014/main" id="{E29970B9-677B-4B28-9691-8013527B977B}"/>
                </a:ext>
              </a:extLst>
            </p:cNvPr>
            <p:cNvSpPr/>
            <p:nvPr/>
          </p:nvSpPr>
          <p:spPr>
            <a:xfrm>
              <a:off x="4373564" y="4194622"/>
              <a:ext cx="262848" cy="280239"/>
            </a:xfrm>
            <a:prstGeom prst="ellipse">
              <a:avLst/>
            </a:prstGeom>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prstClr val="white"/>
                  </a:solidFill>
                </a:rPr>
                <a:t>1e</a:t>
              </a:r>
            </a:p>
          </p:txBody>
        </p:sp>
        <p:sp>
          <p:nvSpPr>
            <p:cNvPr id="68" name="Oval 67">
              <a:extLst>
                <a:ext uri="{FF2B5EF4-FFF2-40B4-BE49-F238E27FC236}">
                  <a16:creationId xmlns:a16="http://schemas.microsoft.com/office/drawing/2014/main" id="{FA3EFA42-0608-439A-B834-A377B9E02681}"/>
                </a:ext>
              </a:extLst>
            </p:cNvPr>
            <p:cNvSpPr/>
            <p:nvPr/>
          </p:nvSpPr>
          <p:spPr>
            <a:xfrm>
              <a:off x="2183801" y="3552379"/>
              <a:ext cx="333299" cy="279779"/>
            </a:xfrm>
            <a:prstGeom prst="ellipse">
              <a:avLst/>
            </a:prstGeom>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defTabSz="685800"/>
              <a:r>
                <a:rPr lang="en-US" sz="1350" dirty="0">
                  <a:solidFill>
                    <a:srgbClr val="44546A"/>
                  </a:solidFill>
                </a:rPr>
                <a:t>4d</a:t>
              </a:r>
            </a:p>
          </p:txBody>
        </p:sp>
        <p:cxnSp>
          <p:nvCxnSpPr>
            <p:cNvPr id="69" name="Straight Arrow Connector 68">
              <a:extLst>
                <a:ext uri="{FF2B5EF4-FFF2-40B4-BE49-F238E27FC236}">
                  <a16:creationId xmlns:a16="http://schemas.microsoft.com/office/drawing/2014/main" id="{68D4B2AB-E3D8-4C22-B7AD-9A64925DFB94}"/>
                </a:ext>
              </a:extLst>
            </p:cNvPr>
            <p:cNvCxnSpPr>
              <a:cxnSpLocks/>
            </p:cNvCxnSpPr>
            <p:nvPr/>
          </p:nvCxnSpPr>
          <p:spPr>
            <a:xfrm>
              <a:off x="2973017" y="3828863"/>
              <a:ext cx="754571" cy="229043"/>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70" name="Straight Arrow Connector 69">
              <a:extLst>
                <a:ext uri="{FF2B5EF4-FFF2-40B4-BE49-F238E27FC236}">
                  <a16:creationId xmlns:a16="http://schemas.microsoft.com/office/drawing/2014/main" id="{1BF08F5D-D0F1-4CE6-9B56-4E1C08FA532E}"/>
                </a:ext>
              </a:extLst>
            </p:cNvPr>
            <p:cNvCxnSpPr>
              <a:cxnSpLocks/>
            </p:cNvCxnSpPr>
            <p:nvPr/>
          </p:nvCxnSpPr>
          <p:spPr>
            <a:xfrm flipH="1" flipV="1">
              <a:off x="2956560" y="2655570"/>
              <a:ext cx="1300" cy="376167"/>
            </a:xfrm>
            <a:prstGeom prst="straightConnector1">
              <a:avLst/>
            </a:prstGeom>
            <a:ln w="25400" cmpd="sng">
              <a:solidFill>
                <a:srgbClr val="FF0000"/>
              </a:solidFill>
              <a:headEnd type="arrow" w="lg" len="lg"/>
              <a:tailEnd type="none" w="lg" len="lg"/>
            </a:ln>
            <a:effectLst/>
          </p:spPr>
          <p:style>
            <a:lnRef idx="2">
              <a:schemeClr val="accent1"/>
            </a:lnRef>
            <a:fillRef idx="0">
              <a:schemeClr val="accent1"/>
            </a:fillRef>
            <a:effectRef idx="1">
              <a:schemeClr val="accent1"/>
            </a:effectRef>
            <a:fontRef idx="minor">
              <a:schemeClr val="tx1"/>
            </a:fontRef>
          </p:style>
        </p:cxnSp>
        <p:cxnSp>
          <p:nvCxnSpPr>
            <p:cNvPr id="71" name="Straight Arrow Connector 70">
              <a:extLst>
                <a:ext uri="{FF2B5EF4-FFF2-40B4-BE49-F238E27FC236}">
                  <a16:creationId xmlns:a16="http://schemas.microsoft.com/office/drawing/2014/main" id="{E30A2F80-8AFC-4E1F-8069-148BEA0565DF}"/>
                </a:ext>
              </a:extLst>
            </p:cNvPr>
            <p:cNvCxnSpPr>
              <a:cxnSpLocks/>
            </p:cNvCxnSpPr>
            <p:nvPr/>
          </p:nvCxnSpPr>
          <p:spPr>
            <a:xfrm>
              <a:off x="2370922" y="2009868"/>
              <a:ext cx="0" cy="1021870"/>
            </a:xfrm>
            <a:prstGeom prst="straightConnector1">
              <a:avLst/>
            </a:prstGeom>
            <a:ln w="25400" cmpd="sng">
              <a:solidFill>
                <a:schemeClr val="tx1"/>
              </a:solidFill>
              <a:headEnd type="arrow" w="lg" len="lg"/>
              <a:tailEnd type="arrow" w="lg" len="lg"/>
            </a:ln>
            <a:effectLst/>
          </p:spPr>
          <p:style>
            <a:lnRef idx="2">
              <a:schemeClr val="accent1"/>
            </a:lnRef>
            <a:fillRef idx="0">
              <a:schemeClr val="accent1"/>
            </a:fillRef>
            <a:effectRef idx="1">
              <a:schemeClr val="accent1"/>
            </a:effectRef>
            <a:fontRef idx="minor">
              <a:schemeClr val="tx1"/>
            </a:fontRef>
          </p:style>
        </p:cxnSp>
        <p:sp>
          <p:nvSpPr>
            <p:cNvPr id="72" name="TextBox 71">
              <a:extLst>
                <a:ext uri="{FF2B5EF4-FFF2-40B4-BE49-F238E27FC236}">
                  <a16:creationId xmlns:a16="http://schemas.microsoft.com/office/drawing/2014/main" id="{80F07B11-946C-4A08-A4DD-C894BD0C8799}"/>
                </a:ext>
              </a:extLst>
            </p:cNvPr>
            <p:cNvSpPr txBox="1"/>
            <p:nvPr/>
          </p:nvSpPr>
          <p:spPr>
            <a:xfrm>
              <a:off x="272579" y="3629000"/>
              <a:ext cx="1537727" cy="461665"/>
            </a:xfrm>
            <a:prstGeom prst="rect">
              <a:avLst/>
            </a:prstGeom>
            <a:noFill/>
          </p:spPr>
          <p:txBody>
            <a:bodyPr wrap="square" rtlCol="0">
              <a:spAutoFit/>
            </a:bodyPr>
            <a:lstStyle/>
            <a:p>
              <a:pPr marL="129779" indent="-129779" defTabSz="685800">
                <a:buFont typeface="Arial" panose="020B0604020202020204" pitchFamily="34" charset="0"/>
                <a:buChar char="•"/>
              </a:pPr>
              <a:r>
                <a:rPr lang="en-US" sz="1200" i="1" dirty="0">
                  <a:solidFill>
                    <a:srgbClr val="00B0F0"/>
                  </a:solidFill>
                </a:rPr>
                <a:t>PCI enhancements</a:t>
              </a:r>
            </a:p>
            <a:p>
              <a:pPr marL="129779" indent="-129779" defTabSz="685800">
                <a:buFont typeface="Arial" panose="020B0604020202020204" pitchFamily="34" charset="0"/>
                <a:buChar char="•"/>
              </a:pPr>
              <a:r>
                <a:rPr lang="en-US" sz="1200" i="1" dirty="0">
                  <a:solidFill>
                    <a:srgbClr val="00B0F0"/>
                  </a:solidFill>
                </a:rPr>
                <a:t>ANR function </a:t>
              </a:r>
            </a:p>
          </p:txBody>
        </p:sp>
        <p:sp>
          <p:nvSpPr>
            <p:cNvPr id="73" name="TextBox 72">
              <a:extLst>
                <a:ext uri="{FF2B5EF4-FFF2-40B4-BE49-F238E27FC236}">
                  <a16:creationId xmlns:a16="http://schemas.microsoft.com/office/drawing/2014/main" id="{E8BFD738-6117-4A28-AAB8-C26D860DAA05}"/>
                </a:ext>
              </a:extLst>
            </p:cNvPr>
            <p:cNvSpPr txBox="1"/>
            <p:nvPr/>
          </p:nvSpPr>
          <p:spPr>
            <a:xfrm>
              <a:off x="2564722" y="5063874"/>
              <a:ext cx="2332073" cy="276999"/>
            </a:xfrm>
            <a:prstGeom prst="rect">
              <a:avLst/>
            </a:prstGeom>
            <a:noFill/>
          </p:spPr>
          <p:txBody>
            <a:bodyPr wrap="square" rtlCol="0">
              <a:spAutoFit/>
            </a:bodyPr>
            <a:lstStyle/>
            <a:p>
              <a:pPr marL="129779" indent="-129779" defTabSz="685800">
                <a:buFont typeface="Arial" panose="020B0604020202020204" pitchFamily="34" charset="0"/>
                <a:buChar char="•"/>
              </a:pPr>
              <a:r>
                <a:rPr lang="en-US" sz="1200" i="1" dirty="0">
                  <a:solidFill>
                    <a:srgbClr val="00B0F0"/>
                  </a:solidFill>
                </a:rPr>
                <a:t>FM/PM Collector and Database</a:t>
              </a:r>
            </a:p>
          </p:txBody>
        </p:sp>
        <p:sp>
          <p:nvSpPr>
            <p:cNvPr id="74" name="TextBox 73">
              <a:extLst>
                <a:ext uri="{FF2B5EF4-FFF2-40B4-BE49-F238E27FC236}">
                  <a16:creationId xmlns:a16="http://schemas.microsoft.com/office/drawing/2014/main" id="{C608469D-F6CC-4D0E-92C3-9A24F548F6EA}"/>
                </a:ext>
              </a:extLst>
            </p:cNvPr>
            <p:cNvSpPr txBox="1"/>
            <p:nvPr/>
          </p:nvSpPr>
          <p:spPr>
            <a:xfrm>
              <a:off x="7743957" y="3414271"/>
              <a:ext cx="1143262" cy="276999"/>
            </a:xfrm>
            <a:prstGeom prst="rect">
              <a:avLst/>
            </a:prstGeom>
            <a:noFill/>
          </p:spPr>
          <p:txBody>
            <a:bodyPr wrap="square" rtlCol="0">
              <a:spAutoFit/>
            </a:bodyPr>
            <a:lstStyle/>
            <a:p>
              <a:pPr defTabSz="685800"/>
              <a:r>
                <a:rPr lang="en-US" sz="1200" i="1" dirty="0">
                  <a:solidFill>
                    <a:srgbClr val="00B0F0"/>
                  </a:solidFill>
                </a:rPr>
                <a:t>FM/PM Data</a:t>
              </a:r>
            </a:p>
          </p:txBody>
        </p:sp>
        <p:sp>
          <p:nvSpPr>
            <p:cNvPr id="75" name="TextBox 74">
              <a:extLst>
                <a:ext uri="{FF2B5EF4-FFF2-40B4-BE49-F238E27FC236}">
                  <a16:creationId xmlns:a16="http://schemas.microsoft.com/office/drawing/2014/main" id="{82A1FCAA-1E2D-4B69-9F0F-8381D2871836}"/>
                </a:ext>
              </a:extLst>
            </p:cNvPr>
            <p:cNvSpPr txBox="1"/>
            <p:nvPr/>
          </p:nvSpPr>
          <p:spPr>
            <a:xfrm>
              <a:off x="2668470" y="1672975"/>
              <a:ext cx="1755654" cy="461665"/>
            </a:xfrm>
            <a:prstGeom prst="rect">
              <a:avLst/>
            </a:prstGeom>
            <a:noFill/>
          </p:spPr>
          <p:txBody>
            <a:bodyPr wrap="square" rtlCol="0">
              <a:spAutoFit/>
            </a:bodyPr>
            <a:lstStyle/>
            <a:p>
              <a:pPr defTabSz="685800"/>
              <a:r>
                <a:rPr lang="en-US" sz="1200" i="1" dirty="0">
                  <a:solidFill>
                    <a:srgbClr val="00B0F0"/>
                  </a:solidFill>
                </a:rPr>
                <a:t>Query to allocate PCI for new cell (optional)</a:t>
              </a:r>
            </a:p>
          </p:txBody>
        </p:sp>
      </p:grpSp>
      <p:pic>
        <p:nvPicPr>
          <p:cNvPr id="76" name="Picture 4" descr="C:\Users\cheung\AppData\Local\Temp\SNAGHTML2f5ccbf.PNG">
            <a:extLst>
              <a:ext uri="{FF2B5EF4-FFF2-40B4-BE49-F238E27FC236}">
                <a16:creationId xmlns:a16="http://schemas.microsoft.com/office/drawing/2014/main" id="{073CEFD4-0F73-44B8-860E-D871BA9F943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43156" y="1"/>
            <a:ext cx="579590" cy="579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078163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4DFD4E4-5476-465E-B758-AACADC7A64ED}"/>
              </a:ext>
            </a:extLst>
          </p:cNvPr>
          <p:cNvPicPr>
            <a:picLocks noChangeAspect="1"/>
          </p:cNvPicPr>
          <p:nvPr/>
        </p:nvPicPr>
        <p:blipFill rotWithShape="1">
          <a:blip r:embed="rId2"/>
          <a:srcRect t="16260"/>
          <a:stretch/>
        </p:blipFill>
        <p:spPr>
          <a:xfrm>
            <a:off x="0" y="654205"/>
            <a:ext cx="9144000" cy="5910145"/>
          </a:xfrm>
          <a:prstGeom prst="rect">
            <a:avLst/>
          </a:prstGeom>
        </p:spPr>
      </p:pic>
      <p:grpSp>
        <p:nvGrpSpPr>
          <p:cNvPr id="3" name="Group 2">
            <a:extLst>
              <a:ext uri="{FF2B5EF4-FFF2-40B4-BE49-F238E27FC236}">
                <a16:creationId xmlns:a16="http://schemas.microsoft.com/office/drawing/2014/main" id="{AB542217-D99A-45F5-8C96-D70C806E023E}"/>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1938F431-CDE5-4F1A-9F10-A6B64E523EFE}"/>
                </a:ext>
              </a:extLst>
            </p:cNvPr>
            <p:cNvSpPr/>
            <p:nvPr/>
          </p:nvSpPr>
          <p:spPr>
            <a:xfrm>
              <a:off x="0" y="-1"/>
              <a:ext cx="9144000" cy="58420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2509FC70-3747-402E-BC2C-631CBCFAEC69}"/>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0B4EA913-17D8-4704-97F8-6682D87FC6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7D85E241-9F7C-4451-87ED-0C02EA207E04}"/>
                </a:ext>
              </a:extLst>
            </p:cNvPr>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6A4F6B4B-8AA0-40F2-B66C-5743A1121E2F}"/>
              </a:ext>
            </a:extLst>
          </p:cNvPr>
          <p:cNvSpPr/>
          <p:nvPr/>
        </p:nvSpPr>
        <p:spPr>
          <a:xfrm>
            <a:off x="241729" y="-2880"/>
            <a:ext cx="535755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OOF / SON / PCI Use Case </a:t>
            </a:r>
            <a:endParaRPr lang="en-US" sz="3200" dirty="0"/>
          </a:p>
        </p:txBody>
      </p:sp>
      <p:pic>
        <p:nvPicPr>
          <p:cNvPr id="10" name="Picture 4" descr="C:\Users\cheung\AppData\Local\Temp\SNAGHTML2f5ccbf.PNG">
            <a:extLst>
              <a:ext uri="{FF2B5EF4-FFF2-40B4-BE49-F238E27FC236}">
                <a16:creationId xmlns:a16="http://schemas.microsoft.com/office/drawing/2014/main" id="{849AD9EA-AE9B-444A-B6A7-7308D18A901E}"/>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43156" y="1"/>
            <a:ext cx="579590" cy="579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097521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066358"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End to End Network Slicing Use Case</a:t>
            </a:r>
            <a:endParaRPr lang="en-US" sz="3200" dirty="0"/>
          </a:p>
        </p:txBody>
      </p:sp>
      <p:sp>
        <p:nvSpPr>
          <p:cNvPr id="189" name="Rectangle 188">
            <a:extLst>
              <a:ext uri="{FF2B5EF4-FFF2-40B4-BE49-F238E27FC236}">
                <a16:creationId xmlns:a16="http://schemas.microsoft.com/office/drawing/2014/main" id="{4FC128D1-B5F0-4309-A2BF-0E96D6600A2B}"/>
              </a:ext>
            </a:extLst>
          </p:cNvPr>
          <p:cNvSpPr/>
          <p:nvPr/>
        </p:nvSpPr>
        <p:spPr>
          <a:xfrm>
            <a:off x="94919" y="6135421"/>
            <a:ext cx="2119173" cy="265472"/>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3</a:t>
            </a:r>
            <a:r>
              <a:rPr kumimoji="0" lang="en-US" sz="1800" b="0" i="0" u="none" strike="noStrike" kern="0" cap="none" spc="0" normalizeH="0" baseline="30000" noProof="0" dirty="0">
                <a:ln>
                  <a:noFill/>
                </a:ln>
                <a:solidFill>
                  <a:srgbClr val="44546A"/>
                </a:solidFill>
                <a:effectLst/>
                <a:uLnTx/>
                <a:uFillTx/>
                <a:latin typeface="Calibri" panose="020F0502020204030204"/>
                <a:ea typeface="+mn-ea"/>
                <a:cs typeface="+mn-cs"/>
              </a:rPr>
              <a:t>rd</a:t>
            </a: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 party component</a:t>
            </a:r>
          </a:p>
        </p:txBody>
      </p:sp>
      <p:sp>
        <p:nvSpPr>
          <p:cNvPr id="190" name="Oval 189">
            <a:extLst>
              <a:ext uri="{FF2B5EF4-FFF2-40B4-BE49-F238E27FC236}">
                <a16:creationId xmlns:a16="http://schemas.microsoft.com/office/drawing/2014/main" id="{9FF390C7-D47C-40F1-932D-2030D09134C3}"/>
              </a:ext>
            </a:extLst>
          </p:cNvPr>
          <p:cNvSpPr/>
          <p:nvPr/>
        </p:nvSpPr>
        <p:spPr>
          <a:xfrm>
            <a:off x="72301" y="619978"/>
            <a:ext cx="322950" cy="351057"/>
          </a:xfrm>
          <a:prstGeom prst="ellipse">
            <a:avLst/>
          </a:prstGeom>
          <a:solidFill>
            <a:srgbClr val="0000FF"/>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1</a:t>
            </a:r>
          </a:p>
        </p:txBody>
      </p:sp>
      <p:sp>
        <p:nvSpPr>
          <p:cNvPr id="191" name="Oval 190">
            <a:extLst>
              <a:ext uri="{FF2B5EF4-FFF2-40B4-BE49-F238E27FC236}">
                <a16:creationId xmlns:a16="http://schemas.microsoft.com/office/drawing/2014/main" id="{6CD507A5-9B5A-4A4D-AC09-F351FD68919B}"/>
              </a:ext>
            </a:extLst>
          </p:cNvPr>
          <p:cNvSpPr/>
          <p:nvPr/>
        </p:nvSpPr>
        <p:spPr>
          <a:xfrm>
            <a:off x="2046342" y="619978"/>
            <a:ext cx="322950" cy="351057"/>
          </a:xfrm>
          <a:prstGeom prst="ellipse">
            <a:avLst/>
          </a:prstGeom>
          <a:solidFill>
            <a:srgbClr val="0000FF"/>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2</a:t>
            </a:r>
          </a:p>
        </p:txBody>
      </p:sp>
      <p:sp>
        <p:nvSpPr>
          <p:cNvPr id="192" name="Oval 191">
            <a:extLst>
              <a:ext uri="{FF2B5EF4-FFF2-40B4-BE49-F238E27FC236}">
                <a16:creationId xmlns:a16="http://schemas.microsoft.com/office/drawing/2014/main" id="{73938902-91BB-46C1-8D5A-7CD9E170B275}"/>
              </a:ext>
            </a:extLst>
          </p:cNvPr>
          <p:cNvSpPr/>
          <p:nvPr/>
        </p:nvSpPr>
        <p:spPr>
          <a:xfrm>
            <a:off x="4020383" y="619978"/>
            <a:ext cx="322950" cy="351057"/>
          </a:xfrm>
          <a:prstGeom prst="ellipse">
            <a:avLst/>
          </a:prstGeom>
          <a:solidFill>
            <a:srgbClr val="0000FF"/>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3</a:t>
            </a:r>
          </a:p>
        </p:txBody>
      </p:sp>
      <p:sp>
        <p:nvSpPr>
          <p:cNvPr id="193" name="Oval 192">
            <a:extLst>
              <a:ext uri="{FF2B5EF4-FFF2-40B4-BE49-F238E27FC236}">
                <a16:creationId xmlns:a16="http://schemas.microsoft.com/office/drawing/2014/main" id="{EC3C4EAB-330D-4691-A7AE-7D3D67F2131E}"/>
              </a:ext>
            </a:extLst>
          </p:cNvPr>
          <p:cNvSpPr/>
          <p:nvPr/>
        </p:nvSpPr>
        <p:spPr>
          <a:xfrm>
            <a:off x="5994424" y="619978"/>
            <a:ext cx="322950" cy="351057"/>
          </a:xfrm>
          <a:prstGeom prst="ellipse">
            <a:avLst/>
          </a:prstGeom>
          <a:solidFill>
            <a:srgbClr val="0000FF"/>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4</a:t>
            </a:r>
          </a:p>
        </p:txBody>
      </p:sp>
      <p:sp>
        <p:nvSpPr>
          <p:cNvPr id="194" name="Oval 193">
            <a:extLst>
              <a:ext uri="{FF2B5EF4-FFF2-40B4-BE49-F238E27FC236}">
                <a16:creationId xmlns:a16="http://schemas.microsoft.com/office/drawing/2014/main" id="{2F67870C-A747-4570-A796-7AAC8DDF5D3D}"/>
              </a:ext>
            </a:extLst>
          </p:cNvPr>
          <p:cNvSpPr/>
          <p:nvPr/>
        </p:nvSpPr>
        <p:spPr>
          <a:xfrm>
            <a:off x="7968464" y="619978"/>
            <a:ext cx="322950" cy="351057"/>
          </a:xfrm>
          <a:prstGeom prst="ellipse">
            <a:avLst/>
          </a:prstGeom>
          <a:solidFill>
            <a:srgbClr val="0000FF"/>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panose="020F0502020204030204"/>
                <a:ea typeface="+mn-ea"/>
                <a:cs typeface="+mn-cs"/>
              </a:rPr>
              <a:t>5</a:t>
            </a:r>
          </a:p>
        </p:txBody>
      </p:sp>
      <p:grpSp>
        <p:nvGrpSpPr>
          <p:cNvPr id="2" name="Group 1">
            <a:extLst>
              <a:ext uri="{FF2B5EF4-FFF2-40B4-BE49-F238E27FC236}">
                <a16:creationId xmlns:a16="http://schemas.microsoft.com/office/drawing/2014/main" id="{0B12F97E-F386-426B-A35C-B7633FA21EDC}"/>
              </a:ext>
            </a:extLst>
          </p:cNvPr>
          <p:cNvGrpSpPr/>
          <p:nvPr/>
        </p:nvGrpSpPr>
        <p:grpSpPr>
          <a:xfrm>
            <a:off x="-41295" y="1096240"/>
            <a:ext cx="9439295" cy="4790266"/>
            <a:chOff x="-41295" y="1096240"/>
            <a:chExt cx="9754363" cy="4790266"/>
          </a:xfrm>
        </p:grpSpPr>
        <p:sp>
          <p:nvSpPr>
            <p:cNvPr id="147" name="Rectangle 146">
              <a:extLst>
                <a:ext uri="{FF2B5EF4-FFF2-40B4-BE49-F238E27FC236}">
                  <a16:creationId xmlns:a16="http://schemas.microsoft.com/office/drawing/2014/main" id="{546B5474-863B-4C74-ADED-40805B0F2E6F}"/>
                </a:ext>
              </a:extLst>
            </p:cNvPr>
            <p:cNvSpPr/>
            <p:nvPr/>
          </p:nvSpPr>
          <p:spPr>
            <a:xfrm>
              <a:off x="22999" y="3237295"/>
              <a:ext cx="1820903" cy="575988"/>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NSMF (ONAP)</a:t>
              </a:r>
            </a:p>
          </p:txBody>
        </p:sp>
        <p:sp>
          <p:nvSpPr>
            <p:cNvPr id="148" name="Rectangle 147">
              <a:extLst>
                <a:ext uri="{FF2B5EF4-FFF2-40B4-BE49-F238E27FC236}">
                  <a16:creationId xmlns:a16="http://schemas.microsoft.com/office/drawing/2014/main" id="{76394A5E-C064-49E5-AFA8-1C62A2C97B68}"/>
                </a:ext>
              </a:extLst>
            </p:cNvPr>
            <p:cNvSpPr/>
            <p:nvPr/>
          </p:nvSpPr>
          <p:spPr>
            <a:xfrm>
              <a:off x="21826" y="2093053"/>
              <a:ext cx="1820902" cy="567969"/>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CSMF (ONAP)</a:t>
              </a:r>
            </a:p>
          </p:txBody>
        </p:sp>
        <p:sp>
          <p:nvSpPr>
            <p:cNvPr id="149" name="Arrow: Up-Down 148">
              <a:extLst>
                <a:ext uri="{FF2B5EF4-FFF2-40B4-BE49-F238E27FC236}">
                  <a16:creationId xmlns:a16="http://schemas.microsoft.com/office/drawing/2014/main" id="{69959D17-7B05-4BB1-A2C7-EDCD4EAC8A34}"/>
                </a:ext>
              </a:extLst>
            </p:cNvPr>
            <p:cNvSpPr/>
            <p:nvPr/>
          </p:nvSpPr>
          <p:spPr>
            <a:xfrm>
              <a:off x="778703" y="2661023"/>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50" name="TextBox 149">
              <a:extLst>
                <a:ext uri="{FF2B5EF4-FFF2-40B4-BE49-F238E27FC236}">
                  <a16:creationId xmlns:a16="http://schemas.microsoft.com/office/drawing/2014/main" id="{DDFCB4D2-6584-4EB1-AA2B-C2E5E7907AFF}"/>
                </a:ext>
              </a:extLst>
            </p:cNvPr>
            <p:cNvSpPr txBox="1"/>
            <p:nvPr/>
          </p:nvSpPr>
          <p:spPr>
            <a:xfrm>
              <a:off x="932275" y="1597760"/>
              <a:ext cx="1335109"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rPr>
                <a:t>Standard APIs</a:t>
              </a:r>
            </a:p>
          </p:txBody>
        </p:sp>
        <p:sp>
          <p:nvSpPr>
            <p:cNvPr id="151" name="Rectangle 150">
              <a:extLst>
                <a:ext uri="{FF2B5EF4-FFF2-40B4-BE49-F238E27FC236}">
                  <a16:creationId xmlns:a16="http://schemas.microsoft.com/office/drawing/2014/main" id="{6D4DB2CA-542D-4377-80AE-1869DE47FA6F}"/>
                </a:ext>
              </a:extLst>
            </p:cNvPr>
            <p:cNvSpPr/>
            <p:nvPr/>
          </p:nvSpPr>
          <p:spPr>
            <a:xfrm>
              <a:off x="22999" y="4402514"/>
              <a:ext cx="1819729" cy="543388"/>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NSSMF(s)</a:t>
              </a:r>
              <a:endParaRPr kumimoji="0" lang="en-US" sz="2000" b="0" i="0" u="none" strike="noStrike" kern="0" cap="none" spc="0" normalizeH="0" baseline="30000" noProof="0" dirty="0">
                <a:ln>
                  <a:noFill/>
                </a:ln>
                <a:solidFill>
                  <a:srgbClr val="44546A"/>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(ONAP)</a:t>
              </a:r>
            </a:p>
          </p:txBody>
        </p:sp>
        <p:sp>
          <p:nvSpPr>
            <p:cNvPr id="152" name="Arrow: Up-Down 151">
              <a:extLst>
                <a:ext uri="{FF2B5EF4-FFF2-40B4-BE49-F238E27FC236}">
                  <a16:creationId xmlns:a16="http://schemas.microsoft.com/office/drawing/2014/main" id="{E3FAEB5C-46D6-46B2-AE47-6C0FD02368DE}"/>
                </a:ext>
              </a:extLst>
            </p:cNvPr>
            <p:cNvSpPr/>
            <p:nvPr/>
          </p:nvSpPr>
          <p:spPr>
            <a:xfrm>
              <a:off x="778703" y="1457195"/>
              <a:ext cx="307145" cy="628086"/>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53" name="Cloud 152">
              <a:extLst>
                <a:ext uri="{FF2B5EF4-FFF2-40B4-BE49-F238E27FC236}">
                  <a16:creationId xmlns:a16="http://schemas.microsoft.com/office/drawing/2014/main" id="{02B2F130-0162-47AE-9281-392E174CC75A}"/>
                </a:ext>
              </a:extLst>
            </p:cNvPr>
            <p:cNvSpPr/>
            <p:nvPr/>
          </p:nvSpPr>
          <p:spPr>
            <a:xfrm>
              <a:off x="-41295" y="5476874"/>
              <a:ext cx="1819729" cy="409632"/>
            </a:xfrm>
            <a:prstGeom prst="cloud">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xNFs</a:t>
              </a:r>
            </a:p>
          </p:txBody>
        </p:sp>
        <p:sp>
          <p:nvSpPr>
            <p:cNvPr id="154" name="Arrow: Up-Down 153">
              <a:extLst>
                <a:ext uri="{FF2B5EF4-FFF2-40B4-BE49-F238E27FC236}">
                  <a16:creationId xmlns:a16="http://schemas.microsoft.com/office/drawing/2014/main" id="{FF54D8F0-87F9-4525-A6B4-59842FAF0590}"/>
                </a:ext>
              </a:extLst>
            </p:cNvPr>
            <p:cNvSpPr/>
            <p:nvPr/>
          </p:nvSpPr>
          <p:spPr>
            <a:xfrm>
              <a:off x="777530" y="3813283"/>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55" name="Arrow: Up-Down 154">
              <a:extLst>
                <a:ext uri="{FF2B5EF4-FFF2-40B4-BE49-F238E27FC236}">
                  <a16:creationId xmlns:a16="http://schemas.microsoft.com/office/drawing/2014/main" id="{F0452DD9-CA15-4779-9BCD-57C80290F58C}"/>
                </a:ext>
              </a:extLst>
            </p:cNvPr>
            <p:cNvSpPr/>
            <p:nvPr/>
          </p:nvSpPr>
          <p:spPr>
            <a:xfrm>
              <a:off x="773225" y="4945902"/>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56" name="Rectangle 155">
              <a:extLst>
                <a:ext uri="{FF2B5EF4-FFF2-40B4-BE49-F238E27FC236}">
                  <a16:creationId xmlns:a16="http://schemas.microsoft.com/office/drawing/2014/main" id="{3EBC4F95-DF5F-40A6-816D-50F2EC55025D}"/>
                </a:ext>
              </a:extLst>
            </p:cNvPr>
            <p:cNvSpPr/>
            <p:nvPr/>
          </p:nvSpPr>
          <p:spPr>
            <a:xfrm>
              <a:off x="1923445" y="3237295"/>
              <a:ext cx="1820903" cy="550484"/>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NSMF (ONAP)</a:t>
              </a:r>
            </a:p>
          </p:txBody>
        </p:sp>
        <p:sp>
          <p:nvSpPr>
            <p:cNvPr id="157" name="Rectangle 156">
              <a:extLst>
                <a:ext uri="{FF2B5EF4-FFF2-40B4-BE49-F238E27FC236}">
                  <a16:creationId xmlns:a16="http://schemas.microsoft.com/office/drawing/2014/main" id="{16B0EAFF-1C36-4D83-A425-DF981ECD6586}"/>
                </a:ext>
              </a:extLst>
            </p:cNvPr>
            <p:cNvSpPr/>
            <p:nvPr/>
          </p:nvSpPr>
          <p:spPr>
            <a:xfrm>
              <a:off x="1922272" y="2093053"/>
              <a:ext cx="1820902" cy="542466"/>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CSMF</a:t>
              </a:r>
            </a:p>
          </p:txBody>
        </p:sp>
        <p:sp>
          <p:nvSpPr>
            <p:cNvPr id="158" name="Arrow: Up-Down 157">
              <a:extLst>
                <a:ext uri="{FF2B5EF4-FFF2-40B4-BE49-F238E27FC236}">
                  <a16:creationId xmlns:a16="http://schemas.microsoft.com/office/drawing/2014/main" id="{F0F21A92-3560-46BC-B768-1218DBD21931}"/>
                </a:ext>
              </a:extLst>
            </p:cNvPr>
            <p:cNvSpPr/>
            <p:nvPr/>
          </p:nvSpPr>
          <p:spPr>
            <a:xfrm>
              <a:off x="2679149" y="2635519"/>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59" name="Rectangle 158">
              <a:extLst>
                <a:ext uri="{FF2B5EF4-FFF2-40B4-BE49-F238E27FC236}">
                  <a16:creationId xmlns:a16="http://schemas.microsoft.com/office/drawing/2014/main" id="{CC9D79F7-C8FF-45CB-AC3E-6B872A039112}"/>
                </a:ext>
              </a:extLst>
            </p:cNvPr>
            <p:cNvSpPr/>
            <p:nvPr/>
          </p:nvSpPr>
          <p:spPr>
            <a:xfrm>
              <a:off x="1923445" y="4402513"/>
              <a:ext cx="1819729" cy="517885"/>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NSSMF(s)</a:t>
              </a:r>
              <a:endParaRPr kumimoji="0" lang="en-US" sz="2000" b="1" i="0" u="none" strike="noStrike" kern="0" cap="none" spc="0" normalizeH="0" baseline="30000" noProof="0" dirty="0">
                <a:ln>
                  <a:noFill/>
                </a:ln>
                <a:solidFill>
                  <a:srgbClr val="44546A"/>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(ONAP)</a:t>
              </a:r>
            </a:p>
          </p:txBody>
        </p:sp>
        <p:sp>
          <p:nvSpPr>
            <p:cNvPr id="160" name="Arrow: Up-Down 159">
              <a:extLst>
                <a:ext uri="{FF2B5EF4-FFF2-40B4-BE49-F238E27FC236}">
                  <a16:creationId xmlns:a16="http://schemas.microsoft.com/office/drawing/2014/main" id="{A1F939CA-BFCB-4026-9F73-9D62391FD9C5}"/>
                </a:ext>
              </a:extLst>
            </p:cNvPr>
            <p:cNvSpPr/>
            <p:nvPr/>
          </p:nvSpPr>
          <p:spPr>
            <a:xfrm>
              <a:off x="2709863" y="1474872"/>
              <a:ext cx="307145" cy="628086"/>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61" name="Cloud 160">
              <a:extLst>
                <a:ext uri="{FF2B5EF4-FFF2-40B4-BE49-F238E27FC236}">
                  <a16:creationId xmlns:a16="http://schemas.microsoft.com/office/drawing/2014/main" id="{DC151EF7-164B-457D-9070-B787554AF57D}"/>
                </a:ext>
              </a:extLst>
            </p:cNvPr>
            <p:cNvSpPr/>
            <p:nvPr/>
          </p:nvSpPr>
          <p:spPr>
            <a:xfrm>
              <a:off x="1859151" y="5451370"/>
              <a:ext cx="1819729" cy="419774"/>
            </a:xfrm>
            <a:prstGeom prst="cloud">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xNFs</a:t>
              </a:r>
            </a:p>
          </p:txBody>
        </p:sp>
        <p:sp>
          <p:nvSpPr>
            <p:cNvPr id="162" name="Arrow: Up-Down 161">
              <a:extLst>
                <a:ext uri="{FF2B5EF4-FFF2-40B4-BE49-F238E27FC236}">
                  <a16:creationId xmlns:a16="http://schemas.microsoft.com/office/drawing/2014/main" id="{0663A2D1-97FD-4198-AB67-9F2D4C6B818B}"/>
                </a:ext>
              </a:extLst>
            </p:cNvPr>
            <p:cNvSpPr/>
            <p:nvPr/>
          </p:nvSpPr>
          <p:spPr>
            <a:xfrm>
              <a:off x="2677976" y="3787779"/>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63" name="Arrow: Up-Down 162">
              <a:extLst>
                <a:ext uri="{FF2B5EF4-FFF2-40B4-BE49-F238E27FC236}">
                  <a16:creationId xmlns:a16="http://schemas.microsoft.com/office/drawing/2014/main" id="{AF88C2DD-0EAD-401A-99A1-B3C99333104D}"/>
                </a:ext>
              </a:extLst>
            </p:cNvPr>
            <p:cNvSpPr/>
            <p:nvPr/>
          </p:nvSpPr>
          <p:spPr>
            <a:xfrm>
              <a:off x="2673671" y="4920398"/>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64" name="Rectangle 163">
              <a:extLst>
                <a:ext uri="{FF2B5EF4-FFF2-40B4-BE49-F238E27FC236}">
                  <a16:creationId xmlns:a16="http://schemas.microsoft.com/office/drawing/2014/main" id="{FD8120A7-9EBA-4C90-AF0E-5BE27D28B159}"/>
                </a:ext>
              </a:extLst>
            </p:cNvPr>
            <p:cNvSpPr/>
            <p:nvPr/>
          </p:nvSpPr>
          <p:spPr>
            <a:xfrm>
              <a:off x="3783717" y="3226465"/>
              <a:ext cx="1820903" cy="535810"/>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NSMF (ONAP)</a:t>
              </a:r>
            </a:p>
          </p:txBody>
        </p:sp>
        <p:sp>
          <p:nvSpPr>
            <p:cNvPr id="165" name="Rectangle 164">
              <a:extLst>
                <a:ext uri="{FF2B5EF4-FFF2-40B4-BE49-F238E27FC236}">
                  <a16:creationId xmlns:a16="http://schemas.microsoft.com/office/drawing/2014/main" id="{F833043F-0CFA-4F5C-A4CC-8D5C46F200EF}"/>
                </a:ext>
              </a:extLst>
            </p:cNvPr>
            <p:cNvSpPr/>
            <p:nvPr/>
          </p:nvSpPr>
          <p:spPr>
            <a:xfrm>
              <a:off x="3782544" y="2093053"/>
              <a:ext cx="1820902" cy="516962"/>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CSMF</a:t>
              </a:r>
            </a:p>
          </p:txBody>
        </p:sp>
        <p:sp>
          <p:nvSpPr>
            <p:cNvPr id="166" name="Arrow: Up-Down 165">
              <a:extLst>
                <a:ext uri="{FF2B5EF4-FFF2-40B4-BE49-F238E27FC236}">
                  <a16:creationId xmlns:a16="http://schemas.microsoft.com/office/drawing/2014/main" id="{F31BCFC4-B73E-465D-9752-83C6C65C7974}"/>
                </a:ext>
              </a:extLst>
            </p:cNvPr>
            <p:cNvSpPr/>
            <p:nvPr/>
          </p:nvSpPr>
          <p:spPr>
            <a:xfrm>
              <a:off x="4539421" y="2610015"/>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67" name="Rectangle 166">
              <a:extLst>
                <a:ext uri="{FF2B5EF4-FFF2-40B4-BE49-F238E27FC236}">
                  <a16:creationId xmlns:a16="http://schemas.microsoft.com/office/drawing/2014/main" id="{0F376161-1A4E-43B1-93FE-843340540F07}"/>
                </a:ext>
              </a:extLst>
            </p:cNvPr>
            <p:cNvSpPr/>
            <p:nvPr/>
          </p:nvSpPr>
          <p:spPr>
            <a:xfrm>
              <a:off x="3783717" y="4391683"/>
              <a:ext cx="1819729" cy="503211"/>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NSSMF(s)</a:t>
              </a:r>
            </a:p>
          </p:txBody>
        </p:sp>
        <p:sp>
          <p:nvSpPr>
            <p:cNvPr id="168" name="Arrow: Up-Down 167">
              <a:extLst>
                <a:ext uri="{FF2B5EF4-FFF2-40B4-BE49-F238E27FC236}">
                  <a16:creationId xmlns:a16="http://schemas.microsoft.com/office/drawing/2014/main" id="{6EF3DA48-0B33-4B9E-B758-E43ED73242D9}"/>
                </a:ext>
              </a:extLst>
            </p:cNvPr>
            <p:cNvSpPr/>
            <p:nvPr/>
          </p:nvSpPr>
          <p:spPr>
            <a:xfrm>
              <a:off x="4539421" y="1489438"/>
              <a:ext cx="307145" cy="628086"/>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69" name="Cloud 168">
              <a:extLst>
                <a:ext uri="{FF2B5EF4-FFF2-40B4-BE49-F238E27FC236}">
                  <a16:creationId xmlns:a16="http://schemas.microsoft.com/office/drawing/2014/main" id="{55487785-52D7-4BD9-ACEC-B3853D2F97DC}"/>
                </a:ext>
              </a:extLst>
            </p:cNvPr>
            <p:cNvSpPr/>
            <p:nvPr/>
          </p:nvSpPr>
          <p:spPr>
            <a:xfrm>
              <a:off x="3719423" y="5425866"/>
              <a:ext cx="1819729" cy="460640"/>
            </a:xfrm>
            <a:prstGeom prst="cloud">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xNFs</a:t>
              </a:r>
            </a:p>
          </p:txBody>
        </p:sp>
        <p:sp>
          <p:nvSpPr>
            <p:cNvPr id="170" name="Arrow: Up-Down 169">
              <a:extLst>
                <a:ext uri="{FF2B5EF4-FFF2-40B4-BE49-F238E27FC236}">
                  <a16:creationId xmlns:a16="http://schemas.microsoft.com/office/drawing/2014/main" id="{28D392BF-A44E-4D71-8F9C-028BB8E8002E}"/>
                </a:ext>
              </a:extLst>
            </p:cNvPr>
            <p:cNvSpPr/>
            <p:nvPr/>
          </p:nvSpPr>
          <p:spPr>
            <a:xfrm>
              <a:off x="4538248" y="3762275"/>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71" name="Arrow: Up-Down 170">
              <a:extLst>
                <a:ext uri="{FF2B5EF4-FFF2-40B4-BE49-F238E27FC236}">
                  <a16:creationId xmlns:a16="http://schemas.microsoft.com/office/drawing/2014/main" id="{DF3A18C8-187A-442F-9DF0-91784C26AA06}"/>
                </a:ext>
              </a:extLst>
            </p:cNvPr>
            <p:cNvSpPr/>
            <p:nvPr/>
          </p:nvSpPr>
          <p:spPr>
            <a:xfrm>
              <a:off x="4533943" y="4894894"/>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72" name="Rectangle 171">
              <a:extLst>
                <a:ext uri="{FF2B5EF4-FFF2-40B4-BE49-F238E27FC236}">
                  <a16:creationId xmlns:a16="http://schemas.microsoft.com/office/drawing/2014/main" id="{2AC1395A-2E96-4869-937E-0542C429EDA4}"/>
                </a:ext>
              </a:extLst>
            </p:cNvPr>
            <p:cNvSpPr/>
            <p:nvPr/>
          </p:nvSpPr>
          <p:spPr>
            <a:xfrm>
              <a:off x="5662284" y="3226465"/>
              <a:ext cx="1820903" cy="497502"/>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NSMF (ONAP)</a:t>
              </a:r>
            </a:p>
          </p:txBody>
        </p:sp>
        <p:sp>
          <p:nvSpPr>
            <p:cNvPr id="173" name="Rectangle 172">
              <a:extLst>
                <a:ext uri="{FF2B5EF4-FFF2-40B4-BE49-F238E27FC236}">
                  <a16:creationId xmlns:a16="http://schemas.microsoft.com/office/drawing/2014/main" id="{61076C77-8276-4937-AD7C-F05492FFD88B}"/>
                </a:ext>
              </a:extLst>
            </p:cNvPr>
            <p:cNvSpPr/>
            <p:nvPr/>
          </p:nvSpPr>
          <p:spPr>
            <a:xfrm>
              <a:off x="5661111" y="2116286"/>
              <a:ext cx="1820902" cy="483586"/>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CSMF (ONAP)</a:t>
              </a:r>
            </a:p>
          </p:txBody>
        </p:sp>
        <p:sp>
          <p:nvSpPr>
            <p:cNvPr id="174" name="Arrow: Up-Down 173">
              <a:extLst>
                <a:ext uri="{FF2B5EF4-FFF2-40B4-BE49-F238E27FC236}">
                  <a16:creationId xmlns:a16="http://schemas.microsoft.com/office/drawing/2014/main" id="{FA0411B7-2D8C-441B-831B-26A85D4FBB60}"/>
                </a:ext>
              </a:extLst>
            </p:cNvPr>
            <p:cNvSpPr/>
            <p:nvPr/>
          </p:nvSpPr>
          <p:spPr>
            <a:xfrm>
              <a:off x="6433077" y="2616740"/>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75" name="TextBox 174">
              <a:extLst>
                <a:ext uri="{FF2B5EF4-FFF2-40B4-BE49-F238E27FC236}">
                  <a16:creationId xmlns:a16="http://schemas.microsoft.com/office/drawing/2014/main" id="{4BBA55ED-AC1C-4C81-86EA-8CE719B32582}"/>
                </a:ext>
              </a:extLst>
            </p:cNvPr>
            <p:cNvSpPr txBox="1"/>
            <p:nvPr/>
          </p:nvSpPr>
          <p:spPr>
            <a:xfrm>
              <a:off x="6611657" y="1606870"/>
              <a:ext cx="955711" cy="58477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44546A"/>
                  </a:solidFill>
                  <a:effectLst/>
                  <a:uLnTx/>
                  <a:uFillTx/>
                </a:rPr>
                <a:t>TMF</a:t>
              </a:r>
              <a:r>
                <a:rPr kumimoji="0" lang="en-US" sz="1600" b="0" i="0" u="none" strike="noStrike" kern="0" cap="none" spc="0" normalizeH="0" baseline="0" noProof="0" dirty="0">
                  <a:ln>
                    <a:noFill/>
                  </a:ln>
                  <a:solidFill>
                    <a:srgbClr val="44546A"/>
                  </a:solidFill>
                  <a:effectLst/>
                  <a:uLnTx/>
                  <a:uFillTx/>
                </a:rPr>
                <a:t> APIs</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dirty="0">
                <a:ln>
                  <a:noFill/>
                </a:ln>
                <a:solidFill>
                  <a:srgbClr val="44546A"/>
                </a:solidFill>
                <a:effectLst/>
                <a:uLnTx/>
                <a:uFillTx/>
              </a:endParaRPr>
            </a:p>
          </p:txBody>
        </p:sp>
        <p:sp>
          <p:nvSpPr>
            <p:cNvPr id="176" name="Rectangle 175">
              <a:extLst>
                <a:ext uri="{FF2B5EF4-FFF2-40B4-BE49-F238E27FC236}">
                  <a16:creationId xmlns:a16="http://schemas.microsoft.com/office/drawing/2014/main" id="{11F2461D-A184-410C-BAE5-966DF1725A8D}"/>
                </a:ext>
              </a:extLst>
            </p:cNvPr>
            <p:cNvSpPr/>
            <p:nvPr/>
          </p:nvSpPr>
          <p:spPr>
            <a:xfrm>
              <a:off x="5662284" y="4350559"/>
              <a:ext cx="1819729" cy="506027"/>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NSSMF(s)</a:t>
              </a:r>
            </a:p>
          </p:txBody>
        </p:sp>
        <p:sp>
          <p:nvSpPr>
            <p:cNvPr id="177" name="Arrow: Up-Down 176">
              <a:extLst>
                <a:ext uri="{FF2B5EF4-FFF2-40B4-BE49-F238E27FC236}">
                  <a16:creationId xmlns:a16="http://schemas.microsoft.com/office/drawing/2014/main" id="{0A4A77B1-5D3B-4411-9007-B371156DCC6F}"/>
                </a:ext>
              </a:extLst>
            </p:cNvPr>
            <p:cNvSpPr/>
            <p:nvPr/>
          </p:nvSpPr>
          <p:spPr>
            <a:xfrm>
              <a:off x="6417988" y="1480395"/>
              <a:ext cx="307145" cy="628086"/>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78" name="Cloud 177">
              <a:extLst>
                <a:ext uri="{FF2B5EF4-FFF2-40B4-BE49-F238E27FC236}">
                  <a16:creationId xmlns:a16="http://schemas.microsoft.com/office/drawing/2014/main" id="{3BF666C0-AED2-49C3-9722-96BA4DE35892}"/>
                </a:ext>
              </a:extLst>
            </p:cNvPr>
            <p:cNvSpPr/>
            <p:nvPr/>
          </p:nvSpPr>
          <p:spPr>
            <a:xfrm>
              <a:off x="5597990" y="5387558"/>
              <a:ext cx="1819729" cy="483586"/>
            </a:xfrm>
            <a:prstGeom prst="cloud">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xNFs</a:t>
              </a:r>
            </a:p>
          </p:txBody>
        </p:sp>
        <p:sp>
          <p:nvSpPr>
            <p:cNvPr id="179" name="Arrow: Up-Down 178">
              <a:extLst>
                <a:ext uri="{FF2B5EF4-FFF2-40B4-BE49-F238E27FC236}">
                  <a16:creationId xmlns:a16="http://schemas.microsoft.com/office/drawing/2014/main" id="{FB27EEDD-4DA9-4E5E-A9C9-4C7D9F67E561}"/>
                </a:ext>
              </a:extLst>
            </p:cNvPr>
            <p:cNvSpPr/>
            <p:nvPr/>
          </p:nvSpPr>
          <p:spPr>
            <a:xfrm>
              <a:off x="6416816" y="3723966"/>
              <a:ext cx="302840" cy="626593"/>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80" name="Arrow: Up-Down 179">
              <a:extLst>
                <a:ext uri="{FF2B5EF4-FFF2-40B4-BE49-F238E27FC236}">
                  <a16:creationId xmlns:a16="http://schemas.microsoft.com/office/drawing/2014/main" id="{322E0531-7186-423F-95C0-B8329E585EDE}"/>
                </a:ext>
              </a:extLst>
            </p:cNvPr>
            <p:cNvSpPr/>
            <p:nvPr/>
          </p:nvSpPr>
          <p:spPr>
            <a:xfrm>
              <a:off x="6412510" y="4856586"/>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81" name="Rectangle 180">
              <a:extLst>
                <a:ext uri="{FF2B5EF4-FFF2-40B4-BE49-F238E27FC236}">
                  <a16:creationId xmlns:a16="http://schemas.microsoft.com/office/drawing/2014/main" id="{7551FFE8-7778-476E-A2CD-98CAB775F956}"/>
                </a:ext>
              </a:extLst>
            </p:cNvPr>
            <p:cNvSpPr/>
            <p:nvPr/>
          </p:nvSpPr>
          <p:spPr>
            <a:xfrm>
              <a:off x="7548523" y="3226465"/>
              <a:ext cx="1820903" cy="510306"/>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NSMF</a:t>
              </a:r>
            </a:p>
          </p:txBody>
        </p:sp>
        <p:sp>
          <p:nvSpPr>
            <p:cNvPr id="182" name="Rectangle 181">
              <a:extLst>
                <a:ext uri="{FF2B5EF4-FFF2-40B4-BE49-F238E27FC236}">
                  <a16:creationId xmlns:a16="http://schemas.microsoft.com/office/drawing/2014/main" id="{E281028A-494C-40AA-BC8B-07B2E21B3A12}"/>
                </a:ext>
              </a:extLst>
            </p:cNvPr>
            <p:cNvSpPr/>
            <p:nvPr/>
          </p:nvSpPr>
          <p:spPr>
            <a:xfrm>
              <a:off x="7547350" y="2146475"/>
              <a:ext cx="1820902" cy="496390"/>
            </a:xfrm>
            <a:prstGeom prst="rect">
              <a:avLst/>
            </a:prstGeom>
            <a:solidFill>
              <a:srgbClr val="5B9BD5">
                <a:lumMod val="60000"/>
                <a:lumOff val="40000"/>
              </a:srgbClr>
            </a:solidFill>
            <a:ln w="12700" cap="flat" cmpd="sng" algn="ctr">
              <a:solidFill>
                <a:srgbClr val="5B9BD5">
                  <a:shade val="50000"/>
                </a:srgb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CSMF</a:t>
              </a:r>
            </a:p>
          </p:txBody>
        </p:sp>
        <p:sp>
          <p:nvSpPr>
            <p:cNvPr id="183" name="Arrow: Up-Down 182">
              <a:extLst>
                <a:ext uri="{FF2B5EF4-FFF2-40B4-BE49-F238E27FC236}">
                  <a16:creationId xmlns:a16="http://schemas.microsoft.com/office/drawing/2014/main" id="{60AD1FD7-A006-4B45-8252-34DE5067F5AF}"/>
                </a:ext>
              </a:extLst>
            </p:cNvPr>
            <p:cNvSpPr/>
            <p:nvPr/>
          </p:nvSpPr>
          <p:spPr>
            <a:xfrm>
              <a:off x="8304227" y="2626854"/>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84" name="Rectangle 183">
              <a:extLst>
                <a:ext uri="{FF2B5EF4-FFF2-40B4-BE49-F238E27FC236}">
                  <a16:creationId xmlns:a16="http://schemas.microsoft.com/office/drawing/2014/main" id="{9598FE8A-BF3A-4130-9EFC-DF3740B4242A}"/>
                </a:ext>
              </a:extLst>
            </p:cNvPr>
            <p:cNvSpPr/>
            <p:nvPr/>
          </p:nvSpPr>
          <p:spPr>
            <a:xfrm>
              <a:off x="7548523" y="4338263"/>
              <a:ext cx="1819729" cy="531127"/>
            </a:xfrm>
            <a:prstGeom prst="rect">
              <a:avLst/>
            </a:prstGeom>
            <a:solidFill>
              <a:srgbClr val="CCFFFF"/>
            </a:solidFill>
            <a:ln w="12700" cap="flat" cmpd="sng" algn="ctr">
              <a:solidFill>
                <a:sysClr val="windowText" lastClr="000000">
                  <a:lumMod val="65000"/>
                  <a:lumOff val="35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NSSMF(s)</a:t>
              </a:r>
              <a:endParaRPr kumimoji="0" lang="en-US" sz="2000" b="1" i="0" u="none" strike="noStrike" kern="0" cap="none" spc="0" normalizeH="0" baseline="30000" noProof="0" dirty="0">
                <a:ln>
                  <a:noFill/>
                </a:ln>
                <a:solidFill>
                  <a:srgbClr val="44546A"/>
                </a:solidFill>
                <a:effectLst/>
                <a:uLnTx/>
                <a:uFillTx/>
                <a:latin typeface="Calibri" panose="020F0502020204030204"/>
                <a:ea typeface="+mn-ea"/>
                <a:cs typeface="+mn-cs"/>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srgbClr val="44546A"/>
                  </a:solidFill>
                  <a:effectLst/>
                  <a:uLnTx/>
                  <a:uFillTx/>
                  <a:latin typeface="Calibri" panose="020F0502020204030204"/>
                  <a:ea typeface="+mn-ea"/>
                  <a:cs typeface="+mn-cs"/>
                </a:rPr>
                <a:t>(ONAP)</a:t>
              </a:r>
            </a:p>
          </p:txBody>
        </p:sp>
        <p:sp>
          <p:nvSpPr>
            <p:cNvPr id="185" name="Arrow: Up-Down 184">
              <a:extLst>
                <a:ext uri="{FF2B5EF4-FFF2-40B4-BE49-F238E27FC236}">
                  <a16:creationId xmlns:a16="http://schemas.microsoft.com/office/drawing/2014/main" id="{CBF4C7A5-1764-4864-990D-0F6804A077BE}"/>
                </a:ext>
              </a:extLst>
            </p:cNvPr>
            <p:cNvSpPr/>
            <p:nvPr/>
          </p:nvSpPr>
          <p:spPr>
            <a:xfrm>
              <a:off x="8304227" y="1506846"/>
              <a:ext cx="307145" cy="628086"/>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86" name="Cloud 185">
              <a:extLst>
                <a:ext uri="{FF2B5EF4-FFF2-40B4-BE49-F238E27FC236}">
                  <a16:creationId xmlns:a16="http://schemas.microsoft.com/office/drawing/2014/main" id="{5385D9E7-96DC-47B7-8708-6AA1F47AF2DB}"/>
                </a:ext>
              </a:extLst>
            </p:cNvPr>
            <p:cNvSpPr/>
            <p:nvPr/>
          </p:nvSpPr>
          <p:spPr>
            <a:xfrm>
              <a:off x="7484229" y="5400362"/>
              <a:ext cx="1819729" cy="486144"/>
            </a:xfrm>
            <a:prstGeom prst="cloud">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rPr>
                <a:t>xNFs</a:t>
              </a:r>
            </a:p>
          </p:txBody>
        </p:sp>
        <p:sp>
          <p:nvSpPr>
            <p:cNvPr id="187" name="Arrow: Up-Down 186">
              <a:extLst>
                <a:ext uri="{FF2B5EF4-FFF2-40B4-BE49-F238E27FC236}">
                  <a16:creationId xmlns:a16="http://schemas.microsoft.com/office/drawing/2014/main" id="{F167BAA5-25B8-483D-BE92-05BBB0E40D7F}"/>
                </a:ext>
              </a:extLst>
            </p:cNvPr>
            <p:cNvSpPr/>
            <p:nvPr/>
          </p:nvSpPr>
          <p:spPr>
            <a:xfrm>
              <a:off x="8303054" y="3736771"/>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88" name="Arrow: Up-Down 187">
              <a:extLst>
                <a:ext uri="{FF2B5EF4-FFF2-40B4-BE49-F238E27FC236}">
                  <a16:creationId xmlns:a16="http://schemas.microsoft.com/office/drawing/2014/main" id="{04C2A46A-B7D4-47C4-97AA-C0F7839D10EA}"/>
                </a:ext>
              </a:extLst>
            </p:cNvPr>
            <p:cNvSpPr/>
            <p:nvPr/>
          </p:nvSpPr>
          <p:spPr>
            <a:xfrm>
              <a:off x="8298749" y="4869390"/>
              <a:ext cx="307145" cy="575988"/>
            </a:xfrm>
            <a:prstGeom prst="upDownArrow">
              <a:avLst/>
            </a:prstGeom>
            <a:solidFill>
              <a:sysClr val="window" lastClr="FFFFFF">
                <a:lumMod val="65000"/>
              </a:sysClr>
            </a:solidFill>
            <a:ln w="12700" cap="flat" cmpd="sng" algn="ctr">
              <a:solidFill>
                <a:sysClr val="window" lastClr="FFFFFF">
                  <a:lumMod val="50000"/>
                </a:sysClr>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44546A"/>
                </a:solidFill>
                <a:effectLst/>
                <a:uLnTx/>
                <a:uFillTx/>
                <a:latin typeface="Calibri" panose="020F0502020204030204"/>
                <a:ea typeface="+mn-ea"/>
                <a:cs typeface="+mn-cs"/>
              </a:endParaRPr>
            </a:p>
          </p:txBody>
        </p:sp>
        <p:sp>
          <p:nvSpPr>
            <p:cNvPr id="195" name="TextBox 194">
              <a:extLst>
                <a:ext uri="{FF2B5EF4-FFF2-40B4-BE49-F238E27FC236}">
                  <a16:creationId xmlns:a16="http://schemas.microsoft.com/office/drawing/2014/main" id="{D9C7ADB4-26CC-47A9-BB16-869B73A9F2C8}"/>
                </a:ext>
              </a:extLst>
            </p:cNvPr>
            <p:cNvSpPr txBox="1"/>
            <p:nvPr/>
          </p:nvSpPr>
          <p:spPr>
            <a:xfrm>
              <a:off x="2864727" y="2730831"/>
              <a:ext cx="1032655"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rPr>
                <a:t>3GPP APIs</a:t>
              </a:r>
            </a:p>
          </p:txBody>
        </p:sp>
        <p:sp>
          <p:nvSpPr>
            <p:cNvPr id="196" name="TextBox 195">
              <a:extLst>
                <a:ext uri="{FF2B5EF4-FFF2-40B4-BE49-F238E27FC236}">
                  <a16:creationId xmlns:a16="http://schemas.microsoft.com/office/drawing/2014/main" id="{72010365-8F36-4CC2-A756-4323AEEFE338}"/>
                </a:ext>
              </a:extLst>
            </p:cNvPr>
            <p:cNvSpPr txBox="1"/>
            <p:nvPr/>
          </p:nvSpPr>
          <p:spPr>
            <a:xfrm>
              <a:off x="4740635" y="2678347"/>
              <a:ext cx="1032655"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rPr>
                <a:t>3GPP APIs</a:t>
              </a:r>
              <a:endParaRPr kumimoji="0" lang="en-US" sz="1800" b="0" i="0" u="none" strike="noStrike" kern="0" cap="none" spc="0" normalizeH="0" baseline="30000" noProof="0" dirty="0">
                <a:ln>
                  <a:noFill/>
                </a:ln>
                <a:solidFill>
                  <a:srgbClr val="44546A"/>
                </a:solidFill>
                <a:effectLst/>
                <a:uLnTx/>
                <a:uFillTx/>
              </a:endParaRPr>
            </a:p>
          </p:txBody>
        </p:sp>
        <p:sp>
          <p:nvSpPr>
            <p:cNvPr id="197" name="TextBox 196">
              <a:extLst>
                <a:ext uri="{FF2B5EF4-FFF2-40B4-BE49-F238E27FC236}">
                  <a16:creationId xmlns:a16="http://schemas.microsoft.com/office/drawing/2014/main" id="{97ED30C3-CFF6-48A9-ABB4-E632F226A0A5}"/>
                </a:ext>
              </a:extLst>
            </p:cNvPr>
            <p:cNvSpPr txBox="1"/>
            <p:nvPr/>
          </p:nvSpPr>
          <p:spPr>
            <a:xfrm>
              <a:off x="4739462" y="3843559"/>
              <a:ext cx="1335109"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rPr>
                <a:t>Standard APIs</a:t>
              </a:r>
              <a:endParaRPr kumimoji="0" lang="en-US" sz="1600" b="0" i="0" u="none" strike="noStrike" kern="0" cap="none" spc="0" normalizeH="0" baseline="30000" noProof="0" dirty="0">
                <a:ln>
                  <a:noFill/>
                </a:ln>
                <a:solidFill>
                  <a:srgbClr val="44546A"/>
                </a:solidFill>
                <a:effectLst/>
                <a:uLnTx/>
                <a:uFillTx/>
              </a:endParaRPr>
            </a:p>
          </p:txBody>
        </p:sp>
        <p:sp>
          <p:nvSpPr>
            <p:cNvPr id="198" name="TextBox 197">
              <a:extLst>
                <a:ext uri="{FF2B5EF4-FFF2-40B4-BE49-F238E27FC236}">
                  <a16:creationId xmlns:a16="http://schemas.microsoft.com/office/drawing/2014/main" id="{91DD46AC-3C46-4C77-BCEA-C9A10DD73376}"/>
                </a:ext>
              </a:extLst>
            </p:cNvPr>
            <p:cNvSpPr txBox="1"/>
            <p:nvPr/>
          </p:nvSpPr>
          <p:spPr>
            <a:xfrm>
              <a:off x="8536313" y="3743751"/>
              <a:ext cx="1176755"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rPr>
                <a:t>Standard APIs</a:t>
              </a:r>
              <a:endParaRPr kumimoji="0" lang="en-US" sz="1600" b="0" i="0" u="none" strike="noStrike" kern="0" cap="none" spc="0" normalizeH="0" baseline="30000" noProof="0" dirty="0">
                <a:ln>
                  <a:noFill/>
                </a:ln>
                <a:solidFill>
                  <a:srgbClr val="44546A"/>
                </a:solidFill>
                <a:effectLst/>
                <a:uLnTx/>
                <a:uFillTx/>
              </a:endParaRPr>
            </a:p>
          </p:txBody>
        </p:sp>
        <p:sp>
          <p:nvSpPr>
            <p:cNvPr id="199" name="TextBox 198">
              <a:extLst>
                <a:ext uri="{FF2B5EF4-FFF2-40B4-BE49-F238E27FC236}">
                  <a16:creationId xmlns:a16="http://schemas.microsoft.com/office/drawing/2014/main" id="{9E82C602-9868-4151-B02A-3065EE2ECFA1}"/>
                </a:ext>
              </a:extLst>
            </p:cNvPr>
            <p:cNvSpPr txBox="1"/>
            <p:nvPr/>
          </p:nvSpPr>
          <p:spPr>
            <a:xfrm>
              <a:off x="976705" y="2779740"/>
              <a:ext cx="1161857"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1" u="none" strike="noStrike" kern="0" cap="none" spc="0" normalizeH="0" baseline="0" noProof="0" dirty="0">
                  <a:ln>
                    <a:noFill/>
                  </a:ln>
                  <a:solidFill>
                    <a:srgbClr val="44546A"/>
                  </a:solidFill>
                  <a:effectLst/>
                  <a:uLnTx/>
                  <a:uFillTx/>
                </a:rPr>
                <a:t>Internal call</a:t>
              </a:r>
            </a:p>
          </p:txBody>
        </p:sp>
        <p:sp>
          <p:nvSpPr>
            <p:cNvPr id="200" name="TextBox 199">
              <a:extLst>
                <a:ext uri="{FF2B5EF4-FFF2-40B4-BE49-F238E27FC236}">
                  <a16:creationId xmlns:a16="http://schemas.microsoft.com/office/drawing/2014/main" id="{F8B8CB3C-CE7B-4992-A4B6-9030FCE7867B}"/>
                </a:ext>
              </a:extLst>
            </p:cNvPr>
            <p:cNvSpPr txBox="1"/>
            <p:nvPr/>
          </p:nvSpPr>
          <p:spPr>
            <a:xfrm>
              <a:off x="950607" y="3954508"/>
              <a:ext cx="1161857"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1" u="none" strike="noStrike" kern="0" cap="none" spc="0" normalizeH="0" baseline="0" noProof="0" dirty="0">
                  <a:ln>
                    <a:noFill/>
                  </a:ln>
                  <a:solidFill>
                    <a:srgbClr val="44546A"/>
                  </a:solidFill>
                  <a:effectLst/>
                  <a:uLnTx/>
                  <a:uFillTx/>
                </a:rPr>
                <a:t>Internal call</a:t>
              </a:r>
            </a:p>
          </p:txBody>
        </p:sp>
        <p:sp>
          <p:nvSpPr>
            <p:cNvPr id="201" name="TextBox 200">
              <a:extLst>
                <a:ext uri="{FF2B5EF4-FFF2-40B4-BE49-F238E27FC236}">
                  <a16:creationId xmlns:a16="http://schemas.microsoft.com/office/drawing/2014/main" id="{AFB6D5DC-C177-4245-9F9C-C7D74BFEC63B}"/>
                </a:ext>
              </a:extLst>
            </p:cNvPr>
            <p:cNvSpPr txBox="1"/>
            <p:nvPr/>
          </p:nvSpPr>
          <p:spPr>
            <a:xfrm>
              <a:off x="2864727" y="3906496"/>
              <a:ext cx="1161857"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1" u="none" strike="noStrike" kern="0" cap="none" spc="0" normalizeH="0" baseline="0" noProof="0" dirty="0">
                  <a:ln>
                    <a:noFill/>
                  </a:ln>
                  <a:solidFill>
                    <a:srgbClr val="44546A"/>
                  </a:solidFill>
                  <a:effectLst/>
                  <a:uLnTx/>
                  <a:uFillTx/>
                </a:rPr>
                <a:t>Internal call</a:t>
              </a:r>
            </a:p>
          </p:txBody>
        </p:sp>
        <p:sp>
          <p:nvSpPr>
            <p:cNvPr id="202" name="TextBox 201">
              <a:extLst>
                <a:ext uri="{FF2B5EF4-FFF2-40B4-BE49-F238E27FC236}">
                  <a16:creationId xmlns:a16="http://schemas.microsoft.com/office/drawing/2014/main" id="{6053F0F7-4DB9-43AC-AD9C-778802B087A2}"/>
                </a:ext>
              </a:extLst>
            </p:cNvPr>
            <p:cNvSpPr txBox="1"/>
            <p:nvPr/>
          </p:nvSpPr>
          <p:spPr>
            <a:xfrm>
              <a:off x="6656684" y="2700566"/>
              <a:ext cx="1161857" cy="338554"/>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1" u="none" strike="noStrike" kern="0" cap="none" spc="0" normalizeH="0" baseline="0" noProof="0" dirty="0">
                  <a:ln>
                    <a:noFill/>
                  </a:ln>
                  <a:solidFill>
                    <a:srgbClr val="44546A"/>
                  </a:solidFill>
                  <a:effectLst/>
                  <a:uLnTx/>
                  <a:uFillTx/>
                </a:rPr>
                <a:t>Internal call</a:t>
              </a:r>
            </a:p>
          </p:txBody>
        </p:sp>
        <p:sp>
          <p:nvSpPr>
            <p:cNvPr id="203" name="Rectangle 202">
              <a:extLst>
                <a:ext uri="{FF2B5EF4-FFF2-40B4-BE49-F238E27FC236}">
                  <a16:creationId xmlns:a16="http://schemas.microsoft.com/office/drawing/2014/main" id="{34BF8890-0240-4879-BBB2-EB923A4B95E8}"/>
                </a:ext>
              </a:extLst>
            </p:cNvPr>
            <p:cNvSpPr/>
            <p:nvPr/>
          </p:nvSpPr>
          <p:spPr>
            <a:xfrm>
              <a:off x="249028" y="1096240"/>
              <a:ext cx="1509751" cy="351057"/>
            </a:xfrm>
            <a:prstGeom prst="rect">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latin typeface="Calibri" panose="020F0502020204030204"/>
                  <a:ea typeface="+mn-ea"/>
                  <a:cs typeface="+mn-cs"/>
                </a:rPr>
                <a:t>OSS/BSS/Apps</a:t>
              </a:r>
            </a:p>
          </p:txBody>
        </p:sp>
        <p:sp>
          <p:nvSpPr>
            <p:cNvPr id="204" name="Rectangle 203">
              <a:extLst>
                <a:ext uri="{FF2B5EF4-FFF2-40B4-BE49-F238E27FC236}">
                  <a16:creationId xmlns:a16="http://schemas.microsoft.com/office/drawing/2014/main" id="{5AD7669E-8644-4B7F-8420-EE3C7A182790}"/>
                </a:ext>
              </a:extLst>
            </p:cNvPr>
            <p:cNvSpPr/>
            <p:nvPr/>
          </p:nvSpPr>
          <p:spPr>
            <a:xfrm>
              <a:off x="2142972" y="1118851"/>
              <a:ext cx="1509751" cy="351057"/>
            </a:xfrm>
            <a:prstGeom prst="rect">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latin typeface="Calibri" panose="020F0502020204030204"/>
                  <a:ea typeface="+mn-ea"/>
                  <a:cs typeface="+mn-cs"/>
                </a:rPr>
                <a:t>OSS/BSS/Apps</a:t>
              </a:r>
            </a:p>
          </p:txBody>
        </p:sp>
        <p:sp>
          <p:nvSpPr>
            <p:cNvPr id="205" name="Rectangle 204">
              <a:extLst>
                <a:ext uri="{FF2B5EF4-FFF2-40B4-BE49-F238E27FC236}">
                  <a16:creationId xmlns:a16="http://schemas.microsoft.com/office/drawing/2014/main" id="{3F6AFB09-6F51-4255-805E-47560BCA7A64}"/>
                </a:ext>
              </a:extLst>
            </p:cNvPr>
            <p:cNvSpPr/>
            <p:nvPr/>
          </p:nvSpPr>
          <p:spPr>
            <a:xfrm>
              <a:off x="4002796" y="1143810"/>
              <a:ext cx="1509751" cy="351057"/>
            </a:xfrm>
            <a:prstGeom prst="rect">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latin typeface="Calibri" panose="020F0502020204030204"/>
                  <a:ea typeface="+mn-ea"/>
                  <a:cs typeface="+mn-cs"/>
                </a:rPr>
                <a:t>OSS/BSS/Apps</a:t>
              </a:r>
            </a:p>
          </p:txBody>
        </p:sp>
        <p:sp>
          <p:nvSpPr>
            <p:cNvPr id="206" name="Rectangle 205">
              <a:extLst>
                <a:ext uri="{FF2B5EF4-FFF2-40B4-BE49-F238E27FC236}">
                  <a16:creationId xmlns:a16="http://schemas.microsoft.com/office/drawing/2014/main" id="{769E49E7-A2FD-48D5-B9D8-2F7949AA3BA5}"/>
                </a:ext>
              </a:extLst>
            </p:cNvPr>
            <p:cNvSpPr/>
            <p:nvPr/>
          </p:nvSpPr>
          <p:spPr>
            <a:xfrm>
              <a:off x="5901809" y="1118045"/>
              <a:ext cx="1509751" cy="351057"/>
            </a:xfrm>
            <a:prstGeom prst="rect">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latin typeface="Calibri" panose="020F0502020204030204"/>
                  <a:ea typeface="+mn-ea"/>
                  <a:cs typeface="+mn-cs"/>
                </a:rPr>
                <a:t>OSS/BSS/Apps</a:t>
              </a:r>
            </a:p>
          </p:txBody>
        </p:sp>
        <p:sp>
          <p:nvSpPr>
            <p:cNvPr id="207" name="Rectangle 206">
              <a:extLst>
                <a:ext uri="{FF2B5EF4-FFF2-40B4-BE49-F238E27FC236}">
                  <a16:creationId xmlns:a16="http://schemas.microsoft.com/office/drawing/2014/main" id="{1D6F6976-B48E-4B6A-A4EE-0B896DD46796}"/>
                </a:ext>
              </a:extLst>
            </p:cNvPr>
            <p:cNvSpPr/>
            <p:nvPr/>
          </p:nvSpPr>
          <p:spPr>
            <a:xfrm>
              <a:off x="7780713" y="1174702"/>
              <a:ext cx="1509751" cy="351057"/>
            </a:xfrm>
            <a:prstGeom prst="rect">
              <a:avLst/>
            </a:prstGeom>
            <a:solidFill>
              <a:sysClr val="window" lastClr="FFFFFF">
                <a:lumMod val="85000"/>
              </a:sysClr>
            </a:solidFill>
            <a:ln w="12700" cap="flat" cmpd="sng" algn="ctr">
              <a:solidFill>
                <a:sysClr val="windowText" lastClr="000000">
                  <a:lumMod val="50000"/>
                  <a:lumOff val="50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latin typeface="Calibri" panose="020F0502020204030204"/>
                  <a:ea typeface="+mn-ea"/>
                  <a:cs typeface="+mn-cs"/>
                </a:rPr>
                <a:t>OSS/BSS/Apps</a:t>
              </a:r>
            </a:p>
          </p:txBody>
        </p:sp>
        <p:sp>
          <p:nvSpPr>
            <p:cNvPr id="208" name="TextBox 207">
              <a:extLst>
                <a:ext uri="{FF2B5EF4-FFF2-40B4-BE49-F238E27FC236}">
                  <a16:creationId xmlns:a16="http://schemas.microsoft.com/office/drawing/2014/main" id="{318B6C6F-76A2-41C9-B026-B43259A20053}"/>
                </a:ext>
              </a:extLst>
            </p:cNvPr>
            <p:cNvSpPr txBox="1"/>
            <p:nvPr/>
          </p:nvSpPr>
          <p:spPr>
            <a:xfrm>
              <a:off x="6655955" y="3758778"/>
              <a:ext cx="1176755" cy="584775"/>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44546A"/>
                  </a:solidFill>
                  <a:effectLst/>
                  <a:uLnTx/>
                  <a:uFillTx/>
                </a:rPr>
                <a:t>Standard APIs</a:t>
              </a:r>
              <a:endParaRPr kumimoji="0" lang="en-US" sz="1600" b="0" i="0" u="none" strike="noStrike" kern="0" cap="none" spc="0" normalizeH="0" baseline="30000" noProof="0" dirty="0">
                <a:ln>
                  <a:noFill/>
                </a:ln>
                <a:solidFill>
                  <a:srgbClr val="44546A"/>
                </a:solidFill>
                <a:effectLst/>
                <a:uLnTx/>
                <a:uFillTx/>
              </a:endParaRPr>
            </a:p>
          </p:txBody>
        </p:sp>
      </p:grpSp>
      <p:pic>
        <p:nvPicPr>
          <p:cNvPr id="71" name="Picture 4" descr="C:\Users\cheung\AppData\Local\Temp\SNAGHTML2f5ccbf.PNG">
            <a:extLst>
              <a:ext uri="{FF2B5EF4-FFF2-40B4-BE49-F238E27FC236}">
                <a16:creationId xmlns:a16="http://schemas.microsoft.com/office/drawing/2014/main" id="{E4726CF2-FBC6-4C01-8467-CB43950850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43156" y="1"/>
            <a:ext cx="579590" cy="579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629352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7066358"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End to End Network Slicing Use Case</a:t>
            </a:r>
            <a:endParaRPr lang="en-US" sz="3200" dirty="0"/>
          </a:p>
        </p:txBody>
      </p:sp>
      <p:graphicFrame>
        <p:nvGraphicFramePr>
          <p:cNvPr id="3" name="Table 2">
            <a:extLst>
              <a:ext uri="{FF2B5EF4-FFF2-40B4-BE49-F238E27FC236}">
                <a16:creationId xmlns:a16="http://schemas.microsoft.com/office/drawing/2014/main" id="{E04D3807-8DBD-4C61-8DB8-A51E30341EB1}"/>
              </a:ext>
            </a:extLst>
          </p:cNvPr>
          <p:cNvGraphicFramePr>
            <a:graphicFrameLocks noGrp="1"/>
          </p:cNvGraphicFramePr>
          <p:nvPr>
            <p:extLst>
              <p:ext uri="{D42A27DB-BD31-4B8C-83A1-F6EECF244321}">
                <p14:modId xmlns:p14="http://schemas.microsoft.com/office/powerpoint/2010/main" val="4179185344"/>
              </p:ext>
            </p:extLst>
          </p:nvPr>
        </p:nvGraphicFramePr>
        <p:xfrm>
          <a:off x="499533" y="692579"/>
          <a:ext cx="7357534" cy="5843799"/>
        </p:xfrm>
        <a:graphic>
          <a:graphicData uri="http://schemas.openxmlformats.org/drawingml/2006/table">
            <a:tbl>
              <a:tblPr>
                <a:tableStyleId>{5C22544A-7EE6-4342-B048-85BDC9FD1C3A}</a:tableStyleId>
              </a:tblPr>
              <a:tblGrid>
                <a:gridCol w="2590959">
                  <a:extLst>
                    <a:ext uri="{9D8B030D-6E8A-4147-A177-3AD203B41FA5}">
                      <a16:colId xmlns:a16="http://schemas.microsoft.com/office/drawing/2014/main" val="1372108820"/>
                    </a:ext>
                  </a:extLst>
                </a:gridCol>
                <a:gridCol w="1443816">
                  <a:extLst>
                    <a:ext uri="{9D8B030D-6E8A-4147-A177-3AD203B41FA5}">
                      <a16:colId xmlns:a16="http://schemas.microsoft.com/office/drawing/2014/main" val="2468519"/>
                    </a:ext>
                  </a:extLst>
                </a:gridCol>
                <a:gridCol w="3322759">
                  <a:extLst>
                    <a:ext uri="{9D8B030D-6E8A-4147-A177-3AD203B41FA5}">
                      <a16:colId xmlns:a16="http://schemas.microsoft.com/office/drawing/2014/main" val="2158008408"/>
                    </a:ext>
                  </a:extLst>
                </a:gridCol>
              </a:tblGrid>
              <a:tr h="188483">
                <a:tc>
                  <a:txBody>
                    <a:bodyPr/>
                    <a:lstStyle/>
                    <a:p>
                      <a:pPr algn="l" fontAlgn="b"/>
                      <a:r>
                        <a:rPr lang="en-US" sz="1100" u="none" strike="noStrike" dirty="0">
                          <a:effectLst/>
                        </a:rPr>
                        <a:t>NetworkSlice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operationalState</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129794808"/>
                  </a:ext>
                </a:extLst>
              </a:tr>
              <a:tr h="188483">
                <a:tc>
                  <a:txBody>
                    <a:bodyPr/>
                    <a:lstStyle/>
                    <a:p>
                      <a:pPr algn="l" fontAlgn="b"/>
                      <a:r>
                        <a:rPr lang="en-US" sz="1100" u="none" strike="noStrike" dirty="0">
                          <a:effectLst/>
                        </a:rPr>
                        <a:t>NetworkSlice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administrativeState</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517053617"/>
                  </a:ext>
                </a:extLst>
              </a:tr>
              <a:tr h="188483">
                <a:tc>
                  <a:txBody>
                    <a:bodyPr/>
                    <a:lstStyle/>
                    <a:p>
                      <a:pPr algn="l" fontAlgn="b"/>
                      <a:r>
                        <a:rPr lang="en-US" sz="1100" u="none" strike="noStrike" dirty="0">
                          <a:effectLst/>
                        </a:rPr>
                        <a:t>NetworkSlice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serviceProfileList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589686758"/>
                  </a:ext>
                </a:extLst>
              </a:tr>
              <a:tr h="188483">
                <a:tc>
                  <a:txBody>
                    <a:bodyPr/>
                    <a:lstStyle/>
                    <a:p>
                      <a:pPr algn="l" fontAlgn="b"/>
                      <a:r>
                        <a:rPr lang="en-US" sz="1100" u="none" strike="noStrike" dirty="0">
                          <a:effectLst/>
                        </a:rPr>
                        <a:t>NetworkSlice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networkSliceSubnetRef</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642835326"/>
                  </a:ext>
                </a:extLst>
              </a:tr>
              <a:tr h="251586">
                <a:tc>
                  <a:txBody>
                    <a:bodyPr/>
                    <a:lstStyle/>
                    <a:p>
                      <a:pPr algn="l" fontAlgn="b"/>
                      <a:r>
                        <a:rPr lang="en-US" sz="1100" u="none" strike="noStrike" dirty="0">
                          <a:effectLst/>
                        </a:rPr>
                        <a:t>NetworkSliceSubnet</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operationalState</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994701560"/>
                  </a:ext>
                </a:extLst>
              </a:tr>
              <a:tr h="188483">
                <a:tc>
                  <a:txBody>
                    <a:bodyPr/>
                    <a:lstStyle/>
                    <a:p>
                      <a:pPr algn="l" fontAlgn="b"/>
                      <a:r>
                        <a:rPr lang="en-US" sz="1100" u="none" strike="noStrike" dirty="0">
                          <a:effectLst/>
                        </a:rPr>
                        <a:t>NetworkSliceSubnet</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administrativeState</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495641620"/>
                  </a:ext>
                </a:extLst>
              </a:tr>
              <a:tr h="188483">
                <a:tc>
                  <a:txBody>
                    <a:bodyPr/>
                    <a:lstStyle/>
                    <a:p>
                      <a:pPr algn="l" fontAlgn="b"/>
                      <a:r>
                        <a:rPr lang="en-US" sz="1100" u="none" strike="noStrike" dirty="0">
                          <a:effectLst/>
                        </a:rPr>
                        <a:t>NetworkSliceSubnet</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nsInfo</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299697739"/>
                  </a:ext>
                </a:extLst>
              </a:tr>
              <a:tr h="188483">
                <a:tc>
                  <a:txBody>
                    <a:bodyPr/>
                    <a:lstStyle/>
                    <a:p>
                      <a:pPr algn="l" fontAlgn="b"/>
                      <a:r>
                        <a:rPr lang="en-US" sz="1100" u="none" strike="noStrike" dirty="0">
                          <a:effectLst/>
                        </a:rPr>
                        <a:t>NetworkSliceSubnet</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sliceProfileList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040244927"/>
                  </a:ext>
                </a:extLst>
              </a:tr>
              <a:tr h="188483">
                <a:tc>
                  <a:txBody>
                    <a:bodyPr/>
                    <a:lstStyle/>
                    <a:p>
                      <a:pPr algn="l" fontAlgn="b"/>
                      <a:r>
                        <a:rPr lang="en-US" sz="1100" u="none" strike="noStrike" dirty="0">
                          <a:effectLst/>
                        </a:rPr>
                        <a:t>NetworkSliceSubnet</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managedFunctionRef</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356274075"/>
                  </a:ext>
                </a:extLst>
              </a:tr>
              <a:tr h="188483">
                <a:tc>
                  <a:txBody>
                    <a:bodyPr/>
                    <a:lstStyle/>
                    <a:p>
                      <a:pPr algn="l" fontAlgn="b"/>
                      <a:r>
                        <a:rPr lang="en-US" sz="1100" u="none" strike="noStrike" dirty="0">
                          <a:effectLst/>
                        </a:rPr>
                        <a:t>NetworkSliceSubnet</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networkSliceSubnetRef</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897402098"/>
                  </a:ext>
                </a:extLst>
              </a:tr>
              <a:tr h="251586">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serviceProfileId</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4098508"/>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sNSSAIList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69861286"/>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pLMNIdList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084620219"/>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perfReq</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310330317"/>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maxNumberofUEs</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115424168"/>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coverageAreaTAList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566064597"/>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latency</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552032861"/>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uEMobilityLevel</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20876802"/>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resourceSharingLevel</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15745288"/>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sST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62553535"/>
                  </a:ext>
                </a:extLst>
              </a:tr>
              <a:tr h="188483">
                <a:tc>
                  <a:txBody>
                    <a:bodyPr/>
                    <a:lstStyle/>
                    <a:p>
                      <a:pPr algn="l" fontAlgn="b"/>
                      <a:r>
                        <a:rPr lang="en-US" sz="1100" u="none" strike="noStrike" dirty="0">
                          <a:effectLst/>
                        </a:rPr>
                        <a:t>ServiceProfile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availability</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88668480"/>
                  </a:ext>
                </a:extLst>
              </a:tr>
              <a:tr h="251586">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sliceProfileId</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630778715"/>
                  </a:ext>
                </a:extLst>
              </a:tr>
              <a:tr h="188483">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sNSSAIList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05367942"/>
                  </a:ext>
                </a:extLst>
              </a:tr>
              <a:tr h="188483">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pLMNIdList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194227816"/>
                  </a:ext>
                </a:extLst>
              </a:tr>
              <a:tr h="188483">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perfReq</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2979928500"/>
                  </a:ext>
                </a:extLst>
              </a:tr>
              <a:tr h="188483">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maxNumberofUEs</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596363176"/>
                  </a:ext>
                </a:extLst>
              </a:tr>
              <a:tr h="188483">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coverageAreaTAList</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43636601"/>
                  </a:ext>
                </a:extLst>
              </a:tr>
              <a:tr h="188483">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latency</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4067976196"/>
                  </a:ext>
                </a:extLst>
              </a:tr>
              <a:tr h="188483">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uEMobilityLevel</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736168940"/>
                  </a:ext>
                </a:extLst>
              </a:tr>
              <a:tr h="188483">
                <a:tc>
                  <a:txBody>
                    <a:bodyPr/>
                    <a:lstStyle/>
                    <a:p>
                      <a:pPr algn="l" fontAlgn="b"/>
                      <a:r>
                        <a:rPr lang="en-US" sz="1100" u="none" strike="noStrike" dirty="0">
                          <a:effectLst/>
                        </a:rPr>
                        <a:t>SliceProfile</a:t>
                      </a:r>
                      <a:endParaRPr lang="en-US" sz="1100" b="1" i="0" u="none" strike="noStrike" dirty="0">
                        <a:solidFill>
                          <a:srgbClr val="0000CC"/>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Network Slice NRM</a:t>
                      </a:r>
                      <a:endParaRPr lang="en-US" sz="1100" b="0" i="0" u="none" strike="noStrike" dirty="0">
                        <a:solidFill>
                          <a:srgbClr val="000000"/>
                        </a:solidFill>
                        <a:effectLst/>
                        <a:latin typeface="Calibri" panose="020F0502020204030204" pitchFamily="34" charset="0"/>
                      </a:endParaRPr>
                    </a:p>
                  </a:txBody>
                  <a:tcPr marL="0" marR="0" marT="0" marB="0" anchor="b"/>
                </a:tc>
                <a:tc>
                  <a:txBody>
                    <a:bodyPr/>
                    <a:lstStyle/>
                    <a:p>
                      <a:pPr algn="l" fontAlgn="b"/>
                      <a:r>
                        <a:rPr lang="en-US" sz="1100" u="none" strike="noStrike" dirty="0">
                          <a:effectLst/>
                        </a:rPr>
                        <a:t>resourceSharingLevel</a:t>
                      </a:r>
                      <a:endParaRPr lang="en-US" sz="11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6821761"/>
                  </a:ext>
                </a:extLst>
              </a:tr>
            </a:tbl>
          </a:graphicData>
        </a:graphic>
      </p:graphicFrame>
      <p:pic>
        <p:nvPicPr>
          <p:cNvPr id="10" name="Picture 4" descr="C:\Users\cheung\AppData\Local\Temp\SNAGHTML2f5ccbf.PNG">
            <a:extLst>
              <a:ext uri="{FF2B5EF4-FFF2-40B4-BE49-F238E27FC236}">
                <a16:creationId xmlns:a16="http://schemas.microsoft.com/office/drawing/2014/main" id="{7C691660-C707-452D-8E67-7CCB4B14D8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43156" y="1"/>
            <a:ext cx="579590" cy="579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51747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188389" y="-2880"/>
            <a:ext cx="8496813"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A1 Policy Extension ORAN-ONAP Harmonize</a:t>
            </a:r>
            <a:endParaRPr lang="en-US" sz="3200" dirty="0"/>
          </a:p>
        </p:txBody>
      </p:sp>
      <p:pic>
        <p:nvPicPr>
          <p:cNvPr id="10" name="Picture 9">
            <a:extLst>
              <a:ext uri="{FF2B5EF4-FFF2-40B4-BE49-F238E27FC236}">
                <a16:creationId xmlns:a16="http://schemas.microsoft.com/office/drawing/2014/main" id="{A98CF62A-6022-4566-9E2F-AB0B04B3AD31}"/>
              </a:ext>
            </a:extLst>
          </p:cNvPr>
          <p:cNvPicPr>
            <a:picLocks noChangeAspect="1"/>
          </p:cNvPicPr>
          <p:nvPr/>
        </p:nvPicPr>
        <p:blipFill>
          <a:blip r:embed="rId5"/>
          <a:stretch>
            <a:fillRect/>
          </a:stretch>
        </p:blipFill>
        <p:spPr>
          <a:xfrm>
            <a:off x="4295987" y="1707197"/>
            <a:ext cx="4848013" cy="4429125"/>
          </a:xfrm>
          <a:prstGeom prst="rect">
            <a:avLst/>
          </a:prstGeom>
        </p:spPr>
      </p:pic>
      <p:sp>
        <p:nvSpPr>
          <p:cNvPr id="11" name="Text Placeholder 3">
            <a:extLst>
              <a:ext uri="{FF2B5EF4-FFF2-40B4-BE49-F238E27FC236}">
                <a16:creationId xmlns:a16="http://schemas.microsoft.com/office/drawing/2014/main" id="{8A382E37-78AC-4AD1-9D38-CA8FC7D0BB88}"/>
              </a:ext>
            </a:extLst>
          </p:cNvPr>
          <p:cNvSpPr txBox="1">
            <a:spLocks/>
          </p:cNvSpPr>
          <p:nvPr/>
        </p:nvSpPr>
        <p:spPr>
          <a:xfrm>
            <a:off x="111762" y="721678"/>
            <a:ext cx="4498083" cy="3367722"/>
          </a:xfrm>
          <a:prstGeom prst="rect">
            <a:avLst/>
          </a:prstGeom>
        </p:spPr>
        <p:txBody>
          <a:bodyPr vert="horz" lIns="91440" tIns="45720" rIns="91440" bIns="45720" rtlCol="0" anchor="ctr">
            <a:normAutofit/>
          </a:bodyPr>
          <a:lstStyle>
            <a:defPPr>
              <a:defRPr lang="en-US"/>
            </a:defPPr>
            <a:lvl1pPr marL="0" algn="l"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just"/>
            <a:r>
              <a:rPr lang="en-US" sz="1600" b="1" dirty="0">
                <a:solidFill>
                  <a:srgbClr val="FF0000"/>
                </a:solidFill>
              </a:rPr>
              <a:t>Executive Summary</a:t>
            </a:r>
            <a:r>
              <a:rPr lang="en-US" sz="1600" dirty="0">
                <a:solidFill>
                  <a:srgbClr val="FF0000"/>
                </a:solidFill>
              </a:rPr>
              <a:t> -</a:t>
            </a:r>
            <a:r>
              <a:rPr lang="en-US" sz="1600" dirty="0"/>
              <a:t> </a:t>
            </a:r>
            <a:r>
              <a:rPr lang="en-US" sz="1600" dirty="0">
                <a:solidFill>
                  <a:schemeClr val="tx1"/>
                </a:solidFill>
              </a:rPr>
              <a:t>This requirement enhances the A1 adapter/interface capabilities provided in Rel 6 as part of  5G/ORAN &amp; 3GPP Standards Harmonization requirement ( </a:t>
            </a:r>
            <a:r>
              <a:rPr lang="en-US" sz="1600" dirty="0">
                <a:solidFill>
                  <a:schemeClr val="tx1"/>
                </a:solidFill>
                <a:hlinkClick r:id="rId6">
                  <a:extLst>
                    <a:ext uri="{A12FA001-AC4F-418D-AE19-62706E023703}">
                      <ahyp:hlinkClr xmlns:ahyp="http://schemas.microsoft.com/office/drawing/2018/hyperlinkcolor" val="tx"/>
                    </a:ext>
                  </a:extLst>
                </a:hlinkClick>
              </a:rPr>
              <a:t>REQ-38</a:t>
            </a:r>
            <a:r>
              <a:rPr lang="en-US" sz="1600" dirty="0">
                <a:solidFill>
                  <a:schemeClr val="tx1"/>
                </a:solidFill>
              </a:rPr>
              <a:t>).   O-RAN has defined A1 interface specification in the context of the management of 5G RAN elements to provide intent based policies for optimization of the RAN network performance. Planned enhancements for Rel 7 include additional support for managing A1 Policies, multiple A1 targets in the RAN, multi-version support for different A1 targets, and secure TLS communication.</a:t>
            </a:r>
          </a:p>
          <a:p>
            <a:pPr algn="just"/>
            <a:endParaRPr lang="en-US" sz="1600" dirty="0">
              <a:solidFill>
                <a:schemeClr val="tx1"/>
              </a:solidFill>
            </a:endParaRPr>
          </a:p>
        </p:txBody>
      </p:sp>
      <p:pic>
        <p:nvPicPr>
          <p:cNvPr id="12" name="Picture 4" descr="C:\Users\cheung\AppData\Local\Temp\SNAGHTML2f5ccbf.PNG">
            <a:extLst>
              <a:ext uri="{FF2B5EF4-FFF2-40B4-BE49-F238E27FC236}">
                <a16:creationId xmlns:a16="http://schemas.microsoft.com/office/drawing/2014/main" id="{16E9F133-4382-495E-988C-43419FC8D77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43156" y="1"/>
            <a:ext cx="579590" cy="5795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76891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A9AB664-94B7-44C5-9A30-1FFA57564CFC}"/>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66ED27C2-F15E-4183-AB8E-C082BB17713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801F386-E39B-4FD8-8547-33D9100B20D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BD23431-8723-4425-A622-62409CCCC8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DB049F5B-9CFA-4C4A-A02D-E3AA2164F5D7}"/>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B4A5B268-5682-41E4-A61C-35244192CAD6}"/>
              </a:ext>
            </a:extLst>
          </p:cNvPr>
          <p:cNvSpPr/>
          <p:nvPr/>
        </p:nvSpPr>
        <p:spPr>
          <a:xfrm>
            <a:off x="241729" y="-2880"/>
            <a:ext cx="74286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in R8</a:t>
            </a:r>
            <a:endParaRPr lang="en-US" sz="3200" dirty="0"/>
          </a:p>
        </p:txBody>
      </p:sp>
      <p:pic>
        <p:nvPicPr>
          <p:cNvPr id="10" name="Picture 2">
            <a:extLst>
              <a:ext uri="{FF2B5EF4-FFF2-40B4-BE49-F238E27FC236}">
                <a16:creationId xmlns:a16="http://schemas.microsoft.com/office/drawing/2014/main" id="{4B6CC0B9-C810-4A19-A3EB-2423DDEB37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7400" y="0"/>
            <a:ext cx="736600" cy="73405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a:extLst>
              <a:ext uri="{FF2B5EF4-FFF2-40B4-BE49-F238E27FC236}">
                <a16:creationId xmlns:a16="http://schemas.microsoft.com/office/drawing/2014/main" id="{ED73BC00-E8BE-4212-98BB-56183E767475}"/>
              </a:ext>
            </a:extLst>
          </p:cNvPr>
          <p:cNvPicPr>
            <a:picLocks noChangeAspect="1"/>
          </p:cNvPicPr>
          <p:nvPr/>
        </p:nvPicPr>
        <p:blipFill>
          <a:blip r:embed="rId6"/>
          <a:stretch>
            <a:fillRect/>
          </a:stretch>
        </p:blipFill>
        <p:spPr>
          <a:xfrm>
            <a:off x="2233061" y="1152971"/>
            <a:ext cx="6910939" cy="4552057"/>
          </a:xfrm>
          <a:prstGeom prst="rect">
            <a:avLst/>
          </a:prstGeom>
        </p:spPr>
      </p:pic>
      <p:sp>
        <p:nvSpPr>
          <p:cNvPr id="13" name="Text Placeholder 3">
            <a:extLst>
              <a:ext uri="{FF2B5EF4-FFF2-40B4-BE49-F238E27FC236}">
                <a16:creationId xmlns:a16="http://schemas.microsoft.com/office/drawing/2014/main" id="{2C3625A0-4763-40C1-962A-5D60AF88702A}"/>
              </a:ext>
            </a:extLst>
          </p:cNvPr>
          <p:cNvSpPr txBox="1">
            <a:spLocks/>
          </p:cNvSpPr>
          <p:nvPr/>
        </p:nvSpPr>
        <p:spPr bwMode="auto">
          <a:xfrm>
            <a:off x="0" y="974294"/>
            <a:ext cx="2367815" cy="5170487"/>
          </a:xfrm>
          <a:prstGeom prst="rect">
            <a:avLst/>
          </a:prstGeom>
          <a:noFill/>
          <a:ln w="9525">
            <a:noFill/>
            <a:miter lim="800000"/>
            <a:headEnd/>
            <a:tailEnd/>
          </a:ln>
        </p:spPr>
        <p:txBody>
          <a:bodyPr vert="horz" wrap="square" lIns="72000" tIns="36000" rIns="73152" bIns="36576" numCol="1" anchor="t" anchorCtr="0" compatLnSpc="1">
            <a:prstTxWarp prst="textNoShape">
              <a:avLst/>
            </a:prstTxWarp>
            <a:normAutofit/>
          </a:bodyPr>
          <a:lstStyle>
            <a:lvl1pPr marL="342900" indent="-342900" algn="l" rtl="0" eaLnBrk="1" fontAlgn="base" hangingPunct="1">
              <a:spcBef>
                <a:spcPts val="300"/>
              </a:spcBef>
              <a:spcAft>
                <a:spcPct val="0"/>
              </a:spcAft>
              <a:buClr>
                <a:schemeClr val="tx1"/>
              </a:buClr>
              <a:buFont typeface="Ericsson Hilda Light" panose="00000400000000000000" pitchFamily="2" charset="0"/>
              <a:buChar char="—"/>
              <a:defRPr sz="2000" kern="1000" spc="-30">
                <a:solidFill>
                  <a:schemeClr val="tx1"/>
                </a:solidFill>
                <a:latin typeface="+mn-lt"/>
                <a:ea typeface="+mn-ea"/>
                <a:cs typeface="+mn-cs"/>
              </a:defRPr>
            </a:lvl1pPr>
            <a:lvl2pPr marL="712788" indent="-342900" algn="l" rtl="0" eaLnBrk="1" fontAlgn="base" hangingPunct="1">
              <a:spcBef>
                <a:spcPts val="300"/>
              </a:spcBef>
              <a:spcAft>
                <a:spcPct val="0"/>
              </a:spcAft>
              <a:buClr>
                <a:schemeClr val="tx1"/>
              </a:buClr>
              <a:buFont typeface="Ericsson Hilda Light" panose="00000400000000000000" pitchFamily="2" charset="0"/>
              <a:buChar char="—"/>
              <a:defRPr sz="2000" kern="1000" spc="-30">
                <a:solidFill>
                  <a:schemeClr val="tx1"/>
                </a:solidFill>
                <a:latin typeface="+mn-lt"/>
              </a:defRPr>
            </a:lvl2pPr>
            <a:lvl3pPr marL="1079500" indent="-342900" algn="l" rtl="0" eaLnBrk="1" fontAlgn="base" hangingPunct="1">
              <a:spcBef>
                <a:spcPts val="300"/>
              </a:spcBef>
              <a:spcAft>
                <a:spcPct val="0"/>
              </a:spcAft>
              <a:buClr>
                <a:schemeClr val="tx1"/>
              </a:buClr>
              <a:buFont typeface="Ericsson Hilda Light" panose="00000400000000000000" pitchFamily="2" charset="0"/>
              <a:buChar char="—"/>
              <a:defRPr sz="2000" kern="1000" spc="-30">
                <a:solidFill>
                  <a:schemeClr val="tx1"/>
                </a:solidFill>
                <a:latin typeface="+mn-lt"/>
              </a:defRPr>
            </a:lvl3pPr>
            <a:lvl4pPr marL="1435100" indent="-342900" algn="l" rtl="0" eaLnBrk="1" fontAlgn="base" hangingPunct="1">
              <a:spcBef>
                <a:spcPts val="300"/>
              </a:spcBef>
              <a:spcAft>
                <a:spcPct val="0"/>
              </a:spcAft>
              <a:buClr>
                <a:schemeClr val="tx1"/>
              </a:buClr>
              <a:buFont typeface="Ericsson Hilda Light" panose="00000400000000000000" pitchFamily="2" charset="0"/>
              <a:buChar char="—"/>
              <a:defRPr sz="2000" kern="1000" spc="-30">
                <a:solidFill>
                  <a:schemeClr val="tx1"/>
                </a:solidFill>
                <a:latin typeface="+mn-lt"/>
              </a:defRPr>
            </a:lvl4pPr>
            <a:lvl5pPr marL="1770063" indent="-342900" algn="l" rtl="0" eaLnBrk="1" fontAlgn="base" hangingPunct="1">
              <a:spcBef>
                <a:spcPts val="300"/>
              </a:spcBef>
              <a:spcAft>
                <a:spcPct val="0"/>
              </a:spcAft>
              <a:buClr>
                <a:schemeClr val="tx1"/>
              </a:buClr>
              <a:buFont typeface="Ericsson Hilda Light" panose="00000400000000000000" pitchFamily="2" charset="0"/>
              <a:buChar char="—"/>
              <a:defRPr sz="2000" kern="1000" spc="-30">
                <a:solidFill>
                  <a:schemeClr val="tx1"/>
                </a:solidFill>
                <a:latin typeface="+mn-lt"/>
              </a:defRPr>
            </a:lvl5pPr>
            <a:lvl6pPr marL="2071688" indent="-180975" algn="l" rtl="0" eaLnBrk="1" fontAlgn="base" hangingPunct="1">
              <a:spcBef>
                <a:spcPct val="20000"/>
              </a:spcBef>
              <a:spcAft>
                <a:spcPct val="0"/>
              </a:spcAft>
              <a:buClr>
                <a:schemeClr val="tx1"/>
              </a:buClr>
              <a:buFont typeface="Ericsson Hilda" pitchFamily="2" charset="0"/>
              <a:buChar char="›"/>
              <a:defRPr sz="2000">
                <a:solidFill>
                  <a:schemeClr val="tx1"/>
                </a:solidFill>
                <a:latin typeface="+mn-lt"/>
              </a:defRPr>
            </a:lvl6pPr>
            <a:lvl7pPr marL="2528888" indent="-180975" algn="l" rtl="0" eaLnBrk="1" fontAlgn="base" hangingPunct="1">
              <a:spcBef>
                <a:spcPct val="20000"/>
              </a:spcBef>
              <a:spcAft>
                <a:spcPct val="0"/>
              </a:spcAft>
              <a:buClr>
                <a:schemeClr val="tx1"/>
              </a:buClr>
              <a:buFont typeface="Ericsson Hilda" pitchFamily="2" charset="0"/>
              <a:buChar char="›"/>
              <a:defRPr sz="2000">
                <a:solidFill>
                  <a:schemeClr val="tx1"/>
                </a:solidFill>
                <a:latin typeface="+mn-lt"/>
              </a:defRPr>
            </a:lvl7pPr>
            <a:lvl8pPr marL="2986088" indent="-180975" algn="l" rtl="0" eaLnBrk="1" fontAlgn="base" hangingPunct="1">
              <a:spcBef>
                <a:spcPct val="20000"/>
              </a:spcBef>
              <a:spcAft>
                <a:spcPct val="0"/>
              </a:spcAft>
              <a:buClr>
                <a:schemeClr val="tx1"/>
              </a:buClr>
              <a:buFont typeface="Ericsson Hilda" pitchFamily="2" charset="0"/>
              <a:buChar char="›"/>
              <a:defRPr sz="2000">
                <a:solidFill>
                  <a:schemeClr val="tx1"/>
                </a:solidFill>
                <a:latin typeface="+mn-lt"/>
              </a:defRPr>
            </a:lvl8pPr>
            <a:lvl9pPr marL="3443288" indent="-180975" algn="l" rtl="0" eaLnBrk="1" fontAlgn="base" hangingPunct="1">
              <a:spcBef>
                <a:spcPct val="20000"/>
              </a:spcBef>
              <a:spcAft>
                <a:spcPct val="0"/>
              </a:spcAft>
              <a:buClr>
                <a:schemeClr val="tx1"/>
              </a:buClr>
              <a:buFont typeface="Ericsson Hilda" pitchFamily="2" charset="0"/>
              <a:buChar char="›"/>
              <a:defRPr sz="2000">
                <a:solidFill>
                  <a:schemeClr val="tx1"/>
                </a:solidFill>
                <a:latin typeface="+mn-lt"/>
              </a:defRPr>
            </a:lvl9pPr>
          </a:lstStyle>
          <a:p>
            <a:pPr>
              <a:buFont typeface="Wingdings" panose="05000000000000000000" pitchFamily="2" charset="2"/>
              <a:buChar char="§"/>
            </a:pPr>
            <a:r>
              <a:rPr lang="en-IE" dirty="0"/>
              <a:t>Multiple vendors providing equipment / </a:t>
            </a:r>
            <a:r>
              <a:rPr lang="en-IE" dirty="0" err="1"/>
              <a:t>xNF</a:t>
            </a:r>
            <a:endParaRPr lang="en-IE" dirty="0"/>
          </a:p>
          <a:p>
            <a:pPr>
              <a:buFont typeface="Wingdings" panose="05000000000000000000" pitchFamily="2" charset="2"/>
              <a:buChar char="§"/>
            </a:pPr>
            <a:r>
              <a:rPr lang="en-IE" dirty="0"/>
              <a:t>Several telecom networks one ONAP platform</a:t>
            </a:r>
          </a:p>
          <a:p>
            <a:pPr>
              <a:buFont typeface="Wingdings" panose="05000000000000000000" pitchFamily="2" charset="2"/>
              <a:buChar char="§"/>
            </a:pPr>
            <a:r>
              <a:rPr lang="en-IE" dirty="0"/>
              <a:t>Evolution of </a:t>
            </a:r>
            <a:r>
              <a:rPr lang="en-IE" dirty="0" err="1"/>
              <a:t>xNF</a:t>
            </a:r>
            <a:r>
              <a:rPr lang="en-IE" dirty="0"/>
              <a:t> and network standards</a:t>
            </a:r>
          </a:p>
          <a:p>
            <a:pPr>
              <a:buFont typeface="Wingdings" panose="05000000000000000000" pitchFamily="2" charset="2"/>
              <a:buChar char="§"/>
            </a:pPr>
            <a:r>
              <a:rPr lang="en-IE" dirty="0"/>
              <a:t>ONAP applications and use cases competing for access to the same CM data</a:t>
            </a:r>
          </a:p>
        </p:txBody>
      </p:sp>
    </p:spTree>
    <p:extLst>
      <p:ext uri="{BB962C8B-B14F-4D97-AF65-F5344CB8AC3E}">
        <p14:creationId xmlns:p14="http://schemas.microsoft.com/office/powerpoint/2010/main" val="86462699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C9DA848-2134-4B17-BEFA-D9F71323870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52641"/>
            <a:ext cx="9144000" cy="4905359"/>
          </a:xfrm>
          <a:prstGeom prst="rect">
            <a:avLst/>
          </a:prstGeom>
        </p:spPr>
      </p:pic>
      <p:sp>
        <p:nvSpPr>
          <p:cNvPr id="5" name="Заголовок 1">
            <a:extLst>
              <a:ext uri="{FF2B5EF4-FFF2-40B4-BE49-F238E27FC236}">
                <a16:creationId xmlns:a16="http://schemas.microsoft.com/office/drawing/2014/main" id="{2B2FCB1F-6A00-417B-A2F0-4B0702751310}"/>
              </a:ext>
            </a:extLst>
          </p:cNvPr>
          <p:cNvSpPr txBox="1">
            <a:spLocks/>
          </p:cNvSpPr>
          <p:nvPr/>
        </p:nvSpPr>
        <p:spPr>
          <a:xfrm>
            <a:off x="295065" y="1952641"/>
            <a:ext cx="8302835" cy="1514822"/>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b="1" dirty="0">
                <a:solidFill>
                  <a:schemeClr val="bg1"/>
                </a:solidFill>
                <a:effectLst>
                  <a:outerShdw blurRad="50800" dist="50800" dir="5400000" algn="ctr" rotWithShape="0">
                    <a:srgbClr val="FF0000"/>
                  </a:outerShdw>
                </a:effectLst>
              </a:rPr>
              <a:t>Appendix</a:t>
            </a:r>
          </a:p>
          <a:p>
            <a:endParaRPr lang="en-US" b="1" dirty="0">
              <a:solidFill>
                <a:schemeClr val="bg1"/>
              </a:solidFill>
              <a:effectLst>
                <a:outerShdw blurRad="50800" dist="50800" dir="5400000" algn="ctr" rotWithShape="0">
                  <a:srgbClr val="FF0000"/>
                </a:outerShdw>
              </a:effectLst>
            </a:endParaRPr>
          </a:p>
        </p:txBody>
      </p:sp>
      <p:grpSp>
        <p:nvGrpSpPr>
          <p:cNvPr id="7" name="Group 6">
            <a:extLst>
              <a:ext uri="{FF2B5EF4-FFF2-40B4-BE49-F238E27FC236}">
                <a16:creationId xmlns:a16="http://schemas.microsoft.com/office/drawing/2014/main" id="{F5239BC0-9795-440E-9CC0-20720D39B26B}"/>
              </a:ext>
            </a:extLst>
          </p:cNvPr>
          <p:cNvGrpSpPr/>
          <p:nvPr/>
        </p:nvGrpSpPr>
        <p:grpSpPr>
          <a:xfrm>
            <a:off x="152158" y="407934"/>
            <a:ext cx="3669840" cy="811305"/>
            <a:chOff x="1524814" y="5809921"/>
            <a:chExt cx="945329" cy="208987"/>
          </a:xfrm>
        </p:grpSpPr>
        <p:pic>
          <p:nvPicPr>
            <p:cNvPr id="8" name="Picture 7">
              <a:extLst>
                <a:ext uri="{FF2B5EF4-FFF2-40B4-BE49-F238E27FC236}">
                  <a16:creationId xmlns:a16="http://schemas.microsoft.com/office/drawing/2014/main" id="{8EE6881E-6057-44F1-98C5-BED81F8EA09C}"/>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9" name="Picture 8">
              <a:extLst>
                <a:ext uri="{FF2B5EF4-FFF2-40B4-BE49-F238E27FC236}">
                  <a16:creationId xmlns:a16="http://schemas.microsoft.com/office/drawing/2014/main" id="{B0B84CF8-0742-48AA-9EF3-D4C557C976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11" name="TextBox 10">
            <a:extLst>
              <a:ext uri="{FF2B5EF4-FFF2-40B4-BE49-F238E27FC236}">
                <a16:creationId xmlns:a16="http://schemas.microsoft.com/office/drawing/2014/main" id="{E34659F0-9ACD-466A-918A-B3EE2456DA05}"/>
              </a:ext>
            </a:extLst>
          </p:cNvPr>
          <p:cNvSpPr txBox="1"/>
          <p:nvPr/>
        </p:nvSpPr>
        <p:spPr>
          <a:xfrm>
            <a:off x="346521" y="6086160"/>
            <a:ext cx="1470274" cy="307777"/>
          </a:xfrm>
          <a:prstGeom prst="rect">
            <a:avLst/>
          </a:prstGeom>
          <a:noFill/>
        </p:spPr>
        <p:txBody>
          <a:bodyPr wrap="none" rtlCol="0">
            <a:spAutoFit/>
          </a:bodyPr>
          <a:lstStyle/>
          <a:p>
            <a:r>
              <a:rPr lang="en-US" sz="1400" dirty="0">
                <a:solidFill>
                  <a:schemeClr val="bg1"/>
                </a:solidFill>
              </a:rPr>
              <a:t>Benjamin Cheung</a:t>
            </a:r>
          </a:p>
        </p:txBody>
      </p:sp>
      <p:pic>
        <p:nvPicPr>
          <p:cNvPr id="10" name="Picture 4" descr="C:\Users\cheung\AppData\Local\Temp\SNAGHTMLf59eb87.PNG">
            <a:extLst>
              <a:ext uri="{FF2B5EF4-FFF2-40B4-BE49-F238E27FC236}">
                <a16:creationId xmlns:a16="http://schemas.microsoft.com/office/drawing/2014/main" id="{E9CF59EC-7DBF-4AF2-8674-45E9AE68162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9447" y="2990250"/>
            <a:ext cx="1333387" cy="13303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225599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A8EAF38C-C6BA-4A09-9E0C-D8DA02D8A361}"/>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7AD72458-8139-4A3E-9D33-4206E51B5A9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5CB0048-122B-4248-A1EE-0BAB8742895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9A82D03-138A-4BC9-AA3B-BE6D61C465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E2F8D1F3-E212-445B-BEA2-875E5F4B9CE8}"/>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D941D062-DB94-4BB5-9351-B9D67E2F4891}"/>
              </a:ext>
            </a:extLst>
          </p:cNvPr>
          <p:cNvSpPr/>
          <p:nvPr/>
        </p:nvSpPr>
        <p:spPr>
          <a:xfrm>
            <a:off x="241729" y="-2880"/>
            <a:ext cx="859241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Access, Syncing, Indexing Runtime Config DB</a:t>
            </a:r>
            <a:endParaRPr lang="en-US" sz="3200" dirty="0"/>
          </a:p>
        </p:txBody>
      </p:sp>
      <p:sp>
        <p:nvSpPr>
          <p:cNvPr id="2" name="TextBox 1">
            <a:extLst>
              <a:ext uri="{FF2B5EF4-FFF2-40B4-BE49-F238E27FC236}">
                <a16:creationId xmlns:a16="http://schemas.microsoft.com/office/drawing/2014/main" id="{6BF5F8E9-8228-42CD-87A7-C9112FAC406D}"/>
              </a:ext>
            </a:extLst>
          </p:cNvPr>
          <p:cNvSpPr txBox="1"/>
          <p:nvPr/>
        </p:nvSpPr>
        <p:spPr>
          <a:xfrm>
            <a:off x="38911" y="698626"/>
            <a:ext cx="9064506" cy="5970865"/>
          </a:xfrm>
          <a:prstGeom prst="rect">
            <a:avLst/>
          </a:prstGeom>
          <a:noFill/>
        </p:spPr>
        <p:txBody>
          <a:bodyPr wrap="square" rtlCol="0">
            <a:spAutoFit/>
          </a:bodyPr>
          <a:lstStyle/>
          <a:p>
            <a:r>
              <a:rPr lang="en-US" sz="1600" b="1" u="sng" dirty="0">
                <a:solidFill>
                  <a:srgbClr val="FF0000"/>
                </a:solidFill>
              </a:rPr>
              <a:t>ACCESS TO CPS Database (READ/WRITE)</a:t>
            </a:r>
            <a:r>
              <a:rPr lang="en-US" sz="1600" dirty="0">
                <a:solidFill>
                  <a:srgbClr val="FF0000"/>
                </a:solidFill>
              </a:rPr>
              <a:t>:</a:t>
            </a:r>
          </a:p>
          <a:p>
            <a:r>
              <a:rPr lang="en-US" sz="1400" b="1" dirty="0"/>
              <a:t>READ ONLY</a:t>
            </a:r>
            <a:r>
              <a:rPr lang="en-US" sz="1400" dirty="0"/>
              <a:t> - Run-Time parameters can be READ by any ONAP platform component and any ONAP plug-in. Examples of ONAP platform components are A&amp;AI, SDC, SDNC etc.</a:t>
            </a:r>
            <a:br>
              <a:rPr lang="en-US" sz="1400" dirty="0"/>
            </a:br>
            <a:endParaRPr lang="en-US" sz="1400" dirty="0"/>
          </a:p>
          <a:p>
            <a:r>
              <a:rPr lang="en-US" sz="1400" b="1" dirty="0"/>
              <a:t>READ/WRITE</a:t>
            </a:r>
            <a:r>
              <a:rPr lang="en-US" sz="1400" dirty="0"/>
              <a:t> - Parameters can be READ/WRITE from Controllers, DCAE (future), VES Collector/DMaaP, A&amp;AI, Policy/CLAMP (future) and other components with permission settings.</a:t>
            </a:r>
          </a:p>
          <a:p>
            <a:r>
              <a:rPr lang="en-US" sz="1400" b="1" dirty="0"/>
              <a:t>DEFAULT</a:t>
            </a:r>
            <a:r>
              <a:rPr lang="en-US" sz="1400" dirty="0"/>
              <a:t> - SO (future), DCAE, A&amp;AI (indirectly), Controllers (CDS, APPC, SDNC) will have default read/write access to CPS Database</a:t>
            </a:r>
          </a:p>
          <a:p>
            <a:r>
              <a:rPr lang="en-US" sz="1400" b="1" dirty="0"/>
              <a:t>DEFINABLE</a:t>
            </a:r>
            <a:r>
              <a:rPr lang="en-US" sz="1400" dirty="0"/>
              <a:t> - Other components will have default read-only access to Configuration Persistence Service but can be given Read/Write access on a per record basis.</a:t>
            </a:r>
          </a:p>
          <a:p>
            <a:endParaRPr lang="en-US" sz="1400" dirty="0"/>
          </a:p>
          <a:p>
            <a:r>
              <a:rPr lang="en-US" sz="1600" b="1" u="sng" dirty="0">
                <a:solidFill>
                  <a:srgbClr val="FF0000"/>
                </a:solidFill>
              </a:rPr>
              <a:t>SYNCING NEW xNF ADDED or DELETED (A&amp;AI)</a:t>
            </a:r>
            <a:r>
              <a:rPr lang="en-US" sz="1600" dirty="0">
                <a:solidFill>
                  <a:srgbClr val="FF0000"/>
                </a:solidFill>
              </a:rPr>
              <a:t>:</a:t>
            </a:r>
            <a:endParaRPr lang="en-US" sz="1400" dirty="0">
              <a:solidFill>
                <a:srgbClr val="FF0000"/>
              </a:solidFill>
            </a:endParaRPr>
          </a:p>
          <a:p>
            <a:r>
              <a:rPr lang="en-US" sz="1400" b="1" dirty="0"/>
              <a:t>ELEMENT SYNC</a:t>
            </a:r>
            <a:r>
              <a:rPr lang="en-US" sz="1400" dirty="0"/>
              <a:t> - Software keeps the A&amp;AI elements with the elements in the RunTime Config DB in Sync. When the network first being established, a </a:t>
            </a:r>
            <a:r>
              <a:rPr lang="en-US" sz="1400" i="1" dirty="0"/>
              <a:t>GetAllPNFs</a:t>
            </a:r>
            <a:r>
              <a:rPr lang="en-US" sz="1400" dirty="0"/>
              <a:t> function from A&amp;AI can be used on startup.</a:t>
            </a:r>
          </a:p>
          <a:p>
            <a:r>
              <a:rPr lang="en-US" sz="1400" b="1" dirty="0"/>
              <a:t>A&amp;AI</a:t>
            </a:r>
            <a:r>
              <a:rPr lang="en-US" sz="1400" dirty="0"/>
              <a:t> - A&amp;AI is still the master of valid entities in the network and provides a dynamic view of the assets (xNFs) available to ONAP</a:t>
            </a:r>
          </a:p>
          <a:p>
            <a:r>
              <a:rPr lang="en-US" sz="1400" b="1" dirty="0"/>
              <a:t>CPS Database</a:t>
            </a:r>
            <a:r>
              <a:rPr lang="en-US" sz="1400" dirty="0"/>
              <a:t> - The CPS Database is a master of the associate (exo-inventory) data associated with the entities.</a:t>
            </a:r>
          </a:p>
          <a:p>
            <a:r>
              <a:rPr lang="en-US" sz="1400" b="1" dirty="0"/>
              <a:t>DYNAMIC VIEW</a:t>
            </a:r>
            <a:r>
              <a:rPr lang="en-US" sz="1400" dirty="0"/>
              <a:t> - When a xNF appears or is removed from the system, CPS Database records will be added/removed based on A&amp;AI entries.</a:t>
            </a:r>
          </a:p>
          <a:p>
            <a:r>
              <a:rPr lang="en-US" sz="1400" b="1" dirty="0"/>
              <a:t>LOGIC</a:t>
            </a:r>
            <a:r>
              <a:rPr lang="en-US" sz="1400" dirty="0"/>
              <a:t> - When a xNF appears is removed there is logic to determine how and when something is to be updated. There is some intelligence to know what elements of update.</a:t>
            </a:r>
          </a:p>
          <a:p>
            <a:endParaRPr lang="en-US" sz="1400" dirty="0"/>
          </a:p>
          <a:p>
            <a:r>
              <a:rPr lang="en-US" sz="1600" b="1" u="sng" dirty="0">
                <a:solidFill>
                  <a:srgbClr val="FF0000"/>
                </a:solidFill>
              </a:rPr>
              <a:t>INDEXING</a:t>
            </a:r>
            <a:r>
              <a:rPr lang="en-US" sz="1600" b="1" dirty="0">
                <a:solidFill>
                  <a:srgbClr val="FF0000"/>
                </a:solidFill>
              </a:rPr>
              <a:t>: </a:t>
            </a:r>
            <a:endParaRPr lang="en-US" sz="1600" dirty="0">
              <a:solidFill>
                <a:srgbClr val="FF0000"/>
              </a:solidFill>
            </a:endParaRPr>
          </a:p>
          <a:p>
            <a:r>
              <a:rPr lang="en-US" sz="1400" b="1" dirty="0"/>
              <a:t>INDEXING</a:t>
            </a:r>
            <a:r>
              <a:rPr lang="en-US" sz="1400" dirty="0"/>
              <a:t> - Data Records will be indexed by xNF (VNF, PNF, ANF). It would be an objective to have a similar indexing mechanism as A&amp;AI. May also need an index to be a logical object ID.</a:t>
            </a:r>
            <a:br>
              <a:rPr lang="en-US" sz="1400" dirty="0"/>
            </a:br>
            <a:endParaRPr lang="en-US" sz="1400" dirty="0"/>
          </a:p>
          <a:p>
            <a:r>
              <a:rPr lang="en-US" sz="1400" b="1" dirty="0"/>
              <a:t>RETRIEVAL</a:t>
            </a:r>
            <a:r>
              <a:rPr lang="en-US" sz="1400" dirty="0"/>
              <a:t> - How are data records retrieved efficiently. This relates how the records are indexed.</a:t>
            </a:r>
          </a:p>
        </p:txBody>
      </p:sp>
    </p:spTree>
    <p:extLst>
      <p:ext uri="{BB962C8B-B14F-4D97-AF65-F5344CB8AC3E}">
        <p14:creationId xmlns:p14="http://schemas.microsoft.com/office/powerpoint/2010/main" val="105764893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Rounded Corners 30">
            <a:extLst>
              <a:ext uri="{FF2B5EF4-FFF2-40B4-BE49-F238E27FC236}">
                <a16:creationId xmlns:a16="http://schemas.microsoft.com/office/drawing/2014/main" id="{476330BD-427D-4638-80C5-CE08BA532B51}"/>
              </a:ext>
            </a:extLst>
          </p:cNvPr>
          <p:cNvSpPr/>
          <p:nvPr/>
        </p:nvSpPr>
        <p:spPr>
          <a:xfrm>
            <a:off x="5845452" y="837239"/>
            <a:ext cx="3074022" cy="5484595"/>
          </a:xfrm>
          <a:prstGeom prst="roundRect">
            <a:avLst>
              <a:gd name="adj" fmla="val 6752"/>
            </a:avLst>
          </a:prstGeom>
          <a:solidFill>
            <a:srgbClr val="00608A"/>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Rectangle: Rounded Corners 26">
            <a:extLst>
              <a:ext uri="{FF2B5EF4-FFF2-40B4-BE49-F238E27FC236}">
                <a16:creationId xmlns:a16="http://schemas.microsoft.com/office/drawing/2014/main" id="{9D15E737-8EED-466F-B861-F0B761F5B282}"/>
              </a:ext>
            </a:extLst>
          </p:cNvPr>
          <p:cNvSpPr/>
          <p:nvPr/>
        </p:nvSpPr>
        <p:spPr>
          <a:xfrm>
            <a:off x="168376" y="1563850"/>
            <a:ext cx="4383357" cy="1638422"/>
          </a:xfrm>
          <a:prstGeom prst="roundRect">
            <a:avLst/>
          </a:prstGeom>
          <a:solidFill>
            <a:srgbClr val="00989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Rounded Corners 27">
            <a:extLst>
              <a:ext uri="{FF2B5EF4-FFF2-40B4-BE49-F238E27FC236}">
                <a16:creationId xmlns:a16="http://schemas.microsoft.com/office/drawing/2014/main" id="{B44D0821-535E-4B39-804F-0D6D4F027D50}"/>
              </a:ext>
            </a:extLst>
          </p:cNvPr>
          <p:cNvSpPr/>
          <p:nvPr/>
        </p:nvSpPr>
        <p:spPr>
          <a:xfrm>
            <a:off x="168376" y="3958352"/>
            <a:ext cx="4383357" cy="1638422"/>
          </a:xfrm>
          <a:prstGeom prst="roundRect">
            <a:avLst/>
          </a:prstGeom>
          <a:solidFill>
            <a:srgbClr val="00989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4">
            <a:extLst>
              <a:ext uri="{FF2B5EF4-FFF2-40B4-BE49-F238E27FC236}">
                <a16:creationId xmlns:a16="http://schemas.microsoft.com/office/drawing/2014/main" id="{72E04AC5-FAB6-4EF5-8B1D-AC2FC0AA39DB}"/>
              </a:ext>
            </a:extLst>
          </p:cNvPr>
          <p:cNvGrpSpPr/>
          <p:nvPr/>
        </p:nvGrpSpPr>
        <p:grpSpPr>
          <a:xfrm>
            <a:off x="6530696" y="3208608"/>
            <a:ext cx="1703535" cy="747473"/>
            <a:chOff x="2335426" y="2514837"/>
            <a:chExt cx="1703535" cy="825263"/>
          </a:xfrm>
        </p:grpSpPr>
        <p:sp>
          <p:nvSpPr>
            <p:cNvPr id="6" name="Rectangle: Rounded Corners 5">
              <a:extLst>
                <a:ext uri="{FF2B5EF4-FFF2-40B4-BE49-F238E27FC236}">
                  <a16:creationId xmlns:a16="http://schemas.microsoft.com/office/drawing/2014/main" id="{9B8DA3F6-8B4F-461C-9413-2238B3D1325A}"/>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C21B5662-69F0-4696-97CB-C7EEE5620B8C}"/>
                </a:ext>
              </a:extLst>
            </p:cNvPr>
            <p:cNvSpPr txBox="1"/>
            <p:nvPr/>
          </p:nvSpPr>
          <p:spPr>
            <a:xfrm>
              <a:off x="2599543" y="2542429"/>
              <a:ext cx="1180068" cy="78155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a:t>
              </a:r>
            </a:p>
            <a:p>
              <a:pPr algn="ctr"/>
              <a:r>
                <a:rPr lang="en-US" sz="2000" b="1" dirty="0">
                  <a:solidFill>
                    <a:srgbClr val="0000CC"/>
                  </a:solidFill>
                  <a:effectLst>
                    <a:outerShdw blurRad="50800" dist="50800" dir="5400000" algn="ctr" rotWithShape="0">
                      <a:srgbClr val="FF3300"/>
                    </a:outerShdw>
                  </a:effectLst>
                </a:rPr>
                <a:t>Database</a:t>
              </a:r>
            </a:p>
          </p:txBody>
        </p:sp>
      </p:grpSp>
      <p:sp>
        <p:nvSpPr>
          <p:cNvPr id="8" name="Cylinder 7">
            <a:extLst>
              <a:ext uri="{FF2B5EF4-FFF2-40B4-BE49-F238E27FC236}">
                <a16:creationId xmlns:a16="http://schemas.microsoft.com/office/drawing/2014/main" id="{95F520FC-9899-4252-893E-D9D6744D0F33}"/>
              </a:ext>
            </a:extLst>
          </p:cNvPr>
          <p:cNvSpPr/>
          <p:nvPr/>
        </p:nvSpPr>
        <p:spPr>
          <a:xfrm>
            <a:off x="6982400" y="2034907"/>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8">
            <a:extLst>
              <a:ext uri="{FF2B5EF4-FFF2-40B4-BE49-F238E27FC236}">
                <a16:creationId xmlns:a16="http://schemas.microsoft.com/office/drawing/2014/main" id="{3AA448EC-C23E-46F6-AE7F-D6C290879C38}"/>
              </a:ext>
            </a:extLst>
          </p:cNvPr>
          <p:cNvGrpSpPr/>
          <p:nvPr/>
        </p:nvGrpSpPr>
        <p:grpSpPr>
          <a:xfrm>
            <a:off x="6810281" y="1987642"/>
            <a:ext cx="1066703" cy="1220971"/>
            <a:chOff x="1212463" y="2713512"/>
            <a:chExt cx="789661" cy="903864"/>
          </a:xfrm>
        </p:grpSpPr>
        <p:sp>
          <p:nvSpPr>
            <p:cNvPr id="10" name="Rectangle: Rounded Corners 9">
              <a:extLst>
                <a:ext uri="{FF2B5EF4-FFF2-40B4-BE49-F238E27FC236}">
                  <a16:creationId xmlns:a16="http://schemas.microsoft.com/office/drawing/2014/main" id="{74F4A6E2-F9A6-401A-8615-A4DCD20B77D1}"/>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FC07C635-3DFD-4912-B4A5-D51B2F9FEC55}"/>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3" name="TextBox 12">
            <a:extLst>
              <a:ext uri="{FF2B5EF4-FFF2-40B4-BE49-F238E27FC236}">
                <a16:creationId xmlns:a16="http://schemas.microsoft.com/office/drawing/2014/main" id="{D4855D75-8F81-4317-958B-F22CAD1EA287}"/>
              </a:ext>
            </a:extLst>
          </p:cNvPr>
          <p:cNvSpPr txBox="1"/>
          <p:nvPr/>
        </p:nvSpPr>
        <p:spPr>
          <a:xfrm>
            <a:off x="6807338" y="1126236"/>
            <a:ext cx="1150251" cy="523220"/>
          </a:xfrm>
          <a:prstGeom prst="rect">
            <a:avLst/>
          </a:prstGeom>
          <a:noFill/>
        </p:spPr>
        <p:txBody>
          <a:bodyPr wrap="none" rtlCol="0">
            <a:spAutoFit/>
          </a:bodyPr>
          <a:lstStyle/>
          <a:p>
            <a:r>
              <a:rPr lang="en-US" sz="2800" b="1" dirty="0">
                <a:solidFill>
                  <a:schemeClr val="bg1"/>
                </a:solidFill>
              </a:rPr>
              <a:t>SCOPE</a:t>
            </a:r>
          </a:p>
        </p:txBody>
      </p:sp>
      <p:sp>
        <p:nvSpPr>
          <p:cNvPr id="15" name="TextBox 14">
            <a:extLst>
              <a:ext uri="{FF2B5EF4-FFF2-40B4-BE49-F238E27FC236}">
                <a16:creationId xmlns:a16="http://schemas.microsoft.com/office/drawing/2014/main" id="{8F6B5B78-86A3-4BAD-A2AA-2E57D721AC5C}"/>
              </a:ext>
            </a:extLst>
          </p:cNvPr>
          <p:cNvSpPr txBox="1"/>
          <p:nvPr/>
        </p:nvSpPr>
        <p:spPr>
          <a:xfrm>
            <a:off x="138374" y="1201107"/>
            <a:ext cx="3392211" cy="369332"/>
          </a:xfrm>
          <a:prstGeom prst="rect">
            <a:avLst/>
          </a:prstGeom>
          <a:noFill/>
        </p:spPr>
        <p:txBody>
          <a:bodyPr wrap="none" rtlCol="0">
            <a:spAutoFit/>
          </a:bodyPr>
          <a:lstStyle/>
          <a:p>
            <a:r>
              <a:rPr lang="en-US" b="1" u="sng" dirty="0">
                <a:solidFill>
                  <a:srgbClr val="0000CC"/>
                </a:solidFill>
              </a:rPr>
              <a:t>DEPENDENCIES</a:t>
            </a:r>
            <a:r>
              <a:rPr lang="en-US" b="1" dirty="0">
                <a:solidFill>
                  <a:srgbClr val="0000CC"/>
                </a:solidFill>
              </a:rPr>
              <a:t> – need to operate</a:t>
            </a:r>
          </a:p>
        </p:txBody>
      </p:sp>
      <p:sp>
        <p:nvSpPr>
          <p:cNvPr id="16" name="TextBox 15">
            <a:extLst>
              <a:ext uri="{FF2B5EF4-FFF2-40B4-BE49-F238E27FC236}">
                <a16:creationId xmlns:a16="http://schemas.microsoft.com/office/drawing/2014/main" id="{B7087EE0-BD7C-4904-9A2A-893D51D87A67}"/>
              </a:ext>
            </a:extLst>
          </p:cNvPr>
          <p:cNvSpPr txBox="1"/>
          <p:nvPr/>
        </p:nvSpPr>
        <p:spPr>
          <a:xfrm>
            <a:off x="195207" y="1702763"/>
            <a:ext cx="4432432" cy="1169551"/>
          </a:xfrm>
          <a:prstGeom prst="rect">
            <a:avLst/>
          </a:prstGeom>
          <a:noFill/>
        </p:spPr>
        <p:txBody>
          <a:bodyPr wrap="none" rtlCol="0">
            <a:spAutoFit/>
          </a:bodyPr>
          <a:lstStyle/>
          <a:p>
            <a:r>
              <a:rPr lang="en-US" sz="1400" b="1" dirty="0">
                <a:solidFill>
                  <a:schemeClr val="bg1"/>
                </a:solidFill>
              </a:rPr>
              <a:t>SDC Yang Model (to load schema)</a:t>
            </a:r>
          </a:p>
          <a:p>
            <a:r>
              <a:rPr lang="en-US" sz="1400" b="1" dirty="0">
                <a:solidFill>
                  <a:schemeClr val="bg1"/>
                </a:solidFill>
              </a:rPr>
              <a:t>   ability to process &amp; translate yang models into schemas</a:t>
            </a:r>
          </a:p>
          <a:p>
            <a:r>
              <a:rPr lang="en-US" sz="1400" b="1" dirty="0">
                <a:solidFill>
                  <a:schemeClr val="bg1"/>
                </a:solidFill>
              </a:rPr>
              <a:t>AAF (intra-ONAP security)</a:t>
            </a:r>
          </a:p>
          <a:p>
            <a:r>
              <a:rPr lang="en-US" sz="1400" b="1" dirty="0">
                <a:solidFill>
                  <a:schemeClr val="bg1"/>
                </a:solidFill>
              </a:rPr>
              <a:t>Database implementation for Data Persistence </a:t>
            </a:r>
          </a:p>
          <a:p>
            <a:r>
              <a:rPr lang="en-US" sz="1400" b="1" dirty="0">
                <a:solidFill>
                  <a:schemeClr val="bg1"/>
                </a:solidFill>
              </a:rPr>
              <a:t>	(for example MariaDB)</a:t>
            </a:r>
          </a:p>
        </p:txBody>
      </p:sp>
      <p:sp>
        <p:nvSpPr>
          <p:cNvPr id="17" name="TextBox 16">
            <a:extLst>
              <a:ext uri="{FF2B5EF4-FFF2-40B4-BE49-F238E27FC236}">
                <a16:creationId xmlns:a16="http://schemas.microsoft.com/office/drawing/2014/main" id="{7353EEB7-7103-419D-9633-7E31693987F2}"/>
              </a:ext>
            </a:extLst>
          </p:cNvPr>
          <p:cNvSpPr txBox="1"/>
          <p:nvPr/>
        </p:nvSpPr>
        <p:spPr>
          <a:xfrm>
            <a:off x="138374" y="3613226"/>
            <a:ext cx="3030766" cy="369332"/>
          </a:xfrm>
          <a:prstGeom prst="rect">
            <a:avLst/>
          </a:prstGeom>
          <a:noFill/>
        </p:spPr>
        <p:txBody>
          <a:bodyPr wrap="none" rtlCol="0">
            <a:spAutoFit/>
          </a:bodyPr>
          <a:lstStyle/>
          <a:p>
            <a:r>
              <a:rPr lang="en-US" b="1" u="sng" dirty="0">
                <a:solidFill>
                  <a:srgbClr val="0000CC"/>
                </a:solidFill>
              </a:rPr>
              <a:t>DEPENDENCIES</a:t>
            </a:r>
            <a:r>
              <a:rPr lang="en-US" b="1" dirty="0">
                <a:solidFill>
                  <a:srgbClr val="0000CC"/>
                </a:solidFill>
              </a:rPr>
              <a:t> – value added</a:t>
            </a:r>
          </a:p>
        </p:txBody>
      </p:sp>
      <p:sp>
        <p:nvSpPr>
          <p:cNvPr id="19" name="TextBox 18">
            <a:extLst>
              <a:ext uri="{FF2B5EF4-FFF2-40B4-BE49-F238E27FC236}">
                <a16:creationId xmlns:a16="http://schemas.microsoft.com/office/drawing/2014/main" id="{E9FE9C71-997D-4B27-A1C0-69830AA1D09A}"/>
              </a:ext>
            </a:extLst>
          </p:cNvPr>
          <p:cNvSpPr txBox="1"/>
          <p:nvPr/>
        </p:nvSpPr>
        <p:spPr>
          <a:xfrm>
            <a:off x="168376" y="4131902"/>
            <a:ext cx="4314194" cy="523220"/>
          </a:xfrm>
          <a:prstGeom prst="rect">
            <a:avLst/>
          </a:prstGeom>
          <a:noFill/>
        </p:spPr>
        <p:txBody>
          <a:bodyPr wrap="none" rtlCol="0">
            <a:spAutoFit/>
          </a:bodyPr>
          <a:lstStyle/>
          <a:p>
            <a:r>
              <a:rPr lang="en-US" sz="1400" b="1" dirty="0">
                <a:solidFill>
                  <a:schemeClr val="bg1"/>
                </a:solidFill>
              </a:rPr>
              <a:t>DMaaP (some use cases to work / indirect dependency)</a:t>
            </a:r>
          </a:p>
          <a:p>
            <a:endParaRPr lang="en-US" sz="1400" b="1" dirty="0">
              <a:solidFill>
                <a:schemeClr val="bg1"/>
              </a:solidFill>
            </a:endParaRPr>
          </a:p>
        </p:txBody>
      </p:sp>
      <p:grpSp>
        <p:nvGrpSpPr>
          <p:cNvPr id="20" name="Group 19">
            <a:extLst>
              <a:ext uri="{FF2B5EF4-FFF2-40B4-BE49-F238E27FC236}">
                <a16:creationId xmlns:a16="http://schemas.microsoft.com/office/drawing/2014/main" id="{055BD9E3-036A-4682-BE4F-6001DB2B39AB}"/>
              </a:ext>
            </a:extLst>
          </p:cNvPr>
          <p:cNvGrpSpPr/>
          <p:nvPr/>
        </p:nvGrpSpPr>
        <p:grpSpPr>
          <a:xfrm>
            <a:off x="0" y="-1"/>
            <a:ext cx="9144000" cy="6867036"/>
            <a:chOff x="0" y="-1"/>
            <a:chExt cx="9144000" cy="6867036"/>
          </a:xfrm>
        </p:grpSpPr>
        <p:sp>
          <p:nvSpPr>
            <p:cNvPr id="22" name="Rectangle 21">
              <a:extLst>
                <a:ext uri="{FF2B5EF4-FFF2-40B4-BE49-F238E27FC236}">
                  <a16:creationId xmlns:a16="http://schemas.microsoft.com/office/drawing/2014/main" id="{9BE1009E-EFBF-4985-B192-841A2D24D3FE}"/>
                </a:ext>
              </a:extLst>
            </p:cNvPr>
            <p:cNvSpPr/>
            <p:nvPr/>
          </p:nvSpPr>
          <p:spPr>
            <a:xfrm>
              <a:off x="1" y="661247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21" name="Rectangle 20">
              <a:extLst>
                <a:ext uri="{FF2B5EF4-FFF2-40B4-BE49-F238E27FC236}">
                  <a16:creationId xmlns:a16="http://schemas.microsoft.com/office/drawing/2014/main" id="{9A1F15D1-B07F-4C76-A315-747F70D01BA8}"/>
                </a:ext>
              </a:extLst>
            </p:cNvPr>
            <p:cNvSpPr/>
            <p:nvPr/>
          </p:nvSpPr>
          <p:spPr>
            <a:xfrm>
              <a:off x="0" y="-1"/>
              <a:ext cx="9144000" cy="584201"/>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Picture 22">
              <a:extLst>
                <a:ext uri="{FF2B5EF4-FFF2-40B4-BE49-F238E27FC236}">
                  <a16:creationId xmlns:a16="http://schemas.microsoft.com/office/drawing/2014/main" id="{7CC1A29D-940A-4356-B2C8-9AEF1638BDB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24" name="Shape 72">
              <a:extLst>
                <a:ext uri="{FF2B5EF4-FFF2-40B4-BE49-F238E27FC236}">
                  <a16:creationId xmlns:a16="http://schemas.microsoft.com/office/drawing/2014/main" id="{1AB0D60E-E52D-4CB7-8CA0-668728364A59}"/>
                </a:ext>
              </a:extLst>
            </p:cNvPr>
            <p:cNvPicPr preferRelativeResize="0"/>
            <p:nvPr/>
          </p:nvPicPr>
          <p:blipFill rotWithShape="1">
            <a:blip r:embed="rId5" cstate="print">
              <a:alphaModFix/>
              <a:extLst>
                <a:ext uri="{28A0092B-C50C-407E-A947-70E740481C1C}">
                  <a14:useLocalDpi xmlns:a14="http://schemas.microsoft.com/office/drawing/2010/main"/>
                </a:ext>
              </a:extLst>
            </a:blip>
            <a:srcRect/>
            <a:stretch/>
          </p:blipFill>
          <p:spPr>
            <a:xfrm>
              <a:off x="111762" y="6638485"/>
              <a:ext cx="2595599" cy="154799"/>
            </a:xfrm>
            <a:prstGeom prst="rect">
              <a:avLst/>
            </a:prstGeom>
            <a:noFill/>
            <a:ln>
              <a:noFill/>
            </a:ln>
          </p:spPr>
        </p:pic>
      </p:grpSp>
      <p:sp>
        <p:nvSpPr>
          <p:cNvPr id="25" name="Rectangle 24">
            <a:extLst>
              <a:ext uri="{FF2B5EF4-FFF2-40B4-BE49-F238E27FC236}">
                <a16:creationId xmlns:a16="http://schemas.microsoft.com/office/drawing/2014/main" id="{56086B83-84CD-4551-BAF5-F5F1F9DB5223}"/>
              </a:ext>
            </a:extLst>
          </p:cNvPr>
          <p:cNvSpPr/>
          <p:nvPr/>
        </p:nvSpPr>
        <p:spPr>
          <a:xfrm>
            <a:off x="241729" y="-2880"/>
            <a:ext cx="4604146"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Dependencies vs Scope</a:t>
            </a:r>
            <a:endParaRPr lang="en-US" sz="3200" dirty="0"/>
          </a:p>
        </p:txBody>
      </p:sp>
      <p:sp>
        <p:nvSpPr>
          <p:cNvPr id="26" name="TextBox 25">
            <a:extLst>
              <a:ext uri="{FF2B5EF4-FFF2-40B4-BE49-F238E27FC236}">
                <a16:creationId xmlns:a16="http://schemas.microsoft.com/office/drawing/2014/main" id="{43C9226B-09A3-493E-BA46-FBDDE42ED980}"/>
              </a:ext>
            </a:extLst>
          </p:cNvPr>
          <p:cNvSpPr txBox="1"/>
          <p:nvPr/>
        </p:nvSpPr>
        <p:spPr>
          <a:xfrm>
            <a:off x="6410138" y="4095751"/>
            <a:ext cx="1944650" cy="1954381"/>
          </a:xfrm>
          <a:prstGeom prst="rect">
            <a:avLst/>
          </a:prstGeom>
          <a:noFill/>
        </p:spPr>
        <p:txBody>
          <a:bodyPr wrap="square" rtlCol="0">
            <a:spAutoFit/>
          </a:bodyPr>
          <a:lstStyle/>
          <a:p>
            <a:r>
              <a:rPr lang="en-US" sz="1100" b="1" dirty="0">
                <a:solidFill>
                  <a:schemeClr val="bg1"/>
                </a:solidFill>
              </a:rPr>
              <a:t>RECEIVE INFORMATION</a:t>
            </a:r>
            <a:endParaRPr lang="en-US" sz="1000" dirty="0">
              <a:solidFill>
                <a:schemeClr val="bg1"/>
              </a:solidFill>
            </a:endParaRPr>
          </a:p>
          <a:p>
            <a:r>
              <a:rPr lang="en-US" sz="1100" b="1" dirty="0">
                <a:solidFill>
                  <a:schemeClr val="bg1"/>
                </a:solidFill>
              </a:rPr>
              <a:t>WRITE INFORMATION</a:t>
            </a:r>
            <a:r>
              <a:rPr lang="en-US" sz="1000" dirty="0">
                <a:solidFill>
                  <a:schemeClr val="bg1"/>
                </a:solidFill>
              </a:rPr>
              <a:t> </a:t>
            </a:r>
          </a:p>
          <a:p>
            <a:r>
              <a:rPr lang="en-US" sz="1100" b="1" dirty="0">
                <a:solidFill>
                  <a:schemeClr val="bg1"/>
                </a:solidFill>
              </a:rPr>
              <a:t>PUBLISH CHANGES</a:t>
            </a:r>
            <a:r>
              <a:rPr lang="en-US" sz="1000" dirty="0">
                <a:solidFill>
                  <a:schemeClr val="bg1"/>
                </a:solidFill>
              </a:rPr>
              <a:t> </a:t>
            </a:r>
          </a:p>
          <a:p>
            <a:r>
              <a:rPr lang="en-US" sz="1100" b="1" dirty="0">
                <a:solidFill>
                  <a:schemeClr val="bg1"/>
                </a:solidFill>
              </a:rPr>
              <a:t>REFERENTIAL INTEGRITY</a:t>
            </a:r>
            <a:endParaRPr lang="en-US" sz="1000" dirty="0">
              <a:solidFill>
                <a:schemeClr val="bg1"/>
              </a:solidFill>
            </a:endParaRPr>
          </a:p>
          <a:p>
            <a:r>
              <a:rPr lang="en-US" sz="1100" b="1" dirty="0">
                <a:solidFill>
                  <a:schemeClr val="bg1"/>
                </a:solidFill>
              </a:rPr>
              <a:t>INGEST PACKAGES</a:t>
            </a:r>
            <a:endParaRPr lang="en-US" sz="1000" dirty="0">
              <a:solidFill>
                <a:schemeClr val="bg1"/>
              </a:solidFill>
            </a:endParaRPr>
          </a:p>
          <a:p>
            <a:r>
              <a:rPr lang="en-US" sz="1100" b="1" dirty="0">
                <a:solidFill>
                  <a:schemeClr val="bg1"/>
                </a:solidFill>
              </a:rPr>
              <a:t>LOGICAL OBJECTS</a:t>
            </a:r>
            <a:endParaRPr lang="en-US" sz="1000" dirty="0">
              <a:solidFill>
                <a:schemeClr val="bg1"/>
              </a:solidFill>
            </a:endParaRPr>
          </a:p>
          <a:p>
            <a:r>
              <a:rPr lang="en-US" sz="1100" b="1" dirty="0">
                <a:solidFill>
                  <a:schemeClr val="bg1"/>
                </a:solidFill>
              </a:rPr>
              <a:t>ASSOCIATIONS</a:t>
            </a:r>
            <a:endParaRPr lang="en-US" sz="1000" dirty="0">
              <a:solidFill>
                <a:schemeClr val="bg1"/>
              </a:solidFill>
            </a:endParaRPr>
          </a:p>
          <a:p>
            <a:r>
              <a:rPr lang="en-US" sz="1100" b="1" dirty="0">
                <a:solidFill>
                  <a:schemeClr val="bg1"/>
                </a:solidFill>
              </a:rPr>
              <a:t>CARDINALITY RULES</a:t>
            </a:r>
            <a:r>
              <a:rPr lang="en-US" sz="1100" dirty="0">
                <a:solidFill>
                  <a:schemeClr val="bg1"/>
                </a:solidFill>
              </a:rPr>
              <a:t> </a:t>
            </a:r>
            <a:endParaRPr lang="en-US" sz="1000" dirty="0">
              <a:solidFill>
                <a:schemeClr val="bg1"/>
              </a:solidFill>
            </a:endParaRPr>
          </a:p>
          <a:p>
            <a:r>
              <a:rPr lang="en-US" sz="1100" b="1" dirty="0">
                <a:solidFill>
                  <a:schemeClr val="bg1"/>
                </a:solidFill>
              </a:rPr>
              <a:t>LINKING RESTRICTIONS</a:t>
            </a:r>
            <a:r>
              <a:rPr lang="en-US" sz="1000" dirty="0">
                <a:solidFill>
                  <a:schemeClr val="bg1"/>
                </a:solidFill>
              </a:rPr>
              <a:t> </a:t>
            </a:r>
          </a:p>
          <a:p>
            <a:r>
              <a:rPr lang="en-US" sz="1100" b="1" dirty="0">
                <a:solidFill>
                  <a:schemeClr val="bg1"/>
                </a:solidFill>
              </a:rPr>
              <a:t>SYNCHRONIZATION</a:t>
            </a:r>
          </a:p>
          <a:p>
            <a:r>
              <a:rPr lang="en-US" sz="1100" b="1" dirty="0">
                <a:solidFill>
                  <a:schemeClr val="bg1"/>
                </a:solidFill>
              </a:rPr>
              <a:t>DATA INTEGRITY &amp; RECOVERY</a:t>
            </a:r>
            <a:endParaRPr lang="en-US" sz="1000" dirty="0">
              <a:solidFill>
                <a:schemeClr val="bg1"/>
              </a:solidFill>
            </a:endParaRPr>
          </a:p>
        </p:txBody>
      </p:sp>
      <p:sp>
        <p:nvSpPr>
          <p:cNvPr id="29" name="Arrow: Left-Right 28">
            <a:extLst>
              <a:ext uri="{FF2B5EF4-FFF2-40B4-BE49-F238E27FC236}">
                <a16:creationId xmlns:a16="http://schemas.microsoft.com/office/drawing/2014/main" id="{289B0BD3-5C80-45A5-8559-B8C0356D0977}"/>
              </a:ext>
            </a:extLst>
          </p:cNvPr>
          <p:cNvSpPr/>
          <p:nvPr/>
        </p:nvSpPr>
        <p:spPr>
          <a:xfrm>
            <a:off x="4571565" y="2063672"/>
            <a:ext cx="1239982" cy="639343"/>
          </a:xfrm>
          <a:prstGeom prst="leftRightArrow">
            <a:avLst>
              <a:gd name="adj1" fmla="val 50000"/>
              <a:gd name="adj2" fmla="val 426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Arrow: Left-Right 29">
            <a:extLst>
              <a:ext uri="{FF2B5EF4-FFF2-40B4-BE49-F238E27FC236}">
                <a16:creationId xmlns:a16="http://schemas.microsoft.com/office/drawing/2014/main" id="{1853E614-C372-439A-9859-A6A71BC99926}"/>
              </a:ext>
            </a:extLst>
          </p:cNvPr>
          <p:cNvSpPr/>
          <p:nvPr/>
        </p:nvSpPr>
        <p:spPr>
          <a:xfrm>
            <a:off x="4571565" y="4457892"/>
            <a:ext cx="1239982" cy="639343"/>
          </a:xfrm>
          <a:prstGeom prst="leftRightArrow">
            <a:avLst>
              <a:gd name="adj1" fmla="val 50000"/>
              <a:gd name="adj2" fmla="val 426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a:extLst>
              <a:ext uri="{FF2B5EF4-FFF2-40B4-BE49-F238E27FC236}">
                <a16:creationId xmlns:a16="http://schemas.microsoft.com/office/drawing/2014/main" id="{947F50BC-3574-4DAB-99E7-1F77851E68EA}"/>
              </a:ext>
            </a:extLst>
          </p:cNvPr>
          <p:cNvSpPr/>
          <p:nvPr/>
        </p:nvSpPr>
        <p:spPr>
          <a:xfrm>
            <a:off x="0" y="0"/>
            <a:ext cx="9143999" cy="6858000"/>
          </a:xfrm>
          <a:prstGeom prst="rect">
            <a:avLst/>
          </a:prstGeom>
          <a:noFill/>
          <a:ln w="57150">
            <a:solidFill>
              <a:srgbClr val="0060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1033614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E79F19A-37B6-4F29-9FC3-3F1A1E769FC1}"/>
              </a:ext>
            </a:extLst>
          </p:cNvPr>
          <p:cNvGrpSpPr/>
          <p:nvPr/>
        </p:nvGrpSpPr>
        <p:grpSpPr>
          <a:xfrm>
            <a:off x="6257178" y="2733526"/>
            <a:ext cx="1703535" cy="747475"/>
            <a:chOff x="2335426" y="2514837"/>
            <a:chExt cx="1703535" cy="825263"/>
          </a:xfrm>
        </p:grpSpPr>
        <p:sp>
          <p:nvSpPr>
            <p:cNvPr id="5" name="Rectangle: Rounded Corners 4">
              <a:extLst>
                <a:ext uri="{FF2B5EF4-FFF2-40B4-BE49-F238E27FC236}">
                  <a16:creationId xmlns:a16="http://schemas.microsoft.com/office/drawing/2014/main" id="{2CB9C5C3-F33B-427C-B7C4-BE413C1B74B8}"/>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BA5262B2-B0C9-4FE1-B790-D571492D0BC4}"/>
                </a:ext>
              </a:extLst>
            </p:cNvPr>
            <p:cNvSpPr txBox="1"/>
            <p:nvPr/>
          </p:nvSpPr>
          <p:spPr>
            <a:xfrm>
              <a:off x="2470469" y="2710690"/>
              <a:ext cx="1438215"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RunTimeDB</a:t>
              </a:r>
            </a:p>
          </p:txBody>
        </p:sp>
      </p:grpSp>
      <p:sp>
        <p:nvSpPr>
          <p:cNvPr id="7" name="Cylinder 6">
            <a:extLst>
              <a:ext uri="{FF2B5EF4-FFF2-40B4-BE49-F238E27FC236}">
                <a16:creationId xmlns:a16="http://schemas.microsoft.com/office/drawing/2014/main" id="{269A4C19-36B9-4FE0-A83D-88DDA7AB0106}"/>
              </a:ext>
            </a:extLst>
          </p:cNvPr>
          <p:cNvSpPr/>
          <p:nvPr/>
        </p:nvSpPr>
        <p:spPr>
          <a:xfrm>
            <a:off x="6739362" y="1559820"/>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EEB10CD1-2A58-4727-AD28-7F3002EA5BB9}"/>
              </a:ext>
            </a:extLst>
          </p:cNvPr>
          <p:cNvGrpSpPr/>
          <p:nvPr/>
        </p:nvGrpSpPr>
        <p:grpSpPr>
          <a:xfrm>
            <a:off x="6567243" y="1512555"/>
            <a:ext cx="1066703" cy="1220971"/>
            <a:chOff x="1212463" y="2713512"/>
            <a:chExt cx="789661" cy="903864"/>
          </a:xfrm>
        </p:grpSpPr>
        <p:sp>
          <p:nvSpPr>
            <p:cNvPr id="9" name="Rectangle: Rounded Corners 8">
              <a:extLst>
                <a:ext uri="{FF2B5EF4-FFF2-40B4-BE49-F238E27FC236}">
                  <a16:creationId xmlns:a16="http://schemas.microsoft.com/office/drawing/2014/main" id="{343DDAF7-26F9-486A-8F30-453B2036F665}"/>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41CDACDD-CBFB-43AB-ACA1-8FBFF2D6895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sp>
        <p:nvSpPr>
          <p:cNvPr id="11" name="TextBox 10">
            <a:extLst>
              <a:ext uri="{FF2B5EF4-FFF2-40B4-BE49-F238E27FC236}">
                <a16:creationId xmlns:a16="http://schemas.microsoft.com/office/drawing/2014/main" id="{1AD79D64-59D8-4CD8-8900-D79879BEEE85}"/>
              </a:ext>
            </a:extLst>
          </p:cNvPr>
          <p:cNvSpPr txBox="1"/>
          <p:nvPr/>
        </p:nvSpPr>
        <p:spPr>
          <a:xfrm>
            <a:off x="6583275" y="3575138"/>
            <a:ext cx="2401876" cy="2554545"/>
          </a:xfrm>
          <a:prstGeom prst="rect">
            <a:avLst/>
          </a:prstGeom>
          <a:noFill/>
        </p:spPr>
        <p:txBody>
          <a:bodyPr wrap="none" rtlCol="0">
            <a:spAutoFit/>
          </a:bodyPr>
          <a:lstStyle/>
          <a:p>
            <a:r>
              <a:rPr lang="en-US" sz="1600" b="1" dirty="0">
                <a:solidFill>
                  <a:srgbClr val="FF0000"/>
                </a:solidFill>
              </a:rPr>
              <a:t>RECORD ELEMENT</a:t>
            </a:r>
          </a:p>
          <a:p>
            <a:r>
              <a:rPr lang="en-US" sz="1600" dirty="0"/>
              <a:t>Temperature = 98</a:t>
            </a:r>
          </a:p>
          <a:p>
            <a:r>
              <a:rPr lang="en-US" sz="1600" dirty="0"/>
              <a:t>- Source of Truth, </a:t>
            </a:r>
          </a:p>
          <a:p>
            <a:r>
              <a:rPr lang="en-US" sz="1600" dirty="0"/>
              <a:t>    - “Access”, </a:t>
            </a:r>
          </a:p>
          <a:p>
            <a:r>
              <a:rPr lang="en-US" sz="1600" dirty="0"/>
              <a:t>    - </a:t>
            </a:r>
            <a:r>
              <a:rPr lang="en-US" sz="1600" b="1" dirty="0"/>
              <a:t>TAG</a:t>
            </a:r>
            <a:r>
              <a:rPr lang="en-US" sz="1600" dirty="0"/>
              <a:t> = xNF association, </a:t>
            </a:r>
          </a:p>
          <a:p>
            <a:r>
              <a:rPr lang="en-US" sz="1600" dirty="0"/>
              <a:t>    Platform ONAP </a:t>
            </a:r>
          </a:p>
          <a:p>
            <a:r>
              <a:rPr lang="en-US" sz="1600" dirty="0"/>
              <a:t>    (App-C, ms#10105) </a:t>
            </a:r>
          </a:p>
          <a:p>
            <a:r>
              <a:rPr lang="en-US" sz="1600" dirty="0"/>
              <a:t>    (for PNF #106)</a:t>
            </a:r>
          </a:p>
          <a:p>
            <a:r>
              <a:rPr lang="en-US" sz="1600" dirty="0"/>
              <a:t>    or Flex-Index</a:t>
            </a:r>
          </a:p>
          <a:p>
            <a:endParaRPr lang="en-US" sz="1600" dirty="0"/>
          </a:p>
        </p:txBody>
      </p:sp>
      <p:grpSp>
        <p:nvGrpSpPr>
          <p:cNvPr id="12" name="Group 11">
            <a:extLst>
              <a:ext uri="{FF2B5EF4-FFF2-40B4-BE49-F238E27FC236}">
                <a16:creationId xmlns:a16="http://schemas.microsoft.com/office/drawing/2014/main" id="{24D14A82-BCA6-4AFB-96A5-DDB95A98A9CC}"/>
              </a:ext>
            </a:extLst>
          </p:cNvPr>
          <p:cNvGrpSpPr/>
          <p:nvPr/>
        </p:nvGrpSpPr>
        <p:grpSpPr>
          <a:xfrm>
            <a:off x="2886823" y="1765355"/>
            <a:ext cx="2735610" cy="747475"/>
            <a:chOff x="2335426" y="2514837"/>
            <a:chExt cx="1703535" cy="825263"/>
          </a:xfrm>
        </p:grpSpPr>
        <p:sp>
          <p:nvSpPr>
            <p:cNvPr id="13" name="Rectangle: Rounded Corners 12">
              <a:extLst>
                <a:ext uri="{FF2B5EF4-FFF2-40B4-BE49-F238E27FC236}">
                  <a16:creationId xmlns:a16="http://schemas.microsoft.com/office/drawing/2014/main" id="{D5A6BE57-E836-4DAE-BE6F-1D7DFC600918}"/>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81AF0931-B07B-4928-83C1-B6CE8467CA8D}"/>
                </a:ext>
              </a:extLst>
            </p:cNvPr>
            <p:cNvSpPr txBox="1"/>
            <p:nvPr/>
          </p:nvSpPr>
          <p:spPr>
            <a:xfrm>
              <a:off x="3195418" y="2630061"/>
              <a:ext cx="763351"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DCAE</a:t>
              </a:r>
            </a:p>
          </p:txBody>
        </p:sp>
      </p:grpSp>
      <p:sp>
        <p:nvSpPr>
          <p:cNvPr id="15" name="TextBox 14">
            <a:extLst>
              <a:ext uri="{FF2B5EF4-FFF2-40B4-BE49-F238E27FC236}">
                <a16:creationId xmlns:a16="http://schemas.microsoft.com/office/drawing/2014/main" id="{317B3808-25F6-41BE-AAF5-EE000B53C7A6}"/>
              </a:ext>
            </a:extLst>
          </p:cNvPr>
          <p:cNvSpPr txBox="1"/>
          <p:nvPr/>
        </p:nvSpPr>
        <p:spPr>
          <a:xfrm>
            <a:off x="4556694" y="2234154"/>
            <a:ext cx="764120" cy="276999"/>
          </a:xfrm>
          <a:prstGeom prst="rect">
            <a:avLst/>
          </a:prstGeom>
          <a:noFill/>
        </p:spPr>
        <p:txBody>
          <a:bodyPr wrap="none" rtlCol="0">
            <a:spAutoFit/>
          </a:bodyPr>
          <a:lstStyle/>
          <a:p>
            <a:pPr algn="ctr"/>
            <a:r>
              <a:rPr lang="en-US" sz="1200" b="1" dirty="0"/>
              <a:t>Analytics</a:t>
            </a:r>
          </a:p>
        </p:txBody>
      </p:sp>
      <p:sp>
        <p:nvSpPr>
          <p:cNvPr id="16" name="Rectangle: Rounded Corners 15">
            <a:extLst>
              <a:ext uri="{FF2B5EF4-FFF2-40B4-BE49-F238E27FC236}">
                <a16:creationId xmlns:a16="http://schemas.microsoft.com/office/drawing/2014/main" id="{FDE16BC4-C544-4553-945C-CA3AF53830A5}"/>
              </a:ext>
            </a:extLst>
          </p:cNvPr>
          <p:cNvSpPr/>
          <p:nvPr/>
        </p:nvSpPr>
        <p:spPr>
          <a:xfrm>
            <a:off x="2874725" y="1835284"/>
            <a:ext cx="1352784" cy="584776"/>
          </a:xfrm>
          <a:prstGeom prst="roundRect">
            <a:avLst/>
          </a:prstGeom>
          <a:solidFill>
            <a:schemeClr val="accent5">
              <a:lumMod val="20000"/>
              <a:lumOff val="80000"/>
            </a:schemeClr>
          </a:soli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Rounded Corners 16">
            <a:extLst>
              <a:ext uri="{FF2B5EF4-FFF2-40B4-BE49-F238E27FC236}">
                <a16:creationId xmlns:a16="http://schemas.microsoft.com/office/drawing/2014/main" id="{FB539D48-681D-4DDC-81BB-3F0A56AC7551}"/>
              </a:ext>
            </a:extLst>
          </p:cNvPr>
          <p:cNvSpPr/>
          <p:nvPr/>
        </p:nvSpPr>
        <p:spPr>
          <a:xfrm>
            <a:off x="341474" y="1808091"/>
            <a:ext cx="1441422" cy="651617"/>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Box 17">
            <a:extLst>
              <a:ext uri="{FF2B5EF4-FFF2-40B4-BE49-F238E27FC236}">
                <a16:creationId xmlns:a16="http://schemas.microsoft.com/office/drawing/2014/main" id="{6B1B5B4A-F9F7-4EAF-9F74-D67E82D2A5BC}"/>
              </a:ext>
            </a:extLst>
          </p:cNvPr>
          <p:cNvSpPr txBox="1"/>
          <p:nvPr/>
        </p:nvSpPr>
        <p:spPr>
          <a:xfrm>
            <a:off x="764636" y="1939609"/>
            <a:ext cx="606256" cy="400110"/>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PNF</a:t>
            </a:r>
          </a:p>
        </p:txBody>
      </p:sp>
      <p:sp>
        <p:nvSpPr>
          <p:cNvPr id="19" name="Hexagon 18">
            <a:extLst>
              <a:ext uri="{FF2B5EF4-FFF2-40B4-BE49-F238E27FC236}">
                <a16:creationId xmlns:a16="http://schemas.microsoft.com/office/drawing/2014/main" id="{CC0B8735-9078-47B5-8B57-534CC695C07C}"/>
              </a:ext>
            </a:extLst>
          </p:cNvPr>
          <p:cNvSpPr/>
          <p:nvPr/>
        </p:nvSpPr>
        <p:spPr>
          <a:xfrm>
            <a:off x="1780971" y="1804360"/>
            <a:ext cx="1072507" cy="651618"/>
          </a:xfrm>
          <a:prstGeom prst="hexagon">
            <a:avLst/>
          </a:prstGeom>
          <a:gradFill>
            <a:gsLst>
              <a:gs pos="0">
                <a:schemeClr val="accent2">
                  <a:lumMod val="60000"/>
                  <a:lumOff val="40000"/>
                </a:schemeClr>
              </a:gs>
              <a:gs pos="50000">
                <a:schemeClr val="accent2">
                  <a:lumMod val="40000"/>
                  <a:lumOff val="60000"/>
                </a:schemeClr>
              </a:gs>
              <a:gs pos="100000">
                <a:schemeClr val="accent2">
                  <a:lumMod val="20000"/>
                  <a:lumOff val="80000"/>
                </a:schemeClr>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a:extLst>
              <a:ext uri="{FF2B5EF4-FFF2-40B4-BE49-F238E27FC236}">
                <a16:creationId xmlns:a16="http://schemas.microsoft.com/office/drawing/2014/main" id="{96F61C69-C8C0-4216-A22E-3159B3EC5107}"/>
              </a:ext>
            </a:extLst>
          </p:cNvPr>
          <p:cNvSpPr txBox="1"/>
          <p:nvPr/>
        </p:nvSpPr>
        <p:spPr>
          <a:xfrm>
            <a:off x="1931283" y="1787377"/>
            <a:ext cx="775983" cy="707886"/>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VES</a:t>
            </a:r>
          </a:p>
          <a:p>
            <a:pPr algn="ctr"/>
            <a:r>
              <a:rPr lang="en-US" sz="2000" b="1" dirty="0">
                <a:solidFill>
                  <a:srgbClr val="0000CC"/>
                </a:solidFill>
                <a:effectLst>
                  <a:outerShdw blurRad="50800" dist="50800" dir="5400000" algn="ctr" rotWithShape="0">
                    <a:srgbClr val="FF3300"/>
                  </a:outerShdw>
                </a:effectLst>
              </a:rPr>
              <a:t>Event</a:t>
            </a:r>
          </a:p>
        </p:txBody>
      </p:sp>
      <p:sp>
        <p:nvSpPr>
          <p:cNvPr id="21" name="TextBox 20">
            <a:extLst>
              <a:ext uri="{FF2B5EF4-FFF2-40B4-BE49-F238E27FC236}">
                <a16:creationId xmlns:a16="http://schemas.microsoft.com/office/drawing/2014/main" id="{39DD37FC-3A61-4315-8A6C-7860D52BD969}"/>
              </a:ext>
            </a:extLst>
          </p:cNvPr>
          <p:cNvSpPr txBox="1"/>
          <p:nvPr/>
        </p:nvSpPr>
        <p:spPr>
          <a:xfrm>
            <a:off x="3077059" y="1826642"/>
            <a:ext cx="1011431" cy="584775"/>
          </a:xfrm>
          <a:prstGeom prst="rect">
            <a:avLst/>
          </a:prstGeom>
          <a:noFill/>
        </p:spPr>
        <p:txBody>
          <a:bodyPr wrap="none" rtlCol="0">
            <a:spAutoFit/>
          </a:bodyPr>
          <a:lstStyle/>
          <a:p>
            <a:pPr algn="ctr"/>
            <a:r>
              <a:rPr lang="en-US" sz="1600" b="1" dirty="0">
                <a:solidFill>
                  <a:srgbClr val="0000CC"/>
                </a:solidFill>
                <a:effectLst>
                  <a:outerShdw blurRad="50800" dist="50800" dir="5400000" algn="ctr" rotWithShape="0">
                    <a:srgbClr val="FF3300"/>
                  </a:outerShdw>
                </a:effectLst>
              </a:rPr>
              <a:t>DCAE VES</a:t>
            </a:r>
          </a:p>
          <a:p>
            <a:pPr algn="ctr"/>
            <a:r>
              <a:rPr lang="en-US" sz="1600" b="1" dirty="0">
                <a:solidFill>
                  <a:srgbClr val="0000CC"/>
                </a:solidFill>
                <a:effectLst>
                  <a:outerShdw blurRad="50800" dist="50800" dir="5400000" algn="ctr" rotWithShape="0">
                    <a:srgbClr val="FF3300"/>
                  </a:outerShdw>
                </a:effectLst>
              </a:rPr>
              <a:t>Collector</a:t>
            </a:r>
          </a:p>
        </p:txBody>
      </p:sp>
      <p:pic>
        <p:nvPicPr>
          <p:cNvPr id="22" name="Picture 21">
            <a:extLst>
              <a:ext uri="{FF2B5EF4-FFF2-40B4-BE49-F238E27FC236}">
                <a16:creationId xmlns:a16="http://schemas.microsoft.com/office/drawing/2014/main" id="{C359B34E-A7DA-4C6A-8888-980B0C88BF3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19733" y="2619756"/>
            <a:ext cx="536122" cy="227540"/>
          </a:xfrm>
          <a:prstGeom prst="rect">
            <a:avLst/>
          </a:prstGeom>
        </p:spPr>
      </p:pic>
      <p:sp>
        <p:nvSpPr>
          <p:cNvPr id="23" name="TextBox 22">
            <a:extLst>
              <a:ext uri="{FF2B5EF4-FFF2-40B4-BE49-F238E27FC236}">
                <a16:creationId xmlns:a16="http://schemas.microsoft.com/office/drawing/2014/main" id="{77B0F9DB-A472-4A09-8764-B51888B5BF73}"/>
              </a:ext>
            </a:extLst>
          </p:cNvPr>
          <p:cNvSpPr txBox="1"/>
          <p:nvPr/>
        </p:nvSpPr>
        <p:spPr>
          <a:xfrm>
            <a:off x="3237262" y="3493888"/>
            <a:ext cx="1043363" cy="276999"/>
          </a:xfrm>
          <a:prstGeom prst="rect">
            <a:avLst/>
          </a:prstGeom>
          <a:noFill/>
        </p:spPr>
        <p:txBody>
          <a:bodyPr wrap="none" rtlCol="0">
            <a:spAutoFit/>
          </a:bodyPr>
          <a:lstStyle/>
          <a:p>
            <a:pPr algn="ctr"/>
            <a:r>
              <a:rPr lang="en-US" sz="1200" b="1" dirty="0"/>
              <a:t>APP-C, SDN-C</a:t>
            </a:r>
          </a:p>
        </p:txBody>
      </p:sp>
      <p:grpSp>
        <p:nvGrpSpPr>
          <p:cNvPr id="24" name="Group 23">
            <a:extLst>
              <a:ext uri="{FF2B5EF4-FFF2-40B4-BE49-F238E27FC236}">
                <a16:creationId xmlns:a16="http://schemas.microsoft.com/office/drawing/2014/main" id="{40CBF1CC-5BC3-4CEA-8E74-4C31A5EB3311}"/>
              </a:ext>
            </a:extLst>
          </p:cNvPr>
          <p:cNvGrpSpPr/>
          <p:nvPr/>
        </p:nvGrpSpPr>
        <p:grpSpPr>
          <a:xfrm>
            <a:off x="2505494" y="3138802"/>
            <a:ext cx="2117543" cy="747475"/>
            <a:chOff x="2335426" y="2514837"/>
            <a:chExt cx="1703535" cy="825263"/>
          </a:xfrm>
        </p:grpSpPr>
        <p:sp>
          <p:nvSpPr>
            <p:cNvPr id="25" name="Rectangle: Rounded Corners 24">
              <a:extLst>
                <a:ext uri="{FF2B5EF4-FFF2-40B4-BE49-F238E27FC236}">
                  <a16:creationId xmlns:a16="http://schemas.microsoft.com/office/drawing/2014/main" id="{B7956BF4-3429-4A4F-AFDD-87FA3269131C}"/>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A9025B35-EB5D-4D5C-B258-C1401AFBB6AC}"/>
                </a:ext>
              </a:extLst>
            </p:cNvPr>
            <p:cNvSpPr txBox="1"/>
            <p:nvPr/>
          </p:nvSpPr>
          <p:spPr>
            <a:xfrm>
              <a:off x="2562190" y="2625136"/>
              <a:ext cx="1254767"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Controller</a:t>
              </a:r>
            </a:p>
          </p:txBody>
        </p:sp>
      </p:grpSp>
      <p:sp>
        <p:nvSpPr>
          <p:cNvPr id="27" name="TextBox 26">
            <a:extLst>
              <a:ext uri="{FF2B5EF4-FFF2-40B4-BE49-F238E27FC236}">
                <a16:creationId xmlns:a16="http://schemas.microsoft.com/office/drawing/2014/main" id="{60C8B34E-78A1-4309-ABF9-65978FC043DC}"/>
              </a:ext>
            </a:extLst>
          </p:cNvPr>
          <p:cNvSpPr txBox="1"/>
          <p:nvPr/>
        </p:nvSpPr>
        <p:spPr>
          <a:xfrm>
            <a:off x="2928218" y="3636593"/>
            <a:ext cx="1413657" cy="276999"/>
          </a:xfrm>
          <a:prstGeom prst="rect">
            <a:avLst/>
          </a:prstGeom>
          <a:noFill/>
        </p:spPr>
        <p:txBody>
          <a:bodyPr wrap="none" rtlCol="0">
            <a:spAutoFit/>
          </a:bodyPr>
          <a:lstStyle/>
          <a:p>
            <a:pPr algn="ctr"/>
            <a:r>
              <a:rPr lang="en-US" sz="1200" b="1" dirty="0"/>
              <a:t>SDN-R, VF-C, APP-C</a:t>
            </a:r>
          </a:p>
        </p:txBody>
      </p:sp>
      <p:sp>
        <p:nvSpPr>
          <p:cNvPr id="28" name="TextBox 27">
            <a:extLst>
              <a:ext uri="{FF2B5EF4-FFF2-40B4-BE49-F238E27FC236}">
                <a16:creationId xmlns:a16="http://schemas.microsoft.com/office/drawing/2014/main" id="{4128FF60-0AE5-4362-9374-225C24F48313}"/>
              </a:ext>
            </a:extLst>
          </p:cNvPr>
          <p:cNvSpPr txBox="1"/>
          <p:nvPr/>
        </p:nvSpPr>
        <p:spPr>
          <a:xfrm>
            <a:off x="5004558" y="3539925"/>
            <a:ext cx="1051763"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Read/Write</a:t>
            </a:r>
          </a:p>
        </p:txBody>
      </p:sp>
      <p:sp>
        <p:nvSpPr>
          <p:cNvPr id="29" name="Arrow: Left-Right 28">
            <a:extLst>
              <a:ext uri="{FF2B5EF4-FFF2-40B4-BE49-F238E27FC236}">
                <a16:creationId xmlns:a16="http://schemas.microsoft.com/office/drawing/2014/main" id="{3AC08CF5-1ABC-4E7C-B69D-51E070D1857D}"/>
              </a:ext>
            </a:extLst>
          </p:cNvPr>
          <p:cNvSpPr/>
          <p:nvPr/>
        </p:nvSpPr>
        <p:spPr>
          <a:xfrm>
            <a:off x="4865962" y="3298090"/>
            <a:ext cx="1375848" cy="429864"/>
          </a:xfrm>
          <a:prstGeom prst="leftRightArrow">
            <a:avLst>
              <a:gd name="adj1" fmla="val 42325"/>
              <a:gd name="adj2" fmla="val 32346"/>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52844F00-205B-43D7-A460-CBC87512418C}"/>
              </a:ext>
            </a:extLst>
          </p:cNvPr>
          <p:cNvGrpSpPr/>
          <p:nvPr/>
        </p:nvGrpSpPr>
        <p:grpSpPr>
          <a:xfrm>
            <a:off x="2848922" y="3981823"/>
            <a:ext cx="1705460" cy="747477"/>
            <a:chOff x="2333501" y="2514837"/>
            <a:chExt cx="1705460" cy="825263"/>
          </a:xfrm>
        </p:grpSpPr>
        <p:sp>
          <p:nvSpPr>
            <p:cNvPr id="31" name="Rectangle: Rounded Corners 30">
              <a:extLst>
                <a:ext uri="{FF2B5EF4-FFF2-40B4-BE49-F238E27FC236}">
                  <a16:creationId xmlns:a16="http://schemas.microsoft.com/office/drawing/2014/main" id="{5D0295E2-4BDC-4108-899C-20AA985533DB}"/>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TextBox 31">
              <a:extLst>
                <a:ext uri="{FF2B5EF4-FFF2-40B4-BE49-F238E27FC236}">
                  <a16:creationId xmlns:a16="http://schemas.microsoft.com/office/drawing/2014/main" id="{1795EF21-40E3-48DA-AA7A-4326161795F0}"/>
                </a:ext>
              </a:extLst>
            </p:cNvPr>
            <p:cNvSpPr txBox="1"/>
            <p:nvPr/>
          </p:nvSpPr>
          <p:spPr>
            <a:xfrm>
              <a:off x="2333501" y="2679141"/>
              <a:ext cx="1693092" cy="441747"/>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Other Module</a:t>
              </a:r>
            </a:p>
          </p:txBody>
        </p:sp>
      </p:grpSp>
      <p:sp>
        <p:nvSpPr>
          <p:cNvPr id="33" name="TextBox 32">
            <a:extLst>
              <a:ext uri="{FF2B5EF4-FFF2-40B4-BE49-F238E27FC236}">
                <a16:creationId xmlns:a16="http://schemas.microsoft.com/office/drawing/2014/main" id="{4411C8F4-D22C-49A6-928F-F9E1A36909C5}"/>
              </a:ext>
            </a:extLst>
          </p:cNvPr>
          <p:cNvSpPr txBox="1"/>
          <p:nvPr/>
        </p:nvSpPr>
        <p:spPr>
          <a:xfrm>
            <a:off x="3194889" y="4498729"/>
            <a:ext cx="1073435" cy="276999"/>
          </a:xfrm>
          <a:prstGeom prst="rect">
            <a:avLst/>
          </a:prstGeom>
          <a:noFill/>
        </p:spPr>
        <p:txBody>
          <a:bodyPr wrap="none" rtlCol="0">
            <a:spAutoFit/>
          </a:bodyPr>
          <a:lstStyle/>
          <a:p>
            <a:pPr algn="ctr"/>
            <a:r>
              <a:rPr lang="en-US" sz="1200" b="1" dirty="0"/>
              <a:t>OOF/SON/PCI</a:t>
            </a:r>
          </a:p>
        </p:txBody>
      </p:sp>
      <p:sp>
        <p:nvSpPr>
          <p:cNvPr id="34" name="Arrow: Left 33">
            <a:extLst>
              <a:ext uri="{FF2B5EF4-FFF2-40B4-BE49-F238E27FC236}">
                <a16:creationId xmlns:a16="http://schemas.microsoft.com/office/drawing/2014/main" id="{98A6D23F-3115-4BCB-8E16-5ACF9EF203A2}"/>
              </a:ext>
            </a:extLst>
          </p:cNvPr>
          <p:cNvSpPr/>
          <p:nvPr/>
        </p:nvSpPr>
        <p:spPr>
          <a:xfrm>
            <a:off x="4895847" y="4094109"/>
            <a:ext cx="1258278" cy="369332"/>
          </a:xfrm>
          <a:prstGeom prst="leftArrow">
            <a:avLst/>
          </a:prstGeom>
          <a:solidFill>
            <a:srgbClr val="0000CC"/>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a:extLst>
              <a:ext uri="{FF2B5EF4-FFF2-40B4-BE49-F238E27FC236}">
                <a16:creationId xmlns:a16="http://schemas.microsoft.com/office/drawing/2014/main" id="{D92E0BD0-8596-4473-8934-5A596FDFE0D1}"/>
              </a:ext>
            </a:extLst>
          </p:cNvPr>
          <p:cNvSpPr txBox="1"/>
          <p:nvPr/>
        </p:nvSpPr>
        <p:spPr>
          <a:xfrm>
            <a:off x="5254175" y="4332035"/>
            <a:ext cx="557139" cy="307777"/>
          </a:xfrm>
          <a:prstGeom prst="rect">
            <a:avLst/>
          </a:prstGeom>
          <a:noFill/>
        </p:spPr>
        <p:txBody>
          <a:bodyPr wrap="none" rtlCol="0">
            <a:spAutoFit/>
          </a:bodyPr>
          <a:lstStyle/>
          <a:p>
            <a:pPr algn="ctr"/>
            <a:r>
              <a:rPr lang="en-US" sz="1400" b="1" dirty="0">
                <a:solidFill>
                  <a:srgbClr val="0000CC"/>
                </a:solidFill>
                <a:effectLst>
                  <a:outerShdw blurRad="50800" dist="50800" dir="5400000" algn="ctr" rotWithShape="0">
                    <a:srgbClr val="FF3300"/>
                  </a:outerShdw>
                </a:effectLst>
              </a:rPr>
              <a:t>Read</a:t>
            </a:r>
          </a:p>
        </p:txBody>
      </p:sp>
      <p:sp>
        <p:nvSpPr>
          <p:cNvPr id="36" name="TextBox 35">
            <a:extLst>
              <a:ext uri="{FF2B5EF4-FFF2-40B4-BE49-F238E27FC236}">
                <a16:creationId xmlns:a16="http://schemas.microsoft.com/office/drawing/2014/main" id="{098BF5FD-C5FA-49C4-85D5-01E23511022B}"/>
              </a:ext>
            </a:extLst>
          </p:cNvPr>
          <p:cNvSpPr txBox="1"/>
          <p:nvPr/>
        </p:nvSpPr>
        <p:spPr>
          <a:xfrm>
            <a:off x="404079" y="2764672"/>
            <a:ext cx="1077539" cy="369332"/>
          </a:xfrm>
          <a:prstGeom prst="rect">
            <a:avLst/>
          </a:prstGeom>
          <a:noFill/>
        </p:spPr>
        <p:txBody>
          <a:bodyPr wrap="none" rtlCol="0">
            <a:spAutoFit/>
          </a:bodyPr>
          <a:lstStyle/>
          <a:p>
            <a:r>
              <a:rPr lang="en-US" dirty="0"/>
              <a:t>PNF #106</a:t>
            </a:r>
          </a:p>
        </p:txBody>
      </p:sp>
      <p:pic>
        <p:nvPicPr>
          <p:cNvPr id="37" name="Picture 36">
            <a:extLst>
              <a:ext uri="{FF2B5EF4-FFF2-40B4-BE49-F238E27FC236}">
                <a16:creationId xmlns:a16="http://schemas.microsoft.com/office/drawing/2014/main" id="{974CA632-0747-4805-AFDC-3F80530EFAF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29466" y="5800101"/>
            <a:ext cx="536122" cy="227540"/>
          </a:xfrm>
          <a:prstGeom prst="rect">
            <a:avLst/>
          </a:prstGeom>
        </p:spPr>
      </p:pic>
      <p:sp>
        <p:nvSpPr>
          <p:cNvPr id="38" name="TextBox 37">
            <a:extLst>
              <a:ext uri="{FF2B5EF4-FFF2-40B4-BE49-F238E27FC236}">
                <a16:creationId xmlns:a16="http://schemas.microsoft.com/office/drawing/2014/main" id="{950D4720-159C-4016-8673-CFA21ADF8BE5}"/>
              </a:ext>
            </a:extLst>
          </p:cNvPr>
          <p:cNvSpPr txBox="1"/>
          <p:nvPr/>
        </p:nvSpPr>
        <p:spPr>
          <a:xfrm>
            <a:off x="7013812" y="5945017"/>
            <a:ext cx="1077539" cy="369332"/>
          </a:xfrm>
          <a:prstGeom prst="rect">
            <a:avLst/>
          </a:prstGeom>
          <a:noFill/>
        </p:spPr>
        <p:txBody>
          <a:bodyPr wrap="none" rtlCol="0">
            <a:spAutoFit/>
          </a:bodyPr>
          <a:lstStyle/>
          <a:p>
            <a:r>
              <a:rPr lang="en-US" dirty="0"/>
              <a:t>PNF #106</a:t>
            </a:r>
          </a:p>
        </p:txBody>
      </p:sp>
      <p:grpSp>
        <p:nvGrpSpPr>
          <p:cNvPr id="39" name="Group 38">
            <a:extLst>
              <a:ext uri="{FF2B5EF4-FFF2-40B4-BE49-F238E27FC236}">
                <a16:creationId xmlns:a16="http://schemas.microsoft.com/office/drawing/2014/main" id="{934DDB28-3A90-4DC9-996D-987D6DB26E8A}"/>
              </a:ext>
            </a:extLst>
          </p:cNvPr>
          <p:cNvGrpSpPr/>
          <p:nvPr/>
        </p:nvGrpSpPr>
        <p:grpSpPr>
          <a:xfrm>
            <a:off x="0" y="-1"/>
            <a:ext cx="9144000" cy="6867036"/>
            <a:chOff x="0" y="-1"/>
            <a:chExt cx="9144000" cy="6867036"/>
          </a:xfrm>
        </p:grpSpPr>
        <p:sp>
          <p:nvSpPr>
            <p:cNvPr id="40" name="Rectangle 39">
              <a:extLst>
                <a:ext uri="{FF2B5EF4-FFF2-40B4-BE49-F238E27FC236}">
                  <a16:creationId xmlns:a16="http://schemas.microsoft.com/office/drawing/2014/main" id="{99A56E75-FA62-4D40-8FBF-5F3108AD0AFE}"/>
                </a:ext>
              </a:extLst>
            </p:cNvPr>
            <p:cNvSpPr/>
            <p:nvPr/>
          </p:nvSpPr>
          <p:spPr>
            <a:xfrm>
              <a:off x="0" y="-1"/>
              <a:ext cx="9144000" cy="584201"/>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Rectangle 40">
              <a:extLst>
                <a:ext uri="{FF2B5EF4-FFF2-40B4-BE49-F238E27FC236}">
                  <a16:creationId xmlns:a16="http://schemas.microsoft.com/office/drawing/2014/main" id="{303A1805-BBE4-4FFD-8DAA-23C32D78B77A}"/>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42" name="Picture 41">
              <a:extLst>
                <a:ext uri="{FF2B5EF4-FFF2-40B4-BE49-F238E27FC236}">
                  <a16:creationId xmlns:a16="http://schemas.microsoft.com/office/drawing/2014/main" id="{84667417-1084-4F99-8670-84DD5447CE0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43" name="Shape 72">
              <a:extLst>
                <a:ext uri="{FF2B5EF4-FFF2-40B4-BE49-F238E27FC236}">
                  <a16:creationId xmlns:a16="http://schemas.microsoft.com/office/drawing/2014/main" id="{CAE1315C-E5E2-4B0F-8F69-4A03C5340CEF}"/>
                </a:ext>
              </a:extLst>
            </p:cNvPr>
            <p:cNvPicPr preferRelativeResize="0"/>
            <p:nvPr/>
          </p:nvPicPr>
          <p:blipFill rotWithShape="1">
            <a:blip r:embed="rId6"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44" name="Rectangle 43">
            <a:extLst>
              <a:ext uri="{FF2B5EF4-FFF2-40B4-BE49-F238E27FC236}">
                <a16:creationId xmlns:a16="http://schemas.microsoft.com/office/drawing/2014/main" id="{4532CC9D-4403-4976-AF19-7E64AFEA0920}"/>
              </a:ext>
            </a:extLst>
          </p:cNvPr>
          <p:cNvSpPr/>
          <p:nvPr/>
        </p:nvSpPr>
        <p:spPr>
          <a:xfrm>
            <a:off x="241729" y="-2880"/>
            <a:ext cx="8527463"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(Run-Time)</a:t>
            </a:r>
            <a:endParaRPr lang="en-US" sz="3200" dirty="0"/>
          </a:p>
        </p:txBody>
      </p:sp>
    </p:spTree>
    <p:extLst>
      <p:ext uri="{BB962C8B-B14F-4D97-AF65-F5344CB8AC3E}">
        <p14:creationId xmlns:p14="http://schemas.microsoft.com/office/powerpoint/2010/main" val="10324634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CE79F19A-37B6-4F29-9FC3-3F1A1E769FC1}"/>
              </a:ext>
            </a:extLst>
          </p:cNvPr>
          <p:cNvGrpSpPr/>
          <p:nvPr/>
        </p:nvGrpSpPr>
        <p:grpSpPr>
          <a:xfrm>
            <a:off x="4426622" y="4676711"/>
            <a:ext cx="1703535" cy="747475"/>
            <a:chOff x="2335426" y="2514837"/>
            <a:chExt cx="1703535" cy="825263"/>
          </a:xfrm>
        </p:grpSpPr>
        <p:sp>
          <p:nvSpPr>
            <p:cNvPr id="5" name="Rectangle: Rounded Corners 4">
              <a:extLst>
                <a:ext uri="{FF2B5EF4-FFF2-40B4-BE49-F238E27FC236}">
                  <a16:creationId xmlns:a16="http://schemas.microsoft.com/office/drawing/2014/main" id="{2CB9C5C3-F33B-427C-B7C4-BE413C1B74B8}"/>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BA5262B2-B0C9-4FE1-B790-D571492D0BC4}"/>
                </a:ext>
              </a:extLst>
            </p:cNvPr>
            <p:cNvSpPr txBox="1"/>
            <p:nvPr/>
          </p:nvSpPr>
          <p:spPr>
            <a:xfrm>
              <a:off x="2718135" y="2710690"/>
              <a:ext cx="942886"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DB</a:t>
              </a:r>
            </a:p>
          </p:txBody>
        </p:sp>
      </p:grpSp>
      <p:sp>
        <p:nvSpPr>
          <p:cNvPr id="7" name="Cylinder 6">
            <a:extLst>
              <a:ext uri="{FF2B5EF4-FFF2-40B4-BE49-F238E27FC236}">
                <a16:creationId xmlns:a16="http://schemas.microsoft.com/office/drawing/2014/main" id="{269A4C19-36B9-4FE0-A83D-88DDA7AB0106}"/>
              </a:ext>
            </a:extLst>
          </p:cNvPr>
          <p:cNvSpPr/>
          <p:nvPr/>
        </p:nvSpPr>
        <p:spPr>
          <a:xfrm>
            <a:off x="4908806" y="3503005"/>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EEB10CD1-2A58-4727-AD28-7F3002EA5BB9}"/>
              </a:ext>
            </a:extLst>
          </p:cNvPr>
          <p:cNvGrpSpPr/>
          <p:nvPr/>
        </p:nvGrpSpPr>
        <p:grpSpPr>
          <a:xfrm>
            <a:off x="4736687" y="3455740"/>
            <a:ext cx="1066703" cy="1220971"/>
            <a:chOff x="1212463" y="2713512"/>
            <a:chExt cx="789661" cy="903864"/>
          </a:xfrm>
        </p:grpSpPr>
        <p:sp>
          <p:nvSpPr>
            <p:cNvPr id="9" name="Rectangle: Rounded Corners 8">
              <a:extLst>
                <a:ext uri="{FF2B5EF4-FFF2-40B4-BE49-F238E27FC236}">
                  <a16:creationId xmlns:a16="http://schemas.microsoft.com/office/drawing/2014/main" id="{343DDAF7-26F9-486A-8F30-453B2036F665}"/>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41CDACDD-CBFB-43AB-ACA1-8FBFF2D68951}"/>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pic>
        <p:nvPicPr>
          <p:cNvPr id="22" name="Picture 21">
            <a:extLst>
              <a:ext uri="{FF2B5EF4-FFF2-40B4-BE49-F238E27FC236}">
                <a16:creationId xmlns:a16="http://schemas.microsoft.com/office/drawing/2014/main" id="{C359B34E-A7DA-4C6A-8888-980B0C88BF3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11405" y="2060316"/>
            <a:ext cx="536122" cy="227540"/>
          </a:xfrm>
          <a:prstGeom prst="rect">
            <a:avLst/>
          </a:prstGeom>
        </p:spPr>
      </p:pic>
      <p:sp>
        <p:nvSpPr>
          <p:cNvPr id="36" name="TextBox 35">
            <a:extLst>
              <a:ext uri="{FF2B5EF4-FFF2-40B4-BE49-F238E27FC236}">
                <a16:creationId xmlns:a16="http://schemas.microsoft.com/office/drawing/2014/main" id="{098BF5FD-C5FA-49C4-85D5-01E23511022B}"/>
              </a:ext>
            </a:extLst>
          </p:cNvPr>
          <p:cNvSpPr txBox="1"/>
          <p:nvPr/>
        </p:nvSpPr>
        <p:spPr>
          <a:xfrm>
            <a:off x="1164799" y="2205232"/>
            <a:ext cx="1077539" cy="369332"/>
          </a:xfrm>
          <a:prstGeom prst="rect">
            <a:avLst/>
          </a:prstGeom>
          <a:noFill/>
        </p:spPr>
        <p:txBody>
          <a:bodyPr wrap="none" rtlCol="0">
            <a:spAutoFit/>
          </a:bodyPr>
          <a:lstStyle/>
          <a:p>
            <a:r>
              <a:rPr lang="en-US" dirty="0"/>
              <a:t>PNF #101</a:t>
            </a:r>
          </a:p>
        </p:txBody>
      </p:sp>
      <p:grpSp>
        <p:nvGrpSpPr>
          <p:cNvPr id="37" name="Group 36">
            <a:extLst>
              <a:ext uri="{FF2B5EF4-FFF2-40B4-BE49-F238E27FC236}">
                <a16:creationId xmlns:a16="http://schemas.microsoft.com/office/drawing/2014/main" id="{D2208408-EE10-4646-8C53-EE0472B453FB}"/>
              </a:ext>
            </a:extLst>
          </p:cNvPr>
          <p:cNvGrpSpPr/>
          <p:nvPr/>
        </p:nvGrpSpPr>
        <p:grpSpPr>
          <a:xfrm>
            <a:off x="4426622" y="1732257"/>
            <a:ext cx="1703535" cy="747475"/>
            <a:chOff x="2335426" y="2514837"/>
            <a:chExt cx="1703535" cy="825263"/>
          </a:xfrm>
        </p:grpSpPr>
        <p:sp>
          <p:nvSpPr>
            <p:cNvPr id="38" name="Rectangle: Rounded Corners 37">
              <a:extLst>
                <a:ext uri="{FF2B5EF4-FFF2-40B4-BE49-F238E27FC236}">
                  <a16:creationId xmlns:a16="http://schemas.microsoft.com/office/drawing/2014/main" id="{6CD79728-AA13-4B5B-8BA1-3C38D03EA149}"/>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a:extLst>
                <a:ext uri="{FF2B5EF4-FFF2-40B4-BE49-F238E27FC236}">
                  <a16:creationId xmlns:a16="http://schemas.microsoft.com/office/drawing/2014/main" id="{5A4D4DA9-A723-4A25-B00B-B23C5615B81D}"/>
                </a:ext>
              </a:extLst>
            </p:cNvPr>
            <p:cNvSpPr txBox="1"/>
            <p:nvPr/>
          </p:nvSpPr>
          <p:spPr>
            <a:xfrm>
              <a:off x="2816717" y="2710690"/>
              <a:ext cx="745718"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A&amp;AI</a:t>
              </a:r>
            </a:p>
          </p:txBody>
        </p:sp>
      </p:grpSp>
      <p:sp>
        <p:nvSpPr>
          <p:cNvPr id="40" name="Cylinder 39">
            <a:extLst>
              <a:ext uri="{FF2B5EF4-FFF2-40B4-BE49-F238E27FC236}">
                <a16:creationId xmlns:a16="http://schemas.microsoft.com/office/drawing/2014/main" id="{12BD1CBA-7E36-4BA8-B3AD-55D0945DD6D8}"/>
              </a:ext>
            </a:extLst>
          </p:cNvPr>
          <p:cNvSpPr/>
          <p:nvPr/>
        </p:nvSpPr>
        <p:spPr>
          <a:xfrm>
            <a:off x="4908806" y="558551"/>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 name="Group 40">
            <a:extLst>
              <a:ext uri="{FF2B5EF4-FFF2-40B4-BE49-F238E27FC236}">
                <a16:creationId xmlns:a16="http://schemas.microsoft.com/office/drawing/2014/main" id="{F8F4722C-5FC0-4848-ABEF-7C2BFE281BE5}"/>
              </a:ext>
            </a:extLst>
          </p:cNvPr>
          <p:cNvGrpSpPr/>
          <p:nvPr/>
        </p:nvGrpSpPr>
        <p:grpSpPr>
          <a:xfrm>
            <a:off x="4736687" y="511286"/>
            <a:ext cx="1066703" cy="1220971"/>
            <a:chOff x="1212463" y="2713512"/>
            <a:chExt cx="789661" cy="903864"/>
          </a:xfrm>
        </p:grpSpPr>
        <p:sp>
          <p:nvSpPr>
            <p:cNvPr id="42" name="Rectangle: Rounded Corners 41">
              <a:extLst>
                <a:ext uri="{FF2B5EF4-FFF2-40B4-BE49-F238E27FC236}">
                  <a16:creationId xmlns:a16="http://schemas.microsoft.com/office/drawing/2014/main" id="{68CFB420-6BA0-4EFD-86B0-8CF98CF2E016}"/>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3" name="Picture 42">
              <a:extLst>
                <a:ext uri="{FF2B5EF4-FFF2-40B4-BE49-F238E27FC236}">
                  <a16:creationId xmlns:a16="http://schemas.microsoft.com/office/drawing/2014/main" id="{625215D5-1943-403B-A2A5-E7A62F796328}"/>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pic>
        <p:nvPicPr>
          <p:cNvPr id="44" name="Picture 43">
            <a:extLst>
              <a:ext uri="{FF2B5EF4-FFF2-40B4-BE49-F238E27FC236}">
                <a16:creationId xmlns:a16="http://schemas.microsoft.com/office/drawing/2014/main" id="{9B0F95A6-8278-487A-9EE7-40DB2CEE561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11405" y="2567720"/>
            <a:ext cx="536122" cy="227540"/>
          </a:xfrm>
          <a:prstGeom prst="rect">
            <a:avLst/>
          </a:prstGeom>
        </p:spPr>
      </p:pic>
      <p:sp>
        <p:nvSpPr>
          <p:cNvPr id="45" name="TextBox 44">
            <a:extLst>
              <a:ext uri="{FF2B5EF4-FFF2-40B4-BE49-F238E27FC236}">
                <a16:creationId xmlns:a16="http://schemas.microsoft.com/office/drawing/2014/main" id="{3D675145-873F-4303-B87A-255D627BA1C8}"/>
              </a:ext>
            </a:extLst>
          </p:cNvPr>
          <p:cNvSpPr txBox="1"/>
          <p:nvPr/>
        </p:nvSpPr>
        <p:spPr>
          <a:xfrm>
            <a:off x="1164799" y="2712636"/>
            <a:ext cx="1077539" cy="369332"/>
          </a:xfrm>
          <a:prstGeom prst="rect">
            <a:avLst/>
          </a:prstGeom>
          <a:noFill/>
        </p:spPr>
        <p:txBody>
          <a:bodyPr wrap="none" rtlCol="0">
            <a:spAutoFit/>
          </a:bodyPr>
          <a:lstStyle/>
          <a:p>
            <a:r>
              <a:rPr lang="en-US" dirty="0"/>
              <a:t>PNF #102</a:t>
            </a:r>
          </a:p>
        </p:txBody>
      </p:sp>
      <p:pic>
        <p:nvPicPr>
          <p:cNvPr id="46" name="Picture 45">
            <a:extLst>
              <a:ext uri="{FF2B5EF4-FFF2-40B4-BE49-F238E27FC236}">
                <a16:creationId xmlns:a16="http://schemas.microsoft.com/office/drawing/2014/main" id="{A1329F7C-5CD3-4524-BDB3-572AD6CC56A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11405" y="3075124"/>
            <a:ext cx="536122" cy="227540"/>
          </a:xfrm>
          <a:prstGeom prst="rect">
            <a:avLst/>
          </a:prstGeom>
        </p:spPr>
      </p:pic>
      <p:sp>
        <p:nvSpPr>
          <p:cNvPr id="47" name="TextBox 46">
            <a:extLst>
              <a:ext uri="{FF2B5EF4-FFF2-40B4-BE49-F238E27FC236}">
                <a16:creationId xmlns:a16="http://schemas.microsoft.com/office/drawing/2014/main" id="{2ECD3C21-5F62-4295-901D-AFAE07838DF2}"/>
              </a:ext>
            </a:extLst>
          </p:cNvPr>
          <p:cNvSpPr txBox="1"/>
          <p:nvPr/>
        </p:nvSpPr>
        <p:spPr>
          <a:xfrm>
            <a:off x="1164799" y="3220040"/>
            <a:ext cx="1077539" cy="369332"/>
          </a:xfrm>
          <a:prstGeom prst="rect">
            <a:avLst/>
          </a:prstGeom>
          <a:noFill/>
        </p:spPr>
        <p:txBody>
          <a:bodyPr wrap="none" rtlCol="0">
            <a:spAutoFit/>
          </a:bodyPr>
          <a:lstStyle/>
          <a:p>
            <a:r>
              <a:rPr lang="en-US" dirty="0"/>
              <a:t>PNF #103</a:t>
            </a:r>
          </a:p>
        </p:txBody>
      </p:sp>
      <p:pic>
        <p:nvPicPr>
          <p:cNvPr id="48" name="Picture 47">
            <a:extLst>
              <a:ext uri="{FF2B5EF4-FFF2-40B4-BE49-F238E27FC236}">
                <a16:creationId xmlns:a16="http://schemas.microsoft.com/office/drawing/2014/main" id="{9B5B037E-0A02-4FB6-863F-3031E8D7B2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11405" y="3582528"/>
            <a:ext cx="536122" cy="227540"/>
          </a:xfrm>
          <a:prstGeom prst="rect">
            <a:avLst/>
          </a:prstGeom>
        </p:spPr>
      </p:pic>
      <p:sp>
        <p:nvSpPr>
          <p:cNvPr id="49" name="TextBox 48">
            <a:extLst>
              <a:ext uri="{FF2B5EF4-FFF2-40B4-BE49-F238E27FC236}">
                <a16:creationId xmlns:a16="http://schemas.microsoft.com/office/drawing/2014/main" id="{9AF5CA60-57F7-4684-ADD9-23337B78AD1C}"/>
              </a:ext>
            </a:extLst>
          </p:cNvPr>
          <p:cNvSpPr txBox="1"/>
          <p:nvPr/>
        </p:nvSpPr>
        <p:spPr>
          <a:xfrm>
            <a:off x="1164799" y="3727444"/>
            <a:ext cx="1077539" cy="369332"/>
          </a:xfrm>
          <a:prstGeom prst="rect">
            <a:avLst/>
          </a:prstGeom>
          <a:noFill/>
        </p:spPr>
        <p:txBody>
          <a:bodyPr wrap="none" rtlCol="0">
            <a:spAutoFit/>
          </a:bodyPr>
          <a:lstStyle/>
          <a:p>
            <a:r>
              <a:rPr lang="en-US" dirty="0"/>
              <a:t>PNF #104</a:t>
            </a:r>
          </a:p>
        </p:txBody>
      </p:sp>
      <p:pic>
        <p:nvPicPr>
          <p:cNvPr id="50" name="Picture 49">
            <a:extLst>
              <a:ext uri="{FF2B5EF4-FFF2-40B4-BE49-F238E27FC236}">
                <a16:creationId xmlns:a16="http://schemas.microsoft.com/office/drawing/2014/main" id="{AC13E8A7-8201-4F59-B479-E2049A58E02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6565" y="560820"/>
            <a:ext cx="536122" cy="227540"/>
          </a:xfrm>
          <a:prstGeom prst="rect">
            <a:avLst/>
          </a:prstGeom>
        </p:spPr>
      </p:pic>
      <p:sp>
        <p:nvSpPr>
          <p:cNvPr id="51" name="TextBox 50">
            <a:extLst>
              <a:ext uri="{FF2B5EF4-FFF2-40B4-BE49-F238E27FC236}">
                <a16:creationId xmlns:a16="http://schemas.microsoft.com/office/drawing/2014/main" id="{D058C0B0-F707-4587-B7E6-819F2790F811}"/>
              </a:ext>
            </a:extLst>
          </p:cNvPr>
          <p:cNvSpPr txBox="1"/>
          <p:nvPr/>
        </p:nvSpPr>
        <p:spPr>
          <a:xfrm>
            <a:off x="6249959" y="705736"/>
            <a:ext cx="1077539" cy="369332"/>
          </a:xfrm>
          <a:prstGeom prst="rect">
            <a:avLst/>
          </a:prstGeom>
          <a:noFill/>
        </p:spPr>
        <p:txBody>
          <a:bodyPr wrap="none" rtlCol="0">
            <a:spAutoFit/>
          </a:bodyPr>
          <a:lstStyle/>
          <a:p>
            <a:r>
              <a:rPr lang="en-US" dirty="0"/>
              <a:t>PNF #101</a:t>
            </a:r>
          </a:p>
        </p:txBody>
      </p:sp>
      <p:pic>
        <p:nvPicPr>
          <p:cNvPr id="52" name="Picture 51">
            <a:extLst>
              <a:ext uri="{FF2B5EF4-FFF2-40B4-BE49-F238E27FC236}">
                <a16:creationId xmlns:a16="http://schemas.microsoft.com/office/drawing/2014/main" id="{A9836D3D-69EB-43EB-9A9C-9D0B3823C15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6565" y="1068224"/>
            <a:ext cx="536122" cy="227540"/>
          </a:xfrm>
          <a:prstGeom prst="rect">
            <a:avLst/>
          </a:prstGeom>
        </p:spPr>
      </p:pic>
      <p:sp>
        <p:nvSpPr>
          <p:cNvPr id="53" name="TextBox 52">
            <a:extLst>
              <a:ext uri="{FF2B5EF4-FFF2-40B4-BE49-F238E27FC236}">
                <a16:creationId xmlns:a16="http://schemas.microsoft.com/office/drawing/2014/main" id="{46A6FBA2-C87B-4F32-B28F-0238A0345CD2}"/>
              </a:ext>
            </a:extLst>
          </p:cNvPr>
          <p:cNvSpPr txBox="1"/>
          <p:nvPr/>
        </p:nvSpPr>
        <p:spPr>
          <a:xfrm>
            <a:off x="6249959" y="1213140"/>
            <a:ext cx="1077539" cy="369332"/>
          </a:xfrm>
          <a:prstGeom prst="rect">
            <a:avLst/>
          </a:prstGeom>
          <a:noFill/>
        </p:spPr>
        <p:txBody>
          <a:bodyPr wrap="none" rtlCol="0">
            <a:spAutoFit/>
          </a:bodyPr>
          <a:lstStyle/>
          <a:p>
            <a:r>
              <a:rPr lang="en-US" dirty="0"/>
              <a:t>PNF #102</a:t>
            </a:r>
          </a:p>
        </p:txBody>
      </p:sp>
      <p:pic>
        <p:nvPicPr>
          <p:cNvPr id="54" name="Picture 53">
            <a:extLst>
              <a:ext uri="{FF2B5EF4-FFF2-40B4-BE49-F238E27FC236}">
                <a16:creationId xmlns:a16="http://schemas.microsoft.com/office/drawing/2014/main" id="{956BD5DC-726D-4B55-B5C4-4829FED4300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6565" y="1575628"/>
            <a:ext cx="536122" cy="227540"/>
          </a:xfrm>
          <a:prstGeom prst="rect">
            <a:avLst/>
          </a:prstGeom>
        </p:spPr>
      </p:pic>
      <p:sp>
        <p:nvSpPr>
          <p:cNvPr id="55" name="TextBox 54">
            <a:extLst>
              <a:ext uri="{FF2B5EF4-FFF2-40B4-BE49-F238E27FC236}">
                <a16:creationId xmlns:a16="http://schemas.microsoft.com/office/drawing/2014/main" id="{995F5770-1789-4B31-B87C-ADFCBDEE8EA3}"/>
              </a:ext>
            </a:extLst>
          </p:cNvPr>
          <p:cNvSpPr txBox="1"/>
          <p:nvPr/>
        </p:nvSpPr>
        <p:spPr>
          <a:xfrm>
            <a:off x="6249959" y="1720544"/>
            <a:ext cx="1077539" cy="369332"/>
          </a:xfrm>
          <a:prstGeom prst="rect">
            <a:avLst/>
          </a:prstGeom>
          <a:noFill/>
        </p:spPr>
        <p:txBody>
          <a:bodyPr wrap="none" rtlCol="0">
            <a:spAutoFit/>
          </a:bodyPr>
          <a:lstStyle/>
          <a:p>
            <a:r>
              <a:rPr lang="en-US" dirty="0"/>
              <a:t>PNF #103</a:t>
            </a:r>
          </a:p>
        </p:txBody>
      </p:sp>
      <p:pic>
        <p:nvPicPr>
          <p:cNvPr id="56" name="Picture 55">
            <a:extLst>
              <a:ext uri="{FF2B5EF4-FFF2-40B4-BE49-F238E27FC236}">
                <a16:creationId xmlns:a16="http://schemas.microsoft.com/office/drawing/2014/main" id="{D457BA82-58A5-4CDB-A1D0-0E5AFB9691A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6565" y="2083032"/>
            <a:ext cx="536122" cy="227540"/>
          </a:xfrm>
          <a:prstGeom prst="rect">
            <a:avLst/>
          </a:prstGeom>
        </p:spPr>
      </p:pic>
      <p:sp>
        <p:nvSpPr>
          <p:cNvPr id="57" name="TextBox 56">
            <a:extLst>
              <a:ext uri="{FF2B5EF4-FFF2-40B4-BE49-F238E27FC236}">
                <a16:creationId xmlns:a16="http://schemas.microsoft.com/office/drawing/2014/main" id="{DF76FCC4-CA87-464A-9736-04D55ACA7462}"/>
              </a:ext>
            </a:extLst>
          </p:cNvPr>
          <p:cNvSpPr txBox="1"/>
          <p:nvPr/>
        </p:nvSpPr>
        <p:spPr>
          <a:xfrm>
            <a:off x="6249959" y="2227948"/>
            <a:ext cx="1077539" cy="369332"/>
          </a:xfrm>
          <a:prstGeom prst="rect">
            <a:avLst/>
          </a:prstGeom>
          <a:noFill/>
        </p:spPr>
        <p:txBody>
          <a:bodyPr wrap="none" rtlCol="0">
            <a:spAutoFit/>
          </a:bodyPr>
          <a:lstStyle/>
          <a:p>
            <a:r>
              <a:rPr lang="en-US" dirty="0"/>
              <a:t>PNF #104</a:t>
            </a:r>
          </a:p>
        </p:txBody>
      </p:sp>
      <p:pic>
        <p:nvPicPr>
          <p:cNvPr id="58" name="Picture 57">
            <a:extLst>
              <a:ext uri="{FF2B5EF4-FFF2-40B4-BE49-F238E27FC236}">
                <a16:creationId xmlns:a16="http://schemas.microsoft.com/office/drawing/2014/main" id="{AD92B3A2-059C-4EF1-B588-93DA5E25C11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6565" y="3466604"/>
            <a:ext cx="536122" cy="227540"/>
          </a:xfrm>
          <a:prstGeom prst="rect">
            <a:avLst/>
          </a:prstGeom>
        </p:spPr>
      </p:pic>
      <p:sp>
        <p:nvSpPr>
          <p:cNvPr id="59" name="TextBox 58">
            <a:extLst>
              <a:ext uri="{FF2B5EF4-FFF2-40B4-BE49-F238E27FC236}">
                <a16:creationId xmlns:a16="http://schemas.microsoft.com/office/drawing/2014/main" id="{7FAB284C-CEB8-4868-9B15-A246B92894C1}"/>
              </a:ext>
            </a:extLst>
          </p:cNvPr>
          <p:cNvSpPr txBox="1"/>
          <p:nvPr/>
        </p:nvSpPr>
        <p:spPr>
          <a:xfrm>
            <a:off x="6249959" y="3611520"/>
            <a:ext cx="1077539" cy="369332"/>
          </a:xfrm>
          <a:prstGeom prst="rect">
            <a:avLst/>
          </a:prstGeom>
          <a:noFill/>
        </p:spPr>
        <p:txBody>
          <a:bodyPr wrap="none" rtlCol="0">
            <a:spAutoFit/>
          </a:bodyPr>
          <a:lstStyle/>
          <a:p>
            <a:r>
              <a:rPr lang="en-US" dirty="0"/>
              <a:t>PNF #101</a:t>
            </a:r>
          </a:p>
        </p:txBody>
      </p:sp>
      <p:pic>
        <p:nvPicPr>
          <p:cNvPr id="60" name="Picture 59">
            <a:extLst>
              <a:ext uri="{FF2B5EF4-FFF2-40B4-BE49-F238E27FC236}">
                <a16:creationId xmlns:a16="http://schemas.microsoft.com/office/drawing/2014/main" id="{DE474E10-C5CE-4414-A579-96E9BA5F1E6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6565" y="3974008"/>
            <a:ext cx="536122" cy="227540"/>
          </a:xfrm>
          <a:prstGeom prst="rect">
            <a:avLst/>
          </a:prstGeom>
        </p:spPr>
      </p:pic>
      <p:sp>
        <p:nvSpPr>
          <p:cNvPr id="61" name="TextBox 60">
            <a:extLst>
              <a:ext uri="{FF2B5EF4-FFF2-40B4-BE49-F238E27FC236}">
                <a16:creationId xmlns:a16="http://schemas.microsoft.com/office/drawing/2014/main" id="{5ED619F6-A290-4471-AA21-915B3B00BF7C}"/>
              </a:ext>
            </a:extLst>
          </p:cNvPr>
          <p:cNvSpPr txBox="1"/>
          <p:nvPr/>
        </p:nvSpPr>
        <p:spPr>
          <a:xfrm>
            <a:off x="6249959" y="4118924"/>
            <a:ext cx="1077539" cy="369332"/>
          </a:xfrm>
          <a:prstGeom prst="rect">
            <a:avLst/>
          </a:prstGeom>
          <a:noFill/>
        </p:spPr>
        <p:txBody>
          <a:bodyPr wrap="none" rtlCol="0">
            <a:spAutoFit/>
          </a:bodyPr>
          <a:lstStyle/>
          <a:p>
            <a:r>
              <a:rPr lang="en-US" dirty="0"/>
              <a:t>PNF #102</a:t>
            </a:r>
          </a:p>
        </p:txBody>
      </p:sp>
      <p:pic>
        <p:nvPicPr>
          <p:cNvPr id="62" name="Picture 61">
            <a:extLst>
              <a:ext uri="{FF2B5EF4-FFF2-40B4-BE49-F238E27FC236}">
                <a16:creationId xmlns:a16="http://schemas.microsoft.com/office/drawing/2014/main" id="{3BA683EF-E2EA-4150-A300-15450CDD134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6565" y="4481412"/>
            <a:ext cx="536122" cy="227540"/>
          </a:xfrm>
          <a:prstGeom prst="rect">
            <a:avLst/>
          </a:prstGeom>
        </p:spPr>
      </p:pic>
      <p:sp>
        <p:nvSpPr>
          <p:cNvPr id="63" name="TextBox 62">
            <a:extLst>
              <a:ext uri="{FF2B5EF4-FFF2-40B4-BE49-F238E27FC236}">
                <a16:creationId xmlns:a16="http://schemas.microsoft.com/office/drawing/2014/main" id="{329D58F8-ECDD-4B14-8046-AB4D5F8EDE94}"/>
              </a:ext>
            </a:extLst>
          </p:cNvPr>
          <p:cNvSpPr txBox="1"/>
          <p:nvPr/>
        </p:nvSpPr>
        <p:spPr>
          <a:xfrm>
            <a:off x="6249959" y="4626328"/>
            <a:ext cx="1077539" cy="369332"/>
          </a:xfrm>
          <a:prstGeom prst="rect">
            <a:avLst/>
          </a:prstGeom>
          <a:noFill/>
        </p:spPr>
        <p:txBody>
          <a:bodyPr wrap="none" rtlCol="0">
            <a:spAutoFit/>
          </a:bodyPr>
          <a:lstStyle/>
          <a:p>
            <a:r>
              <a:rPr lang="en-US" dirty="0"/>
              <a:t>PNF #103</a:t>
            </a:r>
          </a:p>
        </p:txBody>
      </p:sp>
      <p:pic>
        <p:nvPicPr>
          <p:cNvPr id="64" name="Picture 63">
            <a:extLst>
              <a:ext uri="{FF2B5EF4-FFF2-40B4-BE49-F238E27FC236}">
                <a16:creationId xmlns:a16="http://schemas.microsoft.com/office/drawing/2014/main" id="{AFD6AB14-2AB7-4D60-82F7-C17FB4AACA6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96565" y="4988816"/>
            <a:ext cx="536122" cy="227540"/>
          </a:xfrm>
          <a:prstGeom prst="rect">
            <a:avLst/>
          </a:prstGeom>
        </p:spPr>
      </p:pic>
      <p:sp>
        <p:nvSpPr>
          <p:cNvPr id="65" name="TextBox 64">
            <a:extLst>
              <a:ext uri="{FF2B5EF4-FFF2-40B4-BE49-F238E27FC236}">
                <a16:creationId xmlns:a16="http://schemas.microsoft.com/office/drawing/2014/main" id="{A2651D8F-962B-4D32-994F-84AF0A645545}"/>
              </a:ext>
            </a:extLst>
          </p:cNvPr>
          <p:cNvSpPr txBox="1"/>
          <p:nvPr/>
        </p:nvSpPr>
        <p:spPr>
          <a:xfrm>
            <a:off x="6249959" y="5133732"/>
            <a:ext cx="1077539" cy="369332"/>
          </a:xfrm>
          <a:prstGeom prst="rect">
            <a:avLst/>
          </a:prstGeom>
          <a:noFill/>
        </p:spPr>
        <p:txBody>
          <a:bodyPr wrap="none" rtlCol="0">
            <a:spAutoFit/>
          </a:bodyPr>
          <a:lstStyle/>
          <a:p>
            <a:r>
              <a:rPr lang="en-US" dirty="0"/>
              <a:t>PNF #104</a:t>
            </a:r>
          </a:p>
        </p:txBody>
      </p:sp>
      <p:pic>
        <p:nvPicPr>
          <p:cNvPr id="66" name="Picture 2" descr="C:\Users\cheung\AppData\Local\Temp\SNAGHTML225a21.PNG">
            <a:extLst>
              <a:ext uri="{FF2B5EF4-FFF2-40B4-BE49-F238E27FC236}">
                <a16:creationId xmlns:a16="http://schemas.microsoft.com/office/drawing/2014/main" id="{8202886B-D33B-42A6-8960-944EA5975C4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0765" y="511956"/>
            <a:ext cx="374853" cy="492520"/>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2" descr="C:\Users\cheung\AppData\Local\Temp\SNAGHTML225a21.PNG">
            <a:extLst>
              <a:ext uri="{FF2B5EF4-FFF2-40B4-BE49-F238E27FC236}">
                <a16:creationId xmlns:a16="http://schemas.microsoft.com/office/drawing/2014/main" id="{328B86A4-8B3C-4E4B-BC8F-DB8EAA33C80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0765" y="1040213"/>
            <a:ext cx="374853" cy="492520"/>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2" descr="C:\Users\cheung\AppData\Local\Temp\SNAGHTML225a21.PNG">
            <a:extLst>
              <a:ext uri="{FF2B5EF4-FFF2-40B4-BE49-F238E27FC236}">
                <a16:creationId xmlns:a16="http://schemas.microsoft.com/office/drawing/2014/main" id="{12CBCB03-BC57-444A-BABB-0AA15029FFD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0765" y="1568470"/>
            <a:ext cx="374853" cy="492520"/>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2" descr="C:\Users\cheung\AppData\Local\Temp\SNAGHTML225a21.PNG">
            <a:extLst>
              <a:ext uri="{FF2B5EF4-FFF2-40B4-BE49-F238E27FC236}">
                <a16:creationId xmlns:a16="http://schemas.microsoft.com/office/drawing/2014/main" id="{2D9EC89E-1339-4DAB-879F-24E2750BC67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40765" y="2096728"/>
            <a:ext cx="374853" cy="492520"/>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69">
            <a:extLst>
              <a:ext uri="{FF2B5EF4-FFF2-40B4-BE49-F238E27FC236}">
                <a16:creationId xmlns:a16="http://schemas.microsoft.com/office/drawing/2014/main" id="{87F969AE-59FB-46D1-8673-98AD07425990}"/>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7327498" y="3370555"/>
            <a:ext cx="374853" cy="487477"/>
          </a:xfrm>
          <a:prstGeom prst="rect">
            <a:avLst/>
          </a:prstGeom>
        </p:spPr>
      </p:pic>
      <p:pic>
        <p:nvPicPr>
          <p:cNvPr id="71" name="Picture 70">
            <a:extLst>
              <a:ext uri="{FF2B5EF4-FFF2-40B4-BE49-F238E27FC236}">
                <a16:creationId xmlns:a16="http://schemas.microsoft.com/office/drawing/2014/main" id="{9BBAF8B7-7E98-4095-B138-3C06C02CBCA3}"/>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7327498" y="3930519"/>
            <a:ext cx="374853" cy="487477"/>
          </a:xfrm>
          <a:prstGeom prst="rect">
            <a:avLst/>
          </a:prstGeom>
        </p:spPr>
      </p:pic>
      <p:pic>
        <p:nvPicPr>
          <p:cNvPr id="72" name="Picture 71">
            <a:extLst>
              <a:ext uri="{FF2B5EF4-FFF2-40B4-BE49-F238E27FC236}">
                <a16:creationId xmlns:a16="http://schemas.microsoft.com/office/drawing/2014/main" id="{B4DDA313-F485-4D67-B174-03627937BCC5}"/>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7327498" y="4490483"/>
            <a:ext cx="374853" cy="487477"/>
          </a:xfrm>
          <a:prstGeom prst="rect">
            <a:avLst/>
          </a:prstGeom>
        </p:spPr>
      </p:pic>
      <p:pic>
        <p:nvPicPr>
          <p:cNvPr id="73" name="Picture 72">
            <a:extLst>
              <a:ext uri="{FF2B5EF4-FFF2-40B4-BE49-F238E27FC236}">
                <a16:creationId xmlns:a16="http://schemas.microsoft.com/office/drawing/2014/main" id="{03A0B75D-C0AB-4556-9A95-FCA90543EE08}"/>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7327498" y="5050448"/>
            <a:ext cx="374853" cy="487477"/>
          </a:xfrm>
          <a:prstGeom prst="rect">
            <a:avLst/>
          </a:prstGeom>
        </p:spPr>
      </p:pic>
      <p:sp>
        <p:nvSpPr>
          <p:cNvPr id="2" name="TextBox 1">
            <a:extLst>
              <a:ext uri="{FF2B5EF4-FFF2-40B4-BE49-F238E27FC236}">
                <a16:creationId xmlns:a16="http://schemas.microsoft.com/office/drawing/2014/main" id="{013C25F6-2919-4ACD-8C23-EF00AE07A637}"/>
              </a:ext>
            </a:extLst>
          </p:cNvPr>
          <p:cNvSpPr txBox="1"/>
          <p:nvPr/>
        </p:nvSpPr>
        <p:spPr>
          <a:xfrm>
            <a:off x="186878" y="5559683"/>
            <a:ext cx="6397777" cy="954107"/>
          </a:xfrm>
          <a:prstGeom prst="rect">
            <a:avLst/>
          </a:prstGeom>
          <a:noFill/>
        </p:spPr>
        <p:txBody>
          <a:bodyPr wrap="none" rtlCol="0">
            <a:spAutoFit/>
          </a:bodyPr>
          <a:lstStyle/>
          <a:p>
            <a:r>
              <a:rPr lang="en-US" sz="1400" dirty="0"/>
              <a:t>A&amp;AI correlated/Index to RunTimeDB</a:t>
            </a:r>
          </a:p>
          <a:p>
            <a:r>
              <a:rPr lang="en-US" sz="1400" dirty="0"/>
              <a:t>Publish changes in A&amp;AI, notification on DMaaP</a:t>
            </a:r>
          </a:p>
          <a:p>
            <a:endParaRPr lang="en-US" sz="1400" dirty="0"/>
          </a:p>
          <a:p>
            <a:r>
              <a:rPr lang="en-US" sz="1400" dirty="0"/>
              <a:t>Indices into Configuration Persistence Service may also use Flex-Index (such as CellID)</a:t>
            </a:r>
          </a:p>
        </p:txBody>
      </p:sp>
    </p:spTree>
    <p:extLst>
      <p:ext uri="{BB962C8B-B14F-4D97-AF65-F5344CB8AC3E}">
        <p14:creationId xmlns:p14="http://schemas.microsoft.com/office/powerpoint/2010/main" val="284714132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AB31860-2818-4279-B4AB-17B379A3B3AD}"/>
              </a:ext>
            </a:extLst>
          </p:cNvPr>
          <p:cNvGrpSpPr/>
          <p:nvPr/>
        </p:nvGrpSpPr>
        <p:grpSpPr>
          <a:xfrm>
            <a:off x="726689" y="2466911"/>
            <a:ext cx="1703535" cy="747475"/>
            <a:chOff x="2335426" y="2514837"/>
            <a:chExt cx="1703535" cy="825263"/>
          </a:xfrm>
        </p:grpSpPr>
        <p:sp>
          <p:nvSpPr>
            <p:cNvPr id="5" name="Rectangle: Rounded Corners 4">
              <a:extLst>
                <a:ext uri="{FF2B5EF4-FFF2-40B4-BE49-F238E27FC236}">
                  <a16:creationId xmlns:a16="http://schemas.microsoft.com/office/drawing/2014/main" id="{A3CB13E4-2506-44E5-9E4E-FCE119E35BD4}"/>
                </a:ext>
              </a:extLst>
            </p:cNvPr>
            <p:cNvSpPr/>
            <p:nvPr/>
          </p:nvSpPr>
          <p:spPr>
            <a:xfrm>
              <a:off x="2335426" y="2514837"/>
              <a:ext cx="1703535" cy="825263"/>
            </a:xfrm>
            <a:prstGeom prst="roundRect">
              <a:avLst/>
            </a:prstGeom>
            <a:gradFill flip="none" rotWithShape="1">
              <a:gsLst>
                <a:gs pos="0">
                  <a:schemeClr val="accent5">
                    <a:lumMod val="60000"/>
                    <a:lumOff val="40000"/>
                  </a:schemeClr>
                </a:gs>
                <a:gs pos="50000">
                  <a:schemeClr val="accent5">
                    <a:lumMod val="40000"/>
                    <a:lumOff val="60000"/>
                  </a:schemeClr>
                </a:gs>
                <a:gs pos="100000">
                  <a:schemeClr val="accent5">
                    <a:lumMod val="20000"/>
                    <a:lumOff val="80000"/>
                  </a:schemeClr>
                </a:gs>
              </a:gsLst>
              <a:lin ang="5400000" scaled="1"/>
              <a:tileRect/>
            </a:grad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Box 5">
              <a:extLst>
                <a:ext uri="{FF2B5EF4-FFF2-40B4-BE49-F238E27FC236}">
                  <a16:creationId xmlns:a16="http://schemas.microsoft.com/office/drawing/2014/main" id="{364520DB-3210-4CED-9CA8-D2A272615B5A}"/>
                </a:ext>
              </a:extLst>
            </p:cNvPr>
            <p:cNvSpPr txBox="1"/>
            <p:nvPr/>
          </p:nvSpPr>
          <p:spPr>
            <a:xfrm>
              <a:off x="2373523" y="2710690"/>
              <a:ext cx="1632113" cy="441749"/>
            </a:xfrm>
            <a:prstGeom prst="rect">
              <a:avLst/>
            </a:prstGeom>
            <a:noFill/>
          </p:spPr>
          <p:txBody>
            <a:bodyPr wrap="none" rtlCol="0">
              <a:spAutoFit/>
            </a:bodyPr>
            <a:lstStyle/>
            <a:p>
              <a:pPr algn="ctr"/>
              <a:r>
                <a:rPr lang="en-US" sz="2000" b="1" dirty="0">
                  <a:solidFill>
                    <a:srgbClr val="0000CC"/>
                  </a:solidFill>
                  <a:effectLst>
                    <a:outerShdw blurRad="50800" dist="50800" dir="5400000" algn="ctr" rotWithShape="0">
                      <a:srgbClr val="FF3300"/>
                    </a:outerShdw>
                  </a:effectLst>
                </a:rPr>
                <a:t>CPS Database</a:t>
              </a:r>
            </a:p>
          </p:txBody>
        </p:sp>
      </p:grpSp>
      <p:sp>
        <p:nvSpPr>
          <p:cNvPr id="7" name="Cylinder 6">
            <a:extLst>
              <a:ext uri="{FF2B5EF4-FFF2-40B4-BE49-F238E27FC236}">
                <a16:creationId xmlns:a16="http://schemas.microsoft.com/office/drawing/2014/main" id="{CCC8908B-6CDE-4AF0-9696-C1B0CD8162A7}"/>
              </a:ext>
            </a:extLst>
          </p:cNvPr>
          <p:cNvSpPr/>
          <p:nvPr/>
        </p:nvSpPr>
        <p:spPr>
          <a:xfrm>
            <a:off x="1208873" y="1293205"/>
            <a:ext cx="750526" cy="1044154"/>
          </a:xfrm>
          <a:prstGeom prst="ca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520A2CEB-CFF0-4B18-BDF0-D7FAA249C0C5}"/>
              </a:ext>
            </a:extLst>
          </p:cNvPr>
          <p:cNvGrpSpPr/>
          <p:nvPr/>
        </p:nvGrpSpPr>
        <p:grpSpPr>
          <a:xfrm>
            <a:off x="1036754" y="1245940"/>
            <a:ext cx="1066703" cy="1220971"/>
            <a:chOff x="1212463" y="2713512"/>
            <a:chExt cx="789661" cy="903864"/>
          </a:xfrm>
        </p:grpSpPr>
        <p:sp>
          <p:nvSpPr>
            <p:cNvPr id="9" name="Rectangle: Rounded Corners 8">
              <a:extLst>
                <a:ext uri="{FF2B5EF4-FFF2-40B4-BE49-F238E27FC236}">
                  <a16:creationId xmlns:a16="http://schemas.microsoft.com/office/drawing/2014/main" id="{859A6183-142D-4422-B481-41454919D28B}"/>
                </a:ext>
              </a:extLst>
            </p:cNvPr>
            <p:cNvSpPr/>
            <p:nvPr/>
          </p:nvSpPr>
          <p:spPr>
            <a:xfrm>
              <a:off x="1543050" y="2914650"/>
              <a:ext cx="95250" cy="638175"/>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a:extLst>
                <a:ext uri="{FF2B5EF4-FFF2-40B4-BE49-F238E27FC236}">
                  <a16:creationId xmlns:a16="http://schemas.microsoft.com/office/drawing/2014/main" id="{63118783-5052-4531-969D-524CAE647F3A}"/>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l="7994" t="3183" r="9028" b="1565"/>
            <a:stretch/>
          </p:blipFill>
          <p:spPr>
            <a:xfrm>
              <a:off x="1212463" y="2713512"/>
              <a:ext cx="789661" cy="903864"/>
            </a:xfrm>
            <a:prstGeom prst="rect">
              <a:avLst/>
            </a:prstGeom>
          </p:spPr>
        </p:pic>
      </p:grpSp>
      <p:pic>
        <p:nvPicPr>
          <p:cNvPr id="11" name="Picture 10">
            <a:extLst>
              <a:ext uri="{FF2B5EF4-FFF2-40B4-BE49-F238E27FC236}">
                <a16:creationId xmlns:a16="http://schemas.microsoft.com/office/drawing/2014/main" id="{BB80426F-620C-4DB3-932E-3A74A91CBA1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805099" y="1172137"/>
            <a:ext cx="536122" cy="227540"/>
          </a:xfrm>
          <a:prstGeom prst="rect">
            <a:avLst/>
          </a:prstGeom>
        </p:spPr>
      </p:pic>
      <p:sp>
        <p:nvSpPr>
          <p:cNvPr id="12" name="TextBox 11">
            <a:extLst>
              <a:ext uri="{FF2B5EF4-FFF2-40B4-BE49-F238E27FC236}">
                <a16:creationId xmlns:a16="http://schemas.microsoft.com/office/drawing/2014/main" id="{56D8E174-A90F-4B88-95C5-2B146AD202E7}"/>
              </a:ext>
            </a:extLst>
          </p:cNvPr>
          <p:cNvSpPr txBox="1"/>
          <p:nvPr/>
        </p:nvSpPr>
        <p:spPr>
          <a:xfrm>
            <a:off x="2558493" y="1317053"/>
            <a:ext cx="1077539" cy="369332"/>
          </a:xfrm>
          <a:prstGeom prst="rect">
            <a:avLst/>
          </a:prstGeom>
          <a:noFill/>
        </p:spPr>
        <p:txBody>
          <a:bodyPr wrap="none" rtlCol="0">
            <a:spAutoFit/>
          </a:bodyPr>
          <a:lstStyle/>
          <a:p>
            <a:r>
              <a:rPr lang="en-US" dirty="0"/>
              <a:t>PNF #106</a:t>
            </a:r>
          </a:p>
        </p:txBody>
      </p:sp>
      <p:pic>
        <p:nvPicPr>
          <p:cNvPr id="19" name="Picture 18">
            <a:extLst>
              <a:ext uri="{FF2B5EF4-FFF2-40B4-BE49-F238E27FC236}">
                <a16:creationId xmlns:a16="http://schemas.microsoft.com/office/drawing/2014/main" id="{802D197C-CDAA-4C8D-B9CA-EFD0951FA29F}"/>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3627565" y="1160755"/>
            <a:ext cx="374853" cy="487477"/>
          </a:xfrm>
          <a:prstGeom prst="rect">
            <a:avLst/>
          </a:prstGeom>
        </p:spPr>
      </p:pic>
      <p:sp>
        <p:nvSpPr>
          <p:cNvPr id="23" name="Oval 22">
            <a:extLst>
              <a:ext uri="{FF2B5EF4-FFF2-40B4-BE49-F238E27FC236}">
                <a16:creationId xmlns:a16="http://schemas.microsoft.com/office/drawing/2014/main" id="{065F1F5B-6BB1-4B07-9C13-6D1F10530B73}"/>
              </a:ext>
            </a:extLst>
          </p:cNvPr>
          <p:cNvSpPr/>
          <p:nvPr/>
        </p:nvSpPr>
        <p:spPr>
          <a:xfrm>
            <a:off x="4784391" y="659540"/>
            <a:ext cx="956009" cy="6522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C3EA6294-7246-4166-9C04-B9B863EF9035}"/>
              </a:ext>
            </a:extLst>
          </p:cNvPr>
          <p:cNvSpPr txBox="1"/>
          <p:nvPr/>
        </p:nvSpPr>
        <p:spPr>
          <a:xfrm>
            <a:off x="5740400" y="801020"/>
            <a:ext cx="2348400" cy="369332"/>
          </a:xfrm>
          <a:prstGeom prst="rect">
            <a:avLst/>
          </a:prstGeom>
          <a:noFill/>
        </p:spPr>
        <p:txBody>
          <a:bodyPr wrap="none" rtlCol="0">
            <a:spAutoFit/>
          </a:bodyPr>
          <a:lstStyle/>
          <a:p>
            <a:r>
              <a:rPr lang="en-US" dirty="0"/>
              <a:t>Cell #1 – Logical Object</a:t>
            </a:r>
          </a:p>
        </p:txBody>
      </p:sp>
      <p:sp>
        <p:nvSpPr>
          <p:cNvPr id="25" name="Oval 24">
            <a:extLst>
              <a:ext uri="{FF2B5EF4-FFF2-40B4-BE49-F238E27FC236}">
                <a16:creationId xmlns:a16="http://schemas.microsoft.com/office/drawing/2014/main" id="{2A3D3EC5-1BB8-4B1A-92F4-1035C6B07B7A}"/>
              </a:ext>
            </a:extLst>
          </p:cNvPr>
          <p:cNvSpPr/>
          <p:nvPr/>
        </p:nvSpPr>
        <p:spPr>
          <a:xfrm>
            <a:off x="4784391" y="1401720"/>
            <a:ext cx="956009" cy="6522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 name="TextBox 25">
            <a:extLst>
              <a:ext uri="{FF2B5EF4-FFF2-40B4-BE49-F238E27FC236}">
                <a16:creationId xmlns:a16="http://schemas.microsoft.com/office/drawing/2014/main" id="{A08F38A2-6E08-4664-8E11-02F806636B5D}"/>
              </a:ext>
            </a:extLst>
          </p:cNvPr>
          <p:cNvSpPr txBox="1"/>
          <p:nvPr/>
        </p:nvSpPr>
        <p:spPr>
          <a:xfrm>
            <a:off x="5740400" y="1543200"/>
            <a:ext cx="814647" cy="369332"/>
          </a:xfrm>
          <a:prstGeom prst="rect">
            <a:avLst/>
          </a:prstGeom>
          <a:noFill/>
        </p:spPr>
        <p:txBody>
          <a:bodyPr wrap="none" rtlCol="0">
            <a:spAutoFit/>
          </a:bodyPr>
          <a:lstStyle/>
          <a:p>
            <a:r>
              <a:rPr lang="en-US" dirty="0"/>
              <a:t>Cell #2</a:t>
            </a:r>
          </a:p>
        </p:txBody>
      </p:sp>
      <p:sp>
        <p:nvSpPr>
          <p:cNvPr id="27" name="Oval 26">
            <a:extLst>
              <a:ext uri="{FF2B5EF4-FFF2-40B4-BE49-F238E27FC236}">
                <a16:creationId xmlns:a16="http://schemas.microsoft.com/office/drawing/2014/main" id="{A0337017-C9F5-4E85-9F81-7AB4F933F760}"/>
              </a:ext>
            </a:extLst>
          </p:cNvPr>
          <p:cNvSpPr/>
          <p:nvPr/>
        </p:nvSpPr>
        <p:spPr>
          <a:xfrm>
            <a:off x="4784391" y="2143900"/>
            <a:ext cx="956009" cy="6522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a:extLst>
              <a:ext uri="{FF2B5EF4-FFF2-40B4-BE49-F238E27FC236}">
                <a16:creationId xmlns:a16="http://schemas.microsoft.com/office/drawing/2014/main" id="{8B1F6FA5-4B44-4672-AE57-0F0256A3212B}"/>
              </a:ext>
            </a:extLst>
          </p:cNvPr>
          <p:cNvSpPr txBox="1"/>
          <p:nvPr/>
        </p:nvSpPr>
        <p:spPr>
          <a:xfrm>
            <a:off x="5740400" y="2285380"/>
            <a:ext cx="814647" cy="369332"/>
          </a:xfrm>
          <a:prstGeom prst="rect">
            <a:avLst/>
          </a:prstGeom>
          <a:noFill/>
        </p:spPr>
        <p:txBody>
          <a:bodyPr wrap="none" rtlCol="0">
            <a:spAutoFit/>
          </a:bodyPr>
          <a:lstStyle/>
          <a:p>
            <a:r>
              <a:rPr lang="en-US" dirty="0"/>
              <a:t>Cell #3</a:t>
            </a:r>
          </a:p>
        </p:txBody>
      </p:sp>
      <p:sp>
        <p:nvSpPr>
          <p:cNvPr id="29" name="Right Brace 28">
            <a:extLst>
              <a:ext uri="{FF2B5EF4-FFF2-40B4-BE49-F238E27FC236}">
                <a16:creationId xmlns:a16="http://schemas.microsoft.com/office/drawing/2014/main" id="{2A4FF175-259E-4D05-82F0-16CE41FCBBBA}"/>
              </a:ext>
            </a:extLst>
          </p:cNvPr>
          <p:cNvSpPr/>
          <p:nvPr/>
        </p:nvSpPr>
        <p:spPr>
          <a:xfrm>
            <a:off x="4142297" y="796287"/>
            <a:ext cx="356885" cy="2321139"/>
          </a:xfrm>
          <a:prstGeom prst="rightBrace">
            <a:avLst/>
          </a:prstGeom>
          <a:ln w="38100">
            <a:solidFill>
              <a:srgbClr val="0000CC"/>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0" name="TextBox 29">
            <a:extLst>
              <a:ext uri="{FF2B5EF4-FFF2-40B4-BE49-F238E27FC236}">
                <a16:creationId xmlns:a16="http://schemas.microsoft.com/office/drawing/2014/main" id="{C30508B0-3267-4F19-9ABA-F4279F68E28C}"/>
              </a:ext>
            </a:extLst>
          </p:cNvPr>
          <p:cNvSpPr txBox="1"/>
          <p:nvPr/>
        </p:nvSpPr>
        <p:spPr>
          <a:xfrm>
            <a:off x="301060" y="3881438"/>
            <a:ext cx="2009268" cy="2308324"/>
          </a:xfrm>
          <a:prstGeom prst="rect">
            <a:avLst/>
          </a:prstGeom>
          <a:noFill/>
        </p:spPr>
        <p:txBody>
          <a:bodyPr wrap="none" rtlCol="0">
            <a:spAutoFit/>
          </a:bodyPr>
          <a:lstStyle/>
          <a:p>
            <a:r>
              <a:rPr lang="en-US" sz="1600" b="1" dirty="0">
                <a:solidFill>
                  <a:srgbClr val="FF0000"/>
                </a:solidFill>
              </a:rPr>
              <a:t>RECORD ELEMENT</a:t>
            </a:r>
          </a:p>
          <a:p>
            <a:r>
              <a:rPr lang="en-US" sz="1600" b="1" dirty="0">
                <a:solidFill>
                  <a:srgbClr val="FF0000"/>
                </a:solidFill>
              </a:rPr>
              <a:t>INDEX = PNF #106</a:t>
            </a:r>
          </a:p>
          <a:p>
            <a:r>
              <a:rPr lang="en-US" sz="1600" dirty="0"/>
              <a:t>Parameter #1</a:t>
            </a:r>
          </a:p>
          <a:p>
            <a:r>
              <a:rPr lang="en-US" sz="1600" dirty="0"/>
              <a:t>Parameter #2</a:t>
            </a:r>
          </a:p>
          <a:p>
            <a:r>
              <a:rPr lang="en-US" sz="1600" dirty="0"/>
              <a:t>Parameter #3</a:t>
            </a:r>
          </a:p>
          <a:p>
            <a:r>
              <a:rPr lang="en-US" sz="1600" dirty="0"/>
              <a:t>Logical object, Cell #1</a:t>
            </a:r>
          </a:p>
          <a:p>
            <a:r>
              <a:rPr lang="en-US" sz="1600" dirty="0"/>
              <a:t>       Cell Parameter #1</a:t>
            </a:r>
          </a:p>
          <a:p>
            <a:r>
              <a:rPr lang="en-US" sz="1600" dirty="0"/>
              <a:t>       Cell Parameter #2</a:t>
            </a:r>
          </a:p>
          <a:p>
            <a:r>
              <a:rPr lang="en-US" sz="1600" dirty="0"/>
              <a:t>       Cell Parameter #3</a:t>
            </a:r>
          </a:p>
        </p:txBody>
      </p:sp>
      <p:sp>
        <p:nvSpPr>
          <p:cNvPr id="31" name="TextBox 30">
            <a:extLst>
              <a:ext uri="{FF2B5EF4-FFF2-40B4-BE49-F238E27FC236}">
                <a16:creationId xmlns:a16="http://schemas.microsoft.com/office/drawing/2014/main" id="{5F719E80-72EC-439A-94A7-D7E81102285C}"/>
              </a:ext>
            </a:extLst>
          </p:cNvPr>
          <p:cNvSpPr txBox="1"/>
          <p:nvPr/>
        </p:nvSpPr>
        <p:spPr>
          <a:xfrm>
            <a:off x="6687671" y="3455014"/>
            <a:ext cx="2610395" cy="2554545"/>
          </a:xfrm>
          <a:prstGeom prst="rect">
            <a:avLst/>
          </a:prstGeom>
          <a:noFill/>
        </p:spPr>
        <p:txBody>
          <a:bodyPr wrap="none" rtlCol="0">
            <a:spAutoFit/>
          </a:bodyPr>
          <a:lstStyle/>
          <a:p>
            <a:r>
              <a:rPr lang="en-US" sz="1600" b="1" dirty="0">
                <a:solidFill>
                  <a:srgbClr val="FF0000"/>
                </a:solidFill>
              </a:rPr>
              <a:t>RECORD ELEMENT</a:t>
            </a:r>
          </a:p>
          <a:p>
            <a:r>
              <a:rPr lang="en-US" sz="1600" b="1" dirty="0">
                <a:solidFill>
                  <a:srgbClr val="FF0000"/>
                </a:solidFill>
              </a:rPr>
              <a:t>INDEX = Logical Object #111 </a:t>
            </a:r>
          </a:p>
          <a:p>
            <a:r>
              <a:rPr lang="en-US" sz="1600" dirty="0"/>
              <a:t>Parameter #1</a:t>
            </a:r>
          </a:p>
          <a:p>
            <a:r>
              <a:rPr lang="en-US" sz="1600" dirty="0"/>
              <a:t>Parameter #2</a:t>
            </a:r>
          </a:p>
          <a:p>
            <a:r>
              <a:rPr lang="en-US" sz="1600" dirty="0"/>
              <a:t>Parameter #3</a:t>
            </a:r>
          </a:p>
          <a:p>
            <a:r>
              <a:rPr lang="en-US" sz="1600" dirty="0"/>
              <a:t>State Info</a:t>
            </a:r>
          </a:p>
          <a:p>
            <a:r>
              <a:rPr lang="en-US" sz="1600" dirty="0">
                <a:solidFill>
                  <a:srgbClr val="006600"/>
                </a:solidFill>
              </a:rPr>
              <a:t>Associations</a:t>
            </a:r>
          </a:p>
          <a:p>
            <a:r>
              <a:rPr lang="en-US" sz="1600" dirty="0"/>
              <a:t>    { PNF #106 }</a:t>
            </a:r>
          </a:p>
          <a:p>
            <a:r>
              <a:rPr lang="en-US" sz="1600" dirty="0">
                <a:solidFill>
                  <a:srgbClr val="006600"/>
                </a:solidFill>
              </a:rPr>
              <a:t>Cardinality Rules </a:t>
            </a:r>
          </a:p>
          <a:p>
            <a:r>
              <a:rPr lang="en-US" sz="1600" dirty="0">
                <a:solidFill>
                  <a:srgbClr val="006600"/>
                </a:solidFill>
              </a:rPr>
              <a:t>Linking Restrictions</a:t>
            </a:r>
          </a:p>
        </p:txBody>
      </p:sp>
      <p:sp>
        <p:nvSpPr>
          <p:cNvPr id="32" name="TextBox 31">
            <a:extLst>
              <a:ext uri="{FF2B5EF4-FFF2-40B4-BE49-F238E27FC236}">
                <a16:creationId xmlns:a16="http://schemas.microsoft.com/office/drawing/2014/main" id="{887D96E7-EF2D-4D49-8AF8-66DEF2EFB3CC}"/>
              </a:ext>
            </a:extLst>
          </p:cNvPr>
          <p:cNvSpPr txBox="1"/>
          <p:nvPr/>
        </p:nvSpPr>
        <p:spPr>
          <a:xfrm>
            <a:off x="3316105" y="3415553"/>
            <a:ext cx="2869568" cy="2554545"/>
          </a:xfrm>
          <a:prstGeom prst="rect">
            <a:avLst/>
          </a:prstGeom>
          <a:noFill/>
        </p:spPr>
        <p:txBody>
          <a:bodyPr wrap="none" rtlCol="0">
            <a:spAutoFit/>
          </a:bodyPr>
          <a:lstStyle/>
          <a:p>
            <a:r>
              <a:rPr lang="en-US" sz="1600" b="1" dirty="0">
                <a:solidFill>
                  <a:srgbClr val="FF0000"/>
                </a:solidFill>
              </a:rPr>
              <a:t>RECORD ELEMENT</a:t>
            </a:r>
          </a:p>
          <a:p>
            <a:r>
              <a:rPr lang="en-US" sz="1600" b="1" dirty="0">
                <a:solidFill>
                  <a:srgbClr val="FF0000"/>
                </a:solidFill>
              </a:rPr>
              <a:t>INDEX = PNF #106</a:t>
            </a:r>
          </a:p>
          <a:p>
            <a:r>
              <a:rPr lang="en-US" sz="1600" dirty="0"/>
              <a:t>Parameter #1</a:t>
            </a:r>
          </a:p>
          <a:p>
            <a:r>
              <a:rPr lang="en-US" sz="1600" dirty="0"/>
              <a:t>Parameter #2</a:t>
            </a:r>
          </a:p>
          <a:p>
            <a:r>
              <a:rPr lang="en-US" sz="1600" dirty="0"/>
              <a:t>Parameter #3</a:t>
            </a:r>
          </a:p>
          <a:p>
            <a:r>
              <a:rPr lang="en-US" sz="1600" dirty="0"/>
              <a:t>State Info X.733</a:t>
            </a:r>
          </a:p>
          <a:p>
            <a:r>
              <a:rPr lang="en-US" sz="1600" dirty="0">
                <a:solidFill>
                  <a:srgbClr val="006600"/>
                </a:solidFill>
              </a:rPr>
              <a:t>Associations </a:t>
            </a:r>
          </a:p>
          <a:p>
            <a:r>
              <a:rPr lang="en-US" sz="1600" dirty="0"/>
              <a:t>     { Logical Object #111 Cell #2 }</a:t>
            </a:r>
          </a:p>
          <a:p>
            <a:r>
              <a:rPr lang="en-US" sz="1600" dirty="0">
                <a:solidFill>
                  <a:srgbClr val="006600"/>
                </a:solidFill>
              </a:rPr>
              <a:t>Cardinality Rules </a:t>
            </a:r>
          </a:p>
          <a:p>
            <a:r>
              <a:rPr lang="en-US" sz="1600" dirty="0">
                <a:solidFill>
                  <a:srgbClr val="006600"/>
                </a:solidFill>
              </a:rPr>
              <a:t>Linking Restrictions</a:t>
            </a:r>
          </a:p>
        </p:txBody>
      </p:sp>
      <p:cxnSp>
        <p:nvCxnSpPr>
          <p:cNvPr id="37" name="Straight Arrow Connector 36">
            <a:extLst>
              <a:ext uri="{FF2B5EF4-FFF2-40B4-BE49-F238E27FC236}">
                <a16:creationId xmlns:a16="http://schemas.microsoft.com/office/drawing/2014/main" id="{4EEF125B-8ED4-4C00-A6D8-5DABB5BA7F1E}"/>
              </a:ext>
            </a:extLst>
          </p:cNvPr>
          <p:cNvCxnSpPr>
            <a:cxnSpLocks/>
          </p:cNvCxnSpPr>
          <p:nvPr/>
        </p:nvCxnSpPr>
        <p:spPr>
          <a:xfrm>
            <a:off x="4993341" y="3821332"/>
            <a:ext cx="1694330" cy="1233508"/>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Oval 39">
            <a:extLst>
              <a:ext uri="{FF2B5EF4-FFF2-40B4-BE49-F238E27FC236}">
                <a16:creationId xmlns:a16="http://schemas.microsoft.com/office/drawing/2014/main" id="{B68D2A4C-1A78-4E27-A3A4-DD70345029CF}"/>
              </a:ext>
            </a:extLst>
          </p:cNvPr>
          <p:cNvSpPr/>
          <p:nvPr/>
        </p:nvSpPr>
        <p:spPr>
          <a:xfrm>
            <a:off x="5824631" y="4406901"/>
            <a:ext cx="144399" cy="14931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4" name="Straight Arrow Connector 33">
            <a:extLst>
              <a:ext uri="{FF2B5EF4-FFF2-40B4-BE49-F238E27FC236}">
                <a16:creationId xmlns:a16="http://schemas.microsoft.com/office/drawing/2014/main" id="{88528186-8359-4A1A-A74D-F40D20D6F527}"/>
              </a:ext>
            </a:extLst>
          </p:cNvPr>
          <p:cNvCxnSpPr>
            <a:cxnSpLocks/>
          </p:cNvCxnSpPr>
          <p:nvPr/>
        </p:nvCxnSpPr>
        <p:spPr>
          <a:xfrm flipV="1">
            <a:off x="5558367" y="3821332"/>
            <a:ext cx="898960" cy="1076576"/>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 name="Connector: Elbow 2">
            <a:extLst>
              <a:ext uri="{FF2B5EF4-FFF2-40B4-BE49-F238E27FC236}">
                <a16:creationId xmlns:a16="http://schemas.microsoft.com/office/drawing/2014/main" id="{E43D60EE-E7E2-4EAE-BDDA-E2165DA59A6A}"/>
              </a:ext>
            </a:extLst>
          </p:cNvPr>
          <p:cNvCxnSpPr>
            <a:cxnSpLocks/>
            <a:stCxn id="26" idx="3"/>
          </p:cNvCxnSpPr>
          <p:nvPr/>
        </p:nvCxnSpPr>
        <p:spPr>
          <a:xfrm>
            <a:off x="6555047" y="1727866"/>
            <a:ext cx="911073" cy="1701133"/>
          </a:xfrm>
          <a:prstGeom prst="bentConnector2">
            <a:avLst/>
          </a:prstGeom>
          <a:ln w="57150">
            <a:solidFill>
              <a:srgbClr val="0000CC"/>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6487A42C-A2C3-488D-B38B-7F86932A6F6D}"/>
              </a:ext>
            </a:extLst>
          </p:cNvPr>
          <p:cNvCxnSpPr>
            <a:cxnSpLocks/>
            <a:stCxn id="12" idx="2"/>
          </p:cNvCxnSpPr>
          <p:nvPr/>
        </p:nvCxnSpPr>
        <p:spPr>
          <a:xfrm>
            <a:off x="3097263" y="1686385"/>
            <a:ext cx="822605" cy="1729168"/>
          </a:xfrm>
          <a:prstGeom prst="straightConnector1">
            <a:avLst/>
          </a:prstGeom>
          <a:ln w="57150">
            <a:solidFill>
              <a:srgbClr val="0000CC"/>
            </a:solidFill>
            <a:tailEnd type="triangle"/>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E224D06C-7EED-4117-8E06-CCF4974F0A33}"/>
              </a:ext>
            </a:extLst>
          </p:cNvPr>
          <p:cNvGrpSpPr/>
          <p:nvPr/>
        </p:nvGrpSpPr>
        <p:grpSpPr>
          <a:xfrm>
            <a:off x="0" y="-1"/>
            <a:ext cx="9144000" cy="6867036"/>
            <a:chOff x="0" y="-1"/>
            <a:chExt cx="9144000" cy="6867036"/>
          </a:xfrm>
        </p:grpSpPr>
        <p:sp>
          <p:nvSpPr>
            <p:cNvPr id="35" name="Rectangle 34">
              <a:extLst>
                <a:ext uri="{FF2B5EF4-FFF2-40B4-BE49-F238E27FC236}">
                  <a16:creationId xmlns:a16="http://schemas.microsoft.com/office/drawing/2014/main" id="{1CA73CED-3AD1-4110-B679-50D16B6EBC40}"/>
                </a:ext>
              </a:extLst>
            </p:cNvPr>
            <p:cNvSpPr/>
            <p:nvPr/>
          </p:nvSpPr>
          <p:spPr>
            <a:xfrm>
              <a:off x="0" y="-1"/>
              <a:ext cx="9144000" cy="584201"/>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BCACD78D-B05A-4478-BA80-7990C96EBA45}"/>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38" name="Picture 37">
              <a:extLst>
                <a:ext uri="{FF2B5EF4-FFF2-40B4-BE49-F238E27FC236}">
                  <a16:creationId xmlns:a16="http://schemas.microsoft.com/office/drawing/2014/main" id="{68112E71-11DB-42B7-BD59-FB0641A2D7B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39" name="Shape 72">
              <a:extLst>
                <a:ext uri="{FF2B5EF4-FFF2-40B4-BE49-F238E27FC236}">
                  <a16:creationId xmlns:a16="http://schemas.microsoft.com/office/drawing/2014/main" id="{B36F7B9E-6BF7-4046-ACA9-C852693C4209}"/>
                </a:ext>
              </a:extLst>
            </p:cNvPr>
            <p:cNvPicPr preferRelativeResize="0"/>
            <p:nvPr/>
          </p:nvPicPr>
          <p:blipFill rotWithShape="1">
            <a:blip r:embed="rId7"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41" name="Rectangle 40">
            <a:extLst>
              <a:ext uri="{FF2B5EF4-FFF2-40B4-BE49-F238E27FC236}">
                <a16:creationId xmlns:a16="http://schemas.microsoft.com/office/drawing/2014/main" id="{B1B78B9E-8E90-413E-AA8C-8A93F0B0BA7B}"/>
              </a:ext>
            </a:extLst>
          </p:cNvPr>
          <p:cNvSpPr/>
          <p:nvPr/>
        </p:nvSpPr>
        <p:spPr>
          <a:xfrm>
            <a:off x="241729" y="-2880"/>
            <a:ext cx="6062622"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CPS Database (Run-Time View)</a:t>
            </a:r>
            <a:endParaRPr lang="en-US" sz="3200" dirty="0"/>
          </a:p>
        </p:txBody>
      </p:sp>
    </p:spTree>
    <p:extLst>
      <p:ext uri="{BB962C8B-B14F-4D97-AF65-F5344CB8AC3E}">
        <p14:creationId xmlns:p14="http://schemas.microsoft.com/office/powerpoint/2010/main" val="206435447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E224D06C-7EED-4117-8E06-CCF4974F0A33}"/>
              </a:ext>
            </a:extLst>
          </p:cNvPr>
          <p:cNvGrpSpPr/>
          <p:nvPr/>
        </p:nvGrpSpPr>
        <p:grpSpPr>
          <a:xfrm>
            <a:off x="0" y="-1"/>
            <a:ext cx="9144000" cy="6867036"/>
            <a:chOff x="0" y="-1"/>
            <a:chExt cx="9144000" cy="6867036"/>
          </a:xfrm>
        </p:grpSpPr>
        <p:sp>
          <p:nvSpPr>
            <p:cNvPr id="35" name="Rectangle 34">
              <a:extLst>
                <a:ext uri="{FF2B5EF4-FFF2-40B4-BE49-F238E27FC236}">
                  <a16:creationId xmlns:a16="http://schemas.microsoft.com/office/drawing/2014/main" id="{1CA73CED-3AD1-4110-B679-50D16B6EBC40}"/>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BCACD78D-B05A-4478-BA80-7990C96EBA45}"/>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38" name="Picture 37">
              <a:extLst>
                <a:ext uri="{FF2B5EF4-FFF2-40B4-BE49-F238E27FC236}">
                  <a16:creationId xmlns:a16="http://schemas.microsoft.com/office/drawing/2014/main" id="{68112E71-11DB-42B7-BD59-FB0641A2D7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39" name="Shape 72">
              <a:extLst>
                <a:ext uri="{FF2B5EF4-FFF2-40B4-BE49-F238E27FC236}">
                  <a16:creationId xmlns:a16="http://schemas.microsoft.com/office/drawing/2014/main" id="{B36F7B9E-6BF7-4046-ACA9-C852693C4209}"/>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41" name="Rectangle 40">
            <a:extLst>
              <a:ext uri="{FF2B5EF4-FFF2-40B4-BE49-F238E27FC236}">
                <a16:creationId xmlns:a16="http://schemas.microsoft.com/office/drawing/2014/main" id="{B1B78B9E-8E90-413E-AA8C-8A93F0B0BA7B}"/>
              </a:ext>
            </a:extLst>
          </p:cNvPr>
          <p:cNvSpPr/>
          <p:nvPr/>
        </p:nvSpPr>
        <p:spPr>
          <a:xfrm>
            <a:off x="241729" y="-2880"/>
            <a:ext cx="6449201"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CPS Information Model Design R7</a:t>
            </a:r>
            <a:endParaRPr lang="en-US" sz="3200" dirty="0"/>
          </a:p>
        </p:txBody>
      </p:sp>
      <p:pic>
        <p:nvPicPr>
          <p:cNvPr id="42" name="Picture 41">
            <a:extLst>
              <a:ext uri="{FF2B5EF4-FFF2-40B4-BE49-F238E27FC236}">
                <a16:creationId xmlns:a16="http://schemas.microsoft.com/office/drawing/2014/main" id="{E2FE2A4D-A30A-47FF-ABD0-93A2B28BEC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1761" y="696195"/>
            <a:ext cx="8820571" cy="5842000"/>
          </a:xfrm>
          <a:prstGeom prst="rect">
            <a:avLst/>
          </a:prstGeom>
        </p:spPr>
      </p:pic>
      <p:sp>
        <p:nvSpPr>
          <p:cNvPr id="2" name="Oval 1">
            <a:extLst>
              <a:ext uri="{FF2B5EF4-FFF2-40B4-BE49-F238E27FC236}">
                <a16:creationId xmlns:a16="http://schemas.microsoft.com/office/drawing/2014/main" id="{31F16342-DAD2-400D-A4C1-643BE7AEA19E}"/>
              </a:ext>
            </a:extLst>
          </p:cNvPr>
          <p:cNvSpPr/>
          <p:nvPr/>
        </p:nvSpPr>
        <p:spPr>
          <a:xfrm>
            <a:off x="956733" y="3623733"/>
            <a:ext cx="2277534" cy="1413933"/>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a:extLst>
              <a:ext uri="{FF2B5EF4-FFF2-40B4-BE49-F238E27FC236}">
                <a16:creationId xmlns:a16="http://schemas.microsoft.com/office/drawing/2014/main" id="{4119B5B3-FF7E-4305-8134-4481F9DA04D8}"/>
              </a:ext>
            </a:extLst>
          </p:cNvPr>
          <p:cNvSpPr/>
          <p:nvPr/>
        </p:nvSpPr>
        <p:spPr>
          <a:xfrm>
            <a:off x="6248400" y="3623733"/>
            <a:ext cx="2277534" cy="1413933"/>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E3C07FA8-17E4-4A1B-A0C4-5F2C8292C243}"/>
              </a:ext>
            </a:extLst>
          </p:cNvPr>
          <p:cNvSpPr txBox="1"/>
          <p:nvPr/>
        </p:nvSpPr>
        <p:spPr>
          <a:xfrm>
            <a:off x="862321" y="3058867"/>
            <a:ext cx="914930" cy="276999"/>
          </a:xfrm>
          <a:prstGeom prst="rect">
            <a:avLst/>
          </a:prstGeom>
          <a:noFill/>
        </p:spPr>
        <p:txBody>
          <a:bodyPr wrap="none" rtlCol="0">
            <a:spAutoFit/>
          </a:bodyPr>
          <a:lstStyle/>
          <a:p>
            <a:r>
              <a:rPr lang="en-US" sz="1200" dirty="0">
                <a:solidFill>
                  <a:srgbClr val="FF0000"/>
                </a:solidFill>
              </a:rPr>
              <a:t>0= Optional</a:t>
            </a:r>
          </a:p>
        </p:txBody>
      </p:sp>
      <p:cxnSp>
        <p:nvCxnSpPr>
          <p:cNvPr id="15" name="Straight Arrow Connector 14">
            <a:extLst>
              <a:ext uri="{FF2B5EF4-FFF2-40B4-BE49-F238E27FC236}">
                <a16:creationId xmlns:a16="http://schemas.microsoft.com/office/drawing/2014/main" id="{097F941C-0A93-4C07-932A-DFBBE55E8E2F}"/>
              </a:ext>
            </a:extLst>
          </p:cNvPr>
          <p:cNvCxnSpPr>
            <a:cxnSpLocks/>
          </p:cNvCxnSpPr>
          <p:nvPr/>
        </p:nvCxnSpPr>
        <p:spPr>
          <a:xfrm>
            <a:off x="1675542" y="3276600"/>
            <a:ext cx="1012769" cy="5461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894E4E81-BE3D-4C1E-8CE6-835B90001DBB}"/>
              </a:ext>
            </a:extLst>
          </p:cNvPr>
          <p:cNvCxnSpPr/>
          <p:nvPr/>
        </p:nvCxnSpPr>
        <p:spPr>
          <a:xfrm>
            <a:off x="1675542" y="3005478"/>
            <a:ext cx="1157961" cy="7747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B13F61B8-629F-405C-B04F-B2B5E6CA3BF1}"/>
              </a:ext>
            </a:extLst>
          </p:cNvPr>
          <p:cNvSpPr txBox="1"/>
          <p:nvPr/>
        </p:nvSpPr>
        <p:spPr>
          <a:xfrm>
            <a:off x="401855" y="2788029"/>
            <a:ext cx="1496435" cy="276999"/>
          </a:xfrm>
          <a:prstGeom prst="rect">
            <a:avLst/>
          </a:prstGeom>
          <a:noFill/>
        </p:spPr>
        <p:txBody>
          <a:bodyPr wrap="none" rtlCol="0">
            <a:spAutoFit/>
          </a:bodyPr>
          <a:lstStyle/>
          <a:p>
            <a:r>
              <a:rPr lang="en-US" sz="1200" dirty="0">
                <a:solidFill>
                  <a:srgbClr val="FF0000"/>
                </a:solidFill>
              </a:rPr>
              <a:t>1=Take Model “As Is”</a:t>
            </a:r>
          </a:p>
        </p:txBody>
      </p:sp>
    </p:spTree>
    <p:extLst>
      <p:ext uri="{BB962C8B-B14F-4D97-AF65-F5344CB8AC3E}">
        <p14:creationId xmlns:p14="http://schemas.microsoft.com/office/powerpoint/2010/main" val="260668146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E224D06C-7EED-4117-8E06-CCF4974F0A33}"/>
              </a:ext>
            </a:extLst>
          </p:cNvPr>
          <p:cNvGrpSpPr/>
          <p:nvPr/>
        </p:nvGrpSpPr>
        <p:grpSpPr>
          <a:xfrm>
            <a:off x="0" y="-1"/>
            <a:ext cx="9144000" cy="6867036"/>
            <a:chOff x="0" y="-1"/>
            <a:chExt cx="9144000" cy="6867036"/>
          </a:xfrm>
        </p:grpSpPr>
        <p:sp>
          <p:nvSpPr>
            <p:cNvPr id="35" name="Rectangle 34">
              <a:extLst>
                <a:ext uri="{FF2B5EF4-FFF2-40B4-BE49-F238E27FC236}">
                  <a16:creationId xmlns:a16="http://schemas.microsoft.com/office/drawing/2014/main" id="{1CA73CED-3AD1-4110-B679-50D16B6EBC40}"/>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a:extLst>
                <a:ext uri="{FF2B5EF4-FFF2-40B4-BE49-F238E27FC236}">
                  <a16:creationId xmlns:a16="http://schemas.microsoft.com/office/drawing/2014/main" id="{BCACD78D-B05A-4478-BA80-7990C96EBA45}"/>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38" name="Picture 37">
              <a:extLst>
                <a:ext uri="{FF2B5EF4-FFF2-40B4-BE49-F238E27FC236}">
                  <a16:creationId xmlns:a16="http://schemas.microsoft.com/office/drawing/2014/main" id="{68112E71-11DB-42B7-BD59-FB0641A2D7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39" name="Shape 72">
              <a:extLst>
                <a:ext uri="{FF2B5EF4-FFF2-40B4-BE49-F238E27FC236}">
                  <a16:creationId xmlns:a16="http://schemas.microsoft.com/office/drawing/2014/main" id="{B36F7B9E-6BF7-4046-ACA9-C852693C4209}"/>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41" name="Rectangle 40">
            <a:extLst>
              <a:ext uri="{FF2B5EF4-FFF2-40B4-BE49-F238E27FC236}">
                <a16:creationId xmlns:a16="http://schemas.microsoft.com/office/drawing/2014/main" id="{B1B78B9E-8E90-413E-AA8C-8A93F0B0BA7B}"/>
              </a:ext>
            </a:extLst>
          </p:cNvPr>
          <p:cNvSpPr/>
          <p:nvPr/>
        </p:nvSpPr>
        <p:spPr>
          <a:xfrm>
            <a:off x="241729" y="-2880"/>
            <a:ext cx="6449201"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CPS Information Model Design R8</a:t>
            </a:r>
            <a:endParaRPr lang="en-US" sz="3200" dirty="0"/>
          </a:p>
        </p:txBody>
      </p:sp>
      <p:pic>
        <p:nvPicPr>
          <p:cNvPr id="5" name="Picture 4">
            <a:extLst>
              <a:ext uri="{FF2B5EF4-FFF2-40B4-BE49-F238E27FC236}">
                <a16:creationId xmlns:a16="http://schemas.microsoft.com/office/drawing/2014/main" id="{476B2A77-3731-488F-BEAC-336D38E9414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607910"/>
            <a:ext cx="9144000" cy="5877557"/>
          </a:xfrm>
          <a:prstGeom prst="rect">
            <a:avLst/>
          </a:prstGeom>
        </p:spPr>
      </p:pic>
      <p:sp>
        <p:nvSpPr>
          <p:cNvPr id="12" name="Oval 11">
            <a:extLst>
              <a:ext uri="{FF2B5EF4-FFF2-40B4-BE49-F238E27FC236}">
                <a16:creationId xmlns:a16="http://schemas.microsoft.com/office/drawing/2014/main" id="{101CBB17-E445-4878-8C4B-4C49E9311F58}"/>
              </a:ext>
            </a:extLst>
          </p:cNvPr>
          <p:cNvSpPr/>
          <p:nvPr/>
        </p:nvSpPr>
        <p:spPr>
          <a:xfrm>
            <a:off x="1278466" y="4445002"/>
            <a:ext cx="1403494" cy="10160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2F6207B3-15C5-46B7-87A1-0892CD1A452A}"/>
              </a:ext>
            </a:extLst>
          </p:cNvPr>
          <p:cNvSpPr/>
          <p:nvPr/>
        </p:nvSpPr>
        <p:spPr>
          <a:xfrm>
            <a:off x="6883399" y="4445002"/>
            <a:ext cx="1403494" cy="1016000"/>
          </a:xfrm>
          <a:prstGeom prst="ellipse">
            <a:avLst/>
          </a:prstGeom>
          <a:no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326112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A9AB664-94B7-44C5-9A30-1FFA57564CFC}"/>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66ED27C2-F15E-4183-AB8E-C082BB17713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801F386-E39B-4FD8-8547-33D9100B20D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BD23431-8723-4425-A622-62409CCCC8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DB049F5B-9CFA-4C4A-A02D-E3AA2164F5D7}"/>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B4A5B268-5682-41E4-A61C-35244192CAD6}"/>
              </a:ext>
            </a:extLst>
          </p:cNvPr>
          <p:cNvSpPr/>
          <p:nvPr/>
        </p:nvSpPr>
        <p:spPr>
          <a:xfrm>
            <a:off x="241729" y="-2880"/>
            <a:ext cx="74286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in R8</a:t>
            </a:r>
            <a:endParaRPr lang="en-US" sz="3200" dirty="0"/>
          </a:p>
        </p:txBody>
      </p:sp>
      <p:pic>
        <p:nvPicPr>
          <p:cNvPr id="10" name="Picture 2">
            <a:extLst>
              <a:ext uri="{FF2B5EF4-FFF2-40B4-BE49-F238E27FC236}">
                <a16:creationId xmlns:a16="http://schemas.microsoft.com/office/drawing/2014/main" id="{4B6CC0B9-C810-4A19-A3EB-2423DDEB37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7400" y="0"/>
            <a:ext cx="736600" cy="7340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Collect/process once; Use many times; Control access to the data">
            <a:extLst>
              <a:ext uri="{FF2B5EF4-FFF2-40B4-BE49-F238E27FC236}">
                <a16:creationId xmlns:a16="http://schemas.microsoft.com/office/drawing/2014/main" id="{5E5EC497-06E5-48A1-9A76-F663725FD242}"/>
              </a:ext>
            </a:extLst>
          </p:cNvPr>
          <p:cNvPicPr>
            <a:picLocks noChangeAspect="1"/>
          </p:cNvPicPr>
          <p:nvPr/>
        </p:nvPicPr>
        <p:blipFill>
          <a:blip r:embed="rId6"/>
          <a:stretch>
            <a:fillRect/>
          </a:stretch>
        </p:blipFill>
        <p:spPr>
          <a:xfrm>
            <a:off x="251263" y="1453356"/>
            <a:ext cx="8212853" cy="5170487"/>
          </a:xfrm>
          <a:prstGeom prst="rect">
            <a:avLst/>
          </a:prstGeom>
        </p:spPr>
      </p:pic>
      <p:sp>
        <p:nvSpPr>
          <p:cNvPr id="12" name="TextBox 11">
            <a:extLst>
              <a:ext uri="{FF2B5EF4-FFF2-40B4-BE49-F238E27FC236}">
                <a16:creationId xmlns:a16="http://schemas.microsoft.com/office/drawing/2014/main" id="{CD1ADB49-F0A1-417C-A320-E854D941E534}"/>
              </a:ext>
            </a:extLst>
          </p:cNvPr>
          <p:cNvSpPr txBox="1"/>
          <p:nvPr/>
        </p:nvSpPr>
        <p:spPr>
          <a:xfrm>
            <a:off x="228600" y="769620"/>
            <a:ext cx="6415218" cy="369332"/>
          </a:xfrm>
          <a:prstGeom prst="rect">
            <a:avLst/>
          </a:prstGeom>
          <a:noFill/>
        </p:spPr>
        <p:txBody>
          <a:bodyPr wrap="none" rtlCol="0">
            <a:spAutoFit/>
          </a:bodyPr>
          <a:lstStyle/>
          <a:p>
            <a:r>
              <a:rPr lang="en-US" dirty="0">
                <a:latin typeface="+mn-lt"/>
              </a:rPr>
              <a:t>Shared data analogy of a teacher sharing knowledge with students</a:t>
            </a:r>
          </a:p>
        </p:txBody>
      </p:sp>
    </p:spTree>
    <p:extLst>
      <p:ext uri="{BB962C8B-B14F-4D97-AF65-F5344CB8AC3E}">
        <p14:creationId xmlns:p14="http://schemas.microsoft.com/office/powerpoint/2010/main" val="25939808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A9AB664-94B7-44C5-9A30-1FFA57564CFC}"/>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66ED27C2-F15E-4183-AB8E-C082BB17713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801F386-E39B-4FD8-8547-33D9100B20D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BD23431-8723-4425-A622-62409CCCC8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DB049F5B-9CFA-4C4A-A02D-E3AA2164F5D7}"/>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B4A5B268-5682-41E4-A61C-35244192CAD6}"/>
              </a:ext>
            </a:extLst>
          </p:cNvPr>
          <p:cNvSpPr/>
          <p:nvPr/>
        </p:nvSpPr>
        <p:spPr>
          <a:xfrm>
            <a:off x="241729" y="-2880"/>
            <a:ext cx="74286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in R8</a:t>
            </a:r>
            <a:endParaRPr lang="en-US" sz="3200" dirty="0"/>
          </a:p>
        </p:txBody>
      </p:sp>
      <p:pic>
        <p:nvPicPr>
          <p:cNvPr id="10" name="Picture 2">
            <a:extLst>
              <a:ext uri="{FF2B5EF4-FFF2-40B4-BE49-F238E27FC236}">
                <a16:creationId xmlns:a16="http://schemas.microsoft.com/office/drawing/2014/main" id="{4B6CC0B9-C810-4A19-A3EB-2423DDEB37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7400" y="0"/>
            <a:ext cx="736600" cy="7340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CC4C6641-B6DC-48E8-A975-5948E95033AE}"/>
              </a:ext>
            </a:extLst>
          </p:cNvPr>
          <p:cNvPicPr>
            <a:picLocks noChangeAspect="1"/>
          </p:cNvPicPr>
          <p:nvPr/>
        </p:nvPicPr>
        <p:blipFill rotWithShape="1">
          <a:blip r:embed="rId6"/>
          <a:srcRect r="2421"/>
          <a:stretch/>
        </p:blipFill>
        <p:spPr>
          <a:xfrm>
            <a:off x="0" y="997488"/>
            <a:ext cx="9143999" cy="5420207"/>
          </a:xfrm>
          <a:prstGeom prst="rect">
            <a:avLst/>
          </a:prstGeom>
        </p:spPr>
      </p:pic>
      <p:sp>
        <p:nvSpPr>
          <p:cNvPr id="12" name="TextBox 11">
            <a:extLst>
              <a:ext uri="{FF2B5EF4-FFF2-40B4-BE49-F238E27FC236}">
                <a16:creationId xmlns:a16="http://schemas.microsoft.com/office/drawing/2014/main" id="{935C4C74-BF13-46F5-B043-B5A2C3D4743E}"/>
              </a:ext>
            </a:extLst>
          </p:cNvPr>
          <p:cNvSpPr txBox="1"/>
          <p:nvPr/>
        </p:nvSpPr>
        <p:spPr>
          <a:xfrm>
            <a:off x="228600" y="769620"/>
            <a:ext cx="4703852" cy="369332"/>
          </a:xfrm>
          <a:prstGeom prst="rect">
            <a:avLst/>
          </a:prstGeom>
          <a:noFill/>
        </p:spPr>
        <p:txBody>
          <a:bodyPr wrap="none" rtlCol="0">
            <a:spAutoFit/>
          </a:bodyPr>
          <a:lstStyle/>
          <a:p>
            <a:r>
              <a:rPr lang="en-US" dirty="0">
                <a:latin typeface="+mn-lt"/>
              </a:rPr>
              <a:t>Model ingestion during ONAP design &amp; run time</a:t>
            </a:r>
          </a:p>
        </p:txBody>
      </p:sp>
    </p:spTree>
    <p:extLst>
      <p:ext uri="{BB962C8B-B14F-4D97-AF65-F5344CB8AC3E}">
        <p14:creationId xmlns:p14="http://schemas.microsoft.com/office/powerpoint/2010/main" val="4236992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A9AB664-94B7-44C5-9A30-1FFA57564CFC}"/>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66ED27C2-F15E-4183-AB8E-C082BB17713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801F386-E39B-4FD8-8547-33D9100B20D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BD23431-8723-4425-A622-62409CCCC8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DB049F5B-9CFA-4C4A-A02D-E3AA2164F5D7}"/>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B4A5B268-5682-41E4-A61C-35244192CAD6}"/>
              </a:ext>
            </a:extLst>
          </p:cNvPr>
          <p:cNvSpPr/>
          <p:nvPr/>
        </p:nvSpPr>
        <p:spPr>
          <a:xfrm>
            <a:off x="241729" y="-2880"/>
            <a:ext cx="74286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in R8</a:t>
            </a:r>
            <a:endParaRPr lang="en-US" sz="3200" dirty="0"/>
          </a:p>
        </p:txBody>
      </p:sp>
      <p:pic>
        <p:nvPicPr>
          <p:cNvPr id="10" name="Picture 2">
            <a:extLst>
              <a:ext uri="{FF2B5EF4-FFF2-40B4-BE49-F238E27FC236}">
                <a16:creationId xmlns:a16="http://schemas.microsoft.com/office/drawing/2014/main" id="{4B6CC0B9-C810-4A19-A3EB-2423DDEB37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7400" y="0"/>
            <a:ext cx="736600" cy="7340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91DBB595-77F1-46CE-B160-F683602728F3}"/>
              </a:ext>
            </a:extLst>
          </p:cNvPr>
          <p:cNvPicPr>
            <a:picLocks noChangeAspect="1"/>
          </p:cNvPicPr>
          <p:nvPr/>
        </p:nvPicPr>
        <p:blipFill rotWithShape="1">
          <a:blip r:embed="rId6"/>
          <a:srcRect l="3571" r="3062"/>
          <a:stretch/>
        </p:blipFill>
        <p:spPr>
          <a:xfrm>
            <a:off x="0" y="1062681"/>
            <a:ext cx="9144000" cy="5441511"/>
          </a:xfrm>
          <a:prstGeom prst="rect">
            <a:avLst/>
          </a:prstGeom>
        </p:spPr>
      </p:pic>
      <p:sp>
        <p:nvSpPr>
          <p:cNvPr id="12" name="TextBox 11">
            <a:extLst>
              <a:ext uri="{FF2B5EF4-FFF2-40B4-BE49-F238E27FC236}">
                <a16:creationId xmlns:a16="http://schemas.microsoft.com/office/drawing/2014/main" id="{C9681524-7179-45D6-A49F-24D0F9865A0D}"/>
              </a:ext>
            </a:extLst>
          </p:cNvPr>
          <p:cNvSpPr txBox="1"/>
          <p:nvPr/>
        </p:nvSpPr>
        <p:spPr>
          <a:xfrm>
            <a:off x="228600" y="769620"/>
            <a:ext cx="4607672" cy="369332"/>
          </a:xfrm>
          <a:prstGeom prst="rect">
            <a:avLst/>
          </a:prstGeom>
          <a:noFill/>
        </p:spPr>
        <p:txBody>
          <a:bodyPr wrap="none" rtlCol="0">
            <a:spAutoFit/>
          </a:bodyPr>
          <a:lstStyle/>
          <a:p>
            <a:r>
              <a:rPr lang="en-US" dirty="0">
                <a:latin typeface="+mn-lt"/>
              </a:rPr>
              <a:t>Model ingestion with C&amp;PS solution (Run-time)</a:t>
            </a:r>
          </a:p>
        </p:txBody>
      </p:sp>
    </p:spTree>
    <p:extLst>
      <p:ext uri="{BB962C8B-B14F-4D97-AF65-F5344CB8AC3E}">
        <p14:creationId xmlns:p14="http://schemas.microsoft.com/office/powerpoint/2010/main" val="31366712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DA9AB664-94B7-44C5-9A30-1FFA57564CFC}"/>
              </a:ext>
            </a:extLst>
          </p:cNvPr>
          <p:cNvGrpSpPr/>
          <p:nvPr/>
        </p:nvGrpSpPr>
        <p:grpSpPr>
          <a:xfrm>
            <a:off x="0" y="-1"/>
            <a:ext cx="9144000" cy="6867036"/>
            <a:chOff x="0" y="-1"/>
            <a:chExt cx="9144000" cy="6867036"/>
          </a:xfrm>
        </p:grpSpPr>
        <p:sp>
          <p:nvSpPr>
            <p:cNvPr id="5" name="Rectangle 4">
              <a:extLst>
                <a:ext uri="{FF2B5EF4-FFF2-40B4-BE49-F238E27FC236}">
                  <a16:creationId xmlns:a16="http://schemas.microsoft.com/office/drawing/2014/main" id="{66ED27C2-F15E-4183-AB8E-C082BB177139}"/>
                </a:ext>
              </a:extLst>
            </p:cNvPr>
            <p:cNvSpPr/>
            <p:nvPr/>
          </p:nvSpPr>
          <p:spPr>
            <a:xfrm>
              <a:off x="0" y="-1"/>
              <a:ext cx="9144000" cy="58420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9801F386-E39B-4FD8-8547-33D9100B20D6}"/>
                </a:ext>
              </a:extLst>
            </p:cNvPr>
            <p:cNvSpPr/>
            <p:nvPr/>
          </p:nvSpPr>
          <p:spPr>
            <a:xfrm>
              <a:off x="1" y="6654800"/>
              <a:ext cx="9143999" cy="21223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pic>
          <p:nvPicPr>
            <p:cNvPr id="7" name="Picture 6">
              <a:extLst>
                <a:ext uri="{FF2B5EF4-FFF2-40B4-BE49-F238E27FC236}">
                  <a16:creationId xmlns:a16="http://schemas.microsoft.com/office/drawing/2014/main" id="{FBD23431-8723-4425-A622-62409CCCC8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08553" y="6680815"/>
              <a:ext cx="1494864" cy="186220"/>
            </a:xfrm>
            <a:prstGeom prst="rect">
              <a:avLst/>
            </a:prstGeom>
          </p:spPr>
        </p:pic>
        <p:pic>
          <p:nvPicPr>
            <p:cNvPr id="8" name="Shape 72">
              <a:extLst>
                <a:ext uri="{FF2B5EF4-FFF2-40B4-BE49-F238E27FC236}">
                  <a16:creationId xmlns:a16="http://schemas.microsoft.com/office/drawing/2014/main" id="{DB049F5B-9CFA-4C4A-A02D-E3AA2164F5D7}"/>
                </a:ext>
              </a:extLst>
            </p:cNvPr>
            <p:cNvPicPr preferRelativeResize="0"/>
            <p:nvPr/>
          </p:nvPicPr>
          <p:blipFill rotWithShape="1">
            <a:blip r:embed="rId4" cstate="print">
              <a:alphaModFix/>
              <a:extLst>
                <a:ext uri="{28A0092B-C50C-407E-A947-70E740481C1C}">
                  <a14:useLocalDpi xmlns:a14="http://schemas.microsoft.com/office/drawing/2010/main"/>
                </a:ext>
              </a:extLst>
            </a:blip>
            <a:srcRect/>
            <a:stretch/>
          </p:blipFill>
          <p:spPr>
            <a:xfrm>
              <a:off x="111762" y="6680815"/>
              <a:ext cx="2595599" cy="154799"/>
            </a:xfrm>
            <a:prstGeom prst="rect">
              <a:avLst/>
            </a:prstGeom>
            <a:noFill/>
            <a:ln>
              <a:noFill/>
            </a:ln>
          </p:spPr>
        </p:pic>
      </p:grpSp>
      <p:sp>
        <p:nvSpPr>
          <p:cNvPr id="9" name="Rectangle 8">
            <a:extLst>
              <a:ext uri="{FF2B5EF4-FFF2-40B4-BE49-F238E27FC236}">
                <a16:creationId xmlns:a16="http://schemas.microsoft.com/office/drawing/2014/main" id="{B4A5B268-5682-41E4-A61C-35244192CAD6}"/>
              </a:ext>
            </a:extLst>
          </p:cNvPr>
          <p:cNvSpPr/>
          <p:nvPr/>
        </p:nvSpPr>
        <p:spPr>
          <a:xfrm>
            <a:off x="241729" y="-2880"/>
            <a:ext cx="7428637" cy="584775"/>
          </a:xfrm>
          <a:prstGeom prst="rect">
            <a:avLst/>
          </a:prstGeom>
        </p:spPr>
        <p:txBody>
          <a:bodyPr wrap="none">
            <a:spAutoFit/>
          </a:bodyPr>
          <a:lstStyle/>
          <a:p>
            <a:r>
              <a:rPr lang="en-US" sz="3200" dirty="0">
                <a:solidFill>
                  <a:schemeClr val="bg1"/>
                </a:solidFill>
                <a:latin typeface="Arial" panose="020B0604020202020204" pitchFamily="34" charset="0"/>
                <a:cs typeface="Arial" panose="020B0604020202020204" pitchFamily="34" charset="0"/>
              </a:rPr>
              <a:t>Configuration Persistence Service in R8</a:t>
            </a:r>
            <a:endParaRPr lang="en-US" sz="3200" dirty="0"/>
          </a:p>
        </p:txBody>
      </p:sp>
      <p:pic>
        <p:nvPicPr>
          <p:cNvPr id="10" name="Picture 2">
            <a:extLst>
              <a:ext uri="{FF2B5EF4-FFF2-40B4-BE49-F238E27FC236}">
                <a16:creationId xmlns:a16="http://schemas.microsoft.com/office/drawing/2014/main" id="{4B6CC0B9-C810-4A19-A3EB-2423DDEB373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407400" y="0"/>
            <a:ext cx="736600" cy="734051"/>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a:extLst>
              <a:ext uri="{FF2B5EF4-FFF2-40B4-BE49-F238E27FC236}">
                <a16:creationId xmlns:a16="http://schemas.microsoft.com/office/drawing/2014/main" id="{E5972341-4EAF-4E2A-A879-618FD9F8321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24" y="1485900"/>
            <a:ext cx="9150438" cy="4789772"/>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69AEB5B4-77C6-460D-95AA-47C5E4241A17}"/>
              </a:ext>
            </a:extLst>
          </p:cNvPr>
          <p:cNvSpPr txBox="1"/>
          <p:nvPr/>
        </p:nvSpPr>
        <p:spPr>
          <a:xfrm>
            <a:off x="228600" y="769620"/>
            <a:ext cx="3200813" cy="369332"/>
          </a:xfrm>
          <a:prstGeom prst="rect">
            <a:avLst/>
          </a:prstGeom>
          <a:noFill/>
        </p:spPr>
        <p:txBody>
          <a:bodyPr wrap="none" rtlCol="0">
            <a:spAutoFit/>
          </a:bodyPr>
          <a:lstStyle/>
          <a:p>
            <a:r>
              <a:rPr lang="en-US" dirty="0">
                <a:latin typeface="+mn-lt"/>
              </a:rPr>
              <a:t>Permission &amp; Ownership of data</a:t>
            </a:r>
          </a:p>
        </p:txBody>
      </p:sp>
    </p:spTree>
    <p:extLst>
      <p:ext uri="{BB962C8B-B14F-4D97-AF65-F5344CB8AC3E}">
        <p14:creationId xmlns:p14="http://schemas.microsoft.com/office/powerpoint/2010/main" val="376829872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6761</TotalTime>
  <Words>4407</Words>
  <Application>Microsoft Office PowerPoint</Application>
  <PresentationFormat>On-screen Show (4:3)</PresentationFormat>
  <Paragraphs>1037</Paragraphs>
  <Slides>57</Slides>
  <Notes>7</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57</vt:i4>
      </vt:variant>
    </vt:vector>
  </HeadingPairs>
  <TitlesOfParts>
    <vt:vector size="67" baseType="lpstr">
      <vt:lpstr>.AppleSystemUIFont</vt:lpstr>
      <vt:lpstr>-apple-system</vt:lpstr>
      <vt:lpstr>Arial</vt:lpstr>
      <vt:lpstr>Calibri</vt:lpstr>
      <vt:lpstr>Calibri Light</vt:lpstr>
      <vt:lpstr>Ericsson Hilda</vt:lpstr>
      <vt:lpstr>Nokia Pure Text Light</vt:lpstr>
      <vt:lpstr>Wingdings</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Early Performance Indicators (DB) (proof point 4)</vt:lpstr>
      <vt:lpstr>Demos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CPS Use Cases and Proof of Concepts in R8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Cheung, Ben (Nokia - US/Murray Hill)</cp:lastModifiedBy>
  <cp:revision>347</cp:revision>
  <dcterms:created xsi:type="dcterms:W3CDTF">2018-11-06T14:21:56Z</dcterms:created>
  <dcterms:modified xsi:type="dcterms:W3CDTF">2020-10-15T15:32:17Z</dcterms:modified>
</cp:coreProperties>
</file>