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9" r:id="rId4"/>
  </p:sldMasterIdLst>
  <p:notesMasterIdLst>
    <p:notesMasterId r:id="rId15"/>
  </p:notesMasterIdLst>
  <p:handoutMasterIdLst>
    <p:handoutMasterId r:id="rId16"/>
  </p:handoutMasterIdLst>
  <p:sldIdLst>
    <p:sldId id="256" r:id="rId5"/>
    <p:sldId id="5113" r:id="rId6"/>
    <p:sldId id="5114" r:id="rId7"/>
    <p:sldId id="5107" r:id="rId8"/>
    <p:sldId id="5112" r:id="rId9"/>
    <p:sldId id="5108" r:id="rId10"/>
    <p:sldId id="5105" r:id="rId11"/>
    <p:sldId id="5109" r:id="rId12"/>
    <p:sldId id="5110" r:id="rId13"/>
    <p:sldId id="5115" r:id="rId14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Ericsson Hilda" panose="020B0604020202020204" charset="0"/>
      <p:regular r:id="rId21"/>
      <p:bold r:id="rId22"/>
    </p:embeddedFont>
    <p:embeddedFont>
      <p:font typeface="Ericsson Hilda Light" panose="020B0604020202020204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676"/>
    <a:srgbClr val="242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82780" autoAdjust="0"/>
  </p:normalViewPr>
  <p:slideViewPr>
    <p:cSldViewPr snapToGrid="0" snapToObjects="1" showGuides="1">
      <p:cViewPr varScale="1">
        <p:scale>
          <a:sx n="55" d="100"/>
          <a:sy n="55" d="100"/>
        </p:scale>
        <p:origin x="107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6FD348-9C7F-4865-875C-863EC6E2CB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294207-A46E-4F9A-91C9-BB4398CEA98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2018-02-21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105526-C577-427D-800D-7921EA1602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CA4CFA-39AC-4AB6-B521-EBDB0AF74A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7AEDCC-D3AE-4D3E-A1AA-6BA600F27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6212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Ericsson Hilda Light" panose="00000400000000000000" pitchFamily="2" charset="0"/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Ericsson Hilda Light" panose="00000400000000000000" pitchFamily="2" charset="0"/>
              </a:defRPr>
            </a:lvl1pPr>
          </a:lstStyle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Ericsson Hilda Light" panose="00000400000000000000" pitchFamily="2" charset="0"/>
              </a:defRPr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Ericsson Hilda Light" panose="00000400000000000000" pitchFamily="2" charset="0"/>
              </a:defRPr>
            </a:lvl1pPr>
          </a:lstStyle>
          <a:p>
            <a:fld id="{F949BC75-2359-4F98-918A-7033C92AD4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33382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Ericsson Hilda Light" panose="000004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52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82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93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001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39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2018-02-21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49BC75-2359-4F98-918A-7033C92AD48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0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847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554720" y="6492223"/>
            <a:ext cx="143933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828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829040" y="6504191"/>
            <a:ext cx="115485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926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3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8365366" y="6494780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C6FB57-68A0-AF49-A4E8-1AAA11396F0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922" y="6599116"/>
            <a:ext cx="1726564" cy="162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17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/>
              <a:t>License Management Use Cases</a:t>
            </a:r>
            <a:br>
              <a:rPr lang="en-US" sz="6000" dirty="0"/>
            </a:br>
            <a:br>
              <a:rPr lang="en-US" dirty="0"/>
            </a:br>
            <a:r>
              <a:rPr lang="en-US" dirty="0"/>
              <a:t>Frankfurt release</a:t>
            </a:r>
            <a:br>
              <a:rPr lang="en-US" dirty="0"/>
            </a:br>
            <a:br>
              <a:rPr lang="en-US" dirty="0"/>
            </a:br>
            <a:r>
              <a:rPr lang="en-US" sz="2200" dirty="0"/>
              <a:t>Samuli Kuusela, Ericsson</a:t>
            </a:r>
            <a:br>
              <a:rPr lang="en-US" sz="2200" dirty="0"/>
            </a:br>
            <a:r>
              <a:rPr lang="en-US" sz="2200" dirty="0"/>
              <a:t>Timo Perälä, Nokia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690452" y="5930494"/>
            <a:ext cx="4008788" cy="534185"/>
          </a:xfrm>
        </p:spPr>
        <p:txBody>
          <a:bodyPr>
            <a:normAutofit fontScale="92500" lnSpcReduction="10000"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August 26, 2019</a:t>
            </a:r>
            <a:br>
              <a:rPr lang="en-US" dirty="0"/>
            </a:br>
            <a:r>
              <a:rPr lang="en-US" dirty="0"/>
              <a:t>Use Case Sub-Committee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DAC65D-2F48-4111-B3D8-ED6D2215B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sv-SE" dirty="0"/>
              <a:t>ONAP Frankfurt goals: License Management Use Cases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8C8292-4426-4E49-AF56-F8EB7ABC86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644" y="1296785"/>
            <a:ext cx="10806546" cy="50119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Define the license management principles </a:t>
            </a:r>
            <a:r>
              <a:rPr lang="en-US" dirty="0" err="1"/>
              <a:t>wrt</a:t>
            </a:r>
            <a:r>
              <a:rPr lang="en-US" dirty="0"/>
              <a:t> the key UCs: </a:t>
            </a:r>
            <a:r>
              <a:rPr lang="en-US" dirty="0" err="1"/>
              <a:t>xNF</a:t>
            </a:r>
            <a:r>
              <a:rPr lang="en-US" dirty="0"/>
              <a:t> onboarding, PNF introduction / ONAP PnP, VNF instantiation</a:t>
            </a:r>
          </a:p>
          <a:p>
            <a:pPr lvl="1"/>
            <a:r>
              <a:rPr lang="en-US" dirty="0" err="1"/>
              <a:t>Eg</a:t>
            </a:r>
            <a:r>
              <a:rPr lang="en-US" dirty="0"/>
              <a:t>: is license </a:t>
            </a:r>
            <a:r>
              <a:rPr lang="en-US" dirty="0" err="1"/>
              <a:t>mgmt</a:t>
            </a:r>
            <a:r>
              <a:rPr lang="en-US" dirty="0"/>
              <a:t> service part of ONAP, or outside of ONAP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Based on the approved UCs: review the ONAP License Management VNF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Possibly minor update of ONAP architecture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Notes:</a:t>
            </a:r>
          </a:p>
          <a:p>
            <a:r>
              <a:rPr lang="en-US" dirty="0"/>
              <a:t>No impacts to ONAP components foreseen in Frankfurt</a:t>
            </a:r>
          </a:p>
          <a:p>
            <a:r>
              <a:rPr lang="en-US" dirty="0"/>
              <a:t>Plan: License Management UCs are handled in the 5G UC group</a:t>
            </a:r>
          </a:p>
        </p:txBody>
      </p:sp>
    </p:spTree>
    <p:extLst>
      <p:ext uri="{BB962C8B-B14F-4D97-AF65-F5344CB8AC3E}">
        <p14:creationId xmlns:p14="http://schemas.microsoft.com/office/powerpoint/2010/main" val="173154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xNF</a:t>
            </a:r>
            <a:r>
              <a:rPr lang="en-US" dirty="0"/>
              <a:t> License Management and ONAP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E31A59-B145-4810-A765-ADF752C94E89}"/>
              </a:ext>
            </a:extLst>
          </p:cNvPr>
          <p:cNvSpPr txBox="1"/>
          <p:nvPr/>
        </p:nvSpPr>
        <p:spPr>
          <a:xfrm>
            <a:off x="806005" y="1564121"/>
            <a:ext cx="62375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sv-SE" sz="4000" dirty="0">
                <a:solidFill>
                  <a:schemeClr val="tx2"/>
                </a:solidFill>
              </a:rPr>
              <a:t>Background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v-SE" sz="4000" dirty="0">
                <a:solidFill>
                  <a:schemeClr val="tx2"/>
                </a:solidFill>
              </a:rPr>
              <a:t>Purpose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v-SE" sz="4000" dirty="0">
                <a:solidFill>
                  <a:schemeClr val="tx2"/>
                </a:solidFill>
              </a:rPr>
              <a:t>Definitions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v-SE" sz="4000" dirty="0">
                <a:solidFill>
                  <a:schemeClr val="tx2"/>
                </a:solidFill>
              </a:rPr>
              <a:t>Principles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v-SE" sz="4000" dirty="0">
                <a:solidFill>
                  <a:schemeClr val="tx2"/>
                </a:solidFill>
              </a:rPr>
              <a:t>Use Cases</a:t>
            </a:r>
          </a:p>
        </p:txBody>
      </p:sp>
      <p:pic>
        <p:nvPicPr>
          <p:cNvPr id="6" name="Picture 2" descr="C:\Users\bcheung\AppData\Local\Temp\SNAGHTML6eeb8868.PNG">
            <a:extLst>
              <a:ext uri="{FF2B5EF4-FFF2-40B4-BE49-F238E27FC236}">
                <a16:creationId xmlns:a16="http://schemas.microsoft.com/office/drawing/2014/main" id="{5CEEE9FE-D2EB-4CF0-801C-2D7F8CA29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559" y="4825202"/>
            <a:ext cx="891556" cy="93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DC57C9-4116-4FFF-BB0F-BBF534DF1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879" y="4825986"/>
            <a:ext cx="3138619" cy="772072"/>
          </a:xfrm>
          <a:prstGeom prst="rect">
            <a:avLst/>
          </a:prstGeom>
        </p:spPr>
      </p:pic>
      <p:pic>
        <p:nvPicPr>
          <p:cNvPr id="8" name="Picture 4" descr="C:\Users\bcheung\AppData\Local\Temp\SNAGHTML6eee9961.PNG">
            <a:extLst>
              <a:ext uri="{FF2B5EF4-FFF2-40B4-BE49-F238E27FC236}">
                <a16:creationId xmlns:a16="http://schemas.microsoft.com/office/drawing/2014/main" id="{99374AC4-9A1B-43F5-9E59-E505A9AD2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714" y="4612942"/>
            <a:ext cx="1387951" cy="132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C860E937-E88F-4AC8-9FA2-70A48026F440}"/>
              </a:ext>
            </a:extLst>
          </p:cNvPr>
          <p:cNvSpPr/>
          <p:nvPr/>
        </p:nvSpPr>
        <p:spPr>
          <a:xfrm>
            <a:off x="5238502" y="5028388"/>
            <a:ext cx="1026339" cy="60003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00A41779-1AA2-45DA-8D30-520CEC7787B9}"/>
              </a:ext>
            </a:extLst>
          </p:cNvPr>
          <p:cNvSpPr/>
          <p:nvPr/>
        </p:nvSpPr>
        <p:spPr>
          <a:xfrm>
            <a:off x="7266153" y="4977946"/>
            <a:ext cx="1026339" cy="60003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795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75FDBF-3137-418C-AB84-09643DB7A8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E7B053-3AEF-446D-BE05-00A6351E6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Background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AC1882-7621-4997-9B3D-3E8FBD457C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445" y="1555845"/>
            <a:ext cx="11179080" cy="4326340"/>
          </a:xfrm>
        </p:spPr>
        <p:txBody>
          <a:bodyPr/>
          <a:lstStyle/>
          <a:p>
            <a:r>
              <a:rPr lang="sv-SE" sz="2700" dirty="0">
                <a:solidFill>
                  <a:srgbClr val="767676"/>
                </a:solidFill>
              </a:rPr>
              <a:t>There are already License Management related contributions in ONAP including a draft model proposal.</a:t>
            </a:r>
            <a:br>
              <a:rPr lang="sv-SE" sz="2700" dirty="0">
                <a:solidFill>
                  <a:srgbClr val="767676"/>
                </a:solidFill>
              </a:rPr>
            </a:br>
            <a:r>
              <a:rPr lang="sv-SE" sz="2700" dirty="0">
                <a:solidFill>
                  <a:srgbClr val="767676"/>
                </a:solidFill>
              </a:rPr>
              <a:t> </a:t>
            </a:r>
          </a:p>
          <a:p>
            <a:r>
              <a:rPr lang="en-US" sz="2700" dirty="0">
                <a:solidFill>
                  <a:srgbClr val="767676"/>
                </a:solidFill>
              </a:rPr>
              <a:t>This presentation aims to refocus the discussion starting with use case analysis and derive any actions that may be required within ONAP.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80013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2C4C67-40ED-4DF3-A259-B5E77B44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Purpose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E32EB0-0484-49A5-8762-5455554709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8639" y="1413165"/>
            <a:ext cx="11271885" cy="432261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sv-SE" sz="2800" dirty="0"/>
              <a:t>To provide </a:t>
            </a:r>
            <a:r>
              <a:rPr lang="sv-SE" dirty="0"/>
              <a:t>xNF License Management </a:t>
            </a:r>
            <a:r>
              <a:rPr lang="sv-SE" sz="2800" dirty="0"/>
              <a:t>input in the ONAP Community.</a:t>
            </a:r>
            <a:br>
              <a:rPr lang="sv-SE" sz="2800" dirty="0"/>
            </a:br>
            <a:r>
              <a:rPr lang="sv-SE" sz="800" dirty="0"/>
              <a:t> </a:t>
            </a:r>
          </a:p>
          <a:p>
            <a:pPr>
              <a:lnSpc>
                <a:spcPct val="100000"/>
              </a:lnSpc>
            </a:pPr>
            <a:r>
              <a:rPr lang="sv-SE" dirty="0"/>
              <a:t>To</a:t>
            </a:r>
            <a:r>
              <a:rPr lang="sv-SE" sz="2800" dirty="0"/>
              <a:t> enable a solution that easily supports simple or complex, vendor specific Commercial Licensing Models and Use Cases.</a:t>
            </a:r>
          </a:p>
          <a:p>
            <a:pPr marL="0" indent="0">
              <a:buNone/>
            </a:pPr>
            <a:endParaRPr lang="sv-SE" sz="2800" dirty="0"/>
          </a:p>
          <a:p>
            <a:pPr marL="0" indent="0">
              <a:buNone/>
            </a:pPr>
            <a:br>
              <a:rPr lang="en-US" sz="2400" i="1" strike="sngStrike" dirty="0"/>
            </a:br>
            <a:endParaRPr lang="sv-SE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84160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A4059-2C90-4DEF-8BB2-FD79CEFEB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Definitions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8223F-8EF3-4A0D-92A2-73391DA384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8763" y="1346661"/>
            <a:ext cx="11506200" cy="470500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100" b="1" dirty="0"/>
              <a:t> </a:t>
            </a:r>
          </a:p>
          <a:p>
            <a:pPr>
              <a:lnSpc>
                <a:spcPct val="120000"/>
              </a:lnSpc>
            </a:pPr>
            <a:r>
              <a:rPr lang="en-US" b="1" dirty="0"/>
              <a:t>License</a:t>
            </a:r>
            <a:r>
              <a:rPr lang="en-US" sz="2700" dirty="0"/>
              <a:t> (License key or License key file): gives the legal rights to use a </a:t>
            </a:r>
            <a:r>
              <a:rPr lang="en-US" sz="2700" dirty="0" err="1"/>
              <a:t>xNF</a:t>
            </a:r>
            <a:r>
              <a:rPr lang="en-US" sz="2700" dirty="0"/>
              <a:t> function in accordance with terms and conditions specified by the </a:t>
            </a:r>
            <a:r>
              <a:rPr lang="en-US" sz="2700" dirty="0" err="1"/>
              <a:t>xNF</a:t>
            </a:r>
            <a:r>
              <a:rPr lang="en-US" sz="2700" dirty="0"/>
              <a:t> licensor. </a:t>
            </a:r>
            <a:endParaRPr lang="en-US" sz="2700" i="1" dirty="0"/>
          </a:p>
          <a:p>
            <a:pPr lvl="1">
              <a:lnSpc>
                <a:spcPct val="120000"/>
              </a:lnSpc>
            </a:pPr>
            <a:r>
              <a:rPr lang="en-US" sz="2700" dirty="0"/>
              <a:t>License format is vendor specific. </a:t>
            </a:r>
            <a:br>
              <a:rPr lang="en-US" sz="2700" dirty="0"/>
            </a:br>
            <a:r>
              <a:rPr lang="en-US" sz="1100" dirty="0"/>
              <a:t> </a:t>
            </a:r>
          </a:p>
          <a:p>
            <a:pPr>
              <a:lnSpc>
                <a:spcPct val="120000"/>
              </a:lnSpc>
            </a:pPr>
            <a:r>
              <a:rPr lang="sv-SE" sz="2700" b="1" dirty="0"/>
              <a:t>Commercial Licensing Model</a:t>
            </a:r>
            <a:r>
              <a:rPr lang="sv-SE" sz="2700" dirty="0"/>
              <a:t>: Reflects the vendor specific price &amp; sales models and other properties of a contract between vendor and operator. Commercial License Models are vendor specific.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sv-SE" sz="1100" b="1" dirty="0"/>
              <a:t> </a:t>
            </a:r>
          </a:p>
          <a:p>
            <a:pPr>
              <a:lnSpc>
                <a:spcPct val="120000"/>
              </a:lnSpc>
            </a:pPr>
            <a:r>
              <a:rPr lang="sv-SE" sz="2700" b="1" dirty="0"/>
              <a:t>License Support Service</a:t>
            </a:r>
            <a:r>
              <a:rPr lang="sv-SE" sz="2700" dirty="0"/>
              <a:t>: is the vendor specific support application </a:t>
            </a:r>
            <a:r>
              <a:rPr lang="sv-SE" dirty="0"/>
              <a:t>reachable by the vendor’s xNF instances, </a:t>
            </a:r>
            <a:r>
              <a:rPr lang="sv-SE" sz="2700" dirty="0"/>
              <a:t>to manage vendor specific licenses in each individiual xNF in accordance with the agreed Commercial Licensing Model. </a:t>
            </a:r>
            <a:br>
              <a:rPr lang="sv-SE" sz="2400" dirty="0"/>
            </a:br>
            <a:br>
              <a:rPr lang="sv-SE" sz="2700" dirty="0"/>
            </a:br>
            <a:endParaRPr lang="en-US" sz="2700" i="1" dirty="0"/>
          </a:p>
        </p:txBody>
      </p:sp>
    </p:spTree>
    <p:extLst>
      <p:ext uri="{BB962C8B-B14F-4D97-AF65-F5344CB8AC3E}">
        <p14:creationId xmlns:p14="http://schemas.microsoft.com/office/powerpoint/2010/main" val="1032061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E05657-9F7B-49AC-BBE7-0A2409608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 and PNF Licensing Principles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F88E10-5B9E-4013-ADA1-2855DC602B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8739" y="1404246"/>
            <a:ext cx="11151785" cy="489680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 err="1"/>
              <a:t>xNF</a:t>
            </a:r>
            <a:r>
              <a:rPr lang="en-US" dirty="0"/>
              <a:t> License Management support is optional in ONAP</a:t>
            </a:r>
          </a:p>
          <a:p>
            <a:pPr marL="914400" lvl="1" indent="-457200">
              <a:lnSpc>
                <a:spcPct val="100000"/>
              </a:lnSpc>
            </a:pPr>
            <a:r>
              <a:rPr lang="sv-SE" sz="1800" dirty="0"/>
              <a:t>Not all the Commercial Licensing Models need to be supported in MANO (ETSI IFA034)</a:t>
            </a:r>
          </a:p>
          <a:p>
            <a:pPr marL="544512" indent="-457200">
              <a:lnSpc>
                <a:spcPct val="100000"/>
              </a:lnSpc>
              <a:buFont typeface="+mj-lt"/>
              <a:buAutoNum type="arabicPeriod"/>
            </a:pPr>
            <a:endParaRPr lang="sv-SE" sz="1600" dirty="0"/>
          </a:p>
          <a:p>
            <a:pPr marL="544512" indent="-457200">
              <a:lnSpc>
                <a:spcPct val="100000"/>
              </a:lnSpc>
              <a:buFont typeface="+mj-lt"/>
              <a:buAutoNum type="arabicPeriod"/>
            </a:pPr>
            <a:r>
              <a:rPr lang="en-US" dirty="0"/>
              <a:t>Licenses are obtained from vendor License Support Service by the </a:t>
            </a:r>
            <a:r>
              <a:rPr lang="en-US" dirty="0" err="1"/>
              <a:t>xNF</a:t>
            </a:r>
            <a:r>
              <a:rPr lang="en-US" dirty="0"/>
              <a:t> or Licenses are logically allocated to </a:t>
            </a:r>
            <a:r>
              <a:rPr lang="en-US" dirty="0" err="1"/>
              <a:t>xNF</a:t>
            </a:r>
            <a:r>
              <a:rPr lang="en-US" dirty="0"/>
              <a:t> by License Support Service.</a:t>
            </a:r>
          </a:p>
          <a:p>
            <a:pPr marL="544512" indent="-457200">
              <a:lnSpc>
                <a:spcPct val="100000"/>
              </a:lnSpc>
              <a:buFont typeface="+mj-lt"/>
              <a:buAutoNum type="arabicPeriod"/>
            </a:pPr>
            <a:endParaRPr lang="en-US" dirty="0"/>
          </a:p>
          <a:p>
            <a:pPr marL="544512" indent="-457200">
              <a:lnSpc>
                <a:spcPct val="100000"/>
              </a:lnSpc>
              <a:buFont typeface="+mj-lt"/>
              <a:buAutoNum type="arabicPeriod"/>
            </a:pPr>
            <a:r>
              <a:rPr lang="sv-SE" dirty="0"/>
              <a:t>xNF License Support Service is vendor specific and deployed in the customer NW, independently of ONAP</a:t>
            </a:r>
          </a:p>
          <a:p>
            <a:pPr marL="914400" lvl="1" indent="-457200">
              <a:lnSpc>
                <a:spcPct val="100000"/>
              </a:lnSpc>
            </a:pPr>
            <a:r>
              <a:rPr lang="en-US" sz="1800" dirty="0"/>
              <a:t>Advanced Commercial Licensing Models may be provided by vendors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8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3B9A8B-A7DD-47FB-83C1-CFFD65F16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Use Cases</a:t>
            </a:r>
            <a:br>
              <a:rPr lang="sv-SE" dirty="0"/>
            </a:br>
            <a:r>
              <a:rPr lang="sv-SE" sz="3200" dirty="0"/>
              <a:t>with license management aspects added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77CA65-9D85-437E-93C0-A2B37081F1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5017" y="1396539"/>
            <a:ext cx="11155507" cy="4572000"/>
          </a:xfrm>
        </p:spPr>
        <p:txBody>
          <a:bodyPr/>
          <a:lstStyle/>
          <a:p>
            <a:r>
              <a:rPr lang="sv-SE" dirty="0"/>
              <a:t>PNF introduction / ONAP PnP</a:t>
            </a:r>
          </a:p>
          <a:p>
            <a:r>
              <a:rPr lang="sv-SE" dirty="0"/>
              <a:t>VNF instantiation</a:t>
            </a:r>
          </a:p>
          <a:p>
            <a:r>
              <a:rPr lang="sv-SE" dirty="0"/>
              <a:t>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418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57D44A-C38E-4A7C-8FC7-812E118B1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Use Case:</a:t>
            </a:r>
            <a:br>
              <a:rPr lang="sv-SE" dirty="0"/>
            </a:br>
            <a:r>
              <a:rPr lang="en-US" dirty="0"/>
              <a:t>PNF introduction with ONAP Plug and Play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CAA3D-828D-49EC-9EFA-EAAF6374ED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4895" y="1330036"/>
            <a:ext cx="10839796" cy="4804757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400" dirty="0"/>
              <a:t>The Licenses should be obtained by the PNF or Licenses are logically allocated to PNF before or after the PNF registration takes place </a:t>
            </a:r>
            <a:br>
              <a:rPr lang="en-US" sz="2400" dirty="0"/>
            </a:br>
            <a:endParaRPr lang="en-US" sz="24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sv-SE" sz="2400" dirty="0"/>
              <a:t>It is out of the scope of ONAP how Licenses are obtained by the PNF or </a:t>
            </a:r>
            <a:r>
              <a:rPr lang="fi-FI" sz="2400" dirty="0"/>
              <a:t>how Licenses are logically allocated to PNF</a:t>
            </a:r>
            <a:br>
              <a:rPr lang="fi-FI" sz="2400" dirty="0"/>
            </a:br>
            <a:endParaRPr lang="fi-FI" sz="2400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400" dirty="0"/>
              <a:t>Licensing issues are resolved without interfering with ONAP processes or interrupting in-service </a:t>
            </a:r>
            <a:r>
              <a:rPr lang="en-US" sz="2400" dirty="0" err="1"/>
              <a:t>xNFs</a:t>
            </a:r>
            <a:r>
              <a:rPr lang="en-US" sz="2400" dirty="0"/>
              <a:t>. </a:t>
            </a:r>
            <a:r>
              <a:rPr lang="en-US" dirty="0"/>
              <a:t> </a:t>
            </a:r>
            <a:endParaRPr lang="sv-SE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sv-SE" sz="2400" dirty="0"/>
          </a:p>
          <a:p>
            <a:pPr marL="0" indent="0">
              <a:lnSpc>
                <a:spcPct val="100000"/>
              </a:lnSpc>
              <a:buNone/>
            </a:pPr>
            <a:endParaRPr lang="sv-SE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sv-SE" dirty="0"/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sv-SE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784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DAC65D-2F48-4111-B3D8-ED6D2215B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Use Case:</a:t>
            </a:r>
            <a:br>
              <a:rPr lang="sv-SE" dirty="0"/>
            </a:br>
            <a:r>
              <a:rPr lang="en-US" dirty="0"/>
              <a:t>VNF instantiation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8C8292-4426-4E49-AF56-F8EB7ABC86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644" y="1296785"/>
            <a:ext cx="10806546" cy="501194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altLang="en-US" dirty="0"/>
              <a:t>The Licenses can be obtained by the VNF </a:t>
            </a:r>
            <a:r>
              <a:rPr lang="en-US" dirty="0"/>
              <a:t>or licenses can be logically allocated to VNF </a:t>
            </a:r>
            <a:r>
              <a:rPr lang="en-US" altLang="en-US" dirty="0"/>
              <a:t>before or after the ONAP O&amp;M connectivity with the VNF takes place.</a:t>
            </a:r>
          </a:p>
          <a:p>
            <a:pPr lvl="1">
              <a:lnSpc>
                <a:spcPct val="100000"/>
              </a:lnSpc>
            </a:pPr>
            <a:r>
              <a:rPr lang="en-US" altLang="en-US" dirty="0"/>
              <a:t>I</a:t>
            </a:r>
            <a:r>
              <a:rPr lang="en-US" dirty="0"/>
              <a:t>t is a VNF choice whether it is before or after (no need for both alternatives)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It is outside the ONAP scope when and how VNF obtains licenses or how licenses are allocated to VNF.</a:t>
            </a:r>
            <a:endParaRPr lang="sv-SE" dirty="0"/>
          </a:p>
          <a:p>
            <a:pPr lvl="1"/>
            <a:r>
              <a:rPr lang="en-US" dirty="0"/>
              <a:t>Licensing issues are resolved without interfering with ONAP processes or interrupting in-service </a:t>
            </a:r>
            <a:r>
              <a:rPr lang="en-US" dirty="0" err="1"/>
              <a:t>xNFs</a:t>
            </a:r>
            <a:r>
              <a:rPr lang="en-US" dirty="0"/>
              <a:t>.  </a:t>
            </a:r>
            <a:endParaRPr lang="sv-SE" dirty="0"/>
          </a:p>
          <a:p>
            <a:pPr lvl="1">
              <a:lnSpc>
                <a:spcPct val="100000"/>
              </a:lnSpc>
            </a:pPr>
            <a:endParaRPr lang="en-US" dirty="0"/>
          </a:p>
          <a:p>
            <a:pPr lvl="1"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44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v2" id="{39DDEBC6-B101-0842-AE74-DFB5563944DB}" vid="{D78C6921-4C11-464A-8337-DA2ED069F5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Ericsson Hilda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Ericsson Hilda"/>
        <a:font script="Hebr" typeface="Ericsson Hilda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"/>
        <a:font script="Uigh" typeface="Microsoft Uighur"/>
        <a:font script="Geor" typeface="Sylfaen"/>
        <a:font script="Armn" typeface="Ericsson Hilda Light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Ericsson Hilda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Ericsson Hilda Light"/>
        <a:font script="Hebr" typeface="Ericsson Hilda Light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 Light"/>
        <a:font script="Uigh" typeface="Microsoft Uighur"/>
        <a:font script="Geor" typeface="Sylfaen"/>
        <a:font script="Armn" typeface="Ericsson Hilda Light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Ericsson Hilda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Ericsson Hilda"/>
        <a:font script="Hebr" typeface="Ericsson Hilda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"/>
        <a:font script="Uigh" typeface="Microsoft Uighur"/>
        <a:font script="Geor" typeface="Sylfaen"/>
        <a:font script="Armn" typeface="Ericsson Hilda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Ericsson Hilda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Ericsson Hilda"/>
        <a:font script="Hebr" typeface="Ericsson Hilda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Ericsson Hilda"/>
        <a:font script="Uigh" typeface="Microsoft Uighur"/>
        <a:font script="Geor" typeface="Sylfaen"/>
        <a:font script="Armn" typeface="Ericsson Hilda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986988E5DBB24A968B0361140DAA80" ma:contentTypeVersion="11" ma:contentTypeDescription="Create a new document." ma:contentTypeScope="" ma:versionID="f05b629dbf6e0ae7acf3e53d13efb774">
  <xsd:schema xmlns:xsd="http://www.w3.org/2001/XMLSchema" xmlns:xs="http://www.w3.org/2001/XMLSchema" xmlns:p="http://schemas.microsoft.com/office/2006/metadata/properties" xmlns:ns3="257597eb-db6a-4627-8d6f-cb3b574e93b9" xmlns:ns4="2c70c699-e2c4-45bc-8a61-325a1e234bb3" targetNamespace="http://schemas.microsoft.com/office/2006/metadata/properties" ma:root="true" ma:fieldsID="e6947ff6d1187d961bc6fa5788a58c61" ns3:_="" ns4:_="">
    <xsd:import namespace="257597eb-db6a-4627-8d6f-cb3b574e93b9"/>
    <xsd:import namespace="2c70c699-e2c4-45bc-8a61-325a1e234b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7597eb-db6a-4627-8d6f-cb3b574e93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0c699-e2c4-45bc-8a61-325a1e234bb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111732-40F3-4F3F-AE85-EAE9A20BC6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7597eb-db6a-4627-8d6f-cb3b574e93b9"/>
    <ds:schemaRef ds:uri="2c70c699-e2c4-45bc-8a61-325a1e234b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D870DF-932C-4F4C-8EE3-267A6816B0CB}">
  <ds:schemaRefs>
    <ds:schemaRef ds:uri="http://purl.org/dc/elements/1.1/"/>
    <ds:schemaRef ds:uri="http://schemas.microsoft.com/office/2006/metadata/properties"/>
    <ds:schemaRef ds:uri="http://purl.org/dc/terms/"/>
    <ds:schemaRef ds:uri="257597eb-db6a-4627-8d6f-cb3b574e93b9"/>
    <ds:schemaRef ds:uri="2c70c699-e2c4-45bc-8a61-325a1e234b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FD31715-D605-49BD-908A-BD846F2648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PresentationTemplate2017</Template>
  <TotalTime>3687</TotalTime>
  <Words>373</Words>
  <Application>Microsoft Office PowerPoint</Application>
  <PresentationFormat>Widescreen</PresentationFormat>
  <Paragraphs>82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Wingdings</vt:lpstr>
      <vt:lpstr>Calibri</vt:lpstr>
      <vt:lpstr>.AppleSystemUIFont</vt:lpstr>
      <vt:lpstr>Ericsson Hilda</vt:lpstr>
      <vt:lpstr>Ericsson Hilda Light</vt:lpstr>
      <vt:lpstr>Office Theme</vt:lpstr>
      <vt:lpstr>License Management Use Cases  Frankfurt release  Samuli Kuusela, Ericsson Timo Perälä, Nokia</vt:lpstr>
      <vt:lpstr>xNF License Management and ONAP</vt:lpstr>
      <vt:lpstr>Background</vt:lpstr>
      <vt:lpstr>Purpose</vt:lpstr>
      <vt:lpstr>Definitions</vt:lpstr>
      <vt:lpstr>VNF and PNF Licensing Principles</vt:lpstr>
      <vt:lpstr>Use Cases with license management aspects added</vt:lpstr>
      <vt:lpstr>Use Case: PNF introduction with ONAP Plug and Play</vt:lpstr>
      <vt:lpstr>Use Case: VNF instantiation</vt:lpstr>
      <vt:lpstr>ONAP Frankfurt goals: License Management Use Cases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Michela Bevilacqua</dc:creator>
  <cp:keywords/>
  <dc:description/>
  <cp:lastModifiedBy>Perala, Timo (Nokia - FI/Espoo)</cp:lastModifiedBy>
  <cp:revision>95</cp:revision>
  <dcterms:created xsi:type="dcterms:W3CDTF">2019-05-27T21:26:02Z</dcterms:created>
  <dcterms:modified xsi:type="dcterms:W3CDTF">2019-08-29T08:22:30Z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R2A</vt:lpwstr>
  </property>
  <property fmtid="{D5CDD505-2E9C-101B-9397-08002B2CF9AE}" pid="5" name="EmbeddedFonts">
    <vt:bool>false</vt:bool>
  </property>
  <property fmtid="{D5CDD505-2E9C-101B-9397-08002B2CF9AE}" pid="6" name="PackageNo">
    <vt:lpwstr>LXA 119 603</vt:lpwstr>
  </property>
  <property fmtid="{D5CDD505-2E9C-101B-9397-08002B2CF9AE}" pid="7" name="PackageVersion">
    <vt:lpwstr>R6B</vt:lpwstr>
  </property>
  <property fmtid="{D5CDD505-2E9C-101B-9397-08002B2CF9AE}" pid="8" name="TemplateName2">
    <vt:lpwstr>CXC 173 2731/1</vt:lpwstr>
  </property>
  <property fmtid="{D5CDD505-2E9C-101B-9397-08002B2CF9AE}" pid="9" name="TemplateVersion2">
    <vt:lpwstr>R2A</vt:lpwstr>
  </property>
  <property fmtid="{D5CDD505-2E9C-101B-9397-08002B2CF9AE}" pid="10" name="DocumentType2">
    <vt:lpwstr>Presentation2011</vt:lpwstr>
  </property>
  <property fmtid="{D5CDD505-2E9C-101B-9397-08002B2CF9AE}" pid="11" name="Keyword">
    <vt:lpwstr> </vt:lpwstr>
  </property>
  <property fmtid="{D5CDD505-2E9C-101B-9397-08002B2CF9AE}" pid="12" name="FooterType">
    <vt:lpwstr>PresTemp</vt:lpwstr>
  </property>
  <property fmtid="{D5CDD505-2E9C-101B-9397-08002B2CF9AE}" pid="13" name="UsedFont">
    <vt:lpwstr>Ericsson Capital TT</vt:lpwstr>
  </property>
  <property fmtid="{D5CDD505-2E9C-101B-9397-08002B2CF9AE}" pid="14" name="x">
    <vt:lpwstr>0</vt:lpwstr>
  </property>
  <property fmtid="{D5CDD505-2E9C-101B-9397-08002B2CF9AE}" pid="15" name="White">
    <vt:bool>true</vt:bool>
  </property>
  <property fmtid="{D5CDD505-2E9C-101B-9397-08002B2CF9AE}" pid="16" name="chkMetaData">
    <vt:bool>false</vt:bool>
  </property>
  <property fmtid="{D5CDD505-2E9C-101B-9397-08002B2CF9AE}" pid="17" name="chkTaglines">
    <vt:bool>true</vt:bool>
  </property>
  <property fmtid="{D5CDD505-2E9C-101B-9397-08002B2CF9AE}" pid="18" name="SecurityClass">
    <vt:lpwstr>Ericsson Internal</vt:lpwstr>
  </property>
  <property fmtid="{D5CDD505-2E9C-101B-9397-08002B2CF9AE}" pid="19" name="txtConfLabel">
    <vt:lpwstr>Ericsson Internal</vt:lpwstr>
  </property>
  <property fmtid="{D5CDD505-2E9C-101B-9397-08002B2CF9AE}" pid="20" name="optUseConfClass">
    <vt:bool>true</vt:bool>
  </property>
  <property fmtid="{D5CDD505-2E9C-101B-9397-08002B2CF9AE}" pid="21" name="optUseConfLabel">
    <vt:bool>false</vt:bool>
  </property>
  <property fmtid="{D5CDD505-2E9C-101B-9397-08002B2CF9AE}" pid="22" name="optFooterCVLDocNo">
    <vt:bool>true</vt:bool>
  </property>
  <property fmtid="{D5CDD505-2E9C-101B-9397-08002B2CF9AE}" pid="23" name="optFooterCVLCopyright">
    <vt:bool>false</vt:bool>
  </property>
  <property fmtid="{D5CDD505-2E9C-101B-9397-08002B2CF9AE}" pid="24" name="optEnterText1">
    <vt:bool>false</vt:bool>
  </property>
  <property fmtid="{D5CDD505-2E9C-101B-9397-08002B2CF9AE}" pid="25" name="optFooterCVLConfLabel">
    <vt:bool>true</vt:bool>
  </property>
  <property fmtid="{D5CDD505-2E9C-101B-9397-08002B2CF9AE}" pid="26" name="optEnterText2">
    <vt:bool>false</vt:bool>
  </property>
  <property fmtid="{D5CDD505-2E9C-101B-9397-08002B2CF9AE}" pid="27" name="optFooterCVLTitle">
    <vt:bool>true</vt:bool>
  </property>
  <property fmtid="{D5CDD505-2E9C-101B-9397-08002B2CF9AE}" pid="28" name="optFooterCVLPrep">
    <vt:bool>false</vt:bool>
  </property>
  <property fmtid="{D5CDD505-2E9C-101B-9397-08002B2CF9AE}" pid="29" name="optEnterText3">
    <vt:bool>false</vt:bool>
  </property>
  <property fmtid="{D5CDD505-2E9C-101B-9397-08002B2CF9AE}" pid="30" name="optFooterCVLDate">
    <vt:bool>true</vt:bool>
  </property>
  <property fmtid="{D5CDD505-2E9C-101B-9397-08002B2CF9AE}" pid="31" name="optEnterText4">
    <vt:bool>false</vt:bool>
  </property>
  <property fmtid="{D5CDD505-2E9C-101B-9397-08002B2CF9AE}" pid="32" name="LeftFooterField">
    <vt:lpwstr> </vt:lpwstr>
  </property>
  <property fmtid="{D5CDD505-2E9C-101B-9397-08002B2CF9AE}" pid="33" name="MiddleFooterField">
    <vt:lpwstr> </vt:lpwstr>
  </property>
  <property fmtid="{D5CDD505-2E9C-101B-9397-08002B2CF9AE}" pid="34" name="RightFooterField">
    <vt:lpwstr> </vt:lpwstr>
  </property>
  <property fmtid="{D5CDD505-2E9C-101B-9397-08002B2CF9AE}" pid="35" name="RightFooterField2">
    <vt:lpwstr> </vt:lpwstr>
  </property>
  <property fmtid="{D5CDD505-2E9C-101B-9397-08002B2CF9AE}" pid="36" name="TotalNumb">
    <vt:bool>false</vt:bool>
  </property>
  <property fmtid="{D5CDD505-2E9C-101B-9397-08002B2CF9AE}" pid="37" name="Pages">
    <vt:bool>true</vt:bool>
  </property>
  <property fmtid="{D5CDD505-2E9C-101B-9397-08002B2CF9AE}" pid="38" name="BCategory">
    <vt:lpwstr> </vt:lpwstr>
  </property>
  <property fmtid="{D5CDD505-2E9C-101B-9397-08002B2CF9AE}" pid="39" name="BSubject">
    <vt:lpwstr> </vt:lpwstr>
  </property>
  <property fmtid="{D5CDD505-2E9C-101B-9397-08002B2CF9AE}" pid="40" name="DocType">
    <vt:lpwstr> </vt:lpwstr>
  </property>
  <property fmtid="{D5CDD505-2E9C-101B-9397-08002B2CF9AE}" pid="41" name="chkShowAll">
    <vt:bool>false</vt:bool>
  </property>
  <property fmtid="{D5CDD505-2E9C-101B-9397-08002B2CF9AE}" pid="42" name="chkOnlyTitle">
    <vt:bool>false</vt:bool>
  </property>
  <property fmtid="{D5CDD505-2E9C-101B-9397-08002B2CF9AE}" pid="43" name="chkPrep">
    <vt:bool>true</vt:bool>
  </property>
  <property fmtid="{D5CDD505-2E9C-101B-9397-08002B2CF9AE}" pid="44" name="chkAppr">
    <vt:bool>true</vt:bool>
  </property>
  <property fmtid="{D5CDD505-2E9C-101B-9397-08002B2CF9AE}" pid="45" name="chkConf">
    <vt:bool>true</vt:bool>
  </property>
  <property fmtid="{D5CDD505-2E9C-101B-9397-08002B2CF9AE}" pid="46" name="chkDate">
    <vt:bool>true</vt:bool>
  </property>
  <property fmtid="{D5CDD505-2E9C-101B-9397-08002B2CF9AE}" pid="47" name="chkDocNo">
    <vt:bool>true</vt:bool>
  </property>
  <property fmtid="{D5CDD505-2E9C-101B-9397-08002B2CF9AE}" pid="48" name="chkRev">
    <vt:bool>true</vt:bool>
  </property>
  <property fmtid="{D5CDD505-2E9C-101B-9397-08002B2CF9AE}" pid="49" name="chkTitle">
    <vt:bool>false</vt:bool>
  </property>
  <property fmtid="{D5CDD505-2E9C-101B-9397-08002B2CF9AE}" pid="50" name="ExtConf">
    <vt:lpwstr> </vt:lpwstr>
  </property>
  <property fmtid="{D5CDD505-2E9C-101B-9397-08002B2CF9AE}" pid="51" name="chkExtConf">
    <vt:bool>false</vt:bool>
  </property>
  <property fmtid="{D5CDD505-2E9C-101B-9397-08002B2CF9AE}" pid="52" name="ContentTypeId">
    <vt:lpwstr>0x0101001D986988E5DBB24A968B0361140DAA80</vt:lpwstr>
  </property>
</Properties>
</file>