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576" r:id="rId2"/>
    <p:sldId id="611" r:id="rId3"/>
    <p:sldId id="612" r:id="rId4"/>
    <p:sldId id="617" r:id="rId5"/>
    <p:sldId id="618" r:id="rId6"/>
    <p:sldId id="619" r:id="rId7"/>
    <p:sldId id="61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DBF9EE"/>
    <a:srgbClr val="FFFFCC"/>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20" autoAdjust="0"/>
    <p:restoredTop sz="96154" autoAdjust="0"/>
  </p:normalViewPr>
  <p:slideViewPr>
    <p:cSldViewPr snapToGrid="0" snapToObjects="1">
      <p:cViewPr varScale="1">
        <p:scale>
          <a:sx n="122" d="100"/>
          <a:sy n="122" d="100"/>
        </p:scale>
        <p:origin x="488" y="19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11/12/18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iki.broadband-forum.org/pages/viewpage.action?pageId=52265462" TargetMode="External"/><Relationship Id="rId2" Type="http://schemas.openxmlformats.org/officeDocument/2006/relationships/hyperlink" Target="https://wiki.onap.org/pages/viewpage.action?pageId=45297636"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iki.onap.org/pages/viewpage.action?pageId=45297636"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435508" y="3266332"/>
            <a:ext cx="11318033" cy="2819255"/>
          </a:xfrm>
          <a:prstGeom prst="rect">
            <a:avLst/>
          </a:prstGeom>
        </p:spPr>
        <p:txBody>
          <a:bodyPr>
            <a:noAutofit/>
          </a:bodyPr>
          <a:lstStyle/>
          <a:p>
            <a:r>
              <a:rPr lang="en-US" altLang="zh-CN" sz="3200" dirty="0"/>
              <a:t>BBS-Broadband Service</a:t>
            </a:r>
            <a:br>
              <a:rPr lang="en-US" altLang="zh-CN" sz="3200" dirty="0"/>
            </a:br>
            <a:r>
              <a:rPr lang="en-US" altLang="zh-CN" sz="3200" dirty="0"/>
              <a:t>Use case proposal for Dublin release</a:t>
            </a:r>
            <a:br>
              <a:rPr lang="en-US" altLang="zh-CN" sz="3200" dirty="0"/>
            </a:br>
            <a:br>
              <a:rPr lang="en-US" sz="2400" i="1" dirty="0">
                <a:solidFill>
                  <a:schemeClr val="tx1"/>
                </a:solidFill>
              </a:rPr>
            </a:br>
            <a:br>
              <a:rPr lang="en-US" sz="1200" b="1" dirty="0">
                <a:solidFill>
                  <a:schemeClr val="tx1"/>
                </a:solidFill>
              </a:rPr>
            </a:br>
            <a:br>
              <a:rPr lang="en-US" sz="1200" b="1" dirty="0">
                <a:solidFill>
                  <a:schemeClr val="tx1"/>
                </a:solidFill>
              </a:rPr>
            </a:br>
            <a:r>
              <a:rPr lang="en-US" sz="1200" dirty="0"/>
              <a:t>Contributors: Swisscom, Huawei, Nokia, others are welcome</a:t>
            </a: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1240230692"/>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a:xfrm>
            <a:off x="231834" y="232350"/>
            <a:ext cx="11506200" cy="538770"/>
          </a:xfrm>
        </p:spPr>
        <p:txBody>
          <a:bodyPr>
            <a:normAutofit fontScale="90000"/>
          </a:bodyPr>
          <a:lstStyle/>
          <a:p>
            <a:r>
              <a:rPr lang="en-US" dirty="0"/>
              <a:t>Summary: BBS (</a:t>
            </a:r>
            <a:r>
              <a:rPr lang="en-US" altLang="zh-CN" dirty="0"/>
              <a:t>Broadband</a:t>
            </a:r>
            <a:r>
              <a:rPr lang="en-US" dirty="0"/>
              <a:t> Service)</a:t>
            </a:r>
            <a:r>
              <a:rPr lang="en-US" sz="2200" dirty="0"/>
              <a:t> </a:t>
            </a:r>
            <a:br>
              <a:rPr lang="en-US" sz="2200" dirty="0"/>
            </a:br>
            <a:r>
              <a:rPr lang="en-US" sz="2200" dirty="0"/>
              <a:t>Use case Proposal for the Dublin release</a:t>
            </a:r>
            <a:endParaRPr lang="en-US" dirty="0"/>
          </a:p>
        </p:txBody>
      </p:sp>
      <p:sp>
        <p:nvSpPr>
          <p:cNvPr id="4" name="Text Placeholder 3"/>
          <p:cNvSpPr>
            <a:spLocks noGrp="1"/>
          </p:cNvSpPr>
          <p:nvPr>
            <p:ph type="body" sz="quarter" idx="10"/>
          </p:nvPr>
        </p:nvSpPr>
        <p:spPr>
          <a:xfrm>
            <a:off x="231835" y="1195726"/>
            <a:ext cx="4488756" cy="5102091"/>
          </a:xfrm>
          <a:solidFill>
            <a:schemeClr val="bg1">
              <a:lumMod val="95000"/>
            </a:schemeClr>
          </a:solidFill>
        </p:spPr>
        <p:txBody>
          <a:bodyPr>
            <a:normAutofit fontScale="40000" lnSpcReduction="20000"/>
          </a:bodyPr>
          <a:lstStyle/>
          <a:p>
            <a:pPr marL="0" indent="0">
              <a:buNone/>
            </a:pPr>
            <a:r>
              <a:rPr lang="en-US" sz="3300" b="1" dirty="0">
                <a:latin typeface="+mn-lt"/>
              </a:rPr>
              <a:t>Swisscom, Huawei, and Nokia </a:t>
            </a:r>
            <a:r>
              <a:rPr lang="en-US" sz="3300" dirty="0">
                <a:latin typeface="+mn-lt"/>
              </a:rPr>
              <a:t>would like to propose the “</a:t>
            </a:r>
            <a:r>
              <a:rPr lang="en-US" sz="3300" dirty="0">
                <a:latin typeface="+mn-lt"/>
                <a:hlinkClick r:id="rId2"/>
              </a:rPr>
              <a:t>BBS use case</a:t>
            </a:r>
            <a:r>
              <a:rPr lang="en-US" sz="3300" dirty="0">
                <a:latin typeface="+mn-lt"/>
              </a:rPr>
              <a:t>” as a collaboration use case project for the Dublin release</a:t>
            </a:r>
          </a:p>
          <a:p>
            <a:pPr marL="0" indent="0">
              <a:buNone/>
            </a:pPr>
            <a:r>
              <a:rPr lang="en-US" sz="3300" dirty="0">
                <a:latin typeface="+mn-lt"/>
              </a:rPr>
              <a:t>The use case proposes using </a:t>
            </a:r>
            <a:r>
              <a:rPr lang="en-US" sz="3300" b="1" dirty="0">
                <a:latin typeface="+mn-lt"/>
              </a:rPr>
              <a:t>ONAP for the design, provisioning, lifecycle management and assurance of broadband services</a:t>
            </a:r>
            <a:r>
              <a:rPr lang="en-US" sz="3300" dirty="0">
                <a:latin typeface="+mn-lt"/>
              </a:rPr>
              <a:t>. </a:t>
            </a:r>
          </a:p>
          <a:p>
            <a:pPr marL="0" indent="0">
              <a:buNone/>
            </a:pPr>
            <a:r>
              <a:rPr lang="en-US" sz="3300" dirty="0">
                <a:latin typeface="+mn-lt"/>
              </a:rPr>
              <a:t>In a first step, </a:t>
            </a:r>
            <a:r>
              <a:rPr lang="en-US" sz="3300" b="1" dirty="0">
                <a:latin typeface="+mn-lt"/>
              </a:rPr>
              <a:t>multi-Gigabit Internet Connectivity </a:t>
            </a:r>
            <a:r>
              <a:rPr lang="en-US" sz="3300" dirty="0">
                <a:latin typeface="+mn-lt"/>
              </a:rPr>
              <a:t>services based on </a:t>
            </a:r>
            <a:r>
              <a:rPr lang="en-US" sz="3300" b="1" dirty="0">
                <a:latin typeface="+mn-lt"/>
              </a:rPr>
              <a:t>PON</a:t>
            </a:r>
            <a:r>
              <a:rPr lang="en-US" sz="3300" dirty="0">
                <a:latin typeface="+mn-lt"/>
              </a:rPr>
              <a:t> (Passive Optical Network) access technology will be considered.</a:t>
            </a:r>
          </a:p>
          <a:p>
            <a:pPr marL="0" indent="0">
              <a:buNone/>
            </a:pPr>
            <a:r>
              <a:rPr lang="en-US" sz="3300" dirty="0">
                <a:latin typeface="+mn-lt"/>
              </a:rPr>
              <a:t>It covers new scenarios, such as </a:t>
            </a:r>
            <a:r>
              <a:rPr lang="en-US" sz="3300" b="1" dirty="0">
                <a:latin typeface="+mn-lt"/>
              </a:rPr>
              <a:t>nomadic ONT </a:t>
            </a:r>
            <a:r>
              <a:rPr lang="en-US" sz="3300" dirty="0">
                <a:latin typeface="+mn-lt"/>
              </a:rPr>
              <a:t>and </a:t>
            </a:r>
            <a:r>
              <a:rPr lang="en-US" sz="3300" b="1" dirty="0">
                <a:latin typeface="+mn-lt"/>
              </a:rPr>
              <a:t>subscription plan changes</a:t>
            </a:r>
            <a:r>
              <a:rPr lang="en-US" sz="3300" dirty="0">
                <a:latin typeface="+mn-lt"/>
              </a:rPr>
              <a:t>. </a:t>
            </a:r>
          </a:p>
          <a:p>
            <a:pPr marL="0" indent="0">
              <a:buNone/>
            </a:pPr>
            <a:r>
              <a:rPr lang="en-US" sz="3300" dirty="0">
                <a:latin typeface="+mn-lt"/>
              </a:rPr>
              <a:t>It leverages on </a:t>
            </a:r>
            <a:r>
              <a:rPr lang="en-US" sz="3300" b="1" dirty="0">
                <a:latin typeface="+mn-lt"/>
              </a:rPr>
              <a:t>BBF (Broadband Forum)</a:t>
            </a:r>
            <a:r>
              <a:rPr lang="en-US" sz="3300" dirty="0">
                <a:latin typeface="+mn-lt"/>
              </a:rPr>
              <a:t> specifications*. </a:t>
            </a:r>
          </a:p>
          <a:p>
            <a:pPr marL="0" indent="0">
              <a:buNone/>
            </a:pPr>
            <a:r>
              <a:rPr lang="en-US" sz="3300" dirty="0">
                <a:latin typeface="+mn-lt"/>
              </a:rPr>
              <a:t>This use case shows the extensibility of the ONAP platform in supporting the orchestration of Services in many different technology Domains. We believe that this use case will cover several different  ONAP components and may also introduce some new platform capabilities:</a:t>
            </a:r>
          </a:p>
          <a:p>
            <a:pPr marL="457200" lvl="1" indent="0">
              <a:buNone/>
            </a:pPr>
            <a:endParaRPr lang="en-US" sz="3300" dirty="0">
              <a:latin typeface="+mn-lt"/>
            </a:endParaRPr>
          </a:p>
          <a:p>
            <a:pPr marL="457200" lvl="1" indent="0">
              <a:buNone/>
            </a:pPr>
            <a:r>
              <a:rPr lang="en-US" sz="3300" dirty="0">
                <a:latin typeface="+mn-lt"/>
              </a:rPr>
              <a:t>A. Nomadic ONT devices</a:t>
            </a:r>
          </a:p>
          <a:p>
            <a:pPr lvl="2"/>
            <a:r>
              <a:rPr lang="en-US" sz="3300" dirty="0">
                <a:latin typeface="+mn-lt"/>
              </a:rPr>
              <a:t>PNF (Re-)Registration</a:t>
            </a:r>
          </a:p>
          <a:p>
            <a:pPr lvl="2"/>
            <a:r>
              <a:rPr lang="en-US" sz="3300" dirty="0">
                <a:latin typeface="+mn-lt"/>
              </a:rPr>
              <a:t>Service reconfiguration / service continuity </a:t>
            </a:r>
          </a:p>
          <a:p>
            <a:pPr marL="457200" lvl="1" indent="0">
              <a:buNone/>
            </a:pPr>
            <a:r>
              <a:rPr lang="en-US" sz="3300" dirty="0">
                <a:latin typeface="+mn-lt"/>
              </a:rPr>
              <a:t>B. Subscription plan change</a:t>
            </a:r>
          </a:p>
          <a:p>
            <a:pPr lvl="2"/>
            <a:r>
              <a:rPr lang="en-US" sz="3300" dirty="0">
                <a:latin typeface="+mn-lt"/>
              </a:rPr>
              <a:t>External API</a:t>
            </a:r>
          </a:p>
          <a:p>
            <a:pPr marL="457200" lvl="1" indent="0">
              <a:buNone/>
            </a:pPr>
            <a:r>
              <a:rPr lang="en-US" sz="3300" dirty="0">
                <a:latin typeface="+mn-lt"/>
              </a:rPr>
              <a:t>C. Data Collection, Analytics and Close-Loop</a:t>
            </a:r>
          </a:p>
          <a:p>
            <a:pPr lvl="2"/>
            <a:r>
              <a:rPr lang="en-US" sz="3300" dirty="0">
                <a:latin typeface="+mn-lt"/>
              </a:rPr>
              <a:t>Including custom Data collectors and Analytics Microservices</a:t>
            </a:r>
          </a:p>
          <a:p>
            <a:pPr marL="914400" lvl="2" indent="0">
              <a:buNone/>
            </a:pPr>
            <a:endParaRPr lang="en-US" dirty="0"/>
          </a:p>
        </p:txBody>
      </p:sp>
      <p:grpSp>
        <p:nvGrpSpPr>
          <p:cNvPr id="5" name="Group 4"/>
          <p:cNvGrpSpPr/>
          <p:nvPr/>
        </p:nvGrpSpPr>
        <p:grpSpPr>
          <a:xfrm>
            <a:off x="5397343" y="1553954"/>
            <a:ext cx="4998697" cy="2049989"/>
            <a:chOff x="595315" y="2015485"/>
            <a:chExt cx="8239602" cy="2994749"/>
          </a:xfrm>
        </p:grpSpPr>
        <p:sp>
          <p:nvSpPr>
            <p:cNvPr id="6" name="Cloud 5">
              <a:extLst>
                <a:ext uri="{FF2B5EF4-FFF2-40B4-BE49-F238E27FC236}">
                  <a16:creationId xmlns:a16="http://schemas.microsoft.com/office/drawing/2014/main" id="{D0EDED22-2CD3-C847-ADC0-E55F2879AF0F}"/>
                </a:ext>
              </a:extLst>
            </p:cNvPr>
            <p:cNvSpPr/>
            <p:nvPr/>
          </p:nvSpPr>
          <p:spPr>
            <a:xfrm>
              <a:off x="1958272" y="3004474"/>
              <a:ext cx="2185721" cy="88203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rPr>
                <a:t>Metro A</a:t>
              </a:r>
            </a:p>
          </p:txBody>
        </p:sp>
        <p:sp>
          <p:nvSpPr>
            <p:cNvPr id="7" name="Cloud 6">
              <a:extLst>
                <a:ext uri="{FF2B5EF4-FFF2-40B4-BE49-F238E27FC236}">
                  <a16:creationId xmlns:a16="http://schemas.microsoft.com/office/drawing/2014/main" id="{AB046B6A-8AE9-B74B-BE70-6BA498A108D4}"/>
                </a:ext>
              </a:extLst>
            </p:cNvPr>
            <p:cNvSpPr/>
            <p:nvPr/>
          </p:nvSpPr>
          <p:spPr>
            <a:xfrm>
              <a:off x="2512577" y="3983896"/>
              <a:ext cx="2277908" cy="86261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rPr>
                <a:t>Metro B</a:t>
              </a:r>
            </a:p>
          </p:txBody>
        </p:sp>
        <p:sp>
          <p:nvSpPr>
            <p:cNvPr id="8" name="Rectangle 7">
              <a:extLst>
                <a:ext uri="{FF2B5EF4-FFF2-40B4-BE49-F238E27FC236}">
                  <a16:creationId xmlns:a16="http://schemas.microsoft.com/office/drawing/2014/main" id="{A9180751-C3D5-0A45-98F7-245B956EB143}"/>
                </a:ext>
              </a:extLst>
            </p:cNvPr>
            <p:cNvSpPr/>
            <p:nvPr/>
          </p:nvSpPr>
          <p:spPr>
            <a:xfrm>
              <a:off x="983181" y="3202444"/>
              <a:ext cx="574536" cy="242761"/>
            </a:xfrm>
            <a:prstGeom prst="rect">
              <a:avLst/>
            </a:prstGeom>
            <a:solidFill>
              <a:schemeClr val="bg2"/>
            </a:solidFill>
            <a:ln w="317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2"/>
                  </a:solidFill>
                </a:rPr>
                <a:t>RG/ONT</a:t>
              </a:r>
            </a:p>
          </p:txBody>
        </p:sp>
        <p:sp>
          <p:nvSpPr>
            <p:cNvPr id="9" name="Rectangle 8">
              <a:extLst>
                <a:ext uri="{FF2B5EF4-FFF2-40B4-BE49-F238E27FC236}">
                  <a16:creationId xmlns:a16="http://schemas.microsoft.com/office/drawing/2014/main" id="{29B40150-69D7-B947-B837-DE245CAFEED4}"/>
                </a:ext>
              </a:extLst>
            </p:cNvPr>
            <p:cNvSpPr/>
            <p:nvPr/>
          </p:nvSpPr>
          <p:spPr>
            <a:xfrm>
              <a:off x="2010871" y="3064880"/>
              <a:ext cx="501706" cy="275128"/>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2"/>
                  </a:solidFill>
                </a:rPr>
                <a:t>CO X</a:t>
              </a:r>
            </a:p>
          </p:txBody>
        </p:sp>
        <p:sp>
          <p:nvSpPr>
            <p:cNvPr id="10" name="Triangle 10">
              <a:extLst>
                <a:ext uri="{FF2B5EF4-FFF2-40B4-BE49-F238E27FC236}">
                  <a16:creationId xmlns:a16="http://schemas.microsoft.com/office/drawing/2014/main" id="{41ED2711-CF60-F340-8A93-692D783D243D}"/>
                </a:ext>
              </a:extLst>
            </p:cNvPr>
            <p:cNvSpPr/>
            <p:nvPr/>
          </p:nvSpPr>
          <p:spPr>
            <a:xfrm>
              <a:off x="1998732" y="2874716"/>
              <a:ext cx="525983" cy="202014"/>
            </a:xfrm>
            <a:prstGeom prst="triangle">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595455A-2295-3A44-A0FF-20A857806D6E}"/>
                </a:ext>
              </a:extLst>
            </p:cNvPr>
            <p:cNvSpPr/>
            <p:nvPr/>
          </p:nvSpPr>
          <p:spPr>
            <a:xfrm>
              <a:off x="2406032" y="4571380"/>
              <a:ext cx="501706" cy="275128"/>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2"/>
                  </a:solidFill>
                </a:rPr>
                <a:t>CO Y</a:t>
              </a:r>
            </a:p>
          </p:txBody>
        </p:sp>
        <p:sp>
          <p:nvSpPr>
            <p:cNvPr id="12" name="Triangle 13">
              <a:extLst>
                <a:ext uri="{FF2B5EF4-FFF2-40B4-BE49-F238E27FC236}">
                  <a16:creationId xmlns:a16="http://schemas.microsoft.com/office/drawing/2014/main" id="{77C9CEAB-5C23-6641-A676-2462CC00D123}"/>
                </a:ext>
              </a:extLst>
            </p:cNvPr>
            <p:cNvSpPr/>
            <p:nvPr/>
          </p:nvSpPr>
          <p:spPr>
            <a:xfrm>
              <a:off x="2393893" y="4381216"/>
              <a:ext cx="525983" cy="202014"/>
            </a:xfrm>
            <a:prstGeom prst="triangle">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D0BAE95A-7FFC-3A45-B62B-4C24F83F8794}"/>
                </a:ext>
              </a:extLst>
            </p:cNvPr>
            <p:cNvCxnSpPr>
              <a:stCxn id="8" idx="3"/>
              <a:endCxn id="9" idx="1"/>
            </p:cNvCxnSpPr>
            <p:nvPr/>
          </p:nvCxnSpPr>
          <p:spPr>
            <a:xfrm flipV="1">
              <a:off x="1557717" y="3202444"/>
              <a:ext cx="453154" cy="121381"/>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Smiley Face 13">
              <a:extLst>
                <a:ext uri="{FF2B5EF4-FFF2-40B4-BE49-F238E27FC236}">
                  <a16:creationId xmlns:a16="http://schemas.microsoft.com/office/drawing/2014/main" id="{A631115B-1EB9-844E-82DA-C8E338C23481}"/>
                </a:ext>
              </a:extLst>
            </p:cNvPr>
            <p:cNvSpPr/>
            <p:nvPr/>
          </p:nvSpPr>
          <p:spPr>
            <a:xfrm>
              <a:off x="633199" y="3218627"/>
              <a:ext cx="242761" cy="242761"/>
            </a:xfrm>
            <a:prstGeom prst="smileyFace">
              <a:avLst/>
            </a:prstGeom>
            <a:solidFill>
              <a:schemeClr val="bg1"/>
            </a:solid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loud 14">
              <a:extLst>
                <a:ext uri="{FF2B5EF4-FFF2-40B4-BE49-F238E27FC236}">
                  <a16:creationId xmlns:a16="http://schemas.microsoft.com/office/drawing/2014/main" id="{ABC18B52-C928-474E-84A0-1D20EBF859D4}"/>
                </a:ext>
              </a:extLst>
            </p:cNvPr>
            <p:cNvSpPr/>
            <p:nvPr/>
          </p:nvSpPr>
          <p:spPr>
            <a:xfrm>
              <a:off x="4381844" y="3177928"/>
              <a:ext cx="1987464" cy="86261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rPr>
                <a:t>Backbone</a:t>
              </a:r>
            </a:p>
          </p:txBody>
        </p:sp>
        <p:sp>
          <p:nvSpPr>
            <p:cNvPr id="16" name="Rectangle 15">
              <a:extLst>
                <a:ext uri="{FF2B5EF4-FFF2-40B4-BE49-F238E27FC236}">
                  <a16:creationId xmlns:a16="http://schemas.microsoft.com/office/drawing/2014/main" id="{9DDF885E-C534-FA47-B3D4-1CA736B3C392}"/>
                </a:ext>
              </a:extLst>
            </p:cNvPr>
            <p:cNvSpPr/>
            <p:nvPr/>
          </p:nvSpPr>
          <p:spPr>
            <a:xfrm>
              <a:off x="3985333" y="3218627"/>
              <a:ext cx="611813" cy="275128"/>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 dirty="0">
                  <a:solidFill>
                    <a:schemeClr val="tx2"/>
                  </a:solidFill>
                </a:rPr>
                <a:t>BNG1</a:t>
              </a:r>
            </a:p>
          </p:txBody>
        </p:sp>
        <p:sp>
          <p:nvSpPr>
            <p:cNvPr id="17" name="Rectangle 16">
              <a:extLst>
                <a:ext uri="{FF2B5EF4-FFF2-40B4-BE49-F238E27FC236}">
                  <a16:creationId xmlns:a16="http://schemas.microsoft.com/office/drawing/2014/main" id="{6E857530-F707-D247-BAF2-4EF91CECC2A7}"/>
                </a:ext>
              </a:extLst>
            </p:cNvPr>
            <p:cNvSpPr/>
            <p:nvPr/>
          </p:nvSpPr>
          <p:spPr>
            <a:xfrm>
              <a:off x="4284739" y="3927109"/>
              <a:ext cx="624430" cy="275128"/>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2"/>
                  </a:solidFill>
                </a:rPr>
                <a:t>BNG2</a:t>
              </a:r>
              <a:endParaRPr lang="en-US" sz="1200" dirty="0">
                <a:solidFill>
                  <a:schemeClr val="tx2"/>
                </a:solidFill>
              </a:endParaRPr>
            </a:p>
          </p:txBody>
        </p:sp>
        <p:sp>
          <p:nvSpPr>
            <p:cNvPr id="18" name="Cloud 17">
              <a:extLst>
                <a:ext uri="{FF2B5EF4-FFF2-40B4-BE49-F238E27FC236}">
                  <a16:creationId xmlns:a16="http://schemas.microsoft.com/office/drawing/2014/main" id="{99EE7EFB-C960-B44B-B042-269117CB1717}"/>
                </a:ext>
              </a:extLst>
            </p:cNvPr>
            <p:cNvSpPr/>
            <p:nvPr/>
          </p:nvSpPr>
          <p:spPr>
            <a:xfrm>
              <a:off x="6847453" y="3072951"/>
              <a:ext cx="1987464" cy="86261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rPr>
                <a:t>Internet</a:t>
              </a:r>
            </a:p>
          </p:txBody>
        </p:sp>
        <p:sp>
          <p:nvSpPr>
            <p:cNvPr id="19" name="Rectangle 18">
              <a:extLst>
                <a:ext uri="{FF2B5EF4-FFF2-40B4-BE49-F238E27FC236}">
                  <a16:creationId xmlns:a16="http://schemas.microsoft.com/office/drawing/2014/main" id="{3168AA16-CFB2-034F-A82F-C9981B4F311B}"/>
                </a:ext>
              </a:extLst>
            </p:cNvPr>
            <p:cNvSpPr/>
            <p:nvPr/>
          </p:nvSpPr>
          <p:spPr>
            <a:xfrm>
              <a:off x="6185034" y="3515652"/>
              <a:ext cx="895749" cy="394892"/>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2"/>
                  </a:solidFill>
                </a:rPr>
                <a:t>Internet peering</a:t>
              </a:r>
            </a:p>
          </p:txBody>
        </p:sp>
        <p:sp>
          <p:nvSpPr>
            <p:cNvPr id="20" name="Rectangle 19">
              <a:extLst>
                <a:ext uri="{FF2B5EF4-FFF2-40B4-BE49-F238E27FC236}">
                  <a16:creationId xmlns:a16="http://schemas.microsoft.com/office/drawing/2014/main" id="{536E15BA-9DCB-7B44-9322-9EDB64DC3826}"/>
                </a:ext>
              </a:extLst>
            </p:cNvPr>
            <p:cNvSpPr/>
            <p:nvPr/>
          </p:nvSpPr>
          <p:spPr>
            <a:xfrm>
              <a:off x="5796037" y="2875505"/>
              <a:ext cx="895749" cy="394892"/>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2"/>
                  </a:solidFill>
                </a:rPr>
                <a:t>Other  services</a:t>
              </a:r>
            </a:p>
          </p:txBody>
        </p:sp>
        <p:sp>
          <p:nvSpPr>
            <p:cNvPr id="21" name="Freeform 20">
              <a:extLst>
                <a:ext uri="{FF2B5EF4-FFF2-40B4-BE49-F238E27FC236}">
                  <a16:creationId xmlns:a16="http://schemas.microsoft.com/office/drawing/2014/main" id="{B8E92443-C79A-1141-8136-88F357C3FDA6}"/>
                </a:ext>
              </a:extLst>
            </p:cNvPr>
            <p:cNvSpPr/>
            <p:nvPr/>
          </p:nvSpPr>
          <p:spPr>
            <a:xfrm>
              <a:off x="931455" y="2963753"/>
              <a:ext cx="6425076" cy="575936"/>
            </a:xfrm>
            <a:custGeom>
              <a:avLst/>
              <a:gdLst>
                <a:gd name="connsiteX0" fmla="*/ 0 w 6425076"/>
                <a:gd name="connsiteY0" fmla="*/ 274190 h 575936"/>
                <a:gd name="connsiteX1" fmla="*/ 825387 w 6425076"/>
                <a:gd name="connsiteY1" fmla="*/ 258006 h 575936"/>
                <a:gd name="connsiteX2" fmla="*/ 1391830 w 6425076"/>
                <a:gd name="connsiteY2" fmla="*/ 31429 h 575936"/>
                <a:gd name="connsiteX3" fmla="*/ 2500439 w 6425076"/>
                <a:gd name="connsiteY3" fmla="*/ 31429 h 575936"/>
                <a:gd name="connsiteX4" fmla="*/ 3317734 w 6425076"/>
                <a:gd name="connsiteY4" fmla="*/ 306558 h 575936"/>
                <a:gd name="connsiteX5" fmla="*/ 4402067 w 6425076"/>
                <a:gd name="connsiteY5" fmla="*/ 347018 h 575936"/>
                <a:gd name="connsiteX6" fmla="*/ 5235547 w 6425076"/>
                <a:gd name="connsiteY6" fmla="*/ 549319 h 575936"/>
                <a:gd name="connsiteX7" fmla="*/ 6425076 w 6425076"/>
                <a:gd name="connsiteY7" fmla="*/ 573595 h 575936"/>
                <a:gd name="connsiteX8" fmla="*/ 6425076 w 6425076"/>
                <a:gd name="connsiteY8" fmla="*/ 573595 h 575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5076" h="575936">
                  <a:moveTo>
                    <a:pt x="0" y="274190"/>
                  </a:moveTo>
                  <a:cubicBezTo>
                    <a:pt x="296707" y="286328"/>
                    <a:pt x="593415" y="298466"/>
                    <a:pt x="825387" y="258006"/>
                  </a:cubicBezTo>
                  <a:cubicBezTo>
                    <a:pt x="1057359" y="217546"/>
                    <a:pt x="1112655" y="69192"/>
                    <a:pt x="1391830" y="31429"/>
                  </a:cubicBezTo>
                  <a:cubicBezTo>
                    <a:pt x="1671005" y="-6334"/>
                    <a:pt x="2179455" y="-14426"/>
                    <a:pt x="2500439" y="31429"/>
                  </a:cubicBezTo>
                  <a:cubicBezTo>
                    <a:pt x="2821423" y="77284"/>
                    <a:pt x="3000796" y="253960"/>
                    <a:pt x="3317734" y="306558"/>
                  </a:cubicBezTo>
                  <a:cubicBezTo>
                    <a:pt x="3634672" y="359156"/>
                    <a:pt x="4082432" y="306558"/>
                    <a:pt x="4402067" y="347018"/>
                  </a:cubicBezTo>
                  <a:cubicBezTo>
                    <a:pt x="4721703" y="387478"/>
                    <a:pt x="4898379" y="511556"/>
                    <a:pt x="5235547" y="549319"/>
                  </a:cubicBezTo>
                  <a:cubicBezTo>
                    <a:pt x="5572715" y="587082"/>
                    <a:pt x="6425076" y="573595"/>
                    <a:pt x="6425076" y="573595"/>
                  </a:cubicBezTo>
                  <a:lnTo>
                    <a:pt x="6425076" y="573595"/>
                  </a:lnTo>
                </a:path>
              </a:pathLst>
            </a:cu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F7BB73A9-E33E-C34A-8D47-0AFAED0AF269}"/>
                </a:ext>
              </a:extLst>
            </p:cNvPr>
            <p:cNvSpPr/>
            <p:nvPr/>
          </p:nvSpPr>
          <p:spPr>
            <a:xfrm>
              <a:off x="777271" y="2938330"/>
              <a:ext cx="267037" cy="267037"/>
            </a:xfrm>
            <a:prstGeom prst="ellipse">
              <a:avLst/>
            </a:prstGeom>
            <a:solidFill>
              <a:schemeClr val="accent4">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solidFill>
                </a:rPr>
                <a:t>1</a:t>
              </a:r>
            </a:p>
          </p:txBody>
        </p:sp>
        <p:sp>
          <p:nvSpPr>
            <p:cNvPr id="23" name="Smiley Face 22">
              <a:extLst>
                <a:ext uri="{FF2B5EF4-FFF2-40B4-BE49-F238E27FC236}">
                  <a16:creationId xmlns:a16="http://schemas.microsoft.com/office/drawing/2014/main" id="{B4FA685A-5605-2E48-BFBF-9E7A2C96FBA4}"/>
                </a:ext>
              </a:extLst>
            </p:cNvPr>
            <p:cNvSpPr/>
            <p:nvPr/>
          </p:nvSpPr>
          <p:spPr>
            <a:xfrm>
              <a:off x="1046329" y="4566258"/>
              <a:ext cx="242761" cy="242761"/>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E6C2140-8096-BB46-985B-2EC2181B2705}"/>
                </a:ext>
              </a:extLst>
            </p:cNvPr>
            <p:cNvSpPr/>
            <p:nvPr/>
          </p:nvSpPr>
          <p:spPr>
            <a:xfrm>
              <a:off x="1364854" y="4563907"/>
              <a:ext cx="574536" cy="242761"/>
            </a:xfrm>
            <a:prstGeom prst="rect">
              <a:avLst/>
            </a:prstGeom>
            <a:solidFill>
              <a:schemeClr val="accent1">
                <a:lumMod val="20000"/>
                <a:lumOff val="80000"/>
              </a:schemeClr>
            </a:solidFill>
            <a:ln w="317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2"/>
                  </a:solidFill>
                </a:rPr>
                <a:t>RG/ONT</a:t>
              </a:r>
            </a:p>
          </p:txBody>
        </p:sp>
        <p:cxnSp>
          <p:nvCxnSpPr>
            <p:cNvPr id="25" name="Straight Connector 24">
              <a:extLst>
                <a:ext uri="{FF2B5EF4-FFF2-40B4-BE49-F238E27FC236}">
                  <a16:creationId xmlns:a16="http://schemas.microsoft.com/office/drawing/2014/main" id="{DCA48227-05B1-084B-A45D-585C23979827}"/>
                </a:ext>
              </a:extLst>
            </p:cNvPr>
            <p:cNvCxnSpPr>
              <a:cxnSpLocks/>
              <a:stCxn id="24" idx="3"/>
              <a:endCxn id="11" idx="1"/>
            </p:cNvCxnSpPr>
            <p:nvPr/>
          </p:nvCxnSpPr>
          <p:spPr>
            <a:xfrm>
              <a:off x="1939390" y="4685288"/>
              <a:ext cx="466642" cy="23656"/>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F8226924-634F-174B-88FF-CA7040E0296F}"/>
                </a:ext>
              </a:extLst>
            </p:cNvPr>
            <p:cNvCxnSpPr>
              <a:cxnSpLocks/>
            </p:cNvCxnSpPr>
            <p:nvPr/>
          </p:nvCxnSpPr>
          <p:spPr>
            <a:xfrm>
              <a:off x="788175" y="3514559"/>
              <a:ext cx="333680" cy="973398"/>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347E78B7-4AD7-FA4A-8ED1-D02DB95452D9}"/>
                </a:ext>
              </a:extLst>
            </p:cNvPr>
            <p:cNvSpPr/>
            <p:nvPr/>
          </p:nvSpPr>
          <p:spPr>
            <a:xfrm>
              <a:off x="595315" y="3872613"/>
              <a:ext cx="267037" cy="267037"/>
            </a:xfrm>
            <a:prstGeom prst="ellipse">
              <a:avLst/>
            </a:prstGeom>
            <a:solidFill>
              <a:schemeClr val="accent4">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solidFill>
                </a:rPr>
                <a:t>2</a:t>
              </a:r>
            </a:p>
          </p:txBody>
        </p:sp>
        <p:sp>
          <p:nvSpPr>
            <p:cNvPr id="28" name="Rectangular Callout 27">
              <a:extLst>
                <a:ext uri="{FF2B5EF4-FFF2-40B4-BE49-F238E27FC236}">
                  <a16:creationId xmlns:a16="http://schemas.microsoft.com/office/drawing/2014/main" id="{A38EF661-A080-444A-932C-B90F214039A2}"/>
                </a:ext>
              </a:extLst>
            </p:cNvPr>
            <p:cNvSpPr/>
            <p:nvPr/>
          </p:nvSpPr>
          <p:spPr>
            <a:xfrm>
              <a:off x="2512577" y="2015485"/>
              <a:ext cx="1039826" cy="671071"/>
            </a:xfrm>
            <a:prstGeom prst="wedgeRectCallout">
              <a:avLst>
                <a:gd name="adj1" fmla="val -47293"/>
                <a:gd name="adj2" fmla="val 935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t>Gigabit Broadband Internet Access Service</a:t>
              </a:r>
            </a:p>
          </p:txBody>
        </p:sp>
        <p:sp>
          <p:nvSpPr>
            <p:cNvPr id="29" name="Freeform 28">
              <a:extLst>
                <a:ext uri="{FF2B5EF4-FFF2-40B4-BE49-F238E27FC236}">
                  <a16:creationId xmlns:a16="http://schemas.microsoft.com/office/drawing/2014/main" id="{22B21A12-732D-6C48-8F9A-8D2D5C93D7E5}"/>
                </a:ext>
              </a:extLst>
            </p:cNvPr>
            <p:cNvSpPr/>
            <p:nvPr/>
          </p:nvSpPr>
          <p:spPr>
            <a:xfrm>
              <a:off x="1319002" y="3730429"/>
              <a:ext cx="6028566" cy="900482"/>
            </a:xfrm>
            <a:custGeom>
              <a:avLst/>
              <a:gdLst>
                <a:gd name="connsiteX0" fmla="*/ 0 w 6028566"/>
                <a:gd name="connsiteY0" fmla="*/ 873940 h 900482"/>
                <a:gd name="connsiteX1" fmla="*/ 922492 w 6028566"/>
                <a:gd name="connsiteY1" fmla="*/ 873940 h 900482"/>
                <a:gd name="connsiteX2" fmla="*/ 1707419 w 6028566"/>
                <a:gd name="connsiteY2" fmla="*/ 898216 h 900482"/>
                <a:gd name="connsiteX3" fmla="*/ 2816028 w 6028566"/>
                <a:gd name="connsiteY3" fmla="*/ 809203 h 900482"/>
                <a:gd name="connsiteX4" fmla="*/ 3528127 w 6028566"/>
                <a:gd name="connsiteY4" fmla="*/ 380326 h 900482"/>
                <a:gd name="connsiteX5" fmla="*/ 4288778 w 6028566"/>
                <a:gd name="connsiteY5" fmla="*/ 80920 h 900482"/>
                <a:gd name="connsiteX6" fmla="*/ 6028566 w 6028566"/>
                <a:gd name="connsiteY6" fmla="*/ 0 h 90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8566" h="900482">
                  <a:moveTo>
                    <a:pt x="0" y="873940"/>
                  </a:moveTo>
                  <a:lnTo>
                    <a:pt x="922492" y="873940"/>
                  </a:lnTo>
                  <a:cubicBezTo>
                    <a:pt x="1207062" y="877986"/>
                    <a:pt x="1391830" y="909006"/>
                    <a:pt x="1707419" y="898216"/>
                  </a:cubicBezTo>
                  <a:cubicBezTo>
                    <a:pt x="2023008" y="887427"/>
                    <a:pt x="2512577" y="895518"/>
                    <a:pt x="2816028" y="809203"/>
                  </a:cubicBezTo>
                  <a:cubicBezTo>
                    <a:pt x="3119479" y="722888"/>
                    <a:pt x="3282669" y="501707"/>
                    <a:pt x="3528127" y="380326"/>
                  </a:cubicBezTo>
                  <a:cubicBezTo>
                    <a:pt x="3773585" y="258945"/>
                    <a:pt x="3872038" y="144308"/>
                    <a:pt x="4288778" y="80920"/>
                  </a:cubicBezTo>
                  <a:cubicBezTo>
                    <a:pt x="4705518" y="17532"/>
                    <a:pt x="5367042" y="8766"/>
                    <a:pt x="6028566" y="0"/>
                  </a:cubicBezTo>
                </a:path>
              </a:pathLst>
            </a:cu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0682E423-8211-644A-B855-E1C038E9AFBB}"/>
                </a:ext>
              </a:extLst>
            </p:cNvPr>
            <p:cNvSpPr/>
            <p:nvPr/>
          </p:nvSpPr>
          <p:spPr>
            <a:xfrm>
              <a:off x="1364854" y="4283300"/>
              <a:ext cx="267037" cy="267037"/>
            </a:xfrm>
            <a:prstGeom prst="ellipse">
              <a:avLst/>
            </a:prstGeom>
            <a:solidFill>
              <a:schemeClr val="accent4">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solidFill>
                </a:rPr>
                <a:t>3</a:t>
              </a:r>
            </a:p>
          </p:txBody>
        </p:sp>
        <p:sp>
          <p:nvSpPr>
            <p:cNvPr id="31" name="TextBox 30">
              <a:extLst>
                <a:ext uri="{FF2B5EF4-FFF2-40B4-BE49-F238E27FC236}">
                  <a16:creationId xmlns:a16="http://schemas.microsoft.com/office/drawing/2014/main" id="{F71AAF8C-A69F-CE42-838B-E1DD6736B913}"/>
                </a:ext>
              </a:extLst>
            </p:cNvPr>
            <p:cNvSpPr txBox="1"/>
            <p:nvPr/>
          </p:nvSpPr>
          <p:spPr>
            <a:xfrm>
              <a:off x="1265135" y="3409973"/>
              <a:ext cx="393056" cy="246221"/>
            </a:xfrm>
            <a:prstGeom prst="rect">
              <a:avLst/>
            </a:prstGeom>
            <a:noFill/>
          </p:spPr>
          <p:txBody>
            <a:bodyPr wrap="none" rtlCol="0">
              <a:spAutoFit/>
            </a:bodyPr>
            <a:lstStyle/>
            <a:p>
              <a:r>
                <a:rPr lang="en-US" sz="1000" dirty="0"/>
                <a:t>PNF</a:t>
              </a:r>
            </a:p>
          </p:txBody>
        </p:sp>
        <p:sp>
          <p:nvSpPr>
            <p:cNvPr id="32" name="TextBox 31">
              <a:extLst>
                <a:ext uri="{FF2B5EF4-FFF2-40B4-BE49-F238E27FC236}">
                  <a16:creationId xmlns:a16="http://schemas.microsoft.com/office/drawing/2014/main" id="{52044E1D-A088-4E43-B16C-972866357C63}"/>
                </a:ext>
              </a:extLst>
            </p:cNvPr>
            <p:cNvSpPr txBox="1"/>
            <p:nvPr/>
          </p:nvSpPr>
          <p:spPr>
            <a:xfrm>
              <a:off x="1652879" y="4764013"/>
              <a:ext cx="393056" cy="246221"/>
            </a:xfrm>
            <a:prstGeom prst="rect">
              <a:avLst/>
            </a:prstGeom>
            <a:noFill/>
          </p:spPr>
          <p:txBody>
            <a:bodyPr wrap="none" rtlCol="0">
              <a:spAutoFit/>
            </a:bodyPr>
            <a:lstStyle/>
            <a:p>
              <a:r>
                <a:rPr lang="en-US" sz="1000" dirty="0"/>
                <a:t>PNF</a:t>
              </a:r>
            </a:p>
          </p:txBody>
        </p:sp>
      </p:grpSp>
      <p:sp>
        <p:nvSpPr>
          <p:cNvPr id="33" name="TextBox 32">
            <a:extLst>
              <a:ext uri="{FF2B5EF4-FFF2-40B4-BE49-F238E27FC236}">
                <a16:creationId xmlns:a16="http://schemas.microsoft.com/office/drawing/2014/main" id="{A4494375-90F4-224D-A981-9D8A94B5830E}"/>
              </a:ext>
            </a:extLst>
          </p:cNvPr>
          <p:cNvSpPr txBox="1"/>
          <p:nvPr/>
        </p:nvSpPr>
        <p:spPr>
          <a:xfrm>
            <a:off x="9130801" y="1080938"/>
            <a:ext cx="2950889" cy="1277273"/>
          </a:xfrm>
          <a:prstGeom prst="rect">
            <a:avLst/>
          </a:prstGeom>
          <a:solidFill>
            <a:schemeClr val="accent4">
              <a:lumMod val="40000"/>
              <a:lumOff val="60000"/>
            </a:schemeClr>
          </a:solidFill>
        </p:spPr>
        <p:txBody>
          <a:bodyPr wrap="square" rtlCol="0">
            <a:spAutoFit/>
          </a:bodyPr>
          <a:lstStyle/>
          <a:p>
            <a:pPr marL="228600" indent="-228600">
              <a:buAutoNum type="arabicPeriod"/>
            </a:pPr>
            <a:r>
              <a:rPr lang="en-US" sz="1100" dirty="0"/>
              <a:t>ONAP provisions Broadband Internet Access Service</a:t>
            </a:r>
          </a:p>
          <a:p>
            <a:pPr marL="228600" indent="-228600">
              <a:buAutoNum type="arabicPeriod"/>
            </a:pPr>
            <a:r>
              <a:rPr lang="en-US" sz="1100" dirty="0"/>
              <a:t>Customer moves to a new location without notifying the service provider</a:t>
            </a:r>
          </a:p>
          <a:p>
            <a:pPr marL="228600" indent="-228600">
              <a:buAutoNum type="arabicPeriod"/>
            </a:pPr>
            <a:r>
              <a:rPr lang="en-US" sz="1100" dirty="0"/>
              <a:t>ONAP re-registers ONT (PNF) in a new location and re-provisions/reconfigures customer service  </a:t>
            </a:r>
          </a:p>
        </p:txBody>
      </p:sp>
      <p:sp>
        <p:nvSpPr>
          <p:cNvPr id="81" name="TextBox 80">
            <a:extLst>
              <a:ext uri="{FF2B5EF4-FFF2-40B4-BE49-F238E27FC236}">
                <a16:creationId xmlns:a16="http://schemas.microsoft.com/office/drawing/2014/main" id="{BCDB2650-6A3D-9041-AD72-91A83CAFA3C7}"/>
              </a:ext>
            </a:extLst>
          </p:cNvPr>
          <p:cNvSpPr txBox="1"/>
          <p:nvPr/>
        </p:nvSpPr>
        <p:spPr>
          <a:xfrm>
            <a:off x="6135833" y="1195726"/>
            <a:ext cx="1218603" cy="307777"/>
          </a:xfrm>
          <a:prstGeom prst="rect">
            <a:avLst/>
          </a:prstGeom>
          <a:noFill/>
        </p:spPr>
        <p:txBody>
          <a:bodyPr wrap="none" rtlCol="0">
            <a:spAutoFit/>
          </a:bodyPr>
          <a:lstStyle/>
          <a:p>
            <a:r>
              <a:rPr lang="en-US" sz="1400" b="1" dirty="0"/>
              <a:t>Nomadic ONT</a:t>
            </a:r>
          </a:p>
        </p:txBody>
      </p:sp>
      <p:cxnSp>
        <p:nvCxnSpPr>
          <p:cNvPr id="83" name="Straight Connector 82"/>
          <p:cNvCxnSpPr/>
          <p:nvPr/>
        </p:nvCxnSpPr>
        <p:spPr>
          <a:xfrm>
            <a:off x="5050037" y="3614553"/>
            <a:ext cx="6932856" cy="29607"/>
          </a:xfrm>
          <a:prstGeom prst="line">
            <a:avLst/>
          </a:prstGeom>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BCDB2650-6A3D-9041-AD72-91A83CAFA3C7}"/>
              </a:ext>
            </a:extLst>
          </p:cNvPr>
          <p:cNvSpPr txBox="1"/>
          <p:nvPr/>
        </p:nvSpPr>
        <p:spPr>
          <a:xfrm>
            <a:off x="5792350" y="3798126"/>
            <a:ext cx="2047035" cy="307777"/>
          </a:xfrm>
          <a:prstGeom prst="rect">
            <a:avLst/>
          </a:prstGeom>
          <a:noFill/>
        </p:spPr>
        <p:txBody>
          <a:bodyPr wrap="none" rtlCol="0">
            <a:spAutoFit/>
          </a:bodyPr>
          <a:lstStyle/>
          <a:p>
            <a:r>
              <a:rPr lang="en-US" sz="1400" b="1" dirty="0"/>
              <a:t>Subscription plan change</a:t>
            </a:r>
          </a:p>
        </p:txBody>
      </p:sp>
      <p:grpSp>
        <p:nvGrpSpPr>
          <p:cNvPr id="121" name="Group 120">
            <a:extLst>
              <a:ext uri="{FF2B5EF4-FFF2-40B4-BE49-F238E27FC236}">
                <a16:creationId xmlns:a16="http://schemas.microsoft.com/office/drawing/2014/main" id="{9D75D93C-B9FA-524E-BB30-B2A3957FFA26}"/>
              </a:ext>
            </a:extLst>
          </p:cNvPr>
          <p:cNvGrpSpPr/>
          <p:nvPr/>
        </p:nvGrpSpPr>
        <p:grpSpPr>
          <a:xfrm>
            <a:off x="5017763" y="4806011"/>
            <a:ext cx="5643244" cy="1592349"/>
            <a:chOff x="756620" y="2874716"/>
            <a:chExt cx="8078297" cy="2279445"/>
          </a:xfrm>
        </p:grpSpPr>
        <p:sp>
          <p:nvSpPr>
            <p:cNvPr id="122" name="Cloud 121">
              <a:extLst>
                <a:ext uri="{FF2B5EF4-FFF2-40B4-BE49-F238E27FC236}">
                  <a16:creationId xmlns:a16="http://schemas.microsoft.com/office/drawing/2014/main" id="{9BEC5DA4-1CF5-084A-846B-42F1C671982C}"/>
                </a:ext>
              </a:extLst>
            </p:cNvPr>
            <p:cNvSpPr/>
            <p:nvPr/>
          </p:nvSpPr>
          <p:spPr>
            <a:xfrm>
              <a:off x="1958272" y="3004474"/>
              <a:ext cx="2185721" cy="88203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rPr>
                <a:t>Metro A</a:t>
              </a:r>
            </a:p>
          </p:txBody>
        </p:sp>
        <p:sp>
          <p:nvSpPr>
            <p:cNvPr id="123" name="Cloud 122">
              <a:extLst>
                <a:ext uri="{FF2B5EF4-FFF2-40B4-BE49-F238E27FC236}">
                  <a16:creationId xmlns:a16="http://schemas.microsoft.com/office/drawing/2014/main" id="{F2A2D698-75FA-E441-B988-8FD296B1412A}"/>
                </a:ext>
              </a:extLst>
            </p:cNvPr>
            <p:cNvSpPr/>
            <p:nvPr/>
          </p:nvSpPr>
          <p:spPr>
            <a:xfrm>
              <a:off x="2512577" y="3983896"/>
              <a:ext cx="2277908" cy="86261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rPr>
                <a:t>Metro B</a:t>
              </a:r>
            </a:p>
          </p:txBody>
        </p:sp>
        <p:sp>
          <p:nvSpPr>
            <p:cNvPr id="124" name="Rectangle 123">
              <a:extLst>
                <a:ext uri="{FF2B5EF4-FFF2-40B4-BE49-F238E27FC236}">
                  <a16:creationId xmlns:a16="http://schemas.microsoft.com/office/drawing/2014/main" id="{ED87593A-6AEB-5C41-A5C2-27B518BED249}"/>
                </a:ext>
              </a:extLst>
            </p:cNvPr>
            <p:cNvSpPr/>
            <p:nvPr/>
          </p:nvSpPr>
          <p:spPr>
            <a:xfrm>
              <a:off x="2010871" y="3064880"/>
              <a:ext cx="501706" cy="275128"/>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2"/>
                  </a:solidFill>
                </a:rPr>
                <a:t>CO X</a:t>
              </a:r>
            </a:p>
          </p:txBody>
        </p:sp>
        <p:sp>
          <p:nvSpPr>
            <p:cNvPr id="125" name="Triangle 124">
              <a:extLst>
                <a:ext uri="{FF2B5EF4-FFF2-40B4-BE49-F238E27FC236}">
                  <a16:creationId xmlns:a16="http://schemas.microsoft.com/office/drawing/2014/main" id="{926B95C0-7898-BB48-ABA7-E8546190263B}"/>
                </a:ext>
              </a:extLst>
            </p:cNvPr>
            <p:cNvSpPr/>
            <p:nvPr/>
          </p:nvSpPr>
          <p:spPr>
            <a:xfrm>
              <a:off x="1998732" y="2874716"/>
              <a:ext cx="525983" cy="202014"/>
            </a:xfrm>
            <a:prstGeom prst="triangle">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EF4C1502-4B19-D64C-86AD-B0BD001660A0}"/>
                </a:ext>
              </a:extLst>
            </p:cNvPr>
            <p:cNvSpPr/>
            <p:nvPr/>
          </p:nvSpPr>
          <p:spPr>
            <a:xfrm>
              <a:off x="2406032" y="4571380"/>
              <a:ext cx="501706" cy="275128"/>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2"/>
                  </a:solidFill>
                </a:rPr>
                <a:t>CO Y</a:t>
              </a:r>
            </a:p>
          </p:txBody>
        </p:sp>
        <p:sp>
          <p:nvSpPr>
            <p:cNvPr id="127" name="Triangle 126">
              <a:extLst>
                <a:ext uri="{FF2B5EF4-FFF2-40B4-BE49-F238E27FC236}">
                  <a16:creationId xmlns:a16="http://schemas.microsoft.com/office/drawing/2014/main" id="{6965C08B-E1AB-D744-9006-CF6033A9570F}"/>
                </a:ext>
              </a:extLst>
            </p:cNvPr>
            <p:cNvSpPr/>
            <p:nvPr/>
          </p:nvSpPr>
          <p:spPr>
            <a:xfrm>
              <a:off x="2393893" y="4381216"/>
              <a:ext cx="525983" cy="202014"/>
            </a:xfrm>
            <a:prstGeom prst="triangle">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Cloud 127">
              <a:extLst>
                <a:ext uri="{FF2B5EF4-FFF2-40B4-BE49-F238E27FC236}">
                  <a16:creationId xmlns:a16="http://schemas.microsoft.com/office/drawing/2014/main" id="{6D253253-A0F6-E04E-B9E8-09245FC6F6D4}"/>
                </a:ext>
              </a:extLst>
            </p:cNvPr>
            <p:cNvSpPr/>
            <p:nvPr/>
          </p:nvSpPr>
          <p:spPr>
            <a:xfrm>
              <a:off x="4381844" y="3177928"/>
              <a:ext cx="1987464" cy="86261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rPr>
                <a:t>Backbone</a:t>
              </a:r>
            </a:p>
          </p:txBody>
        </p:sp>
        <p:sp>
          <p:nvSpPr>
            <p:cNvPr id="129" name="Rectangle 128">
              <a:extLst>
                <a:ext uri="{FF2B5EF4-FFF2-40B4-BE49-F238E27FC236}">
                  <a16:creationId xmlns:a16="http://schemas.microsoft.com/office/drawing/2014/main" id="{74FE2FBF-22A3-554F-BCD2-5B6D84505101}"/>
                </a:ext>
              </a:extLst>
            </p:cNvPr>
            <p:cNvSpPr/>
            <p:nvPr/>
          </p:nvSpPr>
          <p:spPr>
            <a:xfrm>
              <a:off x="3985333" y="3218627"/>
              <a:ext cx="611813" cy="275128"/>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2"/>
                  </a:solidFill>
                </a:rPr>
                <a:t>BNG1</a:t>
              </a:r>
              <a:endParaRPr lang="en-US" sz="600" dirty="0">
                <a:solidFill>
                  <a:schemeClr val="tx2"/>
                </a:solidFill>
              </a:endParaRPr>
            </a:p>
          </p:txBody>
        </p:sp>
        <p:sp>
          <p:nvSpPr>
            <p:cNvPr id="130" name="Rectangle 129">
              <a:extLst>
                <a:ext uri="{FF2B5EF4-FFF2-40B4-BE49-F238E27FC236}">
                  <a16:creationId xmlns:a16="http://schemas.microsoft.com/office/drawing/2014/main" id="{EC128375-34BF-8A4D-B81A-A5A06FE77CDA}"/>
                </a:ext>
              </a:extLst>
            </p:cNvPr>
            <p:cNvSpPr/>
            <p:nvPr/>
          </p:nvSpPr>
          <p:spPr>
            <a:xfrm>
              <a:off x="4284739" y="3927109"/>
              <a:ext cx="624430" cy="275128"/>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2"/>
                  </a:solidFill>
                </a:rPr>
                <a:t>BNG2</a:t>
              </a:r>
            </a:p>
          </p:txBody>
        </p:sp>
        <p:sp>
          <p:nvSpPr>
            <p:cNvPr id="131" name="Cloud 130">
              <a:extLst>
                <a:ext uri="{FF2B5EF4-FFF2-40B4-BE49-F238E27FC236}">
                  <a16:creationId xmlns:a16="http://schemas.microsoft.com/office/drawing/2014/main" id="{AFC51E96-0207-7049-863D-EC6E02295C8C}"/>
                </a:ext>
              </a:extLst>
            </p:cNvPr>
            <p:cNvSpPr/>
            <p:nvPr/>
          </p:nvSpPr>
          <p:spPr>
            <a:xfrm>
              <a:off x="6847453" y="3072951"/>
              <a:ext cx="1987464" cy="862612"/>
            </a:xfrm>
            <a:prstGeom prst="cloud">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rPr>
                <a:t>Internet</a:t>
              </a:r>
            </a:p>
          </p:txBody>
        </p:sp>
        <p:sp>
          <p:nvSpPr>
            <p:cNvPr id="132" name="Rectangle 131">
              <a:extLst>
                <a:ext uri="{FF2B5EF4-FFF2-40B4-BE49-F238E27FC236}">
                  <a16:creationId xmlns:a16="http://schemas.microsoft.com/office/drawing/2014/main" id="{8D5F378D-CC14-8445-8886-B7BB491E08D1}"/>
                </a:ext>
              </a:extLst>
            </p:cNvPr>
            <p:cNvSpPr/>
            <p:nvPr/>
          </p:nvSpPr>
          <p:spPr>
            <a:xfrm>
              <a:off x="6185034" y="3515652"/>
              <a:ext cx="895749" cy="394892"/>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2"/>
                  </a:solidFill>
                </a:rPr>
                <a:t>Internet peering</a:t>
              </a:r>
            </a:p>
          </p:txBody>
        </p:sp>
        <p:sp>
          <p:nvSpPr>
            <p:cNvPr id="133" name="Rectangle 132">
              <a:extLst>
                <a:ext uri="{FF2B5EF4-FFF2-40B4-BE49-F238E27FC236}">
                  <a16:creationId xmlns:a16="http://schemas.microsoft.com/office/drawing/2014/main" id="{7B136669-B1FF-6945-B92A-DBE827F02885}"/>
                </a:ext>
              </a:extLst>
            </p:cNvPr>
            <p:cNvSpPr/>
            <p:nvPr/>
          </p:nvSpPr>
          <p:spPr>
            <a:xfrm>
              <a:off x="5796037" y="2875505"/>
              <a:ext cx="895749" cy="394892"/>
            </a:xfrm>
            <a:prstGeom prst="rect">
              <a:avLst/>
            </a:prstGeom>
            <a:solidFill>
              <a:schemeClr val="accent1">
                <a:lumMod val="20000"/>
                <a:lumOff val="8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2"/>
                  </a:solidFill>
                </a:rPr>
                <a:t>Other  </a:t>
              </a:r>
              <a:r>
                <a:rPr lang="en-US" sz="1050" dirty="0">
                  <a:solidFill>
                    <a:schemeClr val="tx2"/>
                  </a:solidFill>
                </a:rPr>
                <a:t>services</a:t>
              </a:r>
              <a:endParaRPr lang="en-US" sz="1200" dirty="0">
                <a:solidFill>
                  <a:schemeClr val="tx2"/>
                </a:solidFill>
              </a:endParaRPr>
            </a:p>
          </p:txBody>
        </p:sp>
        <p:sp>
          <p:nvSpPr>
            <p:cNvPr id="134" name="Oval 133">
              <a:extLst>
                <a:ext uri="{FF2B5EF4-FFF2-40B4-BE49-F238E27FC236}">
                  <a16:creationId xmlns:a16="http://schemas.microsoft.com/office/drawing/2014/main" id="{8F46A423-6E28-5E4A-BF4D-B6AB71BF34E0}"/>
                </a:ext>
              </a:extLst>
            </p:cNvPr>
            <p:cNvSpPr/>
            <p:nvPr/>
          </p:nvSpPr>
          <p:spPr>
            <a:xfrm>
              <a:off x="1683298" y="4281683"/>
              <a:ext cx="267037" cy="267037"/>
            </a:xfrm>
            <a:prstGeom prst="ellipse">
              <a:avLst/>
            </a:prstGeom>
            <a:solidFill>
              <a:schemeClr val="accent4">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solidFill>
                </a:rPr>
                <a:t>1</a:t>
              </a:r>
            </a:p>
          </p:txBody>
        </p:sp>
        <p:sp>
          <p:nvSpPr>
            <p:cNvPr id="135" name="Smiley Face 134">
              <a:extLst>
                <a:ext uri="{FF2B5EF4-FFF2-40B4-BE49-F238E27FC236}">
                  <a16:creationId xmlns:a16="http://schemas.microsoft.com/office/drawing/2014/main" id="{25593EF1-9FE8-8E44-A3E4-BB8957C70D47}"/>
                </a:ext>
              </a:extLst>
            </p:cNvPr>
            <p:cNvSpPr/>
            <p:nvPr/>
          </p:nvSpPr>
          <p:spPr>
            <a:xfrm>
              <a:off x="1046329" y="4566258"/>
              <a:ext cx="242761" cy="242761"/>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135">
              <a:extLst>
                <a:ext uri="{FF2B5EF4-FFF2-40B4-BE49-F238E27FC236}">
                  <a16:creationId xmlns:a16="http://schemas.microsoft.com/office/drawing/2014/main" id="{156FF4D1-564F-D142-93CC-CA8EB39E799A}"/>
                </a:ext>
              </a:extLst>
            </p:cNvPr>
            <p:cNvSpPr/>
            <p:nvPr/>
          </p:nvSpPr>
          <p:spPr>
            <a:xfrm>
              <a:off x="1364854" y="4563907"/>
              <a:ext cx="574536" cy="242761"/>
            </a:xfrm>
            <a:prstGeom prst="rect">
              <a:avLst/>
            </a:prstGeom>
            <a:solidFill>
              <a:schemeClr val="accent1">
                <a:lumMod val="20000"/>
                <a:lumOff val="80000"/>
              </a:schemeClr>
            </a:solidFill>
            <a:ln w="317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 dirty="0">
                  <a:solidFill>
                    <a:schemeClr val="tx2"/>
                  </a:solidFill>
                </a:rPr>
                <a:t>RG/ONT</a:t>
              </a:r>
            </a:p>
          </p:txBody>
        </p:sp>
        <p:cxnSp>
          <p:nvCxnSpPr>
            <p:cNvPr id="137" name="Straight Connector 136">
              <a:extLst>
                <a:ext uri="{FF2B5EF4-FFF2-40B4-BE49-F238E27FC236}">
                  <a16:creationId xmlns:a16="http://schemas.microsoft.com/office/drawing/2014/main" id="{74158A8D-EF83-964B-B67C-CB6C213BAFB9}"/>
                </a:ext>
              </a:extLst>
            </p:cNvPr>
            <p:cNvCxnSpPr>
              <a:cxnSpLocks/>
              <a:stCxn id="136" idx="3"/>
              <a:endCxn id="126" idx="1"/>
            </p:cNvCxnSpPr>
            <p:nvPr/>
          </p:nvCxnSpPr>
          <p:spPr>
            <a:xfrm>
              <a:off x="1939390" y="4685288"/>
              <a:ext cx="466642" cy="23656"/>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38" name="Oval 137">
              <a:extLst>
                <a:ext uri="{FF2B5EF4-FFF2-40B4-BE49-F238E27FC236}">
                  <a16:creationId xmlns:a16="http://schemas.microsoft.com/office/drawing/2014/main" id="{0325AAE6-B77B-4F43-82B7-238410C1FE38}"/>
                </a:ext>
              </a:extLst>
            </p:cNvPr>
            <p:cNvSpPr/>
            <p:nvPr/>
          </p:nvSpPr>
          <p:spPr>
            <a:xfrm>
              <a:off x="756620" y="4576881"/>
              <a:ext cx="267037" cy="267037"/>
            </a:xfrm>
            <a:prstGeom prst="ellipse">
              <a:avLst/>
            </a:prstGeom>
            <a:solidFill>
              <a:schemeClr val="accent4">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solidFill>
                </a:rPr>
                <a:t>2</a:t>
              </a:r>
            </a:p>
          </p:txBody>
        </p:sp>
        <p:sp>
          <p:nvSpPr>
            <p:cNvPr id="139" name="Rectangular Callout 138">
              <a:extLst>
                <a:ext uri="{FF2B5EF4-FFF2-40B4-BE49-F238E27FC236}">
                  <a16:creationId xmlns:a16="http://schemas.microsoft.com/office/drawing/2014/main" id="{92A85BE5-1C82-CF40-92BF-F38EE92B518B}"/>
                </a:ext>
              </a:extLst>
            </p:cNvPr>
            <p:cNvSpPr/>
            <p:nvPr/>
          </p:nvSpPr>
          <p:spPr>
            <a:xfrm>
              <a:off x="2136971" y="3591573"/>
              <a:ext cx="1039826" cy="671071"/>
            </a:xfrm>
            <a:prstGeom prst="wedgeRectCallout">
              <a:avLst>
                <a:gd name="adj1" fmla="val -47293"/>
                <a:gd name="adj2" fmla="val 935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Gigabit Broadband Internet Access Service</a:t>
              </a:r>
            </a:p>
          </p:txBody>
        </p:sp>
        <p:sp>
          <p:nvSpPr>
            <p:cNvPr id="140" name="Freeform 139">
              <a:extLst>
                <a:ext uri="{FF2B5EF4-FFF2-40B4-BE49-F238E27FC236}">
                  <a16:creationId xmlns:a16="http://schemas.microsoft.com/office/drawing/2014/main" id="{F50F4EF7-3D82-FB4D-B319-75BD764AE0CF}"/>
                </a:ext>
              </a:extLst>
            </p:cNvPr>
            <p:cNvSpPr/>
            <p:nvPr/>
          </p:nvSpPr>
          <p:spPr>
            <a:xfrm>
              <a:off x="1319002" y="3730429"/>
              <a:ext cx="6028566" cy="900482"/>
            </a:xfrm>
            <a:custGeom>
              <a:avLst/>
              <a:gdLst>
                <a:gd name="connsiteX0" fmla="*/ 0 w 6028566"/>
                <a:gd name="connsiteY0" fmla="*/ 873940 h 900482"/>
                <a:gd name="connsiteX1" fmla="*/ 922492 w 6028566"/>
                <a:gd name="connsiteY1" fmla="*/ 873940 h 900482"/>
                <a:gd name="connsiteX2" fmla="*/ 1707419 w 6028566"/>
                <a:gd name="connsiteY2" fmla="*/ 898216 h 900482"/>
                <a:gd name="connsiteX3" fmla="*/ 2816028 w 6028566"/>
                <a:gd name="connsiteY3" fmla="*/ 809203 h 900482"/>
                <a:gd name="connsiteX4" fmla="*/ 3528127 w 6028566"/>
                <a:gd name="connsiteY4" fmla="*/ 380326 h 900482"/>
                <a:gd name="connsiteX5" fmla="*/ 4288778 w 6028566"/>
                <a:gd name="connsiteY5" fmla="*/ 80920 h 900482"/>
                <a:gd name="connsiteX6" fmla="*/ 6028566 w 6028566"/>
                <a:gd name="connsiteY6" fmla="*/ 0 h 90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8566" h="900482">
                  <a:moveTo>
                    <a:pt x="0" y="873940"/>
                  </a:moveTo>
                  <a:lnTo>
                    <a:pt x="922492" y="873940"/>
                  </a:lnTo>
                  <a:cubicBezTo>
                    <a:pt x="1207062" y="877986"/>
                    <a:pt x="1391830" y="909006"/>
                    <a:pt x="1707419" y="898216"/>
                  </a:cubicBezTo>
                  <a:cubicBezTo>
                    <a:pt x="2023008" y="887427"/>
                    <a:pt x="2512577" y="895518"/>
                    <a:pt x="2816028" y="809203"/>
                  </a:cubicBezTo>
                  <a:cubicBezTo>
                    <a:pt x="3119479" y="722888"/>
                    <a:pt x="3282669" y="501707"/>
                    <a:pt x="3528127" y="380326"/>
                  </a:cubicBezTo>
                  <a:cubicBezTo>
                    <a:pt x="3773585" y="258945"/>
                    <a:pt x="3872038" y="144308"/>
                    <a:pt x="4288778" y="80920"/>
                  </a:cubicBezTo>
                  <a:cubicBezTo>
                    <a:pt x="4705518" y="17532"/>
                    <a:pt x="5367042" y="8766"/>
                    <a:pt x="6028566" y="0"/>
                  </a:cubicBezTo>
                </a:path>
              </a:pathLst>
            </a:cu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a:extLst>
                <a:ext uri="{FF2B5EF4-FFF2-40B4-BE49-F238E27FC236}">
                  <a16:creationId xmlns:a16="http://schemas.microsoft.com/office/drawing/2014/main" id="{0401D653-A575-2A44-9193-1A92D1F9C570}"/>
                </a:ext>
              </a:extLst>
            </p:cNvPr>
            <p:cNvSpPr/>
            <p:nvPr/>
          </p:nvSpPr>
          <p:spPr>
            <a:xfrm>
              <a:off x="779292" y="4887124"/>
              <a:ext cx="267038" cy="267037"/>
            </a:xfrm>
            <a:prstGeom prst="ellipse">
              <a:avLst/>
            </a:prstGeom>
            <a:solidFill>
              <a:schemeClr val="accent4">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solidFill>
                </a:rPr>
                <a:t>3</a:t>
              </a:r>
            </a:p>
          </p:txBody>
        </p:sp>
        <p:sp>
          <p:nvSpPr>
            <p:cNvPr id="142" name="TextBox 141">
              <a:extLst>
                <a:ext uri="{FF2B5EF4-FFF2-40B4-BE49-F238E27FC236}">
                  <a16:creationId xmlns:a16="http://schemas.microsoft.com/office/drawing/2014/main" id="{5D68AC40-77ED-2249-AE34-F0D101477652}"/>
                </a:ext>
              </a:extLst>
            </p:cNvPr>
            <p:cNvSpPr txBox="1"/>
            <p:nvPr/>
          </p:nvSpPr>
          <p:spPr>
            <a:xfrm>
              <a:off x="1652879" y="4764013"/>
              <a:ext cx="393056" cy="246221"/>
            </a:xfrm>
            <a:prstGeom prst="rect">
              <a:avLst/>
            </a:prstGeom>
            <a:noFill/>
          </p:spPr>
          <p:txBody>
            <a:bodyPr wrap="none" rtlCol="0">
              <a:spAutoFit/>
            </a:bodyPr>
            <a:lstStyle/>
            <a:p>
              <a:r>
                <a:rPr lang="en-US" sz="1000" dirty="0"/>
                <a:t>PNF</a:t>
              </a:r>
            </a:p>
          </p:txBody>
        </p:sp>
        <p:sp>
          <p:nvSpPr>
            <p:cNvPr id="143" name="Freeform 142">
              <a:extLst>
                <a:ext uri="{FF2B5EF4-FFF2-40B4-BE49-F238E27FC236}">
                  <a16:creationId xmlns:a16="http://schemas.microsoft.com/office/drawing/2014/main" id="{5B06DFA4-2DB4-8540-A5DD-1D221327FAA5}"/>
                </a:ext>
              </a:extLst>
            </p:cNvPr>
            <p:cNvSpPr/>
            <p:nvPr/>
          </p:nvSpPr>
          <p:spPr>
            <a:xfrm>
              <a:off x="1340497" y="3914099"/>
              <a:ext cx="6028566" cy="900482"/>
            </a:xfrm>
            <a:custGeom>
              <a:avLst/>
              <a:gdLst>
                <a:gd name="connsiteX0" fmla="*/ 0 w 6028566"/>
                <a:gd name="connsiteY0" fmla="*/ 873940 h 900482"/>
                <a:gd name="connsiteX1" fmla="*/ 922492 w 6028566"/>
                <a:gd name="connsiteY1" fmla="*/ 873940 h 900482"/>
                <a:gd name="connsiteX2" fmla="*/ 1707419 w 6028566"/>
                <a:gd name="connsiteY2" fmla="*/ 898216 h 900482"/>
                <a:gd name="connsiteX3" fmla="*/ 2816028 w 6028566"/>
                <a:gd name="connsiteY3" fmla="*/ 809203 h 900482"/>
                <a:gd name="connsiteX4" fmla="*/ 3528127 w 6028566"/>
                <a:gd name="connsiteY4" fmla="*/ 380326 h 900482"/>
                <a:gd name="connsiteX5" fmla="*/ 4288778 w 6028566"/>
                <a:gd name="connsiteY5" fmla="*/ 80920 h 900482"/>
                <a:gd name="connsiteX6" fmla="*/ 6028566 w 6028566"/>
                <a:gd name="connsiteY6" fmla="*/ 0 h 90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8566" h="900482">
                  <a:moveTo>
                    <a:pt x="0" y="873940"/>
                  </a:moveTo>
                  <a:lnTo>
                    <a:pt x="922492" y="873940"/>
                  </a:lnTo>
                  <a:cubicBezTo>
                    <a:pt x="1207062" y="877986"/>
                    <a:pt x="1391830" y="909006"/>
                    <a:pt x="1707419" y="898216"/>
                  </a:cubicBezTo>
                  <a:cubicBezTo>
                    <a:pt x="2023008" y="887427"/>
                    <a:pt x="2512577" y="895518"/>
                    <a:pt x="2816028" y="809203"/>
                  </a:cubicBezTo>
                  <a:cubicBezTo>
                    <a:pt x="3119479" y="722888"/>
                    <a:pt x="3282669" y="501707"/>
                    <a:pt x="3528127" y="380326"/>
                  </a:cubicBezTo>
                  <a:cubicBezTo>
                    <a:pt x="3773585" y="258945"/>
                    <a:pt x="3872038" y="144308"/>
                    <a:pt x="4288778" y="80920"/>
                  </a:cubicBezTo>
                  <a:cubicBezTo>
                    <a:pt x="4705518" y="17532"/>
                    <a:pt x="5367042" y="8766"/>
                    <a:pt x="6028566" y="0"/>
                  </a:cubicBezTo>
                </a:path>
              </a:pathLst>
            </a:cu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4" name="Oval 143">
            <a:extLst>
              <a:ext uri="{FF2B5EF4-FFF2-40B4-BE49-F238E27FC236}">
                <a16:creationId xmlns:a16="http://schemas.microsoft.com/office/drawing/2014/main" id="{6013B673-4122-F744-9E8C-7D470EBA6B64}"/>
              </a:ext>
            </a:extLst>
          </p:cNvPr>
          <p:cNvSpPr/>
          <p:nvPr/>
        </p:nvSpPr>
        <p:spPr>
          <a:xfrm>
            <a:off x="5415863" y="6187227"/>
            <a:ext cx="186544" cy="186544"/>
          </a:xfrm>
          <a:prstGeom prst="ellipse">
            <a:avLst/>
          </a:prstGeom>
          <a:solidFill>
            <a:schemeClr val="accent4">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solidFill>
              </a:rPr>
              <a:t>4</a:t>
            </a:r>
          </a:p>
        </p:txBody>
      </p:sp>
      <p:sp>
        <p:nvSpPr>
          <p:cNvPr id="145" name="Rectangular Callout 144">
            <a:extLst>
              <a:ext uri="{FF2B5EF4-FFF2-40B4-BE49-F238E27FC236}">
                <a16:creationId xmlns:a16="http://schemas.microsoft.com/office/drawing/2014/main" id="{07F867E4-4084-514D-AE7F-3810C83CFC92}"/>
              </a:ext>
            </a:extLst>
          </p:cNvPr>
          <p:cNvSpPr/>
          <p:nvPr/>
        </p:nvSpPr>
        <p:spPr>
          <a:xfrm>
            <a:off x="6290518" y="2588084"/>
            <a:ext cx="602434" cy="438690"/>
          </a:xfrm>
          <a:prstGeom prst="wedgeRectCallout">
            <a:avLst>
              <a:gd name="adj1" fmla="val -47293"/>
              <a:gd name="adj2" fmla="val 935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t>Gigabit Broadband Internet Access Service</a:t>
            </a:r>
          </a:p>
        </p:txBody>
      </p:sp>
      <p:sp>
        <p:nvSpPr>
          <p:cNvPr id="34" name="TextBox 33">
            <a:extLst>
              <a:ext uri="{FF2B5EF4-FFF2-40B4-BE49-F238E27FC236}">
                <a16:creationId xmlns:a16="http://schemas.microsoft.com/office/drawing/2014/main" id="{A4494375-90F4-224D-A981-9D8A94B5830E}"/>
              </a:ext>
            </a:extLst>
          </p:cNvPr>
          <p:cNvSpPr txBox="1"/>
          <p:nvPr/>
        </p:nvSpPr>
        <p:spPr>
          <a:xfrm>
            <a:off x="9004258" y="3676436"/>
            <a:ext cx="2999742" cy="1446550"/>
          </a:xfrm>
          <a:prstGeom prst="rect">
            <a:avLst/>
          </a:prstGeom>
          <a:solidFill>
            <a:schemeClr val="accent4">
              <a:lumMod val="40000"/>
              <a:lumOff val="60000"/>
            </a:schemeClr>
          </a:solidFill>
        </p:spPr>
        <p:txBody>
          <a:bodyPr wrap="square" rtlCol="0">
            <a:spAutoFit/>
          </a:bodyPr>
          <a:lstStyle/>
          <a:p>
            <a:pPr marL="228600" indent="-228600">
              <a:buAutoNum type="arabicPeriod"/>
            </a:pPr>
            <a:r>
              <a:rPr lang="en-US" sz="1100" dirty="0"/>
              <a:t>ONAP provisions 1Gbps Broadband Internet Access Service</a:t>
            </a:r>
          </a:p>
          <a:p>
            <a:pPr marL="228600" indent="-228600">
              <a:buAutoNum type="arabicPeriod"/>
            </a:pPr>
            <a:r>
              <a:rPr lang="en-US" sz="1100" dirty="0"/>
              <a:t>Customer upgrades subscription plan to 10Gbps using customer portal</a:t>
            </a:r>
          </a:p>
          <a:p>
            <a:pPr marL="228600" indent="-228600">
              <a:buAutoNum type="arabicPeriod"/>
            </a:pPr>
            <a:r>
              <a:rPr lang="en-US" sz="1100" dirty="0"/>
              <a:t>BSS requests ONAP to change the service for a given customer</a:t>
            </a:r>
          </a:p>
          <a:p>
            <a:pPr marL="228600" indent="-228600">
              <a:buAutoNum type="arabicPeriod"/>
            </a:pPr>
            <a:r>
              <a:rPr lang="en-US" sz="1100" dirty="0"/>
              <a:t>ONAP reconfigures customer service to 10Gbps</a:t>
            </a:r>
          </a:p>
        </p:txBody>
      </p:sp>
      <p:sp>
        <p:nvSpPr>
          <p:cNvPr id="35" name="TextBox 34">
            <a:extLst>
              <a:ext uri="{FF2B5EF4-FFF2-40B4-BE49-F238E27FC236}">
                <a16:creationId xmlns:a16="http://schemas.microsoft.com/office/drawing/2014/main" id="{34CFB7F0-2856-1E41-8A0A-D2AAFB552988}"/>
              </a:ext>
            </a:extLst>
          </p:cNvPr>
          <p:cNvSpPr txBox="1"/>
          <p:nvPr/>
        </p:nvSpPr>
        <p:spPr>
          <a:xfrm>
            <a:off x="156975" y="6250660"/>
            <a:ext cx="4414991" cy="246221"/>
          </a:xfrm>
          <a:prstGeom prst="rect">
            <a:avLst/>
          </a:prstGeom>
          <a:noFill/>
        </p:spPr>
        <p:txBody>
          <a:bodyPr wrap="none" rtlCol="0">
            <a:spAutoFit/>
          </a:bodyPr>
          <a:lstStyle/>
          <a:p>
            <a:r>
              <a:rPr lang="en-US" sz="1000" dirty="0"/>
              <a:t>(*) </a:t>
            </a:r>
            <a:r>
              <a:rPr lang="en-US" sz="1000" dirty="0">
                <a:hlinkClick r:id="rId3"/>
              </a:rPr>
              <a:t>https://wiki.broadband-forum.org/pages/viewpage.action?pageId=52265462</a:t>
            </a:r>
            <a:r>
              <a:rPr lang="en-US" sz="1000" dirty="0"/>
              <a:t> </a:t>
            </a:r>
          </a:p>
        </p:txBody>
      </p:sp>
    </p:spTree>
    <p:extLst>
      <p:ext uri="{BB962C8B-B14F-4D97-AF65-F5344CB8AC3E}">
        <p14:creationId xmlns:p14="http://schemas.microsoft.com/office/powerpoint/2010/main" val="304470149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3B9A24-410C-A44E-812F-C99F59BF3690}"/>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E214FA46-ADF0-EE46-9DB2-770FAF2CE710}"/>
              </a:ext>
            </a:extLst>
          </p:cNvPr>
          <p:cNvSpPr>
            <a:spLocks noGrp="1"/>
          </p:cNvSpPr>
          <p:nvPr>
            <p:ph type="title"/>
          </p:nvPr>
        </p:nvSpPr>
        <p:spPr/>
        <p:txBody>
          <a:bodyPr>
            <a:normAutofit fontScale="90000"/>
          </a:bodyPr>
          <a:lstStyle/>
          <a:p>
            <a:r>
              <a:rPr lang="en-US" dirty="0"/>
              <a:t>ONAP BBS. E2E CFS Onboarding &amp; Service Design</a:t>
            </a:r>
          </a:p>
        </p:txBody>
      </p:sp>
      <p:pic>
        <p:nvPicPr>
          <p:cNvPr id="6" name="Picture 5">
            <a:extLst>
              <a:ext uri="{FF2B5EF4-FFF2-40B4-BE49-F238E27FC236}">
                <a16:creationId xmlns:a16="http://schemas.microsoft.com/office/drawing/2014/main" id="{806D7D69-D073-C746-AEF4-A34BDDDE99A9}"/>
              </a:ext>
            </a:extLst>
          </p:cNvPr>
          <p:cNvPicPr>
            <a:picLocks noChangeAspect="1"/>
          </p:cNvPicPr>
          <p:nvPr/>
        </p:nvPicPr>
        <p:blipFill>
          <a:blip r:embed="rId2"/>
          <a:stretch>
            <a:fillRect/>
          </a:stretch>
        </p:blipFill>
        <p:spPr>
          <a:xfrm>
            <a:off x="314961" y="2603383"/>
            <a:ext cx="9580923" cy="3640027"/>
          </a:xfrm>
          <a:prstGeom prst="rect">
            <a:avLst/>
          </a:prstGeom>
        </p:spPr>
      </p:pic>
      <p:pic>
        <p:nvPicPr>
          <p:cNvPr id="8" name="Picture 7" descr="A screenshot of a cell phone&#13;&#10;&#13;&#10;Description automatically generated">
            <a:extLst>
              <a:ext uri="{FF2B5EF4-FFF2-40B4-BE49-F238E27FC236}">
                <a16:creationId xmlns:a16="http://schemas.microsoft.com/office/drawing/2014/main" id="{165DBF21-3771-634A-B49E-4C3F0E14DB2C}"/>
              </a:ext>
            </a:extLst>
          </p:cNvPr>
          <p:cNvPicPr>
            <a:picLocks noChangeAspect="1"/>
          </p:cNvPicPr>
          <p:nvPr/>
        </p:nvPicPr>
        <p:blipFill>
          <a:blip r:embed="rId3"/>
          <a:stretch>
            <a:fillRect/>
          </a:stretch>
        </p:blipFill>
        <p:spPr>
          <a:xfrm>
            <a:off x="4903899" y="1258543"/>
            <a:ext cx="6096000" cy="1886405"/>
          </a:xfrm>
          <a:prstGeom prst="rect">
            <a:avLst/>
          </a:prstGeom>
        </p:spPr>
      </p:pic>
      <p:cxnSp>
        <p:nvCxnSpPr>
          <p:cNvPr id="10" name="Straight Arrow Connector 9">
            <a:extLst>
              <a:ext uri="{FF2B5EF4-FFF2-40B4-BE49-F238E27FC236}">
                <a16:creationId xmlns:a16="http://schemas.microsoft.com/office/drawing/2014/main" id="{0208B26E-C367-C249-853C-99DCF16E9189}"/>
              </a:ext>
            </a:extLst>
          </p:cNvPr>
          <p:cNvCxnSpPr/>
          <p:nvPr/>
        </p:nvCxnSpPr>
        <p:spPr>
          <a:xfrm flipH="1">
            <a:off x="3177246" y="2404616"/>
            <a:ext cx="1928177" cy="1534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1BE74F9-1139-D441-80C3-C79B6EB3F9D1}"/>
              </a:ext>
            </a:extLst>
          </p:cNvPr>
          <p:cNvCxnSpPr>
            <a:cxnSpLocks/>
          </p:cNvCxnSpPr>
          <p:nvPr/>
        </p:nvCxnSpPr>
        <p:spPr>
          <a:xfrm flipH="1">
            <a:off x="3471537" y="2404616"/>
            <a:ext cx="2674182" cy="1534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0258A01-F115-3143-BC0A-6646C4949715}"/>
              </a:ext>
            </a:extLst>
          </p:cNvPr>
          <p:cNvCxnSpPr>
            <a:cxnSpLocks/>
          </p:cNvCxnSpPr>
          <p:nvPr/>
        </p:nvCxnSpPr>
        <p:spPr>
          <a:xfrm flipH="1">
            <a:off x="4732777" y="2404616"/>
            <a:ext cx="2686664" cy="154384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0A461E7-36E1-A64D-B3D3-91336FF40C1A}"/>
              </a:ext>
            </a:extLst>
          </p:cNvPr>
          <p:cNvCxnSpPr>
            <a:cxnSpLocks/>
          </p:cNvCxnSpPr>
          <p:nvPr/>
        </p:nvCxnSpPr>
        <p:spPr>
          <a:xfrm flipH="1">
            <a:off x="6537786" y="2404616"/>
            <a:ext cx="1852591" cy="15345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961895C-A8AB-B047-B3C7-3F23CAC1E09A}"/>
              </a:ext>
            </a:extLst>
          </p:cNvPr>
          <p:cNvCxnSpPr>
            <a:cxnSpLocks/>
          </p:cNvCxnSpPr>
          <p:nvPr/>
        </p:nvCxnSpPr>
        <p:spPr>
          <a:xfrm flipH="1">
            <a:off x="5399716" y="1763485"/>
            <a:ext cx="1697889" cy="16002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E87E0490-46AF-1E4D-83F4-1007524D718A}"/>
              </a:ext>
            </a:extLst>
          </p:cNvPr>
          <p:cNvCxnSpPr>
            <a:cxnSpLocks/>
          </p:cNvCxnSpPr>
          <p:nvPr/>
        </p:nvCxnSpPr>
        <p:spPr>
          <a:xfrm flipH="1" flipV="1">
            <a:off x="3630383" y="4423396"/>
            <a:ext cx="147138" cy="549430"/>
          </a:xfrm>
          <a:prstGeom prst="straightConnector1">
            <a:avLst/>
          </a:prstGeom>
          <a:ln>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9E6AAF8-C26A-5146-A592-E94D98B46728}"/>
              </a:ext>
            </a:extLst>
          </p:cNvPr>
          <p:cNvCxnSpPr>
            <a:cxnSpLocks/>
          </p:cNvCxnSpPr>
          <p:nvPr/>
        </p:nvCxnSpPr>
        <p:spPr>
          <a:xfrm flipV="1">
            <a:off x="5088060" y="4350090"/>
            <a:ext cx="0" cy="348021"/>
          </a:xfrm>
          <a:prstGeom prst="straightConnector1">
            <a:avLst/>
          </a:prstGeom>
          <a:ln>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8E2A127-18BA-1547-B699-11094BA81022}"/>
              </a:ext>
            </a:extLst>
          </p:cNvPr>
          <p:cNvCxnSpPr>
            <a:cxnSpLocks/>
          </p:cNvCxnSpPr>
          <p:nvPr/>
        </p:nvCxnSpPr>
        <p:spPr>
          <a:xfrm flipV="1">
            <a:off x="6974634" y="4387780"/>
            <a:ext cx="0" cy="366517"/>
          </a:xfrm>
          <a:prstGeom prst="straightConnector1">
            <a:avLst/>
          </a:prstGeom>
          <a:ln>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7242817B-B875-474B-BFF4-6A3E5F111F6F}"/>
              </a:ext>
            </a:extLst>
          </p:cNvPr>
          <p:cNvSpPr txBox="1"/>
          <p:nvPr/>
        </p:nvSpPr>
        <p:spPr>
          <a:xfrm>
            <a:off x="2888663" y="4580257"/>
            <a:ext cx="803105" cy="276999"/>
          </a:xfrm>
          <a:prstGeom prst="rect">
            <a:avLst/>
          </a:prstGeom>
          <a:noFill/>
        </p:spPr>
        <p:txBody>
          <a:bodyPr wrap="none" rtlCol="0">
            <a:spAutoFit/>
          </a:bodyPr>
          <a:lstStyle/>
          <a:p>
            <a:r>
              <a:rPr lang="en-US" sz="1200" b="1" dirty="0">
                <a:solidFill>
                  <a:schemeClr val="accent2"/>
                </a:solidFill>
              </a:rPr>
              <a:t>Discovery</a:t>
            </a:r>
          </a:p>
        </p:txBody>
      </p:sp>
      <p:sp>
        <p:nvSpPr>
          <p:cNvPr id="52" name="Rectangle 51">
            <a:extLst>
              <a:ext uri="{FF2B5EF4-FFF2-40B4-BE49-F238E27FC236}">
                <a16:creationId xmlns:a16="http://schemas.microsoft.com/office/drawing/2014/main" id="{1379ECA6-D96D-7846-A0E1-EE75DE613664}"/>
              </a:ext>
            </a:extLst>
          </p:cNvPr>
          <p:cNvSpPr/>
          <p:nvPr/>
        </p:nvSpPr>
        <p:spPr>
          <a:xfrm>
            <a:off x="402515" y="4800994"/>
            <a:ext cx="1944414" cy="1250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583971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dissolv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par>
                                <p:cTn id="18" presetID="9"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dissolve">
                                      <p:cBhvr>
                                        <p:cTn id="20" dur="500"/>
                                        <p:tgtEl>
                                          <p:spTgt spid="10"/>
                                        </p:tgtEl>
                                      </p:cBhvr>
                                    </p:animEffect>
                                  </p:childTnLst>
                                </p:cTn>
                              </p:par>
                              <p:par>
                                <p:cTn id="21" presetID="9"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par>
                                <p:cTn id="24" presetID="9"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dissolv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3B9A24-410C-A44E-812F-C99F59BF3690}"/>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E214FA46-ADF0-EE46-9DB2-770FAF2CE710}"/>
              </a:ext>
            </a:extLst>
          </p:cNvPr>
          <p:cNvSpPr>
            <a:spLocks noGrp="1"/>
          </p:cNvSpPr>
          <p:nvPr>
            <p:ph type="title"/>
          </p:nvPr>
        </p:nvSpPr>
        <p:spPr/>
        <p:txBody>
          <a:bodyPr>
            <a:normAutofit fontScale="90000"/>
          </a:bodyPr>
          <a:lstStyle/>
          <a:p>
            <a:r>
              <a:rPr lang="en-US" dirty="0"/>
              <a:t>ONAP BBS. CFS Service Ordering and Provisioning</a:t>
            </a:r>
          </a:p>
        </p:txBody>
      </p:sp>
      <p:pic>
        <p:nvPicPr>
          <p:cNvPr id="6" name="Picture 5">
            <a:extLst>
              <a:ext uri="{FF2B5EF4-FFF2-40B4-BE49-F238E27FC236}">
                <a16:creationId xmlns:a16="http://schemas.microsoft.com/office/drawing/2014/main" id="{806D7D69-D073-C746-AEF4-A34BDDDE99A9}"/>
              </a:ext>
            </a:extLst>
          </p:cNvPr>
          <p:cNvPicPr>
            <a:picLocks noChangeAspect="1"/>
          </p:cNvPicPr>
          <p:nvPr/>
        </p:nvPicPr>
        <p:blipFill>
          <a:blip r:embed="rId2"/>
          <a:stretch>
            <a:fillRect/>
          </a:stretch>
        </p:blipFill>
        <p:spPr>
          <a:xfrm>
            <a:off x="955973" y="2130020"/>
            <a:ext cx="9580923" cy="3640027"/>
          </a:xfrm>
          <a:prstGeom prst="rect">
            <a:avLst/>
          </a:prstGeom>
        </p:spPr>
      </p:pic>
      <p:grpSp>
        <p:nvGrpSpPr>
          <p:cNvPr id="7" name="Group 6">
            <a:extLst>
              <a:ext uri="{FF2B5EF4-FFF2-40B4-BE49-F238E27FC236}">
                <a16:creationId xmlns:a16="http://schemas.microsoft.com/office/drawing/2014/main" id="{03D9A227-FAB4-6C40-AF41-CD8EFD395998}"/>
              </a:ext>
            </a:extLst>
          </p:cNvPr>
          <p:cNvGrpSpPr/>
          <p:nvPr/>
        </p:nvGrpSpPr>
        <p:grpSpPr>
          <a:xfrm>
            <a:off x="7111150" y="2590745"/>
            <a:ext cx="1258066" cy="599154"/>
            <a:chOff x="8138160" y="2364829"/>
            <a:chExt cx="1258066" cy="599154"/>
          </a:xfrm>
        </p:grpSpPr>
        <p:sp>
          <p:nvSpPr>
            <p:cNvPr id="4" name="Folded Corner 3">
              <a:extLst>
                <a:ext uri="{FF2B5EF4-FFF2-40B4-BE49-F238E27FC236}">
                  <a16:creationId xmlns:a16="http://schemas.microsoft.com/office/drawing/2014/main" id="{E7B1C5A9-E08F-0847-9B30-7ACDD9078130}"/>
                </a:ext>
              </a:extLst>
            </p:cNvPr>
            <p:cNvSpPr/>
            <p:nvPr/>
          </p:nvSpPr>
          <p:spPr>
            <a:xfrm>
              <a:off x="8138160" y="2364829"/>
              <a:ext cx="1258066" cy="599154"/>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EEBC533-709D-CB42-9F16-BAB126237846}"/>
                </a:ext>
              </a:extLst>
            </p:cNvPr>
            <p:cNvSpPr/>
            <p:nvPr/>
          </p:nvSpPr>
          <p:spPr>
            <a:xfrm>
              <a:off x="8599039" y="2394764"/>
              <a:ext cx="325820" cy="243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D1B3509-E07D-E045-876C-01280107628E}"/>
                </a:ext>
              </a:extLst>
            </p:cNvPr>
            <p:cNvSpPr/>
            <p:nvPr/>
          </p:nvSpPr>
          <p:spPr>
            <a:xfrm>
              <a:off x="8255350" y="2774731"/>
              <a:ext cx="163436" cy="133640"/>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7880C18-C42E-C941-9F83-09850CFA9A31}"/>
                </a:ext>
              </a:extLst>
            </p:cNvPr>
            <p:cNvSpPr/>
            <p:nvPr/>
          </p:nvSpPr>
          <p:spPr>
            <a:xfrm>
              <a:off x="8517321" y="2798483"/>
              <a:ext cx="163436" cy="133640"/>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6578EA8-06A3-2D48-8C97-9DCAA52C5C12}"/>
                </a:ext>
              </a:extLst>
            </p:cNvPr>
            <p:cNvSpPr/>
            <p:nvPr/>
          </p:nvSpPr>
          <p:spPr>
            <a:xfrm>
              <a:off x="8761423" y="2784083"/>
              <a:ext cx="163436" cy="133640"/>
            </a:xfrm>
            <a:prstGeom prst="rect">
              <a:avLst/>
            </a:prstGeom>
            <a:solidFill>
              <a:schemeClr val="accent1">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1049357-9D66-E84F-9B0B-1D31157C3946}"/>
                </a:ext>
              </a:extLst>
            </p:cNvPr>
            <p:cNvSpPr/>
            <p:nvPr/>
          </p:nvSpPr>
          <p:spPr>
            <a:xfrm>
              <a:off x="9023394" y="2784083"/>
              <a:ext cx="163436" cy="133640"/>
            </a:xfrm>
            <a:prstGeom prst="rect">
              <a:avLst/>
            </a:prstGeom>
            <a:solidFill>
              <a:srgbClr val="FF7C8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a:extLst>
              <a:ext uri="{FF2B5EF4-FFF2-40B4-BE49-F238E27FC236}">
                <a16:creationId xmlns:a16="http://schemas.microsoft.com/office/drawing/2014/main" id="{398228AD-A464-CC43-A65E-ED76099CD9D6}"/>
              </a:ext>
            </a:extLst>
          </p:cNvPr>
          <p:cNvSpPr/>
          <p:nvPr/>
        </p:nvSpPr>
        <p:spPr>
          <a:xfrm>
            <a:off x="3259033" y="3660792"/>
            <a:ext cx="163436" cy="133640"/>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949E4B46-9E8C-6049-B870-655C2DB3655C}"/>
              </a:ext>
            </a:extLst>
          </p:cNvPr>
          <p:cNvSpPr/>
          <p:nvPr/>
        </p:nvSpPr>
        <p:spPr>
          <a:xfrm>
            <a:off x="3246391" y="3816393"/>
            <a:ext cx="163436" cy="133640"/>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3D9213A-8D68-2543-96EB-33461D9068EF}"/>
              </a:ext>
            </a:extLst>
          </p:cNvPr>
          <p:cNvSpPr/>
          <p:nvPr/>
        </p:nvSpPr>
        <p:spPr>
          <a:xfrm>
            <a:off x="5112082" y="3682753"/>
            <a:ext cx="163436" cy="133640"/>
          </a:xfrm>
          <a:prstGeom prst="rect">
            <a:avLst/>
          </a:prstGeom>
          <a:solidFill>
            <a:schemeClr val="accent1">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1E8CD92-C2C4-404F-BEDF-E4E0F0E8FDB6}"/>
              </a:ext>
            </a:extLst>
          </p:cNvPr>
          <p:cNvSpPr/>
          <p:nvPr/>
        </p:nvSpPr>
        <p:spPr>
          <a:xfrm>
            <a:off x="6947714" y="3682753"/>
            <a:ext cx="163436" cy="133640"/>
          </a:xfrm>
          <a:prstGeom prst="rect">
            <a:avLst/>
          </a:prstGeom>
          <a:solidFill>
            <a:srgbClr val="FF7C8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miley Face 7">
            <a:extLst>
              <a:ext uri="{FF2B5EF4-FFF2-40B4-BE49-F238E27FC236}">
                <a16:creationId xmlns:a16="http://schemas.microsoft.com/office/drawing/2014/main" id="{BC52D91B-ADBC-7547-8C1D-C211383C0264}"/>
              </a:ext>
            </a:extLst>
          </p:cNvPr>
          <p:cNvSpPr/>
          <p:nvPr/>
        </p:nvSpPr>
        <p:spPr>
          <a:xfrm>
            <a:off x="1758231" y="1763088"/>
            <a:ext cx="366932" cy="36693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a:extLst>
              <a:ext uri="{FF2B5EF4-FFF2-40B4-BE49-F238E27FC236}">
                <a16:creationId xmlns:a16="http://schemas.microsoft.com/office/drawing/2014/main" id="{195C042B-390E-3A4E-9B57-5891F3DB4623}"/>
              </a:ext>
            </a:extLst>
          </p:cNvPr>
          <p:cNvCxnSpPr>
            <a:cxnSpLocks/>
            <a:stCxn id="8" idx="6"/>
          </p:cNvCxnSpPr>
          <p:nvPr/>
        </p:nvCxnSpPr>
        <p:spPr>
          <a:xfrm>
            <a:off x="2125163" y="1946554"/>
            <a:ext cx="2060957" cy="289499"/>
          </a:xfrm>
          <a:prstGeom prst="bentConnector3">
            <a:avLst>
              <a:gd name="adj1" fmla="val 99977"/>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89790C0-DDD7-5844-A97C-1E74E6188149}"/>
              </a:ext>
            </a:extLst>
          </p:cNvPr>
          <p:cNvSpPr txBox="1"/>
          <p:nvPr/>
        </p:nvSpPr>
        <p:spPr>
          <a:xfrm>
            <a:off x="2333929" y="1684944"/>
            <a:ext cx="1824923" cy="523220"/>
          </a:xfrm>
          <a:prstGeom prst="rect">
            <a:avLst/>
          </a:prstGeom>
          <a:noFill/>
        </p:spPr>
        <p:txBody>
          <a:bodyPr wrap="none" rtlCol="0">
            <a:spAutoFit/>
          </a:bodyPr>
          <a:lstStyle/>
          <a:p>
            <a:r>
              <a:rPr lang="en-US" sz="1400" dirty="0"/>
              <a:t>Customer orders HSIA </a:t>
            </a:r>
          </a:p>
          <a:p>
            <a:r>
              <a:rPr lang="en-US" sz="1400" dirty="0"/>
              <a:t>using customer portal</a:t>
            </a:r>
          </a:p>
        </p:txBody>
      </p:sp>
      <p:sp>
        <p:nvSpPr>
          <p:cNvPr id="16" name="Oval 15">
            <a:extLst>
              <a:ext uri="{FF2B5EF4-FFF2-40B4-BE49-F238E27FC236}">
                <a16:creationId xmlns:a16="http://schemas.microsoft.com/office/drawing/2014/main" id="{ED7FFFF1-9510-704B-A3E0-1D3AA4B67802}"/>
              </a:ext>
            </a:extLst>
          </p:cNvPr>
          <p:cNvSpPr/>
          <p:nvPr/>
        </p:nvSpPr>
        <p:spPr>
          <a:xfrm>
            <a:off x="2148058" y="1470745"/>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30" name="TextBox 29">
            <a:extLst>
              <a:ext uri="{FF2B5EF4-FFF2-40B4-BE49-F238E27FC236}">
                <a16:creationId xmlns:a16="http://schemas.microsoft.com/office/drawing/2014/main" id="{6EB0A0E1-F5C5-6A4F-BB89-B8EE980EDB74}"/>
              </a:ext>
            </a:extLst>
          </p:cNvPr>
          <p:cNvSpPr txBox="1"/>
          <p:nvPr/>
        </p:nvSpPr>
        <p:spPr>
          <a:xfrm>
            <a:off x="8358728" y="2350199"/>
            <a:ext cx="1895199" cy="307777"/>
          </a:xfrm>
          <a:prstGeom prst="rect">
            <a:avLst/>
          </a:prstGeom>
          <a:noFill/>
        </p:spPr>
        <p:txBody>
          <a:bodyPr wrap="none" rtlCol="0">
            <a:spAutoFit/>
          </a:bodyPr>
          <a:lstStyle/>
          <a:p>
            <a:r>
              <a:rPr lang="en-US" sz="1400" dirty="0"/>
              <a:t>CFS HSIA in SDC catalog</a:t>
            </a:r>
          </a:p>
        </p:txBody>
      </p:sp>
      <p:sp>
        <p:nvSpPr>
          <p:cNvPr id="31" name="Oval 30">
            <a:extLst>
              <a:ext uri="{FF2B5EF4-FFF2-40B4-BE49-F238E27FC236}">
                <a16:creationId xmlns:a16="http://schemas.microsoft.com/office/drawing/2014/main" id="{8259E2D8-9686-874A-A637-A2529947A65A}"/>
              </a:ext>
            </a:extLst>
          </p:cNvPr>
          <p:cNvSpPr/>
          <p:nvPr/>
        </p:nvSpPr>
        <p:spPr>
          <a:xfrm>
            <a:off x="8172857" y="2136000"/>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a:t>
            </a:r>
          </a:p>
        </p:txBody>
      </p:sp>
      <p:cxnSp>
        <p:nvCxnSpPr>
          <p:cNvPr id="18" name="Straight Arrow Connector 17">
            <a:extLst>
              <a:ext uri="{FF2B5EF4-FFF2-40B4-BE49-F238E27FC236}">
                <a16:creationId xmlns:a16="http://schemas.microsoft.com/office/drawing/2014/main" id="{5B01BAB7-5EAE-2B49-BBDF-336D5E5CEDFD}"/>
              </a:ext>
            </a:extLst>
          </p:cNvPr>
          <p:cNvCxnSpPr/>
          <p:nvPr/>
        </p:nvCxnSpPr>
        <p:spPr>
          <a:xfrm>
            <a:off x="4186120" y="2657976"/>
            <a:ext cx="0" cy="20670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370DD56F-41C8-9F4C-B34F-EBD7E3C0686E}"/>
              </a:ext>
            </a:extLst>
          </p:cNvPr>
          <p:cNvSpPr/>
          <p:nvPr/>
        </p:nvSpPr>
        <p:spPr>
          <a:xfrm>
            <a:off x="3789417" y="2594480"/>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33" name="TextBox 32">
            <a:extLst>
              <a:ext uri="{FF2B5EF4-FFF2-40B4-BE49-F238E27FC236}">
                <a16:creationId xmlns:a16="http://schemas.microsoft.com/office/drawing/2014/main" id="{AAD86C4D-8BA7-C047-A936-2C938B8DD601}"/>
              </a:ext>
            </a:extLst>
          </p:cNvPr>
          <p:cNvSpPr txBox="1"/>
          <p:nvPr/>
        </p:nvSpPr>
        <p:spPr>
          <a:xfrm>
            <a:off x="2509039" y="2613476"/>
            <a:ext cx="1389297" cy="307777"/>
          </a:xfrm>
          <a:prstGeom prst="rect">
            <a:avLst/>
          </a:prstGeom>
          <a:noFill/>
        </p:spPr>
        <p:txBody>
          <a:bodyPr wrap="square" rtlCol="0">
            <a:spAutoFit/>
          </a:bodyPr>
          <a:lstStyle/>
          <a:p>
            <a:r>
              <a:rPr lang="en-US" sz="1400" dirty="0"/>
              <a:t>CFS ready</a:t>
            </a:r>
          </a:p>
        </p:txBody>
      </p:sp>
      <p:sp>
        <p:nvSpPr>
          <p:cNvPr id="34" name="Oval 33">
            <a:extLst>
              <a:ext uri="{FF2B5EF4-FFF2-40B4-BE49-F238E27FC236}">
                <a16:creationId xmlns:a16="http://schemas.microsoft.com/office/drawing/2014/main" id="{24C31284-EA36-F24E-ABA0-DB9A14EBC782}"/>
              </a:ext>
            </a:extLst>
          </p:cNvPr>
          <p:cNvSpPr/>
          <p:nvPr/>
        </p:nvSpPr>
        <p:spPr>
          <a:xfrm>
            <a:off x="4542827" y="3192527"/>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35" name="TextBox 34">
            <a:extLst>
              <a:ext uri="{FF2B5EF4-FFF2-40B4-BE49-F238E27FC236}">
                <a16:creationId xmlns:a16="http://schemas.microsoft.com/office/drawing/2014/main" id="{4352B489-9EF1-7F4E-ACC4-09B48472DDCA}"/>
              </a:ext>
            </a:extLst>
          </p:cNvPr>
          <p:cNvSpPr txBox="1"/>
          <p:nvPr/>
        </p:nvSpPr>
        <p:spPr>
          <a:xfrm>
            <a:off x="4789673" y="3230839"/>
            <a:ext cx="4031510" cy="307777"/>
          </a:xfrm>
          <a:prstGeom prst="rect">
            <a:avLst/>
          </a:prstGeom>
          <a:noFill/>
        </p:spPr>
        <p:txBody>
          <a:bodyPr wrap="square" rtlCol="0">
            <a:spAutoFit/>
          </a:bodyPr>
          <a:lstStyle/>
          <a:p>
            <a:r>
              <a:rPr lang="en-US" sz="1400" dirty="0"/>
              <a:t>ONAP creates CFS and waits for ONT registration</a:t>
            </a:r>
          </a:p>
        </p:txBody>
      </p:sp>
      <p:cxnSp>
        <p:nvCxnSpPr>
          <p:cNvPr id="36" name="Straight Arrow Connector 35">
            <a:extLst>
              <a:ext uri="{FF2B5EF4-FFF2-40B4-BE49-F238E27FC236}">
                <a16:creationId xmlns:a16="http://schemas.microsoft.com/office/drawing/2014/main" id="{DF0BB96D-1368-2A44-A73E-A27B27B4D732}"/>
              </a:ext>
            </a:extLst>
          </p:cNvPr>
          <p:cNvCxnSpPr/>
          <p:nvPr/>
        </p:nvCxnSpPr>
        <p:spPr>
          <a:xfrm flipH="1">
            <a:off x="2076995" y="4673402"/>
            <a:ext cx="8459901" cy="0"/>
          </a:xfrm>
          <a:prstGeom prst="straightConnector1">
            <a:avLst/>
          </a:prstGeom>
          <a:ln w="762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09BF09BC-D5F4-034A-AC82-99015F8F278D}"/>
              </a:ext>
            </a:extLst>
          </p:cNvPr>
          <p:cNvSpPr txBox="1"/>
          <p:nvPr/>
        </p:nvSpPr>
        <p:spPr>
          <a:xfrm>
            <a:off x="1933304" y="4204687"/>
            <a:ext cx="639919" cy="369332"/>
          </a:xfrm>
          <a:prstGeom prst="rect">
            <a:avLst/>
          </a:prstGeom>
          <a:noFill/>
        </p:spPr>
        <p:txBody>
          <a:bodyPr wrap="none" rtlCol="0">
            <a:spAutoFit/>
          </a:bodyPr>
          <a:lstStyle/>
          <a:p>
            <a:r>
              <a:rPr lang="en-US" b="1" dirty="0">
                <a:solidFill>
                  <a:schemeClr val="accent2"/>
                </a:solidFill>
              </a:rPr>
              <a:t>HSIA</a:t>
            </a:r>
          </a:p>
        </p:txBody>
      </p:sp>
      <p:sp>
        <p:nvSpPr>
          <p:cNvPr id="40" name="TextBox 39">
            <a:extLst>
              <a:ext uri="{FF2B5EF4-FFF2-40B4-BE49-F238E27FC236}">
                <a16:creationId xmlns:a16="http://schemas.microsoft.com/office/drawing/2014/main" id="{0D33E89B-03A0-564C-9C58-6CE8E929DF58}"/>
              </a:ext>
            </a:extLst>
          </p:cNvPr>
          <p:cNvSpPr txBox="1"/>
          <p:nvPr/>
        </p:nvSpPr>
        <p:spPr>
          <a:xfrm>
            <a:off x="1470898" y="4022909"/>
            <a:ext cx="1722138" cy="307777"/>
          </a:xfrm>
          <a:prstGeom prst="rect">
            <a:avLst/>
          </a:prstGeom>
          <a:noFill/>
        </p:spPr>
        <p:txBody>
          <a:bodyPr wrap="none" rtlCol="0">
            <a:spAutoFit/>
          </a:bodyPr>
          <a:lstStyle/>
          <a:p>
            <a:r>
              <a:rPr lang="en-US" sz="1400" dirty="0"/>
              <a:t>CFS HSIA provisioned</a:t>
            </a:r>
          </a:p>
        </p:txBody>
      </p:sp>
      <p:sp>
        <p:nvSpPr>
          <p:cNvPr id="41" name="Oval 40">
            <a:extLst>
              <a:ext uri="{FF2B5EF4-FFF2-40B4-BE49-F238E27FC236}">
                <a16:creationId xmlns:a16="http://schemas.microsoft.com/office/drawing/2014/main" id="{D2189505-22B0-A14E-BA46-045F15F6D5A1}"/>
              </a:ext>
            </a:extLst>
          </p:cNvPr>
          <p:cNvSpPr/>
          <p:nvPr/>
        </p:nvSpPr>
        <p:spPr>
          <a:xfrm>
            <a:off x="1179484" y="4030062"/>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t>
            </a:r>
          </a:p>
        </p:txBody>
      </p:sp>
      <p:cxnSp>
        <p:nvCxnSpPr>
          <p:cNvPr id="42" name="Straight Arrow Connector 41">
            <a:extLst>
              <a:ext uri="{FF2B5EF4-FFF2-40B4-BE49-F238E27FC236}">
                <a16:creationId xmlns:a16="http://schemas.microsoft.com/office/drawing/2014/main" id="{BABAD2AA-1372-3345-99C8-36B3AF2F3FED}"/>
              </a:ext>
            </a:extLst>
          </p:cNvPr>
          <p:cNvCxnSpPr>
            <a:cxnSpLocks/>
          </p:cNvCxnSpPr>
          <p:nvPr/>
        </p:nvCxnSpPr>
        <p:spPr>
          <a:xfrm flipV="1">
            <a:off x="3422469" y="2641488"/>
            <a:ext cx="0" cy="2231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837A7F67-8925-1F47-B726-B71B9E45622A}"/>
              </a:ext>
            </a:extLst>
          </p:cNvPr>
          <p:cNvSpPr/>
          <p:nvPr/>
        </p:nvSpPr>
        <p:spPr>
          <a:xfrm>
            <a:off x="2244194" y="2599261"/>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6</a:t>
            </a:r>
          </a:p>
        </p:txBody>
      </p:sp>
      <p:sp>
        <p:nvSpPr>
          <p:cNvPr id="45" name="TextBox 44">
            <a:extLst>
              <a:ext uri="{FF2B5EF4-FFF2-40B4-BE49-F238E27FC236}">
                <a16:creationId xmlns:a16="http://schemas.microsoft.com/office/drawing/2014/main" id="{8019859C-DF02-8841-AF36-093D59159E2D}"/>
              </a:ext>
            </a:extLst>
          </p:cNvPr>
          <p:cNvSpPr txBox="1"/>
          <p:nvPr/>
        </p:nvSpPr>
        <p:spPr>
          <a:xfrm>
            <a:off x="4165130" y="2620680"/>
            <a:ext cx="1389297" cy="523220"/>
          </a:xfrm>
          <a:prstGeom prst="rect">
            <a:avLst/>
          </a:prstGeom>
          <a:noFill/>
        </p:spPr>
        <p:txBody>
          <a:bodyPr wrap="square" rtlCol="0">
            <a:spAutoFit/>
          </a:bodyPr>
          <a:lstStyle/>
          <a:p>
            <a:r>
              <a:rPr lang="en-US" sz="1400" dirty="0"/>
              <a:t>BSS sends CFS order request</a:t>
            </a:r>
          </a:p>
        </p:txBody>
      </p:sp>
      <p:sp>
        <p:nvSpPr>
          <p:cNvPr id="49" name="Rectangle 48">
            <a:extLst>
              <a:ext uri="{FF2B5EF4-FFF2-40B4-BE49-F238E27FC236}">
                <a16:creationId xmlns:a16="http://schemas.microsoft.com/office/drawing/2014/main" id="{06AF4B4A-509A-3F49-B395-2FFD46DC1663}"/>
              </a:ext>
            </a:extLst>
          </p:cNvPr>
          <p:cNvSpPr/>
          <p:nvPr/>
        </p:nvSpPr>
        <p:spPr>
          <a:xfrm>
            <a:off x="1179484" y="4557896"/>
            <a:ext cx="1869718" cy="810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33E13235-1FCE-B749-AAAA-093D96D4D158}"/>
              </a:ext>
            </a:extLst>
          </p:cNvPr>
          <p:cNvSpPr/>
          <p:nvPr/>
        </p:nvSpPr>
        <p:spPr>
          <a:xfrm>
            <a:off x="8506817" y="3438087"/>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52" name="TextBox 51">
            <a:extLst>
              <a:ext uri="{FF2B5EF4-FFF2-40B4-BE49-F238E27FC236}">
                <a16:creationId xmlns:a16="http://schemas.microsoft.com/office/drawing/2014/main" id="{9C97A62D-FADE-E44C-A700-18747BFAC5AE}"/>
              </a:ext>
            </a:extLst>
          </p:cNvPr>
          <p:cNvSpPr txBox="1"/>
          <p:nvPr/>
        </p:nvSpPr>
        <p:spPr>
          <a:xfrm>
            <a:off x="8802694" y="3438087"/>
            <a:ext cx="4031510" cy="307777"/>
          </a:xfrm>
          <a:prstGeom prst="rect">
            <a:avLst/>
          </a:prstGeom>
          <a:noFill/>
        </p:spPr>
        <p:txBody>
          <a:bodyPr wrap="square" rtlCol="0">
            <a:spAutoFit/>
          </a:bodyPr>
          <a:lstStyle/>
          <a:p>
            <a:r>
              <a:rPr lang="en-US" sz="1400" dirty="0"/>
              <a:t>ONAP orchestrates CFS</a:t>
            </a:r>
          </a:p>
        </p:txBody>
      </p:sp>
    </p:spTree>
    <p:extLst>
      <p:ext uri="{BB962C8B-B14F-4D97-AF65-F5344CB8AC3E}">
        <p14:creationId xmlns:p14="http://schemas.microsoft.com/office/powerpoint/2010/main" val="246730381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4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8" grpId="0" animBg="1"/>
      <p:bldP spid="15" grpId="0"/>
      <p:bldP spid="16" grpId="0" animBg="1"/>
      <p:bldP spid="32" grpId="0" animBg="1"/>
      <p:bldP spid="33" grpId="0"/>
      <p:bldP spid="34" grpId="0" animBg="1"/>
      <p:bldP spid="35" grpId="0"/>
      <p:bldP spid="37" grpId="0"/>
      <p:bldP spid="40" grpId="0"/>
      <p:bldP spid="41" grpId="0" animBg="1"/>
      <p:bldP spid="44" grpId="0" animBg="1"/>
      <p:bldP spid="45" grpId="0"/>
      <p:bldP spid="49" grpId="0" animBg="1"/>
      <p:bldP spid="50" grpId="0" animBg="1"/>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3B9A24-410C-A44E-812F-C99F59BF3690}"/>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E214FA46-ADF0-EE46-9DB2-770FAF2CE710}"/>
              </a:ext>
            </a:extLst>
          </p:cNvPr>
          <p:cNvSpPr>
            <a:spLocks noGrp="1"/>
          </p:cNvSpPr>
          <p:nvPr>
            <p:ph type="title"/>
          </p:nvPr>
        </p:nvSpPr>
        <p:spPr/>
        <p:txBody>
          <a:bodyPr>
            <a:normAutofit fontScale="90000"/>
          </a:bodyPr>
          <a:lstStyle/>
          <a:p>
            <a:r>
              <a:rPr lang="en-US" dirty="0"/>
              <a:t>ONAP BBS. Nomadic ONT and Service Reconfiguration</a:t>
            </a:r>
          </a:p>
        </p:txBody>
      </p:sp>
      <p:sp>
        <p:nvSpPr>
          <p:cNvPr id="26" name="Rectangle 25">
            <a:extLst>
              <a:ext uri="{FF2B5EF4-FFF2-40B4-BE49-F238E27FC236}">
                <a16:creationId xmlns:a16="http://schemas.microsoft.com/office/drawing/2014/main" id="{398228AD-A464-CC43-A65E-ED76099CD9D6}"/>
              </a:ext>
            </a:extLst>
          </p:cNvPr>
          <p:cNvSpPr/>
          <p:nvPr/>
        </p:nvSpPr>
        <p:spPr>
          <a:xfrm>
            <a:off x="3475163" y="2909145"/>
            <a:ext cx="163436" cy="133640"/>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949E4B46-9E8C-6049-B870-655C2DB3655C}"/>
              </a:ext>
            </a:extLst>
          </p:cNvPr>
          <p:cNvSpPr/>
          <p:nvPr/>
        </p:nvSpPr>
        <p:spPr>
          <a:xfrm>
            <a:off x="3462521" y="3064746"/>
            <a:ext cx="163436" cy="133640"/>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3D9213A-8D68-2543-96EB-33461D9068EF}"/>
              </a:ext>
            </a:extLst>
          </p:cNvPr>
          <p:cNvSpPr/>
          <p:nvPr/>
        </p:nvSpPr>
        <p:spPr>
          <a:xfrm>
            <a:off x="5328212" y="2931106"/>
            <a:ext cx="163436" cy="133640"/>
          </a:xfrm>
          <a:prstGeom prst="rect">
            <a:avLst/>
          </a:prstGeom>
          <a:solidFill>
            <a:schemeClr val="accent1">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1E8CD92-C2C4-404F-BEDF-E4E0F0E8FDB6}"/>
              </a:ext>
            </a:extLst>
          </p:cNvPr>
          <p:cNvSpPr/>
          <p:nvPr/>
        </p:nvSpPr>
        <p:spPr>
          <a:xfrm>
            <a:off x="7163844" y="2931106"/>
            <a:ext cx="163436" cy="133640"/>
          </a:xfrm>
          <a:prstGeom prst="rect">
            <a:avLst/>
          </a:prstGeom>
          <a:solidFill>
            <a:srgbClr val="FF7C8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AD86C4D-8BA7-C047-A936-2C938B8DD601}"/>
              </a:ext>
            </a:extLst>
          </p:cNvPr>
          <p:cNvSpPr txBox="1"/>
          <p:nvPr/>
        </p:nvSpPr>
        <p:spPr>
          <a:xfrm>
            <a:off x="2730161" y="1770721"/>
            <a:ext cx="1389297" cy="523220"/>
          </a:xfrm>
          <a:prstGeom prst="rect">
            <a:avLst/>
          </a:prstGeom>
          <a:noFill/>
        </p:spPr>
        <p:txBody>
          <a:bodyPr wrap="square" rtlCol="0">
            <a:spAutoFit/>
          </a:bodyPr>
          <a:lstStyle/>
          <a:p>
            <a:r>
              <a:rPr lang="en-US" sz="1400" dirty="0"/>
              <a:t>Customer moved</a:t>
            </a:r>
          </a:p>
        </p:txBody>
      </p:sp>
      <p:sp>
        <p:nvSpPr>
          <p:cNvPr id="34" name="Oval 33">
            <a:extLst>
              <a:ext uri="{FF2B5EF4-FFF2-40B4-BE49-F238E27FC236}">
                <a16:creationId xmlns:a16="http://schemas.microsoft.com/office/drawing/2014/main" id="{24C31284-EA36-F24E-ABA0-DB9A14EBC782}"/>
              </a:ext>
            </a:extLst>
          </p:cNvPr>
          <p:cNvSpPr/>
          <p:nvPr/>
        </p:nvSpPr>
        <p:spPr>
          <a:xfrm>
            <a:off x="4758957" y="2440880"/>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35" name="TextBox 34">
            <a:extLst>
              <a:ext uri="{FF2B5EF4-FFF2-40B4-BE49-F238E27FC236}">
                <a16:creationId xmlns:a16="http://schemas.microsoft.com/office/drawing/2014/main" id="{4352B489-9EF1-7F4E-ACC4-09B48472DDCA}"/>
              </a:ext>
            </a:extLst>
          </p:cNvPr>
          <p:cNvSpPr txBox="1"/>
          <p:nvPr/>
        </p:nvSpPr>
        <p:spPr>
          <a:xfrm>
            <a:off x="5005803" y="2479192"/>
            <a:ext cx="4031510" cy="307777"/>
          </a:xfrm>
          <a:prstGeom prst="rect">
            <a:avLst/>
          </a:prstGeom>
          <a:noFill/>
        </p:spPr>
        <p:txBody>
          <a:bodyPr wrap="square" rtlCol="0">
            <a:spAutoFit/>
          </a:bodyPr>
          <a:lstStyle/>
          <a:p>
            <a:r>
              <a:rPr lang="en-US" sz="1400" dirty="0"/>
              <a:t>ONAP creates CFS and waits for ONT registration</a:t>
            </a:r>
          </a:p>
        </p:txBody>
      </p:sp>
      <p:sp>
        <p:nvSpPr>
          <p:cNvPr id="40" name="TextBox 39">
            <a:extLst>
              <a:ext uri="{FF2B5EF4-FFF2-40B4-BE49-F238E27FC236}">
                <a16:creationId xmlns:a16="http://schemas.microsoft.com/office/drawing/2014/main" id="{0D33E89B-03A0-564C-9C58-6CE8E929DF58}"/>
              </a:ext>
            </a:extLst>
          </p:cNvPr>
          <p:cNvSpPr txBox="1"/>
          <p:nvPr/>
        </p:nvSpPr>
        <p:spPr>
          <a:xfrm>
            <a:off x="1687028" y="3271262"/>
            <a:ext cx="1722138" cy="307777"/>
          </a:xfrm>
          <a:prstGeom prst="rect">
            <a:avLst/>
          </a:prstGeom>
          <a:noFill/>
        </p:spPr>
        <p:txBody>
          <a:bodyPr wrap="none" rtlCol="0">
            <a:spAutoFit/>
          </a:bodyPr>
          <a:lstStyle/>
          <a:p>
            <a:r>
              <a:rPr lang="en-US" sz="1400" dirty="0"/>
              <a:t>CFS HSIA provisioned</a:t>
            </a:r>
          </a:p>
        </p:txBody>
      </p:sp>
      <p:sp>
        <p:nvSpPr>
          <p:cNvPr id="41" name="Oval 40">
            <a:extLst>
              <a:ext uri="{FF2B5EF4-FFF2-40B4-BE49-F238E27FC236}">
                <a16:creationId xmlns:a16="http://schemas.microsoft.com/office/drawing/2014/main" id="{D2189505-22B0-A14E-BA46-045F15F6D5A1}"/>
              </a:ext>
            </a:extLst>
          </p:cNvPr>
          <p:cNvSpPr/>
          <p:nvPr/>
        </p:nvSpPr>
        <p:spPr>
          <a:xfrm>
            <a:off x="1395614" y="3278415"/>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t>
            </a:r>
          </a:p>
        </p:txBody>
      </p:sp>
      <p:cxnSp>
        <p:nvCxnSpPr>
          <p:cNvPr id="42" name="Straight Arrow Connector 41">
            <a:extLst>
              <a:ext uri="{FF2B5EF4-FFF2-40B4-BE49-F238E27FC236}">
                <a16:creationId xmlns:a16="http://schemas.microsoft.com/office/drawing/2014/main" id="{BABAD2AA-1372-3345-99C8-36B3AF2F3FED}"/>
              </a:ext>
            </a:extLst>
          </p:cNvPr>
          <p:cNvCxnSpPr>
            <a:cxnSpLocks/>
          </p:cNvCxnSpPr>
          <p:nvPr/>
        </p:nvCxnSpPr>
        <p:spPr>
          <a:xfrm flipV="1">
            <a:off x="3638599" y="1889841"/>
            <a:ext cx="0" cy="2231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837A7F67-8925-1F47-B726-B71B9E45622A}"/>
              </a:ext>
            </a:extLst>
          </p:cNvPr>
          <p:cNvSpPr/>
          <p:nvPr/>
        </p:nvSpPr>
        <p:spPr>
          <a:xfrm>
            <a:off x="2460324" y="1847614"/>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6</a:t>
            </a:r>
          </a:p>
        </p:txBody>
      </p:sp>
      <p:sp>
        <p:nvSpPr>
          <p:cNvPr id="50" name="Oval 49">
            <a:extLst>
              <a:ext uri="{FF2B5EF4-FFF2-40B4-BE49-F238E27FC236}">
                <a16:creationId xmlns:a16="http://schemas.microsoft.com/office/drawing/2014/main" id="{33E13235-1FCE-B749-AAAA-093D96D4D158}"/>
              </a:ext>
            </a:extLst>
          </p:cNvPr>
          <p:cNvSpPr/>
          <p:nvPr/>
        </p:nvSpPr>
        <p:spPr>
          <a:xfrm>
            <a:off x="8722947" y="2686440"/>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nvGrpSpPr>
          <p:cNvPr id="17" name="Group 16">
            <a:extLst>
              <a:ext uri="{FF2B5EF4-FFF2-40B4-BE49-F238E27FC236}">
                <a16:creationId xmlns:a16="http://schemas.microsoft.com/office/drawing/2014/main" id="{E5D10FD1-D5A9-DD41-80EC-3F0F2903AB3C}"/>
              </a:ext>
            </a:extLst>
          </p:cNvPr>
          <p:cNvGrpSpPr/>
          <p:nvPr/>
        </p:nvGrpSpPr>
        <p:grpSpPr>
          <a:xfrm>
            <a:off x="1172103" y="1378373"/>
            <a:ext cx="9580923" cy="3640027"/>
            <a:chOff x="1472549" y="1631365"/>
            <a:chExt cx="9580923" cy="3640027"/>
          </a:xfrm>
        </p:grpSpPr>
        <p:pic>
          <p:nvPicPr>
            <p:cNvPr id="6" name="Picture 5">
              <a:extLst>
                <a:ext uri="{FF2B5EF4-FFF2-40B4-BE49-F238E27FC236}">
                  <a16:creationId xmlns:a16="http://schemas.microsoft.com/office/drawing/2014/main" id="{806D7D69-D073-C746-AEF4-A34BDDDE99A9}"/>
                </a:ext>
              </a:extLst>
            </p:cNvPr>
            <p:cNvPicPr>
              <a:picLocks noChangeAspect="1"/>
            </p:cNvPicPr>
            <p:nvPr/>
          </p:nvPicPr>
          <p:blipFill>
            <a:blip r:embed="rId2"/>
            <a:stretch>
              <a:fillRect/>
            </a:stretch>
          </p:blipFill>
          <p:spPr>
            <a:xfrm>
              <a:off x="1472549" y="1631365"/>
              <a:ext cx="9580923" cy="3640027"/>
            </a:xfrm>
            <a:prstGeom prst="rect">
              <a:avLst/>
            </a:prstGeom>
          </p:spPr>
        </p:pic>
        <p:sp>
          <p:nvSpPr>
            <p:cNvPr id="43" name="Rectangle 42">
              <a:extLst>
                <a:ext uri="{FF2B5EF4-FFF2-40B4-BE49-F238E27FC236}">
                  <a16:creationId xmlns:a16="http://schemas.microsoft.com/office/drawing/2014/main" id="{ADFC053B-3AAF-4A43-BFEF-DA4381DF7E0D}"/>
                </a:ext>
              </a:extLst>
            </p:cNvPr>
            <p:cNvSpPr/>
            <p:nvPr/>
          </p:nvSpPr>
          <p:spPr>
            <a:xfrm>
              <a:off x="1696060" y="4088463"/>
              <a:ext cx="1869718" cy="810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1" name="Picture 10" descr="A screenshot of a cell phone&#13;&#10;&#13;&#10;Description automatically generated">
            <a:extLst>
              <a:ext uri="{FF2B5EF4-FFF2-40B4-BE49-F238E27FC236}">
                <a16:creationId xmlns:a16="http://schemas.microsoft.com/office/drawing/2014/main" id="{3B551016-9813-324D-8949-6B96D1C81B54}"/>
              </a:ext>
            </a:extLst>
          </p:cNvPr>
          <p:cNvPicPr>
            <a:picLocks noChangeAspect="1"/>
          </p:cNvPicPr>
          <p:nvPr/>
        </p:nvPicPr>
        <p:blipFill rotWithShape="1">
          <a:blip r:embed="rId3"/>
          <a:srcRect t="15444" b="25108"/>
          <a:stretch/>
        </p:blipFill>
        <p:spPr>
          <a:xfrm>
            <a:off x="926931" y="3848435"/>
            <a:ext cx="1850599" cy="692819"/>
          </a:xfrm>
          <a:prstGeom prst="rect">
            <a:avLst/>
          </a:prstGeom>
        </p:spPr>
      </p:pic>
      <p:pic>
        <p:nvPicPr>
          <p:cNvPr id="13" name="Picture 12" descr="A screenshot of a cell phone&#13;&#10;&#13;&#10;Description automatically generated">
            <a:extLst>
              <a:ext uri="{FF2B5EF4-FFF2-40B4-BE49-F238E27FC236}">
                <a16:creationId xmlns:a16="http://schemas.microsoft.com/office/drawing/2014/main" id="{CC83A6C7-1E0C-F54D-980C-3D51E633DE75}"/>
              </a:ext>
            </a:extLst>
          </p:cNvPr>
          <p:cNvPicPr>
            <a:picLocks noChangeAspect="1"/>
          </p:cNvPicPr>
          <p:nvPr/>
        </p:nvPicPr>
        <p:blipFill rotWithShape="1">
          <a:blip r:embed="rId4"/>
          <a:srcRect t="8551"/>
          <a:stretch/>
        </p:blipFill>
        <p:spPr>
          <a:xfrm>
            <a:off x="3762607" y="4867635"/>
            <a:ext cx="2022613" cy="1086225"/>
          </a:xfrm>
          <a:prstGeom prst="rect">
            <a:avLst/>
          </a:prstGeom>
        </p:spPr>
      </p:pic>
      <p:grpSp>
        <p:nvGrpSpPr>
          <p:cNvPr id="46" name="Group 45">
            <a:extLst>
              <a:ext uri="{FF2B5EF4-FFF2-40B4-BE49-F238E27FC236}">
                <a16:creationId xmlns:a16="http://schemas.microsoft.com/office/drawing/2014/main" id="{8CC89C32-83A7-A548-B3C2-C5838C76377B}"/>
              </a:ext>
            </a:extLst>
          </p:cNvPr>
          <p:cNvGrpSpPr/>
          <p:nvPr/>
        </p:nvGrpSpPr>
        <p:grpSpPr>
          <a:xfrm>
            <a:off x="7324125" y="1747379"/>
            <a:ext cx="1258066" cy="599154"/>
            <a:chOff x="8138160" y="2364829"/>
            <a:chExt cx="1258066" cy="599154"/>
          </a:xfrm>
        </p:grpSpPr>
        <p:sp>
          <p:nvSpPr>
            <p:cNvPr id="47" name="Folded Corner 46">
              <a:extLst>
                <a:ext uri="{FF2B5EF4-FFF2-40B4-BE49-F238E27FC236}">
                  <a16:creationId xmlns:a16="http://schemas.microsoft.com/office/drawing/2014/main" id="{D0851CA7-3DBA-0140-8CA9-9E6A5322AD98}"/>
                </a:ext>
              </a:extLst>
            </p:cNvPr>
            <p:cNvSpPr/>
            <p:nvPr/>
          </p:nvSpPr>
          <p:spPr>
            <a:xfrm>
              <a:off x="8138160" y="2364829"/>
              <a:ext cx="1258066" cy="599154"/>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75FE93B9-2838-5843-8C1B-6FDF63B276BB}"/>
                </a:ext>
              </a:extLst>
            </p:cNvPr>
            <p:cNvSpPr/>
            <p:nvPr/>
          </p:nvSpPr>
          <p:spPr>
            <a:xfrm>
              <a:off x="8599039" y="2394764"/>
              <a:ext cx="325820" cy="243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A72E733C-863A-1E49-BFB0-B34F37415717}"/>
                </a:ext>
              </a:extLst>
            </p:cNvPr>
            <p:cNvSpPr/>
            <p:nvPr/>
          </p:nvSpPr>
          <p:spPr>
            <a:xfrm>
              <a:off x="8255350" y="2774731"/>
              <a:ext cx="163436" cy="133640"/>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5C910357-77AD-074D-8009-E689A9ACD227}"/>
                </a:ext>
              </a:extLst>
            </p:cNvPr>
            <p:cNvSpPr/>
            <p:nvPr/>
          </p:nvSpPr>
          <p:spPr>
            <a:xfrm>
              <a:off x="8517321" y="2798483"/>
              <a:ext cx="163436" cy="133640"/>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62898A91-373C-404D-A58C-34F54F304C1C}"/>
                </a:ext>
              </a:extLst>
            </p:cNvPr>
            <p:cNvSpPr/>
            <p:nvPr/>
          </p:nvSpPr>
          <p:spPr>
            <a:xfrm>
              <a:off x="8761423" y="2784083"/>
              <a:ext cx="163436" cy="133640"/>
            </a:xfrm>
            <a:prstGeom prst="rect">
              <a:avLst/>
            </a:prstGeom>
            <a:solidFill>
              <a:schemeClr val="accent1">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0D5BD43B-6FEE-034A-B08F-B8ECA70AF1CE}"/>
                </a:ext>
              </a:extLst>
            </p:cNvPr>
            <p:cNvSpPr/>
            <p:nvPr/>
          </p:nvSpPr>
          <p:spPr>
            <a:xfrm>
              <a:off x="9023394" y="2784083"/>
              <a:ext cx="163436" cy="133640"/>
            </a:xfrm>
            <a:prstGeom prst="rect">
              <a:avLst/>
            </a:prstGeom>
            <a:solidFill>
              <a:srgbClr val="FF7C8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a:extLst>
              <a:ext uri="{FF2B5EF4-FFF2-40B4-BE49-F238E27FC236}">
                <a16:creationId xmlns:a16="http://schemas.microsoft.com/office/drawing/2014/main" id="{46E87002-F154-714B-8893-F65EBB3E928B}"/>
              </a:ext>
            </a:extLst>
          </p:cNvPr>
          <p:cNvSpPr/>
          <p:nvPr/>
        </p:nvSpPr>
        <p:spPr>
          <a:xfrm>
            <a:off x="3472008" y="2817426"/>
            <a:ext cx="163436" cy="133640"/>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D5E269F9-5E23-5045-BF05-3B2BF6D8CA2F}"/>
              </a:ext>
            </a:extLst>
          </p:cNvPr>
          <p:cNvSpPr/>
          <p:nvPr/>
        </p:nvSpPr>
        <p:spPr>
          <a:xfrm>
            <a:off x="3459366" y="2973027"/>
            <a:ext cx="163436" cy="133640"/>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FF066E03-B93C-E843-B3BA-6BA078550BD8}"/>
              </a:ext>
            </a:extLst>
          </p:cNvPr>
          <p:cNvSpPr/>
          <p:nvPr/>
        </p:nvSpPr>
        <p:spPr>
          <a:xfrm>
            <a:off x="5325057" y="2839387"/>
            <a:ext cx="163436" cy="133640"/>
          </a:xfrm>
          <a:prstGeom prst="rect">
            <a:avLst/>
          </a:prstGeom>
          <a:solidFill>
            <a:schemeClr val="accent1">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CF00CB1B-210A-DA45-A9FF-A25406C51C61}"/>
              </a:ext>
            </a:extLst>
          </p:cNvPr>
          <p:cNvSpPr/>
          <p:nvPr/>
        </p:nvSpPr>
        <p:spPr>
          <a:xfrm>
            <a:off x="7160689" y="2839387"/>
            <a:ext cx="163436" cy="133640"/>
          </a:xfrm>
          <a:prstGeom prst="rect">
            <a:avLst/>
          </a:prstGeom>
          <a:solidFill>
            <a:srgbClr val="FF7C8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Arrow Connector 60">
            <a:extLst>
              <a:ext uri="{FF2B5EF4-FFF2-40B4-BE49-F238E27FC236}">
                <a16:creationId xmlns:a16="http://schemas.microsoft.com/office/drawing/2014/main" id="{1BDF38BA-96A8-FD44-BE1F-5C23F4369ECC}"/>
              </a:ext>
            </a:extLst>
          </p:cNvPr>
          <p:cNvCxnSpPr/>
          <p:nvPr/>
        </p:nvCxnSpPr>
        <p:spPr>
          <a:xfrm flipH="1">
            <a:off x="2227745" y="3848435"/>
            <a:ext cx="8459901" cy="0"/>
          </a:xfrm>
          <a:prstGeom prst="straightConnector1">
            <a:avLst/>
          </a:prstGeom>
          <a:ln w="762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C012B70E-8319-084F-B2DB-E9D058A6EFAC}"/>
              </a:ext>
            </a:extLst>
          </p:cNvPr>
          <p:cNvSpPr txBox="1"/>
          <p:nvPr/>
        </p:nvSpPr>
        <p:spPr>
          <a:xfrm>
            <a:off x="2084054" y="3379720"/>
            <a:ext cx="639919" cy="369332"/>
          </a:xfrm>
          <a:prstGeom prst="rect">
            <a:avLst/>
          </a:prstGeom>
          <a:noFill/>
        </p:spPr>
        <p:txBody>
          <a:bodyPr wrap="none" rtlCol="0">
            <a:spAutoFit/>
          </a:bodyPr>
          <a:lstStyle/>
          <a:p>
            <a:r>
              <a:rPr lang="en-US" b="1" dirty="0">
                <a:solidFill>
                  <a:schemeClr val="accent2"/>
                </a:solidFill>
              </a:rPr>
              <a:t>HSIA</a:t>
            </a:r>
          </a:p>
        </p:txBody>
      </p:sp>
      <p:cxnSp>
        <p:nvCxnSpPr>
          <p:cNvPr id="63" name="Straight Arrow Connector 62">
            <a:extLst>
              <a:ext uri="{FF2B5EF4-FFF2-40B4-BE49-F238E27FC236}">
                <a16:creationId xmlns:a16="http://schemas.microsoft.com/office/drawing/2014/main" id="{08AE7F8C-86B5-3941-A453-EFB87944B9EE}"/>
              </a:ext>
            </a:extLst>
          </p:cNvPr>
          <p:cNvCxnSpPr>
            <a:cxnSpLocks/>
          </p:cNvCxnSpPr>
          <p:nvPr/>
        </p:nvCxnSpPr>
        <p:spPr>
          <a:xfrm flipH="1" flipV="1">
            <a:off x="4119458" y="3136017"/>
            <a:ext cx="798102" cy="1731618"/>
          </a:xfrm>
          <a:prstGeom prst="straightConnector1">
            <a:avLst/>
          </a:prstGeom>
          <a:ln>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9826B461-08AF-B64E-8F9A-0ED8917E8B5D}"/>
              </a:ext>
            </a:extLst>
          </p:cNvPr>
          <p:cNvSpPr txBox="1"/>
          <p:nvPr/>
        </p:nvSpPr>
        <p:spPr>
          <a:xfrm>
            <a:off x="4288894" y="3129113"/>
            <a:ext cx="803105" cy="646331"/>
          </a:xfrm>
          <a:prstGeom prst="rect">
            <a:avLst/>
          </a:prstGeom>
          <a:noFill/>
        </p:spPr>
        <p:txBody>
          <a:bodyPr wrap="square" rtlCol="0">
            <a:spAutoFit/>
          </a:bodyPr>
          <a:lstStyle/>
          <a:p>
            <a:r>
              <a:rPr lang="en-US" sz="1200" b="1" dirty="0">
                <a:solidFill>
                  <a:schemeClr val="accent2"/>
                </a:solidFill>
              </a:rPr>
              <a:t>Detect ONT move</a:t>
            </a:r>
          </a:p>
        </p:txBody>
      </p:sp>
      <p:sp>
        <p:nvSpPr>
          <p:cNvPr id="38" name="Right Arrow 37">
            <a:extLst>
              <a:ext uri="{FF2B5EF4-FFF2-40B4-BE49-F238E27FC236}">
                <a16:creationId xmlns:a16="http://schemas.microsoft.com/office/drawing/2014/main" id="{3E29E8C6-7419-7540-815D-DF8BE8733D80}"/>
              </a:ext>
            </a:extLst>
          </p:cNvPr>
          <p:cNvSpPr/>
          <p:nvPr/>
        </p:nvSpPr>
        <p:spPr>
          <a:xfrm rot="1268885">
            <a:off x="4611502" y="2608931"/>
            <a:ext cx="744582" cy="327196"/>
          </a:xfrm>
          <a:prstGeom prst="rightArrow">
            <a:avLst>
              <a:gd name="adj1" fmla="val 30354"/>
              <a:gd name="adj2" fmla="val 69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ight Arrow 64">
            <a:extLst>
              <a:ext uri="{FF2B5EF4-FFF2-40B4-BE49-F238E27FC236}">
                <a16:creationId xmlns:a16="http://schemas.microsoft.com/office/drawing/2014/main" id="{0E13732A-DFAD-3645-B539-349A916D294A}"/>
              </a:ext>
            </a:extLst>
          </p:cNvPr>
          <p:cNvSpPr/>
          <p:nvPr/>
        </p:nvSpPr>
        <p:spPr>
          <a:xfrm rot="1268885">
            <a:off x="2767098" y="2775793"/>
            <a:ext cx="744582" cy="327196"/>
          </a:xfrm>
          <a:prstGeom prst="rightArrow">
            <a:avLst>
              <a:gd name="adj1" fmla="val 30354"/>
              <a:gd name="adj2" fmla="val 69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Arrow Connector 66">
            <a:extLst>
              <a:ext uri="{FF2B5EF4-FFF2-40B4-BE49-F238E27FC236}">
                <a16:creationId xmlns:a16="http://schemas.microsoft.com/office/drawing/2014/main" id="{4DFFE6AC-E6F5-7D4B-A037-2D8E3A05D623}"/>
              </a:ext>
            </a:extLst>
          </p:cNvPr>
          <p:cNvCxnSpPr>
            <a:cxnSpLocks/>
          </p:cNvCxnSpPr>
          <p:nvPr/>
        </p:nvCxnSpPr>
        <p:spPr>
          <a:xfrm flipH="1">
            <a:off x="2944221" y="4054656"/>
            <a:ext cx="7808805" cy="1356092"/>
          </a:xfrm>
          <a:prstGeom prst="straightConnector1">
            <a:avLst/>
          </a:prstGeom>
          <a:ln w="762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E5E89939-A401-2D4A-B414-E3523743A24D}"/>
              </a:ext>
            </a:extLst>
          </p:cNvPr>
          <p:cNvSpPr txBox="1"/>
          <p:nvPr/>
        </p:nvSpPr>
        <p:spPr>
          <a:xfrm>
            <a:off x="2800529" y="4942033"/>
            <a:ext cx="639919" cy="369332"/>
          </a:xfrm>
          <a:prstGeom prst="rect">
            <a:avLst/>
          </a:prstGeom>
          <a:noFill/>
        </p:spPr>
        <p:txBody>
          <a:bodyPr wrap="square" rtlCol="0">
            <a:spAutoFit/>
          </a:bodyPr>
          <a:lstStyle/>
          <a:p>
            <a:r>
              <a:rPr lang="en-US" b="1" dirty="0">
                <a:solidFill>
                  <a:schemeClr val="accent2"/>
                </a:solidFill>
              </a:rPr>
              <a:t>HSIA</a:t>
            </a:r>
          </a:p>
        </p:txBody>
      </p:sp>
      <p:grpSp>
        <p:nvGrpSpPr>
          <p:cNvPr id="5" name="Group 4">
            <a:extLst>
              <a:ext uri="{FF2B5EF4-FFF2-40B4-BE49-F238E27FC236}">
                <a16:creationId xmlns:a16="http://schemas.microsoft.com/office/drawing/2014/main" id="{07C74CC2-9043-DB44-A650-EA1B94588707}"/>
              </a:ext>
            </a:extLst>
          </p:cNvPr>
          <p:cNvGrpSpPr/>
          <p:nvPr/>
        </p:nvGrpSpPr>
        <p:grpSpPr>
          <a:xfrm>
            <a:off x="401737" y="5152762"/>
            <a:ext cx="1311083" cy="1256613"/>
            <a:chOff x="401737" y="5152762"/>
            <a:chExt cx="1311083" cy="1256613"/>
          </a:xfrm>
        </p:grpSpPr>
        <p:sp>
          <p:nvSpPr>
            <p:cNvPr id="45" name="Oval 44">
              <a:extLst>
                <a:ext uri="{FF2B5EF4-FFF2-40B4-BE49-F238E27FC236}">
                  <a16:creationId xmlns:a16="http://schemas.microsoft.com/office/drawing/2014/main" id="{93307A31-0481-394B-9A94-A51782685C8F}"/>
                </a:ext>
              </a:extLst>
            </p:cNvPr>
            <p:cNvSpPr/>
            <p:nvPr/>
          </p:nvSpPr>
          <p:spPr>
            <a:xfrm>
              <a:off x="609725" y="5152762"/>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49" name="TextBox 48">
              <a:extLst>
                <a:ext uri="{FF2B5EF4-FFF2-40B4-BE49-F238E27FC236}">
                  <a16:creationId xmlns:a16="http://schemas.microsoft.com/office/drawing/2014/main" id="{5F247B86-E6B9-DD4F-A262-78F5EB7D282A}"/>
                </a:ext>
              </a:extLst>
            </p:cNvPr>
            <p:cNvSpPr txBox="1"/>
            <p:nvPr/>
          </p:nvSpPr>
          <p:spPr>
            <a:xfrm>
              <a:off x="401737" y="5455268"/>
              <a:ext cx="1311083" cy="954107"/>
            </a:xfrm>
            <a:prstGeom prst="rect">
              <a:avLst/>
            </a:prstGeom>
            <a:noFill/>
          </p:spPr>
          <p:txBody>
            <a:bodyPr wrap="square" rtlCol="0">
              <a:spAutoFit/>
            </a:bodyPr>
            <a:lstStyle/>
            <a:p>
              <a:r>
                <a:rPr lang="en-US" sz="1400" dirty="0"/>
                <a:t>Customer moves to new location and plugs CPE</a:t>
              </a:r>
            </a:p>
          </p:txBody>
        </p:sp>
      </p:grpSp>
      <p:sp>
        <p:nvSpPr>
          <p:cNvPr id="52" name="Oval 51">
            <a:extLst>
              <a:ext uri="{FF2B5EF4-FFF2-40B4-BE49-F238E27FC236}">
                <a16:creationId xmlns:a16="http://schemas.microsoft.com/office/drawing/2014/main" id="{7F254478-BC3A-B347-835E-93CDAC908972}"/>
              </a:ext>
            </a:extLst>
          </p:cNvPr>
          <p:cNvSpPr/>
          <p:nvPr/>
        </p:nvSpPr>
        <p:spPr>
          <a:xfrm>
            <a:off x="3453826" y="3275632"/>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grpSp>
        <p:nvGrpSpPr>
          <p:cNvPr id="4" name="Group 3">
            <a:extLst>
              <a:ext uri="{FF2B5EF4-FFF2-40B4-BE49-F238E27FC236}">
                <a16:creationId xmlns:a16="http://schemas.microsoft.com/office/drawing/2014/main" id="{46381008-9050-E849-BD71-1DFE4AE67322}"/>
              </a:ext>
            </a:extLst>
          </p:cNvPr>
          <p:cNvGrpSpPr/>
          <p:nvPr/>
        </p:nvGrpSpPr>
        <p:grpSpPr>
          <a:xfrm>
            <a:off x="1688892" y="2318464"/>
            <a:ext cx="1576440" cy="523220"/>
            <a:chOff x="1688892" y="2318464"/>
            <a:chExt cx="1576440" cy="523220"/>
          </a:xfrm>
        </p:grpSpPr>
        <p:sp>
          <p:nvSpPr>
            <p:cNvPr id="66" name="Oval 65">
              <a:extLst>
                <a:ext uri="{FF2B5EF4-FFF2-40B4-BE49-F238E27FC236}">
                  <a16:creationId xmlns:a16="http://schemas.microsoft.com/office/drawing/2014/main" id="{96DA2D5E-AF11-9547-92E2-1C37465C8EC5}"/>
                </a:ext>
              </a:extLst>
            </p:cNvPr>
            <p:cNvSpPr/>
            <p:nvPr/>
          </p:nvSpPr>
          <p:spPr>
            <a:xfrm>
              <a:off x="2948126" y="2410944"/>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69" name="TextBox 68">
              <a:extLst>
                <a:ext uri="{FF2B5EF4-FFF2-40B4-BE49-F238E27FC236}">
                  <a16:creationId xmlns:a16="http://schemas.microsoft.com/office/drawing/2014/main" id="{A2EF7909-9FF8-EC47-974C-A1F29697151A}"/>
                </a:ext>
              </a:extLst>
            </p:cNvPr>
            <p:cNvSpPr txBox="1"/>
            <p:nvPr/>
          </p:nvSpPr>
          <p:spPr>
            <a:xfrm>
              <a:off x="1688892" y="2318464"/>
              <a:ext cx="1311083" cy="523220"/>
            </a:xfrm>
            <a:prstGeom prst="rect">
              <a:avLst/>
            </a:prstGeom>
            <a:noFill/>
          </p:spPr>
          <p:txBody>
            <a:bodyPr wrap="square" rtlCol="0">
              <a:spAutoFit/>
            </a:bodyPr>
            <a:lstStyle/>
            <a:p>
              <a:r>
                <a:rPr lang="en-US" sz="1400" dirty="0"/>
                <a:t>Service reconfiguration</a:t>
              </a:r>
            </a:p>
          </p:txBody>
        </p:sp>
      </p:grpSp>
      <p:grpSp>
        <p:nvGrpSpPr>
          <p:cNvPr id="7" name="Group 6">
            <a:extLst>
              <a:ext uri="{FF2B5EF4-FFF2-40B4-BE49-F238E27FC236}">
                <a16:creationId xmlns:a16="http://schemas.microsoft.com/office/drawing/2014/main" id="{81182106-7CE4-B94F-8238-79332A4D6B10}"/>
              </a:ext>
            </a:extLst>
          </p:cNvPr>
          <p:cNvGrpSpPr/>
          <p:nvPr/>
        </p:nvGrpSpPr>
        <p:grpSpPr>
          <a:xfrm>
            <a:off x="3089852" y="5542297"/>
            <a:ext cx="1311083" cy="799179"/>
            <a:chOff x="3089852" y="5542297"/>
            <a:chExt cx="1311083" cy="799179"/>
          </a:xfrm>
        </p:grpSpPr>
        <p:sp>
          <p:nvSpPr>
            <p:cNvPr id="70" name="TextBox 69">
              <a:extLst>
                <a:ext uri="{FF2B5EF4-FFF2-40B4-BE49-F238E27FC236}">
                  <a16:creationId xmlns:a16="http://schemas.microsoft.com/office/drawing/2014/main" id="{483186A8-1273-1C45-9FFB-F1C950506D22}"/>
                </a:ext>
              </a:extLst>
            </p:cNvPr>
            <p:cNvSpPr txBox="1"/>
            <p:nvPr/>
          </p:nvSpPr>
          <p:spPr>
            <a:xfrm>
              <a:off x="3089852" y="5818256"/>
              <a:ext cx="1311083" cy="523220"/>
            </a:xfrm>
            <a:prstGeom prst="rect">
              <a:avLst/>
            </a:prstGeom>
            <a:noFill/>
          </p:spPr>
          <p:txBody>
            <a:bodyPr wrap="square" rtlCol="0">
              <a:spAutoFit/>
            </a:bodyPr>
            <a:lstStyle/>
            <a:p>
              <a:r>
                <a:rPr lang="en-US" sz="1400" dirty="0"/>
                <a:t>Service </a:t>
              </a:r>
            </a:p>
            <a:p>
              <a:r>
                <a:rPr lang="en-US" sz="1400" dirty="0"/>
                <a:t>Re-provisioned</a:t>
              </a:r>
            </a:p>
          </p:txBody>
        </p:sp>
        <p:sp>
          <p:nvSpPr>
            <p:cNvPr id="71" name="Oval 70">
              <a:extLst>
                <a:ext uri="{FF2B5EF4-FFF2-40B4-BE49-F238E27FC236}">
                  <a16:creationId xmlns:a16="http://schemas.microsoft.com/office/drawing/2014/main" id="{F61C1D60-2B37-A643-BC6D-2D50CF1D4F90}"/>
                </a:ext>
              </a:extLst>
            </p:cNvPr>
            <p:cNvSpPr/>
            <p:nvPr/>
          </p:nvSpPr>
          <p:spPr>
            <a:xfrm>
              <a:off x="3136620" y="5542297"/>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spTree>
    <p:extLst>
      <p:ext uri="{BB962C8B-B14F-4D97-AF65-F5344CB8AC3E}">
        <p14:creationId xmlns:p14="http://schemas.microsoft.com/office/powerpoint/2010/main" val="350317185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182 -0.00115 L 0.02539 0.18959 " pathEditMode="relative" rAng="0" ptsTypes="AA">
                                      <p:cBhvr>
                                        <p:cTn id="6" dur="2000" fill="hold"/>
                                        <p:tgtEl>
                                          <p:spTgt spid="11"/>
                                        </p:tgtEl>
                                        <p:attrNameLst>
                                          <p:attrName>ppt_x</p:attrName>
                                          <p:attrName>ppt_y</p:attrName>
                                        </p:attrNameLst>
                                      </p:cBhvr>
                                      <p:rCtr x="1354" y="9537"/>
                                    </p:animMotion>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61"/>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6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4" grpId="0"/>
      <p:bldP spid="38" grpId="0" animBg="1"/>
      <p:bldP spid="65" grpId="0" animBg="1"/>
      <p:bldP spid="68" grpId="0"/>
      <p:bldP spid="52"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3B9A24-410C-A44E-812F-C99F59BF3690}"/>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E214FA46-ADF0-EE46-9DB2-770FAF2CE710}"/>
              </a:ext>
            </a:extLst>
          </p:cNvPr>
          <p:cNvSpPr>
            <a:spLocks noGrp="1"/>
          </p:cNvSpPr>
          <p:nvPr>
            <p:ph type="title"/>
          </p:nvPr>
        </p:nvSpPr>
        <p:spPr/>
        <p:txBody>
          <a:bodyPr>
            <a:normAutofit fontScale="90000"/>
          </a:bodyPr>
          <a:lstStyle/>
          <a:p>
            <a:r>
              <a:rPr lang="en-US" dirty="0"/>
              <a:t>ONAP BBS. HSIA Service Subscription Plan Change</a:t>
            </a:r>
          </a:p>
        </p:txBody>
      </p:sp>
      <p:pic>
        <p:nvPicPr>
          <p:cNvPr id="6" name="Picture 5">
            <a:extLst>
              <a:ext uri="{FF2B5EF4-FFF2-40B4-BE49-F238E27FC236}">
                <a16:creationId xmlns:a16="http://schemas.microsoft.com/office/drawing/2014/main" id="{806D7D69-D073-C746-AEF4-A34BDDDE99A9}"/>
              </a:ext>
            </a:extLst>
          </p:cNvPr>
          <p:cNvPicPr>
            <a:picLocks noChangeAspect="1"/>
          </p:cNvPicPr>
          <p:nvPr/>
        </p:nvPicPr>
        <p:blipFill>
          <a:blip r:embed="rId2"/>
          <a:stretch>
            <a:fillRect/>
          </a:stretch>
        </p:blipFill>
        <p:spPr>
          <a:xfrm>
            <a:off x="1305538" y="2130020"/>
            <a:ext cx="9580923" cy="3640027"/>
          </a:xfrm>
          <a:prstGeom prst="rect">
            <a:avLst/>
          </a:prstGeom>
        </p:spPr>
      </p:pic>
      <p:sp>
        <p:nvSpPr>
          <p:cNvPr id="26" name="Rectangle 25">
            <a:extLst>
              <a:ext uri="{FF2B5EF4-FFF2-40B4-BE49-F238E27FC236}">
                <a16:creationId xmlns:a16="http://schemas.microsoft.com/office/drawing/2014/main" id="{398228AD-A464-CC43-A65E-ED76099CD9D6}"/>
              </a:ext>
            </a:extLst>
          </p:cNvPr>
          <p:cNvSpPr/>
          <p:nvPr/>
        </p:nvSpPr>
        <p:spPr>
          <a:xfrm>
            <a:off x="3608598" y="3660792"/>
            <a:ext cx="163436" cy="133640"/>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949E4B46-9E8C-6049-B870-655C2DB3655C}"/>
              </a:ext>
            </a:extLst>
          </p:cNvPr>
          <p:cNvSpPr/>
          <p:nvPr/>
        </p:nvSpPr>
        <p:spPr>
          <a:xfrm>
            <a:off x="3595956" y="3816393"/>
            <a:ext cx="163436" cy="133640"/>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3D9213A-8D68-2543-96EB-33461D9068EF}"/>
              </a:ext>
            </a:extLst>
          </p:cNvPr>
          <p:cNvSpPr/>
          <p:nvPr/>
        </p:nvSpPr>
        <p:spPr>
          <a:xfrm>
            <a:off x="5461647" y="3682753"/>
            <a:ext cx="163436" cy="133640"/>
          </a:xfrm>
          <a:prstGeom prst="rect">
            <a:avLst/>
          </a:prstGeom>
          <a:solidFill>
            <a:schemeClr val="accent1">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1E8CD92-C2C4-404F-BEDF-E4E0F0E8FDB6}"/>
              </a:ext>
            </a:extLst>
          </p:cNvPr>
          <p:cNvSpPr/>
          <p:nvPr/>
        </p:nvSpPr>
        <p:spPr>
          <a:xfrm>
            <a:off x="7297279" y="3682753"/>
            <a:ext cx="163436" cy="133640"/>
          </a:xfrm>
          <a:prstGeom prst="rect">
            <a:avLst/>
          </a:prstGeom>
          <a:solidFill>
            <a:srgbClr val="FF7C8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miley Face 7">
            <a:extLst>
              <a:ext uri="{FF2B5EF4-FFF2-40B4-BE49-F238E27FC236}">
                <a16:creationId xmlns:a16="http://schemas.microsoft.com/office/drawing/2014/main" id="{BC52D91B-ADBC-7547-8C1D-C211383C0264}"/>
              </a:ext>
            </a:extLst>
          </p:cNvPr>
          <p:cNvSpPr/>
          <p:nvPr/>
        </p:nvSpPr>
        <p:spPr>
          <a:xfrm>
            <a:off x="2107796" y="1763088"/>
            <a:ext cx="366932" cy="36693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a:extLst>
              <a:ext uri="{FF2B5EF4-FFF2-40B4-BE49-F238E27FC236}">
                <a16:creationId xmlns:a16="http://schemas.microsoft.com/office/drawing/2014/main" id="{195C042B-390E-3A4E-9B57-5891F3DB4623}"/>
              </a:ext>
            </a:extLst>
          </p:cNvPr>
          <p:cNvCxnSpPr>
            <a:cxnSpLocks/>
            <a:stCxn id="8" idx="6"/>
          </p:cNvCxnSpPr>
          <p:nvPr/>
        </p:nvCxnSpPr>
        <p:spPr>
          <a:xfrm>
            <a:off x="2474728" y="1946554"/>
            <a:ext cx="2060957" cy="289499"/>
          </a:xfrm>
          <a:prstGeom prst="bentConnector3">
            <a:avLst>
              <a:gd name="adj1" fmla="val 99977"/>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89790C0-DDD7-5844-A97C-1E74E6188149}"/>
              </a:ext>
            </a:extLst>
          </p:cNvPr>
          <p:cNvSpPr txBox="1"/>
          <p:nvPr/>
        </p:nvSpPr>
        <p:spPr>
          <a:xfrm>
            <a:off x="2683494" y="1684944"/>
            <a:ext cx="2956194" cy="523220"/>
          </a:xfrm>
          <a:prstGeom prst="rect">
            <a:avLst/>
          </a:prstGeom>
          <a:noFill/>
        </p:spPr>
        <p:txBody>
          <a:bodyPr wrap="none" rtlCol="0">
            <a:spAutoFit/>
          </a:bodyPr>
          <a:lstStyle/>
          <a:p>
            <a:r>
              <a:rPr lang="en-US" sz="1400" dirty="0"/>
              <a:t>Customer orders bandwidth  upgrade </a:t>
            </a:r>
          </a:p>
          <a:p>
            <a:r>
              <a:rPr lang="en-US" sz="1400" dirty="0"/>
              <a:t>using customer portal</a:t>
            </a:r>
          </a:p>
        </p:txBody>
      </p:sp>
      <p:sp>
        <p:nvSpPr>
          <p:cNvPr id="16" name="Oval 15">
            <a:extLst>
              <a:ext uri="{FF2B5EF4-FFF2-40B4-BE49-F238E27FC236}">
                <a16:creationId xmlns:a16="http://schemas.microsoft.com/office/drawing/2014/main" id="{ED7FFFF1-9510-704B-A3E0-1D3AA4B67802}"/>
              </a:ext>
            </a:extLst>
          </p:cNvPr>
          <p:cNvSpPr/>
          <p:nvPr/>
        </p:nvSpPr>
        <p:spPr>
          <a:xfrm>
            <a:off x="2497623" y="1470745"/>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cxnSp>
        <p:nvCxnSpPr>
          <p:cNvPr id="18" name="Straight Arrow Connector 17">
            <a:extLst>
              <a:ext uri="{FF2B5EF4-FFF2-40B4-BE49-F238E27FC236}">
                <a16:creationId xmlns:a16="http://schemas.microsoft.com/office/drawing/2014/main" id="{5B01BAB7-5EAE-2B49-BBDF-336D5E5CEDFD}"/>
              </a:ext>
            </a:extLst>
          </p:cNvPr>
          <p:cNvCxnSpPr/>
          <p:nvPr/>
        </p:nvCxnSpPr>
        <p:spPr>
          <a:xfrm>
            <a:off x="4535685" y="2657976"/>
            <a:ext cx="0" cy="20670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370DD56F-41C8-9F4C-B34F-EBD7E3C0686E}"/>
              </a:ext>
            </a:extLst>
          </p:cNvPr>
          <p:cNvSpPr/>
          <p:nvPr/>
        </p:nvSpPr>
        <p:spPr>
          <a:xfrm>
            <a:off x="4138982" y="2594480"/>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33" name="TextBox 32">
            <a:extLst>
              <a:ext uri="{FF2B5EF4-FFF2-40B4-BE49-F238E27FC236}">
                <a16:creationId xmlns:a16="http://schemas.microsoft.com/office/drawing/2014/main" id="{AAD86C4D-8BA7-C047-A936-2C938B8DD601}"/>
              </a:ext>
            </a:extLst>
          </p:cNvPr>
          <p:cNvSpPr txBox="1"/>
          <p:nvPr/>
        </p:nvSpPr>
        <p:spPr>
          <a:xfrm>
            <a:off x="2747537" y="2600189"/>
            <a:ext cx="1389297" cy="307777"/>
          </a:xfrm>
          <a:prstGeom prst="rect">
            <a:avLst/>
          </a:prstGeom>
          <a:noFill/>
        </p:spPr>
        <p:txBody>
          <a:bodyPr wrap="square" rtlCol="0">
            <a:spAutoFit/>
          </a:bodyPr>
          <a:lstStyle/>
          <a:p>
            <a:r>
              <a:rPr lang="en-US" sz="1400" dirty="0"/>
              <a:t>Order ready</a:t>
            </a:r>
          </a:p>
        </p:txBody>
      </p:sp>
      <p:cxnSp>
        <p:nvCxnSpPr>
          <p:cNvPr id="36" name="Straight Arrow Connector 35">
            <a:extLst>
              <a:ext uri="{FF2B5EF4-FFF2-40B4-BE49-F238E27FC236}">
                <a16:creationId xmlns:a16="http://schemas.microsoft.com/office/drawing/2014/main" id="{DF0BB96D-1368-2A44-A73E-A27B27B4D732}"/>
              </a:ext>
            </a:extLst>
          </p:cNvPr>
          <p:cNvCxnSpPr/>
          <p:nvPr/>
        </p:nvCxnSpPr>
        <p:spPr>
          <a:xfrm flipH="1">
            <a:off x="2426560" y="4673402"/>
            <a:ext cx="8459901" cy="0"/>
          </a:xfrm>
          <a:prstGeom prst="straightConnector1">
            <a:avLst/>
          </a:prstGeom>
          <a:ln w="28575">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09BF09BC-D5F4-034A-AC82-99015F8F278D}"/>
              </a:ext>
            </a:extLst>
          </p:cNvPr>
          <p:cNvSpPr txBox="1"/>
          <p:nvPr/>
        </p:nvSpPr>
        <p:spPr>
          <a:xfrm>
            <a:off x="2282869" y="4204687"/>
            <a:ext cx="1294393" cy="369332"/>
          </a:xfrm>
          <a:prstGeom prst="rect">
            <a:avLst/>
          </a:prstGeom>
          <a:noFill/>
        </p:spPr>
        <p:txBody>
          <a:bodyPr wrap="none" rtlCol="0">
            <a:spAutoFit/>
          </a:bodyPr>
          <a:lstStyle/>
          <a:p>
            <a:r>
              <a:rPr lang="en-US" b="1" dirty="0">
                <a:solidFill>
                  <a:schemeClr val="accent2"/>
                </a:solidFill>
              </a:rPr>
              <a:t>HSIA 1Gbps</a:t>
            </a:r>
          </a:p>
        </p:txBody>
      </p:sp>
      <p:sp>
        <p:nvSpPr>
          <p:cNvPr id="40" name="TextBox 39">
            <a:extLst>
              <a:ext uri="{FF2B5EF4-FFF2-40B4-BE49-F238E27FC236}">
                <a16:creationId xmlns:a16="http://schemas.microsoft.com/office/drawing/2014/main" id="{0D33E89B-03A0-564C-9C58-6CE8E929DF58}"/>
              </a:ext>
            </a:extLst>
          </p:cNvPr>
          <p:cNvSpPr txBox="1"/>
          <p:nvPr/>
        </p:nvSpPr>
        <p:spPr>
          <a:xfrm>
            <a:off x="1820463" y="4022909"/>
            <a:ext cx="1563441" cy="307777"/>
          </a:xfrm>
          <a:prstGeom prst="rect">
            <a:avLst/>
          </a:prstGeom>
          <a:noFill/>
        </p:spPr>
        <p:txBody>
          <a:bodyPr wrap="none" rtlCol="0">
            <a:spAutoFit/>
          </a:bodyPr>
          <a:lstStyle/>
          <a:p>
            <a:r>
              <a:rPr lang="en-US" sz="1400" dirty="0"/>
              <a:t>CFS HSIA upgraded</a:t>
            </a:r>
          </a:p>
        </p:txBody>
      </p:sp>
      <p:sp>
        <p:nvSpPr>
          <p:cNvPr id="41" name="Oval 40">
            <a:extLst>
              <a:ext uri="{FF2B5EF4-FFF2-40B4-BE49-F238E27FC236}">
                <a16:creationId xmlns:a16="http://schemas.microsoft.com/office/drawing/2014/main" id="{D2189505-22B0-A14E-BA46-045F15F6D5A1}"/>
              </a:ext>
            </a:extLst>
          </p:cNvPr>
          <p:cNvSpPr/>
          <p:nvPr/>
        </p:nvSpPr>
        <p:spPr>
          <a:xfrm>
            <a:off x="1529049" y="4030062"/>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cxnSp>
        <p:nvCxnSpPr>
          <p:cNvPr id="42" name="Straight Arrow Connector 41">
            <a:extLst>
              <a:ext uri="{FF2B5EF4-FFF2-40B4-BE49-F238E27FC236}">
                <a16:creationId xmlns:a16="http://schemas.microsoft.com/office/drawing/2014/main" id="{BABAD2AA-1372-3345-99C8-36B3AF2F3FED}"/>
              </a:ext>
            </a:extLst>
          </p:cNvPr>
          <p:cNvCxnSpPr>
            <a:cxnSpLocks/>
          </p:cNvCxnSpPr>
          <p:nvPr/>
        </p:nvCxnSpPr>
        <p:spPr>
          <a:xfrm flipV="1">
            <a:off x="3772034" y="2641488"/>
            <a:ext cx="0" cy="2231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837A7F67-8925-1F47-B726-B71B9E45622A}"/>
              </a:ext>
            </a:extLst>
          </p:cNvPr>
          <p:cNvSpPr/>
          <p:nvPr/>
        </p:nvSpPr>
        <p:spPr>
          <a:xfrm>
            <a:off x="2482692" y="2585974"/>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t>
            </a:r>
          </a:p>
        </p:txBody>
      </p:sp>
      <p:sp>
        <p:nvSpPr>
          <p:cNvPr id="45" name="TextBox 44">
            <a:extLst>
              <a:ext uri="{FF2B5EF4-FFF2-40B4-BE49-F238E27FC236}">
                <a16:creationId xmlns:a16="http://schemas.microsoft.com/office/drawing/2014/main" id="{8019859C-DF02-8841-AF36-093D59159E2D}"/>
              </a:ext>
            </a:extLst>
          </p:cNvPr>
          <p:cNvSpPr txBox="1"/>
          <p:nvPr/>
        </p:nvSpPr>
        <p:spPr>
          <a:xfrm>
            <a:off x="4525340" y="2569233"/>
            <a:ext cx="1830530" cy="523220"/>
          </a:xfrm>
          <a:prstGeom prst="rect">
            <a:avLst/>
          </a:prstGeom>
          <a:noFill/>
        </p:spPr>
        <p:txBody>
          <a:bodyPr wrap="square" rtlCol="0">
            <a:spAutoFit/>
          </a:bodyPr>
          <a:lstStyle/>
          <a:p>
            <a:r>
              <a:rPr lang="en-US" sz="1400" dirty="0"/>
              <a:t>BSS sends CFS modification request</a:t>
            </a:r>
          </a:p>
        </p:txBody>
      </p:sp>
      <p:sp>
        <p:nvSpPr>
          <p:cNvPr id="50" name="Oval 49">
            <a:extLst>
              <a:ext uri="{FF2B5EF4-FFF2-40B4-BE49-F238E27FC236}">
                <a16:creationId xmlns:a16="http://schemas.microsoft.com/office/drawing/2014/main" id="{33E13235-1FCE-B749-AAAA-093D96D4D158}"/>
              </a:ext>
            </a:extLst>
          </p:cNvPr>
          <p:cNvSpPr/>
          <p:nvPr/>
        </p:nvSpPr>
        <p:spPr>
          <a:xfrm>
            <a:off x="7741284" y="3092453"/>
            <a:ext cx="317206" cy="3172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52" name="TextBox 51">
            <a:extLst>
              <a:ext uri="{FF2B5EF4-FFF2-40B4-BE49-F238E27FC236}">
                <a16:creationId xmlns:a16="http://schemas.microsoft.com/office/drawing/2014/main" id="{9C97A62D-FADE-E44C-A700-18747BFAC5AE}"/>
              </a:ext>
            </a:extLst>
          </p:cNvPr>
          <p:cNvSpPr txBox="1"/>
          <p:nvPr/>
        </p:nvSpPr>
        <p:spPr>
          <a:xfrm>
            <a:off x="8037161" y="3092453"/>
            <a:ext cx="4031510" cy="307777"/>
          </a:xfrm>
          <a:prstGeom prst="rect">
            <a:avLst/>
          </a:prstGeom>
          <a:noFill/>
        </p:spPr>
        <p:txBody>
          <a:bodyPr wrap="square" rtlCol="0">
            <a:spAutoFit/>
          </a:bodyPr>
          <a:lstStyle/>
          <a:p>
            <a:r>
              <a:rPr lang="en-US" sz="1400" dirty="0"/>
              <a:t>ONAP updates RFS Internet Access</a:t>
            </a:r>
          </a:p>
        </p:txBody>
      </p:sp>
      <p:sp>
        <p:nvSpPr>
          <p:cNvPr id="38" name="Right Arrow 37">
            <a:extLst>
              <a:ext uri="{FF2B5EF4-FFF2-40B4-BE49-F238E27FC236}">
                <a16:creationId xmlns:a16="http://schemas.microsoft.com/office/drawing/2014/main" id="{585EB47B-B668-F047-802A-876896534262}"/>
              </a:ext>
            </a:extLst>
          </p:cNvPr>
          <p:cNvSpPr/>
          <p:nvPr/>
        </p:nvSpPr>
        <p:spPr>
          <a:xfrm rot="1268885">
            <a:off x="6638206" y="3432719"/>
            <a:ext cx="744582" cy="327196"/>
          </a:xfrm>
          <a:prstGeom prst="rightArrow">
            <a:avLst>
              <a:gd name="adj1" fmla="val 30354"/>
              <a:gd name="adj2" fmla="val 69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16DD89E1-FF4A-4646-A9FB-F9001711D68E}"/>
              </a:ext>
            </a:extLst>
          </p:cNvPr>
          <p:cNvCxnSpPr/>
          <p:nvPr/>
        </p:nvCxnSpPr>
        <p:spPr>
          <a:xfrm flipH="1">
            <a:off x="2578960" y="4825802"/>
            <a:ext cx="8459901" cy="0"/>
          </a:xfrm>
          <a:prstGeom prst="straightConnector1">
            <a:avLst/>
          </a:prstGeom>
          <a:ln w="762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0E488488-EBC2-D747-B032-BE3D89A7A50F}"/>
              </a:ext>
            </a:extLst>
          </p:cNvPr>
          <p:cNvSpPr txBox="1"/>
          <p:nvPr/>
        </p:nvSpPr>
        <p:spPr>
          <a:xfrm>
            <a:off x="2435269" y="4357087"/>
            <a:ext cx="1411412" cy="369332"/>
          </a:xfrm>
          <a:prstGeom prst="rect">
            <a:avLst/>
          </a:prstGeom>
          <a:noFill/>
        </p:spPr>
        <p:txBody>
          <a:bodyPr wrap="none" rtlCol="0">
            <a:spAutoFit/>
          </a:bodyPr>
          <a:lstStyle/>
          <a:p>
            <a:r>
              <a:rPr lang="en-US" b="1" dirty="0">
                <a:solidFill>
                  <a:schemeClr val="accent2"/>
                </a:solidFill>
              </a:rPr>
              <a:t>HSIA 10Gbps</a:t>
            </a:r>
          </a:p>
        </p:txBody>
      </p:sp>
    </p:spTree>
    <p:extLst>
      <p:ext uri="{BB962C8B-B14F-4D97-AF65-F5344CB8AC3E}">
        <p14:creationId xmlns:p14="http://schemas.microsoft.com/office/powerpoint/2010/main" val="349767134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3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p:bldP spid="16" grpId="0" animBg="1"/>
      <p:bldP spid="32" grpId="0" animBg="1"/>
      <p:bldP spid="33" grpId="0"/>
      <p:bldP spid="37" grpId="0"/>
      <p:bldP spid="40" grpId="0"/>
      <p:bldP spid="41" grpId="0" animBg="1"/>
      <p:bldP spid="44" grpId="0" animBg="1"/>
      <p:bldP spid="45" grpId="0"/>
      <p:bldP spid="50" grpId="0" animBg="1"/>
      <p:bldP spid="52" grpId="0"/>
      <p:bldP spid="38" grpId="0" animBg="1"/>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D8EEAB-DF8F-034E-9A6C-768C11892C13}"/>
              </a:ext>
            </a:extLst>
          </p:cNvPr>
          <p:cNvSpPr txBox="1"/>
          <p:nvPr/>
        </p:nvSpPr>
        <p:spPr>
          <a:xfrm>
            <a:off x="4944799" y="3136612"/>
            <a:ext cx="2302402" cy="584775"/>
          </a:xfrm>
          <a:prstGeom prst="rect">
            <a:avLst/>
          </a:prstGeom>
          <a:noFill/>
        </p:spPr>
        <p:txBody>
          <a:bodyPr wrap="square" rtlCol="0">
            <a:spAutoFit/>
          </a:bodyPr>
          <a:lstStyle/>
          <a:p>
            <a:pPr algn="ctr"/>
            <a:r>
              <a:rPr lang="en-US" sz="3200" b="1" dirty="0">
                <a:solidFill>
                  <a:schemeClr val="bg1"/>
                </a:solidFill>
              </a:rPr>
              <a:t>Thank you!</a:t>
            </a:r>
          </a:p>
        </p:txBody>
      </p:sp>
      <p:sp>
        <p:nvSpPr>
          <p:cNvPr id="3" name="TextBox 2">
            <a:extLst>
              <a:ext uri="{FF2B5EF4-FFF2-40B4-BE49-F238E27FC236}">
                <a16:creationId xmlns:a16="http://schemas.microsoft.com/office/drawing/2014/main" id="{A27F8CE8-5426-3C4C-9377-22FE36AF9239}"/>
              </a:ext>
            </a:extLst>
          </p:cNvPr>
          <p:cNvSpPr txBox="1"/>
          <p:nvPr/>
        </p:nvSpPr>
        <p:spPr>
          <a:xfrm>
            <a:off x="399393" y="4487917"/>
            <a:ext cx="7599453" cy="2031325"/>
          </a:xfrm>
          <a:prstGeom prst="rect">
            <a:avLst/>
          </a:prstGeom>
          <a:noFill/>
        </p:spPr>
        <p:txBody>
          <a:bodyPr wrap="none" rtlCol="0">
            <a:spAutoFit/>
          </a:bodyPr>
          <a:lstStyle/>
          <a:p>
            <a:r>
              <a:rPr lang="en-US" dirty="0">
                <a:solidFill>
                  <a:schemeClr val="bg1"/>
                </a:solidFill>
              </a:rPr>
              <a:t>Use case wiki: </a:t>
            </a:r>
            <a:r>
              <a:rPr lang="en-US" dirty="0">
                <a:solidFill>
                  <a:schemeClr val="bg1"/>
                </a:solidFill>
                <a:hlinkClick r:id="rId2">
                  <a:extLst>
                    <a:ext uri="{A12FA001-AC4F-418D-AE19-62706E023703}">
                      <ahyp:hlinkClr xmlns:ahyp="http://schemas.microsoft.com/office/drawing/2018/hyperlinkcolor" val="tx"/>
                    </a:ext>
                  </a:extLst>
                </a:hlinkClick>
              </a:rPr>
              <a:t>https://wiki.onap.org/pages/viewpage.action?pageId=45297636</a:t>
            </a:r>
            <a:endParaRPr lang="en-US" dirty="0">
              <a:solidFill>
                <a:schemeClr val="bg1"/>
              </a:solidFill>
            </a:endParaRPr>
          </a:p>
          <a:p>
            <a:endParaRPr lang="en-US" dirty="0">
              <a:solidFill>
                <a:schemeClr val="bg1"/>
              </a:solidFill>
            </a:endParaRPr>
          </a:p>
          <a:p>
            <a:r>
              <a:rPr lang="en-US" dirty="0">
                <a:solidFill>
                  <a:schemeClr val="bg1"/>
                </a:solidFill>
              </a:rPr>
              <a:t>Contact persons:</a:t>
            </a:r>
          </a:p>
          <a:p>
            <a:r>
              <a:rPr lang="en-US" dirty="0">
                <a:solidFill>
                  <a:schemeClr val="bg1"/>
                </a:solidFill>
              </a:rPr>
              <a:t>	David Pérez Caparrós &lt;</a:t>
            </a:r>
            <a:r>
              <a:rPr lang="en-US" dirty="0" err="1">
                <a:solidFill>
                  <a:schemeClr val="bg1"/>
                </a:solidFill>
              </a:rPr>
              <a:t>david.perezcaparros@swisscom.com</a:t>
            </a:r>
            <a:r>
              <a:rPr lang="en-US" dirty="0">
                <a:solidFill>
                  <a:schemeClr val="bg1"/>
                </a:solidFill>
              </a:rPr>
              <a:t>&gt;</a:t>
            </a:r>
          </a:p>
          <a:p>
            <a:r>
              <a:rPr lang="en-US" dirty="0">
                <a:solidFill>
                  <a:schemeClr val="bg1"/>
                </a:solidFill>
              </a:rPr>
              <a:t>	</a:t>
            </a:r>
            <a:r>
              <a:rPr lang="en-US" dirty="0" err="1">
                <a:solidFill>
                  <a:schemeClr val="bg1"/>
                </a:solidFill>
              </a:rPr>
              <a:t>Chaker</a:t>
            </a:r>
            <a:r>
              <a:rPr lang="en-US" dirty="0">
                <a:solidFill>
                  <a:schemeClr val="bg1"/>
                </a:solidFill>
              </a:rPr>
              <a:t> Al Hakim &lt;</a:t>
            </a:r>
            <a:r>
              <a:rPr lang="en-US" dirty="0" err="1">
                <a:solidFill>
                  <a:schemeClr val="bg1"/>
                </a:solidFill>
              </a:rPr>
              <a:t>chaker.al.hakim@huawei.com</a:t>
            </a:r>
            <a:r>
              <a:rPr lang="en-US" dirty="0">
                <a:solidFill>
                  <a:schemeClr val="bg1"/>
                </a:solidFill>
              </a:rPr>
              <a:t>&gt;</a:t>
            </a:r>
          </a:p>
          <a:p>
            <a:r>
              <a:rPr lang="en-US" dirty="0">
                <a:solidFill>
                  <a:schemeClr val="bg1"/>
                </a:solidFill>
              </a:rPr>
              <a:t>	Tim Carey &lt;</a:t>
            </a:r>
            <a:r>
              <a:rPr lang="en-US" dirty="0" err="1">
                <a:solidFill>
                  <a:schemeClr val="bg1"/>
                </a:solidFill>
              </a:rPr>
              <a:t>timothy.carey@nokia.com</a:t>
            </a:r>
            <a:r>
              <a:rPr lang="en-US" dirty="0">
                <a:solidFill>
                  <a:schemeClr val="bg1"/>
                </a:solidFill>
              </a:rPr>
              <a:t>&gt;</a:t>
            </a:r>
          </a:p>
          <a:p>
            <a:endParaRPr lang="en-US" dirty="0">
              <a:solidFill>
                <a:schemeClr val="bg1"/>
              </a:solidFill>
            </a:endParaRPr>
          </a:p>
        </p:txBody>
      </p:sp>
    </p:spTree>
    <p:extLst>
      <p:ext uri="{BB962C8B-B14F-4D97-AF65-F5344CB8AC3E}">
        <p14:creationId xmlns:p14="http://schemas.microsoft.com/office/powerpoint/2010/main" val="3426644466"/>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63093</TotalTime>
  <Words>512</Words>
  <Application>Microsoft Macintosh PowerPoint</Application>
  <PresentationFormat>Widescreen</PresentationFormat>
  <Paragraphs>126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DengXian Light</vt:lpstr>
      <vt:lpstr>.AppleSystemUIFont</vt:lpstr>
      <vt:lpstr>Arial</vt:lpstr>
      <vt:lpstr>Calibri</vt:lpstr>
      <vt:lpstr>Office Theme</vt:lpstr>
      <vt:lpstr>BBS-Broadband Service Use case proposal for Dublin release    Contributors: Swisscom, Huawei, Nokia, others are welcome</vt:lpstr>
      <vt:lpstr>Summary: BBS (Broadband Service)  Use case Proposal for the Dublin release</vt:lpstr>
      <vt:lpstr>ONAP BBS. E2E CFS Onboarding &amp; Service Design</vt:lpstr>
      <vt:lpstr>ONAP BBS. CFS Service Ordering and Provisioning</vt:lpstr>
      <vt:lpstr>ONAP BBS. Nomadic ONT and Service Reconfiguration</vt:lpstr>
      <vt:lpstr>ONAP BBS. HSIA Service Subscription Plan Change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Pérez Caparrós David, INI-INO-ECO-HCT</cp:lastModifiedBy>
  <cp:revision>762</cp:revision>
  <cp:lastPrinted>2017-08-07T21:14:23Z</cp:lastPrinted>
  <dcterms:created xsi:type="dcterms:W3CDTF">2017-02-27T16:23:08Z</dcterms:created>
  <dcterms:modified xsi:type="dcterms:W3CDTF">2018-11-12T14:28:50Z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(2)chNMUM+n8TatFRPMHF20YnqDhqvI1ngW97VTvmKri033Ps4deYRlCB95+IwCOZ/7HITIBIGv
VraTH9ZJ7f+qw2jMk6+Y9OxN1jbICU+Z3CE+TJ/McxFf99zF31ZCCbGB/4Z9xCbKBjBCrxki
gW2OXIbW9JRnNgpq7WRdVGQH+v3AnnkMSlDPgrN7uaUwlTXzQCI6ifZk4Pwnf8AuoP4twI8G
tCnfZZe8le5nhxHuye</vt:lpwstr>
  </property>
  <property fmtid="{D5CDD505-2E9C-101B-9397-08002B2CF9AE}" pid="3" name="_2015_ms_pID_7253431">
    <vt:lpwstr>W6kytbMjYBpRTnaFNpNPkEBfLBxAuut/uNWFNK2hugExBI8Q5qFdKg
rSO5UzvYxYy3Dg3Cc/vBQZnNaJBYXBu7msS+3AhF6JAj/YIzk4clkFk3b+E8oj68D+vT+9Dv
bQAH7KGMRK44mFoONR6fhEzkZDD9Y8ppHZUEI4/WNaNoLbSiwSact1PgwVuV6HKj/H1bJC+1
1msmnztJ7qLZQaas</vt:lpwstr>
  </property>
  <property fmtid="{D5CDD505-2E9C-101B-9397-08002B2CF9AE}" pid="4" name="_readonly">
    <vt:lpwstr/>
  </property>
  <property fmtid="{D5CDD505-2E9C-101B-9397-08002B2CF9AE}" pid="5" name="_change">
    <vt:lpwstr/>
  </property>
  <property fmtid="{D5CDD505-2E9C-101B-9397-08002B2CF9AE}" pid="6" name="_full-control">
    <vt:lpwstr/>
  </property>
  <property fmtid="{D5CDD505-2E9C-101B-9397-08002B2CF9AE}" pid="7" name="sflag">
    <vt:lpwstr>1540524545</vt:lpwstr>
  </property>
</Properties>
</file>