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4" r:id="rId2"/>
    <p:sldId id="324" r:id="rId3"/>
    <p:sldId id="325" r:id="rId4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95433433-8E32-44FA-9F70-085991FA6C74}">
          <p14:sldIdLst>
            <p14:sldId id="264"/>
            <p14:sldId id="324"/>
            <p14:sldId id="32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  <a:srgbClr val="5B9BD5"/>
    <a:srgbClr val="8CCBE2"/>
    <a:srgbClr val="96D3EA"/>
    <a:srgbClr val="99D9F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469" autoAdjust="0"/>
  </p:normalViewPr>
  <p:slideViewPr>
    <p:cSldViewPr snapToGrid="0">
      <p:cViewPr varScale="1">
        <p:scale>
          <a:sx n="156" d="100"/>
          <a:sy n="156" d="100"/>
        </p:scale>
        <p:origin x="348" y="15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5520A7-51DD-4A15-8606-D3247AE7B0C5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A1D32-998A-4DCE-BFBA-50D414C8B63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41402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0256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A1D32-998A-4DCE-BFBA-50D414C8B63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54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9688759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780726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06837016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241625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31804" y="44460"/>
            <a:ext cx="10752667" cy="782639"/>
          </a:xfrm>
          <a:prstGeom prst="rect">
            <a:avLst/>
          </a:prstGeom>
        </p:spPr>
        <p:txBody>
          <a:bodyPr lIns="87850" tIns="43925" rIns="87850" bIns="43925"/>
          <a:lstStyle/>
          <a:p>
            <a:r>
              <a:rPr lang="ja-JP" altLang="en-US" smtClean="0"/>
              <a:t>マスター タイトルの書式設定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27052" y="1052513"/>
            <a:ext cx="10752667" cy="4525963"/>
          </a:xfrm>
          <a:prstGeom prst="rect">
            <a:avLst/>
          </a:prstGeom>
        </p:spPr>
        <p:txBody>
          <a:bodyPr lIns="87850" tIns="43925" rIns="87850" bIns="43925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zh-CN" altLang="en-US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dt" sz="half" idx="10"/>
          </p:nvPr>
        </p:nvSpPr>
        <p:spPr>
          <a:xfrm>
            <a:off x="4656670" y="6256354"/>
            <a:ext cx="1627717" cy="601663"/>
          </a:xfrm>
          <a:prstGeom prst="rect">
            <a:avLst/>
          </a:prstGeom>
          <a:ln/>
        </p:spPr>
        <p:txBody>
          <a:bodyPr lIns="87850" tIns="43925" rIns="87850" bIns="43925"/>
          <a:lstStyle>
            <a:lvl1pPr>
              <a:defRPr/>
            </a:lvl1pPr>
          </a:lstStyle>
          <a:p>
            <a:fld id="{909BF1F1-8681-4731-A8F5-A5CC4091042E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3484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09BF1F1-8681-4731-A8F5-A5CC4091042E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05651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09BF1F1-8681-4731-A8F5-A5CC4091042E}" type="datetimeFigureOut">
              <a:rPr kumimoji="1" lang="ja-JP" altLang="en-US" smtClean="0"/>
              <a:t>2019/4/8</a:t>
            </a:fld>
            <a:endParaRPr kumimoji="1" lang="ja-JP" alt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85590E5-57D4-4004-8489-08DEED0A8847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580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6" r:id="rId5"/>
    <p:sldLayoutId id="2147483667" r:id="rId6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kumimoji="1"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kumimoji="1"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kumimoji="1"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ja-JP" sz="3100" dirty="0" smtClean="0"/>
              <a:t>SDC enhancement - CCVPN</a:t>
            </a:r>
            <a:r>
              <a:rPr lang="en-US" altLang="ja-JP" sz="3100" dirty="0"/>
              <a:t/>
            </a:r>
            <a:br>
              <a:rPr lang="en-US" altLang="ja-JP" sz="3100" dirty="0"/>
            </a:br>
            <a:r>
              <a:rPr lang="en-US" altLang="ja-JP" dirty="0" smtClean="0"/>
              <a:t>Coding work status</a:t>
            </a:r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9648" y="303267"/>
            <a:ext cx="1939592" cy="912215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447472" y="5671226"/>
            <a:ext cx="20377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 smtClean="0">
                <a:solidFill>
                  <a:schemeClr val="bg1"/>
                </a:solidFill>
              </a:rPr>
              <a:t>April 8, 2019</a:t>
            </a:r>
            <a:endParaRPr kumimoji="1" lang="ja-JP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87502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Schedule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>
          <a:xfrm>
            <a:off x="314325" y="992582"/>
            <a:ext cx="11506200" cy="5170487"/>
          </a:xfrm>
        </p:spPr>
        <p:txBody>
          <a:bodyPr/>
          <a:lstStyle/>
          <a:p>
            <a:pPr marL="0" indent="0">
              <a:buNone/>
            </a:pPr>
            <a:endParaRPr lang="en-US" altLang="ja-JP" dirty="0"/>
          </a:p>
          <a:p>
            <a:pPr marL="914400" lvl="1" indent="-457200">
              <a:buFont typeface="+mj-lt"/>
              <a:buAutoNum type="arabicPeriod"/>
            </a:pP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3078145"/>
              </p:ext>
            </p:extLst>
          </p:nvPr>
        </p:nvGraphicFramePr>
        <p:xfrm>
          <a:off x="314325" y="1005852"/>
          <a:ext cx="11506194" cy="5257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2949"/>
                <a:gridCol w="898216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  <a:gridCol w="364049"/>
              </a:tblGrid>
              <a:tr h="137529">
                <a:tc rowSpan="2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Coding work item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Status</a:t>
                      </a:r>
                      <a:endParaRPr kumimoji="1" lang="ja-JP" altLang="en-US" sz="1600" dirty="0"/>
                    </a:p>
                  </a:txBody>
                  <a:tcPr anchor="ctr"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Mar 18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Mar 25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Apr 1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kumimoji="1" lang="en-US" altLang="ja-JP" sz="1600" dirty="0" smtClean="0"/>
                        <a:t>Apr 8</a:t>
                      </a:r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400" dirty="0"/>
                    </a:p>
                  </a:txBody>
                  <a:tcPr anchor="ctr"/>
                </a:tc>
              </a:tr>
              <a:tr h="125026"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20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25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26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27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3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4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9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11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12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  <a:endParaRPr kumimoji="1" lang="ja-JP" altLang="en-US" sz="11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5B9BD5"/>
                    </a:solidFill>
                  </a:tcPr>
                </a:tc>
              </a:tr>
              <a:tr h="125026"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UI/Front-end(Design, Implement, Test)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UI view/Layout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Properties tab, Input tab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Declare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List Input dialog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Document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Back-end(Design, Implement, Test)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Defile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internal data(Design)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Define REST parameter(Design)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Create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(Declare List Button)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strike="sngStrike" dirty="0" smtClean="0">
                          <a:latin typeface="+mn-lt"/>
                        </a:rPr>
                        <a:t>Get(showing properties and inputs)</a:t>
                      </a:r>
                      <a:endParaRPr kumimoji="1" lang="ja-JP" altLang="en-US" sz="1100" strike="sngStrike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Delete(trash icon in Input tab)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Generating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CSAR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45720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Document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0"/>
                      <a:r>
                        <a:rPr kumimoji="1" lang="en-US" altLang="ja-JP" sz="1100" dirty="0" smtClean="0">
                          <a:latin typeface="+mn-lt"/>
                        </a:rPr>
                        <a:t>TOSCA Parser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Studying and Considering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Completed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Support parsing new </a:t>
                      </a:r>
                      <a:r>
                        <a:rPr kumimoji="1" lang="en-US" altLang="ja-JP" sz="1100" dirty="0" err="1" smtClean="0">
                          <a:latin typeface="+mn-lt"/>
                        </a:rPr>
                        <a:t>get_input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In progress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sz="1100" dirty="0" smtClean="0">
                          <a:latin typeface="+mn-lt"/>
                        </a:rPr>
                        <a:t>Document,</a:t>
                      </a:r>
                      <a:r>
                        <a:rPr kumimoji="1" lang="en-US" altLang="ja-JP" sz="1100" baseline="0" dirty="0" smtClean="0">
                          <a:latin typeface="+mn-lt"/>
                        </a:rPr>
                        <a:t> review, Code review</a:t>
                      </a:r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  <a:tr h="12502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100" dirty="0" smtClean="0">
                          <a:latin typeface="+mn-lt"/>
                        </a:rPr>
                        <a:t>Submit , SONAR check</a:t>
                      </a:r>
                      <a:endParaRPr kumimoji="1" lang="ja-JP" altLang="en-US" sz="1100" dirty="0" smtClean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+mn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ホームベース 7"/>
          <p:cNvSpPr/>
          <p:nvPr/>
        </p:nvSpPr>
        <p:spPr>
          <a:xfrm>
            <a:off x="5259823" y="1938113"/>
            <a:ext cx="718590" cy="12138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ホームベース 8"/>
          <p:cNvSpPr/>
          <p:nvPr/>
        </p:nvSpPr>
        <p:spPr>
          <a:xfrm>
            <a:off x="7818513" y="2169473"/>
            <a:ext cx="1467610" cy="16167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ホームベース 9"/>
          <p:cNvSpPr/>
          <p:nvPr/>
        </p:nvSpPr>
        <p:spPr>
          <a:xfrm>
            <a:off x="7829890" y="2419395"/>
            <a:ext cx="1467610" cy="16773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ホームベース 10"/>
          <p:cNvSpPr/>
          <p:nvPr/>
        </p:nvSpPr>
        <p:spPr>
          <a:xfrm>
            <a:off x="6063378" y="3167537"/>
            <a:ext cx="1015806" cy="21129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ホームベース 11"/>
          <p:cNvSpPr/>
          <p:nvPr/>
        </p:nvSpPr>
        <p:spPr>
          <a:xfrm>
            <a:off x="6063375" y="3268848"/>
            <a:ext cx="1685933" cy="9855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ホームベース 12"/>
          <p:cNvSpPr/>
          <p:nvPr/>
        </p:nvSpPr>
        <p:spPr>
          <a:xfrm>
            <a:off x="7133128" y="3708524"/>
            <a:ext cx="3236815" cy="19848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4" name="ホームベース 13"/>
          <p:cNvSpPr/>
          <p:nvPr/>
        </p:nvSpPr>
        <p:spPr>
          <a:xfrm>
            <a:off x="6063378" y="3435831"/>
            <a:ext cx="1015806" cy="210038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ホームベース 14"/>
          <p:cNvSpPr/>
          <p:nvPr/>
        </p:nvSpPr>
        <p:spPr>
          <a:xfrm>
            <a:off x="6063377" y="3538099"/>
            <a:ext cx="1015807" cy="10777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ホームベース 16"/>
          <p:cNvSpPr/>
          <p:nvPr/>
        </p:nvSpPr>
        <p:spPr>
          <a:xfrm>
            <a:off x="9286123" y="4225126"/>
            <a:ext cx="1068148" cy="18851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ホームベース 17"/>
          <p:cNvSpPr/>
          <p:nvPr/>
        </p:nvSpPr>
        <p:spPr>
          <a:xfrm>
            <a:off x="6746241" y="4481482"/>
            <a:ext cx="3626916" cy="17624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二等辺三角形 18"/>
          <p:cNvSpPr/>
          <p:nvPr/>
        </p:nvSpPr>
        <p:spPr>
          <a:xfrm rot="10800000">
            <a:off x="8620651" y="766432"/>
            <a:ext cx="517890" cy="226577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1" name="直線コネクタ 20"/>
          <p:cNvCxnSpPr/>
          <p:nvPr/>
        </p:nvCxnSpPr>
        <p:spPr>
          <a:xfrm>
            <a:off x="9927225" y="1589462"/>
            <a:ext cx="0" cy="4635089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ホームベース 21"/>
          <p:cNvSpPr/>
          <p:nvPr/>
        </p:nvSpPr>
        <p:spPr>
          <a:xfrm>
            <a:off x="4228093" y="2694578"/>
            <a:ext cx="289163" cy="160136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900" dirty="0"/>
          </a:p>
        </p:txBody>
      </p:sp>
      <p:sp>
        <p:nvSpPr>
          <p:cNvPr id="24" name="ホームベース 23"/>
          <p:cNvSpPr/>
          <p:nvPr/>
        </p:nvSpPr>
        <p:spPr>
          <a:xfrm>
            <a:off x="7860322" y="4737318"/>
            <a:ext cx="318541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600" dirty="0" smtClean="0"/>
              <a:t>Rev</a:t>
            </a:r>
            <a:endParaRPr kumimoji="1" lang="ja-JP" altLang="en-US" sz="600" dirty="0"/>
          </a:p>
        </p:txBody>
      </p:sp>
      <p:sp>
        <p:nvSpPr>
          <p:cNvPr id="29" name="ホームベース 28"/>
          <p:cNvSpPr/>
          <p:nvPr/>
        </p:nvSpPr>
        <p:spPr>
          <a:xfrm>
            <a:off x="9297500" y="2679040"/>
            <a:ext cx="1068148" cy="18851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100" dirty="0" smtClean="0"/>
              <a:t>Code review</a:t>
            </a:r>
            <a:endParaRPr kumimoji="1" lang="ja-JP" altLang="en-US" sz="1100" dirty="0"/>
          </a:p>
        </p:txBody>
      </p:sp>
      <p:sp>
        <p:nvSpPr>
          <p:cNvPr id="30" name="ホームベース 29"/>
          <p:cNvSpPr/>
          <p:nvPr/>
        </p:nvSpPr>
        <p:spPr>
          <a:xfrm>
            <a:off x="9993621" y="4740251"/>
            <a:ext cx="709483" cy="19300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 smtClean="0"/>
              <a:t>Code review</a:t>
            </a:r>
            <a:endParaRPr kumimoji="1" lang="ja-JP" altLang="en-US" dirty="0"/>
          </a:p>
        </p:txBody>
      </p:sp>
      <p:sp>
        <p:nvSpPr>
          <p:cNvPr id="31" name="ホームベース 30"/>
          <p:cNvSpPr/>
          <p:nvPr/>
        </p:nvSpPr>
        <p:spPr>
          <a:xfrm>
            <a:off x="10779029" y="6048559"/>
            <a:ext cx="239565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ホームベース 31"/>
          <p:cNvSpPr/>
          <p:nvPr/>
        </p:nvSpPr>
        <p:spPr>
          <a:xfrm>
            <a:off x="7133128" y="4733317"/>
            <a:ext cx="685385" cy="19993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900" dirty="0" smtClean="0"/>
              <a:t>Doc</a:t>
            </a:r>
            <a:endParaRPr kumimoji="1" lang="ja-JP" altLang="en-US" dirty="0"/>
          </a:p>
        </p:txBody>
      </p:sp>
      <p:sp>
        <p:nvSpPr>
          <p:cNvPr id="36" name="ホームベース 35"/>
          <p:cNvSpPr/>
          <p:nvPr/>
        </p:nvSpPr>
        <p:spPr>
          <a:xfrm>
            <a:off x="6393799" y="5253435"/>
            <a:ext cx="1355510" cy="173897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37" name="ホームベース 36"/>
          <p:cNvSpPr/>
          <p:nvPr/>
        </p:nvSpPr>
        <p:spPr>
          <a:xfrm>
            <a:off x="6400543" y="5334967"/>
            <a:ext cx="1348765" cy="105208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ホームベース 37"/>
          <p:cNvSpPr/>
          <p:nvPr/>
        </p:nvSpPr>
        <p:spPr>
          <a:xfrm>
            <a:off x="7860321" y="5503747"/>
            <a:ext cx="1708551" cy="19143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800" dirty="0"/>
          </a:p>
        </p:txBody>
      </p:sp>
      <p:sp>
        <p:nvSpPr>
          <p:cNvPr id="41" name="ホームベース 40"/>
          <p:cNvSpPr/>
          <p:nvPr/>
        </p:nvSpPr>
        <p:spPr>
          <a:xfrm>
            <a:off x="10015201" y="5758646"/>
            <a:ext cx="709483" cy="19300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800" dirty="0" smtClean="0"/>
              <a:t>Code review</a:t>
            </a:r>
            <a:endParaRPr kumimoji="1" lang="ja-JP" altLang="en-US" dirty="0"/>
          </a:p>
        </p:txBody>
      </p:sp>
      <p:sp>
        <p:nvSpPr>
          <p:cNvPr id="6" name="線吹き出し 1 (枠付き) 5"/>
          <p:cNvSpPr/>
          <p:nvPr/>
        </p:nvSpPr>
        <p:spPr>
          <a:xfrm>
            <a:off x="5259823" y="6331571"/>
            <a:ext cx="4208923" cy="341123"/>
          </a:xfrm>
          <a:prstGeom prst="borderCallout1">
            <a:avLst>
              <a:gd name="adj1" fmla="val 29766"/>
              <a:gd name="adj2" fmla="val 101030"/>
              <a:gd name="adj3" fmla="val -23364"/>
              <a:gd name="adj4" fmla="val 132311"/>
            </a:avLst>
          </a:prstGeom>
          <a:ln>
            <a:headEnd type="none" w="med" len="med"/>
            <a:tailEnd type="triangle" w="med" len="med"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M4 code freeze was postponed to April 11</a:t>
            </a:r>
            <a:endParaRPr kumimoji="1" lang="ja-JP" altLang="en-US" dirty="0"/>
          </a:p>
        </p:txBody>
      </p:sp>
      <p:sp>
        <p:nvSpPr>
          <p:cNvPr id="44" name="ホームベース 43"/>
          <p:cNvSpPr/>
          <p:nvPr/>
        </p:nvSpPr>
        <p:spPr>
          <a:xfrm>
            <a:off x="7133122" y="3790110"/>
            <a:ext cx="2860499" cy="93893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ホームベース 44"/>
          <p:cNvSpPr/>
          <p:nvPr/>
        </p:nvSpPr>
        <p:spPr>
          <a:xfrm>
            <a:off x="7454446" y="4573038"/>
            <a:ext cx="2472773" cy="9752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四角形吹き出し 46"/>
          <p:cNvSpPr/>
          <p:nvPr/>
        </p:nvSpPr>
        <p:spPr>
          <a:xfrm>
            <a:off x="9858160" y="5315482"/>
            <a:ext cx="1491049" cy="167638"/>
          </a:xfrm>
          <a:prstGeom prst="wedgeRectCallout">
            <a:avLst>
              <a:gd name="adj1" fmla="val -49005"/>
              <a:gd name="adj2" fmla="val 95292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coding:100%, test:0%</a:t>
            </a:r>
            <a:endParaRPr lang="ja-JP" altLang="en-US" sz="1050" dirty="0"/>
          </a:p>
        </p:txBody>
      </p:sp>
      <p:sp>
        <p:nvSpPr>
          <p:cNvPr id="48" name="四角形吹き出し 47"/>
          <p:cNvSpPr/>
          <p:nvPr/>
        </p:nvSpPr>
        <p:spPr>
          <a:xfrm>
            <a:off x="9395906" y="1856534"/>
            <a:ext cx="1491049" cy="266330"/>
          </a:xfrm>
          <a:prstGeom prst="wedgeRectCallout">
            <a:avLst>
              <a:gd name="adj1" fmla="val -78191"/>
              <a:gd name="adj2" fmla="val 10497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coding:20%</a:t>
            </a:r>
            <a:endParaRPr lang="ja-JP" altLang="en-US" sz="1050" dirty="0"/>
          </a:p>
        </p:txBody>
      </p:sp>
      <p:sp>
        <p:nvSpPr>
          <p:cNvPr id="49" name="ホームベース 48"/>
          <p:cNvSpPr/>
          <p:nvPr/>
        </p:nvSpPr>
        <p:spPr>
          <a:xfrm>
            <a:off x="7472743" y="2248697"/>
            <a:ext cx="1415108" cy="65544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ホームベース 49"/>
          <p:cNvSpPr/>
          <p:nvPr/>
        </p:nvSpPr>
        <p:spPr>
          <a:xfrm>
            <a:off x="7472743" y="2477050"/>
            <a:ext cx="1415108" cy="94960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ホームベース 50"/>
          <p:cNvSpPr/>
          <p:nvPr/>
        </p:nvSpPr>
        <p:spPr>
          <a:xfrm>
            <a:off x="7123717" y="4879218"/>
            <a:ext cx="694796" cy="9574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四角形吹き出し 51"/>
          <p:cNvSpPr/>
          <p:nvPr/>
        </p:nvSpPr>
        <p:spPr>
          <a:xfrm>
            <a:off x="9395906" y="1859020"/>
            <a:ext cx="1491049" cy="266330"/>
          </a:xfrm>
          <a:prstGeom prst="wedgeRectCallout">
            <a:avLst>
              <a:gd name="adj1" fmla="val -72294"/>
              <a:gd name="adj2" fmla="val 194108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coding:100%</a:t>
            </a:r>
            <a:endParaRPr lang="ja-JP" altLang="en-US" sz="1050" dirty="0"/>
          </a:p>
        </p:txBody>
      </p:sp>
      <p:sp>
        <p:nvSpPr>
          <p:cNvPr id="53" name="四角形吹き出し 52"/>
          <p:cNvSpPr/>
          <p:nvPr/>
        </p:nvSpPr>
        <p:spPr>
          <a:xfrm>
            <a:off x="10063810" y="3376527"/>
            <a:ext cx="1491049" cy="167638"/>
          </a:xfrm>
          <a:prstGeom prst="wedgeRectCallout">
            <a:avLst>
              <a:gd name="adj1" fmla="val -54902"/>
              <a:gd name="adj2" fmla="val 1739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coding:100%, </a:t>
            </a:r>
            <a:r>
              <a:rPr lang="en-US" altLang="ja-JP" sz="1050" dirty="0" smtClean="0"/>
              <a:t>test:10%</a:t>
            </a:r>
            <a:endParaRPr lang="ja-JP" altLang="en-US" sz="1050" dirty="0"/>
          </a:p>
        </p:txBody>
      </p:sp>
      <p:sp>
        <p:nvSpPr>
          <p:cNvPr id="54" name="四角形吹き出し 53"/>
          <p:cNvSpPr/>
          <p:nvPr/>
        </p:nvSpPr>
        <p:spPr>
          <a:xfrm>
            <a:off x="10163035" y="4257993"/>
            <a:ext cx="1491049" cy="167638"/>
          </a:xfrm>
          <a:prstGeom prst="wedgeRectCallout">
            <a:avLst>
              <a:gd name="adj1" fmla="val -80175"/>
              <a:gd name="adj2" fmla="val 135223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coding:100%, </a:t>
            </a:r>
            <a:r>
              <a:rPr lang="en-US" altLang="ja-JP" sz="1050" dirty="0" smtClean="0"/>
              <a:t>test:20</a:t>
            </a:r>
            <a:r>
              <a:rPr lang="en-US" altLang="ja-JP" sz="1050" dirty="0" smtClean="0"/>
              <a:t>%</a:t>
            </a:r>
            <a:endParaRPr lang="ja-JP" altLang="en-US" sz="1050" dirty="0"/>
          </a:p>
        </p:txBody>
      </p:sp>
      <p:sp>
        <p:nvSpPr>
          <p:cNvPr id="55" name="ホームベース 54"/>
          <p:cNvSpPr/>
          <p:nvPr/>
        </p:nvSpPr>
        <p:spPr>
          <a:xfrm>
            <a:off x="7864903" y="4896718"/>
            <a:ext cx="324942" cy="80777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ホームベース 55"/>
          <p:cNvSpPr/>
          <p:nvPr/>
        </p:nvSpPr>
        <p:spPr>
          <a:xfrm>
            <a:off x="7882738" y="5579352"/>
            <a:ext cx="1956512" cy="9885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ホームベース 56"/>
          <p:cNvSpPr/>
          <p:nvPr/>
        </p:nvSpPr>
        <p:spPr>
          <a:xfrm>
            <a:off x="1971923" y="6276494"/>
            <a:ext cx="1081761" cy="186879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Plan</a:t>
            </a:r>
            <a:endParaRPr kumimoji="1" lang="ja-JP" altLang="en-US" dirty="0"/>
          </a:p>
        </p:txBody>
      </p:sp>
      <p:sp>
        <p:nvSpPr>
          <p:cNvPr id="58" name="ホームベース 57"/>
          <p:cNvSpPr/>
          <p:nvPr/>
        </p:nvSpPr>
        <p:spPr>
          <a:xfrm>
            <a:off x="3138700" y="6290482"/>
            <a:ext cx="1081761" cy="186879"/>
          </a:xfrm>
          <a:prstGeom prst="homePlate">
            <a:avLst>
              <a:gd name="adj" fmla="val 12069"/>
            </a:avLst>
          </a:prstGeom>
          <a:solidFill>
            <a:srgbClr val="ED7D31"/>
          </a:solidFill>
          <a:ln>
            <a:solidFill>
              <a:srgbClr val="ED7D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Actual</a:t>
            </a:r>
            <a:endParaRPr kumimoji="1" lang="ja-JP" altLang="en-US" dirty="0"/>
          </a:p>
        </p:txBody>
      </p:sp>
      <p:sp>
        <p:nvSpPr>
          <p:cNvPr id="60" name="四角形吹き出し 59"/>
          <p:cNvSpPr/>
          <p:nvPr/>
        </p:nvSpPr>
        <p:spPr>
          <a:xfrm>
            <a:off x="10015201" y="3922890"/>
            <a:ext cx="1491049" cy="167638"/>
          </a:xfrm>
          <a:prstGeom prst="wedgeRectCallout">
            <a:avLst>
              <a:gd name="adj1" fmla="val -54902"/>
              <a:gd name="adj2" fmla="val 173964"/>
            </a:avLst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050" dirty="0" smtClean="0"/>
              <a:t>coding:100%, </a:t>
            </a:r>
            <a:r>
              <a:rPr lang="en-US" altLang="ja-JP" sz="1050" dirty="0" smtClean="0"/>
              <a:t>test:10%</a:t>
            </a:r>
            <a:endParaRPr lang="ja-JP" altLang="en-US" sz="1050" dirty="0"/>
          </a:p>
        </p:txBody>
      </p:sp>
      <p:sp>
        <p:nvSpPr>
          <p:cNvPr id="62" name="ホームベース 61"/>
          <p:cNvSpPr/>
          <p:nvPr/>
        </p:nvSpPr>
        <p:spPr>
          <a:xfrm>
            <a:off x="9286118" y="4300877"/>
            <a:ext cx="707504" cy="95181"/>
          </a:xfrm>
          <a:prstGeom prst="homePlate">
            <a:avLst>
              <a:gd name="adj" fmla="val 12069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7" name="スライド番号プレースホルダー 2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914301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Status and risk</a:t>
            </a:r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 smtClean="0"/>
              <a:t>Status</a:t>
            </a:r>
          </a:p>
          <a:p>
            <a:pPr lvl="1"/>
            <a:r>
              <a:rPr lang="en-US" altLang="ja-JP" sz="2000" dirty="0" smtClean="0"/>
              <a:t>Implementations of UI/Front-end, Back-end, TOSCA parser have almost finished.</a:t>
            </a:r>
          </a:p>
          <a:p>
            <a:pPr lvl="1"/>
            <a:r>
              <a:rPr kumimoji="1" lang="en-US" altLang="ja-JP" sz="2000" dirty="0" smtClean="0"/>
              <a:t>JUNIT testing is in progress now.</a:t>
            </a:r>
          </a:p>
          <a:p>
            <a:pPr lvl="1"/>
            <a:r>
              <a:rPr lang="en-US" altLang="ja-JP" sz="2000" dirty="0" smtClean="0"/>
              <a:t>Code submission will be April </a:t>
            </a:r>
            <a:r>
              <a:rPr lang="en-US" altLang="ja-JP" sz="2000" dirty="0" smtClean="0"/>
              <a:t>10.</a:t>
            </a:r>
            <a:br>
              <a:rPr lang="en-US" altLang="ja-JP" sz="2000" dirty="0" smtClean="0"/>
            </a:br>
            <a:r>
              <a:rPr lang="en-US" altLang="ja-JP" sz="2000" dirty="0" smtClean="0"/>
              <a:t> </a:t>
            </a:r>
            <a:r>
              <a:rPr lang="en-US" altLang="ja-JP" sz="2000" dirty="0" smtClean="0"/>
              <a:t>(Can</a:t>
            </a:r>
            <a:r>
              <a:rPr lang="en-US" altLang="ja-JP" sz="2000" dirty="0" smtClean="0"/>
              <a:t> we submit code before test is complete? If yes, we will submit the code on April 9)</a:t>
            </a:r>
            <a:endParaRPr kumimoji="1" lang="en-US" altLang="ja-JP" sz="2000" dirty="0" smtClean="0"/>
          </a:p>
          <a:p>
            <a:r>
              <a:rPr lang="en-US" altLang="ja-JP" dirty="0" smtClean="0"/>
              <a:t>Risk</a:t>
            </a:r>
          </a:p>
          <a:p>
            <a:pPr lvl="1"/>
            <a:r>
              <a:rPr lang="en-US" altLang="ja-JP" sz="2000" dirty="0" smtClean="0"/>
              <a:t>The back-end</a:t>
            </a:r>
            <a:r>
              <a:rPr kumimoji="1" lang="en-US" altLang="ja-JP" sz="2000" dirty="0" smtClean="0"/>
              <a:t> change work may be delayed </a:t>
            </a:r>
            <a:r>
              <a:rPr lang="en-US" altLang="ja-JP" sz="2000" dirty="0" smtClean="0"/>
              <a:t>because it is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omplex and difficult</a:t>
            </a:r>
            <a:r>
              <a:rPr kumimoji="1" lang="en-US" altLang="ja-JP" sz="2000" dirty="0" smtClean="0"/>
              <a:t>. (</a:t>
            </a:r>
            <a:r>
              <a:rPr lang="ja-JP" altLang="en-US" sz="2000" dirty="0" smtClean="0"/>
              <a:t>何鹏 </a:t>
            </a:r>
            <a:r>
              <a:rPr lang="en-US" altLang="ja-JP" sz="2000" dirty="0" smtClean="0"/>
              <a:t>who is expert of back-end in CCVPN team will help us if we have technical questions)</a:t>
            </a:r>
            <a:endParaRPr kumimoji="1" lang="en-US" altLang="ja-JP" sz="2000" dirty="0" smtClean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85590E5-57D4-4004-8489-08DEED0A8847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699132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nap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" id="{9B78E257-22CD-4D17-8B81-DC14F0F9719C}" vid="{7DAF95C4-B8A7-4443-8836-9C2F1821EE87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</Template>
  <TotalTime>3344</TotalTime>
  <Words>211</Words>
  <Application>Microsoft Office PowerPoint</Application>
  <PresentationFormat>ワイド画面</PresentationFormat>
  <Paragraphs>85</Paragraphs>
  <Slides>3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15" baseType="lpstr">
      <vt:lpstr>.AppleSystemUIFont</vt:lpstr>
      <vt:lpstr>DengXian</vt:lpstr>
      <vt:lpstr>DengXian Light</vt:lpstr>
      <vt:lpstr>Geneva</vt:lpstr>
      <vt:lpstr>Intel Clear Light</vt:lpstr>
      <vt:lpstr>ＭＳ Ｐゴシック</vt:lpstr>
      <vt:lpstr>Yu Gothic</vt:lpstr>
      <vt:lpstr>Yu Gothic Light</vt:lpstr>
      <vt:lpstr>Arial</vt:lpstr>
      <vt:lpstr>Calibri</vt:lpstr>
      <vt:lpstr>Wingdings</vt:lpstr>
      <vt:lpstr>onap</vt:lpstr>
      <vt:lpstr>SDC enhancement - CCVPN Coding work status</vt:lpstr>
      <vt:lpstr>Schedule</vt:lpstr>
      <vt:lpstr>Status and risk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Supporting List type of Inputs</dc:title>
  <dc:creator>Fujii, Satoshi/藤井 理史</dc:creator>
  <cp:lastModifiedBy>Fukuda, Toshimichi/福田 利道</cp:lastModifiedBy>
  <cp:revision>170</cp:revision>
  <dcterms:created xsi:type="dcterms:W3CDTF">2019-03-14T06:44:57Z</dcterms:created>
  <dcterms:modified xsi:type="dcterms:W3CDTF">2019-04-08T09:22:23Z</dcterms:modified>
</cp:coreProperties>
</file>