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22"/>
  </p:notesMasterIdLst>
  <p:sldIdLst>
    <p:sldId id="256" r:id="rId3"/>
    <p:sldId id="292" r:id="rId4"/>
    <p:sldId id="319" r:id="rId5"/>
    <p:sldId id="320" r:id="rId6"/>
    <p:sldId id="304" r:id="rId7"/>
    <p:sldId id="305" r:id="rId8"/>
    <p:sldId id="306" r:id="rId9"/>
    <p:sldId id="307" r:id="rId10"/>
    <p:sldId id="308" r:id="rId11"/>
    <p:sldId id="309" r:id="rId12"/>
    <p:sldId id="315" r:id="rId13"/>
    <p:sldId id="324" r:id="rId14"/>
    <p:sldId id="325" r:id="rId15"/>
    <p:sldId id="326" r:id="rId16"/>
    <p:sldId id="327" r:id="rId17"/>
    <p:sldId id="328" r:id="rId18"/>
    <p:sldId id="323" r:id="rId19"/>
    <p:sldId id="329" r:id="rId20"/>
    <p:sldId id="322"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687" autoAdjust="0"/>
  </p:normalViewPr>
  <p:slideViewPr>
    <p:cSldViewPr snapToGrid="0">
      <p:cViewPr varScale="1">
        <p:scale>
          <a:sx n="86" d="100"/>
          <a:sy n="86" d="100"/>
        </p:scale>
        <p:origin x="1416" y="96"/>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2019/4/1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a:t>
            </a:fld>
            <a:endParaRPr kumimoji="1" lang="ja-JP" altLang="en-US"/>
          </a:p>
        </p:txBody>
      </p:sp>
    </p:spTree>
    <p:extLst>
      <p:ext uri="{BB962C8B-B14F-4D97-AF65-F5344CB8AC3E}">
        <p14:creationId xmlns:p14="http://schemas.microsoft.com/office/powerpoint/2010/main" val="787523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this figure</a:t>
            </a:r>
            <a:r>
              <a:rPr kumimoji="1" lang="en-US" altLang="ja-JP" baseline="0" dirty="0" smtClean="0"/>
              <a:t> describes how datatypes in the component are stored in titan database.</a:t>
            </a:r>
          </a:p>
          <a:p>
            <a:r>
              <a:rPr kumimoji="1" lang="en-US" altLang="ja-JP" baseline="0" dirty="0" smtClean="0"/>
              <a:t>the child vertex will be labeled </a:t>
            </a:r>
            <a:r>
              <a:rPr kumimoji="1" lang="en-US" altLang="ja-JP" sz="1200" b="0" i="0" kern="1200" dirty="0" smtClean="0">
                <a:solidFill>
                  <a:schemeClr val="tx1"/>
                </a:solidFill>
                <a:effectLst/>
                <a:latin typeface="+mn-lt"/>
                <a:ea typeface="+mn-ea"/>
                <a:cs typeface="+mn-cs"/>
              </a:rPr>
              <a:t>/</a:t>
            </a:r>
            <a:r>
              <a:rPr kumimoji="1" lang="en-US" altLang="ja-JP" sz="1200" b="1" i="0" kern="1200" dirty="0" smtClean="0">
                <a:solidFill>
                  <a:schemeClr val="tx1"/>
                </a:solidFill>
                <a:effectLst/>
                <a:latin typeface="+mn-lt"/>
                <a:ea typeface="+mn-ea"/>
                <a:cs typeface="+mn-cs"/>
              </a:rPr>
              <a:t>ˈ</a:t>
            </a:r>
            <a:r>
              <a:rPr kumimoji="1" lang="en-US" altLang="ja-JP" sz="1200" b="0" i="0" kern="1200" dirty="0" err="1" smtClean="0">
                <a:solidFill>
                  <a:schemeClr val="tx1"/>
                </a:solidFill>
                <a:effectLst/>
                <a:latin typeface="+mn-lt"/>
                <a:ea typeface="+mn-ea"/>
                <a:cs typeface="+mn-cs"/>
              </a:rPr>
              <a:t>leɪbəl</a:t>
            </a:r>
            <a:r>
              <a:rPr kumimoji="1" lang="en-US" altLang="ja-JP" sz="1200" b="0" i="0" kern="1200" dirty="0" smtClean="0">
                <a:solidFill>
                  <a:schemeClr val="tx1"/>
                </a:solidFill>
                <a:effectLst/>
                <a:latin typeface="+mn-lt"/>
                <a:ea typeface="+mn-ea"/>
                <a:cs typeface="+mn-cs"/>
              </a:rPr>
              <a:t>/</a:t>
            </a:r>
            <a:r>
              <a:rPr kumimoji="1" lang="en-US" altLang="ja-JP" baseline="0" dirty="0" smtClean="0"/>
              <a:t> with DATA_TYPES </a:t>
            </a:r>
            <a:r>
              <a:rPr kumimoji="1" lang="en-US" altLang="ja-JP" baseline="0" dirty="0" err="1" smtClean="0"/>
              <a:t>enum</a:t>
            </a:r>
            <a:r>
              <a:rPr kumimoji="1" lang="en-US" altLang="ja-JP" baseline="0" dirty="0" smtClean="0"/>
              <a:t> </a:t>
            </a:r>
            <a:r>
              <a:rPr kumimoji="1" lang="en-US" altLang="ja-JP" sz="1200" b="0" i="0" kern="1200" dirty="0" smtClean="0">
                <a:solidFill>
                  <a:schemeClr val="tx1"/>
                </a:solidFill>
                <a:effectLst/>
                <a:latin typeface="+mn-lt"/>
                <a:ea typeface="+mn-ea"/>
                <a:cs typeface="+mn-cs"/>
              </a:rPr>
              <a:t>/</a:t>
            </a:r>
            <a:r>
              <a:rPr kumimoji="1" lang="en-US" altLang="ja-JP" sz="1200" b="0" i="0" kern="1200" dirty="0" err="1" smtClean="0">
                <a:solidFill>
                  <a:schemeClr val="tx1"/>
                </a:solidFill>
                <a:effectLst/>
                <a:latin typeface="+mn-lt"/>
                <a:ea typeface="+mn-ea"/>
                <a:cs typeface="+mn-cs"/>
              </a:rPr>
              <a:t>ɪ</a:t>
            </a:r>
            <a:r>
              <a:rPr kumimoji="1" lang="en-US" altLang="ja-JP" sz="1200" b="1" i="0" kern="1200" dirty="0" err="1" smtClean="0">
                <a:solidFill>
                  <a:schemeClr val="tx1"/>
                </a:solidFill>
                <a:effectLst/>
                <a:latin typeface="+mn-lt"/>
                <a:ea typeface="+mn-ea"/>
                <a:cs typeface="+mn-cs"/>
              </a:rPr>
              <a:t>ˈ</a:t>
            </a:r>
            <a:r>
              <a:rPr kumimoji="1" lang="en-US" altLang="ja-JP" sz="1200" b="0" i="0" kern="1200" dirty="0" err="1" smtClean="0">
                <a:solidFill>
                  <a:schemeClr val="tx1"/>
                </a:solidFill>
                <a:effectLst/>
                <a:latin typeface="+mn-lt"/>
                <a:ea typeface="+mn-ea"/>
                <a:cs typeface="+mn-cs"/>
              </a:rPr>
              <a:t>nuːməˌreɪt</a:t>
            </a:r>
            <a:r>
              <a:rPr kumimoji="1" lang="en-US" altLang="ja-JP" sz="1200" b="0" i="0" kern="1200" dirty="0" smtClean="0">
                <a:solidFill>
                  <a:schemeClr val="tx1"/>
                </a:solidFill>
                <a:effectLst/>
                <a:latin typeface="+mn-lt"/>
                <a:ea typeface="+mn-ea"/>
                <a:cs typeface="+mn-cs"/>
              </a:rPr>
              <a:t>/ </a:t>
            </a:r>
            <a:r>
              <a:rPr kumimoji="1" lang="en-US" altLang="ja-JP" baseline="0" dirty="0" smtClean="0"/>
              <a:t>value </a:t>
            </a:r>
          </a:p>
          <a:p>
            <a:r>
              <a:rPr kumimoji="1" lang="en-US" altLang="ja-JP" baseline="0" dirty="0" smtClean="0"/>
              <a:t>and be associated with the parent component object.</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15</a:t>
            </a:fld>
            <a:endParaRPr kumimoji="1" lang="ja-JP" altLang="en-US"/>
          </a:p>
        </p:txBody>
      </p:sp>
    </p:spTree>
    <p:extLst>
      <p:ext uri="{BB962C8B-B14F-4D97-AF65-F5344CB8AC3E}">
        <p14:creationId xmlns:p14="http://schemas.microsoft.com/office/powerpoint/2010/main" val="290146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related</a:t>
            </a:r>
            <a:r>
              <a:rPr kumimoji="1" lang="en-US" altLang="ja-JP" baseline="0" dirty="0" smtClean="0"/>
              <a:t> to the titan structure,</a:t>
            </a:r>
            <a:endParaRPr kumimoji="1" lang="en-US" altLang="ja-JP" dirty="0" smtClean="0"/>
          </a:p>
          <a:p>
            <a:r>
              <a:rPr kumimoji="1" lang="en-US" altLang="ja-JP" dirty="0" smtClean="0"/>
              <a:t>in</a:t>
            </a:r>
            <a:r>
              <a:rPr kumimoji="1" lang="en-US" altLang="ja-JP" baseline="0" dirty="0" smtClean="0"/>
              <a:t> Java data model class</a:t>
            </a:r>
          </a:p>
          <a:p>
            <a:r>
              <a:rPr kumimoji="1" lang="en-US" altLang="ja-JP" baseline="0" dirty="0" smtClean="0"/>
              <a:t>currently ‘Component’ class does not have field for datatype</a:t>
            </a:r>
          </a:p>
          <a:p>
            <a:r>
              <a:rPr kumimoji="1" lang="en-US" altLang="ja-JP" baseline="0" dirty="0" smtClean="0"/>
              <a:t>so we are going to add it.</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16</a:t>
            </a:fld>
            <a:endParaRPr kumimoji="1" lang="ja-JP" altLang="en-US"/>
          </a:p>
        </p:txBody>
      </p:sp>
    </p:spTree>
    <p:extLst>
      <p:ext uri="{BB962C8B-B14F-4D97-AF65-F5344CB8AC3E}">
        <p14:creationId xmlns:p14="http://schemas.microsoft.com/office/powerpoint/2010/main" val="844019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slide shows changes in catalog-model to support new </a:t>
            </a:r>
            <a:r>
              <a:rPr kumimoji="1" lang="en-US" altLang="ja-JP" baseline="0" dirty="0" err="1" smtClean="0"/>
              <a:t>get_input</a:t>
            </a:r>
            <a:r>
              <a:rPr kumimoji="1" lang="en-US" altLang="ja-JP" baseline="0" dirty="0" smtClean="0"/>
              <a:t> syntax TOSCA from v1.3.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smtClean="0"/>
              <a:t>Define new private member and methods to the </a:t>
            </a:r>
            <a:r>
              <a:rPr lang="en-US" altLang="ja-JP" b="0" u="none" dirty="0" err="1" smtClean="0"/>
              <a:t>GetInputValueDataDefinition</a:t>
            </a:r>
            <a:r>
              <a:rPr lang="en-US" altLang="ja-JP" dirty="0" smtClean="0"/>
              <a:t> class to judge whether property is declared as list type inputs or not.</a:t>
            </a:r>
          </a:p>
          <a:p>
            <a:r>
              <a:rPr lang="en-US" altLang="ja-JP" sz="1200" dirty="0" smtClean="0"/>
              <a:t>Use “</a:t>
            </a:r>
            <a:r>
              <a:rPr lang="en-US" altLang="ja-JP" sz="1200" dirty="0" err="1" smtClean="0"/>
              <a:t>propName</a:t>
            </a:r>
            <a:r>
              <a:rPr lang="en-US" altLang="ja-JP" sz="1200" dirty="0" smtClean="0"/>
              <a:t>” and “</a:t>
            </a:r>
            <a:r>
              <a:rPr lang="en-US" altLang="ja-JP" sz="1200" dirty="0" err="1" smtClean="0"/>
              <a:t>inputName</a:t>
            </a:r>
            <a:r>
              <a:rPr lang="en-US" altLang="ja-JP" sz="1200" dirty="0" smtClean="0"/>
              <a:t>” and “</a:t>
            </a:r>
            <a:r>
              <a:rPr lang="en-US" altLang="ja-JP" sz="1200" dirty="0" err="1" smtClean="0"/>
              <a:t>listSchema</a:t>
            </a:r>
            <a:r>
              <a:rPr lang="en-US" altLang="ja-JP" sz="1200" dirty="0" smtClean="0"/>
              <a:t>” to express new ‘</a:t>
            </a:r>
            <a:r>
              <a:rPr lang="en-US" altLang="ja-JP" sz="1200" dirty="0" err="1" smtClean="0"/>
              <a:t>get_input</a:t>
            </a:r>
            <a:r>
              <a:rPr lang="en-US" altLang="ja-JP" sz="1200" dirty="0" smtClean="0"/>
              <a:t>’ syntax.</a:t>
            </a:r>
          </a:p>
          <a:p>
            <a:r>
              <a:rPr lang="en-US" altLang="ja-JP" sz="1200" dirty="0" smtClean="0"/>
              <a:t>Example is below.</a:t>
            </a:r>
          </a:p>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17</a:t>
            </a:fld>
            <a:endParaRPr kumimoji="1" lang="ja-JP" altLang="en-US"/>
          </a:p>
        </p:txBody>
      </p:sp>
    </p:spTree>
    <p:extLst>
      <p:ext uri="{BB962C8B-B14F-4D97-AF65-F5344CB8AC3E}">
        <p14:creationId xmlns:p14="http://schemas.microsoft.com/office/powerpoint/2010/main" val="4141308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18</a:t>
            </a:fld>
            <a:endParaRPr kumimoji="1" lang="ja-JP" altLang="en-US"/>
          </a:p>
        </p:txBody>
      </p:sp>
    </p:spTree>
    <p:extLst>
      <p:ext uri="{BB962C8B-B14F-4D97-AF65-F5344CB8AC3E}">
        <p14:creationId xmlns:p14="http://schemas.microsoft.com/office/powerpoint/2010/main" val="372337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C6C54A-CEFB-4E2D-9F2D-CFAAB4DB7583}" type="slidenum">
              <a:rPr kumimoji="1" lang="ja-JP" altLang="en-US" smtClean="0"/>
              <a:t>3</a:t>
            </a:fld>
            <a:endParaRPr kumimoji="1" lang="ja-JP" altLang="en-US"/>
          </a:p>
        </p:txBody>
      </p:sp>
    </p:spTree>
    <p:extLst>
      <p:ext uri="{BB962C8B-B14F-4D97-AF65-F5344CB8AC3E}">
        <p14:creationId xmlns:p14="http://schemas.microsoft.com/office/powerpoint/2010/main" val="1531538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a:t>
            </a:r>
            <a:r>
              <a:rPr kumimoji="1" lang="en-US" altLang="ja-JP" baseline="0" dirty="0" smtClean="0"/>
              <a:t> followings are users UI operation image we assume.</a:t>
            </a:r>
            <a:endParaRPr kumimoji="1" lang="en-US" altLang="ja-JP" dirty="0" smtClean="0"/>
          </a:p>
          <a:p>
            <a:r>
              <a:rPr kumimoji="1" lang="en-US" altLang="ja-JP" dirty="0" smtClean="0"/>
              <a:t>the</a:t>
            </a:r>
            <a:r>
              <a:rPr kumimoji="1" lang="en-US" altLang="ja-JP" baseline="0" dirty="0" smtClean="0"/>
              <a:t> operations are similar to what users do in declaring inputs.</a:t>
            </a:r>
          </a:p>
          <a:p>
            <a:endParaRPr kumimoji="1" lang="en-US" altLang="ja-JP" dirty="0" smtClean="0"/>
          </a:p>
          <a:p>
            <a:r>
              <a:rPr kumimoji="1" lang="en-US" altLang="ja-JP" dirty="0" smtClean="0"/>
              <a:t>first:</a:t>
            </a:r>
            <a:r>
              <a:rPr kumimoji="1" lang="en-US" altLang="ja-JP" baseline="0" dirty="0" smtClean="0"/>
              <a:t> an user put a check in checkbox of property / of which value will be got from a list in inputs.</a:t>
            </a:r>
          </a:p>
          <a:p>
            <a:r>
              <a:rPr kumimoji="1" lang="en-US" altLang="ja-JP" baseline="0" dirty="0" smtClean="0"/>
              <a:t>then click ‘Declare list’ button. </a:t>
            </a:r>
          </a:p>
          <a:p>
            <a:r>
              <a:rPr kumimoji="1" lang="en-US" altLang="ja-JP" baseline="0" dirty="0" smtClean="0"/>
              <a:t>this button will be added to UI in this enhancement.</a:t>
            </a:r>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5</a:t>
            </a:fld>
            <a:endParaRPr kumimoji="1" lang="ja-JP" altLang="en-US"/>
          </a:p>
        </p:txBody>
      </p:sp>
    </p:spTree>
    <p:extLst>
      <p:ext uri="{BB962C8B-B14F-4D97-AF65-F5344CB8AC3E}">
        <p14:creationId xmlns:p14="http://schemas.microsoft.com/office/powerpoint/2010/main" val="3184662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 </a:t>
            </a:r>
            <a:r>
              <a:rPr kumimoji="1" lang="en-US" altLang="ja-JP" baseline="0" dirty="0" smtClean="0"/>
              <a:t>this dialog will appear. the user defines a new list input for the property.</a:t>
            </a:r>
          </a:p>
          <a:p>
            <a:r>
              <a:rPr kumimoji="1" lang="en-US" altLang="ja-JP" baseline="0" dirty="0" smtClean="0"/>
              <a:t>user can specify input name,</a:t>
            </a:r>
          </a:p>
          <a:p>
            <a:r>
              <a:rPr kumimoji="1" lang="en-US" altLang="ja-JP" baseline="0" dirty="0" smtClean="0"/>
              <a:t>and data type which means </a:t>
            </a:r>
            <a:r>
              <a:rPr kumimoji="1" lang="en-US" altLang="ja-JP" baseline="0" dirty="0" err="1" smtClean="0"/>
              <a:t>entry_schema</a:t>
            </a:r>
            <a:r>
              <a:rPr kumimoji="1" lang="en-US" altLang="ja-JP" baseline="0" dirty="0" smtClean="0"/>
              <a:t> of the list in </a:t>
            </a:r>
            <a:r>
              <a:rPr kumimoji="1" lang="en-US" altLang="ja-JP" baseline="0" dirty="0" err="1" smtClean="0"/>
              <a:t>tosca</a:t>
            </a:r>
            <a:r>
              <a:rPr kumimoji="1" lang="en-US" altLang="ja-JP" baseline="0" dirty="0" smtClean="0"/>
              <a:t>.</a:t>
            </a:r>
          </a:p>
          <a:p>
            <a:endParaRPr kumimoji="1" lang="en-US" altLang="ja-JP" baseline="0" dirty="0" smtClean="0"/>
          </a:p>
          <a:p>
            <a:r>
              <a:rPr kumimoji="1" lang="en-US" altLang="ja-JP" baseline="0" dirty="0" smtClean="0"/>
              <a:t>this data type will have properties the user selected in previous page.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after clicking ‘Save’ button, REST</a:t>
            </a:r>
            <a:r>
              <a:rPr kumimoji="1" lang="en-US" altLang="ja-JP" baseline="0" dirty="0" smtClean="0"/>
              <a:t> </a:t>
            </a:r>
            <a:r>
              <a:rPr kumimoji="1" lang="en-US" altLang="ja-JP" baseline="0" dirty="0" err="1" smtClean="0"/>
              <a:t>api</a:t>
            </a:r>
            <a:r>
              <a:rPr kumimoji="1" lang="en-US" altLang="ja-JP" baseline="0" dirty="0" smtClean="0"/>
              <a:t> to create the list input will be called and database will be updated in backend.</a:t>
            </a:r>
          </a:p>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6</a:t>
            </a:fld>
            <a:endParaRPr kumimoji="1" lang="ja-JP" altLang="en-US"/>
          </a:p>
        </p:txBody>
      </p:sp>
    </p:spTree>
    <p:extLst>
      <p:ext uri="{BB962C8B-B14F-4D97-AF65-F5344CB8AC3E}">
        <p14:creationId xmlns:p14="http://schemas.microsoft.com/office/powerpoint/2010/main" val="3266202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then,</a:t>
            </a:r>
          </a:p>
          <a:p>
            <a:r>
              <a:rPr kumimoji="1" lang="en-US" altLang="ja-JP" dirty="0" smtClean="0"/>
              <a:t>in</a:t>
            </a:r>
            <a:r>
              <a:rPr kumimoji="1" lang="en-US" altLang="ja-JP" baseline="0" dirty="0" smtClean="0"/>
              <a:t> ‘inputs’ tab, the new list input will appear.</a:t>
            </a:r>
          </a:p>
          <a:p>
            <a:r>
              <a:rPr kumimoji="1" lang="en-US" altLang="ja-JP" dirty="0" smtClean="0"/>
              <a:t>user</a:t>
            </a:r>
            <a:r>
              <a:rPr kumimoji="1" lang="en-US" altLang="ja-JP" baseline="0" dirty="0" smtClean="0"/>
              <a:t> can delete it by just click trash icon, then all references to this list will be removed from properties.</a:t>
            </a:r>
          </a:p>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7</a:t>
            </a:fld>
            <a:endParaRPr kumimoji="1" lang="ja-JP" altLang="en-US"/>
          </a:p>
        </p:txBody>
      </p:sp>
    </p:spTree>
    <p:extLst>
      <p:ext uri="{BB962C8B-B14F-4D97-AF65-F5344CB8AC3E}">
        <p14:creationId xmlns:p14="http://schemas.microsoft.com/office/powerpoint/2010/main" val="616044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after</a:t>
            </a:r>
            <a:r>
              <a:rPr kumimoji="1" lang="en-US" altLang="ja-JP" baseline="0" dirty="0" smtClean="0"/>
              <a:t> that the property will be </a:t>
            </a:r>
            <a:r>
              <a:rPr kumimoji="1" lang="en-US" altLang="ja-JP" baseline="0" dirty="0" err="1" smtClean="0"/>
              <a:t>uneditable</a:t>
            </a:r>
            <a:r>
              <a:rPr kumimoji="1" lang="en-US" altLang="ja-JP" baseline="0" dirty="0" smtClean="0"/>
              <a:t> and have a reference to the property of the list item user specified.</a:t>
            </a:r>
          </a:p>
          <a:p>
            <a:r>
              <a:rPr kumimoji="1" lang="en-US" altLang="ja-JP" baseline="0" dirty="0" smtClean="0"/>
              <a:t>when the user looks into ‘Properties’ tab,</a:t>
            </a:r>
          </a:p>
          <a:p>
            <a:r>
              <a:rPr kumimoji="1" lang="en-US" altLang="ja-JP" baseline="0" dirty="0" smtClean="0"/>
              <a:t>the properties user selected are now </a:t>
            </a:r>
            <a:r>
              <a:rPr kumimoji="1" lang="en-US" altLang="ja-JP" baseline="0" dirty="0" err="1" smtClean="0"/>
              <a:t>uneditable</a:t>
            </a:r>
            <a:r>
              <a:rPr kumimoji="1" lang="en-US" altLang="ja-JP" baseline="0" dirty="0" smtClean="0"/>
              <a:t> and have references to the item list w/ </a:t>
            </a:r>
            <a:r>
              <a:rPr kumimoji="1" lang="en-US" altLang="ja-JP" baseline="0" dirty="0" err="1" smtClean="0"/>
              <a:t>get_input</a:t>
            </a:r>
            <a:r>
              <a:rPr kumimoji="1" lang="en-US" altLang="ja-JP" baseline="0" dirty="0" smtClean="0"/>
              <a:t> syntax.</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8</a:t>
            </a:fld>
            <a:endParaRPr kumimoji="1" lang="ja-JP" altLang="en-US"/>
          </a:p>
        </p:txBody>
      </p:sp>
    </p:spTree>
    <p:extLst>
      <p:ext uri="{BB962C8B-B14F-4D97-AF65-F5344CB8AC3E}">
        <p14:creationId xmlns:p14="http://schemas.microsoft.com/office/powerpoint/2010/main" val="1920789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smtClean="0"/>
              <a:t>tosca</a:t>
            </a:r>
            <a:r>
              <a:rPr kumimoji="1" lang="en-US" altLang="ja-JP" dirty="0" smtClean="0"/>
              <a:t> model corresponding</a:t>
            </a:r>
            <a:r>
              <a:rPr kumimoji="1" lang="en-US" altLang="ja-JP" baseline="0" dirty="0" smtClean="0"/>
              <a:t> to the property will be generated like this.</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9</a:t>
            </a:fld>
            <a:endParaRPr kumimoji="1" lang="ja-JP" altLang="en-US"/>
          </a:p>
        </p:txBody>
      </p:sp>
    </p:spTree>
    <p:extLst>
      <p:ext uri="{BB962C8B-B14F-4D97-AF65-F5344CB8AC3E}">
        <p14:creationId xmlns:p14="http://schemas.microsoft.com/office/powerpoint/2010/main" val="3605403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and</a:t>
            </a:r>
            <a:r>
              <a:rPr kumimoji="1" lang="en-US" altLang="ja-JP" baseline="0" dirty="0" smtClean="0"/>
              <a:t> the declared list input will be like this.</a:t>
            </a:r>
          </a:p>
          <a:p>
            <a:r>
              <a:rPr kumimoji="1" lang="en-US" altLang="ja-JP" baseline="0" dirty="0" smtClean="0"/>
              <a:t>also data type will be defined in </a:t>
            </a:r>
            <a:r>
              <a:rPr kumimoji="1" lang="en-US" altLang="ja-JP" baseline="0" dirty="0" err="1" smtClean="0"/>
              <a:t>tosca</a:t>
            </a:r>
            <a:r>
              <a:rPr kumimoji="1" lang="en-US" altLang="ja-JP" baseline="0"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10</a:t>
            </a:fld>
            <a:endParaRPr kumimoji="1" lang="ja-JP" altLang="en-US"/>
          </a:p>
        </p:txBody>
      </p:sp>
    </p:spTree>
    <p:extLst>
      <p:ext uri="{BB962C8B-B14F-4D97-AF65-F5344CB8AC3E}">
        <p14:creationId xmlns:p14="http://schemas.microsoft.com/office/powerpoint/2010/main" val="2048180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14</a:t>
            </a:fld>
            <a:endParaRPr kumimoji="1" lang="ja-JP" altLang="en-US"/>
          </a:p>
        </p:txBody>
      </p:sp>
    </p:spTree>
    <p:extLst>
      <p:ext uri="{BB962C8B-B14F-4D97-AF65-F5344CB8AC3E}">
        <p14:creationId xmlns:p14="http://schemas.microsoft.com/office/powerpoint/2010/main" val="575760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smtClean="0"/>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2019/4/1</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2019/4/1</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smtClean="0"/>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2019/4/1</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smtClean="0"/>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2019/4/1</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09BF1F1-8681-4731-A8F5-A5CC4091042E}" type="datetimeFigureOut">
              <a:rPr kumimoji="1" lang="ja-JP" altLang="en-US" smtClean="0"/>
              <a:t>2019/4/1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85590E5-57D4-4004-8489-08DEED0A8847}" type="slidenum">
              <a:rPr kumimoji="1" lang="ja-JP" altLang="en-US" smtClean="0"/>
              <a:t>‹#›</a:t>
            </a:fld>
            <a:endParaRPr kumimoji="1" lang="ja-JP" altLang="en-US"/>
          </a:p>
        </p:txBody>
      </p:sp>
    </p:spTree>
    <p:extLst>
      <p:ext uri="{BB962C8B-B14F-4D97-AF65-F5344CB8AC3E}">
        <p14:creationId xmlns:p14="http://schemas.microsoft.com/office/powerpoint/2010/main" val="2403506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xfrm>
            <a:off x="7906121" y="6400801"/>
            <a:ext cx="1409280" cy="1102179"/>
          </a:xfrm>
          <a:prstGeom prst="rect">
            <a:avLst/>
          </a:prstGeom>
          <a:ln/>
        </p:spPr>
        <p:txBody>
          <a:bodyPr/>
          <a:lstStyle>
            <a:lvl1pPr>
              <a:defRPr/>
            </a:lvl1pPr>
          </a:lstStyle>
          <a:p>
            <a:fld id="{909BF1F1-8681-4731-A8F5-A5CC4091042E}" type="datetimeFigureOut">
              <a:rPr kumimoji="1" lang="ja-JP" altLang="en-US" smtClean="0"/>
              <a:t>2019/4/1</a:t>
            </a:fld>
            <a:endParaRPr kumimoji="1" lang="ja-JP" altLang="en-US"/>
          </a:p>
        </p:txBody>
      </p:sp>
    </p:spTree>
    <p:extLst>
      <p:ext uri="{BB962C8B-B14F-4D97-AF65-F5344CB8AC3E}">
        <p14:creationId xmlns:p14="http://schemas.microsoft.com/office/powerpoint/2010/main" val="3111161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10"/>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2019/4/1</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2"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71" r:id="rId7"/>
    <p:sldLayoutId id="2147483672" r:id="rId8"/>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SDC </a:t>
            </a:r>
            <a:r>
              <a:rPr lang="en-US" altLang="ja-JP" dirty="0" smtClean="0"/>
              <a:t>enhancement - CCVPN</a:t>
            </a:r>
            <a:r>
              <a:rPr lang="en-US" altLang="ja-JP" dirty="0"/>
              <a:t/>
            </a:r>
            <a:br>
              <a:rPr lang="en-US" altLang="ja-JP" dirty="0"/>
            </a:br>
            <a:r>
              <a:rPr lang="en-US" altLang="ja-JP" dirty="0" smtClean="0"/>
              <a:t>Support Design of List Inputs in Service Template</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89767" y="426290"/>
            <a:ext cx="2009473" cy="945081"/>
          </a:xfrm>
          <a:prstGeom prst="rect">
            <a:avLst/>
          </a:prstGeom>
        </p:spPr>
      </p:pic>
    </p:spTree>
    <p:extLst>
      <p:ext uri="{BB962C8B-B14F-4D97-AF65-F5344CB8AC3E}">
        <p14:creationId xmlns:p14="http://schemas.microsoft.com/office/powerpoint/2010/main" val="3664450270"/>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en-US" altLang="ja-JP" dirty="0"/>
              <a:t>UI to TOSCA Mapping (Inputs)</a:t>
            </a:r>
            <a:endParaRPr kumimoji="1" lang="ja-JP" altLang="en-US" dirty="0"/>
          </a:p>
        </p:txBody>
      </p:sp>
      <p:grpSp>
        <p:nvGrpSpPr>
          <p:cNvPr id="2" name="グループ化 1"/>
          <p:cNvGrpSpPr/>
          <p:nvPr/>
        </p:nvGrpSpPr>
        <p:grpSpPr>
          <a:xfrm>
            <a:off x="234175" y="1266953"/>
            <a:ext cx="7866635" cy="5040000"/>
            <a:chOff x="2732048" y="1378466"/>
            <a:chExt cx="7866635" cy="5040000"/>
          </a:xfrm>
        </p:grpSpPr>
        <p:pic>
          <p:nvPicPr>
            <p:cNvPr id="5" name="図 4"/>
            <p:cNvPicPr>
              <a:picLocks noChangeAspect="1"/>
            </p:cNvPicPr>
            <p:nvPr/>
          </p:nvPicPr>
          <p:blipFill rotWithShape="1">
            <a:blip r:embed="rId3"/>
            <a:srcRect l="18116" t="11222" r="-263" b="-289"/>
            <a:stretch/>
          </p:blipFill>
          <p:spPr>
            <a:xfrm>
              <a:off x="2732048" y="1378466"/>
              <a:ext cx="7866635" cy="5040000"/>
            </a:xfrm>
            <a:prstGeom prst="rect">
              <a:avLst/>
            </a:prstGeom>
            <a:ln>
              <a:noFill/>
            </a:ln>
            <a:effectLst>
              <a:outerShdw blurRad="292100" dist="139700" dir="2700000" algn="tl" rotWithShape="0">
                <a:srgbClr val="333333">
                  <a:alpha val="65000"/>
                </a:srgbClr>
              </a:outerShdw>
            </a:effectLst>
          </p:spPr>
        </p:pic>
        <p:sp>
          <p:nvSpPr>
            <p:cNvPr id="8" name="テキスト ボックス 7"/>
            <p:cNvSpPr txBox="1"/>
            <p:nvPr/>
          </p:nvSpPr>
          <p:spPr>
            <a:xfrm>
              <a:off x="4333874" y="3531208"/>
              <a:ext cx="561051" cy="138499"/>
            </a:xfrm>
            <a:prstGeom prst="rect">
              <a:avLst/>
            </a:prstGeom>
            <a:solidFill>
              <a:schemeClr val="bg1"/>
            </a:solidFill>
          </p:spPr>
          <p:txBody>
            <a:bodyPr wrap="none" lIns="0" tIns="0" rIns="0" bIns="0" rtlCol="0">
              <a:spAutoFit/>
            </a:bodyPr>
            <a:lstStyle/>
            <a:p>
              <a:r>
                <a:rPr lang="en-US" altLang="ja-JP" sz="900" dirty="0" smtClean="0">
                  <a:solidFill>
                    <a:schemeClr val="tx1">
                      <a:lumMod val="50000"/>
                      <a:lumOff val="50000"/>
                    </a:schemeClr>
                  </a:solidFill>
                </a:rPr>
                <a:t>SDWANSITE</a:t>
              </a:r>
              <a:endParaRPr kumimoji="1" lang="ja-JP" altLang="en-US" sz="900" dirty="0">
                <a:solidFill>
                  <a:schemeClr val="tx1">
                    <a:lumMod val="50000"/>
                    <a:lumOff val="50000"/>
                  </a:schemeClr>
                </a:solidFill>
              </a:endParaRPr>
            </a:p>
          </p:txBody>
        </p:sp>
      </p:grpSp>
      <p:sp>
        <p:nvSpPr>
          <p:cNvPr id="9" name="テキスト ボックス 8"/>
          <p:cNvSpPr txBox="1"/>
          <p:nvPr/>
        </p:nvSpPr>
        <p:spPr>
          <a:xfrm>
            <a:off x="7072815" y="1274155"/>
            <a:ext cx="5007355" cy="4493538"/>
          </a:xfrm>
          <a:prstGeom prst="rect">
            <a:avLst/>
          </a:prstGeom>
          <a:solidFill>
            <a:schemeClr val="bg1"/>
          </a:solidFill>
          <a:ln>
            <a:solidFill>
              <a:schemeClr val="tx1"/>
            </a:solidFill>
          </a:ln>
        </p:spPr>
        <p:txBody>
          <a:bodyPr wrap="square" rtlCol="0">
            <a:spAutoFit/>
          </a:bodyPr>
          <a:lstStyle/>
          <a:p>
            <a:r>
              <a:rPr lang="en-US" altLang="ja-JP" sz="1100" dirty="0" err="1">
                <a:latin typeface="Consolas" panose="020B0609020204030204" pitchFamily="49" charset="0"/>
                <a:cs typeface="Consolas" panose="020B0609020204030204" pitchFamily="49" charset="0"/>
              </a:rPr>
              <a:t>tosca_definitions_version</a:t>
            </a:r>
            <a:r>
              <a:rPr lang="en-US" altLang="ja-JP" sz="1100" dirty="0">
                <a:latin typeface="Consolas" panose="020B0609020204030204" pitchFamily="49" charset="0"/>
                <a:cs typeface="Consolas" panose="020B0609020204030204" pitchFamily="49" charset="0"/>
              </a:rPr>
              <a:t>: tosca_simple_yaml_1_2</a:t>
            </a:r>
          </a:p>
          <a:p>
            <a:r>
              <a:rPr lang="en-US" altLang="ja-JP" sz="1100" dirty="0">
                <a:latin typeface="Consolas" panose="020B0609020204030204" pitchFamily="49" charset="0"/>
                <a:cs typeface="Consolas" panose="020B0609020204030204" pitchFamily="49" charset="0"/>
              </a:rPr>
              <a:t>description: Template for deploying SD-WAN with a variable number of </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data_types</a:t>
            </a:r>
            <a:r>
              <a:rPr lang="en-US" altLang="ja-JP" sz="1100" dirty="0">
                <a:solidFill>
                  <a:srgbClr val="FF0000"/>
                </a:solidFill>
                <a:latin typeface="Consolas" panose="020B0609020204030204" pitchFamily="49" charset="0"/>
                <a:cs typeface="Consolas" panose="020B0609020204030204" pitchFamily="49" charset="0"/>
              </a:rPr>
              <a:t>:</a:t>
            </a:r>
          </a:p>
          <a:p>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org.openecomp.datatypes.vfc.location</a:t>
            </a:r>
            <a:endParaRPr lang="en-US" altLang="ja-JP" sz="1100" dirty="0">
              <a:solidFill>
                <a:srgbClr val="FF0000"/>
              </a:solidFill>
              <a:latin typeface="Consolas" panose="020B0609020204030204" pitchFamily="49" charset="0"/>
              <a:cs typeface="Consolas" panose="020B0609020204030204" pitchFamily="49" charset="0"/>
            </a:endParaRPr>
          </a:p>
          <a:p>
            <a:r>
              <a:rPr lang="en-US" altLang="ja-JP" sz="1100" dirty="0">
                <a:solidFill>
                  <a:srgbClr val="FF0000"/>
                </a:solidFill>
                <a:latin typeface="Consolas" panose="020B0609020204030204" pitchFamily="49" charset="0"/>
                <a:cs typeface="Consolas" panose="020B0609020204030204" pitchFamily="49" charset="0"/>
              </a:rPr>
              <a:t>      properties:</a:t>
            </a:r>
          </a:p>
          <a:p>
            <a:r>
              <a:rPr lang="en-US" altLang="ja-JP" sz="1100" dirty="0">
                <a:solidFill>
                  <a:srgbClr val="FF0000"/>
                </a:solidFill>
                <a:latin typeface="Consolas" panose="020B0609020204030204" pitchFamily="49" charset="0"/>
                <a:cs typeface="Consolas" panose="020B0609020204030204" pitchFamily="49" charset="0"/>
              </a:rPr>
              <a:t>        location:</a:t>
            </a:r>
          </a:p>
          <a:p>
            <a:r>
              <a:rPr lang="en-US" altLang="ja-JP" sz="1100" dirty="0">
                <a:solidFill>
                  <a:srgbClr val="FF0000"/>
                </a:solidFill>
                <a:latin typeface="Consolas" panose="020B0609020204030204" pitchFamily="49" charset="0"/>
                <a:cs typeface="Consolas" panose="020B0609020204030204" pitchFamily="49" charset="0"/>
              </a:rPr>
              <a:t>          type: string</a:t>
            </a:r>
          </a:p>
          <a:p>
            <a:r>
              <a:rPr lang="en-US" altLang="ja-JP" sz="1100" dirty="0">
                <a:solidFill>
                  <a:srgbClr val="FF0000"/>
                </a:solidFill>
                <a:latin typeface="Consolas" panose="020B0609020204030204" pitchFamily="49" charset="0"/>
                <a:cs typeface="Consolas" panose="020B0609020204030204" pitchFamily="49" charset="0"/>
              </a:rPr>
              <a:t>        address:</a:t>
            </a:r>
          </a:p>
          <a:p>
            <a:r>
              <a:rPr lang="en-US" altLang="ja-JP" sz="1100" dirty="0">
                <a:solidFill>
                  <a:srgbClr val="FF0000"/>
                </a:solidFill>
                <a:latin typeface="Consolas" panose="020B0609020204030204" pitchFamily="49" charset="0"/>
                <a:cs typeface="Consolas" panose="020B0609020204030204" pitchFamily="49" charset="0"/>
              </a:rPr>
              <a:t>          type: </a:t>
            </a:r>
            <a:r>
              <a:rPr lang="en-US" altLang="ja-JP" sz="1100" dirty="0" smtClean="0">
                <a:solidFill>
                  <a:srgbClr val="FF0000"/>
                </a:solidFill>
                <a:latin typeface="Consolas" panose="020B0609020204030204" pitchFamily="49" charset="0"/>
                <a:cs typeface="Consolas" panose="020B0609020204030204" pitchFamily="49" charset="0"/>
              </a:rPr>
              <a:t>string</a:t>
            </a:r>
          </a:p>
          <a:p>
            <a:r>
              <a:rPr lang="en-US" altLang="ja-JP" sz="1100" dirty="0" err="1" smtClean="0">
                <a:latin typeface="Consolas" panose="020B0609020204030204" pitchFamily="49" charset="0"/>
                <a:cs typeface="Consolas" panose="020B0609020204030204" pitchFamily="49" charset="0"/>
              </a:rPr>
              <a:t>topology_template</a:t>
            </a:r>
            <a:r>
              <a:rPr lang="en-US" altLang="ja-JP" sz="1100" dirty="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inputs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numberOfSites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integer</a:t>
            </a:r>
          </a:p>
          <a:p>
            <a:r>
              <a:rPr lang="en-US" altLang="ja-JP" sz="1100" dirty="0">
                <a:solidFill>
                  <a:srgbClr val="FF0000"/>
                </a:solidFill>
                <a:latin typeface="Consolas" panose="020B0609020204030204" pitchFamily="49" charset="0"/>
                <a:cs typeface="Consolas" panose="020B0609020204030204" pitchFamily="49" charset="0"/>
              </a:rPr>
              <a:t>    locations:</a:t>
            </a:r>
          </a:p>
          <a:p>
            <a:r>
              <a:rPr lang="en-US" altLang="ja-JP" sz="1100" dirty="0">
                <a:solidFill>
                  <a:srgbClr val="FF0000"/>
                </a:solidFill>
                <a:latin typeface="Consolas" panose="020B0609020204030204" pitchFamily="49" charset="0"/>
                <a:cs typeface="Consolas" panose="020B0609020204030204" pitchFamily="49" charset="0"/>
              </a:rPr>
              <a:t>      type: list</a:t>
            </a:r>
          </a:p>
          <a:p>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entry_schema</a:t>
            </a:r>
            <a:r>
              <a:rPr lang="en-US" altLang="ja-JP" sz="1100" dirty="0">
                <a:solidFill>
                  <a:srgbClr val="FF0000"/>
                </a:solidFill>
                <a:latin typeface="Consolas" panose="020B0609020204030204" pitchFamily="49" charset="0"/>
                <a:cs typeface="Consolas" panose="020B0609020204030204" pitchFamily="49" charset="0"/>
              </a:rPr>
              <a:t>: </a:t>
            </a:r>
            <a:r>
              <a:rPr lang="en-US" altLang="ja-JP" sz="1100" dirty="0" err="1">
                <a:solidFill>
                  <a:srgbClr val="FF0000"/>
                </a:solidFill>
                <a:latin typeface="Consolas" panose="020B0609020204030204" pitchFamily="49" charset="0"/>
                <a:cs typeface="Consolas" panose="020B0609020204030204" pitchFamily="49" charset="0"/>
              </a:rPr>
              <a:t>org.openecomp.datatypes.vfc.location</a:t>
            </a:r>
            <a:endParaRPr lang="en-US" altLang="ja-JP" sz="1100" dirty="0">
              <a:solidFill>
                <a:srgbClr val="FF0000"/>
              </a:solidFill>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node_templates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sdwan</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VPN</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vpe</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site:</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VPNSite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properties:</a:t>
            </a:r>
          </a:p>
          <a:p>
            <a:r>
              <a:rPr lang="en-US" altLang="ja-JP" sz="1100" dirty="0">
                <a:latin typeface="Consolas" panose="020B0609020204030204" pitchFamily="49" charset="0"/>
                <a:cs typeface="Consolas" panose="020B0609020204030204" pitchFamily="49" charset="0"/>
              </a:rPr>
              <a:t>        location: { </a:t>
            </a:r>
            <a:r>
              <a:rPr lang="en-US" altLang="ja-JP" sz="1100" dirty="0" err="1">
                <a:latin typeface="Consolas" panose="020B0609020204030204" pitchFamily="49" charset="0"/>
                <a:cs typeface="Consolas" panose="020B0609020204030204" pitchFamily="49" charset="0"/>
              </a:rPr>
              <a:t>get_input</a:t>
            </a:r>
            <a:r>
              <a:rPr lang="en-US" altLang="ja-JP" sz="1100" dirty="0">
                <a:latin typeface="Consolas" panose="020B0609020204030204" pitchFamily="49" charset="0"/>
                <a:cs typeface="Consolas" panose="020B0609020204030204" pitchFamily="49" charset="0"/>
              </a:rPr>
              <a:t>: [ locations, INDEX, location ] }</a:t>
            </a:r>
          </a:p>
          <a:p>
            <a:r>
              <a:rPr lang="en-US" altLang="ja-JP" sz="1100" dirty="0">
                <a:latin typeface="Consolas" panose="020B0609020204030204" pitchFamily="49" charset="0"/>
                <a:cs typeface="Consolas" panose="020B0609020204030204" pitchFamily="49" charset="0"/>
              </a:rPr>
              <a:t>        address: { </a:t>
            </a:r>
            <a:r>
              <a:rPr lang="en-US" altLang="ja-JP" sz="1100" dirty="0" err="1">
                <a:latin typeface="Consolas" panose="020B0609020204030204" pitchFamily="49" charset="0"/>
                <a:cs typeface="Consolas" panose="020B0609020204030204" pitchFamily="49" charset="0"/>
              </a:rPr>
              <a:t>get_input</a:t>
            </a:r>
            <a:r>
              <a:rPr lang="en-US" altLang="ja-JP" sz="1100" dirty="0">
                <a:latin typeface="Consolas" panose="020B0609020204030204" pitchFamily="49" charset="0"/>
                <a:cs typeface="Consolas" panose="020B0609020204030204" pitchFamily="49" charset="0"/>
              </a:rPr>
              <a:t>: [ locations, INDEX, address ] }</a:t>
            </a:r>
          </a:p>
        </p:txBody>
      </p:sp>
      <p:cxnSp>
        <p:nvCxnSpPr>
          <p:cNvPr id="10" name="直線矢印コネクタ 9"/>
          <p:cNvCxnSpPr/>
          <p:nvPr/>
        </p:nvCxnSpPr>
        <p:spPr>
          <a:xfrm>
            <a:off x="2946400" y="3454400"/>
            <a:ext cx="4546600" cy="215900"/>
          </a:xfrm>
          <a:prstGeom prst="straightConnector1">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四角形吹き出し 10"/>
          <p:cNvSpPr/>
          <p:nvPr/>
        </p:nvSpPr>
        <p:spPr>
          <a:xfrm>
            <a:off x="9291879" y="2650821"/>
            <a:ext cx="2529282" cy="349702"/>
          </a:xfrm>
          <a:prstGeom prst="wedgeRectCallout">
            <a:avLst>
              <a:gd name="adj1" fmla="val -40433"/>
              <a:gd name="adj2" fmla="val -124705"/>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Data type will be defined</a:t>
            </a:r>
            <a:endParaRPr lang="ja-JP" altLang="en-US" dirty="0"/>
          </a:p>
        </p:txBody>
      </p:sp>
      <p:sp>
        <p:nvSpPr>
          <p:cNvPr id="12" name="四角形吹き出し 11"/>
          <p:cNvSpPr/>
          <p:nvPr/>
        </p:nvSpPr>
        <p:spPr>
          <a:xfrm>
            <a:off x="9067199" y="4334841"/>
            <a:ext cx="2612895" cy="349702"/>
          </a:xfrm>
          <a:prstGeom prst="wedgeRectCallout">
            <a:avLst>
              <a:gd name="adj1" fmla="val -40433"/>
              <a:gd name="adj2" fmla="val -124705"/>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new list input be declared</a:t>
            </a:r>
            <a:endParaRPr lang="ja-JP" altLang="en-US" dirty="0"/>
          </a:p>
        </p:txBody>
      </p:sp>
      <p:sp>
        <p:nvSpPr>
          <p:cNvPr id="13" name="正方形/長方形 12"/>
          <p:cNvSpPr/>
          <p:nvPr/>
        </p:nvSpPr>
        <p:spPr>
          <a:xfrm>
            <a:off x="2851785" y="2261436"/>
            <a:ext cx="640080" cy="35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565512" y="1403785"/>
            <a:ext cx="368313" cy="1868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4"/>
          </p:nvPr>
        </p:nvSpPr>
        <p:spPr/>
        <p:txBody>
          <a:bodyPr/>
          <a:lstStyle/>
          <a:p>
            <a:fld id="{385590E5-57D4-4004-8489-08DEED0A8847}" type="slidenum">
              <a:rPr kumimoji="1" lang="ja-JP" altLang="en-US" smtClean="0"/>
              <a:t>10</a:t>
            </a:fld>
            <a:endParaRPr kumimoji="1" lang="ja-JP" altLang="en-US"/>
          </a:p>
        </p:txBody>
      </p:sp>
    </p:spTree>
    <p:extLst>
      <p:ext uri="{BB962C8B-B14F-4D97-AF65-F5344CB8AC3E}">
        <p14:creationId xmlns:p14="http://schemas.microsoft.com/office/powerpoint/2010/main" val="1539983844"/>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en-US" altLang="ja-JP" dirty="0" smtClean="0"/>
              <a:t>Code Change Overview</a:t>
            </a:r>
            <a:endParaRPr kumimoji="1" lang="ja-JP" altLang="en-US" dirty="0"/>
          </a:p>
        </p:txBody>
      </p:sp>
      <p:sp>
        <p:nvSpPr>
          <p:cNvPr id="4" name="テキスト プレースホルダー 3"/>
          <p:cNvSpPr>
            <a:spLocks noGrp="1"/>
          </p:cNvSpPr>
          <p:nvPr>
            <p:ph type="body" sz="quarter" idx="10"/>
          </p:nvPr>
        </p:nvSpPr>
        <p:spPr>
          <a:xfrm>
            <a:off x="314325" y="1138238"/>
            <a:ext cx="11506200" cy="2120777"/>
          </a:xfrm>
        </p:spPr>
        <p:txBody>
          <a:bodyPr/>
          <a:lstStyle/>
          <a:p>
            <a:r>
              <a:rPr lang="en-US" altLang="ja-JP" dirty="0" smtClean="0"/>
              <a:t>Support designing list inputs (UI)</a:t>
            </a:r>
          </a:p>
          <a:p>
            <a:r>
              <a:rPr lang="en-US" altLang="ja-JP" dirty="0" smtClean="0"/>
              <a:t>Support new </a:t>
            </a:r>
            <a:r>
              <a:rPr lang="en-US" altLang="ja-JP" dirty="0" err="1" smtClean="0"/>
              <a:t>get_input</a:t>
            </a:r>
            <a:r>
              <a:rPr lang="en-US" altLang="ja-JP" dirty="0" smtClean="0"/>
              <a:t> syntax from TOSCA v1.3</a:t>
            </a:r>
          </a:p>
          <a:p>
            <a:r>
              <a:rPr lang="en-US" altLang="ja-JP" dirty="0" smtClean="0"/>
              <a:t>Support “private” </a:t>
            </a:r>
            <a:r>
              <a:rPr lang="en-US" altLang="ja-JP" dirty="0" err="1" smtClean="0"/>
              <a:t>data_types</a:t>
            </a:r>
            <a:r>
              <a:rPr lang="en-US" altLang="ja-JP" dirty="0" smtClean="0"/>
              <a:t> in service template</a:t>
            </a:r>
          </a:p>
          <a:p>
            <a:r>
              <a:rPr lang="en-US" altLang="ja-JP" dirty="0" smtClean="0"/>
              <a:t>Enhance TOSCA parser to enable to parse models above</a:t>
            </a:r>
          </a:p>
          <a:p>
            <a:pPr marL="0" indent="0">
              <a:buNone/>
            </a:pPr>
            <a:endParaRPr kumimoji="1" lang="en-US" altLang="ja-JP" dirty="0"/>
          </a:p>
        </p:txBody>
      </p:sp>
      <p:sp>
        <p:nvSpPr>
          <p:cNvPr id="6" name="スライド番号プレースホルダー 5"/>
          <p:cNvSpPr>
            <a:spLocks noGrp="1"/>
          </p:cNvSpPr>
          <p:nvPr>
            <p:ph type="sldNum" sz="quarter" idx="4"/>
          </p:nvPr>
        </p:nvSpPr>
        <p:spPr/>
        <p:txBody>
          <a:bodyPr/>
          <a:lstStyle/>
          <a:p>
            <a:fld id="{385590E5-57D4-4004-8489-08DEED0A8847}" type="slidenum">
              <a:rPr kumimoji="1" lang="ja-JP" altLang="en-US" smtClean="0"/>
              <a:t>11</a:t>
            </a:fld>
            <a:endParaRPr kumimoji="1" lang="ja-JP" altLang="en-US"/>
          </a:p>
        </p:txBody>
      </p:sp>
    </p:spTree>
    <p:extLst>
      <p:ext uri="{BB962C8B-B14F-4D97-AF65-F5344CB8AC3E}">
        <p14:creationId xmlns:p14="http://schemas.microsoft.com/office/powerpoint/2010/main" val="409605702"/>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68351" y="4471639"/>
            <a:ext cx="5838650" cy="707886"/>
          </a:xfrm>
          <a:prstGeom prst="rect">
            <a:avLst/>
          </a:prstGeom>
          <a:noFill/>
        </p:spPr>
        <p:txBody>
          <a:bodyPr wrap="none" rtlCol="0">
            <a:spAutoFit/>
          </a:bodyPr>
          <a:lstStyle/>
          <a:p>
            <a:r>
              <a:rPr lang="en-US" altLang="ja-JP" sz="4000" dirty="0" smtClean="0">
                <a:solidFill>
                  <a:schemeClr val="bg1"/>
                </a:solidFill>
              </a:rPr>
              <a:t>Changes in Developer View</a:t>
            </a:r>
            <a:endParaRPr kumimoji="1" lang="ja-JP" altLang="en-US" sz="4000" dirty="0">
              <a:solidFill>
                <a:schemeClr val="bg1"/>
              </a:solidFill>
            </a:endParaRPr>
          </a:p>
        </p:txBody>
      </p:sp>
    </p:spTree>
    <p:extLst>
      <p:ext uri="{BB962C8B-B14F-4D97-AF65-F5344CB8AC3E}">
        <p14:creationId xmlns:p14="http://schemas.microsoft.com/office/powerpoint/2010/main" val="435105205"/>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en-US" altLang="ja-JP" dirty="0" smtClean="0"/>
              <a:t>Code Change </a:t>
            </a:r>
            <a:r>
              <a:rPr kumimoji="1" lang="en-US" altLang="ja-JP" dirty="0" smtClean="0"/>
              <a:t>Overview for “Declare List Input” feature</a:t>
            </a:r>
            <a:endParaRPr kumimoji="1" lang="ja-JP" altLang="en-US" dirty="0"/>
          </a:p>
        </p:txBody>
      </p:sp>
      <p:sp>
        <p:nvSpPr>
          <p:cNvPr id="4" name="テキスト プレースホルダー 3"/>
          <p:cNvSpPr>
            <a:spLocks noGrp="1"/>
          </p:cNvSpPr>
          <p:nvPr>
            <p:ph type="body" sz="quarter" idx="10"/>
          </p:nvPr>
        </p:nvSpPr>
        <p:spPr>
          <a:xfrm>
            <a:off x="314325" y="1138238"/>
            <a:ext cx="11506200" cy="2120777"/>
          </a:xfrm>
        </p:spPr>
        <p:txBody>
          <a:bodyPr/>
          <a:lstStyle/>
          <a:p>
            <a:r>
              <a:rPr lang="en-US" altLang="ja-JP" dirty="0" smtClean="0"/>
              <a:t>Support designing list inputs (UI)</a:t>
            </a:r>
          </a:p>
          <a:p>
            <a:r>
              <a:rPr lang="en-US" altLang="ja-JP" dirty="0" smtClean="0"/>
              <a:t>Support new </a:t>
            </a:r>
            <a:r>
              <a:rPr lang="en-US" altLang="ja-JP" dirty="0" err="1" smtClean="0"/>
              <a:t>get_input</a:t>
            </a:r>
            <a:r>
              <a:rPr lang="en-US" altLang="ja-JP" dirty="0" smtClean="0"/>
              <a:t> syntax from TOSCA v1.3</a:t>
            </a:r>
          </a:p>
          <a:p>
            <a:r>
              <a:rPr lang="en-US" altLang="ja-JP" dirty="0" smtClean="0"/>
              <a:t>Support “private” </a:t>
            </a:r>
            <a:r>
              <a:rPr lang="en-US" altLang="ja-JP" dirty="0" err="1" smtClean="0"/>
              <a:t>data_types</a:t>
            </a:r>
            <a:r>
              <a:rPr lang="en-US" altLang="ja-JP" dirty="0" smtClean="0"/>
              <a:t> in service template</a:t>
            </a:r>
          </a:p>
          <a:p>
            <a:r>
              <a:rPr lang="en-US" altLang="ja-JP" dirty="0" smtClean="0"/>
              <a:t>Enhance TOSCA parser to enable to parse models above</a:t>
            </a:r>
          </a:p>
          <a:p>
            <a:pPr marL="0" indent="0">
              <a:buNone/>
            </a:pPr>
            <a:endParaRPr kumimoji="1" lang="en-US" altLang="ja-JP" dirty="0"/>
          </a:p>
        </p:txBody>
      </p:sp>
      <p:sp>
        <p:nvSpPr>
          <p:cNvPr id="6" name="スライド番号プレースホルダー 5"/>
          <p:cNvSpPr>
            <a:spLocks noGrp="1"/>
          </p:cNvSpPr>
          <p:nvPr>
            <p:ph type="sldNum" sz="quarter" idx="4"/>
          </p:nvPr>
        </p:nvSpPr>
        <p:spPr/>
        <p:txBody>
          <a:bodyPr/>
          <a:lstStyle/>
          <a:p>
            <a:fld id="{385590E5-57D4-4004-8489-08DEED0A8847}" type="slidenum">
              <a:rPr kumimoji="1" lang="ja-JP" altLang="en-US" smtClean="0"/>
              <a:t>13</a:t>
            </a:fld>
            <a:endParaRPr kumimoji="1" lang="ja-JP" altLang="en-US"/>
          </a:p>
        </p:txBody>
      </p:sp>
    </p:spTree>
    <p:extLst>
      <p:ext uri="{BB962C8B-B14F-4D97-AF65-F5344CB8AC3E}">
        <p14:creationId xmlns:p14="http://schemas.microsoft.com/office/powerpoint/2010/main" val="2672404888"/>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349437" y="1798192"/>
            <a:ext cx="5580000"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InputsServlet</a:t>
            </a:r>
            <a:endParaRPr kumimoji="1" lang="ja-JP" altLang="en-US" dirty="0"/>
          </a:p>
        </p:txBody>
      </p:sp>
      <p:sp>
        <p:nvSpPr>
          <p:cNvPr id="7" name="正方形/長方形 6"/>
          <p:cNvSpPr/>
          <p:nvPr/>
        </p:nvSpPr>
        <p:spPr>
          <a:xfrm>
            <a:off x="1349437" y="2461019"/>
            <a:ext cx="5580000"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InputsBusinessLogic</a:t>
            </a:r>
            <a:endParaRPr kumimoji="1" lang="ja-JP" altLang="en-US" dirty="0"/>
          </a:p>
        </p:txBody>
      </p:sp>
      <p:sp>
        <p:nvSpPr>
          <p:cNvPr id="10" name="正方形/長方形 9"/>
          <p:cNvSpPr/>
          <p:nvPr/>
        </p:nvSpPr>
        <p:spPr>
          <a:xfrm>
            <a:off x="1349437" y="3959354"/>
            <a:ext cx="5580000"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ToscaOperationFacade</a:t>
            </a:r>
            <a:endParaRPr kumimoji="1" lang="ja-JP" altLang="en-US" dirty="0"/>
          </a:p>
        </p:txBody>
      </p:sp>
      <p:sp>
        <p:nvSpPr>
          <p:cNvPr id="11" name="正方形/長方形 10"/>
          <p:cNvSpPr/>
          <p:nvPr/>
        </p:nvSpPr>
        <p:spPr>
          <a:xfrm>
            <a:off x="1838905" y="5267216"/>
            <a:ext cx="4601064" cy="360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DAO</a:t>
            </a:r>
            <a:endParaRPr kumimoji="1" lang="ja-JP" altLang="en-US" dirty="0"/>
          </a:p>
        </p:txBody>
      </p:sp>
      <p:sp>
        <p:nvSpPr>
          <p:cNvPr id="12" name="円柱 11"/>
          <p:cNvSpPr/>
          <p:nvPr/>
        </p:nvSpPr>
        <p:spPr>
          <a:xfrm>
            <a:off x="2069337" y="5775155"/>
            <a:ext cx="4140200" cy="568269"/>
          </a:xfrm>
          <a:prstGeom prst="ca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Titan</a:t>
            </a:r>
            <a:endParaRPr kumimoji="1" lang="ja-JP" altLang="en-US" dirty="0"/>
          </a:p>
        </p:txBody>
      </p:sp>
      <p:sp>
        <p:nvSpPr>
          <p:cNvPr id="3" name="タイトル 2"/>
          <p:cNvSpPr>
            <a:spLocks noGrp="1"/>
          </p:cNvSpPr>
          <p:nvPr>
            <p:ph type="title"/>
          </p:nvPr>
        </p:nvSpPr>
        <p:spPr/>
        <p:txBody>
          <a:bodyPr>
            <a:normAutofit fontScale="90000"/>
          </a:bodyPr>
          <a:lstStyle/>
          <a:p>
            <a:r>
              <a:rPr kumimoji="1" lang="en-US" altLang="ja-JP" dirty="0" smtClean="0"/>
              <a:t>Code Changes in Back-End (Declare List Input)</a:t>
            </a:r>
            <a:endParaRPr kumimoji="1" lang="ja-JP" altLang="en-US" dirty="0"/>
          </a:p>
        </p:txBody>
      </p:sp>
      <p:sp>
        <p:nvSpPr>
          <p:cNvPr id="28" name="正方形/長方形 27"/>
          <p:cNvSpPr/>
          <p:nvPr/>
        </p:nvSpPr>
        <p:spPr>
          <a:xfrm>
            <a:off x="1349437" y="4580761"/>
            <a:ext cx="5580000"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BaseOperation</a:t>
            </a:r>
            <a:r>
              <a:rPr kumimoji="1" lang="en-US" altLang="ja-JP" dirty="0" smtClean="0"/>
              <a:t>, </a:t>
            </a:r>
            <a:r>
              <a:rPr kumimoji="1" lang="en-US" altLang="ja-JP" dirty="0" err="1" smtClean="0"/>
              <a:t>TopologyTemplate</a:t>
            </a:r>
            <a:r>
              <a:rPr lang="en-US" altLang="ja-JP" dirty="0" err="1" smtClean="0"/>
              <a:t>Operation</a:t>
            </a:r>
            <a:endParaRPr kumimoji="1" lang="ja-JP" altLang="en-US" dirty="0"/>
          </a:p>
        </p:txBody>
      </p:sp>
      <p:sp>
        <p:nvSpPr>
          <p:cNvPr id="29" name="四角形吹き出し 28"/>
          <p:cNvSpPr/>
          <p:nvPr/>
        </p:nvSpPr>
        <p:spPr>
          <a:xfrm>
            <a:off x="8286500" y="1017125"/>
            <a:ext cx="3322058" cy="1081572"/>
          </a:xfrm>
          <a:prstGeom prst="wedgeRectCallout">
            <a:avLst>
              <a:gd name="adj1" fmla="val -92648"/>
              <a:gd name="adj2" fmla="val 40092"/>
            </a:avLst>
          </a:prstGeom>
        </p:spPr>
        <p:style>
          <a:lnRef idx="2">
            <a:schemeClr val="accent2"/>
          </a:lnRef>
          <a:fillRef idx="1">
            <a:schemeClr val="lt1"/>
          </a:fillRef>
          <a:effectRef idx="0">
            <a:schemeClr val="accent2"/>
          </a:effectRef>
          <a:fontRef idx="minor">
            <a:schemeClr val="dk1"/>
          </a:fontRef>
        </p:style>
        <p:txBody>
          <a:bodyPr rtlCol="0" anchor="ctr"/>
          <a:lstStyle/>
          <a:p>
            <a:pPr algn="just"/>
            <a:r>
              <a:rPr lang="en-US" altLang="ja-JP" sz="1100" dirty="0" smtClean="0">
                <a:latin typeface="Consolas" panose="020B0609020204030204" pitchFamily="49" charset="0"/>
                <a:cs typeface="Consolas" panose="020B0609020204030204" pitchFamily="49" charset="0"/>
              </a:rPr>
              <a:t>@POST</a:t>
            </a:r>
          </a:p>
          <a:p>
            <a:pPr algn="just"/>
            <a:r>
              <a:rPr lang="en-US" altLang="ja-JP" sz="1100" dirty="0">
                <a:latin typeface="Consolas" panose="020B0609020204030204" pitchFamily="49" charset="0"/>
                <a:cs typeface="Consolas" panose="020B0609020204030204" pitchFamily="49" charset="0"/>
              </a:rPr>
              <a:t>@Path("/{</a:t>
            </a:r>
            <a:r>
              <a:rPr lang="en-US" altLang="ja-JP" sz="1100" dirty="0" err="1">
                <a:latin typeface="Consolas" panose="020B0609020204030204" pitchFamily="49" charset="0"/>
                <a:cs typeface="Consolas" panose="020B0609020204030204" pitchFamily="49" charset="0"/>
              </a:rPr>
              <a:t>componentType</a:t>
            </a:r>
            <a:r>
              <a:rPr lang="en-US" altLang="ja-JP" sz="1100" dirty="0">
                <a:latin typeface="Consolas" panose="020B0609020204030204" pitchFamily="49" charset="0"/>
                <a:cs typeface="Consolas" panose="020B0609020204030204" pitchFamily="49" charset="0"/>
              </a:rPr>
              <a:t>}/{</a:t>
            </a:r>
            <a:r>
              <a:rPr lang="en-US" altLang="ja-JP" sz="1100" dirty="0" err="1">
                <a:latin typeface="Consolas" panose="020B0609020204030204" pitchFamily="49" charset="0"/>
                <a:cs typeface="Consolas" panose="020B0609020204030204" pitchFamily="49" charset="0"/>
              </a:rPr>
              <a:t>componentId</a:t>
            </a:r>
            <a:r>
              <a:rPr lang="en-US" altLang="ja-JP" sz="1100" dirty="0">
                <a:latin typeface="Consolas" panose="020B0609020204030204" pitchFamily="49" charset="0"/>
                <a:cs typeface="Consolas" panose="020B0609020204030204" pitchFamily="49" charset="0"/>
              </a:rPr>
              <a:t>}/create/</a:t>
            </a:r>
            <a:r>
              <a:rPr lang="en-US" altLang="ja-JP" sz="1100" dirty="0" err="1">
                <a:latin typeface="Consolas" panose="020B0609020204030204" pitchFamily="49" charset="0"/>
                <a:cs typeface="Consolas" panose="020B0609020204030204" pitchFamily="49" charset="0"/>
              </a:rPr>
              <a:t>listInput</a:t>
            </a:r>
            <a:r>
              <a:rPr lang="en-US" altLang="ja-JP" sz="1100" dirty="0">
                <a:latin typeface="Consolas" panose="020B0609020204030204" pitchFamily="49" charset="0"/>
                <a:cs typeface="Consolas" panose="020B0609020204030204" pitchFamily="49" charset="0"/>
              </a:rPr>
              <a:t>")</a:t>
            </a:r>
            <a:endParaRPr lang="en-US" altLang="ja-JP" sz="1100" dirty="0" smtClean="0">
              <a:latin typeface="Consolas" panose="020B0609020204030204" pitchFamily="49" charset="0"/>
              <a:cs typeface="Consolas" panose="020B0609020204030204" pitchFamily="49" charset="0"/>
            </a:endParaRPr>
          </a:p>
          <a:p>
            <a:pPr algn="just"/>
            <a:r>
              <a:rPr lang="en-US" altLang="ja-JP" dirty="0" err="1" smtClean="0"/>
              <a:t>createListInput</a:t>
            </a:r>
            <a:r>
              <a:rPr lang="en-US" altLang="ja-JP" dirty="0" smtClean="0"/>
              <a:t>(...)</a:t>
            </a:r>
          </a:p>
        </p:txBody>
      </p:sp>
      <p:sp>
        <p:nvSpPr>
          <p:cNvPr id="30" name="四角形吹き出し 29"/>
          <p:cNvSpPr/>
          <p:nvPr/>
        </p:nvSpPr>
        <p:spPr>
          <a:xfrm>
            <a:off x="8302243" y="2275091"/>
            <a:ext cx="3154390" cy="1077218"/>
          </a:xfrm>
          <a:prstGeom prst="wedgeRectCallout">
            <a:avLst>
              <a:gd name="adj1" fmla="val -95247"/>
              <a:gd name="adj2" fmla="val -19089"/>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r>
              <a:rPr lang="en-US" altLang="ja-JP" sz="1600" dirty="0" err="1" smtClean="0"/>
              <a:t>createListInput</a:t>
            </a:r>
            <a:r>
              <a:rPr lang="en-US" altLang="ja-JP" sz="1600" dirty="0" smtClean="0"/>
              <a:t>(...)</a:t>
            </a:r>
          </a:p>
          <a:p>
            <a:pPr marL="342900" indent="-342900">
              <a:buAutoNum type="arabicPeriod"/>
            </a:pPr>
            <a:r>
              <a:rPr kumimoji="1" lang="en-US" altLang="ja-JP" sz="1600" dirty="0" smtClean="0"/>
              <a:t>add datatype to component</a:t>
            </a:r>
          </a:p>
          <a:p>
            <a:pPr marL="342900" indent="-342900">
              <a:buAutoNum type="arabicPeriod"/>
            </a:pPr>
            <a:r>
              <a:rPr lang="en-US" altLang="ja-JP" sz="1600" dirty="0" smtClean="0"/>
              <a:t>declare an list input</a:t>
            </a:r>
          </a:p>
          <a:p>
            <a:pPr marL="342900" indent="-342900">
              <a:buAutoNum type="arabicPeriod"/>
            </a:pPr>
            <a:r>
              <a:rPr lang="en-US" altLang="ja-JP" sz="1600" dirty="0" smtClean="0"/>
              <a:t>update properties w/ </a:t>
            </a:r>
            <a:r>
              <a:rPr lang="en-US" altLang="ja-JP" sz="1600" dirty="0" err="1" smtClean="0"/>
              <a:t>get_input</a:t>
            </a:r>
            <a:endParaRPr kumimoji="1" lang="ja-JP" altLang="en-US" sz="1600" dirty="0"/>
          </a:p>
        </p:txBody>
      </p:sp>
      <p:sp>
        <p:nvSpPr>
          <p:cNvPr id="31" name="四角形吹き出し 30"/>
          <p:cNvSpPr/>
          <p:nvPr/>
        </p:nvSpPr>
        <p:spPr>
          <a:xfrm>
            <a:off x="8317657" y="4680431"/>
            <a:ext cx="3290901" cy="923330"/>
          </a:xfrm>
          <a:prstGeom prst="wedgeRectCallout">
            <a:avLst>
              <a:gd name="adj1" fmla="val -95441"/>
              <a:gd name="adj2" fmla="val -114643"/>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marL="285750" indent="-285750">
              <a:buFontTx/>
              <a:buChar char="-"/>
            </a:pPr>
            <a:r>
              <a:rPr lang="en-US" altLang="ja-JP" dirty="0" err="1"/>
              <a:t>createAndAssociateDataTypes</a:t>
            </a:r>
            <a:endParaRPr lang="en-US" altLang="ja-JP" dirty="0"/>
          </a:p>
          <a:p>
            <a:pPr marL="285750" indent="-285750">
              <a:buFontTx/>
              <a:buChar char="-"/>
            </a:pPr>
            <a:r>
              <a:rPr lang="en-US" altLang="ja-JP" dirty="0" err="1"/>
              <a:t>addDataTypesToComponent</a:t>
            </a:r>
            <a:endParaRPr lang="en-US" altLang="ja-JP" dirty="0"/>
          </a:p>
          <a:p>
            <a:pPr marL="285750" indent="-285750">
              <a:buFontTx/>
              <a:buChar char="-"/>
            </a:pPr>
            <a:r>
              <a:rPr lang="en-US" altLang="ja-JP" dirty="0" err="1"/>
              <a:t>deleteDataTypeOfComponent</a:t>
            </a:r>
            <a:endParaRPr lang="ja-JP" altLang="en-US" dirty="0"/>
          </a:p>
        </p:txBody>
      </p:sp>
      <p:sp>
        <p:nvSpPr>
          <p:cNvPr id="32" name="四角形吹き出し 31"/>
          <p:cNvSpPr/>
          <p:nvPr/>
        </p:nvSpPr>
        <p:spPr>
          <a:xfrm>
            <a:off x="8317657" y="5914912"/>
            <a:ext cx="2482283" cy="369332"/>
          </a:xfrm>
          <a:prstGeom prst="wedgeRectCallout">
            <a:avLst>
              <a:gd name="adj1" fmla="val -112201"/>
              <a:gd name="adj2" fmla="val -358601"/>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altLang="ja-JP" dirty="0" smtClean="0"/>
              <a:t>add datatype operations</a:t>
            </a:r>
            <a:endParaRPr kumimoji="1" lang="ja-JP" altLang="en-US" dirty="0"/>
          </a:p>
        </p:txBody>
      </p:sp>
      <p:sp>
        <p:nvSpPr>
          <p:cNvPr id="24" name="正方形/長方形 23"/>
          <p:cNvSpPr/>
          <p:nvPr/>
        </p:nvSpPr>
        <p:spPr>
          <a:xfrm>
            <a:off x="3850352" y="3125063"/>
            <a:ext cx="3706362" cy="3600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a:t>PropertyDeclarationOrchestrator</a:t>
            </a:r>
            <a:endParaRPr kumimoji="1" lang="ja-JP" altLang="en-US" dirty="0"/>
          </a:p>
        </p:txBody>
      </p:sp>
      <p:cxnSp>
        <p:nvCxnSpPr>
          <p:cNvPr id="26" name="直線矢印コネクタ 25"/>
          <p:cNvCxnSpPr>
            <a:stCxn id="7" idx="0"/>
            <a:endCxn id="4" idx="2"/>
          </p:cNvCxnSpPr>
          <p:nvPr/>
        </p:nvCxnSpPr>
        <p:spPr>
          <a:xfrm flipV="1">
            <a:off x="4139437" y="2158192"/>
            <a:ext cx="0" cy="302827"/>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flipH="1" flipV="1">
            <a:off x="5702598" y="2813700"/>
            <a:ext cx="2335" cy="311363"/>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flipV="1">
            <a:off x="4843954" y="3496067"/>
            <a:ext cx="935" cy="452283"/>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p:nvPr/>
        </p:nvCxnSpPr>
        <p:spPr>
          <a:xfrm flipV="1">
            <a:off x="2754351" y="2813700"/>
            <a:ext cx="6195" cy="113465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28" idx="0"/>
            <a:endCxn id="10" idx="2"/>
          </p:cNvCxnSpPr>
          <p:nvPr/>
        </p:nvCxnSpPr>
        <p:spPr>
          <a:xfrm flipV="1">
            <a:off x="4139437" y="4319354"/>
            <a:ext cx="0" cy="261407"/>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11" idx="0"/>
            <a:endCxn id="28" idx="2"/>
          </p:cNvCxnSpPr>
          <p:nvPr/>
        </p:nvCxnSpPr>
        <p:spPr>
          <a:xfrm flipV="1">
            <a:off x="4139437" y="4940761"/>
            <a:ext cx="0" cy="32645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3" name="下矢印 42"/>
          <p:cNvSpPr/>
          <p:nvPr/>
        </p:nvSpPr>
        <p:spPr>
          <a:xfrm>
            <a:off x="4050505" y="1017796"/>
            <a:ext cx="204838" cy="72335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44" name="テキスト ボックス 43"/>
          <p:cNvSpPr txBox="1"/>
          <p:nvPr/>
        </p:nvSpPr>
        <p:spPr>
          <a:xfrm>
            <a:off x="4255343" y="1261126"/>
            <a:ext cx="1541256" cy="369332"/>
          </a:xfrm>
          <a:prstGeom prst="rect">
            <a:avLst/>
          </a:prstGeom>
          <a:noFill/>
        </p:spPr>
        <p:txBody>
          <a:bodyPr wrap="none" rtlCol="0">
            <a:spAutoFit/>
          </a:bodyPr>
          <a:lstStyle/>
          <a:p>
            <a:r>
              <a:rPr kumimoji="1" lang="en-US" altLang="ja-JP" dirty="0" smtClean="0"/>
              <a:t>REST (from UI)</a:t>
            </a:r>
            <a:endParaRPr kumimoji="1" lang="ja-JP" altLang="en-US" dirty="0"/>
          </a:p>
        </p:txBody>
      </p:sp>
      <p:sp>
        <p:nvSpPr>
          <p:cNvPr id="52" name="四角形吹き出し 51"/>
          <p:cNvSpPr/>
          <p:nvPr/>
        </p:nvSpPr>
        <p:spPr>
          <a:xfrm>
            <a:off x="8339039" y="3787217"/>
            <a:ext cx="2518831" cy="369332"/>
          </a:xfrm>
          <a:prstGeom prst="wedgeRectCallout">
            <a:avLst>
              <a:gd name="adj1" fmla="val -85696"/>
              <a:gd name="adj2" fmla="val -165366"/>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altLang="ja-JP" dirty="0" smtClean="0"/>
              <a:t>add list input declaration</a:t>
            </a:r>
            <a:endParaRPr kumimoji="1" lang="ja-JP" altLang="en-US" dirty="0"/>
          </a:p>
        </p:txBody>
      </p:sp>
      <p:sp>
        <p:nvSpPr>
          <p:cNvPr id="57" name="正方形/長方形 56"/>
          <p:cNvSpPr/>
          <p:nvPr/>
        </p:nvSpPr>
        <p:spPr>
          <a:xfrm>
            <a:off x="5796599" y="3482614"/>
            <a:ext cx="1873406" cy="26920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sz="1400" dirty="0" err="1" smtClean="0"/>
              <a:t>PropertyDeclarators</a:t>
            </a:r>
            <a:r>
              <a:rPr lang="en-US" altLang="ja-JP" sz="1400" dirty="0" smtClean="0"/>
              <a:t>...</a:t>
            </a:r>
            <a:endParaRPr kumimoji="1" lang="ja-JP" altLang="en-US" sz="1400" dirty="0"/>
          </a:p>
        </p:txBody>
      </p:sp>
      <p:sp>
        <p:nvSpPr>
          <p:cNvPr id="5" name="スライド番号プレースホルダー 4"/>
          <p:cNvSpPr>
            <a:spLocks noGrp="1"/>
          </p:cNvSpPr>
          <p:nvPr>
            <p:ph type="sldNum" sz="quarter" idx="4"/>
          </p:nvPr>
        </p:nvSpPr>
        <p:spPr/>
        <p:txBody>
          <a:bodyPr/>
          <a:lstStyle/>
          <a:p>
            <a:fld id="{385590E5-57D4-4004-8489-08DEED0A8847}" type="slidenum">
              <a:rPr kumimoji="1" lang="ja-JP" altLang="en-US" smtClean="0"/>
              <a:t>14</a:t>
            </a:fld>
            <a:endParaRPr kumimoji="1" lang="ja-JP" altLang="en-US"/>
          </a:p>
        </p:txBody>
      </p:sp>
    </p:spTree>
    <p:extLst>
      <p:ext uri="{BB962C8B-B14F-4D97-AF65-F5344CB8AC3E}">
        <p14:creationId xmlns:p14="http://schemas.microsoft.com/office/powerpoint/2010/main" val="3136884194"/>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fontScale="90000"/>
          </a:bodyPr>
          <a:lstStyle/>
          <a:p>
            <a:r>
              <a:rPr lang="en-US" altLang="ja-JP" dirty="0" smtClean="0"/>
              <a:t>Data Structure in Titan</a:t>
            </a:r>
            <a:endParaRPr kumimoji="1" lang="ja-JP" altLang="en-US" dirty="0"/>
          </a:p>
        </p:txBody>
      </p:sp>
      <p:sp>
        <p:nvSpPr>
          <p:cNvPr id="6" name="円/楕円 5"/>
          <p:cNvSpPr/>
          <p:nvPr/>
        </p:nvSpPr>
        <p:spPr>
          <a:xfrm>
            <a:off x="1826763" y="3163587"/>
            <a:ext cx="1293541" cy="769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Component</a:t>
            </a:r>
            <a:endParaRPr kumimoji="1" lang="ja-JP" altLang="en-US" sz="2000" dirty="0"/>
          </a:p>
        </p:txBody>
      </p:sp>
      <p:sp>
        <p:nvSpPr>
          <p:cNvPr id="7" name="円/楕円 6"/>
          <p:cNvSpPr/>
          <p:nvPr/>
        </p:nvSpPr>
        <p:spPr>
          <a:xfrm>
            <a:off x="5040111" y="5224105"/>
            <a:ext cx="1442751" cy="76943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sz="2000" dirty="0" smtClean="0"/>
              <a:t>data</a:t>
            </a:r>
            <a:br>
              <a:rPr lang="en-US" altLang="ja-JP" sz="2000" dirty="0" smtClean="0"/>
            </a:br>
            <a:r>
              <a:rPr lang="en-US" altLang="ja-JP" sz="2000" dirty="0" smtClean="0"/>
              <a:t>Types</a:t>
            </a:r>
            <a:endParaRPr kumimoji="1" lang="ja-JP" altLang="en-US" sz="2000" dirty="0"/>
          </a:p>
        </p:txBody>
      </p:sp>
      <p:sp>
        <p:nvSpPr>
          <p:cNvPr id="8" name="円/楕円 7"/>
          <p:cNvSpPr/>
          <p:nvPr/>
        </p:nvSpPr>
        <p:spPr>
          <a:xfrm>
            <a:off x="5040111" y="1642720"/>
            <a:ext cx="1442751" cy="769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err="1" smtClean="0"/>
              <a:t>componentInstances</a:t>
            </a:r>
            <a:endParaRPr kumimoji="1" lang="ja-JP" altLang="en-US" sz="2000" dirty="0"/>
          </a:p>
        </p:txBody>
      </p:sp>
      <p:sp>
        <p:nvSpPr>
          <p:cNvPr id="9" name="円/楕円 8"/>
          <p:cNvSpPr/>
          <p:nvPr/>
        </p:nvSpPr>
        <p:spPr>
          <a:xfrm>
            <a:off x="5040112" y="2637652"/>
            <a:ext cx="1442751" cy="769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t>inputs</a:t>
            </a:r>
            <a:endParaRPr kumimoji="1" lang="ja-JP" altLang="en-US" sz="2000" dirty="0"/>
          </a:p>
        </p:txBody>
      </p:sp>
      <p:sp>
        <p:nvSpPr>
          <p:cNvPr id="10" name="円/楕円 9"/>
          <p:cNvSpPr/>
          <p:nvPr/>
        </p:nvSpPr>
        <p:spPr>
          <a:xfrm>
            <a:off x="5040111" y="3632584"/>
            <a:ext cx="1442751" cy="769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t>properties</a:t>
            </a:r>
            <a:endParaRPr kumimoji="1" lang="ja-JP" altLang="en-US" sz="2000" dirty="0"/>
          </a:p>
        </p:txBody>
      </p:sp>
      <p:cxnSp>
        <p:nvCxnSpPr>
          <p:cNvPr id="12" name="直線矢印コネクタ 11"/>
          <p:cNvCxnSpPr>
            <a:stCxn id="6" idx="6"/>
            <a:endCxn id="8" idx="2"/>
          </p:cNvCxnSpPr>
          <p:nvPr/>
        </p:nvCxnSpPr>
        <p:spPr>
          <a:xfrm flipV="1">
            <a:off x="3120304" y="2027438"/>
            <a:ext cx="1919807" cy="152086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6" idx="6"/>
            <a:endCxn id="9" idx="2"/>
          </p:cNvCxnSpPr>
          <p:nvPr/>
        </p:nvCxnSpPr>
        <p:spPr>
          <a:xfrm flipV="1">
            <a:off x="3120304" y="3022370"/>
            <a:ext cx="1919808" cy="52593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6" idx="6"/>
            <a:endCxn id="10" idx="2"/>
          </p:cNvCxnSpPr>
          <p:nvPr/>
        </p:nvCxnSpPr>
        <p:spPr>
          <a:xfrm>
            <a:off x="3120304" y="3548305"/>
            <a:ext cx="1919807" cy="4689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a:stCxn id="6" idx="6"/>
            <a:endCxn id="7" idx="2"/>
          </p:cNvCxnSpPr>
          <p:nvPr/>
        </p:nvCxnSpPr>
        <p:spPr>
          <a:xfrm>
            <a:off x="3120304" y="3548305"/>
            <a:ext cx="1919807" cy="2060518"/>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sp>
        <p:nvSpPr>
          <p:cNvPr id="19" name="テキスト ボックス 18"/>
          <p:cNvSpPr txBox="1"/>
          <p:nvPr/>
        </p:nvSpPr>
        <p:spPr>
          <a:xfrm>
            <a:off x="2282028" y="4684454"/>
            <a:ext cx="1676549" cy="646331"/>
          </a:xfrm>
          <a:prstGeom prst="callout1">
            <a:avLst>
              <a:gd name="adj1" fmla="val 23926"/>
              <a:gd name="adj2" fmla="val 99418"/>
              <a:gd name="adj3" fmla="val 10220"/>
              <a:gd name="adj4" fmla="val 116063"/>
            </a:avLst>
          </a:prstGeom>
          <a:noFill/>
          <a:ln w="28575">
            <a:solidFill>
              <a:schemeClr val="tx1">
                <a:lumMod val="50000"/>
                <a:lumOff val="50000"/>
              </a:schemeClr>
            </a:solidFill>
            <a:tailEnd type="oval"/>
          </a:ln>
        </p:spPr>
        <p:txBody>
          <a:bodyPr wrap="none" rtlCol="0">
            <a:spAutoFit/>
          </a:bodyPr>
          <a:lstStyle/>
          <a:p>
            <a:r>
              <a:rPr kumimoji="1" lang="en-US" altLang="ja-JP" dirty="0" err="1" smtClean="0"/>
              <a:t>EdgeLabelEnum</a:t>
            </a:r>
            <a:endParaRPr kumimoji="1" lang="en-US" altLang="ja-JP" dirty="0" smtClean="0"/>
          </a:p>
          <a:p>
            <a:r>
              <a:rPr lang="en-US" altLang="ja-JP" dirty="0" smtClean="0"/>
              <a:t>.DATA_TYPES</a:t>
            </a:r>
            <a:endParaRPr kumimoji="1" lang="ja-JP" altLang="en-US" dirty="0"/>
          </a:p>
        </p:txBody>
      </p:sp>
      <p:sp>
        <p:nvSpPr>
          <p:cNvPr id="20" name="テキスト ボックス 19"/>
          <p:cNvSpPr txBox="1"/>
          <p:nvPr/>
        </p:nvSpPr>
        <p:spPr>
          <a:xfrm>
            <a:off x="3836787" y="5945901"/>
            <a:ext cx="2982868" cy="369332"/>
          </a:xfrm>
          <a:prstGeom prst="rect">
            <a:avLst/>
          </a:prstGeom>
          <a:noFill/>
        </p:spPr>
        <p:txBody>
          <a:bodyPr wrap="none" rtlCol="0">
            <a:spAutoFit/>
          </a:bodyPr>
          <a:lstStyle/>
          <a:p>
            <a:r>
              <a:rPr kumimoji="1" lang="en-US" altLang="ja-JP" dirty="0" err="1" smtClean="0"/>
              <a:t>VertexTypeEnum</a:t>
            </a:r>
            <a:r>
              <a:rPr lang="en-US" altLang="ja-JP" dirty="0" err="1" smtClean="0"/>
              <a:t>.DATA_TYPES</a:t>
            </a:r>
            <a:endParaRPr kumimoji="1" lang="ja-JP" altLang="en-US" dirty="0"/>
          </a:p>
        </p:txBody>
      </p:sp>
      <p:cxnSp>
        <p:nvCxnSpPr>
          <p:cNvPr id="22" name="直線コネクタ 21"/>
          <p:cNvCxnSpPr/>
          <p:nvPr/>
        </p:nvCxnSpPr>
        <p:spPr>
          <a:xfrm>
            <a:off x="5686881" y="4538622"/>
            <a:ext cx="0" cy="468997"/>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3" name="円柱 22"/>
          <p:cNvSpPr/>
          <p:nvPr/>
        </p:nvSpPr>
        <p:spPr>
          <a:xfrm>
            <a:off x="314962" y="1254583"/>
            <a:ext cx="1326270" cy="750277"/>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ja-JP" dirty="0" smtClean="0"/>
              <a:t>titan</a:t>
            </a:r>
            <a:endParaRPr kumimoji="1" lang="ja-JP" altLang="en-US" dirty="0"/>
          </a:p>
        </p:txBody>
      </p:sp>
      <p:sp>
        <p:nvSpPr>
          <p:cNvPr id="24" name="角丸四角形吹き出し 23"/>
          <p:cNvSpPr/>
          <p:nvPr/>
        </p:nvSpPr>
        <p:spPr>
          <a:xfrm>
            <a:off x="1460832" y="1549770"/>
            <a:ext cx="5690245" cy="4790662"/>
          </a:xfrm>
          <a:prstGeom prst="wedgeRoundRectCallout">
            <a:avLst>
              <a:gd name="adj1" fmla="val -57585"/>
              <a:gd name="adj2" fmla="val -39582"/>
              <a:gd name="adj3" fmla="val 16667"/>
            </a:avLst>
          </a:prstGeom>
          <a:noFill/>
          <a:ln w="254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7327286" y="2931166"/>
            <a:ext cx="4568268"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en-US" altLang="ja-JP" sz="2400" dirty="0" smtClean="0"/>
              <a:t>Provide </a:t>
            </a:r>
            <a:r>
              <a:rPr lang="en-US" altLang="ja-JP" sz="2400" dirty="0" smtClean="0"/>
              <a:t>new </a:t>
            </a:r>
            <a:r>
              <a:rPr kumimoji="1" lang="en-US" altLang="ja-JP" sz="2400" dirty="0" smtClean="0"/>
              <a:t>methods to create/update/delete </a:t>
            </a:r>
            <a:r>
              <a:rPr kumimoji="1" lang="en-US" altLang="ja-JP" sz="2400" dirty="0" err="1" smtClean="0"/>
              <a:t>dataType</a:t>
            </a:r>
            <a:r>
              <a:rPr lang="en-US" altLang="ja-JP" sz="2400" dirty="0" smtClean="0"/>
              <a:t>(s)</a:t>
            </a:r>
          </a:p>
          <a:p>
            <a:r>
              <a:rPr lang="en-US" altLang="ja-JP" sz="2400" dirty="0" smtClean="0"/>
              <a:t>in </a:t>
            </a:r>
            <a:r>
              <a:rPr lang="en-US" altLang="ja-JP" sz="2400" dirty="0" err="1" smtClean="0"/>
              <a:t>ToscaOperationFacade</a:t>
            </a:r>
            <a:endParaRPr lang="en-US" altLang="ja-JP" sz="2400" dirty="0" smtClean="0"/>
          </a:p>
          <a:p>
            <a:endParaRPr kumimoji="1" lang="en-US" altLang="ja-JP" sz="2400" dirty="0" smtClean="0"/>
          </a:p>
          <a:p>
            <a:pPr marL="285750" indent="-285750">
              <a:buFontTx/>
              <a:buChar char="-"/>
            </a:pPr>
            <a:r>
              <a:rPr lang="en-US" altLang="ja-JP" sz="2400" dirty="0" err="1" smtClean="0"/>
              <a:t>createAndAssociateDataTypes</a:t>
            </a:r>
            <a:endParaRPr lang="en-US" altLang="ja-JP" sz="2400" dirty="0" smtClean="0"/>
          </a:p>
          <a:p>
            <a:pPr marL="285750" indent="-285750">
              <a:buFontTx/>
              <a:buChar char="-"/>
            </a:pPr>
            <a:r>
              <a:rPr lang="en-US" altLang="ja-JP" sz="2400" dirty="0" err="1" smtClean="0"/>
              <a:t>addDataTypesToComponent</a:t>
            </a:r>
            <a:endParaRPr lang="en-US" altLang="ja-JP" sz="2400" dirty="0" smtClean="0"/>
          </a:p>
          <a:p>
            <a:pPr marL="285750" indent="-285750">
              <a:buFontTx/>
              <a:buChar char="-"/>
            </a:pPr>
            <a:r>
              <a:rPr lang="en-US" altLang="ja-JP" sz="2400" dirty="0" err="1" smtClean="0"/>
              <a:t>deleteDataTypeOfComponent</a:t>
            </a:r>
            <a:endParaRPr kumimoji="1" lang="ja-JP" altLang="en-US" sz="2400" dirty="0"/>
          </a:p>
        </p:txBody>
      </p:sp>
      <p:sp>
        <p:nvSpPr>
          <p:cNvPr id="4" name="スライド番号プレースホルダー 3"/>
          <p:cNvSpPr>
            <a:spLocks noGrp="1"/>
          </p:cNvSpPr>
          <p:nvPr>
            <p:ph type="sldNum" sz="quarter" idx="12"/>
          </p:nvPr>
        </p:nvSpPr>
        <p:spPr/>
        <p:txBody>
          <a:bodyPr/>
          <a:lstStyle/>
          <a:p>
            <a:fld id="{385590E5-57D4-4004-8489-08DEED0A8847}" type="slidenum">
              <a:rPr kumimoji="1" lang="ja-JP" altLang="en-US" smtClean="0"/>
              <a:t>15</a:t>
            </a:fld>
            <a:endParaRPr kumimoji="1" lang="ja-JP" altLang="en-US"/>
          </a:p>
        </p:txBody>
      </p:sp>
    </p:spTree>
    <p:extLst>
      <p:ext uri="{BB962C8B-B14F-4D97-AF65-F5344CB8AC3E}">
        <p14:creationId xmlns:p14="http://schemas.microsoft.com/office/powerpoint/2010/main" val="3812783496"/>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en-US" altLang="ja-JP" dirty="0" smtClean="0"/>
              <a:t>Changes in </a:t>
            </a:r>
            <a:r>
              <a:rPr kumimoji="1" lang="en-US" altLang="ja-JP" dirty="0" smtClean="0"/>
              <a:t>catalog-model for service-specific datatype</a:t>
            </a:r>
            <a:endParaRPr kumimoji="1" lang="ja-JP" altLang="en-US" dirty="0"/>
          </a:p>
        </p:txBody>
      </p:sp>
      <p:pic>
        <p:nvPicPr>
          <p:cNvPr id="6" name="図 5"/>
          <p:cNvPicPr>
            <a:picLocks noChangeAspect="1"/>
          </p:cNvPicPr>
          <p:nvPr/>
        </p:nvPicPr>
        <p:blipFill rotWithShape="1">
          <a:blip r:embed="rId3"/>
          <a:srcRect t="7301"/>
          <a:stretch/>
        </p:blipFill>
        <p:spPr>
          <a:xfrm>
            <a:off x="219623" y="968619"/>
            <a:ext cx="11696876" cy="5873262"/>
          </a:xfrm>
          <a:prstGeom prst="rect">
            <a:avLst/>
          </a:prstGeom>
        </p:spPr>
      </p:pic>
      <p:sp>
        <p:nvSpPr>
          <p:cNvPr id="8" name="線吹き出し 1 (枠付き) 7"/>
          <p:cNvSpPr/>
          <p:nvPr/>
        </p:nvSpPr>
        <p:spPr>
          <a:xfrm>
            <a:off x="7650774" y="4044462"/>
            <a:ext cx="2688980" cy="767496"/>
          </a:xfrm>
          <a:prstGeom prst="borderCallout1">
            <a:avLst>
              <a:gd name="adj1" fmla="val 29442"/>
              <a:gd name="adj2" fmla="val -922"/>
              <a:gd name="adj3" fmla="val 106390"/>
              <a:gd name="adj4" fmla="val -50540"/>
            </a:avLst>
          </a:prstGeom>
          <a:ln w="22225">
            <a:headEnd type="none"/>
            <a:tailEnd type="ova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smtClean="0"/>
              <a:t>Add “</a:t>
            </a:r>
            <a:r>
              <a:rPr lang="en-US" altLang="ja-JP" dirty="0" err="1" smtClean="0"/>
              <a:t>dataTypes</a:t>
            </a:r>
            <a:r>
              <a:rPr lang="en-US" altLang="ja-JP" dirty="0" smtClean="0"/>
              <a:t>”</a:t>
            </a:r>
            <a:br>
              <a:rPr lang="en-US" altLang="ja-JP" dirty="0" smtClean="0"/>
            </a:br>
            <a:r>
              <a:rPr lang="en-US" altLang="ja-JP" dirty="0" smtClean="0"/>
              <a:t>to Component class</a:t>
            </a:r>
            <a:endParaRPr kumimoji="1" lang="ja-JP" altLang="en-US" dirty="0"/>
          </a:p>
        </p:txBody>
      </p:sp>
      <p:sp>
        <p:nvSpPr>
          <p:cNvPr id="5" name="スライド番号プレースホルダー 4"/>
          <p:cNvSpPr>
            <a:spLocks noGrp="1"/>
          </p:cNvSpPr>
          <p:nvPr>
            <p:ph type="sldNum" sz="quarter" idx="12"/>
          </p:nvPr>
        </p:nvSpPr>
        <p:spPr/>
        <p:txBody>
          <a:bodyPr/>
          <a:lstStyle/>
          <a:p>
            <a:fld id="{385590E5-57D4-4004-8489-08DEED0A8847}" type="slidenum">
              <a:rPr kumimoji="1" lang="ja-JP" altLang="en-US" smtClean="0"/>
              <a:t>16</a:t>
            </a:fld>
            <a:endParaRPr kumimoji="1" lang="ja-JP" altLang="en-US"/>
          </a:p>
        </p:txBody>
      </p:sp>
    </p:spTree>
    <p:extLst>
      <p:ext uri="{BB962C8B-B14F-4D97-AF65-F5344CB8AC3E}">
        <p14:creationId xmlns:p14="http://schemas.microsoft.com/office/powerpoint/2010/main" val="1963490323"/>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387788" y="1129938"/>
            <a:ext cx="4323441" cy="4656890"/>
          </a:xfrm>
          <a:prstGeom prst="rect">
            <a:avLst/>
          </a:prstGeom>
        </p:spPr>
      </p:pic>
      <p:sp>
        <p:nvSpPr>
          <p:cNvPr id="3" name="タイトル 2"/>
          <p:cNvSpPr>
            <a:spLocks noGrp="1"/>
          </p:cNvSpPr>
          <p:nvPr>
            <p:ph type="title"/>
          </p:nvPr>
        </p:nvSpPr>
        <p:spPr/>
        <p:txBody>
          <a:bodyPr>
            <a:normAutofit fontScale="90000"/>
          </a:bodyPr>
          <a:lstStyle/>
          <a:p>
            <a:r>
              <a:rPr lang="en-US" altLang="ja-JP" dirty="0"/>
              <a:t>Changes in catalog-model </a:t>
            </a:r>
            <a:r>
              <a:rPr lang="en-US" altLang="ja-JP" dirty="0" smtClean="0"/>
              <a:t>to support </a:t>
            </a:r>
            <a:r>
              <a:rPr lang="en-US" altLang="ja-JP" dirty="0"/>
              <a:t>new </a:t>
            </a:r>
            <a:r>
              <a:rPr lang="en-US" altLang="ja-JP" dirty="0" err="1"/>
              <a:t>get_input</a:t>
            </a:r>
            <a:r>
              <a:rPr lang="en-US" altLang="ja-JP" dirty="0"/>
              <a:t> syntax</a:t>
            </a:r>
            <a:endParaRPr kumimoji="1" lang="ja-JP" altLang="en-US" dirty="0"/>
          </a:p>
        </p:txBody>
      </p:sp>
      <p:grpSp>
        <p:nvGrpSpPr>
          <p:cNvPr id="8" name="グループ化 7"/>
          <p:cNvGrpSpPr/>
          <p:nvPr/>
        </p:nvGrpSpPr>
        <p:grpSpPr>
          <a:xfrm>
            <a:off x="6177075" y="2159566"/>
            <a:ext cx="5207817" cy="3025374"/>
            <a:chOff x="1866900" y="2476500"/>
            <a:chExt cx="4724400" cy="2286993"/>
          </a:xfrm>
        </p:grpSpPr>
        <p:sp>
          <p:nvSpPr>
            <p:cNvPr id="5" name="正方形/長方形 4"/>
            <p:cNvSpPr/>
            <p:nvPr/>
          </p:nvSpPr>
          <p:spPr>
            <a:xfrm>
              <a:off x="1866900" y="2476500"/>
              <a:ext cx="4724400" cy="279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ja-JP" sz="1200" dirty="0" err="1"/>
                <a:t>GetInputValueDataDefinition</a:t>
              </a:r>
              <a:endParaRPr kumimoji="1" lang="ja-JP" altLang="en-US" sz="1200" dirty="0"/>
            </a:p>
          </p:txBody>
        </p:sp>
        <p:sp>
          <p:nvSpPr>
            <p:cNvPr id="6" name="正方形/長方形 5"/>
            <p:cNvSpPr/>
            <p:nvPr/>
          </p:nvSpPr>
          <p:spPr>
            <a:xfrm>
              <a:off x="1866900" y="2755898"/>
              <a:ext cx="4724400" cy="2007595"/>
            </a:xfrm>
            <a:prstGeom prst="rect">
              <a:avLst/>
            </a:prstGeom>
          </p:spPr>
          <p:style>
            <a:lnRef idx="2">
              <a:schemeClr val="dk1"/>
            </a:lnRef>
            <a:fillRef idx="1">
              <a:schemeClr val="lt1"/>
            </a:fillRef>
            <a:effectRef idx="0">
              <a:schemeClr val="dk1"/>
            </a:effectRef>
            <a:fontRef idx="minor">
              <a:schemeClr val="dk1"/>
            </a:fontRef>
          </p:style>
          <p:txBody>
            <a:bodyPr rtlCol="0" anchor="t"/>
            <a:lstStyle/>
            <a:p>
              <a:r>
                <a:rPr lang="en-US" altLang="ja-JP" sz="1200" dirty="0" smtClean="0"/>
                <a:t>private </a:t>
              </a:r>
              <a:r>
                <a:rPr lang="en-US" altLang="ja-JP" sz="1200" dirty="0"/>
                <a:t>String </a:t>
              </a:r>
              <a:r>
                <a:rPr lang="en-US" altLang="ja-JP" sz="1200" dirty="0" err="1"/>
                <a:t>propName</a:t>
              </a:r>
              <a:r>
                <a:rPr lang="en-US" altLang="ja-JP" sz="1200" dirty="0"/>
                <a:t>;</a:t>
              </a:r>
            </a:p>
            <a:p>
              <a:r>
                <a:rPr lang="en-US" altLang="ja-JP" sz="1200" dirty="0" smtClean="0"/>
                <a:t>private </a:t>
              </a:r>
              <a:r>
                <a:rPr lang="en-US" altLang="ja-JP" sz="1200" dirty="0"/>
                <a:t>String </a:t>
              </a:r>
              <a:r>
                <a:rPr lang="en-US" altLang="ja-JP" sz="1200" dirty="0" err="1"/>
                <a:t>inputName</a:t>
              </a:r>
              <a:r>
                <a:rPr lang="en-US" altLang="ja-JP" sz="1200" dirty="0"/>
                <a:t>;</a:t>
              </a:r>
            </a:p>
            <a:p>
              <a:r>
                <a:rPr lang="en-US" altLang="ja-JP" sz="1200" dirty="0" smtClean="0"/>
                <a:t>private </a:t>
              </a:r>
              <a:r>
                <a:rPr lang="en-US" altLang="ja-JP" sz="1200" dirty="0"/>
                <a:t>String </a:t>
              </a:r>
              <a:r>
                <a:rPr lang="en-US" altLang="ja-JP" sz="1200" dirty="0" err="1"/>
                <a:t>inputId</a:t>
              </a:r>
              <a:r>
                <a:rPr lang="en-US" altLang="ja-JP" sz="1200" dirty="0"/>
                <a:t>;</a:t>
              </a:r>
            </a:p>
            <a:p>
              <a:r>
                <a:rPr lang="en-US" altLang="ja-JP" sz="1200" dirty="0" smtClean="0"/>
                <a:t>private </a:t>
              </a:r>
              <a:r>
                <a:rPr lang="en-US" altLang="ja-JP" sz="1200" dirty="0"/>
                <a:t>Integer </a:t>
              </a:r>
              <a:r>
                <a:rPr lang="en-US" altLang="ja-JP" sz="1200" dirty="0" err="1"/>
                <a:t>indexValue</a:t>
              </a:r>
              <a:r>
                <a:rPr lang="en-US" altLang="ja-JP" sz="1200" dirty="0"/>
                <a:t>;</a:t>
              </a:r>
            </a:p>
            <a:p>
              <a:r>
                <a:rPr lang="en-US" altLang="ja-JP" sz="1200" dirty="0" smtClean="0"/>
                <a:t>private </a:t>
              </a:r>
              <a:r>
                <a:rPr lang="en-US" altLang="ja-JP" sz="1200" dirty="0" err="1"/>
                <a:t>GetInputValueDataDefinition</a:t>
              </a:r>
              <a:r>
                <a:rPr lang="en-US" altLang="ja-JP" sz="1200" dirty="0"/>
                <a:t> </a:t>
              </a:r>
              <a:r>
                <a:rPr lang="en-US" altLang="ja-JP" sz="1200" dirty="0" err="1"/>
                <a:t>getInputIndex</a:t>
              </a:r>
              <a:r>
                <a:rPr lang="en-US" altLang="ja-JP" sz="1200" dirty="0"/>
                <a:t>;</a:t>
              </a:r>
            </a:p>
            <a:p>
              <a:r>
                <a:rPr lang="en-US" altLang="ja-JP" sz="1200" dirty="0" smtClean="0"/>
                <a:t>private </a:t>
              </a:r>
              <a:r>
                <a:rPr lang="en-US" altLang="ja-JP" sz="1200" dirty="0" err="1"/>
                <a:t>boolean</a:t>
              </a:r>
              <a:r>
                <a:rPr lang="en-US" altLang="ja-JP" sz="1200" dirty="0"/>
                <a:t> </a:t>
              </a:r>
              <a:r>
                <a:rPr lang="en-US" altLang="ja-JP" sz="1200" dirty="0" err="1"/>
                <a:t>isList</a:t>
              </a:r>
              <a:r>
                <a:rPr lang="en-US" altLang="ja-JP" sz="1200" dirty="0"/>
                <a:t> = false</a:t>
              </a:r>
              <a:r>
                <a:rPr lang="en-US" altLang="ja-JP" sz="1200" dirty="0" smtClean="0"/>
                <a:t>;</a:t>
              </a:r>
            </a:p>
            <a:p>
              <a:endParaRPr lang="en-US" altLang="ja-JP" sz="1200" dirty="0" smtClean="0"/>
            </a:p>
            <a:p>
              <a:r>
                <a:rPr lang="en-US" altLang="ja-JP" sz="1200" dirty="0" smtClean="0">
                  <a:solidFill>
                    <a:srgbClr val="FF0000"/>
                  </a:solidFill>
                </a:rPr>
                <a:t>private </a:t>
              </a:r>
              <a:r>
                <a:rPr lang="en-US" altLang="ja-JP" sz="1200" dirty="0" err="1">
                  <a:solidFill>
                    <a:srgbClr val="FF0000"/>
                  </a:solidFill>
                </a:rPr>
                <a:t>SchemaDefinition</a:t>
              </a:r>
              <a:r>
                <a:rPr lang="en-US" altLang="ja-JP" sz="1200" dirty="0">
                  <a:solidFill>
                    <a:srgbClr val="FF0000"/>
                  </a:solidFill>
                </a:rPr>
                <a:t> </a:t>
              </a:r>
              <a:r>
                <a:rPr lang="en-US" altLang="ja-JP" sz="1200" dirty="0" err="1">
                  <a:solidFill>
                    <a:srgbClr val="FF0000"/>
                  </a:solidFill>
                </a:rPr>
                <a:t>listSchema</a:t>
              </a:r>
              <a:r>
                <a:rPr lang="en-US" altLang="ja-JP" sz="1200" dirty="0" smtClean="0">
                  <a:solidFill>
                    <a:srgbClr val="FF0000"/>
                  </a:solidFill>
                </a:rPr>
                <a:t>;</a:t>
              </a:r>
            </a:p>
            <a:p>
              <a:endParaRPr lang="en-US" altLang="ja-JP" sz="1200" dirty="0" smtClean="0">
                <a:solidFill>
                  <a:srgbClr val="FF0000"/>
                </a:solidFill>
              </a:endParaRPr>
            </a:p>
            <a:p>
              <a:r>
                <a:rPr lang="en-US" altLang="ja-JP" sz="1200" dirty="0" smtClean="0">
                  <a:solidFill>
                    <a:srgbClr val="FF0000"/>
                  </a:solidFill>
                </a:rPr>
                <a:t>public </a:t>
              </a:r>
              <a:r>
                <a:rPr lang="en-US" altLang="ja-JP" sz="1200" dirty="0" err="1">
                  <a:solidFill>
                    <a:srgbClr val="FF0000"/>
                  </a:solidFill>
                </a:rPr>
                <a:t>SchemaDefinition</a:t>
              </a:r>
              <a:r>
                <a:rPr lang="en-US" altLang="ja-JP" sz="1200" dirty="0">
                  <a:solidFill>
                    <a:srgbClr val="FF0000"/>
                  </a:solidFill>
                </a:rPr>
                <a:t> </a:t>
              </a:r>
              <a:r>
                <a:rPr lang="en-US" altLang="ja-JP" sz="1200" dirty="0" err="1">
                  <a:solidFill>
                    <a:srgbClr val="FF0000"/>
                  </a:solidFill>
                </a:rPr>
                <a:t>getListSchema</a:t>
              </a:r>
              <a:r>
                <a:rPr lang="en-US" altLang="ja-JP" sz="1200" dirty="0">
                  <a:solidFill>
                    <a:srgbClr val="FF0000"/>
                  </a:solidFill>
                </a:rPr>
                <a:t>() </a:t>
              </a:r>
              <a:r>
                <a:rPr lang="en-US" altLang="ja-JP" sz="1200" dirty="0" smtClean="0">
                  <a:solidFill>
                    <a:srgbClr val="FF0000"/>
                  </a:solidFill>
                </a:rPr>
                <a:t>{ </a:t>
              </a:r>
              <a:r>
                <a:rPr lang="en-US" altLang="ja-JP" sz="1200" dirty="0">
                  <a:solidFill>
                    <a:srgbClr val="FF0000"/>
                  </a:solidFill>
                </a:rPr>
                <a:t>return </a:t>
              </a:r>
              <a:r>
                <a:rPr lang="en-US" altLang="ja-JP" sz="1200" dirty="0" err="1">
                  <a:solidFill>
                    <a:srgbClr val="FF0000"/>
                  </a:solidFill>
                </a:rPr>
                <a:t>this.listSchema</a:t>
              </a:r>
              <a:r>
                <a:rPr lang="en-US" altLang="ja-JP" sz="1200" dirty="0" smtClean="0">
                  <a:solidFill>
                    <a:srgbClr val="FF0000"/>
                  </a:solidFill>
                </a:rPr>
                <a:t>; }</a:t>
              </a:r>
              <a:r>
                <a:rPr lang="en-US" altLang="ja-JP" sz="1200" dirty="0">
                  <a:solidFill>
                    <a:srgbClr val="FF0000"/>
                  </a:solidFill>
                </a:rPr>
                <a:t/>
              </a:r>
              <a:br>
                <a:rPr lang="en-US" altLang="ja-JP" sz="1200" dirty="0">
                  <a:solidFill>
                    <a:srgbClr val="FF0000"/>
                  </a:solidFill>
                </a:rPr>
              </a:br>
              <a:r>
                <a:rPr lang="en-US" altLang="ja-JP" sz="1200" dirty="0" smtClean="0">
                  <a:solidFill>
                    <a:srgbClr val="FF0000"/>
                  </a:solidFill>
                </a:rPr>
                <a:t>public </a:t>
              </a:r>
              <a:r>
                <a:rPr lang="en-US" altLang="ja-JP" sz="1200" dirty="0">
                  <a:solidFill>
                    <a:srgbClr val="FF0000"/>
                  </a:solidFill>
                </a:rPr>
                <a:t>void </a:t>
              </a:r>
              <a:r>
                <a:rPr lang="en-US" altLang="ja-JP" sz="1200" dirty="0" err="1">
                  <a:solidFill>
                    <a:srgbClr val="FF0000"/>
                  </a:solidFill>
                </a:rPr>
                <a:t>setListSchema</a:t>
              </a:r>
              <a:r>
                <a:rPr lang="en-US" altLang="ja-JP" sz="1200" dirty="0">
                  <a:solidFill>
                    <a:srgbClr val="FF0000"/>
                  </a:solidFill>
                </a:rPr>
                <a:t>(</a:t>
              </a:r>
              <a:r>
                <a:rPr lang="en-US" altLang="ja-JP" sz="1200" dirty="0" err="1">
                  <a:solidFill>
                    <a:srgbClr val="FF0000"/>
                  </a:solidFill>
                </a:rPr>
                <a:t>SchemaDefinition</a:t>
              </a:r>
              <a:r>
                <a:rPr lang="en-US" altLang="ja-JP" sz="1200" dirty="0">
                  <a:solidFill>
                    <a:srgbClr val="FF0000"/>
                  </a:solidFill>
                </a:rPr>
                <a:t> </a:t>
              </a:r>
              <a:r>
                <a:rPr lang="en-US" altLang="ja-JP" sz="1200" dirty="0" err="1">
                  <a:solidFill>
                    <a:srgbClr val="FF0000"/>
                  </a:solidFill>
                </a:rPr>
                <a:t>entrySchema</a:t>
              </a:r>
              <a:r>
                <a:rPr lang="en-US" altLang="ja-JP" sz="1200" dirty="0">
                  <a:solidFill>
                    <a:srgbClr val="FF0000"/>
                  </a:solidFill>
                </a:rPr>
                <a:t>) </a:t>
              </a:r>
              <a:r>
                <a:rPr lang="en-US" altLang="ja-JP" sz="1200" dirty="0" smtClean="0">
                  <a:solidFill>
                    <a:srgbClr val="FF0000"/>
                  </a:solidFill>
                </a:rPr>
                <a:t>{ </a:t>
              </a:r>
            </a:p>
            <a:p>
              <a:r>
                <a:rPr lang="en-US" altLang="ja-JP" sz="1200" dirty="0">
                  <a:solidFill>
                    <a:srgbClr val="FF0000"/>
                  </a:solidFill>
                </a:rPr>
                <a:t> </a:t>
              </a:r>
              <a:r>
                <a:rPr lang="en-US" altLang="ja-JP" sz="1200" dirty="0" smtClean="0">
                  <a:solidFill>
                    <a:srgbClr val="FF0000"/>
                  </a:solidFill>
                </a:rPr>
                <a:t> </a:t>
              </a:r>
              <a:r>
                <a:rPr lang="en-US" altLang="ja-JP" sz="1200" dirty="0" err="1" smtClean="0">
                  <a:solidFill>
                    <a:srgbClr val="FF0000"/>
                  </a:solidFill>
                </a:rPr>
                <a:t>this.listSchema</a:t>
              </a:r>
              <a:r>
                <a:rPr lang="en-US" altLang="ja-JP" sz="1200" dirty="0" smtClean="0">
                  <a:solidFill>
                    <a:srgbClr val="FF0000"/>
                  </a:solidFill>
                </a:rPr>
                <a:t> </a:t>
              </a:r>
              <a:r>
                <a:rPr lang="en-US" altLang="ja-JP" sz="1200" dirty="0">
                  <a:solidFill>
                    <a:srgbClr val="FF0000"/>
                  </a:solidFill>
                </a:rPr>
                <a:t>= </a:t>
              </a:r>
              <a:r>
                <a:rPr lang="en-US" altLang="ja-JP" sz="1200" dirty="0" err="1">
                  <a:solidFill>
                    <a:srgbClr val="FF0000"/>
                  </a:solidFill>
                </a:rPr>
                <a:t>entrySchema</a:t>
              </a:r>
              <a:r>
                <a:rPr lang="en-US" altLang="ja-JP" sz="1200" dirty="0" smtClean="0">
                  <a:solidFill>
                    <a:srgbClr val="FF0000"/>
                  </a:solidFill>
                </a:rPr>
                <a:t>;</a:t>
              </a:r>
            </a:p>
            <a:p>
              <a:r>
                <a:rPr lang="en-US" altLang="ja-JP" sz="1200" dirty="0" smtClean="0">
                  <a:solidFill>
                    <a:srgbClr val="FF0000"/>
                  </a:solidFill>
                </a:rPr>
                <a:t>}</a:t>
              </a:r>
              <a:endParaRPr lang="en-US" altLang="ja-JP" sz="1200" dirty="0">
                <a:solidFill>
                  <a:srgbClr val="FF0000"/>
                </a:solidFill>
              </a:endParaRPr>
            </a:p>
          </p:txBody>
        </p:sp>
      </p:grpSp>
      <p:sp>
        <p:nvSpPr>
          <p:cNvPr id="15" name="四角形吹き出し 14"/>
          <p:cNvSpPr/>
          <p:nvPr/>
        </p:nvSpPr>
        <p:spPr>
          <a:xfrm>
            <a:off x="6177075" y="1106206"/>
            <a:ext cx="5207818" cy="811367"/>
          </a:xfrm>
          <a:prstGeom prst="wedgeRectCallout">
            <a:avLst>
              <a:gd name="adj1" fmla="val -14462"/>
              <a:gd name="adj2" fmla="val 78966"/>
            </a:avLst>
          </a:prstGeom>
        </p:spPr>
        <p:style>
          <a:lnRef idx="1">
            <a:schemeClr val="accent2"/>
          </a:lnRef>
          <a:fillRef idx="2">
            <a:schemeClr val="accent2"/>
          </a:fillRef>
          <a:effectRef idx="1">
            <a:schemeClr val="accent2"/>
          </a:effectRef>
          <a:fontRef idx="minor">
            <a:schemeClr val="dk1"/>
          </a:fontRef>
        </p:style>
        <p:txBody>
          <a:bodyPr wrap="square" tIns="36000" bIns="36000" rtlCol="0" anchor="ctr">
            <a:spAutoFit/>
          </a:bodyPr>
          <a:lstStyle/>
          <a:p>
            <a:r>
              <a:rPr lang="en-US" altLang="ja-JP" sz="1600" dirty="0"/>
              <a:t>Define new private member and methods to the </a:t>
            </a:r>
            <a:r>
              <a:rPr lang="en-US" altLang="ja-JP" sz="1600" b="1" u="sng" dirty="0" err="1"/>
              <a:t>GetInputValueDataDefinition</a:t>
            </a:r>
            <a:r>
              <a:rPr lang="en-US" altLang="ja-JP" sz="1600" dirty="0"/>
              <a:t> class to </a:t>
            </a:r>
            <a:r>
              <a:rPr lang="en-US" altLang="ja-JP" sz="1600" dirty="0" smtClean="0"/>
              <a:t>judge whether </a:t>
            </a:r>
            <a:r>
              <a:rPr lang="en-US" altLang="ja-JP" sz="1600" dirty="0"/>
              <a:t>property is declared </a:t>
            </a:r>
            <a:r>
              <a:rPr lang="en-US" altLang="ja-JP" sz="1600" dirty="0" smtClean="0"/>
              <a:t>as list </a:t>
            </a:r>
            <a:r>
              <a:rPr lang="en-US" altLang="ja-JP" sz="1600" dirty="0"/>
              <a:t>type inputs or </a:t>
            </a:r>
            <a:r>
              <a:rPr lang="en-US" altLang="ja-JP" sz="1600" dirty="0" smtClean="0"/>
              <a:t>not.</a:t>
            </a:r>
            <a:endParaRPr lang="en-US" altLang="ja-JP" sz="1600" dirty="0"/>
          </a:p>
        </p:txBody>
      </p:sp>
      <p:sp>
        <p:nvSpPr>
          <p:cNvPr id="17" name="下矢印 16"/>
          <p:cNvSpPr/>
          <p:nvPr/>
        </p:nvSpPr>
        <p:spPr>
          <a:xfrm rot="14098054">
            <a:off x="4569223" y="2800590"/>
            <a:ext cx="228600" cy="32023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753425" y="5376893"/>
            <a:ext cx="3674195" cy="169663"/>
          </a:xfrm>
          <a:prstGeom prst="rect">
            <a:avLst/>
          </a:prstGeom>
          <a:noFill/>
          <a:ln w="1905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2" name="四角形吹き出し 11"/>
          <p:cNvSpPr/>
          <p:nvPr/>
        </p:nvSpPr>
        <p:spPr>
          <a:xfrm>
            <a:off x="4711229" y="5059102"/>
            <a:ext cx="7359203" cy="1303809"/>
          </a:xfrm>
          <a:prstGeom prst="wedgeRectCallout">
            <a:avLst>
              <a:gd name="adj1" fmla="val -18173"/>
              <a:gd name="adj2" fmla="val -63350"/>
            </a:avLst>
          </a:prstGeom>
        </p:spPr>
        <p:style>
          <a:lnRef idx="1">
            <a:schemeClr val="accent2"/>
          </a:lnRef>
          <a:fillRef idx="2">
            <a:schemeClr val="accent2"/>
          </a:fillRef>
          <a:effectRef idx="1">
            <a:schemeClr val="accent2"/>
          </a:effectRef>
          <a:fontRef idx="minor">
            <a:schemeClr val="dk1"/>
          </a:fontRef>
        </p:style>
        <p:txBody>
          <a:bodyPr wrap="square" tIns="36000" bIns="36000" rtlCol="0" anchor="ctr">
            <a:spAutoFit/>
          </a:bodyPr>
          <a:lstStyle/>
          <a:p>
            <a:r>
              <a:rPr lang="en-US" altLang="ja-JP" sz="1600" dirty="0" smtClean="0"/>
              <a:t>Use “</a:t>
            </a:r>
            <a:r>
              <a:rPr lang="en-US" altLang="ja-JP" sz="1600" dirty="0" err="1" smtClean="0"/>
              <a:t>propName</a:t>
            </a:r>
            <a:r>
              <a:rPr lang="en-US" altLang="ja-JP" sz="1600" dirty="0" smtClean="0"/>
              <a:t>” and “</a:t>
            </a:r>
            <a:r>
              <a:rPr lang="en-US" altLang="ja-JP" sz="1600" dirty="0" err="1" smtClean="0"/>
              <a:t>inputName</a:t>
            </a:r>
            <a:r>
              <a:rPr lang="en-US" altLang="ja-JP" sz="1600" dirty="0" smtClean="0"/>
              <a:t>” and “</a:t>
            </a:r>
            <a:r>
              <a:rPr lang="en-US" altLang="ja-JP" sz="1600" dirty="0" err="1" smtClean="0"/>
              <a:t>listSchema</a:t>
            </a:r>
            <a:r>
              <a:rPr lang="en-US" altLang="ja-JP" sz="1600" dirty="0" smtClean="0"/>
              <a:t>” to express new ‘</a:t>
            </a:r>
            <a:r>
              <a:rPr lang="en-US" altLang="ja-JP" sz="1600" dirty="0" err="1" smtClean="0"/>
              <a:t>get_input</a:t>
            </a:r>
            <a:r>
              <a:rPr lang="en-US" altLang="ja-JP" sz="1600" dirty="0" smtClean="0"/>
              <a:t>’ syntax.</a:t>
            </a:r>
          </a:p>
          <a:p>
            <a:r>
              <a:rPr lang="en-US" altLang="ja-JP" sz="1600" dirty="0" smtClean="0"/>
              <a:t>e.g.) </a:t>
            </a:r>
            <a:r>
              <a:rPr lang="en-US" altLang="ja-JP" sz="1600" dirty="0" err="1"/>
              <a:t>get_input</a:t>
            </a:r>
            <a:r>
              <a:rPr lang="en-US" altLang="ja-JP" sz="1600" dirty="0"/>
              <a:t>:  [</a:t>
            </a:r>
            <a:r>
              <a:rPr lang="en-US" altLang="ja-JP" sz="1600" dirty="0" err="1"/>
              <a:t>sdwanvpnresource_list</a:t>
            </a:r>
            <a:r>
              <a:rPr lang="en-US" altLang="ja-JP" sz="1600" dirty="0"/>
              <a:t>, INDEX, </a:t>
            </a:r>
            <a:r>
              <a:rPr lang="en-US" altLang="ja-JP" sz="1600" dirty="0" err="1"/>
              <a:t>sdwanvpn_topology</a:t>
            </a:r>
            <a:r>
              <a:rPr lang="en-US" altLang="ja-JP" sz="1600" dirty="0" smtClean="0"/>
              <a:t>]</a:t>
            </a:r>
          </a:p>
          <a:p>
            <a:endParaRPr lang="en-US" altLang="ja-JP" sz="1600" dirty="0"/>
          </a:p>
          <a:p>
            <a:endParaRPr lang="en-US" altLang="ja-JP" sz="1600" dirty="0" smtClean="0"/>
          </a:p>
          <a:p>
            <a:endParaRPr lang="en-US" altLang="ja-JP" sz="1600" dirty="0"/>
          </a:p>
        </p:txBody>
      </p:sp>
      <p:sp>
        <p:nvSpPr>
          <p:cNvPr id="4" name="テキスト ボックス 3"/>
          <p:cNvSpPr txBox="1"/>
          <p:nvPr/>
        </p:nvSpPr>
        <p:spPr>
          <a:xfrm>
            <a:off x="8539705" y="6024078"/>
            <a:ext cx="2406316" cy="338554"/>
          </a:xfrm>
          <a:prstGeom prst="rect">
            <a:avLst/>
          </a:prstGeom>
          <a:noFill/>
        </p:spPr>
        <p:txBody>
          <a:bodyPr wrap="square" rtlCol="0">
            <a:spAutoFit/>
          </a:bodyPr>
          <a:lstStyle/>
          <a:p>
            <a:r>
              <a:rPr lang="en-US" altLang="ja-JP" sz="1600" dirty="0" smtClean="0"/>
              <a:t>if </a:t>
            </a:r>
            <a:r>
              <a:rPr lang="en-US" altLang="ja-JP" sz="1600" dirty="0" err="1"/>
              <a:t>listSchema</a:t>
            </a:r>
            <a:r>
              <a:rPr lang="en-US" altLang="ja-JP" sz="1600" dirty="0"/>
              <a:t> defined</a:t>
            </a:r>
            <a:endParaRPr kumimoji="1" lang="ja-JP" altLang="en-US" sz="1600" dirty="0"/>
          </a:p>
        </p:txBody>
      </p:sp>
      <p:sp>
        <p:nvSpPr>
          <p:cNvPr id="14" name="テキスト ボックス 13"/>
          <p:cNvSpPr txBox="1"/>
          <p:nvPr/>
        </p:nvSpPr>
        <p:spPr>
          <a:xfrm>
            <a:off x="9400201" y="5721620"/>
            <a:ext cx="1191022" cy="338554"/>
          </a:xfrm>
          <a:prstGeom prst="rect">
            <a:avLst/>
          </a:prstGeom>
          <a:noFill/>
        </p:spPr>
        <p:txBody>
          <a:bodyPr wrap="square" rtlCol="0">
            <a:spAutoFit/>
          </a:bodyPr>
          <a:lstStyle/>
          <a:p>
            <a:r>
              <a:rPr lang="en-US" altLang="ja-JP" sz="1600" dirty="0" err="1"/>
              <a:t>propName</a:t>
            </a:r>
            <a:endParaRPr kumimoji="1" lang="ja-JP" altLang="en-US" sz="1600" dirty="0"/>
          </a:p>
        </p:txBody>
      </p:sp>
      <p:sp>
        <p:nvSpPr>
          <p:cNvPr id="16" name="テキスト ボックス 15"/>
          <p:cNvSpPr txBox="1"/>
          <p:nvPr/>
        </p:nvSpPr>
        <p:spPr>
          <a:xfrm>
            <a:off x="6631535" y="5685524"/>
            <a:ext cx="1191022" cy="338554"/>
          </a:xfrm>
          <a:prstGeom prst="rect">
            <a:avLst/>
          </a:prstGeom>
          <a:noFill/>
        </p:spPr>
        <p:txBody>
          <a:bodyPr wrap="square" rtlCol="0">
            <a:spAutoFit/>
          </a:bodyPr>
          <a:lstStyle/>
          <a:p>
            <a:r>
              <a:rPr lang="en-US" altLang="ja-JP" sz="1600" dirty="0" err="1"/>
              <a:t>inputName</a:t>
            </a:r>
            <a:endParaRPr lang="en-US" altLang="ja-JP" sz="1600" dirty="0"/>
          </a:p>
        </p:txBody>
      </p:sp>
      <p:cxnSp>
        <p:nvCxnSpPr>
          <p:cNvPr id="9" name="カギ線コネクタ 8"/>
          <p:cNvCxnSpPr>
            <a:stCxn id="16" idx="1"/>
          </p:cNvCxnSpPr>
          <p:nvPr/>
        </p:nvCxnSpPr>
        <p:spPr>
          <a:xfrm rot="10800000">
            <a:off x="6487069" y="5618227"/>
            <a:ext cx="144467" cy="23657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p:cNvCxnSpPr>
            <a:stCxn id="4" idx="1"/>
          </p:cNvCxnSpPr>
          <p:nvPr/>
        </p:nvCxnSpPr>
        <p:spPr>
          <a:xfrm rot="10800000">
            <a:off x="8407375" y="5618227"/>
            <a:ext cx="132330" cy="57512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stCxn id="14" idx="1"/>
          </p:cNvCxnSpPr>
          <p:nvPr/>
        </p:nvCxnSpPr>
        <p:spPr>
          <a:xfrm rot="10800000">
            <a:off x="9148587" y="5590641"/>
            <a:ext cx="251614" cy="35090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スライド番号プレースホルダー 10"/>
          <p:cNvSpPr>
            <a:spLocks noGrp="1"/>
          </p:cNvSpPr>
          <p:nvPr>
            <p:ph type="sldNum" sz="quarter" idx="4"/>
          </p:nvPr>
        </p:nvSpPr>
        <p:spPr/>
        <p:txBody>
          <a:bodyPr/>
          <a:lstStyle/>
          <a:p>
            <a:fld id="{385590E5-57D4-4004-8489-08DEED0A8847}" type="slidenum">
              <a:rPr kumimoji="1" lang="ja-JP" altLang="en-US" smtClean="0"/>
              <a:t>17</a:t>
            </a:fld>
            <a:endParaRPr kumimoji="1" lang="ja-JP" altLang="en-US"/>
          </a:p>
        </p:txBody>
      </p:sp>
    </p:spTree>
    <p:extLst>
      <p:ext uri="{BB962C8B-B14F-4D97-AF65-F5344CB8AC3E}">
        <p14:creationId xmlns:p14="http://schemas.microsoft.com/office/powerpoint/2010/main" val="941450529"/>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1330857" y="4955953"/>
            <a:ext cx="5341429" cy="41347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DAO</a:t>
            </a:r>
            <a:endParaRPr kumimoji="1" lang="ja-JP" altLang="en-US" dirty="0"/>
          </a:p>
        </p:txBody>
      </p:sp>
      <p:sp>
        <p:nvSpPr>
          <p:cNvPr id="12" name="円柱 11"/>
          <p:cNvSpPr/>
          <p:nvPr/>
        </p:nvSpPr>
        <p:spPr>
          <a:xfrm>
            <a:off x="1927861" y="5621859"/>
            <a:ext cx="4140200" cy="702733"/>
          </a:xfrm>
          <a:prstGeom prst="ca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smtClean="0"/>
              <a:t>Titan</a:t>
            </a:r>
            <a:endParaRPr kumimoji="1" lang="ja-JP" altLang="en-US" dirty="0"/>
          </a:p>
        </p:txBody>
      </p:sp>
      <p:cxnSp>
        <p:nvCxnSpPr>
          <p:cNvPr id="22" name="直線矢印コネクタ 21"/>
          <p:cNvCxnSpPr>
            <a:endCxn id="11" idx="2"/>
          </p:cNvCxnSpPr>
          <p:nvPr/>
        </p:nvCxnSpPr>
        <p:spPr>
          <a:xfrm flipV="1">
            <a:off x="3984846" y="5369431"/>
            <a:ext cx="16726" cy="363124"/>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タイトル 2"/>
          <p:cNvSpPr>
            <a:spLocks noGrp="1"/>
          </p:cNvSpPr>
          <p:nvPr>
            <p:ph type="title"/>
          </p:nvPr>
        </p:nvSpPr>
        <p:spPr/>
        <p:txBody>
          <a:bodyPr>
            <a:normAutofit fontScale="90000"/>
          </a:bodyPr>
          <a:lstStyle/>
          <a:p>
            <a:r>
              <a:rPr kumimoji="1" lang="en-US" altLang="ja-JP" dirty="0" smtClean="0"/>
              <a:t>Generating TOSCA Model</a:t>
            </a:r>
            <a:endParaRPr kumimoji="1" lang="ja-JP" altLang="en-US" dirty="0"/>
          </a:p>
        </p:txBody>
      </p:sp>
      <p:sp>
        <p:nvSpPr>
          <p:cNvPr id="19" name="下矢印 18"/>
          <p:cNvSpPr/>
          <p:nvPr/>
        </p:nvSpPr>
        <p:spPr>
          <a:xfrm>
            <a:off x="3887099" y="989029"/>
            <a:ext cx="204838" cy="612662"/>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0" name="テキスト ボックス 19"/>
          <p:cNvSpPr txBox="1"/>
          <p:nvPr/>
        </p:nvSpPr>
        <p:spPr>
          <a:xfrm>
            <a:off x="4091937" y="1110694"/>
            <a:ext cx="3539046" cy="369332"/>
          </a:xfrm>
          <a:prstGeom prst="rect">
            <a:avLst/>
          </a:prstGeom>
          <a:noFill/>
        </p:spPr>
        <p:txBody>
          <a:bodyPr wrap="none" rtlCol="0">
            <a:spAutoFit/>
          </a:bodyPr>
          <a:lstStyle/>
          <a:p>
            <a:r>
              <a:rPr lang="en-US" altLang="ja-JP" dirty="0" smtClean="0"/>
              <a:t>download </a:t>
            </a:r>
            <a:r>
              <a:rPr lang="en-US" altLang="ja-JP" dirty="0" err="1" smtClean="0"/>
              <a:t>tosca</a:t>
            </a:r>
            <a:r>
              <a:rPr lang="en-US" altLang="ja-JP" dirty="0" smtClean="0"/>
              <a:t> model(artifact) rest</a:t>
            </a:r>
            <a:endParaRPr kumimoji="1" lang="ja-JP" altLang="en-US" dirty="0"/>
          </a:p>
        </p:txBody>
      </p:sp>
      <p:sp>
        <p:nvSpPr>
          <p:cNvPr id="24" name="正方形/長方形 23"/>
          <p:cNvSpPr/>
          <p:nvPr/>
        </p:nvSpPr>
        <p:spPr>
          <a:xfrm>
            <a:off x="1314131" y="1647380"/>
            <a:ext cx="5341429" cy="41347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err="1" smtClean="0"/>
              <a:t>ArtifactServlet</a:t>
            </a:r>
            <a:r>
              <a:rPr kumimoji="1" lang="en-US" altLang="ja-JP" dirty="0" smtClean="0"/>
              <a:t> (no change)</a:t>
            </a:r>
            <a:endParaRPr kumimoji="1" lang="ja-JP" altLang="en-US" dirty="0"/>
          </a:p>
        </p:txBody>
      </p:sp>
      <p:sp>
        <p:nvSpPr>
          <p:cNvPr id="25" name="正方形/長方形 24"/>
          <p:cNvSpPr/>
          <p:nvPr/>
        </p:nvSpPr>
        <p:spPr>
          <a:xfrm>
            <a:off x="1314130" y="2390805"/>
            <a:ext cx="5341429" cy="41347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err="1" smtClean="0"/>
              <a:t>ArtifactBusinessLogic</a:t>
            </a:r>
            <a:r>
              <a:rPr kumimoji="1" lang="en-US" altLang="ja-JP" dirty="0" smtClean="0"/>
              <a:t> (no change)</a:t>
            </a:r>
            <a:endParaRPr kumimoji="1" lang="ja-JP" altLang="en-US" dirty="0"/>
          </a:p>
        </p:txBody>
      </p:sp>
      <p:sp>
        <p:nvSpPr>
          <p:cNvPr id="26" name="正方形/長方形 25"/>
          <p:cNvSpPr/>
          <p:nvPr/>
        </p:nvSpPr>
        <p:spPr>
          <a:xfrm>
            <a:off x="1330857" y="4363916"/>
            <a:ext cx="5341429" cy="41347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err="1" smtClean="0"/>
              <a:t>ToscaOperationFacade</a:t>
            </a:r>
            <a:endParaRPr kumimoji="1" lang="ja-JP" altLang="en-US" dirty="0"/>
          </a:p>
        </p:txBody>
      </p:sp>
      <p:sp>
        <p:nvSpPr>
          <p:cNvPr id="33" name="正方形/長方形 32"/>
          <p:cNvSpPr/>
          <p:nvPr/>
        </p:nvSpPr>
        <p:spPr>
          <a:xfrm>
            <a:off x="3207472" y="3358401"/>
            <a:ext cx="3464814" cy="4134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dirty="0" err="1" smtClean="0"/>
              <a:t>ToscaExportHandler</a:t>
            </a:r>
            <a:endParaRPr kumimoji="1" lang="ja-JP" altLang="en-US" dirty="0"/>
          </a:p>
        </p:txBody>
      </p:sp>
      <p:sp>
        <p:nvSpPr>
          <p:cNvPr id="34" name="四角形吹き出し 33"/>
          <p:cNvSpPr/>
          <p:nvPr/>
        </p:nvSpPr>
        <p:spPr>
          <a:xfrm>
            <a:off x="7647391" y="2526108"/>
            <a:ext cx="2541465" cy="646331"/>
          </a:xfrm>
          <a:prstGeom prst="wedgeRectCallout">
            <a:avLst>
              <a:gd name="adj1" fmla="val -90911"/>
              <a:gd name="adj2" fmla="val 115428"/>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altLang="ja-JP" dirty="0" smtClean="0"/>
              <a:t>add ‘</a:t>
            </a:r>
            <a:r>
              <a:rPr lang="en-US" altLang="ja-JP" dirty="0" err="1" smtClean="0"/>
              <a:t>data_types</a:t>
            </a:r>
            <a:r>
              <a:rPr lang="en-US" altLang="ja-JP" dirty="0" smtClean="0"/>
              <a:t>’</a:t>
            </a:r>
          </a:p>
          <a:p>
            <a:pPr algn="ctr"/>
            <a:r>
              <a:rPr lang="en-US" altLang="ja-JP" dirty="0" smtClean="0"/>
              <a:t>convert(generation) logic</a:t>
            </a:r>
            <a:endParaRPr kumimoji="1" lang="ja-JP" altLang="en-US" dirty="0"/>
          </a:p>
        </p:txBody>
      </p:sp>
      <p:sp>
        <p:nvSpPr>
          <p:cNvPr id="16" name="正方形/長方形 15"/>
          <p:cNvSpPr/>
          <p:nvPr/>
        </p:nvSpPr>
        <p:spPr>
          <a:xfrm>
            <a:off x="7399915" y="4029834"/>
            <a:ext cx="3702678" cy="2052959"/>
          </a:xfrm>
          <a:prstGeom prst="rect">
            <a:avLst/>
          </a:prstGeom>
        </p:spPr>
        <p:style>
          <a:lnRef idx="2">
            <a:schemeClr val="accent2"/>
          </a:lnRef>
          <a:fillRef idx="1">
            <a:schemeClr val="lt1"/>
          </a:fillRef>
          <a:effectRef idx="0">
            <a:schemeClr val="accent2"/>
          </a:effectRef>
          <a:fontRef idx="minor">
            <a:schemeClr val="dk1"/>
          </a:fontRef>
        </p:style>
        <p:txBody>
          <a:bodyPr rtlCol="0" anchor="t"/>
          <a:lstStyle/>
          <a:p>
            <a:pPr algn="ctr"/>
            <a:r>
              <a:rPr kumimoji="1" lang="en-US" altLang="ja-JP" dirty="0" smtClean="0"/>
              <a:t>TOSCA model java class</a:t>
            </a:r>
            <a:endParaRPr kumimoji="1" lang="ja-JP" altLang="en-US" dirty="0"/>
          </a:p>
        </p:txBody>
      </p:sp>
      <p:sp>
        <p:nvSpPr>
          <p:cNvPr id="35" name="正方形/長方形 34"/>
          <p:cNvSpPr/>
          <p:nvPr/>
        </p:nvSpPr>
        <p:spPr>
          <a:xfrm>
            <a:off x="7893149" y="4642836"/>
            <a:ext cx="2845018" cy="4134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a:t>ToscaTemplate</a:t>
            </a:r>
            <a:endParaRPr kumimoji="1" lang="ja-JP" altLang="en-US" dirty="0"/>
          </a:p>
        </p:txBody>
      </p:sp>
      <p:sp>
        <p:nvSpPr>
          <p:cNvPr id="36" name="正方形/長方形 35"/>
          <p:cNvSpPr/>
          <p:nvPr/>
        </p:nvSpPr>
        <p:spPr>
          <a:xfrm>
            <a:off x="7893149" y="5306190"/>
            <a:ext cx="2845018" cy="4134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dirty="0" err="1" smtClean="0"/>
              <a:t>ToscaDataType</a:t>
            </a:r>
            <a:r>
              <a:rPr lang="en-US" altLang="ja-JP" dirty="0" smtClean="0"/>
              <a:t> (new)</a:t>
            </a:r>
            <a:endParaRPr kumimoji="1" lang="ja-JP" altLang="en-US" dirty="0"/>
          </a:p>
        </p:txBody>
      </p:sp>
      <p:sp>
        <p:nvSpPr>
          <p:cNvPr id="37" name="四角形吹き出し 36"/>
          <p:cNvSpPr/>
          <p:nvPr/>
        </p:nvSpPr>
        <p:spPr>
          <a:xfrm>
            <a:off x="9965905" y="3535564"/>
            <a:ext cx="2210157" cy="369332"/>
          </a:xfrm>
          <a:prstGeom prst="wedgeRectCallout">
            <a:avLst>
              <a:gd name="adj1" fmla="val -28645"/>
              <a:gd name="adj2" fmla="val 281489"/>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altLang="ja-JP" dirty="0" smtClean="0"/>
              <a:t>add field for datatype</a:t>
            </a:r>
            <a:endParaRPr kumimoji="1" lang="ja-JP" altLang="en-US" dirty="0"/>
          </a:p>
        </p:txBody>
      </p:sp>
      <p:cxnSp>
        <p:nvCxnSpPr>
          <p:cNvPr id="38" name="直線矢印コネクタ 37"/>
          <p:cNvCxnSpPr>
            <a:stCxn id="33" idx="0"/>
          </p:cNvCxnSpPr>
          <p:nvPr/>
        </p:nvCxnSpPr>
        <p:spPr>
          <a:xfrm flipV="1">
            <a:off x="4939879" y="2789098"/>
            <a:ext cx="0" cy="569303"/>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flipV="1">
            <a:off x="2297040" y="2782211"/>
            <a:ext cx="0" cy="1581705"/>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25" idx="0"/>
          </p:cNvCxnSpPr>
          <p:nvPr/>
        </p:nvCxnSpPr>
        <p:spPr>
          <a:xfrm flipV="1">
            <a:off x="3984845" y="2060859"/>
            <a:ext cx="16726" cy="329946"/>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609362" y="3305140"/>
            <a:ext cx="1642950" cy="646331"/>
          </a:xfrm>
          <a:prstGeom prst="rect">
            <a:avLst/>
          </a:prstGeom>
          <a:noFill/>
        </p:spPr>
        <p:txBody>
          <a:bodyPr wrap="none" rtlCol="0">
            <a:spAutoFit/>
          </a:bodyPr>
          <a:lstStyle/>
          <a:p>
            <a:pPr algn="r"/>
            <a:r>
              <a:rPr lang="en-US" altLang="ja-JP" dirty="0" smtClean="0"/>
              <a:t>get Component</a:t>
            </a:r>
          </a:p>
          <a:p>
            <a:pPr algn="r"/>
            <a:r>
              <a:rPr kumimoji="1" lang="en-US" altLang="ja-JP" dirty="0" smtClean="0"/>
              <a:t>from DB</a:t>
            </a:r>
            <a:endParaRPr kumimoji="1" lang="ja-JP" altLang="en-US" dirty="0"/>
          </a:p>
        </p:txBody>
      </p:sp>
      <p:sp>
        <p:nvSpPr>
          <p:cNvPr id="43" name="テキスト ボックス 42"/>
          <p:cNvSpPr txBox="1"/>
          <p:nvPr/>
        </p:nvSpPr>
        <p:spPr>
          <a:xfrm>
            <a:off x="3024670" y="3713427"/>
            <a:ext cx="3799245" cy="369332"/>
          </a:xfrm>
          <a:prstGeom prst="rect">
            <a:avLst/>
          </a:prstGeom>
          <a:noFill/>
        </p:spPr>
        <p:txBody>
          <a:bodyPr wrap="none" rtlCol="0">
            <a:spAutoFit/>
          </a:bodyPr>
          <a:lstStyle/>
          <a:p>
            <a:pPr algn="r"/>
            <a:r>
              <a:rPr lang="en-US" altLang="ja-JP" dirty="0" smtClean="0"/>
              <a:t>convert Component into TOSCA model</a:t>
            </a:r>
            <a:endParaRPr kumimoji="1" lang="ja-JP" altLang="en-US" dirty="0"/>
          </a:p>
        </p:txBody>
      </p:sp>
      <p:sp>
        <p:nvSpPr>
          <p:cNvPr id="44" name="四角形吹き出し 43"/>
          <p:cNvSpPr/>
          <p:nvPr/>
        </p:nvSpPr>
        <p:spPr>
          <a:xfrm>
            <a:off x="8735094" y="6023065"/>
            <a:ext cx="3401252" cy="369332"/>
          </a:xfrm>
          <a:prstGeom prst="wedgeRectCallout">
            <a:avLst>
              <a:gd name="adj1" fmla="val -14064"/>
              <a:gd name="adj2" fmla="val -150270"/>
            </a:avLst>
          </a:prstGeom>
        </p:spPr>
        <p:style>
          <a:lnRef idx="2">
            <a:schemeClr val="accent2"/>
          </a:lnRef>
          <a:fillRef idx="1">
            <a:schemeClr val="lt1"/>
          </a:fillRef>
          <a:effectRef idx="0">
            <a:schemeClr val="accent2"/>
          </a:effectRef>
          <a:fontRef idx="minor">
            <a:schemeClr val="dk1"/>
          </a:fontRef>
        </p:style>
        <p:txBody>
          <a:bodyPr wrap="none" rtlCol="0" anchor="ctr">
            <a:spAutoFit/>
          </a:bodyPr>
          <a:lstStyle/>
          <a:p>
            <a:pPr algn="ctr"/>
            <a:r>
              <a:rPr lang="en-US" altLang="ja-JP" dirty="0" smtClean="0"/>
              <a:t>new class represents “</a:t>
            </a:r>
            <a:r>
              <a:rPr lang="en-US" altLang="ja-JP" dirty="0" err="1" smtClean="0"/>
              <a:t>data_types</a:t>
            </a:r>
            <a:r>
              <a:rPr lang="en-US" altLang="ja-JP" dirty="0" smtClean="0"/>
              <a:t>”</a:t>
            </a:r>
            <a:endParaRPr kumimoji="1" lang="ja-JP" altLang="en-US" dirty="0"/>
          </a:p>
        </p:txBody>
      </p:sp>
      <p:sp>
        <p:nvSpPr>
          <p:cNvPr id="4" name="スライド番号プレースホルダー 3"/>
          <p:cNvSpPr>
            <a:spLocks noGrp="1"/>
          </p:cNvSpPr>
          <p:nvPr>
            <p:ph type="sldNum" sz="quarter" idx="4"/>
          </p:nvPr>
        </p:nvSpPr>
        <p:spPr/>
        <p:txBody>
          <a:bodyPr/>
          <a:lstStyle/>
          <a:p>
            <a:fld id="{385590E5-57D4-4004-8489-08DEED0A8847}" type="slidenum">
              <a:rPr kumimoji="1" lang="ja-JP" altLang="en-US" smtClean="0"/>
              <a:t>18</a:t>
            </a:fld>
            <a:endParaRPr kumimoji="1" lang="ja-JP" altLang="en-US"/>
          </a:p>
        </p:txBody>
      </p:sp>
    </p:spTree>
    <p:extLst>
      <p:ext uri="{BB962C8B-B14F-4D97-AF65-F5344CB8AC3E}">
        <p14:creationId xmlns:p14="http://schemas.microsoft.com/office/powerpoint/2010/main" val="217960617"/>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kumimoji="1" lang="en-US" altLang="ja-JP" smtClean="0"/>
              <a:t>TOSCA parser changes</a:t>
            </a:r>
            <a:endParaRPr kumimoji="1" lang="ja-JP" altLang="en-US"/>
          </a:p>
        </p:txBody>
      </p:sp>
      <p:sp>
        <p:nvSpPr>
          <p:cNvPr id="4" name="テキスト プレースホルダー 3"/>
          <p:cNvSpPr>
            <a:spLocks noGrp="1"/>
          </p:cNvSpPr>
          <p:nvPr>
            <p:ph type="body" sz="quarter" idx="10"/>
          </p:nvPr>
        </p:nvSpPr>
        <p:spPr/>
        <p:txBody>
          <a:bodyPr>
            <a:normAutofit/>
          </a:bodyPr>
          <a:lstStyle/>
          <a:p>
            <a:r>
              <a:rPr lang="en-US" altLang="ja-JP" smtClean="0"/>
              <a:t>JTOSCA</a:t>
            </a:r>
            <a:endParaRPr lang="ja-JP" altLang="ja-JP" dirty="0"/>
          </a:p>
          <a:p>
            <a:pPr lvl="1" fontAlgn="ctr"/>
            <a:r>
              <a:rPr lang="en-US" altLang="ja-JP" smtClean="0"/>
              <a:t>ToscaTemplate (org.onap.sdc.toscaparser.api.ToscaTemplate) </a:t>
            </a:r>
            <a:endParaRPr lang="en-US" altLang="ja-JP"/>
          </a:p>
          <a:p>
            <a:pPr lvl="2" fontAlgn="ctr"/>
            <a:r>
              <a:rPr lang="en-US" altLang="ja-JP" smtClean="0"/>
              <a:t>Addition of a private variable and property get method for "data_types" field.</a:t>
            </a:r>
          </a:p>
          <a:p>
            <a:pPr lvl="1" fontAlgn="ctr"/>
            <a:r>
              <a:rPr lang="en-US" altLang="ja-JP"/>
              <a:t>Property (</a:t>
            </a:r>
            <a:r>
              <a:rPr lang="en-US" altLang="ja-JP" smtClean="0"/>
              <a:t>org.onap.sdc.toscaparser.api.Property)</a:t>
            </a:r>
            <a:endParaRPr lang="en-US" altLang="ja-JP"/>
          </a:p>
          <a:p>
            <a:pPr lvl="2" fontAlgn="ctr"/>
            <a:r>
              <a:rPr lang="en-US" altLang="ja-JP" smtClean="0"/>
              <a:t>Modify varidity check method for "get_input" function.</a:t>
            </a:r>
          </a:p>
          <a:p>
            <a:r>
              <a:rPr kumimoji="1" lang="en-US" altLang="ja-JP" smtClean="0"/>
              <a:t>SDC-TOSCA</a:t>
            </a:r>
          </a:p>
          <a:p>
            <a:pPr lvl="1"/>
            <a:r>
              <a:rPr lang="ja-JP" altLang="ja-JP" smtClean="0"/>
              <a:t>SdcCsarHelperImpl</a:t>
            </a:r>
            <a:r>
              <a:rPr lang="en-US" altLang="ja-JP"/>
              <a:t> (</a:t>
            </a:r>
            <a:r>
              <a:rPr lang="en-US" altLang="ja-JP" smtClean="0"/>
              <a:t>org.onap.sdc.tosca.parser.impl.</a:t>
            </a:r>
            <a:r>
              <a:rPr lang="ja-JP" altLang="ja-JP" smtClean="0"/>
              <a:t>SdcCsarHelperImpl</a:t>
            </a:r>
            <a:r>
              <a:rPr lang="en-US" altLang="ja-JP" smtClean="0"/>
              <a:t>)</a:t>
            </a:r>
            <a:endParaRPr lang="en-US" altLang="ja-JP"/>
          </a:p>
          <a:p>
            <a:pPr lvl="2"/>
            <a:r>
              <a:rPr lang="en-US" altLang="ja-JP"/>
              <a:t>Addition of a get method for "data_types" field</a:t>
            </a:r>
            <a:r>
              <a:rPr lang="en-US" altLang="ja-JP" smtClean="0"/>
              <a:t>.</a:t>
            </a:r>
            <a:endParaRPr lang="en-US" altLang="ja-JP"/>
          </a:p>
          <a:p>
            <a:pPr lvl="1"/>
            <a:r>
              <a:rPr lang="ja-JP" altLang="ja-JP" smtClean="0"/>
              <a:t>ISdcCsarHelper</a:t>
            </a:r>
            <a:r>
              <a:rPr lang="en-US" altLang="ja-JP"/>
              <a:t> (org.onap.sdc.tosca.parser.api.ISdcCsarHelper) </a:t>
            </a:r>
          </a:p>
          <a:p>
            <a:pPr lvl="2"/>
            <a:r>
              <a:rPr lang="en-US" altLang="ja-JP" smtClean="0"/>
              <a:t>Addition of a get method for </a:t>
            </a:r>
            <a:r>
              <a:rPr lang="en-US" altLang="ja-JP"/>
              <a:t>"data_types" field.</a:t>
            </a:r>
          </a:p>
          <a:p>
            <a:pPr lvl="1"/>
            <a:endParaRPr kumimoji="1" lang="ja-JP" altLang="en-US" dirty="0"/>
          </a:p>
        </p:txBody>
      </p:sp>
      <p:sp>
        <p:nvSpPr>
          <p:cNvPr id="6" name="スライド番号プレースホルダー 5"/>
          <p:cNvSpPr>
            <a:spLocks noGrp="1"/>
          </p:cNvSpPr>
          <p:nvPr>
            <p:ph type="sldNum" sz="quarter" idx="4"/>
          </p:nvPr>
        </p:nvSpPr>
        <p:spPr/>
        <p:txBody>
          <a:bodyPr/>
          <a:lstStyle/>
          <a:p>
            <a:fld id="{385590E5-57D4-4004-8489-08DEED0A8847}" type="slidenum">
              <a:rPr kumimoji="1" lang="ja-JP" altLang="en-US" smtClean="0"/>
              <a:t>19</a:t>
            </a:fld>
            <a:endParaRPr kumimoji="1" lang="ja-JP" altLang="en-US"/>
          </a:p>
        </p:txBody>
      </p:sp>
    </p:spTree>
    <p:extLst>
      <p:ext uri="{BB962C8B-B14F-4D97-AF65-F5344CB8AC3E}">
        <p14:creationId xmlns:p14="http://schemas.microsoft.com/office/powerpoint/2010/main" val="127375290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Background</a:t>
            </a:r>
            <a:endParaRPr kumimoji="1" lang="ja-JP" altLang="en-US" dirty="0"/>
          </a:p>
        </p:txBody>
      </p:sp>
      <p:sp>
        <p:nvSpPr>
          <p:cNvPr id="3" name="コンテンツ プレースホルダー 2"/>
          <p:cNvSpPr>
            <a:spLocks noGrp="1"/>
          </p:cNvSpPr>
          <p:nvPr>
            <p:ph type="body" sz="quarter" idx="10"/>
          </p:nvPr>
        </p:nvSpPr>
        <p:spPr/>
        <p:txBody>
          <a:bodyPr/>
          <a:lstStyle/>
          <a:p>
            <a:r>
              <a:rPr kumimoji="1" lang="en-US" altLang="ja-JP" dirty="0" smtClean="0"/>
              <a:t>In Casablanca release,</a:t>
            </a:r>
          </a:p>
          <a:p>
            <a:pPr lvl="1"/>
            <a:r>
              <a:rPr kumimoji="1" lang="en-US" altLang="ja-JP" dirty="0" smtClean="0"/>
              <a:t>The CCVPN service consisted of 3 abstracted nodes: Site, SOTN </a:t>
            </a:r>
            <a:r>
              <a:rPr lang="en-US" altLang="ja-JP" dirty="0" smtClean="0"/>
              <a:t>infra, SD-WAN infra.</a:t>
            </a:r>
          </a:p>
          <a:p>
            <a:pPr lvl="1"/>
            <a:r>
              <a:rPr kumimoji="1" lang="en-US" altLang="ja-JP" dirty="0" smtClean="0"/>
              <a:t>The current SDC is not support multiple sets of inputs in one service template.</a:t>
            </a:r>
          </a:p>
          <a:p>
            <a:r>
              <a:rPr lang="en-US" altLang="ja-JP" dirty="0" smtClean="0"/>
              <a:t>Goal of</a:t>
            </a:r>
            <a:r>
              <a:rPr kumimoji="1" lang="en-US" altLang="ja-JP" dirty="0" smtClean="0"/>
              <a:t> Dublin release</a:t>
            </a:r>
          </a:p>
          <a:p>
            <a:pPr lvl="1"/>
            <a:r>
              <a:rPr lang="en-US" altLang="ja-JP" dirty="0" smtClean="0"/>
              <a:t>The CCVPN service should be able to design in one template.</a:t>
            </a:r>
          </a:p>
          <a:p>
            <a:pPr lvl="1"/>
            <a:r>
              <a:rPr kumimoji="1" lang="en-US" altLang="ja-JP" dirty="0" smtClean="0"/>
              <a:t>Service template should support multiple instances inputs, so we can design all resources into one service</a:t>
            </a:r>
            <a:endParaRPr kumimoji="1" lang="ja-JP" altLang="en-US" dirty="0"/>
          </a:p>
        </p:txBody>
      </p:sp>
      <p:sp>
        <p:nvSpPr>
          <p:cNvPr id="6" name="角丸四角形 5"/>
          <p:cNvSpPr/>
          <p:nvPr/>
        </p:nvSpPr>
        <p:spPr>
          <a:xfrm>
            <a:off x="3061743" y="4864260"/>
            <a:ext cx="5534068" cy="475013"/>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ja-JP" sz="2400" dirty="0" smtClean="0"/>
              <a:t>List type input will be rational solution.</a:t>
            </a:r>
            <a:endParaRPr kumimoji="1" lang="ja-JP" altLang="en-US" sz="2400" dirty="0"/>
          </a:p>
        </p:txBody>
      </p:sp>
      <p:sp>
        <p:nvSpPr>
          <p:cNvPr id="8" name="下矢印 7"/>
          <p:cNvSpPr/>
          <p:nvPr/>
        </p:nvSpPr>
        <p:spPr>
          <a:xfrm>
            <a:off x="5425016" y="4462624"/>
            <a:ext cx="807522" cy="237506"/>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5716282" y="5852461"/>
            <a:ext cx="6156101" cy="369332"/>
          </a:xfrm>
          <a:prstGeom prst="rect">
            <a:avLst/>
          </a:prstGeom>
          <a:noFill/>
        </p:spPr>
        <p:txBody>
          <a:bodyPr wrap="square" rtlCol="0">
            <a:spAutoFit/>
          </a:bodyPr>
          <a:lstStyle/>
          <a:p>
            <a:r>
              <a:rPr lang="en-US" altLang="ja-JP" dirty="0"/>
              <a:t>https://wiki.onap.org/display/DW/CCVPN+DM+Requirement</a:t>
            </a:r>
            <a:endParaRPr kumimoji="1" lang="ja-JP" altLang="en-US" dirty="0"/>
          </a:p>
        </p:txBody>
      </p:sp>
      <p:sp>
        <p:nvSpPr>
          <p:cNvPr id="7" name="スライド番号プレースホルダー 6"/>
          <p:cNvSpPr>
            <a:spLocks noGrp="1"/>
          </p:cNvSpPr>
          <p:nvPr>
            <p:ph type="sldNum" sz="quarter" idx="4"/>
          </p:nvPr>
        </p:nvSpPr>
        <p:spPr/>
        <p:txBody>
          <a:bodyPr/>
          <a:lstStyle/>
          <a:p>
            <a:fld id="{385590E5-57D4-4004-8489-08DEED0A8847}" type="slidenum">
              <a:rPr kumimoji="1" lang="ja-JP" altLang="en-US" smtClean="0"/>
              <a:t>2</a:t>
            </a:fld>
            <a:endParaRPr kumimoji="1" lang="ja-JP" altLang="en-US"/>
          </a:p>
        </p:txBody>
      </p:sp>
    </p:spTree>
    <p:extLst>
      <p:ext uri="{BB962C8B-B14F-4D97-AF65-F5344CB8AC3E}">
        <p14:creationId xmlns:p14="http://schemas.microsoft.com/office/powerpoint/2010/main" val="379679660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ローチャート: 処理 3"/>
          <p:cNvSpPr/>
          <p:nvPr/>
        </p:nvSpPr>
        <p:spPr>
          <a:xfrm>
            <a:off x="5264" y="2155460"/>
            <a:ext cx="2220437" cy="3275522"/>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zh-Hans" dirty="0" err="1"/>
              <a:t>Sdwanvpnresource</a:t>
            </a:r>
            <a:endParaRPr kumimoji="1" lang="en-US" altLang="zh-Hans" dirty="0"/>
          </a:p>
          <a:p>
            <a:pPr algn="ctr"/>
            <a:r>
              <a:rPr lang="en-US" altLang="zh-Hans" dirty="0"/>
              <a:t>[type=list]</a:t>
            </a:r>
          </a:p>
          <a:p>
            <a:pPr algn="ctr"/>
            <a:endParaRPr kumimoji="1" lang="en-US" altLang="ja-JP" dirty="0"/>
          </a:p>
          <a:p>
            <a:pPr algn="ctr"/>
            <a:endParaRPr lang="en-US" altLang="ja-JP" dirty="0"/>
          </a:p>
          <a:p>
            <a:pPr algn="ctr"/>
            <a:endParaRPr kumimoji="1" lang="en-US" altLang="ja-JP" dirty="0"/>
          </a:p>
          <a:p>
            <a:pPr algn="ctr"/>
            <a:endParaRPr lang="en-US" altLang="ja-JP" dirty="0"/>
          </a:p>
          <a:p>
            <a:pPr algn="ctr"/>
            <a:endParaRPr kumimoji="1" lang="en-US" altLang="ja-JP" dirty="0"/>
          </a:p>
          <a:p>
            <a:pPr algn="ctr"/>
            <a:r>
              <a:rPr kumimoji="1" lang="en-US" altLang="ja-JP" dirty="0" err="1"/>
              <a:t>sd</a:t>
            </a:r>
            <a:r>
              <a:rPr kumimoji="1" lang="en-US" altLang="zh-Hans" dirty="0" err="1"/>
              <a:t>wansiteresource</a:t>
            </a:r>
            <a:endParaRPr kumimoji="1" lang="en-US" altLang="ja-JP" dirty="0"/>
          </a:p>
          <a:p>
            <a:pPr algn="ctr"/>
            <a:r>
              <a:rPr kumimoji="1" lang="en-US" altLang="ja-JP" dirty="0"/>
              <a:t>[type=list]</a:t>
            </a:r>
          </a:p>
        </p:txBody>
      </p:sp>
      <p:sp>
        <p:nvSpPr>
          <p:cNvPr id="6" name="円/楕円 5"/>
          <p:cNvSpPr/>
          <p:nvPr/>
        </p:nvSpPr>
        <p:spPr>
          <a:xfrm>
            <a:off x="6903955" y="1409254"/>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VPN</a:t>
            </a:r>
            <a:r>
              <a:rPr lang="en-US" altLang="zh-Hans" dirty="0"/>
              <a:t>[0]</a:t>
            </a:r>
            <a:endParaRPr kumimoji="1" lang="ja-JP" altLang="en-US" dirty="0"/>
          </a:p>
        </p:txBody>
      </p:sp>
      <p:sp>
        <p:nvSpPr>
          <p:cNvPr id="30" name="テキスト ボックス 29"/>
          <p:cNvSpPr txBox="1"/>
          <p:nvPr/>
        </p:nvSpPr>
        <p:spPr>
          <a:xfrm>
            <a:off x="11273" y="1003863"/>
            <a:ext cx="2402774" cy="369332"/>
          </a:xfrm>
          <a:prstGeom prst="rect">
            <a:avLst/>
          </a:prstGeom>
          <a:solidFill>
            <a:schemeClr val="bg1"/>
          </a:solidFill>
        </p:spPr>
        <p:txBody>
          <a:bodyPr wrap="none" rtlCol="0">
            <a:spAutoFit/>
          </a:bodyPr>
          <a:lstStyle/>
          <a:p>
            <a:r>
              <a:rPr kumimoji="1" lang="en-US" altLang="ja-JP" dirty="0"/>
              <a:t>CCVPN Service </a:t>
            </a:r>
            <a:r>
              <a:rPr lang="en-US" altLang="zh-Hans" dirty="0"/>
              <a:t>Example</a:t>
            </a:r>
            <a:endParaRPr kumimoji="1" lang="ja-JP" altLang="en-US" dirty="0"/>
          </a:p>
        </p:txBody>
      </p:sp>
      <p:sp>
        <p:nvSpPr>
          <p:cNvPr id="23" name="正方形/長方形 22"/>
          <p:cNvSpPr/>
          <p:nvPr/>
        </p:nvSpPr>
        <p:spPr>
          <a:xfrm>
            <a:off x="1" y="1738521"/>
            <a:ext cx="4972104" cy="474540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6" name="テキスト ボックス 25"/>
          <p:cNvSpPr txBox="1"/>
          <p:nvPr/>
        </p:nvSpPr>
        <p:spPr>
          <a:xfrm>
            <a:off x="656426" y="1738520"/>
            <a:ext cx="774571" cy="369332"/>
          </a:xfrm>
          <a:prstGeom prst="rect">
            <a:avLst/>
          </a:prstGeom>
          <a:solidFill>
            <a:schemeClr val="bg1"/>
          </a:solidFill>
        </p:spPr>
        <p:txBody>
          <a:bodyPr wrap="none" rtlCol="0">
            <a:spAutoFit/>
          </a:bodyPr>
          <a:lstStyle/>
          <a:p>
            <a:r>
              <a:rPr kumimoji="1" lang="en-US" altLang="ja-JP" dirty="0"/>
              <a:t>Inputs</a:t>
            </a:r>
            <a:endParaRPr kumimoji="1" lang="ja-JP" altLang="en-US" dirty="0"/>
          </a:p>
        </p:txBody>
      </p:sp>
      <p:sp>
        <p:nvSpPr>
          <p:cNvPr id="31" name="正方形/長方形 30"/>
          <p:cNvSpPr/>
          <p:nvPr/>
        </p:nvSpPr>
        <p:spPr>
          <a:xfrm>
            <a:off x="2163244" y="1867459"/>
            <a:ext cx="2776993" cy="4616467"/>
          </a:xfrm>
          <a:prstGeom prst="rect">
            <a:avLst/>
          </a:prstGeom>
          <a:solidFill>
            <a:schemeClr val="accent4">
              <a:lumMod val="20000"/>
              <a:lumOff val="80000"/>
            </a:schemeClr>
          </a:solid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27" name="テキスト ボックス 26"/>
          <p:cNvSpPr txBox="1"/>
          <p:nvPr/>
        </p:nvSpPr>
        <p:spPr>
          <a:xfrm>
            <a:off x="2976116" y="1819852"/>
            <a:ext cx="1446701" cy="288000"/>
          </a:xfrm>
          <a:prstGeom prst="rect">
            <a:avLst/>
          </a:prstGeom>
          <a:solidFill>
            <a:schemeClr val="bg1"/>
          </a:solidFill>
        </p:spPr>
        <p:txBody>
          <a:bodyPr wrap="square" rtlCol="0">
            <a:spAutoFit/>
          </a:bodyPr>
          <a:lstStyle/>
          <a:p>
            <a:r>
              <a:rPr lang="en-US" altLang="ja-JP" sz="1600" dirty="0"/>
              <a:t>Inputs Example</a:t>
            </a:r>
            <a:endParaRPr kumimoji="1" lang="ja-JP" altLang="en-US" sz="1600" dirty="0"/>
          </a:p>
        </p:txBody>
      </p:sp>
      <p:sp>
        <p:nvSpPr>
          <p:cNvPr id="40" name="テキスト ボックス 39"/>
          <p:cNvSpPr txBox="1"/>
          <p:nvPr/>
        </p:nvSpPr>
        <p:spPr>
          <a:xfrm>
            <a:off x="10233964" y="3275068"/>
            <a:ext cx="343364" cy="369332"/>
          </a:xfrm>
          <a:prstGeom prst="rect">
            <a:avLst/>
          </a:prstGeom>
          <a:noFill/>
        </p:spPr>
        <p:txBody>
          <a:bodyPr wrap="none" rtlCol="0">
            <a:spAutoFit/>
          </a:bodyPr>
          <a:lstStyle/>
          <a:p>
            <a:r>
              <a:rPr kumimoji="1" lang="en-US" altLang="ja-JP" dirty="0"/>
              <a:t>…</a:t>
            </a:r>
            <a:endParaRPr kumimoji="1" lang="ja-JP" altLang="en-US" dirty="0"/>
          </a:p>
        </p:txBody>
      </p:sp>
      <p:sp>
        <p:nvSpPr>
          <p:cNvPr id="9" name="円/楕円 8"/>
          <p:cNvSpPr/>
          <p:nvPr/>
        </p:nvSpPr>
        <p:spPr>
          <a:xfrm>
            <a:off x="87079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Site[2]</a:t>
            </a:r>
            <a:endParaRPr kumimoji="1" lang="ja-JP" altLang="en-US" dirty="0"/>
          </a:p>
        </p:txBody>
      </p:sp>
      <p:sp>
        <p:nvSpPr>
          <p:cNvPr id="13" name="円/楕円 12"/>
          <p:cNvSpPr/>
          <p:nvPr/>
        </p:nvSpPr>
        <p:spPr>
          <a:xfrm>
            <a:off x="5198473"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Site[0]</a:t>
            </a:r>
            <a:endParaRPr kumimoji="1" lang="ja-JP" altLang="en-US" dirty="0"/>
          </a:p>
        </p:txBody>
      </p:sp>
      <p:sp>
        <p:nvSpPr>
          <p:cNvPr id="11" name="円/楕円 10"/>
          <p:cNvSpPr/>
          <p:nvPr/>
        </p:nvSpPr>
        <p:spPr>
          <a:xfrm>
            <a:off x="6904508" y="2979240"/>
            <a:ext cx="1447800" cy="9720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a:t>Site[1]</a:t>
            </a:r>
            <a:endParaRPr kumimoji="1" lang="ja-JP" altLang="en-US" dirty="0"/>
          </a:p>
        </p:txBody>
      </p:sp>
      <p:sp>
        <p:nvSpPr>
          <p:cNvPr id="20" name="フローチャート: 処理 19"/>
          <p:cNvSpPr/>
          <p:nvPr/>
        </p:nvSpPr>
        <p:spPr>
          <a:xfrm>
            <a:off x="5032493" y="3953470"/>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Site[0].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Site[0]. </a:t>
            </a:r>
            <a:r>
              <a:rPr lang="en-US" altLang="zh-Hans" sz="1100" dirty="0" err="1"/>
              <a:t>sdwansitewan_list</a:t>
            </a:r>
            <a:endParaRPr lang="en-US" altLang="zh-Hans" sz="1100" dirty="0"/>
          </a:p>
          <a:p>
            <a:r>
              <a:rPr lang="en-US" altLang="zh-Hans" sz="1100" dirty="0"/>
              <a:t>Site[0]. </a:t>
            </a:r>
            <a:r>
              <a:rPr kumimoji="1" lang="en-US" altLang="zh-Hans" sz="1100" dirty="0" err="1"/>
              <a:t>Sdwandevice_list</a:t>
            </a:r>
            <a:endParaRPr kumimoji="1" lang="ja-JP" altLang="en-US" sz="1100" dirty="0"/>
          </a:p>
        </p:txBody>
      </p:sp>
      <p:sp>
        <p:nvSpPr>
          <p:cNvPr id="42" name="タイトル 1"/>
          <p:cNvSpPr txBox="1">
            <a:spLocks/>
          </p:cNvSpPr>
          <p:nvPr/>
        </p:nvSpPr>
        <p:spPr>
          <a:xfrm>
            <a:off x="314961" y="197831"/>
            <a:ext cx="11506200" cy="538770"/>
          </a:xfrm>
          <a:prstGeom prst="rect">
            <a:avLst/>
          </a:prstGeom>
        </p:spPr>
        <p:txBody>
          <a:bodyPr>
            <a:noAutofit/>
          </a:bodyPr>
          <a:lst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a:lstStyle>
          <a:p>
            <a:r>
              <a:rPr lang="en-US" altLang="ja-JP" sz="3200" dirty="0"/>
              <a:t>CCVPN Service </a:t>
            </a:r>
            <a:r>
              <a:rPr lang="en-US" altLang="zh-Hans" sz="3200" dirty="0"/>
              <a:t>Example</a:t>
            </a:r>
            <a:endParaRPr lang="ja-JP" altLang="en-US" sz="3200"/>
          </a:p>
          <a:p>
            <a:endParaRPr lang="ja-JP" altLang="en-US" sz="3200" dirty="0"/>
          </a:p>
        </p:txBody>
      </p:sp>
      <p:sp>
        <p:nvSpPr>
          <p:cNvPr id="18" name="テキスト ボックス 17"/>
          <p:cNvSpPr txBox="1"/>
          <p:nvPr/>
        </p:nvSpPr>
        <p:spPr>
          <a:xfrm>
            <a:off x="2225701" y="3801321"/>
            <a:ext cx="2714536" cy="2800767"/>
          </a:xfrm>
          <a:prstGeom prst="rect">
            <a:avLst/>
          </a:prstGeom>
          <a:noFill/>
        </p:spPr>
        <p:txBody>
          <a:bodyPr wrap="square" rtlCol="0">
            <a:spAutoFit/>
          </a:bodyPr>
          <a:lstStyle/>
          <a:p>
            <a:r>
              <a:rPr lang="en-US" altLang="zh-Hans" sz="1600" b="1" dirty="0" err="1"/>
              <a:t>s</a:t>
            </a:r>
            <a:r>
              <a:rPr kumimoji="1" lang="en-US" altLang="ja-JP" sz="1600" b="1" dirty="0" err="1"/>
              <a:t>dwansiteresouce</a:t>
            </a:r>
            <a:r>
              <a:rPr kumimoji="1" lang="en-US" altLang="zh-Hans" sz="1600" b="1" dirty="0" err="1"/>
              <a:t>_list</a:t>
            </a:r>
            <a:r>
              <a:rPr kumimoji="1" lang="en-US" altLang="zh-Hans" sz="1600" dirty="0"/>
              <a:t>:</a:t>
            </a:r>
            <a:endParaRPr kumimoji="1" lang="en-US" altLang="ja-JP" sz="1600" dirty="0"/>
          </a:p>
          <a:p>
            <a:r>
              <a:rPr kumimoji="1" lang="en-US" altLang="zh-Hans" sz="1600" dirty="0"/>
              <a:t>-</a:t>
            </a:r>
            <a:r>
              <a:rPr kumimoji="1" lang="zh-Hans" altLang="en-US" sz="1600" dirty="0"/>
              <a:t> </a:t>
            </a:r>
            <a:r>
              <a:rPr kumimoji="1" lang="en-US" altLang="ja-JP" sz="1600" dirty="0"/>
              <a:t>[0]</a:t>
            </a:r>
            <a:r>
              <a:rPr lang="en-US" altLang="ja-JP" sz="1600" dirty="0"/>
              <a:t>.</a:t>
            </a:r>
            <a:r>
              <a:rPr lang="en-US" altLang="zh-Hans" sz="1600" dirty="0" err="1"/>
              <a:t>sdwansite</a:t>
            </a:r>
            <a:r>
              <a:rPr lang="en-US" altLang="zh-Hans" sz="1600" dirty="0"/>
              <a:t>_</a:t>
            </a:r>
            <a:r>
              <a:rPr lang="zh-Hans" altLang="en-US" sz="1600" dirty="0"/>
              <a:t>***</a:t>
            </a:r>
            <a:r>
              <a:rPr lang="en-US" altLang="zh-Hans" sz="1600" dirty="0"/>
              <a:t>=</a:t>
            </a:r>
            <a:endParaRPr lang="en-US" altLang="ja-JP" sz="1600" dirty="0"/>
          </a:p>
          <a:p>
            <a:r>
              <a:rPr kumimoji="1"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r>
              <a:rPr lang="en-US" altLang="zh-Hans" sz="1600" dirty="0"/>
              <a:t>-</a:t>
            </a:r>
            <a:r>
              <a:rPr lang="zh-Hans" altLang="en-US" sz="1600" dirty="0"/>
              <a:t> </a:t>
            </a:r>
            <a:r>
              <a:rPr lang="en-US" altLang="ja-JP" sz="1600" dirty="0"/>
              <a:t>[</a:t>
            </a:r>
            <a:r>
              <a:rPr lang="en-US" altLang="zh-Hans" sz="1600" dirty="0"/>
              <a:t>1</a:t>
            </a:r>
            <a:r>
              <a:rPr lang="en-US" altLang="ja-JP" sz="1600" dirty="0"/>
              <a:t>]</a:t>
            </a:r>
            <a:r>
              <a:rPr lang="zh-Hans" altLang="en-US" sz="1600" dirty="0"/>
              <a:t> </a:t>
            </a:r>
            <a:r>
              <a:rPr lang="en-US" altLang="ja-JP" sz="1600" dirty="0"/>
              <a:t>.</a:t>
            </a:r>
            <a:r>
              <a:rPr lang="en-US" altLang="zh-Hans" sz="1600" dirty="0" err="1"/>
              <a:t>sdwansite</a:t>
            </a:r>
            <a:r>
              <a:rPr lang="en-US" altLang="zh-Hans" sz="1600" dirty="0"/>
              <a:t>_</a:t>
            </a:r>
            <a:r>
              <a:rPr lang="zh-Hans" altLang="en-US" sz="1600" dirty="0"/>
              <a:t>***</a:t>
            </a:r>
            <a:r>
              <a:rPr lang="en-US" altLang="zh-Hans" sz="1600" dirty="0"/>
              <a:t>=</a:t>
            </a:r>
            <a:endParaRPr lang="en-US" altLang="ja-JP" sz="1600" dirty="0"/>
          </a:p>
          <a:p>
            <a:r>
              <a:rPr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r>
              <a:rPr lang="en-US" altLang="ja-JP" sz="1600" dirty="0"/>
              <a:t>- [</a:t>
            </a:r>
            <a:r>
              <a:rPr lang="en-US" altLang="zh-Hans" sz="1600" dirty="0"/>
              <a:t>2</a:t>
            </a:r>
            <a:r>
              <a:rPr lang="en-US" altLang="ja-JP" sz="1600" dirty="0"/>
              <a:t>].</a:t>
            </a:r>
            <a:r>
              <a:rPr lang="en-US" altLang="zh-Hans" sz="1600" dirty="0" err="1"/>
              <a:t>sdwansite</a:t>
            </a:r>
            <a:r>
              <a:rPr lang="en-US" altLang="zh-Hans" sz="1600" dirty="0"/>
              <a:t>_</a:t>
            </a:r>
            <a:r>
              <a:rPr lang="zh-Hans" altLang="en-US" sz="1600" dirty="0"/>
              <a:t>***</a:t>
            </a:r>
            <a:r>
              <a:rPr lang="en-US" altLang="ja-JP" sz="1600" dirty="0"/>
              <a:t>=</a:t>
            </a:r>
          </a:p>
          <a:p>
            <a:r>
              <a:rPr lang="en-US" altLang="ja-JP" sz="1600" dirty="0"/>
              <a:t>       .</a:t>
            </a:r>
            <a:r>
              <a:rPr lang="en-US" altLang="zh-Hans" sz="1600" dirty="0" err="1"/>
              <a:t>sdwansitewan_list</a:t>
            </a:r>
            <a:r>
              <a:rPr lang="en-US" altLang="zh-Hans" sz="1600" dirty="0"/>
              <a:t>=</a:t>
            </a:r>
          </a:p>
          <a:p>
            <a:r>
              <a:rPr lang="zh-Hans" altLang="en-US" sz="1600" dirty="0"/>
              <a:t>       </a:t>
            </a:r>
            <a:r>
              <a:rPr lang="en-US" altLang="zh-Hans" sz="1600" dirty="0"/>
              <a:t>.</a:t>
            </a:r>
            <a:r>
              <a:rPr lang="en-US" altLang="zh-Hans" sz="1600" dirty="0" err="1"/>
              <a:t>sdwandevice_list</a:t>
            </a:r>
            <a:r>
              <a:rPr lang="en-US" altLang="zh-Hans" sz="1600" dirty="0"/>
              <a:t>=</a:t>
            </a:r>
          </a:p>
          <a:p>
            <a:endParaRPr lang="en-US" altLang="zh-Hans" sz="1600" b="1" dirty="0"/>
          </a:p>
        </p:txBody>
      </p:sp>
      <p:cxnSp>
        <p:nvCxnSpPr>
          <p:cNvPr id="46" name="直線矢印コネクタ 45"/>
          <p:cNvCxnSpPr>
            <a:stCxn id="13" idx="0"/>
            <a:endCxn id="6" idx="3"/>
          </p:cNvCxnSpPr>
          <p:nvPr/>
        </p:nvCxnSpPr>
        <p:spPr>
          <a:xfrm flipV="1">
            <a:off x="5922373" y="2238908"/>
            <a:ext cx="1193607"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stCxn id="11" idx="0"/>
            <a:endCxn id="6" idx="4"/>
          </p:cNvCxnSpPr>
          <p:nvPr/>
        </p:nvCxnSpPr>
        <p:spPr>
          <a:xfrm flipH="1" flipV="1">
            <a:off x="7627855" y="2381254"/>
            <a:ext cx="553" cy="597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9" idx="0"/>
            <a:endCxn id="6" idx="5"/>
          </p:cNvCxnSpPr>
          <p:nvPr/>
        </p:nvCxnSpPr>
        <p:spPr>
          <a:xfrm flipH="1" flipV="1">
            <a:off x="8139730" y="2238908"/>
            <a:ext cx="1292078" cy="7403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四角形吹き出し 46"/>
          <p:cNvSpPr/>
          <p:nvPr/>
        </p:nvSpPr>
        <p:spPr>
          <a:xfrm>
            <a:off x="2776204" y="1379534"/>
            <a:ext cx="3283398" cy="318924"/>
          </a:xfrm>
          <a:prstGeom prst="wedgeRectCallout">
            <a:avLst>
              <a:gd name="adj1" fmla="val 5130"/>
              <a:gd name="adj2" fmla="val 11965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This inputs are given in the Run-time.</a:t>
            </a:r>
            <a:endParaRPr lang="ja-JP" altLang="en-US" sz="1600" dirty="0"/>
          </a:p>
        </p:txBody>
      </p:sp>
      <p:sp>
        <p:nvSpPr>
          <p:cNvPr id="52" name="フローチャート: 処理 19">
            <a:extLst>
              <a:ext uri="{FF2B5EF4-FFF2-40B4-BE49-F238E27FC236}">
                <a16:creationId xmlns:a16="http://schemas.microsoft.com/office/drawing/2014/main" xmlns="" id="{C5EF0D83-45A8-4A44-96B7-EED0280F85EA}"/>
              </a:ext>
            </a:extLst>
          </p:cNvPr>
          <p:cNvSpPr/>
          <p:nvPr/>
        </p:nvSpPr>
        <p:spPr>
          <a:xfrm>
            <a:off x="6838530" y="3961039"/>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Site[1].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Site[1]. </a:t>
            </a:r>
            <a:r>
              <a:rPr lang="en-US" altLang="zh-Hans" sz="1100" dirty="0" err="1"/>
              <a:t>sdwansitewan_list</a:t>
            </a:r>
            <a:endParaRPr lang="en-US" altLang="zh-Hans" sz="1100" dirty="0"/>
          </a:p>
          <a:p>
            <a:r>
              <a:rPr lang="en-US" altLang="zh-Hans" sz="1100" dirty="0"/>
              <a:t>Site[1]. </a:t>
            </a:r>
            <a:r>
              <a:rPr kumimoji="1" lang="en-US" altLang="zh-Hans" sz="1100" dirty="0" err="1"/>
              <a:t>Sdwandevice_list</a:t>
            </a:r>
            <a:endParaRPr kumimoji="1" lang="ja-JP" altLang="en-US" sz="1100" dirty="0"/>
          </a:p>
        </p:txBody>
      </p:sp>
      <p:sp>
        <p:nvSpPr>
          <p:cNvPr id="53" name="フローチャート: 処理 19">
            <a:extLst>
              <a:ext uri="{FF2B5EF4-FFF2-40B4-BE49-F238E27FC236}">
                <a16:creationId xmlns:a16="http://schemas.microsoft.com/office/drawing/2014/main" xmlns="" id="{2A5FB278-CA49-D34C-B858-5653386DE681}"/>
              </a:ext>
            </a:extLst>
          </p:cNvPr>
          <p:cNvSpPr/>
          <p:nvPr/>
        </p:nvSpPr>
        <p:spPr>
          <a:xfrm>
            <a:off x="8644567" y="3961039"/>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en-US" altLang="zh-Hans" sz="1100" dirty="0"/>
              <a:t>Site[2]. </a:t>
            </a:r>
            <a:r>
              <a:rPr lang="en-US" altLang="zh-Hans" sz="1100" dirty="0" err="1"/>
              <a:t>Sdwansite</a:t>
            </a:r>
            <a:r>
              <a:rPr lang="en-US" altLang="zh-Hans" sz="1100" dirty="0"/>
              <a:t>_</a:t>
            </a:r>
            <a:r>
              <a:rPr lang="zh-Hans" altLang="en-US" sz="1100" dirty="0"/>
              <a:t>***</a:t>
            </a:r>
            <a:endParaRPr kumimoji="1" lang="en-US" altLang="ja-JP" sz="1100" dirty="0"/>
          </a:p>
          <a:p>
            <a:r>
              <a:rPr lang="en-US" altLang="zh-Hans" sz="1100" dirty="0"/>
              <a:t>Site[2]. </a:t>
            </a:r>
            <a:r>
              <a:rPr lang="en-US" altLang="zh-Hans" sz="1100" dirty="0" err="1"/>
              <a:t>sdwansitewan_list</a:t>
            </a:r>
            <a:endParaRPr lang="en-US" altLang="zh-Hans" sz="1100" dirty="0"/>
          </a:p>
          <a:p>
            <a:r>
              <a:rPr lang="en-US" altLang="zh-Hans" sz="1100" dirty="0"/>
              <a:t>Site[2]. </a:t>
            </a:r>
            <a:r>
              <a:rPr kumimoji="1" lang="en-US" altLang="zh-Hans" sz="1100" dirty="0" err="1"/>
              <a:t>Sdwandevice_list</a:t>
            </a:r>
            <a:endParaRPr kumimoji="1" lang="ja-JP" altLang="en-US" sz="1100" dirty="0"/>
          </a:p>
        </p:txBody>
      </p:sp>
      <p:sp>
        <p:nvSpPr>
          <p:cNvPr id="7" name="文本框 6">
            <a:extLst>
              <a:ext uri="{FF2B5EF4-FFF2-40B4-BE49-F238E27FC236}">
                <a16:creationId xmlns:a16="http://schemas.microsoft.com/office/drawing/2014/main" xmlns="" id="{B8940B38-97EC-7644-8163-354A025CD05A}"/>
              </a:ext>
            </a:extLst>
          </p:cNvPr>
          <p:cNvSpPr txBox="1"/>
          <p:nvPr/>
        </p:nvSpPr>
        <p:spPr>
          <a:xfrm>
            <a:off x="2173304" y="2295781"/>
            <a:ext cx="2256067" cy="1077218"/>
          </a:xfrm>
          <a:prstGeom prst="rect">
            <a:avLst/>
          </a:prstGeom>
          <a:noFill/>
        </p:spPr>
        <p:txBody>
          <a:bodyPr wrap="none" rtlCol="0">
            <a:spAutoFit/>
          </a:bodyPr>
          <a:lstStyle/>
          <a:p>
            <a:r>
              <a:rPr lang="en-US" altLang="zh-Hans" sz="1600" b="1" dirty="0" err="1"/>
              <a:t>s</a:t>
            </a:r>
            <a:r>
              <a:rPr kumimoji="1" lang="en-US" altLang="zh-Hans" sz="1600" b="1" dirty="0" err="1"/>
              <a:t>dwanvpnresource_list</a:t>
            </a:r>
            <a:r>
              <a:rPr kumimoji="1" lang="en-US" altLang="zh-Hans" sz="1600" b="1" dirty="0"/>
              <a:t>:</a:t>
            </a:r>
          </a:p>
          <a:p>
            <a:r>
              <a:rPr lang="zh-Hans" altLang="en-US" sz="1600" dirty="0"/>
              <a:t> </a:t>
            </a:r>
            <a:r>
              <a:rPr lang="en-US" altLang="zh-Hans" sz="1600" dirty="0"/>
              <a:t>-[0].</a:t>
            </a:r>
            <a:r>
              <a:rPr lang="en-US" altLang="zh-Hans" sz="1600" dirty="0" err="1"/>
              <a:t>sdwanvpn_topology</a:t>
            </a:r>
            <a:endParaRPr lang="en-US" altLang="zh-Hans" sz="1600" dirty="0"/>
          </a:p>
          <a:p>
            <a:r>
              <a:rPr lang="zh-Hans" altLang="en-US" sz="1600" dirty="0"/>
              <a:t> </a:t>
            </a:r>
            <a:r>
              <a:rPr lang="en-US" altLang="zh-Hans" sz="1600" dirty="0"/>
              <a:t>-[0].</a:t>
            </a:r>
            <a:r>
              <a:rPr lang="en-US" altLang="zh-Hans" sz="1600" dirty="0" err="1"/>
              <a:t>sdwanvpn_name</a:t>
            </a:r>
            <a:endParaRPr lang="en-US" altLang="zh-Hans" sz="1600" dirty="0"/>
          </a:p>
          <a:p>
            <a:r>
              <a:rPr lang="zh-Hans" altLang="en-US" sz="1600" dirty="0"/>
              <a:t> </a:t>
            </a:r>
            <a:r>
              <a:rPr lang="en-US" altLang="zh-Hans" sz="1600" dirty="0"/>
              <a:t>-[0].</a:t>
            </a:r>
            <a:r>
              <a:rPr lang="en-US" altLang="zh-Hans" sz="1600" dirty="0" err="1"/>
              <a:t>sdwansitelan_list</a:t>
            </a:r>
            <a:endParaRPr kumimoji="1" lang="zh-CN" altLang="en-US" sz="1600" dirty="0"/>
          </a:p>
        </p:txBody>
      </p:sp>
      <p:sp>
        <p:nvSpPr>
          <p:cNvPr id="54" name="フローチャート: 処理 19">
            <a:extLst>
              <a:ext uri="{FF2B5EF4-FFF2-40B4-BE49-F238E27FC236}">
                <a16:creationId xmlns:a16="http://schemas.microsoft.com/office/drawing/2014/main" xmlns="" id="{FD88596D-FE1F-6C4A-8B2D-CA2D6D35C2D9}"/>
              </a:ext>
            </a:extLst>
          </p:cNvPr>
          <p:cNvSpPr/>
          <p:nvPr/>
        </p:nvSpPr>
        <p:spPr>
          <a:xfrm>
            <a:off x="8489845" y="1053240"/>
            <a:ext cx="1793760" cy="1268409"/>
          </a:xfrm>
          <a:prstGeom prst="flowChartProcess">
            <a:avLst/>
          </a:prstGeom>
        </p:spPr>
        <p:style>
          <a:lnRef idx="2">
            <a:schemeClr val="accent5"/>
          </a:lnRef>
          <a:fillRef idx="1">
            <a:schemeClr val="lt1"/>
          </a:fillRef>
          <a:effectRef idx="0">
            <a:schemeClr val="accent5"/>
          </a:effectRef>
          <a:fontRef idx="minor">
            <a:schemeClr val="dk1"/>
          </a:fontRef>
        </p:style>
        <p:txBody>
          <a:bodyPr rtlCol="0" anchor="ctr"/>
          <a:lstStyle/>
          <a:p>
            <a:r>
              <a:rPr lang="zh-Hans" altLang="en-US" sz="1100" dirty="0"/>
              <a:t> </a:t>
            </a:r>
            <a:r>
              <a:rPr lang="en-US" altLang="zh-Hans" sz="1100" dirty="0"/>
              <a:t>VPN[0].</a:t>
            </a:r>
            <a:r>
              <a:rPr lang="en-US" altLang="zh-Hans" sz="1100" dirty="0" err="1"/>
              <a:t>sdwanvpn_topology</a:t>
            </a:r>
            <a:endParaRPr lang="en-US" altLang="zh-Hans" sz="1100" dirty="0"/>
          </a:p>
          <a:p>
            <a:r>
              <a:rPr lang="zh-Hans" altLang="en-US" sz="1100" dirty="0"/>
              <a:t> </a:t>
            </a:r>
            <a:r>
              <a:rPr lang="en-US" altLang="zh-Hans" sz="1100" dirty="0"/>
              <a:t>VPN[0].</a:t>
            </a:r>
            <a:r>
              <a:rPr lang="en-US" altLang="zh-Hans" sz="1100" dirty="0" err="1"/>
              <a:t>sdwanvpn_name</a:t>
            </a:r>
            <a:endParaRPr lang="en-US" altLang="zh-Hans" sz="1100" dirty="0"/>
          </a:p>
          <a:p>
            <a:r>
              <a:rPr lang="zh-Hans" altLang="en-US" sz="1100" dirty="0"/>
              <a:t> </a:t>
            </a:r>
            <a:r>
              <a:rPr lang="en-US" altLang="zh-Hans" sz="1100" dirty="0"/>
              <a:t>VPN[0].</a:t>
            </a:r>
            <a:r>
              <a:rPr lang="en-US" altLang="zh-Hans" sz="1100" dirty="0" err="1"/>
              <a:t>sdwansitelan_list</a:t>
            </a:r>
            <a:endParaRPr lang="zh-CN" altLang="en-US" sz="1100" dirty="0"/>
          </a:p>
        </p:txBody>
      </p:sp>
    </p:spTree>
    <p:extLst>
      <p:ext uri="{BB962C8B-B14F-4D97-AF65-F5344CB8AC3E}">
        <p14:creationId xmlns:p14="http://schemas.microsoft.com/office/powerpoint/2010/main" val="3016636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E2439863-924E-1344-992A-8934522453BF}"/>
              </a:ext>
            </a:extLst>
          </p:cNvPr>
          <p:cNvSpPr/>
          <p:nvPr/>
        </p:nvSpPr>
        <p:spPr>
          <a:xfrm>
            <a:off x="6068061" y="948690"/>
            <a:ext cx="5222929" cy="55555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xmlns="" id="{1A373EC2-D847-E544-A3A7-D4720B308B0B}"/>
              </a:ext>
            </a:extLst>
          </p:cNvPr>
          <p:cNvSpPr/>
          <p:nvPr/>
        </p:nvSpPr>
        <p:spPr>
          <a:xfrm>
            <a:off x="0" y="948690"/>
            <a:ext cx="5222929" cy="555550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CN" altLang="en-US"/>
          </a:p>
        </p:txBody>
      </p:sp>
      <p:sp>
        <p:nvSpPr>
          <p:cNvPr id="3" name="标题 2">
            <a:extLst>
              <a:ext uri="{FF2B5EF4-FFF2-40B4-BE49-F238E27FC236}">
                <a16:creationId xmlns:a16="http://schemas.microsoft.com/office/drawing/2014/main" xmlns="" id="{5E7FA8A6-7810-1648-8DF7-51FD5D14C306}"/>
              </a:ext>
            </a:extLst>
          </p:cNvPr>
          <p:cNvSpPr>
            <a:spLocks noGrp="1"/>
          </p:cNvSpPr>
          <p:nvPr>
            <p:ph type="title"/>
          </p:nvPr>
        </p:nvSpPr>
        <p:spPr/>
        <p:txBody>
          <a:bodyPr>
            <a:normAutofit fontScale="90000"/>
          </a:bodyPr>
          <a:lstStyle/>
          <a:p>
            <a:r>
              <a:rPr kumimoji="1" lang="en-US" altLang="zh-Hans" dirty="0"/>
              <a:t>TOSCA</a:t>
            </a:r>
            <a:r>
              <a:rPr kumimoji="1" lang="zh-Hans" altLang="en-US" dirty="0"/>
              <a:t> </a:t>
            </a:r>
            <a:r>
              <a:rPr kumimoji="1" lang="en-US" altLang="zh-Hans" dirty="0"/>
              <a:t>Service</a:t>
            </a:r>
            <a:r>
              <a:rPr kumimoji="1" lang="zh-Hans" altLang="en-US" dirty="0"/>
              <a:t> </a:t>
            </a:r>
            <a:r>
              <a:rPr lang="en-US" altLang="zh-Hans" dirty="0"/>
              <a:t>Template</a:t>
            </a:r>
            <a:r>
              <a:rPr lang="zh-Hans" altLang="en-US" dirty="0"/>
              <a:t> </a:t>
            </a:r>
            <a:r>
              <a:rPr lang="en-US" altLang="zh-Hans" dirty="0"/>
              <a:t>Sample</a:t>
            </a:r>
            <a:endParaRPr kumimoji="1" lang="zh-CN" altLang="en-US" dirty="0"/>
          </a:p>
        </p:txBody>
      </p:sp>
      <p:sp>
        <p:nvSpPr>
          <p:cNvPr id="5" name="文本框 4">
            <a:extLst>
              <a:ext uri="{FF2B5EF4-FFF2-40B4-BE49-F238E27FC236}">
                <a16:creationId xmlns:a16="http://schemas.microsoft.com/office/drawing/2014/main" xmlns="" id="{E5E8C5A7-5000-9144-9B5A-CA599AC1A960}"/>
              </a:ext>
            </a:extLst>
          </p:cNvPr>
          <p:cNvSpPr txBox="1"/>
          <p:nvPr/>
        </p:nvSpPr>
        <p:spPr>
          <a:xfrm>
            <a:off x="0" y="948690"/>
            <a:ext cx="5042278" cy="5909310"/>
          </a:xfrm>
          <a:prstGeom prst="rect">
            <a:avLst/>
          </a:prstGeom>
          <a:noFill/>
        </p:spPr>
        <p:txBody>
          <a:bodyPr wrap="none" rtlCol="0">
            <a:spAutoFit/>
          </a:bodyPr>
          <a:lstStyle/>
          <a:p>
            <a:r>
              <a:rPr lang="en-US" altLang="zh-CN" sz="1400" dirty="0" err="1"/>
              <a:t>tosca_definitions_version</a:t>
            </a:r>
            <a:r>
              <a:rPr lang="en-US" altLang="zh-CN" sz="1400" dirty="0"/>
              <a:t>: </a:t>
            </a:r>
            <a:r>
              <a:rPr lang="en-US" altLang="zh-CN" sz="1400" dirty="0" smtClean="0"/>
              <a:t>tosca_simple_yaml_1_3</a:t>
            </a:r>
            <a:endParaRPr lang="zh-CN" altLang="zh-CN" sz="1400" dirty="0"/>
          </a:p>
          <a:p>
            <a:r>
              <a:rPr lang="en-US" altLang="zh-CN" sz="1400" dirty="0"/>
              <a:t>  description: </a:t>
            </a:r>
            <a:r>
              <a:rPr lang="en-US" altLang="zh-CN" sz="1400" dirty="0" err="1"/>
              <a:t>Enhance_Service</a:t>
            </a:r>
            <a:endParaRPr lang="zh-CN" altLang="zh-CN" sz="1400" dirty="0"/>
          </a:p>
          <a:p>
            <a:r>
              <a:rPr lang="en-US" altLang="zh-CN" sz="1400" b="1" dirty="0" err="1"/>
              <a:t>data_types</a:t>
            </a:r>
            <a:r>
              <a:rPr lang="en-US" altLang="zh-CN" sz="1400" b="1" dirty="0"/>
              <a:t>:</a:t>
            </a:r>
            <a:endParaRPr lang="zh-CN" altLang="zh-CN" sz="1400" dirty="0"/>
          </a:p>
          <a:p>
            <a:r>
              <a:rPr lang="en-US" altLang="zh-CN" sz="1400" dirty="0">
                <a:solidFill>
                  <a:srgbClr val="FF0000"/>
                </a:solidFill>
              </a:rPr>
              <a:t>    </a:t>
            </a:r>
            <a:r>
              <a:rPr lang="en-US" altLang="zh-CN" sz="1400" dirty="0" err="1">
                <a:solidFill>
                  <a:srgbClr val="FF0000"/>
                </a:solidFill>
              </a:rPr>
              <a:t>org.openecomp.datatypes.vf.sdwanvpnresource</a:t>
            </a:r>
            <a:r>
              <a:rPr lang="en-US" altLang="zh-CN" sz="1400" dirty="0">
                <a:solidFill>
                  <a:srgbClr val="FF0000"/>
                </a:solidFill>
              </a:rPr>
              <a:t>:</a:t>
            </a:r>
            <a:endParaRPr lang="zh-CN" altLang="zh-CN" sz="1400" dirty="0">
              <a:solidFill>
                <a:srgbClr val="FF0000"/>
              </a:solidFill>
            </a:endParaRPr>
          </a:p>
          <a:p>
            <a:r>
              <a:rPr lang="en-US" altLang="zh-CN" sz="1400" dirty="0"/>
              <a:t>        properties:</a:t>
            </a:r>
            <a:endParaRPr lang="zh-CN" altLang="zh-CN" sz="1400" dirty="0"/>
          </a:p>
          <a:p>
            <a:r>
              <a:rPr lang="zh-Hans" altLang="en-US" sz="1400" dirty="0"/>
              <a:t>          </a:t>
            </a:r>
            <a:r>
              <a:rPr lang="en-US" altLang="zh-CN" sz="1400" dirty="0" err="1"/>
              <a:t>sdwanvpn_topology</a:t>
            </a:r>
            <a:r>
              <a:rPr lang="en-US" altLang="zh-CN" sz="1400" dirty="0"/>
              <a:t>:</a:t>
            </a:r>
            <a:endParaRPr lang="zh-CN" altLang="zh-CN" sz="1400" dirty="0"/>
          </a:p>
          <a:p>
            <a:r>
              <a:rPr lang="zh-Hans" altLang="en-US" sz="1400" dirty="0"/>
              <a:t>         </a:t>
            </a:r>
            <a:r>
              <a:rPr lang="en-US" altLang="zh-CN" sz="1400" dirty="0"/>
              <a:t> </a:t>
            </a:r>
            <a:r>
              <a:rPr lang="zh-Hans" altLang="en-US" sz="1400" dirty="0"/>
              <a:t> </a:t>
            </a:r>
            <a:r>
              <a:rPr lang="en-US" altLang="zh-CN" sz="1400" dirty="0"/>
              <a:t>type: string</a:t>
            </a:r>
            <a:endParaRPr lang="zh-CN" altLang="zh-CN" sz="1400" dirty="0"/>
          </a:p>
          <a:p>
            <a:r>
              <a:rPr lang="zh-Hans" altLang="en-US" sz="1400" dirty="0"/>
              <a:t>           </a:t>
            </a:r>
            <a:r>
              <a:rPr lang="en-US" altLang="zh-CN" sz="1400" dirty="0"/>
              <a:t>required: true</a:t>
            </a:r>
            <a:endParaRPr lang="zh-CN" altLang="zh-CN" sz="1400" dirty="0"/>
          </a:p>
          <a:p>
            <a:r>
              <a:rPr lang="zh-Hans" altLang="en-US" sz="1400" dirty="0"/>
              <a:t>          </a:t>
            </a:r>
            <a:r>
              <a:rPr lang="en-US" altLang="zh-CN" sz="1400" dirty="0" err="1"/>
              <a:t>sdwanvpn_name</a:t>
            </a:r>
            <a:r>
              <a:rPr lang="en-US" altLang="zh-CN" sz="1400" dirty="0"/>
              <a:t>:</a:t>
            </a:r>
            <a:endParaRPr lang="zh-CN" altLang="zh-CN" sz="1400" dirty="0"/>
          </a:p>
          <a:p>
            <a:r>
              <a:rPr lang="zh-Hans" altLang="en-US" sz="1400" dirty="0"/>
              <a:t>           </a:t>
            </a:r>
            <a:r>
              <a:rPr lang="en-US" altLang="zh-CN" sz="1400" dirty="0"/>
              <a:t>type: string</a:t>
            </a:r>
            <a:endParaRPr lang="zh-CN" altLang="zh-CN" sz="1400" dirty="0"/>
          </a:p>
          <a:p>
            <a:r>
              <a:rPr lang="zh-Hans" altLang="en-US" sz="1400" dirty="0"/>
              <a:t>           </a:t>
            </a:r>
            <a:r>
              <a:rPr lang="en-US" altLang="zh-CN" sz="1400" dirty="0"/>
              <a:t>required: true</a:t>
            </a:r>
            <a:endParaRPr lang="zh-CN" altLang="zh-CN" sz="1400" dirty="0"/>
          </a:p>
          <a:p>
            <a:r>
              <a:rPr lang="en-US" altLang="zh-CN" sz="1400" dirty="0"/>
              <a:t>          </a:t>
            </a:r>
            <a:r>
              <a:rPr lang="en-US" altLang="zh-CN" sz="1400" dirty="0" err="1"/>
              <a:t>sdwansitelan_list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org.openecomp.datatypes.vfc.sdwansitelan</a:t>
            </a:r>
            <a:endParaRPr lang="zh-CN" altLang="zh-CN" sz="1400" dirty="0"/>
          </a:p>
          <a:p>
            <a:r>
              <a:rPr lang="en-US" altLang="zh-CN" sz="1400" dirty="0"/>
              <a:t>            required: true</a:t>
            </a:r>
            <a:endParaRPr lang="zh-CN" altLang="zh-CN" sz="1400" dirty="0"/>
          </a:p>
          <a:p>
            <a:r>
              <a:rPr lang="en-US" altLang="zh-CN" sz="1400" dirty="0"/>
              <a:t>    </a:t>
            </a:r>
            <a:r>
              <a:rPr lang="en-US" altLang="zh-CN" sz="1400" dirty="0" err="1">
                <a:solidFill>
                  <a:srgbClr val="FF0000"/>
                </a:solidFill>
              </a:rPr>
              <a:t>org.openecomp.datatypes.vf.sdwansiteresource</a:t>
            </a:r>
            <a:r>
              <a:rPr lang="en-US" altLang="zh-CN" sz="1400" dirty="0">
                <a:solidFill>
                  <a:srgbClr val="FF0000"/>
                </a:solidFill>
              </a:rPr>
              <a:t>:    </a:t>
            </a:r>
            <a:endParaRPr lang="zh-CN" altLang="zh-CN" sz="1400" dirty="0">
              <a:solidFill>
                <a:srgbClr val="FF0000"/>
              </a:solidFill>
            </a:endParaRPr>
          </a:p>
          <a:p>
            <a:r>
              <a:rPr lang="en-US" altLang="zh-CN" sz="1400" dirty="0"/>
              <a:t>        properties:</a:t>
            </a:r>
            <a:endParaRPr lang="zh-CN" altLang="zh-CN" sz="1400" dirty="0"/>
          </a:p>
          <a:p>
            <a:r>
              <a:rPr lang="zh-Hans" altLang="en-US" sz="1400" dirty="0"/>
              <a:t>           </a:t>
            </a:r>
            <a:r>
              <a:rPr lang="en-US" altLang="zh-CN" sz="1400" dirty="0"/>
              <a:t>…</a:t>
            </a:r>
            <a:endParaRPr lang="zh-CN" altLang="zh-CN" sz="1400" dirty="0"/>
          </a:p>
          <a:p>
            <a:r>
              <a:rPr lang="en-US" altLang="zh-CN" sz="1400" dirty="0"/>
              <a:t>          </a:t>
            </a:r>
            <a:r>
              <a:rPr lang="en-US" altLang="zh-CN" sz="1400" dirty="0" err="1"/>
              <a:t>sdwansitewan_list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org.openecomp.datatypes.vfc.sdwansitewan</a:t>
            </a:r>
            <a:endParaRPr lang="zh-CN" altLang="zh-CN" sz="1400" dirty="0"/>
          </a:p>
          <a:p>
            <a:r>
              <a:rPr lang="en-US" altLang="zh-CN" sz="1400" dirty="0"/>
              <a:t>            required: true</a:t>
            </a:r>
            <a:endParaRPr lang="zh-CN" altLang="zh-CN" sz="1400" dirty="0"/>
          </a:p>
          <a:p>
            <a:r>
              <a:rPr lang="en-US" altLang="zh-CN" sz="1400" dirty="0"/>
              <a:t>          </a:t>
            </a:r>
            <a:r>
              <a:rPr lang="en-US" altLang="zh-CN" sz="1400" dirty="0" err="1"/>
              <a:t>sdwandevice_list</a:t>
            </a:r>
            <a:r>
              <a:rPr lang="en-US" altLang="zh-CN" sz="1400" dirty="0"/>
              <a:t>:</a:t>
            </a:r>
            <a:endParaRPr lang="zh-CN" altLang="zh-CN" sz="1400" dirty="0"/>
          </a:p>
          <a:p>
            <a:r>
              <a:rPr lang="en-US" altLang="zh-CN" sz="1400" dirty="0"/>
              <a:t>            type: list</a:t>
            </a:r>
            <a:endParaRPr lang="zh-CN" altLang="zh-CN" sz="1400" dirty="0"/>
          </a:p>
          <a:p>
            <a:r>
              <a:rPr lang="en-US" altLang="zh-CN" sz="1400" dirty="0"/>
              <a:t>            </a:t>
            </a:r>
            <a:r>
              <a:rPr lang="en-US" altLang="zh-CN" sz="1400" dirty="0" err="1"/>
              <a:t>entry_schema</a:t>
            </a:r>
            <a:r>
              <a:rPr lang="en-US" altLang="zh-CN" sz="1400" dirty="0"/>
              <a:t>: </a:t>
            </a:r>
            <a:r>
              <a:rPr lang="en-US" altLang="zh-CN" sz="1400" dirty="0" err="1"/>
              <a:t>org.openecomp.datatypes.vfc.sdwandevice</a:t>
            </a:r>
            <a:endParaRPr lang="zh-CN" altLang="zh-CN" sz="1400" dirty="0"/>
          </a:p>
          <a:p>
            <a:r>
              <a:rPr lang="en-US" altLang="zh-CN" sz="1400" dirty="0"/>
              <a:t>            required: true</a:t>
            </a:r>
            <a:endParaRPr lang="zh-CN" altLang="zh-CN" sz="1400" dirty="0"/>
          </a:p>
          <a:p>
            <a:endParaRPr kumimoji="1" lang="zh-CN" altLang="en-US" sz="1400" dirty="0"/>
          </a:p>
        </p:txBody>
      </p:sp>
      <p:sp>
        <p:nvSpPr>
          <p:cNvPr id="6" name="文本框 5">
            <a:extLst>
              <a:ext uri="{FF2B5EF4-FFF2-40B4-BE49-F238E27FC236}">
                <a16:creationId xmlns:a16="http://schemas.microsoft.com/office/drawing/2014/main" xmlns="" id="{0EDC3F83-23BA-0B46-9C9B-E88695DEDD57}"/>
              </a:ext>
            </a:extLst>
          </p:cNvPr>
          <p:cNvSpPr txBox="1"/>
          <p:nvPr/>
        </p:nvSpPr>
        <p:spPr>
          <a:xfrm>
            <a:off x="6068061" y="948690"/>
            <a:ext cx="5307671" cy="5047536"/>
          </a:xfrm>
          <a:prstGeom prst="rect">
            <a:avLst/>
          </a:prstGeom>
          <a:noFill/>
        </p:spPr>
        <p:txBody>
          <a:bodyPr wrap="none" rtlCol="0">
            <a:spAutoFit/>
          </a:bodyPr>
          <a:lstStyle/>
          <a:p>
            <a:r>
              <a:rPr lang="en-US" altLang="zh-CN" sz="1400" b="1" dirty="0" err="1"/>
              <a:t>topology_template</a:t>
            </a:r>
            <a:r>
              <a:rPr lang="en-US" altLang="zh-CN" sz="1400" b="1" dirty="0"/>
              <a:t>:</a:t>
            </a:r>
            <a:endParaRPr lang="zh-CN" altLang="zh-CN" sz="1400" dirty="0"/>
          </a:p>
          <a:p>
            <a:r>
              <a:rPr lang="en-US" altLang="zh-CN" sz="1400" dirty="0"/>
              <a:t>  inputs:</a:t>
            </a:r>
            <a:endParaRPr lang="zh-CN" altLang="zh-CN" sz="1400" dirty="0"/>
          </a:p>
          <a:p>
            <a:r>
              <a:rPr lang="en-US" altLang="zh-CN" sz="1400" dirty="0"/>
              <a:t>    </a:t>
            </a:r>
            <a:r>
              <a:rPr lang="en-US" altLang="zh-CN" sz="1400" dirty="0" err="1"/>
              <a:t>sdwanvpnresource_list</a:t>
            </a:r>
            <a:r>
              <a:rPr lang="en-US" altLang="zh-CN" sz="1400" dirty="0"/>
              <a:t>:</a:t>
            </a:r>
            <a:endParaRPr lang="zh-CN" altLang="zh-CN" sz="1400" dirty="0"/>
          </a:p>
          <a:p>
            <a:r>
              <a:rPr lang="en-US" altLang="zh-CN" sz="1400" dirty="0">
                <a:solidFill>
                  <a:srgbClr val="FF0000"/>
                </a:solidFill>
              </a:rPr>
              <a:t>      type: list</a:t>
            </a:r>
            <a:endParaRPr lang="zh-CN" altLang="zh-CN" sz="1400" dirty="0">
              <a:solidFill>
                <a:srgbClr val="FF0000"/>
              </a:solidFill>
            </a:endParaRPr>
          </a:p>
          <a:p>
            <a:r>
              <a:rPr lang="en-US" altLang="zh-CN" sz="1400" dirty="0"/>
              <a:t>      </a:t>
            </a:r>
            <a:r>
              <a:rPr lang="en-US" altLang="zh-CN" sz="1400" dirty="0" err="1">
                <a:solidFill>
                  <a:srgbClr val="FF0000"/>
                </a:solidFill>
              </a:rPr>
              <a:t>entry_schema</a:t>
            </a:r>
            <a:r>
              <a:rPr lang="en-US" altLang="zh-CN" sz="1400" dirty="0">
                <a:solidFill>
                  <a:srgbClr val="FF0000"/>
                </a:solidFill>
              </a:rPr>
              <a:t>: </a:t>
            </a:r>
            <a:r>
              <a:rPr lang="en-US" altLang="zh-CN" sz="1400" dirty="0" err="1">
                <a:solidFill>
                  <a:srgbClr val="FF0000"/>
                </a:solidFill>
              </a:rPr>
              <a:t>org.openecomp.datatypes.vf.sdwanvpnresource</a:t>
            </a:r>
            <a:endParaRPr lang="zh-CN" altLang="zh-CN" sz="1400" dirty="0">
              <a:solidFill>
                <a:srgbClr val="FF0000"/>
              </a:solidFill>
            </a:endParaRPr>
          </a:p>
          <a:p>
            <a:r>
              <a:rPr lang="en-US" altLang="zh-CN" sz="1400" dirty="0"/>
              <a:t>      required: true</a:t>
            </a:r>
            <a:endParaRPr lang="zh-CN" altLang="zh-CN" sz="1400" dirty="0"/>
          </a:p>
          <a:p>
            <a:r>
              <a:rPr lang="en-US" altLang="zh-CN" sz="1400" dirty="0"/>
              <a:t>    </a:t>
            </a:r>
            <a:r>
              <a:rPr lang="en-US" altLang="zh-CN" sz="1400" dirty="0" err="1"/>
              <a:t>sdwansiteresource_list</a:t>
            </a:r>
            <a:r>
              <a:rPr lang="en-US" altLang="zh-CN" sz="1400" dirty="0"/>
              <a:t>:</a:t>
            </a:r>
            <a:endParaRPr lang="zh-CN" altLang="zh-CN" sz="1400" dirty="0"/>
          </a:p>
          <a:p>
            <a:r>
              <a:rPr lang="en-US" altLang="zh-CN" sz="1400" dirty="0"/>
              <a:t>      </a:t>
            </a:r>
            <a:r>
              <a:rPr lang="en-US" altLang="zh-CN" sz="1400" dirty="0">
                <a:solidFill>
                  <a:srgbClr val="FF0000"/>
                </a:solidFill>
              </a:rPr>
              <a:t>type: list</a:t>
            </a:r>
            <a:endParaRPr lang="zh-CN" altLang="zh-CN" sz="1400" dirty="0">
              <a:solidFill>
                <a:srgbClr val="FF0000"/>
              </a:solidFill>
            </a:endParaRPr>
          </a:p>
          <a:p>
            <a:r>
              <a:rPr lang="en-US" altLang="zh-CN" sz="1400" dirty="0">
                <a:solidFill>
                  <a:srgbClr val="FF0000"/>
                </a:solidFill>
              </a:rPr>
              <a:t>      </a:t>
            </a:r>
            <a:r>
              <a:rPr lang="en-US" altLang="zh-CN" sz="1400" dirty="0" err="1">
                <a:solidFill>
                  <a:srgbClr val="FF0000"/>
                </a:solidFill>
              </a:rPr>
              <a:t>entry_schema</a:t>
            </a:r>
            <a:r>
              <a:rPr lang="en-US" altLang="zh-CN" sz="1400" dirty="0">
                <a:solidFill>
                  <a:srgbClr val="FF0000"/>
                </a:solidFill>
              </a:rPr>
              <a:t>: </a:t>
            </a:r>
            <a:r>
              <a:rPr lang="en-US" altLang="zh-CN" sz="1400" dirty="0" err="1">
                <a:solidFill>
                  <a:srgbClr val="FF0000"/>
                </a:solidFill>
              </a:rPr>
              <a:t>org.openecomp.datatypes.vf.sdwansiteresource</a:t>
            </a:r>
            <a:endParaRPr lang="zh-CN" altLang="zh-CN" sz="1400" dirty="0">
              <a:solidFill>
                <a:srgbClr val="FF0000"/>
              </a:solidFill>
            </a:endParaRPr>
          </a:p>
          <a:p>
            <a:r>
              <a:rPr lang="en-US" altLang="zh-CN" sz="1400" dirty="0"/>
              <a:t>      required: true</a:t>
            </a:r>
            <a:endParaRPr lang="zh-CN" altLang="zh-CN" sz="1400" dirty="0"/>
          </a:p>
          <a:p>
            <a:r>
              <a:rPr lang="en-US" altLang="zh-CN" sz="1400" b="1" dirty="0"/>
              <a:t>  </a:t>
            </a:r>
            <a:r>
              <a:rPr lang="en-US" altLang="zh-CN" sz="1400" b="1" dirty="0" err="1"/>
              <a:t>node_templates</a:t>
            </a:r>
            <a:r>
              <a:rPr lang="en-US" altLang="zh-CN" sz="1400" b="1" dirty="0"/>
              <a:t>:</a:t>
            </a:r>
            <a:endParaRPr lang="zh-CN" altLang="zh-CN" sz="1400" dirty="0"/>
          </a:p>
          <a:p>
            <a:r>
              <a:rPr lang="en-US" altLang="zh-CN" sz="1400" dirty="0"/>
              <a:t>    </a:t>
            </a:r>
            <a:r>
              <a:rPr lang="en-US" altLang="zh-CN" sz="1400" dirty="0" err="1"/>
              <a:t>sdwanvpnresource</a:t>
            </a:r>
            <a:r>
              <a:rPr lang="en-US" altLang="zh-CN" sz="1400" dirty="0"/>
              <a:t>:</a:t>
            </a:r>
            <a:endParaRPr lang="zh-CN" altLang="zh-CN" sz="1400" dirty="0"/>
          </a:p>
          <a:p>
            <a:r>
              <a:rPr lang="en-US" altLang="zh-CN" sz="1400" dirty="0"/>
              <a:t>      type: </a:t>
            </a:r>
            <a:r>
              <a:rPr lang="en-US" altLang="zh-CN" sz="1400" dirty="0" err="1"/>
              <a:t>org.openecomp.resource.vf.Sdwanvpnresource</a:t>
            </a:r>
            <a:endParaRPr lang="zh-CN" altLang="zh-CN" sz="1400" dirty="0"/>
          </a:p>
          <a:p>
            <a:r>
              <a:rPr lang="en-US" altLang="zh-CN" sz="1400" dirty="0"/>
              <a:t>      properties:</a:t>
            </a:r>
            <a:endParaRPr lang="zh-CN" altLang="zh-CN" sz="1400" dirty="0"/>
          </a:p>
          <a:p>
            <a:r>
              <a:rPr lang="en-US" altLang="zh-CN" sz="1400" dirty="0"/>
              <a:t>        </a:t>
            </a:r>
            <a:r>
              <a:rPr lang="en-US" altLang="zh-CN" sz="1400" dirty="0" err="1"/>
              <a:t>availability_zone_max_count</a:t>
            </a:r>
            <a:r>
              <a:rPr lang="en-US" altLang="zh-CN" sz="1400" dirty="0"/>
              <a:t>: 1</a:t>
            </a:r>
            <a:endParaRPr lang="zh-CN" altLang="zh-CN" sz="1400" dirty="0"/>
          </a:p>
          <a:p>
            <a:r>
              <a:rPr lang="en-US" altLang="zh-CN" sz="1400" dirty="0"/>
              <a:t>        </a:t>
            </a:r>
            <a:r>
              <a:rPr lang="en-US" altLang="zh-CN" sz="1400" dirty="0" err="1"/>
              <a:t>min_instances</a:t>
            </a:r>
            <a:r>
              <a:rPr lang="en-US" altLang="zh-CN" sz="1400" dirty="0"/>
              <a:t>: 1</a:t>
            </a:r>
            <a:endParaRPr lang="zh-CN" altLang="zh-CN" sz="1400" dirty="0"/>
          </a:p>
          <a:p>
            <a:r>
              <a:rPr lang="en-US" altLang="zh-CN" sz="1400" dirty="0"/>
              <a:t>        </a:t>
            </a:r>
            <a:r>
              <a:rPr lang="en-US" altLang="zh-CN" sz="1400" dirty="0" err="1"/>
              <a:t>sdwanvpn_topology</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sdwanvpn_topology</a:t>
            </a:r>
            <a:r>
              <a:rPr lang="en-US" altLang="zh-CN" sz="1400" dirty="0">
                <a:solidFill>
                  <a:srgbClr val="FF0000"/>
                </a:solidFill>
              </a:rPr>
              <a:t>]</a:t>
            </a:r>
            <a:endParaRPr lang="zh-CN" altLang="zh-CN" sz="1400" dirty="0">
              <a:solidFill>
                <a:srgbClr val="FF0000"/>
              </a:solidFill>
            </a:endParaRPr>
          </a:p>
          <a:p>
            <a:r>
              <a:rPr lang="en-US" altLang="zh-CN" sz="1400" dirty="0"/>
              <a:t>        </a:t>
            </a:r>
            <a:r>
              <a:rPr lang="en-US" altLang="zh-CN" sz="1400" dirty="0" err="1"/>
              <a:t>sdwanvpn_name</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sdwanvpn_name</a:t>
            </a:r>
            <a:r>
              <a:rPr lang="en-US" altLang="zh-CN" sz="1400" dirty="0">
                <a:solidFill>
                  <a:srgbClr val="FF0000"/>
                </a:solidFill>
              </a:rPr>
              <a:t>]</a:t>
            </a:r>
            <a:endParaRPr lang="zh-CN" altLang="zh-CN" sz="1400" dirty="0">
              <a:solidFill>
                <a:srgbClr val="FF0000"/>
              </a:solidFill>
            </a:endParaRPr>
          </a:p>
          <a:p>
            <a:r>
              <a:rPr lang="en-US" altLang="zh-CN" sz="1400" dirty="0"/>
              <a:t>        </a:t>
            </a:r>
            <a:r>
              <a:rPr lang="en-US" altLang="zh-CN" sz="1400" dirty="0" err="1"/>
              <a:t>sdwansitelan_list</a:t>
            </a:r>
            <a:r>
              <a:rPr lang="en-US" altLang="zh-CN" sz="1400" dirty="0"/>
              <a:t>:</a:t>
            </a:r>
            <a:endParaRPr lang="zh-CN" altLang="zh-CN" sz="1400" dirty="0"/>
          </a:p>
          <a:p>
            <a:r>
              <a:rPr lang="en-US" altLang="zh-CN" sz="1400" dirty="0">
                <a:solidFill>
                  <a:srgbClr val="FF0000"/>
                </a:solidFill>
              </a:rPr>
              <a:t>          </a:t>
            </a:r>
            <a:r>
              <a:rPr lang="en-US" altLang="zh-CN" sz="1400" dirty="0" err="1">
                <a:solidFill>
                  <a:srgbClr val="FF0000"/>
                </a:solidFill>
              </a:rPr>
              <a:t>get_input</a:t>
            </a:r>
            <a:r>
              <a:rPr lang="en-US" altLang="zh-CN" sz="1400" dirty="0">
                <a:solidFill>
                  <a:srgbClr val="FF0000"/>
                </a:solidFill>
              </a:rPr>
              <a:t>: [</a:t>
            </a:r>
            <a:r>
              <a:rPr lang="en-US" altLang="zh-CN" sz="1400" dirty="0" err="1">
                <a:solidFill>
                  <a:srgbClr val="FF0000"/>
                </a:solidFill>
              </a:rPr>
              <a:t>sdwanvpnresource_list</a:t>
            </a:r>
            <a:r>
              <a:rPr lang="en-US" altLang="zh-CN" sz="1400" dirty="0">
                <a:solidFill>
                  <a:srgbClr val="FF0000"/>
                </a:solidFill>
              </a:rPr>
              <a:t>, INDEX, </a:t>
            </a:r>
            <a:r>
              <a:rPr lang="en-US" altLang="zh-CN" sz="1400" dirty="0" err="1">
                <a:solidFill>
                  <a:srgbClr val="FF0000"/>
                </a:solidFill>
              </a:rPr>
              <a:t>sdwansitelan_list</a:t>
            </a:r>
            <a:r>
              <a:rPr lang="en-US" altLang="zh-CN" sz="1400" dirty="0">
                <a:solidFill>
                  <a:srgbClr val="FF0000"/>
                </a:solidFill>
              </a:rPr>
              <a:t>]</a:t>
            </a:r>
            <a:endParaRPr lang="zh-CN" altLang="zh-CN" sz="1400" dirty="0">
              <a:solidFill>
                <a:srgbClr val="FF0000"/>
              </a:solidFill>
            </a:endParaRPr>
          </a:p>
          <a:p>
            <a:endParaRPr kumimoji="1" lang="zh-CN" altLang="en-US" sz="1400" dirty="0"/>
          </a:p>
        </p:txBody>
      </p:sp>
      <p:sp>
        <p:nvSpPr>
          <p:cNvPr id="10" name="云形标注 9">
            <a:extLst>
              <a:ext uri="{FF2B5EF4-FFF2-40B4-BE49-F238E27FC236}">
                <a16:creationId xmlns:a16="http://schemas.microsoft.com/office/drawing/2014/main" xmlns="" id="{AE1DB077-58B6-054D-B038-B507D6EB4FC9}"/>
              </a:ext>
            </a:extLst>
          </p:cNvPr>
          <p:cNvSpPr/>
          <p:nvPr/>
        </p:nvSpPr>
        <p:spPr>
          <a:xfrm rot="288844">
            <a:off x="2030383" y="1979559"/>
            <a:ext cx="3177152" cy="1510183"/>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Define</a:t>
            </a:r>
            <a:r>
              <a:rPr kumimoji="1" lang="zh-Hans" altLang="en-US" dirty="0"/>
              <a:t> </a:t>
            </a:r>
            <a:r>
              <a:rPr kumimoji="1" lang="en-US" altLang="zh-Hans" dirty="0"/>
              <a:t>Data</a:t>
            </a:r>
            <a:r>
              <a:rPr kumimoji="1" lang="zh-Hans" altLang="en-US" dirty="0"/>
              <a:t> </a:t>
            </a:r>
            <a:r>
              <a:rPr lang="en-US" altLang="zh-Hans" dirty="0"/>
              <a:t>T</a:t>
            </a:r>
            <a:r>
              <a:rPr kumimoji="1" lang="en-US" altLang="zh-Hans" dirty="0"/>
              <a:t>ype</a:t>
            </a:r>
            <a:r>
              <a:rPr kumimoji="1" lang="zh-Hans" altLang="en-US" dirty="0"/>
              <a:t> </a:t>
            </a:r>
            <a:r>
              <a:rPr kumimoji="1" lang="en-US" altLang="zh-Hans" dirty="0"/>
              <a:t>of</a:t>
            </a:r>
            <a:r>
              <a:rPr kumimoji="1" lang="zh-Hans" altLang="en-US" dirty="0"/>
              <a:t> </a:t>
            </a:r>
            <a:r>
              <a:rPr kumimoji="1" lang="en-US" altLang="zh-Hans" dirty="0"/>
              <a:t>each</a:t>
            </a:r>
            <a:r>
              <a:rPr kumimoji="1" lang="zh-Hans" altLang="en-US" dirty="0"/>
              <a:t> </a:t>
            </a:r>
            <a:r>
              <a:rPr kumimoji="1" lang="en-US" altLang="zh-Hans" dirty="0"/>
              <a:t>resource</a:t>
            </a:r>
            <a:endParaRPr kumimoji="1" lang="zh-CN" altLang="en-US" dirty="0"/>
          </a:p>
        </p:txBody>
      </p:sp>
      <p:sp>
        <p:nvSpPr>
          <p:cNvPr id="11" name="云形标注 10">
            <a:extLst>
              <a:ext uri="{FF2B5EF4-FFF2-40B4-BE49-F238E27FC236}">
                <a16:creationId xmlns:a16="http://schemas.microsoft.com/office/drawing/2014/main" xmlns="" id="{BE945240-5DD8-1A45-A474-224D33943672}"/>
              </a:ext>
            </a:extLst>
          </p:cNvPr>
          <p:cNvSpPr/>
          <p:nvPr/>
        </p:nvSpPr>
        <p:spPr>
          <a:xfrm rot="288844">
            <a:off x="7599106" y="1121912"/>
            <a:ext cx="3807185" cy="56824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Hans" dirty="0"/>
              <a:t>Declare</a:t>
            </a:r>
            <a:r>
              <a:rPr kumimoji="1" lang="zh-Hans" altLang="en-US" dirty="0"/>
              <a:t> </a:t>
            </a:r>
            <a:r>
              <a:rPr kumimoji="1" lang="en-US" altLang="zh-Hans" dirty="0"/>
              <a:t>new</a:t>
            </a:r>
            <a:r>
              <a:rPr kumimoji="1" lang="zh-Hans" altLang="en-US" dirty="0"/>
              <a:t> </a:t>
            </a:r>
            <a:r>
              <a:rPr kumimoji="1" lang="en-US" altLang="zh-Hans" dirty="0"/>
              <a:t>list</a:t>
            </a:r>
            <a:r>
              <a:rPr kumimoji="1" lang="zh-Hans" altLang="en-US" dirty="0"/>
              <a:t> </a:t>
            </a:r>
            <a:r>
              <a:rPr kumimoji="1" lang="en-US" altLang="zh-Hans" dirty="0"/>
              <a:t>input</a:t>
            </a:r>
            <a:endParaRPr kumimoji="1" lang="zh-CN" altLang="en-US" dirty="0"/>
          </a:p>
        </p:txBody>
      </p:sp>
      <p:sp>
        <p:nvSpPr>
          <p:cNvPr id="12" name="云形标注 11">
            <a:extLst>
              <a:ext uri="{FF2B5EF4-FFF2-40B4-BE49-F238E27FC236}">
                <a16:creationId xmlns:a16="http://schemas.microsoft.com/office/drawing/2014/main" xmlns="" id="{3DA18522-E465-5048-9EDE-48F6412717AE}"/>
              </a:ext>
            </a:extLst>
          </p:cNvPr>
          <p:cNvSpPr/>
          <p:nvPr/>
        </p:nvSpPr>
        <p:spPr>
          <a:xfrm rot="288844">
            <a:off x="7839521" y="4062098"/>
            <a:ext cx="3807185" cy="56824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Hans" dirty="0"/>
              <a:t>Get</a:t>
            </a:r>
            <a:r>
              <a:rPr kumimoji="1" lang="zh-Hans" altLang="en-US" dirty="0"/>
              <a:t> </a:t>
            </a:r>
            <a:r>
              <a:rPr kumimoji="1" lang="en-US" altLang="zh-Hans" dirty="0"/>
              <a:t>each</a:t>
            </a:r>
            <a:r>
              <a:rPr kumimoji="1" lang="zh-Hans" altLang="en-US" dirty="0"/>
              <a:t> </a:t>
            </a:r>
            <a:r>
              <a:rPr kumimoji="1" lang="en-US" altLang="zh-Hans" dirty="0"/>
              <a:t>property</a:t>
            </a:r>
            <a:endParaRPr kumimoji="1" lang="zh-CN" altLang="en-US" dirty="0"/>
          </a:p>
        </p:txBody>
      </p:sp>
      <p:sp>
        <p:nvSpPr>
          <p:cNvPr id="4" name="スライド番号プレースホルダー 3"/>
          <p:cNvSpPr>
            <a:spLocks noGrp="1"/>
          </p:cNvSpPr>
          <p:nvPr>
            <p:ph type="sldNum" sz="quarter" idx="4"/>
          </p:nvPr>
        </p:nvSpPr>
        <p:spPr/>
        <p:txBody>
          <a:bodyPr/>
          <a:lstStyle/>
          <a:p>
            <a:fld id="{385590E5-57D4-4004-8489-08DEED0A8847}" type="slidenum">
              <a:rPr kumimoji="1" lang="ja-JP" altLang="en-US" smtClean="0"/>
              <a:t>4</a:t>
            </a:fld>
            <a:endParaRPr kumimoji="1" lang="ja-JP" altLang="en-US"/>
          </a:p>
        </p:txBody>
      </p:sp>
    </p:spTree>
    <p:extLst>
      <p:ext uri="{BB962C8B-B14F-4D97-AF65-F5344CB8AC3E}">
        <p14:creationId xmlns:p14="http://schemas.microsoft.com/office/powerpoint/2010/main" val="281181850"/>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a:blip r:embed="rId3"/>
          <a:stretch>
            <a:fillRect/>
          </a:stretch>
        </p:blipFill>
        <p:spPr>
          <a:xfrm>
            <a:off x="645837" y="1137600"/>
            <a:ext cx="10922867" cy="5040000"/>
          </a:xfrm>
          <a:prstGeom prst="rect">
            <a:avLst/>
          </a:prstGeom>
          <a:ln>
            <a:noFill/>
          </a:ln>
          <a:effectLst>
            <a:outerShdw blurRad="292100" dist="139700" dir="2700000" algn="tl" rotWithShape="0">
              <a:srgbClr val="333333">
                <a:alpha val="65000"/>
              </a:srgbClr>
            </a:outerShdw>
          </a:effectLst>
        </p:spPr>
      </p:pic>
      <p:sp>
        <p:nvSpPr>
          <p:cNvPr id="9" name="タイトル 8"/>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4" name="四角形吹き出し 3"/>
          <p:cNvSpPr/>
          <p:nvPr/>
        </p:nvSpPr>
        <p:spPr>
          <a:xfrm>
            <a:off x="7068793" y="1399335"/>
            <a:ext cx="1212704" cy="565146"/>
          </a:xfrm>
          <a:prstGeom prst="wedgeRectCallout">
            <a:avLst>
              <a:gd name="adj1" fmla="val 49891"/>
              <a:gd name="adj2" fmla="val 9428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2. Click</a:t>
            </a:r>
          </a:p>
          <a:p>
            <a:pPr algn="ctr"/>
            <a:r>
              <a:rPr kumimoji="1" lang="en-US" altLang="ja-JP" sz="1600" dirty="0" smtClean="0"/>
              <a:t>‘Declare list’</a:t>
            </a:r>
            <a:endParaRPr kumimoji="1" lang="ja-JP" altLang="en-US" sz="1600" dirty="0"/>
          </a:p>
        </p:txBody>
      </p:sp>
      <p:sp>
        <p:nvSpPr>
          <p:cNvPr id="10" name="正方形/長方形 9"/>
          <p:cNvSpPr/>
          <p:nvPr/>
        </p:nvSpPr>
        <p:spPr>
          <a:xfrm>
            <a:off x="395585" y="2472694"/>
            <a:ext cx="2019592" cy="565146"/>
          </a:xfrm>
          <a:prstGeom prst="rect">
            <a:avLst/>
          </a:prstGeom>
          <a:ln>
            <a:headEnd type="oval" w="med" len="med"/>
            <a:tailEnd type="oval" w="med" len="med"/>
          </a:ln>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1. </a:t>
            </a:r>
            <a:r>
              <a:rPr lang="en-US" altLang="ja-JP" sz="1600" dirty="0" smtClean="0"/>
              <a:t>Check to properties</a:t>
            </a:r>
            <a:endParaRPr lang="en-US" altLang="ja-JP" sz="1600" dirty="0"/>
          </a:p>
          <a:p>
            <a:pPr algn="ctr"/>
            <a:r>
              <a:rPr lang="en-US" altLang="ja-JP" sz="1600" dirty="0" smtClean="0"/>
              <a:t>to </a:t>
            </a:r>
            <a:r>
              <a:rPr lang="en-US" altLang="ja-JP" sz="1600" dirty="0"/>
              <a:t>get value from </a:t>
            </a:r>
            <a:r>
              <a:rPr lang="en-US" altLang="ja-JP" sz="1600" dirty="0" smtClean="0"/>
              <a:t>list</a:t>
            </a:r>
            <a:endParaRPr lang="ja-JP" altLang="en-US" sz="1600" dirty="0"/>
          </a:p>
        </p:txBody>
      </p:sp>
      <p:cxnSp>
        <p:nvCxnSpPr>
          <p:cNvPr id="8" name="直線コネクタ 7"/>
          <p:cNvCxnSpPr/>
          <p:nvPr/>
        </p:nvCxnSpPr>
        <p:spPr>
          <a:xfrm>
            <a:off x="2415177" y="2780603"/>
            <a:ext cx="347073" cy="257237"/>
          </a:xfrm>
          <a:prstGeom prst="line">
            <a:avLst/>
          </a:prstGeom>
          <a:ln>
            <a:tailEnd type="oval"/>
          </a:ln>
        </p:spPr>
        <p:style>
          <a:lnRef idx="1">
            <a:schemeClr val="accent2"/>
          </a:lnRef>
          <a:fillRef idx="0">
            <a:schemeClr val="accent2"/>
          </a:fillRef>
          <a:effectRef idx="0">
            <a:schemeClr val="accent2"/>
          </a:effectRef>
          <a:fontRef idx="minor">
            <a:schemeClr val="tx1"/>
          </a:fontRef>
        </p:style>
      </p:cxnSp>
      <p:cxnSp>
        <p:nvCxnSpPr>
          <p:cNvPr id="16" name="直線コネクタ 15"/>
          <p:cNvCxnSpPr/>
          <p:nvPr/>
        </p:nvCxnSpPr>
        <p:spPr>
          <a:xfrm>
            <a:off x="2360114" y="2919356"/>
            <a:ext cx="402136" cy="1951094"/>
          </a:xfrm>
          <a:prstGeom prst="line">
            <a:avLst/>
          </a:prstGeom>
          <a:ln>
            <a:tailEnd type="oval"/>
          </a:ln>
        </p:spPr>
        <p:style>
          <a:lnRef idx="1">
            <a:schemeClr val="accent2"/>
          </a:lnRef>
          <a:fillRef idx="0">
            <a:schemeClr val="accent2"/>
          </a:fillRef>
          <a:effectRef idx="0">
            <a:schemeClr val="accent2"/>
          </a:effectRef>
          <a:fontRef idx="minor">
            <a:schemeClr val="tx1"/>
          </a:fontRef>
        </p:style>
      </p:cxnSp>
      <p:sp>
        <p:nvSpPr>
          <p:cNvPr id="3" name="スライド番号プレースホルダー 2"/>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Tree>
    <p:extLst>
      <p:ext uri="{BB962C8B-B14F-4D97-AF65-F5344CB8AC3E}">
        <p14:creationId xmlns:p14="http://schemas.microsoft.com/office/powerpoint/2010/main" val="345204257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a:picLocks noChangeAspect="1"/>
          </p:cNvPicPr>
          <p:nvPr/>
        </p:nvPicPr>
        <p:blipFill>
          <a:blip r:embed="rId3"/>
          <a:stretch>
            <a:fillRect/>
          </a:stretch>
        </p:blipFill>
        <p:spPr>
          <a:xfrm>
            <a:off x="766271" y="1200757"/>
            <a:ext cx="10563487" cy="5040000"/>
          </a:xfrm>
          <a:prstGeom prst="rect">
            <a:avLst/>
          </a:prstGeom>
        </p:spPr>
      </p:pic>
      <p:sp>
        <p:nvSpPr>
          <p:cNvPr id="3" name="タイトル 2"/>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15" name="正方形/長方形 14"/>
          <p:cNvSpPr/>
          <p:nvPr/>
        </p:nvSpPr>
        <p:spPr>
          <a:xfrm>
            <a:off x="3648414" y="2464772"/>
            <a:ext cx="1623586" cy="2057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65000"/>
                    <a:lumOff val="35000"/>
                  </a:schemeClr>
                </a:solidFill>
              </a:rPr>
              <a:t>□ </a:t>
            </a:r>
            <a:r>
              <a:rPr kumimoji="1" lang="en-US" altLang="ja-JP" sz="1100" dirty="0" smtClean="0">
                <a:solidFill>
                  <a:schemeClr val="tx1">
                    <a:lumMod val="65000"/>
                    <a:lumOff val="35000"/>
                  </a:schemeClr>
                </a:solidFill>
              </a:rPr>
              <a:t>use existing list</a:t>
            </a:r>
            <a:endParaRPr kumimoji="1" lang="ja-JP" altLang="en-US" sz="1100" dirty="0">
              <a:solidFill>
                <a:schemeClr val="tx1">
                  <a:lumMod val="65000"/>
                  <a:lumOff val="35000"/>
                </a:schemeClr>
              </a:solidFill>
            </a:endParaRPr>
          </a:p>
        </p:txBody>
      </p:sp>
      <p:sp>
        <p:nvSpPr>
          <p:cNvPr id="16" name="四角形吹き出し 15"/>
          <p:cNvSpPr/>
          <p:nvPr/>
        </p:nvSpPr>
        <p:spPr>
          <a:xfrm>
            <a:off x="2272955" y="2511050"/>
            <a:ext cx="1342034" cy="318924"/>
          </a:xfrm>
          <a:prstGeom prst="wedgeRectCallout">
            <a:avLst>
              <a:gd name="adj1" fmla="val 65316"/>
              <a:gd name="adj2" fmla="val 91760"/>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1. input </a:t>
            </a:r>
            <a:r>
              <a:rPr lang="en-US" altLang="ja-JP" sz="1600" dirty="0"/>
              <a:t>name</a:t>
            </a:r>
            <a:endParaRPr lang="ja-JP" altLang="en-US" sz="1600" dirty="0"/>
          </a:p>
        </p:txBody>
      </p:sp>
      <p:sp>
        <p:nvSpPr>
          <p:cNvPr id="4" name="テキスト ボックス 3"/>
          <p:cNvSpPr txBox="1"/>
          <p:nvPr/>
        </p:nvSpPr>
        <p:spPr>
          <a:xfrm>
            <a:off x="3648414" y="1982411"/>
            <a:ext cx="1664430" cy="338554"/>
          </a:xfrm>
          <a:prstGeom prst="rect">
            <a:avLst/>
          </a:prstGeom>
          <a:solidFill>
            <a:schemeClr val="bg1"/>
          </a:solidFill>
        </p:spPr>
        <p:txBody>
          <a:bodyPr wrap="none" rtlCol="0">
            <a:spAutoFit/>
          </a:bodyPr>
          <a:lstStyle/>
          <a:p>
            <a:r>
              <a:rPr kumimoji="1" lang="en-US" altLang="ja-JP" sz="1600" b="1" dirty="0" smtClean="0"/>
              <a:t>Declare List Input</a:t>
            </a:r>
            <a:endParaRPr kumimoji="1" lang="ja-JP" altLang="en-US" sz="1600" b="1" dirty="0"/>
          </a:p>
        </p:txBody>
      </p:sp>
      <p:sp>
        <p:nvSpPr>
          <p:cNvPr id="21" name="四角形吹き出し 20"/>
          <p:cNvSpPr/>
          <p:nvPr/>
        </p:nvSpPr>
        <p:spPr>
          <a:xfrm>
            <a:off x="4732382" y="5076784"/>
            <a:ext cx="1338060" cy="318924"/>
          </a:xfrm>
          <a:prstGeom prst="wedgeRectCallout">
            <a:avLst>
              <a:gd name="adj1" fmla="val 73615"/>
              <a:gd name="adj2" fmla="val 471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4. Click ‘SAVE’</a:t>
            </a:r>
            <a:endParaRPr lang="ja-JP" altLang="en-US" sz="1600" dirty="0"/>
          </a:p>
        </p:txBody>
      </p:sp>
      <p:pic>
        <p:nvPicPr>
          <p:cNvPr id="23" name="図 22"/>
          <p:cNvPicPr>
            <a:picLocks noChangeAspect="1"/>
          </p:cNvPicPr>
          <p:nvPr/>
        </p:nvPicPr>
        <p:blipFill>
          <a:blip r:embed="rId4"/>
          <a:stretch>
            <a:fillRect/>
          </a:stretch>
        </p:blipFill>
        <p:spPr>
          <a:xfrm>
            <a:off x="3667464" y="3230087"/>
            <a:ext cx="3040424" cy="514967"/>
          </a:xfrm>
          <a:prstGeom prst="rect">
            <a:avLst/>
          </a:prstGeom>
        </p:spPr>
      </p:pic>
      <p:sp>
        <p:nvSpPr>
          <p:cNvPr id="24" name="テキスト ボックス 23"/>
          <p:cNvSpPr txBox="1"/>
          <p:nvPr/>
        </p:nvSpPr>
        <p:spPr>
          <a:xfrm>
            <a:off x="3781424" y="3235932"/>
            <a:ext cx="500137" cy="169277"/>
          </a:xfrm>
          <a:prstGeom prst="rect">
            <a:avLst/>
          </a:prstGeom>
          <a:solidFill>
            <a:schemeClr val="bg1"/>
          </a:solidFill>
        </p:spPr>
        <p:txBody>
          <a:bodyPr wrap="none" lIns="0" tIns="0" rIns="0" bIns="0" rtlCol="0">
            <a:spAutoFit/>
          </a:bodyPr>
          <a:lstStyle/>
          <a:p>
            <a:r>
              <a:rPr lang="en-US" altLang="ja-JP" sz="1100" dirty="0" smtClean="0">
                <a:solidFill>
                  <a:schemeClr val="tx1">
                    <a:lumMod val="65000"/>
                    <a:lumOff val="35000"/>
                  </a:schemeClr>
                </a:solidFill>
              </a:rPr>
              <a:t>Property</a:t>
            </a:r>
            <a:endParaRPr kumimoji="1" lang="ja-JP" altLang="en-US" sz="1100" dirty="0">
              <a:solidFill>
                <a:schemeClr val="tx1">
                  <a:lumMod val="65000"/>
                  <a:lumOff val="35000"/>
                </a:schemeClr>
              </a:solidFill>
            </a:endParaRPr>
          </a:p>
        </p:txBody>
      </p:sp>
      <p:sp>
        <p:nvSpPr>
          <p:cNvPr id="25" name="テキスト ボックス 24"/>
          <p:cNvSpPr txBox="1"/>
          <p:nvPr/>
        </p:nvSpPr>
        <p:spPr>
          <a:xfrm>
            <a:off x="3826667" y="3474333"/>
            <a:ext cx="2228852" cy="169277"/>
          </a:xfrm>
          <a:prstGeom prst="rect">
            <a:avLst/>
          </a:prstGeom>
          <a:solidFill>
            <a:schemeClr val="bg1"/>
          </a:solidFill>
        </p:spPr>
        <p:txBody>
          <a:bodyPr wrap="square" lIns="0" tIns="0" rIns="0" bIns="0" rtlCol="0">
            <a:spAutoFit/>
          </a:bodyPr>
          <a:lstStyle/>
          <a:p>
            <a:r>
              <a:rPr lang="en-US" altLang="ja-JP" sz="1100" dirty="0" smtClean="0">
                <a:solidFill>
                  <a:schemeClr val="tx1">
                    <a:lumMod val="65000"/>
                    <a:lumOff val="35000"/>
                  </a:schemeClr>
                </a:solidFill>
              </a:rPr>
              <a:t>tenant</a:t>
            </a:r>
            <a:endParaRPr kumimoji="1" lang="ja-JP" altLang="en-US" sz="1100" dirty="0">
              <a:solidFill>
                <a:schemeClr val="tx1">
                  <a:lumMod val="65000"/>
                  <a:lumOff val="35000"/>
                </a:schemeClr>
              </a:solidFill>
            </a:endParaRPr>
          </a:p>
        </p:txBody>
      </p:sp>
      <p:sp>
        <p:nvSpPr>
          <p:cNvPr id="2" name="正方形/長方形 1"/>
          <p:cNvSpPr/>
          <p:nvPr/>
        </p:nvSpPr>
        <p:spPr>
          <a:xfrm>
            <a:off x="3648414" y="2464772"/>
            <a:ext cx="1243684" cy="2057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695700" y="3419475"/>
            <a:ext cx="4712017" cy="266700"/>
          </a:xfrm>
          <a:prstGeom prst="roundRect">
            <a:avLst>
              <a:gd name="adj" fmla="val 7738"/>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100" dirty="0" smtClean="0">
                <a:solidFill>
                  <a:schemeClr val="tx1">
                    <a:lumMod val="50000"/>
                    <a:lumOff val="50000"/>
                  </a:schemeClr>
                </a:solidFill>
              </a:rPr>
              <a:t>address, location</a:t>
            </a:r>
            <a:endParaRPr kumimoji="1" lang="ja-JP" altLang="en-US" sz="1100" dirty="0">
              <a:solidFill>
                <a:schemeClr val="tx1">
                  <a:lumMod val="50000"/>
                  <a:lumOff val="50000"/>
                </a:schemeClr>
              </a:solidFill>
            </a:endParaRPr>
          </a:p>
        </p:txBody>
      </p:sp>
      <p:sp>
        <p:nvSpPr>
          <p:cNvPr id="7" name="角丸四角形 6"/>
          <p:cNvSpPr/>
          <p:nvPr/>
        </p:nvSpPr>
        <p:spPr>
          <a:xfrm>
            <a:off x="5324476" y="2914650"/>
            <a:ext cx="3057524" cy="271463"/>
          </a:xfrm>
          <a:prstGeom prst="roundRect">
            <a:avLst>
              <a:gd name="adj" fmla="val 6141"/>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dirty="0" err="1">
                <a:solidFill>
                  <a:schemeClr val="tx1">
                    <a:lumMod val="50000"/>
                    <a:lumOff val="50000"/>
                  </a:schemeClr>
                </a:solidFill>
              </a:rPr>
              <a:t>org.openecomp.datatypes.vfc.location</a:t>
            </a:r>
            <a:endParaRPr kumimoji="1" lang="ja-JP" altLang="en-US" sz="1050" dirty="0">
              <a:solidFill>
                <a:schemeClr val="tx1">
                  <a:lumMod val="50000"/>
                  <a:lumOff val="50000"/>
                </a:schemeClr>
              </a:solidFill>
            </a:endParaRPr>
          </a:p>
        </p:txBody>
      </p:sp>
      <p:sp>
        <p:nvSpPr>
          <p:cNvPr id="18" name="四角形吹き出し 17"/>
          <p:cNvSpPr/>
          <p:nvPr/>
        </p:nvSpPr>
        <p:spPr>
          <a:xfrm>
            <a:off x="7037009" y="2511050"/>
            <a:ext cx="2527744" cy="318924"/>
          </a:xfrm>
          <a:prstGeom prst="wedgeRectCallout">
            <a:avLst>
              <a:gd name="adj1" fmla="val -42385"/>
              <a:gd name="adj2" fmla="val 98371"/>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2. data type </a:t>
            </a:r>
            <a:r>
              <a:rPr lang="en-US" altLang="ja-JP" sz="1600" dirty="0"/>
              <a:t>(</a:t>
            </a:r>
            <a:r>
              <a:rPr lang="en-US" altLang="ja-JP" sz="1600" dirty="0" err="1"/>
              <a:t>entry_schema</a:t>
            </a:r>
            <a:r>
              <a:rPr lang="en-US" altLang="ja-JP" sz="1600" dirty="0"/>
              <a:t>)</a:t>
            </a:r>
            <a:endParaRPr lang="ja-JP" altLang="en-US" sz="1600" dirty="0"/>
          </a:p>
        </p:txBody>
      </p:sp>
      <p:sp>
        <p:nvSpPr>
          <p:cNvPr id="19" name="四角形吹き出し 18"/>
          <p:cNvSpPr/>
          <p:nvPr/>
        </p:nvSpPr>
        <p:spPr>
          <a:xfrm>
            <a:off x="1267424" y="3245490"/>
            <a:ext cx="2011063" cy="749812"/>
          </a:xfrm>
          <a:prstGeom prst="wedgeRectCallout">
            <a:avLst>
              <a:gd name="adj1" fmla="val 75143"/>
              <a:gd name="adj2" fmla="val -13632"/>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smtClean="0"/>
              <a:t>3. Property names</a:t>
            </a:r>
          </a:p>
          <a:p>
            <a:pPr algn="ctr"/>
            <a:r>
              <a:rPr lang="en-US" altLang="ja-JP" sz="1600" dirty="0" smtClean="0"/>
              <a:t>of the data type</a:t>
            </a:r>
          </a:p>
          <a:p>
            <a:pPr algn="ctr"/>
            <a:r>
              <a:rPr lang="en-US" altLang="ja-JP" sz="1200" dirty="0" smtClean="0"/>
              <a:t>(same as checked properties)</a:t>
            </a:r>
            <a:endParaRPr lang="ja-JP" altLang="en-US" sz="1050" dirty="0"/>
          </a:p>
        </p:txBody>
      </p:sp>
      <p:sp>
        <p:nvSpPr>
          <p:cNvPr id="8" name="スライド番号プレースホルダー 7"/>
          <p:cNvSpPr>
            <a:spLocks noGrp="1"/>
          </p:cNvSpPr>
          <p:nvPr>
            <p:ph type="sldNum" sz="quarter" idx="4"/>
          </p:nvPr>
        </p:nvSpPr>
        <p:spPr/>
        <p:txBody>
          <a:bodyPr/>
          <a:lstStyle/>
          <a:p>
            <a:fld id="{385590E5-57D4-4004-8489-08DEED0A8847}" type="slidenum">
              <a:rPr kumimoji="1" lang="ja-JP" altLang="en-US" smtClean="0"/>
              <a:t>6</a:t>
            </a:fld>
            <a:endParaRPr kumimoji="1" lang="ja-JP" altLang="en-US"/>
          </a:p>
        </p:txBody>
      </p:sp>
    </p:spTree>
    <p:extLst>
      <p:ext uri="{BB962C8B-B14F-4D97-AF65-F5344CB8AC3E}">
        <p14:creationId xmlns:p14="http://schemas.microsoft.com/office/powerpoint/2010/main" val="1021375770"/>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pic>
        <p:nvPicPr>
          <p:cNvPr id="5" name="図 4"/>
          <p:cNvPicPr>
            <a:picLocks noChangeAspect="1"/>
          </p:cNvPicPr>
          <p:nvPr/>
        </p:nvPicPr>
        <p:blipFill rotWithShape="1">
          <a:blip r:embed="rId3"/>
          <a:srcRect l="263" t="11222" r="-263" b="-289"/>
          <a:stretch/>
        </p:blipFill>
        <p:spPr>
          <a:xfrm>
            <a:off x="1022394" y="1264166"/>
            <a:ext cx="9576290" cy="5040000"/>
          </a:xfrm>
          <a:prstGeom prst="rect">
            <a:avLst/>
          </a:prstGeom>
          <a:ln>
            <a:noFill/>
          </a:ln>
          <a:effectLst>
            <a:outerShdw blurRad="292100" dist="139700" dir="2700000" algn="tl" rotWithShape="0">
              <a:srgbClr val="333333">
                <a:alpha val="65000"/>
              </a:srgbClr>
            </a:outerShdw>
          </a:effectLst>
        </p:spPr>
      </p:pic>
      <p:sp>
        <p:nvSpPr>
          <p:cNvPr id="7" name="四角形吹き出し 6"/>
          <p:cNvSpPr/>
          <p:nvPr/>
        </p:nvSpPr>
        <p:spPr>
          <a:xfrm>
            <a:off x="4614399" y="3946221"/>
            <a:ext cx="2535502" cy="349702"/>
          </a:xfrm>
          <a:prstGeom prst="wedgeRectCallout">
            <a:avLst>
              <a:gd name="adj1" fmla="val -38023"/>
              <a:gd name="adj2" fmla="val -120347"/>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dirty="0" smtClean="0"/>
              <a:t>list type input is declared</a:t>
            </a:r>
            <a:endParaRPr lang="ja-JP" altLang="en-US" dirty="0"/>
          </a:p>
        </p:txBody>
      </p:sp>
      <p:sp>
        <p:nvSpPr>
          <p:cNvPr id="8" name="テキスト ボックス 7"/>
          <p:cNvSpPr txBox="1"/>
          <p:nvPr/>
        </p:nvSpPr>
        <p:spPr>
          <a:xfrm>
            <a:off x="4343399" y="3435958"/>
            <a:ext cx="561051" cy="138499"/>
          </a:xfrm>
          <a:prstGeom prst="rect">
            <a:avLst/>
          </a:prstGeom>
          <a:solidFill>
            <a:schemeClr val="bg1"/>
          </a:solidFill>
        </p:spPr>
        <p:txBody>
          <a:bodyPr wrap="none" lIns="0" tIns="0" rIns="0" bIns="0" rtlCol="0">
            <a:spAutoFit/>
          </a:bodyPr>
          <a:lstStyle/>
          <a:p>
            <a:r>
              <a:rPr lang="en-US" altLang="ja-JP" sz="900" dirty="0" smtClean="0">
                <a:solidFill>
                  <a:schemeClr val="tx1">
                    <a:lumMod val="50000"/>
                    <a:lumOff val="50000"/>
                  </a:schemeClr>
                </a:solidFill>
              </a:rPr>
              <a:t>SDWANSITE</a:t>
            </a:r>
            <a:endParaRPr kumimoji="1" lang="ja-JP" altLang="en-US" sz="900" dirty="0">
              <a:solidFill>
                <a:schemeClr val="tx1">
                  <a:lumMod val="50000"/>
                  <a:lumOff val="50000"/>
                </a:schemeClr>
              </a:solidFill>
            </a:endParaRPr>
          </a:p>
        </p:txBody>
      </p:sp>
      <p:sp>
        <p:nvSpPr>
          <p:cNvPr id="2" name="正方形/長方形 1"/>
          <p:cNvSpPr/>
          <p:nvPr/>
        </p:nvSpPr>
        <p:spPr>
          <a:xfrm>
            <a:off x="5356860" y="2254674"/>
            <a:ext cx="640080" cy="35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2292617" y="4121072"/>
            <a:ext cx="350520" cy="282786"/>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4"/>
          </p:nvPr>
        </p:nvSpPr>
        <p:spPr/>
        <p:txBody>
          <a:bodyPr/>
          <a:lstStyle/>
          <a:p>
            <a:fld id="{385590E5-57D4-4004-8489-08DEED0A8847}" type="slidenum">
              <a:rPr kumimoji="1" lang="ja-JP" altLang="en-US" smtClean="0"/>
              <a:t>7</a:t>
            </a:fld>
            <a:endParaRPr kumimoji="1" lang="ja-JP" altLang="en-US"/>
          </a:p>
        </p:txBody>
      </p:sp>
    </p:spTree>
    <p:extLst>
      <p:ext uri="{BB962C8B-B14F-4D97-AF65-F5344CB8AC3E}">
        <p14:creationId xmlns:p14="http://schemas.microsoft.com/office/powerpoint/2010/main" val="3646845957"/>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557562" y="1114117"/>
            <a:ext cx="11083307" cy="5040000"/>
          </a:xfrm>
          <a:prstGeom prst="rect">
            <a:avLst/>
          </a:prstGeom>
          <a:ln>
            <a:noFill/>
          </a:ln>
          <a:effectLst>
            <a:outerShdw blurRad="292100" dist="139700" dir="2700000" algn="tl" rotWithShape="0">
              <a:srgbClr val="333333">
                <a:alpha val="65000"/>
              </a:srgbClr>
            </a:outerShdw>
          </a:effectLst>
        </p:spPr>
      </p:pic>
      <p:sp>
        <p:nvSpPr>
          <p:cNvPr id="6" name="タイトル 5"/>
          <p:cNvSpPr>
            <a:spLocks noGrp="1"/>
          </p:cNvSpPr>
          <p:nvPr>
            <p:ph type="title"/>
          </p:nvPr>
        </p:nvSpPr>
        <p:spPr/>
        <p:txBody>
          <a:bodyPr>
            <a:normAutofit fontScale="90000"/>
          </a:bodyPr>
          <a:lstStyle/>
          <a:p>
            <a:r>
              <a:rPr lang="en-US" altLang="ja-JP" dirty="0"/>
              <a:t>UI Enhancement for List Inputs</a:t>
            </a:r>
            <a:endParaRPr kumimoji="1" lang="ja-JP" altLang="en-US" dirty="0"/>
          </a:p>
        </p:txBody>
      </p:sp>
      <p:sp>
        <p:nvSpPr>
          <p:cNvPr id="8" name="四角形吹き出し 7"/>
          <p:cNvSpPr/>
          <p:nvPr/>
        </p:nvSpPr>
        <p:spPr>
          <a:xfrm>
            <a:off x="6068061" y="3749644"/>
            <a:ext cx="4254947" cy="318924"/>
          </a:xfrm>
          <a:prstGeom prst="wedgeRectCallout">
            <a:avLst>
              <a:gd name="adj1" fmla="val -38023"/>
              <a:gd name="adj2" fmla="val -120347"/>
            </a:avLst>
          </a:prstGeom>
        </p:spPr>
        <p:style>
          <a:lnRef idx="1">
            <a:schemeClr val="accent2"/>
          </a:lnRef>
          <a:fillRef idx="2">
            <a:schemeClr val="accent2"/>
          </a:fillRef>
          <a:effectRef idx="1">
            <a:schemeClr val="accent2"/>
          </a:effectRef>
          <a:fontRef idx="minor">
            <a:schemeClr val="dk1"/>
          </a:fontRef>
        </p:style>
        <p:txBody>
          <a:bodyPr wrap="none" tIns="36000" bIns="36000" rtlCol="0" anchor="ctr">
            <a:spAutoFit/>
          </a:bodyPr>
          <a:lstStyle/>
          <a:p>
            <a:pPr algn="ctr"/>
            <a:r>
              <a:rPr lang="en-US" altLang="ja-JP" sz="1600" dirty="0"/>
              <a:t>now the </a:t>
            </a:r>
            <a:r>
              <a:rPr lang="en-US" altLang="ja-JP" sz="1600" dirty="0" smtClean="0"/>
              <a:t>properties refer </a:t>
            </a:r>
            <a:r>
              <a:rPr lang="en-US" altLang="ja-JP" sz="1600" dirty="0"/>
              <a:t>to item in the </a:t>
            </a:r>
            <a:r>
              <a:rPr lang="en-US" altLang="ja-JP" sz="1600" dirty="0" smtClean="0"/>
              <a:t>list input</a:t>
            </a:r>
            <a:endParaRPr lang="ja-JP" altLang="en-US" sz="1600" dirty="0"/>
          </a:p>
        </p:txBody>
      </p:sp>
      <p:sp>
        <p:nvSpPr>
          <p:cNvPr id="10" name="テキスト ボックス 9"/>
          <p:cNvSpPr txBox="1"/>
          <p:nvPr/>
        </p:nvSpPr>
        <p:spPr>
          <a:xfrm>
            <a:off x="6272213" y="3357563"/>
            <a:ext cx="2222331" cy="138499"/>
          </a:xfrm>
          <a:prstGeom prst="rect">
            <a:avLst/>
          </a:prstGeom>
          <a:solidFill>
            <a:srgbClr val="E6F6FB"/>
          </a:solidFill>
        </p:spPr>
        <p:txBody>
          <a:bodyPr wrap="none" lIns="36000" tIns="0" rIns="36000" bIns="0" rtlCol="0">
            <a:spAutoFit/>
          </a:bodyPr>
          <a:lstStyle/>
          <a:p>
            <a:r>
              <a:rPr kumimoji="1" lang="en-US" altLang="ja-JP" sz="900" dirty="0" smtClean="0">
                <a:solidFill>
                  <a:srgbClr val="009FDB"/>
                </a:solidFill>
              </a:rPr>
              <a:t>{“</a:t>
            </a:r>
            <a:r>
              <a:rPr kumimoji="1" lang="en-US" altLang="ja-JP" sz="900" dirty="0" err="1" smtClean="0">
                <a:solidFill>
                  <a:srgbClr val="009FDB"/>
                </a:solidFill>
              </a:rPr>
              <a:t>get_input</a:t>
            </a:r>
            <a:r>
              <a:rPr kumimoji="1" lang="en-US" altLang="ja-JP" sz="900" dirty="0" smtClean="0">
                <a:solidFill>
                  <a:srgbClr val="009FDB"/>
                </a:solidFill>
              </a:rPr>
              <a:t>”:[“</a:t>
            </a:r>
            <a:r>
              <a:rPr kumimoji="1" lang="en-US" altLang="ja-JP" sz="900" dirty="0" err="1" smtClean="0">
                <a:solidFill>
                  <a:srgbClr val="009FDB"/>
                </a:solidFill>
              </a:rPr>
              <a:t>locations”,”INDEX”,”</a:t>
            </a:r>
            <a:r>
              <a:rPr lang="en-US" altLang="ja-JP" sz="900" dirty="0" err="1" smtClean="0">
                <a:solidFill>
                  <a:srgbClr val="009FDB"/>
                </a:solidFill>
              </a:rPr>
              <a:t>address</a:t>
            </a:r>
            <a:r>
              <a:rPr kumimoji="1" lang="en-US" altLang="ja-JP" sz="900" dirty="0" smtClean="0">
                <a:solidFill>
                  <a:srgbClr val="009FDB"/>
                </a:solidFill>
              </a:rPr>
              <a:t>”]}</a:t>
            </a:r>
            <a:endParaRPr kumimoji="1" lang="ja-JP" altLang="en-US" sz="900" dirty="0">
              <a:solidFill>
                <a:srgbClr val="009FDB"/>
              </a:solidFill>
            </a:endParaRPr>
          </a:p>
        </p:txBody>
      </p:sp>
      <p:sp>
        <p:nvSpPr>
          <p:cNvPr id="13" name="テキスト ボックス 12"/>
          <p:cNvSpPr txBox="1"/>
          <p:nvPr/>
        </p:nvSpPr>
        <p:spPr>
          <a:xfrm>
            <a:off x="6300787" y="5475968"/>
            <a:ext cx="2236757" cy="138499"/>
          </a:xfrm>
          <a:prstGeom prst="rect">
            <a:avLst/>
          </a:prstGeom>
          <a:solidFill>
            <a:srgbClr val="F8F8F8"/>
          </a:solidFill>
        </p:spPr>
        <p:txBody>
          <a:bodyPr wrap="none" lIns="36000" tIns="0" rIns="36000" bIns="0" rtlCol="0">
            <a:spAutoFit/>
          </a:bodyPr>
          <a:lstStyle/>
          <a:p>
            <a:r>
              <a:rPr kumimoji="1" lang="en-US" altLang="ja-JP" sz="900" dirty="0" smtClean="0">
                <a:solidFill>
                  <a:schemeClr val="bg2">
                    <a:lumMod val="75000"/>
                  </a:schemeClr>
                </a:solidFill>
              </a:rPr>
              <a:t>{“</a:t>
            </a:r>
            <a:r>
              <a:rPr kumimoji="1" lang="en-US" altLang="ja-JP" sz="900" dirty="0" err="1" smtClean="0">
                <a:solidFill>
                  <a:schemeClr val="bg2">
                    <a:lumMod val="75000"/>
                  </a:schemeClr>
                </a:solidFill>
              </a:rPr>
              <a:t>get_input</a:t>
            </a:r>
            <a:r>
              <a:rPr kumimoji="1" lang="en-US" altLang="ja-JP" sz="900" dirty="0" smtClean="0">
                <a:solidFill>
                  <a:schemeClr val="bg2">
                    <a:lumMod val="75000"/>
                  </a:schemeClr>
                </a:solidFill>
              </a:rPr>
              <a:t>”:[“</a:t>
            </a:r>
            <a:r>
              <a:rPr kumimoji="1" lang="en-US" altLang="ja-JP" sz="900" dirty="0" err="1" smtClean="0">
                <a:solidFill>
                  <a:schemeClr val="bg2">
                    <a:lumMod val="75000"/>
                  </a:schemeClr>
                </a:solidFill>
              </a:rPr>
              <a:t>locations”,”INDEX”,”location</a:t>
            </a:r>
            <a:r>
              <a:rPr kumimoji="1" lang="en-US" altLang="ja-JP" sz="900" dirty="0" smtClean="0">
                <a:solidFill>
                  <a:schemeClr val="bg2">
                    <a:lumMod val="75000"/>
                  </a:schemeClr>
                </a:solidFill>
              </a:rPr>
              <a:t>”]}</a:t>
            </a:r>
            <a:endParaRPr kumimoji="1" lang="ja-JP" altLang="en-US" sz="900" dirty="0">
              <a:solidFill>
                <a:schemeClr val="bg2">
                  <a:lumMod val="75000"/>
                </a:schemeClr>
              </a:solidFill>
            </a:endParaRPr>
          </a:p>
        </p:txBody>
      </p:sp>
      <p:sp>
        <p:nvSpPr>
          <p:cNvPr id="3" name="スライド番号プレースホルダー 2"/>
          <p:cNvSpPr>
            <a:spLocks noGrp="1"/>
          </p:cNvSpPr>
          <p:nvPr>
            <p:ph type="sldNum" sz="quarter" idx="4"/>
          </p:nvPr>
        </p:nvSpPr>
        <p:spPr/>
        <p:txBody>
          <a:bodyPr/>
          <a:lstStyle/>
          <a:p>
            <a:fld id="{385590E5-57D4-4004-8489-08DEED0A8847}" type="slidenum">
              <a:rPr kumimoji="1" lang="ja-JP" altLang="en-US" smtClean="0"/>
              <a:t>8</a:t>
            </a:fld>
            <a:endParaRPr kumimoji="1" lang="ja-JP" altLang="en-US"/>
          </a:p>
        </p:txBody>
      </p:sp>
    </p:spTree>
    <p:extLst>
      <p:ext uri="{BB962C8B-B14F-4D97-AF65-F5344CB8AC3E}">
        <p14:creationId xmlns:p14="http://schemas.microsoft.com/office/powerpoint/2010/main" val="391267325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normAutofit fontScale="90000"/>
          </a:bodyPr>
          <a:lstStyle/>
          <a:p>
            <a:r>
              <a:rPr lang="en-US" altLang="ja-JP" dirty="0"/>
              <a:t>UI to TOSCA Mapping (Properties)</a:t>
            </a:r>
            <a:endParaRPr kumimoji="1" lang="ja-JP" altLang="en-US" dirty="0"/>
          </a:p>
        </p:txBody>
      </p:sp>
      <p:grpSp>
        <p:nvGrpSpPr>
          <p:cNvPr id="2" name="グループ化 1"/>
          <p:cNvGrpSpPr/>
          <p:nvPr/>
        </p:nvGrpSpPr>
        <p:grpSpPr>
          <a:xfrm>
            <a:off x="122664" y="1105759"/>
            <a:ext cx="7850830" cy="5040000"/>
            <a:chOff x="3144644" y="1105759"/>
            <a:chExt cx="7850830" cy="5040000"/>
          </a:xfrm>
        </p:grpSpPr>
        <p:pic>
          <p:nvPicPr>
            <p:cNvPr id="9" name="図 8"/>
            <p:cNvPicPr>
              <a:picLocks noChangeAspect="1"/>
            </p:cNvPicPr>
            <p:nvPr/>
          </p:nvPicPr>
          <p:blipFill rotWithShape="1">
            <a:blip r:embed="rId3"/>
            <a:srcRect l="20847" r="12685" b="12419"/>
            <a:stretch/>
          </p:blipFill>
          <p:spPr>
            <a:xfrm>
              <a:off x="3144644" y="1105759"/>
              <a:ext cx="7850830" cy="5040000"/>
            </a:xfrm>
            <a:prstGeom prst="rect">
              <a:avLst/>
            </a:prstGeom>
            <a:ln>
              <a:noFill/>
            </a:ln>
            <a:effectLst>
              <a:outerShdw blurRad="292100" dist="139700" dir="2700000" algn="tl" rotWithShape="0">
                <a:srgbClr val="333333">
                  <a:alpha val="65000"/>
                </a:srgbClr>
              </a:outerShdw>
            </a:effectLst>
          </p:spPr>
        </p:pic>
        <p:sp>
          <p:nvSpPr>
            <p:cNvPr id="10" name="テキスト ボックス 9"/>
            <p:cNvSpPr txBox="1"/>
            <p:nvPr/>
          </p:nvSpPr>
          <p:spPr>
            <a:xfrm>
              <a:off x="6729412" y="3843338"/>
              <a:ext cx="2470796" cy="153888"/>
            </a:xfrm>
            <a:prstGeom prst="rect">
              <a:avLst/>
            </a:prstGeom>
            <a:solidFill>
              <a:srgbClr val="E6F6FB"/>
            </a:solidFill>
          </p:spPr>
          <p:txBody>
            <a:bodyPr wrap="none" lIns="36000" tIns="0" rIns="36000" bIns="0" rtlCol="0">
              <a:spAutoFit/>
            </a:bodyPr>
            <a:lstStyle/>
            <a:p>
              <a:r>
                <a:rPr kumimoji="1" lang="en-US" altLang="ja-JP" sz="1000" dirty="0" smtClean="0">
                  <a:solidFill>
                    <a:srgbClr val="009FDB"/>
                  </a:solidFill>
                </a:rPr>
                <a:t>{“</a:t>
              </a:r>
              <a:r>
                <a:rPr kumimoji="1" lang="en-US" altLang="ja-JP" sz="1000" dirty="0" err="1" smtClean="0">
                  <a:solidFill>
                    <a:srgbClr val="009FDB"/>
                  </a:solidFill>
                </a:rPr>
                <a:t>get_input</a:t>
              </a:r>
              <a:r>
                <a:rPr kumimoji="1" lang="en-US" altLang="ja-JP" sz="1000" dirty="0" smtClean="0">
                  <a:solidFill>
                    <a:srgbClr val="009FDB"/>
                  </a:solidFill>
                </a:rPr>
                <a:t>”:[“</a:t>
              </a:r>
              <a:r>
                <a:rPr kumimoji="1" lang="en-US" altLang="ja-JP" sz="1000" dirty="0" err="1" smtClean="0">
                  <a:solidFill>
                    <a:srgbClr val="009FDB"/>
                  </a:solidFill>
                </a:rPr>
                <a:t>locations”,”INDEX”,”location</a:t>
              </a:r>
              <a:r>
                <a:rPr kumimoji="1" lang="en-US" altLang="ja-JP" sz="1000" dirty="0" smtClean="0">
                  <a:solidFill>
                    <a:srgbClr val="009FDB"/>
                  </a:solidFill>
                </a:rPr>
                <a:t>”]}</a:t>
              </a:r>
              <a:endParaRPr kumimoji="1" lang="ja-JP" altLang="en-US" sz="1000" dirty="0">
                <a:solidFill>
                  <a:srgbClr val="009FDB"/>
                </a:solidFill>
              </a:endParaRPr>
            </a:p>
          </p:txBody>
        </p:sp>
        <p:sp>
          <p:nvSpPr>
            <p:cNvPr id="11" name="テキスト ボックス 10"/>
            <p:cNvSpPr txBox="1"/>
            <p:nvPr/>
          </p:nvSpPr>
          <p:spPr>
            <a:xfrm>
              <a:off x="6761162" y="4211638"/>
              <a:ext cx="2456369" cy="153888"/>
            </a:xfrm>
            <a:prstGeom prst="rect">
              <a:avLst/>
            </a:prstGeom>
            <a:solidFill>
              <a:srgbClr val="F8F8F8"/>
            </a:solidFill>
          </p:spPr>
          <p:txBody>
            <a:bodyPr wrap="none" lIns="36000" tIns="0" rIns="36000" bIns="0" rtlCol="0">
              <a:spAutoFit/>
            </a:bodyPr>
            <a:lstStyle/>
            <a:p>
              <a:r>
                <a:rPr kumimoji="1" lang="en-US" altLang="ja-JP" sz="1000" dirty="0" smtClean="0">
                  <a:solidFill>
                    <a:schemeClr val="bg1">
                      <a:lumMod val="65000"/>
                    </a:schemeClr>
                  </a:solidFill>
                </a:rPr>
                <a:t>{“</a:t>
              </a:r>
              <a:r>
                <a:rPr kumimoji="1" lang="en-US" altLang="ja-JP" sz="1000" dirty="0" err="1" smtClean="0">
                  <a:solidFill>
                    <a:schemeClr val="bg1">
                      <a:lumMod val="65000"/>
                    </a:schemeClr>
                  </a:solidFill>
                </a:rPr>
                <a:t>get_input</a:t>
              </a:r>
              <a:r>
                <a:rPr kumimoji="1" lang="en-US" altLang="ja-JP" sz="1000" dirty="0" smtClean="0">
                  <a:solidFill>
                    <a:schemeClr val="bg1">
                      <a:lumMod val="65000"/>
                    </a:schemeClr>
                  </a:solidFill>
                </a:rPr>
                <a:t>”:[“</a:t>
              </a:r>
              <a:r>
                <a:rPr kumimoji="1" lang="en-US" altLang="ja-JP" sz="1000" dirty="0" err="1" smtClean="0">
                  <a:solidFill>
                    <a:schemeClr val="bg1">
                      <a:lumMod val="65000"/>
                    </a:schemeClr>
                  </a:solidFill>
                </a:rPr>
                <a:t>locations”,”INDEX”,”address</a:t>
              </a:r>
              <a:r>
                <a:rPr kumimoji="1" lang="en-US" altLang="ja-JP" sz="1000" dirty="0" smtClean="0">
                  <a:solidFill>
                    <a:schemeClr val="bg1">
                      <a:lumMod val="65000"/>
                    </a:schemeClr>
                  </a:solidFill>
                </a:rPr>
                <a:t>”]}</a:t>
              </a:r>
              <a:endParaRPr kumimoji="1" lang="ja-JP" altLang="en-US" sz="1000" dirty="0">
                <a:solidFill>
                  <a:schemeClr val="bg1">
                    <a:lumMod val="65000"/>
                  </a:schemeClr>
                </a:solidFill>
              </a:endParaRPr>
            </a:p>
          </p:txBody>
        </p:sp>
        <p:sp>
          <p:nvSpPr>
            <p:cNvPr id="12" name="テキスト ボックス 11"/>
            <p:cNvSpPr txBox="1"/>
            <p:nvPr/>
          </p:nvSpPr>
          <p:spPr>
            <a:xfrm>
              <a:off x="3560778" y="3817888"/>
              <a:ext cx="451012" cy="138499"/>
            </a:xfrm>
            <a:prstGeom prst="rect">
              <a:avLst/>
            </a:prstGeom>
            <a:solidFill>
              <a:srgbClr val="F8F8F8"/>
            </a:solidFill>
          </p:spPr>
          <p:txBody>
            <a:bodyPr wrap="none" lIns="36000" tIns="0" rIns="36000" bIns="0" rtlCol="0">
              <a:spAutoFit/>
            </a:bodyPr>
            <a:lstStyle/>
            <a:p>
              <a:r>
                <a:rPr kumimoji="1" lang="en-US" altLang="ja-JP" sz="900" dirty="0" smtClean="0">
                  <a:solidFill>
                    <a:srgbClr val="009FDB"/>
                  </a:solidFill>
                </a:rPr>
                <a:t>location</a:t>
              </a:r>
              <a:endParaRPr kumimoji="1" lang="ja-JP" altLang="en-US" sz="900" dirty="0">
                <a:solidFill>
                  <a:srgbClr val="009FDB"/>
                </a:solidFill>
              </a:endParaRPr>
            </a:p>
          </p:txBody>
        </p:sp>
      </p:grpSp>
      <p:sp>
        <p:nvSpPr>
          <p:cNvPr id="7" name="テキスト ボックス 6"/>
          <p:cNvSpPr txBox="1"/>
          <p:nvPr/>
        </p:nvSpPr>
        <p:spPr>
          <a:xfrm>
            <a:off x="6755329" y="1378990"/>
            <a:ext cx="5186035" cy="4493538"/>
          </a:xfrm>
          <a:prstGeom prst="rect">
            <a:avLst/>
          </a:prstGeom>
          <a:solidFill>
            <a:schemeClr val="bg1"/>
          </a:solidFill>
          <a:ln>
            <a:solidFill>
              <a:schemeClr val="tx1"/>
            </a:solidFill>
          </a:ln>
        </p:spPr>
        <p:txBody>
          <a:bodyPr wrap="none" rtlCol="0">
            <a:spAutoFit/>
          </a:bodyPr>
          <a:lstStyle/>
          <a:p>
            <a:r>
              <a:rPr lang="en-US" altLang="ja-JP" sz="1100" dirty="0" err="1">
                <a:latin typeface="Consolas" panose="020B0609020204030204" pitchFamily="49" charset="0"/>
                <a:cs typeface="Consolas" panose="020B0609020204030204" pitchFamily="49" charset="0"/>
              </a:rPr>
              <a:t>tosca_definitions_version</a:t>
            </a:r>
            <a:r>
              <a:rPr lang="en-US" altLang="ja-JP" sz="1100" dirty="0">
                <a:latin typeface="Consolas" panose="020B0609020204030204" pitchFamily="49" charset="0"/>
                <a:cs typeface="Consolas" panose="020B0609020204030204" pitchFamily="49" charset="0"/>
              </a:rPr>
              <a:t>: tosca_simple_yaml_1_2</a:t>
            </a:r>
          </a:p>
          <a:p>
            <a:r>
              <a:rPr lang="en-US" altLang="ja-JP" sz="1100" dirty="0">
                <a:latin typeface="Consolas" panose="020B0609020204030204" pitchFamily="49" charset="0"/>
                <a:cs typeface="Consolas" panose="020B0609020204030204" pitchFamily="49" charset="0"/>
              </a:rPr>
              <a:t>description: Template for deploying SD-WAN with a variable </a:t>
            </a:r>
            <a:r>
              <a:rPr lang="en-US" altLang="ja-JP" sz="1100" dirty="0" smtClean="0">
                <a:latin typeface="Consolas" panose="020B0609020204030204" pitchFamily="49" charset="0"/>
                <a:cs typeface="Consolas" panose="020B0609020204030204" pitchFamily="49" charset="0"/>
              </a:rPr>
              <a:t>number</a:t>
            </a:r>
          </a:p>
          <a:p>
            <a:r>
              <a:rPr lang="en-US" altLang="ja-JP" sz="1100" dirty="0" err="1" smtClean="0">
                <a:latin typeface="Consolas" panose="020B0609020204030204" pitchFamily="49" charset="0"/>
                <a:cs typeface="Consolas" panose="020B0609020204030204" pitchFamily="49" charset="0"/>
              </a:rPr>
              <a:t>data_types</a:t>
            </a:r>
            <a:r>
              <a:rPr lang="en-US" altLang="ja-JP" sz="1100" dirty="0" smtClean="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org.openecomp.datatypes.vfc.location</a:t>
            </a:r>
            <a:endParaRPr lang="en-US" altLang="ja-JP" sz="1100" dirty="0">
              <a:latin typeface="Consolas" panose="020B0609020204030204" pitchFamily="49" charset="0"/>
              <a:cs typeface="Consolas" panose="020B0609020204030204" pitchFamily="49" charset="0"/>
            </a:endParaRP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properties:</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location:</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type: string</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address:</a:t>
            </a:r>
          </a:p>
          <a:p>
            <a:r>
              <a:rPr lang="en-US" altLang="ja-JP" sz="1100" dirty="0" smtClean="0">
                <a:latin typeface="Consolas" panose="020B0609020204030204" pitchFamily="49" charset="0"/>
                <a:cs typeface="Consolas" panose="020B0609020204030204" pitchFamily="49" charset="0"/>
              </a:rPr>
              <a:t>        </a:t>
            </a:r>
            <a:r>
              <a:rPr lang="en-US" altLang="ja-JP" sz="1100" dirty="0">
                <a:latin typeface="Consolas" panose="020B0609020204030204" pitchFamily="49" charset="0"/>
                <a:cs typeface="Consolas" panose="020B0609020204030204" pitchFamily="49" charset="0"/>
              </a:rPr>
              <a:t>type: string</a:t>
            </a:r>
          </a:p>
          <a:p>
            <a:r>
              <a:rPr lang="en-US" altLang="ja-JP" sz="1100" dirty="0" err="1" smtClean="0">
                <a:latin typeface="Consolas" panose="020B0609020204030204" pitchFamily="49" charset="0"/>
                <a:cs typeface="Consolas" panose="020B0609020204030204" pitchFamily="49" charset="0"/>
              </a:rPr>
              <a:t>topology_template</a:t>
            </a:r>
            <a:r>
              <a:rPr lang="en-US" altLang="ja-JP" sz="1100" dirty="0">
                <a:latin typeface="Consolas" panose="020B0609020204030204" pitchFamily="49" charset="0"/>
                <a:cs typeface="Consolas" panose="020B0609020204030204" pitchFamily="49" charset="0"/>
              </a:rPr>
              <a:t>:</a:t>
            </a:r>
          </a:p>
          <a:p>
            <a:r>
              <a:rPr lang="en-US" altLang="ja-JP" sz="1100" dirty="0" smtClean="0">
                <a:latin typeface="Consolas" panose="020B0609020204030204" pitchFamily="49" charset="0"/>
                <a:cs typeface="Consolas" panose="020B0609020204030204" pitchFamily="49" charset="0"/>
              </a:rPr>
              <a:t>inputs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numberOfSites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integer</a:t>
            </a:r>
          </a:p>
          <a:p>
            <a:r>
              <a:rPr lang="en-US" altLang="ja-JP" sz="1100" dirty="0">
                <a:latin typeface="Consolas" panose="020B0609020204030204" pitchFamily="49" charset="0"/>
                <a:cs typeface="Consolas" panose="020B0609020204030204" pitchFamily="49" charset="0"/>
              </a:rPr>
              <a:t>    locations:</a:t>
            </a:r>
          </a:p>
          <a:p>
            <a:r>
              <a:rPr lang="en-US" altLang="ja-JP" sz="1100" dirty="0">
                <a:latin typeface="Consolas" panose="020B0609020204030204" pitchFamily="49" charset="0"/>
                <a:cs typeface="Consolas" panose="020B0609020204030204" pitchFamily="49" charset="0"/>
              </a:rPr>
              <a:t>      type: list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entry_schema</a:t>
            </a:r>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org.openecomp.datatypes.vfc.location</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node_templates</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sdwan</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VPN</a:t>
            </a:r>
          </a:p>
          <a:p>
            <a:r>
              <a:rPr lang="en-US" altLang="ja-JP" sz="1100" dirty="0">
                <a:latin typeface="Consolas" panose="020B0609020204030204" pitchFamily="49" charset="0"/>
                <a:cs typeface="Consolas" panose="020B0609020204030204" pitchFamily="49" charset="0"/>
              </a:rPr>
              <a:t>    </a:t>
            </a:r>
            <a:r>
              <a:rPr lang="en-US" altLang="ja-JP" sz="1100" dirty="0" err="1">
                <a:latin typeface="Consolas" panose="020B0609020204030204" pitchFamily="49" charset="0"/>
                <a:cs typeface="Consolas" panose="020B0609020204030204" pitchFamily="49" charset="0"/>
              </a:rPr>
              <a:t>vpe</a:t>
            </a:r>
            <a:r>
              <a:rPr lang="en-US" altLang="ja-JP" sz="1100" dirty="0">
                <a:latin typeface="Consolas" panose="020B0609020204030204" pitchFamily="49" charset="0"/>
                <a:cs typeface="Consolas" panose="020B0609020204030204" pitchFamily="49" charset="0"/>
              </a:rPr>
              <a:t>:</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site:</a:t>
            </a:r>
          </a:p>
          <a:p>
            <a:r>
              <a:rPr lang="en-US" altLang="ja-JP" sz="1100" dirty="0">
                <a:latin typeface="Consolas" panose="020B0609020204030204" pitchFamily="49" charset="0"/>
                <a:cs typeface="Consolas" panose="020B0609020204030204" pitchFamily="49" charset="0"/>
              </a:rPr>
              <a:t>      type: </a:t>
            </a:r>
            <a:r>
              <a:rPr lang="en-US" altLang="ja-JP" sz="1100" dirty="0" err="1">
                <a:latin typeface="Consolas" panose="020B0609020204030204" pitchFamily="49" charset="0"/>
                <a:cs typeface="Consolas" panose="020B0609020204030204" pitchFamily="49" charset="0"/>
              </a:rPr>
              <a:t>VPNSite</a:t>
            </a:r>
            <a:endParaRPr lang="en-US" altLang="ja-JP" sz="1100" dirty="0">
              <a:latin typeface="Consolas" panose="020B0609020204030204" pitchFamily="49" charset="0"/>
              <a:cs typeface="Consolas" panose="020B0609020204030204" pitchFamily="49" charset="0"/>
            </a:endParaRPr>
          </a:p>
          <a:p>
            <a:r>
              <a:rPr lang="en-US" altLang="ja-JP" sz="1100" dirty="0">
                <a:latin typeface="Consolas" panose="020B0609020204030204" pitchFamily="49" charset="0"/>
                <a:cs typeface="Consolas" panose="020B0609020204030204" pitchFamily="49" charset="0"/>
              </a:rPr>
              <a:t>      properties:</a:t>
            </a:r>
          </a:p>
          <a:p>
            <a:r>
              <a:rPr lang="en-US" altLang="ja-JP" sz="1100" b="1" dirty="0">
                <a:solidFill>
                  <a:srgbClr val="FF0000"/>
                </a:solidFill>
                <a:latin typeface="Consolas" panose="020B0609020204030204" pitchFamily="49" charset="0"/>
                <a:cs typeface="Consolas" panose="020B0609020204030204" pitchFamily="49" charset="0"/>
              </a:rPr>
              <a:t>        location: { </a:t>
            </a:r>
            <a:r>
              <a:rPr lang="en-US" altLang="ja-JP" sz="1100" b="1" dirty="0" err="1">
                <a:solidFill>
                  <a:srgbClr val="FF0000"/>
                </a:solidFill>
                <a:latin typeface="Consolas" panose="020B0609020204030204" pitchFamily="49" charset="0"/>
                <a:cs typeface="Consolas" panose="020B0609020204030204" pitchFamily="49" charset="0"/>
              </a:rPr>
              <a:t>get_input</a:t>
            </a:r>
            <a:r>
              <a:rPr lang="en-US" altLang="ja-JP" sz="1100" b="1" dirty="0">
                <a:solidFill>
                  <a:srgbClr val="FF0000"/>
                </a:solidFill>
                <a:latin typeface="Consolas" panose="020B0609020204030204" pitchFamily="49" charset="0"/>
                <a:cs typeface="Consolas" panose="020B0609020204030204" pitchFamily="49" charset="0"/>
              </a:rPr>
              <a:t>: [ locations, INDEX, location ] }</a:t>
            </a:r>
          </a:p>
          <a:p>
            <a:r>
              <a:rPr lang="en-US" altLang="ja-JP" sz="1100" b="1" dirty="0">
                <a:solidFill>
                  <a:srgbClr val="FF0000"/>
                </a:solidFill>
                <a:latin typeface="Consolas" panose="020B0609020204030204" pitchFamily="49" charset="0"/>
                <a:cs typeface="Consolas" panose="020B0609020204030204" pitchFamily="49" charset="0"/>
              </a:rPr>
              <a:t>        address: { </a:t>
            </a:r>
            <a:r>
              <a:rPr lang="en-US" altLang="ja-JP" sz="1100" b="1" dirty="0" err="1">
                <a:solidFill>
                  <a:srgbClr val="FF0000"/>
                </a:solidFill>
                <a:latin typeface="Consolas" panose="020B0609020204030204" pitchFamily="49" charset="0"/>
                <a:cs typeface="Consolas" panose="020B0609020204030204" pitchFamily="49" charset="0"/>
              </a:rPr>
              <a:t>get_input</a:t>
            </a:r>
            <a:r>
              <a:rPr lang="en-US" altLang="ja-JP" sz="1100" b="1" dirty="0">
                <a:solidFill>
                  <a:srgbClr val="FF0000"/>
                </a:solidFill>
                <a:latin typeface="Consolas" panose="020B0609020204030204" pitchFamily="49" charset="0"/>
                <a:cs typeface="Consolas" panose="020B0609020204030204" pitchFamily="49" charset="0"/>
              </a:rPr>
              <a:t>: [ locations, INDEX, address ] }</a:t>
            </a:r>
          </a:p>
        </p:txBody>
      </p:sp>
      <p:cxnSp>
        <p:nvCxnSpPr>
          <p:cNvPr id="4" name="直線矢印コネクタ 3"/>
          <p:cNvCxnSpPr/>
          <p:nvPr/>
        </p:nvCxnSpPr>
        <p:spPr>
          <a:xfrm>
            <a:off x="6178228" y="4133850"/>
            <a:ext cx="1249494" cy="1440148"/>
          </a:xfrm>
          <a:prstGeom prst="straightConnector1">
            <a:avLst/>
          </a:prstGeom>
          <a:ln w="571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p:cNvSpPr>
            <a:spLocks noGrp="1"/>
          </p:cNvSpPr>
          <p:nvPr>
            <p:ph type="sldNum" sz="quarter" idx="4"/>
          </p:nvPr>
        </p:nvSpPr>
        <p:spPr/>
        <p:txBody>
          <a:bodyPr/>
          <a:lstStyle/>
          <a:p>
            <a:fld id="{385590E5-57D4-4004-8489-08DEED0A8847}" type="slidenum">
              <a:rPr kumimoji="1" lang="ja-JP" altLang="en-US" smtClean="0"/>
              <a:t>9</a:t>
            </a:fld>
            <a:endParaRPr kumimoji="1" lang="ja-JP" altLang="en-US"/>
          </a:p>
        </p:txBody>
      </p:sp>
    </p:spTree>
    <p:extLst>
      <p:ext uri="{BB962C8B-B14F-4D97-AF65-F5344CB8AC3E}">
        <p14:creationId xmlns:p14="http://schemas.microsoft.com/office/powerpoint/2010/main" val="4198690131"/>
      </p:ext>
    </p:extLst>
  </p:cSld>
  <p:clrMapOvr>
    <a:masterClrMapping/>
  </p:clrMapOvr>
  <p:transition>
    <p:wipe dir="r"/>
  </p:transition>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1542</TotalTime>
  <Words>1660</Words>
  <Application>Microsoft Office PowerPoint</Application>
  <PresentationFormat>ワイド画面</PresentationFormat>
  <Paragraphs>353</Paragraphs>
  <Slides>19</Slides>
  <Notes>13</Notes>
  <HiddenSlides>0</HiddenSlides>
  <MMClips>0</MMClips>
  <ScaleCrop>false</ScaleCrop>
  <HeadingPairs>
    <vt:vector size="6" baseType="variant">
      <vt:variant>
        <vt:lpstr>使用されているフォント</vt:lpstr>
      </vt:variant>
      <vt:variant>
        <vt:i4>14</vt:i4>
      </vt:variant>
      <vt:variant>
        <vt:lpstr>テーマ</vt:lpstr>
      </vt:variant>
      <vt:variant>
        <vt:i4>2</vt:i4>
      </vt:variant>
      <vt:variant>
        <vt:lpstr>スライド タイトル</vt:lpstr>
      </vt:variant>
      <vt:variant>
        <vt:i4>19</vt:i4>
      </vt:variant>
    </vt:vector>
  </HeadingPairs>
  <TitlesOfParts>
    <vt:vector size="35" baseType="lpstr">
      <vt:lpstr>.AppleSystemUIFont</vt:lpstr>
      <vt:lpstr>DengXian</vt:lpstr>
      <vt:lpstr>DengXian Light</vt:lpstr>
      <vt:lpstr>Geneva</vt:lpstr>
      <vt:lpstr>Intel Clear Light</vt:lpstr>
      <vt:lpstr>Microsoft YaHei</vt:lpstr>
      <vt:lpstr>ＭＳ Ｐゴシック</vt:lpstr>
      <vt:lpstr>游ゴシック</vt:lpstr>
      <vt:lpstr>游ゴシック Light</vt:lpstr>
      <vt:lpstr>Arial</vt:lpstr>
      <vt:lpstr>Calibri</vt:lpstr>
      <vt:lpstr>Calibri Light</vt:lpstr>
      <vt:lpstr>Consolas</vt:lpstr>
      <vt:lpstr>Wingdings</vt:lpstr>
      <vt:lpstr>onap</vt:lpstr>
      <vt:lpstr>Thank you</vt:lpstr>
      <vt:lpstr>SDC enhancement - CCVPN Support Design of List Inputs in Service Template</vt:lpstr>
      <vt:lpstr>Background</vt:lpstr>
      <vt:lpstr>PowerPoint プレゼンテーション</vt:lpstr>
      <vt:lpstr>TOSCA Service Template Sample</vt:lpstr>
      <vt:lpstr>UI Enhancement for List Inputs</vt:lpstr>
      <vt:lpstr>UI Enhancement for List Inputs</vt:lpstr>
      <vt:lpstr>UI Enhancement for List Inputs</vt:lpstr>
      <vt:lpstr>UI Enhancement for List Inputs</vt:lpstr>
      <vt:lpstr>UI to TOSCA Mapping (Properties)</vt:lpstr>
      <vt:lpstr>UI to TOSCA Mapping (Inputs)</vt:lpstr>
      <vt:lpstr>Code Change Overview</vt:lpstr>
      <vt:lpstr>PowerPoint プレゼンテーション</vt:lpstr>
      <vt:lpstr>Code Change Overview for “Declare List Input” feature</vt:lpstr>
      <vt:lpstr>Code Changes in Back-End (Declare List Input)</vt:lpstr>
      <vt:lpstr>Data Structure in Titan</vt:lpstr>
      <vt:lpstr>Changes in catalog-model for service-specific datatype</vt:lpstr>
      <vt:lpstr>Changes in catalog-model to support new get_input syntax</vt:lpstr>
      <vt:lpstr>Generating TOSCA Model</vt:lpstr>
      <vt:lpstr>TOSCA parser changes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Fujii, Satoshi/藤井 理史</cp:lastModifiedBy>
  <cp:revision>108</cp:revision>
  <dcterms:created xsi:type="dcterms:W3CDTF">2019-03-14T06:44:57Z</dcterms:created>
  <dcterms:modified xsi:type="dcterms:W3CDTF">2019-04-01T10:50:38Z</dcterms:modified>
</cp:coreProperties>
</file>