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
  </p:notesMasterIdLst>
  <p:sldIdLst>
    <p:sldId id="258" r:id="rId2"/>
    <p:sldId id="259" r:id="rId3"/>
    <p:sldId id="277" r:id="rId4"/>
    <p:sldId id="278" r:id="rId5"/>
    <p:sldId id="279" r:id="rId6"/>
    <p:sldId id="27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306" autoAdjust="0"/>
  </p:normalViewPr>
  <p:slideViewPr>
    <p:cSldViewPr snapToGrid="0" snapToObjects="1">
      <p:cViewPr>
        <p:scale>
          <a:sx n="81" d="100"/>
          <a:sy n="81" d="100"/>
        </p:scale>
        <p:origin x="-300" y="186"/>
      </p:cViewPr>
      <p:guideLst>
        <p:guide orient="horz" pos="2160"/>
        <p:guide pos="3840"/>
      </p:guideLst>
    </p:cSldViewPr>
  </p:slideViewPr>
  <p:outlineViewPr>
    <p:cViewPr>
      <p:scale>
        <a:sx n="33" d="100"/>
        <a:sy n="33" d="100"/>
      </p:scale>
      <p:origin x="48" y="96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10/15/2019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ONAP+Security+coordination" TargetMode="External"/><Relationship Id="rId2" Type="http://schemas.openxmlformats.org/officeDocument/2006/relationships/hyperlink" Target="https://jira.onap.org/secure/RapidBoard.jspa?rapidView=10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jira.onap.org/browse/PORTAL-701" TargetMode="External"/><Relationship Id="rId2" Type="http://schemas.openxmlformats.org/officeDocument/2006/relationships/hyperlink" Target="https://wiki.onap.org/display/SV/El+Alto+Release" TargetMode="External"/><Relationship Id="rId1" Type="http://schemas.openxmlformats.org/officeDocument/2006/relationships/slideLayout" Target="../slideLayouts/slideLayout2.xml"/><Relationship Id="rId4" Type="http://schemas.openxmlformats.org/officeDocument/2006/relationships/hyperlink" Target="https://wiki.onap.org/display/DW/OJSI+Tickets+Status"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iki.onap.org/display/DW/Frankfurt+Release+Requirement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onap.org/pages/viewpage.action?pageId=71828809"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noProof="0" dirty="0"/>
              <a:t>ONAP Security Meeting</a:t>
            </a:r>
            <a:br>
              <a:rPr lang="en-GB" noProof="0" dirty="0"/>
            </a:br>
            <a:endParaRPr lang="en-GB" noProof="0" dirty="0"/>
          </a:p>
        </p:txBody>
      </p:sp>
      <p:sp>
        <p:nvSpPr>
          <p:cNvPr id="3" name="Subtitle 2"/>
          <p:cNvSpPr>
            <a:spLocks noGrp="1"/>
          </p:cNvSpPr>
          <p:nvPr>
            <p:ph type="subTitle" idx="1"/>
          </p:nvPr>
        </p:nvSpPr>
        <p:spPr/>
        <p:txBody>
          <a:bodyPr>
            <a:normAutofit/>
          </a:bodyPr>
          <a:lstStyle/>
          <a:p>
            <a:r>
              <a:rPr lang="en-GB" noProof="0" dirty="0" smtClean="0"/>
              <a:t>2019-10-15</a:t>
            </a:r>
            <a:endParaRPr lang="en-GB" noProof="0" dirty="0"/>
          </a:p>
        </p:txBody>
      </p:sp>
    </p:spTree>
    <p:extLst>
      <p:ext uri="{BB962C8B-B14F-4D97-AF65-F5344CB8AC3E}">
        <p14:creationId xmlns:p14="http://schemas.microsoft.com/office/powerpoint/2010/main" val="3303845637"/>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GB" noProof="0" dirty="0"/>
              <a:t>Agenda Topics General</a:t>
            </a:r>
          </a:p>
        </p:txBody>
      </p:sp>
      <p:sp>
        <p:nvSpPr>
          <p:cNvPr id="8" name="TextBox 7">
            <a:extLst>
              <a:ext uri="{FF2B5EF4-FFF2-40B4-BE49-F238E27FC236}">
                <a16:creationId xmlns="" xmlns:a16="http://schemas.microsoft.com/office/drawing/2014/main" id="{17127153-054D-4F36-BAF9-5638E931ECA4}"/>
              </a:ext>
            </a:extLst>
          </p:cNvPr>
          <p:cNvSpPr txBox="1"/>
          <p:nvPr/>
        </p:nvSpPr>
        <p:spPr>
          <a:xfrm>
            <a:off x="612512" y="1929459"/>
            <a:ext cx="9605386" cy="2246769"/>
          </a:xfrm>
          <a:prstGeom prst="rect">
            <a:avLst/>
          </a:prstGeom>
          <a:noFill/>
        </p:spPr>
        <p:txBody>
          <a:bodyPr wrap="none" rtlCol="0">
            <a:spAutoFit/>
          </a:bodyPr>
          <a:lstStyle/>
          <a:p>
            <a:r>
              <a:rPr lang="en-US" sz="2800" dirty="0"/>
              <a:t>Agenda topics are driven from Jira.</a:t>
            </a:r>
          </a:p>
          <a:p>
            <a:r>
              <a:rPr lang="en-US" sz="2800" dirty="0"/>
              <a:t>Security sub-committee Jira Kanban board: </a:t>
            </a:r>
            <a:endParaRPr lang="pl-PL" sz="2800" dirty="0"/>
          </a:p>
          <a:p>
            <a:r>
              <a:rPr lang="en-US" sz="2800" dirty="0">
                <a:hlinkClick r:id="rId2"/>
              </a:rPr>
              <a:t>https://jira.onap.org/secure/RapidBoard.jspa?rapidView=103</a:t>
            </a:r>
            <a:r>
              <a:rPr lang="en-US" sz="2800" dirty="0"/>
              <a:t> </a:t>
            </a:r>
          </a:p>
          <a:p>
            <a:r>
              <a:rPr lang="en-US" sz="2800" dirty="0"/>
              <a:t>As viewed in the security sub-committee coordination page: </a:t>
            </a:r>
          </a:p>
          <a:p>
            <a:r>
              <a:rPr lang="en-US" sz="2800" dirty="0">
                <a:hlinkClick r:id="rId3"/>
              </a:rPr>
              <a:t>https://wiki.onap.org/display/DW/ONAP+Security+coordination</a:t>
            </a:r>
            <a:r>
              <a:rPr lang="en-US" sz="2800" dirty="0"/>
              <a:t> </a:t>
            </a:r>
          </a:p>
        </p:txBody>
      </p:sp>
    </p:spTree>
    <p:extLst>
      <p:ext uri="{BB962C8B-B14F-4D97-AF65-F5344CB8AC3E}">
        <p14:creationId xmlns:p14="http://schemas.microsoft.com/office/powerpoint/2010/main" val="2451846625"/>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3</a:t>
            </a:fld>
            <a:endParaRPr lang="en-US" dirty="0">
              <a:solidFill>
                <a:prstClr val="black">
                  <a:alpha val="50000"/>
                </a:prstClr>
              </a:solidFill>
            </a:endParaRPr>
          </a:p>
        </p:txBody>
      </p:sp>
      <p:sp>
        <p:nvSpPr>
          <p:cNvPr id="3" name="Title 2">
            <a:extLst>
              <a:ext uri="{FF2B5EF4-FFF2-40B4-BE49-F238E27FC236}">
                <a16:creationId xmlns="" xmlns:a16="http://schemas.microsoft.com/office/drawing/2014/main" id="{86FB66FF-28DE-4513-84B5-86CC2C2C16C9}"/>
              </a:ext>
            </a:extLst>
          </p:cNvPr>
          <p:cNvSpPr>
            <a:spLocks noGrp="1"/>
          </p:cNvSpPr>
          <p:nvPr>
            <p:ph type="title"/>
          </p:nvPr>
        </p:nvSpPr>
        <p:spPr/>
        <p:txBody>
          <a:bodyPr>
            <a:normAutofit fontScale="90000"/>
          </a:bodyPr>
          <a:lstStyle/>
          <a:p>
            <a:r>
              <a:rPr lang="en-GB" noProof="0" dirty="0" smtClean="0"/>
              <a:t>Agenda </a:t>
            </a:r>
            <a:r>
              <a:rPr lang="en-GB" dirty="0" smtClean="0"/>
              <a:t>&amp;</a:t>
            </a:r>
            <a:r>
              <a:rPr lang="en-GB" noProof="0" dirty="0" smtClean="0"/>
              <a:t> Minutes </a:t>
            </a:r>
            <a:endParaRPr lang="en-GB" noProof="0" dirty="0"/>
          </a:p>
        </p:txBody>
      </p:sp>
      <p:sp>
        <p:nvSpPr>
          <p:cNvPr id="4" name="Text Placeholder 3">
            <a:extLst>
              <a:ext uri="{FF2B5EF4-FFF2-40B4-BE49-F238E27FC236}">
                <a16:creationId xmlns="" xmlns:a16="http://schemas.microsoft.com/office/drawing/2014/main" id="{C51B6556-F4BA-4201-8F5E-C57BC7E8DDBA}"/>
              </a:ext>
            </a:extLst>
          </p:cNvPr>
          <p:cNvSpPr>
            <a:spLocks noGrp="1"/>
          </p:cNvSpPr>
          <p:nvPr>
            <p:ph type="body" sz="quarter" idx="10"/>
          </p:nvPr>
        </p:nvSpPr>
        <p:spPr>
          <a:xfrm>
            <a:off x="314325" y="662250"/>
            <a:ext cx="11506200" cy="5579433"/>
          </a:xfrm>
        </p:spPr>
        <p:txBody>
          <a:bodyPr>
            <a:noAutofit/>
          </a:bodyPr>
          <a:lstStyle/>
          <a:p>
            <a:pPr marL="0" indent="0">
              <a:buNone/>
            </a:pPr>
            <a:endParaRPr lang="en-GB" sz="1600" noProof="0" dirty="0" smtClean="0"/>
          </a:p>
          <a:p>
            <a:pPr marL="457200" lvl="1" indent="0">
              <a:buNone/>
            </a:pPr>
            <a:r>
              <a:rPr lang="en-GB" sz="1800" i="1" dirty="0" smtClean="0"/>
              <a:t>El Alto items:</a:t>
            </a:r>
          </a:p>
          <a:p>
            <a:pPr lvl="1"/>
            <a:r>
              <a:rPr lang="en-GB" sz="1800" i="1" dirty="0" smtClean="0"/>
              <a:t>Release key achievements from SECCOM perspective (to be answered to Amar’s e-mail):</a:t>
            </a:r>
          </a:p>
          <a:p>
            <a:pPr marL="457200" lvl="1" indent="0">
              <a:buNone/>
            </a:pPr>
            <a:r>
              <a:rPr lang="en-GB" sz="1800" i="1" dirty="0" smtClean="0"/>
              <a:t>State of ONAP security is improving. We are not there yet to say that ONAP is a secure piece of software but we are definitely going in the right direction.</a:t>
            </a:r>
          </a:p>
          <a:p>
            <a:pPr marL="457200" lvl="1" indent="0">
              <a:buNone/>
            </a:pPr>
            <a:r>
              <a:rPr lang="en-GB" sz="1800" i="1" dirty="0" smtClean="0"/>
              <a:t>Some key facts from this release:</a:t>
            </a:r>
          </a:p>
          <a:p>
            <a:pPr lvl="1"/>
            <a:r>
              <a:rPr lang="en-GB" sz="1800" i="1" dirty="0" smtClean="0"/>
              <a:t>Number of exposed HTTP ports has been significantly reduced (21 currently but I hope that we can reduce this number even more till Thursday)</a:t>
            </a:r>
          </a:p>
          <a:p>
            <a:pPr lvl="1"/>
            <a:r>
              <a:rPr lang="en-GB" sz="1800" i="1" dirty="0" smtClean="0"/>
              <a:t>12 CVEs has been fixed, 7 still being worked on (out of total 26)</a:t>
            </a:r>
          </a:p>
          <a:p>
            <a:pPr lvl="1"/>
            <a:r>
              <a:rPr lang="en-GB" sz="1800" i="1" dirty="0" smtClean="0"/>
              <a:t>44 OJSI tickets has been resolved and 19 still in progress (some may be fixed till Thursday but most will be probably deferred to Frankfurt), 66 still untouched.</a:t>
            </a:r>
          </a:p>
          <a:p>
            <a:pPr lvl="1"/>
            <a:r>
              <a:rPr lang="en-GB" sz="1800" i="1" dirty="0" smtClean="0"/>
              <a:t>Updating CII Badging answers (to be consulted with Tony):</a:t>
            </a:r>
          </a:p>
          <a:p>
            <a:pPr lvl="2"/>
            <a:r>
              <a:rPr lang="en-GB" sz="1400" i="1" dirty="0" smtClean="0"/>
              <a:t>Updates of projects representatives and adding Jim Baker as co-host</a:t>
            </a:r>
          </a:p>
          <a:p>
            <a:pPr lvl="2"/>
            <a:r>
              <a:rPr lang="en-GB" sz="1400" i="1" dirty="0" smtClean="0"/>
              <a:t>Updates of xxx projects answers in passing level</a:t>
            </a:r>
          </a:p>
          <a:p>
            <a:pPr lvl="2"/>
            <a:r>
              <a:rPr lang="en-GB" sz="1400" i="1" dirty="0" smtClean="0"/>
              <a:t>Updates of </a:t>
            </a:r>
            <a:r>
              <a:rPr lang="en-GB" sz="1400" i="1" dirty="0" err="1" smtClean="0"/>
              <a:t>yyy</a:t>
            </a:r>
            <a:r>
              <a:rPr lang="en-GB" sz="1400" i="1" dirty="0" smtClean="0"/>
              <a:t> projects answers in silver level</a:t>
            </a:r>
          </a:p>
          <a:p>
            <a:pPr lvl="2"/>
            <a:r>
              <a:rPr lang="en-GB" sz="1400" i="1" dirty="0" smtClean="0"/>
              <a:t>Updates of </a:t>
            </a:r>
            <a:r>
              <a:rPr lang="en-GB" sz="1400" i="1" dirty="0" err="1" smtClean="0"/>
              <a:t>yyy</a:t>
            </a:r>
            <a:r>
              <a:rPr lang="en-GB" sz="1400" i="1" dirty="0" smtClean="0"/>
              <a:t> projects answers in gold level</a:t>
            </a:r>
          </a:p>
          <a:p>
            <a:pPr lvl="1"/>
            <a:r>
              <a:rPr lang="en-GB" sz="1800" i="1" dirty="0" err="1" smtClean="0"/>
              <a:t>Analyzing</a:t>
            </a:r>
            <a:r>
              <a:rPr lang="en-GB" sz="1800" i="1" dirty="0" smtClean="0"/>
              <a:t> known vulnerabilities – first component upgrades were introduced by Portal project </a:t>
            </a:r>
            <a:r>
              <a:rPr lang="en-GB" sz="1800" i="1" dirty="0" err="1" smtClean="0"/>
              <a:t>Springframework</a:t>
            </a:r>
            <a:r>
              <a:rPr lang="en-GB" sz="1800" i="1" dirty="0" smtClean="0"/>
              <a:t>: from v 4.2.3 to 4.3.24. Next upgrades not yet pushed into ONAP </a:t>
            </a:r>
            <a:r>
              <a:rPr lang="en-GB" sz="1800" i="1" dirty="0" err="1" smtClean="0"/>
              <a:t>gerrit</a:t>
            </a:r>
            <a:r>
              <a:rPr lang="en-GB" sz="1800" i="1" dirty="0" smtClean="0"/>
              <a:t> due to resource constraints for testing the recent changes.</a:t>
            </a:r>
            <a:endParaRPr lang="en-GB" sz="1800" i="1" dirty="0"/>
          </a:p>
        </p:txBody>
      </p:sp>
    </p:spTree>
    <p:extLst>
      <p:ext uri="{BB962C8B-B14F-4D97-AF65-F5344CB8AC3E}">
        <p14:creationId xmlns:p14="http://schemas.microsoft.com/office/powerpoint/2010/main" val="3430052315"/>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4</a:t>
            </a:fld>
            <a:endParaRPr lang="en-US" dirty="0">
              <a:solidFill>
                <a:prstClr val="black">
                  <a:alpha val="50000"/>
                </a:prstClr>
              </a:solidFill>
            </a:endParaRPr>
          </a:p>
        </p:txBody>
      </p:sp>
      <p:sp>
        <p:nvSpPr>
          <p:cNvPr id="3" name="Title 2">
            <a:extLst>
              <a:ext uri="{FF2B5EF4-FFF2-40B4-BE49-F238E27FC236}">
                <a16:creationId xmlns="" xmlns:a16="http://schemas.microsoft.com/office/drawing/2014/main" id="{86FB66FF-28DE-4513-84B5-86CC2C2C16C9}"/>
              </a:ext>
            </a:extLst>
          </p:cNvPr>
          <p:cNvSpPr>
            <a:spLocks noGrp="1"/>
          </p:cNvSpPr>
          <p:nvPr>
            <p:ph type="title"/>
          </p:nvPr>
        </p:nvSpPr>
        <p:spPr/>
        <p:txBody>
          <a:bodyPr>
            <a:normAutofit fontScale="90000"/>
          </a:bodyPr>
          <a:lstStyle/>
          <a:p>
            <a:r>
              <a:rPr lang="en-GB" noProof="0" dirty="0" smtClean="0"/>
              <a:t>Agenda </a:t>
            </a:r>
            <a:r>
              <a:rPr lang="en-GB" dirty="0" smtClean="0"/>
              <a:t>&amp;</a:t>
            </a:r>
            <a:r>
              <a:rPr lang="en-GB" noProof="0" dirty="0" smtClean="0"/>
              <a:t> Minutes </a:t>
            </a:r>
            <a:endParaRPr lang="en-GB" noProof="0" dirty="0"/>
          </a:p>
        </p:txBody>
      </p:sp>
      <p:sp>
        <p:nvSpPr>
          <p:cNvPr id="4" name="Text Placeholder 3">
            <a:extLst>
              <a:ext uri="{FF2B5EF4-FFF2-40B4-BE49-F238E27FC236}">
                <a16:creationId xmlns="" xmlns:a16="http://schemas.microsoft.com/office/drawing/2014/main" id="{C51B6556-F4BA-4201-8F5E-C57BC7E8DDBA}"/>
              </a:ext>
            </a:extLst>
          </p:cNvPr>
          <p:cNvSpPr>
            <a:spLocks noGrp="1"/>
          </p:cNvSpPr>
          <p:nvPr>
            <p:ph type="body" sz="quarter" idx="10"/>
          </p:nvPr>
        </p:nvSpPr>
        <p:spPr>
          <a:xfrm>
            <a:off x="314325" y="662250"/>
            <a:ext cx="11506200" cy="5579433"/>
          </a:xfrm>
        </p:spPr>
        <p:txBody>
          <a:bodyPr>
            <a:noAutofit/>
          </a:bodyPr>
          <a:lstStyle/>
          <a:p>
            <a:pPr marL="0" indent="0">
              <a:buNone/>
            </a:pPr>
            <a:endParaRPr lang="en-GB" sz="1600" noProof="0" dirty="0" smtClean="0"/>
          </a:p>
          <a:p>
            <a:pPr marL="457200" lvl="1" indent="0">
              <a:buNone/>
            </a:pPr>
            <a:r>
              <a:rPr lang="en-GB" sz="1800" i="1" dirty="0" smtClean="0"/>
              <a:t>El Alto items:</a:t>
            </a:r>
            <a:endParaRPr lang="en-GB" sz="1400" i="1" dirty="0" smtClean="0"/>
          </a:p>
          <a:p>
            <a:pPr lvl="1"/>
            <a:r>
              <a:rPr lang="en-GB" sz="1800" i="1" dirty="0" smtClean="0"/>
              <a:t>Known vulnerabilities analysis - </a:t>
            </a:r>
            <a:r>
              <a:rPr lang="en-GB" sz="1800" i="1" dirty="0" smtClean="0">
                <a:hlinkClick r:id="rId2"/>
              </a:rPr>
              <a:t>ongoing</a:t>
            </a:r>
            <a:endParaRPr lang="en-GB" sz="1800" i="1" dirty="0" smtClean="0"/>
          </a:p>
          <a:p>
            <a:pPr lvl="1"/>
            <a:r>
              <a:rPr lang="en-GB" sz="1800" i="1" dirty="0" smtClean="0"/>
              <a:t>Synch with Portal team on their components upgrades – it seems that only few were upgraded – feedback from Portal team received under </a:t>
            </a:r>
            <a:r>
              <a:rPr lang="en-GB" sz="1800" i="1" dirty="0" err="1" smtClean="0"/>
              <a:t>jira</a:t>
            </a:r>
            <a:r>
              <a:rPr lang="en-GB" sz="1800" i="1" dirty="0" smtClean="0"/>
              <a:t> </a:t>
            </a:r>
            <a:r>
              <a:rPr lang="en-GB" sz="1800" i="1" dirty="0" smtClean="0">
                <a:hlinkClick r:id="rId3"/>
              </a:rPr>
              <a:t>ticket</a:t>
            </a:r>
            <a:r>
              <a:rPr lang="en-GB" sz="1800" i="1" dirty="0" smtClean="0"/>
              <a:t>. </a:t>
            </a:r>
          </a:p>
          <a:p>
            <a:pPr lvl="1"/>
            <a:r>
              <a:rPr lang="en-GB" sz="1800" i="1" dirty="0" smtClean="0"/>
              <a:t>OJSI tickets tracking – Jim/Pawel/Krzysztof/Amy</a:t>
            </a:r>
          </a:p>
          <a:p>
            <a:pPr lvl="2"/>
            <a:r>
              <a:rPr lang="en-GB" sz="1400" i="1" dirty="0" smtClean="0">
                <a:hlinkClick r:id="rId4"/>
              </a:rPr>
              <a:t>OJSI Dashboard</a:t>
            </a:r>
            <a:r>
              <a:rPr lang="en-GB" sz="1400" i="1" dirty="0" smtClean="0"/>
              <a:t> - Krzysztof</a:t>
            </a:r>
          </a:p>
          <a:p>
            <a:pPr lvl="2"/>
            <a:r>
              <a:rPr lang="en-GB" sz="1400" i="1" dirty="0" smtClean="0"/>
              <a:t>Krzysztof investigating the optimal way to incorporate the test</a:t>
            </a:r>
            <a:endParaRPr lang="en-GB" sz="1800" i="1" dirty="0" smtClean="0"/>
          </a:p>
          <a:p>
            <a:pPr lvl="1"/>
            <a:r>
              <a:rPr lang="en-GB" sz="1800" i="1" dirty="0" smtClean="0"/>
              <a:t>CII Badging updates – first positive feedbacks</a:t>
            </a:r>
          </a:p>
          <a:p>
            <a:pPr lvl="1"/>
            <a:r>
              <a:rPr lang="en-GB" sz="1800" i="1" dirty="0" smtClean="0"/>
              <a:t>Communication matrix – ongoing exchanges with Vijay</a:t>
            </a:r>
            <a:r>
              <a:rPr lang="pl-PL" sz="1800" i="1" dirty="0" smtClean="0"/>
              <a:t> – </a:t>
            </a:r>
            <a:r>
              <a:rPr lang="pl-PL" sz="1800" i="1" dirty="0" err="1" smtClean="0"/>
              <a:t>Krzysztof’s</a:t>
            </a:r>
            <a:r>
              <a:rPr lang="pl-PL" sz="1800" i="1" dirty="0" smtClean="0"/>
              <a:t> scripts </a:t>
            </a:r>
            <a:r>
              <a:rPr lang="pl-PL" sz="1800" i="1" dirty="0" err="1" smtClean="0"/>
              <a:t>would</a:t>
            </a:r>
            <a:r>
              <a:rPr lang="pl-PL" sz="1800" i="1" dirty="0" smtClean="0"/>
              <a:t> be </a:t>
            </a:r>
            <a:r>
              <a:rPr lang="pl-PL" sz="1800" i="1" dirty="0" err="1" smtClean="0"/>
              <a:t>very</a:t>
            </a:r>
            <a:r>
              <a:rPr lang="pl-PL" sz="1800" i="1" dirty="0" smtClean="0"/>
              <a:t> </a:t>
            </a:r>
            <a:r>
              <a:rPr lang="pl-PL" sz="1800" i="1" dirty="0" err="1" smtClean="0"/>
              <a:t>helpfull</a:t>
            </a:r>
            <a:r>
              <a:rPr lang="pl-PL" sz="1800" i="1" dirty="0" smtClean="0"/>
              <a:t> (</a:t>
            </a:r>
            <a:r>
              <a:rPr lang="pl-PL" sz="1800" i="1" dirty="0" err="1" smtClean="0"/>
              <a:t>both</a:t>
            </a:r>
            <a:r>
              <a:rPr lang="pl-PL" sz="1800" i="1" dirty="0" smtClean="0"/>
              <a:t> </a:t>
            </a:r>
            <a:r>
              <a:rPr lang="pl-PL" sz="1800" i="1" dirty="0" err="1" smtClean="0"/>
              <a:t>local</a:t>
            </a:r>
            <a:r>
              <a:rPr lang="pl-PL" sz="1800" i="1" dirty="0" smtClean="0"/>
              <a:t> host and </a:t>
            </a:r>
            <a:r>
              <a:rPr lang="pl-PL" sz="1800" i="1" dirty="0" err="1" smtClean="0"/>
              <a:t>external</a:t>
            </a:r>
            <a:r>
              <a:rPr lang="pl-PL" sz="1800" i="1" dirty="0" smtClean="0"/>
              <a:t> </a:t>
            </a:r>
            <a:r>
              <a:rPr lang="pl-PL" sz="1800" i="1" dirty="0" err="1" smtClean="0"/>
              <a:t>world</a:t>
            </a:r>
            <a:r>
              <a:rPr lang="pl-PL" sz="1800" i="1" dirty="0" smtClean="0"/>
              <a:t>)</a:t>
            </a:r>
            <a:endParaRPr lang="en-GB" sz="1800" i="1" dirty="0" smtClean="0"/>
          </a:p>
          <a:p>
            <a:pPr lvl="1"/>
            <a:r>
              <a:rPr lang="en-GB" sz="1800" i="1" dirty="0" smtClean="0"/>
              <a:t>Recommended upgrades – see presentation</a:t>
            </a:r>
          </a:p>
          <a:p>
            <a:pPr lvl="1"/>
            <a:r>
              <a:rPr lang="en-GB" sz="1800" i="1" dirty="0" smtClean="0"/>
              <a:t>Nexus IQ vs. </a:t>
            </a:r>
            <a:r>
              <a:rPr lang="en-GB" sz="1800" i="1" dirty="0" err="1" smtClean="0"/>
              <a:t>Whitesoftware</a:t>
            </a:r>
            <a:r>
              <a:rPr lang="en-GB" sz="1800" i="1" dirty="0" smtClean="0"/>
              <a:t> </a:t>
            </a:r>
          </a:p>
          <a:p>
            <a:pPr lvl="2"/>
            <a:r>
              <a:rPr lang="en-GB" sz="1400" i="1" dirty="0" smtClean="0"/>
              <a:t>Waiting for Dan’s feedback for </a:t>
            </a:r>
            <a:r>
              <a:rPr lang="en-GB" sz="1400" i="1" dirty="0" err="1" smtClean="0"/>
              <a:t>effectice</a:t>
            </a:r>
            <a:r>
              <a:rPr lang="en-GB" sz="1400" i="1" dirty="0" smtClean="0"/>
              <a:t>/ineffective</a:t>
            </a:r>
          </a:p>
          <a:p>
            <a:pPr lvl="2"/>
            <a:r>
              <a:rPr lang="en-GB" sz="1400" i="1" dirty="0" smtClean="0"/>
              <a:t>Waiting for Renan’s analysis for WS results – work ongoing</a:t>
            </a:r>
          </a:p>
          <a:p>
            <a:pPr lvl="2"/>
            <a:r>
              <a:rPr lang="en-GB" sz="1400" i="1" dirty="0" smtClean="0"/>
              <a:t>LFN is willing to add all ONAP projects under WS </a:t>
            </a:r>
            <a:r>
              <a:rPr lang="en-GB" sz="1400" i="1" dirty="0" err="1" smtClean="0"/>
              <a:t>jenkins</a:t>
            </a:r>
            <a:r>
              <a:rPr lang="en-GB" sz="1400" i="1" dirty="0" smtClean="0"/>
              <a:t> jobs</a:t>
            </a:r>
          </a:p>
          <a:p>
            <a:pPr lvl="1"/>
            <a:r>
              <a:rPr lang="en-GB" sz="1800" i="1" dirty="0" smtClean="0"/>
              <a:t>ODL synch meeting was finally organized  on 10th of October – </a:t>
            </a:r>
            <a:r>
              <a:rPr lang="en-GB" sz="1800" i="1" dirty="0" err="1" smtClean="0"/>
              <a:t>MoM</a:t>
            </a:r>
            <a:r>
              <a:rPr lang="en-GB" sz="1800" i="1" dirty="0" smtClean="0"/>
              <a:t> were prepared and shared with participants:  </a:t>
            </a:r>
            <a:r>
              <a:rPr lang="en-GB" sz="1200" i="1" dirty="0" smtClean="0"/>
              <a:t>1. Dan shared the link to ONAP ODL MVP, 2. Luis will now compile the package based on MVP scope to avoid potential issues with licensing.3. Once ODL customized package is shared with ONAP (Dan), Jessica will work on preparation of Jenkins jobs with Nexus-IQ scanning, 4.Once it is done Amy will create vulnerability tables and we will organize a next call with ODL team to review findings, discuss priorities and assess whether it is ODL or upstream </a:t>
            </a:r>
            <a:r>
              <a:rPr lang="en-GB" sz="1200" i="1" dirty="0" err="1" smtClean="0"/>
              <a:t>vulns</a:t>
            </a:r>
            <a:r>
              <a:rPr lang="en-GB" sz="1200" i="1" dirty="0" smtClean="0"/>
              <a:t>. </a:t>
            </a:r>
          </a:p>
          <a:p>
            <a:pPr lvl="1"/>
            <a:r>
              <a:rPr lang="en-GB" sz="1800" i="1" dirty="0" smtClean="0"/>
              <a:t>What do we do with MSB or other kind of projects? – security implications…</a:t>
            </a:r>
          </a:p>
          <a:p>
            <a:pPr lvl="2"/>
            <a:r>
              <a:rPr lang="en-GB" sz="1400" i="1" dirty="0" smtClean="0"/>
              <a:t>Meeting with </a:t>
            </a:r>
            <a:r>
              <a:rPr lang="en-GB" sz="1400" i="1" dirty="0" err="1" smtClean="0"/>
              <a:t>Huabing</a:t>
            </a:r>
            <a:r>
              <a:rPr lang="en-GB" sz="1400" i="1" dirty="0" smtClean="0"/>
              <a:t> from MSB was done – action was agreed on his side to contact VFC and </a:t>
            </a:r>
            <a:r>
              <a:rPr lang="en-GB" sz="1400" i="1" dirty="0" err="1" smtClean="0"/>
              <a:t>Multicloud</a:t>
            </a:r>
            <a:r>
              <a:rPr lang="en-GB" sz="1400" i="1" dirty="0" smtClean="0"/>
              <a:t> projects to synch on </a:t>
            </a:r>
          </a:p>
          <a:p>
            <a:pPr lvl="2"/>
            <a:r>
              <a:rPr lang="en-GB" sz="1400" i="1" dirty="0" smtClean="0"/>
              <a:t>Action with TSC was taken! List of projects with lack of reaction on security best practices to be provided.</a:t>
            </a:r>
          </a:p>
          <a:p>
            <a:pPr lvl="1"/>
            <a:endParaRPr lang="en-GB" sz="1400" dirty="0">
              <a:solidFill>
                <a:srgbClr val="FF0000"/>
              </a:solidFill>
            </a:endParaRPr>
          </a:p>
        </p:txBody>
      </p:sp>
    </p:spTree>
    <p:extLst>
      <p:ext uri="{BB962C8B-B14F-4D97-AF65-F5344CB8AC3E}">
        <p14:creationId xmlns:p14="http://schemas.microsoft.com/office/powerpoint/2010/main" val="2720060531"/>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5</a:t>
            </a:fld>
            <a:endParaRPr lang="en-US" dirty="0">
              <a:solidFill>
                <a:prstClr val="black">
                  <a:alpha val="50000"/>
                </a:prstClr>
              </a:solidFill>
            </a:endParaRPr>
          </a:p>
        </p:txBody>
      </p:sp>
      <p:sp>
        <p:nvSpPr>
          <p:cNvPr id="3" name="Title 2">
            <a:extLst>
              <a:ext uri="{FF2B5EF4-FFF2-40B4-BE49-F238E27FC236}">
                <a16:creationId xmlns="" xmlns:a16="http://schemas.microsoft.com/office/drawing/2014/main" id="{86FB66FF-28DE-4513-84B5-86CC2C2C16C9}"/>
              </a:ext>
            </a:extLst>
          </p:cNvPr>
          <p:cNvSpPr>
            <a:spLocks noGrp="1"/>
          </p:cNvSpPr>
          <p:nvPr>
            <p:ph type="title"/>
          </p:nvPr>
        </p:nvSpPr>
        <p:spPr/>
        <p:txBody>
          <a:bodyPr>
            <a:normAutofit fontScale="90000"/>
          </a:bodyPr>
          <a:lstStyle/>
          <a:p>
            <a:r>
              <a:rPr lang="en-GB" noProof="0" dirty="0" smtClean="0"/>
              <a:t>Agenda </a:t>
            </a:r>
            <a:r>
              <a:rPr lang="en-GB" dirty="0" smtClean="0"/>
              <a:t>&amp;</a:t>
            </a:r>
            <a:r>
              <a:rPr lang="en-GB" noProof="0" dirty="0" smtClean="0"/>
              <a:t> Minutes </a:t>
            </a:r>
            <a:endParaRPr lang="en-GB" noProof="0" dirty="0"/>
          </a:p>
        </p:txBody>
      </p:sp>
      <p:sp>
        <p:nvSpPr>
          <p:cNvPr id="4" name="Text Placeholder 3">
            <a:extLst>
              <a:ext uri="{FF2B5EF4-FFF2-40B4-BE49-F238E27FC236}">
                <a16:creationId xmlns="" xmlns:a16="http://schemas.microsoft.com/office/drawing/2014/main" id="{C51B6556-F4BA-4201-8F5E-C57BC7E8DDBA}"/>
              </a:ext>
            </a:extLst>
          </p:cNvPr>
          <p:cNvSpPr>
            <a:spLocks noGrp="1"/>
          </p:cNvSpPr>
          <p:nvPr>
            <p:ph type="body" sz="quarter" idx="10"/>
          </p:nvPr>
        </p:nvSpPr>
        <p:spPr>
          <a:xfrm>
            <a:off x="314325" y="662250"/>
            <a:ext cx="11506200" cy="5579433"/>
          </a:xfrm>
        </p:spPr>
        <p:txBody>
          <a:bodyPr>
            <a:noAutofit/>
          </a:bodyPr>
          <a:lstStyle/>
          <a:p>
            <a:pPr marL="0" indent="0">
              <a:buNone/>
            </a:pPr>
            <a:endParaRPr lang="en-GB" sz="1600" noProof="0" dirty="0" smtClean="0"/>
          </a:p>
          <a:p>
            <a:pPr marL="457200" lvl="1" indent="0">
              <a:buNone/>
            </a:pPr>
            <a:r>
              <a:rPr lang="en-GB" sz="1800" i="1" dirty="0" smtClean="0"/>
              <a:t>Frankfurt security </a:t>
            </a:r>
            <a:r>
              <a:rPr lang="en-GB" sz="1800" i="1" dirty="0" smtClean="0">
                <a:hlinkClick r:id="rId2"/>
              </a:rPr>
              <a:t>requirements</a:t>
            </a:r>
            <a:r>
              <a:rPr lang="en-GB" sz="1800" i="1" dirty="0" smtClean="0"/>
              <a:t>:</a:t>
            </a:r>
            <a:endParaRPr lang="en-GB" sz="1400" i="1" dirty="0" smtClean="0"/>
          </a:p>
          <a:p>
            <a:pPr lvl="1"/>
            <a:r>
              <a:rPr lang="en-GB" sz="1400" i="1" dirty="0" smtClean="0">
                <a:solidFill>
                  <a:srgbClr val="00B050"/>
                </a:solidFill>
              </a:rPr>
              <a:t>Containers configured per secure recommendation</a:t>
            </a:r>
          </a:p>
          <a:p>
            <a:pPr lvl="1"/>
            <a:r>
              <a:rPr lang="en-GB" sz="1400" i="1" dirty="0" smtClean="0">
                <a:solidFill>
                  <a:srgbClr val="00B050"/>
                </a:solidFill>
              </a:rPr>
              <a:t>Code coverage – increase to 60%</a:t>
            </a:r>
          </a:p>
          <a:p>
            <a:pPr lvl="1"/>
            <a:r>
              <a:rPr lang="en-GB" sz="1400" i="1" dirty="0" smtClean="0">
                <a:solidFill>
                  <a:srgbClr val="00B050"/>
                </a:solidFill>
              </a:rPr>
              <a:t>Python 3 migration from version 2 (already in the </a:t>
            </a:r>
            <a:r>
              <a:rPr lang="en-GB" sz="1400" i="1" dirty="0" err="1" smtClean="0">
                <a:solidFill>
                  <a:srgbClr val="00B050"/>
                </a:solidFill>
              </a:rPr>
              <a:t>requir</a:t>
            </a:r>
            <a:r>
              <a:rPr lang="pl-PL" sz="1400" i="1" dirty="0" smtClean="0">
                <a:solidFill>
                  <a:srgbClr val="00B050"/>
                </a:solidFill>
              </a:rPr>
              <a:t>e</a:t>
            </a:r>
            <a:r>
              <a:rPr lang="en-GB" sz="1400" i="1" dirty="0" err="1" smtClean="0">
                <a:solidFill>
                  <a:srgbClr val="00B050"/>
                </a:solidFill>
              </a:rPr>
              <a:t>ments</a:t>
            </a:r>
            <a:r>
              <a:rPr lang="en-GB" sz="1400" i="1" dirty="0" smtClean="0">
                <a:solidFill>
                  <a:srgbClr val="00B050"/>
                </a:solidFill>
              </a:rPr>
              <a:t> list)</a:t>
            </a:r>
          </a:p>
          <a:p>
            <a:pPr lvl="1"/>
            <a:r>
              <a:rPr lang="en-GB" sz="1400" i="1" dirty="0" smtClean="0">
                <a:solidFill>
                  <a:srgbClr val="00B050"/>
                </a:solidFill>
              </a:rPr>
              <a:t>Java 11 and 13 migration from v8</a:t>
            </a:r>
          </a:p>
          <a:p>
            <a:pPr lvl="1"/>
            <a:r>
              <a:rPr lang="en-GB" sz="1400" i="1" dirty="0" smtClean="0">
                <a:solidFill>
                  <a:srgbClr val="00B050"/>
                </a:solidFill>
              </a:rPr>
              <a:t>CII badging – meet targeted Silver and Gold requirements</a:t>
            </a:r>
          </a:p>
          <a:p>
            <a:pPr lvl="1"/>
            <a:r>
              <a:rPr lang="en-GB" sz="1400" i="1" dirty="0" smtClean="0">
                <a:solidFill>
                  <a:srgbClr val="00B050"/>
                </a:solidFill>
              </a:rPr>
              <a:t>Complete the OJSI backlog</a:t>
            </a:r>
          </a:p>
          <a:p>
            <a:pPr lvl="1"/>
            <a:r>
              <a:rPr lang="en-GB" sz="1400" i="1" dirty="0" smtClean="0">
                <a:solidFill>
                  <a:srgbClr val="00B050"/>
                </a:solidFill>
              </a:rPr>
              <a:t>HTTPS communication vs. HTTP which should be declined, eventually well documented/justified</a:t>
            </a:r>
          </a:p>
          <a:p>
            <a:pPr lvl="1"/>
            <a:r>
              <a:rPr lang="en-GB" sz="1400" i="1" dirty="0">
                <a:solidFill>
                  <a:srgbClr val="0070C0"/>
                </a:solidFill>
              </a:rPr>
              <a:t>Password removal from OOM HELM charts (Krzysztof)</a:t>
            </a:r>
          </a:p>
          <a:p>
            <a:pPr lvl="1"/>
            <a:r>
              <a:rPr lang="en-GB" sz="1400" i="1" dirty="0" smtClean="0">
                <a:solidFill>
                  <a:srgbClr val="0070C0"/>
                </a:solidFill>
              </a:rPr>
              <a:t>Communication Matrix (Natacha)</a:t>
            </a:r>
          </a:p>
          <a:p>
            <a:pPr lvl="1"/>
            <a:r>
              <a:rPr lang="en-GB" sz="1400" i="1" dirty="0" smtClean="0">
                <a:solidFill>
                  <a:srgbClr val="0070C0"/>
                </a:solidFill>
              </a:rPr>
              <a:t>Containers and Kubernetes secure configuration recommendation (Amy)</a:t>
            </a:r>
          </a:p>
          <a:p>
            <a:pPr lvl="1"/>
            <a:r>
              <a:rPr lang="en-GB" sz="1400" i="1" dirty="0" err="1" smtClean="0">
                <a:solidFill>
                  <a:srgbClr val="0070C0"/>
                </a:solidFill>
              </a:rPr>
              <a:t>Coverity</a:t>
            </a:r>
            <a:r>
              <a:rPr lang="en-GB" sz="1400" i="1" dirty="0" smtClean="0">
                <a:solidFill>
                  <a:srgbClr val="0070C0"/>
                </a:solidFill>
              </a:rPr>
              <a:t> integration by end of Frankfurt (</a:t>
            </a:r>
            <a:r>
              <a:rPr lang="en-GB" sz="1400" i="1" dirty="0" err="1" smtClean="0">
                <a:solidFill>
                  <a:srgbClr val="0070C0"/>
                </a:solidFill>
              </a:rPr>
              <a:t>Artem</a:t>
            </a:r>
            <a:r>
              <a:rPr lang="en-GB" sz="1400" i="1" dirty="0" smtClean="0">
                <a:solidFill>
                  <a:srgbClr val="0070C0"/>
                </a:solidFill>
              </a:rPr>
              <a:t>)</a:t>
            </a:r>
          </a:p>
          <a:p>
            <a:pPr lvl="1"/>
            <a:r>
              <a:rPr lang="en-GB" sz="1400" i="1" dirty="0" smtClean="0">
                <a:solidFill>
                  <a:srgbClr val="0070C0"/>
                </a:solidFill>
              </a:rPr>
              <a:t>Ingress controller (</a:t>
            </a:r>
            <a:r>
              <a:rPr lang="en-GB" sz="1400" i="1" dirty="0" err="1" smtClean="0">
                <a:solidFill>
                  <a:srgbClr val="0070C0"/>
                </a:solidFill>
              </a:rPr>
              <a:t>Lucjan</a:t>
            </a:r>
            <a:r>
              <a:rPr lang="en-GB" sz="1400" i="1" dirty="0" smtClean="0">
                <a:solidFill>
                  <a:srgbClr val="0070C0"/>
                </a:solidFill>
              </a:rPr>
              <a:t>)</a:t>
            </a:r>
          </a:p>
          <a:p>
            <a:pPr lvl="1"/>
            <a:r>
              <a:rPr lang="en-GB" sz="1400" i="1" dirty="0" smtClean="0">
                <a:solidFill>
                  <a:srgbClr val="0070C0"/>
                </a:solidFill>
              </a:rPr>
              <a:t>ISTIO POC – limited ONAP deployment scope (</a:t>
            </a:r>
            <a:r>
              <a:rPr lang="en-GB" sz="1400" i="1" dirty="0" err="1" smtClean="0">
                <a:solidFill>
                  <a:srgbClr val="0070C0"/>
                </a:solidFill>
              </a:rPr>
              <a:t>Hampus</a:t>
            </a:r>
            <a:r>
              <a:rPr lang="en-GB" sz="1400" i="1" dirty="0" smtClean="0">
                <a:solidFill>
                  <a:srgbClr val="0070C0"/>
                </a:solidFill>
              </a:rPr>
              <a:t>)</a:t>
            </a:r>
          </a:p>
          <a:p>
            <a:pPr lvl="1"/>
            <a:r>
              <a:rPr lang="en-GB" sz="1400" i="1" dirty="0" smtClean="0">
                <a:solidFill>
                  <a:srgbClr val="0070C0"/>
                </a:solidFill>
              </a:rPr>
              <a:t>Secure communication for 5G – AAF contribution</a:t>
            </a:r>
            <a:r>
              <a:rPr lang="pl-PL" sz="1400" i="1" dirty="0" smtClean="0">
                <a:solidFill>
                  <a:srgbClr val="0070C0"/>
                </a:solidFill>
              </a:rPr>
              <a:t> – CMPv2 </a:t>
            </a:r>
            <a:r>
              <a:rPr lang="pl-PL" sz="1400" i="1" dirty="0" err="1" smtClean="0">
                <a:solidFill>
                  <a:srgbClr val="0070C0"/>
                </a:solidFill>
              </a:rPr>
              <a:t>protocol</a:t>
            </a:r>
            <a:r>
              <a:rPr lang="pl-PL" sz="1400" i="1" dirty="0" smtClean="0">
                <a:solidFill>
                  <a:srgbClr val="0070C0"/>
                </a:solidFill>
              </a:rPr>
              <a:t> </a:t>
            </a:r>
            <a:r>
              <a:rPr lang="pl-PL" sz="1400" i="1" dirty="0" err="1" smtClean="0">
                <a:solidFill>
                  <a:srgbClr val="0070C0"/>
                </a:solidFill>
              </a:rPr>
              <a:t>trial</a:t>
            </a:r>
            <a:r>
              <a:rPr lang="pl-PL" sz="1400" i="1" dirty="0" smtClean="0">
                <a:solidFill>
                  <a:srgbClr val="0070C0"/>
                </a:solidFill>
              </a:rPr>
              <a:t> </a:t>
            </a:r>
            <a:r>
              <a:rPr lang="pl-PL" sz="1400" i="1" dirty="0" err="1" smtClean="0">
                <a:solidFill>
                  <a:srgbClr val="0070C0"/>
                </a:solidFill>
              </a:rPr>
              <a:t>usage</a:t>
            </a:r>
            <a:r>
              <a:rPr lang="en-GB" sz="1400" i="1" dirty="0" smtClean="0">
                <a:solidFill>
                  <a:srgbClr val="0070C0"/>
                </a:solidFill>
              </a:rPr>
              <a:t> (</a:t>
            </a:r>
            <a:r>
              <a:rPr lang="en-GB" sz="1400" i="1" dirty="0" err="1" smtClean="0">
                <a:solidFill>
                  <a:srgbClr val="0070C0"/>
                </a:solidFill>
              </a:rPr>
              <a:t>Hampus</a:t>
            </a:r>
            <a:r>
              <a:rPr lang="en-GB" sz="1400" i="1" dirty="0" smtClean="0">
                <a:solidFill>
                  <a:srgbClr val="0070C0"/>
                </a:solidFill>
              </a:rPr>
              <a:t>)</a:t>
            </a:r>
          </a:p>
          <a:p>
            <a:pPr lvl="1"/>
            <a:endParaRPr lang="en-GB" sz="1400" i="1" dirty="0" smtClean="0">
              <a:solidFill>
                <a:srgbClr val="00B050"/>
              </a:solidFill>
            </a:endParaRPr>
          </a:p>
          <a:p>
            <a:pPr marL="457200" lvl="1" indent="0">
              <a:buNone/>
            </a:pPr>
            <a:endParaRPr lang="en-GB" sz="1400" i="1" dirty="0" smtClean="0"/>
          </a:p>
          <a:p>
            <a:pPr marL="457200" lvl="1" indent="0">
              <a:buNone/>
            </a:pPr>
            <a:r>
              <a:rPr lang="en-GB" sz="1400" i="1" dirty="0" smtClean="0"/>
              <a:t>LEGEND</a:t>
            </a:r>
          </a:p>
          <a:p>
            <a:pPr lvl="1"/>
            <a:r>
              <a:rPr lang="en-GB" sz="1400" dirty="0" smtClean="0">
                <a:solidFill>
                  <a:srgbClr val="00B050"/>
                </a:solidFill>
              </a:rPr>
              <a:t>ONAP community</a:t>
            </a:r>
          </a:p>
          <a:p>
            <a:pPr lvl="1"/>
            <a:r>
              <a:rPr lang="en-GB" sz="1400" dirty="0" smtClean="0">
                <a:solidFill>
                  <a:srgbClr val="0070C0"/>
                </a:solidFill>
              </a:rPr>
              <a:t>SECCOM</a:t>
            </a:r>
            <a:endParaRPr lang="en-GB" sz="1400" dirty="0">
              <a:solidFill>
                <a:srgbClr val="0070C0"/>
              </a:solidFill>
            </a:endParaRPr>
          </a:p>
        </p:txBody>
      </p:sp>
    </p:spTree>
    <p:extLst>
      <p:ext uri="{BB962C8B-B14F-4D97-AF65-F5344CB8AC3E}">
        <p14:creationId xmlns:p14="http://schemas.microsoft.com/office/powerpoint/2010/main" val="1177637638"/>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GB" dirty="0" smtClean="0"/>
              <a:t>Agenda &amp; Minutes </a:t>
            </a:r>
            <a:endParaRPr lang="en-GB" noProof="0" dirty="0"/>
          </a:p>
        </p:txBody>
      </p:sp>
      <p:sp>
        <p:nvSpPr>
          <p:cNvPr id="4" name="Text Placeholder 3"/>
          <p:cNvSpPr>
            <a:spLocks noGrp="1"/>
          </p:cNvSpPr>
          <p:nvPr>
            <p:ph type="body" sz="quarter" idx="10"/>
          </p:nvPr>
        </p:nvSpPr>
        <p:spPr/>
        <p:txBody>
          <a:bodyPr>
            <a:normAutofit/>
          </a:bodyPr>
          <a:lstStyle/>
          <a:p>
            <a:r>
              <a:rPr lang="en-GB" sz="1800" i="1" dirty="0" smtClean="0"/>
              <a:t>Synch meeting with architecture Subcommittee</a:t>
            </a:r>
          </a:p>
          <a:p>
            <a:pPr lvl="1"/>
            <a:r>
              <a:rPr lang="en-GB" sz="1400" i="1" dirty="0" smtClean="0"/>
              <a:t>Topics: ISTIO &amp; Service Mesh, Certificate Management, Ingress controller? – when we should book the slot?</a:t>
            </a:r>
          </a:p>
          <a:p>
            <a:r>
              <a:rPr lang="en-GB" sz="1800" i="1" dirty="0" smtClean="0"/>
              <a:t>SO OJSI and AAF</a:t>
            </a:r>
          </a:p>
          <a:p>
            <a:r>
              <a:rPr lang="en-GB" sz="1800" i="1" dirty="0" smtClean="0"/>
              <a:t>Follow-up of the Pavel’s </a:t>
            </a:r>
            <a:r>
              <a:rPr lang="en-GB" sz="1800" i="1" dirty="0" smtClean="0">
                <a:hlinkClick r:id="rId2"/>
              </a:rPr>
              <a:t>presentation</a:t>
            </a:r>
            <a:endParaRPr lang="en-GB" sz="1800" i="1" dirty="0" smtClean="0"/>
          </a:p>
          <a:p>
            <a:pPr lvl="1"/>
            <a:r>
              <a:rPr lang="en-GB" sz="1400" i="1" dirty="0" smtClean="0"/>
              <a:t>Feedback from Jonathan is needed</a:t>
            </a:r>
          </a:p>
          <a:p>
            <a:r>
              <a:rPr lang="en-GB" sz="1800" i="1" dirty="0" smtClean="0"/>
              <a:t>A.O.B (5 minutes)</a:t>
            </a:r>
          </a:p>
          <a:p>
            <a:endParaRPr lang="en-GB" dirty="0"/>
          </a:p>
        </p:txBody>
      </p:sp>
    </p:spTree>
    <p:extLst>
      <p:ext uri="{BB962C8B-B14F-4D97-AF65-F5344CB8AC3E}">
        <p14:creationId xmlns:p14="http://schemas.microsoft.com/office/powerpoint/2010/main" val="3345429363"/>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46669</TotalTime>
  <Words>728</Words>
  <Application>Microsoft Office PowerPoint</Application>
  <PresentationFormat>Niestandardowy</PresentationFormat>
  <Paragraphs>76</Paragraphs>
  <Slides>6</Slides>
  <Notes>0</Notes>
  <HiddenSlides>0</HiddenSlides>
  <MMClips>0</MMClips>
  <ScaleCrop>false</ScaleCrop>
  <HeadingPairs>
    <vt:vector size="4" baseType="variant">
      <vt:variant>
        <vt:lpstr>Motyw</vt:lpstr>
      </vt:variant>
      <vt:variant>
        <vt:i4>1</vt:i4>
      </vt:variant>
      <vt:variant>
        <vt:lpstr>Tytuły slajdów</vt:lpstr>
      </vt:variant>
      <vt:variant>
        <vt:i4>6</vt:i4>
      </vt:variant>
    </vt:vector>
  </HeadingPairs>
  <TitlesOfParts>
    <vt:vector size="7" baseType="lpstr">
      <vt:lpstr>Office Theme</vt:lpstr>
      <vt:lpstr>ONAP Security Meeting </vt:lpstr>
      <vt:lpstr>Agenda Topics General</vt:lpstr>
      <vt:lpstr>Agenda &amp; Minutes </vt:lpstr>
      <vt:lpstr>Agenda &amp; Minutes </vt:lpstr>
      <vt:lpstr>Agenda &amp; Minutes </vt:lpstr>
      <vt:lpstr>Agenda &amp; Minutes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Pawlak Paweł 3 - Korpo</cp:lastModifiedBy>
  <cp:revision>953</cp:revision>
  <cp:lastPrinted>2017-08-07T21:14:23Z</cp:lastPrinted>
  <dcterms:created xsi:type="dcterms:W3CDTF">2017-02-27T16:23:08Z</dcterms:created>
  <dcterms:modified xsi:type="dcterms:W3CDTF">2019-10-17T10:25:29Z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1501682128</vt:lpwstr>
  </property>
</Properties>
</file>