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2"/>
  </p:notesMasterIdLst>
  <p:sldIdLst>
    <p:sldId id="256" r:id="rId2"/>
    <p:sldId id="265" r:id="rId3"/>
    <p:sldId id="269" r:id="rId4"/>
    <p:sldId id="268" r:id="rId5"/>
    <p:sldId id="270" r:id="rId6"/>
    <p:sldId id="271" r:id="rId7"/>
    <p:sldId id="272" r:id="rId8"/>
    <p:sldId id="273" r:id="rId9"/>
    <p:sldId id="264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0073C5"/>
    <a:srgbClr val="0E799D"/>
    <a:srgbClr val="A9D18E"/>
    <a:srgbClr val="C5E0B4"/>
    <a:srgbClr val="F8CBAD"/>
    <a:srgbClr val="8064A2"/>
    <a:srgbClr val="112233"/>
    <a:srgbClr val="F0B14D"/>
    <a:srgbClr val="EA5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84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74E95-2556-43C5-96A8-48566E6F9A70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7088D-0599-4618-BA7C-95AB8F19C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94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FFB7F3-3424-48B5-849D-3B5D642B4A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0000"/>
            <a:ext cx="27432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42DA45-3756-4839-97FF-989690568AD9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897296-CBAE-495D-8BEC-D5CA440BC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0000"/>
            <a:ext cx="41148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83A6DF-FBCC-40A9-8A86-A3AE1438D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0000"/>
            <a:ext cx="27432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5FA1970-0D41-479D-BC89-94E59D06780B}"/>
              </a:ext>
            </a:extLst>
          </p:cNvPr>
          <p:cNvSpPr/>
          <p:nvPr userDrawn="1"/>
        </p:nvSpPr>
        <p:spPr>
          <a:xfrm>
            <a:off x="0" y="1997765"/>
            <a:ext cx="12193200" cy="4860234"/>
          </a:xfrm>
          <a:prstGeom prst="rect">
            <a:avLst/>
          </a:prstGeom>
          <a:gradFill flip="none" rotWithShape="1">
            <a:gsLst>
              <a:gs pos="0">
                <a:srgbClr val="FEF34C"/>
              </a:gs>
              <a:gs pos="74000">
                <a:srgbClr val="EEA74D"/>
              </a:gs>
              <a:gs pos="83000">
                <a:srgbClr val="EA552A">
                  <a:alpha val="90000"/>
                </a:srgbClr>
              </a:gs>
              <a:gs pos="100000">
                <a:srgbClr val="A3AD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7675B59-289D-47E2-865B-2D94F62AD4CB}"/>
              </a:ext>
            </a:extLst>
          </p:cNvPr>
          <p:cNvSpPr/>
          <p:nvPr userDrawn="1"/>
        </p:nvSpPr>
        <p:spPr>
          <a:xfrm>
            <a:off x="0" y="0"/>
            <a:ext cx="12193200" cy="20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0132473-CC91-4CFE-99EC-8ED141786E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4000" y="0"/>
            <a:ext cx="4199067" cy="1800000"/>
          </a:xfrm>
          <a:prstGeom prst="rect">
            <a:avLst/>
          </a:prstGeom>
          <a:effectLst>
            <a:glow rad="228600">
              <a:schemeClr val="bg1">
                <a:alpha val="90000"/>
              </a:schemeClr>
            </a:glow>
          </a:effec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CFD3BB3-1E8D-4DF9-ABEE-D1DFBD760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0000" y="2160000"/>
            <a:ext cx="9000000" cy="21600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EA74060-301E-4C47-A315-099CE41ACC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778" y="4500000"/>
            <a:ext cx="9000000" cy="1440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pic>
        <p:nvPicPr>
          <p:cNvPr id="10" name="Shape 72">
            <a:extLst>
              <a:ext uri="{FF2B5EF4-FFF2-40B4-BE49-F238E27FC236}">
                <a16:creationId xmlns:a16="http://schemas.microsoft.com/office/drawing/2014/main" id="{6268B7F9-6006-4EDB-BAC7-0596DF0837EA}"/>
              </a:ext>
            </a:extLst>
          </p:cNvPr>
          <p:cNvPicPr preferRelativeResize="0"/>
          <p:nvPr userDrawn="1"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5405" y="6588000"/>
            <a:ext cx="2595599" cy="154799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8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1971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B34F39-0D7A-41C7-8042-7EADD8508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0000" y="1332000"/>
            <a:ext cx="5400000" cy="468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FB9E00D-EAC0-4A53-8DDD-7FA4D9F90D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0000" y="1332000"/>
            <a:ext cx="5400000" cy="468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52C67D9-0A86-481C-8AEE-6F3C941B3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16000"/>
            <a:ext cx="8861322" cy="720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E9DA9DE-FED0-432F-A985-6C6A8AAD29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80000"/>
            <a:ext cx="108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BE24EE36-700F-4653-9951-E646984E7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00000" y="6480000"/>
            <a:ext cx="900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972D76B-B559-4D01-9DCB-B16C33EF09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0000" y="6480000"/>
            <a:ext cx="72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D02F693B-63D9-47C2-A487-38315B570D8A}"/>
              </a:ext>
            </a:extLst>
          </p:cNvPr>
          <p:cNvSpPr txBox="1">
            <a:spLocks/>
          </p:cNvSpPr>
          <p:nvPr userDrawn="1"/>
        </p:nvSpPr>
        <p:spPr>
          <a:xfrm>
            <a:off x="187804" y="6488355"/>
            <a:ext cx="720000" cy="288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46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FD3BB3-1E8D-4DF9-ABEE-D1DFBD760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0000" y="2160000"/>
            <a:ext cx="9000000" cy="21600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rgbClr val="006EB9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EA74060-301E-4C47-A315-099CE41ACC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4000" y="4500000"/>
            <a:ext cx="9000000" cy="1440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006EB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66CE49F9-7DF9-42E5-85F7-A87FA91B87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6480000"/>
            <a:ext cx="108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9D8E84A9-4D59-424B-BBEE-88A6AFA7C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00000" y="6480000"/>
            <a:ext cx="900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6A88F2ED-C9D9-435E-BD5F-37130D0B80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0000" y="6480000"/>
            <a:ext cx="72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E7DC89E9-1696-4D26-885D-E34A2189F755}"/>
              </a:ext>
            </a:extLst>
          </p:cNvPr>
          <p:cNvSpPr txBox="1">
            <a:spLocks/>
          </p:cNvSpPr>
          <p:nvPr userDrawn="1"/>
        </p:nvSpPr>
        <p:spPr>
          <a:xfrm>
            <a:off x="187804" y="6496744"/>
            <a:ext cx="720000" cy="288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Ähnliches Foto">
            <a:extLst>
              <a:ext uri="{FF2B5EF4-FFF2-40B4-BE49-F238E27FC236}">
                <a16:creationId xmlns:a16="http://schemas.microsoft.com/office/drawing/2014/main" id="{D9016F9F-309A-47B6-9E0F-6B704A2418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3" y="0"/>
            <a:ext cx="1371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FFF1DED-A086-4255-A9F7-CBCB471A6F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76048" y="17669"/>
            <a:ext cx="2519440" cy="108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340F1588-3223-49E6-9D0F-FC7DC186E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16000"/>
            <a:ext cx="8861322" cy="720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5" name="Shape 72">
            <a:extLst>
              <a:ext uri="{FF2B5EF4-FFF2-40B4-BE49-F238E27FC236}">
                <a16:creationId xmlns:a16="http://schemas.microsoft.com/office/drawing/2014/main" id="{C05365CB-16B7-4D7B-BB49-ED4892922E23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5405" y="6588000"/>
            <a:ext cx="2595599" cy="154799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80000"/>
              </a:schemeClr>
            </a:glow>
          </a:effectLst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E7AC69-CDE1-4890-BD4A-7DA88AC53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7804" y="6488355"/>
            <a:ext cx="72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3760D013-6A0E-454C-A05F-F8AF639A1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6480000"/>
            <a:ext cx="108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98C3472-F72F-49B7-9342-5CC14B164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00000" y="6480000"/>
            <a:ext cx="900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24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2756ECF0-E2FA-43E7-A66D-2F4805504DE6}"/>
              </a:ext>
            </a:extLst>
          </p:cNvPr>
          <p:cNvSpPr/>
          <p:nvPr userDrawn="1"/>
        </p:nvSpPr>
        <p:spPr>
          <a:xfrm>
            <a:off x="0" y="6372000"/>
            <a:ext cx="12193200" cy="486000"/>
          </a:xfrm>
          <a:prstGeom prst="rect">
            <a:avLst/>
          </a:prstGeom>
          <a:gradFill flip="none" rotWithShape="1">
            <a:gsLst>
              <a:gs pos="0">
                <a:srgbClr val="FEF34C"/>
              </a:gs>
              <a:gs pos="74000">
                <a:srgbClr val="EEA74D"/>
              </a:gs>
              <a:gs pos="83000">
                <a:srgbClr val="EA552A">
                  <a:alpha val="90000"/>
                </a:srgbClr>
              </a:gs>
              <a:gs pos="100000">
                <a:srgbClr val="A3AD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6B9D1B6-786C-4506-9916-1ADB6D5B06CE}"/>
              </a:ext>
            </a:extLst>
          </p:cNvPr>
          <p:cNvSpPr/>
          <p:nvPr userDrawn="1"/>
        </p:nvSpPr>
        <p:spPr>
          <a:xfrm>
            <a:off x="0" y="0"/>
            <a:ext cx="12193200" cy="1080000"/>
          </a:xfrm>
          <a:prstGeom prst="rect">
            <a:avLst/>
          </a:prstGeom>
          <a:gradFill flip="none" rotWithShape="1">
            <a:gsLst>
              <a:gs pos="0">
                <a:srgbClr val="FEF34C"/>
              </a:gs>
              <a:gs pos="74000">
                <a:srgbClr val="EEA74D"/>
              </a:gs>
              <a:gs pos="83000">
                <a:srgbClr val="EA552A">
                  <a:alpha val="90000"/>
                </a:srgbClr>
              </a:gs>
              <a:gs pos="100000">
                <a:srgbClr val="A3AD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372E63B5-27B4-48EA-81C6-FB34D6DD0F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6480000"/>
            <a:ext cx="108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531BB4A5-1852-484B-ABE7-EACF13EA8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00000" y="6480000"/>
            <a:ext cx="7453209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9F845E86-F3A6-47C4-82F0-7B253BC427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7804" y="6454799"/>
            <a:ext cx="72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A1A3AE3-7FE3-47AF-96A6-5F521D7DDC0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691561" y="0"/>
            <a:ext cx="2519440" cy="1080000"/>
          </a:xfrm>
          <a:prstGeom prst="rect">
            <a:avLst/>
          </a:prstGeom>
          <a:effectLst>
            <a:glow rad="228600">
              <a:schemeClr val="bg1">
                <a:alpha val="90000"/>
              </a:schemeClr>
            </a:glow>
          </a:effectLst>
        </p:spPr>
      </p:pic>
      <p:pic>
        <p:nvPicPr>
          <p:cNvPr id="8" name="Shape 72">
            <a:extLst>
              <a:ext uri="{FF2B5EF4-FFF2-40B4-BE49-F238E27FC236}">
                <a16:creationId xmlns:a16="http://schemas.microsoft.com/office/drawing/2014/main" id="{AFDC1301-6990-48AF-B2C7-DD6050DB2660}"/>
              </a:ext>
            </a:extLst>
          </p:cNvPr>
          <p:cNvPicPr preferRelativeResize="0"/>
          <p:nvPr userDrawn="1"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5405" y="6588000"/>
            <a:ext cx="2595599" cy="154799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8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27185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6" r:id="rId2"/>
    <p:sldLayoutId id="2147483685" r:id="rId3"/>
    <p:sldLayoutId id="2147483678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anbrakle@att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iki.onap.org/pages/viewpage.action?pageId=40206494" TargetMode="External"/><Relationship Id="rId7" Type="http://schemas.openxmlformats.org/officeDocument/2006/relationships/image" Target="../media/image6.jpg"/><Relationship Id="rId2" Type="http://schemas.openxmlformats.org/officeDocument/2006/relationships/hyperlink" Target="https://wiki.onap.org/pages/viewpage.action?pageId=4020648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hyperlink" Target="https://wiki.onap.org/pages/viewpage.action?pageId=40206498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9172C-8EEB-48E5-B2E2-44623D6B5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9857" y="2625753"/>
            <a:ext cx="10980751" cy="178685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OSC release A “</a:t>
            </a:r>
            <a:r>
              <a:rPr lang="en-US" dirty="0"/>
              <a:t>Amber” </a:t>
            </a:r>
            <a:br>
              <a:rPr lang="en-US" dirty="0"/>
            </a:br>
            <a:r>
              <a:rPr lang="en-US" dirty="0"/>
              <a:t>OAM / O1/ O-RAN IM </a:t>
            </a:r>
            <a:r>
              <a:rPr lang="en-US" dirty="0" err="1"/>
              <a:t>PoC</a:t>
            </a:r>
            <a:r>
              <a:rPr lang="en-US" dirty="0"/>
              <a:t>/</a:t>
            </a:r>
            <a:r>
              <a:rPr lang="en-US" dirty="0" err="1"/>
              <a:t>Plugfest</a:t>
            </a:r>
            <a:endParaRPr lang="en-US" dirty="0">
              <a:latin typeface="+mn-lt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3C80CFD-8738-48B9-AE95-93A1E8CC0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12608"/>
            <a:ext cx="9144000" cy="1786856"/>
          </a:xfrm>
        </p:spPr>
        <p:txBody>
          <a:bodyPr>
            <a:normAutofit/>
          </a:bodyPr>
          <a:lstStyle/>
          <a:p>
            <a:pPr>
              <a:tabLst>
                <a:tab pos="536575" algn="l"/>
              </a:tabLst>
            </a:pPr>
            <a:endParaRPr lang="en-US" sz="3500" dirty="0"/>
          </a:p>
          <a:p>
            <a:pPr>
              <a:tabLst>
                <a:tab pos="536575" algn="l"/>
              </a:tabLst>
            </a:pPr>
            <a:endParaRPr lang="en-US" sz="1800" dirty="0"/>
          </a:p>
          <a:p>
            <a:pPr algn="l">
              <a:tabLst>
                <a:tab pos="536575" algn="l"/>
              </a:tabLst>
            </a:pPr>
            <a:r>
              <a:rPr lang="en-US" sz="1800" dirty="0"/>
              <a:t>Tracy van Brakle  ||  </a:t>
            </a:r>
            <a:r>
              <a:rPr lang="en-US" sz="1800" dirty="0">
                <a:hlinkClick r:id="rId2"/>
              </a:rPr>
              <a:t>vanbrakle@att.com</a:t>
            </a:r>
            <a:r>
              <a:rPr lang="en-US" sz="1800" dirty="0"/>
              <a:t>  ||   last updated 11 November 2019</a:t>
            </a:r>
          </a:p>
        </p:txBody>
      </p:sp>
    </p:spTree>
    <p:extLst>
      <p:ext uri="{BB962C8B-B14F-4D97-AF65-F5344CB8AC3E}">
        <p14:creationId xmlns:p14="http://schemas.microsoft.com/office/powerpoint/2010/main" val="1114777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233D74-DA07-4779-B13B-EB98D9E8A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499" y="216000"/>
            <a:ext cx="9194823" cy="720000"/>
          </a:xfrm>
        </p:spPr>
        <p:txBody>
          <a:bodyPr/>
          <a:lstStyle/>
          <a:p>
            <a:r>
              <a:rPr lang="en-US" dirty="0"/>
              <a:t>OSC  release B “Bronze”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AFDAEA-4F86-42F6-8FB1-D9BBC44E4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B93517-B04B-4FFF-BA53-814E43C6A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348FFA-2627-4A5F-895F-F989BC95408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78F17A-58EA-4025-8853-D772115A7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6662"/>
            <a:ext cx="12192000" cy="450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82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feld 35">
            <a:extLst>
              <a:ext uri="{FF2B5EF4-FFF2-40B4-BE49-F238E27FC236}">
                <a16:creationId xmlns:a16="http://schemas.microsoft.com/office/drawing/2014/main" id="{B4427849-D7CC-4E63-B8A6-A36D1A8E206A}"/>
              </a:ext>
            </a:extLst>
          </p:cNvPr>
          <p:cNvSpPr txBox="1"/>
          <p:nvPr/>
        </p:nvSpPr>
        <p:spPr>
          <a:xfrm>
            <a:off x="1775520" y="2547281"/>
            <a:ext cx="590405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A1:REST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23" y="168209"/>
            <a:ext cx="9572913" cy="720000"/>
          </a:xfrm>
        </p:spPr>
        <p:txBody>
          <a:bodyPr/>
          <a:lstStyle/>
          <a:p>
            <a:r>
              <a:rPr lang="en-US" sz="4000" dirty="0"/>
              <a:t>SMO option = ONAP within OSC </a:t>
            </a:r>
            <a:r>
              <a:rPr lang="en-US" sz="4000" dirty="0" err="1"/>
              <a:t>rel</a:t>
            </a:r>
            <a:r>
              <a:rPr lang="en-US" sz="4000" dirty="0"/>
              <a:t> A</a:t>
            </a:r>
            <a:br>
              <a:rPr lang="en-US" sz="4000" dirty="0"/>
            </a:br>
            <a:r>
              <a:rPr lang="en-US" sz="1200" dirty="0"/>
              <a:t>(note:  there are multiple operator-selectable options for SMO)</a:t>
            </a:r>
            <a:endParaRPr lang="en-US" sz="4000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94F0B02-4EB2-4648-940F-1ED05D2E7553}"/>
              </a:ext>
            </a:extLst>
          </p:cNvPr>
          <p:cNvSpPr/>
          <p:nvPr/>
        </p:nvSpPr>
        <p:spPr>
          <a:xfrm>
            <a:off x="719998" y="1250069"/>
            <a:ext cx="8256322" cy="1248398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</a:t>
            </a:r>
            <a:br>
              <a:rPr lang="en-US" sz="1200" dirty="0">
                <a:solidFill>
                  <a:srgbClr val="0E799D"/>
                </a:solidFill>
              </a:rPr>
            </a:br>
            <a:endParaRPr lang="en-US" sz="1200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652665CD-D69B-4431-B64C-1091E91561B0}"/>
              </a:ext>
            </a:extLst>
          </p:cNvPr>
          <p:cNvSpPr/>
          <p:nvPr/>
        </p:nvSpPr>
        <p:spPr>
          <a:xfrm>
            <a:off x="1411355" y="2138466"/>
            <a:ext cx="7496897" cy="284266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r>
              <a:rPr lang="en-US" sz="1200" dirty="0">
                <a:solidFill>
                  <a:schemeClr val="bg1"/>
                </a:solidFill>
              </a:rPr>
              <a:t>CCSDK/SDNC - A1 and/or O1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0A84025A-70AE-419E-8BF7-8BA45C4E5561}"/>
              </a:ext>
            </a:extLst>
          </p:cNvPr>
          <p:cNvGrpSpPr/>
          <p:nvPr/>
        </p:nvGrpSpPr>
        <p:grpSpPr>
          <a:xfrm>
            <a:off x="701875" y="2925695"/>
            <a:ext cx="517218" cy="2585321"/>
            <a:chOff x="701875" y="2453817"/>
            <a:chExt cx="517218" cy="2585321"/>
          </a:xfrm>
        </p:grpSpPr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1EEA6881-D28F-4548-B28D-087EDD0ADBF0}"/>
                </a:ext>
              </a:extLst>
            </p:cNvPr>
            <p:cNvSpPr/>
            <p:nvPr/>
          </p:nvSpPr>
          <p:spPr>
            <a:xfrm rot="16200000">
              <a:off x="-332177" y="3487869"/>
              <a:ext cx="2585321" cy="517218"/>
            </a:xfrm>
            <a:prstGeom prst="roundRect">
              <a:avLst/>
            </a:prstGeom>
            <a:solidFill>
              <a:srgbClr val="A9D1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Infrastructure Management Framework</a:t>
              </a:r>
            </a:p>
          </p:txBody>
        </p:sp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84FE5484-CCB1-45E7-839B-7EA1803DE7B7}"/>
                </a:ext>
              </a:extLst>
            </p:cNvPr>
            <p:cNvSpPr/>
            <p:nvPr/>
          </p:nvSpPr>
          <p:spPr>
            <a:xfrm>
              <a:off x="775268" y="4674646"/>
              <a:ext cx="370430" cy="288904"/>
            </a:xfrm>
            <a:prstGeom prst="roundRect">
              <a:avLst/>
            </a:prstGeom>
            <a:solidFill>
              <a:srgbClr val="C5E0B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VIM</a:t>
              </a:r>
            </a:p>
          </p:txBody>
        </p:sp>
      </p:grp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00F85592-7B18-4949-B9A3-0E52ADADBCFF}"/>
              </a:ext>
            </a:extLst>
          </p:cNvPr>
          <p:cNvSpPr/>
          <p:nvPr/>
        </p:nvSpPr>
        <p:spPr>
          <a:xfrm>
            <a:off x="1411356" y="2927339"/>
            <a:ext cx="3140766" cy="288000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Near-Real-Time RAN Intelligent Controller (RIC)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D6E71ECF-EF14-41F7-9DDE-FDEEE3D77D9D}"/>
              </a:ext>
            </a:extLst>
          </p:cNvPr>
          <p:cNvSpPr/>
          <p:nvPr/>
        </p:nvSpPr>
        <p:spPr>
          <a:xfrm>
            <a:off x="1411356" y="5728798"/>
            <a:ext cx="7564964" cy="517218"/>
          </a:xfrm>
          <a:prstGeom prst="roundRect">
            <a:avLst/>
          </a:prstGeom>
          <a:solidFill>
            <a:srgbClr val="A9D1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200" b="1" dirty="0">
                <a:solidFill>
                  <a:schemeClr val="tx1"/>
                </a:solidFill>
              </a:rPr>
              <a:t>Infrastructure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COTS / White Box / Peripheral Hardware &amp; Virtualization layer</a:t>
            </a: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23E43514-125E-462A-9FE6-9E3478900143}"/>
              </a:ext>
            </a:extLst>
          </p:cNvPr>
          <p:cNvCxnSpPr>
            <a:stCxn id="15" idx="3"/>
          </p:cNvCxnSpPr>
          <p:nvPr/>
        </p:nvCxnSpPr>
        <p:spPr>
          <a:xfrm flipH="1" flipV="1">
            <a:off x="954157" y="2498466"/>
            <a:ext cx="6326" cy="427230"/>
          </a:xfrm>
          <a:prstGeom prst="straightConnector1">
            <a:avLst/>
          </a:prstGeom>
          <a:ln w="25400" cmpd="sng">
            <a:solidFill>
              <a:schemeClr val="bg1">
                <a:lumMod val="5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C40A5359-F999-4DC5-ACBD-8BE5C5CEA12B}"/>
              </a:ext>
            </a:extLst>
          </p:cNvPr>
          <p:cNvCxnSpPr>
            <a:cxnSpLocks/>
            <a:stCxn id="24" idx="1"/>
            <a:endCxn id="15" idx="1"/>
          </p:cNvCxnSpPr>
          <p:nvPr/>
        </p:nvCxnSpPr>
        <p:spPr>
          <a:xfrm rot="10800000">
            <a:off x="960484" y="5511017"/>
            <a:ext cx="450872" cy="476390"/>
          </a:xfrm>
          <a:prstGeom prst="bentConnector2">
            <a:avLst/>
          </a:prstGeom>
          <a:ln w="25400" cmpd="sng">
            <a:solidFill>
              <a:srgbClr val="A9D18E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32D6B8D8-2F48-4E64-B597-217C4B016D77}"/>
              </a:ext>
            </a:extLst>
          </p:cNvPr>
          <p:cNvSpPr txBox="1"/>
          <p:nvPr/>
        </p:nvSpPr>
        <p:spPr>
          <a:xfrm>
            <a:off x="815023" y="6011369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/>
              <a:t>~</a:t>
            </a:r>
            <a:r>
              <a:rPr lang="en-US" sz="1200" dirty="0" err="1"/>
              <a:t>NfVi</a:t>
            </a:r>
            <a:endParaRPr lang="en-US" sz="1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95BC823-32FA-415F-B1AD-50155E14BA55}"/>
              </a:ext>
            </a:extLst>
          </p:cNvPr>
          <p:cNvSpPr txBox="1"/>
          <p:nvPr/>
        </p:nvSpPr>
        <p:spPr>
          <a:xfrm>
            <a:off x="1068471" y="2597053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O1*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16E5C45A-BEFB-4B0D-8792-2E315DC885B8}"/>
              </a:ext>
            </a:extLst>
          </p:cNvPr>
          <p:cNvCxnSpPr>
            <a:cxnSpLocks/>
          </p:cNvCxnSpPr>
          <p:nvPr/>
        </p:nvCxnSpPr>
        <p:spPr>
          <a:xfrm flipV="1">
            <a:off x="2466364" y="2415319"/>
            <a:ext cx="0" cy="502529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70047D01-68DE-43FA-B499-8DA4E32249F6}"/>
              </a:ext>
            </a:extLst>
          </p:cNvPr>
          <p:cNvCxnSpPr>
            <a:cxnSpLocks/>
          </p:cNvCxnSpPr>
          <p:nvPr/>
        </p:nvCxnSpPr>
        <p:spPr>
          <a:xfrm flipH="1" flipV="1">
            <a:off x="1581759" y="3231281"/>
            <a:ext cx="25979" cy="1343843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B30DAA22-17AA-4C54-9749-1C3B9B7D220C}"/>
              </a:ext>
            </a:extLst>
          </p:cNvPr>
          <p:cNvSpPr txBox="1"/>
          <p:nvPr/>
        </p:nvSpPr>
        <p:spPr>
          <a:xfrm>
            <a:off x="1343472" y="3341113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E2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3228094" y="2547281"/>
            <a:ext cx="173676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O1:NetConf/YANG/CM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  <a:stCxn id="99" idx="3"/>
          </p:cNvCxnSpPr>
          <p:nvPr/>
        </p:nvCxnSpPr>
        <p:spPr>
          <a:xfrm flipV="1">
            <a:off x="4552122" y="2439281"/>
            <a:ext cx="462865" cy="2808000"/>
          </a:xfrm>
          <a:prstGeom prst="bentConnector2">
            <a:avLst/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8AFABE7C-AD69-410A-AE64-DADF4E3F7EAE}"/>
              </a:ext>
            </a:extLst>
          </p:cNvPr>
          <p:cNvCxnSpPr>
            <a:cxnSpLocks/>
          </p:cNvCxnSpPr>
          <p:nvPr/>
        </p:nvCxnSpPr>
        <p:spPr>
          <a:xfrm flipH="1">
            <a:off x="4552122" y="2979281"/>
            <a:ext cx="448915" cy="0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889F5599-E4D8-48B9-B88E-6CA6FD025CF9}"/>
              </a:ext>
            </a:extLst>
          </p:cNvPr>
          <p:cNvCxnSpPr>
            <a:cxnSpLocks/>
          </p:cNvCxnSpPr>
          <p:nvPr/>
        </p:nvCxnSpPr>
        <p:spPr>
          <a:xfrm flipH="1">
            <a:off x="2663689" y="3456257"/>
            <a:ext cx="2342336" cy="21159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170612E0-7968-4FA8-85D3-9E04352D3EAF}"/>
              </a:ext>
            </a:extLst>
          </p:cNvPr>
          <p:cNvCxnSpPr>
            <a:cxnSpLocks/>
          </p:cNvCxnSpPr>
          <p:nvPr/>
        </p:nvCxnSpPr>
        <p:spPr>
          <a:xfrm flipH="1" flipV="1">
            <a:off x="4545339" y="4599281"/>
            <a:ext cx="455698" cy="0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>
            <a:extLst>
              <a:ext uri="{FF2B5EF4-FFF2-40B4-BE49-F238E27FC236}">
                <a16:creationId xmlns:a16="http://schemas.microsoft.com/office/drawing/2014/main" id="{530CC6CE-ED67-4DB1-9424-3CE9FA9CFEAC}"/>
              </a:ext>
            </a:extLst>
          </p:cNvPr>
          <p:cNvSpPr txBox="1"/>
          <p:nvPr/>
        </p:nvSpPr>
        <p:spPr>
          <a:xfrm>
            <a:off x="2713002" y="3836343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>
                <a:solidFill>
                  <a:srgbClr val="0073C5"/>
                </a:solidFill>
              </a:rPr>
              <a:t>E1</a:t>
            </a:r>
          </a:p>
        </p:txBody>
      </p:sp>
      <p:sp>
        <p:nvSpPr>
          <p:cNvPr id="96" name="Rechteck: abgerundete Ecken 95">
            <a:extLst>
              <a:ext uri="{FF2B5EF4-FFF2-40B4-BE49-F238E27FC236}">
                <a16:creationId xmlns:a16="http://schemas.microsoft.com/office/drawing/2014/main" id="{8F559695-01E3-4DF2-94A7-FFB11E911FA7}"/>
              </a:ext>
            </a:extLst>
          </p:cNvPr>
          <p:cNvSpPr/>
          <p:nvPr/>
        </p:nvSpPr>
        <p:spPr>
          <a:xfrm>
            <a:off x="1800002" y="3375281"/>
            <a:ext cx="863687" cy="576000"/>
          </a:xfrm>
          <a:prstGeom prst="roundRect">
            <a:avLst/>
          </a:prstGeom>
          <a:solidFill>
            <a:srgbClr val="ED7D3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O-CU-CP</a:t>
            </a:r>
          </a:p>
        </p:txBody>
      </p:sp>
      <p:sp>
        <p:nvSpPr>
          <p:cNvPr id="97" name="Rechteck: abgerundete Ecken 96">
            <a:extLst>
              <a:ext uri="{FF2B5EF4-FFF2-40B4-BE49-F238E27FC236}">
                <a16:creationId xmlns:a16="http://schemas.microsoft.com/office/drawing/2014/main" id="{E46494B6-DF48-4F08-9BE0-281AFD28FBC8}"/>
              </a:ext>
            </a:extLst>
          </p:cNvPr>
          <p:cNvSpPr/>
          <p:nvPr/>
        </p:nvSpPr>
        <p:spPr>
          <a:xfrm>
            <a:off x="3299790" y="3751311"/>
            <a:ext cx="863687" cy="401976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O-CU-UP</a:t>
            </a:r>
          </a:p>
        </p:txBody>
      </p: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1411357" y="5211439"/>
            <a:ext cx="3140765" cy="288000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O-RU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8A1A2D03-A670-4D48-B78E-878D0A5994A5}"/>
              </a:ext>
            </a:extLst>
          </p:cNvPr>
          <p:cNvCxnSpPr>
            <a:cxnSpLocks/>
            <a:stCxn id="99" idx="0"/>
          </p:cNvCxnSpPr>
          <p:nvPr/>
        </p:nvCxnSpPr>
        <p:spPr>
          <a:xfrm flipV="1">
            <a:off x="2981740" y="4841326"/>
            <a:ext cx="0" cy="370113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feld 108">
            <a:extLst>
              <a:ext uri="{FF2B5EF4-FFF2-40B4-BE49-F238E27FC236}">
                <a16:creationId xmlns:a16="http://schemas.microsoft.com/office/drawing/2014/main" id="{CC7C0389-31C5-4918-B4A4-A95FD49910D8}"/>
              </a:ext>
            </a:extLst>
          </p:cNvPr>
          <p:cNvSpPr txBox="1"/>
          <p:nvPr/>
        </p:nvSpPr>
        <p:spPr>
          <a:xfrm>
            <a:off x="3048575" y="4905075"/>
            <a:ext cx="127768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Open Fronthaul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  <a:endCxn id="96" idx="1"/>
          </p:cNvCxnSpPr>
          <p:nvPr/>
        </p:nvCxnSpPr>
        <p:spPr>
          <a:xfrm>
            <a:off x="1607738" y="26494118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>
            <a:extLst>
              <a:ext uri="{FF2B5EF4-FFF2-40B4-BE49-F238E27FC236}">
                <a16:creationId xmlns:a16="http://schemas.microsoft.com/office/drawing/2014/main" id="{7DE066CF-0CC7-4E14-B94C-BEC12CA9625C}"/>
              </a:ext>
            </a:extLst>
          </p:cNvPr>
          <p:cNvCxnSpPr>
            <a:cxnSpLocks/>
          </p:cNvCxnSpPr>
          <p:nvPr/>
        </p:nvCxnSpPr>
        <p:spPr>
          <a:xfrm flipV="1">
            <a:off x="1581758" y="4065938"/>
            <a:ext cx="1718032" cy="1648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D44C0CA3-ED16-42D3-9F04-4B587167164B}"/>
              </a:ext>
            </a:extLst>
          </p:cNvPr>
          <p:cNvCxnSpPr>
            <a:cxnSpLocks/>
          </p:cNvCxnSpPr>
          <p:nvPr/>
        </p:nvCxnSpPr>
        <p:spPr>
          <a:xfrm flipH="1" flipV="1">
            <a:off x="2663689" y="3853347"/>
            <a:ext cx="636102" cy="0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  <a:endCxn id="96" idx="2"/>
          </p:cNvCxnSpPr>
          <p:nvPr/>
        </p:nvCxnSpPr>
        <p:spPr>
          <a:xfrm flipH="1" flipV="1">
            <a:off x="2231846" y="26858664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5D7885E6-845D-4644-B670-23338CF86045}"/>
              </a:ext>
            </a:extLst>
          </p:cNvPr>
          <p:cNvCxnSpPr>
            <a:cxnSpLocks/>
            <a:endCxn id="97" idx="2"/>
          </p:cNvCxnSpPr>
          <p:nvPr/>
        </p:nvCxnSpPr>
        <p:spPr>
          <a:xfrm flipH="1" flipV="1">
            <a:off x="3731634" y="4153287"/>
            <a:ext cx="7755" cy="406733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feld 120">
            <a:extLst>
              <a:ext uri="{FF2B5EF4-FFF2-40B4-BE49-F238E27FC236}">
                <a16:creationId xmlns:a16="http://schemas.microsoft.com/office/drawing/2014/main" id="{E3EB0F5D-404B-4384-A53D-A0FD907F9D4E}"/>
              </a:ext>
            </a:extLst>
          </p:cNvPr>
          <p:cNvSpPr txBox="1"/>
          <p:nvPr/>
        </p:nvSpPr>
        <p:spPr>
          <a:xfrm>
            <a:off x="2290272" y="4150084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>
                <a:solidFill>
                  <a:srgbClr val="0073C5"/>
                </a:solidFill>
              </a:rPr>
              <a:t>F1-c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F7F8BD02-DA99-4C8C-A232-EA6D7B151339}"/>
              </a:ext>
            </a:extLst>
          </p:cNvPr>
          <p:cNvSpPr txBox="1"/>
          <p:nvPr/>
        </p:nvSpPr>
        <p:spPr>
          <a:xfrm>
            <a:off x="3806310" y="4214825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>
                <a:solidFill>
                  <a:srgbClr val="0073C5"/>
                </a:solidFill>
              </a:rPr>
              <a:t>F1-u</a:t>
            </a:r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BF2AF17B-C345-40BC-B9E0-1FCFFE44FF24}"/>
              </a:ext>
            </a:extLst>
          </p:cNvPr>
          <p:cNvSpPr/>
          <p:nvPr/>
        </p:nvSpPr>
        <p:spPr>
          <a:xfrm>
            <a:off x="1411358" y="4553326"/>
            <a:ext cx="3140764" cy="288000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O-DU</a:t>
            </a: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7374996" y="2136881"/>
            <a:ext cx="1533257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 (FCA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200" dirty="0">
                <a:solidFill>
                  <a:schemeClr val="bg1"/>
                </a:solidFill>
              </a:rPr>
              <a:t>S)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1771200" y="1899281"/>
            <a:ext cx="6771600" cy="180000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5343787" y="1539281"/>
            <a:ext cx="992213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Data Analytics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6372000" y="1539281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4563611" y="1539281"/>
            <a:ext cx="757717" cy="288000"/>
          </a:xfrm>
          <a:prstGeom prst="roundRect">
            <a:avLst>
              <a:gd name="adj" fmla="val 17960"/>
            </a:avLst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3957159" y="1539281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3353548" y="1539281"/>
            <a:ext cx="576000" cy="288000"/>
          </a:xfrm>
          <a:prstGeom prst="roundRect">
            <a:avLst>
              <a:gd name="adj" fmla="val 16667"/>
            </a:avLst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2741548" y="1539281"/>
            <a:ext cx="576000" cy="288000"/>
          </a:xfrm>
          <a:prstGeom prst="roundRect">
            <a:avLst>
              <a:gd name="adj" fmla="val 16667"/>
            </a:avLst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bg1"/>
                </a:solidFill>
              </a:rPr>
              <a:t>Opt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6984000" y="1539281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7596000" y="1539281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</a:t>
            </a:r>
          </a:p>
        </p:txBody>
      </p: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CDE8AAC6-47A2-4EEE-9852-E84FDA97899D}"/>
              </a:ext>
            </a:extLst>
          </p:cNvPr>
          <p:cNvCxnSpPr>
            <a:cxnSpLocks/>
          </p:cNvCxnSpPr>
          <p:nvPr/>
        </p:nvCxnSpPr>
        <p:spPr>
          <a:xfrm flipV="1">
            <a:off x="4572000" y="2424881"/>
            <a:ext cx="2592000" cy="2930558"/>
          </a:xfrm>
          <a:prstGeom prst="bentConnector2">
            <a:avLst/>
          </a:prstGeom>
          <a:ln w="25400">
            <a:solidFill>
              <a:srgbClr val="0E799D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47BFA82B-9D81-4D97-B7E7-26D1D0361203}"/>
              </a:ext>
            </a:extLst>
          </p:cNvPr>
          <p:cNvCxnSpPr>
            <a:cxnSpLocks/>
            <a:endCxn id="18" idx="3"/>
          </p:cNvCxnSpPr>
          <p:nvPr/>
        </p:nvCxnSpPr>
        <p:spPr>
          <a:xfrm flipH="1" flipV="1">
            <a:off x="4552121" y="3071339"/>
            <a:ext cx="2592000" cy="14805"/>
          </a:xfrm>
          <a:prstGeom prst="straightConnector1">
            <a:avLst/>
          </a:prstGeom>
          <a:ln w="25400" cmpd="sng">
            <a:solidFill>
              <a:srgbClr val="0E799D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39B227B1-A9A5-49A8-AEF1-AAF91083EB48}"/>
              </a:ext>
            </a:extLst>
          </p:cNvPr>
          <p:cNvCxnSpPr>
            <a:cxnSpLocks/>
          </p:cNvCxnSpPr>
          <p:nvPr/>
        </p:nvCxnSpPr>
        <p:spPr>
          <a:xfrm flipH="1">
            <a:off x="2664000" y="3555281"/>
            <a:ext cx="4464000" cy="0"/>
          </a:xfrm>
          <a:prstGeom prst="straightConnector1">
            <a:avLst/>
          </a:prstGeom>
          <a:ln w="25400" cmpd="sng">
            <a:solidFill>
              <a:srgbClr val="0E799D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E8935D71-C5DE-4603-ABE0-AB6D7AE9860C}"/>
              </a:ext>
            </a:extLst>
          </p:cNvPr>
          <p:cNvCxnSpPr>
            <a:cxnSpLocks/>
            <a:endCxn id="53" idx="3"/>
          </p:cNvCxnSpPr>
          <p:nvPr/>
        </p:nvCxnSpPr>
        <p:spPr>
          <a:xfrm flipH="1">
            <a:off x="4552122" y="4697326"/>
            <a:ext cx="2592000" cy="0"/>
          </a:xfrm>
          <a:prstGeom prst="straightConnector1">
            <a:avLst/>
          </a:prstGeom>
          <a:ln w="25400" cmpd="sng">
            <a:solidFill>
              <a:srgbClr val="0E799D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7679969" y="2547281"/>
            <a:ext cx="2045667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O1:REST/VES/CM, FM, others</a:t>
            </a:r>
          </a:p>
        </p:txBody>
      </p: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F7737B05-6C9F-4C1B-BBE0-D76191067D70}"/>
              </a:ext>
            </a:extLst>
          </p:cNvPr>
          <p:cNvSpPr/>
          <p:nvPr/>
        </p:nvSpPr>
        <p:spPr>
          <a:xfrm>
            <a:off x="5618180" y="2136881"/>
            <a:ext cx="1714452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HV-VES Collector </a:t>
            </a:r>
            <a:r>
              <a:rPr lang="en-US" sz="1200">
                <a:solidFill>
                  <a:schemeClr val="bg1"/>
                </a:solidFill>
              </a:rPr>
              <a:t>(</a:t>
            </a:r>
            <a:r>
              <a:rPr lang="en-US" sz="1200">
                <a:solidFill>
                  <a:schemeClr val="accent5">
                    <a:lumMod val="60000"/>
                    <a:lumOff val="40000"/>
                  </a:schemeClr>
                </a:solidFill>
              </a:rPr>
              <a:t>FCA</a:t>
            </a:r>
            <a:r>
              <a:rPr lang="en-US" sz="1200">
                <a:solidFill>
                  <a:schemeClr val="bg1"/>
                </a:solidFill>
              </a:rPr>
              <a:t>P</a:t>
            </a:r>
            <a:r>
              <a:rPr lang="en-US" sz="1200">
                <a:solidFill>
                  <a:schemeClr val="accent5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1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8208000" y="1539281"/>
            <a:ext cx="684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bg1"/>
                </a:solidFill>
              </a:rPr>
              <a:t>ConfigDB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0ECA83A4-6551-4576-8406-3DEE5A8ECA5B}"/>
              </a:ext>
            </a:extLst>
          </p:cNvPr>
          <p:cNvCxnSpPr>
            <a:cxnSpLocks/>
            <a:endCxn id="96" idx="1"/>
          </p:cNvCxnSpPr>
          <p:nvPr/>
        </p:nvCxnSpPr>
        <p:spPr>
          <a:xfrm>
            <a:off x="1607738" y="3663281"/>
            <a:ext cx="192264" cy="0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</p:cNvCxnSpPr>
          <p:nvPr/>
        </p:nvCxnSpPr>
        <p:spPr>
          <a:xfrm flipV="1">
            <a:off x="4032000" y="2424881"/>
            <a:ext cx="3589503" cy="3060000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7E12BF37-22EE-47B0-A5AD-81D79A1C4339}"/>
              </a:ext>
            </a:extLst>
          </p:cNvPr>
          <p:cNvCxnSpPr>
            <a:cxnSpLocks/>
          </p:cNvCxnSpPr>
          <p:nvPr/>
        </p:nvCxnSpPr>
        <p:spPr>
          <a:xfrm flipH="1" flipV="1">
            <a:off x="4552123" y="3175266"/>
            <a:ext cx="3060000" cy="18155"/>
          </a:xfrm>
          <a:prstGeom prst="straightConnector1">
            <a:avLst/>
          </a:prstGeom>
          <a:ln w="25400" cmpd="sng">
            <a:solidFill>
              <a:schemeClr val="accent2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F8B7EB5B-DBC3-452E-8F84-B8385D79B5D2}"/>
              </a:ext>
            </a:extLst>
          </p:cNvPr>
          <p:cNvCxnSpPr>
            <a:cxnSpLocks/>
          </p:cNvCxnSpPr>
          <p:nvPr/>
        </p:nvCxnSpPr>
        <p:spPr>
          <a:xfrm flipH="1" flipV="1">
            <a:off x="2664000" y="3659207"/>
            <a:ext cx="4932000" cy="13074"/>
          </a:xfrm>
          <a:prstGeom prst="straightConnector1">
            <a:avLst/>
          </a:prstGeom>
          <a:ln w="25400" cmpd="sng">
            <a:solidFill>
              <a:schemeClr val="accent2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89E5FBB1-D98A-4E13-B37D-803C06590850}"/>
              </a:ext>
            </a:extLst>
          </p:cNvPr>
          <p:cNvCxnSpPr>
            <a:cxnSpLocks/>
          </p:cNvCxnSpPr>
          <p:nvPr/>
        </p:nvCxnSpPr>
        <p:spPr>
          <a:xfrm flipH="1">
            <a:off x="4552122" y="4801252"/>
            <a:ext cx="3060000" cy="0"/>
          </a:xfrm>
          <a:prstGeom prst="straightConnector1">
            <a:avLst/>
          </a:prstGeom>
          <a:ln w="25400" cmpd="sng">
            <a:solidFill>
              <a:schemeClr val="accent2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CFAE435-640C-4B4D-9D50-4B36CCD0823E}"/>
              </a:ext>
            </a:extLst>
          </p:cNvPr>
          <p:cNvCxnSpPr>
            <a:cxnSpLocks/>
          </p:cNvCxnSpPr>
          <p:nvPr/>
        </p:nvCxnSpPr>
        <p:spPr>
          <a:xfrm flipH="1">
            <a:off x="4151784" y="3885833"/>
            <a:ext cx="863203" cy="2472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0FE240BB-5B6A-4CDA-9157-257353C986F1}"/>
              </a:ext>
            </a:extLst>
          </p:cNvPr>
          <p:cNvCxnSpPr>
            <a:cxnSpLocks/>
          </p:cNvCxnSpPr>
          <p:nvPr/>
        </p:nvCxnSpPr>
        <p:spPr>
          <a:xfrm flipH="1">
            <a:off x="4158566" y="3986350"/>
            <a:ext cx="2988000" cy="0"/>
          </a:xfrm>
          <a:prstGeom prst="straightConnector1">
            <a:avLst/>
          </a:prstGeom>
          <a:ln w="25400" cmpd="sng">
            <a:solidFill>
              <a:srgbClr val="0E799D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28912B20-B9BD-471E-80BD-010CFA01B0E0}"/>
              </a:ext>
            </a:extLst>
          </p:cNvPr>
          <p:cNvCxnSpPr>
            <a:cxnSpLocks/>
          </p:cNvCxnSpPr>
          <p:nvPr/>
        </p:nvCxnSpPr>
        <p:spPr>
          <a:xfrm flipH="1">
            <a:off x="4158567" y="4082424"/>
            <a:ext cx="3456000" cy="7852"/>
          </a:xfrm>
          <a:prstGeom prst="straightConnector1">
            <a:avLst/>
          </a:prstGeom>
          <a:ln w="25400" cmpd="sng">
            <a:solidFill>
              <a:schemeClr val="accent2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>
            <a:extLst>
              <a:ext uri="{FF2B5EF4-FFF2-40B4-BE49-F238E27FC236}">
                <a16:creationId xmlns:a16="http://schemas.microsoft.com/office/drawing/2014/main" id="{8CA3955C-EE7E-4B47-AEC2-1C8F8D738FF4}"/>
              </a:ext>
            </a:extLst>
          </p:cNvPr>
          <p:cNvSpPr txBox="1"/>
          <p:nvPr/>
        </p:nvSpPr>
        <p:spPr>
          <a:xfrm>
            <a:off x="5924747" y="2547281"/>
            <a:ext cx="1179365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O1:REST/VES/PM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C0EE0D7-540B-41C5-A1F5-5F09485EAC88}"/>
              </a:ext>
            </a:extLst>
          </p:cNvPr>
          <p:cNvSpPr txBox="1"/>
          <p:nvPr/>
        </p:nvSpPr>
        <p:spPr>
          <a:xfrm flipH="1">
            <a:off x="7824192" y="3983992"/>
            <a:ext cx="30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High Velocity VES collector (HV-VES) </a:t>
            </a:r>
            <a:br>
              <a:rPr lang="en-US" sz="1200" dirty="0"/>
            </a:br>
            <a:r>
              <a:rPr lang="en-US" sz="1200" dirty="0"/>
              <a:t>for real-time event streaming needed for PM.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4DA8F07D-9D53-4435-A3C0-436D52E7F276}"/>
              </a:ext>
            </a:extLst>
          </p:cNvPr>
          <p:cNvSpPr txBox="1"/>
          <p:nvPr/>
        </p:nvSpPr>
        <p:spPr>
          <a:xfrm flipH="1">
            <a:off x="8051463" y="3184343"/>
            <a:ext cx="2233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Standard VES collector </a:t>
            </a:r>
            <a:br>
              <a:rPr lang="en-US" sz="1200" dirty="0"/>
            </a:br>
            <a:r>
              <a:rPr lang="en-US" sz="1200" dirty="0"/>
              <a:t>for rare events like CM, FM.</a:t>
            </a:r>
          </a:p>
        </p:txBody>
      </p: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028065C0-386C-4C1B-A7B5-7BBEB05FE626}"/>
              </a:ext>
            </a:extLst>
          </p:cNvPr>
          <p:cNvCxnSpPr/>
          <p:nvPr/>
        </p:nvCxnSpPr>
        <p:spPr>
          <a:xfrm>
            <a:off x="6312024" y="2374392"/>
            <a:ext cx="1861965" cy="1691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F315F420-9C25-4D76-BCCE-BAFC57391CD2}"/>
              </a:ext>
            </a:extLst>
          </p:cNvPr>
          <p:cNvCxnSpPr>
            <a:cxnSpLocks/>
          </p:cNvCxnSpPr>
          <p:nvPr/>
        </p:nvCxnSpPr>
        <p:spPr>
          <a:xfrm>
            <a:off x="7734689" y="2416227"/>
            <a:ext cx="973757" cy="829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C5E97F50-49CB-4E41-B204-7664C324FCB8}"/>
              </a:ext>
            </a:extLst>
          </p:cNvPr>
          <p:cNvSpPr txBox="1"/>
          <p:nvPr/>
        </p:nvSpPr>
        <p:spPr>
          <a:xfrm>
            <a:off x="9064808" y="5253075"/>
            <a:ext cx="29208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O1*: Interface between Service Management and Orchestration Framework and Infrastructure Management Framework supporting O-RAN virtual network functions.</a:t>
            </a:r>
          </a:p>
          <a:p>
            <a:r>
              <a:rPr lang="en-US" sz="1000" dirty="0"/>
              <a:t>2019-08: will be available later in document “O-RAN Orchestration”.</a:t>
            </a:r>
          </a:p>
        </p:txBody>
      </p: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56426847-0256-4991-9F47-3BB60ACBF873}"/>
              </a:ext>
            </a:extLst>
          </p:cNvPr>
          <p:cNvCxnSpPr>
            <a:cxnSpLocks/>
            <a:endCxn id="96" idx="2"/>
          </p:cNvCxnSpPr>
          <p:nvPr/>
        </p:nvCxnSpPr>
        <p:spPr>
          <a:xfrm flipV="1">
            <a:off x="2220167" y="3951281"/>
            <a:ext cx="11679" cy="608739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hteck: abgerundete Ecken 82">
            <a:extLst>
              <a:ext uri="{FF2B5EF4-FFF2-40B4-BE49-F238E27FC236}">
                <a16:creationId xmlns:a16="http://schemas.microsoft.com/office/drawing/2014/main" id="{B9E80020-0F35-441A-A639-57306FC94440}"/>
              </a:ext>
            </a:extLst>
          </p:cNvPr>
          <p:cNvSpPr/>
          <p:nvPr/>
        </p:nvSpPr>
        <p:spPr>
          <a:xfrm>
            <a:off x="787706" y="2135648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782428-E4FD-433B-86BF-D141D38D3441}"/>
              </a:ext>
            </a:extLst>
          </p:cNvPr>
          <p:cNvSpPr txBox="1"/>
          <p:nvPr/>
        </p:nvSpPr>
        <p:spPr>
          <a:xfrm>
            <a:off x="9168174" y="1417784"/>
            <a:ext cx="1667949" cy="923330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ß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ß"/>
            </a:pPr>
            <a:r>
              <a:rPr lang="en-US" dirty="0" err="1">
                <a:solidFill>
                  <a:schemeClr val="bg1"/>
                </a:solidFill>
              </a:rPr>
              <a:t>nonRT</a:t>
            </a:r>
            <a:r>
              <a:rPr lang="en-US" dirty="0">
                <a:solidFill>
                  <a:schemeClr val="bg1"/>
                </a:solidFill>
              </a:rPr>
              <a:t>-RIC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22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766452-AB95-4FF8-B87F-EF11B45F13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0000" y="1332000"/>
            <a:ext cx="10988296" cy="4680000"/>
          </a:xfrm>
        </p:spPr>
        <p:txBody>
          <a:bodyPr/>
          <a:lstStyle/>
          <a:p>
            <a:r>
              <a:rPr lang="en-US" dirty="0"/>
              <a:t>Physical Network Function (PNF) Plug and Play (PnP)</a:t>
            </a:r>
            <a:br>
              <a:rPr lang="en-US" dirty="0"/>
            </a:br>
            <a:br>
              <a:rPr lang="en-US" sz="1200" dirty="0"/>
            </a:br>
            <a:r>
              <a:rPr lang="en-US" sz="1200" dirty="0">
                <a:hlinkClick r:id="rId2"/>
              </a:rPr>
              <a:t>https://wiki.onap.org/pages/viewpage.action?pageId=40206485</a:t>
            </a:r>
            <a:endParaRPr lang="en-US" sz="1200" dirty="0"/>
          </a:p>
          <a:p>
            <a:r>
              <a:rPr lang="en-US" dirty="0"/>
              <a:t>PM Bulk request</a:t>
            </a:r>
            <a:br>
              <a:rPr lang="en-US" dirty="0"/>
            </a:br>
            <a:r>
              <a:rPr lang="en-US" sz="1200" dirty="0"/>
              <a:t> </a:t>
            </a:r>
            <a:r>
              <a:rPr lang="en-US" sz="1200" dirty="0">
                <a:hlinkClick r:id="rId3"/>
              </a:rPr>
              <a:t>https://wiki.onap.org/pages/viewpage.action?pageId=40206494</a:t>
            </a:r>
            <a:r>
              <a:rPr lang="en-US" sz="1200" dirty="0"/>
              <a:t> </a:t>
            </a:r>
          </a:p>
          <a:p>
            <a:r>
              <a:rPr lang="en-US" dirty="0"/>
              <a:t>Basic fault</a:t>
            </a:r>
          </a:p>
          <a:p>
            <a:r>
              <a:rPr lang="en-US" dirty="0"/>
              <a:t>Basic configuration</a:t>
            </a:r>
          </a:p>
          <a:p>
            <a:r>
              <a:rPr lang="en-US" dirty="0"/>
              <a:t>OOF-based 5G SON</a:t>
            </a:r>
          </a:p>
          <a:p>
            <a:r>
              <a:rPr lang="en-US" sz="1400" dirty="0">
                <a:hlinkClick r:id="rId4"/>
              </a:rPr>
              <a:t>https://wiki.onap.org/pages/viewpage.action?pageId=40206498</a:t>
            </a:r>
            <a:endParaRPr lang="en-US" sz="1400" dirty="0"/>
          </a:p>
          <a:p>
            <a:r>
              <a:rPr lang="en-US" dirty="0"/>
              <a:t>WG4 Open FH – Hybrid M-Plane Model</a:t>
            </a:r>
          </a:p>
          <a:p>
            <a:pPr marL="0" indent="0">
              <a:buNone/>
            </a:pPr>
            <a:endParaRPr lang="en-US" sz="1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15EAC31-9054-4072-89AB-E8BFAFF7E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WG1 O1 &amp; WG4 Open FH use cases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7ED3367-C384-4189-B26E-4C0080248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A9AA30-3000-405D-BDB1-2498503BD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348FFA-2627-4A5F-895F-F989BC95408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377B560-1F22-4151-A2C5-92D259E32E6B}"/>
              </a:ext>
            </a:extLst>
          </p:cNvPr>
          <p:cNvSpPr txBox="1"/>
          <p:nvPr/>
        </p:nvSpPr>
        <p:spPr>
          <a:xfrm flipH="1">
            <a:off x="7131236" y="2155401"/>
            <a:ext cx="4494599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solidFill>
                  <a:srgbClr val="0073C5"/>
                </a:solidFill>
              </a:rPr>
              <a:t>Equipment vendors participating:</a:t>
            </a:r>
          </a:p>
          <a:p>
            <a:pPr algn="ctr"/>
            <a:r>
              <a:rPr lang="en-US" sz="1600" b="1" u="sng" dirty="0">
                <a:solidFill>
                  <a:srgbClr val="0073C5"/>
                </a:solidFill>
              </a:rPr>
              <a:t>   </a:t>
            </a:r>
            <a:endParaRPr lang="en-US" sz="1600" b="1" i="1" u="sng" dirty="0">
              <a:solidFill>
                <a:srgbClr val="0073C5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E58D6C-4D95-4872-A4D6-F9AA5E7D27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566" y="2679276"/>
            <a:ext cx="1380325" cy="9907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5ED881-396D-4416-A312-053D42BF6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604" y="3848779"/>
            <a:ext cx="1589859" cy="954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FE47E1-ACD5-4267-9D63-55F1B49293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141" y="2682752"/>
            <a:ext cx="1589859" cy="9267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535177-E02D-4495-80AA-650BCA2B5C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05" y="3892393"/>
            <a:ext cx="1589859" cy="7695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1018A19-4D01-47FE-8214-6525A560DD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3908" y="3146144"/>
            <a:ext cx="104775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322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PNF </a:t>
            </a:r>
            <a:r>
              <a:rPr lang="en-US"/>
              <a:t>Plug and Play </a:t>
            </a:r>
            <a:r>
              <a:rPr lang="en-US" dirty="0"/>
              <a:t>Message flow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94F0B02-4EB2-4648-940F-1ED05D2E7553}"/>
              </a:ext>
            </a:extLst>
          </p:cNvPr>
          <p:cNvSpPr/>
          <p:nvPr/>
        </p:nvSpPr>
        <p:spPr>
          <a:xfrm>
            <a:off x="719998" y="1438844"/>
            <a:ext cx="4707679" cy="1973366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Consumer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147662" y="3502283"/>
            <a:ext cx="173676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O1:NetConf/YANG/CM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  <a:stCxn id="99" idx="0"/>
            <a:endCxn id="42" idx="2"/>
          </p:cNvCxnSpPr>
          <p:nvPr/>
        </p:nvCxnSpPr>
        <p:spPr>
          <a:xfrm rot="5400000" flipH="1" flipV="1">
            <a:off x="1035335" y="4153903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922787" y="5010646"/>
            <a:ext cx="1934757" cy="59384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O-RAN PNF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(O-DU or O-RU)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</p:cNvCxnSpPr>
          <p:nvPr/>
        </p:nvCxnSpPr>
        <p:spPr>
          <a:xfrm>
            <a:off x="1607738" y="26250837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</p:cNvCxnSpPr>
          <p:nvPr/>
        </p:nvCxnSpPr>
        <p:spPr>
          <a:xfrm flipH="1" flipV="1">
            <a:off x="2231846" y="26615383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2715253" y="3011071"/>
            <a:ext cx="1156825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848078" y="2714150"/>
            <a:ext cx="4408103" cy="196247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AA874D8E-916C-4BA5-A2EF-0F80C310DA45}"/>
              </a:ext>
            </a:extLst>
          </p:cNvPr>
          <p:cNvSpPr/>
          <p:nvPr/>
        </p:nvSpPr>
        <p:spPr>
          <a:xfrm>
            <a:off x="1136078" y="3011071"/>
            <a:ext cx="1512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Controller (O1)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2457889" y="2341723"/>
            <a:ext cx="1665241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PNF Registration Handler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2706364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4181415" y="2341723"/>
            <a:ext cx="774335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1604943" y="2343102"/>
            <a:ext cx="576000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2072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1460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Opt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3328303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3960181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LOG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3417422" y="3540778"/>
            <a:ext cx="23657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</a:t>
            </a:r>
            <a:r>
              <a:rPr lang="en-US" sz="1200" dirty="0" err="1"/>
              <a:t>pnfRegistration</a:t>
            </a:r>
            <a:endParaRPr lang="en-US" sz="1200" dirty="0"/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4572181" y="1938181"/>
            <a:ext cx="684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ConfigDB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  <a:stCxn id="99" idx="3"/>
            <a:endCxn id="63" idx="2"/>
          </p:cNvCxnSpPr>
          <p:nvPr/>
        </p:nvCxnSpPr>
        <p:spPr>
          <a:xfrm flipV="1">
            <a:off x="2857544" y="3299071"/>
            <a:ext cx="436122" cy="2008497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: abgerundete Ecken 75">
            <a:extLst>
              <a:ext uri="{FF2B5EF4-FFF2-40B4-BE49-F238E27FC236}">
                <a16:creationId xmlns:a16="http://schemas.microsoft.com/office/drawing/2014/main" id="{85625BDB-FA80-4465-9010-D5056F9A79DE}"/>
              </a:ext>
            </a:extLst>
          </p:cNvPr>
          <p:cNvSpPr/>
          <p:nvPr/>
        </p:nvSpPr>
        <p:spPr>
          <a:xfrm>
            <a:off x="848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CDS</a:t>
            </a:r>
          </a:p>
        </p:txBody>
      </p:sp>
      <p:cxnSp>
        <p:nvCxnSpPr>
          <p:cNvPr id="40" name="Verbinder: gekrümmt 39">
            <a:extLst>
              <a:ext uri="{FF2B5EF4-FFF2-40B4-BE49-F238E27FC236}">
                <a16:creationId xmlns:a16="http://schemas.microsoft.com/office/drawing/2014/main" id="{378098BC-E5D1-4D3C-816B-CFB74D593FC3}"/>
              </a:ext>
            </a:extLst>
          </p:cNvPr>
          <p:cNvCxnSpPr>
            <a:cxnSpLocks/>
            <a:stCxn id="63" idx="0"/>
            <a:endCxn id="43" idx="2"/>
          </p:cNvCxnSpPr>
          <p:nvPr/>
        </p:nvCxnSpPr>
        <p:spPr>
          <a:xfrm rot="16200000" flipV="1">
            <a:off x="3101414" y="2818819"/>
            <a:ext cx="381348" cy="3156"/>
          </a:xfrm>
          <a:prstGeom prst="curvedConnector3">
            <a:avLst/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664C6711-E484-4150-91B4-C8C6AC367A50}"/>
              </a:ext>
            </a:extLst>
          </p:cNvPr>
          <p:cNvCxnSpPr>
            <a:cxnSpLocks/>
            <a:stCxn id="43" idx="2"/>
            <a:endCxn id="45" idx="2"/>
          </p:cNvCxnSpPr>
          <p:nvPr/>
        </p:nvCxnSpPr>
        <p:spPr>
          <a:xfrm rot="16200000" flipH="1">
            <a:off x="3929546" y="1990686"/>
            <a:ext cx="12700" cy="1278073"/>
          </a:xfrm>
          <a:prstGeom prst="curvedConnector3">
            <a:avLst>
              <a:gd name="adj1" fmla="val 180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krümmt 100">
            <a:extLst>
              <a:ext uri="{FF2B5EF4-FFF2-40B4-BE49-F238E27FC236}">
                <a16:creationId xmlns:a16="http://schemas.microsoft.com/office/drawing/2014/main" id="{D7A7AFA5-4947-47F4-9396-E16329371EEB}"/>
              </a:ext>
            </a:extLst>
          </p:cNvPr>
          <p:cNvCxnSpPr>
            <a:cxnSpLocks/>
            <a:stCxn id="43" idx="2"/>
            <a:endCxn id="46" idx="2"/>
          </p:cNvCxnSpPr>
          <p:nvPr/>
        </p:nvCxnSpPr>
        <p:spPr>
          <a:xfrm rot="5400000">
            <a:off x="2591038" y="1931629"/>
            <a:ext cx="1379" cy="1397567"/>
          </a:xfrm>
          <a:prstGeom prst="curvedConnector3">
            <a:avLst>
              <a:gd name="adj1" fmla="val 1667723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Verbinder: gekrümmt 101">
            <a:extLst>
              <a:ext uri="{FF2B5EF4-FFF2-40B4-BE49-F238E27FC236}">
                <a16:creationId xmlns:a16="http://schemas.microsoft.com/office/drawing/2014/main" id="{ED063246-EE78-4C74-9381-7F1874E734D3}"/>
              </a:ext>
            </a:extLst>
          </p:cNvPr>
          <p:cNvCxnSpPr>
            <a:cxnSpLocks/>
            <a:stCxn id="46" idx="2"/>
            <a:endCxn id="42" idx="0"/>
          </p:cNvCxnSpPr>
          <p:nvPr/>
        </p:nvCxnSpPr>
        <p:spPr>
          <a:xfrm rot="5400000">
            <a:off x="1702527" y="2820654"/>
            <a:ext cx="379969" cy="86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id="{F83FC83B-95FA-420C-BC8F-5F075D3D12E5}"/>
              </a:ext>
            </a:extLst>
          </p:cNvPr>
          <p:cNvSpPr/>
          <p:nvPr/>
        </p:nvSpPr>
        <p:spPr>
          <a:xfrm>
            <a:off x="3453662" y="4029054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1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52934EAB-417E-4EA2-BD0D-4B21FE2909AA}"/>
              </a:ext>
            </a:extLst>
          </p:cNvPr>
          <p:cNvSpPr txBox="1"/>
          <p:nvPr/>
        </p:nvSpPr>
        <p:spPr>
          <a:xfrm>
            <a:off x="5411139" y="2681896"/>
            <a:ext cx="1182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Simplified view</a:t>
            </a:r>
          </a:p>
        </p:txBody>
      </p:sp>
      <p:sp>
        <p:nvSpPr>
          <p:cNvPr id="116" name="Ellipse 115">
            <a:extLst>
              <a:ext uri="{FF2B5EF4-FFF2-40B4-BE49-F238E27FC236}">
                <a16:creationId xmlns:a16="http://schemas.microsoft.com/office/drawing/2014/main" id="{C0CEBDDA-BBBE-41E3-959F-57E2ABB98656}"/>
              </a:ext>
            </a:extLst>
          </p:cNvPr>
          <p:cNvSpPr/>
          <p:nvPr/>
        </p:nvSpPr>
        <p:spPr>
          <a:xfrm>
            <a:off x="2409809" y="2631688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2</a:t>
            </a:r>
          </a:p>
        </p:txBody>
      </p:sp>
      <p:sp>
        <p:nvSpPr>
          <p:cNvPr id="117" name="Ellipse 116">
            <a:extLst>
              <a:ext uri="{FF2B5EF4-FFF2-40B4-BE49-F238E27FC236}">
                <a16:creationId xmlns:a16="http://schemas.microsoft.com/office/drawing/2014/main" id="{5CE50DA7-5F5E-4290-AAF2-959B3E5D20E1}"/>
              </a:ext>
            </a:extLst>
          </p:cNvPr>
          <p:cNvSpPr/>
          <p:nvPr/>
        </p:nvSpPr>
        <p:spPr>
          <a:xfrm>
            <a:off x="1973428" y="4029053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C15AC49-9DDC-43E4-B1C0-84B7BF286004}"/>
              </a:ext>
            </a:extLst>
          </p:cNvPr>
          <p:cNvSpPr txBox="1"/>
          <p:nvPr/>
        </p:nvSpPr>
        <p:spPr>
          <a:xfrm flipH="1">
            <a:off x="6764323" y="1649896"/>
            <a:ext cx="4934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O-RAN PNF sends VES </a:t>
            </a:r>
            <a:r>
              <a:rPr lang="en-US" dirty="0" err="1"/>
              <a:t>pnfRegistration</a:t>
            </a:r>
            <a:r>
              <a:rPr lang="en-US" dirty="0"/>
              <a:t> – preferred IPv6/TLS</a:t>
            </a:r>
          </a:p>
          <a:p>
            <a:pPr marL="342900" indent="-342900">
              <a:buAutoNum type="arabicPeriod"/>
            </a:pPr>
            <a:r>
              <a:rPr lang="en-US" dirty="0"/>
              <a:t>Controller (O1) becomes awareness of the new O-RAN PNF via Message bus</a:t>
            </a:r>
          </a:p>
          <a:p>
            <a:pPr marL="342900" indent="-342900">
              <a:buAutoNum type="arabicPeriod"/>
            </a:pPr>
            <a:r>
              <a:rPr lang="en-US" dirty="0"/>
              <a:t>Controller (O1) checks NetConf end-point on the O-RAN PNF (hello-message) – preferred: IPv6/TLS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2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295299D6-EF38-4D04-9380-A03FBCB9DB2F}"/>
              </a:ext>
            </a:extLst>
          </p:cNvPr>
          <p:cNvSpPr/>
          <p:nvPr/>
        </p:nvSpPr>
        <p:spPr>
          <a:xfrm>
            <a:off x="719998" y="1438844"/>
            <a:ext cx="4707679" cy="1973366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Consumer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 Bulk request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719998" y="3502283"/>
            <a:ext cx="116443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O1:SFTP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  <a:stCxn id="99" idx="0"/>
            <a:endCxn id="42" idx="2"/>
          </p:cNvCxnSpPr>
          <p:nvPr/>
        </p:nvCxnSpPr>
        <p:spPr>
          <a:xfrm rot="5400000" flipH="1" flipV="1">
            <a:off x="1035335" y="4153903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922787" y="5010646"/>
            <a:ext cx="1934757" cy="59384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O-RAN PNF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(O-DU or O-RU)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</p:cNvCxnSpPr>
          <p:nvPr/>
        </p:nvCxnSpPr>
        <p:spPr>
          <a:xfrm>
            <a:off x="1607738" y="26250837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</p:cNvCxnSpPr>
          <p:nvPr/>
        </p:nvCxnSpPr>
        <p:spPr>
          <a:xfrm flipH="1" flipV="1">
            <a:off x="2231846" y="26615383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2715253" y="3011071"/>
            <a:ext cx="1156825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848078" y="2714150"/>
            <a:ext cx="4408103" cy="196247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AA874D8E-916C-4BA5-A2EF-0F80C310DA45}"/>
              </a:ext>
            </a:extLst>
          </p:cNvPr>
          <p:cNvSpPr/>
          <p:nvPr/>
        </p:nvSpPr>
        <p:spPr>
          <a:xfrm>
            <a:off x="1136078" y="3011071"/>
            <a:ext cx="1512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File Collector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1300294" y="2341723"/>
            <a:ext cx="2441368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Data analytics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2706364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4536181" y="2279560"/>
            <a:ext cx="720000" cy="28800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3912539" y="2279560"/>
            <a:ext cx="576000" cy="28800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2072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1460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Opt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3328303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3960181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LOG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3417422" y="3540778"/>
            <a:ext cx="23657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</a:t>
            </a:r>
            <a:r>
              <a:rPr lang="en-US" sz="1200" dirty="0" err="1"/>
              <a:t>FileReady</a:t>
            </a:r>
            <a:endParaRPr lang="en-US" sz="1200" dirty="0"/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4572181" y="1938181"/>
            <a:ext cx="684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ConfigDB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  <a:stCxn id="99" idx="3"/>
            <a:endCxn id="63" idx="2"/>
          </p:cNvCxnSpPr>
          <p:nvPr/>
        </p:nvCxnSpPr>
        <p:spPr>
          <a:xfrm flipV="1">
            <a:off x="2857544" y="3299071"/>
            <a:ext cx="436122" cy="2008497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: abgerundete Ecken 75">
            <a:extLst>
              <a:ext uri="{FF2B5EF4-FFF2-40B4-BE49-F238E27FC236}">
                <a16:creationId xmlns:a16="http://schemas.microsoft.com/office/drawing/2014/main" id="{85625BDB-FA80-4465-9010-D5056F9A79DE}"/>
              </a:ext>
            </a:extLst>
          </p:cNvPr>
          <p:cNvSpPr/>
          <p:nvPr/>
        </p:nvSpPr>
        <p:spPr>
          <a:xfrm>
            <a:off x="848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CDS</a:t>
            </a:r>
          </a:p>
        </p:txBody>
      </p:sp>
      <p:cxnSp>
        <p:nvCxnSpPr>
          <p:cNvPr id="40" name="Verbinder: gekrümmt 39">
            <a:extLst>
              <a:ext uri="{FF2B5EF4-FFF2-40B4-BE49-F238E27FC236}">
                <a16:creationId xmlns:a16="http://schemas.microsoft.com/office/drawing/2014/main" id="{378098BC-E5D1-4D3C-816B-CFB74D593FC3}"/>
              </a:ext>
            </a:extLst>
          </p:cNvPr>
          <p:cNvCxnSpPr>
            <a:cxnSpLocks/>
            <a:stCxn id="63" idx="0"/>
            <a:endCxn id="43" idx="2"/>
          </p:cNvCxnSpPr>
          <p:nvPr/>
        </p:nvCxnSpPr>
        <p:spPr>
          <a:xfrm rot="16200000" flipV="1">
            <a:off x="2716648" y="2434053"/>
            <a:ext cx="381348" cy="772688"/>
          </a:xfrm>
          <a:prstGeom prst="curvedConnector3">
            <a:avLst/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664C6711-E484-4150-91B4-C8C6AC367A50}"/>
              </a:ext>
            </a:extLst>
          </p:cNvPr>
          <p:cNvCxnSpPr>
            <a:cxnSpLocks/>
            <a:stCxn id="43" idx="2"/>
            <a:endCxn id="42" idx="0"/>
          </p:cNvCxnSpPr>
          <p:nvPr/>
        </p:nvCxnSpPr>
        <p:spPr>
          <a:xfrm rot="5400000">
            <a:off x="2015854" y="2505947"/>
            <a:ext cx="381348" cy="628900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id="{F83FC83B-95FA-420C-BC8F-5F075D3D12E5}"/>
              </a:ext>
            </a:extLst>
          </p:cNvPr>
          <p:cNvSpPr/>
          <p:nvPr/>
        </p:nvSpPr>
        <p:spPr>
          <a:xfrm>
            <a:off x="3453662" y="4029054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1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52934EAB-417E-4EA2-BD0D-4B21FE2909AA}"/>
              </a:ext>
            </a:extLst>
          </p:cNvPr>
          <p:cNvSpPr txBox="1"/>
          <p:nvPr/>
        </p:nvSpPr>
        <p:spPr>
          <a:xfrm>
            <a:off x="5411139" y="2681896"/>
            <a:ext cx="1182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Simplified view</a:t>
            </a:r>
          </a:p>
        </p:txBody>
      </p:sp>
      <p:sp>
        <p:nvSpPr>
          <p:cNvPr id="116" name="Ellipse 115">
            <a:extLst>
              <a:ext uri="{FF2B5EF4-FFF2-40B4-BE49-F238E27FC236}">
                <a16:creationId xmlns:a16="http://schemas.microsoft.com/office/drawing/2014/main" id="{C0CEBDDA-BBBE-41E3-959F-57E2ABB98656}"/>
              </a:ext>
            </a:extLst>
          </p:cNvPr>
          <p:cNvSpPr/>
          <p:nvPr/>
        </p:nvSpPr>
        <p:spPr>
          <a:xfrm>
            <a:off x="1577201" y="2643226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2</a:t>
            </a:r>
          </a:p>
        </p:txBody>
      </p:sp>
      <p:sp>
        <p:nvSpPr>
          <p:cNvPr id="117" name="Ellipse 116">
            <a:extLst>
              <a:ext uri="{FF2B5EF4-FFF2-40B4-BE49-F238E27FC236}">
                <a16:creationId xmlns:a16="http://schemas.microsoft.com/office/drawing/2014/main" id="{5CE50DA7-5F5E-4290-AAF2-959B3E5D20E1}"/>
              </a:ext>
            </a:extLst>
          </p:cNvPr>
          <p:cNvSpPr/>
          <p:nvPr/>
        </p:nvSpPr>
        <p:spPr>
          <a:xfrm>
            <a:off x="1497433" y="4018373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C15AC49-9DDC-43E4-B1C0-84B7BF286004}"/>
              </a:ext>
            </a:extLst>
          </p:cNvPr>
          <p:cNvSpPr txBox="1"/>
          <p:nvPr/>
        </p:nvSpPr>
        <p:spPr>
          <a:xfrm flipH="1">
            <a:off x="6764323" y="1649896"/>
            <a:ext cx="49340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O-RAN PNF sends VES </a:t>
            </a:r>
            <a:r>
              <a:rPr lang="en-US" dirty="0" err="1"/>
              <a:t>fileRead</a:t>
            </a:r>
            <a:r>
              <a:rPr lang="en-US" dirty="0"/>
              <a:t> – preferred IPv6/TLS</a:t>
            </a:r>
          </a:p>
          <a:p>
            <a:pPr marL="342900" indent="-342900">
              <a:buAutoNum type="arabicPeriod"/>
            </a:pPr>
            <a:r>
              <a:rPr lang="en-US" dirty="0"/>
              <a:t>Data analytics triggers the file transfer.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Data analytics requests file transfer – IPv6/TLS/FTPES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O-RAN PNF transfers file and Data analytics processes the file; Format is 3GPP XML (TS 32.435) with </a:t>
            </a:r>
            <a:r>
              <a:rPr lang="en-US" dirty="0" err="1"/>
              <a:t>gzip</a:t>
            </a:r>
            <a:r>
              <a:rPr lang="en-US" dirty="0"/>
              <a:t> compression.</a:t>
            </a:r>
          </a:p>
          <a:p>
            <a:endParaRPr lang="en-US" dirty="0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66E0BC80-B55C-4A3A-8B81-FD005F44012B}"/>
              </a:ext>
            </a:extLst>
          </p:cNvPr>
          <p:cNvSpPr/>
          <p:nvPr/>
        </p:nvSpPr>
        <p:spPr>
          <a:xfrm>
            <a:off x="2156310" y="4011841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4</a:t>
            </a:r>
          </a:p>
        </p:txBody>
      </p:sp>
      <p:cxnSp>
        <p:nvCxnSpPr>
          <p:cNvPr id="56" name="Verbinder: gewinkelt 55">
            <a:extLst>
              <a:ext uri="{FF2B5EF4-FFF2-40B4-BE49-F238E27FC236}">
                <a16:creationId xmlns:a16="http://schemas.microsoft.com/office/drawing/2014/main" id="{A5DDDDCF-BF09-4B64-A849-9A05BE6D445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242909" y="4146900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065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501C56EF-B2EE-4CD7-AA35-F39438B5C037}"/>
              </a:ext>
            </a:extLst>
          </p:cNvPr>
          <p:cNvSpPr/>
          <p:nvPr/>
        </p:nvSpPr>
        <p:spPr>
          <a:xfrm>
            <a:off x="719998" y="1438844"/>
            <a:ext cx="4707679" cy="1973366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Consumer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Fault Message flow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147662" y="3502283"/>
            <a:ext cx="173676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O1:NetConf/YANG/CM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35336" y="4153903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922787" y="5010646"/>
            <a:ext cx="1934757" cy="59384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O-RAN PNF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(O-DU or O-RU)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</p:cNvCxnSpPr>
          <p:nvPr/>
        </p:nvCxnSpPr>
        <p:spPr>
          <a:xfrm>
            <a:off x="1607738" y="26250837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</p:cNvCxnSpPr>
          <p:nvPr/>
        </p:nvCxnSpPr>
        <p:spPr>
          <a:xfrm flipH="1" flipV="1">
            <a:off x="2231846" y="26615383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2715253" y="3011071"/>
            <a:ext cx="1156825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2173871" y="2714151"/>
            <a:ext cx="3082310" cy="181634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AA874D8E-916C-4BA5-A2EF-0F80C310DA45}"/>
              </a:ext>
            </a:extLst>
          </p:cNvPr>
          <p:cNvSpPr/>
          <p:nvPr/>
        </p:nvSpPr>
        <p:spPr>
          <a:xfrm>
            <a:off x="1136078" y="3011071"/>
            <a:ext cx="1512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Controller (O1)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2715254" y="2341723"/>
            <a:ext cx="1152504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Data analytics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2706364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1572704" y="2342838"/>
            <a:ext cx="719280" cy="288000"/>
          </a:xfrm>
          <a:prstGeom prst="roundRect">
            <a:avLst/>
          </a:prstGeom>
          <a:solidFill>
            <a:srgbClr val="0E799D"/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4581677" y="1934240"/>
            <a:ext cx="576000" cy="288000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2072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1460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Opt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3328303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3960181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LOG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3417422" y="3540778"/>
            <a:ext cx="23657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O1:REST/VES/fault</a:t>
            </a:r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844637" y="2343803"/>
            <a:ext cx="684000" cy="288000"/>
          </a:xfrm>
          <a:prstGeom prst="roundRect">
            <a:avLst/>
          </a:prstGeom>
          <a:solidFill>
            <a:srgbClr val="0E799D"/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bg1"/>
                </a:solidFill>
              </a:rPr>
              <a:t>ConfigDB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  <a:stCxn id="99" idx="3"/>
            <a:endCxn id="63" idx="2"/>
          </p:cNvCxnSpPr>
          <p:nvPr/>
        </p:nvCxnSpPr>
        <p:spPr>
          <a:xfrm flipV="1">
            <a:off x="2857544" y="3299071"/>
            <a:ext cx="436122" cy="2008497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: abgerundete Ecken 75">
            <a:extLst>
              <a:ext uri="{FF2B5EF4-FFF2-40B4-BE49-F238E27FC236}">
                <a16:creationId xmlns:a16="http://schemas.microsoft.com/office/drawing/2014/main" id="{85625BDB-FA80-4465-9010-D5056F9A79DE}"/>
              </a:ext>
            </a:extLst>
          </p:cNvPr>
          <p:cNvSpPr/>
          <p:nvPr/>
        </p:nvSpPr>
        <p:spPr>
          <a:xfrm>
            <a:off x="848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CDS</a:t>
            </a:r>
          </a:p>
        </p:txBody>
      </p:sp>
      <p:cxnSp>
        <p:nvCxnSpPr>
          <p:cNvPr id="40" name="Verbinder: gekrümmt 39">
            <a:extLst>
              <a:ext uri="{FF2B5EF4-FFF2-40B4-BE49-F238E27FC236}">
                <a16:creationId xmlns:a16="http://schemas.microsoft.com/office/drawing/2014/main" id="{378098BC-E5D1-4D3C-816B-CFB74D593FC3}"/>
              </a:ext>
            </a:extLst>
          </p:cNvPr>
          <p:cNvCxnSpPr>
            <a:cxnSpLocks/>
            <a:stCxn id="63" idx="0"/>
            <a:endCxn id="43" idx="2"/>
          </p:cNvCxnSpPr>
          <p:nvPr/>
        </p:nvCxnSpPr>
        <p:spPr>
          <a:xfrm rot="16200000" flipV="1">
            <a:off x="3101912" y="2819317"/>
            <a:ext cx="381348" cy="2160"/>
          </a:xfrm>
          <a:prstGeom prst="curvedConnector3">
            <a:avLst/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664C6711-E484-4150-91B4-C8C6AC367A50}"/>
              </a:ext>
            </a:extLst>
          </p:cNvPr>
          <p:cNvCxnSpPr>
            <a:cxnSpLocks/>
            <a:stCxn id="43" idx="2"/>
            <a:endCxn id="42" idx="0"/>
          </p:cNvCxnSpPr>
          <p:nvPr/>
        </p:nvCxnSpPr>
        <p:spPr>
          <a:xfrm rot="5400000">
            <a:off x="2401118" y="2120683"/>
            <a:ext cx="381348" cy="1399428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id="{F83FC83B-95FA-420C-BC8F-5F075D3D12E5}"/>
              </a:ext>
            </a:extLst>
          </p:cNvPr>
          <p:cNvSpPr/>
          <p:nvPr/>
        </p:nvSpPr>
        <p:spPr>
          <a:xfrm>
            <a:off x="3453662" y="4029054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1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52934EAB-417E-4EA2-BD0D-4B21FE2909AA}"/>
              </a:ext>
            </a:extLst>
          </p:cNvPr>
          <p:cNvSpPr txBox="1"/>
          <p:nvPr/>
        </p:nvSpPr>
        <p:spPr>
          <a:xfrm>
            <a:off x="5411139" y="2681896"/>
            <a:ext cx="1182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Simplified view</a:t>
            </a:r>
          </a:p>
        </p:txBody>
      </p:sp>
      <p:sp>
        <p:nvSpPr>
          <p:cNvPr id="116" name="Ellipse 115">
            <a:extLst>
              <a:ext uri="{FF2B5EF4-FFF2-40B4-BE49-F238E27FC236}">
                <a16:creationId xmlns:a16="http://schemas.microsoft.com/office/drawing/2014/main" id="{C0CEBDDA-BBBE-41E3-959F-57E2ABB98656}"/>
              </a:ext>
            </a:extLst>
          </p:cNvPr>
          <p:cNvSpPr/>
          <p:nvPr/>
        </p:nvSpPr>
        <p:spPr>
          <a:xfrm>
            <a:off x="2319311" y="2492243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2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C15AC49-9DDC-43E4-B1C0-84B7BF286004}"/>
              </a:ext>
            </a:extLst>
          </p:cNvPr>
          <p:cNvSpPr txBox="1"/>
          <p:nvPr/>
        </p:nvSpPr>
        <p:spPr>
          <a:xfrm flipH="1">
            <a:off x="6764323" y="1649896"/>
            <a:ext cx="49340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O-RAN PNF sends VES fault – preferred IPv6/TLS</a:t>
            </a:r>
          </a:p>
          <a:p>
            <a:pPr marL="342900" indent="-342900">
              <a:buAutoNum type="arabicPeriod"/>
            </a:pPr>
            <a:r>
              <a:rPr lang="en-US" dirty="0"/>
              <a:t>Controller (O1) requests configuration data of affected Managed Object Instance.</a:t>
            </a:r>
          </a:p>
          <a:p>
            <a:pPr marL="342900" indent="-342900">
              <a:buAutoNum type="arabicPeriod"/>
            </a:pPr>
            <a:r>
              <a:rPr lang="en-US" dirty="0"/>
              <a:t>Controller (O1) requests affected configuration preferred: IPv6/TLS</a:t>
            </a:r>
          </a:p>
          <a:p>
            <a:pPr marL="342900" indent="-342900">
              <a:buAutoNum type="arabicPeriod"/>
            </a:pPr>
            <a:r>
              <a:rPr lang="en-US" dirty="0"/>
              <a:t>Controller (O1) receives configuration data</a:t>
            </a:r>
          </a:p>
          <a:p>
            <a:pPr marL="342900" indent="-342900">
              <a:buAutoNum type="arabicPeriod"/>
            </a:pPr>
            <a:r>
              <a:rPr lang="en-US" dirty="0"/>
              <a:t>Controller (O1) updates other ONAP components</a:t>
            </a:r>
          </a:p>
          <a:p>
            <a:endParaRPr lang="en-US" dirty="0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E2BE628F-2C28-421A-9E53-D32EC8060084}"/>
              </a:ext>
            </a:extLst>
          </p:cNvPr>
          <p:cNvSpPr/>
          <p:nvPr/>
        </p:nvSpPr>
        <p:spPr>
          <a:xfrm>
            <a:off x="1497433" y="4018373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4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575AD0BF-FE64-405F-A2A1-1C32E79203D2}"/>
              </a:ext>
            </a:extLst>
          </p:cNvPr>
          <p:cNvSpPr/>
          <p:nvPr/>
        </p:nvSpPr>
        <p:spPr>
          <a:xfrm>
            <a:off x="2156310" y="4011841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</a:t>
            </a:r>
          </a:p>
        </p:txBody>
      </p: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F5045A-BA3C-42C3-8254-82B7C94A39C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242910" y="4146900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Verbinder: gekrümmt 55">
            <a:extLst>
              <a:ext uri="{FF2B5EF4-FFF2-40B4-BE49-F238E27FC236}">
                <a16:creationId xmlns:a16="http://schemas.microsoft.com/office/drawing/2014/main" id="{194BBBFF-C4D4-4C3F-8C41-666B4D927992}"/>
              </a:ext>
            </a:extLst>
          </p:cNvPr>
          <p:cNvCxnSpPr>
            <a:cxnSpLocks/>
            <a:stCxn id="42" idx="0"/>
            <a:endCxn id="45" idx="2"/>
          </p:cNvCxnSpPr>
          <p:nvPr/>
        </p:nvCxnSpPr>
        <p:spPr>
          <a:xfrm rot="5400000" flipH="1" flipV="1">
            <a:off x="1722095" y="2800822"/>
            <a:ext cx="380233" cy="40266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Verbinder: gekrümmt 56">
            <a:extLst>
              <a:ext uri="{FF2B5EF4-FFF2-40B4-BE49-F238E27FC236}">
                <a16:creationId xmlns:a16="http://schemas.microsoft.com/office/drawing/2014/main" id="{E07E4BCD-7B89-44EA-9AEC-E8CE1240D7BD}"/>
              </a:ext>
            </a:extLst>
          </p:cNvPr>
          <p:cNvCxnSpPr>
            <a:cxnSpLocks/>
            <a:stCxn id="42" idx="0"/>
            <a:endCxn id="69" idx="2"/>
          </p:cNvCxnSpPr>
          <p:nvPr/>
        </p:nvCxnSpPr>
        <p:spPr>
          <a:xfrm rot="16200000" flipV="1">
            <a:off x="1349724" y="2468716"/>
            <a:ext cx="379268" cy="70544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58">
            <a:extLst>
              <a:ext uri="{FF2B5EF4-FFF2-40B4-BE49-F238E27FC236}">
                <a16:creationId xmlns:a16="http://schemas.microsoft.com/office/drawing/2014/main" id="{38B30E7C-B9A0-4B6D-AE19-80B2845FD7B3}"/>
              </a:ext>
            </a:extLst>
          </p:cNvPr>
          <p:cNvSpPr/>
          <p:nvPr/>
        </p:nvSpPr>
        <p:spPr>
          <a:xfrm>
            <a:off x="805845" y="2735862"/>
            <a:ext cx="288000" cy="286035"/>
          </a:xfrm>
          <a:prstGeom prst="ellipse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66459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31F7905F-BC74-47E1-B87A-F292EDF0DA26}"/>
              </a:ext>
            </a:extLst>
          </p:cNvPr>
          <p:cNvSpPr/>
          <p:nvPr/>
        </p:nvSpPr>
        <p:spPr>
          <a:xfrm>
            <a:off x="719998" y="1438844"/>
            <a:ext cx="4707679" cy="1973366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Consumer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Config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147662" y="3502283"/>
            <a:ext cx="173676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O1:NetConf/YANG/CM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35336" y="4153903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922787" y="5010646"/>
            <a:ext cx="1934757" cy="59384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O-RAN PNF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(O-DU or O-RU)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</p:cNvCxnSpPr>
          <p:nvPr/>
        </p:nvCxnSpPr>
        <p:spPr>
          <a:xfrm>
            <a:off x="1607738" y="26250837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</p:cNvCxnSpPr>
          <p:nvPr/>
        </p:nvCxnSpPr>
        <p:spPr>
          <a:xfrm flipH="1" flipV="1">
            <a:off x="2231846" y="26615383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2715253" y="3011071"/>
            <a:ext cx="1156825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2173871" y="2714151"/>
            <a:ext cx="3082310" cy="181634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AA874D8E-916C-4BA5-A2EF-0F80C310DA45}"/>
              </a:ext>
            </a:extLst>
          </p:cNvPr>
          <p:cNvSpPr/>
          <p:nvPr/>
        </p:nvSpPr>
        <p:spPr>
          <a:xfrm>
            <a:off x="1136078" y="3011071"/>
            <a:ext cx="1512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Controller (O1)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2715254" y="2341723"/>
            <a:ext cx="1152504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Data analytics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1603123" y="2347304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4581677" y="1932498"/>
            <a:ext cx="76211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2706807" y="1940584"/>
            <a:ext cx="576000" cy="28800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2072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1460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Opt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3328303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3960181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LOG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3417422" y="3540778"/>
            <a:ext cx="23657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O1:REST/VES/configuration</a:t>
            </a:r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844637" y="2343803"/>
            <a:ext cx="684000" cy="288000"/>
          </a:xfrm>
          <a:prstGeom prst="roundRect">
            <a:avLst/>
          </a:prstGeom>
          <a:solidFill>
            <a:srgbClr val="0E799D"/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bg1"/>
                </a:solidFill>
              </a:rPr>
              <a:t>ConfigDB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  <a:stCxn id="99" idx="3"/>
            <a:endCxn id="63" idx="2"/>
          </p:cNvCxnSpPr>
          <p:nvPr/>
        </p:nvCxnSpPr>
        <p:spPr>
          <a:xfrm flipV="1">
            <a:off x="2857544" y="3299071"/>
            <a:ext cx="436122" cy="2008497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: abgerundete Ecken 75">
            <a:extLst>
              <a:ext uri="{FF2B5EF4-FFF2-40B4-BE49-F238E27FC236}">
                <a16:creationId xmlns:a16="http://schemas.microsoft.com/office/drawing/2014/main" id="{85625BDB-FA80-4465-9010-D5056F9A79DE}"/>
              </a:ext>
            </a:extLst>
          </p:cNvPr>
          <p:cNvSpPr/>
          <p:nvPr/>
        </p:nvSpPr>
        <p:spPr>
          <a:xfrm>
            <a:off x="848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CDS</a:t>
            </a:r>
          </a:p>
        </p:txBody>
      </p:sp>
      <p:cxnSp>
        <p:nvCxnSpPr>
          <p:cNvPr id="40" name="Verbinder: gekrümmt 39">
            <a:extLst>
              <a:ext uri="{FF2B5EF4-FFF2-40B4-BE49-F238E27FC236}">
                <a16:creationId xmlns:a16="http://schemas.microsoft.com/office/drawing/2014/main" id="{378098BC-E5D1-4D3C-816B-CFB74D593FC3}"/>
              </a:ext>
            </a:extLst>
          </p:cNvPr>
          <p:cNvCxnSpPr>
            <a:cxnSpLocks/>
            <a:stCxn id="63" idx="0"/>
            <a:endCxn id="43" idx="2"/>
          </p:cNvCxnSpPr>
          <p:nvPr/>
        </p:nvCxnSpPr>
        <p:spPr>
          <a:xfrm rot="16200000" flipV="1">
            <a:off x="3101912" y="2819317"/>
            <a:ext cx="381348" cy="2160"/>
          </a:xfrm>
          <a:prstGeom prst="curvedConnector3">
            <a:avLst/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664C6711-E484-4150-91B4-C8C6AC367A50}"/>
              </a:ext>
            </a:extLst>
          </p:cNvPr>
          <p:cNvCxnSpPr>
            <a:cxnSpLocks/>
            <a:stCxn id="43" idx="2"/>
            <a:endCxn id="42" idx="0"/>
          </p:cNvCxnSpPr>
          <p:nvPr/>
        </p:nvCxnSpPr>
        <p:spPr>
          <a:xfrm rot="5400000">
            <a:off x="2401118" y="2120683"/>
            <a:ext cx="381348" cy="1399428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id="{F83FC83B-95FA-420C-BC8F-5F075D3D12E5}"/>
              </a:ext>
            </a:extLst>
          </p:cNvPr>
          <p:cNvSpPr/>
          <p:nvPr/>
        </p:nvSpPr>
        <p:spPr>
          <a:xfrm>
            <a:off x="3453662" y="4029054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52934EAB-417E-4EA2-BD0D-4B21FE2909AA}"/>
              </a:ext>
            </a:extLst>
          </p:cNvPr>
          <p:cNvSpPr txBox="1"/>
          <p:nvPr/>
        </p:nvSpPr>
        <p:spPr>
          <a:xfrm>
            <a:off x="5411139" y="2681896"/>
            <a:ext cx="1182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Simplified view</a:t>
            </a:r>
          </a:p>
        </p:txBody>
      </p:sp>
      <p:sp>
        <p:nvSpPr>
          <p:cNvPr id="116" name="Ellipse 115">
            <a:extLst>
              <a:ext uri="{FF2B5EF4-FFF2-40B4-BE49-F238E27FC236}">
                <a16:creationId xmlns:a16="http://schemas.microsoft.com/office/drawing/2014/main" id="{C0CEBDDA-BBBE-41E3-959F-57E2ABB98656}"/>
              </a:ext>
            </a:extLst>
          </p:cNvPr>
          <p:cNvSpPr/>
          <p:nvPr/>
        </p:nvSpPr>
        <p:spPr>
          <a:xfrm>
            <a:off x="1573626" y="2559370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1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C15AC49-9DDC-43E4-B1C0-84B7BF286004}"/>
              </a:ext>
            </a:extLst>
          </p:cNvPr>
          <p:cNvSpPr txBox="1"/>
          <p:nvPr/>
        </p:nvSpPr>
        <p:spPr>
          <a:xfrm flipH="1">
            <a:off x="6764323" y="1649896"/>
            <a:ext cx="49340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Operator triggers a modification of configuration data on selected O-RAN PNF</a:t>
            </a:r>
          </a:p>
          <a:p>
            <a:pPr marL="342900" indent="-342900">
              <a:buAutoNum type="arabicPeriod"/>
            </a:pPr>
            <a:r>
              <a:rPr lang="en-US" dirty="0"/>
              <a:t>Controller (O1) triggers the change via IPv6/TLS(NetConf</a:t>
            </a:r>
          </a:p>
          <a:p>
            <a:pPr marL="342900" indent="-342900">
              <a:buAutoNum type="arabicPeriod"/>
            </a:pPr>
            <a:r>
              <a:rPr lang="en-US" dirty="0"/>
              <a:t>O-RAN PNF processes the edit-conf and after successful processing a configuration VES message is send.</a:t>
            </a:r>
          </a:p>
          <a:p>
            <a:pPr marL="342900" indent="-342900">
              <a:buAutoNum type="arabicPeriod"/>
            </a:pPr>
            <a:r>
              <a:rPr lang="en-US" dirty="0"/>
              <a:t>Controller (O1) greps the configuration change from Message Bus (</a:t>
            </a:r>
            <a:r>
              <a:rPr lang="en-US" dirty="0" err="1"/>
              <a:t>DMaaP</a:t>
            </a:r>
            <a:r>
              <a:rPr lang="en-US" dirty="0"/>
              <a:t>)</a:t>
            </a:r>
          </a:p>
          <a:p>
            <a:pPr marL="342900" indent="-342900">
              <a:buAutoNum type="arabicPeriod"/>
            </a:pPr>
            <a:r>
              <a:rPr lang="en-US" dirty="0"/>
              <a:t>Controller (O1) updates </a:t>
            </a:r>
            <a:r>
              <a:rPr lang="en-US" dirty="0" err="1"/>
              <a:t>ConfigDB</a:t>
            </a:r>
            <a:r>
              <a:rPr lang="en-US" dirty="0"/>
              <a:t> and Portal</a:t>
            </a:r>
          </a:p>
          <a:p>
            <a:endParaRPr lang="en-US" dirty="0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E2BE628F-2C28-421A-9E53-D32EC8060084}"/>
              </a:ext>
            </a:extLst>
          </p:cNvPr>
          <p:cNvSpPr/>
          <p:nvPr/>
        </p:nvSpPr>
        <p:spPr>
          <a:xfrm>
            <a:off x="1497433" y="4018373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2</a:t>
            </a:r>
          </a:p>
        </p:txBody>
      </p:sp>
      <p:cxnSp>
        <p:nvCxnSpPr>
          <p:cNvPr id="57" name="Verbinder: gekrümmt 56">
            <a:extLst>
              <a:ext uri="{FF2B5EF4-FFF2-40B4-BE49-F238E27FC236}">
                <a16:creationId xmlns:a16="http://schemas.microsoft.com/office/drawing/2014/main" id="{E07E4BCD-7B89-44EA-9AEC-E8CE1240D7BD}"/>
              </a:ext>
            </a:extLst>
          </p:cNvPr>
          <p:cNvCxnSpPr>
            <a:cxnSpLocks/>
            <a:stCxn id="42" idx="0"/>
            <a:endCxn id="69" idx="2"/>
          </p:cNvCxnSpPr>
          <p:nvPr/>
        </p:nvCxnSpPr>
        <p:spPr>
          <a:xfrm rot="16200000" flipV="1">
            <a:off x="1349724" y="2468716"/>
            <a:ext cx="379268" cy="70544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58">
            <a:extLst>
              <a:ext uri="{FF2B5EF4-FFF2-40B4-BE49-F238E27FC236}">
                <a16:creationId xmlns:a16="http://schemas.microsoft.com/office/drawing/2014/main" id="{38B30E7C-B9A0-4B6D-AE19-80B2845FD7B3}"/>
              </a:ext>
            </a:extLst>
          </p:cNvPr>
          <p:cNvSpPr/>
          <p:nvPr/>
        </p:nvSpPr>
        <p:spPr>
          <a:xfrm>
            <a:off x="805845" y="2735862"/>
            <a:ext cx="288000" cy="286035"/>
          </a:xfrm>
          <a:prstGeom prst="ellipse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5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962B5E96-B9A7-46FD-A5F5-3BDB906F3424}"/>
              </a:ext>
            </a:extLst>
          </p:cNvPr>
          <p:cNvSpPr/>
          <p:nvPr/>
        </p:nvSpPr>
        <p:spPr>
          <a:xfrm>
            <a:off x="2471711" y="2644643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4</a:t>
            </a:r>
          </a:p>
        </p:txBody>
      </p:sp>
      <p:cxnSp>
        <p:nvCxnSpPr>
          <p:cNvPr id="51" name="Verbinder: gekrümmt 50">
            <a:extLst>
              <a:ext uri="{FF2B5EF4-FFF2-40B4-BE49-F238E27FC236}">
                <a16:creationId xmlns:a16="http://schemas.microsoft.com/office/drawing/2014/main" id="{E4D45B62-DEEB-459B-A48E-9099B7D8E1CD}"/>
              </a:ext>
            </a:extLst>
          </p:cNvPr>
          <p:cNvCxnSpPr>
            <a:cxnSpLocks/>
            <a:stCxn id="44" idx="2"/>
            <a:endCxn id="42" idx="0"/>
          </p:cNvCxnSpPr>
          <p:nvPr/>
        </p:nvCxnSpPr>
        <p:spPr>
          <a:xfrm rot="16200000" flipH="1">
            <a:off x="1703717" y="2822709"/>
            <a:ext cx="375767" cy="95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796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B3CA55F-E023-43F2-9990-99DBFA85F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WG4 Open FH – Hybrid Arch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43C0A2-E73B-4751-B08C-FB7F9CF84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945E4-A344-4D29-BE49-45180D2B73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798723-A4BE-40B4-BCDD-F409C18D2F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348FFA-2627-4A5F-895F-F989BC95408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DBA770-95C4-4A6E-B9D7-8890307B5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683" y="1414021"/>
            <a:ext cx="4158769" cy="4769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21AB9C-9199-47E0-90C9-1B6C16A14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130" y="1140643"/>
            <a:ext cx="5354870" cy="504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53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CFDD72-3C9C-4E4C-8106-3FE7E51E8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348FFA-2627-4A5F-895F-F989BC954082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5DA52F9D-202F-4B29-8213-55D32EA15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138677"/>
              </p:ext>
            </p:extLst>
          </p:nvPr>
        </p:nvGraphicFramePr>
        <p:xfrm>
          <a:off x="720000" y="1503294"/>
          <a:ext cx="9956800" cy="7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1200">
                  <a:extLst>
                    <a:ext uri="{9D8B030D-6E8A-4147-A177-3AD203B41FA5}">
                      <a16:colId xmlns:a16="http://schemas.microsoft.com/office/drawing/2014/main" val="4112994698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580607630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431278004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30529370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9789461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279561592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54936190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33787053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49490114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821467957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56091210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91347064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418049924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897528454"/>
                    </a:ext>
                  </a:extLst>
                </a:gridCol>
              </a:tblGrid>
              <a:tr h="240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36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37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38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39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40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41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42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43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44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45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46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47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48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49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267770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Dec-02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0925644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Dec-07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48529438"/>
                  </a:ext>
                </a:extLst>
              </a:tr>
            </a:tbl>
          </a:graphicData>
        </a:graphic>
      </p:graphicFrame>
      <p:sp>
        <p:nvSpPr>
          <p:cNvPr id="9" name="Ellipse 8">
            <a:extLst>
              <a:ext uri="{FF2B5EF4-FFF2-40B4-BE49-F238E27FC236}">
                <a16:creationId xmlns:a16="http://schemas.microsoft.com/office/drawing/2014/main" id="{F7857A3D-3490-4000-920B-990C081693F7}"/>
              </a:ext>
            </a:extLst>
          </p:cNvPr>
          <p:cNvSpPr/>
          <p:nvPr/>
        </p:nvSpPr>
        <p:spPr>
          <a:xfrm>
            <a:off x="10267121" y="5874022"/>
            <a:ext cx="288235" cy="288000"/>
          </a:xfrm>
          <a:prstGeom prst="ellipse">
            <a:avLst/>
          </a:prstGeom>
          <a:gradFill flip="none" rotWithShape="1">
            <a:gsLst>
              <a:gs pos="13000">
                <a:srgbClr val="0E799D"/>
              </a:gs>
              <a:gs pos="63000">
                <a:srgbClr val="ED7D31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EF89111-AEBB-4A0E-878E-358E9339D11B}"/>
              </a:ext>
            </a:extLst>
          </p:cNvPr>
          <p:cNvSpPr txBox="1"/>
          <p:nvPr/>
        </p:nvSpPr>
        <p:spPr>
          <a:xfrm flipH="1">
            <a:off x="10640275" y="5885023"/>
            <a:ext cx="1039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Readout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E679BFC9-6CA7-4D3D-ADA6-7BB46E04350E}"/>
              </a:ext>
            </a:extLst>
          </p:cNvPr>
          <p:cNvSpPr/>
          <p:nvPr/>
        </p:nvSpPr>
        <p:spPr>
          <a:xfrm>
            <a:off x="8567531" y="5066706"/>
            <a:ext cx="1461052" cy="288000"/>
          </a:xfrm>
          <a:prstGeom prst="round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PNF setup</a:t>
            </a:r>
          </a:p>
        </p:txBody>
      </p:sp>
      <p:sp>
        <p:nvSpPr>
          <p:cNvPr id="57" name="Rechteck: abgerundete Ecken 56">
            <a:extLst>
              <a:ext uri="{FF2B5EF4-FFF2-40B4-BE49-F238E27FC236}">
                <a16:creationId xmlns:a16="http://schemas.microsoft.com/office/drawing/2014/main" id="{8EE63575-B34C-4690-90F0-47F2107D9BEF}"/>
              </a:ext>
            </a:extLst>
          </p:cNvPr>
          <p:cNvSpPr/>
          <p:nvPr/>
        </p:nvSpPr>
        <p:spPr>
          <a:xfrm>
            <a:off x="9815326" y="5485353"/>
            <a:ext cx="849798" cy="288000"/>
          </a:xfrm>
          <a:prstGeom prst="roundRect">
            <a:avLst/>
          </a:prstGeom>
          <a:gradFill flip="none" rotWithShape="1">
            <a:gsLst>
              <a:gs pos="13000">
                <a:srgbClr val="0E799D"/>
              </a:gs>
              <a:gs pos="63000">
                <a:srgbClr val="ED7D31"/>
              </a:gs>
            </a:gsLst>
            <a:lin ang="3000000" scaled="0"/>
            <a:tileRect/>
          </a:gra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recording</a:t>
            </a:r>
          </a:p>
        </p:txBody>
      </p:sp>
      <p:sp>
        <p:nvSpPr>
          <p:cNvPr id="58" name="Rechteck: abgerundete Ecken 57">
            <a:extLst>
              <a:ext uri="{FF2B5EF4-FFF2-40B4-BE49-F238E27FC236}">
                <a16:creationId xmlns:a16="http://schemas.microsoft.com/office/drawing/2014/main" id="{B2461CEA-9B03-476C-91CD-C5F52572638A}"/>
              </a:ext>
            </a:extLst>
          </p:cNvPr>
          <p:cNvSpPr/>
          <p:nvPr/>
        </p:nvSpPr>
        <p:spPr>
          <a:xfrm>
            <a:off x="7583557" y="4674565"/>
            <a:ext cx="17145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Finale SMO/VNF setup</a:t>
            </a:r>
          </a:p>
        </p:txBody>
      </p:sp>
      <p:sp>
        <p:nvSpPr>
          <p:cNvPr id="59" name="Rechteck: abgerundete Ecken 58">
            <a:extLst>
              <a:ext uri="{FF2B5EF4-FFF2-40B4-BE49-F238E27FC236}">
                <a16:creationId xmlns:a16="http://schemas.microsoft.com/office/drawing/2014/main" id="{F5913E5A-ADFA-44C5-9E60-8D1705D1EEFC}"/>
              </a:ext>
            </a:extLst>
          </p:cNvPr>
          <p:cNvSpPr/>
          <p:nvPr/>
        </p:nvSpPr>
        <p:spPr>
          <a:xfrm>
            <a:off x="720000" y="3121672"/>
            <a:ext cx="1685270" cy="288000"/>
          </a:xfrm>
          <a:prstGeom prst="round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Use case clarifications</a:t>
            </a:r>
          </a:p>
        </p:txBody>
      </p:sp>
      <p:sp>
        <p:nvSpPr>
          <p:cNvPr id="60" name="Rechteck: abgerundete Ecken 59">
            <a:extLst>
              <a:ext uri="{FF2B5EF4-FFF2-40B4-BE49-F238E27FC236}">
                <a16:creationId xmlns:a16="http://schemas.microsoft.com/office/drawing/2014/main" id="{EC858E2C-5B30-4FB7-A46A-80397DF33E48}"/>
              </a:ext>
            </a:extLst>
          </p:cNvPr>
          <p:cNvSpPr/>
          <p:nvPr/>
        </p:nvSpPr>
        <p:spPr>
          <a:xfrm>
            <a:off x="720000" y="2351932"/>
            <a:ext cx="168527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Setup Test environment</a:t>
            </a:r>
          </a:p>
        </p:txBody>
      </p: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2A281577-DCD2-45F9-956D-F0E08B30E3EF}"/>
              </a:ext>
            </a:extLst>
          </p:cNvPr>
          <p:cNvSpPr/>
          <p:nvPr/>
        </p:nvSpPr>
        <p:spPr>
          <a:xfrm>
            <a:off x="1799999" y="2724871"/>
            <a:ext cx="8840275" cy="288000"/>
          </a:xfrm>
          <a:prstGeom prst="roundRect">
            <a:avLst/>
          </a:prstGeom>
          <a:solidFill>
            <a:srgbClr val="0E799D">
              <a:alpha val="10000"/>
            </a:srgbClr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Running Dev and Test environment</a:t>
            </a:r>
          </a:p>
        </p:txBody>
      </p:sp>
      <p:sp>
        <p:nvSpPr>
          <p:cNvPr id="62" name="Rechteck: abgerundete Ecken 61">
            <a:extLst>
              <a:ext uri="{FF2B5EF4-FFF2-40B4-BE49-F238E27FC236}">
                <a16:creationId xmlns:a16="http://schemas.microsoft.com/office/drawing/2014/main" id="{0B3FBD68-FF4E-4085-9D5D-E05A388C9D7D}"/>
              </a:ext>
            </a:extLst>
          </p:cNvPr>
          <p:cNvSpPr/>
          <p:nvPr/>
        </p:nvSpPr>
        <p:spPr>
          <a:xfrm>
            <a:off x="2051308" y="3524858"/>
            <a:ext cx="3643814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O-RAN-SC/SMO Development</a:t>
            </a: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5042BB82-CE12-4C51-A61E-AA0B8691101C}"/>
              </a:ext>
            </a:extLst>
          </p:cNvPr>
          <p:cNvSpPr/>
          <p:nvPr/>
        </p:nvSpPr>
        <p:spPr>
          <a:xfrm>
            <a:off x="5771856" y="3534102"/>
            <a:ext cx="1622857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O-RAN-SC/ONAP Tests</a:t>
            </a:r>
          </a:p>
        </p:txBody>
      </p:sp>
      <p:sp>
        <p:nvSpPr>
          <p:cNvPr id="64" name="Rechteck: abgerundete Ecken 63">
            <a:extLst>
              <a:ext uri="{FF2B5EF4-FFF2-40B4-BE49-F238E27FC236}">
                <a16:creationId xmlns:a16="http://schemas.microsoft.com/office/drawing/2014/main" id="{86351F7A-B990-4A65-B327-5CDC34EE8AE9}"/>
              </a:ext>
            </a:extLst>
          </p:cNvPr>
          <p:cNvSpPr/>
          <p:nvPr/>
        </p:nvSpPr>
        <p:spPr>
          <a:xfrm>
            <a:off x="2051307" y="3911171"/>
            <a:ext cx="5343405" cy="288000"/>
          </a:xfrm>
          <a:prstGeom prst="round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O-RAN PNF Development and tests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08F1E412-4845-402E-BD3F-2163133DC46B}"/>
              </a:ext>
            </a:extLst>
          </p:cNvPr>
          <p:cNvSpPr/>
          <p:nvPr/>
        </p:nvSpPr>
        <p:spPr>
          <a:xfrm>
            <a:off x="6381456" y="4292868"/>
            <a:ext cx="3433870" cy="288000"/>
          </a:xfrm>
          <a:prstGeom prst="roundRect">
            <a:avLst/>
          </a:prstGeom>
          <a:gradFill>
            <a:gsLst>
              <a:gs pos="0">
                <a:srgbClr val="0E799D"/>
              </a:gs>
              <a:gs pos="100000">
                <a:srgbClr val="ED7D3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Integration tests</a:t>
            </a:r>
          </a:p>
        </p:txBody>
      </p:sp>
    </p:spTree>
    <p:extLst>
      <p:ext uri="{BB962C8B-B14F-4D97-AF65-F5344CB8AC3E}">
        <p14:creationId xmlns:p14="http://schemas.microsoft.com/office/powerpoint/2010/main" val="3247071008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745</Words>
  <Application>Microsoft Office PowerPoint</Application>
  <PresentationFormat>Widescreen</PresentationFormat>
  <Paragraphs>235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2_Office</vt:lpstr>
      <vt:lpstr>OSC release A “Amber”  OAM / O1/ O-RAN IM PoC/Plugfest</vt:lpstr>
      <vt:lpstr>SMO option = ONAP within OSC rel A (note:  there are multiple operator-selectable options for SMO)</vt:lpstr>
      <vt:lpstr>WG1 O1 &amp; WG4 Open FH use cases</vt:lpstr>
      <vt:lpstr>PNF Plug and Play Message flow</vt:lpstr>
      <vt:lpstr>PM Bulk request</vt:lpstr>
      <vt:lpstr>Basic Fault Message flow</vt:lpstr>
      <vt:lpstr>Basic Config</vt:lpstr>
      <vt:lpstr>WG4 Open FH – Hybrid Arch</vt:lpstr>
      <vt:lpstr>Timeline</vt:lpstr>
      <vt:lpstr>OSC  release B “Bronze”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VAN BRAKLE, TRACY L</dc:creator>
  <cp:lastModifiedBy>VAN BRAKLE, TRACY L</cp:lastModifiedBy>
  <cp:revision>162</cp:revision>
  <dcterms:created xsi:type="dcterms:W3CDTF">2019-06-24T21:43:11Z</dcterms:created>
  <dcterms:modified xsi:type="dcterms:W3CDTF">2019-11-13T13:37:53Z</dcterms:modified>
</cp:coreProperties>
</file>